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7" r:id="rId2"/>
    <p:sldId id="256" r:id="rId3"/>
    <p:sldId id="390" r:id="rId4"/>
    <p:sldId id="405" r:id="rId5"/>
    <p:sldId id="423" r:id="rId6"/>
    <p:sldId id="426" r:id="rId7"/>
    <p:sldId id="428" r:id="rId8"/>
    <p:sldId id="416" r:id="rId9"/>
    <p:sldId id="391" r:id="rId10"/>
    <p:sldId id="393" r:id="rId11"/>
    <p:sldId id="394" r:id="rId12"/>
    <p:sldId id="395" r:id="rId13"/>
    <p:sldId id="396" r:id="rId14"/>
    <p:sldId id="397" r:id="rId15"/>
    <p:sldId id="398" r:id="rId16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3300"/>
    <a:srgbClr val="FF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61" autoAdjust="0"/>
    <p:restoredTop sz="96949" autoAdjust="0"/>
  </p:normalViewPr>
  <p:slideViewPr>
    <p:cSldViewPr>
      <p:cViewPr varScale="1">
        <p:scale>
          <a:sx n="69" d="100"/>
          <a:sy n="69" d="100"/>
        </p:scale>
        <p:origin x="15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Click to edit Master text styles</a:t>
            </a:r>
          </a:p>
          <a:p>
            <a:pPr lvl="1"/>
            <a:r>
              <a:rPr lang="de-DE" noProof="0" smtClean="0"/>
              <a:t>Second level</a:t>
            </a:r>
          </a:p>
          <a:p>
            <a:pPr lvl="2"/>
            <a:r>
              <a:rPr lang="de-DE" noProof="0" smtClean="0"/>
              <a:t>Third level</a:t>
            </a:r>
          </a:p>
          <a:p>
            <a:pPr lvl="3"/>
            <a:r>
              <a:rPr lang="de-DE" noProof="0" smtClean="0"/>
              <a:t>Fourth level</a:t>
            </a:r>
          </a:p>
          <a:p>
            <a:pPr lvl="4"/>
            <a:r>
              <a:rPr lang="de-DE" noProof="0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7FA53E72-63EC-4C99-9229-CD999F0856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78565E-A557-4EC7-98D1-C6BB6BF0EC17}" type="slidenum">
              <a:rPr lang="de-DE" smtClean="0"/>
              <a:pPr/>
              <a:t>1</a:t>
            </a:fld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A6806-1986-4774-ABFB-D5E4FE2902EE}" type="slidenum">
              <a:rPr lang="de-DE" smtClean="0"/>
              <a:pPr/>
              <a:t>10</a:t>
            </a:fld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5D1ED0-DE78-42BB-9D72-6A050ADE4219}" type="slidenum">
              <a:rPr lang="de-DE" smtClean="0"/>
              <a:pPr/>
              <a:t>11</a:t>
            </a:fld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3A096C-526C-4220-92E4-C3F4BDA833FA}" type="slidenum">
              <a:rPr lang="de-DE" smtClean="0"/>
              <a:pPr/>
              <a:t>12</a:t>
            </a:fld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BDCAB-BC47-4A49-A583-C8764519D50E}" type="slidenum">
              <a:rPr lang="de-DE" smtClean="0"/>
              <a:pPr/>
              <a:t>13</a:t>
            </a:fld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5F2B5D-C566-4A0F-9F7F-71124958E1D3}" type="slidenum">
              <a:rPr lang="de-DE" smtClean="0"/>
              <a:pPr/>
              <a:t>14</a:t>
            </a:fld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E41516-7E34-4522-A210-4E8867747892}" type="slidenum">
              <a:rPr lang="de-DE" smtClean="0"/>
              <a:pPr/>
              <a:t>15</a:t>
            </a:fld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D419A-4A11-4198-A37A-6F58207D8343}" type="slidenum">
              <a:rPr lang="de-DE" smtClean="0"/>
              <a:pPr/>
              <a:t>2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9EFAB5-B670-4080-8822-23D9319445AF}" type="slidenum">
              <a:rPr lang="de-DE" smtClean="0"/>
              <a:pPr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A01DBC-052F-46C5-9DCE-5B676F15B9E0}" type="slidenum">
              <a:rPr lang="el-GR" smtClean="0"/>
              <a:pPr/>
              <a:t>4</a:t>
            </a:fld>
            <a:endParaRPr lang="el-G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014850-A7F3-42CE-AC65-6A34D3C659C3}" type="slidenum">
              <a:rPr lang="el-GR" smtClean="0"/>
              <a:pPr/>
              <a:t>5</a:t>
            </a:fld>
            <a:endParaRPr lang="el-G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F5FD89-DE5D-4C2B-81C7-CD9A0E4ED586}" type="slidenum">
              <a:rPr lang="el-GR" smtClean="0"/>
              <a:pPr/>
              <a:t>6</a:t>
            </a:fld>
            <a:endParaRPr lang="el-G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8910A-BE55-45BB-9D90-AF959E18AD8F}" type="slidenum">
              <a:rPr lang="el-GR" smtClean="0"/>
              <a:pPr/>
              <a:t>7</a:t>
            </a:fld>
            <a:endParaRPr lang="el-G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6D20A-EFB9-460C-8BA9-496CCEFF6456}" type="slidenum">
              <a:rPr lang="de-DE" smtClean="0"/>
              <a:pPr/>
              <a:t>8</a:t>
            </a:fld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5E3DA7-305B-4CEE-9038-D44277F7B2B8}" type="slidenum">
              <a:rPr lang="de-DE" smtClean="0"/>
              <a:pPr/>
              <a:t>9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35489-170D-405C-B710-663A03B7D0F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4BB274-8DE0-4633-9484-4E9C804FC0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15B07-7B53-43C9-A4BC-874C13778CC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BCB0-9CFB-4C40-B932-60EB225AA5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1FC7B-20DD-469F-A381-D90B4CB246C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54E66-6D7D-4D61-8FE6-98C82D7B5DA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2AC3-B562-46C2-85C7-EEB6A5878A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98783-836A-4CC7-9B20-88BCBEAEBA5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64895-1B09-4170-8EA0-8DE8E8BD377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488E-4210-476E-84DC-6D3FB5D7A0D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B612D-B46F-459D-92DE-CBAC3E77B07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Click to edit Master text styles</a:t>
            </a:r>
          </a:p>
          <a:p>
            <a:pPr lvl="1"/>
            <a:r>
              <a:rPr lang="de-DE" smtClean="0"/>
              <a:t>Second level</a:t>
            </a:r>
          </a:p>
          <a:p>
            <a:pPr lvl="2"/>
            <a:r>
              <a:rPr lang="de-DE" smtClean="0"/>
              <a:t>Third level</a:t>
            </a:r>
          </a:p>
          <a:p>
            <a:pPr lvl="3"/>
            <a:r>
              <a:rPr lang="de-DE" smtClean="0"/>
              <a:t>Fourth level</a:t>
            </a:r>
          </a:p>
          <a:p>
            <a:pPr lvl="4"/>
            <a:r>
              <a:rPr lang="de-DE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134DFA36-8BE9-442A-8815-2AC501CC2C7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6.png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1.png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23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oleObject" Target="../embeddings/oleObject3.bin"/><Relationship Id="rId19" Type="http://schemas.openxmlformats.org/officeDocument/2006/relationships/image" Target="../media/image17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928813" y="1857375"/>
            <a:ext cx="5875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3200">
                <a:solidFill>
                  <a:srgbClr val="FFFF00"/>
                </a:solidFill>
              </a:rPr>
              <a:t>Ασθενής με λευκοκυττάρωση</a:t>
            </a:r>
          </a:p>
          <a:p>
            <a:pPr algn="ctr"/>
            <a:endParaRPr lang="en-US" sz="3200">
              <a:solidFill>
                <a:schemeClr val="bg1"/>
              </a:solidFill>
            </a:endParaRPr>
          </a:p>
          <a:p>
            <a:pPr algn="ctr"/>
            <a:r>
              <a:rPr lang="el-GR" sz="3200">
                <a:solidFill>
                  <a:schemeClr val="bg1"/>
                </a:solidFill>
              </a:rPr>
              <a:t>Προσέγγιση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l-GR" sz="3200">
                <a:solidFill>
                  <a:schemeClr val="bg1"/>
                </a:solidFill>
              </a:rPr>
              <a:t>ασθενούς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3040063" y="5632450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5085184"/>
            <a:ext cx="88153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l-GR" sz="2000" dirty="0">
                <a:solidFill>
                  <a:schemeClr val="bg1"/>
                </a:solidFill>
              </a:rPr>
              <a:t>Αλέξανδρος </a:t>
            </a:r>
            <a:r>
              <a:rPr lang="el-GR" sz="2000" dirty="0" err="1">
                <a:solidFill>
                  <a:schemeClr val="bg1"/>
                </a:solidFill>
              </a:rPr>
              <a:t>Σπυριδωνίδης</a:t>
            </a:r>
            <a:endParaRPr lang="de-DE" sz="20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l-GR" sz="2000" dirty="0">
                <a:solidFill>
                  <a:schemeClr val="bg1"/>
                </a:solidFill>
              </a:rPr>
              <a:t>Καθηγητής</a:t>
            </a:r>
            <a:endParaRPr lang="en-US" sz="2000" dirty="0">
              <a:solidFill>
                <a:schemeClr val="bg1"/>
              </a:solidFill>
            </a:endParaRPr>
          </a:p>
          <a:p>
            <a:pPr algn="ctr" eaLnBrk="0" hangingPunct="0"/>
            <a:r>
              <a:rPr lang="el-GR" sz="2000" dirty="0">
                <a:solidFill>
                  <a:schemeClr val="bg1"/>
                </a:solidFill>
              </a:rPr>
              <a:t>Διευθυντής Μονάδος Μεταμόσχευσης Μυελού Οστών </a:t>
            </a:r>
          </a:p>
          <a:p>
            <a:pPr algn="ctr" eaLnBrk="0" hangingPunct="0"/>
            <a:r>
              <a:rPr lang="el-GR" sz="2000" dirty="0" smtClean="0">
                <a:solidFill>
                  <a:schemeClr val="bg1"/>
                </a:solidFill>
              </a:rPr>
              <a:t>Ινστιτούτου Κυτταρικών Θεραπειών και Κέντρου </a:t>
            </a:r>
            <a:r>
              <a:rPr lang="el-GR" sz="2000" dirty="0">
                <a:solidFill>
                  <a:schemeClr val="bg1"/>
                </a:solidFill>
              </a:rPr>
              <a:t>Δοτών ΚΕΔΜΟΠ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400" b="0">
                <a:solidFill>
                  <a:srgbClr val="FFFF00"/>
                </a:solidFill>
              </a:rPr>
              <a:t>Εξέταση μυελού</a:t>
            </a:r>
            <a:endParaRPr lang="de-DE" sz="2400" b="0">
              <a:solidFill>
                <a:srgbClr val="FFFF00"/>
              </a:solidFill>
            </a:endParaRPr>
          </a:p>
        </p:txBody>
      </p:sp>
      <p:sp>
        <p:nvSpPr>
          <p:cNvPr id="4101" name="Line 3"/>
          <p:cNvSpPr>
            <a:spLocks noChangeShapeType="1"/>
          </p:cNvSpPr>
          <p:nvPr/>
        </p:nvSpPr>
        <p:spPr bwMode="auto">
          <a:xfrm>
            <a:off x="539750" y="1052513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4098" name="Object 34"/>
          <p:cNvGraphicFramePr>
            <a:graphicFrameLocks noChangeAspect="1"/>
          </p:cNvGraphicFramePr>
          <p:nvPr/>
        </p:nvGraphicFramePr>
        <p:xfrm>
          <a:off x="395288" y="3644900"/>
          <a:ext cx="4176712" cy="293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" r:id="rId4" imgW="7228571" imgH="5076190" progId="PBrush">
                  <p:embed/>
                </p:oleObj>
              </mc:Choice>
              <mc:Fallback>
                <p:oleObj name="Bitmap" r:id="rId4" imgW="7228571" imgH="5076190" progId="PBrush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4176712" cy="293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5"/>
          <p:cNvGraphicFramePr>
            <a:graphicFrameLocks noChangeAspect="1"/>
          </p:cNvGraphicFramePr>
          <p:nvPr/>
        </p:nvGraphicFramePr>
        <p:xfrm>
          <a:off x="395288" y="1196975"/>
          <a:ext cx="3097212" cy="181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Bitmap" r:id="rId6" imgW="3895238" imgH="2980952" progId="PBrush">
                  <p:embed/>
                </p:oleObj>
              </mc:Choice>
              <mc:Fallback>
                <p:oleObj name="Bitmap" r:id="rId6" imgW="3895238" imgH="2980952" progId="PBrush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3097212" cy="181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Picture 36" descr="aml_m0x50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9338" y="3573463"/>
            <a:ext cx="35290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37"/>
          <p:cNvSpPr txBox="1">
            <a:spLocks noChangeArrowheads="1"/>
          </p:cNvSpPr>
          <p:nvPr/>
        </p:nvSpPr>
        <p:spPr bwMode="auto">
          <a:xfrm>
            <a:off x="4859338" y="6165850"/>
            <a:ext cx="17541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ΒΛΑΣΤΕΣ &gt; 20%</a:t>
            </a:r>
            <a:endParaRPr lang="de-DE"/>
          </a:p>
        </p:txBody>
      </p:sp>
      <p:sp>
        <p:nvSpPr>
          <p:cNvPr id="4104" name="Text Box 38"/>
          <p:cNvSpPr txBox="1">
            <a:spLocks noChangeArrowheads="1"/>
          </p:cNvSpPr>
          <p:nvPr/>
        </p:nvSpPr>
        <p:spPr bwMode="auto">
          <a:xfrm>
            <a:off x="468313" y="6165850"/>
            <a:ext cx="1641475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ΒΛΑΣΤΕΣ &lt; 5%</a:t>
            </a:r>
            <a:endParaRPr lang="de-DE"/>
          </a:p>
        </p:txBody>
      </p:sp>
      <p:sp>
        <p:nvSpPr>
          <p:cNvPr id="4105" name="Text Box 39"/>
          <p:cNvSpPr txBox="1">
            <a:spLocks noChangeArrowheads="1"/>
          </p:cNvSpPr>
          <p:nvPr/>
        </p:nvSpPr>
        <p:spPr bwMode="auto">
          <a:xfrm>
            <a:off x="663575" y="3113088"/>
            <a:ext cx="2325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Φυσιολογικός Μυελός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4106" name="Text Box 40"/>
          <p:cNvSpPr txBox="1">
            <a:spLocks noChangeArrowheads="1"/>
          </p:cNvSpPr>
          <p:nvPr/>
        </p:nvSpPr>
        <p:spPr bwMode="auto">
          <a:xfrm>
            <a:off x="5003800" y="306863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Οξεία Λευχαιμία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539750" y="523875"/>
            <a:ext cx="6769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400">
                <a:solidFill>
                  <a:srgbClr val="FFFF00"/>
                </a:solidFill>
              </a:rPr>
              <a:t>Διάγνωση Λευχαιμίας</a:t>
            </a:r>
            <a:endParaRPr lang="de-DE" sz="2400">
              <a:solidFill>
                <a:srgbClr val="FFFF00"/>
              </a:solidFill>
            </a:endParaRPr>
          </a:p>
        </p:txBody>
      </p:sp>
      <p:pic>
        <p:nvPicPr>
          <p:cNvPr id="19459" name="Picture 8" descr="bil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214438"/>
            <a:ext cx="32686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9"/>
          <p:cNvSpPr txBox="1">
            <a:spLocks noChangeArrowheads="1"/>
          </p:cNvSpPr>
          <p:nvPr/>
        </p:nvSpPr>
        <p:spPr bwMode="auto">
          <a:xfrm>
            <a:off x="4071938" y="5500688"/>
            <a:ext cx="4752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Βλάστες στον μυελό &gt; 20%</a:t>
            </a:r>
            <a:endParaRPr lang="de-DE" sz="2800">
              <a:solidFill>
                <a:schemeClr val="bg1"/>
              </a:solidFill>
            </a:endParaRPr>
          </a:p>
        </p:txBody>
      </p:sp>
      <p:sp>
        <p:nvSpPr>
          <p:cNvPr id="19461" name="Line 13"/>
          <p:cNvSpPr>
            <a:spLocks noChangeShapeType="1"/>
          </p:cNvSpPr>
          <p:nvPr/>
        </p:nvSpPr>
        <p:spPr bwMode="auto">
          <a:xfrm>
            <a:off x="539750" y="1052513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9462" name="Group 5"/>
          <p:cNvGrpSpPr>
            <a:grpSpLocks noChangeAspect="1"/>
          </p:cNvGrpSpPr>
          <p:nvPr/>
        </p:nvGrpSpPr>
        <p:grpSpPr bwMode="auto">
          <a:xfrm>
            <a:off x="3929063" y="1357313"/>
            <a:ext cx="1600200" cy="3803650"/>
            <a:chOff x="1068" y="960"/>
            <a:chExt cx="882" cy="2376"/>
          </a:xfrm>
        </p:grpSpPr>
        <p:pic>
          <p:nvPicPr>
            <p:cNvPr id="19463" name="Picture 6" descr="CML_BS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21" y="967"/>
              <a:ext cx="829" cy="2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Rectangle 7"/>
            <p:cNvSpPr>
              <a:spLocks noChangeAspect="1" noChangeArrowheads="1"/>
            </p:cNvSpPr>
            <p:nvPr/>
          </p:nvSpPr>
          <p:spPr bwMode="auto">
            <a:xfrm>
              <a:off x="1068" y="960"/>
              <a:ext cx="108" cy="23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531653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l-GR" sz="2800">
                <a:solidFill>
                  <a:srgbClr val="FFFF00"/>
                </a:solidFill>
              </a:rPr>
              <a:t>Λευχαιμία</a:t>
            </a:r>
            <a:endParaRPr lang="de-DE" sz="2800">
              <a:solidFill>
                <a:srgbClr val="FFFF00"/>
              </a:solidFill>
            </a:endParaRPr>
          </a:p>
        </p:txBody>
      </p:sp>
      <p:sp>
        <p:nvSpPr>
          <p:cNvPr id="20483" name="Rectangle 5"/>
          <p:cNvSpPr>
            <a:spLocks noChangeArrowheads="1"/>
          </p:cNvSpPr>
          <p:nvPr/>
        </p:nvSpPr>
        <p:spPr bwMode="auto">
          <a:xfrm>
            <a:off x="468313" y="1700213"/>
            <a:ext cx="35274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000">
                <a:solidFill>
                  <a:schemeClr val="bg1"/>
                </a:solidFill>
              </a:rPr>
              <a:t>Οξεία ή χρόνια λευχαιμία</a:t>
            </a:r>
            <a:r>
              <a:rPr lang="de-DE" sz="2000">
                <a:solidFill>
                  <a:schemeClr val="bg1"/>
                </a:solidFill>
              </a:rPr>
              <a:t> ? </a:t>
            </a:r>
          </a:p>
        </p:txBody>
      </p:sp>
      <p:sp>
        <p:nvSpPr>
          <p:cNvPr id="20484" name="Line 6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Line 2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519113" y="549275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000">
                <a:solidFill>
                  <a:srgbClr val="FFFF00"/>
                </a:solidFill>
              </a:rPr>
              <a:t>Οξεία ή χρόνια λευχαιμία</a:t>
            </a:r>
            <a:r>
              <a:rPr lang="de-DE" sz="2000">
                <a:solidFill>
                  <a:srgbClr val="FFFF00"/>
                </a:solidFill>
              </a:rPr>
              <a:t> ? </a:t>
            </a:r>
          </a:p>
        </p:txBody>
      </p:sp>
      <p:grpSp>
        <p:nvGrpSpPr>
          <p:cNvPr id="5126" name="Group 81"/>
          <p:cNvGrpSpPr>
            <a:grpSpLocks/>
          </p:cNvGrpSpPr>
          <p:nvPr/>
        </p:nvGrpSpPr>
        <p:grpSpPr bwMode="auto">
          <a:xfrm>
            <a:off x="323850" y="1484313"/>
            <a:ext cx="3506788" cy="4041775"/>
            <a:chOff x="204" y="935"/>
            <a:chExt cx="2715" cy="1980"/>
          </a:xfrm>
        </p:grpSpPr>
        <p:grpSp>
          <p:nvGrpSpPr>
            <p:cNvPr id="5336" name="Group 76"/>
            <p:cNvGrpSpPr>
              <a:grpSpLocks/>
            </p:cNvGrpSpPr>
            <p:nvPr/>
          </p:nvGrpSpPr>
          <p:grpSpPr bwMode="auto">
            <a:xfrm>
              <a:off x="204" y="935"/>
              <a:ext cx="2495" cy="1769"/>
              <a:chOff x="1152" y="1298"/>
              <a:chExt cx="3507" cy="2673"/>
            </a:xfrm>
          </p:grpSpPr>
          <p:grpSp>
            <p:nvGrpSpPr>
              <p:cNvPr id="5341" name="Group 4"/>
              <p:cNvGrpSpPr>
                <a:grpSpLocks/>
              </p:cNvGrpSpPr>
              <p:nvPr/>
            </p:nvGrpSpPr>
            <p:grpSpPr bwMode="auto">
              <a:xfrm>
                <a:off x="1152" y="2060"/>
                <a:ext cx="376" cy="472"/>
                <a:chOff x="855" y="2116"/>
                <a:chExt cx="376" cy="472"/>
              </a:xfrm>
            </p:grpSpPr>
            <p:sp>
              <p:nvSpPr>
                <p:cNvPr id="5411" name="Oval 5"/>
                <p:cNvSpPr>
                  <a:spLocks noChangeArrowheads="1"/>
                </p:cNvSpPr>
                <p:nvPr/>
              </p:nvSpPr>
              <p:spPr bwMode="auto">
                <a:xfrm>
                  <a:off x="855" y="2116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12" name="Oval 6"/>
                <p:cNvSpPr>
                  <a:spLocks noChangeArrowheads="1"/>
                </p:cNvSpPr>
                <p:nvPr/>
              </p:nvSpPr>
              <p:spPr bwMode="auto">
                <a:xfrm>
                  <a:off x="897" y="2212"/>
                  <a:ext cx="206" cy="280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342" name="Line 7"/>
              <p:cNvSpPr>
                <a:spLocks noChangeShapeType="1"/>
              </p:cNvSpPr>
              <p:nvPr/>
            </p:nvSpPr>
            <p:spPr bwMode="auto">
              <a:xfrm flipV="1">
                <a:off x="1632" y="2034"/>
                <a:ext cx="163" cy="58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5343" name="Group 8"/>
              <p:cNvGrpSpPr>
                <a:grpSpLocks/>
              </p:cNvGrpSpPr>
              <p:nvPr/>
            </p:nvGrpSpPr>
            <p:grpSpPr bwMode="auto">
              <a:xfrm>
                <a:off x="1968" y="1388"/>
                <a:ext cx="2163" cy="1244"/>
                <a:chOff x="1821" y="1104"/>
                <a:chExt cx="2163" cy="1244"/>
              </a:xfrm>
            </p:grpSpPr>
            <p:sp>
              <p:nvSpPr>
                <p:cNvPr id="5382" name="Oval 9"/>
                <p:cNvSpPr>
                  <a:spLocks noChangeArrowheads="1"/>
                </p:cNvSpPr>
                <p:nvPr/>
              </p:nvSpPr>
              <p:spPr bwMode="auto">
                <a:xfrm>
                  <a:off x="2538" y="1212"/>
                  <a:ext cx="270" cy="19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3" name="Oval 10"/>
                <p:cNvSpPr>
                  <a:spLocks noChangeArrowheads="1"/>
                </p:cNvSpPr>
                <p:nvPr/>
              </p:nvSpPr>
              <p:spPr bwMode="auto">
                <a:xfrm>
                  <a:off x="2600" y="1255"/>
                  <a:ext cx="147" cy="12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4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102" y="1354"/>
                  <a:ext cx="393" cy="201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5" name="Oval 12"/>
                <p:cNvSpPr>
                  <a:spLocks noChangeArrowheads="1"/>
                </p:cNvSpPr>
                <p:nvPr/>
              </p:nvSpPr>
              <p:spPr bwMode="auto">
                <a:xfrm>
                  <a:off x="3242" y="1104"/>
                  <a:ext cx="208" cy="16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6" name="Oval 13"/>
                <p:cNvSpPr>
                  <a:spLocks noChangeArrowheads="1"/>
                </p:cNvSpPr>
                <p:nvPr/>
              </p:nvSpPr>
              <p:spPr bwMode="auto">
                <a:xfrm>
                  <a:off x="3333" y="1147"/>
                  <a:ext cx="117" cy="8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7" name="Oval 14"/>
                <p:cNvSpPr>
                  <a:spLocks noChangeArrowheads="1"/>
                </p:cNvSpPr>
                <p:nvPr/>
              </p:nvSpPr>
              <p:spPr bwMode="auto">
                <a:xfrm>
                  <a:off x="3455" y="1298"/>
                  <a:ext cx="301" cy="169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8" name="Freeform 15"/>
                <p:cNvSpPr>
                  <a:spLocks/>
                </p:cNvSpPr>
                <p:nvPr/>
              </p:nvSpPr>
              <p:spPr bwMode="auto">
                <a:xfrm>
                  <a:off x="3531" y="1315"/>
                  <a:ext cx="185" cy="120"/>
                </a:xfrm>
                <a:custGeom>
                  <a:avLst/>
                  <a:gdLst>
                    <a:gd name="T0" fmla="*/ 7 w 290"/>
                    <a:gd name="T1" fmla="*/ 0 h 267"/>
                    <a:gd name="T2" fmla="*/ 10 w 290"/>
                    <a:gd name="T3" fmla="*/ 1 h 267"/>
                    <a:gd name="T4" fmla="*/ 7 w 290"/>
                    <a:gd name="T5" fmla="*/ 1 h 267"/>
                    <a:gd name="T6" fmla="*/ 3 w 290"/>
                    <a:gd name="T7" fmla="*/ 1 h 267"/>
                    <a:gd name="T8" fmla="*/ 0 w 290"/>
                    <a:gd name="T9" fmla="*/ 2 h 267"/>
                    <a:gd name="T10" fmla="*/ 0 w 290"/>
                    <a:gd name="T11" fmla="*/ 3 h 267"/>
                    <a:gd name="T12" fmla="*/ 0 w 290"/>
                    <a:gd name="T13" fmla="*/ 4 h 267"/>
                    <a:gd name="T14" fmla="*/ 0 w 290"/>
                    <a:gd name="T15" fmla="*/ 4 h 267"/>
                    <a:gd name="T16" fmla="*/ 3 w 290"/>
                    <a:gd name="T17" fmla="*/ 4 h 267"/>
                    <a:gd name="T18" fmla="*/ 7 w 290"/>
                    <a:gd name="T19" fmla="*/ 4 h 267"/>
                    <a:gd name="T20" fmla="*/ 11 w 290"/>
                    <a:gd name="T21" fmla="*/ 4 h 267"/>
                    <a:gd name="T22" fmla="*/ 14 w 290"/>
                    <a:gd name="T23" fmla="*/ 4 h 267"/>
                    <a:gd name="T24" fmla="*/ 17 w 290"/>
                    <a:gd name="T25" fmla="*/ 4 h 267"/>
                    <a:gd name="T26" fmla="*/ 21 w 290"/>
                    <a:gd name="T27" fmla="*/ 4 h 267"/>
                    <a:gd name="T28" fmla="*/ 26 w 290"/>
                    <a:gd name="T29" fmla="*/ 4 h 267"/>
                    <a:gd name="T30" fmla="*/ 31 w 290"/>
                    <a:gd name="T31" fmla="*/ 4 h 267"/>
                    <a:gd name="T32" fmla="*/ 31 w 290"/>
                    <a:gd name="T33" fmla="*/ 3 h 267"/>
                    <a:gd name="T34" fmla="*/ 26 w 290"/>
                    <a:gd name="T35" fmla="*/ 3 h 267"/>
                    <a:gd name="T36" fmla="*/ 22 w 290"/>
                    <a:gd name="T37" fmla="*/ 3 h 267"/>
                    <a:gd name="T38" fmla="*/ 20 w 290"/>
                    <a:gd name="T39" fmla="*/ 4 h 267"/>
                    <a:gd name="T40" fmla="*/ 17 w 290"/>
                    <a:gd name="T41" fmla="*/ 4 h 267"/>
                    <a:gd name="T42" fmla="*/ 14 w 290"/>
                    <a:gd name="T43" fmla="*/ 5 h 267"/>
                    <a:gd name="T44" fmla="*/ 14 w 290"/>
                    <a:gd name="T45" fmla="*/ 4 h 267"/>
                    <a:gd name="T46" fmla="*/ 14 w 290"/>
                    <a:gd name="T47" fmla="*/ 4 h 267"/>
                    <a:gd name="T48" fmla="*/ 11 w 290"/>
                    <a:gd name="T49" fmla="*/ 3 h 267"/>
                    <a:gd name="T50" fmla="*/ 11 w 290"/>
                    <a:gd name="T51" fmla="*/ 2 h 267"/>
                    <a:gd name="T52" fmla="*/ 10 w 290"/>
                    <a:gd name="T53" fmla="*/ 2 h 267"/>
                    <a:gd name="T54" fmla="*/ 7 w 290"/>
                    <a:gd name="T55" fmla="*/ 1 h 267"/>
                    <a:gd name="T56" fmla="*/ 3 w 290"/>
                    <a:gd name="T57" fmla="*/ 0 h 267"/>
                    <a:gd name="T58" fmla="*/ 0 w 290"/>
                    <a:gd name="T59" fmla="*/ 0 h 267"/>
                    <a:gd name="T60" fmla="*/ 3 w 290"/>
                    <a:gd name="T61" fmla="*/ 0 h 267"/>
                    <a:gd name="T62" fmla="*/ 7 w 290"/>
                    <a:gd name="T63" fmla="*/ 0 h 267"/>
                    <a:gd name="T64" fmla="*/ 11 w 290"/>
                    <a:gd name="T65" fmla="*/ 0 h 267"/>
                    <a:gd name="T66" fmla="*/ 14 w 290"/>
                    <a:gd name="T67" fmla="*/ 0 h 267"/>
                    <a:gd name="T68" fmla="*/ 15 w 290"/>
                    <a:gd name="T69" fmla="*/ 1 h 267"/>
                    <a:gd name="T70" fmla="*/ 15 w 290"/>
                    <a:gd name="T71" fmla="*/ 1 h 267"/>
                    <a:gd name="T72" fmla="*/ 11 w 290"/>
                    <a:gd name="T73" fmla="*/ 2 h 267"/>
                    <a:gd name="T74" fmla="*/ 8 w 290"/>
                    <a:gd name="T75" fmla="*/ 2 h 267"/>
                    <a:gd name="T76" fmla="*/ 7 w 290"/>
                    <a:gd name="T77" fmla="*/ 0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89" name="Oval 16"/>
                <p:cNvSpPr>
                  <a:spLocks noChangeArrowheads="1"/>
                </p:cNvSpPr>
                <p:nvPr/>
              </p:nvSpPr>
              <p:spPr bwMode="auto">
                <a:xfrm>
                  <a:off x="3363" y="1513"/>
                  <a:ext cx="270" cy="19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0" name="Freeform 17"/>
                <p:cNvSpPr>
                  <a:spLocks/>
                </p:cNvSpPr>
                <p:nvPr/>
              </p:nvSpPr>
              <p:spPr bwMode="auto">
                <a:xfrm>
                  <a:off x="3408" y="1512"/>
                  <a:ext cx="221" cy="158"/>
                </a:xfrm>
                <a:custGeom>
                  <a:avLst/>
                  <a:gdLst>
                    <a:gd name="T0" fmla="*/ 13 w 346"/>
                    <a:gd name="T1" fmla="*/ 0 h 352"/>
                    <a:gd name="T2" fmla="*/ 10 w 346"/>
                    <a:gd name="T3" fmla="*/ 1 h 352"/>
                    <a:gd name="T4" fmla="*/ 6 w 346"/>
                    <a:gd name="T5" fmla="*/ 1 h 352"/>
                    <a:gd name="T6" fmla="*/ 3 w 346"/>
                    <a:gd name="T7" fmla="*/ 2 h 352"/>
                    <a:gd name="T8" fmla="*/ 0 w 346"/>
                    <a:gd name="T9" fmla="*/ 2 h 352"/>
                    <a:gd name="T10" fmla="*/ 0 w 346"/>
                    <a:gd name="T11" fmla="*/ 3 h 352"/>
                    <a:gd name="T12" fmla="*/ 3 w 346"/>
                    <a:gd name="T13" fmla="*/ 4 h 352"/>
                    <a:gd name="T14" fmla="*/ 3 w 346"/>
                    <a:gd name="T15" fmla="*/ 4 h 352"/>
                    <a:gd name="T16" fmla="*/ 3 w 346"/>
                    <a:gd name="T17" fmla="*/ 5 h 352"/>
                    <a:gd name="T18" fmla="*/ 5 w 346"/>
                    <a:gd name="T19" fmla="*/ 5 h 352"/>
                    <a:gd name="T20" fmla="*/ 5 w 346"/>
                    <a:gd name="T21" fmla="*/ 6 h 352"/>
                    <a:gd name="T22" fmla="*/ 10 w 346"/>
                    <a:gd name="T23" fmla="*/ 6 h 352"/>
                    <a:gd name="T24" fmla="*/ 17 w 346"/>
                    <a:gd name="T25" fmla="*/ 6 h 352"/>
                    <a:gd name="T26" fmla="*/ 21 w 346"/>
                    <a:gd name="T27" fmla="*/ 6 h 352"/>
                    <a:gd name="T28" fmla="*/ 26 w 346"/>
                    <a:gd name="T29" fmla="*/ 6 h 352"/>
                    <a:gd name="T30" fmla="*/ 30 w 346"/>
                    <a:gd name="T31" fmla="*/ 6 h 352"/>
                    <a:gd name="T32" fmla="*/ 33 w 346"/>
                    <a:gd name="T33" fmla="*/ 6 h 352"/>
                    <a:gd name="T34" fmla="*/ 36 w 346"/>
                    <a:gd name="T35" fmla="*/ 5 h 352"/>
                    <a:gd name="T36" fmla="*/ 36 w 346"/>
                    <a:gd name="T37" fmla="*/ 5 h 352"/>
                    <a:gd name="T38" fmla="*/ 36 w 346"/>
                    <a:gd name="T39" fmla="*/ 4 h 352"/>
                    <a:gd name="T40" fmla="*/ 31 w 346"/>
                    <a:gd name="T41" fmla="*/ 4 h 352"/>
                    <a:gd name="T42" fmla="*/ 27 w 346"/>
                    <a:gd name="T43" fmla="*/ 4 h 352"/>
                    <a:gd name="T44" fmla="*/ 24 w 346"/>
                    <a:gd name="T45" fmla="*/ 4 h 352"/>
                    <a:gd name="T46" fmla="*/ 17 w 346"/>
                    <a:gd name="T47" fmla="*/ 4 h 352"/>
                    <a:gd name="T48" fmla="*/ 14 w 346"/>
                    <a:gd name="T49" fmla="*/ 4 h 352"/>
                    <a:gd name="T50" fmla="*/ 14 w 346"/>
                    <a:gd name="T51" fmla="*/ 4 h 352"/>
                    <a:gd name="T52" fmla="*/ 15 w 346"/>
                    <a:gd name="T53" fmla="*/ 3 h 352"/>
                    <a:gd name="T54" fmla="*/ 17 w 346"/>
                    <a:gd name="T55" fmla="*/ 2 h 352"/>
                    <a:gd name="T56" fmla="*/ 21 w 346"/>
                    <a:gd name="T57" fmla="*/ 2 h 352"/>
                    <a:gd name="T58" fmla="*/ 21 w 346"/>
                    <a:gd name="T59" fmla="*/ 1 h 352"/>
                    <a:gd name="T60" fmla="*/ 21 w 346"/>
                    <a:gd name="T61" fmla="*/ 0 h 352"/>
                    <a:gd name="T62" fmla="*/ 17 w 346"/>
                    <a:gd name="T63" fmla="*/ 0 h 352"/>
                    <a:gd name="T64" fmla="*/ 14 w 346"/>
                    <a:gd name="T65" fmla="*/ 0 h 352"/>
                    <a:gd name="T66" fmla="*/ 1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9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82" y="1160"/>
                  <a:ext cx="347" cy="57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2" name="Line 19"/>
                <p:cNvSpPr>
                  <a:spLocks noChangeShapeType="1"/>
                </p:cNvSpPr>
                <p:nvPr/>
              </p:nvSpPr>
              <p:spPr bwMode="auto">
                <a:xfrm>
                  <a:off x="2913" y="1346"/>
                  <a:ext cx="316" cy="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3" name="Line 20"/>
                <p:cNvSpPr>
                  <a:spLocks noChangeShapeType="1"/>
                </p:cNvSpPr>
                <p:nvPr/>
              </p:nvSpPr>
              <p:spPr bwMode="auto">
                <a:xfrm>
                  <a:off x="2913" y="1497"/>
                  <a:ext cx="346" cy="115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4" name="Oval 21"/>
                <p:cNvSpPr>
                  <a:spLocks noChangeArrowheads="1"/>
                </p:cNvSpPr>
                <p:nvPr/>
              </p:nvSpPr>
              <p:spPr bwMode="auto">
                <a:xfrm>
                  <a:off x="1821" y="1557"/>
                  <a:ext cx="269" cy="21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5" name="Oval 22"/>
                <p:cNvSpPr>
                  <a:spLocks noChangeArrowheads="1"/>
                </p:cNvSpPr>
                <p:nvPr/>
              </p:nvSpPr>
              <p:spPr bwMode="auto">
                <a:xfrm>
                  <a:off x="1913" y="1621"/>
                  <a:ext cx="86" cy="8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6" name="Oval 23"/>
                <p:cNvSpPr>
                  <a:spLocks noChangeArrowheads="1"/>
                </p:cNvSpPr>
                <p:nvPr/>
              </p:nvSpPr>
              <p:spPr bwMode="auto">
                <a:xfrm>
                  <a:off x="2767" y="1856"/>
                  <a:ext cx="270" cy="19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7" name="Oval 24"/>
                <p:cNvSpPr>
                  <a:spLocks noChangeArrowheads="1"/>
                </p:cNvSpPr>
                <p:nvPr/>
              </p:nvSpPr>
              <p:spPr bwMode="auto">
                <a:xfrm>
                  <a:off x="2828" y="1899"/>
                  <a:ext cx="148" cy="12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2324" y="1964"/>
                  <a:ext cx="397" cy="10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99" name="Oval 26"/>
                <p:cNvSpPr>
                  <a:spLocks noChangeArrowheads="1"/>
                </p:cNvSpPr>
                <p:nvPr/>
              </p:nvSpPr>
              <p:spPr bwMode="auto">
                <a:xfrm>
                  <a:off x="3470" y="1749"/>
                  <a:ext cx="208" cy="16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0" name="Oval 27"/>
                <p:cNvSpPr>
                  <a:spLocks noChangeArrowheads="1"/>
                </p:cNvSpPr>
                <p:nvPr/>
              </p:nvSpPr>
              <p:spPr bwMode="auto">
                <a:xfrm>
                  <a:off x="3562" y="1792"/>
                  <a:ext cx="116" cy="82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1" name="Oval 28"/>
                <p:cNvSpPr>
                  <a:spLocks noChangeArrowheads="1"/>
                </p:cNvSpPr>
                <p:nvPr/>
              </p:nvSpPr>
              <p:spPr bwMode="auto">
                <a:xfrm>
                  <a:off x="3683" y="1943"/>
                  <a:ext cx="301" cy="168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2" name="Freeform 29"/>
                <p:cNvSpPr>
                  <a:spLocks/>
                </p:cNvSpPr>
                <p:nvPr/>
              </p:nvSpPr>
              <p:spPr bwMode="auto">
                <a:xfrm>
                  <a:off x="3759" y="1960"/>
                  <a:ext cx="185" cy="120"/>
                </a:xfrm>
                <a:custGeom>
                  <a:avLst/>
                  <a:gdLst>
                    <a:gd name="T0" fmla="*/ 7 w 290"/>
                    <a:gd name="T1" fmla="*/ 0 h 267"/>
                    <a:gd name="T2" fmla="*/ 10 w 290"/>
                    <a:gd name="T3" fmla="*/ 1 h 267"/>
                    <a:gd name="T4" fmla="*/ 7 w 290"/>
                    <a:gd name="T5" fmla="*/ 1 h 267"/>
                    <a:gd name="T6" fmla="*/ 3 w 290"/>
                    <a:gd name="T7" fmla="*/ 1 h 267"/>
                    <a:gd name="T8" fmla="*/ 0 w 290"/>
                    <a:gd name="T9" fmla="*/ 2 h 267"/>
                    <a:gd name="T10" fmla="*/ 0 w 290"/>
                    <a:gd name="T11" fmla="*/ 3 h 267"/>
                    <a:gd name="T12" fmla="*/ 0 w 290"/>
                    <a:gd name="T13" fmla="*/ 4 h 267"/>
                    <a:gd name="T14" fmla="*/ 0 w 290"/>
                    <a:gd name="T15" fmla="*/ 4 h 267"/>
                    <a:gd name="T16" fmla="*/ 3 w 290"/>
                    <a:gd name="T17" fmla="*/ 4 h 267"/>
                    <a:gd name="T18" fmla="*/ 7 w 290"/>
                    <a:gd name="T19" fmla="*/ 4 h 267"/>
                    <a:gd name="T20" fmla="*/ 11 w 290"/>
                    <a:gd name="T21" fmla="*/ 4 h 267"/>
                    <a:gd name="T22" fmla="*/ 14 w 290"/>
                    <a:gd name="T23" fmla="*/ 4 h 267"/>
                    <a:gd name="T24" fmla="*/ 17 w 290"/>
                    <a:gd name="T25" fmla="*/ 4 h 267"/>
                    <a:gd name="T26" fmla="*/ 21 w 290"/>
                    <a:gd name="T27" fmla="*/ 4 h 267"/>
                    <a:gd name="T28" fmla="*/ 26 w 290"/>
                    <a:gd name="T29" fmla="*/ 4 h 267"/>
                    <a:gd name="T30" fmla="*/ 31 w 290"/>
                    <a:gd name="T31" fmla="*/ 4 h 267"/>
                    <a:gd name="T32" fmla="*/ 31 w 290"/>
                    <a:gd name="T33" fmla="*/ 3 h 267"/>
                    <a:gd name="T34" fmla="*/ 26 w 290"/>
                    <a:gd name="T35" fmla="*/ 3 h 267"/>
                    <a:gd name="T36" fmla="*/ 22 w 290"/>
                    <a:gd name="T37" fmla="*/ 3 h 267"/>
                    <a:gd name="T38" fmla="*/ 20 w 290"/>
                    <a:gd name="T39" fmla="*/ 4 h 267"/>
                    <a:gd name="T40" fmla="*/ 17 w 290"/>
                    <a:gd name="T41" fmla="*/ 4 h 267"/>
                    <a:gd name="T42" fmla="*/ 14 w 290"/>
                    <a:gd name="T43" fmla="*/ 5 h 267"/>
                    <a:gd name="T44" fmla="*/ 14 w 290"/>
                    <a:gd name="T45" fmla="*/ 4 h 267"/>
                    <a:gd name="T46" fmla="*/ 14 w 290"/>
                    <a:gd name="T47" fmla="*/ 4 h 267"/>
                    <a:gd name="T48" fmla="*/ 11 w 290"/>
                    <a:gd name="T49" fmla="*/ 3 h 267"/>
                    <a:gd name="T50" fmla="*/ 11 w 290"/>
                    <a:gd name="T51" fmla="*/ 2 h 267"/>
                    <a:gd name="T52" fmla="*/ 10 w 290"/>
                    <a:gd name="T53" fmla="*/ 2 h 267"/>
                    <a:gd name="T54" fmla="*/ 7 w 290"/>
                    <a:gd name="T55" fmla="*/ 1 h 267"/>
                    <a:gd name="T56" fmla="*/ 3 w 290"/>
                    <a:gd name="T57" fmla="*/ 0 h 267"/>
                    <a:gd name="T58" fmla="*/ 0 w 290"/>
                    <a:gd name="T59" fmla="*/ 0 h 267"/>
                    <a:gd name="T60" fmla="*/ 3 w 290"/>
                    <a:gd name="T61" fmla="*/ 0 h 267"/>
                    <a:gd name="T62" fmla="*/ 7 w 290"/>
                    <a:gd name="T63" fmla="*/ 0 h 267"/>
                    <a:gd name="T64" fmla="*/ 11 w 290"/>
                    <a:gd name="T65" fmla="*/ 0 h 267"/>
                    <a:gd name="T66" fmla="*/ 14 w 290"/>
                    <a:gd name="T67" fmla="*/ 0 h 267"/>
                    <a:gd name="T68" fmla="*/ 15 w 290"/>
                    <a:gd name="T69" fmla="*/ 1 h 267"/>
                    <a:gd name="T70" fmla="*/ 15 w 290"/>
                    <a:gd name="T71" fmla="*/ 1 h 267"/>
                    <a:gd name="T72" fmla="*/ 11 w 290"/>
                    <a:gd name="T73" fmla="*/ 2 h 267"/>
                    <a:gd name="T74" fmla="*/ 8 w 290"/>
                    <a:gd name="T75" fmla="*/ 2 h 267"/>
                    <a:gd name="T76" fmla="*/ 7 w 290"/>
                    <a:gd name="T77" fmla="*/ 0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03" name="Oval 30"/>
                <p:cNvSpPr>
                  <a:spLocks noChangeArrowheads="1"/>
                </p:cNvSpPr>
                <p:nvPr/>
              </p:nvSpPr>
              <p:spPr bwMode="auto">
                <a:xfrm>
                  <a:off x="3592" y="2158"/>
                  <a:ext cx="270" cy="19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4" name="Freeform 31"/>
                <p:cNvSpPr>
                  <a:spLocks/>
                </p:cNvSpPr>
                <p:nvPr/>
              </p:nvSpPr>
              <p:spPr bwMode="auto">
                <a:xfrm>
                  <a:off x="3637" y="2156"/>
                  <a:ext cx="220" cy="158"/>
                </a:xfrm>
                <a:custGeom>
                  <a:avLst/>
                  <a:gdLst>
                    <a:gd name="T0" fmla="*/ 12 w 346"/>
                    <a:gd name="T1" fmla="*/ 0 h 352"/>
                    <a:gd name="T2" fmla="*/ 10 w 346"/>
                    <a:gd name="T3" fmla="*/ 1 h 352"/>
                    <a:gd name="T4" fmla="*/ 6 w 346"/>
                    <a:gd name="T5" fmla="*/ 1 h 352"/>
                    <a:gd name="T6" fmla="*/ 3 w 346"/>
                    <a:gd name="T7" fmla="*/ 2 h 352"/>
                    <a:gd name="T8" fmla="*/ 0 w 346"/>
                    <a:gd name="T9" fmla="*/ 2 h 352"/>
                    <a:gd name="T10" fmla="*/ 0 w 346"/>
                    <a:gd name="T11" fmla="*/ 3 h 352"/>
                    <a:gd name="T12" fmla="*/ 3 w 346"/>
                    <a:gd name="T13" fmla="*/ 4 h 352"/>
                    <a:gd name="T14" fmla="*/ 3 w 346"/>
                    <a:gd name="T15" fmla="*/ 4 h 352"/>
                    <a:gd name="T16" fmla="*/ 3 w 346"/>
                    <a:gd name="T17" fmla="*/ 5 h 352"/>
                    <a:gd name="T18" fmla="*/ 4 w 346"/>
                    <a:gd name="T19" fmla="*/ 5 h 352"/>
                    <a:gd name="T20" fmla="*/ 4 w 346"/>
                    <a:gd name="T21" fmla="*/ 6 h 352"/>
                    <a:gd name="T22" fmla="*/ 10 w 346"/>
                    <a:gd name="T23" fmla="*/ 6 h 352"/>
                    <a:gd name="T24" fmla="*/ 16 w 346"/>
                    <a:gd name="T25" fmla="*/ 6 h 352"/>
                    <a:gd name="T26" fmla="*/ 21 w 346"/>
                    <a:gd name="T27" fmla="*/ 6 h 352"/>
                    <a:gd name="T28" fmla="*/ 25 w 346"/>
                    <a:gd name="T29" fmla="*/ 6 h 352"/>
                    <a:gd name="T30" fmla="*/ 29 w 346"/>
                    <a:gd name="T31" fmla="*/ 6 h 352"/>
                    <a:gd name="T32" fmla="*/ 32 w 346"/>
                    <a:gd name="T33" fmla="*/ 6 h 352"/>
                    <a:gd name="T34" fmla="*/ 35 w 346"/>
                    <a:gd name="T35" fmla="*/ 5 h 352"/>
                    <a:gd name="T36" fmla="*/ 36 w 346"/>
                    <a:gd name="T37" fmla="*/ 5 h 352"/>
                    <a:gd name="T38" fmla="*/ 35 w 346"/>
                    <a:gd name="T39" fmla="*/ 4 h 352"/>
                    <a:gd name="T40" fmla="*/ 30 w 346"/>
                    <a:gd name="T41" fmla="*/ 4 h 352"/>
                    <a:gd name="T42" fmla="*/ 27 w 346"/>
                    <a:gd name="T43" fmla="*/ 4 h 352"/>
                    <a:gd name="T44" fmla="*/ 23 w 346"/>
                    <a:gd name="T45" fmla="*/ 4 h 352"/>
                    <a:gd name="T46" fmla="*/ 17 w 346"/>
                    <a:gd name="T47" fmla="*/ 4 h 352"/>
                    <a:gd name="T48" fmla="*/ 14 w 346"/>
                    <a:gd name="T49" fmla="*/ 4 h 352"/>
                    <a:gd name="T50" fmla="*/ 14 w 346"/>
                    <a:gd name="T51" fmla="*/ 4 h 352"/>
                    <a:gd name="T52" fmla="*/ 15 w 346"/>
                    <a:gd name="T53" fmla="*/ 3 h 352"/>
                    <a:gd name="T54" fmla="*/ 17 w 346"/>
                    <a:gd name="T55" fmla="*/ 2 h 352"/>
                    <a:gd name="T56" fmla="*/ 21 w 346"/>
                    <a:gd name="T57" fmla="*/ 2 h 352"/>
                    <a:gd name="T58" fmla="*/ 21 w 346"/>
                    <a:gd name="T59" fmla="*/ 1 h 352"/>
                    <a:gd name="T60" fmla="*/ 21 w 346"/>
                    <a:gd name="T61" fmla="*/ 0 h 352"/>
                    <a:gd name="T62" fmla="*/ 17 w 346"/>
                    <a:gd name="T63" fmla="*/ 0 h 352"/>
                    <a:gd name="T64" fmla="*/ 14 w 346"/>
                    <a:gd name="T65" fmla="*/ 0 h 352"/>
                    <a:gd name="T66" fmla="*/ 12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405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3110" y="1804"/>
                  <a:ext cx="347" cy="5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6" name="Line 33"/>
                <p:cNvSpPr>
                  <a:spLocks noChangeShapeType="1"/>
                </p:cNvSpPr>
                <p:nvPr/>
              </p:nvSpPr>
              <p:spPr bwMode="auto">
                <a:xfrm>
                  <a:off x="3141" y="1991"/>
                  <a:ext cx="316" cy="7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7" name="Line 34"/>
                <p:cNvSpPr>
                  <a:spLocks noChangeShapeType="1"/>
                </p:cNvSpPr>
                <p:nvPr/>
              </p:nvSpPr>
              <p:spPr bwMode="auto">
                <a:xfrm>
                  <a:off x="3141" y="2142"/>
                  <a:ext cx="346" cy="115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8" name="Oval 35"/>
                <p:cNvSpPr>
                  <a:spLocks noChangeArrowheads="1"/>
                </p:cNvSpPr>
                <p:nvPr/>
              </p:nvSpPr>
              <p:spPr bwMode="auto">
                <a:xfrm>
                  <a:off x="2049" y="1942"/>
                  <a:ext cx="270" cy="21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09" name="Oval 36"/>
                <p:cNvSpPr>
                  <a:spLocks noChangeArrowheads="1"/>
                </p:cNvSpPr>
                <p:nvPr/>
              </p:nvSpPr>
              <p:spPr bwMode="auto">
                <a:xfrm>
                  <a:off x="2141" y="2006"/>
                  <a:ext cx="86" cy="8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410" name="Line 37"/>
                <p:cNvSpPr>
                  <a:spLocks noChangeShapeType="1"/>
                </p:cNvSpPr>
                <p:nvPr/>
              </p:nvSpPr>
              <p:spPr bwMode="auto">
                <a:xfrm>
                  <a:off x="1999" y="1792"/>
                  <a:ext cx="138" cy="15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344" name="Text Box 38"/>
              <p:cNvSpPr txBox="1">
                <a:spLocks noChangeArrowheads="1"/>
              </p:cNvSpPr>
              <p:nvPr/>
            </p:nvSpPr>
            <p:spPr bwMode="auto">
              <a:xfrm>
                <a:off x="2562" y="3475"/>
                <a:ext cx="1349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olidFill>
                      <a:schemeClr val="bg1"/>
                    </a:solidFill>
                    <a:latin typeface="Times New Roman" pitchFamily="18" charset="0"/>
                  </a:rPr>
                  <a:t>Αποπτωση</a:t>
                </a:r>
                <a:endParaRPr lang="de-DE" sz="18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5345" name="Group 39"/>
              <p:cNvGrpSpPr>
                <a:grpSpLocks/>
              </p:cNvGrpSpPr>
              <p:nvPr/>
            </p:nvGrpSpPr>
            <p:grpSpPr bwMode="auto">
              <a:xfrm>
                <a:off x="3456" y="3500"/>
                <a:ext cx="480" cy="471"/>
                <a:chOff x="3648" y="3849"/>
                <a:chExt cx="480" cy="471"/>
              </a:xfrm>
            </p:grpSpPr>
            <p:sp>
              <p:nvSpPr>
                <p:cNvPr id="5380" name="AutoShape 40"/>
                <p:cNvSpPr>
                  <a:spLocks noChangeArrowheads="1"/>
                </p:cNvSpPr>
                <p:nvPr/>
              </p:nvSpPr>
              <p:spPr bwMode="auto">
                <a:xfrm>
                  <a:off x="3648" y="3849"/>
                  <a:ext cx="480" cy="471"/>
                </a:xfrm>
                <a:prstGeom prst="irregularSeal1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81" name="Oval 41"/>
                <p:cNvSpPr>
                  <a:spLocks noChangeArrowheads="1"/>
                </p:cNvSpPr>
                <p:nvPr/>
              </p:nvSpPr>
              <p:spPr bwMode="auto">
                <a:xfrm>
                  <a:off x="3840" y="4041"/>
                  <a:ext cx="96" cy="96"/>
                </a:xfrm>
                <a:prstGeom prst="ellipse">
                  <a:avLst/>
                </a:prstGeom>
                <a:solidFill>
                  <a:srgbClr val="FF33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346" name="Group 42"/>
              <p:cNvGrpSpPr>
                <a:grpSpLocks/>
              </p:cNvGrpSpPr>
              <p:nvPr/>
            </p:nvGrpSpPr>
            <p:grpSpPr bwMode="auto">
              <a:xfrm>
                <a:off x="2496" y="2256"/>
                <a:ext cx="2163" cy="1244"/>
                <a:chOff x="1821" y="1104"/>
                <a:chExt cx="2163" cy="1244"/>
              </a:xfrm>
            </p:grpSpPr>
            <p:sp>
              <p:nvSpPr>
                <p:cNvPr id="5351" name="Oval 43"/>
                <p:cNvSpPr>
                  <a:spLocks noChangeArrowheads="1"/>
                </p:cNvSpPr>
                <p:nvPr/>
              </p:nvSpPr>
              <p:spPr bwMode="auto">
                <a:xfrm>
                  <a:off x="2538" y="1212"/>
                  <a:ext cx="270" cy="19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2" name="Oval 44"/>
                <p:cNvSpPr>
                  <a:spLocks noChangeArrowheads="1"/>
                </p:cNvSpPr>
                <p:nvPr/>
              </p:nvSpPr>
              <p:spPr bwMode="auto">
                <a:xfrm>
                  <a:off x="2600" y="1255"/>
                  <a:ext cx="147" cy="12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3" name="Line 45"/>
                <p:cNvSpPr>
                  <a:spLocks noChangeShapeType="1"/>
                </p:cNvSpPr>
                <p:nvPr/>
              </p:nvSpPr>
              <p:spPr bwMode="auto">
                <a:xfrm flipV="1">
                  <a:off x="2102" y="1354"/>
                  <a:ext cx="393" cy="201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4" name="Oval 46"/>
                <p:cNvSpPr>
                  <a:spLocks noChangeArrowheads="1"/>
                </p:cNvSpPr>
                <p:nvPr/>
              </p:nvSpPr>
              <p:spPr bwMode="auto">
                <a:xfrm>
                  <a:off x="3242" y="1104"/>
                  <a:ext cx="208" cy="16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5" name="Oval 47"/>
                <p:cNvSpPr>
                  <a:spLocks noChangeArrowheads="1"/>
                </p:cNvSpPr>
                <p:nvPr/>
              </p:nvSpPr>
              <p:spPr bwMode="auto">
                <a:xfrm>
                  <a:off x="3333" y="1147"/>
                  <a:ext cx="117" cy="8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6" name="Oval 48"/>
                <p:cNvSpPr>
                  <a:spLocks noChangeArrowheads="1"/>
                </p:cNvSpPr>
                <p:nvPr/>
              </p:nvSpPr>
              <p:spPr bwMode="auto">
                <a:xfrm>
                  <a:off x="3455" y="1298"/>
                  <a:ext cx="301" cy="169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7" name="Freeform 49"/>
                <p:cNvSpPr>
                  <a:spLocks/>
                </p:cNvSpPr>
                <p:nvPr/>
              </p:nvSpPr>
              <p:spPr bwMode="auto">
                <a:xfrm>
                  <a:off x="3531" y="1315"/>
                  <a:ext cx="185" cy="120"/>
                </a:xfrm>
                <a:custGeom>
                  <a:avLst/>
                  <a:gdLst>
                    <a:gd name="T0" fmla="*/ 7 w 290"/>
                    <a:gd name="T1" fmla="*/ 0 h 267"/>
                    <a:gd name="T2" fmla="*/ 10 w 290"/>
                    <a:gd name="T3" fmla="*/ 1 h 267"/>
                    <a:gd name="T4" fmla="*/ 7 w 290"/>
                    <a:gd name="T5" fmla="*/ 1 h 267"/>
                    <a:gd name="T6" fmla="*/ 3 w 290"/>
                    <a:gd name="T7" fmla="*/ 1 h 267"/>
                    <a:gd name="T8" fmla="*/ 0 w 290"/>
                    <a:gd name="T9" fmla="*/ 2 h 267"/>
                    <a:gd name="T10" fmla="*/ 0 w 290"/>
                    <a:gd name="T11" fmla="*/ 3 h 267"/>
                    <a:gd name="T12" fmla="*/ 0 w 290"/>
                    <a:gd name="T13" fmla="*/ 4 h 267"/>
                    <a:gd name="T14" fmla="*/ 0 w 290"/>
                    <a:gd name="T15" fmla="*/ 4 h 267"/>
                    <a:gd name="T16" fmla="*/ 3 w 290"/>
                    <a:gd name="T17" fmla="*/ 4 h 267"/>
                    <a:gd name="T18" fmla="*/ 7 w 290"/>
                    <a:gd name="T19" fmla="*/ 4 h 267"/>
                    <a:gd name="T20" fmla="*/ 11 w 290"/>
                    <a:gd name="T21" fmla="*/ 4 h 267"/>
                    <a:gd name="T22" fmla="*/ 14 w 290"/>
                    <a:gd name="T23" fmla="*/ 4 h 267"/>
                    <a:gd name="T24" fmla="*/ 17 w 290"/>
                    <a:gd name="T25" fmla="*/ 4 h 267"/>
                    <a:gd name="T26" fmla="*/ 21 w 290"/>
                    <a:gd name="T27" fmla="*/ 4 h 267"/>
                    <a:gd name="T28" fmla="*/ 26 w 290"/>
                    <a:gd name="T29" fmla="*/ 4 h 267"/>
                    <a:gd name="T30" fmla="*/ 31 w 290"/>
                    <a:gd name="T31" fmla="*/ 4 h 267"/>
                    <a:gd name="T32" fmla="*/ 31 w 290"/>
                    <a:gd name="T33" fmla="*/ 3 h 267"/>
                    <a:gd name="T34" fmla="*/ 26 w 290"/>
                    <a:gd name="T35" fmla="*/ 3 h 267"/>
                    <a:gd name="T36" fmla="*/ 22 w 290"/>
                    <a:gd name="T37" fmla="*/ 3 h 267"/>
                    <a:gd name="T38" fmla="*/ 20 w 290"/>
                    <a:gd name="T39" fmla="*/ 4 h 267"/>
                    <a:gd name="T40" fmla="*/ 17 w 290"/>
                    <a:gd name="T41" fmla="*/ 4 h 267"/>
                    <a:gd name="T42" fmla="*/ 14 w 290"/>
                    <a:gd name="T43" fmla="*/ 5 h 267"/>
                    <a:gd name="T44" fmla="*/ 14 w 290"/>
                    <a:gd name="T45" fmla="*/ 4 h 267"/>
                    <a:gd name="T46" fmla="*/ 14 w 290"/>
                    <a:gd name="T47" fmla="*/ 4 h 267"/>
                    <a:gd name="T48" fmla="*/ 11 w 290"/>
                    <a:gd name="T49" fmla="*/ 3 h 267"/>
                    <a:gd name="T50" fmla="*/ 11 w 290"/>
                    <a:gd name="T51" fmla="*/ 2 h 267"/>
                    <a:gd name="T52" fmla="*/ 10 w 290"/>
                    <a:gd name="T53" fmla="*/ 2 h 267"/>
                    <a:gd name="T54" fmla="*/ 7 w 290"/>
                    <a:gd name="T55" fmla="*/ 1 h 267"/>
                    <a:gd name="T56" fmla="*/ 3 w 290"/>
                    <a:gd name="T57" fmla="*/ 0 h 267"/>
                    <a:gd name="T58" fmla="*/ 0 w 290"/>
                    <a:gd name="T59" fmla="*/ 0 h 267"/>
                    <a:gd name="T60" fmla="*/ 3 w 290"/>
                    <a:gd name="T61" fmla="*/ 0 h 267"/>
                    <a:gd name="T62" fmla="*/ 7 w 290"/>
                    <a:gd name="T63" fmla="*/ 0 h 267"/>
                    <a:gd name="T64" fmla="*/ 11 w 290"/>
                    <a:gd name="T65" fmla="*/ 0 h 267"/>
                    <a:gd name="T66" fmla="*/ 14 w 290"/>
                    <a:gd name="T67" fmla="*/ 0 h 267"/>
                    <a:gd name="T68" fmla="*/ 15 w 290"/>
                    <a:gd name="T69" fmla="*/ 1 h 267"/>
                    <a:gd name="T70" fmla="*/ 15 w 290"/>
                    <a:gd name="T71" fmla="*/ 1 h 267"/>
                    <a:gd name="T72" fmla="*/ 11 w 290"/>
                    <a:gd name="T73" fmla="*/ 2 h 267"/>
                    <a:gd name="T74" fmla="*/ 8 w 290"/>
                    <a:gd name="T75" fmla="*/ 2 h 267"/>
                    <a:gd name="T76" fmla="*/ 7 w 290"/>
                    <a:gd name="T77" fmla="*/ 0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58" name="Oval 50"/>
                <p:cNvSpPr>
                  <a:spLocks noChangeArrowheads="1"/>
                </p:cNvSpPr>
                <p:nvPr/>
              </p:nvSpPr>
              <p:spPr bwMode="auto">
                <a:xfrm>
                  <a:off x="3363" y="1513"/>
                  <a:ext cx="270" cy="19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59" name="Freeform 51"/>
                <p:cNvSpPr>
                  <a:spLocks/>
                </p:cNvSpPr>
                <p:nvPr/>
              </p:nvSpPr>
              <p:spPr bwMode="auto">
                <a:xfrm>
                  <a:off x="3408" y="1512"/>
                  <a:ext cx="221" cy="158"/>
                </a:xfrm>
                <a:custGeom>
                  <a:avLst/>
                  <a:gdLst>
                    <a:gd name="T0" fmla="*/ 13 w 346"/>
                    <a:gd name="T1" fmla="*/ 0 h 352"/>
                    <a:gd name="T2" fmla="*/ 10 w 346"/>
                    <a:gd name="T3" fmla="*/ 1 h 352"/>
                    <a:gd name="T4" fmla="*/ 6 w 346"/>
                    <a:gd name="T5" fmla="*/ 1 h 352"/>
                    <a:gd name="T6" fmla="*/ 3 w 346"/>
                    <a:gd name="T7" fmla="*/ 2 h 352"/>
                    <a:gd name="T8" fmla="*/ 0 w 346"/>
                    <a:gd name="T9" fmla="*/ 2 h 352"/>
                    <a:gd name="T10" fmla="*/ 0 w 346"/>
                    <a:gd name="T11" fmla="*/ 3 h 352"/>
                    <a:gd name="T12" fmla="*/ 3 w 346"/>
                    <a:gd name="T13" fmla="*/ 4 h 352"/>
                    <a:gd name="T14" fmla="*/ 3 w 346"/>
                    <a:gd name="T15" fmla="*/ 4 h 352"/>
                    <a:gd name="T16" fmla="*/ 3 w 346"/>
                    <a:gd name="T17" fmla="*/ 5 h 352"/>
                    <a:gd name="T18" fmla="*/ 5 w 346"/>
                    <a:gd name="T19" fmla="*/ 5 h 352"/>
                    <a:gd name="T20" fmla="*/ 5 w 346"/>
                    <a:gd name="T21" fmla="*/ 6 h 352"/>
                    <a:gd name="T22" fmla="*/ 10 w 346"/>
                    <a:gd name="T23" fmla="*/ 6 h 352"/>
                    <a:gd name="T24" fmla="*/ 17 w 346"/>
                    <a:gd name="T25" fmla="*/ 6 h 352"/>
                    <a:gd name="T26" fmla="*/ 21 w 346"/>
                    <a:gd name="T27" fmla="*/ 6 h 352"/>
                    <a:gd name="T28" fmla="*/ 26 w 346"/>
                    <a:gd name="T29" fmla="*/ 6 h 352"/>
                    <a:gd name="T30" fmla="*/ 30 w 346"/>
                    <a:gd name="T31" fmla="*/ 6 h 352"/>
                    <a:gd name="T32" fmla="*/ 33 w 346"/>
                    <a:gd name="T33" fmla="*/ 6 h 352"/>
                    <a:gd name="T34" fmla="*/ 36 w 346"/>
                    <a:gd name="T35" fmla="*/ 5 h 352"/>
                    <a:gd name="T36" fmla="*/ 36 w 346"/>
                    <a:gd name="T37" fmla="*/ 5 h 352"/>
                    <a:gd name="T38" fmla="*/ 36 w 346"/>
                    <a:gd name="T39" fmla="*/ 4 h 352"/>
                    <a:gd name="T40" fmla="*/ 31 w 346"/>
                    <a:gd name="T41" fmla="*/ 4 h 352"/>
                    <a:gd name="T42" fmla="*/ 27 w 346"/>
                    <a:gd name="T43" fmla="*/ 4 h 352"/>
                    <a:gd name="T44" fmla="*/ 24 w 346"/>
                    <a:gd name="T45" fmla="*/ 4 h 352"/>
                    <a:gd name="T46" fmla="*/ 17 w 346"/>
                    <a:gd name="T47" fmla="*/ 4 h 352"/>
                    <a:gd name="T48" fmla="*/ 14 w 346"/>
                    <a:gd name="T49" fmla="*/ 4 h 352"/>
                    <a:gd name="T50" fmla="*/ 14 w 346"/>
                    <a:gd name="T51" fmla="*/ 4 h 352"/>
                    <a:gd name="T52" fmla="*/ 15 w 346"/>
                    <a:gd name="T53" fmla="*/ 3 h 352"/>
                    <a:gd name="T54" fmla="*/ 17 w 346"/>
                    <a:gd name="T55" fmla="*/ 2 h 352"/>
                    <a:gd name="T56" fmla="*/ 21 w 346"/>
                    <a:gd name="T57" fmla="*/ 2 h 352"/>
                    <a:gd name="T58" fmla="*/ 21 w 346"/>
                    <a:gd name="T59" fmla="*/ 1 h 352"/>
                    <a:gd name="T60" fmla="*/ 21 w 346"/>
                    <a:gd name="T61" fmla="*/ 0 h 352"/>
                    <a:gd name="T62" fmla="*/ 17 w 346"/>
                    <a:gd name="T63" fmla="*/ 0 h 352"/>
                    <a:gd name="T64" fmla="*/ 14 w 346"/>
                    <a:gd name="T65" fmla="*/ 0 h 352"/>
                    <a:gd name="T66" fmla="*/ 1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60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82" y="1160"/>
                  <a:ext cx="347" cy="57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1" name="Line 53"/>
                <p:cNvSpPr>
                  <a:spLocks noChangeShapeType="1"/>
                </p:cNvSpPr>
                <p:nvPr/>
              </p:nvSpPr>
              <p:spPr bwMode="auto">
                <a:xfrm>
                  <a:off x="2913" y="1346"/>
                  <a:ext cx="316" cy="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2" name="Line 54"/>
                <p:cNvSpPr>
                  <a:spLocks noChangeShapeType="1"/>
                </p:cNvSpPr>
                <p:nvPr/>
              </p:nvSpPr>
              <p:spPr bwMode="auto">
                <a:xfrm>
                  <a:off x="2913" y="1497"/>
                  <a:ext cx="346" cy="115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3" name="Oval 55"/>
                <p:cNvSpPr>
                  <a:spLocks noChangeArrowheads="1"/>
                </p:cNvSpPr>
                <p:nvPr/>
              </p:nvSpPr>
              <p:spPr bwMode="auto">
                <a:xfrm>
                  <a:off x="1821" y="1557"/>
                  <a:ext cx="269" cy="21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4" name="Oval 56"/>
                <p:cNvSpPr>
                  <a:spLocks noChangeArrowheads="1"/>
                </p:cNvSpPr>
                <p:nvPr/>
              </p:nvSpPr>
              <p:spPr bwMode="auto">
                <a:xfrm>
                  <a:off x="1913" y="1621"/>
                  <a:ext cx="86" cy="8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5" name="Oval 57"/>
                <p:cNvSpPr>
                  <a:spLocks noChangeArrowheads="1"/>
                </p:cNvSpPr>
                <p:nvPr/>
              </p:nvSpPr>
              <p:spPr bwMode="auto">
                <a:xfrm>
                  <a:off x="2767" y="1856"/>
                  <a:ext cx="270" cy="19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6" name="Oval 58"/>
                <p:cNvSpPr>
                  <a:spLocks noChangeArrowheads="1"/>
                </p:cNvSpPr>
                <p:nvPr/>
              </p:nvSpPr>
              <p:spPr bwMode="auto">
                <a:xfrm>
                  <a:off x="2828" y="1899"/>
                  <a:ext cx="148" cy="12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7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324" y="1964"/>
                  <a:ext cx="397" cy="10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8" name="Oval 60"/>
                <p:cNvSpPr>
                  <a:spLocks noChangeArrowheads="1"/>
                </p:cNvSpPr>
                <p:nvPr/>
              </p:nvSpPr>
              <p:spPr bwMode="auto">
                <a:xfrm>
                  <a:off x="3470" y="1749"/>
                  <a:ext cx="208" cy="168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69" name="Oval 61"/>
                <p:cNvSpPr>
                  <a:spLocks noChangeArrowheads="1"/>
                </p:cNvSpPr>
                <p:nvPr/>
              </p:nvSpPr>
              <p:spPr bwMode="auto">
                <a:xfrm>
                  <a:off x="3562" y="1792"/>
                  <a:ext cx="116" cy="82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0" name="Oval 62"/>
                <p:cNvSpPr>
                  <a:spLocks noChangeArrowheads="1"/>
                </p:cNvSpPr>
                <p:nvPr/>
              </p:nvSpPr>
              <p:spPr bwMode="auto">
                <a:xfrm>
                  <a:off x="3683" y="1943"/>
                  <a:ext cx="301" cy="168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1" name="Freeform 63"/>
                <p:cNvSpPr>
                  <a:spLocks/>
                </p:cNvSpPr>
                <p:nvPr/>
              </p:nvSpPr>
              <p:spPr bwMode="auto">
                <a:xfrm>
                  <a:off x="3759" y="1960"/>
                  <a:ext cx="185" cy="120"/>
                </a:xfrm>
                <a:custGeom>
                  <a:avLst/>
                  <a:gdLst>
                    <a:gd name="T0" fmla="*/ 7 w 290"/>
                    <a:gd name="T1" fmla="*/ 0 h 267"/>
                    <a:gd name="T2" fmla="*/ 10 w 290"/>
                    <a:gd name="T3" fmla="*/ 1 h 267"/>
                    <a:gd name="T4" fmla="*/ 7 w 290"/>
                    <a:gd name="T5" fmla="*/ 1 h 267"/>
                    <a:gd name="T6" fmla="*/ 3 w 290"/>
                    <a:gd name="T7" fmla="*/ 1 h 267"/>
                    <a:gd name="T8" fmla="*/ 0 w 290"/>
                    <a:gd name="T9" fmla="*/ 2 h 267"/>
                    <a:gd name="T10" fmla="*/ 0 w 290"/>
                    <a:gd name="T11" fmla="*/ 3 h 267"/>
                    <a:gd name="T12" fmla="*/ 0 w 290"/>
                    <a:gd name="T13" fmla="*/ 4 h 267"/>
                    <a:gd name="T14" fmla="*/ 0 w 290"/>
                    <a:gd name="T15" fmla="*/ 4 h 267"/>
                    <a:gd name="T16" fmla="*/ 3 w 290"/>
                    <a:gd name="T17" fmla="*/ 4 h 267"/>
                    <a:gd name="T18" fmla="*/ 7 w 290"/>
                    <a:gd name="T19" fmla="*/ 4 h 267"/>
                    <a:gd name="T20" fmla="*/ 11 w 290"/>
                    <a:gd name="T21" fmla="*/ 4 h 267"/>
                    <a:gd name="T22" fmla="*/ 14 w 290"/>
                    <a:gd name="T23" fmla="*/ 4 h 267"/>
                    <a:gd name="T24" fmla="*/ 17 w 290"/>
                    <a:gd name="T25" fmla="*/ 4 h 267"/>
                    <a:gd name="T26" fmla="*/ 21 w 290"/>
                    <a:gd name="T27" fmla="*/ 4 h 267"/>
                    <a:gd name="T28" fmla="*/ 26 w 290"/>
                    <a:gd name="T29" fmla="*/ 4 h 267"/>
                    <a:gd name="T30" fmla="*/ 31 w 290"/>
                    <a:gd name="T31" fmla="*/ 4 h 267"/>
                    <a:gd name="T32" fmla="*/ 31 w 290"/>
                    <a:gd name="T33" fmla="*/ 3 h 267"/>
                    <a:gd name="T34" fmla="*/ 26 w 290"/>
                    <a:gd name="T35" fmla="*/ 3 h 267"/>
                    <a:gd name="T36" fmla="*/ 22 w 290"/>
                    <a:gd name="T37" fmla="*/ 3 h 267"/>
                    <a:gd name="T38" fmla="*/ 20 w 290"/>
                    <a:gd name="T39" fmla="*/ 4 h 267"/>
                    <a:gd name="T40" fmla="*/ 17 w 290"/>
                    <a:gd name="T41" fmla="*/ 4 h 267"/>
                    <a:gd name="T42" fmla="*/ 14 w 290"/>
                    <a:gd name="T43" fmla="*/ 5 h 267"/>
                    <a:gd name="T44" fmla="*/ 14 w 290"/>
                    <a:gd name="T45" fmla="*/ 4 h 267"/>
                    <a:gd name="T46" fmla="*/ 14 w 290"/>
                    <a:gd name="T47" fmla="*/ 4 h 267"/>
                    <a:gd name="T48" fmla="*/ 11 w 290"/>
                    <a:gd name="T49" fmla="*/ 3 h 267"/>
                    <a:gd name="T50" fmla="*/ 11 w 290"/>
                    <a:gd name="T51" fmla="*/ 2 h 267"/>
                    <a:gd name="T52" fmla="*/ 10 w 290"/>
                    <a:gd name="T53" fmla="*/ 2 h 267"/>
                    <a:gd name="T54" fmla="*/ 7 w 290"/>
                    <a:gd name="T55" fmla="*/ 1 h 267"/>
                    <a:gd name="T56" fmla="*/ 3 w 290"/>
                    <a:gd name="T57" fmla="*/ 0 h 267"/>
                    <a:gd name="T58" fmla="*/ 0 w 290"/>
                    <a:gd name="T59" fmla="*/ 0 h 267"/>
                    <a:gd name="T60" fmla="*/ 3 w 290"/>
                    <a:gd name="T61" fmla="*/ 0 h 267"/>
                    <a:gd name="T62" fmla="*/ 7 w 290"/>
                    <a:gd name="T63" fmla="*/ 0 h 267"/>
                    <a:gd name="T64" fmla="*/ 11 w 290"/>
                    <a:gd name="T65" fmla="*/ 0 h 267"/>
                    <a:gd name="T66" fmla="*/ 14 w 290"/>
                    <a:gd name="T67" fmla="*/ 0 h 267"/>
                    <a:gd name="T68" fmla="*/ 15 w 290"/>
                    <a:gd name="T69" fmla="*/ 1 h 267"/>
                    <a:gd name="T70" fmla="*/ 15 w 290"/>
                    <a:gd name="T71" fmla="*/ 1 h 267"/>
                    <a:gd name="T72" fmla="*/ 11 w 290"/>
                    <a:gd name="T73" fmla="*/ 2 h 267"/>
                    <a:gd name="T74" fmla="*/ 8 w 290"/>
                    <a:gd name="T75" fmla="*/ 2 h 267"/>
                    <a:gd name="T76" fmla="*/ 7 w 290"/>
                    <a:gd name="T77" fmla="*/ 0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72" name="Oval 64"/>
                <p:cNvSpPr>
                  <a:spLocks noChangeArrowheads="1"/>
                </p:cNvSpPr>
                <p:nvPr/>
              </p:nvSpPr>
              <p:spPr bwMode="auto">
                <a:xfrm>
                  <a:off x="3592" y="2158"/>
                  <a:ext cx="270" cy="19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3" name="Freeform 65"/>
                <p:cNvSpPr>
                  <a:spLocks/>
                </p:cNvSpPr>
                <p:nvPr/>
              </p:nvSpPr>
              <p:spPr bwMode="auto">
                <a:xfrm>
                  <a:off x="3637" y="2156"/>
                  <a:ext cx="220" cy="158"/>
                </a:xfrm>
                <a:custGeom>
                  <a:avLst/>
                  <a:gdLst>
                    <a:gd name="T0" fmla="*/ 12 w 346"/>
                    <a:gd name="T1" fmla="*/ 0 h 352"/>
                    <a:gd name="T2" fmla="*/ 10 w 346"/>
                    <a:gd name="T3" fmla="*/ 1 h 352"/>
                    <a:gd name="T4" fmla="*/ 6 w 346"/>
                    <a:gd name="T5" fmla="*/ 1 h 352"/>
                    <a:gd name="T6" fmla="*/ 3 w 346"/>
                    <a:gd name="T7" fmla="*/ 2 h 352"/>
                    <a:gd name="T8" fmla="*/ 0 w 346"/>
                    <a:gd name="T9" fmla="*/ 2 h 352"/>
                    <a:gd name="T10" fmla="*/ 0 w 346"/>
                    <a:gd name="T11" fmla="*/ 3 h 352"/>
                    <a:gd name="T12" fmla="*/ 3 w 346"/>
                    <a:gd name="T13" fmla="*/ 4 h 352"/>
                    <a:gd name="T14" fmla="*/ 3 w 346"/>
                    <a:gd name="T15" fmla="*/ 4 h 352"/>
                    <a:gd name="T16" fmla="*/ 3 w 346"/>
                    <a:gd name="T17" fmla="*/ 5 h 352"/>
                    <a:gd name="T18" fmla="*/ 4 w 346"/>
                    <a:gd name="T19" fmla="*/ 5 h 352"/>
                    <a:gd name="T20" fmla="*/ 4 w 346"/>
                    <a:gd name="T21" fmla="*/ 6 h 352"/>
                    <a:gd name="T22" fmla="*/ 10 w 346"/>
                    <a:gd name="T23" fmla="*/ 6 h 352"/>
                    <a:gd name="T24" fmla="*/ 16 w 346"/>
                    <a:gd name="T25" fmla="*/ 6 h 352"/>
                    <a:gd name="T26" fmla="*/ 21 w 346"/>
                    <a:gd name="T27" fmla="*/ 6 h 352"/>
                    <a:gd name="T28" fmla="*/ 25 w 346"/>
                    <a:gd name="T29" fmla="*/ 6 h 352"/>
                    <a:gd name="T30" fmla="*/ 29 w 346"/>
                    <a:gd name="T31" fmla="*/ 6 h 352"/>
                    <a:gd name="T32" fmla="*/ 32 w 346"/>
                    <a:gd name="T33" fmla="*/ 6 h 352"/>
                    <a:gd name="T34" fmla="*/ 35 w 346"/>
                    <a:gd name="T35" fmla="*/ 5 h 352"/>
                    <a:gd name="T36" fmla="*/ 36 w 346"/>
                    <a:gd name="T37" fmla="*/ 5 h 352"/>
                    <a:gd name="T38" fmla="*/ 35 w 346"/>
                    <a:gd name="T39" fmla="*/ 4 h 352"/>
                    <a:gd name="T40" fmla="*/ 30 w 346"/>
                    <a:gd name="T41" fmla="*/ 4 h 352"/>
                    <a:gd name="T42" fmla="*/ 27 w 346"/>
                    <a:gd name="T43" fmla="*/ 4 h 352"/>
                    <a:gd name="T44" fmla="*/ 23 w 346"/>
                    <a:gd name="T45" fmla="*/ 4 h 352"/>
                    <a:gd name="T46" fmla="*/ 17 w 346"/>
                    <a:gd name="T47" fmla="*/ 4 h 352"/>
                    <a:gd name="T48" fmla="*/ 14 w 346"/>
                    <a:gd name="T49" fmla="*/ 4 h 352"/>
                    <a:gd name="T50" fmla="*/ 14 w 346"/>
                    <a:gd name="T51" fmla="*/ 4 h 352"/>
                    <a:gd name="T52" fmla="*/ 15 w 346"/>
                    <a:gd name="T53" fmla="*/ 3 h 352"/>
                    <a:gd name="T54" fmla="*/ 17 w 346"/>
                    <a:gd name="T55" fmla="*/ 2 h 352"/>
                    <a:gd name="T56" fmla="*/ 21 w 346"/>
                    <a:gd name="T57" fmla="*/ 2 h 352"/>
                    <a:gd name="T58" fmla="*/ 21 w 346"/>
                    <a:gd name="T59" fmla="*/ 1 h 352"/>
                    <a:gd name="T60" fmla="*/ 21 w 346"/>
                    <a:gd name="T61" fmla="*/ 0 h 352"/>
                    <a:gd name="T62" fmla="*/ 17 w 346"/>
                    <a:gd name="T63" fmla="*/ 0 h 352"/>
                    <a:gd name="T64" fmla="*/ 14 w 346"/>
                    <a:gd name="T65" fmla="*/ 0 h 352"/>
                    <a:gd name="T66" fmla="*/ 12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74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3110" y="1804"/>
                  <a:ext cx="347" cy="5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5" name="Line 67"/>
                <p:cNvSpPr>
                  <a:spLocks noChangeShapeType="1"/>
                </p:cNvSpPr>
                <p:nvPr/>
              </p:nvSpPr>
              <p:spPr bwMode="auto">
                <a:xfrm>
                  <a:off x="3141" y="1991"/>
                  <a:ext cx="316" cy="7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6" name="Line 68"/>
                <p:cNvSpPr>
                  <a:spLocks noChangeShapeType="1"/>
                </p:cNvSpPr>
                <p:nvPr/>
              </p:nvSpPr>
              <p:spPr bwMode="auto">
                <a:xfrm>
                  <a:off x="3141" y="2142"/>
                  <a:ext cx="346" cy="115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7" name="Oval 69"/>
                <p:cNvSpPr>
                  <a:spLocks noChangeArrowheads="1"/>
                </p:cNvSpPr>
                <p:nvPr/>
              </p:nvSpPr>
              <p:spPr bwMode="auto">
                <a:xfrm>
                  <a:off x="2049" y="1942"/>
                  <a:ext cx="270" cy="21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8" name="Oval 70"/>
                <p:cNvSpPr>
                  <a:spLocks noChangeArrowheads="1"/>
                </p:cNvSpPr>
                <p:nvPr/>
              </p:nvSpPr>
              <p:spPr bwMode="auto">
                <a:xfrm>
                  <a:off x="2141" y="2006"/>
                  <a:ext cx="86" cy="83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79" name="Line 71"/>
                <p:cNvSpPr>
                  <a:spLocks noChangeShapeType="1"/>
                </p:cNvSpPr>
                <p:nvPr/>
              </p:nvSpPr>
              <p:spPr bwMode="auto">
                <a:xfrm>
                  <a:off x="1999" y="1792"/>
                  <a:ext cx="138" cy="15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347" name="Line 72"/>
              <p:cNvSpPr>
                <a:spLocks noChangeShapeType="1"/>
              </p:cNvSpPr>
              <p:nvPr/>
            </p:nvSpPr>
            <p:spPr bwMode="auto">
              <a:xfrm>
                <a:off x="2352" y="2492"/>
                <a:ext cx="240" cy="16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348" name="Line 73"/>
              <p:cNvSpPr>
                <a:spLocks noChangeShapeType="1"/>
              </p:cNvSpPr>
              <p:nvPr/>
            </p:nvSpPr>
            <p:spPr bwMode="auto">
              <a:xfrm>
                <a:off x="3024" y="3456"/>
                <a:ext cx="384" cy="288"/>
              </a:xfrm>
              <a:prstGeom prst="line">
                <a:avLst/>
              </a:prstGeom>
              <a:noFill/>
              <a:ln w="5715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349" name="Text Box 74"/>
              <p:cNvSpPr txBox="1">
                <a:spLocks noChangeArrowheads="1"/>
              </p:cNvSpPr>
              <p:nvPr/>
            </p:nvSpPr>
            <p:spPr bwMode="auto">
              <a:xfrm>
                <a:off x="1883" y="1298"/>
                <a:ext cx="1866" cy="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olidFill>
                      <a:schemeClr val="bg1"/>
                    </a:solidFill>
                    <a:latin typeface="Times New Roman" pitchFamily="18" charset="0"/>
                  </a:rPr>
                  <a:t>Διαφοροποίηση</a:t>
                </a:r>
                <a:endParaRPr lang="de-DE" sz="18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350" name="Text Box 75"/>
              <p:cNvSpPr txBox="1">
                <a:spLocks noChangeArrowheads="1"/>
              </p:cNvSpPr>
              <p:nvPr/>
            </p:nvSpPr>
            <p:spPr bwMode="auto">
              <a:xfrm>
                <a:off x="1294" y="2523"/>
                <a:ext cx="2156" cy="2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l-GR" sz="1800">
                    <a:solidFill>
                      <a:schemeClr val="bg1"/>
                    </a:solidFill>
                    <a:latin typeface="Times New Roman" pitchFamily="18" charset="0"/>
                  </a:rPr>
                  <a:t>Πολλαπλασιασμός</a:t>
                </a:r>
                <a:endParaRPr lang="de-DE" sz="1800">
                  <a:solidFill>
                    <a:schemeClr val="bg1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5337" name="Line 77"/>
            <p:cNvSpPr>
              <a:spLocks noChangeShapeType="1"/>
            </p:cNvSpPr>
            <p:nvPr/>
          </p:nvSpPr>
          <p:spPr bwMode="auto">
            <a:xfrm>
              <a:off x="975" y="2704"/>
              <a:ext cx="118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  <p:sp>
          <p:nvSpPr>
            <p:cNvPr id="5338" name="Text Box 78"/>
            <p:cNvSpPr txBox="1">
              <a:spLocks noChangeArrowheads="1"/>
            </p:cNvSpPr>
            <p:nvPr/>
          </p:nvSpPr>
          <p:spPr bwMode="auto">
            <a:xfrm>
              <a:off x="1292" y="2750"/>
              <a:ext cx="706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1"/>
                  </a:solidFill>
                </a:rPr>
                <a:t>Μυελός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339" name="Text Box 79"/>
            <p:cNvSpPr txBox="1">
              <a:spLocks noChangeArrowheads="1"/>
            </p:cNvSpPr>
            <p:nvPr/>
          </p:nvSpPr>
          <p:spPr bwMode="auto">
            <a:xfrm>
              <a:off x="2426" y="2749"/>
              <a:ext cx="493" cy="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>
                  <a:solidFill>
                    <a:schemeClr val="bg1"/>
                  </a:solidFill>
                </a:rPr>
                <a:t>Αιμα</a:t>
              </a:r>
              <a:endParaRPr lang="de-DE">
                <a:solidFill>
                  <a:schemeClr val="bg1"/>
                </a:solidFill>
              </a:endParaRPr>
            </a:p>
          </p:txBody>
        </p:sp>
        <p:sp>
          <p:nvSpPr>
            <p:cNvPr id="5340" name="Line 80"/>
            <p:cNvSpPr>
              <a:spLocks noChangeShapeType="1"/>
            </p:cNvSpPr>
            <p:nvPr/>
          </p:nvSpPr>
          <p:spPr bwMode="auto">
            <a:xfrm>
              <a:off x="2336" y="2704"/>
              <a:ext cx="544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5127" name="Group 285"/>
          <p:cNvGrpSpPr>
            <a:grpSpLocks/>
          </p:cNvGrpSpPr>
          <p:nvPr/>
        </p:nvGrpSpPr>
        <p:grpSpPr bwMode="auto">
          <a:xfrm>
            <a:off x="3635375" y="1412875"/>
            <a:ext cx="3067050" cy="2447925"/>
            <a:chOff x="2504" y="890"/>
            <a:chExt cx="2689" cy="1361"/>
          </a:xfrm>
        </p:grpSpPr>
        <p:sp>
          <p:nvSpPr>
            <p:cNvPr id="5256" name="Rectangle 282"/>
            <p:cNvSpPr>
              <a:spLocks noChangeArrowheads="1"/>
            </p:cNvSpPr>
            <p:nvPr/>
          </p:nvSpPr>
          <p:spPr bwMode="auto">
            <a:xfrm>
              <a:off x="2517" y="890"/>
              <a:ext cx="2676" cy="136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grpSp>
          <p:nvGrpSpPr>
            <p:cNvPr id="5257" name="Group 82"/>
            <p:cNvGrpSpPr>
              <a:grpSpLocks/>
            </p:cNvGrpSpPr>
            <p:nvPr/>
          </p:nvGrpSpPr>
          <p:grpSpPr bwMode="auto">
            <a:xfrm>
              <a:off x="2517" y="935"/>
              <a:ext cx="2592" cy="1225"/>
              <a:chOff x="855" y="912"/>
              <a:chExt cx="4691" cy="3158"/>
            </a:xfrm>
          </p:grpSpPr>
          <p:sp>
            <p:nvSpPr>
              <p:cNvPr id="5259" name="Oval 83"/>
              <p:cNvSpPr>
                <a:spLocks noChangeArrowheads="1"/>
              </p:cNvSpPr>
              <p:nvPr/>
            </p:nvSpPr>
            <p:spPr bwMode="auto">
              <a:xfrm>
                <a:off x="855" y="2116"/>
                <a:ext cx="376" cy="4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0" name="Oval 84"/>
              <p:cNvSpPr>
                <a:spLocks noChangeArrowheads="1"/>
              </p:cNvSpPr>
              <p:nvPr/>
            </p:nvSpPr>
            <p:spPr bwMode="auto">
              <a:xfrm>
                <a:off x="897" y="2212"/>
                <a:ext cx="206" cy="280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1" name="Line 85"/>
              <p:cNvSpPr>
                <a:spLocks noChangeShapeType="1"/>
              </p:cNvSpPr>
              <p:nvPr/>
            </p:nvSpPr>
            <p:spPr bwMode="auto">
              <a:xfrm flipV="1">
                <a:off x="2016" y="1328"/>
                <a:ext cx="549" cy="448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5262" name="Group 86"/>
              <p:cNvGrpSpPr>
                <a:grpSpLocks/>
              </p:cNvGrpSpPr>
              <p:nvPr/>
            </p:nvGrpSpPr>
            <p:grpSpPr bwMode="auto">
              <a:xfrm>
                <a:off x="2592" y="912"/>
                <a:ext cx="1311" cy="956"/>
                <a:chOff x="2625" y="772"/>
                <a:chExt cx="1700" cy="1336"/>
              </a:xfrm>
            </p:grpSpPr>
            <p:sp>
              <p:nvSpPr>
                <p:cNvPr id="5325" name="Oval 87"/>
                <p:cNvSpPr>
                  <a:spLocks noChangeArrowheads="1"/>
                </p:cNvSpPr>
                <p:nvPr/>
              </p:nvSpPr>
              <p:spPr bwMode="auto">
                <a:xfrm>
                  <a:off x="2625" y="1012"/>
                  <a:ext cx="377" cy="42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6" name="Oval 88"/>
                <p:cNvSpPr>
                  <a:spLocks noChangeArrowheads="1"/>
                </p:cNvSpPr>
                <p:nvPr/>
              </p:nvSpPr>
              <p:spPr bwMode="auto">
                <a:xfrm>
                  <a:off x="2711" y="1108"/>
                  <a:ext cx="206" cy="280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7" name="Oval 89"/>
                <p:cNvSpPr>
                  <a:spLocks noChangeArrowheads="1"/>
                </p:cNvSpPr>
                <p:nvPr/>
              </p:nvSpPr>
              <p:spPr bwMode="auto">
                <a:xfrm>
                  <a:off x="3607" y="772"/>
                  <a:ext cx="291" cy="37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8" name="Oval 90"/>
                <p:cNvSpPr>
                  <a:spLocks noChangeArrowheads="1"/>
                </p:cNvSpPr>
                <p:nvPr/>
              </p:nvSpPr>
              <p:spPr bwMode="auto">
                <a:xfrm>
                  <a:off x="3735" y="868"/>
                  <a:ext cx="163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9" name="Oval 91"/>
                <p:cNvSpPr>
                  <a:spLocks noChangeArrowheads="1"/>
                </p:cNvSpPr>
                <p:nvPr/>
              </p:nvSpPr>
              <p:spPr bwMode="auto">
                <a:xfrm>
                  <a:off x="3905" y="1204"/>
                  <a:ext cx="420" cy="376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30" name="Freeform 92"/>
                <p:cNvSpPr>
                  <a:spLocks/>
                </p:cNvSpPr>
                <p:nvPr/>
              </p:nvSpPr>
              <p:spPr bwMode="auto">
                <a:xfrm>
                  <a:off x="4011" y="1242"/>
                  <a:ext cx="258" cy="267"/>
                </a:xfrm>
                <a:custGeom>
                  <a:avLst/>
                  <a:gdLst>
                    <a:gd name="T0" fmla="*/ 38 w 290"/>
                    <a:gd name="T1" fmla="*/ 6 h 267"/>
                    <a:gd name="T2" fmla="*/ 49 w 290"/>
                    <a:gd name="T3" fmla="*/ 44 h 267"/>
                    <a:gd name="T4" fmla="*/ 37 w 290"/>
                    <a:gd name="T5" fmla="*/ 78 h 267"/>
                    <a:gd name="T6" fmla="*/ 18 w 290"/>
                    <a:gd name="T7" fmla="*/ 78 h 267"/>
                    <a:gd name="T8" fmla="*/ 0 w 290"/>
                    <a:gd name="T9" fmla="*/ 122 h 267"/>
                    <a:gd name="T10" fmla="*/ 0 w 290"/>
                    <a:gd name="T11" fmla="*/ 155 h 267"/>
                    <a:gd name="T12" fmla="*/ 0 w 290"/>
                    <a:gd name="T13" fmla="*/ 189 h 267"/>
                    <a:gd name="T14" fmla="*/ 0 w 290"/>
                    <a:gd name="T15" fmla="*/ 222 h 267"/>
                    <a:gd name="T16" fmla="*/ 12 w 290"/>
                    <a:gd name="T17" fmla="*/ 255 h 267"/>
                    <a:gd name="T18" fmla="*/ 37 w 290"/>
                    <a:gd name="T19" fmla="*/ 255 h 267"/>
                    <a:gd name="T20" fmla="*/ 55 w 290"/>
                    <a:gd name="T21" fmla="*/ 255 h 267"/>
                    <a:gd name="T22" fmla="*/ 74 w 290"/>
                    <a:gd name="T23" fmla="*/ 255 h 267"/>
                    <a:gd name="T24" fmla="*/ 93 w 290"/>
                    <a:gd name="T25" fmla="*/ 255 h 267"/>
                    <a:gd name="T26" fmla="*/ 111 w 290"/>
                    <a:gd name="T27" fmla="*/ 244 h 267"/>
                    <a:gd name="T28" fmla="*/ 137 w 290"/>
                    <a:gd name="T29" fmla="*/ 244 h 267"/>
                    <a:gd name="T30" fmla="*/ 161 w 290"/>
                    <a:gd name="T31" fmla="*/ 233 h 267"/>
                    <a:gd name="T32" fmla="*/ 161 w 290"/>
                    <a:gd name="T33" fmla="*/ 178 h 267"/>
                    <a:gd name="T34" fmla="*/ 137 w 290"/>
                    <a:gd name="T35" fmla="*/ 155 h 267"/>
                    <a:gd name="T36" fmla="*/ 118 w 290"/>
                    <a:gd name="T37" fmla="*/ 155 h 267"/>
                    <a:gd name="T38" fmla="*/ 105 w 290"/>
                    <a:gd name="T39" fmla="*/ 189 h 267"/>
                    <a:gd name="T40" fmla="*/ 87 w 290"/>
                    <a:gd name="T41" fmla="*/ 233 h 267"/>
                    <a:gd name="T42" fmla="*/ 74 w 290"/>
                    <a:gd name="T43" fmla="*/ 266 h 267"/>
                    <a:gd name="T44" fmla="*/ 74 w 290"/>
                    <a:gd name="T45" fmla="*/ 233 h 267"/>
                    <a:gd name="T46" fmla="*/ 74 w 290"/>
                    <a:gd name="T47" fmla="*/ 189 h 267"/>
                    <a:gd name="T48" fmla="*/ 61 w 290"/>
                    <a:gd name="T49" fmla="*/ 155 h 267"/>
                    <a:gd name="T50" fmla="*/ 55 w 290"/>
                    <a:gd name="T51" fmla="*/ 122 h 267"/>
                    <a:gd name="T52" fmla="*/ 49 w 290"/>
                    <a:gd name="T53" fmla="*/ 89 h 267"/>
                    <a:gd name="T54" fmla="*/ 37 w 290"/>
                    <a:gd name="T55" fmla="*/ 55 h 267"/>
                    <a:gd name="T56" fmla="*/ 18 w 290"/>
                    <a:gd name="T57" fmla="*/ 11 h 267"/>
                    <a:gd name="T58" fmla="*/ 0 w 290"/>
                    <a:gd name="T59" fmla="*/ 11 h 267"/>
                    <a:gd name="T60" fmla="*/ 18 w 290"/>
                    <a:gd name="T61" fmla="*/ 0 h 267"/>
                    <a:gd name="T62" fmla="*/ 37 w 290"/>
                    <a:gd name="T63" fmla="*/ 0 h 267"/>
                    <a:gd name="T64" fmla="*/ 55 w 290"/>
                    <a:gd name="T65" fmla="*/ 11 h 267"/>
                    <a:gd name="T66" fmla="*/ 74 w 290"/>
                    <a:gd name="T67" fmla="*/ 11 h 267"/>
                    <a:gd name="T68" fmla="*/ 81 w 290"/>
                    <a:gd name="T69" fmla="*/ 44 h 267"/>
                    <a:gd name="T70" fmla="*/ 81 w 290"/>
                    <a:gd name="T71" fmla="*/ 78 h 267"/>
                    <a:gd name="T72" fmla="*/ 61 w 290"/>
                    <a:gd name="T73" fmla="*/ 100 h 267"/>
                    <a:gd name="T74" fmla="*/ 43 w 290"/>
                    <a:gd name="T75" fmla="*/ 111 h 267"/>
                    <a:gd name="T76" fmla="*/ 38 w 290"/>
                    <a:gd name="T77" fmla="*/ 6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31" name="Oval 93"/>
                <p:cNvSpPr>
                  <a:spLocks noChangeArrowheads="1"/>
                </p:cNvSpPr>
                <p:nvPr/>
              </p:nvSpPr>
              <p:spPr bwMode="auto">
                <a:xfrm>
                  <a:off x="3777" y="1684"/>
                  <a:ext cx="377" cy="42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32" name="Freeform 94"/>
                <p:cNvSpPr>
                  <a:spLocks/>
                </p:cNvSpPr>
                <p:nvPr/>
              </p:nvSpPr>
              <p:spPr bwMode="auto">
                <a:xfrm>
                  <a:off x="3840" y="1680"/>
                  <a:ext cx="308" cy="352"/>
                </a:xfrm>
                <a:custGeom>
                  <a:avLst/>
                  <a:gdLst>
                    <a:gd name="T0" fmla="*/ 66 w 346"/>
                    <a:gd name="T1" fmla="*/ 0 h 352"/>
                    <a:gd name="T2" fmla="*/ 49 w 346"/>
                    <a:gd name="T3" fmla="*/ 40 h 352"/>
                    <a:gd name="T4" fmla="*/ 32 w 346"/>
                    <a:gd name="T5" fmla="*/ 51 h 352"/>
                    <a:gd name="T6" fmla="*/ 12 w 346"/>
                    <a:gd name="T7" fmla="*/ 84 h 352"/>
                    <a:gd name="T8" fmla="*/ 0 w 346"/>
                    <a:gd name="T9" fmla="*/ 118 h 352"/>
                    <a:gd name="T10" fmla="*/ 0 w 346"/>
                    <a:gd name="T11" fmla="*/ 151 h 352"/>
                    <a:gd name="T12" fmla="*/ 12 w 346"/>
                    <a:gd name="T13" fmla="*/ 184 h 352"/>
                    <a:gd name="T14" fmla="*/ 18 w 346"/>
                    <a:gd name="T15" fmla="*/ 229 h 352"/>
                    <a:gd name="T16" fmla="*/ 18 w 346"/>
                    <a:gd name="T17" fmla="*/ 262 h 352"/>
                    <a:gd name="T18" fmla="*/ 25 w 346"/>
                    <a:gd name="T19" fmla="*/ 296 h 352"/>
                    <a:gd name="T20" fmla="*/ 25 w 346"/>
                    <a:gd name="T21" fmla="*/ 329 h 352"/>
                    <a:gd name="T22" fmla="*/ 49 w 346"/>
                    <a:gd name="T23" fmla="*/ 340 h 352"/>
                    <a:gd name="T24" fmla="*/ 87 w 346"/>
                    <a:gd name="T25" fmla="*/ 351 h 352"/>
                    <a:gd name="T26" fmla="*/ 112 w 346"/>
                    <a:gd name="T27" fmla="*/ 340 h 352"/>
                    <a:gd name="T28" fmla="*/ 137 w 346"/>
                    <a:gd name="T29" fmla="*/ 340 h 352"/>
                    <a:gd name="T30" fmla="*/ 155 w 346"/>
                    <a:gd name="T31" fmla="*/ 340 h 352"/>
                    <a:gd name="T32" fmla="*/ 174 w 346"/>
                    <a:gd name="T33" fmla="*/ 329 h 352"/>
                    <a:gd name="T34" fmla="*/ 185 w 346"/>
                    <a:gd name="T35" fmla="*/ 296 h 352"/>
                    <a:gd name="T36" fmla="*/ 192 w 346"/>
                    <a:gd name="T37" fmla="*/ 262 h 352"/>
                    <a:gd name="T38" fmla="*/ 185 w 346"/>
                    <a:gd name="T39" fmla="*/ 229 h 352"/>
                    <a:gd name="T40" fmla="*/ 162 w 346"/>
                    <a:gd name="T41" fmla="*/ 218 h 352"/>
                    <a:gd name="T42" fmla="*/ 143 w 346"/>
                    <a:gd name="T43" fmla="*/ 229 h 352"/>
                    <a:gd name="T44" fmla="*/ 125 w 346"/>
                    <a:gd name="T45" fmla="*/ 229 h 352"/>
                    <a:gd name="T46" fmla="*/ 93 w 346"/>
                    <a:gd name="T47" fmla="*/ 229 h 352"/>
                    <a:gd name="T48" fmla="*/ 74 w 346"/>
                    <a:gd name="T49" fmla="*/ 229 h 352"/>
                    <a:gd name="T50" fmla="*/ 74 w 346"/>
                    <a:gd name="T51" fmla="*/ 196 h 352"/>
                    <a:gd name="T52" fmla="*/ 81 w 346"/>
                    <a:gd name="T53" fmla="*/ 162 h 352"/>
                    <a:gd name="T54" fmla="*/ 93 w 346"/>
                    <a:gd name="T55" fmla="*/ 129 h 352"/>
                    <a:gd name="T56" fmla="*/ 112 w 346"/>
                    <a:gd name="T57" fmla="*/ 96 h 352"/>
                    <a:gd name="T58" fmla="*/ 112 w 346"/>
                    <a:gd name="T59" fmla="*/ 62 h 352"/>
                    <a:gd name="T60" fmla="*/ 112 w 346"/>
                    <a:gd name="T61" fmla="*/ 29 h 352"/>
                    <a:gd name="T62" fmla="*/ 93 w 346"/>
                    <a:gd name="T63" fmla="*/ 29 h 352"/>
                    <a:gd name="T64" fmla="*/ 74 w 346"/>
                    <a:gd name="T65" fmla="*/ 29 h 352"/>
                    <a:gd name="T66" fmla="*/ 66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333" name="Line 95"/>
                <p:cNvSpPr>
                  <a:spLocks noChangeShapeType="1"/>
                </p:cNvSpPr>
                <p:nvPr/>
              </p:nvSpPr>
              <p:spPr bwMode="auto">
                <a:xfrm flipV="1">
                  <a:off x="3105" y="896"/>
                  <a:ext cx="484" cy="128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34" name="Line 96"/>
                <p:cNvSpPr>
                  <a:spLocks noChangeShapeType="1"/>
                </p:cNvSpPr>
                <p:nvPr/>
              </p:nvSpPr>
              <p:spPr bwMode="auto">
                <a:xfrm>
                  <a:off x="3148" y="1312"/>
                  <a:ext cx="441" cy="1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35" name="Line 97"/>
                <p:cNvSpPr>
                  <a:spLocks noChangeShapeType="1"/>
                </p:cNvSpPr>
                <p:nvPr/>
              </p:nvSpPr>
              <p:spPr bwMode="auto">
                <a:xfrm>
                  <a:off x="3148" y="1648"/>
                  <a:ext cx="483" cy="25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263" name="Oval 98"/>
              <p:cNvSpPr>
                <a:spLocks noChangeArrowheads="1"/>
              </p:cNvSpPr>
              <p:nvPr/>
            </p:nvSpPr>
            <p:spPr bwMode="auto">
              <a:xfrm>
                <a:off x="1623" y="1780"/>
                <a:ext cx="376" cy="47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4" name="Oval 99"/>
              <p:cNvSpPr>
                <a:spLocks noChangeArrowheads="1"/>
              </p:cNvSpPr>
              <p:nvPr/>
            </p:nvSpPr>
            <p:spPr bwMode="auto">
              <a:xfrm>
                <a:off x="1751" y="1924"/>
                <a:ext cx="120" cy="184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5" name="Line 100"/>
              <p:cNvSpPr>
                <a:spLocks noChangeShapeType="1"/>
              </p:cNvSpPr>
              <p:nvPr/>
            </p:nvSpPr>
            <p:spPr bwMode="auto">
              <a:xfrm flipV="1">
                <a:off x="1292" y="2096"/>
                <a:ext cx="227" cy="128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6" name="Line 101"/>
              <p:cNvSpPr>
                <a:spLocks noChangeShapeType="1"/>
              </p:cNvSpPr>
              <p:nvPr/>
            </p:nvSpPr>
            <p:spPr bwMode="auto">
              <a:xfrm flipV="1">
                <a:off x="3024" y="2352"/>
                <a:ext cx="384" cy="432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67" name="Line 102"/>
              <p:cNvSpPr>
                <a:spLocks noChangeShapeType="1"/>
              </p:cNvSpPr>
              <p:nvPr/>
            </p:nvSpPr>
            <p:spPr bwMode="auto">
              <a:xfrm>
                <a:off x="1296" y="2496"/>
                <a:ext cx="528" cy="336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5268" name="Group 103"/>
              <p:cNvGrpSpPr>
                <a:grpSpLocks/>
              </p:cNvGrpSpPr>
              <p:nvPr/>
            </p:nvGrpSpPr>
            <p:grpSpPr bwMode="auto">
              <a:xfrm>
                <a:off x="1942" y="2448"/>
                <a:ext cx="698" cy="662"/>
                <a:chOff x="1942" y="2448"/>
                <a:chExt cx="698" cy="662"/>
              </a:xfrm>
            </p:grpSpPr>
            <p:sp>
              <p:nvSpPr>
                <p:cNvPr id="5322" name="Oval 104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3" name="Oval 105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4" name="Freeform 106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sp>
            <p:nvSpPr>
              <p:cNvPr id="5269" name="Line 107"/>
              <p:cNvSpPr>
                <a:spLocks noChangeShapeType="1"/>
              </p:cNvSpPr>
              <p:nvPr/>
            </p:nvSpPr>
            <p:spPr bwMode="auto">
              <a:xfrm flipH="1" flipV="1">
                <a:off x="3072" y="2400"/>
                <a:ext cx="288" cy="336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5270" name="Group 108"/>
              <p:cNvGrpSpPr>
                <a:grpSpLocks/>
              </p:cNvGrpSpPr>
              <p:nvPr/>
            </p:nvGrpSpPr>
            <p:grpSpPr bwMode="auto">
              <a:xfrm>
                <a:off x="4176" y="3312"/>
                <a:ext cx="698" cy="662"/>
                <a:chOff x="1942" y="2448"/>
                <a:chExt cx="698" cy="662"/>
              </a:xfrm>
            </p:grpSpPr>
            <p:sp>
              <p:nvSpPr>
                <p:cNvPr id="5319" name="Oval 109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0" name="Oval 110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21" name="Freeform 111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1" name="Group 112"/>
              <p:cNvGrpSpPr>
                <a:grpSpLocks/>
              </p:cNvGrpSpPr>
              <p:nvPr/>
            </p:nvGrpSpPr>
            <p:grpSpPr bwMode="auto">
              <a:xfrm>
                <a:off x="2688" y="3168"/>
                <a:ext cx="698" cy="662"/>
                <a:chOff x="1942" y="2448"/>
                <a:chExt cx="698" cy="662"/>
              </a:xfrm>
            </p:grpSpPr>
            <p:sp>
              <p:nvSpPr>
                <p:cNvPr id="5316" name="Oval 113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17" name="Oval 114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18" name="Freeform 115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2" name="Group 116"/>
              <p:cNvGrpSpPr>
                <a:grpSpLocks/>
              </p:cNvGrpSpPr>
              <p:nvPr/>
            </p:nvGrpSpPr>
            <p:grpSpPr bwMode="auto">
              <a:xfrm>
                <a:off x="4080" y="1248"/>
                <a:ext cx="698" cy="662"/>
                <a:chOff x="1942" y="2448"/>
                <a:chExt cx="698" cy="662"/>
              </a:xfrm>
            </p:grpSpPr>
            <p:sp>
              <p:nvSpPr>
                <p:cNvPr id="5313" name="Oval 117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14" name="Oval 118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15" name="Freeform 119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3" name="Group 120"/>
              <p:cNvGrpSpPr>
                <a:grpSpLocks/>
              </p:cNvGrpSpPr>
              <p:nvPr/>
            </p:nvGrpSpPr>
            <p:grpSpPr bwMode="auto">
              <a:xfrm>
                <a:off x="3744" y="2304"/>
                <a:ext cx="698" cy="662"/>
                <a:chOff x="1942" y="2448"/>
                <a:chExt cx="698" cy="662"/>
              </a:xfrm>
            </p:grpSpPr>
            <p:sp>
              <p:nvSpPr>
                <p:cNvPr id="5310" name="Oval 121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11" name="Oval 122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12" name="Freeform 123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4" name="Group 124"/>
              <p:cNvGrpSpPr>
                <a:grpSpLocks/>
              </p:cNvGrpSpPr>
              <p:nvPr/>
            </p:nvGrpSpPr>
            <p:grpSpPr bwMode="auto">
              <a:xfrm>
                <a:off x="4848" y="1920"/>
                <a:ext cx="698" cy="662"/>
                <a:chOff x="1942" y="2448"/>
                <a:chExt cx="698" cy="662"/>
              </a:xfrm>
            </p:grpSpPr>
            <p:sp>
              <p:nvSpPr>
                <p:cNvPr id="5307" name="Oval 125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8" name="Oval 126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9" name="Freeform 127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5" name="Group 128"/>
              <p:cNvGrpSpPr>
                <a:grpSpLocks/>
              </p:cNvGrpSpPr>
              <p:nvPr/>
            </p:nvGrpSpPr>
            <p:grpSpPr bwMode="auto">
              <a:xfrm>
                <a:off x="4272" y="2352"/>
                <a:ext cx="698" cy="662"/>
                <a:chOff x="1942" y="2448"/>
                <a:chExt cx="698" cy="662"/>
              </a:xfrm>
            </p:grpSpPr>
            <p:sp>
              <p:nvSpPr>
                <p:cNvPr id="5304" name="Oval 129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5" name="Oval 130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6" name="Freeform 131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6" name="Group 132"/>
              <p:cNvGrpSpPr>
                <a:grpSpLocks/>
              </p:cNvGrpSpPr>
              <p:nvPr/>
            </p:nvGrpSpPr>
            <p:grpSpPr bwMode="auto">
              <a:xfrm>
                <a:off x="3984" y="1776"/>
                <a:ext cx="698" cy="662"/>
                <a:chOff x="1942" y="2448"/>
                <a:chExt cx="698" cy="662"/>
              </a:xfrm>
            </p:grpSpPr>
            <p:sp>
              <p:nvSpPr>
                <p:cNvPr id="5301" name="Oval 133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2" name="Oval 134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3" name="Freeform 135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7" name="Group 136"/>
              <p:cNvGrpSpPr>
                <a:grpSpLocks/>
              </p:cNvGrpSpPr>
              <p:nvPr/>
            </p:nvGrpSpPr>
            <p:grpSpPr bwMode="auto">
              <a:xfrm>
                <a:off x="3072" y="2976"/>
                <a:ext cx="698" cy="662"/>
                <a:chOff x="1942" y="2448"/>
                <a:chExt cx="698" cy="662"/>
              </a:xfrm>
            </p:grpSpPr>
            <p:sp>
              <p:nvSpPr>
                <p:cNvPr id="5298" name="Oval 137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9" name="Oval 138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300" name="Freeform 139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8" name="Group 140"/>
              <p:cNvGrpSpPr>
                <a:grpSpLocks/>
              </p:cNvGrpSpPr>
              <p:nvPr/>
            </p:nvGrpSpPr>
            <p:grpSpPr bwMode="auto">
              <a:xfrm>
                <a:off x="4080" y="2736"/>
                <a:ext cx="698" cy="662"/>
                <a:chOff x="1942" y="2448"/>
                <a:chExt cx="698" cy="662"/>
              </a:xfrm>
            </p:grpSpPr>
            <p:sp>
              <p:nvSpPr>
                <p:cNvPr id="5295" name="Oval 141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6" name="Oval 142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7" name="Freeform 143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79" name="Group 144"/>
              <p:cNvGrpSpPr>
                <a:grpSpLocks/>
              </p:cNvGrpSpPr>
              <p:nvPr/>
            </p:nvGrpSpPr>
            <p:grpSpPr bwMode="auto">
              <a:xfrm>
                <a:off x="3840" y="2928"/>
                <a:ext cx="698" cy="662"/>
                <a:chOff x="1942" y="2448"/>
                <a:chExt cx="698" cy="662"/>
              </a:xfrm>
            </p:grpSpPr>
            <p:sp>
              <p:nvSpPr>
                <p:cNvPr id="5292" name="Oval 145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3" name="Oval 146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4" name="Freeform 147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80" name="Group 148"/>
              <p:cNvGrpSpPr>
                <a:grpSpLocks/>
              </p:cNvGrpSpPr>
              <p:nvPr/>
            </p:nvGrpSpPr>
            <p:grpSpPr bwMode="auto">
              <a:xfrm>
                <a:off x="3264" y="3408"/>
                <a:ext cx="698" cy="662"/>
                <a:chOff x="1942" y="2448"/>
                <a:chExt cx="698" cy="662"/>
              </a:xfrm>
            </p:grpSpPr>
            <p:sp>
              <p:nvSpPr>
                <p:cNvPr id="5289" name="Oval 149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0" name="Oval 150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91" name="Freeform 151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81" name="Group 152"/>
              <p:cNvGrpSpPr>
                <a:grpSpLocks/>
              </p:cNvGrpSpPr>
              <p:nvPr/>
            </p:nvGrpSpPr>
            <p:grpSpPr bwMode="auto">
              <a:xfrm>
                <a:off x="3360" y="2784"/>
                <a:ext cx="698" cy="662"/>
                <a:chOff x="1942" y="2448"/>
                <a:chExt cx="698" cy="662"/>
              </a:xfrm>
            </p:grpSpPr>
            <p:sp>
              <p:nvSpPr>
                <p:cNvPr id="5286" name="Oval 153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87" name="Oval 154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88" name="Freeform 155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282" name="Group 156"/>
              <p:cNvGrpSpPr>
                <a:grpSpLocks/>
              </p:cNvGrpSpPr>
              <p:nvPr/>
            </p:nvGrpSpPr>
            <p:grpSpPr bwMode="auto">
              <a:xfrm>
                <a:off x="3408" y="2112"/>
                <a:ext cx="698" cy="662"/>
                <a:chOff x="1942" y="2448"/>
                <a:chExt cx="698" cy="662"/>
              </a:xfrm>
            </p:grpSpPr>
            <p:sp>
              <p:nvSpPr>
                <p:cNvPr id="5283" name="Oval 157"/>
                <p:cNvSpPr>
                  <a:spLocks noChangeArrowheads="1"/>
                </p:cNvSpPr>
                <p:nvPr/>
              </p:nvSpPr>
              <p:spPr bwMode="auto">
                <a:xfrm>
                  <a:off x="1942" y="2638"/>
                  <a:ext cx="376" cy="472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84" name="Oval 158"/>
                <p:cNvSpPr>
                  <a:spLocks noChangeArrowheads="1"/>
                </p:cNvSpPr>
                <p:nvPr/>
              </p:nvSpPr>
              <p:spPr bwMode="auto">
                <a:xfrm>
                  <a:off x="2070" y="2782"/>
                  <a:ext cx="120" cy="184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85" name="Freeform 159"/>
                <p:cNvSpPr>
                  <a:spLocks/>
                </p:cNvSpPr>
                <p:nvPr/>
              </p:nvSpPr>
              <p:spPr bwMode="auto">
                <a:xfrm>
                  <a:off x="2208" y="2448"/>
                  <a:ext cx="432" cy="534"/>
                </a:xfrm>
                <a:custGeom>
                  <a:avLst/>
                  <a:gdLst>
                    <a:gd name="T0" fmla="*/ 0 w 732"/>
                    <a:gd name="T1" fmla="*/ 25 h 856"/>
                    <a:gd name="T2" fmla="*/ 14 w 732"/>
                    <a:gd name="T3" fmla="*/ 6 h 856"/>
                    <a:gd name="T4" fmla="*/ 53 w 732"/>
                    <a:gd name="T5" fmla="*/ 26 h 856"/>
                    <a:gd name="T6" fmla="*/ 51 w 732"/>
                    <a:gd name="T7" fmla="*/ 53 h 856"/>
                    <a:gd name="T8" fmla="*/ 46 w 732"/>
                    <a:gd name="T9" fmla="*/ 64 h 856"/>
                    <a:gd name="T10" fmla="*/ 42 w 732"/>
                    <a:gd name="T11" fmla="*/ 74 h 856"/>
                    <a:gd name="T12" fmla="*/ 21 w 732"/>
                    <a:gd name="T13" fmla="*/ 80 h 856"/>
                    <a:gd name="T14" fmla="*/ 15 w 732"/>
                    <a:gd name="T15" fmla="*/ 75 h 856"/>
                    <a:gd name="T16" fmla="*/ 13 w 732"/>
                    <a:gd name="T17" fmla="*/ 72 h 85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32"/>
                    <a:gd name="T28" fmla="*/ 0 h 856"/>
                    <a:gd name="T29" fmla="*/ 732 w 732"/>
                    <a:gd name="T30" fmla="*/ 856 h 85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32" h="856">
                      <a:moveTo>
                        <a:pt x="0" y="262"/>
                      </a:moveTo>
                      <a:cubicBezTo>
                        <a:pt x="22" y="130"/>
                        <a:pt x="67" y="89"/>
                        <a:pt x="192" y="58"/>
                      </a:cubicBezTo>
                      <a:cubicBezTo>
                        <a:pt x="465" y="67"/>
                        <a:pt x="641" y="0"/>
                        <a:pt x="732" y="274"/>
                      </a:cubicBezTo>
                      <a:cubicBezTo>
                        <a:pt x="724" y="370"/>
                        <a:pt x="722" y="467"/>
                        <a:pt x="708" y="562"/>
                      </a:cubicBezTo>
                      <a:cubicBezTo>
                        <a:pt x="706" y="578"/>
                        <a:pt x="651" y="663"/>
                        <a:pt x="648" y="670"/>
                      </a:cubicBezTo>
                      <a:cubicBezTo>
                        <a:pt x="629" y="709"/>
                        <a:pt x="626" y="750"/>
                        <a:pt x="588" y="778"/>
                      </a:cubicBezTo>
                      <a:cubicBezTo>
                        <a:pt x="510" y="836"/>
                        <a:pt x="390" y="842"/>
                        <a:pt x="300" y="850"/>
                      </a:cubicBezTo>
                      <a:cubicBezTo>
                        <a:pt x="216" y="829"/>
                        <a:pt x="282" y="856"/>
                        <a:pt x="216" y="790"/>
                      </a:cubicBezTo>
                      <a:cubicBezTo>
                        <a:pt x="206" y="780"/>
                        <a:pt x="180" y="766"/>
                        <a:pt x="180" y="766"/>
                      </a:cubicBezTo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 type="triangle" w="lg" len="lg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5258" name="Text Box 284"/>
            <p:cNvSpPr txBox="1">
              <a:spLocks noChangeArrowheads="1"/>
            </p:cNvSpPr>
            <p:nvPr/>
          </p:nvSpPr>
          <p:spPr bwMode="auto">
            <a:xfrm>
              <a:off x="2504" y="917"/>
              <a:ext cx="1042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Οξεια Μ.Λ.</a:t>
              </a:r>
              <a:endParaRPr lang="de-DE"/>
            </a:p>
          </p:txBody>
        </p:sp>
      </p:grpSp>
      <p:grpSp>
        <p:nvGrpSpPr>
          <p:cNvPr id="5128" name="Group 291"/>
          <p:cNvGrpSpPr>
            <a:grpSpLocks/>
          </p:cNvGrpSpPr>
          <p:nvPr/>
        </p:nvGrpSpPr>
        <p:grpSpPr bwMode="auto">
          <a:xfrm>
            <a:off x="3727450" y="4005263"/>
            <a:ext cx="3005138" cy="2592387"/>
            <a:chOff x="2562" y="2523"/>
            <a:chExt cx="2767" cy="1633"/>
          </a:xfrm>
        </p:grpSpPr>
        <p:sp>
          <p:nvSpPr>
            <p:cNvPr id="5133" name="Rectangle 286"/>
            <p:cNvSpPr>
              <a:spLocks noChangeArrowheads="1"/>
            </p:cNvSpPr>
            <p:nvPr/>
          </p:nvSpPr>
          <p:spPr bwMode="auto">
            <a:xfrm>
              <a:off x="2562" y="2523"/>
              <a:ext cx="2767" cy="16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l-GR"/>
            </a:p>
          </p:txBody>
        </p:sp>
        <p:grpSp>
          <p:nvGrpSpPr>
            <p:cNvPr id="5134" name="Group 160"/>
            <p:cNvGrpSpPr>
              <a:grpSpLocks/>
            </p:cNvGrpSpPr>
            <p:nvPr/>
          </p:nvGrpSpPr>
          <p:grpSpPr bwMode="auto">
            <a:xfrm>
              <a:off x="2880" y="2614"/>
              <a:ext cx="2352" cy="1339"/>
              <a:chOff x="432" y="816"/>
              <a:chExt cx="2832" cy="2112"/>
            </a:xfrm>
          </p:grpSpPr>
          <p:sp>
            <p:nvSpPr>
              <p:cNvPr id="5138" name="Line 161"/>
              <p:cNvSpPr>
                <a:spLocks noChangeShapeType="1"/>
              </p:cNvSpPr>
              <p:nvPr/>
            </p:nvSpPr>
            <p:spPr bwMode="auto">
              <a:xfrm>
                <a:off x="480" y="2928"/>
                <a:ext cx="14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39" name="Line 162"/>
              <p:cNvSpPr>
                <a:spLocks noChangeShapeType="1"/>
              </p:cNvSpPr>
              <p:nvPr/>
            </p:nvSpPr>
            <p:spPr bwMode="auto">
              <a:xfrm>
                <a:off x="2208" y="292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40" name="Oval 163"/>
              <p:cNvSpPr>
                <a:spLocks noChangeArrowheads="1"/>
              </p:cNvSpPr>
              <p:nvPr/>
            </p:nvSpPr>
            <p:spPr bwMode="auto">
              <a:xfrm>
                <a:off x="432" y="1454"/>
                <a:ext cx="201" cy="280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41" name="Oval 164"/>
              <p:cNvSpPr>
                <a:spLocks noChangeArrowheads="1"/>
              </p:cNvSpPr>
              <p:nvPr/>
            </p:nvSpPr>
            <p:spPr bwMode="auto">
              <a:xfrm>
                <a:off x="454" y="1511"/>
                <a:ext cx="111" cy="166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pSp>
            <p:nvGrpSpPr>
              <p:cNvPr id="5142" name="Group 165"/>
              <p:cNvGrpSpPr>
                <a:grpSpLocks/>
              </p:cNvGrpSpPr>
              <p:nvPr/>
            </p:nvGrpSpPr>
            <p:grpSpPr bwMode="auto">
              <a:xfrm>
                <a:off x="672" y="2400"/>
                <a:ext cx="1724" cy="444"/>
                <a:chOff x="620" y="2292"/>
                <a:chExt cx="1724" cy="444"/>
              </a:xfrm>
            </p:grpSpPr>
            <p:sp>
              <p:nvSpPr>
                <p:cNvPr id="5244" name="Oval 166"/>
                <p:cNvSpPr>
                  <a:spLocks noChangeArrowheads="1"/>
                </p:cNvSpPr>
                <p:nvPr/>
              </p:nvSpPr>
              <p:spPr bwMode="auto">
                <a:xfrm>
                  <a:off x="1572" y="2342"/>
                  <a:ext cx="316" cy="39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5" name="Freeform 167"/>
                <p:cNvSpPr>
                  <a:spLocks/>
                </p:cNvSpPr>
                <p:nvPr/>
              </p:nvSpPr>
              <p:spPr bwMode="auto">
                <a:xfrm>
                  <a:off x="1615" y="2382"/>
                  <a:ext cx="244" cy="311"/>
                </a:xfrm>
                <a:custGeom>
                  <a:avLst/>
                  <a:gdLst>
                    <a:gd name="T0" fmla="*/ 5 w 512"/>
                    <a:gd name="T1" fmla="*/ 0 h 524"/>
                    <a:gd name="T2" fmla="*/ 2 w 512"/>
                    <a:gd name="T3" fmla="*/ 1 h 524"/>
                    <a:gd name="T4" fmla="*/ 1 w 512"/>
                    <a:gd name="T5" fmla="*/ 5 h 524"/>
                    <a:gd name="T6" fmla="*/ 0 w 512"/>
                    <a:gd name="T7" fmla="*/ 12 h 524"/>
                    <a:gd name="T8" fmla="*/ 0 w 512"/>
                    <a:gd name="T9" fmla="*/ 17 h 524"/>
                    <a:gd name="T10" fmla="*/ 0 w 512"/>
                    <a:gd name="T11" fmla="*/ 23 h 524"/>
                    <a:gd name="T12" fmla="*/ 1 w 512"/>
                    <a:gd name="T13" fmla="*/ 28 h 524"/>
                    <a:gd name="T14" fmla="*/ 2 w 512"/>
                    <a:gd name="T15" fmla="*/ 33 h 524"/>
                    <a:gd name="T16" fmla="*/ 5 w 512"/>
                    <a:gd name="T17" fmla="*/ 37 h 524"/>
                    <a:gd name="T18" fmla="*/ 7 w 512"/>
                    <a:gd name="T19" fmla="*/ 38 h 524"/>
                    <a:gd name="T20" fmla="*/ 10 w 512"/>
                    <a:gd name="T21" fmla="*/ 39 h 524"/>
                    <a:gd name="T22" fmla="*/ 11 w 512"/>
                    <a:gd name="T23" fmla="*/ 35 h 524"/>
                    <a:gd name="T24" fmla="*/ 12 w 512"/>
                    <a:gd name="T25" fmla="*/ 30 h 524"/>
                    <a:gd name="T26" fmla="*/ 12 w 512"/>
                    <a:gd name="T27" fmla="*/ 25 h 524"/>
                    <a:gd name="T28" fmla="*/ 12 w 512"/>
                    <a:gd name="T29" fmla="*/ 20 h 524"/>
                    <a:gd name="T30" fmla="*/ 12 w 512"/>
                    <a:gd name="T31" fmla="*/ 14 h 524"/>
                    <a:gd name="T32" fmla="*/ 12 w 512"/>
                    <a:gd name="T33" fmla="*/ 9 h 524"/>
                    <a:gd name="T34" fmla="*/ 11 w 512"/>
                    <a:gd name="T35" fmla="*/ 10 h 524"/>
                    <a:gd name="T36" fmla="*/ 10 w 512"/>
                    <a:gd name="T37" fmla="*/ 12 h 524"/>
                    <a:gd name="T38" fmla="*/ 8 w 512"/>
                    <a:gd name="T39" fmla="*/ 16 h 524"/>
                    <a:gd name="T40" fmla="*/ 6 w 512"/>
                    <a:gd name="T41" fmla="*/ 20 h 524"/>
                    <a:gd name="T42" fmla="*/ 5 w 512"/>
                    <a:gd name="T43" fmla="*/ 26 h 524"/>
                    <a:gd name="T44" fmla="*/ 5 w 512"/>
                    <a:gd name="T45" fmla="*/ 30 h 524"/>
                    <a:gd name="T46" fmla="*/ 5 w 512"/>
                    <a:gd name="T47" fmla="*/ 36 h 524"/>
                    <a:gd name="T48" fmla="*/ 5 w 512"/>
                    <a:gd name="T49" fmla="*/ 31 h 524"/>
                    <a:gd name="T50" fmla="*/ 6 w 512"/>
                    <a:gd name="T51" fmla="*/ 26 h 524"/>
                    <a:gd name="T52" fmla="*/ 6 w 512"/>
                    <a:gd name="T53" fmla="*/ 18 h 524"/>
                    <a:gd name="T54" fmla="*/ 5 w 512"/>
                    <a:gd name="T55" fmla="*/ 14 h 524"/>
                    <a:gd name="T56" fmla="*/ 5 w 512"/>
                    <a:gd name="T57" fmla="*/ 10 h 524"/>
                    <a:gd name="T58" fmla="*/ 2 w 512"/>
                    <a:gd name="T59" fmla="*/ 12 h 524"/>
                    <a:gd name="T60" fmla="*/ 1 w 512"/>
                    <a:gd name="T61" fmla="*/ 17 h 524"/>
                    <a:gd name="T62" fmla="*/ 2 w 512"/>
                    <a:gd name="T63" fmla="*/ 14 h 524"/>
                    <a:gd name="T64" fmla="*/ 5 w 512"/>
                    <a:gd name="T65" fmla="*/ 14 h 524"/>
                    <a:gd name="T66" fmla="*/ 7 w 512"/>
                    <a:gd name="T67" fmla="*/ 17 h 524"/>
                    <a:gd name="T68" fmla="*/ 9 w 512"/>
                    <a:gd name="T69" fmla="*/ 15 h 524"/>
                    <a:gd name="T70" fmla="*/ 10 w 512"/>
                    <a:gd name="T71" fmla="*/ 9 h 524"/>
                    <a:gd name="T72" fmla="*/ 9 w 512"/>
                    <a:gd name="T73" fmla="*/ 4 h 524"/>
                    <a:gd name="T74" fmla="*/ 7 w 512"/>
                    <a:gd name="T75" fmla="*/ 2 h 524"/>
                    <a:gd name="T76" fmla="*/ 6 w 512"/>
                    <a:gd name="T77" fmla="*/ 2 h 524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512"/>
                    <a:gd name="T118" fmla="*/ 0 h 524"/>
                    <a:gd name="T119" fmla="*/ 512 w 512"/>
                    <a:gd name="T120" fmla="*/ 524 h 524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512" h="524">
                      <a:moveTo>
                        <a:pt x="242" y="24"/>
                      </a:moveTo>
                      <a:lnTo>
                        <a:pt x="189" y="0"/>
                      </a:lnTo>
                      <a:lnTo>
                        <a:pt x="133" y="12"/>
                      </a:lnTo>
                      <a:lnTo>
                        <a:pt x="78" y="12"/>
                      </a:lnTo>
                      <a:lnTo>
                        <a:pt x="44" y="45"/>
                      </a:lnTo>
                      <a:lnTo>
                        <a:pt x="33" y="78"/>
                      </a:lnTo>
                      <a:lnTo>
                        <a:pt x="22" y="123"/>
                      </a:lnTo>
                      <a:lnTo>
                        <a:pt x="0" y="156"/>
                      </a:lnTo>
                      <a:lnTo>
                        <a:pt x="0" y="200"/>
                      </a:lnTo>
                      <a:lnTo>
                        <a:pt x="0" y="234"/>
                      </a:lnTo>
                      <a:lnTo>
                        <a:pt x="11" y="278"/>
                      </a:lnTo>
                      <a:lnTo>
                        <a:pt x="22" y="312"/>
                      </a:lnTo>
                      <a:lnTo>
                        <a:pt x="22" y="345"/>
                      </a:lnTo>
                      <a:lnTo>
                        <a:pt x="33" y="378"/>
                      </a:lnTo>
                      <a:lnTo>
                        <a:pt x="44" y="412"/>
                      </a:lnTo>
                      <a:lnTo>
                        <a:pt x="89" y="445"/>
                      </a:lnTo>
                      <a:lnTo>
                        <a:pt x="166" y="478"/>
                      </a:lnTo>
                      <a:lnTo>
                        <a:pt x="200" y="500"/>
                      </a:lnTo>
                      <a:lnTo>
                        <a:pt x="233" y="500"/>
                      </a:lnTo>
                      <a:lnTo>
                        <a:pt x="278" y="512"/>
                      </a:lnTo>
                      <a:lnTo>
                        <a:pt x="333" y="523"/>
                      </a:lnTo>
                      <a:lnTo>
                        <a:pt x="378" y="523"/>
                      </a:lnTo>
                      <a:lnTo>
                        <a:pt x="411" y="500"/>
                      </a:lnTo>
                      <a:lnTo>
                        <a:pt x="444" y="478"/>
                      </a:lnTo>
                      <a:lnTo>
                        <a:pt x="466" y="445"/>
                      </a:lnTo>
                      <a:lnTo>
                        <a:pt x="478" y="412"/>
                      </a:lnTo>
                      <a:lnTo>
                        <a:pt x="489" y="367"/>
                      </a:lnTo>
                      <a:lnTo>
                        <a:pt x="500" y="334"/>
                      </a:lnTo>
                      <a:lnTo>
                        <a:pt x="511" y="300"/>
                      </a:lnTo>
                      <a:lnTo>
                        <a:pt x="511" y="267"/>
                      </a:lnTo>
                      <a:lnTo>
                        <a:pt x="511" y="234"/>
                      </a:lnTo>
                      <a:lnTo>
                        <a:pt x="511" y="189"/>
                      </a:lnTo>
                      <a:lnTo>
                        <a:pt x="511" y="156"/>
                      </a:lnTo>
                      <a:lnTo>
                        <a:pt x="511" y="123"/>
                      </a:lnTo>
                      <a:lnTo>
                        <a:pt x="478" y="123"/>
                      </a:lnTo>
                      <a:lnTo>
                        <a:pt x="444" y="134"/>
                      </a:lnTo>
                      <a:lnTo>
                        <a:pt x="411" y="156"/>
                      </a:lnTo>
                      <a:lnTo>
                        <a:pt x="378" y="167"/>
                      </a:lnTo>
                      <a:lnTo>
                        <a:pt x="344" y="189"/>
                      </a:lnTo>
                      <a:lnTo>
                        <a:pt x="311" y="212"/>
                      </a:lnTo>
                      <a:lnTo>
                        <a:pt x="278" y="234"/>
                      </a:lnTo>
                      <a:lnTo>
                        <a:pt x="255" y="278"/>
                      </a:lnTo>
                      <a:lnTo>
                        <a:pt x="233" y="312"/>
                      </a:lnTo>
                      <a:lnTo>
                        <a:pt x="222" y="345"/>
                      </a:lnTo>
                      <a:lnTo>
                        <a:pt x="222" y="378"/>
                      </a:lnTo>
                      <a:lnTo>
                        <a:pt x="222" y="412"/>
                      </a:lnTo>
                      <a:lnTo>
                        <a:pt x="222" y="456"/>
                      </a:lnTo>
                      <a:lnTo>
                        <a:pt x="222" y="489"/>
                      </a:lnTo>
                      <a:lnTo>
                        <a:pt x="211" y="456"/>
                      </a:lnTo>
                      <a:lnTo>
                        <a:pt x="222" y="423"/>
                      </a:lnTo>
                      <a:lnTo>
                        <a:pt x="244" y="389"/>
                      </a:lnTo>
                      <a:lnTo>
                        <a:pt x="255" y="356"/>
                      </a:lnTo>
                      <a:lnTo>
                        <a:pt x="255" y="312"/>
                      </a:lnTo>
                      <a:lnTo>
                        <a:pt x="244" y="256"/>
                      </a:lnTo>
                      <a:lnTo>
                        <a:pt x="244" y="223"/>
                      </a:lnTo>
                      <a:lnTo>
                        <a:pt x="222" y="189"/>
                      </a:lnTo>
                      <a:lnTo>
                        <a:pt x="211" y="156"/>
                      </a:lnTo>
                      <a:lnTo>
                        <a:pt x="178" y="134"/>
                      </a:lnTo>
                      <a:lnTo>
                        <a:pt x="133" y="145"/>
                      </a:lnTo>
                      <a:lnTo>
                        <a:pt x="89" y="167"/>
                      </a:lnTo>
                      <a:lnTo>
                        <a:pt x="44" y="189"/>
                      </a:lnTo>
                      <a:lnTo>
                        <a:pt x="33" y="234"/>
                      </a:lnTo>
                      <a:lnTo>
                        <a:pt x="22" y="200"/>
                      </a:lnTo>
                      <a:lnTo>
                        <a:pt x="78" y="189"/>
                      </a:lnTo>
                      <a:lnTo>
                        <a:pt x="133" y="189"/>
                      </a:lnTo>
                      <a:lnTo>
                        <a:pt x="189" y="189"/>
                      </a:lnTo>
                      <a:lnTo>
                        <a:pt x="233" y="212"/>
                      </a:lnTo>
                      <a:lnTo>
                        <a:pt x="278" y="234"/>
                      </a:lnTo>
                      <a:lnTo>
                        <a:pt x="311" y="234"/>
                      </a:lnTo>
                      <a:lnTo>
                        <a:pt x="355" y="200"/>
                      </a:lnTo>
                      <a:lnTo>
                        <a:pt x="378" y="167"/>
                      </a:lnTo>
                      <a:lnTo>
                        <a:pt x="378" y="123"/>
                      </a:lnTo>
                      <a:lnTo>
                        <a:pt x="378" y="89"/>
                      </a:lnTo>
                      <a:lnTo>
                        <a:pt x="355" y="56"/>
                      </a:lnTo>
                      <a:lnTo>
                        <a:pt x="300" y="34"/>
                      </a:lnTo>
                      <a:lnTo>
                        <a:pt x="266" y="23"/>
                      </a:lnTo>
                      <a:lnTo>
                        <a:pt x="233" y="12"/>
                      </a:lnTo>
                      <a:lnTo>
                        <a:pt x="242" y="24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46" name="Line 168"/>
                <p:cNvSpPr>
                  <a:spLocks noChangeShapeType="1"/>
                </p:cNvSpPr>
                <p:nvPr/>
              </p:nvSpPr>
              <p:spPr bwMode="auto">
                <a:xfrm>
                  <a:off x="1076" y="2548"/>
                  <a:ext cx="418" cy="95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7" name="Oval 169"/>
                <p:cNvSpPr>
                  <a:spLocks noChangeArrowheads="1"/>
                </p:cNvSpPr>
                <p:nvPr/>
              </p:nvSpPr>
              <p:spPr bwMode="auto">
                <a:xfrm>
                  <a:off x="2211" y="2484"/>
                  <a:ext cx="42" cy="5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8" name="Oval 170"/>
                <p:cNvSpPr>
                  <a:spLocks noChangeArrowheads="1"/>
                </p:cNvSpPr>
                <p:nvPr/>
              </p:nvSpPr>
              <p:spPr bwMode="auto">
                <a:xfrm>
                  <a:off x="2097" y="2427"/>
                  <a:ext cx="41" cy="5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9" name="Oval 171"/>
                <p:cNvSpPr>
                  <a:spLocks noChangeArrowheads="1"/>
                </p:cNvSpPr>
                <p:nvPr/>
              </p:nvSpPr>
              <p:spPr bwMode="auto">
                <a:xfrm>
                  <a:off x="2165" y="2570"/>
                  <a:ext cx="42" cy="52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50" name="Oval 172"/>
                <p:cNvSpPr>
                  <a:spLocks noChangeArrowheads="1"/>
                </p:cNvSpPr>
                <p:nvPr/>
              </p:nvSpPr>
              <p:spPr bwMode="auto">
                <a:xfrm>
                  <a:off x="2302" y="2456"/>
                  <a:ext cx="42" cy="81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51" name="Oval 173"/>
                <p:cNvSpPr>
                  <a:spLocks noChangeArrowheads="1"/>
                </p:cNvSpPr>
                <p:nvPr/>
              </p:nvSpPr>
              <p:spPr bwMode="auto">
                <a:xfrm>
                  <a:off x="2188" y="2399"/>
                  <a:ext cx="42" cy="52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52" name="Line 174"/>
                <p:cNvSpPr>
                  <a:spLocks noChangeShapeType="1"/>
                </p:cNvSpPr>
                <p:nvPr/>
              </p:nvSpPr>
              <p:spPr bwMode="auto">
                <a:xfrm>
                  <a:off x="1966" y="2510"/>
                  <a:ext cx="98" cy="0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53" name="Oval 175"/>
                <p:cNvSpPr>
                  <a:spLocks noChangeArrowheads="1"/>
                </p:cNvSpPr>
                <p:nvPr/>
              </p:nvSpPr>
              <p:spPr bwMode="auto">
                <a:xfrm>
                  <a:off x="865" y="2427"/>
                  <a:ext cx="178" cy="309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54" name="Oval 176"/>
                <p:cNvSpPr>
                  <a:spLocks noChangeArrowheads="1"/>
                </p:cNvSpPr>
                <p:nvPr/>
              </p:nvSpPr>
              <p:spPr bwMode="auto">
                <a:xfrm>
                  <a:off x="911" y="2484"/>
                  <a:ext cx="110" cy="195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55" name="Line 177"/>
                <p:cNvSpPr>
                  <a:spLocks noChangeShapeType="1"/>
                </p:cNvSpPr>
                <p:nvPr/>
              </p:nvSpPr>
              <p:spPr bwMode="auto">
                <a:xfrm>
                  <a:off x="620" y="2292"/>
                  <a:ext cx="190" cy="15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aphicFrame>
            <p:nvGraphicFramePr>
              <p:cNvPr id="5122" name="Object 178"/>
              <p:cNvGraphicFramePr>
                <a:graphicFrameLocks noChangeAspect="1"/>
              </p:cNvGraphicFramePr>
              <p:nvPr/>
            </p:nvGraphicFramePr>
            <p:xfrm>
              <a:off x="2406" y="2263"/>
              <a:ext cx="205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4" name="Bitmap" r:id="rId4" imgW="1276190" imgH="828791" progId="PBrush">
                      <p:embed/>
                    </p:oleObj>
                  </mc:Choice>
                  <mc:Fallback>
                    <p:oleObj name="Bitmap" r:id="rId4" imgW="1276190" imgH="828791" progId="PBrush">
                      <p:embed/>
                      <p:pic>
                        <p:nvPicPr>
                          <p:cNvPr id="0" name="Object 17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406" y="2263"/>
                            <a:ext cx="205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5143" name="Oval 179"/>
              <p:cNvSpPr>
                <a:spLocks noChangeArrowheads="1"/>
              </p:cNvSpPr>
              <p:nvPr/>
            </p:nvSpPr>
            <p:spPr bwMode="auto">
              <a:xfrm>
                <a:off x="1680" y="2256"/>
                <a:ext cx="110" cy="138"/>
              </a:xfrm>
              <a:prstGeom prst="ellipse">
                <a:avLst/>
              </a:prstGeom>
              <a:solidFill>
                <a:srgbClr val="F7668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44" name="Line 180"/>
              <p:cNvSpPr>
                <a:spLocks noChangeShapeType="1"/>
              </p:cNvSpPr>
              <p:nvPr/>
            </p:nvSpPr>
            <p:spPr bwMode="auto">
              <a:xfrm>
                <a:off x="1206" y="2311"/>
                <a:ext cx="418" cy="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45" name="Oval 181"/>
              <p:cNvSpPr>
                <a:spLocks noChangeArrowheads="1"/>
              </p:cNvSpPr>
              <p:nvPr/>
            </p:nvSpPr>
            <p:spPr bwMode="auto">
              <a:xfrm>
                <a:off x="918" y="2215"/>
                <a:ext cx="179" cy="252"/>
              </a:xfrm>
              <a:prstGeom prst="ellipse">
                <a:avLst/>
              </a:prstGeom>
              <a:solidFill>
                <a:srgbClr val="F7668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46" name="Oval 182"/>
              <p:cNvSpPr>
                <a:spLocks noChangeArrowheads="1"/>
              </p:cNvSpPr>
              <p:nvPr/>
            </p:nvSpPr>
            <p:spPr bwMode="auto">
              <a:xfrm>
                <a:off x="972" y="2256"/>
                <a:ext cx="88" cy="138"/>
              </a:xfrm>
              <a:prstGeom prst="ellipse">
                <a:avLst/>
              </a:prstGeom>
              <a:solidFill>
                <a:srgbClr val="FAFD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147" name="Line 183"/>
              <p:cNvSpPr>
                <a:spLocks noChangeShapeType="1"/>
              </p:cNvSpPr>
              <p:nvPr/>
            </p:nvSpPr>
            <p:spPr bwMode="auto">
              <a:xfrm>
                <a:off x="726" y="2311"/>
                <a:ext cx="145" cy="10"/>
              </a:xfrm>
              <a:prstGeom prst="line">
                <a:avLst/>
              </a:prstGeom>
              <a:noFill/>
              <a:ln w="50800">
                <a:solidFill>
                  <a:schemeClr val="hlink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graphicFrame>
            <p:nvGraphicFramePr>
              <p:cNvPr id="5123" name="Object 184"/>
              <p:cNvGraphicFramePr>
                <a:graphicFrameLocks noChangeAspect="1"/>
              </p:cNvGraphicFramePr>
              <p:nvPr/>
            </p:nvGraphicFramePr>
            <p:xfrm>
              <a:off x="2112" y="2256"/>
              <a:ext cx="205" cy="1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5" name="Bitmap" r:id="rId6" imgW="1276190" imgH="828791" progId="PBrush">
                      <p:embed/>
                    </p:oleObj>
                  </mc:Choice>
                  <mc:Fallback>
                    <p:oleObj name="Bitmap" r:id="rId6" imgW="1276190" imgH="828791" progId="PBrush">
                      <p:embed/>
                      <p:pic>
                        <p:nvPicPr>
                          <p:cNvPr id="0" name="Object 18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112" y="2256"/>
                            <a:ext cx="205" cy="1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5148" name="Group 185"/>
              <p:cNvGrpSpPr>
                <a:grpSpLocks/>
              </p:cNvGrpSpPr>
              <p:nvPr/>
            </p:nvGrpSpPr>
            <p:grpSpPr bwMode="auto">
              <a:xfrm>
                <a:off x="576" y="864"/>
                <a:ext cx="1725" cy="784"/>
                <a:chOff x="665" y="864"/>
                <a:chExt cx="1725" cy="784"/>
              </a:xfrm>
            </p:grpSpPr>
            <p:sp>
              <p:nvSpPr>
                <p:cNvPr id="5229" name="Oval 186"/>
                <p:cNvSpPr>
                  <a:spLocks noChangeArrowheads="1"/>
                </p:cNvSpPr>
                <p:nvPr/>
              </p:nvSpPr>
              <p:spPr bwMode="auto">
                <a:xfrm>
                  <a:off x="2016" y="864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0" name="Oval 187"/>
                <p:cNvSpPr>
                  <a:spLocks noChangeArrowheads="1"/>
                </p:cNvSpPr>
                <p:nvPr/>
              </p:nvSpPr>
              <p:spPr bwMode="auto">
                <a:xfrm>
                  <a:off x="1481" y="998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1" name="Oval 188"/>
                <p:cNvSpPr>
                  <a:spLocks noChangeArrowheads="1"/>
                </p:cNvSpPr>
                <p:nvPr/>
              </p:nvSpPr>
              <p:spPr bwMode="auto">
                <a:xfrm>
                  <a:off x="1527" y="1055"/>
                  <a:ext cx="110" cy="16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2" name="Line 189"/>
                <p:cNvSpPr>
                  <a:spLocks noChangeShapeType="1"/>
                </p:cNvSpPr>
                <p:nvPr/>
              </p:nvSpPr>
              <p:spPr bwMode="auto">
                <a:xfrm flipV="1">
                  <a:off x="1076" y="1185"/>
                  <a:ext cx="373" cy="16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3" name="Oval 190"/>
                <p:cNvSpPr>
                  <a:spLocks noChangeArrowheads="1"/>
                </p:cNvSpPr>
                <p:nvPr/>
              </p:nvSpPr>
              <p:spPr bwMode="auto">
                <a:xfrm>
                  <a:off x="2074" y="912"/>
                  <a:ext cx="87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4" name="Oval 191"/>
                <p:cNvSpPr>
                  <a:spLocks noChangeArrowheads="1"/>
                </p:cNvSpPr>
                <p:nvPr/>
              </p:nvSpPr>
              <p:spPr bwMode="auto">
                <a:xfrm>
                  <a:off x="2165" y="1112"/>
                  <a:ext cx="225" cy="22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5" name="Freeform 192"/>
                <p:cNvSpPr>
                  <a:spLocks/>
                </p:cNvSpPr>
                <p:nvPr/>
              </p:nvSpPr>
              <p:spPr bwMode="auto">
                <a:xfrm>
                  <a:off x="2222" y="1134"/>
                  <a:ext cx="138" cy="159"/>
                </a:xfrm>
                <a:custGeom>
                  <a:avLst/>
                  <a:gdLst>
                    <a:gd name="T0" fmla="*/ 2 w 290"/>
                    <a:gd name="T1" fmla="*/ 1 h 267"/>
                    <a:gd name="T2" fmla="*/ 2 w 290"/>
                    <a:gd name="T3" fmla="*/ 3 h 267"/>
                    <a:gd name="T4" fmla="*/ 1 w 290"/>
                    <a:gd name="T5" fmla="*/ 6 h 267"/>
                    <a:gd name="T6" fmla="*/ 1 w 290"/>
                    <a:gd name="T7" fmla="*/ 6 h 267"/>
                    <a:gd name="T8" fmla="*/ 0 w 290"/>
                    <a:gd name="T9" fmla="*/ 9 h 267"/>
                    <a:gd name="T10" fmla="*/ 0 w 290"/>
                    <a:gd name="T11" fmla="*/ 12 h 267"/>
                    <a:gd name="T12" fmla="*/ 0 w 290"/>
                    <a:gd name="T13" fmla="*/ 14 h 267"/>
                    <a:gd name="T14" fmla="*/ 0 w 290"/>
                    <a:gd name="T15" fmla="*/ 17 h 267"/>
                    <a:gd name="T16" fmla="*/ 0 w 290"/>
                    <a:gd name="T17" fmla="*/ 19 h 267"/>
                    <a:gd name="T18" fmla="*/ 1 w 290"/>
                    <a:gd name="T19" fmla="*/ 19 h 267"/>
                    <a:gd name="T20" fmla="*/ 2 w 290"/>
                    <a:gd name="T21" fmla="*/ 19 h 267"/>
                    <a:gd name="T22" fmla="*/ 3 w 290"/>
                    <a:gd name="T23" fmla="*/ 19 h 267"/>
                    <a:gd name="T24" fmla="*/ 4 w 290"/>
                    <a:gd name="T25" fmla="*/ 19 h 267"/>
                    <a:gd name="T26" fmla="*/ 5 w 290"/>
                    <a:gd name="T27" fmla="*/ 18 h 267"/>
                    <a:gd name="T28" fmla="*/ 6 w 290"/>
                    <a:gd name="T29" fmla="*/ 18 h 267"/>
                    <a:gd name="T30" fmla="*/ 7 w 290"/>
                    <a:gd name="T31" fmla="*/ 17 h 267"/>
                    <a:gd name="T32" fmla="*/ 7 w 290"/>
                    <a:gd name="T33" fmla="*/ 14 h 267"/>
                    <a:gd name="T34" fmla="*/ 6 w 290"/>
                    <a:gd name="T35" fmla="*/ 12 h 267"/>
                    <a:gd name="T36" fmla="*/ 5 w 290"/>
                    <a:gd name="T37" fmla="*/ 12 h 267"/>
                    <a:gd name="T38" fmla="*/ 5 w 290"/>
                    <a:gd name="T39" fmla="*/ 14 h 267"/>
                    <a:gd name="T40" fmla="*/ 4 w 290"/>
                    <a:gd name="T41" fmla="*/ 17 h 267"/>
                    <a:gd name="T42" fmla="*/ 3 w 290"/>
                    <a:gd name="T43" fmla="*/ 20 h 267"/>
                    <a:gd name="T44" fmla="*/ 3 w 290"/>
                    <a:gd name="T45" fmla="*/ 17 h 267"/>
                    <a:gd name="T46" fmla="*/ 3 w 290"/>
                    <a:gd name="T47" fmla="*/ 14 h 267"/>
                    <a:gd name="T48" fmla="*/ 3 w 290"/>
                    <a:gd name="T49" fmla="*/ 12 h 267"/>
                    <a:gd name="T50" fmla="*/ 2 w 290"/>
                    <a:gd name="T51" fmla="*/ 9 h 267"/>
                    <a:gd name="T52" fmla="*/ 2 w 290"/>
                    <a:gd name="T53" fmla="*/ 7 h 267"/>
                    <a:gd name="T54" fmla="*/ 1 w 290"/>
                    <a:gd name="T55" fmla="*/ 4 h 267"/>
                    <a:gd name="T56" fmla="*/ 1 w 290"/>
                    <a:gd name="T57" fmla="*/ 1 h 267"/>
                    <a:gd name="T58" fmla="*/ 0 w 290"/>
                    <a:gd name="T59" fmla="*/ 1 h 267"/>
                    <a:gd name="T60" fmla="*/ 1 w 290"/>
                    <a:gd name="T61" fmla="*/ 0 h 267"/>
                    <a:gd name="T62" fmla="*/ 1 w 290"/>
                    <a:gd name="T63" fmla="*/ 0 h 267"/>
                    <a:gd name="T64" fmla="*/ 2 w 290"/>
                    <a:gd name="T65" fmla="*/ 1 h 267"/>
                    <a:gd name="T66" fmla="*/ 3 w 290"/>
                    <a:gd name="T67" fmla="*/ 1 h 267"/>
                    <a:gd name="T68" fmla="*/ 4 w 290"/>
                    <a:gd name="T69" fmla="*/ 3 h 267"/>
                    <a:gd name="T70" fmla="*/ 4 w 290"/>
                    <a:gd name="T71" fmla="*/ 6 h 267"/>
                    <a:gd name="T72" fmla="*/ 3 w 290"/>
                    <a:gd name="T73" fmla="*/ 8 h 267"/>
                    <a:gd name="T74" fmla="*/ 2 w 290"/>
                    <a:gd name="T75" fmla="*/ 8 h 267"/>
                    <a:gd name="T76" fmla="*/ 2 w 290"/>
                    <a:gd name="T77" fmla="*/ 1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36" name="Oval 193"/>
                <p:cNvSpPr>
                  <a:spLocks noChangeArrowheads="1"/>
                </p:cNvSpPr>
                <p:nvPr/>
              </p:nvSpPr>
              <p:spPr bwMode="auto">
                <a:xfrm>
                  <a:off x="2097" y="1397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7" name="Freeform 194"/>
                <p:cNvSpPr>
                  <a:spLocks/>
                </p:cNvSpPr>
                <p:nvPr/>
              </p:nvSpPr>
              <p:spPr bwMode="auto">
                <a:xfrm>
                  <a:off x="2131" y="1394"/>
                  <a:ext cx="164" cy="209"/>
                </a:xfrm>
                <a:custGeom>
                  <a:avLst/>
                  <a:gdLst>
                    <a:gd name="T0" fmla="*/ 3 w 346"/>
                    <a:gd name="T1" fmla="*/ 0 h 352"/>
                    <a:gd name="T2" fmla="*/ 2 w 346"/>
                    <a:gd name="T3" fmla="*/ 3 h 352"/>
                    <a:gd name="T4" fmla="*/ 1 w 346"/>
                    <a:gd name="T5" fmla="*/ 4 h 352"/>
                    <a:gd name="T6" fmla="*/ 0 w 346"/>
                    <a:gd name="T7" fmla="*/ 7 h 352"/>
                    <a:gd name="T8" fmla="*/ 0 w 346"/>
                    <a:gd name="T9" fmla="*/ 9 h 352"/>
                    <a:gd name="T10" fmla="*/ 0 w 346"/>
                    <a:gd name="T11" fmla="*/ 11 h 352"/>
                    <a:gd name="T12" fmla="*/ 0 w 346"/>
                    <a:gd name="T13" fmla="*/ 14 h 352"/>
                    <a:gd name="T14" fmla="*/ 1 w 346"/>
                    <a:gd name="T15" fmla="*/ 17 h 352"/>
                    <a:gd name="T16" fmla="*/ 1 w 346"/>
                    <a:gd name="T17" fmla="*/ 20 h 352"/>
                    <a:gd name="T18" fmla="*/ 1 w 346"/>
                    <a:gd name="T19" fmla="*/ 22 h 352"/>
                    <a:gd name="T20" fmla="*/ 1 w 346"/>
                    <a:gd name="T21" fmla="*/ 24 h 352"/>
                    <a:gd name="T22" fmla="*/ 2 w 346"/>
                    <a:gd name="T23" fmla="*/ 25 h 352"/>
                    <a:gd name="T24" fmla="*/ 4 w 346"/>
                    <a:gd name="T25" fmla="*/ 26 h 352"/>
                    <a:gd name="T26" fmla="*/ 5 w 346"/>
                    <a:gd name="T27" fmla="*/ 25 h 352"/>
                    <a:gd name="T28" fmla="*/ 6 w 346"/>
                    <a:gd name="T29" fmla="*/ 25 h 352"/>
                    <a:gd name="T30" fmla="*/ 7 w 346"/>
                    <a:gd name="T31" fmla="*/ 25 h 352"/>
                    <a:gd name="T32" fmla="*/ 8 w 346"/>
                    <a:gd name="T33" fmla="*/ 24 h 352"/>
                    <a:gd name="T34" fmla="*/ 8 w 346"/>
                    <a:gd name="T35" fmla="*/ 22 h 352"/>
                    <a:gd name="T36" fmla="*/ 9 w 346"/>
                    <a:gd name="T37" fmla="*/ 20 h 352"/>
                    <a:gd name="T38" fmla="*/ 8 w 346"/>
                    <a:gd name="T39" fmla="*/ 17 h 352"/>
                    <a:gd name="T40" fmla="*/ 7 w 346"/>
                    <a:gd name="T41" fmla="*/ 16 h 352"/>
                    <a:gd name="T42" fmla="*/ 6 w 346"/>
                    <a:gd name="T43" fmla="*/ 17 h 352"/>
                    <a:gd name="T44" fmla="*/ 5 w 346"/>
                    <a:gd name="T45" fmla="*/ 17 h 352"/>
                    <a:gd name="T46" fmla="*/ 4 w 346"/>
                    <a:gd name="T47" fmla="*/ 17 h 352"/>
                    <a:gd name="T48" fmla="*/ 3 w 346"/>
                    <a:gd name="T49" fmla="*/ 17 h 352"/>
                    <a:gd name="T50" fmla="*/ 3 w 346"/>
                    <a:gd name="T51" fmla="*/ 14 h 352"/>
                    <a:gd name="T52" fmla="*/ 4 w 346"/>
                    <a:gd name="T53" fmla="*/ 12 h 352"/>
                    <a:gd name="T54" fmla="*/ 4 w 346"/>
                    <a:gd name="T55" fmla="*/ 10 h 352"/>
                    <a:gd name="T56" fmla="*/ 5 w 346"/>
                    <a:gd name="T57" fmla="*/ 7 h 352"/>
                    <a:gd name="T58" fmla="*/ 5 w 346"/>
                    <a:gd name="T59" fmla="*/ 5 h 352"/>
                    <a:gd name="T60" fmla="*/ 5 w 346"/>
                    <a:gd name="T61" fmla="*/ 2 h 352"/>
                    <a:gd name="T62" fmla="*/ 4 w 346"/>
                    <a:gd name="T63" fmla="*/ 2 h 352"/>
                    <a:gd name="T64" fmla="*/ 3 w 346"/>
                    <a:gd name="T65" fmla="*/ 2 h 352"/>
                    <a:gd name="T66" fmla="*/ 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38" name="Line 195"/>
                <p:cNvSpPr>
                  <a:spLocks noChangeShapeType="1"/>
                </p:cNvSpPr>
                <p:nvPr/>
              </p:nvSpPr>
              <p:spPr bwMode="auto">
                <a:xfrm flipV="1">
                  <a:off x="1737" y="929"/>
                  <a:ext cx="259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39" name="Line 196"/>
                <p:cNvSpPr>
                  <a:spLocks noChangeShapeType="1"/>
                </p:cNvSpPr>
                <p:nvPr/>
              </p:nvSpPr>
              <p:spPr bwMode="auto">
                <a:xfrm>
                  <a:off x="1760" y="1176"/>
                  <a:ext cx="236" cy="9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0" name="Oval 197"/>
                <p:cNvSpPr>
                  <a:spLocks noChangeArrowheads="1"/>
                </p:cNvSpPr>
                <p:nvPr/>
              </p:nvSpPr>
              <p:spPr bwMode="auto">
                <a:xfrm>
                  <a:off x="843" y="1254"/>
                  <a:ext cx="20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1" name="Oval 198"/>
                <p:cNvSpPr>
                  <a:spLocks noChangeArrowheads="1"/>
                </p:cNvSpPr>
                <p:nvPr/>
              </p:nvSpPr>
              <p:spPr bwMode="auto">
                <a:xfrm>
                  <a:off x="911" y="1340"/>
                  <a:ext cx="64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2" name="Line 199"/>
                <p:cNvSpPr>
                  <a:spLocks noChangeShapeType="1"/>
                </p:cNvSpPr>
                <p:nvPr/>
              </p:nvSpPr>
              <p:spPr bwMode="auto">
                <a:xfrm flipV="1">
                  <a:off x="665" y="1442"/>
                  <a:ext cx="122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43" name="Line 200"/>
                <p:cNvSpPr>
                  <a:spLocks noChangeShapeType="1"/>
                </p:cNvSpPr>
                <p:nvPr/>
              </p:nvSpPr>
              <p:spPr bwMode="auto">
                <a:xfrm>
                  <a:off x="1728" y="1296"/>
                  <a:ext cx="320" cy="214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49" name="Group 201"/>
              <p:cNvGrpSpPr>
                <a:grpSpLocks/>
              </p:cNvGrpSpPr>
              <p:nvPr/>
            </p:nvGrpSpPr>
            <p:grpSpPr bwMode="auto">
              <a:xfrm>
                <a:off x="1008" y="864"/>
                <a:ext cx="1725" cy="784"/>
                <a:chOff x="665" y="864"/>
                <a:chExt cx="1725" cy="784"/>
              </a:xfrm>
            </p:grpSpPr>
            <p:sp>
              <p:nvSpPr>
                <p:cNvPr id="5214" name="Oval 202"/>
                <p:cNvSpPr>
                  <a:spLocks noChangeArrowheads="1"/>
                </p:cNvSpPr>
                <p:nvPr/>
              </p:nvSpPr>
              <p:spPr bwMode="auto">
                <a:xfrm>
                  <a:off x="2016" y="864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5" name="Oval 203"/>
                <p:cNvSpPr>
                  <a:spLocks noChangeArrowheads="1"/>
                </p:cNvSpPr>
                <p:nvPr/>
              </p:nvSpPr>
              <p:spPr bwMode="auto">
                <a:xfrm>
                  <a:off x="1481" y="998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6" name="Oval 204"/>
                <p:cNvSpPr>
                  <a:spLocks noChangeArrowheads="1"/>
                </p:cNvSpPr>
                <p:nvPr/>
              </p:nvSpPr>
              <p:spPr bwMode="auto">
                <a:xfrm>
                  <a:off x="1527" y="1055"/>
                  <a:ext cx="110" cy="16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7" name="Line 205"/>
                <p:cNvSpPr>
                  <a:spLocks noChangeShapeType="1"/>
                </p:cNvSpPr>
                <p:nvPr/>
              </p:nvSpPr>
              <p:spPr bwMode="auto">
                <a:xfrm flipV="1">
                  <a:off x="1076" y="1185"/>
                  <a:ext cx="373" cy="16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8" name="Oval 206"/>
                <p:cNvSpPr>
                  <a:spLocks noChangeArrowheads="1"/>
                </p:cNvSpPr>
                <p:nvPr/>
              </p:nvSpPr>
              <p:spPr bwMode="auto">
                <a:xfrm>
                  <a:off x="2074" y="912"/>
                  <a:ext cx="87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9" name="Oval 207"/>
                <p:cNvSpPr>
                  <a:spLocks noChangeArrowheads="1"/>
                </p:cNvSpPr>
                <p:nvPr/>
              </p:nvSpPr>
              <p:spPr bwMode="auto">
                <a:xfrm>
                  <a:off x="2165" y="1112"/>
                  <a:ext cx="225" cy="22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0" name="Freeform 208"/>
                <p:cNvSpPr>
                  <a:spLocks/>
                </p:cNvSpPr>
                <p:nvPr/>
              </p:nvSpPr>
              <p:spPr bwMode="auto">
                <a:xfrm>
                  <a:off x="2222" y="1134"/>
                  <a:ext cx="138" cy="159"/>
                </a:xfrm>
                <a:custGeom>
                  <a:avLst/>
                  <a:gdLst>
                    <a:gd name="T0" fmla="*/ 2 w 290"/>
                    <a:gd name="T1" fmla="*/ 1 h 267"/>
                    <a:gd name="T2" fmla="*/ 2 w 290"/>
                    <a:gd name="T3" fmla="*/ 3 h 267"/>
                    <a:gd name="T4" fmla="*/ 1 w 290"/>
                    <a:gd name="T5" fmla="*/ 6 h 267"/>
                    <a:gd name="T6" fmla="*/ 1 w 290"/>
                    <a:gd name="T7" fmla="*/ 6 h 267"/>
                    <a:gd name="T8" fmla="*/ 0 w 290"/>
                    <a:gd name="T9" fmla="*/ 9 h 267"/>
                    <a:gd name="T10" fmla="*/ 0 w 290"/>
                    <a:gd name="T11" fmla="*/ 12 h 267"/>
                    <a:gd name="T12" fmla="*/ 0 w 290"/>
                    <a:gd name="T13" fmla="*/ 14 h 267"/>
                    <a:gd name="T14" fmla="*/ 0 w 290"/>
                    <a:gd name="T15" fmla="*/ 17 h 267"/>
                    <a:gd name="T16" fmla="*/ 0 w 290"/>
                    <a:gd name="T17" fmla="*/ 19 h 267"/>
                    <a:gd name="T18" fmla="*/ 1 w 290"/>
                    <a:gd name="T19" fmla="*/ 19 h 267"/>
                    <a:gd name="T20" fmla="*/ 2 w 290"/>
                    <a:gd name="T21" fmla="*/ 19 h 267"/>
                    <a:gd name="T22" fmla="*/ 3 w 290"/>
                    <a:gd name="T23" fmla="*/ 19 h 267"/>
                    <a:gd name="T24" fmla="*/ 4 w 290"/>
                    <a:gd name="T25" fmla="*/ 19 h 267"/>
                    <a:gd name="T26" fmla="*/ 5 w 290"/>
                    <a:gd name="T27" fmla="*/ 18 h 267"/>
                    <a:gd name="T28" fmla="*/ 6 w 290"/>
                    <a:gd name="T29" fmla="*/ 18 h 267"/>
                    <a:gd name="T30" fmla="*/ 7 w 290"/>
                    <a:gd name="T31" fmla="*/ 17 h 267"/>
                    <a:gd name="T32" fmla="*/ 7 w 290"/>
                    <a:gd name="T33" fmla="*/ 14 h 267"/>
                    <a:gd name="T34" fmla="*/ 6 w 290"/>
                    <a:gd name="T35" fmla="*/ 12 h 267"/>
                    <a:gd name="T36" fmla="*/ 5 w 290"/>
                    <a:gd name="T37" fmla="*/ 12 h 267"/>
                    <a:gd name="T38" fmla="*/ 5 w 290"/>
                    <a:gd name="T39" fmla="*/ 14 h 267"/>
                    <a:gd name="T40" fmla="*/ 4 w 290"/>
                    <a:gd name="T41" fmla="*/ 17 h 267"/>
                    <a:gd name="T42" fmla="*/ 3 w 290"/>
                    <a:gd name="T43" fmla="*/ 20 h 267"/>
                    <a:gd name="T44" fmla="*/ 3 w 290"/>
                    <a:gd name="T45" fmla="*/ 17 h 267"/>
                    <a:gd name="T46" fmla="*/ 3 w 290"/>
                    <a:gd name="T47" fmla="*/ 14 h 267"/>
                    <a:gd name="T48" fmla="*/ 3 w 290"/>
                    <a:gd name="T49" fmla="*/ 12 h 267"/>
                    <a:gd name="T50" fmla="*/ 2 w 290"/>
                    <a:gd name="T51" fmla="*/ 9 h 267"/>
                    <a:gd name="T52" fmla="*/ 2 w 290"/>
                    <a:gd name="T53" fmla="*/ 7 h 267"/>
                    <a:gd name="T54" fmla="*/ 1 w 290"/>
                    <a:gd name="T55" fmla="*/ 4 h 267"/>
                    <a:gd name="T56" fmla="*/ 1 w 290"/>
                    <a:gd name="T57" fmla="*/ 1 h 267"/>
                    <a:gd name="T58" fmla="*/ 0 w 290"/>
                    <a:gd name="T59" fmla="*/ 1 h 267"/>
                    <a:gd name="T60" fmla="*/ 1 w 290"/>
                    <a:gd name="T61" fmla="*/ 0 h 267"/>
                    <a:gd name="T62" fmla="*/ 1 w 290"/>
                    <a:gd name="T63" fmla="*/ 0 h 267"/>
                    <a:gd name="T64" fmla="*/ 2 w 290"/>
                    <a:gd name="T65" fmla="*/ 1 h 267"/>
                    <a:gd name="T66" fmla="*/ 3 w 290"/>
                    <a:gd name="T67" fmla="*/ 1 h 267"/>
                    <a:gd name="T68" fmla="*/ 4 w 290"/>
                    <a:gd name="T69" fmla="*/ 3 h 267"/>
                    <a:gd name="T70" fmla="*/ 4 w 290"/>
                    <a:gd name="T71" fmla="*/ 6 h 267"/>
                    <a:gd name="T72" fmla="*/ 3 w 290"/>
                    <a:gd name="T73" fmla="*/ 8 h 267"/>
                    <a:gd name="T74" fmla="*/ 2 w 290"/>
                    <a:gd name="T75" fmla="*/ 8 h 267"/>
                    <a:gd name="T76" fmla="*/ 2 w 290"/>
                    <a:gd name="T77" fmla="*/ 1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21" name="Oval 209"/>
                <p:cNvSpPr>
                  <a:spLocks noChangeArrowheads="1"/>
                </p:cNvSpPr>
                <p:nvPr/>
              </p:nvSpPr>
              <p:spPr bwMode="auto">
                <a:xfrm>
                  <a:off x="2097" y="1397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2" name="Freeform 210"/>
                <p:cNvSpPr>
                  <a:spLocks/>
                </p:cNvSpPr>
                <p:nvPr/>
              </p:nvSpPr>
              <p:spPr bwMode="auto">
                <a:xfrm>
                  <a:off x="2131" y="1394"/>
                  <a:ext cx="164" cy="209"/>
                </a:xfrm>
                <a:custGeom>
                  <a:avLst/>
                  <a:gdLst>
                    <a:gd name="T0" fmla="*/ 3 w 346"/>
                    <a:gd name="T1" fmla="*/ 0 h 352"/>
                    <a:gd name="T2" fmla="*/ 2 w 346"/>
                    <a:gd name="T3" fmla="*/ 3 h 352"/>
                    <a:gd name="T4" fmla="*/ 1 w 346"/>
                    <a:gd name="T5" fmla="*/ 4 h 352"/>
                    <a:gd name="T6" fmla="*/ 0 w 346"/>
                    <a:gd name="T7" fmla="*/ 7 h 352"/>
                    <a:gd name="T8" fmla="*/ 0 w 346"/>
                    <a:gd name="T9" fmla="*/ 9 h 352"/>
                    <a:gd name="T10" fmla="*/ 0 w 346"/>
                    <a:gd name="T11" fmla="*/ 11 h 352"/>
                    <a:gd name="T12" fmla="*/ 0 w 346"/>
                    <a:gd name="T13" fmla="*/ 14 h 352"/>
                    <a:gd name="T14" fmla="*/ 1 w 346"/>
                    <a:gd name="T15" fmla="*/ 17 h 352"/>
                    <a:gd name="T16" fmla="*/ 1 w 346"/>
                    <a:gd name="T17" fmla="*/ 20 h 352"/>
                    <a:gd name="T18" fmla="*/ 1 w 346"/>
                    <a:gd name="T19" fmla="*/ 22 h 352"/>
                    <a:gd name="T20" fmla="*/ 1 w 346"/>
                    <a:gd name="T21" fmla="*/ 24 h 352"/>
                    <a:gd name="T22" fmla="*/ 2 w 346"/>
                    <a:gd name="T23" fmla="*/ 25 h 352"/>
                    <a:gd name="T24" fmla="*/ 4 w 346"/>
                    <a:gd name="T25" fmla="*/ 26 h 352"/>
                    <a:gd name="T26" fmla="*/ 5 w 346"/>
                    <a:gd name="T27" fmla="*/ 25 h 352"/>
                    <a:gd name="T28" fmla="*/ 6 w 346"/>
                    <a:gd name="T29" fmla="*/ 25 h 352"/>
                    <a:gd name="T30" fmla="*/ 7 w 346"/>
                    <a:gd name="T31" fmla="*/ 25 h 352"/>
                    <a:gd name="T32" fmla="*/ 8 w 346"/>
                    <a:gd name="T33" fmla="*/ 24 h 352"/>
                    <a:gd name="T34" fmla="*/ 8 w 346"/>
                    <a:gd name="T35" fmla="*/ 22 h 352"/>
                    <a:gd name="T36" fmla="*/ 9 w 346"/>
                    <a:gd name="T37" fmla="*/ 20 h 352"/>
                    <a:gd name="T38" fmla="*/ 8 w 346"/>
                    <a:gd name="T39" fmla="*/ 17 h 352"/>
                    <a:gd name="T40" fmla="*/ 7 w 346"/>
                    <a:gd name="T41" fmla="*/ 16 h 352"/>
                    <a:gd name="T42" fmla="*/ 6 w 346"/>
                    <a:gd name="T43" fmla="*/ 17 h 352"/>
                    <a:gd name="T44" fmla="*/ 5 w 346"/>
                    <a:gd name="T45" fmla="*/ 17 h 352"/>
                    <a:gd name="T46" fmla="*/ 4 w 346"/>
                    <a:gd name="T47" fmla="*/ 17 h 352"/>
                    <a:gd name="T48" fmla="*/ 3 w 346"/>
                    <a:gd name="T49" fmla="*/ 17 h 352"/>
                    <a:gd name="T50" fmla="*/ 3 w 346"/>
                    <a:gd name="T51" fmla="*/ 14 h 352"/>
                    <a:gd name="T52" fmla="*/ 4 w 346"/>
                    <a:gd name="T53" fmla="*/ 12 h 352"/>
                    <a:gd name="T54" fmla="*/ 4 w 346"/>
                    <a:gd name="T55" fmla="*/ 10 h 352"/>
                    <a:gd name="T56" fmla="*/ 5 w 346"/>
                    <a:gd name="T57" fmla="*/ 7 h 352"/>
                    <a:gd name="T58" fmla="*/ 5 w 346"/>
                    <a:gd name="T59" fmla="*/ 5 h 352"/>
                    <a:gd name="T60" fmla="*/ 5 w 346"/>
                    <a:gd name="T61" fmla="*/ 2 h 352"/>
                    <a:gd name="T62" fmla="*/ 4 w 346"/>
                    <a:gd name="T63" fmla="*/ 2 h 352"/>
                    <a:gd name="T64" fmla="*/ 3 w 346"/>
                    <a:gd name="T65" fmla="*/ 2 h 352"/>
                    <a:gd name="T66" fmla="*/ 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23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737" y="929"/>
                  <a:ext cx="259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4" name="Line 212"/>
                <p:cNvSpPr>
                  <a:spLocks noChangeShapeType="1"/>
                </p:cNvSpPr>
                <p:nvPr/>
              </p:nvSpPr>
              <p:spPr bwMode="auto">
                <a:xfrm>
                  <a:off x="1760" y="1176"/>
                  <a:ext cx="236" cy="9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5" name="Oval 213"/>
                <p:cNvSpPr>
                  <a:spLocks noChangeArrowheads="1"/>
                </p:cNvSpPr>
                <p:nvPr/>
              </p:nvSpPr>
              <p:spPr bwMode="auto">
                <a:xfrm>
                  <a:off x="843" y="1254"/>
                  <a:ext cx="20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6" name="Oval 214"/>
                <p:cNvSpPr>
                  <a:spLocks noChangeArrowheads="1"/>
                </p:cNvSpPr>
                <p:nvPr/>
              </p:nvSpPr>
              <p:spPr bwMode="auto">
                <a:xfrm>
                  <a:off x="911" y="1340"/>
                  <a:ext cx="64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7" name="Line 215"/>
                <p:cNvSpPr>
                  <a:spLocks noChangeShapeType="1"/>
                </p:cNvSpPr>
                <p:nvPr/>
              </p:nvSpPr>
              <p:spPr bwMode="auto">
                <a:xfrm flipV="1">
                  <a:off x="665" y="1442"/>
                  <a:ext cx="122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28" name="Line 216"/>
                <p:cNvSpPr>
                  <a:spLocks noChangeShapeType="1"/>
                </p:cNvSpPr>
                <p:nvPr/>
              </p:nvSpPr>
              <p:spPr bwMode="auto">
                <a:xfrm>
                  <a:off x="1728" y="1296"/>
                  <a:ext cx="320" cy="214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50" name="Group 217"/>
              <p:cNvGrpSpPr>
                <a:grpSpLocks/>
              </p:cNvGrpSpPr>
              <p:nvPr/>
            </p:nvGrpSpPr>
            <p:grpSpPr bwMode="auto">
              <a:xfrm>
                <a:off x="816" y="1248"/>
                <a:ext cx="1725" cy="784"/>
                <a:chOff x="665" y="864"/>
                <a:chExt cx="1725" cy="784"/>
              </a:xfrm>
            </p:grpSpPr>
            <p:sp>
              <p:nvSpPr>
                <p:cNvPr id="5199" name="Oval 218"/>
                <p:cNvSpPr>
                  <a:spLocks noChangeArrowheads="1"/>
                </p:cNvSpPr>
                <p:nvPr/>
              </p:nvSpPr>
              <p:spPr bwMode="auto">
                <a:xfrm>
                  <a:off x="2016" y="864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0" name="Oval 219"/>
                <p:cNvSpPr>
                  <a:spLocks noChangeArrowheads="1"/>
                </p:cNvSpPr>
                <p:nvPr/>
              </p:nvSpPr>
              <p:spPr bwMode="auto">
                <a:xfrm>
                  <a:off x="1481" y="998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1" name="Oval 220"/>
                <p:cNvSpPr>
                  <a:spLocks noChangeArrowheads="1"/>
                </p:cNvSpPr>
                <p:nvPr/>
              </p:nvSpPr>
              <p:spPr bwMode="auto">
                <a:xfrm>
                  <a:off x="1527" y="1055"/>
                  <a:ext cx="110" cy="16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2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076" y="1185"/>
                  <a:ext cx="373" cy="16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3" name="Oval 222"/>
                <p:cNvSpPr>
                  <a:spLocks noChangeArrowheads="1"/>
                </p:cNvSpPr>
                <p:nvPr/>
              </p:nvSpPr>
              <p:spPr bwMode="auto">
                <a:xfrm>
                  <a:off x="2074" y="912"/>
                  <a:ext cx="87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4" name="Oval 223"/>
                <p:cNvSpPr>
                  <a:spLocks noChangeArrowheads="1"/>
                </p:cNvSpPr>
                <p:nvPr/>
              </p:nvSpPr>
              <p:spPr bwMode="auto">
                <a:xfrm>
                  <a:off x="2165" y="1112"/>
                  <a:ext cx="225" cy="22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5" name="Freeform 224"/>
                <p:cNvSpPr>
                  <a:spLocks/>
                </p:cNvSpPr>
                <p:nvPr/>
              </p:nvSpPr>
              <p:spPr bwMode="auto">
                <a:xfrm>
                  <a:off x="2222" y="1134"/>
                  <a:ext cx="138" cy="159"/>
                </a:xfrm>
                <a:custGeom>
                  <a:avLst/>
                  <a:gdLst>
                    <a:gd name="T0" fmla="*/ 2 w 290"/>
                    <a:gd name="T1" fmla="*/ 1 h 267"/>
                    <a:gd name="T2" fmla="*/ 2 w 290"/>
                    <a:gd name="T3" fmla="*/ 3 h 267"/>
                    <a:gd name="T4" fmla="*/ 1 w 290"/>
                    <a:gd name="T5" fmla="*/ 6 h 267"/>
                    <a:gd name="T6" fmla="*/ 1 w 290"/>
                    <a:gd name="T7" fmla="*/ 6 h 267"/>
                    <a:gd name="T8" fmla="*/ 0 w 290"/>
                    <a:gd name="T9" fmla="*/ 9 h 267"/>
                    <a:gd name="T10" fmla="*/ 0 w 290"/>
                    <a:gd name="T11" fmla="*/ 12 h 267"/>
                    <a:gd name="T12" fmla="*/ 0 w 290"/>
                    <a:gd name="T13" fmla="*/ 14 h 267"/>
                    <a:gd name="T14" fmla="*/ 0 w 290"/>
                    <a:gd name="T15" fmla="*/ 17 h 267"/>
                    <a:gd name="T16" fmla="*/ 0 w 290"/>
                    <a:gd name="T17" fmla="*/ 19 h 267"/>
                    <a:gd name="T18" fmla="*/ 1 w 290"/>
                    <a:gd name="T19" fmla="*/ 19 h 267"/>
                    <a:gd name="T20" fmla="*/ 2 w 290"/>
                    <a:gd name="T21" fmla="*/ 19 h 267"/>
                    <a:gd name="T22" fmla="*/ 3 w 290"/>
                    <a:gd name="T23" fmla="*/ 19 h 267"/>
                    <a:gd name="T24" fmla="*/ 4 w 290"/>
                    <a:gd name="T25" fmla="*/ 19 h 267"/>
                    <a:gd name="T26" fmla="*/ 5 w 290"/>
                    <a:gd name="T27" fmla="*/ 18 h 267"/>
                    <a:gd name="T28" fmla="*/ 6 w 290"/>
                    <a:gd name="T29" fmla="*/ 18 h 267"/>
                    <a:gd name="T30" fmla="*/ 7 w 290"/>
                    <a:gd name="T31" fmla="*/ 17 h 267"/>
                    <a:gd name="T32" fmla="*/ 7 w 290"/>
                    <a:gd name="T33" fmla="*/ 14 h 267"/>
                    <a:gd name="T34" fmla="*/ 6 w 290"/>
                    <a:gd name="T35" fmla="*/ 12 h 267"/>
                    <a:gd name="T36" fmla="*/ 5 w 290"/>
                    <a:gd name="T37" fmla="*/ 12 h 267"/>
                    <a:gd name="T38" fmla="*/ 5 w 290"/>
                    <a:gd name="T39" fmla="*/ 14 h 267"/>
                    <a:gd name="T40" fmla="*/ 4 w 290"/>
                    <a:gd name="T41" fmla="*/ 17 h 267"/>
                    <a:gd name="T42" fmla="*/ 3 w 290"/>
                    <a:gd name="T43" fmla="*/ 20 h 267"/>
                    <a:gd name="T44" fmla="*/ 3 w 290"/>
                    <a:gd name="T45" fmla="*/ 17 h 267"/>
                    <a:gd name="T46" fmla="*/ 3 w 290"/>
                    <a:gd name="T47" fmla="*/ 14 h 267"/>
                    <a:gd name="T48" fmla="*/ 3 w 290"/>
                    <a:gd name="T49" fmla="*/ 12 h 267"/>
                    <a:gd name="T50" fmla="*/ 2 w 290"/>
                    <a:gd name="T51" fmla="*/ 9 h 267"/>
                    <a:gd name="T52" fmla="*/ 2 w 290"/>
                    <a:gd name="T53" fmla="*/ 7 h 267"/>
                    <a:gd name="T54" fmla="*/ 1 w 290"/>
                    <a:gd name="T55" fmla="*/ 4 h 267"/>
                    <a:gd name="T56" fmla="*/ 1 w 290"/>
                    <a:gd name="T57" fmla="*/ 1 h 267"/>
                    <a:gd name="T58" fmla="*/ 0 w 290"/>
                    <a:gd name="T59" fmla="*/ 1 h 267"/>
                    <a:gd name="T60" fmla="*/ 1 w 290"/>
                    <a:gd name="T61" fmla="*/ 0 h 267"/>
                    <a:gd name="T62" fmla="*/ 1 w 290"/>
                    <a:gd name="T63" fmla="*/ 0 h 267"/>
                    <a:gd name="T64" fmla="*/ 2 w 290"/>
                    <a:gd name="T65" fmla="*/ 1 h 267"/>
                    <a:gd name="T66" fmla="*/ 3 w 290"/>
                    <a:gd name="T67" fmla="*/ 1 h 267"/>
                    <a:gd name="T68" fmla="*/ 4 w 290"/>
                    <a:gd name="T69" fmla="*/ 3 h 267"/>
                    <a:gd name="T70" fmla="*/ 4 w 290"/>
                    <a:gd name="T71" fmla="*/ 6 h 267"/>
                    <a:gd name="T72" fmla="*/ 3 w 290"/>
                    <a:gd name="T73" fmla="*/ 8 h 267"/>
                    <a:gd name="T74" fmla="*/ 2 w 290"/>
                    <a:gd name="T75" fmla="*/ 8 h 267"/>
                    <a:gd name="T76" fmla="*/ 2 w 290"/>
                    <a:gd name="T77" fmla="*/ 1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06" name="Oval 225"/>
                <p:cNvSpPr>
                  <a:spLocks noChangeArrowheads="1"/>
                </p:cNvSpPr>
                <p:nvPr/>
              </p:nvSpPr>
              <p:spPr bwMode="auto">
                <a:xfrm>
                  <a:off x="2097" y="1397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7" name="Freeform 226"/>
                <p:cNvSpPr>
                  <a:spLocks/>
                </p:cNvSpPr>
                <p:nvPr/>
              </p:nvSpPr>
              <p:spPr bwMode="auto">
                <a:xfrm>
                  <a:off x="2131" y="1394"/>
                  <a:ext cx="164" cy="209"/>
                </a:xfrm>
                <a:custGeom>
                  <a:avLst/>
                  <a:gdLst>
                    <a:gd name="T0" fmla="*/ 3 w 346"/>
                    <a:gd name="T1" fmla="*/ 0 h 352"/>
                    <a:gd name="T2" fmla="*/ 2 w 346"/>
                    <a:gd name="T3" fmla="*/ 3 h 352"/>
                    <a:gd name="T4" fmla="*/ 1 w 346"/>
                    <a:gd name="T5" fmla="*/ 4 h 352"/>
                    <a:gd name="T6" fmla="*/ 0 w 346"/>
                    <a:gd name="T7" fmla="*/ 7 h 352"/>
                    <a:gd name="T8" fmla="*/ 0 w 346"/>
                    <a:gd name="T9" fmla="*/ 9 h 352"/>
                    <a:gd name="T10" fmla="*/ 0 w 346"/>
                    <a:gd name="T11" fmla="*/ 11 h 352"/>
                    <a:gd name="T12" fmla="*/ 0 w 346"/>
                    <a:gd name="T13" fmla="*/ 14 h 352"/>
                    <a:gd name="T14" fmla="*/ 1 w 346"/>
                    <a:gd name="T15" fmla="*/ 17 h 352"/>
                    <a:gd name="T16" fmla="*/ 1 w 346"/>
                    <a:gd name="T17" fmla="*/ 20 h 352"/>
                    <a:gd name="T18" fmla="*/ 1 w 346"/>
                    <a:gd name="T19" fmla="*/ 22 h 352"/>
                    <a:gd name="T20" fmla="*/ 1 w 346"/>
                    <a:gd name="T21" fmla="*/ 24 h 352"/>
                    <a:gd name="T22" fmla="*/ 2 w 346"/>
                    <a:gd name="T23" fmla="*/ 25 h 352"/>
                    <a:gd name="T24" fmla="*/ 4 w 346"/>
                    <a:gd name="T25" fmla="*/ 26 h 352"/>
                    <a:gd name="T26" fmla="*/ 5 w 346"/>
                    <a:gd name="T27" fmla="*/ 25 h 352"/>
                    <a:gd name="T28" fmla="*/ 6 w 346"/>
                    <a:gd name="T29" fmla="*/ 25 h 352"/>
                    <a:gd name="T30" fmla="*/ 7 w 346"/>
                    <a:gd name="T31" fmla="*/ 25 h 352"/>
                    <a:gd name="T32" fmla="*/ 8 w 346"/>
                    <a:gd name="T33" fmla="*/ 24 h 352"/>
                    <a:gd name="T34" fmla="*/ 8 w 346"/>
                    <a:gd name="T35" fmla="*/ 22 h 352"/>
                    <a:gd name="T36" fmla="*/ 9 w 346"/>
                    <a:gd name="T37" fmla="*/ 20 h 352"/>
                    <a:gd name="T38" fmla="*/ 8 w 346"/>
                    <a:gd name="T39" fmla="*/ 17 h 352"/>
                    <a:gd name="T40" fmla="*/ 7 w 346"/>
                    <a:gd name="T41" fmla="*/ 16 h 352"/>
                    <a:gd name="T42" fmla="*/ 6 w 346"/>
                    <a:gd name="T43" fmla="*/ 17 h 352"/>
                    <a:gd name="T44" fmla="*/ 5 w 346"/>
                    <a:gd name="T45" fmla="*/ 17 h 352"/>
                    <a:gd name="T46" fmla="*/ 4 w 346"/>
                    <a:gd name="T47" fmla="*/ 17 h 352"/>
                    <a:gd name="T48" fmla="*/ 3 w 346"/>
                    <a:gd name="T49" fmla="*/ 17 h 352"/>
                    <a:gd name="T50" fmla="*/ 3 w 346"/>
                    <a:gd name="T51" fmla="*/ 14 h 352"/>
                    <a:gd name="T52" fmla="*/ 4 w 346"/>
                    <a:gd name="T53" fmla="*/ 12 h 352"/>
                    <a:gd name="T54" fmla="*/ 4 w 346"/>
                    <a:gd name="T55" fmla="*/ 10 h 352"/>
                    <a:gd name="T56" fmla="*/ 5 w 346"/>
                    <a:gd name="T57" fmla="*/ 7 h 352"/>
                    <a:gd name="T58" fmla="*/ 5 w 346"/>
                    <a:gd name="T59" fmla="*/ 5 h 352"/>
                    <a:gd name="T60" fmla="*/ 5 w 346"/>
                    <a:gd name="T61" fmla="*/ 2 h 352"/>
                    <a:gd name="T62" fmla="*/ 4 w 346"/>
                    <a:gd name="T63" fmla="*/ 2 h 352"/>
                    <a:gd name="T64" fmla="*/ 3 w 346"/>
                    <a:gd name="T65" fmla="*/ 2 h 352"/>
                    <a:gd name="T66" fmla="*/ 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208" name="Line 227"/>
                <p:cNvSpPr>
                  <a:spLocks noChangeShapeType="1"/>
                </p:cNvSpPr>
                <p:nvPr/>
              </p:nvSpPr>
              <p:spPr bwMode="auto">
                <a:xfrm flipV="1">
                  <a:off x="1737" y="929"/>
                  <a:ext cx="259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09" name="Line 228"/>
                <p:cNvSpPr>
                  <a:spLocks noChangeShapeType="1"/>
                </p:cNvSpPr>
                <p:nvPr/>
              </p:nvSpPr>
              <p:spPr bwMode="auto">
                <a:xfrm>
                  <a:off x="1760" y="1176"/>
                  <a:ext cx="236" cy="9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0" name="Oval 229"/>
                <p:cNvSpPr>
                  <a:spLocks noChangeArrowheads="1"/>
                </p:cNvSpPr>
                <p:nvPr/>
              </p:nvSpPr>
              <p:spPr bwMode="auto">
                <a:xfrm>
                  <a:off x="843" y="1254"/>
                  <a:ext cx="20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1" name="Oval 230"/>
                <p:cNvSpPr>
                  <a:spLocks noChangeArrowheads="1"/>
                </p:cNvSpPr>
                <p:nvPr/>
              </p:nvSpPr>
              <p:spPr bwMode="auto">
                <a:xfrm>
                  <a:off x="911" y="1340"/>
                  <a:ext cx="64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2" name="Line 231"/>
                <p:cNvSpPr>
                  <a:spLocks noChangeShapeType="1"/>
                </p:cNvSpPr>
                <p:nvPr/>
              </p:nvSpPr>
              <p:spPr bwMode="auto">
                <a:xfrm flipV="1">
                  <a:off x="665" y="1442"/>
                  <a:ext cx="122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213" name="Line 232"/>
                <p:cNvSpPr>
                  <a:spLocks noChangeShapeType="1"/>
                </p:cNvSpPr>
                <p:nvPr/>
              </p:nvSpPr>
              <p:spPr bwMode="auto">
                <a:xfrm>
                  <a:off x="1728" y="1296"/>
                  <a:ext cx="320" cy="214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51" name="Group 233"/>
              <p:cNvGrpSpPr>
                <a:grpSpLocks/>
              </p:cNvGrpSpPr>
              <p:nvPr/>
            </p:nvGrpSpPr>
            <p:grpSpPr bwMode="auto">
              <a:xfrm>
                <a:off x="1200" y="816"/>
                <a:ext cx="1725" cy="784"/>
                <a:chOff x="665" y="864"/>
                <a:chExt cx="1725" cy="784"/>
              </a:xfrm>
            </p:grpSpPr>
            <p:sp>
              <p:nvSpPr>
                <p:cNvPr id="5184" name="Oval 234"/>
                <p:cNvSpPr>
                  <a:spLocks noChangeArrowheads="1"/>
                </p:cNvSpPr>
                <p:nvPr/>
              </p:nvSpPr>
              <p:spPr bwMode="auto">
                <a:xfrm>
                  <a:off x="2016" y="864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5" name="Oval 235"/>
                <p:cNvSpPr>
                  <a:spLocks noChangeArrowheads="1"/>
                </p:cNvSpPr>
                <p:nvPr/>
              </p:nvSpPr>
              <p:spPr bwMode="auto">
                <a:xfrm>
                  <a:off x="1481" y="998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6" name="Oval 236"/>
                <p:cNvSpPr>
                  <a:spLocks noChangeArrowheads="1"/>
                </p:cNvSpPr>
                <p:nvPr/>
              </p:nvSpPr>
              <p:spPr bwMode="auto">
                <a:xfrm>
                  <a:off x="1527" y="1055"/>
                  <a:ext cx="110" cy="16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7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1076" y="1185"/>
                  <a:ext cx="373" cy="16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8" name="Oval 238"/>
                <p:cNvSpPr>
                  <a:spLocks noChangeArrowheads="1"/>
                </p:cNvSpPr>
                <p:nvPr/>
              </p:nvSpPr>
              <p:spPr bwMode="auto">
                <a:xfrm>
                  <a:off x="2074" y="912"/>
                  <a:ext cx="87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9" name="Oval 239"/>
                <p:cNvSpPr>
                  <a:spLocks noChangeArrowheads="1"/>
                </p:cNvSpPr>
                <p:nvPr/>
              </p:nvSpPr>
              <p:spPr bwMode="auto">
                <a:xfrm>
                  <a:off x="2165" y="1112"/>
                  <a:ext cx="225" cy="22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0" name="Freeform 240"/>
                <p:cNvSpPr>
                  <a:spLocks/>
                </p:cNvSpPr>
                <p:nvPr/>
              </p:nvSpPr>
              <p:spPr bwMode="auto">
                <a:xfrm>
                  <a:off x="2222" y="1134"/>
                  <a:ext cx="138" cy="159"/>
                </a:xfrm>
                <a:custGeom>
                  <a:avLst/>
                  <a:gdLst>
                    <a:gd name="T0" fmla="*/ 2 w 290"/>
                    <a:gd name="T1" fmla="*/ 1 h 267"/>
                    <a:gd name="T2" fmla="*/ 2 w 290"/>
                    <a:gd name="T3" fmla="*/ 3 h 267"/>
                    <a:gd name="T4" fmla="*/ 1 w 290"/>
                    <a:gd name="T5" fmla="*/ 6 h 267"/>
                    <a:gd name="T6" fmla="*/ 1 w 290"/>
                    <a:gd name="T7" fmla="*/ 6 h 267"/>
                    <a:gd name="T8" fmla="*/ 0 w 290"/>
                    <a:gd name="T9" fmla="*/ 9 h 267"/>
                    <a:gd name="T10" fmla="*/ 0 w 290"/>
                    <a:gd name="T11" fmla="*/ 12 h 267"/>
                    <a:gd name="T12" fmla="*/ 0 w 290"/>
                    <a:gd name="T13" fmla="*/ 14 h 267"/>
                    <a:gd name="T14" fmla="*/ 0 w 290"/>
                    <a:gd name="T15" fmla="*/ 17 h 267"/>
                    <a:gd name="T16" fmla="*/ 0 w 290"/>
                    <a:gd name="T17" fmla="*/ 19 h 267"/>
                    <a:gd name="T18" fmla="*/ 1 w 290"/>
                    <a:gd name="T19" fmla="*/ 19 h 267"/>
                    <a:gd name="T20" fmla="*/ 2 w 290"/>
                    <a:gd name="T21" fmla="*/ 19 h 267"/>
                    <a:gd name="T22" fmla="*/ 3 w 290"/>
                    <a:gd name="T23" fmla="*/ 19 h 267"/>
                    <a:gd name="T24" fmla="*/ 4 w 290"/>
                    <a:gd name="T25" fmla="*/ 19 h 267"/>
                    <a:gd name="T26" fmla="*/ 5 w 290"/>
                    <a:gd name="T27" fmla="*/ 18 h 267"/>
                    <a:gd name="T28" fmla="*/ 6 w 290"/>
                    <a:gd name="T29" fmla="*/ 18 h 267"/>
                    <a:gd name="T30" fmla="*/ 7 w 290"/>
                    <a:gd name="T31" fmla="*/ 17 h 267"/>
                    <a:gd name="T32" fmla="*/ 7 w 290"/>
                    <a:gd name="T33" fmla="*/ 14 h 267"/>
                    <a:gd name="T34" fmla="*/ 6 w 290"/>
                    <a:gd name="T35" fmla="*/ 12 h 267"/>
                    <a:gd name="T36" fmla="*/ 5 w 290"/>
                    <a:gd name="T37" fmla="*/ 12 h 267"/>
                    <a:gd name="T38" fmla="*/ 5 w 290"/>
                    <a:gd name="T39" fmla="*/ 14 h 267"/>
                    <a:gd name="T40" fmla="*/ 4 w 290"/>
                    <a:gd name="T41" fmla="*/ 17 h 267"/>
                    <a:gd name="T42" fmla="*/ 3 w 290"/>
                    <a:gd name="T43" fmla="*/ 20 h 267"/>
                    <a:gd name="T44" fmla="*/ 3 w 290"/>
                    <a:gd name="T45" fmla="*/ 17 h 267"/>
                    <a:gd name="T46" fmla="*/ 3 w 290"/>
                    <a:gd name="T47" fmla="*/ 14 h 267"/>
                    <a:gd name="T48" fmla="*/ 3 w 290"/>
                    <a:gd name="T49" fmla="*/ 12 h 267"/>
                    <a:gd name="T50" fmla="*/ 2 w 290"/>
                    <a:gd name="T51" fmla="*/ 9 h 267"/>
                    <a:gd name="T52" fmla="*/ 2 w 290"/>
                    <a:gd name="T53" fmla="*/ 7 h 267"/>
                    <a:gd name="T54" fmla="*/ 1 w 290"/>
                    <a:gd name="T55" fmla="*/ 4 h 267"/>
                    <a:gd name="T56" fmla="*/ 1 w 290"/>
                    <a:gd name="T57" fmla="*/ 1 h 267"/>
                    <a:gd name="T58" fmla="*/ 0 w 290"/>
                    <a:gd name="T59" fmla="*/ 1 h 267"/>
                    <a:gd name="T60" fmla="*/ 1 w 290"/>
                    <a:gd name="T61" fmla="*/ 0 h 267"/>
                    <a:gd name="T62" fmla="*/ 1 w 290"/>
                    <a:gd name="T63" fmla="*/ 0 h 267"/>
                    <a:gd name="T64" fmla="*/ 2 w 290"/>
                    <a:gd name="T65" fmla="*/ 1 h 267"/>
                    <a:gd name="T66" fmla="*/ 3 w 290"/>
                    <a:gd name="T67" fmla="*/ 1 h 267"/>
                    <a:gd name="T68" fmla="*/ 4 w 290"/>
                    <a:gd name="T69" fmla="*/ 3 h 267"/>
                    <a:gd name="T70" fmla="*/ 4 w 290"/>
                    <a:gd name="T71" fmla="*/ 6 h 267"/>
                    <a:gd name="T72" fmla="*/ 3 w 290"/>
                    <a:gd name="T73" fmla="*/ 8 h 267"/>
                    <a:gd name="T74" fmla="*/ 2 w 290"/>
                    <a:gd name="T75" fmla="*/ 8 h 267"/>
                    <a:gd name="T76" fmla="*/ 2 w 290"/>
                    <a:gd name="T77" fmla="*/ 1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91" name="Oval 241"/>
                <p:cNvSpPr>
                  <a:spLocks noChangeArrowheads="1"/>
                </p:cNvSpPr>
                <p:nvPr/>
              </p:nvSpPr>
              <p:spPr bwMode="auto">
                <a:xfrm>
                  <a:off x="2097" y="1397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2" name="Freeform 242"/>
                <p:cNvSpPr>
                  <a:spLocks/>
                </p:cNvSpPr>
                <p:nvPr/>
              </p:nvSpPr>
              <p:spPr bwMode="auto">
                <a:xfrm>
                  <a:off x="2131" y="1394"/>
                  <a:ext cx="164" cy="209"/>
                </a:xfrm>
                <a:custGeom>
                  <a:avLst/>
                  <a:gdLst>
                    <a:gd name="T0" fmla="*/ 3 w 346"/>
                    <a:gd name="T1" fmla="*/ 0 h 352"/>
                    <a:gd name="T2" fmla="*/ 2 w 346"/>
                    <a:gd name="T3" fmla="*/ 3 h 352"/>
                    <a:gd name="T4" fmla="*/ 1 w 346"/>
                    <a:gd name="T5" fmla="*/ 4 h 352"/>
                    <a:gd name="T6" fmla="*/ 0 w 346"/>
                    <a:gd name="T7" fmla="*/ 7 h 352"/>
                    <a:gd name="T8" fmla="*/ 0 w 346"/>
                    <a:gd name="T9" fmla="*/ 9 h 352"/>
                    <a:gd name="T10" fmla="*/ 0 w 346"/>
                    <a:gd name="T11" fmla="*/ 11 h 352"/>
                    <a:gd name="T12" fmla="*/ 0 w 346"/>
                    <a:gd name="T13" fmla="*/ 14 h 352"/>
                    <a:gd name="T14" fmla="*/ 1 w 346"/>
                    <a:gd name="T15" fmla="*/ 17 h 352"/>
                    <a:gd name="T16" fmla="*/ 1 w 346"/>
                    <a:gd name="T17" fmla="*/ 20 h 352"/>
                    <a:gd name="T18" fmla="*/ 1 w 346"/>
                    <a:gd name="T19" fmla="*/ 22 h 352"/>
                    <a:gd name="T20" fmla="*/ 1 w 346"/>
                    <a:gd name="T21" fmla="*/ 24 h 352"/>
                    <a:gd name="T22" fmla="*/ 2 w 346"/>
                    <a:gd name="T23" fmla="*/ 25 h 352"/>
                    <a:gd name="T24" fmla="*/ 4 w 346"/>
                    <a:gd name="T25" fmla="*/ 26 h 352"/>
                    <a:gd name="T26" fmla="*/ 5 w 346"/>
                    <a:gd name="T27" fmla="*/ 25 h 352"/>
                    <a:gd name="T28" fmla="*/ 6 w 346"/>
                    <a:gd name="T29" fmla="*/ 25 h 352"/>
                    <a:gd name="T30" fmla="*/ 7 w 346"/>
                    <a:gd name="T31" fmla="*/ 25 h 352"/>
                    <a:gd name="T32" fmla="*/ 8 w 346"/>
                    <a:gd name="T33" fmla="*/ 24 h 352"/>
                    <a:gd name="T34" fmla="*/ 8 w 346"/>
                    <a:gd name="T35" fmla="*/ 22 h 352"/>
                    <a:gd name="T36" fmla="*/ 9 w 346"/>
                    <a:gd name="T37" fmla="*/ 20 h 352"/>
                    <a:gd name="T38" fmla="*/ 8 w 346"/>
                    <a:gd name="T39" fmla="*/ 17 h 352"/>
                    <a:gd name="T40" fmla="*/ 7 w 346"/>
                    <a:gd name="T41" fmla="*/ 16 h 352"/>
                    <a:gd name="T42" fmla="*/ 6 w 346"/>
                    <a:gd name="T43" fmla="*/ 17 h 352"/>
                    <a:gd name="T44" fmla="*/ 5 w 346"/>
                    <a:gd name="T45" fmla="*/ 17 h 352"/>
                    <a:gd name="T46" fmla="*/ 4 w 346"/>
                    <a:gd name="T47" fmla="*/ 17 h 352"/>
                    <a:gd name="T48" fmla="*/ 3 w 346"/>
                    <a:gd name="T49" fmla="*/ 17 h 352"/>
                    <a:gd name="T50" fmla="*/ 3 w 346"/>
                    <a:gd name="T51" fmla="*/ 14 h 352"/>
                    <a:gd name="T52" fmla="*/ 4 w 346"/>
                    <a:gd name="T53" fmla="*/ 12 h 352"/>
                    <a:gd name="T54" fmla="*/ 4 w 346"/>
                    <a:gd name="T55" fmla="*/ 10 h 352"/>
                    <a:gd name="T56" fmla="*/ 5 w 346"/>
                    <a:gd name="T57" fmla="*/ 7 h 352"/>
                    <a:gd name="T58" fmla="*/ 5 w 346"/>
                    <a:gd name="T59" fmla="*/ 5 h 352"/>
                    <a:gd name="T60" fmla="*/ 5 w 346"/>
                    <a:gd name="T61" fmla="*/ 2 h 352"/>
                    <a:gd name="T62" fmla="*/ 4 w 346"/>
                    <a:gd name="T63" fmla="*/ 2 h 352"/>
                    <a:gd name="T64" fmla="*/ 3 w 346"/>
                    <a:gd name="T65" fmla="*/ 2 h 352"/>
                    <a:gd name="T66" fmla="*/ 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93" name="Line 243"/>
                <p:cNvSpPr>
                  <a:spLocks noChangeShapeType="1"/>
                </p:cNvSpPr>
                <p:nvPr/>
              </p:nvSpPr>
              <p:spPr bwMode="auto">
                <a:xfrm flipV="1">
                  <a:off x="1737" y="929"/>
                  <a:ext cx="259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4" name="Line 244"/>
                <p:cNvSpPr>
                  <a:spLocks noChangeShapeType="1"/>
                </p:cNvSpPr>
                <p:nvPr/>
              </p:nvSpPr>
              <p:spPr bwMode="auto">
                <a:xfrm>
                  <a:off x="1760" y="1176"/>
                  <a:ext cx="236" cy="9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5" name="Oval 245"/>
                <p:cNvSpPr>
                  <a:spLocks noChangeArrowheads="1"/>
                </p:cNvSpPr>
                <p:nvPr/>
              </p:nvSpPr>
              <p:spPr bwMode="auto">
                <a:xfrm>
                  <a:off x="843" y="1254"/>
                  <a:ext cx="20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6" name="Oval 246"/>
                <p:cNvSpPr>
                  <a:spLocks noChangeArrowheads="1"/>
                </p:cNvSpPr>
                <p:nvPr/>
              </p:nvSpPr>
              <p:spPr bwMode="auto">
                <a:xfrm>
                  <a:off x="911" y="1340"/>
                  <a:ext cx="64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7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665" y="1442"/>
                  <a:ext cx="122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98" name="Line 248"/>
                <p:cNvSpPr>
                  <a:spLocks noChangeShapeType="1"/>
                </p:cNvSpPr>
                <p:nvPr/>
              </p:nvSpPr>
              <p:spPr bwMode="auto">
                <a:xfrm>
                  <a:off x="1728" y="1296"/>
                  <a:ext cx="320" cy="214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52" name="Group 249"/>
              <p:cNvGrpSpPr>
                <a:grpSpLocks/>
              </p:cNvGrpSpPr>
              <p:nvPr/>
            </p:nvGrpSpPr>
            <p:grpSpPr bwMode="auto">
              <a:xfrm>
                <a:off x="1056" y="1440"/>
                <a:ext cx="1725" cy="784"/>
                <a:chOff x="665" y="864"/>
                <a:chExt cx="1725" cy="784"/>
              </a:xfrm>
            </p:grpSpPr>
            <p:sp>
              <p:nvSpPr>
                <p:cNvPr id="5169" name="Oval 250"/>
                <p:cNvSpPr>
                  <a:spLocks noChangeArrowheads="1"/>
                </p:cNvSpPr>
                <p:nvPr/>
              </p:nvSpPr>
              <p:spPr bwMode="auto">
                <a:xfrm>
                  <a:off x="2016" y="864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0" name="Oval 251"/>
                <p:cNvSpPr>
                  <a:spLocks noChangeArrowheads="1"/>
                </p:cNvSpPr>
                <p:nvPr/>
              </p:nvSpPr>
              <p:spPr bwMode="auto">
                <a:xfrm>
                  <a:off x="1481" y="998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1" name="Oval 252"/>
                <p:cNvSpPr>
                  <a:spLocks noChangeArrowheads="1"/>
                </p:cNvSpPr>
                <p:nvPr/>
              </p:nvSpPr>
              <p:spPr bwMode="auto">
                <a:xfrm>
                  <a:off x="1527" y="1055"/>
                  <a:ext cx="110" cy="16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2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1076" y="1185"/>
                  <a:ext cx="373" cy="16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3" name="Oval 254"/>
                <p:cNvSpPr>
                  <a:spLocks noChangeArrowheads="1"/>
                </p:cNvSpPr>
                <p:nvPr/>
              </p:nvSpPr>
              <p:spPr bwMode="auto">
                <a:xfrm>
                  <a:off x="2074" y="912"/>
                  <a:ext cx="87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4" name="Oval 255"/>
                <p:cNvSpPr>
                  <a:spLocks noChangeArrowheads="1"/>
                </p:cNvSpPr>
                <p:nvPr/>
              </p:nvSpPr>
              <p:spPr bwMode="auto">
                <a:xfrm>
                  <a:off x="2165" y="1112"/>
                  <a:ext cx="225" cy="22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5" name="Freeform 256"/>
                <p:cNvSpPr>
                  <a:spLocks/>
                </p:cNvSpPr>
                <p:nvPr/>
              </p:nvSpPr>
              <p:spPr bwMode="auto">
                <a:xfrm>
                  <a:off x="2222" y="1134"/>
                  <a:ext cx="138" cy="159"/>
                </a:xfrm>
                <a:custGeom>
                  <a:avLst/>
                  <a:gdLst>
                    <a:gd name="T0" fmla="*/ 2 w 290"/>
                    <a:gd name="T1" fmla="*/ 1 h 267"/>
                    <a:gd name="T2" fmla="*/ 2 w 290"/>
                    <a:gd name="T3" fmla="*/ 3 h 267"/>
                    <a:gd name="T4" fmla="*/ 1 w 290"/>
                    <a:gd name="T5" fmla="*/ 6 h 267"/>
                    <a:gd name="T6" fmla="*/ 1 w 290"/>
                    <a:gd name="T7" fmla="*/ 6 h 267"/>
                    <a:gd name="T8" fmla="*/ 0 w 290"/>
                    <a:gd name="T9" fmla="*/ 9 h 267"/>
                    <a:gd name="T10" fmla="*/ 0 w 290"/>
                    <a:gd name="T11" fmla="*/ 12 h 267"/>
                    <a:gd name="T12" fmla="*/ 0 w 290"/>
                    <a:gd name="T13" fmla="*/ 14 h 267"/>
                    <a:gd name="T14" fmla="*/ 0 w 290"/>
                    <a:gd name="T15" fmla="*/ 17 h 267"/>
                    <a:gd name="T16" fmla="*/ 0 w 290"/>
                    <a:gd name="T17" fmla="*/ 19 h 267"/>
                    <a:gd name="T18" fmla="*/ 1 w 290"/>
                    <a:gd name="T19" fmla="*/ 19 h 267"/>
                    <a:gd name="T20" fmla="*/ 2 w 290"/>
                    <a:gd name="T21" fmla="*/ 19 h 267"/>
                    <a:gd name="T22" fmla="*/ 3 w 290"/>
                    <a:gd name="T23" fmla="*/ 19 h 267"/>
                    <a:gd name="T24" fmla="*/ 4 w 290"/>
                    <a:gd name="T25" fmla="*/ 19 h 267"/>
                    <a:gd name="T26" fmla="*/ 5 w 290"/>
                    <a:gd name="T27" fmla="*/ 18 h 267"/>
                    <a:gd name="T28" fmla="*/ 6 w 290"/>
                    <a:gd name="T29" fmla="*/ 18 h 267"/>
                    <a:gd name="T30" fmla="*/ 7 w 290"/>
                    <a:gd name="T31" fmla="*/ 17 h 267"/>
                    <a:gd name="T32" fmla="*/ 7 w 290"/>
                    <a:gd name="T33" fmla="*/ 14 h 267"/>
                    <a:gd name="T34" fmla="*/ 6 w 290"/>
                    <a:gd name="T35" fmla="*/ 12 h 267"/>
                    <a:gd name="T36" fmla="*/ 5 w 290"/>
                    <a:gd name="T37" fmla="*/ 12 h 267"/>
                    <a:gd name="T38" fmla="*/ 5 w 290"/>
                    <a:gd name="T39" fmla="*/ 14 h 267"/>
                    <a:gd name="T40" fmla="*/ 4 w 290"/>
                    <a:gd name="T41" fmla="*/ 17 h 267"/>
                    <a:gd name="T42" fmla="*/ 3 w 290"/>
                    <a:gd name="T43" fmla="*/ 20 h 267"/>
                    <a:gd name="T44" fmla="*/ 3 w 290"/>
                    <a:gd name="T45" fmla="*/ 17 h 267"/>
                    <a:gd name="T46" fmla="*/ 3 w 290"/>
                    <a:gd name="T47" fmla="*/ 14 h 267"/>
                    <a:gd name="T48" fmla="*/ 3 w 290"/>
                    <a:gd name="T49" fmla="*/ 12 h 267"/>
                    <a:gd name="T50" fmla="*/ 2 w 290"/>
                    <a:gd name="T51" fmla="*/ 9 h 267"/>
                    <a:gd name="T52" fmla="*/ 2 w 290"/>
                    <a:gd name="T53" fmla="*/ 7 h 267"/>
                    <a:gd name="T54" fmla="*/ 1 w 290"/>
                    <a:gd name="T55" fmla="*/ 4 h 267"/>
                    <a:gd name="T56" fmla="*/ 1 w 290"/>
                    <a:gd name="T57" fmla="*/ 1 h 267"/>
                    <a:gd name="T58" fmla="*/ 0 w 290"/>
                    <a:gd name="T59" fmla="*/ 1 h 267"/>
                    <a:gd name="T60" fmla="*/ 1 w 290"/>
                    <a:gd name="T61" fmla="*/ 0 h 267"/>
                    <a:gd name="T62" fmla="*/ 1 w 290"/>
                    <a:gd name="T63" fmla="*/ 0 h 267"/>
                    <a:gd name="T64" fmla="*/ 2 w 290"/>
                    <a:gd name="T65" fmla="*/ 1 h 267"/>
                    <a:gd name="T66" fmla="*/ 3 w 290"/>
                    <a:gd name="T67" fmla="*/ 1 h 267"/>
                    <a:gd name="T68" fmla="*/ 4 w 290"/>
                    <a:gd name="T69" fmla="*/ 3 h 267"/>
                    <a:gd name="T70" fmla="*/ 4 w 290"/>
                    <a:gd name="T71" fmla="*/ 6 h 267"/>
                    <a:gd name="T72" fmla="*/ 3 w 290"/>
                    <a:gd name="T73" fmla="*/ 8 h 267"/>
                    <a:gd name="T74" fmla="*/ 2 w 290"/>
                    <a:gd name="T75" fmla="*/ 8 h 267"/>
                    <a:gd name="T76" fmla="*/ 2 w 290"/>
                    <a:gd name="T77" fmla="*/ 1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76" name="Oval 257"/>
                <p:cNvSpPr>
                  <a:spLocks noChangeArrowheads="1"/>
                </p:cNvSpPr>
                <p:nvPr/>
              </p:nvSpPr>
              <p:spPr bwMode="auto">
                <a:xfrm>
                  <a:off x="2097" y="1397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7" name="Freeform 258"/>
                <p:cNvSpPr>
                  <a:spLocks/>
                </p:cNvSpPr>
                <p:nvPr/>
              </p:nvSpPr>
              <p:spPr bwMode="auto">
                <a:xfrm>
                  <a:off x="2131" y="1394"/>
                  <a:ext cx="164" cy="209"/>
                </a:xfrm>
                <a:custGeom>
                  <a:avLst/>
                  <a:gdLst>
                    <a:gd name="T0" fmla="*/ 3 w 346"/>
                    <a:gd name="T1" fmla="*/ 0 h 352"/>
                    <a:gd name="T2" fmla="*/ 2 w 346"/>
                    <a:gd name="T3" fmla="*/ 3 h 352"/>
                    <a:gd name="T4" fmla="*/ 1 w 346"/>
                    <a:gd name="T5" fmla="*/ 4 h 352"/>
                    <a:gd name="T6" fmla="*/ 0 w 346"/>
                    <a:gd name="T7" fmla="*/ 7 h 352"/>
                    <a:gd name="T8" fmla="*/ 0 w 346"/>
                    <a:gd name="T9" fmla="*/ 9 h 352"/>
                    <a:gd name="T10" fmla="*/ 0 w 346"/>
                    <a:gd name="T11" fmla="*/ 11 h 352"/>
                    <a:gd name="T12" fmla="*/ 0 w 346"/>
                    <a:gd name="T13" fmla="*/ 14 h 352"/>
                    <a:gd name="T14" fmla="*/ 1 w 346"/>
                    <a:gd name="T15" fmla="*/ 17 h 352"/>
                    <a:gd name="T16" fmla="*/ 1 w 346"/>
                    <a:gd name="T17" fmla="*/ 20 h 352"/>
                    <a:gd name="T18" fmla="*/ 1 w 346"/>
                    <a:gd name="T19" fmla="*/ 22 h 352"/>
                    <a:gd name="T20" fmla="*/ 1 w 346"/>
                    <a:gd name="T21" fmla="*/ 24 h 352"/>
                    <a:gd name="T22" fmla="*/ 2 w 346"/>
                    <a:gd name="T23" fmla="*/ 25 h 352"/>
                    <a:gd name="T24" fmla="*/ 4 w 346"/>
                    <a:gd name="T25" fmla="*/ 26 h 352"/>
                    <a:gd name="T26" fmla="*/ 5 w 346"/>
                    <a:gd name="T27" fmla="*/ 25 h 352"/>
                    <a:gd name="T28" fmla="*/ 6 w 346"/>
                    <a:gd name="T29" fmla="*/ 25 h 352"/>
                    <a:gd name="T30" fmla="*/ 7 w 346"/>
                    <a:gd name="T31" fmla="*/ 25 h 352"/>
                    <a:gd name="T32" fmla="*/ 8 w 346"/>
                    <a:gd name="T33" fmla="*/ 24 h 352"/>
                    <a:gd name="T34" fmla="*/ 8 w 346"/>
                    <a:gd name="T35" fmla="*/ 22 h 352"/>
                    <a:gd name="T36" fmla="*/ 9 w 346"/>
                    <a:gd name="T37" fmla="*/ 20 h 352"/>
                    <a:gd name="T38" fmla="*/ 8 w 346"/>
                    <a:gd name="T39" fmla="*/ 17 h 352"/>
                    <a:gd name="T40" fmla="*/ 7 w 346"/>
                    <a:gd name="T41" fmla="*/ 16 h 352"/>
                    <a:gd name="T42" fmla="*/ 6 w 346"/>
                    <a:gd name="T43" fmla="*/ 17 h 352"/>
                    <a:gd name="T44" fmla="*/ 5 w 346"/>
                    <a:gd name="T45" fmla="*/ 17 h 352"/>
                    <a:gd name="T46" fmla="*/ 4 w 346"/>
                    <a:gd name="T47" fmla="*/ 17 h 352"/>
                    <a:gd name="T48" fmla="*/ 3 w 346"/>
                    <a:gd name="T49" fmla="*/ 17 h 352"/>
                    <a:gd name="T50" fmla="*/ 3 w 346"/>
                    <a:gd name="T51" fmla="*/ 14 h 352"/>
                    <a:gd name="T52" fmla="*/ 4 w 346"/>
                    <a:gd name="T53" fmla="*/ 12 h 352"/>
                    <a:gd name="T54" fmla="*/ 4 w 346"/>
                    <a:gd name="T55" fmla="*/ 10 h 352"/>
                    <a:gd name="T56" fmla="*/ 5 w 346"/>
                    <a:gd name="T57" fmla="*/ 7 h 352"/>
                    <a:gd name="T58" fmla="*/ 5 w 346"/>
                    <a:gd name="T59" fmla="*/ 5 h 352"/>
                    <a:gd name="T60" fmla="*/ 5 w 346"/>
                    <a:gd name="T61" fmla="*/ 2 h 352"/>
                    <a:gd name="T62" fmla="*/ 4 w 346"/>
                    <a:gd name="T63" fmla="*/ 2 h 352"/>
                    <a:gd name="T64" fmla="*/ 3 w 346"/>
                    <a:gd name="T65" fmla="*/ 2 h 352"/>
                    <a:gd name="T66" fmla="*/ 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78" name="Line 259"/>
                <p:cNvSpPr>
                  <a:spLocks noChangeShapeType="1"/>
                </p:cNvSpPr>
                <p:nvPr/>
              </p:nvSpPr>
              <p:spPr bwMode="auto">
                <a:xfrm flipV="1">
                  <a:off x="1737" y="929"/>
                  <a:ext cx="259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79" name="Line 260"/>
                <p:cNvSpPr>
                  <a:spLocks noChangeShapeType="1"/>
                </p:cNvSpPr>
                <p:nvPr/>
              </p:nvSpPr>
              <p:spPr bwMode="auto">
                <a:xfrm>
                  <a:off x="1760" y="1176"/>
                  <a:ext cx="236" cy="9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0" name="Oval 261"/>
                <p:cNvSpPr>
                  <a:spLocks noChangeArrowheads="1"/>
                </p:cNvSpPr>
                <p:nvPr/>
              </p:nvSpPr>
              <p:spPr bwMode="auto">
                <a:xfrm>
                  <a:off x="843" y="1254"/>
                  <a:ext cx="20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1" name="Oval 262"/>
                <p:cNvSpPr>
                  <a:spLocks noChangeArrowheads="1"/>
                </p:cNvSpPr>
                <p:nvPr/>
              </p:nvSpPr>
              <p:spPr bwMode="auto">
                <a:xfrm>
                  <a:off x="911" y="1340"/>
                  <a:ext cx="64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2" name="Line 263"/>
                <p:cNvSpPr>
                  <a:spLocks noChangeShapeType="1"/>
                </p:cNvSpPr>
                <p:nvPr/>
              </p:nvSpPr>
              <p:spPr bwMode="auto">
                <a:xfrm flipV="1">
                  <a:off x="665" y="1442"/>
                  <a:ext cx="122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83" name="Line 264"/>
                <p:cNvSpPr>
                  <a:spLocks noChangeShapeType="1"/>
                </p:cNvSpPr>
                <p:nvPr/>
              </p:nvSpPr>
              <p:spPr bwMode="auto">
                <a:xfrm>
                  <a:off x="1728" y="1296"/>
                  <a:ext cx="320" cy="214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  <p:grpSp>
            <p:nvGrpSpPr>
              <p:cNvPr id="5153" name="Group 265"/>
              <p:cNvGrpSpPr>
                <a:grpSpLocks/>
              </p:cNvGrpSpPr>
              <p:nvPr/>
            </p:nvGrpSpPr>
            <p:grpSpPr bwMode="auto">
              <a:xfrm>
                <a:off x="960" y="1440"/>
                <a:ext cx="1725" cy="784"/>
                <a:chOff x="665" y="864"/>
                <a:chExt cx="1725" cy="784"/>
              </a:xfrm>
            </p:grpSpPr>
            <p:sp>
              <p:nvSpPr>
                <p:cNvPr id="5154" name="Oval 266"/>
                <p:cNvSpPr>
                  <a:spLocks noChangeArrowheads="1"/>
                </p:cNvSpPr>
                <p:nvPr/>
              </p:nvSpPr>
              <p:spPr bwMode="auto">
                <a:xfrm>
                  <a:off x="2016" y="864"/>
                  <a:ext cx="192" cy="14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55" name="Oval 267"/>
                <p:cNvSpPr>
                  <a:spLocks noChangeArrowheads="1"/>
                </p:cNvSpPr>
                <p:nvPr/>
              </p:nvSpPr>
              <p:spPr bwMode="auto">
                <a:xfrm>
                  <a:off x="1481" y="998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56" name="Oval 268"/>
                <p:cNvSpPr>
                  <a:spLocks noChangeArrowheads="1"/>
                </p:cNvSpPr>
                <p:nvPr/>
              </p:nvSpPr>
              <p:spPr bwMode="auto">
                <a:xfrm>
                  <a:off x="1527" y="1055"/>
                  <a:ext cx="110" cy="166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57" name="Line 269"/>
                <p:cNvSpPr>
                  <a:spLocks noChangeShapeType="1"/>
                </p:cNvSpPr>
                <p:nvPr/>
              </p:nvSpPr>
              <p:spPr bwMode="auto">
                <a:xfrm flipV="1">
                  <a:off x="1076" y="1185"/>
                  <a:ext cx="373" cy="162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58" name="Oval 270"/>
                <p:cNvSpPr>
                  <a:spLocks noChangeArrowheads="1"/>
                </p:cNvSpPr>
                <p:nvPr/>
              </p:nvSpPr>
              <p:spPr bwMode="auto">
                <a:xfrm>
                  <a:off x="2074" y="912"/>
                  <a:ext cx="87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59" name="Oval 271"/>
                <p:cNvSpPr>
                  <a:spLocks noChangeArrowheads="1"/>
                </p:cNvSpPr>
                <p:nvPr/>
              </p:nvSpPr>
              <p:spPr bwMode="auto">
                <a:xfrm>
                  <a:off x="2165" y="1112"/>
                  <a:ext cx="225" cy="223"/>
                </a:xfrm>
                <a:prstGeom prst="ellipse">
                  <a:avLst/>
                </a:prstGeom>
                <a:solidFill>
                  <a:srgbClr val="F7668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0" name="Freeform 272"/>
                <p:cNvSpPr>
                  <a:spLocks/>
                </p:cNvSpPr>
                <p:nvPr/>
              </p:nvSpPr>
              <p:spPr bwMode="auto">
                <a:xfrm>
                  <a:off x="2222" y="1134"/>
                  <a:ext cx="138" cy="159"/>
                </a:xfrm>
                <a:custGeom>
                  <a:avLst/>
                  <a:gdLst>
                    <a:gd name="T0" fmla="*/ 2 w 290"/>
                    <a:gd name="T1" fmla="*/ 1 h 267"/>
                    <a:gd name="T2" fmla="*/ 2 w 290"/>
                    <a:gd name="T3" fmla="*/ 3 h 267"/>
                    <a:gd name="T4" fmla="*/ 1 w 290"/>
                    <a:gd name="T5" fmla="*/ 6 h 267"/>
                    <a:gd name="T6" fmla="*/ 1 w 290"/>
                    <a:gd name="T7" fmla="*/ 6 h 267"/>
                    <a:gd name="T8" fmla="*/ 0 w 290"/>
                    <a:gd name="T9" fmla="*/ 9 h 267"/>
                    <a:gd name="T10" fmla="*/ 0 w 290"/>
                    <a:gd name="T11" fmla="*/ 12 h 267"/>
                    <a:gd name="T12" fmla="*/ 0 w 290"/>
                    <a:gd name="T13" fmla="*/ 14 h 267"/>
                    <a:gd name="T14" fmla="*/ 0 w 290"/>
                    <a:gd name="T15" fmla="*/ 17 h 267"/>
                    <a:gd name="T16" fmla="*/ 0 w 290"/>
                    <a:gd name="T17" fmla="*/ 19 h 267"/>
                    <a:gd name="T18" fmla="*/ 1 w 290"/>
                    <a:gd name="T19" fmla="*/ 19 h 267"/>
                    <a:gd name="T20" fmla="*/ 2 w 290"/>
                    <a:gd name="T21" fmla="*/ 19 h 267"/>
                    <a:gd name="T22" fmla="*/ 3 w 290"/>
                    <a:gd name="T23" fmla="*/ 19 h 267"/>
                    <a:gd name="T24" fmla="*/ 4 w 290"/>
                    <a:gd name="T25" fmla="*/ 19 h 267"/>
                    <a:gd name="T26" fmla="*/ 5 w 290"/>
                    <a:gd name="T27" fmla="*/ 18 h 267"/>
                    <a:gd name="T28" fmla="*/ 6 w 290"/>
                    <a:gd name="T29" fmla="*/ 18 h 267"/>
                    <a:gd name="T30" fmla="*/ 7 w 290"/>
                    <a:gd name="T31" fmla="*/ 17 h 267"/>
                    <a:gd name="T32" fmla="*/ 7 w 290"/>
                    <a:gd name="T33" fmla="*/ 14 h 267"/>
                    <a:gd name="T34" fmla="*/ 6 w 290"/>
                    <a:gd name="T35" fmla="*/ 12 h 267"/>
                    <a:gd name="T36" fmla="*/ 5 w 290"/>
                    <a:gd name="T37" fmla="*/ 12 h 267"/>
                    <a:gd name="T38" fmla="*/ 5 w 290"/>
                    <a:gd name="T39" fmla="*/ 14 h 267"/>
                    <a:gd name="T40" fmla="*/ 4 w 290"/>
                    <a:gd name="T41" fmla="*/ 17 h 267"/>
                    <a:gd name="T42" fmla="*/ 3 w 290"/>
                    <a:gd name="T43" fmla="*/ 20 h 267"/>
                    <a:gd name="T44" fmla="*/ 3 w 290"/>
                    <a:gd name="T45" fmla="*/ 17 h 267"/>
                    <a:gd name="T46" fmla="*/ 3 w 290"/>
                    <a:gd name="T47" fmla="*/ 14 h 267"/>
                    <a:gd name="T48" fmla="*/ 3 w 290"/>
                    <a:gd name="T49" fmla="*/ 12 h 267"/>
                    <a:gd name="T50" fmla="*/ 2 w 290"/>
                    <a:gd name="T51" fmla="*/ 9 h 267"/>
                    <a:gd name="T52" fmla="*/ 2 w 290"/>
                    <a:gd name="T53" fmla="*/ 7 h 267"/>
                    <a:gd name="T54" fmla="*/ 1 w 290"/>
                    <a:gd name="T55" fmla="*/ 4 h 267"/>
                    <a:gd name="T56" fmla="*/ 1 w 290"/>
                    <a:gd name="T57" fmla="*/ 1 h 267"/>
                    <a:gd name="T58" fmla="*/ 0 w 290"/>
                    <a:gd name="T59" fmla="*/ 1 h 267"/>
                    <a:gd name="T60" fmla="*/ 1 w 290"/>
                    <a:gd name="T61" fmla="*/ 0 h 267"/>
                    <a:gd name="T62" fmla="*/ 1 w 290"/>
                    <a:gd name="T63" fmla="*/ 0 h 267"/>
                    <a:gd name="T64" fmla="*/ 2 w 290"/>
                    <a:gd name="T65" fmla="*/ 1 h 267"/>
                    <a:gd name="T66" fmla="*/ 3 w 290"/>
                    <a:gd name="T67" fmla="*/ 1 h 267"/>
                    <a:gd name="T68" fmla="*/ 4 w 290"/>
                    <a:gd name="T69" fmla="*/ 3 h 267"/>
                    <a:gd name="T70" fmla="*/ 4 w 290"/>
                    <a:gd name="T71" fmla="*/ 6 h 267"/>
                    <a:gd name="T72" fmla="*/ 3 w 290"/>
                    <a:gd name="T73" fmla="*/ 8 h 267"/>
                    <a:gd name="T74" fmla="*/ 2 w 290"/>
                    <a:gd name="T75" fmla="*/ 8 h 267"/>
                    <a:gd name="T76" fmla="*/ 2 w 290"/>
                    <a:gd name="T77" fmla="*/ 1 h 267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w 290"/>
                    <a:gd name="T118" fmla="*/ 0 h 267"/>
                    <a:gd name="T119" fmla="*/ 290 w 290"/>
                    <a:gd name="T120" fmla="*/ 267 h 267"/>
                  </a:gdLst>
                  <a:ahLst/>
                  <a:cxnLst>
                    <a:cxn ang="T78">
                      <a:pos x="T0" y="T1"/>
                    </a:cxn>
                    <a:cxn ang="T79">
                      <a:pos x="T2" y="T3"/>
                    </a:cxn>
                    <a:cxn ang="T80">
                      <a:pos x="T4" y="T5"/>
                    </a:cxn>
                    <a:cxn ang="T81">
                      <a:pos x="T6" y="T7"/>
                    </a:cxn>
                    <a:cxn ang="T82">
                      <a:pos x="T8" y="T9"/>
                    </a:cxn>
                    <a:cxn ang="T83">
                      <a:pos x="T10" y="T11"/>
                    </a:cxn>
                    <a:cxn ang="T84">
                      <a:pos x="T12" y="T13"/>
                    </a:cxn>
                    <a:cxn ang="T85">
                      <a:pos x="T14" y="T15"/>
                    </a:cxn>
                    <a:cxn ang="T86">
                      <a:pos x="T16" y="T17"/>
                    </a:cxn>
                    <a:cxn ang="T87">
                      <a:pos x="T18" y="T19"/>
                    </a:cxn>
                    <a:cxn ang="T88">
                      <a:pos x="T20" y="T21"/>
                    </a:cxn>
                    <a:cxn ang="T89">
                      <a:pos x="T22" y="T23"/>
                    </a:cxn>
                    <a:cxn ang="T90">
                      <a:pos x="T24" y="T25"/>
                    </a:cxn>
                    <a:cxn ang="T91">
                      <a:pos x="T26" y="T27"/>
                    </a:cxn>
                    <a:cxn ang="T92">
                      <a:pos x="T28" y="T29"/>
                    </a:cxn>
                    <a:cxn ang="T93">
                      <a:pos x="T30" y="T31"/>
                    </a:cxn>
                    <a:cxn ang="T94">
                      <a:pos x="T32" y="T33"/>
                    </a:cxn>
                    <a:cxn ang="T95">
                      <a:pos x="T34" y="T35"/>
                    </a:cxn>
                    <a:cxn ang="T96">
                      <a:pos x="T36" y="T37"/>
                    </a:cxn>
                    <a:cxn ang="T97">
                      <a:pos x="T38" y="T39"/>
                    </a:cxn>
                    <a:cxn ang="T98">
                      <a:pos x="T40" y="T41"/>
                    </a:cxn>
                    <a:cxn ang="T99">
                      <a:pos x="T42" y="T43"/>
                    </a:cxn>
                    <a:cxn ang="T100">
                      <a:pos x="T44" y="T45"/>
                    </a:cxn>
                    <a:cxn ang="T101">
                      <a:pos x="T46" y="T47"/>
                    </a:cxn>
                    <a:cxn ang="T102">
                      <a:pos x="T48" y="T49"/>
                    </a:cxn>
                    <a:cxn ang="T103">
                      <a:pos x="T50" y="T51"/>
                    </a:cxn>
                    <a:cxn ang="T104">
                      <a:pos x="T52" y="T53"/>
                    </a:cxn>
                    <a:cxn ang="T105">
                      <a:pos x="T54" y="T55"/>
                    </a:cxn>
                    <a:cxn ang="T106">
                      <a:pos x="T56" y="T57"/>
                    </a:cxn>
                    <a:cxn ang="T107">
                      <a:pos x="T58" y="T59"/>
                    </a:cxn>
                    <a:cxn ang="T108">
                      <a:pos x="T60" y="T61"/>
                    </a:cxn>
                    <a:cxn ang="T109">
                      <a:pos x="T62" y="T63"/>
                    </a:cxn>
                    <a:cxn ang="T110">
                      <a:pos x="T64" y="T65"/>
                    </a:cxn>
                    <a:cxn ang="T111">
                      <a:pos x="T66" y="T67"/>
                    </a:cxn>
                    <a:cxn ang="T112">
                      <a:pos x="T68" y="T69"/>
                    </a:cxn>
                    <a:cxn ang="T113">
                      <a:pos x="T70" y="T71"/>
                    </a:cxn>
                    <a:cxn ang="T114">
                      <a:pos x="T72" y="T73"/>
                    </a:cxn>
                    <a:cxn ang="T115">
                      <a:pos x="T74" y="T75"/>
                    </a:cxn>
                    <a:cxn ang="T116">
                      <a:pos x="T76" y="T77"/>
                    </a:cxn>
                  </a:cxnLst>
                  <a:rect l="T117" t="T118" r="T119" b="T120"/>
                  <a:pathLst>
                    <a:path w="290" h="267">
                      <a:moveTo>
                        <a:pt x="69" y="6"/>
                      </a:moveTo>
                      <a:lnTo>
                        <a:pt x="89" y="44"/>
                      </a:lnTo>
                      <a:lnTo>
                        <a:pt x="67" y="78"/>
                      </a:lnTo>
                      <a:lnTo>
                        <a:pt x="33" y="78"/>
                      </a:lnTo>
                      <a:lnTo>
                        <a:pt x="0" y="122"/>
                      </a:lnTo>
                      <a:lnTo>
                        <a:pt x="0" y="155"/>
                      </a:lnTo>
                      <a:lnTo>
                        <a:pt x="0" y="189"/>
                      </a:lnTo>
                      <a:lnTo>
                        <a:pt x="0" y="222"/>
                      </a:lnTo>
                      <a:lnTo>
                        <a:pt x="22" y="255"/>
                      </a:lnTo>
                      <a:lnTo>
                        <a:pt x="67" y="255"/>
                      </a:lnTo>
                      <a:lnTo>
                        <a:pt x="100" y="255"/>
                      </a:lnTo>
                      <a:lnTo>
                        <a:pt x="133" y="255"/>
                      </a:lnTo>
                      <a:lnTo>
                        <a:pt x="167" y="255"/>
                      </a:lnTo>
                      <a:lnTo>
                        <a:pt x="200" y="244"/>
                      </a:lnTo>
                      <a:lnTo>
                        <a:pt x="245" y="244"/>
                      </a:lnTo>
                      <a:lnTo>
                        <a:pt x="289" y="233"/>
                      </a:lnTo>
                      <a:lnTo>
                        <a:pt x="289" y="178"/>
                      </a:lnTo>
                      <a:lnTo>
                        <a:pt x="245" y="155"/>
                      </a:lnTo>
                      <a:lnTo>
                        <a:pt x="211" y="155"/>
                      </a:lnTo>
                      <a:lnTo>
                        <a:pt x="189" y="189"/>
                      </a:lnTo>
                      <a:lnTo>
                        <a:pt x="156" y="233"/>
                      </a:lnTo>
                      <a:lnTo>
                        <a:pt x="133" y="266"/>
                      </a:lnTo>
                      <a:lnTo>
                        <a:pt x="133" y="233"/>
                      </a:lnTo>
                      <a:lnTo>
                        <a:pt x="133" y="189"/>
                      </a:lnTo>
                      <a:lnTo>
                        <a:pt x="111" y="155"/>
                      </a:lnTo>
                      <a:lnTo>
                        <a:pt x="100" y="122"/>
                      </a:lnTo>
                      <a:lnTo>
                        <a:pt x="89" y="89"/>
                      </a:lnTo>
                      <a:lnTo>
                        <a:pt x="67" y="55"/>
                      </a:lnTo>
                      <a:lnTo>
                        <a:pt x="33" y="11"/>
                      </a:lnTo>
                      <a:lnTo>
                        <a:pt x="0" y="11"/>
                      </a:lnTo>
                      <a:lnTo>
                        <a:pt x="33" y="0"/>
                      </a:lnTo>
                      <a:lnTo>
                        <a:pt x="67" y="0"/>
                      </a:lnTo>
                      <a:lnTo>
                        <a:pt x="100" y="11"/>
                      </a:lnTo>
                      <a:lnTo>
                        <a:pt x="133" y="11"/>
                      </a:lnTo>
                      <a:lnTo>
                        <a:pt x="145" y="44"/>
                      </a:lnTo>
                      <a:lnTo>
                        <a:pt x="145" y="78"/>
                      </a:lnTo>
                      <a:lnTo>
                        <a:pt x="111" y="100"/>
                      </a:lnTo>
                      <a:lnTo>
                        <a:pt x="78" y="111"/>
                      </a:lnTo>
                      <a:lnTo>
                        <a:pt x="69" y="6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61" name="Oval 273"/>
                <p:cNvSpPr>
                  <a:spLocks noChangeArrowheads="1"/>
                </p:cNvSpPr>
                <p:nvPr/>
              </p:nvSpPr>
              <p:spPr bwMode="auto">
                <a:xfrm>
                  <a:off x="2097" y="1397"/>
                  <a:ext cx="201" cy="251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2" name="Freeform 274"/>
                <p:cNvSpPr>
                  <a:spLocks/>
                </p:cNvSpPr>
                <p:nvPr/>
              </p:nvSpPr>
              <p:spPr bwMode="auto">
                <a:xfrm>
                  <a:off x="2131" y="1394"/>
                  <a:ext cx="164" cy="209"/>
                </a:xfrm>
                <a:custGeom>
                  <a:avLst/>
                  <a:gdLst>
                    <a:gd name="T0" fmla="*/ 3 w 346"/>
                    <a:gd name="T1" fmla="*/ 0 h 352"/>
                    <a:gd name="T2" fmla="*/ 2 w 346"/>
                    <a:gd name="T3" fmla="*/ 3 h 352"/>
                    <a:gd name="T4" fmla="*/ 1 w 346"/>
                    <a:gd name="T5" fmla="*/ 4 h 352"/>
                    <a:gd name="T6" fmla="*/ 0 w 346"/>
                    <a:gd name="T7" fmla="*/ 7 h 352"/>
                    <a:gd name="T8" fmla="*/ 0 w 346"/>
                    <a:gd name="T9" fmla="*/ 9 h 352"/>
                    <a:gd name="T10" fmla="*/ 0 w 346"/>
                    <a:gd name="T11" fmla="*/ 11 h 352"/>
                    <a:gd name="T12" fmla="*/ 0 w 346"/>
                    <a:gd name="T13" fmla="*/ 14 h 352"/>
                    <a:gd name="T14" fmla="*/ 1 w 346"/>
                    <a:gd name="T15" fmla="*/ 17 h 352"/>
                    <a:gd name="T16" fmla="*/ 1 w 346"/>
                    <a:gd name="T17" fmla="*/ 20 h 352"/>
                    <a:gd name="T18" fmla="*/ 1 w 346"/>
                    <a:gd name="T19" fmla="*/ 22 h 352"/>
                    <a:gd name="T20" fmla="*/ 1 w 346"/>
                    <a:gd name="T21" fmla="*/ 24 h 352"/>
                    <a:gd name="T22" fmla="*/ 2 w 346"/>
                    <a:gd name="T23" fmla="*/ 25 h 352"/>
                    <a:gd name="T24" fmla="*/ 4 w 346"/>
                    <a:gd name="T25" fmla="*/ 26 h 352"/>
                    <a:gd name="T26" fmla="*/ 5 w 346"/>
                    <a:gd name="T27" fmla="*/ 25 h 352"/>
                    <a:gd name="T28" fmla="*/ 6 w 346"/>
                    <a:gd name="T29" fmla="*/ 25 h 352"/>
                    <a:gd name="T30" fmla="*/ 7 w 346"/>
                    <a:gd name="T31" fmla="*/ 25 h 352"/>
                    <a:gd name="T32" fmla="*/ 8 w 346"/>
                    <a:gd name="T33" fmla="*/ 24 h 352"/>
                    <a:gd name="T34" fmla="*/ 8 w 346"/>
                    <a:gd name="T35" fmla="*/ 22 h 352"/>
                    <a:gd name="T36" fmla="*/ 9 w 346"/>
                    <a:gd name="T37" fmla="*/ 20 h 352"/>
                    <a:gd name="T38" fmla="*/ 8 w 346"/>
                    <a:gd name="T39" fmla="*/ 17 h 352"/>
                    <a:gd name="T40" fmla="*/ 7 w 346"/>
                    <a:gd name="T41" fmla="*/ 16 h 352"/>
                    <a:gd name="T42" fmla="*/ 6 w 346"/>
                    <a:gd name="T43" fmla="*/ 17 h 352"/>
                    <a:gd name="T44" fmla="*/ 5 w 346"/>
                    <a:gd name="T45" fmla="*/ 17 h 352"/>
                    <a:gd name="T46" fmla="*/ 4 w 346"/>
                    <a:gd name="T47" fmla="*/ 17 h 352"/>
                    <a:gd name="T48" fmla="*/ 3 w 346"/>
                    <a:gd name="T49" fmla="*/ 17 h 352"/>
                    <a:gd name="T50" fmla="*/ 3 w 346"/>
                    <a:gd name="T51" fmla="*/ 14 h 352"/>
                    <a:gd name="T52" fmla="*/ 4 w 346"/>
                    <a:gd name="T53" fmla="*/ 12 h 352"/>
                    <a:gd name="T54" fmla="*/ 4 w 346"/>
                    <a:gd name="T55" fmla="*/ 10 h 352"/>
                    <a:gd name="T56" fmla="*/ 5 w 346"/>
                    <a:gd name="T57" fmla="*/ 7 h 352"/>
                    <a:gd name="T58" fmla="*/ 5 w 346"/>
                    <a:gd name="T59" fmla="*/ 5 h 352"/>
                    <a:gd name="T60" fmla="*/ 5 w 346"/>
                    <a:gd name="T61" fmla="*/ 2 h 352"/>
                    <a:gd name="T62" fmla="*/ 4 w 346"/>
                    <a:gd name="T63" fmla="*/ 2 h 352"/>
                    <a:gd name="T64" fmla="*/ 3 w 346"/>
                    <a:gd name="T65" fmla="*/ 2 h 352"/>
                    <a:gd name="T66" fmla="*/ 3 w 346"/>
                    <a:gd name="T67" fmla="*/ 0 h 35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46"/>
                    <a:gd name="T103" fmla="*/ 0 h 352"/>
                    <a:gd name="T104" fmla="*/ 346 w 346"/>
                    <a:gd name="T105" fmla="*/ 352 h 35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46" h="352">
                      <a:moveTo>
                        <a:pt x="117" y="0"/>
                      </a:moveTo>
                      <a:lnTo>
                        <a:pt x="89" y="40"/>
                      </a:lnTo>
                      <a:lnTo>
                        <a:pt x="56" y="51"/>
                      </a:lnTo>
                      <a:lnTo>
                        <a:pt x="22" y="84"/>
                      </a:lnTo>
                      <a:lnTo>
                        <a:pt x="0" y="118"/>
                      </a:lnTo>
                      <a:lnTo>
                        <a:pt x="0" y="151"/>
                      </a:lnTo>
                      <a:lnTo>
                        <a:pt x="22" y="184"/>
                      </a:lnTo>
                      <a:lnTo>
                        <a:pt x="33" y="229"/>
                      </a:lnTo>
                      <a:lnTo>
                        <a:pt x="33" y="262"/>
                      </a:lnTo>
                      <a:lnTo>
                        <a:pt x="45" y="296"/>
                      </a:lnTo>
                      <a:lnTo>
                        <a:pt x="45" y="329"/>
                      </a:lnTo>
                      <a:lnTo>
                        <a:pt x="89" y="340"/>
                      </a:lnTo>
                      <a:lnTo>
                        <a:pt x="156" y="351"/>
                      </a:lnTo>
                      <a:lnTo>
                        <a:pt x="200" y="340"/>
                      </a:lnTo>
                      <a:lnTo>
                        <a:pt x="245" y="340"/>
                      </a:lnTo>
                      <a:lnTo>
                        <a:pt x="278" y="340"/>
                      </a:lnTo>
                      <a:lnTo>
                        <a:pt x="311" y="329"/>
                      </a:lnTo>
                      <a:lnTo>
                        <a:pt x="333" y="296"/>
                      </a:lnTo>
                      <a:lnTo>
                        <a:pt x="345" y="262"/>
                      </a:lnTo>
                      <a:lnTo>
                        <a:pt x="333" y="229"/>
                      </a:lnTo>
                      <a:lnTo>
                        <a:pt x="289" y="218"/>
                      </a:lnTo>
                      <a:lnTo>
                        <a:pt x="256" y="229"/>
                      </a:lnTo>
                      <a:lnTo>
                        <a:pt x="222" y="229"/>
                      </a:lnTo>
                      <a:lnTo>
                        <a:pt x="167" y="229"/>
                      </a:lnTo>
                      <a:lnTo>
                        <a:pt x="133" y="229"/>
                      </a:lnTo>
                      <a:lnTo>
                        <a:pt x="133" y="196"/>
                      </a:lnTo>
                      <a:lnTo>
                        <a:pt x="145" y="162"/>
                      </a:lnTo>
                      <a:lnTo>
                        <a:pt x="167" y="129"/>
                      </a:lnTo>
                      <a:lnTo>
                        <a:pt x="200" y="96"/>
                      </a:lnTo>
                      <a:lnTo>
                        <a:pt x="200" y="62"/>
                      </a:lnTo>
                      <a:lnTo>
                        <a:pt x="200" y="29"/>
                      </a:lnTo>
                      <a:lnTo>
                        <a:pt x="167" y="29"/>
                      </a:lnTo>
                      <a:lnTo>
                        <a:pt x="133" y="29"/>
                      </a:lnTo>
                      <a:lnTo>
                        <a:pt x="117" y="0"/>
                      </a:lnTo>
                    </a:path>
                  </a:pathLst>
                </a:custGeom>
                <a:solidFill>
                  <a:srgbClr val="FAFD00"/>
                </a:solidFill>
                <a:ln w="12700" cap="rnd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5163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1737" y="929"/>
                  <a:ext cx="259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4" name="Line 276"/>
                <p:cNvSpPr>
                  <a:spLocks noChangeShapeType="1"/>
                </p:cNvSpPr>
                <p:nvPr/>
              </p:nvSpPr>
              <p:spPr bwMode="auto">
                <a:xfrm>
                  <a:off x="1760" y="1176"/>
                  <a:ext cx="236" cy="9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5" name="Oval 277"/>
                <p:cNvSpPr>
                  <a:spLocks noChangeArrowheads="1"/>
                </p:cNvSpPr>
                <p:nvPr/>
              </p:nvSpPr>
              <p:spPr bwMode="auto">
                <a:xfrm>
                  <a:off x="843" y="1254"/>
                  <a:ext cx="200" cy="280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6" name="Oval 278"/>
                <p:cNvSpPr>
                  <a:spLocks noChangeArrowheads="1"/>
                </p:cNvSpPr>
                <p:nvPr/>
              </p:nvSpPr>
              <p:spPr bwMode="auto">
                <a:xfrm>
                  <a:off x="911" y="1340"/>
                  <a:ext cx="64" cy="109"/>
                </a:xfrm>
                <a:prstGeom prst="ellipse">
                  <a:avLst/>
                </a:prstGeom>
                <a:solidFill>
                  <a:srgbClr val="FAFD00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7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665" y="1442"/>
                  <a:ext cx="122" cy="76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  <p:sp>
              <p:nvSpPr>
                <p:cNvPr id="5168" name="Line 280"/>
                <p:cNvSpPr>
                  <a:spLocks noChangeShapeType="1"/>
                </p:cNvSpPr>
                <p:nvPr/>
              </p:nvSpPr>
              <p:spPr bwMode="auto">
                <a:xfrm>
                  <a:off x="1728" y="1296"/>
                  <a:ext cx="320" cy="214"/>
                </a:xfrm>
                <a:prstGeom prst="line">
                  <a:avLst/>
                </a:prstGeom>
                <a:noFill/>
                <a:ln w="50800">
                  <a:solidFill>
                    <a:schemeClr val="hlink"/>
                  </a:solidFill>
                  <a:round/>
                  <a:headEnd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l-GR"/>
                </a:p>
              </p:txBody>
            </p:sp>
          </p:grpSp>
        </p:grpSp>
        <p:sp>
          <p:nvSpPr>
            <p:cNvPr id="5135" name="Text Box 288"/>
            <p:cNvSpPr txBox="1">
              <a:spLocks noChangeArrowheads="1"/>
            </p:cNvSpPr>
            <p:nvPr/>
          </p:nvSpPr>
          <p:spPr bwMode="auto">
            <a:xfrm>
              <a:off x="3245" y="3944"/>
              <a:ext cx="84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Μυελός</a:t>
              </a:r>
              <a:endParaRPr lang="de-DE"/>
            </a:p>
          </p:txBody>
        </p:sp>
        <p:sp>
          <p:nvSpPr>
            <p:cNvPr id="5136" name="Text Box 289"/>
            <p:cNvSpPr txBox="1">
              <a:spLocks noChangeArrowheads="1"/>
            </p:cNvSpPr>
            <p:nvPr/>
          </p:nvSpPr>
          <p:spPr bwMode="auto">
            <a:xfrm>
              <a:off x="4513" y="3929"/>
              <a:ext cx="5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Αιμα</a:t>
              </a:r>
              <a:endParaRPr lang="de-DE"/>
            </a:p>
          </p:txBody>
        </p:sp>
        <p:sp>
          <p:nvSpPr>
            <p:cNvPr id="5137" name="Text Box 290"/>
            <p:cNvSpPr txBox="1">
              <a:spLocks noChangeArrowheads="1"/>
            </p:cNvSpPr>
            <p:nvPr/>
          </p:nvSpPr>
          <p:spPr bwMode="auto">
            <a:xfrm>
              <a:off x="2686" y="2596"/>
              <a:ext cx="123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Χρόνια Μ.Λ.</a:t>
              </a:r>
              <a:endParaRPr lang="de-DE"/>
            </a:p>
          </p:txBody>
        </p:sp>
      </p:grpSp>
      <p:sp>
        <p:nvSpPr>
          <p:cNvPr id="5129" name="Text Box 292"/>
          <p:cNvSpPr txBox="1">
            <a:spLocks noChangeArrowheads="1"/>
          </p:cNvSpPr>
          <p:nvPr/>
        </p:nvSpPr>
        <p:spPr bwMode="auto">
          <a:xfrm>
            <a:off x="3635375" y="3500438"/>
            <a:ext cx="2038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/>
              <a:t>πολλαπλ. βλαστών</a:t>
            </a:r>
            <a:endParaRPr lang="de-DE" i="1"/>
          </a:p>
        </p:txBody>
      </p:sp>
      <p:sp>
        <p:nvSpPr>
          <p:cNvPr id="5130" name="Text Box 293"/>
          <p:cNvSpPr txBox="1">
            <a:spLocks noChangeArrowheads="1"/>
          </p:cNvSpPr>
          <p:nvPr/>
        </p:nvSpPr>
        <p:spPr bwMode="auto">
          <a:xfrm>
            <a:off x="3708400" y="5661025"/>
            <a:ext cx="1398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i="1"/>
              <a:t>αναστολη </a:t>
            </a:r>
          </a:p>
          <a:p>
            <a:r>
              <a:rPr lang="el-GR" i="1"/>
              <a:t>απόπτωσης\</a:t>
            </a:r>
            <a:endParaRPr lang="de-DE" i="1"/>
          </a:p>
        </p:txBody>
      </p:sp>
      <p:pic>
        <p:nvPicPr>
          <p:cNvPr id="5131" name="Picture 295" descr="8-23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2588" y="1484313"/>
            <a:ext cx="2195512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29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4076700"/>
            <a:ext cx="219551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2037" name="Rectangle 5"/>
          <p:cNvSpPr>
            <a:spLocks noChangeArrowheads="1"/>
          </p:cNvSpPr>
          <p:nvPr/>
        </p:nvSpPr>
        <p:spPr bwMode="auto">
          <a:xfrm>
            <a:off x="519113" y="561975"/>
            <a:ext cx="82296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000">
                <a:solidFill>
                  <a:srgbClr val="FFFF00"/>
                </a:solidFill>
              </a:rPr>
              <a:t>Οξεία ή χρόνια λευχαιμία</a:t>
            </a:r>
            <a:r>
              <a:rPr lang="de-DE" sz="2000">
                <a:solidFill>
                  <a:srgbClr val="FFFF00"/>
                </a:solidFill>
              </a:rPr>
              <a:t> ? </a:t>
            </a:r>
          </a:p>
        </p:txBody>
      </p:sp>
      <p:pic>
        <p:nvPicPr>
          <p:cNvPr id="21508" name="Picture 8" descr="ps wb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060575"/>
            <a:ext cx="2592387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9"/>
          <p:cNvSpPr txBox="1">
            <a:spLocks noChangeArrowheads="1"/>
          </p:cNvSpPr>
          <p:nvPr/>
        </p:nvSpPr>
        <p:spPr bwMode="auto">
          <a:xfrm>
            <a:off x="7019925" y="1628775"/>
            <a:ext cx="14128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φυσιολογικό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3132138" y="1484313"/>
            <a:ext cx="30241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χρόνια μυελογενής λευχαιμία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39750" y="1484313"/>
            <a:ext cx="1670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οξεία λευχαιμία</a:t>
            </a:r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112713" y="4724400"/>
            <a:ext cx="8851900" cy="1793875"/>
            <a:chOff x="240" y="1248"/>
            <a:chExt cx="5360" cy="2223"/>
          </a:xfrm>
        </p:grpSpPr>
        <p:pic>
          <p:nvPicPr>
            <p:cNvPr id="21522" name="Picture 13"/>
            <p:cNvPicPr>
              <a:picLocks noChangeAspect="1" noChangeArrowheads="1"/>
            </p:cNvPicPr>
            <p:nvPr/>
          </p:nvPicPr>
          <p:blipFill>
            <a:blip r:embed="rId4" cstate="print"/>
            <a:srcRect l="15118" r="25197"/>
            <a:stretch>
              <a:fillRect/>
            </a:stretch>
          </p:blipFill>
          <p:spPr bwMode="auto">
            <a:xfrm>
              <a:off x="240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3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 l="18478" r="21838"/>
            <a:stretch>
              <a:fillRect/>
            </a:stretch>
          </p:blipFill>
          <p:spPr bwMode="auto">
            <a:xfrm>
              <a:off x="1152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4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 l="20158" r="20158"/>
            <a:stretch>
              <a:fillRect/>
            </a:stretch>
          </p:blipFill>
          <p:spPr bwMode="auto">
            <a:xfrm>
              <a:off x="2064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5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 l="15118" r="25197"/>
            <a:stretch>
              <a:fillRect/>
            </a:stretch>
          </p:blipFill>
          <p:spPr bwMode="auto">
            <a:xfrm>
              <a:off x="2976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6" name="Picture 17"/>
            <p:cNvPicPr>
              <a:picLocks noChangeAspect="1" noChangeArrowheads="1"/>
            </p:cNvPicPr>
            <p:nvPr/>
          </p:nvPicPr>
          <p:blipFill>
            <a:blip r:embed="rId8" cstate="print"/>
            <a:srcRect l="20158" r="23517" b="6129"/>
            <a:stretch>
              <a:fillRect/>
            </a:stretch>
          </p:blipFill>
          <p:spPr bwMode="auto">
            <a:xfrm>
              <a:off x="3888" y="2415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1527" name="Picture 18"/>
            <p:cNvPicPr>
              <a:picLocks noChangeAspect="1" noChangeArrowheads="1"/>
            </p:cNvPicPr>
            <p:nvPr/>
          </p:nvPicPr>
          <p:blipFill>
            <a:blip r:embed="rId9" cstate="print"/>
            <a:srcRect l="20247" r="20247"/>
            <a:stretch>
              <a:fillRect/>
            </a:stretch>
          </p:blipFill>
          <p:spPr bwMode="auto">
            <a:xfrm>
              <a:off x="4800" y="2415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1528" name="Text Box 19"/>
            <p:cNvSpPr txBox="1">
              <a:spLocks noChangeArrowheads="1"/>
            </p:cNvSpPr>
            <p:nvPr/>
          </p:nvSpPr>
          <p:spPr bwMode="auto">
            <a:xfrm>
              <a:off x="240" y="1248"/>
              <a:ext cx="81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chemeClr val="bg1"/>
                  </a:solidFill>
                </a:rPr>
                <a:t>myeloblast</a:t>
              </a:r>
            </a:p>
          </p:txBody>
        </p:sp>
        <p:sp>
          <p:nvSpPr>
            <p:cNvPr id="21529" name="Text Box 20"/>
            <p:cNvSpPr txBox="1">
              <a:spLocks noChangeArrowheads="1"/>
            </p:cNvSpPr>
            <p:nvPr/>
          </p:nvSpPr>
          <p:spPr bwMode="auto">
            <a:xfrm>
              <a:off x="1056" y="1248"/>
              <a:ext cx="119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promyelocyte</a:t>
              </a:r>
            </a:p>
          </p:txBody>
        </p:sp>
        <p:sp>
          <p:nvSpPr>
            <p:cNvPr id="21530" name="Text Box 21"/>
            <p:cNvSpPr txBox="1">
              <a:spLocks noChangeArrowheads="1"/>
            </p:cNvSpPr>
            <p:nvPr/>
          </p:nvSpPr>
          <p:spPr bwMode="auto">
            <a:xfrm>
              <a:off x="2064" y="1248"/>
              <a:ext cx="73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myelocyte</a:t>
              </a:r>
            </a:p>
          </p:txBody>
        </p:sp>
        <p:pic>
          <p:nvPicPr>
            <p:cNvPr id="21531" name="Picture 22"/>
            <p:cNvPicPr>
              <a:picLocks noChangeAspect="1" noChangeArrowheads="1"/>
            </p:cNvPicPr>
            <p:nvPr/>
          </p:nvPicPr>
          <p:blipFill>
            <a:blip r:embed="rId10" cstate="print"/>
            <a:srcRect b="23041"/>
            <a:stretch>
              <a:fillRect/>
            </a:stretch>
          </p:blipFill>
          <p:spPr bwMode="auto">
            <a:xfrm>
              <a:off x="2976" y="1647"/>
              <a:ext cx="80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2" name="Picture 23"/>
            <p:cNvPicPr>
              <a:picLocks noChangeAspect="1" noChangeArrowheads="1"/>
            </p:cNvPicPr>
            <p:nvPr/>
          </p:nvPicPr>
          <p:blipFill>
            <a:blip r:embed="rId11" cstate="print"/>
            <a:srcRect b="22769"/>
            <a:stretch>
              <a:fillRect/>
            </a:stretch>
          </p:blipFill>
          <p:spPr bwMode="auto">
            <a:xfrm>
              <a:off x="2064" y="1599"/>
              <a:ext cx="72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3" name="Text Box 24"/>
            <p:cNvSpPr txBox="1">
              <a:spLocks noChangeArrowheads="1"/>
            </p:cNvSpPr>
            <p:nvPr/>
          </p:nvSpPr>
          <p:spPr bwMode="auto">
            <a:xfrm>
              <a:off x="2880" y="1248"/>
              <a:ext cx="1042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metamyelocyte</a:t>
              </a:r>
            </a:p>
          </p:txBody>
        </p:sp>
        <p:pic>
          <p:nvPicPr>
            <p:cNvPr id="21534" name="Picture 25"/>
            <p:cNvPicPr>
              <a:picLocks noChangeAspect="1" noChangeArrowheads="1"/>
            </p:cNvPicPr>
            <p:nvPr/>
          </p:nvPicPr>
          <p:blipFill>
            <a:blip r:embed="rId12" cstate="print"/>
            <a:srcRect b="21478"/>
            <a:stretch>
              <a:fillRect/>
            </a:stretch>
          </p:blipFill>
          <p:spPr bwMode="auto">
            <a:xfrm>
              <a:off x="288" y="1599"/>
              <a:ext cx="759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5" name="Picture 26"/>
            <p:cNvPicPr>
              <a:picLocks noChangeAspect="1" noChangeArrowheads="1"/>
            </p:cNvPicPr>
            <p:nvPr/>
          </p:nvPicPr>
          <p:blipFill>
            <a:blip r:embed="rId13" cstate="print"/>
            <a:srcRect r="4608" b="21721"/>
            <a:stretch>
              <a:fillRect/>
            </a:stretch>
          </p:blipFill>
          <p:spPr bwMode="auto">
            <a:xfrm>
              <a:off x="1152" y="1599"/>
              <a:ext cx="816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6" name="Picture 27"/>
            <p:cNvPicPr>
              <a:picLocks noChangeAspect="1" noChangeArrowheads="1"/>
            </p:cNvPicPr>
            <p:nvPr/>
          </p:nvPicPr>
          <p:blipFill>
            <a:blip r:embed="rId14" cstate="print"/>
            <a:srcRect b="21979"/>
            <a:stretch>
              <a:fillRect/>
            </a:stretch>
          </p:blipFill>
          <p:spPr bwMode="auto">
            <a:xfrm>
              <a:off x="4800" y="1647"/>
              <a:ext cx="726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37" name="Picture 28"/>
            <p:cNvPicPr>
              <a:picLocks noChangeAspect="1" noChangeArrowheads="1"/>
            </p:cNvPicPr>
            <p:nvPr/>
          </p:nvPicPr>
          <p:blipFill>
            <a:blip r:embed="rId15" cstate="print"/>
            <a:srcRect b="22769"/>
            <a:stretch>
              <a:fillRect/>
            </a:stretch>
          </p:blipFill>
          <p:spPr bwMode="auto">
            <a:xfrm>
              <a:off x="3984" y="1647"/>
              <a:ext cx="617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8" name="Text Box 29"/>
            <p:cNvSpPr txBox="1">
              <a:spLocks noChangeArrowheads="1"/>
            </p:cNvSpPr>
            <p:nvPr/>
          </p:nvSpPr>
          <p:spPr bwMode="auto">
            <a:xfrm>
              <a:off x="4032" y="1248"/>
              <a:ext cx="41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band</a:t>
              </a:r>
            </a:p>
          </p:txBody>
        </p:sp>
        <p:sp>
          <p:nvSpPr>
            <p:cNvPr id="21539" name="Text Box 30"/>
            <p:cNvSpPr txBox="1">
              <a:spLocks noChangeArrowheads="1"/>
            </p:cNvSpPr>
            <p:nvPr/>
          </p:nvSpPr>
          <p:spPr bwMode="auto">
            <a:xfrm>
              <a:off x="4754" y="1248"/>
              <a:ext cx="71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neutrophil</a:t>
              </a:r>
            </a:p>
          </p:txBody>
        </p:sp>
      </p:grpSp>
      <p:sp>
        <p:nvSpPr>
          <p:cNvPr id="21513" name="Line 32"/>
          <p:cNvSpPr>
            <a:spLocks noChangeShapeType="1"/>
          </p:cNvSpPr>
          <p:nvPr/>
        </p:nvSpPr>
        <p:spPr bwMode="auto">
          <a:xfrm flipV="1">
            <a:off x="755650" y="4365625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1514" name="AutoShape 34"/>
          <p:cNvSpPr>
            <a:spLocks/>
          </p:cNvSpPr>
          <p:nvPr/>
        </p:nvSpPr>
        <p:spPr bwMode="auto">
          <a:xfrm rot="-5400000">
            <a:off x="4500563" y="1412875"/>
            <a:ext cx="431800" cy="6337300"/>
          </a:xfrm>
          <a:prstGeom prst="rightBrace">
            <a:avLst>
              <a:gd name="adj1" fmla="val 122304"/>
              <a:gd name="adj2" fmla="val 50000"/>
            </a:avLst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1515" name="Line 35"/>
          <p:cNvSpPr>
            <a:spLocks noChangeShapeType="1"/>
          </p:cNvSpPr>
          <p:nvPr/>
        </p:nvSpPr>
        <p:spPr bwMode="auto">
          <a:xfrm flipV="1">
            <a:off x="8459788" y="4365625"/>
            <a:ext cx="0" cy="431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21516" name="Group 38"/>
          <p:cNvGrpSpPr>
            <a:grpSpLocks/>
          </p:cNvGrpSpPr>
          <p:nvPr/>
        </p:nvGrpSpPr>
        <p:grpSpPr bwMode="auto">
          <a:xfrm>
            <a:off x="250825" y="1989138"/>
            <a:ext cx="2592388" cy="2281237"/>
            <a:chOff x="158" y="1253"/>
            <a:chExt cx="1633" cy="1437"/>
          </a:xfrm>
        </p:grpSpPr>
        <p:pic>
          <p:nvPicPr>
            <p:cNvPr id="21520" name="Picture 31"/>
            <p:cNvPicPr>
              <a:picLocks noChangeAspect="1" noChangeArrowheads="1"/>
            </p:cNvPicPr>
            <p:nvPr/>
          </p:nvPicPr>
          <p:blipFill>
            <a:blip r:embed="rId16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204" y="1253"/>
              <a:ext cx="1587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21" name="Text Box 36"/>
            <p:cNvSpPr txBox="1">
              <a:spLocks noChangeArrowheads="1"/>
            </p:cNvSpPr>
            <p:nvPr/>
          </p:nvSpPr>
          <p:spPr bwMode="auto">
            <a:xfrm>
              <a:off x="158" y="2478"/>
              <a:ext cx="1288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"</a:t>
              </a:r>
              <a:r>
                <a:rPr lang="el-GR"/>
                <a:t>Μονοτονη εικονα</a:t>
              </a:r>
              <a:r>
                <a:rPr lang="de-DE"/>
                <a:t>"</a:t>
              </a:r>
            </a:p>
          </p:txBody>
        </p:sp>
      </p:grpSp>
      <p:grpSp>
        <p:nvGrpSpPr>
          <p:cNvPr id="21517" name="Group 39"/>
          <p:cNvGrpSpPr>
            <a:grpSpLocks/>
          </p:cNvGrpSpPr>
          <p:nvPr/>
        </p:nvGrpSpPr>
        <p:grpSpPr bwMode="auto">
          <a:xfrm>
            <a:off x="3132138" y="1989138"/>
            <a:ext cx="2808287" cy="2281237"/>
            <a:chOff x="1973" y="1253"/>
            <a:chExt cx="1769" cy="1437"/>
          </a:xfrm>
        </p:grpSpPr>
        <p:pic>
          <p:nvPicPr>
            <p:cNvPr id="21518" name="Picture 7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018" y="1253"/>
              <a:ext cx="1724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19" name="Text Box 37"/>
            <p:cNvSpPr txBox="1">
              <a:spLocks noChangeArrowheads="1"/>
            </p:cNvSpPr>
            <p:nvPr/>
          </p:nvSpPr>
          <p:spPr bwMode="auto">
            <a:xfrm>
              <a:off x="1973" y="2478"/>
              <a:ext cx="1409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"</a:t>
              </a:r>
              <a:r>
                <a:rPr lang="el-GR"/>
                <a:t>πολυχρωμη εικονα</a:t>
              </a:r>
              <a:r>
                <a:rPr lang="de-DE"/>
                <a:t>"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663" y="2343150"/>
            <a:ext cx="25590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>
            <a:spLocks noChangeArrowheads="1"/>
          </p:cNvSpPr>
          <p:nvPr/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>
                <a:solidFill>
                  <a:srgbClr val="FFFF00"/>
                </a:solidFill>
              </a:rPr>
              <a:t>Εξέταση μυελού</a:t>
            </a:r>
            <a:endParaRPr lang="de-DE" sz="2800">
              <a:solidFill>
                <a:srgbClr val="FFFF00"/>
              </a:solidFill>
            </a:endParaRPr>
          </a:p>
        </p:txBody>
      </p:sp>
      <p:sp>
        <p:nvSpPr>
          <p:cNvPr id="6149" name="Line 3"/>
          <p:cNvSpPr>
            <a:spLocks noChangeShapeType="1"/>
          </p:cNvSpPr>
          <p:nvPr/>
        </p:nvSpPr>
        <p:spPr bwMode="auto">
          <a:xfrm>
            <a:off x="539750" y="1052513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004050" y="333375"/>
          <a:ext cx="1792288" cy="122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" r:id="rId5" imgW="3895238" imgH="2980952" progId="PBrush">
                  <p:embed/>
                </p:oleObj>
              </mc:Choice>
              <mc:Fallback>
                <p:oleObj name="Bitmap" r:id="rId5" imgW="3895238" imgH="2980952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4050" y="333375"/>
                        <a:ext cx="1792288" cy="122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6" descr="aml_m0x50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16613" y="2343150"/>
            <a:ext cx="28162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043613" y="5583238"/>
            <a:ext cx="1770062" cy="3381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ΒΛΑΣΤΕΣ &gt; 20%</a:t>
            </a:r>
            <a:endParaRPr lang="de-DE"/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84163" y="5440363"/>
            <a:ext cx="214312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ΒΛΑΣΤΕΣ &lt; 5%</a:t>
            </a:r>
          </a:p>
          <a:p>
            <a:r>
              <a:rPr lang="el-GR"/>
              <a:t>κυτταροβρίθεια 50%</a:t>
            </a:r>
            <a:endParaRPr lang="de-DE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47663" y="1839913"/>
            <a:ext cx="233521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Φυσιολογικός Μυελός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154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2343150"/>
            <a:ext cx="2624138" cy="308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5" name="Text Box 13"/>
          <p:cNvSpPr txBox="1">
            <a:spLocks noChangeArrowheads="1"/>
          </p:cNvSpPr>
          <p:nvPr/>
        </p:nvSpPr>
        <p:spPr bwMode="auto">
          <a:xfrm>
            <a:off x="3355975" y="5511800"/>
            <a:ext cx="2263775" cy="584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ΒΛΑΣΤΕΣ &lt; 5%</a:t>
            </a:r>
          </a:p>
          <a:p>
            <a:r>
              <a:rPr lang="el-GR"/>
              <a:t>κυτταροβρίθεια &gt;80%</a:t>
            </a:r>
            <a:endParaRPr lang="de-DE"/>
          </a:p>
        </p:txBody>
      </p:sp>
      <p:sp>
        <p:nvSpPr>
          <p:cNvPr id="6156" name="Text Box 14"/>
          <p:cNvSpPr txBox="1">
            <a:spLocks noChangeArrowheads="1"/>
          </p:cNvSpPr>
          <p:nvPr/>
        </p:nvSpPr>
        <p:spPr bwMode="auto">
          <a:xfrm>
            <a:off x="3163888" y="1839913"/>
            <a:ext cx="2735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Χρόνια Μυελογ. Λευχαιμία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6157" name="Text Box 15"/>
          <p:cNvSpPr txBox="1">
            <a:spLocks noChangeArrowheads="1"/>
          </p:cNvSpPr>
          <p:nvPr/>
        </p:nvSpPr>
        <p:spPr bwMode="auto">
          <a:xfrm>
            <a:off x="5980113" y="1911350"/>
            <a:ext cx="172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Οξεία Λευχαιμία</a:t>
            </a:r>
            <a:endParaRPr lang="de-DE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395288" y="1628775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1800" b="0" dirty="0" err="1">
                <a:solidFill>
                  <a:schemeClr val="bg1"/>
                </a:solidFill>
              </a:rPr>
              <a:t>Ανδρας</a:t>
            </a:r>
            <a:r>
              <a:rPr lang="el-GR" sz="1800" b="0" dirty="0">
                <a:solidFill>
                  <a:schemeClr val="bg1"/>
                </a:solidFill>
              </a:rPr>
              <a:t> 51 ετών εμφανίζει καταβολή, αδυναμία, ανορεξία, και ουλορραγίες από 10ημέρου. </a:t>
            </a:r>
            <a:endParaRPr lang="de-DE" sz="1800" b="0" dirty="0">
              <a:solidFill>
                <a:schemeClr val="bg1"/>
              </a:solidFill>
            </a:endParaRPr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438150" y="2565400"/>
            <a:ext cx="7294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 b="0">
                <a:solidFill>
                  <a:schemeClr val="bg1"/>
                </a:solidFill>
              </a:rPr>
              <a:t>Στον Γ.Α. διαπιστώνεται, αναιμία, </a:t>
            </a:r>
            <a:r>
              <a:rPr lang="el-GR" sz="1800">
                <a:solidFill>
                  <a:srgbClr val="FFFF00"/>
                </a:solidFill>
              </a:rPr>
              <a:t>λευκοκυττάρωση</a:t>
            </a:r>
            <a:r>
              <a:rPr lang="el-GR" sz="1800" b="0">
                <a:solidFill>
                  <a:schemeClr val="bg1"/>
                </a:solidFill>
              </a:rPr>
              <a:t> και θρομβοπενία.</a:t>
            </a:r>
          </a:p>
          <a:p>
            <a:endParaRPr lang="de-DE" sz="1800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19113" y="490538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400" b="0">
                <a:solidFill>
                  <a:srgbClr val="FFFF00"/>
                </a:solidFill>
              </a:rPr>
              <a:t>Ιστορικό</a:t>
            </a:r>
            <a:endParaRPr lang="de-DE" sz="2400" b="0">
              <a:solidFill>
                <a:srgbClr val="FFFF00"/>
              </a:solidFill>
            </a:endParaRPr>
          </a:p>
        </p:txBody>
      </p:sp>
      <p:sp>
        <p:nvSpPr>
          <p:cNvPr id="9221" name="Line 8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9222" name="Picture 12" descr="megalo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284538"/>
            <a:ext cx="42481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3" descr="11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500438"/>
            <a:ext cx="20875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38" y="5094288"/>
            <a:ext cx="15128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084763"/>
            <a:ext cx="15128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Text Box 17"/>
          <p:cNvSpPr txBox="1">
            <a:spLocks noChangeArrowheads="1"/>
          </p:cNvSpPr>
          <p:nvPr/>
        </p:nvSpPr>
        <p:spPr bwMode="auto">
          <a:xfrm>
            <a:off x="6516688" y="3311525"/>
            <a:ext cx="725487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400"/>
              <a:t>53.000</a:t>
            </a:r>
            <a:endParaRPr lang="de-DE" sz="1400"/>
          </a:p>
        </p:txBody>
      </p:sp>
      <p:sp>
        <p:nvSpPr>
          <p:cNvPr id="9227" name="Line 18"/>
          <p:cNvSpPr>
            <a:spLocks noChangeShapeType="1"/>
          </p:cNvSpPr>
          <p:nvPr/>
        </p:nvSpPr>
        <p:spPr bwMode="auto">
          <a:xfrm>
            <a:off x="6443663" y="3573463"/>
            <a:ext cx="936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28" name="Text Box 21"/>
          <p:cNvSpPr txBox="1">
            <a:spLocks noChangeArrowheads="1"/>
          </p:cNvSpPr>
          <p:nvPr/>
        </p:nvSpPr>
        <p:spPr bwMode="auto">
          <a:xfrm>
            <a:off x="6588125" y="4852988"/>
            <a:ext cx="6492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7.5</a:t>
            </a:r>
            <a:endParaRPr lang="de-DE" sz="1400"/>
          </a:p>
        </p:txBody>
      </p:sp>
      <p:sp>
        <p:nvSpPr>
          <p:cNvPr id="9229" name="Line 19"/>
          <p:cNvSpPr>
            <a:spLocks noChangeShapeType="1"/>
          </p:cNvSpPr>
          <p:nvPr/>
        </p:nvSpPr>
        <p:spPr bwMode="auto">
          <a:xfrm>
            <a:off x="6372225" y="5157788"/>
            <a:ext cx="936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30" name="Line 20"/>
          <p:cNvSpPr>
            <a:spLocks noChangeShapeType="1"/>
          </p:cNvSpPr>
          <p:nvPr/>
        </p:nvSpPr>
        <p:spPr bwMode="auto">
          <a:xfrm>
            <a:off x="6372225" y="6381750"/>
            <a:ext cx="936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31" name="Text Box 22"/>
          <p:cNvSpPr txBox="1">
            <a:spLocks noChangeArrowheads="1"/>
          </p:cNvSpPr>
          <p:nvPr/>
        </p:nvSpPr>
        <p:spPr bwMode="auto">
          <a:xfrm>
            <a:off x="6588125" y="6092825"/>
            <a:ext cx="6492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7.000</a:t>
            </a:r>
            <a:endParaRPr lang="de-DE" sz="1400"/>
          </a:p>
        </p:txBody>
      </p:sp>
      <p:sp>
        <p:nvSpPr>
          <p:cNvPr id="9232" name="Line 23"/>
          <p:cNvSpPr>
            <a:spLocks noChangeShapeType="1"/>
          </p:cNvSpPr>
          <p:nvPr/>
        </p:nvSpPr>
        <p:spPr bwMode="auto">
          <a:xfrm>
            <a:off x="6372225" y="6381750"/>
            <a:ext cx="936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233" name="Text Box 24"/>
          <p:cNvSpPr txBox="1">
            <a:spLocks noChangeArrowheads="1"/>
          </p:cNvSpPr>
          <p:nvPr/>
        </p:nvSpPr>
        <p:spPr bwMode="auto">
          <a:xfrm>
            <a:off x="6588125" y="4365625"/>
            <a:ext cx="649288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1400"/>
              <a:t>55%</a:t>
            </a:r>
            <a:endParaRPr lang="de-DE" sz="1400"/>
          </a:p>
        </p:txBody>
      </p:sp>
      <p:sp>
        <p:nvSpPr>
          <p:cNvPr id="9234" name="Line 25"/>
          <p:cNvSpPr>
            <a:spLocks noChangeShapeType="1"/>
          </p:cNvSpPr>
          <p:nvPr/>
        </p:nvSpPr>
        <p:spPr bwMode="auto">
          <a:xfrm>
            <a:off x="6300788" y="4652963"/>
            <a:ext cx="9366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428625" y="2357438"/>
            <a:ext cx="7572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Στον Γ.Α. διαπιστώνεται, αναιμία και </a:t>
            </a:r>
            <a:r>
              <a:rPr lang="el-GR" sz="2000">
                <a:solidFill>
                  <a:srgbClr val="FFFF00"/>
                </a:solidFill>
              </a:rPr>
              <a:t>λευκοκυττάρωση</a:t>
            </a:r>
            <a:r>
              <a:rPr lang="el-GR" sz="2000">
                <a:solidFill>
                  <a:schemeClr val="bg1"/>
                </a:solidFill>
              </a:rPr>
              <a:t>.</a:t>
            </a:r>
          </a:p>
          <a:p>
            <a:endParaRPr lang="de-DE" sz="2000">
              <a:solidFill>
                <a:schemeClr val="bg1"/>
              </a:solidFill>
            </a:endParaRPr>
          </a:p>
        </p:txBody>
      </p:sp>
      <p:sp>
        <p:nvSpPr>
          <p:cNvPr id="10243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>
                <a:solidFill>
                  <a:srgbClr val="FFFF00"/>
                </a:solidFill>
              </a:rPr>
              <a:t>Ιστορικό</a:t>
            </a:r>
            <a:endParaRPr lang="de-DE">
              <a:solidFill>
                <a:srgbClr val="FFFF00"/>
              </a:solidFill>
            </a:endParaRPr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0245" name="Picture 6" descr="megalob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3284538"/>
            <a:ext cx="4248150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1157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7663" y="3429000"/>
            <a:ext cx="208756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438" y="5094288"/>
            <a:ext cx="1512887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5084763"/>
            <a:ext cx="15128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9" name="Rectangle 10"/>
          <p:cNvSpPr>
            <a:spLocks noChangeArrowheads="1"/>
          </p:cNvSpPr>
          <p:nvPr/>
        </p:nvSpPr>
        <p:spPr bwMode="auto">
          <a:xfrm>
            <a:off x="357188" y="1285875"/>
            <a:ext cx="8574087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l-GR" sz="2000">
                <a:solidFill>
                  <a:schemeClr val="bg1"/>
                </a:solidFill>
              </a:rPr>
              <a:t>Γυναίκα 42 ετών παρουσιάζει ταχυκαρδία, εφιδρώσεις και αίσθημα βάρους στο αριστερό  υποχόνδριο από εξαμήνου. Διαπιστώνεται σημαντική σπληνομεγαλία και λευκοκυττάρωση.</a:t>
            </a:r>
          </a:p>
        </p:txBody>
      </p:sp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6492875" y="3284538"/>
            <a:ext cx="811213" cy="338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25.000</a:t>
            </a:r>
            <a:endParaRPr lang="de-DE"/>
          </a:p>
        </p:txBody>
      </p:sp>
      <p:sp>
        <p:nvSpPr>
          <p:cNvPr id="10251" name="Rectangle 12"/>
          <p:cNvSpPr>
            <a:spLocks noChangeArrowheads="1"/>
          </p:cNvSpPr>
          <p:nvPr/>
        </p:nvSpPr>
        <p:spPr bwMode="auto">
          <a:xfrm>
            <a:off x="6684963" y="4437063"/>
            <a:ext cx="446087" cy="33813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l-GR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6556375" y="5084763"/>
            <a:ext cx="5746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6556375" y="3573463"/>
            <a:ext cx="574675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endParaRPr lang="el-G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>
                <a:solidFill>
                  <a:srgbClr val="FFFF00"/>
                </a:solidFill>
              </a:rPr>
              <a:t>Ορισμός λεκοκυττάρωσης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3" y="1268413"/>
            <a:ext cx="8784976" cy="50403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Αύξηση του αριθμού των λευκών στο περιφερικό αίμα</a:t>
            </a:r>
          </a:p>
          <a:p>
            <a:pPr>
              <a:lnSpc>
                <a:spcPct val="90000"/>
              </a:lnSpc>
            </a:pPr>
            <a:endParaRPr lang="el-GR" sz="2400" dirty="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Αύξηση του αριθμού φυσιολογικών </a:t>
            </a:r>
            <a:r>
              <a:rPr lang="el-GR" sz="2400" dirty="0" err="1" smtClean="0">
                <a:solidFill>
                  <a:schemeClr val="bg1"/>
                </a:solidFill>
              </a:rPr>
              <a:t>υποπληθυσμών</a:t>
            </a:r>
            <a:r>
              <a:rPr lang="el-GR" sz="2400" dirty="0" smtClean="0">
                <a:solidFill>
                  <a:schemeClr val="bg1"/>
                </a:solidFill>
              </a:rPr>
              <a:t> του περιφερικού αίματος.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Ουδετεροφιλία</a:t>
            </a:r>
          </a:p>
          <a:p>
            <a:pPr lvl="1">
              <a:lnSpc>
                <a:spcPct val="90000"/>
              </a:lnSpc>
            </a:pPr>
            <a:r>
              <a:rPr lang="el-GR" sz="2400" dirty="0" smtClean="0">
                <a:solidFill>
                  <a:schemeClr val="bg1"/>
                </a:solidFill>
              </a:rPr>
              <a:t>Λεμφοκυττάρωση </a:t>
            </a:r>
          </a:p>
          <a:p>
            <a:pPr lvl="1">
              <a:lnSpc>
                <a:spcPct val="90000"/>
              </a:lnSpc>
            </a:pPr>
            <a:r>
              <a:rPr lang="el-GR" sz="2400" dirty="0" err="1" smtClean="0">
                <a:solidFill>
                  <a:schemeClr val="bg1"/>
                </a:solidFill>
              </a:rPr>
              <a:t>Μονοκυττάρωση</a:t>
            </a:r>
            <a:r>
              <a:rPr lang="el-GR" sz="2400" dirty="0" smtClean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el-GR" sz="2400" dirty="0" err="1" smtClean="0">
                <a:solidFill>
                  <a:schemeClr val="bg1"/>
                </a:solidFill>
              </a:rPr>
              <a:t>Ηωσινοφιλία</a:t>
            </a:r>
            <a:endParaRPr lang="el-GR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r>
              <a:rPr lang="el-GR" sz="2400" dirty="0" err="1" smtClean="0">
                <a:solidFill>
                  <a:schemeClr val="bg1"/>
                </a:solidFill>
              </a:rPr>
              <a:t>Βασεοφιλία</a:t>
            </a:r>
            <a:endParaRPr lang="el-GR" sz="2400" dirty="0" smtClean="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</a:pPr>
            <a:endParaRPr lang="el-GR" sz="2400" dirty="0" smtClean="0">
              <a:solidFill>
                <a:schemeClr val="bg1"/>
              </a:solidFill>
            </a:endParaRPr>
          </a:p>
          <a:p>
            <a:r>
              <a:rPr lang="el-GR" sz="2400" dirty="0" smtClean="0">
                <a:solidFill>
                  <a:schemeClr val="bg1"/>
                </a:solidFill>
              </a:rPr>
              <a:t>Παρουσία παθολογικών λευκοκυττάρων στο περιφερικό αίμα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el-GR" sz="2400" dirty="0" err="1" smtClean="0">
                <a:solidFill>
                  <a:schemeClr val="bg1"/>
                </a:solidFill>
              </a:rPr>
              <a:t>είωση</a:t>
            </a:r>
            <a:r>
              <a:rPr lang="el-GR" sz="2400" dirty="0" smtClean="0">
                <a:solidFill>
                  <a:schemeClr val="bg1"/>
                </a:solidFill>
              </a:rPr>
              <a:t> φυσιολογικών κυτταρικών σειρών (αναιμία, </a:t>
            </a:r>
            <a:r>
              <a:rPr lang="el-GR" sz="2400" dirty="0" err="1" smtClean="0">
                <a:solidFill>
                  <a:schemeClr val="bg1"/>
                </a:solidFill>
              </a:rPr>
              <a:t>θρομβοπενία</a:t>
            </a:r>
            <a:r>
              <a:rPr lang="el-GR" sz="2400" dirty="0" smtClean="0">
                <a:solidFill>
                  <a:schemeClr val="bg1"/>
                </a:solidFill>
              </a:rPr>
              <a:t>, </a:t>
            </a:r>
            <a:r>
              <a:rPr lang="el-GR" sz="2400" dirty="0" err="1" smtClean="0">
                <a:solidFill>
                  <a:schemeClr val="bg1"/>
                </a:solidFill>
              </a:rPr>
              <a:t>ουδετεροπενία</a:t>
            </a:r>
            <a:r>
              <a:rPr lang="el-GR" sz="2400" dirty="0" smtClean="0">
                <a:solidFill>
                  <a:schemeClr val="bg1"/>
                </a:solidFill>
              </a:rPr>
              <a:t>)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l-GR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38"/>
            <a:ext cx="8229600" cy="1143000"/>
          </a:xfrm>
        </p:spPr>
        <p:txBody>
          <a:bodyPr/>
          <a:lstStyle/>
          <a:p>
            <a:r>
              <a:rPr lang="el-GR" sz="3200" smtClean="0">
                <a:solidFill>
                  <a:srgbClr val="FFFF00"/>
                </a:solidFill>
              </a:rPr>
              <a:t>Ουδετεροφιλία </a:t>
            </a:r>
            <a:br>
              <a:rPr lang="el-GR" sz="3200" smtClean="0">
                <a:solidFill>
                  <a:srgbClr val="FFFF00"/>
                </a:solidFill>
              </a:rPr>
            </a:br>
            <a:r>
              <a:rPr lang="el-GR" sz="3200" smtClean="0">
                <a:solidFill>
                  <a:srgbClr val="FFFF00"/>
                </a:solidFill>
              </a:rPr>
              <a:t>ουδετερόφιλα&gt; 7.5</a:t>
            </a:r>
            <a:r>
              <a:rPr lang="en-US" sz="3200" smtClean="0">
                <a:solidFill>
                  <a:srgbClr val="FFFF00"/>
                </a:solidFill>
              </a:rPr>
              <a:t>x10</a:t>
            </a:r>
            <a:r>
              <a:rPr lang="en-US" sz="3200" baseline="30000" smtClean="0">
                <a:solidFill>
                  <a:srgbClr val="FFFF00"/>
                </a:solidFill>
              </a:rPr>
              <a:t>3</a:t>
            </a:r>
            <a:r>
              <a:rPr lang="en-US" sz="3200" smtClean="0">
                <a:solidFill>
                  <a:srgbClr val="FFFF00"/>
                </a:solidFill>
              </a:rPr>
              <a:t>/</a:t>
            </a:r>
            <a:r>
              <a:rPr lang="el-GR" sz="3200" smtClean="0">
                <a:solidFill>
                  <a:srgbClr val="FFFF00"/>
                </a:solidFill>
              </a:rPr>
              <a:t>μ</a:t>
            </a:r>
            <a:r>
              <a:rPr lang="en-US" sz="3200" smtClean="0">
                <a:solidFill>
                  <a:srgbClr val="FFFF00"/>
                </a:solidFill>
              </a:rPr>
              <a:t>L</a:t>
            </a:r>
            <a:r>
              <a:rPr lang="el-GR" sz="40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676775" cy="50688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Βακτηριακές λοιμώξεις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Φλεγμονώδη νοσήματα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Πχ νόσοι κολλαγόνου, ν. </a:t>
            </a:r>
            <a:r>
              <a:rPr lang="en-US" sz="2400" smtClean="0">
                <a:solidFill>
                  <a:schemeClr val="bg1"/>
                </a:solidFill>
              </a:rPr>
              <a:t>Crohn</a:t>
            </a:r>
            <a:endParaRPr lang="el-GR" sz="24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Τραύμα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Χειρουργικές επεμβάσεις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Εγκαύματα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Αιμορραγία, αιμόλυση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Διαβητική κετοξέωση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Νεοπλάσματα 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rgbClr val="FF0000"/>
                </a:solidFill>
              </a:rPr>
              <a:t>Μυελουπερπλαστικές νόσοι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Κύηση</a:t>
            </a:r>
          </a:p>
          <a:p>
            <a:pPr>
              <a:lnSpc>
                <a:spcPct val="80000"/>
              </a:lnSpc>
            </a:pPr>
            <a:r>
              <a:rPr lang="el-GR" sz="2400" smtClean="0">
                <a:solidFill>
                  <a:schemeClr val="bg1"/>
                </a:solidFill>
              </a:rPr>
              <a:t>Φάρμακα (κορτιζόνη, λίθιο)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2357438"/>
            <a:ext cx="4038600" cy="18288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l-GR" sz="24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Περαιτέρω διερεύνηση </a:t>
            </a:r>
          </a:p>
          <a:p>
            <a:pPr>
              <a:lnSpc>
                <a:spcPct val="80000"/>
              </a:lnSpc>
              <a:buFontTx/>
              <a:buNone/>
            </a:pPr>
            <a:endParaRPr lang="el-GR" sz="2400" smtClean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Κλινική εικόνα</a:t>
            </a: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539750" y="1196975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smtClean="0">
                <a:solidFill>
                  <a:srgbClr val="FFFF00"/>
                </a:solidFill>
              </a:rPr>
              <a:t>ηωσινοφιλία</a:t>
            </a:r>
            <a:br>
              <a:rPr lang="el-GR" sz="3200" smtClean="0">
                <a:solidFill>
                  <a:srgbClr val="FFFF00"/>
                </a:solidFill>
              </a:rPr>
            </a:br>
            <a:r>
              <a:rPr lang="el-GR" sz="3200" smtClean="0">
                <a:solidFill>
                  <a:srgbClr val="FFFF00"/>
                </a:solidFill>
              </a:rPr>
              <a:t>ηωσινοφιλία&gt;0.4 </a:t>
            </a:r>
            <a:r>
              <a:rPr lang="en-US" sz="3200" smtClean="0">
                <a:solidFill>
                  <a:srgbClr val="FFFF00"/>
                </a:solidFill>
              </a:rPr>
              <a:t>x10</a:t>
            </a:r>
            <a:r>
              <a:rPr lang="en-US" sz="3200" baseline="30000" smtClean="0">
                <a:solidFill>
                  <a:srgbClr val="FFFF00"/>
                </a:solidFill>
              </a:rPr>
              <a:t>3</a:t>
            </a:r>
            <a:r>
              <a:rPr lang="en-US" sz="3200" smtClean="0">
                <a:solidFill>
                  <a:srgbClr val="FFFF00"/>
                </a:solidFill>
              </a:rPr>
              <a:t>/</a:t>
            </a:r>
            <a:r>
              <a:rPr lang="el-GR" sz="3200" smtClean="0">
                <a:solidFill>
                  <a:srgbClr val="FFFF00"/>
                </a:solidFill>
              </a:rPr>
              <a:t>μ</a:t>
            </a:r>
            <a:r>
              <a:rPr lang="en-US" sz="3200" smtClean="0">
                <a:solidFill>
                  <a:srgbClr val="FFFF00"/>
                </a:solidFill>
              </a:rPr>
              <a:t>L</a:t>
            </a:r>
            <a:r>
              <a:rPr lang="el-GR" sz="4000" smtClean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600200"/>
            <a:ext cx="4100512" cy="5068888"/>
          </a:xfrm>
        </p:spPr>
        <p:txBody>
          <a:bodyPr/>
          <a:lstStyle/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Αλλεργικές νόσοι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Παρασιτική νόσος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Δερματική νόσος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Φαρμακευτική ευαισθησία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Νόσος συνδετικού ιστού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Αιματολογική κακοήθεια (λέμφωμα </a:t>
            </a:r>
            <a:r>
              <a:rPr lang="en-US" sz="2400" smtClean="0">
                <a:solidFill>
                  <a:schemeClr val="bg1"/>
                </a:solidFill>
              </a:rPr>
              <a:t>Hodgkin’s)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rgbClr val="FF0000"/>
                </a:solidFill>
              </a:rPr>
              <a:t>Υπερηωσινόφιλικο συνδρομο (μυελουπερπλαστικο νοσημα)</a:t>
            </a:r>
          </a:p>
          <a:p>
            <a:pPr>
              <a:buFontTx/>
              <a:buNone/>
            </a:pPr>
            <a:r>
              <a:rPr lang="el-GR" sz="2400" smtClean="0">
                <a:solidFill>
                  <a:schemeClr val="bg1"/>
                </a:solidFill>
              </a:rPr>
              <a:t>Ηωσινοφιλική λευχαιμία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038600" cy="2044700"/>
          </a:xfrm>
        </p:spPr>
        <p:txBody>
          <a:bodyPr/>
          <a:lstStyle/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Περαιτέρω διερεύνηση </a:t>
            </a:r>
          </a:p>
          <a:p>
            <a:pPr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Κλινική εικόνα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00063" y="1500188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smtClean="0">
                <a:solidFill>
                  <a:srgbClr val="FFFF00"/>
                </a:solidFill>
              </a:rPr>
              <a:t>Λεμφοκυττάρωση </a:t>
            </a:r>
            <a:br>
              <a:rPr lang="el-GR" sz="4000" smtClean="0">
                <a:solidFill>
                  <a:srgbClr val="FFFF00"/>
                </a:solidFill>
              </a:rPr>
            </a:br>
            <a:r>
              <a:rPr lang="el-GR" sz="4000" smtClean="0">
                <a:solidFill>
                  <a:srgbClr val="FFFF00"/>
                </a:solidFill>
              </a:rPr>
              <a:t>&gt;4.000/μ</a:t>
            </a:r>
            <a:r>
              <a:rPr lang="en-US" sz="4000" smtClean="0">
                <a:solidFill>
                  <a:srgbClr val="FFFF00"/>
                </a:solidFill>
              </a:rPr>
              <a:t>l</a:t>
            </a:r>
            <a:endParaRPr lang="el-GR" sz="4000" smtClean="0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Ίωσεις</a:t>
            </a:r>
          </a:p>
          <a:p>
            <a:pPr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CMV, EBV, </a:t>
            </a:r>
            <a:r>
              <a:rPr lang="el-GR" smtClean="0">
                <a:solidFill>
                  <a:schemeClr val="bg1"/>
                </a:solidFill>
              </a:rPr>
              <a:t>κοκκύτης, </a:t>
            </a:r>
            <a:r>
              <a:rPr lang="en-US" smtClean="0">
                <a:solidFill>
                  <a:schemeClr val="bg1"/>
                </a:solidFill>
              </a:rPr>
              <a:t>HIV</a:t>
            </a:r>
            <a:endParaRPr lang="el-G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φυματίωση</a:t>
            </a:r>
          </a:p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Νεοπλάσματα λεμφικού ιστού</a:t>
            </a:r>
          </a:p>
          <a:p>
            <a:pPr>
              <a:buFontTx/>
              <a:buNone/>
            </a:pPr>
            <a:r>
              <a:rPr lang="el-GR" smtClean="0">
                <a:solidFill>
                  <a:srgbClr val="FF0000"/>
                </a:solidFill>
              </a:rPr>
              <a:t>Χρόνια λεμφοκυτταρική λευχαιμία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Επίχρισμα περιφερικού αίματος</a:t>
            </a:r>
          </a:p>
          <a:p>
            <a:pPr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l-GR" smtClean="0">
                <a:solidFill>
                  <a:schemeClr val="bg1"/>
                </a:solidFill>
              </a:rPr>
              <a:t>Ανοσοφαινότυπος περιφερικούς αίματος</a:t>
            </a:r>
          </a:p>
          <a:p>
            <a:pPr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l-GR" smtClean="0">
              <a:solidFill>
                <a:schemeClr val="bg1"/>
              </a:solidFill>
            </a:endParaRP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00063" y="1500188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468313" y="404813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>
              <a:defRPr/>
            </a:pPr>
            <a:r>
              <a:rPr lang="el-GR" sz="2400" b="0">
                <a:solidFill>
                  <a:srgbClr val="FFFF00"/>
                </a:solidFill>
              </a:rPr>
              <a:t>Αιμοποίηση</a:t>
            </a:r>
            <a:endParaRPr lang="de-DE" sz="2400" b="0">
              <a:solidFill>
                <a:srgbClr val="FFFF00"/>
              </a:solidFill>
            </a:endParaRPr>
          </a:p>
        </p:txBody>
      </p:sp>
      <p:sp>
        <p:nvSpPr>
          <p:cNvPr id="1030" name="Line 3"/>
          <p:cNvSpPr>
            <a:spLocks noChangeShapeType="1"/>
          </p:cNvSpPr>
          <p:nvPr/>
        </p:nvSpPr>
        <p:spPr bwMode="auto">
          <a:xfrm>
            <a:off x="539750" y="1052513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2051050" y="1268413"/>
          <a:ext cx="3457575" cy="227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" r:id="rId4" imgW="6257143" imgH="3734321" progId="PBrush">
                  <p:embed/>
                </p:oleObj>
              </mc:Choice>
              <mc:Fallback>
                <p:oleObj name="Bitmap" r:id="rId4" imgW="6257143" imgH="3734321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268413"/>
                        <a:ext cx="3457575" cy="2276475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5" descr="80%"/>
          <p:cNvGraphicFramePr>
            <a:graphicFrameLocks noChangeAspect="1"/>
          </p:cNvGraphicFramePr>
          <p:nvPr/>
        </p:nvGraphicFramePr>
        <p:xfrm>
          <a:off x="2051050" y="3716338"/>
          <a:ext cx="3451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Bitmap" r:id="rId6" imgW="6190476" imgH="1114581" progId="PBrush">
                  <p:embed/>
                </p:oleObj>
              </mc:Choice>
              <mc:Fallback>
                <p:oleObj name="Bitmap" r:id="rId6" imgW="6190476" imgH="1114581" progId="PBrush">
                  <p:embed/>
                  <p:pic>
                    <p:nvPicPr>
                      <p:cNvPr id="0" name="Object 5" descr="80%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3716338"/>
                        <a:ext cx="3451225" cy="936625"/>
                      </a:xfrm>
                      <a:prstGeom prst="rect">
                        <a:avLst/>
                      </a:prstGeom>
                      <a:blipFill dpi="0" rotWithShape="0">
                        <a:blip r:embed="rId8"/>
                        <a:srcRect/>
                        <a:tile tx="0" ty="0" sx="100000" sy="100000" flip="none" algn="tl"/>
                      </a:blipFill>
                      <a:ln w="57150">
                        <a:solidFill>
                          <a:srgbClr val="FF33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323850" y="1123950"/>
            <a:ext cx="1601788" cy="2671763"/>
            <a:chOff x="158" y="754"/>
            <a:chExt cx="1355" cy="1968"/>
          </a:xfrm>
        </p:grpSpPr>
        <p:pic>
          <p:nvPicPr>
            <p:cNvPr id="1054" name="Picture 6" descr="Dia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58" y="799"/>
              <a:ext cx="1340" cy="1886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55" name="Text Box 7"/>
            <p:cNvSpPr txBox="1">
              <a:spLocks noChangeArrowheads="1"/>
            </p:cNvSpPr>
            <p:nvPr/>
          </p:nvSpPr>
          <p:spPr bwMode="auto">
            <a:xfrm>
              <a:off x="158" y="754"/>
              <a:ext cx="671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400">
                  <a:latin typeface="Times New Roman" pitchFamily="18" charset="0"/>
                </a:rPr>
                <a:t>1868</a:t>
              </a:r>
            </a:p>
          </p:txBody>
        </p:sp>
        <p:sp>
          <p:nvSpPr>
            <p:cNvPr id="1056" name="Text Box 9"/>
            <p:cNvSpPr txBox="1">
              <a:spLocks noChangeArrowheads="1"/>
            </p:cNvSpPr>
            <p:nvPr/>
          </p:nvSpPr>
          <p:spPr bwMode="auto">
            <a:xfrm>
              <a:off x="204" y="2251"/>
              <a:ext cx="1309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1200"/>
                <a:t>Μυελός</a:t>
              </a:r>
              <a:r>
                <a:rPr lang="de-DE" sz="1200"/>
                <a:t>:</a:t>
              </a:r>
              <a:r>
                <a:rPr lang="el-GR" sz="1200"/>
                <a:t> </a:t>
              </a:r>
            </a:p>
            <a:p>
              <a:r>
                <a:rPr lang="el-GR" sz="1200"/>
                <a:t>τόπος παραγωγής</a:t>
              </a:r>
            </a:p>
            <a:p>
              <a:r>
                <a:rPr lang="el-GR" sz="1200"/>
                <a:t>αίματος</a:t>
              </a:r>
              <a:endParaRPr lang="de-DE" sz="1200"/>
            </a:p>
          </p:txBody>
        </p:sp>
      </p:grpSp>
      <p:graphicFrame>
        <p:nvGraphicFramePr>
          <p:cNvPr id="1028" name="Object 11"/>
          <p:cNvGraphicFramePr>
            <a:graphicFrameLocks noChangeAspect="1"/>
          </p:cNvGraphicFramePr>
          <p:nvPr/>
        </p:nvGraphicFramePr>
        <p:xfrm>
          <a:off x="5580063" y="1222375"/>
          <a:ext cx="993775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" r:id="rId10" imgW="1542857" imgH="3572374" progId="PBrush">
                  <p:embed/>
                </p:oleObj>
              </mc:Choice>
              <mc:Fallback>
                <p:oleObj name="Bitmap" r:id="rId10" imgW="1542857" imgH="3572374" progId="PBrush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222375"/>
                        <a:ext cx="993775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14"/>
          <p:cNvSpPr txBox="1">
            <a:spLocks noChangeArrowheads="1"/>
          </p:cNvSpPr>
          <p:nvPr/>
        </p:nvSpPr>
        <p:spPr bwMode="auto">
          <a:xfrm>
            <a:off x="5580063" y="3884613"/>
            <a:ext cx="714375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ΠΕΡ. </a:t>
            </a:r>
          </a:p>
          <a:p>
            <a:r>
              <a:rPr lang="el-GR"/>
              <a:t>ΑΙΜΑ</a:t>
            </a:r>
            <a:endParaRPr lang="de-DE"/>
          </a:p>
        </p:txBody>
      </p:sp>
      <p:sp>
        <p:nvSpPr>
          <p:cNvPr id="1033" name="Text Box 15"/>
          <p:cNvSpPr txBox="1">
            <a:spLocks noChangeArrowheads="1"/>
          </p:cNvSpPr>
          <p:nvPr/>
        </p:nvSpPr>
        <p:spPr bwMode="auto">
          <a:xfrm>
            <a:off x="5573713" y="3278188"/>
            <a:ext cx="1001712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800"/>
              <a:t>Μυελός</a:t>
            </a:r>
            <a:endParaRPr lang="de-DE" sz="1800"/>
          </a:p>
        </p:txBody>
      </p:sp>
      <p:grpSp>
        <p:nvGrpSpPr>
          <p:cNvPr id="1034" name="Group 16"/>
          <p:cNvGrpSpPr>
            <a:grpSpLocks/>
          </p:cNvGrpSpPr>
          <p:nvPr/>
        </p:nvGrpSpPr>
        <p:grpSpPr bwMode="auto">
          <a:xfrm>
            <a:off x="112713" y="4724400"/>
            <a:ext cx="8851900" cy="1793875"/>
            <a:chOff x="240" y="1248"/>
            <a:chExt cx="5360" cy="2223"/>
          </a:xfrm>
        </p:grpSpPr>
        <p:pic>
          <p:nvPicPr>
            <p:cNvPr id="1036" name="Picture 17"/>
            <p:cNvPicPr>
              <a:picLocks noChangeAspect="1" noChangeArrowheads="1"/>
            </p:cNvPicPr>
            <p:nvPr/>
          </p:nvPicPr>
          <p:blipFill>
            <a:blip r:embed="rId12" cstate="print"/>
            <a:srcRect l="15118" r="25197"/>
            <a:stretch>
              <a:fillRect/>
            </a:stretch>
          </p:blipFill>
          <p:spPr bwMode="auto">
            <a:xfrm>
              <a:off x="240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7" name="Picture 18"/>
            <p:cNvPicPr>
              <a:picLocks noChangeAspect="1" noChangeArrowheads="1"/>
            </p:cNvPicPr>
            <p:nvPr/>
          </p:nvPicPr>
          <p:blipFill>
            <a:blip r:embed="rId13" cstate="print"/>
            <a:srcRect l="18478" r="21838"/>
            <a:stretch>
              <a:fillRect/>
            </a:stretch>
          </p:blipFill>
          <p:spPr bwMode="auto">
            <a:xfrm>
              <a:off x="1152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8" name="Picture 19"/>
            <p:cNvPicPr>
              <a:picLocks noChangeAspect="1" noChangeArrowheads="1"/>
            </p:cNvPicPr>
            <p:nvPr/>
          </p:nvPicPr>
          <p:blipFill>
            <a:blip r:embed="rId14" cstate="print"/>
            <a:srcRect l="20158" r="20158"/>
            <a:stretch>
              <a:fillRect/>
            </a:stretch>
          </p:blipFill>
          <p:spPr bwMode="auto">
            <a:xfrm>
              <a:off x="2064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39" name="Picture 20"/>
            <p:cNvPicPr>
              <a:picLocks noChangeAspect="1" noChangeArrowheads="1"/>
            </p:cNvPicPr>
            <p:nvPr/>
          </p:nvPicPr>
          <p:blipFill>
            <a:blip r:embed="rId15" cstate="print"/>
            <a:srcRect l="15118" r="25197"/>
            <a:stretch>
              <a:fillRect/>
            </a:stretch>
          </p:blipFill>
          <p:spPr bwMode="auto">
            <a:xfrm>
              <a:off x="2976" y="2415"/>
              <a:ext cx="807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40" name="Picture 21"/>
            <p:cNvPicPr>
              <a:picLocks noChangeAspect="1" noChangeArrowheads="1"/>
            </p:cNvPicPr>
            <p:nvPr/>
          </p:nvPicPr>
          <p:blipFill>
            <a:blip r:embed="rId16" cstate="print"/>
            <a:srcRect l="20158" r="23517" b="6129"/>
            <a:stretch>
              <a:fillRect/>
            </a:stretch>
          </p:blipFill>
          <p:spPr bwMode="auto">
            <a:xfrm>
              <a:off x="3888" y="2415"/>
              <a:ext cx="814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041" name="Picture 22"/>
            <p:cNvPicPr>
              <a:picLocks noChangeAspect="1" noChangeArrowheads="1"/>
            </p:cNvPicPr>
            <p:nvPr/>
          </p:nvPicPr>
          <p:blipFill>
            <a:blip r:embed="rId17" cstate="print"/>
            <a:srcRect l="20247" r="20247"/>
            <a:stretch>
              <a:fillRect/>
            </a:stretch>
          </p:blipFill>
          <p:spPr bwMode="auto">
            <a:xfrm>
              <a:off x="4800" y="2415"/>
              <a:ext cx="800" cy="1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42" name="Text Box 23"/>
            <p:cNvSpPr txBox="1">
              <a:spLocks noChangeArrowheads="1"/>
            </p:cNvSpPr>
            <p:nvPr/>
          </p:nvSpPr>
          <p:spPr bwMode="auto">
            <a:xfrm>
              <a:off x="240" y="1248"/>
              <a:ext cx="81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1800" b="0">
                  <a:solidFill>
                    <a:schemeClr val="bg1"/>
                  </a:solidFill>
                </a:rPr>
                <a:t>myeloblast</a:t>
              </a:r>
            </a:p>
          </p:txBody>
        </p:sp>
        <p:sp>
          <p:nvSpPr>
            <p:cNvPr id="1043" name="Text Box 24"/>
            <p:cNvSpPr txBox="1">
              <a:spLocks noChangeArrowheads="1"/>
            </p:cNvSpPr>
            <p:nvPr/>
          </p:nvSpPr>
          <p:spPr bwMode="auto">
            <a:xfrm>
              <a:off x="1056" y="1248"/>
              <a:ext cx="1193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promyelocyte</a:t>
              </a:r>
            </a:p>
          </p:txBody>
        </p:sp>
        <p:sp>
          <p:nvSpPr>
            <p:cNvPr id="1044" name="Text Box 25"/>
            <p:cNvSpPr txBox="1">
              <a:spLocks noChangeArrowheads="1"/>
            </p:cNvSpPr>
            <p:nvPr/>
          </p:nvSpPr>
          <p:spPr bwMode="auto">
            <a:xfrm>
              <a:off x="2064" y="1248"/>
              <a:ext cx="735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myelocyte</a:t>
              </a:r>
            </a:p>
          </p:txBody>
        </p:sp>
        <p:pic>
          <p:nvPicPr>
            <p:cNvPr id="1045" name="Picture 26"/>
            <p:cNvPicPr>
              <a:picLocks noChangeAspect="1" noChangeArrowheads="1"/>
            </p:cNvPicPr>
            <p:nvPr/>
          </p:nvPicPr>
          <p:blipFill>
            <a:blip r:embed="rId18" cstate="print"/>
            <a:srcRect b="23041"/>
            <a:stretch>
              <a:fillRect/>
            </a:stretch>
          </p:blipFill>
          <p:spPr bwMode="auto">
            <a:xfrm>
              <a:off x="2976" y="1647"/>
              <a:ext cx="806" cy="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27"/>
            <p:cNvPicPr>
              <a:picLocks noChangeAspect="1" noChangeArrowheads="1"/>
            </p:cNvPicPr>
            <p:nvPr/>
          </p:nvPicPr>
          <p:blipFill>
            <a:blip r:embed="rId19" cstate="print"/>
            <a:srcRect b="22769"/>
            <a:stretch>
              <a:fillRect/>
            </a:stretch>
          </p:blipFill>
          <p:spPr bwMode="auto">
            <a:xfrm>
              <a:off x="2064" y="1599"/>
              <a:ext cx="720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7" name="Text Box 28"/>
            <p:cNvSpPr txBox="1">
              <a:spLocks noChangeArrowheads="1"/>
            </p:cNvSpPr>
            <p:nvPr/>
          </p:nvSpPr>
          <p:spPr bwMode="auto">
            <a:xfrm>
              <a:off x="2880" y="1248"/>
              <a:ext cx="1042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metamyelocyte</a:t>
              </a:r>
            </a:p>
          </p:txBody>
        </p:sp>
        <p:pic>
          <p:nvPicPr>
            <p:cNvPr id="1048" name="Picture 29"/>
            <p:cNvPicPr>
              <a:picLocks noChangeAspect="1" noChangeArrowheads="1"/>
            </p:cNvPicPr>
            <p:nvPr/>
          </p:nvPicPr>
          <p:blipFill>
            <a:blip r:embed="rId20" cstate="print"/>
            <a:srcRect b="21478"/>
            <a:stretch>
              <a:fillRect/>
            </a:stretch>
          </p:blipFill>
          <p:spPr bwMode="auto">
            <a:xfrm>
              <a:off x="288" y="1599"/>
              <a:ext cx="759" cy="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30"/>
            <p:cNvPicPr>
              <a:picLocks noChangeAspect="1" noChangeArrowheads="1"/>
            </p:cNvPicPr>
            <p:nvPr/>
          </p:nvPicPr>
          <p:blipFill>
            <a:blip r:embed="rId21" cstate="print"/>
            <a:srcRect r="4608" b="21721"/>
            <a:stretch>
              <a:fillRect/>
            </a:stretch>
          </p:blipFill>
          <p:spPr bwMode="auto">
            <a:xfrm>
              <a:off x="1152" y="1599"/>
              <a:ext cx="816" cy="7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31"/>
            <p:cNvPicPr>
              <a:picLocks noChangeAspect="1" noChangeArrowheads="1"/>
            </p:cNvPicPr>
            <p:nvPr/>
          </p:nvPicPr>
          <p:blipFill>
            <a:blip r:embed="rId22" cstate="print"/>
            <a:srcRect b="21979"/>
            <a:stretch>
              <a:fillRect/>
            </a:stretch>
          </p:blipFill>
          <p:spPr bwMode="auto">
            <a:xfrm>
              <a:off x="4800" y="1647"/>
              <a:ext cx="726" cy="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32"/>
            <p:cNvPicPr>
              <a:picLocks noChangeAspect="1" noChangeArrowheads="1"/>
            </p:cNvPicPr>
            <p:nvPr/>
          </p:nvPicPr>
          <p:blipFill>
            <a:blip r:embed="rId23" cstate="print"/>
            <a:srcRect b="22769"/>
            <a:stretch>
              <a:fillRect/>
            </a:stretch>
          </p:blipFill>
          <p:spPr bwMode="auto">
            <a:xfrm>
              <a:off x="3984" y="1647"/>
              <a:ext cx="617" cy="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2" name="Text Box 33"/>
            <p:cNvSpPr txBox="1">
              <a:spLocks noChangeArrowheads="1"/>
            </p:cNvSpPr>
            <p:nvPr/>
          </p:nvSpPr>
          <p:spPr bwMode="auto">
            <a:xfrm>
              <a:off x="4032" y="1248"/>
              <a:ext cx="41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band</a:t>
              </a:r>
            </a:p>
          </p:txBody>
        </p:sp>
        <p:sp>
          <p:nvSpPr>
            <p:cNvPr id="1053" name="Text Box 34"/>
            <p:cNvSpPr txBox="1">
              <a:spLocks noChangeArrowheads="1"/>
            </p:cNvSpPr>
            <p:nvPr/>
          </p:nvSpPr>
          <p:spPr bwMode="auto">
            <a:xfrm>
              <a:off x="4754" y="1248"/>
              <a:ext cx="719" cy="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 b="0">
                  <a:solidFill>
                    <a:schemeClr val="bg1"/>
                  </a:solidFill>
                </a:rPr>
                <a:t>neutrophil</a:t>
              </a:r>
            </a:p>
          </p:txBody>
        </p:sp>
      </p:grpSp>
      <p:sp>
        <p:nvSpPr>
          <p:cNvPr id="27683" name="AutoShape 35"/>
          <p:cNvSpPr>
            <a:spLocks noChangeArrowheads="1"/>
          </p:cNvSpPr>
          <p:nvPr/>
        </p:nvSpPr>
        <p:spPr bwMode="auto">
          <a:xfrm>
            <a:off x="617538" y="6477000"/>
            <a:ext cx="6886575" cy="381000"/>
          </a:xfrm>
          <a:prstGeom prst="rightArrow">
            <a:avLst>
              <a:gd name="adj1" fmla="val 56843"/>
              <a:gd name="adj2" fmla="val 184181"/>
            </a:avLst>
          </a:prstGeom>
          <a:gradFill rotWithShape="0">
            <a:gsLst>
              <a:gs pos="0">
                <a:srgbClr val="3333CC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1"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MATURATION</a:t>
            </a:r>
            <a:endParaRPr kumimoji="1" lang="en-US" sz="240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357188"/>
            <a:ext cx="8372475" cy="719137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 sz="2800" dirty="0" smtClean="0">
                <a:solidFill>
                  <a:srgbClr val="FFFF00"/>
                </a:solidFill>
              </a:rPr>
              <a:t>Διαφοροδιάγνωση λευκοκυττάρωσης και κυτταροπενίας. </a:t>
            </a:r>
            <a:br>
              <a:rPr lang="el-GR" sz="2800" dirty="0" smtClean="0">
                <a:solidFill>
                  <a:srgbClr val="FFFF00"/>
                </a:solidFill>
              </a:rPr>
            </a:br>
            <a:r>
              <a:rPr lang="el-GR" sz="2800" dirty="0" smtClean="0">
                <a:solidFill>
                  <a:srgbClr val="FFFF00"/>
                </a:solidFill>
              </a:rPr>
              <a:t>ΠΑΘΟΛΟΓΙΚΑ ΚΥΤΤΑΡΑ?</a:t>
            </a:r>
            <a:endParaRPr lang="de-DE" sz="2800" dirty="0" smtClean="0">
              <a:solidFill>
                <a:srgbClr val="FFFF00"/>
              </a:solidFill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500063" y="1357313"/>
            <a:ext cx="8280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2053" name="Picture 5" descr="ps wb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3227388"/>
            <a:ext cx="3240088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6"/>
          <p:cNvGraphicFramePr>
            <a:graphicFrameLocks noChangeAspect="1"/>
          </p:cNvGraphicFramePr>
          <p:nvPr/>
        </p:nvGraphicFramePr>
        <p:xfrm>
          <a:off x="323850" y="1571625"/>
          <a:ext cx="388778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" r:id="rId5" imgW="6792273" imgH="1971950" progId="PBrush">
                  <p:embed/>
                </p:oleObj>
              </mc:Choice>
              <mc:Fallback>
                <p:oleObj name="Bitmap" r:id="rId5" imgW="6792273" imgH="1971950" progId="PBrus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571625"/>
                        <a:ext cx="3887788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Text Box 31"/>
          <p:cNvSpPr txBox="1">
            <a:spLocks noChangeArrowheads="1"/>
          </p:cNvSpPr>
          <p:nvPr/>
        </p:nvSpPr>
        <p:spPr bwMode="auto">
          <a:xfrm>
            <a:off x="1095375" y="2838450"/>
            <a:ext cx="21161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>
                <a:solidFill>
                  <a:schemeClr val="bg1"/>
                </a:solidFill>
              </a:rPr>
              <a:t>"</a:t>
            </a:r>
            <a:r>
              <a:rPr lang="el-GR">
                <a:solidFill>
                  <a:schemeClr val="bg1"/>
                </a:solidFill>
              </a:rPr>
              <a:t>Φυσιολογικό</a:t>
            </a:r>
            <a:r>
              <a:rPr lang="de-DE">
                <a:solidFill>
                  <a:schemeClr val="bg1"/>
                </a:solidFill>
              </a:rPr>
              <a:t>"</a:t>
            </a:r>
            <a:r>
              <a:rPr lang="el-GR">
                <a:solidFill>
                  <a:schemeClr val="bg1"/>
                </a:solidFill>
              </a:rPr>
              <a:t> αιμα</a:t>
            </a:r>
            <a:endParaRPr lang="de-DE">
              <a:solidFill>
                <a:schemeClr val="bg1"/>
              </a:solidFill>
            </a:endParaRPr>
          </a:p>
        </p:txBody>
      </p:sp>
      <p:sp>
        <p:nvSpPr>
          <p:cNvPr id="2055" name="Text Box 32"/>
          <p:cNvSpPr txBox="1">
            <a:spLocks noChangeArrowheads="1"/>
          </p:cNvSpPr>
          <p:nvPr/>
        </p:nvSpPr>
        <p:spPr bwMode="auto">
          <a:xfrm>
            <a:off x="5214938" y="1500188"/>
            <a:ext cx="172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>
                <a:solidFill>
                  <a:schemeClr val="bg1"/>
                </a:solidFill>
              </a:rPr>
              <a:t>Οξεία Λευχαιμία</a:t>
            </a:r>
            <a:endParaRPr lang="de-DE">
              <a:solidFill>
                <a:schemeClr val="bg1"/>
              </a:solidFill>
            </a:endParaRPr>
          </a:p>
        </p:txBody>
      </p:sp>
      <p:grpSp>
        <p:nvGrpSpPr>
          <p:cNvPr id="2056" name="Group 37"/>
          <p:cNvGrpSpPr>
            <a:grpSpLocks/>
          </p:cNvGrpSpPr>
          <p:nvPr/>
        </p:nvGrpSpPr>
        <p:grpSpPr bwMode="auto">
          <a:xfrm>
            <a:off x="4716463" y="1787525"/>
            <a:ext cx="2592387" cy="2281238"/>
            <a:chOff x="158" y="1253"/>
            <a:chExt cx="1633" cy="1437"/>
          </a:xfrm>
        </p:grpSpPr>
        <p:pic>
          <p:nvPicPr>
            <p:cNvPr id="2060" name="Picture 38"/>
            <p:cNvPicPr>
              <a:picLocks noChangeAspect="1" noChangeArrowheads="1"/>
            </p:cNvPicPr>
            <p:nvPr/>
          </p:nvPicPr>
          <p:blipFill>
            <a:blip r:embed="rId7" cstate="print">
              <a:lum bright="4000"/>
            </a:blip>
            <a:srcRect/>
            <a:stretch>
              <a:fillRect/>
            </a:stretch>
          </p:blipFill>
          <p:spPr bwMode="auto">
            <a:xfrm>
              <a:off x="204" y="1253"/>
              <a:ext cx="1587" cy="14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Text Box 39"/>
            <p:cNvSpPr txBox="1">
              <a:spLocks noChangeArrowheads="1"/>
            </p:cNvSpPr>
            <p:nvPr/>
          </p:nvSpPr>
          <p:spPr bwMode="auto">
            <a:xfrm>
              <a:off x="158" y="2478"/>
              <a:ext cx="63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/>
                <a:t>Βλάστες</a:t>
              </a:r>
              <a:endParaRPr lang="de-DE"/>
            </a:p>
          </p:txBody>
        </p:sp>
      </p:grpSp>
      <p:grpSp>
        <p:nvGrpSpPr>
          <p:cNvPr id="2057" name="Group 40"/>
          <p:cNvGrpSpPr>
            <a:grpSpLocks/>
          </p:cNvGrpSpPr>
          <p:nvPr/>
        </p:nvGrpSpPr>
        <p:grpSpPr bwMode="auto">
          <a:xfrm>
            <a:off x="4716463" y="4308475"/>
            <a:ext cx="2808287" cy="2281238"/>
            <a:chOff x="1973" y="1253"/>
            <a:chExt cx="1769" cy="1437"/>
          </a:xfrm>
        </p:grpSpPr>
        <p:pic>
          <p:nvPicPr>
            <p:cNvPr id="2058" name="Picture 4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018" y="1253"/>
              <a:ext cx="1724" cy="1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9" name="Text Box 42"/>
            <p:cNvSpPr txBox="1">
              <a:spLocks noChangeArrowheads="1"/>
            </p:cNvSpPr>
            <p:nvPr/>
          </p:nvSpPr>
          <p:spPr bwMode="auto">
            <a:xfrm>
              <a:off x="1973" y="2478"/>
              <a:ext cx="1151" cy="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"</a:t>
              </a:r>
              <a:r>
                <a:rPr lang="el-GR"/>
                <a:t>ώριμα κύτταρα</a:t>
              </a:r>
              <a:r>
                <a:rPr lang="de-DE"/>
                <a:t>"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369</Words>
  <Application>Microsoft Office PowerPoint</Application>
  <PresentationFormat>Προβολή στην οθόνη (4:3)</PresentationFormat>
  <Paragraphs>147</Paragraphs>
  <Slides>15</Slides>
  <Notes>15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0" baseType="lpstr">
      <vt:lpstr>Arial</vt:lpstr>
      <vt:lpstr>Arial Narrow</vt:lpstr>
      <vt:lpstr>Times New Roman</vt:lpstr>
      <vt:lpstr>Default Design</vt:lpstr>
      <vt:lpstr>Bitmap</vt:lpstr>
      <vt:lpstr>Παρουσίαση του PowerPoint</vt:lpstr>
      <vt:lpstr>Παρουσίαση του PowerPoint</vt:lpstr>
      <vt:lpstr>Παρουσίαση του PowerPoint</vt:lpstr>
      <vt:lpstr>Ορισμός λεκοκυττάρωσης</vt:lpstr>
      <vt:lpstr>Ουδετεροφιλία  ουδετερόφιλα&gt; 7.5x103/μL </vt:lpstr>
      <vt:lpstr>ηωσινοφιλία ηωσινοφιλία&gt;0.4 x103/μL </vt:lpstr>
      <vt:lpstr>Λεμφοκυττάρωση  &gt;4.000/μl</vt:lpstr>
      <vt:lpstr>Παρουσίαση του PowerPoint</vt:lpstr>
      <vt:lpstr>Διαφοροδιάγνωση λευκοκυττάρωσης και κυτταροπενίας.  ΠΑΘΟΛΟΓΙΚΑ ΚΥΤΤΑΡΑ?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office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User</cp:lastModifiedBy>
  <cp:revision>34</cp:revision>
  <dcterms:created xsi:type="dcterms:W3CDTF">2006-02-04T12:58:38Z</dcterms:created>
  <dcterms:modified xsi:type="dcterms:W3CDTF">2020-03-31T10:36:27Z</dcterms:modified>
</cp:coreProperties>
</file>