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74"/>
  </p:notesMasterIdLst>
  <p:handoutMasterIdLst>
    <p:handoutMasterId r:id="rId75"/>
  </p:handoutMasterIdLst>
  <p:sldIdLst>
    <p:sldId id="374" r:id="rId2"/>
    <p:sldId id="383" r:id="rId3"/>
    <p:sldId id="384" r:id="rId4"/>
    <p:sldId id="330" r:id="rId5"/>
    <p:sldId id="366" r:id="rId6"/>
    <p:sldId id="337" r:id="rId7"/>
    <p:sldId id="331" r:id="rId8"/>
    <p:sldId id="332" r:id="rId9"/>
    <p:sldId id="333" r:id="rId10"/>
    <p:sldId id="334" r:id="rId11"/>
    <p:sldId id="335" r:id="rId12"/>
    <p:sldId id="367" r:id="rId13"/>
    <p:sldId id="336" r:id="rId14"/>
    <p:sldId id="329" r:id="rId15"/>
    <p:sldId id="308" r:id="rId16"/>
    <p:sldId id="298" r:id="rId17"/>
    <p:sldId id="299" r:id="rId18"/>
    <p:sldId id="300" r:id="rId19"/>
    <p:sldId id="309" r:id="rId20"/>
    <p:sldId id="301" r:id="rId21"/>
    <p:sldId id="302" r:id="rId22"/>
    <p:sldId id="368" r:id="rId23"/>
    <p:sldId id="338" r:id="rId24"/>
    <p:sldId id="310" r:id="rId25"/>
    <p:sldId id="369" r:id="rId26"/>
    <p:sldId id="315" r:id="rId27"/>
    <p:sldId id="319" r:id="rId28"/>
    <p:sldId id="316" r:id="rId29"/>
    <p:sldId id="317" r:id="rId30"/>
    <p:sldId id="318" r:id="rId31"/>
    <p:sldId id="320" r:id="rId32"/>
    <p:sldId id="370" r:id="rId33"/>
    <p:sldId id="321" r:id="rId34"/>
    <p:sldId id="371" r:id="rId35"/>
    <p:sldId id="322" r:id="rId36"/>
    <p:sldId id="323" r:id="rId37"/>
    <p:sldId id="324" r:id="rId38"/>
    <p:sldId id="326" r:id="rId39"/>
    <p:sldId id="327" r:id="rId40"/>
    <p:sldId id="325" r:id="rId41"/>
    <p:sldId id="372" r:id="rId42"/>
    <p:sldId id="344" r:id="rId43"/>
    <p:sldId id="373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</p:sldIdLst>
  <p:sldSz cx="9144000" cy="6858000" type="screen4x3"/>
  <p:notesSz cx="6781800" cy="99187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E0A3"/>
    <a:srgbClr val="CCE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011" autoAdjust="0"/>
  </p:normalViewPr>
  <p:slideViewPr>
    <p:cSldViewPr>
      <p:cViewPr varScale="1">
        <p:scale>
          <a:sx n="52" d="100"/>
          <a:sy n="52" d="100"/>
        </p:scale>
        <p:origin x="43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8"/>
    </p:cViewPr>
  </p:sorterViewPr>
  <p:notesViewPr>
    <p:cSldViewPr>
      <p:cViewPr varScale="1">
        <p:scale>
          <a:sx n="54" d="100"/>
          <a:sy n="54" d="100"/>
        </p:scale>
        <p:origin x="-2798" y="-91"/>
      </p:cViewPr>
      <p:guideLst>
        <p:guide orient="horz" pos="3123"/>
        <p:guide pos="21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29.wmf"/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9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8" tIns="48229" rIns="96458" bIns="48229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8" tIns="48229" rIns="96458" bIns="48229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384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8" tIns="48229" rIns="96458" bIns="48229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4988"/>
            <a:ext cx="29384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8" tIns="48229" rIns="96458" bIns="48229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Tahoma" panose="020B0604030504040204" pitchFamily="34" charset="0"/>
              </a:defRPr>
            </a:lvl1pPr>
          </a:lstStyle>
          <a:p>
            <a:fld id="{7CD70734-2017-43BB-8987-BB1B02923F85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517899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1838"/>
            <a:ext cx="4986338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7205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00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31338"/>
            <a:ext cx="29400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ahoma" panose="020B0604030504040204" pitchFamily="34" charset="0"/>
              </a:defRPr>
            </a:lvl1pPr>
          </a:lstStyle>
          <a:p>
            <a:fld id="{AA92614C-0E24-49F3-91BD-3E98AE927FDE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5452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558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C3AF3C-FF13-4004-9B8D-5CC25AF28C91}" type="slidenum">
              <a:rPr lang="en-GB" altLang="el-GR" sz="1200">
                <a:latin typeface="Tahoma" panose="020B0604030504040204" pitchFamily="34" charset="0"/>
              </a:rPr>
              <a:pPr eaLnBrk="1" hangingPunct="1"/>
              <a:t>10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89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53B0B10-C780-4CC6-8361-C3CEC413CF18}" type="slidenum">
              <a:rPr lang="en-GB" altLang="el-GR" sz="1200">
                <a:latin typeface="Tahoma" panose="020B0604030504040204" pitchFamily="34" charset="0"/>
              </a:rPr>
              <a:pPr eaLnBrk="1" hangingPunct="1"/>
              <a:t>11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3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53B0B10-C780-4CC6-8361-C3CEC413CF18}" type="slidenum">
              <a:rPr lang="en-GB" altLang="el-GR" sz="1200">
                <a:latin typeface="Tahoma" panose="020B0604030504040204" pitchFamily="34" charset="0"/>
              </a:rPr>
              <a:pPr eaLnBrk="1" hangingPunct="1"/>
              <a:t>12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56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Για απόδειξη σχετικά με την τιμή του σήματος στην έξοδου του προσαρμοσμένου φίλτρου βλ. σελ. 423 του βιβλίου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F369AA8-26E9-49CB-A1A6-AD516CA72754}" type="slidenum">
              <a:rPr lang="en-GB" altLang="el-GR" sz="1200">
                <a:latin typeface="Tahoma" panose="020B0604030504040204" pitchFamily="34" charset="0"/>
              </a:rPr>
              <a:pPr eaLnBrk="1" hangingPunct="1"/>
              <a:t>13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86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BBC9708-C8B1-4637-AEF8-E26AFDB5A149}" type="slidenum">
              <a:rPr lang="en-GB" altLang="el-GR" sz="1200">
                <a:latin typeface="Tahoma" panose="020B0604030504040204" pitchFamily="34" charset="0"/>
              </a:rPr>
              <a:pPr eaLnBrk="1" hangingPunct="1"/>
              <a:t>14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50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945D05E-A557-4EA3-9239-A6993D646256}" type="slidenum">
              <a:rPr lang="en-GB" altLang="el-GR" sz="1200">
                <a:latin typeface="Tahoma" panose="020B0604030504040204" pitchFamily="34" charset="0"/>
              </a:rPr>
              <a:pPr eaLnBrk="1" hangingPunct="1"/>
              <a:t>15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00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2FE0BD7-F8DD-4126-964C-5FDD56EDBC8E}" type="slidenum">
              <a:rPr lang="en-GB" altLang="el-GR" sz="1200">
                <a:latin typeface="Tahoma" panose="020B0604030504040204" pitchFamily="34" charset="0"/>
              </a:rPr>
              <a:pPr eaLnBrk="1" hangingPunct="1"/>
              <a:t>16</a:t>
            </a:fld>
            <a:endParaRPr lang="en-GB" altLang="el-GR" sz="1200">
              <a:latin typeface="Tahoma" panose="020B060403050404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689114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C795136-648F-44CA-B927-ACB17EAE4C78}" type="slidenum">
              <a:rPr lang="en-GB" altLang="el-GR" sz="1200">
                <a:latin typeface="Tahoma" panose="020B0604030504040204" pitchFamily="34" charset="0"/>
              </a:rPr>
              <a:pPr eaLnBrk="1" hangingPunct="1"/>
              <a:t>17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9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3110326-6A37-4A18-8EF0-2AA3C1A9536F}" type="slidenum">
              <a:rPr lang="en-GB" altLang="el-GR" sz="1200">
                <a:latin typeface="Tahoma" panose="020B0604030504040204" pitchFamily="34" charset="0"/>
              </a:rPr>
              <a:pPr eaLnBrk="1" hangingPunct="1"/>
              <a:t>18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34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E932186-2220-4C72-9885-BA2B217A8128}" type="slidenum">
              <a:rPr lang="en-GB" altLang="el-GR" sz="1200">
                <a:latin typeface="Tahoma" panose="020B0604030504040204" pitchFamily="34" charset="0"/>
              </a:rPr>
              <a:pPr eaLnBrk="1" hangingPunct="1"/>
              <a:t>19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5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0298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071283A-DE2D-4A03-B1B0-BBD284B3FAB1}" type="slidenum">
              <a:rPr lang="en-GB" altLang="el-GR" sz="1200">
                <a:latin typeface="Tahoma" panose="020B0604030504040204" pitchFamily="34" charset="0"/>
              </a:rPr>
              <a:pPr eaLnBrk="1" hangingPunct="1"/>
              <a:t>20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40E89AF-B973-4266-9712-3763E66EF64F}" type="slidenum">
              <a:rPr lang="en-GB" altLang="el-GR" sz="1200">
                <a:latin typeface="Tahoma" panose="020B0604030504040204" pitchFamily="34" charset="0"/>
              </a:rPr>
              <a:pPr eaLnBrk="1" hangingPunct="1"/>
              <a:t>21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5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40E89AF-B973-4266-9712-3763E66EF64F}" type="slidenum">
              <a:rPr lang="en-GB" altLang="el-GR" sz="1200">
                <a:latin typeface="Tahoma" panose="020B0604030504040204" pitchFamily="34" charset="0"/>
              </a:rPr>
              <a:pPr eaLnBrk="1" hangingPunct="1"/>
              <a:t>22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97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15EC6F6-C96F-48EA-B21F-BBE3293F1A7A}" type="slidenum">
              <a:rPr lang="en-GB" altLang="el-GR" sz="1200">
                <a:latin typeface="Tahoma" panose="020B0604030504040204" pitchFamily="34" charset="0"/>
              </a:rPr>
              <a:pPr eaLnBrk="1" hangingPunct="1"/>
              <a:t>23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68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C38206F-2FD4-4D60-A963-6F4E2B618E6C}" type="slidenum">
              <a:rPr lang="en-GB" altLang="el-GR" sz="1200">
                <a:latin typeface="Tahoma" panose="020B0604030504040204" pitchFamily="34" charset="0"/>
              </a:rPr>
              <a:pPr eaLnBrk="1" hangingPunct="1"/>
              <a:t>24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05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C38206F-2FD4-4D60-A963-6F4E2B618E6C}" type="slidenum">
              <a:rPr lang="en-GB" altLang="el-GR" sz="1200">
                <a:latin typeface="Tahoma" panose="020B0604030504040204" pitchFamily="34" charset="0"/>
              </a:rPr>
              <a:pPr eaLnBrk="1" hangingPunct="1"/>
              <a:t>25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31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4F2A9E4-9A97-4DA1-AD31-FCB2C1BE551F}" type="slidenum">
              <a:rPr lang="en-GB" altLang="el-GR" sz="1200">
                <a:latin typeface="Tahoma" panose="020B0604030504040204" pitchFamily="34" charset="0"/>
              </a:rPr>
              <a:pPr eaLnBrk="1" hangingPunct="1"/>
              <a:t>26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53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439C2E7-31AE-4211-A906-7F052A232D16}" type="slidenum">
              <a:rPr lang="en-GB" altLang="el-GR" sz="1200">
                <a:latin typeface="Tahoma" panose="020B0604030504040204" pitchFamily="34" charset="0"/>
              </a:rPr>
              <a:pPr eaLnBrk="1" hangingPunct="1"/>
              <a:t>27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05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0BDB766-0AF3-4AA9-AE7C-8003984A4AB8}" type="slidenum">
              <a:rPr lang="en-GB" altLang="el-GR" sz="1200">
                <a:latin typeface="Tahoma" panose="020B0604030504040204" pitchFamily="34" charset="0"/>
              </a:rPr>
              <a:pPr eaLnBrk="1" hangingPunct="1"/>
              <a:t>28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02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8DE42AE-A8AB-49AA-BF98-751C6CC79EE7}" type="slidenum">
              <a:rPr lang="en-GB" altLang="el-GR" sz="1200">
                <a:latin typeface="Tahoma" panose="020B0604030504040204" pitchFamily="34" charset="0"/>
              </a:rPr>
              <a:pPr eaLnBrk="1" hangingPunct="1"/>
              <a:t>29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4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476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834C346-3356-433E-BE0A-E23B07568202}" type="slidenum">
              <a:rPr lang="en-GB" altLang="el-GR" sz="1200">
                <a:latin typeface="Tahoma" panose="020B0604030504040204" pitchFamily="34" charset="0"/>
              </a:rPr>
              <a:pPr eaLnBrk="1" hangingPunct="1"/>
              <a:t>30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38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D339346-BAEB-49C8-BC51-9DDF1521FB4A}" type="slidenum">
              <a:rPr lang="en-GB" altLang="el-GR" sz="1200">
                <a:latin typeface="Tahoma" panose="020B0604030504040204" pitchFamily="34" charset="0"/>
              </a:rPr>
              <a:pPr eaLnBrk="1" hangingPunct="1"/>
              <a:t>31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32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D339346-BAEB-49C8-BC51-9DDF1521FB4A}" type="slidenum">
              <a:rPr lang="en-GB" altLang="el-GR" sz="1200">
                <a:latin typeface="Tahoma" panose="020B0604030504040204" pitchFamily="34" charset="0"/>
              </a:rPr>
              <a:pPr eaLnBrk="1" hangingPunct="1"/>
              <a:t>32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40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1215372-67C1-4DBD-899E-3CE3F00E97FF}" type="slidenum">
              <a:rPr lang="en-GB" altLang="el-GR" sz="1200">
                <a:latin typeface="Tahoma" panose="020B0604030504040204" pitchFamily="34" charset="0"/>
              </a:rPr>
              <a:pPr eaLnBrk="1" hangingPunct="1"/>
              <a:t>33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34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D51D79F-7733-41EE-A454-81875693D12C}" type="slidenum">
              <a:rPr lang="en-GB" altLang="el-GR" sz="1200">
                <a:latin typeface="Tahoma" panose="020B0604030504040204" pitchFamily="34" charset="0"/>
              </a:rPr>
              <a:pPr eaLnBrk="1" hangingPunct="1"/>
              <a:t>34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06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D51D79F-7733-41EE-A454-81875693D12C}" type="slidenum">
              <a:rPr lang="en-GB" altLang="el-GR" sz="1200">
                <a:latin typeface="Tahoma" panose="020B0604030504040204" pitchFamily="34" charset="0"/>
              </a:rPr>
              <a:pPr eaLnBrk="1" hangingPunct="1"/>
              <a:t>35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38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5BA753C-FD8E-4405-81D8-6BC3A4C63164}" type="slidenum">
              <a:rPr lang="en-GB" altLang="el-GR" sz="1200">
                <a:latin typeface="Tahoma" panose="020B0604030504040204" pitchFamily="34" charset="0"/>
              </a:rPr>
              <a:pPr eaLnBrk="1" hangingPunct="1"/>
              <a:t>36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205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7CC3C0B-9B35-44BF-A35A-8BA8E5277AB7}" type="slidenum">
              <a:rPr lang="en-GB" altLang="el-GR" sz="1200">
                <a:latin typeface="Tahoma" panose="020B0604030504040204" pitchFamily="34" charset="0"/>
              </a:rPr>
              <a:pPr eaLnBrk="1" hangingPunct="1"/>
              <a:t>37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881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3A1885E-FB5F-4949-9ECF-DB8D3A399B76}" type="slidenum">
              <a:rPr lang="en-GB" altLang="el-GR" sz="1200">
                <a:latin typeface="Tahoma" panose="020B0604030504040204" pitchFamily="34" charset="0"/>
              </a:rPr>
              <a:pPr eaLnBrk="1" hangingPunct="1"/>
              <a:t>38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787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To </a:t>
            </a:r>
            <a:r>
              <a:rPr lang="en-US" altLang="el-GR" smtClean="0">
                <a:solidFill>
                  <a:srgbClr val="0033CC"/>
                </a:solidFill>
              </a:rPr>
              <a:t>square root raised cosine filter </a:t>
            </a:r>
            <a:r>
              <a:rPr lang="el-GR" altLang="el-GR" smtClean="0">
                <a:solidFill>
                  <a:srgbClr val="0033CC"/>
                </a:solidFill>
              </a:rPr>
              <a:t>δεν έχει </a:t>
            </a:r>
            <a:r>
              <a:rPr lang="en-US" altLang="el-GR" smtClean="0">
                <a:solidFill>
                  <a:srgbClr val="0033CC"/>
                </a:solidFill>
              </a:rPr>
              <a:t>zero-crossings </a:t>
            </a:r>
            <a:r>
              <a:rPr lang="el-GR" altLang="el-GR" smtClean="0">
                <a:solidFill>
                  <a:srgbClr val="0033CC"/>
                </a:solidFill>
              </a:rPr>
              <a:t>στα ακέραια πολλαπλάσια του Τ (εκτός από την περίπτωση που α=0)</a:t>
            </a:r>
            <a:endParaRPr lang="el-GR" altLang="el-G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E7469AF-D8BB-40B4-90F2-B88CF229AB8D}" type="slidenum">
              <a:rPr lang="en-GB" altLang="el-GR" sz="1200">
                <a:latin typeface="Tahoma" panose="020B0604030504040204" pitchFamily="34" charset="0"/>
              </a:rPr>
              <a:pPr eaLnBrk="1" hangingPunct="1"/>
              <a:t>39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1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A7C5A07-41BA-410E-B4AD-EDD56744F51E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516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B61CE3C-249F-4483-9FFB-E295E61C294B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40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545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B61CE3C-249F-4483-9FFB-E295E61C294B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41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47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DE152AF-1E52-44FF-A5D1-EFA34AEBD2BD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42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031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DE152AF-1E52-44FF-A5D1-EFA34AEBD2BD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43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25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0F0206B-14D0-44C9-A87B-BD561D50CEEF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44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604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16A49B7-5A38-4412-AD7F-AEA8E5754EFD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45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621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86A82F0-6B8E-41D2-A46B-E2512487172C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46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776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62F1D19-845B-4E10-B243-238A8295E2EC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47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963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FF7939E-AA04-407D-93D7-8B49D701F79D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48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397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0EE7111-28F7-4E6B-B2D3-E8532172FB79}" type="slidenum">
              <a:rPr lang="en-GB" altLang="el-GR" sz="1200">
                <a:latin typeface="Tahoma" panose="020B0604030504040204" pitchFamily="34" charset="0"/>
              </a:rPr>
              <a:pPr eaLnBrk="1" hangingPunct="1"/>
              <a:t>49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7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A7C5A07-41BA-410E-B4AD-EDD56744F51E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923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0EF77D9-8C89-4434-BB7D-A89A4341B34E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50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394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4AE84BC-A9C7-4650-8FE2-9C250B223BF3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51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37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CC2A090-B468-4BC9-AB8B-A56B280C988D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52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062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DA379C1-0BD8-4980-AA97-4A76E2D456DB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53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494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605DC4A-6B6B-45CE-9C31-07A02324050F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54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264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127C45D-AC1C-48DD-9696-07FA6C14E882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55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473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8A0A2F5-2598-4EC3-A304-CDAED39F9FE2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56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305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97E6714-2116-4F21-80CC-8A031FB6CCAA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57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215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6701FAF-114B-4A90-B085-92D8094774CC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58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340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7D6BCBF-860C-46B2-9324-7C236ABB3F7C}" type="slidenum">
              <a:rPr lang="en-GB" altLang="el-GR" sz="1200">
                <a:latin typeface="Tahoma" panose="020B0604030504040204" pitchFamily="34" charset="0"/>
              </a:rPr>
              <a:pPr eaLnBrk="1" hangingPunct="1"/>
              <a:t>59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6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CCC1788-5EED-4AAF-8F80-89559668914C}" type="slidenum">
              <a:rPr lang="en-GB" altLang="el-GR" sz="1200">
                <a:latin typeface="Tahoma" panose="020B0604030504040204" pitchFamily="34" charset="0"/>
              </a:rPr>
              <a:pPr eaLnBrk="1" hangingPunct="1"/>
              <a:t>6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090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4D47261-2D3F-46A7-89ED-9E745AC06EC6}" type="slidenum">
              <a:rPr lang="en-GB" altLang="el-GR" sz="1200">
                <a:latin typeface="Tahoma" panose="020B0604030504040204" pitchFamily="34" charset="0"/>
              </a:rPr>
              <a:pPr eaLnBrk="1" hangingPunct="1"/>
              <a:t>60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670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AB85810-5D83-4305-9320-46BE6FE89000}" type="slidenum">
              <a:rPr lang="en-GB" altLang="el-GR" sz="1200">
                <a:latin typeface="Tahoma" panose="020B0604030504040204" pitchFamily="34" charset="0"/>
              </a:rPr>
              <a:pPr eaLnBrk="1" hangingPunct="1"/>
              <a:t>61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439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FDBCC39-55AF-4A75-8175-DF4A5625FFDA}" type="slidenum">
              <a:rPr lang="en-GB" altLang="el-GR" sz="1200">
                <a:latin typeface="Tahoma" panose="020B0604030504040204" pitchFamily="34" charset="0"/>
              </a:rPr>
              <a:pPr eaLnBrk="1" hangingPunct="1"/>
              <a:t>62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330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75CD340-5C11-4938-9866-DDF2F206EA90}" type="slidenum">
              <a:rPr lang="en-GB" altLang="el-GR" sz="1200">
                <a:latin typeface="Tahoma" panose="020B0604030504040204" pitchFamily="34" charset="0"/>
              </a:rPr>
              <a:pPr eaLnBrk="1" hangingPunct="1"/>
              <a:t>63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200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E9E1E51-2978-41C5-9DD0-970E251F3091}" type="slidenum">
              <a:rPr lang="en-GB" altLang="el-GR" sz="1200">
                <a:latin typeface="Tahoma" panose="020B0604030504040204" pitchFamily="34" charset="0"/>
              </a:rPr>
              <a:pPr eaLnBrk="1" hangingPunct="1"/>
              <a:t>64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996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11412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0344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71582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4949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842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F63B024-FEAE-4BA8-8E21-19184941E25B}" type="slidenum">
              <a:rPr lang="en-GB" altLang="el-GR" sz="1200">
                <a:latin typeface="Tahoma" panose="020B0604030504040204" pitchFamily="34" charset="0"/>
              </a:rPr>
              <a:pPr eaLnBrk="1" hangingPunct="1"/>
              <a:t>7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612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8087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23674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95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0EAC89B-CA07-47E5-863F-68655FE498DA}" type="slidenum">
              <a:rPr lang="en-GB" altLang="el-GR" sz="1200">
                <a:latin typeface="Tahoma" panose="020B0604030504040204" pitchFamily="34" charset="0"/>
              </a:rPr>
              <a:pPr eaLnBrk="1" hangingPunct="1"/>
              <a:t>8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86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2338" eaLnBrk="0" hangingPunct="0"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B39CB14-5424-41A1-AE09-5453737CD6C9}" type="slidenum">
              <a:rPr lang="en-GB" altLang="el-GR" sz="1200">
                <a:latin typeface="Tahoma" panose="020B0604030504040204" pitchFamily="34" charset="0"/>
              </a:rPr>
              <a:pPr eaLnBrk="1" hangingPunct="1"/>
              <a:t>9</a:t>
            </a:fld>
            <a:endParaRPr lang="en-GB" altLang="el-G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74893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91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718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38" y="742950"/>
            <a:ext cx="40767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742950"/>
            <a:ext cx="40767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55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80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660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913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114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15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58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204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067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55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4.pn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1.png"/><Relationship Id="rId9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6.png"/><Relationship Id="rId10" Type="http://schemas.openxmlformats.org/officeDocument/2006/relationships/image" Target="../media/image50.png"/><Relationship Id="rId4" Type="http://schemas.openxmlformats.org/officeDocument/2006/relationships/image" Target="../media/image65.png"/><Relationship Id="rId9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70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9.pn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73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6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5.wmf"/><Relationship Id="rId4" Type="http://schemas.openxmlformats.org/officeDocument/2006/relationships/image" Target="../media/image730.png"/><Relationship Id="rId9" Type="http://schemas.openxmlformats.org/officeDocument/2006/relationships/oleObject" Target="../embeddings/oleObject6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9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71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76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2006575"/>
            <a:ext cx="9144000" cy="1470025"/>
          </a:xfrm>
        </p:spPr>
        <p:txBody>
          <a:bodyPr>
            <a:normAutofit/>
          </a:bodyPr>
          <a:lstStyle/>
          <a:p>
            <a:r>
              <a:rPr lang="el-GR" sz="4100" dirty="0" smtClean="0">
                <a:solidFill>
                  <a:srgbClr val="5075BC"/>
                </a:solidFill>
              </a:rPr>
              <a:t>Ψηφιακές </a:t>
            </a:r>
            <a:r>
              <a:rPr lang="el-GR" sz="4100" dirty="0" err="1" smtClean="0">
                <a:solidFill>
                  <a:srgbClr val="5075BC"/>
                </a:solidFill>
              </a:rPr>
              <a:t>Τηλεπικοινωνιές</a:t>
            </a:r>
            <a:endParaRPr lang="el-GR" sz="41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3384822"/>
            <a:ext cx="8136904" cy="30685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14: </a:t>
            </a:r>
            <a:r>
              <a:rPr lang="el-GR" sz="2800" dirty="0"/>
              <a:t>Ψηφιακή Μετάδοση Σήματος σε  </a:t>
            </a:r>
            <a:r>
              <a:rPr lang="el-GR" sz="2800" dirty="0" err="1"/>
              <a:t>Ζωνοπεριορισμένο</a:t>
            </a:r>
            <a:r>
              <a:rPr lang="el-GR" sz="2800" dirty="0"/>
              <a:t> Κανάλι </a:t>
            </a:r>
            <a:r>
              <a:rPr lang="el-GR" sz="2800" dirty="0" smtClean="0"/>
              <a:t>AWGN</a:t>
            </a:r>
          </a:p>
          <a:p>
            <a:pPr>
              <a:defRPr/>
            </a:pP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Καθηγητής Κώστας Μπερμπερίδης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Μηχανικών Η/Υ και Πληροφορικής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Μετάδοση Παλμού</a:t>
            </a:r>
            <a:endParaRPr 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Ας μελετήσουμε πρώτα τη μετάδοση ενός παλμού βασικής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ζώνης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σε ζωνοπεριορισμένο κανάλι</a:t>
                </a:r>
              </a:p>
              <a:p>
                <a:pPr eaLnBrk="1" hangingPunct="1">
                  <a:defRPr/>
                </a:pPr>
                <a:r>
                  <a:rPr lang="el-GR" sz="2000" dirty="0" smtClean="0"/>
                  <a:t>Η έξοδος του καναλιού είναι</a:t>
                </a:r>
              </a:p>
              <a:p>
                <a:pPr eaLnBrk="1" hangingPunct="1">
                  <a:defRPr/>
                </a:pP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Στη συχνότητα είναι</a:t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Το κανάλι παραμορφώνει το μεταδιδόμενο σήμα</a:t>
                </a:r>
              </a:p>
              <a:p>
                <a:pPr marL="0" indent="0" eaLnBrk="1" hangingPunct="1">
                  <a:buNone/>
                  <a:defRPr/>
                </a:pPr>
                <a:r>
                  <a:rPr lang="el-GR" sz="2000" dirty="0"/>
                  <a:t/>
                </a:r>
                <a:br>
                  <a:rPr lang="el-GR" sz="2000" dirty="0"/>
                </a:b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Το κανάλι εισάγει 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AWGN </a:t>
                </a:r>
                <a:r>
                  <a:rPr lang="el-GR" sz="2000" dirty="0" smtClean="0"/>
                  <a:t>μετά τη συνέλιξη του καναλιού</a:t>
                </a:r>
              </a:p>
              <a:p>
                <a:pPr eaLnBrk="1" hangingPunct="1">
                  <a:defRPr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409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b="-104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61172"/>
              </p:ext>
            </p:extLst>
          </p:nvPr>
        </p:nvGraphicFramePr>
        <p:xfrm>
          <a:off x="1800224" y="2981052"/>
          <a:ext cx="53117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5" imgW="2552400" imgH="330120" progId="Equation.DSMT4">
                  <p:embed/>
                </p:oleObj>
              </mc:Choice>
              <mc:Fallback>
                <p:oleObj name="Equation" r:id="rId5" imgW="255240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4" y="2981052"/>
                        <a:ext cx="5311775" cy="6873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61604"/>
              </p:ext>
            </p:extLst>
          </p:nvPr>
        </p:nvGraphicFramePr>
        <p:xfrm>
          <a:off x="3635870" y="4028222"/>
          <a:ext cx="28321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7" imgW="1358640" imgH="253800" progId="Equation.DSMT4">
                  <p:embed/>
                </p:oleObj>
              </mc:Choice>
              <mc:Fallback>
                <p:oleObj name="Equation" r:id="rId7" imgW="13586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70" y="4028222"/>
                        <a:ext cx="2832100" cy="52863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18186"/>
              </p:ext>
            </p:extLst>
          </p:nvPr>
        </p:nvGraphicFramePr>
        <p:xfrm>
          <a:off x="2943225" y="5301260"/>
          <a:ext cx="32575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9" imgW="1562040" imgH="253800" progId="Equation.DSMT4">
                  <p:embed/>
                </p:oleObj>
              </mc:Choice>
              <mc:Fallback>
                <p:oleObj name="Equation" r:id="rId9" imgW="15620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5301260"/>
                        <a:ext cx="3257550" cy="528637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Προσαρμοσμένο Φίλτρο (1 από 2)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4156" y="1556792"/>
                <a:ext cx="8229600" cy="4525963"/>
              </a:xfrm>
            </p:spPr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400" dirty="0" smtClean="0"/>
                  <a:t>Για να </a:t>
                </a:r>
                <a:r>
                  <a:rPr lang="el-GR" sz="2400" dirty="0" smtClean="0">
                    <a:solidFill>
                      <a:srgbClr val="0033CC"/>
                    </a:solidFill>
                  </a:rPr>
                  <a:t>μεγιστοποιήσουμε το 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SNR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στην έξοδο του αποδιαμορφωτή,</a:t>
                </a:r>
              </a:p>
              <a:p>
                <a:pPr lvl="1"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χρησιμοποιείται ένα φίλτρο προσαρμοσμένο στο σήμα που στάλθηκε (δηλαδή, με κρουστική απόκριση που να είναι κατοπτρική του σήματος εισόδου)</a:t>
                </a: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400" dirty="0" smtClean="0">
                    <a:solidFill>
                      <a:srgbClr val="0033CC"/>
                    </a:solidFill>
                  </a:rPr>
                  <a:t>Προσοχή:</a:t>
                </a:r>
                <a:r>
                  <a:rPr lang="el-GR" sz="2400" dirty="0" smtClean="0"/>
                  <a:t> Όταν αποστέλεται ένας παλμός το σήμα πλέον είναι το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όχι το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10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525963"/>
              </a:xfrm>
              <a:blipFill rotWithShape="0">
                <a:blip r:embed="rId3"/>
                <a:stretch>
                  <a:fillRect l="-963" t="-1077" r="-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Προσαρμοσμένο Φίλτρο (2 από 2)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4156" y="1556792"/>
                <a:ext cx="8068394" cy="4525963"/>
              </a:xfrm>
            </p:spPr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Το προσαρμοσμένο φίλτρο έχει κρουστική απόκριση</a:t>
                </a:r>
              </a:p>
              <a:p>
                <a:pPr eaLnBrk="1" hangingPunct="1">
                  <a:spcAft>
                    <a:spcPts val="600"/>
                  </a:spcAft>
                  <a:buFont typeface="Wingdings" panose="05000000000000000000" pitchFamily="2" charset="2"/>
                  <a:buNone/>
                  <a:defRPr/>
                </a:pP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l-GR" sz="2000" dirty="0" smtClean="0"/>
                  <a:t>όπου </a:t>
                </a:r>
                <a:r>
                  <a:rPr lang="en-US" sz="2000" i="1" dirty="0" smtClean="0"/>
                  <a:t>t</a:t>
                </a:r>
                <a:r>
                  <a:rPr lang="el-GR" sz="2000" i="1" baseline="-25000" dirty="0" smtClean="0"/>
                  <a:t>0</a:t>
                </a:r>
                <a:r>
                  <a:rPr lang="el-GR" sz="2000" dirty="0" smtClean="0"/>
                  <a:t> είναι μια ονομαστική χρονική καθυστέρηση κατά τη δειγματολήπτηση της εξόδου του φίλτρου</a:t>
                </a:r>
                <a:endParaRPr lang="en-US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Η υλοποίηση του προσαρμοσμένου φίλτρου απαιτεί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τη γνώση του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(που προϋποθέτει τη γνώση της κρουστικής απόκρισης του καναλιού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i="1" dirty="0" smtClean="0"/>
                  <a:t> </a:t>
                </a:r>
                <a:r>
                  <a:rPr lang="el-GR" sz="2000" dirty="0" smtClean="0"/>
                  <a:t>).</a:t>
                </a:r>
              </a:p>
            </p:txBody>
          </p:sp>
        </mc:Choice>
        <mc:Fallback xmlns="">
          <p:sp>
            <p:nvSpPr>
              <p:cNvPr id="410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068394" cy="4525963"/>
              </a:xfrm>
              <a:blipFill rotWithShape="0">
                <a:blip r:embed="rId4"/>
                <a:stretch>
                  <a:fillRect l="-680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90879"/>
              </p:ext>
            </p:extLst>
          </p:nvPr>
        </p:nvGraphicFramePr>
        <p:xfrm>
          <a:off x="3004344" y="2204830"/>
          <a:ext cx="3135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5" imgW="1473120" imgH="253800" progId="Equation.DSMT4">
                  <p:embed/>
                </p:oleObj>
              </mc:Choice>
              <mc:Fallback>
                <p:oleObj name="Equation" r:id="rId5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344" y="2204830"/>
                        <a:ext cx="3135312" cy="5397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3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Έξοδος Προσαρμοσμένου Φίλτρου</a:t>
            </a:r>
            <a:endParaRPr 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6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Η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συνιστώσα του σήματος</a:t>
                </a:r>
                <a:r>
                  <a:rPr lang="el-GR" sz="2000" dirty="0" smtClean="0"/>
                  <a:t> στην έξοδο του προσαρμοσμένου φίλτρου τη χρονική στιγμή </a:t>
                </a:r>
                <a:r>
                  <a:rPr lang="en-US" sz="2000" i="1" dirty="0" smtClean="0"/>
                  <a:t>t=t</a:t>
                </a:r>
                <a:r>
                  <a:rPr lang="en-US" sz="2000" i="1" baseline="-25000" dirty="0" smtClean="0"/>
                  <a:t>0</a:t>
                </a:r>
                <a:r>
                  <a:rPr lang="el-GR" sz="2000" dirty="0" smtClean="0"/>
                  <a:t> είναι</a:t>
                </a:r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Η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συνιστώσα του θορύβου</a:t>
                </a:r>
              </a:p>
              <a:p>
                <a:pPr lvl="1" eaLnBrk="1" hangingPunct="1">
                  <a:defRPr/>
                </a:pPr>
                <a:r>
                  <a:rPr lang="el-GR" sz="2000" dirty="0" smtClean="0"/>
                  <a:t>έχει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φασματική πυκνότητα ισχύος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:endParaRPr lang="el-GR" sz="2000" dirty="0" smtClean="0"/>
              </a:p>
              <a:p>
                <a:pPr lvl="1" eaLnBrk="1" hangingPunct="1">
                  <a:defRPr/>
                </a:pPr>
                <a:r>
                  <a:rPr lang="el-GR" sz="2000" dirty="0" smtClean="0"/>
                  <a:t>και μέση ισχύ (διασπορά)</a:t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Επιβεβαιώνεται η ιδιότητα του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προσαρμοσμένου φίλτρου στο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για το </a:t>
                </a:r>
                <a:r>
                  <a:rPr lang="en-US" sz="2000" dirty="0" smtClean="0"/>
                  <a:t>SNR</a:t>
                </a:r>
                <a:endParaRPr lang="el-GR" sz="2000" dirty="0" smtClean="0"/>
              </a:p>
            </p:txBody>
          </p:sp>
        </mc:Choice>
        <mc:Fallback xmlns="">
          <p:sp>
            <p:nvSpPr>
              <p:cNvPr id="411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r="-5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7895"/>
              </p:ext>
            </p:extLst>
          </p:nvPr>
        </p:nvGraphicFramePr>
        <p:xfrm>
          <a:off x="2123660" y="2294324"/>
          <a:ext cx="4905790" cy="6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5" imgW="2425680" imgH="330120" progId="Equation.DSMT4">
                  <p:embed/>
                </p:oleObj>
              </mc:Choice>
              <mc:Fallback>
                <p:oleObj name="Equation" r:id="rId5" imgW="242568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660" y="2294324"/>
                        <a:ext cx="4905790" cy="6684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50904"/>
              </p:ext>
            </p:extLst>
          </p:nvPr>
        </p:nvGraphicFramePr>
        <p:xfrm>
          <a:off x="5266531" y="3541075"/>
          <a:ext cx="2105228" cy="6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7" imgW="1282680" imgH="393480" progId="Equation.DSMT4">
                  <p:embed/>
                </p:oleObj>
              </mc:Choice>
              <mc:Fallback>
                <p:oleObj name="Equation" r:id="rId7" imgW="12826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6531" y="3541075"/>
                        <a:ext cx="2105228" cy="64606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85872"/>
              </p:ext>
            </p:extLst>
          </p:nvPr>
        </p:nvGraphicFramePr>
        <p:xfrm>
          <a:off x="4472229" y="4326291"/>
          <a:ext cx="2924729" cy="7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9" imgW="1625400" imgH="393480" progId="Equation.DSMT4">
                  <p:embed/>
                </p:oleObj>
              </mc:Choice>
              <mc:Fallback>
                <p:oleObj name="Equation" r:id="rId9" imgW="16254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229" y="4326291"/>
                        <a:ext cx="2924729" cy="708163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42317"/>
              </p:ext>
            </p:extLst>
          </p:nvPr>
        </p:nvGraphicFramePr>
        <p:xfrm>
          <a:off x="3995919" y="5695132"/>
          <a:ext cx="1251561" cy="732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11" imgW="736560" imgH="431640" progId="Equation.DSMT4">
                  <p:embed/>
                </p:oleObj>
              </mc:Choice>
              <mc:Fallback>
                <p:oleObj name="Equation" r:id="rId11" imgW="7365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19" y="5695132"/>
                        <a:ext cx="1251561" cy="73262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Ψηφιακή Μετάδοση (1 από 2)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4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lnSpc>
                    <a:spcPts val="2800"/>
                  </a:lnSpc>
                  <a:spcAft>
                    <a:spcPts val="600"/>
                  </a:spcAft>
                  <a:defRPr/>
                </a:pPr>
                <a:r>
                  <a:rPr lang="el-GR" sz="2000" dirty="0" smtClean="0"/>
                  <a:t>Μελετήσαμε τη μετάδοση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μίας και μόνο κυματομορφής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l-GR" sz="2000" dirty="0" smtClean="0"/>
                  <a:t>μέσα από ζωνοπεριορισμένο κανάλι και είδαμε ότι: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sz="2000" dirty="0" smtClean="0"/>
                  <a:t>Το εύρος ζώνης σήματος θα πρέπει να είναι μικρότερο του εύρους ζώνης του καναλιού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2400"/>
                  </a:spcAft>
                  <a:defRPr/>
                </a:pPr>
                <a:r>
                  <a:rPr lang="el-GR" sz="2000" dirty="0" smtClean="0"/>
                  <a:t>Το </a:t>
                </a:r>
                <a:r>
                  <a:rPr lang="en-US" sz="2000" dirty="0" smtClean="0"/>
                  <a:t>SNR </a:t>
                </a:r>
                <a:r>
                  <a:rPr lang="el-GR" sz="2000" dirty="0" smtClean="0"/>
                  <a:t>στην έξοδο του φίλτρου λήψης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μεγιστοποιείται όταν αυτό είναι προσαρμοσμένο στο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i="1" dirty="0" smtClean="0"/>
              </a:p>
              <a:p>
                <a:pPr lvl="1" eaLnBrk="1" hangingPunct="1">
                  <a:lnSpc>
                    <a:spcPts val="2800"/>
                  </a:lnSpc>
                  <a:spcAft>
                    <a:spcPts val="600"/>
                  </a:spcAft>
                  <a:buFontTx/>
                  <a:buNone/>
                  <a:defRPr/>
                </a:pPr>
                <a:r>
                  <a:rPr lang="el-GR" sz="2000" i="1" dirty="0" smtClean="0"/>
                  <a:t/>
                </a:r>
                <a:br>
                  <a:rPr lang="el-GR" sz="2000" i="1" dirty="0" smtClean="0"/>
                </a:br>
                <a:r>
                  <a:rPr lang="el-GR" sz="2000" i="1" dirty="0" smtClean="0"/>
                  <a:t/>
                </a:r>
                <a:br>
                  <a:rPr lang="el-GR" sz="2000" i="1" dirty="0" smtClean="0"/>
                </a:br>
                <a:r>
                  <a:rPr lang="el-GR" sz="2000" i="1" dirty="0" smtClean="0"/>
                  <a:t/>
                </a:r>
                <a:br>
                  <a:rPr lang="el-GR" sz="2000" i="1" dirty="0" smtClean="0"/>
                </a:br>
                <a:endParaRPr lang="el-GR" sz="2000" i="1" dirty="0" smtClean="0"/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defRPr/>
                </a:pPr>
                <a:r>
                  <a:rPr lang="el-GR" sz="2000" i="1" dirty="0" smtClean="0"/>
                  <a:t>Φίλτρο εκπομπής ≡ Φίλτρο πομπού</a:t>
                </a:r>
              </a:p>
              <a:p>
                <a:pPr lvl="1" eaLnBrk="1" hangingPunct="1">
                  <a:lnSpc>
                    <a:spcPts val="2800"/>
                  </a:lnSpc>
                  <a:spcBef>
                    <a:spcPts val="0"/>
                  </a:spcBef>
                  <a:defRPr/>
                </a:pPr>
                <a:r>
                  <a:rPr lang="el-GR" sz="2000" i="1" dirty="0" smtClean="0"/>
                  <a:t>Φίλτρο λήψης ≡ Φίλτρο δέκτη</a:t>
                </a:r>
                <a:endParaRPr lang="en-US" sz="2000" i="1" dirty="0" smtClean="0"/>
              </a:p>
              <a:p>
                <a:pPr lvl="1" eaLnBrk="1" hangingPunct="1">
                  <a:lnSpc>
                    <a:spcPts val="2800"/>
                  </a:lnSpc>
                  <a:spcAft>
                    <a:spcPts val="600"/>
                  </a:spcAft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404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b="-133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30" name="Group 26"/>
          <p:cNvGrpSpPr>
            <a:grpSpLocks/>
          </p:cNvGrpSpPr>
          <p:nvPr/>
        </p:nvGrpSpPr>
        <p:grpSpPr bwMode="auto">
          <a:xfrm>
            <a:off x="1639888" y="4284947"/>
            <a:ext cx="6045200" cy="1376363"/>
            <a:chOff x="1033" y="2608"/>
            <a:chExt cx="3808" cy="867"/>
          </a:xfrm>
        </p:grpSpPr>
        <p:sp>
          <p:nvSpPr>
            <p:cNvPr id="404485" name="Line 5"/>
            <p:cNvSpPr>
              <a:spLocks noChangeShapeType="1"/>
            </p:cNvSpPr>
            <p:nvPr/>
          </p:nvSpPr>
          <p:spPr bwMode="auto">
            <a:xfrm>
              <a:off x="1624" y="2803"/>
              <a:ext cx="33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04486" name="Line 6"/>
            <p:cNvSpPr>
              <a:spLocks noChangeShapeType="1"/>
            </p:cNvSpPr>
            <p:nvPr/>
          </p:nvSpPr>
          <p:spPr bwMode="auto">
            <a:xfrm>
              <a:off x="2665" y="2803"/>
              <a:ext cx="26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5122" name="Object 7"/>
            <p:cNvGraphicFramePr>
              <a:graphicFrameLocks noChangeAspect="1"/>
            </p:cNvGraphicFramePr>
            <p:nvPr/>
          </p:nvGraphicFramePr>
          <p:xfrm>
            <a:off x="1033" y="2614"/>
            <a:ext cx="591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3" name="Equation" r:id="rId5" imgW="393480" imgH="253800" progId="Equation.DSMT4">
                    <p:embed/>
                  </p:oleObj>
                </mc:Choice>
                <mc:Fallback>
                  <p:oleObj name="Equation" r:id="rId5" imgW="393480" imgH="2538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3" y="2614"/>
                          <a:ext cx="591" cy="381"/>
                        </a:xfrm>
                        <a:prstGeom prst="rect">
                          <a:avLst/>
                        </a:prstGeom>
                        <a:solidFill>
                          <a:srgbClr val="FFE0A3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33" name="Group 8"/>
            <p:cNvGrpSpPr>
              <a:grpSpLocks/>
            </p:cNvGrpSpPr>
            <p:nvPr/>
          </p:nvGrpSpPr>
          <p:grpSpPr bwMode="auto">
            <a:xfrm>
              <a:off x="2930" y="2707"/>
              <a:ext cx="240" cy="192"/>
              <a:chOff x="1920" y="3504"/>
              <a:chExt cx="240" cy="192"/>
            </a:xfrm>
          </p:grpSpPr>
          <p:sp>
            <p:nvSpPr>
              <p:cNvPr id="404489" name="Oval 9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240" cy="192"/>
              </a:xfrm>
              <a:prstGeom prst="ellipse">
                <a:avLst/>
              </a:prstGeom>
              <a:solidFill>
                <a:srgbClr val="CCECFF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17564" tIns="58782" rIns="117564" bIns="58782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04490" name="Line 10"/>
              <p:cNvSpPr>
                <a:spLocks noChangeShapeType="1"/>
              </p:cNvSpPr>
              <p:nvPr/>
            </p:nvSpPr>
            <p:spPr bwMode="auto">
              <a:xfrm>
                <a:off x="2040" y="3504"/>
                <a:ext cx="0" cy="1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17564" tIns="58782" rIns="117564" bIns="58782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04491" name="Line 11"/>
              <p:cNvSpPr>
                <a:spLocks noChangeShapeType="1"/>
              </p:cNvSpPr>
              <p:nvPr/>
            </p:nvSpPr>
            <p:spPr bwMode="auto">
              <a:xfrm>
                <a:off x="1920" y="3600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17564" tIns="58782" rIns="117564" bIns="58782"/>
              <a:lstStyle/>
              <a:p>
                <a:pPr>
                  <a:defRPr/>
                </a:pPr>
                <a:endParaRPr lang="el-GR"/>
              </a:p>
            </p:txBody>
          </p:sp>
        </p:grpSp>
        <p:graphicFrame>
          <p:nvGraphicFramePr>
            <p:cNvPr id="5123" name="Object 13"/>
            <p:cNvGraphicFramePr>
              <a:graphicFrameLocks noChangeAspect="1"/>
            </p:cNvGraphicFramePr>
            <p:nvPr/>
          </p:nvGraphicFramePr>
          <p:xfrm>
            <a:off x="2857" y="3094"/>
            <a:ext cx="457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4" name="Equation" r:id="rId7" imgW="304560" imgH="253800" progId="Equation.DSMT4">
                    <p:embed/>
                  </p:oleObj>
                </mc:Choice>
                <mc:Fallback>
                  <p:oleObj name="Equation" r:id="rId7" imgW="304560" imgH="2538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3094"/>
                          <a:ext cx="457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0A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4494" name="Line 14"/>
            <p:cNvSpPr>
              <a:spLocks noChangeShapeType="1"/>
            </p:cNvSpPr>
            <p:nvPr/>
          </p:nvSpPr>
          <p:spPr bwMode="auto">
            <a:xfrm flipH="1" flipV="1">
              <a:off x="3049" y="2899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5124" name="Object 15"/>
            <p:cNvGraphicFramePr>
              <a:graphicFrameLocks noChangeAspect="1"/>
            </p:cNvGraphicFramePr>
            <p:nvPr/>
          </p:nvGraphicFramePr>
          <p:xfrm>
            <a:off x="3360" y="2611"/>
            <a:ext cx="457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" name="Equation" r:id="rId9" imgW="304560" imgH="253800" progId="Equation.DSMT4">
                    <p:embed/>
                  </p:oleObj>
                </mc:Choice>
                <mc:Fallback>
                  <p:oleObj name="Equation" r:id="rId9" imgW="304560" imgH="253800" progId="Equation.DSMT4">
                    <p:embed/>
                    <p:pic>
                      <p:nvPicPr>
                        <p:cNvPr id="0" name="Object 15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611"/>
                          <a:ext cx="457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E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4496" name="Line 16"/>
            <p:cNvSpPr>
              <a:spLocks noChangeShapeType="1"/>
            </p:cNvSpPr>
            <p:nvPr/>
          </p:nvSpPr>
          <p:spPr bwMode="auto">
            <a:xfrm>
              <a:off x="2953" y="2803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04497" name="AutoShape 17"/>
            <p:cNvSpPr>
              <a:spLocks noChangeArrowheads="1"/>
            </p:cNvSpPr>
            <p:nvPr/>
          </p:nvSpPr>
          <p:spPr bwMode="auto">
            <a:xfrm>
              <a:off x="3969" y="2611"/>
              <a:ext cx="695" cy="38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127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7564" tIns="58782" rIns="117564" bIns="58782" anchor="ctr"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5125" name="Object 18"/>
            <p:cNvGraphicFramePr>
              <a:graphicFrameLocks noChangeAspect="1"/>
            </p:cNvGraphicFramePr>
            <p:nvPr/>
          </p:nvGraphicFramePr>
          <p:xfrm>
            <a:off x="4059" y="2614"/>
            <a:ext cx="591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6" name="Equation" r:id="rId11" imgW="393480" imgH="253800" progId="Equation.DSMT4">
                    <p:embed/>
                  </p:oleObj>
                </mc:Choice>
                <mc:Fallback>
                  <p:oleObj name="Equation" r:id="rId11" imgW="393480" imgH="253800" progId="Equation.DSMT4">
                    <p:embed/>
                    <p:pic>
                      <p:nvPicPr>
                        <p:cNvPr id="0" name="Object 18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2614"/>
                          <a:ext cx="591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E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4499" name="Line 19"/>
            <p:cNvSpPr>
              <a:spLocks noChangeShapeType="1"/>
            </p:cNvSpPr>
            <p:nvPr/>
          </p:nvSpPr>
          <p:spPr bwMode="auto">
            <a:xfrm>
              <a:off x="3787" y="2803"/>
              <a:ext cx="19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04500" name="Line 20"/>
            <p:cNvSpPr>
              <a:spLocks noChangeShapeType="1"/>
            </p:cNvSpPr>
            <p:nvPr/>
          </p:nvSpPr>
          <p:spPr bwMode="auto">
            <a:xfrm>
              <a:off x="4649" y="2803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04503" name="AutoShape 23"/>
            <p:cNvSpPr>
              <a:spLocks noChangeArrowheads="1"/>
            </p:cNvSpPr>
            <p:nvPr/>
          </p:nvSpPr>
          <p:spPr bwMode="auto">
            <a:xfrm>
              <a:off x="1970" y="2608"/>
              <a:ext cx="695" cy="38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127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7564" tIns="58782" rIns="117564" bIns="58782" anchor="ctr"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5126" name="Object 24"/>
            <p:cNvGraphicFramePr>
              <a:graphicFrameLocks noChangeAspect="1"/>
            </p:cNvGraphicFramePr>
            <p:nvPr/>
          </p:nvGraphicFramePr>
          <p:xfrm>
            <a:off x="2089" y="2611"/>
            <a:ext cx="457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7" name="Equation" r:id="rId13" imgW="304560" imgH="253800" progId="Equation.DSMT4">
                    <p:embed/>
                  </p:oleObj>
                </mc:Choice>
                <mc:Fallback>
                  <p:oleObj name="Equation" r:id="rId13" imgW="304560" imgH="253800" progId="Equation.DSMT4">
                    <p:embed/>
                    <p:pic>
                      <p:nvPicPr>
                        <p:cNvPr id="0" name="Object 24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" y="2611"/>
                          <a:ext cx="457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E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9911" name="Rectangle 1031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spcAft>
                    <a:spcPct val="40000"/>
                  </a:spcAft>
                  <a:defRPr/>
                </a:pPr>
                <a:r>
                  <a:rPr lang="el-GR" sz="2000" dirty="0" smtClean="0"/>
                  <a:t>Ωστόσο κατά την ψηφιακή μετάδοση δεδομένων, </a:t>
                </a:r>
                <a:endParaRPr lang="en-US" sz="2000" dirty="0" smtClean="0"/>
              </a:p>
              <a:p>
                <a:pPr lvl="1" eaLnBrk="1" hangingPunct="1">
                  <a:lnSpc>
                    <a:spcPct val="120000"/>
                  </a:lnSpc>
                  <a:spcAft>
                    <a:spcPts val="600"/>
                  </a:spcAft>
                  <a:defRPr/>
                </a:pPr>
                <a:r>
                  <a:rPr lang="el-GR" sz="2000" dirty="0" smtClean="0"/>
                  <a:t>δε θέλουμε απλά να μεταδώσουμε έναν και μόνον παλμό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σε κανάλι βασικής ζώνης</a:t>
                </a:r>
                <a:endParaRPr lang="en-US" sz="2000" dirty="0" smtClean="0"/>
              </a:p>
              <a:p>
                <a:pPr lvl="1" eaLnBrk="1" hangingPunct="1">
                  <a:lnSpc>
                    <a:spcPct val="120000"/>
                  </a:lnSpc>
                  <a:defRPr/>
                </a:pPr>
                <a:r>
                  <a:rPr lang="el-GR" sz="2000" dirty="0" smtClean="0"/>
                  <a:t>αλλά μια σειρά παλμών (που προκύπτει από τη συνέλιξη του βασικού παλμού με την ακολουθία συμβόλων)</a:t>
                </a:r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l-GR" sz="2000" dirty="0" smtClean="0"/>
              </a:p>
            </p:txBody>
          </p:sp>
        </mc:Choice>
        <mc:Fallback xmlns="">
          <p:sp>
            <p:nvSpPr>
              <p:cNvPr id="379911" name="Rectangle 10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r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54" name="Group 1075"/>
          <p:cNvGrpSpPr>
            <a:grpSpLocks/>
          </p:cNvGrpSpPr>
          <p:nvPr/>
        </p:nvGrpSpPr>
        <p:grpSpPr bwMode="auto">
          <a:xfrm>
            <a:off x="1255713" y="4500978"/>
            <a:ext cx="7050087" cy="1376362"/>
            <a:chOff x="791" y="2541"/>
            <a:chExt cx="4441" cy="867"/>
          </a:xfrm>
        </p:grpSpPr>
        <p:sp>
          <p:nvSpPr>
            <p:cNvPr id="379938" name="Line 1058"/>
            <p:cNvSpPr>
              <a:spLocks noChangeShapeType="1"/>
            </p:cNvSpPr>
            <p:nvPr/>
          </p:nvSpPr>
          <p:spPr bwMode="auto">
            <a:xfrm>
              <a:off x="1954" y="2736"/>
              <a:ext cx="33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79939" name="Line 1059"/>
            <p:cNvSpPr>
              <a:spLocks noChangeShapeType="1"/>
            </p:cNvSpPr>
            <p:nvPr/>
          </p:nvSpPr>
          <p:spPr bwMode="auto">
            <a:xfrm>
              <a:off x="2976" y="2736"/>
              <a:ext cx="26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6146" name="Object 1060"/>
            <p:cNvGraphicFramePr>
              <a:graphicFrameLocks noChangeAspect="1"/>
            </p:cNvGraphicFramePr>
            <p:nvPr/>
          </p:nvGraphicFramePr>
          <p:xfrm>
            <a:off x="791" y="2551"/>
            <a:ext cx="1182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7" name="Equation" r:id="rId5" imgW="787320" imgH="253800" progId="Equation.DSMT4">
                    <p:embed/>
                  </p:oleObj>
                </mc:Choice>
                <mc:Fallback>
                  <p:oleObj name="Equation" r:id="rId5" imgW="787320" imgH="253800" progId="Equation.DSMT4">
                    <p:embed/>
                    <p:pic>
                      <p:nvPicPr>
                        <p:cNvPr id="0" name="Object 10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" y="2551"/>
                          <a:ext cx="1182" cy="380"/>
                        </a:xfrm>
                        <a:prstGeom prst="rect">
                          <a:avLst/>
                        </a:prstGeom>
                        <a:solidFill>
                          <a:srgbClr val="FFE0A3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57" name="Group 1061"/>
            <p:cNvGrpSpPr>
              <a:grpSpLocks/>
            </p:cNvGrpSpPr>
            <p:nvPr/>
          </p:nvGrpSpPr>
          <p:grpSpPr bwMode="auto">
            <a:xfrm>
              <a:off x="3241" y="2640"/>
              <a:ext cx="240" cy="192"/>
              <a:chOff x="1920" y="3504"/>
              <a:chExt cx="240" cy="192"/>
            </a:xfrm>
          </p:grpSpPr>
          <p:sp>
            <p:nvSpPr>
              <p:cNvPr id="379942" name="Oval 1062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240" cy="192"/>
              </a:xfrm>
              <a:prstGeom prst="ellipse">
                <a:avLst/>
              </a:prstGeom>
              <a:solidFill>
                <a:srgbClr val="CCECFF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17564" tIns="58782" rIns="117564" bIns="58782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79943" name="Line 1063"/>
              <p:cNvSpPr>
                <a:spLocks noChangeShapeType="1"/>
              </p:cNvSpPr>
              <p:nvPr/>
            </p:nvSpPr>
            <p:spPr bwMode="auto">
              <a:xfrm>
                <a:off x="2040" y="3504"/>
                <a:ext cx="0" cy="1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17564" tIns="58782" rIns="117564" bIns="58782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79944" name="Line 1064"/>
              <p:cNvSpPr>
                <a:spLocks noChangeShapeType="1"/>
              </p:cNvSpPr>
              <p:nvPr/>
            </p:nvSpPr>
            <p:spPr bwMode="auto">
              <a:xfrm>
                <a:off x="1920" y="3600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17564" tIns="58782" rIns="117564" bIns="58782"/>
              <a:lstStyle/>
              <a:p>
                <a:pPr>
                  <a:defRPr/>
                </a:pPr>
                <a:endParaRPr lang="el-GR"/>
              </a:p>
            </p:txBody>
          </p:sp>
        </p:grpSp>
        <p:graphicFrame>
          <p:nvGraphicFramePr>
            <p:cNvPr id="6147" name="Object 1065"/>
            <p:cNvGraphicFramePr>
              <a:graphicFrameLocks noChangeAspect="1"/>
            </p:cNvGraphicFramePr>
            <p:nvPr/>
          </p:nvGraphicFramePr>
          <p:xfrm>
            <a:off x="3168" y="3027"/>
            <a:ext cx="457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8" name="Equation" r:id="rId7" imgW="304560" imgH="253800" progId="Equation.DSMT4">
                    <p:embed/>
                  </p:oleObj>
                </mc:Choice>
                <mc:Fallback>
                  <p:oleObj name="Equation" r:id="rId7" imgW="304560" imgH="253800" progId="Equation.DSMT4">
                    <p:embed/>
                    <p:pic>
                      <p:nvPicPr>
                        <p:cNvPr id="0" name="Object 10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027"/>
                          <a:ext cx="457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0A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946" name="Line 1066"/>
            <p:cNvSpPr>
              <a:spLocks noChangeShapeType="1"/>
            </p:cNvSpPr>
            <p:nvPr/>
          </p:nvSpPr>
          <p:spPr bwMode="auto">
            <a:xfrm flipH="1" flipV="1">
              <a:off x="3360" y="2832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6148" name="Object 1067"/>
            <p:cNvGraphicFramePr>
              <a:graphicFrameLocks noChangeAspect="1"/>
            </p:cNvGraphicFramePr>
            <p:nvPr/>
          </p:nvGraphicFramePr>
          <p:xfrm>
            <a:off x="3671" y="2544"/>
            <a:ext cx="457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9" name="Equation" r:id="rId9" imgW="304560" imgH="253800" progId="Equation.DSMT4">
                    <p:embed/>
                  </p:oleObj>
                </mc:Choice>
                <mc:Fallback>
                  <p:oleObj name="Equation" r:id="rId9" imgW="304560" imgH="253800" progId="Equation.DSMT4">
                    <p:embed/>
                    <p:pic>
                      <p:nvPicPr>
                        <p:cNvPr id="0" name="Object 1067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1" y="2544"/>
                          <a:ext cx="457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E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948" name="Line 1068"/>
            <p:cNvSpPr>
              <a:spLocks noChangeShapeType="1"/>
            </p:cNvSpPr>
            <p:nvPr/>
          </p:nvSpPr>
          <p:spPr bwMode="auto">
            <a:xfrm>
              <a:off x="3264" y="2736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79949" name="AutoShape 1069"/>
            <p:cNvSpPr>
              <a:spLocks noChangeArrowheads="1"/>
            </p:cNvSpPr>
            <p:nvPr/>
          </p:nvSpPr>
          <p:spPr bwMode="auto">
            <a:xfrm>
              <a:off x="4332" y="2544"/>
              <a:ext cx="695" cy="38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127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7564" tIns="58782" rIns="117564" bIns="58782" anchor="ctr"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6149" name="Object 1070"/>
            <p:cNvGraphicFramePr>
              <a:graphicFrameLocks noChangeAspect="1"/>
            </p:cNvGraphicFramePr>
            <p:nvPr/>
          </p:nvGraphicFramePr>
          <p:xfrm>
            <a:off x="4421" y="2547"/>
            <a:ext cx="591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0" name="Equation" r:id="rId11" imgW="393480" imgH="253800" progId="Equation.DSMT4">
                    <p:embed/>
                  </p:oleObj>
                </mc:Choice>
                <mc:Fallback>
                  <p:oleObj name="Equation" r:id="rId11" imgW="393480" imgH="253800" progId="Equation.DSMT4">
                    <p:embed/>
                    <p:pic>
                      <p:nvPicPr>
                        <p:cNvPr id="0" name="Object 1070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1" y="2547"/>
                          <a:ext cx="591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E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951" name="Line 1071"/>
            <p:cNvSpPr>
              <a:spLocks noChangeShapeType="1"/>
            </p:cNvSpPr>
            <p:nvPr/>
          </p:nvSpPr>
          <p:spPr bwMode="auto">
            <a:xfrm>
              <a:off x="4138" y="2736"/>
              <a:ext cx="19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79952" name="Line 1072"/>
            <p:cNvSpPr>
              <a:spLocks noChangeShapeType="1"/>
            </p:cNvSpPr>
            <p:nvPr/>
          </p:nvSpPr>
          <p:spPr bwMode="auto">
            <a:xfrm>
              <a:off x="5040" y="2736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17564" tIns="58782" rIns="117564" bIns="58782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79953" name="AutoShape 1073"/>
            <p:cNvSpPr>
              <a:spLocks noChangeArrowheads="1"/>
            </p:cNvSpPr>
            <p:nvPr/>
          </p:nvSpPr>
          <p:spPr bwMode="auto">
            <a:xfrm>
              <a:off x="2281" y="2541"/>
              <a:ext cx="695" cy="38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127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7564" tIns="58782" rIns="117564" bIns="58782" anchor="ctr"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6150" name="Object 1074"/>
            <p:cNvGraphicFramePr>
              <a:graphicFrameLocks noChangeAspect="1"/>
            </p:cNvGraphicFramePr>
            <p:nvPr/>
          </p:nvGraphicFramePr>
          <p:xfrm>
            <a:off x="2400" y="2544"/>
            <a:ext cx="457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1" name="Equation" r:id="rId13" imgW="304560" imgH="253800" progId="Equation.DSMT4">
                    <p:embed/>
                  </p:oleObj>
                </mc:Choice>
                <mc:Fallback>
                  <p:oleObj name="Equation" r:id="rId13" imgW="304560" imgH="253800" progId="Equation.DSMT4">
                    <p:embed/>
                    <p:pic>
                      <p:nvPicPr>
                        <p:cNvPr id="0" name="Object 1074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544"/>
                          <a:ext cx="457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E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Ψηφιακή Μετάδοση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smtClean="0"/>
              <a:t>Μετάδοση </a:t>
            </a:r>
            <a:r>
              <a:rPr lang="en-US" smtClean="0"/>
              <a:t>M-PAM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08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rmAutofit fontScale="70000" lnSpcReduction="20000"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dirty="0" smtClean="0"/>
                  <a:t>Ας δούμε τι γίνεται μέσω ενός αρκετά γενικού παραδείγματος τηλεπικοινωνιακού συστήματος:</a:t>
                </a:r>
              </a:p>
              <a:p>
                <a:pPr lvl="1" eaLnBrk="1" hangingPunct="1">
                  <a:spcBef>
                    <a:spcPct val="30000"/>
                  </a:spcBef>
                  <a:spcAft>
                    <a:spcPct val="20000"/>
                  </a:spcAft>
                  <a:defRPr/>
                </a:pPr>
                <a:r>
                  <a:rPr lang="el-GR" dirty="0" smtClean="0"/>
                  <a:t>Έστω σύστημα </a:t>
                </a:r>
                <a:r>
                  <a:rPr lang="el-GR" dirty="0" smtClean="0">
                    <a:solidFill>
                      <a:srgbClr val="0033CC"/>
                    </a:solidFill>
                  </a:rPr>
                  <a:t>βασικής ζώνης</a:t>
                </a:r>
              </a:p>
              <a:p>
                <a:pPr lvl="1" eaLnBrk="1" hangingPunct="1">
                  <a:lnSpc>
                    <a:spcPct val="120000"/>
                  </a:lnSpc>
                  <a:spcBef>
                    <a:spcPct val="30000"/>
                  </a:spcBef>
                  <a:spcAft>
                    <a:spcPct val="20000"/>
                  </a:spcAft>
                  <a:defRPr/>
                </a:pPr>
                <a:r>
                  <a:rPr lang="el-GR" dirty="0" smtClean="0"/>
                  <a:t>Όπου χρησιμοποιείται διαμόρφωση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M-PAM</a:t>
                </a:r>
                <a:r>
                  <a:rPr lang="el-GR" dirty="0" smtClean="0"/>
                  <a:t>, δηλαδή κάθε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bits</a:t>
                </a:r>
                <a:r>
                  <a:rPr lang="el-GR" dirty="0" smtClean="0"/>
                  <a:t> ομαδοποιούνται σε ένα από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τα </a:t>
                </a:r>
                <a:r>
                  <a:rPr lang="el-GR" i="1" dirty="0" smtClean="0"/>
                  <a:t>Μ</a:t>
                </a:r>
                <a:r>
                  <a:rPr lang="el-GR" dirty="0" smtClean="0"/>
                  <a:t> σύμβολα του αλφαβήτου</a:t>
                </a:r>
              </a:p>
              <a:p>
                <a:pPr lvl="1" eaLnBrk="1" hangingPunct="1">
                  <a:lnSpc>
                    <a:spcPct val="120000"/>
                  </a:lnSpc>
                  <a:spcBef>
                    <a:spcPct val="30000"/>
                  </a:spcBef>
                  <a:spcAft>
                    <a:spcPct val="20000"/>
                  </a:spcAft>
                  <a:defRPr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i="1" dirty="0" smtClean="0"/>
                  <a:t>:</a:t>
                </a:r>
                <a:r>
                  <a:rPr lang="en-US" dirty="0" smtClean="0"/>
                  <a:t> </a:t>
                </a:r>
                <a:r>
                  <a:rPr lang="el-GR" dirty="0" smtClean="0"/>
                  <a:t>η ακολουθία των συμβόλων μετάδοσης</a:t>
                </a:r>
              </a:p>
              <a:p>
                <a:pPr lvl="1" eaLnBrk="1" hangingPunct="1">
                  <a:spcBef>
                    <a:spcPct val="30000"/>
                  </a:spcBef>
                  <a:spcAft>
                    <a:spcPct val="20000"/>
                  </a:spcAft>
                  <a:defRPr/>
                </a:pPr>
                <a:r>
                  <a:rPr lang="el-GR" dirty="0" smtClean="0"/>
                  <a:t>π.χ. για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=4: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=−3,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=+1,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=+3</m:t>
                    </m:r>
                  </m:oMath>
                </a14:m>
                <a:endParaRPr lang="el-GR" i="1" dirty="0" smtClean="0"/>
              </a:p>
              <a:p>
                <a:pPr lvl="1" eaLnBrk="1" hangingPunct="1">
                  <a:spcBef>
                    <a:spcPct val="30000"/>
                  </a:spcBef>
                  <a:spcAft>
                    <a:spcPct val="20000"/>
                  </a:spcAft>
                  <a:defRPr/>
                </a:pPr>
                <a:r>
                  <a:rPr lang="el-GR" dirty="0" smtClean="0">
                    <a:solidFill>
                      <a:srgbClr val="0033CC"/>
                    </a:solidFill>
                  </a:rPr>
                  <a:t>Τ:  η περίοδος συμβόλου ή περίοδος σηματοδοσίας </a:t>
                </a:r>
                <a:endParaRPr lang="en-US" i="1" baseline="-25000" dirty="0" smtClean="0">
                  <a:solidFill>
                    <a:srgbClr val="0033CC"/>
                  </a:solidFill>
                </a:endParaRPr>
              </a:p>
              <a:p>
                <a:pPr lvl="1" eaLnBrk="1" hangingPunct="1">
                  <a:spcBef>
                    <a:spcPct val="30000"/>
                  </a:spcBef>
                  <a:spcAft>
                    <a:spcPct val="20000"/>
                  </a:spcAft>
                  <a:defRPr/>
                </a:pPr>
                <a:r>
                  <a:rPr lang="el-GR" dirty="0" smtClean="0"/>
                  <a:t>Η </a:t>
                </a:r>
                <a:r>
                  <a:rPr lang="el-GR" dirty="0" smtClean="0">
                    <a:solidFill>
                      <a:srgbClr val="0033CC"/>
                    </a:solidFill>
                  </a:rPr>
                  <a:t>περίοδος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bit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l-GR" i="1" dirty="0" smtClean="0"/>
              </a:p>
              <a:p>
                <a:pPr lvl="1" eaLnBrk="1" hangingPunct="1">
                  <a:spcBef>
                    <a:spcPct val="30000"/>
                  </a:spcBef>
                  <a:spcAft>
                    <a:spcPct val="20000"/>
                  </a:spcAft>
                  <a:defRPr/>
                </a:pPr>
                <a:r>
                  <a:rPr lang="el-GR" dirty="0" smtClean="0"/>
                  <a:t>Το κανάλι είναι </a:t>
                </a:r>
                <a:r>
                  <a:rPr lang="el-GR" dirty="0" smtClean="0">
                    <a:solidFill>
                      <a:srgbClr val="0033CC"/>
                    </a:solidFill>
                  </a:rPr>
                  <a:t>ζωνοπεριορισμένο</a:t>
                </a:r>
                <a:r>
                  <a:rPr lang="el-GR" dirty="0" smtClean="0"/>
                  <a:t> σε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Hz</a:t>
                </a:r>
                <a:endParaRPr lang="el-GR" dirty="0" smtClean="0"/>
              </a:p>
              <a:p>
                <a:pPr lvl="1" eaLnBrk="1" hangingPunct="1">
                  <a:spcBef>
                    <a:spcPct val="30000"/>
                  </a:spcBef>
                  <a:spcAft>
                    <a:spcPct val="20000"/>
                  </a:spcAft>
                  <a:defRPr/>
                </a:pPr>
                <a:r>
                  <a:rPr lang="el-GR" dirty="0" smtClean="0"/>
                  <a:t>Παλμός μορφοποίησης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i="1" dirty="0" smtClean="0"/>
              </a:p>
            </p:txBody>
          </p:sp>
        </mc:Choice>
        <mc:Fallback xmlns="">
          <p:sp>
            <p:nvSpPr>
              <p:cNvPr id="290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24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5" descr="fig8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9073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smtClean="0"/>
              <a:t>Βασικό Δομικό Διάγραμμα</a:t>
            </a:r>
            <a:endParaRPr lang="en-GB" dirty="0" smtClean="0"/>
          </a:p>
        </p:txBody>
      </p:sp>
      <p:sp>
        <p:nvSpPr>
          <p:cNvPr id="292871" name="Rectangle 7"/>
          <p:cNvSpPr>
            <a:spLocks noGrp="1" noChangeArrowheads="1"/>
          </p:cNvSpPr>
          <p:nvPr>
            <p:ph idx="1"/>
          </p:nvPr>
        </p:nvSpPr>
        <p:spPr>
          <a:xfrm>
            <a:off x="464156" y="3629025"/>
            <a:ext cx="8229600" cy="2453730"/>
          </a:xfrm>
        </p:spPr>
        <p:txBody>
          <a:bodyPr lIns="71113" tIns="35556" rIns="71113" bIns="35556">
            <a:normAutofit/>
          </a:bodyPr>
          <a:lstStyle/>
          <a:p>
            <a:pPr eaLnBrk="1" hangingPunct="1">
              <a:spcAft>
                <a:spcPct val="50000"/>
              </a:spcAft>
              <a:defRPr/>
            </a:pPr>
            <a:r>
              <a:rPr lang="el-GR" sz="2000" dirty="0" smtClean="0"/>
              <a:t>Στη γενική περίπτωση, πριν από το φίλτρο εκπομπής βρίσκεται ένα υποσύστημα μετατροπής μιας δυαδικής ακολουθίας σε Μιαδική (</a:t>
            </a:r>
            <a:r>
              <a:rPr lang="en-US" sz="2000" dirty="0" err="1" smtClean="0"/>
              <a:t>mapper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Τα φίλτρα εκπομπής και λήψης μπορούν να υλοποιηθούν είτε αναλογικά είτε ψηφιακά. Η ψηφιακή υλοποίηση τείνει να επικρατήσει ακόμη και στις πολύ απαιτητικές περιπτώσεις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1700213"/>
            <a:ext cx="431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l-GR" sz="1400" i="1" dirty="0"/>
              <a:t>α</a:t>
            </a:r>
            <a:r>
              <a:rPr lang="en-US" sz="1400" i="1" baseline="-25000" dirty="0"/>
              <a:t>n</a:t>
            </a:r>
            <a:endParaRPr lang="el-GR" sz="1400" i="1" dirty="0"/>
          </a:p>
        </p:txBody>
      </p:sp>
      <p:cxnSp>
        <p:nvCxnSpPr>
          <p:cNvPr id="43015" name="Straight Connector 10"/>
          <p:cNvCxnSpPr>
            <a:cxnSpLocks noChangeShapeType="1"/>
          </p:cNvCxnSpPr>
          <p:nvPr/>
        </p:nvCxnSpPr>
        <p:spPr bwMode="auto">
          <a:xfrm>
            <a:off x="611188" y="1844675"/>
            <a:ext cx="360362" cy="0"/>
          </a:xfrm>
          <a:prstGeom prst="line">
            <a:avLst/>
          </a:prstGeom>
          <a:noFill/>
          <a:ln w="38100" cap="sq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smtClean="0"/>
              <a:t>Λαμβανόμενο Σήμα</a:t>
            </a:r>
            <a:endParaRPr lang="en-GB" dirty="0" smtClean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 lIns="71113" tIns="35556" rIns="71113" bIns="35556">
            <a:noAutofit/>
          </a:bodyPr>
          <a:lstStyle/>
          <a:p>
            <a:pPr eaLnBrk="1" hangingPunct="1">
              <a:defRPr/>
            </a:pPr>
            <a:r>
              <a:rPr lang="el-GR" sz="2400" dirty="0" smtClean="0"/>
              <a:t>Το σήμα στην έξοδο του φίλτρου πομπού είναι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marL="0" indent="0" eaLnBrk="1" hangingPunct="1">
              <a:buNone/>
              <a:defRPr/>
            </a:pP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 smtClean="0"/>
          </a:p>
          <a:p>
            <a:pPr eaLnBrk="1" hangingPunct="1">
              <a:defRPr/>
            </a:pPr>
            <a:r>
              <a:rPr lang="en-US" sz="2400" i="1" dirty="0" smtClean="0">
                <a:solidFill>
                  <a:srgbClr val="0033CC"/>
                </a:solidFill>
              </a:rPr>
              <a:t>h(t)</a:t>
            </a:r>
            <a:r>
              <a:rPr lang="el-GR" sz="2400" i="1" dirty="0" smtClean="0">
                <a:solidFill>
                  <a:srgbClr val="0033CC"/>
                </a:solidFill>
              </a:rPr>
              <a:t>:</a:t>
            </a:r>
            <a:r>
              <a:rPr lang="el-GR" sz="2400" dirty="0" smtClean="0"/>
              <a:t> η συνέλιξη του φίλτρου πομπού και του καναλιού</a:t>
            </a:r>
          </a:p>
          <a:p>
            <a:pPr marL="0" indent="0" eaLnBrk="1" hangingPunct="1">
              <a:buNone/>
              <a:defRPr/>
            </a:pPr>
            <a:r>
              <a:rPr lang="el-GR" sz="2400" dirty="0"/>
              <a:t/>
            </a:r>
            <a:br>
              <a:rPr lang="el-GR" sz="2400" dirty="0"/>
            </a:b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Η έξοδος του καναλιού εκφράζεται ως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2400" dirty="0" smtClean="0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8383"/>
              </p:ext>
            </p:extLst>
          </p:nvPr>
        </p:nvGraphicFramePr>
        <p:xfrm>
          <a:off x="2759074" y="2237551"/>
          <a:ext cx="31591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4" imgW="1485720" imgH="431640" progId="Equation.DSMT4">
                  <p:embed/>
                </p:oleObj>
              </mc:Choice>
              <mc:Fallback>
                <p:oleObj name="Equation" r:id="rId4" imgW="14857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4" y="2237551"/>
                        <a:ext cx="3159125" cy="9175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2307"/>
              </p:ext>
            </p:extLst>
          </p:nvPr>
        </p:nvGraphicFramePr>
        <p:xfrm>
          <a:off x="3097211" y="4038235"/>
          <a:ext cx="2482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6" imgW="1168200" imgH="253800" progId="Equation.DSMT4">
                  <p:embed/>
                </p:oleObj>
              </mc:Choice>
              <mc:Fallback>
                <p:oleObj name="Equation" r:id="rId6" imgW="1168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1" y="4038235"/>
                        <a:ext cx="2482850" cy="53975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659631"/>
              </p:ext>
            </p:extLst>
          </p:nvPr>
        </p:nvGraphicFramePr>
        <p:xfrm>
          <a:off x="2684274" y="5405746"/>
          <a:ext cx="3789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8" imgW="1790640" imgH="431640" progId="Equation.DSMT4">
                  <p:embed/>
                </p:oleObj>
              </mc:Choice>
              <mc:Fallback>
                <p:oleObj name="Equation" r:id="rId8" imgW="179064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274" y="5405746"/>
                        <a:ext cx="3789363" cy="9144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smtClean="0"/>
              <a:t>Φίλτρο Δέκτη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2979" name="Rectangle 102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Autofit/>
              </a:bodyPr>
              <a:lstStyle/>
              <a:p>
                <a:pPr eaLnBrk="1" hangingPunct="1">
                  <a:lnSpc>
                    <a:spcPts val="2800"/>
                  </a:lnSpc>
                  <a:spcAft>
                    <a:spcPct val="40000"/>
                  </a:spcAft>
                  <a:defRPr/>
                </a:pPr>
                <a:r>
                  <a:rPr lang="el-GR" sz="2000" dirty="0" smtClean="0"/>
                  <a:t>Το </a:t>
                </a:r>
                <a:r>
                  <a:rPr lang="en-US" sz="2000" dirty="0" smtClean="0"/>
                  <a:t>SNR </a:t>
                </a:r>
                <a:r>
                  <a:rPr lang="el-GR" sz="2000" dirty="0" smtClean="0"/>
                  <a:t>στο δέκτη μεγιστοποιείται αν χρησιμοποιηθεί ένα φίλτρο δέκτη που να είναι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προσαρμοσμένο στο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/>
                  <a:t> </a:t>
                </a:r>
                <a:r>
                  <a:rPr lang="el-GR" sz="2000" dirty="0" smtClean="0"/>
                  <a:t>(θα το ξαναδούμε αυτό παρακάτω)</a:t>
                </a:r>
              </a:p>
              <a:p>
                <a:pPr eaLnBrk="1" hangingPunct="1">
                  <a:spcAft>
                    <a:spcPct val="350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 smtClean="0">
                    <a:solidFill>
                      <a:srgbClr val="0033CC"/>
                    </a:solidFill>
                  </a:rPr>
                  <a:t>: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η κρουστική απόκριση του φίλτρου δέκτη</a:t>
                </a:r>
              </a:p>
              <a:p>
                <a:pPr eaLnBrk="1" hangingPunct="1">
                  <a:defRPr/>
                </a:pPr>
                <a:r>
                  <a:rPr lang="el-GR" sz="2000" dirty="0" smtClean="0"/>
                  <a:t>Η έξοδος του φίλτρου δέκτη είναι το σήμα</a:t>
                </a:r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όπου</a:t>
                </a:r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eaLnBrk="1" hangingPunct="1">
                  <a:spcBef>
                    <a:spcPct val="90000"/>
                  </a:spcBef>
                  <a:defRPr/>
                </a:pPr>
                <a:r>
                  <a:rPr lang="el-GR" sz="2000" dirty="0" smtClean="0"/>
                  <a:t>Ο αρχικός θόρυβος </a:t>
                </a:r>
                <a:r>
                  <a:rPr lang="en-US" sz="2000" dirty="0" smtClean="0"/>
                  <a:t>AWGN </a:t>
                </a:r>
                <a:r>
                  <a:rPr lang="el-GR" sz="2000" dirty="0" smtClean="0"/>
                  <a:t>έχει διέλθει από το φίλτρο δέκτη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382979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89" t="-269" r="-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767301"/>
              </p:ext>
            </p:extLst>
          </p:nvPr>
        </p:nvGraphicFramePr>
        <p:xfrm>
          <a:off x="2796027" y="3573020"/>
          <a:ext cx="3664196" cy="86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5" imgW="1828800" imgH="431640" progId="Equation.DSMT4">
                  <p:embed/>
                </p:oleObj>
              </mc:Choice>
              <mc:Fallback>
                <p:oleObj name="Equation" r:id="rId5" imgW="1828800" imgH="43164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027" y="3573020"/>
                        <a:ext cx="3664196" cy="86534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55866"/>
              </p:ext>
            </p:extLst>
          </p:nvPr>
        </p:nvGraphicFramePr>
        <p:xfrm>
          <a:off x="1187529" y="4892158"/>
          <a:ext cx="3112843" cy="48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7" imgW="1638000" imgH="253800" progId="Equation.DSMT4">
                  <p:embed/>
                </p:oleObj>
              </mc:Choice>
              <mc:Fallback>
                <p:oleObj name="Equation" r:id="rId7" imgW="1638000" imgH="253800" progId="Equation.DSMT4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529" y="4892158"/>
                        <a:ext cx="3112843" cy="48197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528058"/>
              </p:ext>
            </p:extLst>
          </p:nvPr>
        </p:nvGraphicFramePr>
        <p:xfrm>
          <a:off x="4788029" y="4865603"/>
          <a:ext cx="3902507" cy="51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9" imgW="1803240" imgH="253800" progId="Equation.DSMT4">
                  <p:embed/>
                </p:oleObj>
              </mc:Choice>
              <mc:Fallback>
                <p:oleObj name="Equation" r:id="rId9" imgW="1803240" imgH="253800" progId="Equation.DSMT4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9" y="4865603"/>
                        <a:ext cx="3902507" cy="515454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617798"/>
              </p:ext>
            </p:extLst>
          </p:nvPr>
        </p:nvGraphicFramePr>
        <p:xfrm>
          <a:off x="3379556" y="6041364"/>
          <a:ext cx="24971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11" imgW="1180800" imgH="253800" progId="Equation.DSMT4">
                  <p:embed/>
                </p:oleObj>
              </mc:Choice>
              <mc:Fallback>
                <p:oleObj name="Equation" r:id="rId11" imgW="1180800" imgH="253800" progId="Equation.DSMT4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556" y="6041364"/>
                        <a:ext cx="2497137" cy="5365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Σκοποί  ενότητας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400" dirty="0" smtClean="0"/>
              <a:t>Εισαγωγή του γενικού μοντέλου για την ψηφιακή μετάδοση σήματος σε </a:t>
            </a:r>
            <a:r>
              <a:rPr lang="el-GR" sz="2400" dirty="0" err="1" smtClean="0"/>
              <a:t>ζωνοπεριορισμένο</a:t>
            </a:r>
            <a:r>
              <a:rPr lang="el-GR" sz="2400" dirty="0" smtClean="0"/>
              <a:t> κανάλι. </a:t>
            </a:r>
            <a:r>
              <a:rPr lang="el-GR" sz="2400" dirty="0" smtClean="0"/>
              <a:t>Περιγραφή των </a:t>
            </a:r>
            <a:r>
              <a:rPr lang="el-GR" sz="2400" dirty="0"/>
              <a:t>βασικών </a:t>
            </a:r>
            <a:r>
              <a:rPr lang="el-GR" sz="2400" dirty="0" smtClean="0"/>
              <a:t>προβλημάτων που παρουσιάζονται και των συστημάτων που </a:t>
            </a:r>
            <a:r>
              <a:rPr lang="el-GR" sz="2400" smtClean="0"/>
              <a:t>τα αντιμετωπίζουν.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>
            <a:normAutofit/>
          </a:bodyPr>
          <a:lstStyle/>
          <a:p>
            <a:pPr eaLnBrk="1" hangingPunct="1">
              <a:defRPr/>
            </a:pPr>
            <a:r>
              <a:rPr lang="el-GR" smtClean="0"/>
              <a:t>Δειγματοληψία Ληφθέντος Σήματος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Autofit/>
              </a:bodyPr>
              <a:lstStyle/>
              <a:p>
                <a:pPr eaLnBrk="1" hangingPunct="1">
                  <a:lnSpc>
                    <a:spcPts val="3000"/>
                  </a:lnSpc>
                  <a:spcAft>
                    <a:spcPts val="600"/>
                  </a:spcAft>
                  <a:defRPr/>
                </a:pPr>
                <a:r>
                  <a:rPr lang="el-GR" sz="2000" dirty="0" smtClean="0"/>
                  <a:t>Θεωρούμε ότι έχει γίνει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συγχρονισμός συμβόλων</a:t>
                </a:r>
                <a:r>
                  <a:rPr lang="el-GR" sz="2000" dirty="0" smtClean="0"/>
                  <a:t>,</a:t>
                </a:r>
              </a:p>
              <a:p>
                <a:pPr lvl="1" eaLnBrk="1" hangingPunct="1">
                  <a:lnSpc>
                    <a:spcPts val="3000"/>
                  </a:lnSpc>
                  <a:spcAft>
                    <a:spcPts val="600"/>
                  </a:spcAft>
                  <a:defRPr/>
                </a:pPr>
                <a:r>
                  <a:rPr lang="el-GR" sz="2000" dirty="0" smtClean="0"/>
                  <a:t>δηλαδή ξέρουμε τα χρονικά διαστήματα κάθε συμβόλου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μέσα στο ληφθέν σήμα αλλά και το πότε ακριβώς πρέπει να δειγματοληπτήσουμε εντός κάθε διαστήματος </a:t>
                </a:r>
              </a:p>
              <a:p>
                <a:pPr eaLnBrk="1" hangingPunct="1">
                  <a:defRPr/>
                </a:pPr>
                <a:r>
                  <a:rPr lang="el-GR" sz="2000" dirty="0" smtClean="0"/>
                  <a:t>Για να ανακτήσουμε την ακολουθία συμβόλων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l-GR" sz="2000" dirty="0" smtClean="0"/>
                  <a:t>, δειγματοληπτούμε την έξοδο του φίλτρου λήψης ανά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𝑚𝑇</m:t>
                    </m:r>
                  </m:oMath>
                </a14:m>
                <a:endParaRPr lang="el-GR" sz="2000" i="1" dirty="0" smtClean="0"/>
              </a:p>
              <a:p>
                <a:pPr marL="0" indent="0" eaLnBrk="1" hangingPunct="1">
                  <a:buNone/>
                  <a:defRPr/>
                </a:pP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/>
                  <a:t/>
                </a:r>
                <a:br>
                  <a:rPr lang="el-GR" sz="2000" dirty="0"/>
                </a:b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Ισοδύναμα σε διακριτό χρόνο προκύπτουν τα δείγματα</a:t>
                </a:r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584515"/>
              </p:ext>
            </p:extLst>
          </p:nvPr>
        </p:nvGraphicFramePr>
        <p:xfrm>
          <a:off x="2517620" y="4365130"/>
          <a:ext cx="4122671" cy="77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5" imgW="2298600" imgH="431640" progId="Equation.DSMT4">
                  <p:embed/>
                </p:oleObj>
              </mc:Choice>
              <mc:Fallback>
                <p:oleObj name="Equation" r:id="rId5" imgW="229860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620" y="4365130"/>
                        <a:ext cx="4122671" cy="77444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36511"/>
              </p:ext>
            </p:extLst>
          </p:nvPr>
        </p:nvGraphicFramePr>
        <p:xfrm>
          <a:off x="2883694" y="5797253"/>
          <a:ext cx="372268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7" imgW="1892160" imgH="431640" progId="Equation.DSMT4">
                  <p:embed/>
                </p:oleObj>
              </mc:Choice>
              <mc:Fallback>
                <p:oleObj name="Equation" r:id="rId7" imgW="18921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694" y="5797253"/>
                        <a:ext cx="3722687" cy="8493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smtClean="0"/>
              <a:t>Λαμβανόμενο Δείγμα (1 από 2)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9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Autofit/>
              </a:bodyPr>
              <a:lstStyle/>
              <a:p>
                <a:pPr marL="381000" indent="-381000" eaLnBrk="1" hangingPunct="1">
                  <a:spcAft>
                    <a:spcPct val="40000"/>
                  </a:spcAft>
                  <a:defRPr/>
                </a:pPr>
                <a:r>
                  <a:rPr lang="en-US" sz="2400" dirty="0" smtClean="0">
                    <a:effectLst/>
                  </a:rPr>
                  <a:t>T</a:t>
                </a:r>
                <a:r>
                  <a:rPr lang="el-GR" sz="2400" dirty="0" smtClean="0">
                    <a:effectLst/>
                  </a:rPr>
                  <a:t>ο </a:t>
                </a:r>
                <a:r>
                  <a:rPr lang="el-GR" sz="2400" dirty="0" smtClean="0">
                    <a:solidFill>
                      <a:srgbClr val="0033CC"/>
                    </a:solidFill>
                    <a:effectLst/>
                  </a:rPr>
                  <a:t>δείγμα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 smtClean="0">
                    <a:effectLst/>
                  </a:rPr>
                  <a:t> που λαμβάνουμε, αποτελείται από:</a:t>
                </a:r>
              </a:p>
              <a:p>
                <a:pPr marL="381000" indent="-381000" eaLnBrk="1" hangingPunct="1">
                  <a:buFont typeface="Wingdings" panose="05000000000000000000" pitchFamily="2" charset="2"/>
                  <a:buAutoNum type="arabicPeriod"/>
                  <a:defRPr/>
                </a:pPr>
                <a:r>
                  <a:rPr lang="el-GR" sz="2400" dirty="0" smtClean="0">
                    <a:effectLst/>
                  </a:rPr>
                  <a:t>Το </a:t>
                </a:r>
                <a:r>
                  <a:rPr lang="el-GR" sz="2400" dirty="0" smtClean="0">
                    <a:solidFill>
                      <a:srgbClr val="0033CC"/>
                    </a:solidFill>
                    <a:effectLst/>
                  </a:rPr>
                  <a:t>επιθυμητό σύμβολο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baseline="-25000" dirty="0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2400" dirty="0" smtClean="0">
                    <a:effectLst/>
                  </a:rPr>
                  <a:t> κλιμακωμένο κατά</a:t>
                </a:r>
                <a:r>
                  <a:rPr lang="en-US" sz="24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i="1" dirty="0" smtClean="0">
                    <a:effectLst/>
                  </a:rPr>
                  <a:t>,</a:t>
                </a:r>
              </a:p>
              <a:p>
                <a:pPr marL="838200" lvl="1" indent="-381000" eaLnBrk="1" hangingPunct="1">
                  <a:buFont typeface="Symbol" pitchFamily="18" charset="2"/>
                  <a:buChar char="-"/>
                  <a:defRPr/>
                </a:pPr>
                <a:r>
                  <a:rPr lang="el-GR" sz="2000" dirty="0" smtClean="0">
                    <a:effectLst/>
                  </a:rPr>
                  <a:t>Αν το φίλτρο λήψης είναι προσαρμοσμένο στο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dirty="0" smtClean="0">
                  <a:effectLst/>
                </a:endParaRPr>
              </a:p>
              <a:p>
                <a:pPr marL="838200" lvl="1" indent="-381000" eaLnBrk="1" hangingPunct="1">
                  <a:defRPr/>
                </a:pPr>
                <a:endParaRPr lang="el-GR" sz="2000" dirty="0" smtClean="0"/>
              </a:p>
              <a:p>
                <a:pPr marL="381000" indent="-381000" eaLnBrk="1" hangingPunct="1">
                  <a:buFont typeface="Wingdings" panose="05000000000000000000" pitchFamily="2" charset="2"/>
                  <a:buAutoNum type="arabicPeriod"/>
                  <a:defRPr/>
                </a:pPr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 marL="381000" indent="-381000" eaLnBrk="1" hangingPunct="1">
                  <a:buFont typeface="Wingdings" panose="05000000000000000000" pitchFamily="2" charset="2"/>
                  <a:buAutoNum type="arabicPeriod"/>
                  <a:defRPr/>
                </a:pPr>
                <a:endParaRPr lang="el-GR" sz="20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95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407" t="-1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50161"/>
              </p:ext>
            </p:extLst>
          </p:nvPr>
        </p:nvGraphicFramePr>
        <p:xfrm>
          <a:off x="1408607" y="3785181"/>
          <a:ext cx="6340698" cy="144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5" imgW="2679480" imgH="609480" progId="Equation.DSMT4">
                  <p:embed/>
                </p:oleObj>
              </mc:Choice>
              <mc:Fallback>
                <p:oleObj name="Equation" r:id="rId5" imgW="2679480" imgH="609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607" y="3785181"/>
                        <a:ext cx="6340698" cy="144010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smtClean="0"/>
              <a:t>Λαμβανόμενο Δείγμα (2 από 2)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9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Autofit/>
              </a:bodyPr>
              <a:lstStyle/>
              <a:p>
                <a:pPr marL="457200" indent="-457200" eaLnBrk="1" hangingPunct="1">
                  <a:buFont typeface="+mj-lt"/>
                  <a:buAutoNum type="arabicPeriod" startAt="3"/>
                  <a:defRPr/>
                </a:pPr>
                <a:r>
                  <a:rPr lang="el-GR" sz="2000" dirty="0" smtClean="0"/>
                  <a:t>Τη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l-GR" sz="2000" dirty="0" err="1" smtClean="0">
                    <a:solidFill>
                      <a:srgbClr val="0033CC"/>
                    </a:solidFill>
                  </a:rPr>
                  <a:t>διασυμβολική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 παρεμβολή: </a:t>
                </a:r>
                <a:r>
                  <a:rPr lang="el-GR" sz="2000" dirty="0" smtClean="0"/>
                  <a:t>γραμμικός συνδυασμός προηγούμενων και μελλοντικών συμβόλων</a:t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b="1" dirty="0" smtClean="0">
                  <a:solidFill>
                    <a:srgbClr val="0033CC"/>
                  </a:solidFill>
                </a:endParaRPr>
              </a:p>
              <a:p>
                <a:pPr marL="381000" indent="-381000" eaLnBrk="1" hangingPunct="1">
                  <a:buFont typeface="Wingdings" panose="05000000000000000000" pitchFamily="2" charset="2"/>
                  <a:buAutoNum type="arabicPeriod" startAt="3"/>
                  <a:defRPr/>
                </a:pPr>
                <a:endParaRPr lang="el-GR" sz="2000" dirty="0" smtClean="0">
                  <a:solidFill>
                    <a:srgbClr val="0033CC"/>
                  </a:solidFill>
                </a:endParaRPr>
              </a:p>
              <a:p>
                <a:pPr marL="381000" indent="-381000" eaLnBrk="1" hangingPunct="1">
                  <a:buFont typeface="Wingdings" panose="05000000000000000000" pitchFamily="2" charset="2"/>
                  <a:buAutoNum type="arabicPeriod" startAt="3"/>
                  <a:defRPr/>
                </a:pPr>
                <a:r>
                  <a:rPr lang="el-GR" sz="2000" dirty="0" smtClean="0"/>
                  <a:t>Το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 θόρυβο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)~</m:t>
                    </m:r>
                    <m:r>
                      <m:rPr>
                        <m:sty m:val="p"/>
                      </m:rPr>
                      <a:rPr lang="el-GR" sz="2000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a:rPr lang="el-GR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baseline="30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με διασπορά 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295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37" t="-1077" r="-1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62994"/>
              </p:ext>
            </p:extLst>
          </p:nvPr>
        </p:nvGraphicFramePr>
        <p:xfrm>
          <a:off x="2213581" y="2348850"/>
          <a:ext cx="47307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5" imgW="2450880" imgH="330120" progId="Equation.DSMT4">
                  <p:embed/>
                </p:oleObj>
              </mc:Choice>
              <mc:Fallback>
                <p:oleObj name="Equation" r:id="rId5" imgW="2450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581" y="2348850"/>
                        <a:ext cx="4730750" cy="5969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943622"/>
              </p:ext>
            </p:extLst>
          </p:nvPr>
        </p:nvGraphicFramePr>
        <p:xfrm>
          <a:off x="3930462" y="4136427"/>
          <a:ext cx="12969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462" y="4136427"/>
                        <a:ext cx="1296987" cy="7556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2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idx="1"/>
          </p:nvPr>
        </p:nvSpPr>
        <p:spPr>
          <a:xfrm>
            <a:off x="464156" y="1556792"/>
            <a:ext cx="8229600" cy="530120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Διασυμβολική Παρεμβολή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l-GR" sz="2000" dirty="0" smtClean="0"/>
              <a:t>ή Αλληλοπαρεμβολή Συμβόλων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 err="1" smtClean="0"/>
              <a:t>InterSymbol</a:t>
            </a:r>
            <a:r>
              <a:rPr lang="en-US" sz="2000" dirty="0" smtClean="0"/>
              <a:t> Interference (ISI)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sz="2000" dirty="0">
                <a:solidFill>
                  <a:srgbClr val="0033CC"/>
                </a:solidFill>
              </a:rPr>
              <a:t/>
            </a:r>
            <a:br>
              <a:rPr lang="el-GR" sz="2000" dirty="0">
                <a:solidFill>
                  <a:srgbClr val="0033CC"/>
                </a:solidFill>
              </a:rPr>
            </a:b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Αποτέλεσμα:</a:t>
            </a:r>
            <a:r>
              <a:rPr lang="el-GR" sz="2000" dirty="0" smtClean="0"/>
              <a:t> γίνεται δυσκολότερη η φώραση του τρέχοντος συμβόλου και αυξάνεται η πιθανότητα σφάλματος</a:t>
            </a:r>
            <a:endParaRPr lang="en-US" sz="2000" dirty="0" smtClean="0"/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Διασυμβολική Παρεμβολή</a:t>
            </a:r>
            <a:endParaRPr lang="en-GB" smtClean="0"/>
          </a:p>
        </p:txBody>
      </p:sp>
      <p:pic>
        <p:nvPicPr>
          <p:cNvPr id="44035" name="Picture 9" descr="I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00" y="2852921"/>
            <a:ext cx="4969542" cy="306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smtClean="0"/>
              <a:t>Σχεδιασμός για Μηδενική </a:t>
            </a:r>
            <a:r>
              <a:rPr lang="en-US" dirty="0" smtClean="0"/>
              <a:t>ISI</a:t>
            </a:r>
            <a:r>
              <a:rPr lang="el-GR" dirty="0" smtClean="0"/>
              <a:t> (1 από 2)</a:t>
            </a:r>
            <a:endParaRPr lang="en-GB" dirty="0" smtClean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/>
        <p:txBody>
          <a:bodyPr lIns="71113" tIns="35556" rIns="71113" bIns="35556">
            <a:normAutofit/>
          </a:bodyPr>
          <a:lstStyle/>
          <a:p>
            <a:pPr marL="381000" indent="-381000" eaLnBrk="1" hangingPunct="1">
              <a:defRPr/>
            </a:pPr>
            <a:r>
              <a:rPr lang="el-GR" sz="2000" dirty="0" smtClean="0"/>
              <a:t>Η διασυμβολική παρεμβολή οφείλεται στη συνολική κρουστική απόκριση</a:t>
            </a:r>
            <a:endParaRPr lang="en-US" sz="2000" dirty="0" smtClean="0"/>
          </a:p>
          <a:p>
            <a:pPr marL="0" indent="0" eaLnBrk="1" hangingPunct="1">
              <a:buNone/>
              <a:defRPr/>
            </a:pP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n-US" sz="2000" dirty="0" smtClean="0"/>
          </a:p>
          <a:p>
            <a:pPr marL="0" indent="0" eaLnBrk="1" hangingPunct="1">
              <a:buNone/>
              <a:defRPr/>
            </a:pPr>
            <a:endParaRPr lang="en-US" sz="2000" dirty="0" smtClean="0"/>
          </a:p>
          <a:p>
            <a:pPr marL="381000" indent="-381000" eaLnBrk="1" hangingPunct="1">
              <a:spcBef>
                <a:spcPct val="50000"/>
              </a:spcBef>
              <a:spcAft>
                <a:spcPct val="55000"/>
              </a:spcAft>
              <a:defRPr/>
            </a:pPr>
            <a:r>
              <a:rPr lang="el-GR" sz="2000" dirty="0" smtClean="0"/>
              <a:t>Το κανάλι μετάδοσης είναι δεδομένο και δεν αποτελεί σχεδιαστική παράμετρο</a:t>
            </a: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99619"/>
              </p:ext>
            </p:extLst>
          </p:nvPr>
        </p:nvGraphicFramePr>
        <p:xfrm>
          <a:off x="1881793" y="2117593"/>
          <a:ext cx="53943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4" imgW="2412720" imgH="431640" progId="Equation.DSMT4">
                  <p:embed/>
                </p:oleObj>
              </mc:Choice>
              <mc:Fallback>
                <p:oleObj name="Equation" r:id="rId4" imgW="2412720" imgH="43164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793" y="2117593"/>
                        <a:ext cx="5394325" cy="9652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081671"/>
              </p:ext>
            </p:extLst>
          </p:nvPr>
        </p:nvGraphicFramePr>
        <p:xfrm>
          <a:off x="899490" y="4653170"/>
          <a:ext cx="33432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6" imgW="1638000" imgH="253800" progId="Equation.DSMT4">
                  <p:embed/>
                </p:oleObj>
              </mc:Choice>
              <mc:Fallback>
                <p:oleObj name="Equation" r:id="rId6" imgW="1638000" imgH="2538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490" y="4653170"/>
                        <a:ext cx="3343275" cy="5175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97590"/>
              </p:ext>
            </p:extLst>
          </p:nvPr>
        </p:nvGraphicFramePr>
        <p:xfrm>
          <a:off x="4506904" y="4628334"/>
          <a:ext cx="39227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8" imgW="1803240" imgH="253800" progId="Equation.DSMT4">
                  <p:embed/>
                </p:oleObj>
              </mc:Choice>
              <mc:Fallback>
                <p:oleObj name="Equation" r:id="rId8" imgW="1803240" imgH="2538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04" y="4628334"/>
                        <a:ext cx="3922712" cy="5191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smtClean="0"/>
              <a:t>Σχεδιασμός για Μηδενική </a:t>
            </a:r>
            <a:r>
              <a:rPr lang="en-US" dirty="0" smtClean="0"/>
              <a:t>ISI</a:t>
            </a:r>
            <a:r>
              <a:rPr lang="el-GR" dirty="0" smtClean="0"/>
              <a:t> (2 από 2)</a:t>
            </a:r>
            <a:endParaRPr lang="en-GB" dirty="0" smtClean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/>
        <p:txBody>
          <a:bodyPr lIns="71113" tIns="35556" rIns="71113" bIns="35556">
            <a:normAutofit/>
          </a:bodyPr>
          <a:lstStyle/>
          <a:p>
            <a:pPr marL="381000" indent="-381000" eaLnBrk="1" hangingPunct="1">
              <a:spcAft>
                <a:spcPts val="600"/>
              </a:spcAft>
              <a:defRPr/>
            </a:pPr>
            <a:r>
              <a:rPr lang="el-GR" sz="2400" dirty="0" smtClean="0"/>
              <a:t>Όμως τα φίλτρα πομπού και δέκτη μπορούν να σχεδιαστούν ώστε</a:t>
            </a:r>
            <a:endParaRPr lang="en-US" sz="2400" dirty="0" smtClean="0"/>
          </a:p>
          <a:p>
            <a:pPr marL="381000" indent="-381000" eaLnBrk="1" hangingPunct="1">
              <a:defRPr/>
            </a:pPr>
            <a:endParaRPr lang="en-US" sz="2400" dirty="0" smtClean="0"/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 smtClean="0"/>
          </a:p>
          <a:p>
            <a:pPr marL="381000" indent="-381000" eaLnBrk="1" hangingPunct="1">
              <a:spcBef>
                <a:spcPct val="50000"/>
              </a:spcBef>
              <a:defRPr/>
            </a:pPr>
            <a:r>
              <a:rPr lang="el-GR" sz="2400" dirty="0" smtClean="0"/>
              <a:t>Τότε το μόνο πρόβλημα που απομένει είναι ο θόρυβος</a:t>
            </a:r>
            <a:endParaRPr lang="el-GR" sz="2400" dirty="0" smtClean="0">
              <a:solidFill>
                <a:srgbClr val="0033CC"/>
              </a:solidFill>
            </a:endParaRPr>
          </a:p>
        </p:txBody>
      </p:sp>
      <p:graphicFrame>
        <p:nvGraphicFramePr>
          <p:cNvPr id="11268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194816"/>
              </p:ext>
            </p:extLst>
          </p:nvPr>
        </p:nvGraphicFramePr>
        <p:xfrm>
          <a:off x="3139887" y="2636890"/>
          <a:ext cx="287813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Equation" r:id="rId4" imgW="1409400" imgH="457200" progId="Equation.DSMT4">
                  <p:embed/>
                </p:oleObj>
              </mc:Choice>
              <mc:Fallback>
                <p:oleObj name="Equation" r:id="rId4" imgW="140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887" y="2636890"/>
                        <a:ext cx="2878137" cy="93186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3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smtClean="0"/>
              <a:t>Συνθήκη </a:t>
            </a:r>
            <a:r>
              <a:rPr lang="en-US" smtClean="0"/>
              <a:t>Nyquist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0149" name="Rectangle 5"/>
              <p:cNvSpPr>
                <a:spLocks noChangeArrowheads="1"/>
              </p:cNvSpPr>
              <p:nvPr/>
            </p:nvSpPr>
            <p:spPr bwMode="auto">
              <a:xfrm>
                <a:off x="470037" y="1453356"/>
                <a:ext cx="8367712" cy="3384550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30" tIns="45715" rIns="91430" bIns="45715"/>
              <a:lstStyle/>
              <a:p>
                <a:pPr algn="just">
                  <a:buFont typeface="Wingdings" panose="05000000000000000000" pitchFamily="2" charset="2"/>
                  <a:buNone/>
                  <a:defRPr/>
                </a:pPr>
                <a:r>
                  <a:rPr lang="el-GR" sz="2000" b="1" dirty="0">
                    <a:solidFill>
                      <a:srgbClr val="0033CC"/>
                    </a:solidFill>
                    <a:effectLst/>
                    <a:latin typeface="+mn-lt"/>
                  </a:rPr>
                  <a:t>Θεώρημα</a:t>
                </a:r>
                <a:r>
                  <a:rPr lang="el-GR" sz="2000" dirty="0">
                    <a:solidFill>
                      <a:srgbClr val="0033CC"/>
                    </a:solidFill>
                    <a:effectLst/>
                    <a:latin typeface="+mn-lt"/>
                  </a:rPr>
                  <a:t> (</a:t>
                </a:r>
                <a:r>
                  <a:rPr lang="el-GR" sz="2000" b="1" dirty="0">
                    <a:solidFill>
                      <a:srgbClr val="0033CC"/>
                    </a:solidFill>
                    <a:effectLst/>
                    <a:latin typeface="+mn-lt"/>
                  </a:rPr>
                  <a:t>Συνθήκη </a:t>
                </a:r>
                <a:r>
                  <a:rPr lang="en-US" sz="2000" b="1" dirty="0" err="1">
                    <a:solidFill>
                      <a:srgbClr val="0033CC"/>
                    </a:solidFill>
                    <a:effectLst/>
                    <a:latin typeface="+mn-lt"/>
                  </a:rPr>
                  <a:t>Nyquist</a:t>
                </a:r>
                <a:r>
                  <a:rPr lang="en-US" sz="2000" b="1" dirty="0">
                    <a:solidFill>
                      <a:srgbClr val="0033CC"/>
                    </a:solidFill>
                    <a:effectLst/>
                    <a:latin typeface="+mn-lt"/>
                  </a:rPr>
                  <a:t> </a:t>
                </a:r>
                <a:r>
                  <a:rPr lang="el-GR" sz="2000" b="1" dirty="0">
                    <a:solidFill>
                      <a:srgbClr val="0033CC"/>
                    </a:solidFill>
                    <a:effectLst/>
                    <a:latin typeface="+mn-lt"/>
                  </a:rPr>
                  <a:t>για μηδενική </a:t>
                </a:r>
                <a:r>
                  <a:rPr lang="en-US" sz="2000" b="1" dirty="0">
                    <a:solidFill>
                      <a:srgbClr val="0033CC"/>
                    </a:solidFill>
                    <a:effectLst/>
                    <a:latin typeface="+mn-lt"/>
                  </a:rPr>
                  <a:t>ISI</a:t>
                </a:r>
                <a:r>
                  <a:rPr lang="el-GR" sz="2000" dirty="0">
                    <a:solidFill>
                      <a:srgbClr val="0033CC"/>
                    </a:solidFill>
                    <a:effectLst/>
                    <a:latin typeface="+mn-lt"/>
                  </a:rPr>
                  <a:t>):</a:t>
                </a:r>
                <a:r>
                  <a:rPr lang="el-GR" sz="2000" dirty="0">
                    <a:effectLst/>
                    <a:latin typeface="+mn-lt"/>
                  </a:rPr>
                  <a:t> Μια ικανή και αναγκαία συνθήκη για να ισχύει </a:t>
                </a:r>
              </a:p>
              <a:p>
                <a:pPr algn="just">
                  <a:defRPr/>
                </a:pPr>
                <a:endParaRPr lang="el-GR" sz="2000" dirty="0">
                  <a:effectLst/>
                  <a:latin typeface="+mn-lt"/>
                </a:endParaRPr>
              </a:p>
              <a:p>
                <a:pPr algn="just">
                  <a:defRPr/>
                </a:pPr>
                <a:endParaRPr lang="el-GR" sz="2000" dirty="0">
                  <a:effectLst/>
                  <a:latin typeface="+mn-lt"/>
                </a:endParaRPr>
              </a:p>
              <a:p>
                <a:pPr algn="just">
                  <a:buFont typeface="Wingdings" panose="05000000000000000000" pitchFamily="2" charset="2"/>
                  <a:buNone/>
                  <a:defRPr/>
                </a:pPr>
                <a:endParaRPr lang="en-US" sz="2000" dirty="0">
                  <a:effectLst/>
                  <a:latin typeface="+mn-lt"/>
                </a:endParaRPr>
              </a:p>
              <a:p>
                <a:pPr algn="just">
                  <a:buFont typeface="Wingdings" panose="05000000000000000000" pitchFamily="2" charset="2"/>
                  <a:buNone/>
                  <a:defRPr/>
                </a:pPr>
                <a:r>
                  <a:rPr lang="el-GR" sz="2000" dirty="0">
                    <a:effectLst/>
                    <a:latin typeface="+mn-lt"/>
                  </a:rPr>
                  <a:t>είναι ο μετασχηματισμός </a:t>
                </a:r>
                <a:r>
                  <a:rPr lang="en-US" sz="2000" dirty="0">
                    <a:effectLst/>
                    <a:latin typeface="+mn-lt"/>
                  </a:rPr>
                  <a:t>Fourier </a:t>
                </a:r>
                <a:r>
                  <a:rPr lang="el-GR" sz="2000" dirty="0">
                    <a:effectLst/>
                    <a:latin typeface="+mn-lt"/>
                  </a:rPr>
                  <a:t>του σήματος</a:t>
                </a:r>
                <a:r>
                  <a:rPr lang="en-US" sz="2000" dirty="0">
                    <a:effectLst/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>
                    <a:effectLst/>
                    <a:latin typeface="+mn-lt"/>
                  </a:rPr>
                  <a:t>, να ικανοποιεί τη σχέση</a:t>
                </a:r>
              </a:p>
              <a:p>
                <a:pPr marL="274638" lvl="1" indent="-95250" algn="just">
                  <a:spcBef>
                    <a:spcPct val="0"/>
                  </a:spcBef>
                  <a:buFont typeface="Wingdings" panose="05000000000000000000" pitchFamily="2" charset="2"/>
                  <a:buNone/>
                  <a:defRPr/>
                </a:pPr>
                <a:endParaRPr lang="el-GR" sz="2000" dirty="0">
                  <a:effectLst/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9014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037" y="1453356"/>
                <a:ext cx="8367712" cy="3384550"/>
              </a:xfrm>
              <a:prstGeom prst="rect">
                <a:avLst/>
              </a:prstGeom>
              <a:blipFill rotWithShape="0">
                <a:blip r:embed="rId4"/>
                <a:stretch>
                  <a:fillRect l="-655" t="-717" r="-655"/>
                </a:stretch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29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36058"/>
              </p:ext>
            </p:extLst>
          </p:nvPr>
        </p:nvGraphicFramePr>
        <p:xfrm>
          <a:off x="3371056" y="2191544"/>
          <a:ext cx="26892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5" imgW="1231560" imgH="457200" progId="Equation.DSMT4">
                  <p:embed/>
                </p:oleObj>
              </mc:Choice>
              <mc:Fallback>
                <p:oleObj name="Equation" r:id="rId5" imgW="1231560" imgH="457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056" y="2191544"/>
                        <a:ext cx="2689225" cy="9366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19633"/>
              </p:ext>
            </p:extLst>
          </p:nvPr>
        </p:nvGraphicFramePr>
        <p:xfrm>
          <a:off x="3377584" y="3717040"/>
          <a:ext cx="28257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584" y="3717040"/>
                        <a:ext cx="2825750" cy="928687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0156" name="Rectangle 12"/>
              <p:cNvSpPr>
                <a:spLocks noChangeArrowheads="1"/>
              </p:cNvSpPr>
              <p:nvPr/>
            </p:nvSpPr>
            <p:spPr bwMode="auto">
              <a:xfrm>
                <a:off x="466725" y="4873625"/>
                <a:ext cx="8497888" cy="100100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lIns="117564" tIns="58782" rIns="117564" bIns="58782">
                <a:spAutoFit/>
              </a:bodyPr>
              <a:lstStyle/>
              <a:p>
                <a:pPr marL="441325" indent="-441325" defTabSz="1176338">
                  <a:lnSpc>
                    <a:spcPts val="3200"/>
                  </a:lnSpc>
                  <a:defRPr/>
                </a:pPr>
                <a:r>
                  <a:rPr lang="el-GR" sz="2400" b="1" dirty="0" smtClean="0">
                    <a:solidFill>
                      <a:srgbClr val="FF0000"/>
                    </a:solidFill>
                    <a:effectLst/>
                    <a:latin typeface="+mn-lt"/>
                  </a:rPr>
                  <a:t>Ζητούμενο:</a:t>
                </a:r>
                <a:r>
                  <a:rPr lang="el-GR" sz="2400" dirty="0" smtClean="0">
                    <a:solidFill>
                      <a:srgbClr val="FF0000"/>
                    </a:solidFill>
                    <a:effectLst/>
                    <a:latin typeface="+mn-lt"/>
                  </a:rPr>
                  <a:t> Τι θα πρέπει να ισχύει για το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 smtClean="0">
                    <a:solidFill>
                      <a:srgbClr val="FF0000"/>
                    </a:solidFill>
                    <a:effectLst/>
                    <a:latin typeface="+mn-lt"/>
                  </a:rPr>
                  <a:t> και άρα για τα</a:t>
                </a:r>
              </a:p>
              <a:p>
                <a:pPr lvl="1" defTabSz="1176338">
                  <a:lnSpc>
                    <a:spcPts val="3200"/>
                  </a:lnSpc>
                  <a:buFont typeface="Wingdings" panose="05000000000000000000" pitchFamily="2" charset="2"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𝑔</m:t>
                    </m:r>
                    <m:r>
                      <m:rPr>
                        <m:sty m:val="p"/>
                      </m:rPr>
                      <a:rPr lang="el-GR" sz="2400" i="0" baseline="-25000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baseline="-25000" dirty="0" err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i="1" dirty="0" smtClean="0">
                    <a:solidFill>
                      <a:srgbClr val="FF0000"/>
                    </a:solidFill>
                    <a:effectLst/>
                    <a:latin typeface="+mn-lt"/>
                  </a:rPr>
                  <a:t>  </a:t>
                </a:r>
                <a:r>
                  <a:rPr lang="el-GR" sz="2400" dirty="0" smtClean="0">
                    <a:solidFill>
                      <a:srgbClr val="FF0000"/>
                    </a:solidFill>
                    <a:effectLst/>
                    <a:latin typeface="+mn-lt"/>
                  </a:rPr>
                  <a:t>ώστε να ισχύει η παραπάνω συνθήκη;</a:t>
                </a:r>
                <a:endParaRPr lang="en-GB" sz="2400" dirty="0"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9015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4873625"/>
                <a:ext cx="8497888" cy="1001005"/>
              </a:xfrm>
              <a:prstGeom prst="rect">
                <a:avLst/>
              </a:prstGeom>
              <a:blipFill rotWithShape="0">
                <a:blip r:embed="rId9"/>
                <a:stretch>
                  <a:fillRect l="-215" t="-1212" b="-10909"/>
                </a:stretch>
              </a:blipFill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Ικανοποίηση Συνθήκης</a:t>
            </a:r>
            <a:endParaRPr lang="en-GB" dirty="0" smtClean="0"/>
          </a:p>
        </p:txBody>
      </p:sp>
      <p:sp>
        <p:nvSpPr>
          <p:cNvPr id="394250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Αν το κανάλι έχει εύρος ζώνης </a:t>
            </a:r>
            <a:r>
              <a:rPr lang="en-US" sz="2000" i="1" dirty="0" smtClean="0"/>
              <a:t>W</a:t>
            </a:r>
            <a:r>
              <a:rPr lang="en-US" sz="2000" dirty="0" smtClean="0"/>
              <a:t>, </a:t>
            </a:r>
            <a:r>
              <a:rPr lang="el-GR" sz="2000" dirty="0" smtClean="0"/>
              <a:t>τότε</a:t>
            </a:r>
          </a:p>
          <a:p>
            <a:pPr marL="0" indent="0" eaLnBrk="1" hangingPunct="1">
              <a:buNone/>
              <a:defRPr/>
            </a:pPr>
            <a:r>
              <a:rPr lang="el-GR" sz="2000" dirty="0"/>
              <a:t/>
            </a:r>
            <a:br>
              <a:rPr lang="el-GR" sz="2000" dirty="0"/>
            </a:b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Και απευθείας προκύπτει</a:t>
            </a:r>
          </a:p>
          <a:p>
            <a:pPr marL="0" indent="0" eaLnBrk="1" hangingPunct="1">
              <a:buNone/>
              <a:defRPr/>
            </a:pP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Ορίζουμε ως </a:t>
            </a:r>
            <a:r>
              <a:rPr lang="el-GR" sz="2000" b="1" dirty="0" smtClean="0"/>
              <a:t>εύρος ζώνης σήματος</a:t>
            </a:r>
            <a:r>
              <a:rPr lang="en-US" sz="2000" b="1" dirty="0" smtClean="0"/>
              <a:t> </a:t>
            </a:r>
            <a:r>
              <a:rPr lang="el-GR" sz="2000" dirty="0" smtClean="0"/>
              <a:t>την ποσότητα</a:t>
            </a:r>
            <a:r>
              <a:rPr lang="el-GR" sz="2000" b="1" dirty="0" smtClean="0"/>
              <a:t>:</a:t>
            </a:r>
            <a:endParaRPr lang="el-GR" sz="2000" dirty="0" smtClean="0"/>
          </a:p>
          <a:p>
            <a:pPr marL="0" indent="0" eaLnBrk="1" hangingPunct="1">
              <a:buNone/>
              <a:defRPr/>
            </a:pPr>
            <a:endParaRPr lang="el-GR" sz="2000" dirty="0" smtClean="0"/>
          </a:p>
          <a:p>
            <a:pPr marL="0" indent="0" eaLnBrk="1" hangingPunct="1">
              <a:buNone/>
              <a:defRPr/>
            </a:pPr>
            <a:endParaRPr lang="el-GR" sz="2000" dirty="0" smtClean="0"/>
          </a:p>
          <a:p>
            <a:pPr eaLnBrk="1" hangingPunct="1">
              <a:lnSpc>
                <a:spcPts val="3200"/>
              </a:lnSpc>
              <a:spcBef>
                <a:spcPct val="60000"/>
              </a:spcBef>
              <a:defRPr/>
            </a:pPr>
            <a:r>
              <a:rPr lang="el-GR" sz="2000" dirty="0" smtClean="0"/>
              <a:t>Για την ικανοποίηση της συνθήκης</a:t>
            </a:r>
            <a:r>
              <a:rPr lang="en-US" sz="2000" dirty="0" smtClean="0"/>
              <a:t> </a:t>
            </a:r>
            <a:r>
              <a:rPr lang="en-US" sz="2000" dirty="0" err="1" smtClean="0"/>
              <a:t>Nyquist</a:t>
            </a:r>
            <a:r>
              <a:rPr lang="el-GR" sz="2000" dirty="0" smtClean="0"/>
              <a:t>, διακρίνουμε </a:t>
            </a:r>
            <a:r>
              <a:rPr lang="el-GR" sz="2000" dirty="0" smtClean="0">
                <a:solidFill>
                  <a:srgbClr val="0033CC"/>
                </a:solidFill>
              </a:rPr>
              <a:t>τρεις περιπτώσεις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2260"/>
              </p:ext>
            </p:extLst>
          </p:nvPr>
        </p:nvGraphicFramePr>
        <p:xfrm>
          <a:off x="3563860" y="4501136"/>
          <a:ext cx="128746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4" imgW="558720" imgH="393480" progId="Equation.DSMT4">
                  <p:embed/>
                </p:oleObj>
              </mc:Choice>
              <mc:Fallback>
                <p:oleObj name="Equation" r:id="rId4" imgW="55872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60" y="4501136"/>
                        <a:ext cx="1287462" cy="88582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31807"/>
              </p:ext>
            </p:extLst>
          </p:nvPr>
        </p:nvGraphicFramePr>
        <p:xfrm>
          <a:off x="3130362" y="2094434"/>
          <a:ext cx="28971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362" y="2094434"/>
                        <a:ext cx="2897187" cy="5715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85248"/>
              </p:ext>
            </p:extLst>
          </p:nvPr>
        </p:nvGraphicFramePr>
        <p:xfrm>
          <a:off x="1706705" y="3421366"/>
          <a:ext cx="61452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8" imgW="2666880" imgH="253800" progId="Equation.DSMT4">
                  <p:embed/>
                </p:oleObj>
              </mc:Choice>
              <mc:Fallback>
                <p:oleObj name="Equation" r:id="rId8" imgW="266688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705" y="3421366"/>
                        <a:ext cx="6145213" cy="5715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56793" y="4541880"/>
            <a:ext cx="363696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l-GR" sz="1600" dirty="0">
                <a:effectLst/>
              </a:rPr>
              <a:t>Η ποσότητα αυτή είναι ίση με το μισό του ρυθμού συμβόλων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117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 lIns="71113" tIns="35556" rIns="71113" bIns="35556" anchor="t"/>
              <a:lstStyle/>
              <a:p>
                <a:pPr eaLnBrk="1" hangingPunct="1">
                  <a:defRPr/>
                </a:pPr>
                <a:r>
                  <a:rPr lang="en-US" dirty="0" smtClean="0">
                    <a:solidFill>
                      <a:srgbClr val="0033CC"/>
                    </a:solidFill>
                  </a:rPr>
                  <a:t>1</a:t>
                </a:r>
                <a:r>
                  <a:rPr lang="el-GR" baseline="30000" dirty="0" smtClean="0">
                    <a:solidFill>
                      <a:srgbClr val="0033CC"/>
                    </a:solidFill>
                  </a:rPr>
                  <a:t>η</a:t>
                </a:r>
                <a:r>
                  <a:rPr lang="el-GR" dirty="0" smtClean="0">
                    <a:solidFill>
                      <a:srgbClr val="0033CC"/>
                    </a:solidFill>
                  </a:rPr>
                  <a:t> Περίπτωση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GB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91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t="-9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338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4311650" y="3624263"/>
          <a:ext cx="53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3624263"/>
                        <a:ext cx="533400" cy="3937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7038" y="811213"/>
            <a:ext cx="8716962" cy="5715000"/>
          </a:xfrm>
        </p:spPr>
        <p:txBody>
          <a:bodyPr lIns="71113" tIns="35556" rIns="71113" bIns="35556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000" i="1" dirty="0" smtClean="0"/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l-GR" sz="2000" i="1" dirty="0" smtClean="0"/>
              <a:t>    </a:t>
            </a:r>
            <a:r>
              <a:rPr lang="en-US" sz="2000" i="1" dirty="0" smtClean="0"/>
              <a:t>               </a:t>
            </a:r>
            <a:r>
              <a:rPr lang="el-GR" sz="2000" i="1" dirty="0" smtClean="0"/>
              <a:t>ή                    </a:t>
            </a:r>
            <a:r>
              <a:rPr lang="en-US" sz="2000" i="1" dirty="0" smtClean="0"/>
              <a:t>(</a:t>
            </a:r>
            <a:r>
              <a:rPr lang="el-GR" sz="2000" i="1" dirty="0" smtClean="0"/>
              <a:t>δηλαδή ρυθμός συμβόλων &gt; 2</a:t>
            </a:r>
            <a:r>
              <a:rPr lang="en-US" sz="2000" i="1" dirty="0" smtClean="0"/>
              <a:t>W</a:t>
            </a:r>
            <a:r>
              <a:rPr lang="el-GR" sz="2000" i="1" dirty="0" smtClean="0"/>
              <a:t> </a:t>
            </a:r>
            <a:r>
              <a:rPr lang="en-US" sz="2000" i="1" dirty="0" smtClean="0"/>
              <a:t>)</a:t>
            </a:r>
          </a:p>
          <a:p>
            <a:pPr eaLnBrk="1" hangingPunct="1">
              <a:defRPr/>
            </a:pPr>
            <a:endParaRPr lang="en-US" sz="2000" i="1" dirty="0" smtClean="0"/>
          </a:p>
          <a:p>
            <a:pPr eaLnBrk="1" hangingPunct="1">
              <a:defRPr/>
            </a:pPr>
            <a:endParaRPr lang="en-US" sz="2000" i="1" dirty="0" smtClean="0"/>
          </a:p>
          <a:p>
            <a:pPr eaLnBrk="1" hangingPunct="1">
              <a:defRPr/>
            </a:pPr>
            <a:endParaRPr lang="en-US" sz="2000" i="1" dirty="0" smtClean="0"/>
          </a:p>
          <a:p>
            <a:pPr eaLnBrk="1" hangingPunct="1">
              <a:defRPr/>
            </a:pPr>
            <a:endParaRPr lang="en-US" sz="2000" i="1" dirty="0" smtClean="0"/>
          </a:p>
          <a:p>
            <a:pPr eaLnBrk="1" hangingPunct="1">
              <a:defRPr/>
            </a:pPr>
            <a:endParaRPr lang="en-US" sz="2000" i="1" dirty="0" smtClean="0"/>
          </a:p>
          <a:p>
            <a:pPr eaLnBrk="1" hangingPunct="1">
              <a:defRPr/>
            </a:pPr>
            <a:endParaRPr lang="en-US" sz="2000" i="1" dirty="0" smtClean="0"/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endParaRPr lang="el-GR" sz="2000" i="1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000" i="1" dirty="0" smtClean="0"/>
              <a:t>Τι γίνεται ως προς τη συνθήκη </a:t>
            </a:r>
            <a:r>
              <a:rPr lang="en-US" sz="2000" i="1" dirty="0" err="1" smtClean="0"/>
              <a:t>Nyquist</a:t>
            </a:r>
            <a:r>
              <a:rPr lang="el-GR" sz="2000" i="1" dirty="0" smtClean="0"/>
              <a:t>;</a:t>
            </a:r>
          </a:p>
          <a:p>
            <a:pPr lvl="1" eaLnBrk="1" hangingPunct="1">
              <a:buFontTx/>
              <a:buNone/>
              <a:defRPr/>
            </a:pPr>
            <a:r>
              <a:rPr lang="el-GR" sz="2000" dirty="0" smtClean="0"/>
              <a:t>δεν υπάρχει περίπτωση να ικανοποιηθεί η συνθήκη</a:t>
            </a:r>
          </a:p>
          <a:p>
            <a:pPr eaLnBrk="1" hangingPunct="1">
              <a:defRPr/>
            </a:pPr>
            <a:endParaRPr lang="en-US" sz="2000" i="1" dirty="0" smtClean="0"/>
          </a:p>
          <a:p>
            <a:pPr eaLnBrk="1" hangingPunct="1">
              <a:defRPr/>
            </a:pPr>
            <a:r>
              <a:rPr lang="el-GR" sz="2000" i="1" dirty="0" smtClean="0"/>
              <a:t>Αποτέλεσμα:</a:t>
            </a:r>
          </a:p>
          <a:p>
            <a:pPr lvl="1" eaLnBrk="1" hangingPunct="1">
              <a:buFontTx/>
              <a:buNone/>
              <a:defRPr/>
            </a:pPr>
            <a:r>
              <a:rPr lang="el-GR" sz="2000" dirty="0" smtClean="0"/>
              <a:t>δεν υπάρχει τρόπος να αποφύγουμε την </a:t>
            </a:r>
            <a:r>
              <a:rPr lang="en-US" sz="2000" dirty="0" smtClean="0"/>
              <a:t>ISI</a:t>
            </a:r>
            <a:endParaRPr lang="el-GR" sz="2000" dirty="0" smtClean="0"/>
          </a:p>
        </p:txBody>
      </p:sp>
      <p:pic>
        <p:nvPicPr>
          <p:cNvPr id="14343" name="Picture 4" descr="fig8_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2" y="2074307"/>
            <a:ext cx="8154595" cy="195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142826"/>
              </p:ext>
            </p:extLst>
          </p:nvPr>
        </p:nvGraphicFramePr>
        <p:xfrm>
          <a:off x="1835620" y="1082397"/>
          <a:ext cx="9001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8" imgW="533160" imgH="393480" progId="Equation.DSMT4">
                  <p:embed/>
                </p:oleObj>
              </mc:Choice>
              <mc:Fallback>
                <p:oleObj name="Equation" r:id="rId8" imgW="5331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20" y="1082397"/>
                        <a:ext cx="900113" cy="66357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219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77863" y="742950"/>
                <a:ext cx="8466137" cy="5715000"/>
              </a:xfrm>
            </p:spPr>
            <p:txBody>
              <a:bodyPr lIns="71113" tIns="35556" rIns="71113" bIns="35556">
                <a:normAutofit/>
              </a:bodyPr>
              <a:lstStyle/>
              <a:p>
                <a:pPr eaLnBrk="1" hangingPunct="1">
                  <a:defRPr/>
                </a:pPr>
                <a:endParaRPr lang="el-GR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marL="0" indent="0" eaLnBrk="1" hangingPunct="1">
                  <a:buNone/>
                  <a:defRPr/>
                </a:pPr>
                <a:endParaRPr lang="el-GR" sz="2000" i="1" dirty="0" smtClean="0"/>
              </a:p>
              <a:p>
                <a:pPr eaLnBrk="1" hangingPunct="1">
                  <a:defRPr/>
                </a:pPr>
                <a:endParaRPr lang="el-GR" sz="2000" i="1" dirty="0" smtClean="0"/>
              </a:p>
              <a:p>
                <a:pPr eaLnBrk="1" hangingPunct="1">
                  <a:spcBef>
                    <a:spcPct val="60000"/>
                  </a:spcBef>
                  <a:defRPr/>
                </a:pPr>
                <a:r>
                  <a:rPr lang="el-GR" sz="2000" i="1" dirty="0" smtClean="0"/>
                  <a:t>Τι γίνεται ως προς τη συνθήκη </a:t>
                </a:r>
                <a:r>
                  <a:rPr lang="en-US" sz="2000" i="1" dirty="0" err="1" smtClean="0"/>
                  <a:t>Nyquist</a:t>
                </a:r>
                <a:r>
                  <a:rPr lang="el-GR" sz="2000" i="1" dirty="0" smtClean="0"/>
                  <a:t>;</a:t>
                </a:r>
              </a:p>
              <a:p>
                <a:pPr lvl="1" eaLnBrk="1" hangingPunct="1">
                  <a:defRPr/>
                </a:pPr>
                <a:r>
                  <a:rPr lang="el-GR" sz="2000" dirty="0" smtClean="0"/>
                  <a:t>Η συνθήκη μπορεί να ικανοποιηθεί μόνο αν η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είναι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τετραγωνική</a:t>
                </a:r>
                <a:r>
                  <a:rPr lang="el-GR" sz="2000" dirty="0" smtClean="0"/>
                  <a:t> συνάρτηση της συχνότητας</a:t>
                </a:r>
                <a:endParaRPr lang="en-US" sz="2000" i="1" dirty="0" smtClean="0"/>
              </a:p>
            </p:txBody>
          </p:sp>
        </mc:Choice>
        <mc:Fallback xmlns="">
          <p:sp>
            <p:nvSpPr>
              <p:cNvPr id="392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77863" y="742950"/>
                <a:ext cx="8466137" cy="5715000"/>
              </a:xfrm>
              <a:blipFill rotWithShape="0">
                <a:blip r:embed="rId4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19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 lIns="71113" tIns="35556" rIns="71113" bIns="35556" anchor="t">
                <a:normAutofit/>
              </a:bodyPr>
              <a:lstStyle/>
              <a:p>
                <a:pPr eaLnBrk="1" hangingPunct="1">
                  <a:defRPr/>
                </a:pPr>
                <a:r>
                  <a:rPr lang="el-GR" dirty="0" smtClean="0">
                    <a:solidFill>
                      <a:srgbClr val="0033CC"/>
                    </a:solidFill>
                  </a:rPr>
                  <a:t>2</a:t>
                </a:r>
                <a:r>
                  <a:rPr lang="el-GR" baseline="30000" dirty="0" smtClean="0">
                    <a:solidFill>
                      <a:srgbClr val="0033CC"/>
                    </a:solidFill>
                  </a:rPr>
                  <a:t>η</a:t>
                </a:r>
                <a:r>
                  <a:rPr lang="el-GR" dirty="0" smtClean="0">
                    <a:solidFill>
                      <a:srgbClr val="0033CC"/>
                    </a:solidFill>
                  </a:rPr>
                  <a:t> Περίπτωση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l-GR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solidFill>
                      <a:srgbClr val="0033CC"/>
                    </a:solidFill>
                  </a:rPr>
                  <a:t> (1 από 2)</a:t>
                </a:r>
                <a:endParaRPr lang="en-GB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92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t="-9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63" name="Object 10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342729"/>
              </p:ext>
            </p:extLst>
          </p:nvPr>
        </p:nvGraphicFramePr>
        <p:xfrm>
          <a:off x="3453119" y="3404107"/>
          <a:ext cx="2068206" cy="66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6" imgW="1231560" imgH="393480" progId="Equation.DSMT4">
                  <p:embed/>
                </p:oleObj>
              </mc:Choice>
              <mc:Fallback>
                <p:oleObj name="Equation" r:id="rId6" imgW="1231560" imgH="39348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119" y="3404107"/>
                        <a:ext cx="2068206" cy="660973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" name="Object 1024"/>
          <p:cNvGraphicFramePr>
            <a:graphicFrameLocks noChangeAspect="1"/>
          </p:cNvGraphicFramePr>
          <p:nvPr/>
        </p:nvGraphicFramePr>
        <p:xfrm>
          <a:off x="3127375" y="5373688"/>
          <a:ext cx="23939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8" imgW="1257120" imgH="482400" progId="Equation.DSMT4">
                  <p:embed/>
                </p:oleObj>
              </mc:Choice>
              <mc:Fallback>
                <p:oleObj name="Equation" r:id="rId8" imgW="1257120" imgH="4824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5373688"/>
                        <a:ext cx="2393950" cy="9191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5" descr="fig8_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4" y="1270794"/>
            <a:ext cx="781497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Περιεχόμενα ενότητας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Μετάδοση Παλμού Βασικής Ζώνης σε </a:t>
            </a:r>
            <a:r>
              <a:rPr lang="el-GR" sz="2400" dirty="0" err="1"/>
              <a:t>Ζωνοπεριορισμένο</a:t>
            </a:r>
            <a:r>
              <a:rPr lang="el-GR" sz="2400" dirty="0"/>
              <a:t> Κανάλι</a:t>
            </a:r>
          </a:p>
          <a:p>
            <a:r>
              <a:rPr lang="el-GR" sz="2400" dirty="0"/>
              <a:t>Προσαρμοσμένο Φίλτρο</a:t>
            </a:r>
          </a:p>
          <a:p>
            <a:r>
              <a:rPr lang="el-GR" sz="2400" dirty="0"/>
              <a:t>Περιγραφή Συστήματος Ψηφιακής Μετάδοσης</a:t>
            </a:r>
          </a:p>
          <a:p>
            <a:r>
              <a:rPr lang="el-GR" sz="2400" dirty="0"/>
              <a:t>Δειγματοληψία </a:t>
            </a:r>
            <a:r>
              <a:rPr lang="el-GR" sz="2400" dirty="0" err="1"/>
              <a:t>Ληφθέντος</a:t>
            </a:r>
            <a:r>
              <a:rPr lang="el-GR" sz="2400" dirty="0"/>
              <a:t> Σήματος</a:t>
            </a:r>
          </a:p>
          <a:p>
            <a:r>
              <a:rPr lang="el-GR" sz="2400" dirty="0" err="1"/>
              <a:t>Διασυμβολική</a:t>
            </a:r>
            <a:r>
              <a:rPr lang="el-GR" sz="2400" dirty="0"/>
              <a:t> Παρεμβολή (ISI) και συνθήκη </a:t>
            </a:r>
            <a:r>
              <a:rPr lang="el-GR" sz="2400" dirty="0" err="1"/>
              <a:t>Nyquist</a:t>
            </a:r>
            <a:endParaRPr lang="el-GR" sz="2400" dirty="0"/>
          </a:p>
          <a:p>
            <a:r>
              <a:rPr lang="el-GR" sz="2400" dirty="0"/>
              <a:t>Παλμός Ανυψωμένου </a:t>
            </a:r>
            <a:r>
              <a:rPr lang="el-GR" sz="2400" dirty="0" err="1"/>
              <a:t>Συνημιτόνου</a:t>
            </a:r>
            <a:endParaRPr lang="el-GR" sz="2400" dirty="0"/>
          </a:p>
          <a:p>
            <a:r>
              <a:rPr lang="el-GR" sz="2400" dirty="0"/>
              <a:t>Παραμόρφωση Καναλιού</a:t>
            </a:r>
          </a:p>
          <a:p>
            <a:r>
              <a:rPr lang="el-GR" sz="2400" dirty="0"/>
              <a:t>Γραμμικοί </a:t>
            </a:r>
            <a:r>
              <a:rPr lang="el-GR" sz="2400" dirty="0" err="1"/>
              <a:t>Ισοσταθμιστές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917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i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0" y="2692400"/>
            <a:ext cx="4636237" cy="355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321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 lIns="71113" tIns="35556" rIns="71113" bIns="35556" anchor="t"/>
              <a:lstStyle/>
              <a:p>
                <a:pPr eaLnBrk="1" hangingPunct="1">
                  <a:defRPr/>
                </a:pPr>
                <a:r>
                  <a:rPr lang="el-GR" dirty="0" smtClean="0"/>
                  <a:t>2</a:t>
                </a:r>
                <a:r>
                  <a:rPr lang="el-GR" baseline="30000" dirty="0" smtClean="0"/>
                  <a:t>η</a:t>
                </a:r>
                <a:r>
                  <a:rPr lang="el-GR" dirty="0" smtClean="0"/>
                  <a:t> Περίπτωση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l-GR" dirty="0" smtClean="0"/>
                  <a:t> (2 από 2)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393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t="-9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/>
        <p:txBody>
          <a:bodyPr lIns="71113" tIns="35556" rIns="71113" bIns="35556">
            <a:normAutofit/>
          </a:bodyPr>
          <a:lstStyle/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Για τετραγωνικό </a:t>
            </a:r>
            <a:r>
              <a:rPr lang="en-US" sz="2000" i="1" dirty="0" smtClean="0"/>
              <a:t>X(f)</a:t>
            </a:r>
            <a:r>
              <a:rPr lang="en-US" sz="2000" dirty="0" smtClean="0"/>
              <a:t>, </a:t>
            </a:r>
            <a:r>
              <a:rPr lang="el-GR" sz="2000" dirty="0" smtClean="0"/>
              <a:t>απαιτείται</a:t>
            </a:r>
            <a:endParaRPr lang="en-US" sz="2000" i="1" dirty="0" smtClean="0"/>
          </a:p>
        </p:txBody>
      </p:sp>
      <p:graphicFrame>
        <p:nvGraphicFramePr>
          <p:cNvPr id="39322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97515"/>
              </p:ext>
            </p:extLst>
          </p:nvPr>
        </p:nvGraphicFramePr>
        <p:xfrm>
          <a:off x="1530956" y="1538561"/>
          <a:ext cx="6096000" cy="8572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Πεδίο Συχνοτήτων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113" marR="71113" marT="35556" marB="355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Πεδίο Χρόνου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113" marR="71113" marT="35556" marB="355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τετραγωνική συνάρτηση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113" marR="71113" marT="35556" marB="355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συνάρτηση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113" marR="71113" marT="35556" marB="355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38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93391"/>
              </p:ext>
            </p:extLst>
          </p:nvPr>
        </p:nvGraphicFramePr>
        <p:xfrm>
          <a:off x="1543525" y="4161631"/>
          <a:ext cx="18875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6" imgW="990360" imgH="431640" progId="Equation.DSMT4">
                  <p:embed/>
                </p:oleObj>
              </mc:Choice>
              <mc:Fallback>
                <p:oleObj name="Equation" r:id="rId6" imgW="990360" imgH="43164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525" y="4161631"/>
                        <a:ext cx="1887537" cy="8223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smtClean="0"/>
              <a:t>Προβλήματα παλμού </a:t>
            </a:r>
            <a:r>
              <a:rPr lang="en-US" dirty="0" err="1" smtClean="0"/>
              <a:t>sinc</a:t>
            </a:r>
            <a:r>
              <a:rPr lang="el-GR" dirty="0" smtClean="0"/>
              <a:t> (1 από 2)</a:t>
            </a:r>
            <a:endParaRPr lang="en-GB" dirty="0" smtClean="0"/>
          </a:p>
        </p:txBody>
      </p:sp>
      <p:sp>
        <p:nvSpPr>
          <p:cNvPr id="395267" name="Rectangle 1027"/>
          <p:cNvSpPr>
            <a:spLocks noGrp="1" noChangeArrowheads="1"/>
          </p:cNvSpPr>
          <p:nvPr>
            <p:ph idx="1"/>
          </p:nvPr>
        </p:nvSpPr>
        <p:spPr/>
        <p:txBody>
          <a:bodyPr lIns="71113" tIns="35556" rIns="71113" bIns="35556">
            <a:noAutofit/>
          </a:bodyPr>
          <a:lstStyle/>
          <a:p>
            <a:pPr eaLnBrk="1" hangingPunct="1">
              <a:lnSpc>
                <a:spcPts val="2800"/>
              </a:lnSpc>
              <a:spcAft>
                <a:spcPts val="600"/>
              </a:spcAft>
              <a:defRPr/>
            </a:pPr>
            <a:r>
              <a:rPr lang="el-GR" sz="2000" dirty="0" smtClean="0"/>
              <a:t>Προβλήματα από </a:t>
            </a:r>
            <a:r>
              <a:rPr lang="el-GR" sz="2000" dirty="0" smtClean="0">
                <a:solidFill>
                  <a:srgbClr val="0033CC"/>
                </a:solidFill>
              </a:rPr>
              <a:t>τη χρήση παλμού </a:t>
            </a:r>
            <a:r>
              <a:rPr lang="en-US" sz="2000" dirty="0" err="1" smtClean="0">
                <a:solidFill>
                  <a:srgbClr val="0033CC"/>
                </a:solidFill>
              </a:rPr>
              <a:t>sinc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lvl="1" eaLnBrk="1" hangingPunct="1">
              <a:lnSpc>
                <a:spcPts val="2800"/>
              </a:lnSpc>
              <a:spcAft>
                <a:spcPts val="600"/>
              </a:spcAft>
              <a:defRPr/>
            </a:pPr>
            <a:r>
              <a:rPr lang="el-GR" sz="2000" dirty="0" smtClean="0"/>
              <a:t>Οι λοβοί του </a:t>
            </a:r>
            <a:r>
              <a:rPr lang="el-GR" sz="2000" dirty="0" smtClean="0">
                <a:solidFill>
                  <a:srgbClr val="0033CC"/>
                </a:solidFill>
              </a:rPr>
              <a:t>«σβήνουν» αργά</a:t>
            </a:r>
            <a:r>
              <a:rPr lang="el-GR" sz="2000" dirty="0" smtClean="0"/>
              <a:t> (με ρυθμό </a:t>
            </a:r>
            <a:r>
              <a:rPr lang="en-US" sz="2000" dirty="0" smtClean="0"/>
              <a:t>1/t</a:t>
            </a:r>
            <a:r>
              <a:rPr lang="el-GR" sz="2000" dirty="0" smtClean="0"/>
              <a:t>): αυτό σημαίνει ότι από ένα σφάλμα χρονισμού  μπορεί να προκύψει σημαντική </a:t>
            </a:r>
            <a:r>
              <a:rPr lang="en-US" sz="2000" dirty="0" smtClean="0"/>
              <a:t>ISI</a:t>
            </a:r>
            <a:r>
              <a:rPr lang="el-GR" sz="2000" dirty="0" smtClean="0"/>
              <a:t>.  Επίσης, η καθυστέρηση που εισάγεται είναι σχετικά μεγάλη.</a:t>
            </a:r>
            <a:endParaRPr lang="en-US" sz="2000" dirty="0" smtClean="0"/>
          </a:p>
          <a:p>
            <a:pPr lvl="1" eaLnBrk="1" hangingPunct="1">
              <a:lnSpc>
                <a:spcPts val="2800"/>
              </a:lnSpc>
              <a:spcAft>
                <a:spcPts val="600"/>
              </a:spcAft>
              <a:defRPr/>
            </a:pPr>
            <a:r>
              <a:rPr lang="el-GR" sz="2000" dirty="0" smtClean="0"/>
              <a:t>Είναι </a:t>
            </a:r>
            <a:r>
              <a:rPr lang="el-GR" sz="2000" dirty="0" smtClean="0">
                <a:solidFill>
                  <a:srgbClr val="0033CC"/>
                </a:solidFill>
              </a:rPr>
              <a:t>μη αιτιατός</a:t>
            </a:r>
            <a:r>
              <a:rPr lang="el-GR" sz="2000" dirty="0" smtClean="0"/>
              <a:t>, οπότε για να υλοποιηθεί θα πρέπει να αποκόψουμε κάποιους συντελεστές του και να εισάγουμε μια καθυστέρηση.</a:t>
            </a:r>
            <a:r>
              <a:rPr lang="en-US" sz="2000" dirty="0" smtClean="0"/>
              <a:t>  </a:t>
            </a:r>
            <a:r>
              <a:rPr lang="el-GR" sz="2000" dirty="0" smtClean="0"/>
              <a:t>Επειδή αποσβαίνεται σχετικά πρέπει να διατηρηθού αρκετοί συντελεστές </a:t>
            </a:r>
            <a:r>
              <a:rPr lang="el-GR" sz="2000" dirty="0" smtClean="0">
                <a:sym typeface="Wingdings" pitchFamily="2" charset="2"/>
              </a:rPr>
              <a:t> μεγάλη καθυστέρηση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smtClean="0"/>
              <a:t>Προβλήματα παλμού </a:t>
            </a:r>
            <a:r>
              <a:rPr lang="en-US" dirty="0" err="1" smtClean="0"/>
              <a:t>sinc</a:t>
            </a:r>
            <a:r>
              <a:rPr lang="el-GR" dirty="0" smtClean="0"/>
              <a:t> (2 από 2)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267" name="Rectangle 102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Autofit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i="1" dirty="0" smtClean="0"/>
                  <a:t>Συνεπώς:</a:t>
                </a:r>
              </a:p>
              <a:p>
                <a:pPr lvl="1" eaLnBrk="1" hangingPunct="1">
                  <a:lnSpc>
                    <a:spcPct val="115000"/>
                  </a:lnSpc>
                  <a:defRPr/>
                </a:pPr>
                <a:r>
                  <a:rPr lang="el-GR" sz="2000" dirty="0" smtClean="0"/>
                  <a:t>Ο μέγιστος θεωρητικά ρυθμός μετάδοσης δεδομένων σε ένα κανάλι εύρους ζώνης </a:t>
                </a:r>
                <a:r>
                  <a:rPr lang="en-US" sz="2000" i="1" dirty="0" smtClean="0"/>
                  <a:t>W</a:t>
                </a:r>
                <a:r>
                  <a:rPr lang="el-GR" sz="2000" dirty="0" smtClean="0"/>
                  <a:t>, είναι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=(1/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000" i="1" dirty="0" smtClean="0"/>
              </a:p>
              <a:p>
                <a:pPr lvl="1" eaLnBrk="1" hangingPunct="1">
                  <a:lnSpc>
                    <a:spcPct val="115000"/>
                  </a:lnSpc>
                  <a:defRPr/>
                </a:pPr>
                <a:r>
                  <a:rPr lang="el-GR" sz="2000" dirty="0" smtClean="0"/>
                  <a:t>Αλλά αυτό είναι δύσκολο να υλοποιηθεί πρακτικά</a:t>
                </a:r>
              </a:p>
              <a:p>
                <a:pPr lvl="1" eaLnBrk="1" hangingPunct="1">
                  <a:lnSpc>
                    <a:spcPct val="115000"/>
                  </a:lnSpc>
                  <a:defRPr/>
                </a:pPr>
                <a:r>
                  <a:rPr lang="el-GR" sz="2000" dirty="0" smtClean="0"/>
                  <a:t>Οπότε καταφεύγουμε στην τρίτη περίπτωση.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395267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9" t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2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629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77863" y="742950"/>
                <a:ext cx="8466137" cy="5715000"/>
              </a:xfrm>
            </p:spPr>
            <p:txBody>
              <a:bodyPr lIns="71113" tIns="35556" rIns="71113" bIns="35556">
                <a:normAutofit/>
              </a:bodyPr>
              <a:lstStyle/>
              <a:p>
                <a:pPr eaLnBrk="1" hangingPunct="1">
                  <a:defRPr/>
                </a:pPr>
                <a:endParaRPr lang="el-GR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endParaRPr lang="en-US" sz="2000" i="1" dirty="0" smtClean="0"/>
              </a:p>
              <a:p>
                <a:pPr marL="0" indent="0" eaLnBrk="1" hangingPunct="1">
                  <a:buNone/>
                  <a:defRPr/>
                </a:pPr>
                <a:endParaRPr lang="en-US" sz="2000" i="1" dirty="0" smtClean="0"/>
              </a:p>
              <a:p>
                <a:pPr marL="0" indent="0" eaLnBrk="1" hangingPunct="1">
                  <a:buNone/>
                  <a:defRPr/>
                </a:pPr>
                <a:endParaRPr lang="en-US" sz="2000" i="1" dirty="0" smtClean="0"/>
              </a:p>
              <a:p>
                <a:pPr marL="0" indent="0" eaLnBrk="1" hangingPunct="1">
                  <a:buNone/>
                  <a:defRPr/>
                </a:pPr>
                <a:endParaRPr lang="en-US" sz="2000" i="1" dirty="0" smtClean="0"/>
              </a:p>
              <a:p>
                <a:pPr marL="0" indent="0" eaLnBrk="1" hangingPunct="1">
                  <a:buNone/>
                  <a:defRPr/>
                </a:pPr>
                <a:endParaRPr lang="el-GR" sz="2000" i="1" dirty="0" smtClean="0"/>
              </a:p>
              <a:p>
                <a:pPr marL="0" indent="0" eaLnBrk="1" hangingPunct="1">
                  <a:buNone/>
                  <a:defRPr/>
                </a:pPr>
                <a:endParaRPr lang="el-GR" sz="2000" i="1" dirty="0" smtClean="0"/>
              </a:p>
              <a:p>
                <a:pPr eaLnBrk="1" hangingPunct="1">
                  <a:defRPr/>
                </a:pPr>
                <a:r>
                  <a:rPr lang="el-GR" sz="2000" i="1" dirty="0" smtClean="0"/>
                  <a:t>Τι γίνεται ως προς τη συνθήκη </a:t>
                </a:r>
                <a:r>
                  <a:rPr lang="en-US" sz="2000" i="1" dirty="0" err="1" smtClean="0"/>
                  <a:t>Nyquist</a:t>
                </a:r>
                <a:r>
                  <a:rPr lang="el-GR" sz="2000" i="1" dirty="0" smtClean="0"/>
                  <a:t>;</a:t>
                </a:r>
              </a:p>
              <a:p>
                <a:pPr lvl="1" eaLnBrk="1" hangingPunct="1">
                  <a:buFontTx/>
                  <a:buNone/>
                  <a:defRPr/>
                </a:pPr>
                <a:r>
                  <a:rPr lang="el-GR" sz="2000" dirty="0" smtClean="0"/>
                  <a:t>Η συνθήκη ικανοποιείται για πολλές επιλογές της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i="1" dirty="0" smtClean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sz="2000" i="1" dirty="0" smtClean="0"/>
              </a:p>
            </p:txBody>
          </p:sp>
        </mc:Choice>
        <mc:Fallback xmlns="">
          <p:sp>
            <p:nvSpPr>
              <p:cNvPr id="396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77863" y="742950"/>
                <a:ext cx="8466137" cy="5715000"/>
              </a:xfrm>
              <a:blipFill rotWithShape="0">
                <a:blip r:embed="rId4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629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 lIns="71113" tIns="35556" rIns="71113" bIns="35556" anchor="t"/>
              <a:lstStyle/>
              <a:p>
                <a:pPr eaLnBrk="1" hangingPunct="1">
                  <a:defRPr/>
                </a:pPr>
                <a:r>
                  <a:rPr lang="el-GR" dirty="0" smtClean="0">
                    <a:solidFill>
                      <a:srgbClr val="0033CC"/>
                    </a:solidFill>
                  </a:rPr>
                  <a:t>3</a:t>
                </a:r>
                <a:r>
                  <a:rPr lang="el-GR" baseline="30000" dirty="0" smtClean="0">
                    <a:solidFill>
                      <a:srgbClr val="0033CC"/>
                    </a:solidFill>
                  </a:rPr>
                  <a:t>η</a:t>
                </a:r>
                <a:r>
                  <a:rPr lang="el-GR" dirty="0" smtClean="0">
                    <a:solidFill>
                      <a:srgbClr val="0033CC"/>
                    </a:solidFill>
                  </a:rPr>
                  <a:t> Περίπτωση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l-GR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GB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96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t="-9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410" name="Object 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322617"/>
              </p:ext>
            </p:extLst>
          </p:nvPr>
        </p:nvGraphicFramePr>
        <p:xfrm>
          <a:off x="3563860" y="4077090"/>
          <a:ext cx="2543522" cy="812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6" imgW="1231560" imgH="393480" progId="Equation.DSMT4">
                  <p:embed/>
                </p:oleObj>
              </mc:Choice>
              <mc:Fallback>
                <p:oleObj name="Equation" r:id="rId6" imgW="1231560" imgH="39348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60" y="4077090"/>
                        <a:ext cx="2543522" cy="812878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4" descr="fig8_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352080"/>
            <a:ext cx="8065565" cy="216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sz="3400" dirty="0" smtClean="0"/>
              <a:t>Παλμός Ανυψωμένου </a:t>
            </a:r>
            <a:r>
              <a:rPr lang="el-GR" sz="3400" dirty="0" err="1" smtClean="0"/>
              <a:t>Συνημιτόνου</a:t>
            </a:r>
            <a:r>
              <a:rPr lang="el-GR" sz="3400" dirty="0" smtClean="0"/>
              <a:t> (1 από 4)</a:t>
            </a:r>
            <a:endParaRPr lang="en-GB" sz="3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73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E</a:t>
                </a:r>
                <a:r>
                  <a:rPr lang="el-GR" sz="2000" dirty="0" smtClean="0"/>
                  <a:t>ιδικός παλμός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που χρησιμοποιείται συχνά στην πράξη:</a:t>
                </a:r>
                <a:endParaRPr lang="en-US" sz="2000" dirty="0" smtClean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παλμός ανυψωμένου συνημιτόνου</a:t>
                </a:r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2000" dirty="0" smtClean="0">
                    <a:solidFill>
                      <a:srgbClr val="0033CC"/>
                    </a:solidFill>
                  </a:rPr>
                  <a:t>    (raised cosine pulse)</a:t>
                </a:r>
                <a:endParaRPr lang="el-GR" sz="2000" dirty="0" smtClean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l-GR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T</a:t>
                </a:r>
                <a:r>
                  <a:rPr lang="el-GR" sz="2000" dirty="0" smtClean="0"/>
                  <a:t>ο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φάσμα</a:t>
                </a:r>
                <a:r>
                  <a:rPr lang="el-GR" sz="2000" dirty="0" smtClean="0"/>
                  <a:t> του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ένα ανυψωμένο συνημίτονο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l-GR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l-GR" sz="2000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l-GR" sz="2000" dirty="0" smtClean="0"/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l-GR" sz="2000" u="sng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l-GR" sz="2000" i="1" dirty="0" smtClean="0"/>
              </a:p>
            </p:txBody>
          </p:sp>
        </mc:Choice>
        <mc:Fallback xmlns="">
          <p:sp>
            <p:nvSpPr>
              <p:cNvPr id="397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89" t="-1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17808"/>
              </p:ext>
            </p:extLst>
          </p:nvPr>
        </p:nvGraphicFramePr>
        <p:xfrm>
          <a:off x="842962" y="3933070"/>
          <a:ext cx="745807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5" imgW="4330440" imgH="914400" progId="Equation.DSMT4">
                  <p:embed/>
                </p:oleObj>
              </mc:Choice>
              <mc:Fallback>
                <p:oleObj name="Equation" r:id="rId5" imgW="43304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" y="3933070"/>
                        <a:ext cx="7458075" cy="15748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1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sz="3400" dirty="0" smtClean="0"/>
              <a:t>Παλμός Ανυψωμένου </a:t>
            </a:r>
            <a:r>
              <a:rPr lang="el-GR" sz="3400" dirty="0" err="1" smtClean="0"/>
              <a:t>Συνημιτόνου</a:t>
            </a:r>
            <a:r>
              <a:rPr lang="el-GR" sz="3400" dirty="0" smtClean="0"/>
              <a:t> (2 από 4)</a:t>
            </a:r>
            <a:endParaRPr lang="en-GB" sz="3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73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000" dirty="0" smtClean="0"/>
                  <a:t>E</a:t>
                </a:r>
                <a:r>
                  <a:rPr lang="el-GR" sz="2000" dirty="0" smtClean="0"/>
                  <a:t>ιδικός παλμός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που χρησιμοποιείται συχνά στην πράξη:</a:t>
                </a: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Συντελεστής επέκτασης (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roll-off factor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) α:</a:t>
                </a:r>
                <a:r>
                  <a:rPr lang="el-GR" sz="2000" dirty="0" smtClean="0"/>
                  <a:t> </a:t>
                </a:r>
                <a:r>
                  <a:rPr lang="en-US" sz="2000" dirty="0" smtClean="0"/>
                  <a:t>                     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:r>
                  <a:rPr lang="el-GR" sz="2000" dirty="0" smtClean="0"/>
                  <a:t>υποδηλώνει το πόσο παραπάνω από το ελάχιστο εύρος ζώνης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Β</m:t>
                    </m:r>
                    <m:r>
                      <m:rPr>
                        <m:sty m:val="p"/>
                      </m:rPr>
                      <a:rPr lang="el-GR" sz="2000" i="0" baseline="-25000" dirty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 smtClean="0"/>
                  <a:t>θα πρέπει να χρησιμοποιήσει το σήμα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l-GR" sz="2000" dirty="0" smtClean="0"/>
                  <a:t>απαιτούμενο εύρος ζώνης καναλιού :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=(1+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)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Β</m:t>
                    </m:r>
                    <m:r>
                      <a:rPr lang="el-GR" sz="2000" i="1" baseline="-25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𝜏</m:t>
                    </m:r>
                  </m:oMath>
                </a14:m>
                <a:endParaRPr lang="en-US" sz="2000" i="1" baseline="-25000" dirty="0" smtClean="0">
                  <a:sym typeface="Symbol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  <a:sym typeface="Symbol" pitchFamily="18" charset="2"/>
                  </a:rPr>
                  <a:t>πλεονάζον</a:t>
                </a:r>
                <a:r>
                  <a:rPr lang="el-GR" sz="2000" dirty="0" smtClean="0">
                    <a:sym typeface="Symbol" pitchFamily="18" charset="2"/>
                  </a:rPr>
                  <a:t> εύρος ζώνης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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Β</m:t>
                    </m:r>
                    <m:r>
                      <a:rPr lang="el-GR" sz="2000" i="1" baseline="-25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𝜏</m:t>
                    </m:r>
                  </m:oMath>
                </a14:m>
                <a:endParaRPr lang="en-US" sz="2000" i="1" baseline="-25000" dirty="0" smtClean="0">
                  <a:sym typeface="Symbol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 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 1</m:t>
                    </m:r>
                  </m:oMath>
                </a14:m>
                <a:endParaRPr lang="el-GR" sz="2000" i="1" dirty="0" smtClean="0"/>
              </a:p>
            </p:txBody>
          </p:sp>
        </mc:Choice>
        <mc:Fallback xmlns="">
          <p:sp>
            <p:nvSpPr>
              <p:cNvPr id="397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9" t="-1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fig8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930275"/>
            <a:ext cx="708977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sz="3400" dirty="0" smtClean="0"/>
              <a:t>Παλμός Ανυψωμένου </a:t>
            </a:r>
            <a:r>
              <a:rPr lang="el-GR" sz="3400" dirty="0" err="1" smtClean="0"/>
              <a:t>Συνημιτόνου</a:t>
            </a:r>
            <a:r>
              <a:rPr lang="el-GR" sz="3400" dirty="0" smtClean="0"/>
              <a:t> (3 από 4)</a:t>
            </a:r>
            <a:endParaRPr lang="en-GB" sz="3400" dirty="0" smtClean="0"/>
          </a:p>
        </p:txBody>
      </p:sp>
      <p:sp>
        <p:nvSpPr>
          <p:cNvPr id="398340" name="Rectangle 4"/>
          <p:cNvSpPr>
            <a:spLocks noGrp="1" noChangeArrowheads="1"/>
          </p:cNvSpPr>
          <p:nvPr>
            <p:ph idx="1"/>
          </p:nvPr>
        </p:nvSpPr>
        <p:spPr/>
        <p:txBody>
          <a:bodyPr lIns="71113" tIns="35556" rIns="71113" bIns="35556"/>
          <a:lstStyle/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3203575" y="3451225"/>
            <a:ext cx="2987675" cy="338138"/>
          </a:xfrm>
          <a:prstGeom prst="rect">
            <a:avLst/>
          </a:prstGeom>
          <a:solidFill>
            <a:srgbClr val="CCE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42900" indent="-342900" algn="ctr">
              <a:buFont typeface="Wingdings" panose="05000000000000000000" pitchFamily="2" charset="2"/>
              <a:buNone/>
              <a:defRPr/>
            </a:pPr>
            <a:r>
              <a:rPr lang="el-GR" sz="2000" dirty="0">
                <a:effectLst/>
                <a:latin typeface="+mn-lt"/>
              </a:rPr>
              <a:t>Κρουστική απόκριση</a:t>
            </a:r>
            <a:endParaRPr lang="el-GR" sz="2000" dirty="0">
              <a:effectLst/>
              <a:latin typeface="+mn-lt"/>
              <a:sym typeface="Symbol" pitchFamily="18" charset="2"/>
            </a:endParaRP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3240088" y="5965825"/>
            <a:ext cx="2987675" cy="3429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42900" indent="-342900" algn="ctr">
              <a:buFont typeface="Wingdings" panose="05000000000000000000" pitchFamily="2" charset="2"/>
              <a:buNone/>
              <a:defRPr/>
            </a:pPr>
            <a:r>
              <a:rPr lang="el-GR" sz="2000" dirty="0">
                <a:effectLst/>
                <a:latin typeface="+mn-lt"/>
              </a:rPr>
              <a:t>Απόκριση συχνότητας</a:t>
            </a:r>
            <a:endParaRPr lang="el-GR" sz="2000" dirty="0">
              <a:effectLst/>
              <a:latin typeface="+mn-lt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sz="3400" dirty="0" smtClean="0"/>
              <a:t>Παλμός Ανυψωμένου </a:t>
            </a:r>
            <a:r>
              <a:rPr lang="el-GR" sz="3400" dirty="0" err="1" smtClean="0"/>
              <a:t>Συνημιτόνου</a:t>
            </a:r>
            <a:r>
              <a:rPr lang="el-GR" sz="3400" dirty="0" smtClean="0"/>
              <a:t> (4 από 4)</a:t>
            </a:r>
            <a:endParaRPr lang="en-GB" sz="3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Autofit/>
              </a:bodyPr>
              <a:lstStyle/>
              <a:p>
                <a:pPr eaLnBrk="1" hangingPunct="1">
                  <a:spcAft>
                    <a:spcPts val="400"/>
                  </a:spcAft>
                  <a:defRPr/>
                </a:pPr>
                <a:r>
                  <a:rPr lang="el-GR" sz="2000" dirty="0" smtClean="0"/>
                  <a:t>Ειδικές περιπτώσεις:</a:t>
                </a:r>
              </a:p>
              <a:p>
                <a:pPr lvl="1" eaLnBrk="1" hangingPunct="1">
                  <a:spcAft>
                    <a:spcPts val="400"/>
                  </a:spcAft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α=0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:</a:t>
                </a:r>
                <a:r>
                  <a:rPr lang="el-GR" sz="2000" dirty="0" smtClean="0">
                    <a:sym typeface="Wingdings" pitchFamily="2" charset="2"/>
                  </a:rPr>
                  <a:t> 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l-GR" sz="2000" dirty="0" smtClean="0">
                    <a:sym typeface="Wingdings" pitchFamily="2" charset="2"/>
                  </a:rPr>
                  <a:t> γίνεται 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𝑠𝑖𝑛𝑐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000" dirty="0" smtClean="0">
                  <a:sym typeface="Wingdings" pitchFamily="2" charset="2"/>
                </a:endParaRPr>
              </a:p>
              <a:p>
                <a:pPr lvl="1" eaLnBrk="1" hangingPunct="1">
                  <a:spcAft>
                    <a:spcPts val="400"/>
                  </a:spcAft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  <a:sym typeface="Wingdings" pitchFamily="2" charset="2"/>
                  </a:rPr>
                  <a:t>α=1</a:t>
                </a:r>
                <a:r>
                  <a:rPr lang="en-US" sz="2000" dirty="0" smtClean="0">
                    <a:solidFill>
                      <a:srgbClr val="0033CC"/>
                    </a:solidFill>
                    <a:sym typeface="Wingdings" pitchFamily="2" charset="2"/>
                  </a:rPr>
                  <a:t>:</a:t>
                </a:r>
                <a:r>
                  <a:rPr lang="el-GR" sz="2000" dirty="0" smtClean="0">
                    <a:sym typeface="Wingdings" pitchFamily="2" charset="2"/>
                  </a:rPr>
                  <a:t> απαιτείται διπλάσιο από το ελάχιστο εύρος ζώνης</a:t>
                </a:r>
                <a:endParaRPr lang="el-GR" sz="2000" dirty="0" smtClean="0"/>
              </a:p>
              <a:p>
                <a:pPr eaLnBrk="1" hangingPunct="1">
                  <a:spcAft>
                    <a:spcPts val="400"/>
                  </a:spcAft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Ιδιότητες του παλμού:</a:t>
                </a:r>
              </a:p>
              <a:p>
                <a:pPr lvl="1" eaLnBrk="1" hangingPunct="1">
                  <a:spcAft>
                    <a:spcPts val="400"/>
                  </a:spcAft>
                  <a:defRPr/>
                </a:pPr>
                <a:r>
                  <a:rPr lang="el-GR" sz="2000" dirty="0" smtClean="0"/>
                  <a:t>οι λοβοί του σβήνουν γρήγορα (με ρυθμό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baseline="30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l-GR" sz="2000" dirty="0" smtClean="0"/>
                  <a:t>)</a:t>
                </a:r>
              </a:p>
              <a:p>
                <a:pPr lvl="1" eaLnBrk="1" hangingPunct="1">
                  <a:spcAft>
                    <a:spcPts val="400"/>
                  </a:spcAft>
                  <a:defRPr/>
                </a:pPr>
                <a:r>
                  <a:rPr lang="el-GR" sz="2000" dirty="0" smtClean="0"/>
                  <a:t>είναι κι αυτός μη αιτιατός, οπότε θα πρέπει να γίνει αποκοπή και να εισαχθεί μια καθυστέρηση  (μικρή όμως)</a:t>
                </a:r>
              </a:p>
              <a:p>
                <a:pPr eaLnBrk="1" hangingPunct="1">
                  <a:defRPr/>
                </a:pPr>
                <a:r>
                  <a:rPr lang="el-GR" sz="2000" dirty="0" smtClean="0"/>
                  <a:t>Η κρουστική απόκριση του παλμού δίνεται ως: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399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89" t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5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36803"/>
              </p:ext>
            </p:extLst>
          </p:nvPr>
        </p:nvGraphicFramePr>
        <p:xfrm>
          <a:off x="2635049" y="5622630"/>
          <a:ext cx="3887813" cy="92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5" imgW="1879560" imgH="444240" progId="Equation.DSMT4">
                  <p:embed/>
                </p:oleObj>
              </mc:Choice>
              <mc:Fallback>
                <p:oleObj name="Equation" r:id="rId5" imgW="1879560" imgH="44424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049" y="5622630"/>
                        <a:ext cx="3887813" cy="920249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sz="3200" dirty="0" smtClean="0"/>
              <a:t>Περίπτωση Ιδανικού Καναλιού</a:t>
            </a:r>
            <a:r>
              <a:rPr lang="en-US" sz="3200" dirty="0" smtClean="0"/>
              <a:t> (1 </a:t>
            </a:r>
            <a:r>
              <a:rPr lang="el-GR" sz="3200" dirty="0" smtClean="0"/>
              <a:t>από </a:t>
            </a:r>
            <a:r>
              <a:rPr lang="en-US" sz="3200" dirty="0" smtClean="0"/>
              <a:t>2)</a:t>
            </a:r>
            <a:endParaRPr lang="en-GB" sz="3200" dirty="0" smtClean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 lIns="71113" tIns="35556" rIns="71113" bIns="35556">
            <a:noAutofit/>
          </a:bodyPr>
          <a:lstStyle/>
          <a:p>
            <a:pPr eaLnBrk="1" hangingPunct="1">
              <a:spcAft>
                <a:spcPts val="3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Ιδανικό ζωνοπεριορισμένο κανάλι</a:t>
            </a:r>
            <a:endParaRPr lang="el-GR" sz="2000" dirty="0" smtClean="0"/>
          </a:p>
          <a:p>
            <a:pPr lvl="1" eaLnBrk="1" hangingPunct="1">
              <a:spcAft>
                <a:spcPts val="300"/>
              </a:spcAft>
              <a:defRPr/>
            </a:pPr>
            <a:r>
              <a:rPr lang="el-GR" sz="2000" dirty="0" smtClean="0"/>
              <a:t>μηδενίζεται εκτός </a:t>
            </a:r>
            <a:r>
              <a:rPr lang="en-US" sz="2000" i="1" dirty="0" smtClean="0"/>
              <a:t>W</a:t>
            </a:r>
            <a:endParaRPr lang="en-US" sz="2000" i="1" dirty="0" smtClean="0">
              <a:sym typeface="Symbol" pitchFamily="18" charset="2"/>
            </a:endParaRPr>
          </a:p>
          <a:p>
            <a:pPr lvl="1" eaLnBrk="1" hangingPunct="1">
              <a:spcAft>
                <a:spcPts val="300"/>
              </a:spcAft>
              <a:defRPr/>
            </a:pPr>
            <a:r>
              <a:rPr lang="el-GR" sz="2000" dirty="0" smtClean="0">
                <a:sym typeface="Symbol" pitchFamily="18" charset="2"/>
              </a:rPr>
              <a:t>είναι σταθερό και δεν εισάγει παραμόρφωση εντός εύρους ζώνης</a:t>
            </a:r>
          </a:p>
          <a:p>
            <a:pPr marL="457200" lvl="1" indent="0" eaLnBrk="1" hangingPunct="1">
              <a:buNone/>
              <a:defRPr/>
            </a:pP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ym typeface="Symbol" pitchFamily="18" charset="2"/>
              </a:rPr>
              <a:t/>
            </a:r>
            <a:br>
              <a:rPr lang="en-US" sz="2000" dirty="0">
                <a:sym typeface="Symbol" pitchFamily="18" charset="2"/>
              </a:rPr>
            </a:br>
            <a:endParaRPr lang="el-GR" sz="2000" dirty="0" smtClean="0">
              <a:sym typeface="Symbol" pitchFamily="18" charset="2"/>
            </a:endParaRPr>
          </a:p>
          <a:p>
            <a:pPr eaLnBrk="1" hangingPunct="1">
              <a:defRPr/>
            </a:pPr>
            <a:r>
              <a:rPr lang="el-GR" sz="2000" dirty="0" smtClean="0">
                <a:sym typeface="Symbol" pitchFamily="18" charset="2"/>
              </a:rPr>
              <a:t>Η συνθήκη </a:t>
            </a:r>
            <a:r>
              <a:rPr lang="en-US" sz="2000" dirty="0" err="1" smtClean="0">
                <a:sym typeface="Symbol" pitchFamily="18" charset="2"/>
              </a:rPr>
              <a:t>Nyquist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l-GR" sz="2000" dirty="0" smtClean="0">
                <a:sym typeface="Symbol" pitchFamily="18" charset="2"/>
              </a:rPr>
              <a:t>υπαγορεύει</a:t>
            </a: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endParaRPr lang="el-GR" sz="2000" dirty="0" smtClean="0">
              <a:sym typeface="Symbol" pitchFamily="18" charset="2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l-GR" sz="2000" dirty="0" smtClean="0"/>
              <a:t>Επειδή το φίλτρο δέκτη θα πρέπει να είναι προσαρμοσμένο στο φίλτρο πομπού</a:t>
            </a:r>
            <a:r>
              <a:rPr lang="en-US" sz="2000" dirty="0" smtClean="0"/>
              <a:t> (</a:t>
            </a:r>
            <a:r>
              <a:rPr lang="el-GR" sz="2000" dirty="0" smtClean="0"/>
              <a:t>για μεγιστοποίηση του </a:t>
            </a:r>
            <a:r>
              <a:rPr lang="en-US" sz="2000" dirty="0" smtClean="0"/>
              <a:t>SNR)</a:t>
            </a:r>
            <a:r>
              <a:rPr lang="el-GR" sz="2000" dirty="0" smtClean="0"/>
              <a:t>, επιβάλλεται</a:t>
            </a:r>
          </a:p>
        </p:txBody>
      </p:sp>
      <p:graphicFrame>
        <p:nvGraphicFramePr>
          <p:cNvPr id="2048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08250"/>
              </p:ext>
            </p:extLst>
          </p:nvPr>
        </p:nvGraphicFramePr>
        <p:xfrm>
          <a:off x="3344651" y="3049588"/>
          <a:ext cx="24193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Equation" r:id="rId4" imgW="1346040" imgH="507960" progId="Equation.DSMT4">
                  <p:embed/>
                </p:oleObj>
              </mc:Choice>
              <mc:Fallback>
                <p:oleObj name="Equation" r:id="rId4" imgW="1346040" imgH="50796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651" y="3049588"/>
                        <a:ext cx="2419350" cy="9128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1524000" y="5886450"/>
            <a:ext cx="4816475" cy="7429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2048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083548"/>
              </p:ext>
            </p:extLst>
          </p:nvPr>
        </p:nvGraphicFramePr>
        <p:xfrm>
          <a:off x="4554326" y="4186237"/>
          <a:ext cx="3168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Equation" r:id="rId6" imgW="1511280" imgH="253800" progId="Equation.DSMT4">
                  <p:embed/>
                </p:oleObj>
              </mc:Choice>
              <mc:Fallback>
                <p:oleObj name="Equation" r:id="rId6" imgW="15112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326" y="4186237"/>
                        <a:ext cx="3168650" cy="5334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5481"/>
              </p:ext>
            </p:extLst>
          </p:nvPr>
        </p:nvGraphicFramePr>
        <p:xfrm>
          <a:off x="3366082" y="5949652"/>
          <a:ext cx="237648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Equation" r:id="rId8" imgW="1041120" imgH="253800" progId="Equation.DSMT4">
                  <p:embed/>
                </p:oleObj>
              </mc:Choice>
              <mc:Fallback>
                <p:oleObj name="Equation" r:id="rId8" imgW="104112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082" y="5949652"/>
                        <a:ext cx="2376488" cy="5445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sz="3300" dirty="0" smtClean="0"/>
              <a:t>Περίπτωση Ιδανικού Καναλιού (</a:t>
            </a:r>
            <a:r>
              <a:rPr lang="en-US" sz="3300" dirty="0" smtClean="0"/>
              <a:t>2</a:t>
            </a:r>
            <a:r>
              <a:rPr lang="el-GR" sz="3300" dirty="0" smtClean="0"/>
              <a:t> από 2)</a:t>
            </a:r>
            <a:endParaRPr lang="en-GB" sz="3300" dirty="0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/>
        <p:txBody>
          <a:bodyPr lIns="71113" tIns="35556" rIns="71113" bIns="35556">
            <a:no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l-GR" sz="2000" dirty="0" smtClean="0"/>
              <a:t>Για να ικανοποιούνται λοιπόν </a:t>
            </a:r>
            <a:r>
              <a:rPr lang="el-GR" sz="2000" dirty="0" smtClean="0">
                <a:solidFill>
                  <a:srgbClr val="0033CC"/>
                </a:solidFill>
              </a:rPr>
              <a:t>και οι δύο συνθήκες, </a:t>
            </a:r>
            <a:r>
              <a:rPr lang="el-GR" sz="2000" dirty="0" smtClean="0"/>
              <a:t>δηλαδή:</a:t>
            </a:r>
          </a:p>
          <a:p>
            <a:pPr eaLnBrk="1" hangingPunct="1">
              <a:lnSpc>
                <a:spcPct val="114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  - μέγιστο </a:t>
            </a:r>
            <a:r>
              <a:rPr lang="en-US" sz="2000" dirty="0" smtClean="0"/>
              <a:t>SNR</a:t>
            </a:r>
            <a:r>
              <a:rPr lang="el-GR" sz="2000" dirty="0" smtClean="0"/>
              <a:t> </a:t>
            </a:r>
          </a:p>
          <a:p>
            <a:pPr eaLnBrk="1" hangingPunct="1">
              <a:lnSpc>
                <a:spcPct val="114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  - μηδενικό</a:t>
            </a:r>
            <a:r>
              <a:rPr lang="en-US" sz="2000" dirty="0" smtClean="0"/>
              <a:t> ISI</a:t>
            </a:r>
            <a:r>
              <a:rPr lang="el-GR" sz="2000" dirty="0" smtClean="0"/>
              <a:t>, </a:t>
            </a:r>
          </a:p>
          <a:p>
            <a:pPr eaLnBrk="1" hangingPunct="1">
              <a:lnSpc>
                <a:spcPct val="114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επιλέγουμε</a:t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lnSpc>
                <a:spcPct val="125000"/>
              </a:lnSpc>
              <a:defRPr/>
            </a:pPr>
            <a:r>
              <a:rPr lang="el-GR" sz="2000" dirty="0" smtClean="0"/>
              <a:t>Δηλαδή τα φίλτρα πομπού και δέκτη επιλέγονται ως </a:t>
            </a:r>
            <a:r>
              <a:rPr lang="el-GR" sz="2000" dirty="0" smtClean="0">
                <a:solidFill>
                  <a:srgbClr val="0033CC"/>
                </a:solidFill>
              </a:rPr>
              <a:t>παλμοί φάσματος τετραγωνικής ρίζας ανυψωμένου συνημιτόνου (</a:t>
            </a:r>
            <a:r>
              <a:rPr lang="en-US" sz="2000" dirty="0" smtClean="0">
                <a:solidFill>
                  <a:srgbClr val="0033CC"/>
                </a:solidFill>
              </a:rPr>
              <a:t>square root raised cosine</a:t>
            </a:r>
            <a:r>
              <a:rPr lang="el-GR" sz="2000" dirty="0" smtClean="0">
                <a:solidFill>
                  <a:srgbClr val="0033CC"/>
                </a:solidFill>
              </a:rPr>
              <a:t>)</a:t>
            </a:r>
          </a:p>
          <a:p>
            <a:pPr eaLnBrk="1" hangingPunct="1">
              <a:defRPr/>
            </a:pPr>
            <a:r>
              <a:rPr lang="el-GR" sz="2000" dirty="0" smtClean="0"/>
              <a:t>Με κρουστική απόκριση</a:t>
            </a:r>
            <a:endParaRPr lang="en-US" sz="2000" dirty="0" smtClean="0"/>
          </a:p>
          <a:p>
            <a:pPr lvl="1" eaLnBrk="1" hangingPunct="1">
              <a:defRPr/>
            </a:pPr>
            <a:endParaRPr lang="el-GR" sz="2000" dirty="0" smtClean="0"/>
          </a:p>
          <a:p>
            <a:pPr lvl="1" eaLnBrk="1" hangingPunct="1">
              <a:defRPr/>
            </a:pPr>
            <a:endParaRPr lang="el-GR" sz="2000" dirty="0" smtClean="0"/>
          </a:p>
        </p:txBody>
      </p:sp>
      <p:graphicFrame>
        <p:nvGraphicFramePr>
          <p:cNvPr id="2150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746627"/>
              </p:ext>
            </p:extLst>
          </p:nvPr>
        </p:nvGraphicFramePr>
        <p:xfrm>
          <a:off x="2438400" y="3112565"/>
          <a:ext cx="42672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4" imgW="1904760" imgH="304560" progId="Equation.DSMT4">
                  <p:embed/>
                </p:oleObj>
              </mc:Choice>
              <mc:Fallback>
                <p:oleObj name="Equation" r:id="rId4" imgW="1904760" imgH="30456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112565"/>
                        <a:ext cx="4267200" cy="65405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3268663" y="28797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l-GR"/>
          </a:p>
        </p:txBody>
      </p:sp>
      <p:grpSp>
        <p:nvGrpSpPr>
          <p:cNvPr id="21512" name="Group 6"/>
          <p:cNvGrpSpPr>
            <a:grpSpLocks/>
          </p:cNvGrpSpPr>
          <p:nvPr/>
        </p:nvGrpSpPr>
        <p:grpSpPr bwMode="auto">
          <a:xfrm>
            <a:off x="899490" y="5264507"/>
            <a:ext cx="7620000" cy="1366837"/>
            <a:chOff x="576" y="4312"/>
            <a:chExt cx="6000" cy="1148"/>
          </a:xfrm>
        </p:grpSpPr>
        <p:sp>
          <p:nvSpPr>
            <p:cNvPr id="402439" name="Rectangle 7"/>
            <p:cNvSpPr>
              <a:spLocks noChangeArrowheads="1"/>
            </p:cNvSpPr>
            <p:nvPr/>
          </p:nvSpPr>
          <p:spPr bwMode="auto">
            <a:xfrm>
              <a:off x="576" y="4312"/>
              <a:ext cx="6000" cy="114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21507" name="Object 1"/>
            <p:cNvGraphicFramePr>
              <a:graphicFrameLocks noChangeAspect="1"/>
            </p:cNvGraphicFramePr>
            <p:nvPr/>
          </p:nvGraphicFramePr>
          <p:xfrm>
            <a:off x="916" y="4380"/>
            <a:ext cx="5231" cy="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7" name="Equation" r:id="rId6" imgW="3708360" imgH="698400" progId="Equation.DSMT4">
                    <p:embed/>
                  </p:oleObj>
                </mc:Choice>
                <mc:Fallback>
                  <p:oleObj name="Equation" r:id="rId6" imgW="3708360" imgH="6984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" y="4380"/>
                          <a:ext cx="5231" cy="9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smtClean="0"/>
              <a:t>Εισαγωγή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n-GB" dirty="0" smtClean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/>
        <p:txBody>
          <a:bodyPr lIns="71113" tIns="35556" rIns="71113" bIns="35556">
            <a:no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Στα προηγούμενα μαθήματα θεωρήσαμε ότι ουσιαστικά το κανάλι </a:t>
            </a:r>
            <a:r>
              <a:rPr lang="en-US" sz="2400" dirty="0" smtClean="0"/>
              <a:t>AWGN</a:t>
            </a:r>
            <a:r>
              <a:rPr lang="el-GR" sz="2400" dirty="0" smtClean="0"/>
              <a:t> είχε άπειρο εύρος ζώνης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Στην πράξη όμως μας ενδιαφέρει η μετάδοση ψηφιακών σημάτων μέσα από </a:t>
            </a:r>
            <a:r>
              <a:rPr lang="el-GR" sz="2400" dirty="0" smtClean="0">
                <a:solidFill>
                  <a:srgbClr val="0033CC"/>
                </a:solidFill>
              </a:rPr>
              <a:t>ζωνοπεριορισμένα κανάλια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Πράγματι τα περισσότερα κανάλια είναι περιορισμένου εύρους ζώνης: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lvl="1" eaLnBrk="1" hangingPunct="1">
              <a:defRPr/>
            </a:pPr>
            <a:r>
              <a:rPr lang="el-GR" sz="2000" dirty="0" smtClean="0"/>
              <a:t>Ενσύρματα ευρυζωνικά κανάλια</a:t>
            </a:r>
          </a:p>
          <a:p>
            <a:pPr lvl="1" eaLnBrk="1" hangingPunct="1">
              <a:defRPr/>
            </a:pPr>
            <a:r>
              <a:rPr lang="el-GR" sz="2000" dirty="0" smtClean="0"/>
              <a:t>Ασύρματα επίγεια και δορυφορικά ραδιοκανάλια</a:t>
            </a:r>
          </a:p>
          <a:p>
            <a:pPr lvl="1" eaLnBrk="1" hangingPunct="1">
              <a:defRPr/>
            </a:pPr>
            <a:r>
              <a:rPr lang="el-GR" sz="2000" dirty="0" smtClean="0"/>
              <a:t>Υποβρύχια ακουστικά κανάλια</a:t>
            </a:r>
            <a:endParaRPr lang="en-US" sz="2000" dirty="0" smtClean="0"/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Κανάλια εγγραφής και ανάγνωσης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1" y="1417638"/>
            <a:ext cx="8686800" cy="5180012"/>
          </a:xfrm>
        </p:spPr>
        <p:txBody>
          <a:bodyPr lIns="71113" tIns="35556" rIns="71113" bIns="35556">
            <a:normAutofit/>
          </a:bodyPr>
          <a:lstStyle/>
          <a:p>
            <a:pPr marL="385763" indent="-385763" eaLnBrk="1" hangingPunct="1">
              <a:spcAft>
                <a:spcPct val="5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el-GR" sz="2000" dirty="0" smtClean="0"/>
              <a:t>Για να έχουμε μηδενική </a:t>
            </a:r>
            <a:r>
              <a:rPr lang="en-US" sz="2000" dirty="0" smtClean="0"/>
              <a:t>ISI</a:t>
            </a:r>
            <a:r>
              <a:rPr lang="el-GR" sz="2000" dirty="0" smtClean="0"/>
              <a:t> </a:t>
            </a:r>
            <a:r>
              <a:rPr lang="el-GR" sz="2000" dirty="0" smtClean="0">
                <a:sym typeface="Wingdings" pitchFamily="2" charset="2"/>
              </a:rPr>
              <a:t>απαιτείται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/>
              <a:t>η συνθήκη του </a:t>
            </a:r>
            <a:r>
              <a:rPr lang="en-US" sz="2000" dirty="0" err="1" smtClean="0"/>
              <a:t>Nyquist</a:t>
            </a:r>
            <a:endParaRPr lang="el-GR" sz="2000" dirty="0" smtClean="0"/>
          </a:p>
          <a:p>
            <a:pPr marL="385763" indent="-385763" eaLnBrk="1" hangingPunct="1">
              <a:spcAft>
                <a:spcPct val="5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el-GR" sz="2000" dirty="0" smtClean="0"/>
              <a:t>Για να ικανοποιείται η συνθήκη του </a:t>
            </a:r>
            <a:r>
              <a:rPr lang="en-US" sz="2000" dirty="0" err="1" smtClean="0"/>
              <a:t>Nyquist</a:t>
            </a:r>
            <a:r>
              <a:rPr lang="en-US" sz="2000" dirty="0" smtClean="0"/>
              <a:t> </a:t>
            </a:r>
            <a:r>
              <a:rPr lang="el-GR" sz="2000" dirty="0" smtClean="0"/>
              <a:t>θα πρέπει:              </a:t>
            </a:r>
            <a:r>
              <a:rPr lang="el-GR" sz="2000" dirty="0" smtClean="0">
                <a:solidFill>
                  <a:srgbClr val="0033CC"/>
                </a:solidFill>
              </a:rPr>
              <a:t>εύρος ζώνης σήματος  </a:t>
            </a:r>
            <a:r>
              <a:rPr lang="el-GR" sz="2000" dirty="0" smtClean="0">
                <a:solidFill>
                  <a:srgbClr val="0033CC"/>
                </a:solidFill>
                <a:sym typeface="Symbol" pitchFamily="18" charset="2"/>
              </a:rPr>
              <a:t></a:t>
            </a:r>
            <a:r>
              <a:rPr lang="el-GR" sz="2000" dirty="0" smtClean="0">
                <a:solidFill>
                  <a:srgbClr val="0033CC"/>
                </a:solidFill>
              </a:rPr>
              <a:t> εύρους ζώνης καναλιού  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l-GR" sz="2000" dirty="0" smtClean="0"/>
              <a:t>ή αλλιώς το διαθέσιμο </a:t>
            </a:r>
            <a:r>
              <a:rPr lang="el-GR" sz="2000" dirty="0" smtClean="0">
                <a:solidFill>
                  <a:srgbClr val="0033CC"/>
                </a:solidFill>
              </a:rPr>
              <a:t>εύρος ζώνης καναλιού ≥ απο το μισό του ρυθμού μετάδοσης</a:t>
            </a:r>
            <a:endParaRPr lang="el-GR" sz="2000" dirty="0" smtClean="0">
              <a:solidFill>
                <a:srgbClr val="0033CC"/>
              </a:solidFill>
              <a:sym typeface="Euclid Math Two" pitchFamily="18" charset="2"/>
            </a:endParaRPr>
          </a:p>
          <a:p>
            <a:pPr marL="385763" indent="-385763" eaLnBrk="1" hangingPunct="1">
              <a:spcAft>
                <a:spcPct val="55000"/>
              </a:spcAft>
              <a:buFont typeface="Wingdings" panose="05000000000000000000" pitchFamily="2" charset="2"/>
              <a:buAutoNum type="arabicPeriod"/>
              <a:defRPr/>
            </a:pPr>
            <a:endParaRPr lang="en-US" sz="2000" dirty="0" smtClean="0"/>
          </a:p>
          <a:p>
            <a:pPr marL="385763" indent="-385763" eaLnBrk="1" hangingPunct="1">
              <a:spcAft>
                <a:spcPct val="55000"/>
              </a:spcAft>
              <a:buFont typeface="Wingdings" panose="05000000000000000000" pitchFamily="2" charset="2"/>
              <a:buAutoNum type="arabicPeriod"/>
              <a:defRPr/>
            </a:pPr>
            <a:endParaRPr lang="el-GR" sz="2000" dirty="0" smtClean="0"/>
          </a:p>
          <a:p>
            <a:pPr marL="385763" indent="-385763" eaLnBrk="1" hangingPunct="1">
              <a:spcAft>
                <a:spcPct val="5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el-GR" sz="2000" dirty="0" smtClean="0"/>
              <a:t>Η ισότητα ικανοποιείται μόνο για </a:t>
            </a:r>
            <a:r>
              <a:rPr lang="el-GR" sz="2000" dirty="0" smtClean="0">
                <a:solidFill>
                  <a:srgbClr val="0033CC"/>
                </a:solidFill>
              </a:rPr>
              <a:t>παλμό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sinc</a:t>
            </a:r>
            <a:r>
              <a:rPr lang="en-US" sz="2000" dirty="0" smtClean="0"/>
              <a:t> </a:t>
            </a:r>
            <a:r>
              <a:rPr lang="el-GR" sz="2000" dirty="0" smtClean="0"/>
              <a:t>που έχει πολλά πρακτικά προβλήματα</a:t>
            </a:r>
          </a:p>
        </p:txBody>
      </p:sp>
      <p:graphicFrame>
        <p:nvGraphicFramePr>
          <p:cNvPr id="2253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841054"/>
              </p:ext>
            </p:extLst>
          </p:nvPr>
        </p:nvGraphicFramePr>
        <p:xfrm>
          <a:off x="3131800" y="3140960"/>
          <a:ext cx="2877652" cy="94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Equation" r:id="rId4" imgW="1193760" imgH="393480" progId="Equation.DSMT4">
                  <p:embed/>
                </p:oleObj>
              </mc:Choice>
              <mc:Fallback>
                <p:oleObj name="Equation" r:id="rId4" imgW="11937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00" y="3140960"/>
                        <a:ext cx="2877652" cy="9490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(1 από 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ct val="55000"/>
              </a:spcAft>
              <a:buFont typeface="+mj-lt"/>
              <a:buAutoNum type="arabicPeriod" startAt="4"/>
              <a:defRPr/>
            </a:pPr>
            <a:r>
              <a:rPr lang="el-GR" sz="2000" dirty="0"/>
              <a:t>Εάν  </a:t>
            </a:r>
            <a:r>
              <a:rPr lang="en-US" sz="2000" i="1" dirty="0"/>
              <a:t>W</a:t>
            </a:r>
            <a:r>
              <a:rPr lang="en-US" sz="2000" dirty="0"/>
              <a:t>&gt;</a:t>
            </a:r>
            <a:r>
              <a:rPr lang="en-US" sz="2000" i="1" dirty="0"/>
              <a:t>B</a:t>
            </a:r>
            <a:r>
              <a:rPr lang="en-US" sz="2000" i="1" baseline="-25000" dirty="0"/>
              <a:t>T</a:t>
            </a:r>
            <a:r>
              <a:rPr lang="en-US" sz="2000" i="1" dirty="0"/>
              <a:t> </a:t>
            </a:r>
            <a:r>
              <a:rPr lang="el-GR" sz="2000" dirty="0"/>
              <a:t>, τότε έχουμε διάφορες επιλογές παλμών με πιο συχνά χρησιμοποιούμενο τον </a:t>
            </a:r>
            <a:r>
              <a:rPr lang="el-GR" sz="2000" dirty="0">
                <a:solidFill>
                  <a:srgbClr val="0033CC"/>
                </a:solidFill>
              </a:rPr>
              <a:t>παλμό φάσματος ανυψωμένου </a:t>
            </a:r>
            <a:r>
              <a:rPr lang="el-GR" sz="2000" dirty="0" err="1">
                <a:solidFill>
                  <a:srgbClr val="0033CC"/>
                </a:solidFill>
              </a:rPr>
              <a:t>συνημιτόνου</a:t>
            </a:r>
            <a:endParaRPr lang="el-GR" sz="2000" dirty="0">
              <a:solidFill>
                <a:srgbClr val="0033CC"/>
              </a:solidFill>
            </a:endParaRPr>
          </a:p>
          <a:p>
            <a:pPr marL="385763" indent="-385763">
              <a:spcAft>
                <a:spcPct val="55000"/>
              </a:spcAft>
              <a:buFont typeface="Wingdings" panose="05000000000000000000" pitchFamily="2" charset="2"/>
              <a:buAutoNum type="arabicPeriod" startAt="4"/>
              <a:defRPr/>
            </a:pPr>
            <a:r>
              <a:rPr lang="el-GR" sz="2000" dirty="0"/>
              <a:t>Γενικά θα πρέπει να </a:t>
            </a:r>
            <a:r>
              <a:rPr lang="el-GR" sz="2000" dirty="0" smtClean="0"/>
              <a:t>ισχύει</a:t>
            </a:r>
            <a:endParaRPr lang="en-US" sz="2000" dirty="0" smtClean="0"/>
          </a:p>
          <a:p>
            <a:pPr marL="0" indent="0">
              <a:spcAft>
                <a:spcPct val="55000"/>
              </a:spcAft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385763" indent="-385763">
              <a:spcAft>
                <a:spcPct val="55000"/>
              </a:spcAft>
              <a:buNone/>
              <a:defRPr/>
            </a:pPr>
            <a:r>
              <a:rPr lang="en-US" sz="2000" dirty="0"/>
              <a:t>    </a:t>
            </a:r>
            <a:r>
              <a:rPr lang="el-GR" sz="2000" dirty="0"/>
              <a:t> ή ισοδύναμα</a:t>
            </a:r>
          </a:p>
          <a:p>
            <a:endParaRPr lang="el-GR" sz="2000" dirty="0"/>
          </a:p>
        </p:txBody>
      </p:sp>
      <p:graphicFrame>
        <p:nvGraphicFramePr>
          <p:cNvPr id="225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90494"/>
              </p:ext>
            </p:extLst>
          </p:nvPr>
        </p:nvGraphicFramePr>
        <p:xfrm>
          <a:off x="2628712" y="4653170"/>
          <a:ext cx="39004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4" imgW="1879560" imgH="253800" progId="Equation.DSMT4">
                  <p:embed/>
                </p:oleObj>
              </mc:Choice>
              <mc:Fallback>
                <p:oleObj name="Equation" r:id="rId4" imgW="1879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712" y="4653170"/>
                        <a:ext cx="3900488" cy="5143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746153"/>
              </p:ext>
            </p:extLst>
          </p:nvPr>
        </p:nvGraphicFramePr>
        <p:xfrm>
          <a:off x="2800956" y="3155913"/>
          <a:ext cx="3556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6" imgW="1714320" imgH="253800" progId="Equation.DSMT4">
                  <p:embed/>
                </p:oleObj>
              </mc:Choice>
              <mc:Fallback>
                <p:oleObj name="Equation" r:id="rId6" imgW="1714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956" y="3155913"/>
                        <a:ext cx="3556000" cy="5143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(</a:t>
            </a:r>
            <a:r>
              <a:rPr lang="el-GR" smtClean="0"/>
              <a:t>2 από 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1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Παραμόρφωση Καναλιού</a:t>
            </a:r>
            <a:r>
              <a:rPr lang="en-US" dirty="0" smtClean="0"/>
              <a:t> (1 </a:t>
            </a:r>
            <a:r>
              <a:rPr lang="el-GR" dirty="0" smtClean="0"/>
              <a:t>από 5)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80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000" dirty="0" smtClean="0"/>
                  <a:t>Μέχρι τώρα αναφερθήκαμε στο σχεδιασμό συστήματος για μηδενική </a:t>
                </a:r>
                <a:r>
                  <a:rPr lang="en-US" sz="2000" dirty="0" smtClean="0"/>
                  <a:t>ISI</a:t>
                </a:r>
                <a:r>
                  <a:rPr lang="el-GR" sz="2000" dirty="0" smtClean="0"/>
                  <a:t> όταν το κανάλι ήταν ιδανικό</a:t>
                </a:r>
              </a:p>
              <a:p>
                <a:r>
                  <a:rPr lang="el-GR" sz="2000" dirty="0" smtClean="0"/>
                  <a:t>Στην πράξη όμως τα κανάλια παρουσιάζουν παραμόρφωση</a:t>
                </a:r>
              </a:p>
              <a:p>
                <a:r>
                  <a:rPr lang="el-GR" sz="2000" dirty="0" smtClean="0"/>
                  <a:t>Δύο Βασικά Είδη Παραμορφώσεων</a:t>
                </a:r>
              </a:p>
              <a:p>
                <a:r>
                  <a:rPr lang="el-GR" sz="2000" dirty="0" smtClean="0"/>
                  <a:t>Παραμόρφωση Πλάτους:</a:t>
                </a:r>
                <a:r>
                  <a:rPr lang="en-US" sz="2000" dirty="0" smtClean="0"/>
                  <a:t> </a:t>
                </a:r>
                <a:endParaRPr lang="el-GR" sz="2000" dirty="0" smtClean="0"/>
              </a:p>
              <a:p>
                <a:pPr lvl="1"/>
                <a:r>
                  <a:rPr lang="el-GR" sz="2000" dirty="0" smtClean="0"/>
                  <a:t>το πλάτος της απόκρισης συχνότητας του καναλιού, </a:t>
                </a:r>
                <a14:m>
                  <m:oMath xmlns:m="http://schemas.openxmlformats.org/officeDocument/2006/math">
                    <m:r>
                      <a:rPr lang="el-GR" sz="200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l-GR" sz="2000" dirty="0" smtClean="0"/>
                  <a:t> δεν είναι σταθερό μέσα στο εύρος ζώνης του καναλιού</a:t>
                </a:r>
              </a:p>
              <a:p>
                <a:pPr lvl="1"/>
                <a:r>
                  <a:rPr lang="el-GR" sz="2000" dirty="0" smtClean="0">
                    <a:sym typeface="Symbol" pitchFamily="18" charset="2"/>
                  </a:rPr>
                  <a:t>κάθε συχνοτική συνιστώσα πολλαπλασιάζεται με διαφορετικό πλάτος</a:t>
                </a:r>
              </a:p>
            </p:txBody>
          </p:sp>
        </mc:Choice>
        <mc:Fallback xmlns="">
          <p:sp>
            <p:nvSpPr>
              <p:cNvPr id="42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Παραμόρφωση Καναλιού (2 από 5)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80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000" dirty="0" smtClean="0">
                    <a:sym typeface="Symbol" pitchFamily="18" charset="2"/>
                  </a:rPr>
                  <a:t>Παραμόρφωση Φάσης:</a:t>
                </a:r>
              </a:p>
              <a:p>
                <a:pPr lvl="1"/>
                <a:r>
                  <a:rPr lang="el-GR" sz="2000" dirty="0" smtClean="0">
                    <a:sym typeface="Symbol" pitchFamily="18" charset="2"/>
                  </a:rPr>
                  <a:t>η φάση της απόκρισης συχνότητας του καναλιού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Θ</m:t>
                    </m:r>
                    <m:r>
                      <a:rPr lang="en-US" sz="2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sz="2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2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000" dirty="0" smtClean="0">
                    <a:sym typeface="Symbol" pitchFamily="18" charset="2"/>
                  </a:rPr>
                  <a:t>,</a:t>
                </a:r>
                <a:r>
                  <a:rPr lang="el-GR" sz="2000" dirty="0" smtClean="0">
                    <a:sym typeface="Symbol" pitchFamily="18" charset="2"/>
                  </a:rPr>
                  <a:t> δεν είναι γραμμική συνάρτηση της συχνότητας</a:t>
                </a:r>
              </a:p>
              <a:p>
                <a:pPr lvl="1"/>
                <a:r>
                  <a:rPr lang="el-GR" sz="2000" dirty="0" smtClean="0">
                    <a:sym typeface="Symbol" pitchFamily="18" charset="2"/>
                  </a:rPr>
                  <a:t>κάθε συχνοτική συνιστώσα αντιμετωπίζει διαφορετική καθυστέρηση κατά τη διέλευσή της από το κανάλι</a:t>
                </a:r>
                <a:endParaRPr lang="en-US" sz="2000" dirty="0" smtClean="0">
                  <a:sym typeface="Symbol" pitchFamily="18" charset="2"/>
                </a:endParaRPr>
              </a:p>
              <a:p>
                <a:pPr lvl="1"/>
                <a:r>
                  <a:rPr lang="el-GR" sz="2000" dirty="0"/>
                  <a:t>Εναλλακτικά η παραμόρφωση φάση, ορίζεται μέσω της καθυστέρησης </a:t>
                </a:r>
                <a:r>
                  <a:rPr lang="el-GR" sz="2000" dirty="0" err="1"/>
                  <a:t>περιβάλλουσας</a:t>
                </a:r>
                <a:r>
                  <a:rPr lang="el-GR" sz="2000" dirty="0"/>
                  <a:t> (</a:t>
                </a:r>
                <a:r>
                  <a:rPr lang="en-US" sz="2000" dirty="0"/>
                  <a:t>envelope delay</a:t>
                </a:r>
                <a:r>
                  <a:rPr lang="el-GR" sz="2000" dirty="0"/>
                  <a:t>) που εκφράζει τη χρονική καθυστέρηση σε συνάρτηση με τη </a:t>
                </a:r>
                <a:r>
                  <a:rPr lang="el-GR" sz="2000" dirty="0" smtClean="0"/>
                  <a:t>συχνότητα</a:t>
                </a:r>
                <a:endParaRPr lang="en-US" sz="2000" dirty="0"/>
              </a:p>
              <a:p>
                <a:pPr lvl="1"/>
                <a:r>
                  <a:rPr lang="el-GR" sz="2000" dirty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/>
                  <a:t> γραμμική, τότε η καθυστέρηση </a:t>
                </a:r>
                <a:r>
                  <a:rPr lang="el-GR" sz="2000" dirty="0" err="1"/>
                  <a:t>περιβάλλουσας</a:t>
                </a:r>
                <a:r>
                  <a:rPr lang="el-GR" sz="2000" dirty="0"/>
                  <a:t> είναι σταθερή και δεν έχουμε παραμόρφωση φάσης</a:t>
                </a:r>
                <a:endParaRPr lang="en-US" sz="2000" dirty="0"/>
              </a:p>
              <a:p>
                <a:pPr lvl="1"/>
                <a:endParaRPr lang="en-GB" sz="20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2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74283"/>
              </p:ext>
            </p:extLst>
          </p:nvPr>
        </p:nvGraphicFramePr>
        <p:xfrm>
          <a:off x="3328799" y="5461496"/>
          <a:ext cx="25003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5" imgW="1371600" imgH="444240" progId="Equation.DSMT4">
                  <p:embed/>
                </p:oleObj>
              </mc:Choice>
              <mc:Fallback>
                <p:oleObj name="Equation" r:id="rId5" imgW="1371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799" y="5461496"/>
                        <a:ext cx="2500313" cy="7604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8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76338" eaLnBrk="1" hangingPunct="1">
              <a:defRPr/>
            </a:pPr>
            <a:r>
              <a:rPr lang="el-GR" dirty="0" smtClean="0"/>
              <a:t>Παραμόρφωση Καναλιού (3 από 5)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905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41325" indent="-441325" defTabSz="1176338" eaLnBrk="1" hangingPunct="1">
                  <a:lnSpc>
                    <a:spcPct val="114000"/>
                  </a:lnSpc>
                  <a:defRPr/>
                </a:pPr>
                <a:r>
                  <a:rPr lang="el-GR" sz="2000" dirty="0" smtClean="0"/>
                  <a:t>Παραμόρφωση Πλάτους ή/και Παραμόρφωση Φάσης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οδηγούν σε διασυμβολική παρεμβολή:</a:t>
                </a:r>
              </a:p>
              <a:p>
                <a:pPr marL="955675" lvl="1" indent="-368300" defTabSz="1176338" eaLnBrk="1" hangingPunct="1">
                  <a:lnSpc>
                    <a:spcPct val="114000"/>
                  </a:lnSpc>
                  <a:defRPr/>
                </a:pPr>
                <a:r>
                  <a:rPr lang="el-GR" sz="2000" dirty="0" smtClean="0"/>
                  <a:t>καθώς ο παλμός μετάδοσης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συνελίσσεται με την κρουστική απόκριση του καναλιού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dirty="0" smtClean="0"/>
              </a:p>
              <a:p>
                <a:pPr marL="955675" lvl="1" indent="-368300" defTabSz="1176338" eaLnBrk="1" hangingPunct="1">
                  <a:lnSpc>
                    <a:spcPct val="114000"/>
                  </a:lnSpc>
                  <a:defRPr/>
                </a:pPr>
                <a:r>
                  <a:rPr lang="el-GR" sz="2000" dirty="0" smtClean="0"/>
                  <a:t>και παύει να ισχύει η συνθήκη μηδενικής </a:t>
                </a:r>
                <a:r>
                  <a:rPr lang="en-US" sz="2000" dirty="0" smtClean="0"/>
                  <a:t>ISI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429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1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76338" eaLnBrk="1" hangingPunct="1">
              <a:defRPr/>
            </a:pPr>
            <a:r>
              <a:rPr lang="el-GR" dirty="0" smtClean="0"/>
              <a:t>Παραμόρφωση Καναλιού (4 από 5)</a:t>
            </a:r>
            <a:endParaRPr lang="en-GB" dirty="0" smtClean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58820" cy="4525963"/>
          </a:xfrm>
        </p:spPr>
        <p:txBody>
          <a:bodyPr>
            <a:noAutofit/>
          </a:bodyPr>
          <a:lstStyle/>
          <a:p>
            <a:pPr marL="441325" indent="-441325" defTabSz="1176338" eaLnBrk="1" hangingPunct="1">
              <a:spcAft>
                <a:spcPct val="20000"/>
              </a:spcAft>
              <a:defRPr/>
            </a:pPr>
            <a:r>
              <a:rPr lang="el-GR" sz="2000" dirty="0" smtClean="0"/>
              <a:t>Παράδειγμα:</a:t>
            </a:r>
          </a:p>
          <a:p>
            <a:pPr marL="955675" lvl="1" indent="-368300" defTabSz="1176338" eaLnBrk="1" hangingPunct="1">
              <a:spcAft>
                <a:spcPct val="200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Σχ. 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  <a:r>
              <a:rPr lang="el-GR" sz="2000" dirty="0" smtClean="0">
                <a:solidFill>
                  <a:srgbClr val="0033CC"/>
                </a:solidFill>
              </a:rPr>
              <a:t>α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  <a:r>
              <a:rPr lang="el-GR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παλμός μετάδοσης</a:t>
            </a:r>
          </a:p>
          <a:p>
            <a:pPr marL="955675" lvl="1" indent="-368300" defTabSz="1176338" eaLnBrk="1" hangingPunct="1">
              <a:spcAft>
                <a:spcPct val="200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Σχ. (β):</a:t>
            </a:r>
            <a:r>
              <a:rPr lang="el-GR" sz="2000" dirty="0" smtClean="0"/>
              <a:t> η μορφή του μετά  το πέρασμά του από το κανάλι</a:t>
            </a:r>
          </a:p>
          <a:p>
            <a:pPr marL="441325" indent="-441325" defTabSz="1176338" eaLnBrk="1" hangingPunct="1">
              <a:defRPr/>
            </a:pPr>
            <a:endParaRPr lang="en-US" sz="2000" dirty="0" smtClean="0"/>
          </a:p>
          <a:p>
            <a:pPr marL="441325" indent="-441325" defTabSz="1176338" eaLnBrk="1" hangingPunct="1">
              <a:defRPr/>
            </a:pPr>
            <a:endParaRPr lang="en-US" sz="2000" dirty="0"/>
          </a:p>
          <a:p>
            <a:pPr marL="441325" indent="-441325" defTabSz="1176338" eaLnBrk="1" hangingPunct="1">
              <a:defRPr/>
            </a:pPr>
            <a:endParaRPr lang="en-US" sz="2000" dirty="0" smtClean="0"/>
          </a:p>
          <a:p>
            <a:pPr marL="441325" indent="-441325" defTabSz="1176338" eaLnBrk="1" hangingPunct="1">
              <a:defRPr/>
            </a:pPr>
            <a:endParaRPr lang="el-GR" sz="2000" dirty="0" smtClean="0"/>
          </a:p>
          <a:p>
            <a:pPr marL="441325" indent="-441325" defTabSz="1176338" eaLnBrk="1" hangingPunct="1">
              <a:defRPr/>
            </a:pPr>
            <a:r>
              <a:rPr lang="el-GR" sz="2000" dirty="0" smtClean="0"/>
              <a:t>Αποτέλεσμα:</a:t>
            </a:r>
          </a:p>
          <a:p>
            <a:pPr marL="955675" lvl="1" indent="-368300" defTabSz="1176338" eaLnBrk="1" hangingPunct="1">
              <a:defRPr/>
            </a:pPr>
            <a:r>
              <a:rPr lang="el-GR" sz="2000" dirty="0" smtClean="0"/>
              <a:t>τα σημεία μηδενισμών έχουν μετατοπιστεί</a:t>
            </a:r>
          </a:p>
          <a:p>
            <a:pPr marL="955675" lvl="1" indent="-368300" defTabSz="1176338" eaLnBrk="1" hangingPunct="1">
              <a:buFontTx/>
              <a:buNone/>
              <a:defRPr/>
            </a:pPr>
            <a:r>
              <a:rPr lang="el-GR" sz="2000" dirty="0" smtClean="0"/>
              <a:t>    </a:t>
            </a:r>
            <a:r>
              <a:rPr lang="el-GR" sz="2000" dirty="0" smtClean="0">
                <a:sym typeface="Euclid Symbol" pitchFamily="18" charset="2"/>
              </a:rPr>
              <a:t> </a:t>
            </a:r>
            <a:r>
              <a:rPr lang="en-US" sz="2000" dirty="0" smtClean="0"/>
              <a:t>ISI</a:t>
            </a:r>
          </a:p>
        </p:txBody>
      </p:sp>
      <p:pic>
        <p:nvPicPr>
          <p:cNvPr id="6" name="Picture 2" descr="fig8_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40" y="1383046"/>
            <a:ext cx="3528490" cy="516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76338" eaLnBrk="1" hangingPunct="1">
              <a:defRPr/>
            </a:pPr>
            <a:r>
              <a:rPr lang="el-GR" dirty="0" smtClean="0"/>
              <a:t>Παραμόρφωση Καναλιού (5 από 5)</a:t>
            </a:r>
            <a:endParaRPr lang="en-GB" dirty="0" smtClean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1325" indent="-441325" defTabSz="1176338" eaLnBrk="1" hangingPunct="1">
              <a:spcAft>
                <a:spcPct val="40000"/>
              </a:spcAft>
              <a:defRPr/>
            </a:pPr>
            <a:r>
              <a:rPr lang="el-GR" sz="2000" dirty="0" smtClean="0"/>
              <a:t>Και στην περίπτωση μη ιδανικού καναλιού, για να έχουμε μηδενική </a:t>
            </a:r>
            <a:r>
              <a:rPr lang="en-US" sz="2000" dirty="0" smtClean="0"/>
              <a:t>ISI</a:t>
            </a:r>
            <a:r>
              <a:rPr lang="el-GR" sz="2000" dirty="0" smtClean="0"/>
              <a:t> θα πρέπει να έχουμε:</a:t>
            </a:r>
          </a:p>
          <a:p>
            <a:pPr marL="955675" lvl="1" indent="-368300" defTabSz="1176338" eaLnBrk="1" hangingPunct="1">
              <a:defRPr/>
            </a:pPr>
            <a:r>
              <a:rPr lang="el-GR" sz="2000" dirty="0" smtClean="0"/>
              <a:t>εύρος ζώνης σήματος ≤ εύρος ζώνης καναλιού</a:t>
            </a:r>
          </a:p>
          <a:p>
            <a:pPr marL="955675" lvl="1" indent="-368300" defTabSz="1176338" eaLnBrk="1" hangingPunct="1">
              <a:defRPr/>
            </a:pPr>
            <a:r>
              <a:rPr lang="el-GR" sz="2000" dirty="0" smtClean="0"/>
              <a:t>και ικανοποίηση συνθήκης </a:t>
            </a:r>
            <a:r>
              <a:rPr lang="en-US" sz="2000" dirty="0" err="1" smtClean="0"/>
              <a:t>Nyquist</a:t>
            </a:r>
            <a:endParaRPr lang="el-GR" sz="2000" dirty="0" smtClean="0"/>
          </a:p>
          <a:p>
            <a:pPr marL="955675" lvl="1" indent="-368300" defTabSz="1176338" eaLnBrk="1" hangingPunct="1">
              <a:defRPr/>
            </a:pPr>
            <a:endParaRPr lang="el-GR" sz="2000" dirty="0" smtClean="0"/>
          </a:p>
          <a:p>
            <a:pPr marL="0" indent="0" defTabSz="1176338" eaLnBrk="1" hangingPunct="1">
              <a:buNone/>
              <a:defRPr/>
            </a:pPr>
            <a:endParaRPr lang="el-GR" sz="2000" dirty="0" smtClean="0"/>
          </a:p>
          <a:p>
            <a:pPr marL="441325" indent="-441325" defTabSz="1176338" eaLnBrk="1" hangingPunct="1">
              <a:defRPr/>
            </a:pPr>
            <a:r>
              <a:rPr lang="el-GR" sz="2000" dirty="0" smtClean="0"/>
              <a:t>Πώς μπορούμε να το πετύχουμε αυτό;</a:t>
            </a:r>
            <a:endParaRPr lang="en-US" sz="2000" dirty="0" smtClean="0"/>
          </a:p>
          <a:p>
            <a:pPr marL="441325" indent="-441325" defTabSz="1176338" eaLnBrk="1" hangingPunct="1">
              <a:defRPr/>
            </a:pPr>
            <a:r>
              <a:rPr lang="el-GR" sz="2000" dirty="0" smtClean="0"/>
              <a:t>Διακρίνουμε δύο περιπτώσεις:</a:t>
            </a:r>
            <a:endParaRPr lang="en-GB" sz="2000" dirty="0" smtClean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570535"/>
              </p:ext>
            </p:extLst>
          </p:nvPr>
        </p:nvGraphicFramePr>
        <p:xfrm>
          <a:off x="1619590" y="3515766"/>
          <a:ext cx="65913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4" imgW="2844720" imgH="279360" progId="Equation.DSMT4">
                  <p:embed/>
                </p:oleObj>
              </mc:Choice>
              <mc:Fallback>
                <p:oleObj name="Equation" r:id="rId4" imgW="284472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590" y="3515766"/>
                        <a:ext cx="6591300" cy="6080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582" name="Text Box 5"/>
              <p:cNvSpPr txBox="1">
                <a:spLocks noChangeArrowheads="1"/>
              </p:cNvSpPr>
              <p:nvPr/>
            </p:nvSpPr>
            <p:spPr bwMode="auto">
              <a:xfrm>
                <a:off x="2495890" y="5377359"/>
                <a:ext cx="4838700" cy="844550"/>
              </a:xfrm>
              <a:prstGeom prst="rect">
                <a:avLst/>
              </a:prstGeom>
              <a:solidFill>
                <a:srgbClr val="FFE0A3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71113" tIns="35556" rIns="71113" bIns="35556">
                <a:spAutoFit/>
              </a:bodyPr>
              <a:lstStyle>
                <a:lvl1pPr defTabSz="711200" eaLnBrk="0" hangingPunct="0"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defTabSz="711200" eaLnBrk="0" hangingPunct="0"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defTabSz="711200" eaLnBrk="0" hangingPunct="0"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defTabSz="711200" eaLnBrk="0" hangingPunct="0"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defTabSz="711200" eaLnBrk="0" hangingPunct="0"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defTabSz="711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defTabSz="711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defTabSz="711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defTabSz="711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l-GR" altLang="el-GR" sz="2000" dirty="0">
                    <a:effectLst/>
                  </a:rPr>
                  <a:t>1) Το κανάλι </a:t>
                </a:r>
                <a14:m>
                  <m:oMath xmlns:m="http://schemas.openxmlformats.org/officeDocument/2006/math">
                    <m:r>
                      <a:rPr lang="en-US" altLang="el-GR" sz="2000" i="1" dirty="0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l-GR" sz="20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l-GR" sz="200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l-GR" sz="200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l-GR" sz="2000" dirty="0">
                    <a:effectLst/>
                  </a:rPr>
                  <a:t> </a:t>
                </a:r>
                <a:r>
                  <a:rPr lang="el-GR" altLang="el-GR" sz="2000" dirty="0">
                    <a:effectLst/>
                  </a:rPr>
                  <a:t>είναι γνωστό </a:t>
                </a:r>
              </a:p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l-GR" altLang="el-GR" sz="2000" dirty="0">
                    <a:effectLst/>
                  </a:rPr>
                  <a:t>   2) Το κανάλι </a:t>
                </a:r>
                <a14:m>
                  <m:oMath xmlns:m="http://schemas.openxmlformats.org/officeDocument/2006/math">
                    <m:r>
                      <a:rPr lang="en-US" altLang="el-GR" sz="2000" i="1" dirty="0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l-GR" sz="20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l-GR" sz="200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l-GR" sz="200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l-GR" sz="2000" dirty="0">
                    <a:effectLst/>
                  </a:rPr>
                  <a:t> </a:t>
                </a:r>
                <a:r>
                  <a:rPr lang="el-GR" altLang="el-GR" sz="2000" dirty="0">
                    <a:effectLst/>
                  </a:rPr>
                  <a:t>είναι άγνωστο</a:t>
                </a:r>
                <a:endParaRPr lang="en-GB" altLang="el-GR" sz="2000" dirty="0">
                  <a:effectLst/>
                </a:endParaRPr>
              </a:p>
            </p:txBody>
          </p:sp>
        </mc:Choice>
        <mc:Fallback xmlns="">
          <p:sp>
            <p:nvSpPr>
              <p:cNvPr id="2458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5890" y="5377359"/>
                <a:ext cx="4838700" cy="844550"/>
              </a:xfrm>
              <a:prstGeom prst="rect">
                <a:avLst/>
              </a:prstGeom>
              <a:blipFill rotWithShape="0">
                <a:blip r:embed="rId6"/>
                <a:stretch>
                  <a:fillRect t="-4255" b="-11348"/>
                </a:stretch>
              </a:blip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Συστήματος με Γνωστό Κανάλι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213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l-GR" sz="2000" dirty="0" smtClean="0"/>
                  <a:t>Αν το κανάλι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γνωστό, τότε αυτό που απομένει είναι να καθορίσουμε τα φίλτρα πομπού και δέκτη ώστε να ικανοποιούν την επιθυμητή συνθήκη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για μηδενική </a:t>
                </a:r>
                <a:r>
                  <a:rPr lang="en-US" sz="2000" dirty="0" smtClean="0"/>
                  <a:t>ISI</a:t>
                </a:r>
                <a:endParaRPr lang="el-GR" sz="2000" dirty="0" smtClean="0"/>
              </a:p>
              <a:p>
                <a:pPr lvl="1"/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r>
                  <a:rPr lang="el-GR" sz="2000" dirty="0" smtClean="0"/>
                  <a:t>Αποδεικνύεται ότι τα βέλτιστα φίλτρα που ικανοποιούν την συνθήκη μηδενικής </a:t>
                </a:r>
                <a:r>
                  <a:rPr lang="en-US" sz="2000" dirty="0" smtClean="0"/>
                  <a:t>ISI </a:t>
                </a:r>
                <a:r>
                  <a:rPr lang="el-GR" sz="2000" dirty="0" smtClean="0"/>
                  <a:t>αλλά και μεγιστοποιούν το </a:t>
                </a:r>
                <a:r>
                  <a:rPr lang="en-US" sz="2000" dirty="0" smtClean="0"/>
                  <a:t>SNR</a:t>
                </a:r>
                <a:r>
                  <a:rPr lang="el-GR" sz="2000" dirty="0" smtClean="0"/>
                  <a:t> κατά τις στιγμές δειγματοληψίας είναι:</a:t>
                </a:r>
              </a:p>
              <a:p>
                <a:pPr lvl="1"/>
                <a:r>
                  <a:rPr lang="el-GR" sz="2000" dirty="0" smtClean="0"/>
                  <a:t>Φίλτρα Πομπού:</a:t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lvl="1"/>
                <a:r>
                  <a:rPr lang="el-GR" sz="2000" dirty="0" smtClean="0"/>
                  <a:t>Φίλτρο Δέκτη: </a:t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lvl="1"/>
                <a:r>
                  <a:rPr lang="el-GR" sz="2000" dirty="0" smtClean="0"/>
                  <a:t>θα πρέπει να είναι προσαρμοσμένο στο σύστημα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l-GR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endParaRPr lang="el-GR" sz="2000" dirty="0" smtClean="0"/>
              </a:p>
            </p:txBody>
          </p:sp>
        </mc:Choice>
        <mc:Fallback xmlns="">
          <p:sp>
            <p:nvSpPr>
              <p:cNvPr id="43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b="-154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70274"/>
              </p:ext>
            </p:extLst>
          </p:nvPr>
        </p:nvGraphicFramePr>
        <p:xfrm>
          <a:off x="1439069" y="2571534"/>
          <a:ext cx="62658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5" imgW="2857320" imgH="279360" progId="Equation.DSMT4">
                  <p:embed/>
                </p:oleObj>
              </mc:Choice>
              <mc:Fallback>
                <p:oleObj name="Equation" r:id="rId5" imgW="285732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069" y="2571534"/>
                        <a:ext cx="6265862" cy="5746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051308"/>
              </p:ext>
            </p:extLst>
          </p:nvPr>
        </p:nvGraphicFramePr>
        <p:xfrm>
          <a:off x="3694081" y="4295775"/>
          <a:ext cx="2297997" cy="87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7" imgW="1447560" imgH="583920" progId="Equation.DSMT4">
                  <p:embed/>
                </p:oleObj>
              </mc:Choice>
              <mc:Fallback>
                <p:oleObj name="Equation" r:id="rId7" imgW="1447560" imgH="583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081" y="4295775"/>
                        <a:ext cx="2297997" cy="87039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633784"/>
              </p:ext>
            </p:extLst>
          </p:nvPr>
        </p:nvGraphicFramePr>
        <p:xfrm>
          <a:off x="3694081" y="5310301"/>
          <a:ext cx="2333271" cy="87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Equation" r:id="rId9" imgW="1460160" imgH="583920" progId="Equation.DSMT4">
                  <p:embed/>
                </p:oleObj>
              </mc:Choice>
              <mc:Fallback>
                <p:oleObj name="Equation" r:id="rId9" imgW="1460160" imgH="583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081" y="5310301"/>
                        <a:ext cx="2333271" cy="8756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1325" indent="-441325" defTabSz="1176338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000" dirty="0" smtClean="0"/>
              <a:t>Άρα, αν το κανάλι είναι </a:t>
            </a:r>
            <a:r>
              <a:rPr lang="el-GR" sz="2000" dirty="0" smtClean="0">
                <a:solidFill>
                  <a:srgbClr val="0033CC"/>
                </a:solidFill>
              </a:rPr>
              <a:t>γνωστό</a:t>
            </a:r>
            <a:r>
              <a:rPr lang="el-GR" sz="2000" dirty="0" smtClean="0"/>
              <a:t> και δε μεταβάλλεται χρονικά, τότε μπορούμε να σχεδιάσουμε κατάλληλα το σύστημα ώστε να έχουμε μηδενική </a:t>
            </a:r>
            <a:r>
              <a:rPr lang="en-US" sz="2000" dirty="0" smtClean="0"/>
              <a:t>ISI</a:t>
            </a:r>
            <a:endParaRPr lang="el-GR" sz="2000" u="sng" dirty="0" smtClean="0"/>
          </a:p>
          <a:p>
            <a:pPr marL="441325" indent="-441325" defTabSz="1176338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Στην πράξη, το κανάλι είναι:</a:t>
            </a:r>
          </a:p>
          <a:p>
            <a:pPr marL="441325" indent="-441325" defTabSz="1176338" eaLnBrk="1" hangingPunct="1">
              <a:spcBef>
                <a:spcPts val="0"/>
              </a:spcBef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άγνωστο</a:t>
            </a:r>
          </a:p>
          <a:p>
            <a:pPr marL="955675" lvl="1" indent="-368300" defTabSz="1176338" eaLnBrk="1" hangingPunct="1">
              <a:spcBef>
                <a:spcPts val="0"/>
              </a:spcBef>
              <a:defRPr/>
            </a:pPr>
            <a:r>
              <a:rPr lang="el-GR" sz="2000" dirty="0" smtClean="0"/>
              <a:t>π.χ. το </a:t>
            </a:r>
            <a:r>
              <a:rPr lang="el-GR" sz="2000" i="1" dirty="0" smtClean="0"/>
              <a:t>ενσύρματο ευρυζωνικό κανάλι</a:t>
            </a:r>
            <a:r>
              <a:rPr lang="el-GR" sz="2000" dirty="0" smtClean="0"/>
              <a:t>: κάθε φορά που ξεκινά μια σύνδεση, δε γνωρίζουμε τα χαρακτηριστικά του καναλιού που θα την εξυπηρετήσει</a:t>
            </a:r>
          </a:p>
          <a:p>
            <a:pPr marL="955675" lvl="1" indent="-368300" defTabSz="1176338" eaLnBrk="1" hangingPunct="1">
              <a:spcBef>
                <a:spcPts val="0"/>
              </a:spcBef>
              <a:defRPr/>
            </a:pPr>
            <a:r>
              <a:rPr lang="el-GR" sz="2000" dirty="0" smtClean="0"/>
              <a:t>εφόσον ξεκινήσει η σύνδεση, το κανάλι παραμένει περίπου σταθερό</a:t>
            </a:r>
          </a:p>
          <a:p>
            <a:pPr marL="441325" indent="-441325" defTabSz="1176338" eaLnBrk="1" hangingPunct="1">
              <a:spcBef>
                <a:spcPts val="0"/>
              </a:spcBef>
              <a:defRPr/>
            </a:pPr>
            <a:r>
              <a:rPr lang="el-GR" sz="2000" dirty="0" smtClean="0"/>
              <a:t>και</a:t>
            </a:r>
            <a:r>
              <a:rPr lang="el-GR" sz="2000" dirty="0" smtClean="0">
                <a:solidFill>
                  <a:srgbClr val="0033CC"/>
                </a:solidFill>
              </a:rPr>
              <a:t> </a:t>
            </a:r>
            <a:r>
              <a:rPr lang="el-GR" sz="2000" dirty="0" smtClean="0"/>
              <a:t>πολύ γρήγορα </a:t>
            </a:r>
            <a:r>
              <a:rPr lang="el-GR" sz="2000" dirty="0" smtClean="0">
                <a:solidFill>
                  <a:srgbClr val="0033CC"/>
                </a:solidFill>
              </a:rPr>
              <a:t>χρονικά μεταβαλλόμενο</a:t>
            </a:r>
          </a:p>
          <a:p>
            <a:pPr marL="955675" lvl="1" indent="-368300" defTabSz="1176338" eaLnBrk="1" hangingPunct="1">
              <a:spcBef>
                <a:spcPts val="0"/>
              </a:spcBef>
              <a:defRPr/>
            </a:pPr>
            <a:r>
              <a:rPr lang="el-GR" sz="2000" dirty="0" smtClean="0"/>
              <a:t>π.χ. το </a:t>
            </a:r>
            <a:r>
              <a:rPr lang="el-GR" sz="2000" i="1" dirty="0" smtClean="0"/>
              <a:t>ασύρματο (ραδιο-) κανάλι</a:t>
            </a:r>
          </a:p>
          <a:p>
            <a:pPr marL="955675" lvl="1" indent="-368300" defTabSz="1176338" eaLnBrk="1" hangingPunct="1">
              <a:spcBef>
                <a:spcPts val="0"/>
              </a:spcBef>
              <a:defRPr/>
            </a:pPr>
            <a:r>
              <a:rPr lang="el-GR" sz="2000" dirty="0" smtClean="0"/>
              <a:t>το κανάλι μεταβάλλεται σημαντικά με το χρόνο</a:t>
            </a:r>
          </a:p>
          <a:p>
            <a:pPr marL="441325" indent="-441325" defTabSz="1176338" eaLnBrk="1" hangingPunct="1">
              <a:spcBef>
                <a:spcPts val="0"/>
              </a:spcBef>
              <a:defRPr/>
            </a:pPr>
            <a:endParaRPr lang="el-GR" sz="2000" dirty="0" smtClean="0"/>
          </a:p>
          <a:p>
            <a:pPr marL="441325" indent="-441325" defTabSz="1176338" eaLnBrk="1" hangingPunct="1">
              <a:spcBef>
                <a:spcPts val="0"/>
              </a:spcBef>
              <a:defRPr/>
            </a:pPr>
            <a:r>
              <a:rPr lang="el-GR" sz="2000" dirty="0" smtClean="0"/>
              <a:t>Στις περιπτώσεις αυτές </a:t>
            </a:r>
            <a:r>
              <a:rPr lang="el-GR" sz="2000" u="sng" dirty="0" smtClean="0"/>
              <a:t>δεν μπορούμε</a:t>
            </a:r>
            <a:r>
              <a:rPr lang="el-GR" sz="2000" dirty="0" smtClean="0"/>
              <a:t> να χρησιμοποιήσουμε τους κανόνες σχεδιασμού που είδαμε παραπάνω.</a:t>
            </a: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Άγνωστο </a:t>
            </a:r>
            <a:r>
              <a:rPr lang="el-GR" dirty="0" smtClean="0"/>
              <a:t>Κανάλι (1 από 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76338" eaLnBrk="1" hangingPunct="1">
              <a:defRPr/>
            </a:pPr>
            <a:r>
              <a:rPr lang="el-GR" dirty="0" smtClean="0"/>
              <a:t>Άγνωστο Κανάλι (2 από 2)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41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41325" indent="-441325" defTabSz="1176338" eaLnBrk="1" hangingPunct="1">
                  <a:defRPr/>
                </a:pPr>
                <a:r>
                  <a:rPr lang="el-GR" sz="2000" dirty="0" smtClean="0"/>
                  <a:t>Μεθοδολογία για σχεδιασμό συστήματος σε άγνωστο κανάλι:</a:t>
                </a:r>
                <a:endParaRPr lang="en-US" sz="2000" dirty="0" smtClean="0"/>
              </a:p>
              <a:p>
                <a:pPr marL="955675" lvl="1" indent="-368300" defTabSz="1176338" eaLnBrk="1" hangingPunct="1">
                  <a:spcBef>
                    <a:spcPct val="50000"/>
                  </a:spcBef>
                  <a:defRPr/>
                </a:pPr>
                <a:r>
                  <a:rPr lang="el-GR" sz="2000" dirty="0" smtClean="0"/>
                  <a:t>Σχεδιάζουμε τα φίλτρα πομπού και δέκτη ως εάν είχαμε ιδανικό κανάλι (δηλαδή τέτοιο ώστε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l-GR" sz="2000" dirty="0" smtClean="0"/>
                  <a:t> )</a:t>
                </a:r>
              </a:p>
              <a:p>
                <a:pPr marL="955675" lvl="1" indent="-368300" defTabSz="1176338" eaLnBrk="1" hangingPunct="1">
                  <a:defRPr/>
                </a:pPr>
                <a:endParaRPr lang="el-GR" sz="2000" dirty="0" smtClean="0"/>
              </a:p>
              <a:p>
                <a:pPr marL="441325" indent="-441325" defTabSz="1176338" eaLnBrk="1" hangingPunct="1">
                  <a:defRPr/>
                </a:pPr>
                <a:endParaRPr lang="el-GR" sz="2000" dirty="0" smtClean="0"/>
              </a:p>
              <a:p>
                <a:pPr marL="441325" indent="-441325" defTabSz="1176338" eaLnBrk="1" hangingPunct="1">
                  <a:defRPr/>
                </a:pPr>
                <a:endParaRPr lang="el-GR" sz="2000" dirty="0" smtClean="0"/>
              </a:p>
              <a:p>
                <a:pPr marL="441325" indent="-441325" defTabSz="1176338" eaLnBrk="1" hangingPunct="1">
                  <a:defRPr/>
                </a:pPr>
                <a:r>
                  <a:rPr lang="el-GR" sz="2000" dirty="0" smtClean="0"/>
                  <a:t>Τότε όμως η συνολική κρουστική απόκριση του συστήματος</a:t>
                </a:r>
              </a:p>
              <a:p>
                <a:pPr marL="955675" lvl="1" indent="-368300" defTabSz="1176338" eaLnBrk="1" hangingPunct="1">
                  <a:defRPr/>
                </a:pPr>
                <a:endParaRPr lang="el-GR" sz="2000" dirty="0" smtClean="0"/>
              </a:p>
              <a:p>
                <a:pPr marL="955675" lvl="1" indent="-368300" defTabSz="1176338" eaLnBrk="1" hangingPunct="1">
                  <a:buFontTx/>
                  <a:buNone/>
                  <a:defRPr/>
                </a:pP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marL="955675" lvl="1" indent="-368300" defTabSz="1176338" eaLnBrk="1" hangingPunct="1">
                  <a:buFontTx/>
                  <a:buNone/>
                  <a:defRPr/>
                </a:pPr>
                <a:r>
                  <a:rPr lang="el-GR" sz="2000" dirty="0" smtClean="0"/>
                  <a:t>δεν ικανοποιεί πλέον τη συνθήκη για μηδενική </a:t>
                </a:r>
                <a:r>
                  <a:rPr lang="en-US" sz="2000" dirty="0" smtClean="0"/>
                  <a:t>ISI</a:t>
                </a:r>
                <a:r>
                  <a:rPr lang="el-GR" sz="2000" dirty="0" smtClean="0"/>
                  <a:t> και έχουμε</a:t>
                </a:r>
              </a:p>
              <a:p>
                <a:pPr marL="441325" indent="-441325" defTabSz="1176338" eaLnBrk="1" hangingPunct="1">
                  <a:defRPr/>
                </a:pPr>
                <a:endParaRPr lang="el-GR" sz="2000" dirty="0" smtClean="0"/>
              </a:p>
              <a:p>
                <a:pPr marL="441325" indent="-441325" defTabSz="1176338" eaLnBrk="1" hangingPunct="1">
                  <a:defRPr/>
                </a:pPr>
                <a:endParaRPr lang="el-GR" sz="2000" dirty="0" smtClean="0"/>
              </a:p>
              <a:p>
                <a:pPr marL="441325" indent="-441325" defTabSz="1176338" eaLnBrk="1" hangingPunct="1">
                  <a:defRPr/>
                </a:pPr>
                <a:endParaRPr lang="el-GR" sz="2000" dirty="0" smtClean="0"/>
              </a:p>
              <a:p>
                <a:pPr marL="441325" indent="-441325" defTabSz="1176338" eaLnBrk="1" hangingPunct="1">
                  <a:defRPr/>
                </a:pPr>
                <a:endParaRPr lang="el-GR" sz="2000" dirty="0" smtClean="0"/>
              </a:p>
              <a:p>
                <a:pPr marL="441325" indent="-441325" defTabSz="1176338" eaLnBrk="1" hangingPunct="1">
                  <a:spcBef>
                    <a:spcPct val="0"/>
                  </a:spcBef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Τι κάνουμε τότε;</a:t>
                </a:r>
                <a:endParaRPr lang="en-GB" sz="20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3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b="-592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6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961183"/>
              </p:ext>
            </p:extLst>
          </p:nvPr>
        </p:nvGraphicFramePr>
        <p:xfrm>
          <a:off x="2700337" y="2874142"/>
          <a:ext cx="37433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Equation" r:id="rId5" imgW="1904760" imgH="304560" progId="Equation.DSMT4">
                  <p:embed/>
                </p:oleObj>
              </mc:Choice>
              <mc:Fallback>
                <p:oleObj name="Equation" r:id="rId5" imgW="190476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7" y="2874142"/>
                        <a:ext cx="3743325" cy="5619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411105"/>
              </p:ext>
            </p:extLst>
          </p:nvPr>
        </p:nvGraphicFramePr>
        <p:xfrm>
          <a:off x="2930337" y="3629408"/>
          <a:ext cx="32972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Equation" r:id="rId7" imgW="1638000" imgH="253800" progId="Equation.DSMT4">
                  <p:embed/>
                </p:oleObj>
              </mc:Choice>
              <mc:Fallback>
                <p:oleObj name="Equation" r:id="rId7" imgW="16380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337" y="3629408"/>
                        <a:ext cx="3297237" cy="4794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908111"/>
              </p:ext>
            </p:extLst>
          </p:nvPr>
        </p:nvGraphicFramePr>
        <p:xfrm>
          <a:off x="1907630" y="4753467"/>
          <a:ext cx="505301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7" name="Equation" r:id="rId9" imgW="2463480" imgH="533160" progId="Equation.DSMT4">
                  <p:embed/>
                </p:oleObj>
              </mc:Choice>
              <mc:Fallback>
                <p:oleObj name="Equation" r:id="rId9" imgW="246348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630" y="4753467"/>
                        <a:ext cx="5053013" cy="102393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smtClean="0"/>
              <a:t>Εισαγωγή (2 από 2)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55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Autofit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400" dirty="0" smtClean="0"/>
                  <a:t>Το εύρος ζώνης του σήματος θα πρέπει να περιοριστεί στο εύρος ζώνης του καναλιού</a:t>
                </a:r>
                <a:r>
                  <a:rPr lang="en-US" sz="2400" dirty="0" smtClean="0"/>
                  <a:t> </a:t>
                </a:r>
                <a:endParaRPr lang="el-GR" sz="2400" dirty="0" smtClean="0"/>
              </a:p>
              <a:p>
                <a:pPr eaLnBrk="1" hangingPunct="1">
                  <a:defRPr/>
                </a:pPr>
                <a:r>
                  <a:rPr lang="el-GR" sz="2400" dirty="0" smtClean="0"/>
                  <a:t>Αποκλείονται οι </a:t>
                </a:r>
                <a:r>
                  <a:rPr lang="el-GR" sz="2400" dirty="0" smtClean="0">
                    <a:solidFill>
                      <a:srgbClr val="0033CC"/>
                    </a:solidFill>
                  </a:rPr>
                  <a:t>ορθογώνιοι παλμοί</a:t>
                </a:r>
                <a:r>
                  <a:rPr lang="el-GR" sz="2400" dirty="0" smtClean="0"/>
                  <a:t> (άπειρο εύρος ζώνης)</a:t>
                </a:r>
              </a:p>
              <a:p>
                <a:pPr eaLnBrk="1" hangingPunct="1">
                  <a:defRPr/>
                </a:pPr>
                <a:r>
                  <a:rPr lang="el-GR" sz="2400" dirty="0" smtClean="0"/>
                  <a:t>Απαιτείται προσεκτικότερος σχεδιασμός του σήματος </a:t>
                </a:r>
              </a:p>
              <a:p>
                <a:pPr lvl="1" eaLnBrk="1" hangingPunct="1">
                  <a:defRPr/>
                </a:pPr>
                <a:r>
                  <a:rPr lang="el-GR" sz="2000" dirty="0" smtClean="0"/>
                  <a:t>και ειδικά του παλμού βασικής ζώνης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 smtClean="0"/>
              </a:p>
            </p:txBody>
          </p:sp>
        </mc:Choice>
        <mc:Fallback xmlns="">
          <p:sp>
            <p:nvSpPr>
              <p:cNvPr id="405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1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0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76338" eaLnBrk="1" hangingPunct="1">
              <a:defRPr/>
            </a:pPr>
            <a:r>
              <a:rPr lang="el-GR" dirty="0" smtClean="0"/>
              <a:t>Ισοδύναμο Φίλτρο Καναλιού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62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41325" indent="-441325" defTabSz="1176338" eaLnBrk="1" hangingPunct="1">
                  <a:defRPr/>
                </a:pPr>
                <a:r>
                  <a:rPr lang="el-GR" sz="2000" dirty="0" smtClean="0"/>
                  <a:t>Καταρχήν, θα απλοποιήσουμε το μοντέλο της </a:t>
                </a:r>
                <a:r>
                  <a:rPr lang="en-US" sz="2000" dirty="0" smtClean="0"/>
                  <a:t>ISI</a:t>
                </a:r>
                <a:r>
                  <a:rPr lang="el-GR" sz="2000" dirty="0" smtClean="0"/>
                  <a:t> που θεωρητικά την έχουμε ορίσει ως:</a:t>
                </a:r>
                <a:endParaRPr lang="en-US" sz="2000" dirty="0" smtClean="0"/>
              </a:p>
              <a:p>
                <a:pPr marL="441325" indent="-441325" defTabSz="1176338" eaLnBrk="1" hangingPunct="1">
                  <a:defRPr/>
                </a:pPr>
                <a:endParaRPr lang="en-US" sz="2000" dirty="0" smtClean="0"/>
              </a:p>
              <a:p>
                <a:pPr marL="441325" indent="-441325" defTabSz="1176338" eaLnBrk="1" hangingPunct="1">
                  <a:defRPr/>
                </a:pPr>
                <a:endParaRPr lang="en-US" sz="2000" dirty="0" smtClean="0"/>
              </a:p>
              <a:p>
                <a:pPr marL="441325" indent="-441325" defTabSz="1176338" eaLnBrk="1" hangingPunct="1">
                  <a:defRPr/>
                </a:pPr>
                <a:endParaRPr lang="en-US" sz="2000" dirty="0" smtClean="0"/>
              </a:p>
              <a:p>
                <a:pPr marL="441325" indent="-441325" defTabSz="1176338" eaLnBrk="1" hangingPunct="1">
                  <a:defRPr/>
                </a:pPr>
                <a:r>
                  <a:rPr lang="el-GR" sz="2000" dirty="0" smtClean="0"/>
                  <a:t>Πρακτικά όμως, σε οποιοδήποτε πραγματικό κανάλι, η </a:t>
                </a:r>
                <a:r>
                  <a:rPr lang="en-US" sz="2000" dirty="0" smtClean="0"/>
                  <a:t>ISI</a:t>
                </a:r>
                <a:r>
                  <a:rPr lang="el-GR" sz="2000" dirty="0" smtClean="0"/>
                  <a:t> «εμπλέκει»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έναν πεπερασμένο αριθμό συμβόλων</a:t>
                </a:r>
                <a:endParaRPr lang="en-US" sz="2000" dirty="0" smtClean="0"/>
              </a:p>
              <a:p>
                <a:pPr marL="441325" indent="-441325" defTabSz="1176338" eaLnBrk="1" hangingPunct="1">
                  <a:spcAft>
                    <a:spcPct val="25000"/>
                  </a:spcAft>
                  <a:defRPr/>
                </a:pPr>
                <a:r>
                  <a:rPr lang="el-GR" sz="2000" dirty="0" smtClean="0"/>
                  <a:t>Άρα, το παραπάνω άθροισμα δεν εκτείνεται στο άπειρο, αλλά περιορίζεται σε:</a:t>
                </a:r>
              </a:p>
              <a:p>
                <a:pPr marL="955675" lvl="1" indent="-368300" defTabSz="1176338"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μελλοντικά σύμβολα</a:t>
                </a:r>
              </a:p>
              <a:p>
                <a:pPr marL="955675" lvl="1" indent="-368300" defTabSz="1176338"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παρελθόντα σύμβολα</a:t>
                </a:r>
              </a:p>
              <a:p>
                <a:pPr marL="955675" lvl="1" indent="-368300" defTabSz="1176338" eaLnBrk="1" hangingPunct="1">
                  <a:defRPr/>
                </a:pPr>
                <a:r>
                  <a:rPr lang="el-GR" sz="2000" dirty="0" smtClean="0"/>
                  <a:t>δηλαδή,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για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 smtClean="0"/>
              </a:p>
              <a:p>
                <a:pPr marL="441325" indent="-441325" defTabSz="1176338" eaLnBrk="1" hangingPunct="1">
                  <a:lnSpc>
                    <a:spcPct val="90000"/>
                  </a:lnSpc>
                  <a:defRPr/>
                </a:pPr>
                <a:endParaRPr lang="el-GR" sz="2000" dirty="0" smtClean="0"/>
              </a:p>
              <a:p>
                <a:pPr marL="441325" indent="-441325" defTabSz="1176338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  <a:defRPr/>
                </a:pPr>
                <a:endParaRPr lang="el-GR" sz="2000" dirty="0" smtClean="0"/>
              </a:p>
            </p:txBody>
          </p:sp>
        </mc:Choice>
        <mc:Fallback xmlns="">
          <p:sp>
            <p:nvSpPr>
              <p:cNvPr id="436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b="-138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08365"/>
              </p:ext>
            </p:extLst>
          </p:nvPr>
        </p:nvGraphicFramePr>
        <p:xfrm>
          <a:off x="3084512" y="2348850"/>
          <a:ext cx="297497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5" imgW="1307880" imgH="533160" progId="Equation.DSMT4">
                  <p:embed/>
                </p:oleObj>
              </mc:Choice>
              <mc:Fallback>
                <p:oleObj name="Equation" r:id="rId5" imgW="130788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2" y="2348850"/>
                        <a:ext cx="2974975" cy="11366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76338" eaLnBrk="1" hangingPunct="1">
              <a:defRPr/>
            </a:pPr>
            <a:r>
              <a:rPr lang="el-GR" dirty="0" smtClean="0"/>
              <a:t>Γραμμικοί </a:t>
            </a:r>
            <a:r>
              <a:rPr lang="el-GR" dirty="0" err="1" smtClean="0"/>
              <a:t>Ισοσταθμιστές</a:t>
            </a:r>
            <a:r>
              <a:rPr lang="el-GR" dirty="0" smtClean="0"/>
              <a:t> (1 από 2)</a:t>
            </a:r>
            <a:endParaRPr lang="en-GB" dirty="0" smtClean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41325" indent="-441325" defTabSz="1176338" eaLnBrk="1" hangingPunct="1">
              <a:defRPr/>
            </a:pPr>
            <a:r>
              <a:rPr lang="el-GR" dirty="0" smtClean="0"/>
              <a:t>Εφόσον το όλο πρόβλημα εκφράστηκε με γραμμικό τρόπο μπορούμε να χρησιμοποιήσουμε ένα </a:t>
            </a:r>
            <a:r>
              <a:rPr lang="el-GR" dirty="0" smtClean="0">
                <a:solidFill>
                  <a:srgbClr val="0033CC"/>
                </a:solidFill>
              </a:rPr>
              <a:t>γραμμικό φίλτρο </a:t>
            </a:r>
            <a:r>
              <a:rPr lang="el-GR" dirty="0" smtClean="0"/>
              <a:t>για την αντιμετώπισή του</a:t>
            </a:r>
          </a:p>
          <a:p>
            <a:pPr marL="441325" indent="-441325" defTabSz="1176338" eaLnBrk="1" hangingPunct="1">
              <a:defRPr/>
            </a:pPr>
            <a:endParaRPr lang="el-GR" dirty="0" smtClean="0"/>
          </a:p>
          <a:p>
            <a:pPr marL="441325" indent="-441325" defTabSz="1176338" eaLnBrk="1" hangingPunct="1">
              <a:defRPr/>
            </a:pPr>
            <a:r>
              <a:rPr lang="el-GR" dirty="0" smtClean="0"/>
              <a:t>Σκοπός του φίλτρου είναι να αναιρέσει την παραμόρφωση του καναλιού</a:t>
            </a:r>
          </a:p>
          <a:p>
            <a:pPr marL="441325" indent="-441325" defTabSz="1176338" eaLnBrk="1" hangingPunct="1">
              <a:defRPr/>
            </a:pPr>
            <a:endParaRPr lang="el-GR" dirty="0" smtClean="0"/>
          </a:p>
          <a:p>
            <a:pPr marL="441325" indent="-441325" defTabSz="1176338" eaLnBrk="1" hangingPunct="1">
              <a:defRPr/>
            </a:pPr>
            <a:r>
              <a:rPr lang="el-GR" dirty="0" smtClean="0"/>
              <a:t>Οι παράμετροί του ορίζονται με βάση του χαρακτηριστικά του καναλιού</a:t>
            </a:r>
          </a:p>
          <a:p>
            <a:pPr marL="441325" indent="-441325" defTabSz="1176338" eaLnBrk="1" hangingPunct="1">
              <a:defRPr/>
            </a:pPr>
            <a:endParaRPr lang="el-GR" dirty="0" smtClean="0"/>
          </a:p>
          <a:p>
            <a:pPr marL="441325" indent="-441325" defTabSz="1176338" eaLnBrk="1" hangingPunct="1">
              <a:defRPr/>
            </a:pPr>
            <a:r>
              <a:rPr lang="el-GR" dirty="0" smtClean="0"/>
              <a:t>Το φίλτρο αυτό ονομάζεται </a:t>
            </a:r>
            <a:r>
              <a:rPr lang="el-GR" dirty="0" smtClean="0">
                <a:solidFill>
                  <a:srgbClr val="0033CC"/>
                </a:solidFill>
              </a:rPr>
              <a:t>ισοσταθμιστής καναλιού (</a:t>
            </a:r>
            <a:r>
              <a:rPr lang="en-US" dirty="0" smtClean="0">
                <a:solidFill>
                  <a:srgbClr val="0033CC"/>
                </a:solidFill>
              </a:rPr>
              <a:t>channel equalizer</a:t>
            </a:r>
            <a:r>
              <a:rPr lang="el-GR" dirty="0" smtClean="0">
                <a:solidFill>
                  <a:srgbClr val="0033CC"/>
                </a:solidFill>
              </a:rPr>
              <a:t>)</a:t>
            </a:r>
          </a:p>
          <a:p>
            <a:pPr marL="441325" indent="-441325" defTabSz="1176338" eaLnBrk="1" hangingPunct="1">
              <a:defRPr/>
            </a:pPr>
            <a:endParaRPr lang="el-GR" dirty="0" smtClean="0">
              <a:solidFill>
                <a:srgbClr val="0033CC"/>
              </a:solidFill>
            </a:endParaRPr>
          </a:p>
          <a:p>
            <a:pPr marL="441325" indent="-441325" defTabSz="1176338" eaLnBrk="1" hangingPunct="1">
              <a:defRPr/>
            </a:pPr>
            <a:r>
              <a:rPr lang="el-GR" dirty="0" smtClean="0"/>
              <a:t>Στο βιβλίο χρησιμοποιείται και ο όρος </a:t>
            </a:r>
            <a:r>
              <a:rPr lang="el-GR" dirty="0" smtClean="0">
                <a:solidFill>
                  <a:srgbClr val="0033CC"/>
                </a:solidFill>
              </a:rPr>
              <a:t>εξισωτής καναλιού</a:t>
            </a:r>
          </a:p>
          <a:p>
            <a:pPr marL="441325" indent="-441325" defTabSz="1176338" eaLnBrk="1" hangingPunct="1">
              <a:defRPr/>
            </a:pPr>
            <a:endParaRPr lang="el-GR" dirty="0" smtClean="0"/>
          </a:p>
          <a:p>
            <a:pPr marL="441325" indent="-441325" defTabSz="1176338" eaLnBrk="1" hangingPunct="1">
              <a:buFont typeface="Wingdings" panose="05000000000000000000" pitchFamily="2" charset="2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76338" eaLnBrk="1" hangingPunct="1">
              <a:defRPr/>
            </a:pPr>
            <a:r>
              <a:rPr lang="el-GR" dirty="0" smtClean="0"/>
              <a:t>Γραμμικοί </a:t>
            </a:r>
            <a:r>
              <a:rPr lang="el-GR" dirty="0" err="1" smtClean="0"/>
              <a:t>Ισοσταθμιστές</a:t>
            </a:r>
            <a:r>
              <a:rPr lang="el-GR" dirty="0" smtClean="0"/>
              <a:t> (2 από 2)</a:t>
            </a:r>
            <a:endParaRPr lang="en-GB" dirty="0" smtClean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1325" indent="-441325" defTabSz="1176338" eaLnBrk="1" hangingPunct="1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Διάκριση των ισοσταθμιστών με βάση τη ρύθμιση των παραμέτρων τους:</a:t>
            </a:r>
          </a:p>
          <a:p>
            <a:pPr marL="441325" indent="-441325" defTabSz="1176338" eaLnBrk="1" hangingPunct="1">
              <a:spcBef>
                <a:spcPts val="600"/>
              </a:spcBef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Ισοσταθμιστές Προρύθμισης (</a:t>
            </a:r>
            <a:r>
              <a:rPr lang="en-US" sz="2000" dirty="0" smtClean="0">
                <a:solidFill>
                  <a:srgbClr val="0033CC"/>
                </a:solidFill>
              </a:rPr>
              <a:t>Preset Equalizers</a:t>
            </a:r>
            <a:r>
              <a:rPr lang="el-GR" sz="2000" dirty="0" smtClean="0">
                <a:solidFill>
                  <a:srgbClr val="0033CC"/>
                </a:solidFill>
              </a:rPr>
              <a:t>)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</a:p>
          <a:p>
            <a:pPr marL="955675" lvl="1" indent="-368300" defTabSz="1176338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l-GR" sz="2000" dirty="0" smtClean="0"/>
              <a:t>   Όταν το κανάλι είναι άγνωστο, αλλά χρονικά σταθερό, τότε ο ισοσταθμιστής μπορεί να οριστεί μια φορά στην αρχή και μετά να λειτουργεί χωρίς να αλλάζουν οι παράμετροί του</a:t>
            </a:r>
          </a:p>
          <a:p>
            <a:pPr marL="441325" indent="-441325" defTabSz="1176338" eaLnBrk="1" hangingPunct="1">
              <a:spcBef>
                <a:spcPts val="600"/>
              </a:spcBef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Προσαρμοστικοί Ισοσταθμιστές (</a:t>
            </a:r>
            <a:r>
              <a:rPr lang="en-US" sz="2000" dirty="0" smtClean="0">
                <a:solidFill>
                  <a:srgbClr val="0033CC"/>
                </a:solidFill>
              </a:rPr>
              <a:t>Adaptive Equalizers</a:t>
            </a:r>
            <a:r>
              <a:rPr lang="el-GR" sz="2000" dirty="0" smtClean="0">
                <a:solidFill>
                  <a:srgbClr val="0033CC"/>
                </a:solidFill>
              </a:rPr>
              <a:t>)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endParaRPr lang="el-GR" sz="2000" dirty="0" smtClean="0">
              <a:solidFill>
                <a:srgbClr val="0033CC"/>
              </a:solidFill>
            </a:endParaRPr>
          </a:p>
          <a:p>
            <a:pPr marL="955675" lvl="1" indent="-368300" defTabSz="1176338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l-GR" sz="2000" dirty="0" smtClean="0"/>
              <a:t>   Όταν το κανάλι είναι χρονικά μεταβαλλόμενο, τότε ο ισοσταθμιστής θα πρέπει κι αυτός να αλλάζει συνεχώς, ώστε να παρακολουθεί τις αλλαγές του καναλιού</a:t>
            </a:r>
            <a:endParaRPr lang="en-GB" sz="2000" dirty="0" smtClean="0"/>
          </a:p>
          <a:p>
            <a:pPr marL="441325" indent="-441325" defTabSz="1176338" eaLnBrk="1" hangingPunct="1">
              <a:spcBef>
                <a:spcPts val="600"/>
              </a:spcBef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Συνδυασμός των παραπάνω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endParaRPr lang="el-GR" sz="2000" dirty="0" smtClean="0">
              <a:solidFill>
                <a:srgbClr val="0033CC"/>
              </a:solidFill>
            </a:endParaRPr>
          </a:p>
          <a:p>
            <a:pPr marL="441325" indent="-441325" defTabSz="1176338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        </a:t>
            </a:r>
            <a:r>
              <a:rPr lang="el-GR" sz="2000" dirty="0" smtClean="0"/>
              <a:t>Ο ισοσταθμιστής υπολογίζεται κατά διαστήματα  </a:t>
            </a:r>
          </a:p>
          <a:p>
            <a:pPr marL="441325" indent="-441325" defTabSz="1176338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    σταθερής διάρκειας ή εφόσον ανιχνεύσει αλλαγή του  </a:t>
            </a:r>
          </a:p>
          <a:p>
            <a:pPr marL="441325" indent="-441325" defTabSz="1176338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    καναλιού</a:t>
            </a:r>
            <a:endParaRPr lang="en-US" sz="2000" dirty="0" smtClean="0"/>
          </a:p>
          <a:p>
            <a:pPr marL="955675" lvl="1" indent="-368300" defTabSz="1176338" eaLnBrk="1" hangingPunct="1">
              <a:spcBef>
                <a:spcPts val="600"/>
              </a:spcBef>
              <a:buFontTx/>
              <a:buNone/>
              <a:defRPr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76338" eaLnBrk="1" hangingPunct="1">
              <a:defRPr/>
            </a:pPr>
            <a:r>
              <a:rPr lang="el-GR" smtClean="0"/>
              <a:t>Ένας απλός ισοσταθμιστής</a:t>
            </a:r>
            <a:endParaRPr lang="en-GB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1325" indent="-441325" defTabSz="1176338" eaLnBrk="1" hangingPunct="1">
              <a:spcAft>
                <a:spcPct val="25000"/>
              </a:spcAft>
              <a:defRPr/>
            </a:pPr>
            <a:r>
              <a:rPr lang="el-GR" sz="2000" dirty="0" smtClean="0"/>
              <a:t>Πώς εκφράζεται το πρόβλημα </a:t>
            </a:r>
            <a:r>
              <a:rPr lang="el-GR" sz="2000" dirty="0" smtClean="0">
                <a:solidFill>
                  <a:srgbClr val="0033CC"/>
                </a:solidFill>
              </a:rPr>
              <a:t>στη συχνότητα</a:t>
            </a:r>
            <a:r>
              <a:rPr lang="el-GR" sz="2000" dirty="0" smtClean="0"/>
              <a:t>;</a:t>
            </a:r>
          </a:p>
          <a:p>
            <a:pPr marL="441325" indent="-441325" defTabSz="1176338" eaLnBrk="1" hangingPunct="1">
              <a:defRPr/>
            </a:pPr>
            <a:r>
              <a:rPr lang="el-GR" sz="2000" dirty="0" smtClean="0"/>
              <a:t>Τα φίλτρα πομπού και δέκτη επιλέχθηκαν ώστε:</a:t>
            </a:r>
            <a:br>
              <a:rPr lang="el-GR" sz="2000" dirty="0" smtClean="0"/>
            </a:br>
            <a:endParaRPr lang="el-GR" sz="2000" dirty="0" smtClean="0"/>
          </a:p>
          <a:p>
            <a:pPr marL="0" indent="0" defTabSz="1176338" eaLnBrk="1" hangingPunct="1">
              <a:buNone/>
              <a:defRPr/>
            </a:pPr>
            <a:endParaRPr lang="el-GR" sz="2000" dirty="0" smtClean="0"/>
          </a:p>
          <a:p>
            <a:pPr marL="441325" indent="-441325" defTabSz="1176338" eaLnBrk="1" hangingPunct="1">
              <a:defRPr/>
            </a:pPr>
            <a:r>
              <a:rPr lang="el-GR" sz="2000" dirty="0" smtClean="0"/>
              <a:t>Ο </a:t>
            </a:r>
            <a:r>
              <a:rPr lang="el-GR" sz="2000" dirty="0" err="1" smtClean="0"/>
              <a:t>ισοσταθμιστής</a:t>
            </a:r>
            <a:r>
              <a:rPr lang="el-GR" sz="2000" dirty="0" smtClean="0"/>
              <a:t> </a:t>
            </a:r>
            <a:r>
              <a:rPr lang="el-GR" sz="2000" u="sng" dirty="0" smtClean="0"/>
              <a:t>μπορεί</a:t>
            </a:r>
            <a:r>
              <a:rPr lang="el-GR" sz="2000" dirty="0" smtClean="0"/>
              <a:t> να ρυθμιστεί ώστε</a:t>
            </a:r>
          </a:p>
          <a:p>
            <a:pPr marL="0" indent="0" defTabSz="1176338" eaLnBrk="1" hangingPunct="1">
              <a:buNone/>
              <a:defRPr/>
            </a:pP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marL="441325" indent="-441325" defTabSz="1176338" eaLnBrk="1" hangingPunct="1">
              <a:defRPr/>
            </a:pPr>
            <a:r>
              <a:rPr lang="el-GR" sz="2000" dirty="0" smtClean="0"/>
              <a:t>Άρα, η απόκριση συχνότητας του </a:t>
            </a:r>
            <a:r>
              <a:rPr lang="el-GR" sz="2000" dirty="0" err="1" smtClean="0"/>
              <a:t>ισοσταθμιστή</a:t>
            </a:r>
            <a:r>
              <a:rPr lang="el-GR" sz="2000" dirty="0" smtClean="0"/>
              <a:t> είναι το αντίστροφο της απόκρισης συχνότητας του καναλιού</a:t>
            </a:r>
          </a:p>
          <a:p>
            <a:pPr marL="441325" indent="-441325" defTabSz="1176338" eaLnBrk="1" hangingPunct="1">
              <a:defRPr/>
            </a:pPr>
            <a:r>
              <a:rPr lang="el-GR" sz="2000" dirty="0" smtClean="0"/>
              <a:t>Για το όλο σύστημα ισχύει:</a:t>
            </a:r>
            <a:endParaRPr lang="en-GB" sz="2000" dirty="0" smtClean="0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240312"/>
              </p:ext>
            </p:extLst>
          </p:nvPr>
        </p:nvGraphicFramePr>
        <p:xfrm>
          <a:off x="2619375" y="2546897"/>
          <a:ext cx="39052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Equation" r:id="rId4" imgW="1904760" imgH="304560" progId="Equation.DSMT4">
                  <p:embed/>
                </p:oleObj>
              </mc:Choice>
              <mc:Fallback>
                <p:oleObj name="Equation" r:id="rId4" imgW="190476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2546897"/>
                        <a:ext cx="3905250" cy="5857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80522"/>
              </p:ext>
            </p:extLst>
          </p:nvPr>
        </p:nvGraphicFramePr>
        <p:xfrm>
          <a:off x="2000856" y="3805449"/>
          <a:ext cx="51562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Equation" r:id="rId6" imgW="2514600" imgH="457200" progId="Equation.DSMT4">
                  <p:embed/>
                </p:oleObj>
              </mc:Choice>
              <mc:Fallback>
                <p:oleObj name="Equation" r:id="rId6" imgW="2514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856" y="3805449"/>
                        <a:ext cx="5156200" cy="8778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866509"/>
              </p:ext>
            </p:extLst>
          </p:nvPr>
        </p:nvGraphicFramePr>
        <p:xfrm>
          <a:off x="2356594" y="6103122"/>
          <a:ext cx="47656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Equation" r:id="rId8" imgW="2323800" imgH="253800" progId="Equation.DSMT4">
                  <p:embed/>
                </p:oleObj>
              </mc:Choice>
              <mc:Fallback>
                <p:oleObj name="Equation" r:id="rId8" imgW="23238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594" y="6103122"/>
                        <a:ext cx="4765675" cy="487363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76338" eaLnBrk="1" hangingPunct="1">
              <a:defRPr/>
            </a:pPr>
            <a:r>
              <a:rPr lang="el-GR" smtClean="0"/>
              <a:t>Δομικό Διάγραμμα</a:t>
            </a:r>
            <a:endParaRPr lang="en-GB" smtClean="0"/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5608638" y="4452938"/>
          <a:ext cx="2319337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4" imgW="1143000" imgH="711000" progId="Equation.DSMT4">
                  <p:embed/>
                </p:oleObj>
              </mc:Choice>
              <mc:Fallback>
                <p:oleObj name="Equation" r:id="rId4" imgW="114300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4452938"/>
                        <a:ext cx="2319337" cy="13525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5241925" y="3808413"/>
            <a:ext cx="3048000" cy="315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42900" indent="-342900">
              <a:defRPr/>
            </a:pPr>
            <a:r>
              <a:rPr lang="el-GR" sz="2000" dirty="0" err="1">
                <a:effectLst/>
                <a:latin typeface="+mn-lt"/>
              </a:rPr>
              <a:t>Ισοσταθμιστής</a:t>
            </a:r>
            <a:endParaRPr lang="el-GR" sz="2000" dirty="0">
              <a:effectLst/>
              <a:latin typeface="+mn-lt"/>
            </a:endParaRPr>
          </a:p>
          <a:p>
            <a:pPr marL="342900" indent="-342900">
              <a:defRPr/>
            </a:pPr>
            <a:endParaRPr lang="el-GR" sz="2000" u="sng" dirty="0">
              <a:effectLst/>
              <a:latin typeface="+mn-lt"/>
            </a:endParaRPr>
          </a:p>
          <a:p>
            <a:pPr marL="342900" indent="-342900">
              <a:defRPr/>
            </a:pPr>
            <a:endParaRPr lang="en-GB" sz="2000" dirty="0">
              <a:effectLst/>
              <a:latin typeface="+mn-lt"/>
            </a:endParaRPr>
          </a:p>
        </p:txBody>
      </p:sp>
      <p:graphicFrame>
        <p:nvGraphicFramePr>
          <p:cNvPr id="29699" name="Object 5"/>
          <p:cNvGraphicFramePr>
            <a:graphicFrameLocks noChangeAspect="1"/>
          </p:cNvGraphicFramePr>
          <p:nvPr/>
        </p:nvGraphicFramePr>
        <p:xfrm>
          <a:off x="487363" y="4456113"/>
          <a:ext cx="39052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6" imgW="1904760" imgH="304560" progId="Equation.DSMT4">
                  <p:embed/>
                </p:oleObj>
              </mc:Choice>
              <mc:Fallback>
                <p:oleObj name="Equation" r:id="rId6" imgW="190476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4456113"/>
                        <a:ext cx="3905250" cy="5857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244475" y="3836988"/>
            <a:ext cx="4144963" cy="50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42900" indent="-342900">
              <a:defRPr/>
            </a:pPr>
            <a:r>
              <a:rPr lang="el-GR" sz="2000" dirty="0">
                <a:effectLst/>
                <a:latin typeface="+mn-lt"/>
              </a:rPr>
              <a:t>Φίλτρα Πομπού - Δέκτη</a:t>
            </a:r>
          </a:p>
          <a:p>
            <a:pPr marL="342900" indent="-342900">
              <a:defRPr/>
            </a:pPr>
            <a:endParaRPr lang="el-GR" sz="2000" dirty="0">
              <a:effectLst/>
              <a:latin typeface="+mn-lt"/>
            </a:endParaRPr>
          </a:p>
          <a:p>
            <a:pPr marL="342900" indent="-342900">
              <a:defRPr/>
            </a:pPr>
            <a:endParaRPr lang="el-GR" sz="2000" u="sng" dirty="0">
              <a:effectLst/>
              <a:latin typeface="+mn-lt"/>
            </a:endParaRPr>
          </a:p>
          <a:p>
            <a:pPr marL="342900" indent="-342900">
              <a:defRPr/>
            </a:pPr>
            <a:endParaRPr lang="en-GB" sz="2000" dirty="0">
              <a:effectLst/>
              <a:latin typeface="+mn-lt"/>
            </a:endParaRPr>
          </a:p>
        </p:txBody>
      </p:sp>
      <p:pic>
        <p:nvPicPr>
          <p:cNvPr id="29704" name="Picture 7" descr="fig8_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866106"/>
            <a:ext cx="88550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76338" eaLnBrk="1" hangingPunct="1">
              <a:defRPr/>
            </a:pPr>
            <a:r>
              <a:rPr lang="el-GR" smtClean="0"/>
              <a:t>Τεχνικές ισοστάθμισης</a:t>
            </a:r>
            <a:endParaRPr lang="en-GB" smtClean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1325" indent="-441325" defTabSz="1176338" eaLnBrk="1" hangingPunct="1">
              <a:spcBef>
                <a:spcPts val="0"/>
              </a:spcBef>
              <a:spcAft>
                <a:spcPct val="50000"/>
              </a:spcAft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</a:t>
            </a:r>
            <a:r>
              <a:rPr lang="el-GR" sz="2000" dirty="0" smtClean="0">
                <a:solidFill>
                  <a:srgbClr val="0033CC"/>
                </a:solidFill>
              </a:rPr>
              <a:t>Κατηγοριοποιήσεις τεχνικών ισοστάθμισης </a:t>
            </a:r>
            <a:r>
              <a:rPr lang="el-GR" sz="2000" dirty="0" smtClean="0"/>
              <a:t>ανάλογα με:</a:t>
            </a:r>
          </a:p>
          <a:p>
            <a:pPr marL="955675" lvl="1" indent="-368300" defTabSz="1176338" eaLnBrk="1" hangingPunct="1">
              <a:spcBef>
                <a:spcPts val="0"/>
              </a:spcBef>
              <a:spcAft>
                <a:spcPct val="40000"/>
              </a:spcAft>
              <a:defRPr/>
            </a:pPr>
            <a:r>
              <a:rPr lang="el-GR" sz="2000" dirty="0" smtClean="0"/>
              <a:t>Το μαθηματικό κριτήριο με βάση το οποίο γίνεται αποκατάσταση της συμβολοσειράς </a:t>
            </a:r>
            <a:r>
              <a:rPr lang="en-US" sz="2000" dirty="0" smtClean="0"/>
              <a:t>(ML, MMSE, ZF)</a:t>
            </a:r>
            <a:endParaRPr lang="el-GR" sz="2000" dirty="0" smtClean="0"/>
          </a:p>
          <a:p>
            <a:pPr marL="955675" lvl="1" indent="-368300" defTabSz="1176338" eaLnBrk="1" hangingPunct="1">
              <a:spcBef>
                <a:spcPts val="0"/>
              </a:spcBef>
              <a:spcAft>
                <a:spcPct val="40000"/>
              </a:spcAft>
              <a:defRPr/>
            </a:pPr>
            <a:r>
              <a:rPr lang="el-GR" sz="2000" dirty="0" smtClean="0"/>
              <a:t>Τη δομή τους (π.χ., απλοί γραμμικοί,  ισοσταθμιστές ανάδρασης αποφάσεων κλπ)</a:t>
            </a:r>
          </a:p>
          <a:p>
            <a:pPr marL="955675" lvl="1" indent="-368300" defTabSz="1176338" eaLnBrk="1" hangingPunct="1">
              <a:spcBef>
                <a:spcPts val="0"/>
              </a:spcBef>
              <a:spcAft>
                <a:spcPct val="40000"/>
              </a:spcAft>
              <a:defRPr/>
            </a:pPr>
            <a:r>
              <a:rPr lang="el-GR" sz="2000" dirty="0" smtClean="0"/>
              <a:t>Τη φύση του καναλιού (π.χ., πολυδρομικό, χρονικά μεταβαλλόμενο κλπ)</a:t>
            </a:r>
          </a:p>
          <a:p>
            <a:pPr marL="955675" lvl="1" indent="-368300" defTabSz="1176338" eaLnBrk="1" hangingPunct="1">
              <a:spcBef>
                <a:spcPts val="0"/>
              </a:spcBef>
              <a:spcAft>
                <a:spcPct val="40000"/>
              </a:spcAft>
              <a:defRPr/>
            </a:pPr>
            <a:r>
              <a:rPr lang="el-GR" sz="2000" dirty="0" smtClean="0"/>
              <a:t>Το εάν το κανάλι έχει μη γραμμική συμπεριφορά ή όχι</a:t>
            </a:r>
          </a:p>
          <a:p>
            <a:pPr marL="955675" lvl="1" indent="-368300" defTabSz="1176338" eaLnBrk="1" hangingPunct="1">
              <a:spcBef>
                <a:spcPts val="0"/>
              </a:spcBef>
              <a:spcAft>
                <a:spcPct val="40000"/>
              </a:spcAft>
              <a:defRPr/>
            </a:pPr>
            <a:r>
              <a:rPr lang="el-GR" sz="2000" dirty="0" smtClean="0"/>
              <a:t>Την χρήση ή όχι ακολουθίας εκμάθησης</a:t>
            </a:r>
          </a:p>
          <a:p>
            <a:pPr marL="955675" lvl="1" indent="-368300" defTabSz="1176338" eaLnBrk="1" hangingPunct="1">
              <a:spcBef>
                <a:spcPts val="0"/>
              </a:spcBef>
              <a:spcAft>
                <a:spcPct val="40000"/>
              </a:spcAft>
              <a:defRPr/>
            </a:pPr>
            <a:r>
              <a:rPr lang="el-GR" sz="2000" dirty="0" smtClean="0"/>
              <a:t>Την ύπαρξη πολλαπλών κεραιών σε πομπό ή/και δέκτη</a:t>
            </a:r>
          </a:p>
          <a:p>
            <a:pPr marL="955675" lvl="1" indent="-368300" defTabSz="1176338" eaLnBrk="1" hangingPunct="1">
              <a:spcBef>
                <a:spcPts val="0"/>
              </a:spcBef>
              <a:spcAft>
                <a:spcPct val="40000"/>
              </a:spcAft>
              <a:defRPr/>
            </a:pPr>
            <a:r>
              <a:rPr lang="el-GR" sz="2000" dirty="0" smtClean="0"/>
              <a:t>Την πλατφόρμα υλοποίησης</a:t>
            </a:r>
          </a:p>
          <a:p>
            <a:pPr marL="955675" lvl="1" indent="-368300" defTabSz="1176338" eaLnBrk="1" hangingPunct="1">
              <a:spcBef>
                <a:spcPts val="0"/>
              </a:spcBef>
              <a:spcAft>
                <a:spcPct val="40000"/>
              </a:spcAft>
              <a:defRPr/>
            </a:pPr>
            <a:r>
              <a:rPr lang="el-GR" sz="2000" dirty="0" smtClean="0"/>
              <a:t>κλπ</a:t>
            </a:r>
          </a:p>
          <a:p>
            <a:pPr marL="441325" indent="-441325" defTabSz="1176338" eaLnBrk="1" hangingPunct="1">
              <a:spcBef>
                <a:spcPts val="0"/>
              </a:spcBef>
              <a:spcAft>
                <a:spcPct val="40000"/>
              </a:spcAft>
              <a:buFont typeface="Wingdings" panose="05000000000000000000" pitchFamily="2" charset="2"/>
              <a:buNone/>
              <a:defRPr/>
            </a:pPr>
            <a:endParaRPr lang="el-GR" sz="2000" dirty="0" smtClean="0"/>
          </a:p>
          <a:p>
            <a:pPr marL="441325" indent="-441325" defTabSz="1176338" eaLnBrk="1" hangingPunct="1">
              <a:spcBef>
                <a:spcPts val="0"/>
              </a:spcBef>
              <a:defRPr/>
            </a:pPr>
            <a:endParaRPr lang="el-GR" sz="2000" dirty="0" smtClean="0"/>
          </a:p>
          <a:p>
            <a:pPr marL="441325" indent="-441325" defTabSz="1176338" eaLnBrk="1" hangingPunct="1">
              <a:spcBef>
                <a:spcPts val="0"/>
              </a:spcBef>
              <a:defRPr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Ζωνοπερατά</a:t>
            </a:r>
            <a:r>
              <a:rPr lang="el-GR" dirty="0" smtClean="0"/>
              <a:t> Κανάλια (1 από 4)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(OXI)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Τα προηγούμενα αναφέρονταν σε μετάδοση </a:t>
            </a:r>
            <a:r>
              <a:rPr lang="en-US" sz="2000" dirty="0" smtClean="0"/>
              <a:t>PAM</a:t>
            </a:r>
            <a:r>
              <a:rPr lang="el-GR" sz="2000" dirty="0" smtClean="0"/>
              <a:t> βασικής ζώνης</a:t>
            </a:r>
          </a:p>
          <a:p>
            <a:pPr eaLnBrk="1" hangingPunct="1">
              <a:defRPr/>
            </a:pPr>
            <a:r>
              <a:rPr lang="el-GR" sz="2000" dirty="0" smtClean="0"/>
              <a:t>Τι ισχύει στη </a:t>
            </a:r>
            <a:r>
              <a:rPr lang="el-GR" sz="2000" dirty="0" err="1" smtClean="0"/>
              <a:t>ζωνοπερατή</a:t>
            </a:r>
            <a:r>
              <a:rPr lang="el-GR" sz="2000" dirty="0" smtClean="0"/>
              <a:t> μετάδοση </a:t>
            </a:r>
            <a:r>
              <a:rPr lang="en-US" sz="2000" dirty="0" smtClean="0"/>
              <a:t>PAM, QAM, PSK</a:t>
            </a:r>
            <a:r>
              <a:rPr lang="el-GR" sz="2000" dirty="0" smtClean="0"/>
              <a:t>;</a:t>
            </a:r>
          </a:p>
          <a:p>
            <a:pPr eaLnBrk="1" hangingPunct="1">
              <a:defRPr/>
            </a:pPr>
            <a:r>
              <a:rPr lang="el-GR" sz="2000" dirty="0" smtClean="0"/>
              <a:t>Θα πρέπει να ορίσουμε το </a:t>
            </a:r>
            <a:r>
              <a:rPr lang="el-GR" sz="2000" dirty="0" smtClean="0">
                <a:solidFill>
                  <a:srgbClr val="0033CC"/>
                </a:solidFill>
              </a:rPr>
              <a:t>ισοδύναμο </a:t>
            </a:r>
            <a:r>
              <a:rPr lang="el-GR" sz="2000" dirty="0" err="1" smtClean="0">
                <a:solidFill>
                  <a:srgbClr val="0033CC"/>
                </a:solidFill>
              </a:rPr>
              <a:t>χαμηλοπερατό</a:t>
            </a:r>
            <a:r>
              <a:rPr lang="el-GR" sz="2000" dirty="0" smtClean="0">
                <a:solidFill>
                  <a:srgbClr val="0033CC"/>
                </a:solidFill>
              </a:rPr>
              <a:t> σήμα</a:t>
            </a:r>
            <a:r>
              <a:rPr lang="el-GR" sz="2000" dirty="0" smtClean="0"/>
              <a:t> που μας βοηθάει στη μαθηματική ανάλυση</a:t>
            </a:r>
          </a:p>
          <a:p>
            <a:pPr eaLnBrk="1" hangingPunct="1"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Υπενθύμιση</a:t>
            </a:r>
          </a:p>
          <a:p>
            <a:pPr lvl="1" eaLnBrk="1" hangingPunct="1">
              <a:defRPr/>
            </a:pPr>
            <a:r>
              <a:rPr lang="el-GR" sz="2000" dirty="0" err="1" smtClean="0"/>
              <a:t>Ζωνοπερατή</a:t>
            </a:r>
            <a:r>
              <a:rPr lang="el-GR" sz="2000" dirty="0" smtClean="0"/>
              <a:t> Μετάδοση </a:t>
            </a:r>
            <a:r>
              <a:rPr lang="en-US" sz="2000" dirty="0" smtClean="0"/>
              <a:t>PAM</a:t>
            </a:r>
            <a:r>
              <a:rPr lang="el-GR" sz="2000" dirty="0" smtClean="0"/>
              <a:t>:</a:t>
            </a:r>
          </a:p>
          <a:p>
            <a:pPr marL="457200" lvl="1" indent="0" eaLnBrk="1" hangingPunct="1">
              <a:buNone/>
              <a:defRPr/>
            </a:pPr>
            <a:endParaRPr lang="en-US" sz="2000" dirty="0" smtClean="0"/>
          </a:p>
          <a:p>
            <a:pPr lvl="1" eaLnBrk="1" hangingPunct="1">
              <a:defRPr/>
            </a:pPr>
            <a:r>
              <a:rPr lang="el-GR" sz="2000" dirty="0" err="1" smtClean="0"/>
              <a:t>Ζωνοπερατή</a:t>
            </a:r>
            <a:r>
              <a:rPr lang="el-GR" sz="2000" dirty="0" smtClean="0"/>
              <a:t> Μετάδοση </a:t>
            </a:r>
            <a:r>
              <a:rPr lang="en-US" sz="2000" dirty="0" smtClean="0"/>
              <a:t>QAM:</a:t>
            </a:r>
            <a:endParaRPr lang="el-GR" sz="2000" dirty="0" smtClean="0"/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484870"/>
              </p:ext>
            </p:extLst>
          </p:nvPr>
        </p:nvGraphicFramePr>
        <p:xfrm>
          <a:off x="4580223" y="4187566"/>
          <a:ext cx="25161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4" imgW="1422360" imgH="253800" progId="Equation.DSMT4">
                  <p:embed/>
                </p:oleObj>
              </mc:Choice>
              <mc:Fallback>
                <p:oleObj name="Equation" r:id="rId4" imgW="14223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223" y="4187566"/>
                        <a:ext cx="2516187" cy="4492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60166"/>
              </p:ext>
            </p:extLst>
          </p:nvPr>
        </p:nvGraphicFramePr>
        <p:xfrm>
          <a:off x="2287400" y="5630375"/>
          <a:ext cx="45831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6" imgW="2590560" imgH="253800" progId="Equation.DSMT4">
                  <p:embed/>
                </p:oleObj>
              </mc:Choice>
              <mc:Fallback>
                <p:oleObj name="Equation" r:id="rId6" imgW="25905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400" y="5630375"/>
                        <a:ext cx="4583112" cy="4492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Ζωνοπερατά Κανάλια</a:t>
            </a:r>
            <a:r>
              <a:rPr lang="en-US" sz="3600" dirty="0" smtClean="0"/>
              <a:t> </a:t>
            </a:r>
            <a:r>
              <a:rPr lang="el-GR" sz="3600" dirty="0" smtClean="0"/>
              <a:t>(2 από 4)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Τα δύο διαμορφωμένα κατά πλάτος ορθογώνια φέροντα διαμορφώνονται από τα σήματα</a:t>
            </a:r>
          </a:p>
          <a:p>
            <a:pPr marL="0" indent="0" eaLnBrk="1" hangingPunct="1">
              <a:buNone/>
              <a:defRPr/>
            </a:pPr>
            <a:endParaRPr lang="el-GR" sz="2000" dirty="0" smtClean="0"/>
          </a:p>
          <a:p>
            <a:pPr marL="0" indent="0" eaLnBrk="1" hangingPunct="1">
              <a:buNone/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marL="0" indent="0" eaLnBrk="1" hangingPunct="1">
              <a:buNone/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marL="0" indent="0" eaLnBrk="1" hangingPunct="1">
              <a:buNone/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/>
            </a:r>
            <a:br>
              <a:rPr lang="el-GR" sz="2000" dirty="0" smtClean="0">
                <a:solidFill>
                  <a:srgbClr val="0033CC"/>
                </a:solidFill>
              </a:rPr>
            </a:b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Ισοδύναμο σήμα βασικής ζώνης (μιγαδικός αριθμός)</a:t>
            </a:r>
            <a:endParaRPr lang="el-GR" sz="2000" dirty="0" smtClean="0"/>
          </a:p>
          <a:p>
            <a:pPr marL="0" indent="0" eaLnBrk="1" hangingPunct="1">
              <a:buNone/>
              <a:defRPr/>
            </a:pP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	Η ακολουθία </a:t>
            </a:r>
            <a:r>
              <a:rPr lang="el-GR" sz="2000" i="1" dirty="0" smtClean="0"/>
              <a:t>{α</a:t>
            </a:r>
            <a:r>
              <a:rPr lang="en-US" sz="2000" i="1" baseline="-25000" dirty="0" smtClean="0"/>
              <a:t>n</a:t>
            </a:r>
            <a:r>
              <a:rPr lang="el-GR" sz="2000" i="1" dirty="0" smtClean="0"/>
              <a:t>}</a:t>
            </a:r>
            <a:r>
              <a:rPr lang="el-GR" sz="2000" dirty="0" smtClean="0"/>
              <a:t> είναι μια μιγαδική ακολουθία με στοιχεία τα 	σημεία του αστερισμού </a:t>
            </a:r>
            <a:r>
              <a:rPr lang="en-US" sz="2000" dirty="0" smtClean="0"/>
              <a:t>QAM</a:t>
            </a:r>
            <a:endParaRPr lang="en-GB" sz="2000" dirty="0" smtClean="0"/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885463"/>
              </p:ext>
            </p:extLst>
          </p:nvPr>
        </p:nvGraphicFramePr>
        <p:xfrm>
          <a:off x="2411700" y="3923893"/>
          <a:ext cx="4363664" cy="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6" name="Equation" r:id="rId4" imgW="2450880" imgH="431640" progId="Equation.DSMT4">
                  <p:embed/>
                </p:oleObj>
              </mc:Choice>
              <mc:Fallback>
                <p:oleObj name="Equation" r:id="rId4" imgW="24508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00" y="3923893"/>
                        <a:ext cx="4363664" cy="7689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54346"/>
              </p:ext>
            </p:extLst>
          </p:nvPr>
        </p:nvGraphicFramePr>
        <p:xfrm>
          <a:off x="3352821" y="5399259"/>
          <a:ext cx="2438357" cy="49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21" y="5399259"/>
                        <a:ext cx="2438357" cy="49230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945006"/>
              </p:ext>
            </p:extLst>
          </p:nvPr>
        </p:nvGraphicFramePr>
        <p:xfrm>
          <a:off x="1835619" y="2352507"/>
          <a:ext cx="2611103" cy="143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8" imgW="1574640" imgH="863280" progId="Equation.DSMT4">
                  <p:embed/>
                </p:oleObj>
              </mc:Choice>
              <mc:Fallback>
                <p:oleObj name="Equation" r:id="rId8" imgW="1574640" imgH="863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19" y="2352507"/>
                        <a:ext cx="2611103" cy="143223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2" name="Rectangle 8"/>
          <p:cNvSpPr>
            <a:spLocks noChangeArrowheads="1"/>
          </p:cNvSpPr>
          <p:nvPr/>
        </p:nvSpPr>
        <p:spPr bwMode="auto">
          <a:xfrm>
            <a:off x="4716020" y="2352507"/>
            <a:ext cx="3454400" cy="1368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1113" tIns="35556" rIns="71113" bIns="35556"/>
          <a:lstStyle/>
          <a:p>
            <a:pPr marL="342900" indent="-342900">
              <a:spcAft>
                <a:spcPct val="50000"/>
              </a:spcAft>
              <a:buFont typeface="Wingdings" panose="05000000000000000000" pitchFamily="2" charset="2"/>
              <a:buNone/>
              <a:defRPr/>
            </a:pPr>
            <a:r>
              <a:rPr lang="el-GR" sz="2000" dirty="0">
                <a:effectLst/>
                <a:latin typeface="+mn-lt"/>
              </a:rPr>
              <a:t>    όπου </a:t>
            </a:r>
            <a:r>
              <a:rPr lang="el-GR" sz="2000" i="1" dirty="0">
                <a:effectLst/>
                <a:latin typeface="+mn-lt"/>
              </a:rPr>
              <a:t>α</a:t>
            </a:r>
            <a:r>
              <a:rPr lang="en-US" sz="2000" i="1" baseline="-25000" dirty="0" err="1">
                <a:effectLst/>
                <a:latin typeface="+mn-lt"/>
              </a:rPr>
              <a:t>nc</a:t>
            </a:r>
            <a:r>
              <a:rPr lang="en-US" sz="2000" i="1" baseline="-25000" dirty="0">
                <a:effectLst/>
                <a:latin typeface="+mn-lt"/>
              </a:rPr>
              <a:t> </a:t>
            </a:r>
            <a:r>
              <a:rPr lang="en-US" sz="2000" i="1" dirty="0">
                <a:effectLst/>
                <a:latin typeface="+mn-lt"/>
              </a:rPr>
              <a:t>, </a:t>
            </a:r>
            <a:r>
              <a:rPr lang="el-GR" sz="2000" i="1" dirty="0">
                <a:effectLst/>
                <a:latin typeface="+mn-lt"/>
              </a:rPr>
              <a:t>α</a:t>
            </a:r>
            <a:r>
              <a:rPr lang="en-US" sz="2000" i="1" baseline="-25000" dirty="0">
                <a:effectLst/>
                <a:latin typeface="+mn-lt"/>
              </a:rPr>
              <a:t>ns</a:t>
            </a:r>
            <a:r>
              <a:rPr lang="el-GR" sz="2000" dirty="0">
                <a:effectLst/>
                <a:latin typeface="+mn-lt"/>
              </a:rPr>
              <a:t> είναι οι ακολουθίες τιμών πλάτους που μεταφέρονται από τις δύο φέρουσες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Ζωνοπερατά Κανάλια</a:t>
            </a:r>
            <a:r>
              <a:rPr lang="en-US" sz="3600" dirty="0" smtClean="0"/>
              <a:t> </a:t>
            </a:r>
            <a:r>
              <a:rPr lang="el-GR" sz="3600" dirty="0" smtClean="0"/>
              <a:t>(3 από 4)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Το </a:t>
            </a:r>
            <a:r>
              <a:rPr lang="el-GR" sz="2000" dirty="0" err="1" smtClean="0"/>
              <a:t>ζωνοπερατό</a:t>
            </a:r>
            <a:r>
              <a:rPr lang="el-GR" sz="2000" dirty="0" smtClean="0"/>
              <a:t> σήμα που τελικά μεταδίδεται φυσικά δεν είναι μιγαδικό, αλλά πραγματικό</a:t>
            </a:r>
          </a:p>
          <a:p>
            <a:pPr marL="0" indent="0" eaLnBrk="1" hangingPunct="1"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/>
            </a:r>
            <a:br>
              <a:rPr lang="el-GR" sz="2000" dirty="0" smtClean="0">
                <a:solidFill>
                  <a:srgbClr val="0033CC"/>
                </a:solidFill>
              </a:rPr>
            </a:b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Ισοδύναμο σήμα βασικής ζώνης (</a:t>
            </a:r>
            <a:r>
              <a:rPr lang="el-GR" sz="2000" dirty="0" err="1" smtClean="0">
                <a:solidFill>
                  <a:srgbClr val="0033CC"/>
                </a:solidFill>
              </a:rPr>
              <a:t>χαμηλοπερατό</a:t>
            </a:r>
            <a:r>
              <a:rPr lang="el-GR" sz="2000" dirty="0" smtClean="0">
                <a:solidFill>
                  <a:srgbClr val="0033CC"/>
                </a:solidFill>
              </a:rPr>
              <a:t> σήμα)</a:t>
            </a:r>
          </a:p>
          <a:p>
            <a:pPr marL="457200" lvl="1" indent="0" eaLnBrk="1" hangingPunct="1">
              <a:buNone/>
              <a:defRPr/>
            </a:pPr>
            <a:r>
              <a:rPr lang="el-GR" sz="2000" dirty="0">
                <a:solidFill>
                  <a:srgbClr val="0033CC"/>
                </a:solidFill>
              </a:rPr>
              <a:t/>
            </a:r>
            <a:br>
              <a:rPr lang="el-GR" sz="2000" dirty="0">
                <a:solidFill>
                  <a:srgbClr val="0033CC"/>
                </a:solidFill>
              </a:rPr>
            </a:br>
            <a:r>
              <a:rPr lang="el-GR" sz="2000" dirty="0" smtClean="0">
                <a:solidFill>
                  <a:srgbClr val="0033CC"/>
                </a:solidFill>
              </a:rPr>
              <a:t/>
            </a:r>
            <a:br>
              <a:rPr lang="el-GR" sz="2000" dirty="0" smtClean="0">
                <a:solidFill>
                  <a:srgbClr val="0033CC"/>
                </a:solidFill>
              </a:rPr>
            </a:br>
            <a:endParaRPr lang="el-GR" sz="2000" dirty="0" smtClean="0">
              <a:solidFill>
                <a:srgbClr val="0033CC"/>
              </a:solidFill>
            </a:endParaRPr>
          </a:p>
          <a:p>
            <a:pPr lvl="1" eaLnBrk="1" hangingPunct="1">
              <a:spcAft>
                <a:spcPct val="40000"/>
              </a:spcAft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PAM</a:t>
            </a:r>
            <a:r>
              <a:rPr lang="el-GR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πραγματικό σήμα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QAM, PSK</a:t>
            </a:r>
            <a:r>
              <a:rPr lang="el-GR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μιγαδικό σήμα, εφόσον η πληροφορία είναι μιγαδική (σημεία του αστερισμού)</a:t>
            </a: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743584"/>
              </p:ext>
            </p:extLst>
          </p:nvPr>
        </p:nvGraphicFramePr>
        <p:xfrm>
          <a:off x="3333562" y="2279509"/>
          <a:ext cx="24907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Equation" r:id="rId4" imgW="1409400" imgH="279360" progId="Equation.DSMT4">
                  <p:embed/>
                </p:oleObj>
              </mc:Choice>
              <mc:Fallback>
                <p:oleObj name="Equation" r:id="rId4" imgW="14094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562" y="2279509"/>
                        <a:ext cx="2490788" cy="49371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35418"/>
              </p:ext>
            </p:extLst>
          </p:nvPr>
        </p:nvGraphicFramePr>
        <p:xfrm>
          <a:off x="3258344" y="3664400"/>
          <a:ext cx="262731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Equation" r:id="rId6" imgW="1485720" imgH="431640" progId="Equation.DSMT4">
                  <p:embed/>
                </p:oleObj>
              </mc:Choice>
              <mc:Fallback>
                <p:oleObj name="Equation" r:id="rId6" imgW="14857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344" y="3664400"/>
                        <a:ext cx="2627312" cy="7635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err="1" smtClean="0"/>
              <a:t>Ζωνοπερατά</a:t>
            </a:r>
            <a:r>
              <a:rPr lang="el-GR" sz="3600" dirty="0" smtClean="0"/>
              <a:t> Κανάλια</a:t>
            </a:r>
            <a:r>
              <a:rPr lang="en-US" sz="3600" dirty="0" smtClean="0"/>
              <a:t> </a:t>
            </a:r>
            <a:r>
              <a:rPr lang="el-GR" sz="3600" dirty="0" smtClean="0"/>
              <a:t>(4 από 4)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77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err="1" smtClean="0"/>
                  <a:t>Ληφθέν</a:t>
                </a:r>
                <a:r>
                  <a:rPr lang="el-GR" sz="2000" dirty="0" smtClean="0"/>
                  <a:t> </a:t>
                </a:r>
                <a:r>
                  <a:rPr lang="el-GR" sz="2000" dirty="0" err="1" smtClean="0"/>
                  <a:t>ζωνοπερατό</a:t>
                </a:r>
                <a:r>
                  <a:rPr lang="el-GR" sz="2000" dirty="0" smtClean="0"/>
                  <a:t> σήμα</a:t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το ισοδύναμο </a:t>
                </a:r>
                <a:r>
                  <a:rPr lang="el-GR" sz="2000" dirty="0" err="1" smtClean="0"/>
                  <a:t>ληφθέν</a:t>
                </a:r>
                <a:r>
                  <a:rPr lang="el-GR" sz="2000" dirty="0" smtClean="0"/>
                  <a:t> σήμα βασικής ζώνης</a:t>
                </a:r>
                <a:endParaRPr lang="en-GB" sz="2000" dirty="0" smtClean="0"/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l-GR" sz="2000" dirty="0" smtClean="0"/>
                  <a:t>Ο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θόρυβος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μπορεί να είναι μιγαδικός</a:t>
                </a:r>
              </a:p>
              <a:p>
                <a:pPr lvl="1" eaLnBrk="1" hangingPunct="1">
                  <a:spcBef>
                    <a:spcPts val="0"/>
                  </a:spcBef>
                  <a:defRPr/>
                </a:pPr>
                <a:r>
                  <a:rPr lang="el-GR" sz="2000" dirty="0" smtClean="0"/>
                  <a:t>δύο συνιστώσες θορύβου στις δύο συνιστώσες του σήματος</a:t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l-GR" sz="2000" dirty="0" smtClean="0"/>
                  <a:t>Η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>
                    <a:solidFill>
                      <a:srgbClr val="0033CC"/>
                    </a:solidFill>
                  </a:rPr>
                  <a:t> </a:t>
                </a:r>
              </a:p>
              <a:p>
                <a:pPr lvl="1" eaLnBrk="1" hangingPunct="1">
                  <a:spcBef>
                    <a:spcPts val="0"/>
                  </a:spcBef>
                  <a:defRPr/>
                </a:pPr>
                <a:r>
                  <a:rPr lang="el-GR" sz="2000" dirty="0" smtClean="0"/>
                  <a:t>φίλτρο πομπού + κανάλι</a:t>
                </a:r>
              </a:p>
              <a:p>
                <a:pPr lvl="1" eaLnBrk="1" hangingPunct="1">
                  <a:spcBef>
                    <a:spcPts val="0"/>
                  </a:spcBef>
                  <a:defRPr/>
                </a:pPr>
                <a:r>
                  <a:rPr lang="el-GR" sz="2000" dirty="0" smtClean="0"/>
                  <a:t>γενικά μιγαδική, εφόσον η κρουστική απόκριση του καναλιού είναι στην ισοδύναμη αναπαράσταση βασικής ζώνης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417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b="-154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7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83718"/>
              </p:ext>
            </p:extLst>
          </p:nvPr>
        </p:nvGraphicFramePr>
        <p:xfrm>
          <a:off x="2765425" y="3384004"/>
          <a:ext cx="36131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Equation" r:id="rId5" imgW="1790640" imgH="431640" progId="Equation.DSMT4">
                  <p:embed/>
                </p:oleObj>
              </mc:Choice>
              <mc:Fallback>
                <p:oleObj name="Equation" r:id="rId5" imgW="17906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3384004"/>
                        <a:ext cx="3613150" cy="87153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044021"/>
              </p:ext>
            </p:extLst>
          </p:nvPr>
        </p:nvGraphicFramePr>
        <p:xfrm>
          <a:off x="3128774" y="2048670"/>
          <a:ext cx="29003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Equation" r:id="rId7" imgW="1434960" imgH="279360" progId="Equation.DSMT4">
                  <p:embed/>
                </p:oleObj>
              </mc:Choice>
              <mc:Fallback>
                <p:oleObj name="Equation" r:id="rId7" imgW="14349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774" y="2048670"/>
                        <a:ext cx="2900363" cy="5651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" descr="fig8_2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0" y="3707320"/>
            <a:ext cx="7272258" cy="26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Παράδειγμα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11450" y="1556792"/>
                <a:ext cx="8082306" cy="4525963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l-GR" sz="2400" dirty="0" smtClean="0"/>
                  <a:t>Μετάδοση του παλμού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eaLnBrk="1" hangingPunct="1">
                  <a:defRPr/>
                </a:pPr>
                <a:r>
                  <a:rPr lang="el-GR" sz="2400" dirty="0" smtClean="0"/>
                  <a:t>Περιορισμένος χρονικά στο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[0,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2400" dirty="0" smtClean="0"/>
              </a:p>
              <a:p>
                <a:pPr eaLnBrk="1" hangingPunct="1">
                  <a:defRPr/>
                </a:pPr>
                <a:r>
                  <a:rPr lang="el-GR" sz="2400" dirty="0" smtClean="0"/>
                  <a:t>Άπειρο εύρος ζώνης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450" y="1556792"/>
                <a:ext cx="8082306" cy="4525963"/>
              </a:xfrm>
              <a:blipFill rotWithShape="0">
                <a:blip r:embed="rId4"/>
                <a:stretch>
                  <a:fillRect l="-980" t="-1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5" name="Picture 2" descr="fig8_2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43" y="1556792"/>
            <a:ext cx="31924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Μετατροπή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4156" y="1556793"/>
                <a:ext cx="8222644" cy="3168388"/>
              </a:xfrm>
            </p:spPr>
            <p:txBody>
              <a:bodyPr>
                <a:normAutofit/>
              </a:bodyPr>
              <a:lstStyle/>
              <a:p>
                <a:pPr eaLnBrk="1" hangingPunct="1">
                  <a:spcBef>
                    <a:spcPts val="0"/>
                  </a:spcBef>
                  <a:spcAft>
                    <a:spcPct val="30000"/>
                  </a:spcAft>
                  <a:buFont typeface="Wingdings" panose="05000000000000000000" pitchFamily="2" charset="2"/>
                  <a:buNone/>
                  <a:defRPr/>
                </a:pPr>
                <a:r>
                  <a:rPr lang="el-GR" sz="2000" dirty="0" smtClean="0"/>
                  <a:t>Μετατροπή λαμβανόμενου </a:t>
                </a:r>
                <a:r>
                  <a:rPr lang="el-GR" sz="2000" dirty="0" err="1" smtClean="0"/>
                  <a:t>ζωνοπερατού</a:t>
                </a:r>
                <a:r>
                  <a:rPr lang="el-GR" sz="2000" dirty="0" smtClean="0"/>
                  <a:t> σε σήμα βασικής ζώνης</a:t>
                </a:r>
              </a:p>
              <a:p>
                <a:pPr eaLnBrk="1" hangingPunct="1">
                  <a:spcBef>
                    <a:spcPts val="0"/>
                  </a:spcBef>
                  <a:spcAft>
                    <a:spcPct val="25000"/>
                  </a:spcAft>
                  <a:defRPr/>
                </a:pPr>
                <a:r>
                  <a:rPr lang="el-GR" sz="2000" dirty="0" smtClean="0"/>
                  <a:t>Οι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όροι της διπλάσιας συχνότητας</a:t>
                </a:r>
                <a:r>
                  <a:rPr lang="el-GR" sz="2000" dirty="0" smtClean="0"/>
                  <a:t> που προκύπτουν κατά τη συσχέτιση με </a:t>
                </a:r>
                <a:r>
                  <a:rPr lang="en-US" sz="2000" i="1" dirty="0" smtClean="0"/>
                  <a:t>cos </a:t>
                </a:r>
                <a:r>
                  <a:rPr lang="el-GR" sz="2000" dirty="0" smtClean="0"/>
                  <a:t>και</a:t>
                </a:r>
                <a:r>
                  <a:rPr lang="el-GR" sz="2000" i="1" dirty="0" smtClean="0"/>
                  <a:t> </a:t>
                </a:r>
                <a:r>
                  <a:rPr lang="en-US" sz="2000" i="1" dirty="0" smtClean="0"/>
                  <a:t>sin</a:t>
                </a:r>
                <a:r>
                  <a:rPr lang="el-GR" sz="2000" dirty="0" smtClean="0"/>
                  <a:t>, εξαλείφονται από το </a:t>
                </a:r>
                <a:r>
                  <a:rPr lang="el-GR" sz="2000" dirty="0" err="1" smtClean="0"/>
                  <a:t>χαμηλοπερατό</a:t>
                </a:r>
                <a:r>
                  <a:rPr lang="el-GR" sz="2000" dirty="0" smtClean="0"/>
                  <a:t> φίλτρο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l-GR" sz="2000" dirty="0" smtClean="0"/>
                  <a:t>Το λαμβανόμενο ισοδύναμο μιγαδικό </a:t>
                </a:r>
                <a:r>
                  <a:rPr lang="el-GR" sz="2000" dirty="0" err="1" smtClean="0"/>
                  <a:t>χαμηλοπερατό</a:t>
                </a:r>
                <a:r>
                  <a:rPr lang="el-GR" sz="2000" dirty="0" smtClean="0"/>
                  <a:t> σήμα προκύπτει από το άθροισμα των εξόδων του παραπάνω σχήματος. Έχει την ίδια μορφή με το πραγματικό σήμα βασικής ζώνης. Συνεπώς το πρόβλημα σχεδιασμού σήματος για </a:t>
                </a:r>
                <a:r>
                  <a:rPr lang="el-GR" sz="2000" dirty="0" err="1" smtClean="0"/>
                  <a:t>ζωνοπερατά</a:t>
                </a:r>
                <a:r>
                  <a:rPr lang="el-GR" sz="2000" dirty="0" smtClean="0"/>
                  <a:t> σήματα είναι βασικά ίδιο με αυτό που είδαμε για σήματα βασικής ζώνης.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418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2644" cy="3168388"/>
              </a:xfrm>
              <a:blipFill rotWithShape="0">
                <a:blip r:embed="rId3"/>
                <a:stretch>
                  <a:fillRect l="-741" t="-962" r="-13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fig8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10" y="4293120"/>
            <a:ext cx="5412465" cy="24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Διάγραμμα Οφθαλμού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0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Είναι ένας τρόπος παρατήρησης της διασυμβολικής παρεμβολής και του θορύβου στο λαμβανόμενο σήμα</a:t>
                </a:r>
              </a:p>
              <a:p>
                <a:pPr eaLnBrk="1" hangingPunct="1">
                  <a:defRPr/>
                </a:pPr>
                <a:r>
                  <a:rPr lang="el-GR" sz="2000" dirty="0" smtClean="0"/>
                  <a:t>Το λαμβανόμενο σήμα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προβάλλεται στον παλμογράφο στην κατακόρυφη θέση</a:t>
                </a:r>
              </a:p>
              <a:p>
                <a:pPr eaLnBrk="1" hangingPunct="1">
                  <a:defRPr/>
                </a:pPr>
                <a:r>
                  <a:rPr lang="el-GR" sz="2000" dirty="0" smtClean="0"/>
                  <a:t>Στην οριζόντια θέση τίθεται ο ρυθμός σάρωσης </a:t>
                </a:r>
                <a:r>
                  <a:rPr lang="en-US" sz="2000" i="1" dirty="0" smtClean="0"/>
                  <a:t>1/T</a:t>
                </a:r>
                <a:endParaRPr lang="en-US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Η απεικόνιση που προκύπτει καλείται</a:t>
                </a:r>
              </a:p>
              <a:p>
                <a:pPr lvl="1" eaLnBrk="1" hangingPunct="1">
                  <a:defRPr/>
                </a:pPr>
                <a:r>
                  <a:rPr lang="el-GR" sz="2000" dirty="0" smtClean="0"/>
                  <a:t>διάγραμμα οφθαλμού </a:t>
                </a:r>
              </a:p>
              <a:p>
                <a:pPr lvl="1" eaLnBrk="1" hangingPunct="1">
                  <a:buFontTx/>
                  <a:buNone/>
                  <a:defRPr/>
                </a:pPr>
                <a:r>
                  <a:rPr lang="el-GR" sz="2000" dirty="0" smtClean="0"/>
                  <a:t>   (</a:t>
                </a:r>
                <a:r>
                  <a:rPr lang="en-US" sz="2000" dirty="0" smtClean="0"/>
                  <a:t>eye pattern</a:t>
                </a:r>
                <a:r>
                  <a:rPr lang="el-GR" sz="2000" dirty="0" smtClean="0"/>
                  <a:t>)</a:t>
                </a:r>
                <a:endParaRPr lang="en-US" sz="2000" dirty="0" smtClean="0"/>
              </a:p>
              <a:p>
                <a:pPr lvl="1" eaLnBrk="1" hangingPunct="1">
                  <a:defRPr/>
                </a:pPr>
                <a:r>
                  <a:rPr lang="el-GR" sz="2000" dirty="0" smtClean="0"/>
                  <a:t>λόγω σχηματικής ομοιότητας με το ανθρώπινο μάτι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85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Διάγραμμα Οφθαλμού 2-</a:t>
            </a:r>
            <a:r>
              <a:rPr lang="en-US" sz="3600" dirty="0" smtClean="0"/>
              <a:t>PAM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US" sz="3600" dirty="0" smtClean="0"/>
          </a:p>
        </p:txBody>
      </p:sp>
      <p:pic>
        <p:nvPicPr>
          <p:cNvPr id="6" name="Picture 2053" descr="fig8_7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22" y="1557338"/>
            <a:ext cx="612745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Διάγραμμα Οφθαλμού </a:t>
            </a:r>
            <a:r>
              <a:rPr lang="en-US" sz="3600" dirty="0" smtClean="0"/>
              <a:t>4</a:t>
            </a:r>
            <a:r>
              <a:rPr lang="el-GR" sz="3600" dirty="0" smtClean="0"/>
              <a:t>-</a:t>
            </a:r>
            <a:r>
              <a:rPr lang="en-US" sz="3600" dirty="0" smtClean="0"/>
              <a:t>PAM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US" sz="3600" dirty="0" smtClean="0"/>
          </a:p>
        </p:txBody>
      </p:sp>
      <p:pic>
        <p:nvPicPr>
          <p:cNvPr id="6" name="Picture 4" descr="fig8_7_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4" y="1557338"/>
            <a:ext cx="611523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Επίδραση </a:t>
            </a:r>
            <a:r>
              <a:rPr lang="en-US" sz="3600" dirty="0" smtClean="0"/>
              <a:t>ISI</a:t>
            </a:r>
            <a:r>
              <a:rPr lang="el-GR" sz="3600" dirty="0" smtClean="0"/>
              <a:t> στο Άνοιγμα Οφθαλμού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US" sz="3600" dirty="0" smtClean="0"/>
          </a:p>
        </p:txBody>
      </p:sp>
      <p:pic>
        <p:nvPicPr>
          <p:cNvPr id="6" name="Picture 4" descr="fig8_7_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69" y="1557338"/>
            <a:ext cx="608176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smtClean="0"/>
              <a:t>Ενότητας 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44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4818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Πανεπιστήμιο Πατρών</a:t>
            </a:r>
            <a:r>
              <a:rPr lang="en-US" sz="2000" dirty="0"/>
              <a:t>, </a:t>
            </a:r>
            <a:r>
              <a:rPr lang="el-GR" sz="2000" dirty="0"/>
              <a:t>Κώστας Μπερμπερίδης. </a:t>
            </a:r>
            <a:r>
              <a:rPr lang="el-GR" sz="2000" dirty="0" smtClean="0"/>
              <a:t>«Ψηφιακές Τηλεπικοινωνίες</a:t>
            </a:r>
            <a:r>
              <a:rPr lang="el-GR" sz="2000" dirty="0"/>
              <a:t>». Έκδοση: 1.0. Πάτρα 2015. Διαθέσιμο από τη δικτυακή διεύθυνση: </a:t>
            </a:r>
            <a:r>
              <a:rPr lang="en-US" sz="2000" dirty="0"/>
              <a:t>https://eclass.upatras.gr/courses/CEID1110/</a:t>
            </a:r>
            <a:r>
              <a:rPr lang="el-GR" sz="2000" dirty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2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smtClean="0"/>
              <a:t>Κανάλι ως Γραμμικό Φίλτρο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6530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Ένα ζωνοπεριορισμένο κανάλι μοντελοποιείται συνήθως ικανοποιητικά ως ένα γραμμικό φίλτρο με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endParaRPr lang="en-US" sz="2000" dirty="0" smtClean="0"/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Πεδίο συχνοτήτων:</a:t>
                </a:r>
                <a:r>
                  <a:rPr lang="el-GR" sz="2000" dirty="0" smtClean="0"/>
                  <a:t> το κανάλι μπορεί να αναπαρασταθεί από την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απόκριση συχνότητάς</a:t>
                </a:r>
                <a:r>
                  <a:rPr lang="el-GR" sz="2000" dirty="0" smtClean="0"/>
                  <a:t> του, </a:t>
                </a:r>
              </a:p>
              <a:p>
                <a:pPr lvl="1" eaLnBrk="1" hangingPunct="1">
                  <a:defRPr/>
                </a:pPr>
                <a:r>
                  <a:rPr lang="el-GR" sz="2000" dirty="0" smtClean="0"/>
                  <a:t>δηλαδή το μετασχηματισμό </a:t>
                </a:r>
                <a:r>
                  <a:rPr lang="en-US" sz="2000" dirty="0" smtClean="0"/>
                  <a:t>Fourier </a:t>
                </a:r>
                <a:r>
                  <a:rPr lang="el-GR" sz="2000" dirty="0" smtClean="0"/>
                  <a:t>της κρουστικής του απόκρισης 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406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89" t="-942" r="-1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6531" name="AutoShape 3"/>
          <p:cNvSpPr>
            <a:spLocks noChangeArrowheads="1"/>
          </p:cNvSpPr>
          <p:nvPr/>
        </p:nvSpPr>
        <p:spPr bwMode="auto">
          <a:xfrm>
            <a:off x="3779838" y="2276475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7564" tIns="58782" rIns="117564" bIns="58782" anchor="ctr"/>
          <a:lstStyle/>
          <a:p>
            <a:pPr>
              <a:defRPr/>
            </a:pPr>
            <a:endParaRPr lang="el-GR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4343400" y="2354263"/>
            <a:ext cx="609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GB" sz="2800" i="1">
                <a:solidFill>
                  <a:srgbClr val="000000"/>
                </a:solidFill>
                <a:effectLst/>
                <a:latin typeface="Arial" charset="0"/>
              </a:rPr>
              <a:t>c(t)</a:t>
            </a:r>
            <a:endParaRPr lang="en-GB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6534" name="Line 6"/>
          <p:cNvSpPr>
            <a:spLocks noChangeShapeType="1"/>
          </p:cNvSpPr>
          <p:nvPr/>
        </p:nvSpPr>
        <p:spPr bwMode="auto">
          <a:xfrm>
            <a:off x="3275013" y="2635250"/>
            <a:ext cx="5048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06536" name="Line 8"/>
          <p:cNvSpPr>
            <a:spLocks noChangeShapeType="1"/>
          </p:cNvSpPr>
          <p:nvPr/>
        </p:nvSpPr>
        <p:spPr bwMode="auto">
          <a:xfrm>
            <a:off x="5435600" y="2635250"/>
            <a:ext cx="5048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28678"/>
              </p:ext>
            </p:extLst>
          </p:nvPr>
        </p:nvGraphicFramePr>
        <p:xfrm>
          <a:off x="2715418" y="4725180"/>
          <a:ext cx="37131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1511280" imgH="330120" progId="Equation.DSMT4">
                  <p:embed/>
                </p:oleObj>
              </mc:Choice>
              <mc:Fallback>
                <p:oleObj name="Equation" r:id="rId5" imgW="1511280" imgH="330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18" y="4725180"/>
                        <a:ext cx="3713163" cy="8112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5"/>
            <a:ext cx="8928992" cy="10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Το </a:t>
            </a:r>
            <a:r>
              <a:rPr lang="el-GR" sz="16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600" dirty="0" err="1"/>
              <a:t>κ.λ.π</a:t>
            </a:r>
            <a:r>
              <a:rPr lang="el-GR" sz="16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600" dirty="0" smtClean="0"/>
              <a:t>».                     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06084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636912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buNone/>
            </a:pPr>
            <a:r>
              <a:rPr lang="el-GR" sz="1800" dirty="0">
                <a:latin typeface="+mn-lt"/>
              </a:rPr>
              <a:t>[1] http://creativecommons.org/licenses/by-nc-sa/4.0/ </a:t>
            </a:r>
          </a:p>
          <a:p>
            <a:pPr algn="l">
              <a:buNone/>
            </a:pPr>
            <a:r>
              <a:rPr lang="el-GR" sz="1800" dirty="0">
                <a:latin typeface="+mn-lt"/>
              </a:rPr>
              <a:t>Ως </a:t>
            </a:r>
            <a:r>
              <a:rPr lang="el-GR" sz="1800" b="1" dirty="0">
                <a:latin typeface="+mn-lt"/>
              </a:rPr>
              <a:t>Μη Εμπορική</a:t>
            </a:r>
            <a:r>
              <a:rPr lang="el-GR" sz="1800" dirty="0">
                <a:latin typeface="+mn-lt"/>
              </a:rPr>
              <a:t> ορίζεται η χρήση: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latin typeface="+mn-lt"/>
              </a:rPr>
              <a:t>αδειοδόχο</a:t>
            </a:r>
            <a:endParaRPr lang="el-GR" sz="1800" dirty="0">
              <a:latin typeface="+mn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προσπορίζει στο διανομέα του έργου και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latin typeface="+mn-lt"/>
              </a:rPr>
              <a:t>τόπο</a:t>
            </a:r>
            <a:endParaRPr lang="en-US" sz="1800" dirty="0" smtClean="0">
              <a:latin typeface="+mn-lt"/>
            </a:endParaRPr>
          </a:p>
          <a:p>
            <a:pPr algn="l">
              <a:buNone/>
            </a:pPr>
            <a:endParaRPr lang="el-GR" sz="1800" dirty="0" smtClean="0">
              <a:latin typeface="+mn-lt"/>
            </a:endParaRPr>
          </a:p>
          <a:p>
            <a:pPr algn="l">
              <a:buNone/>
            </a:pPr>
            <a:r>
              <a:rPr lang="el-GR" sz="1800" dirty="0" smtClean="0">
                <a:latin typeface="+mn-lt"/>
              </a:rPr>
              <a:t>Ο </a:t>
            </a:r>
            <a:r>
              <a:rPr lang="el-GR" sz="1800" dirty="0">
                <a:latin typeface="+mn-lt"/>
              </a:rPr>
              <a:t>δικαιούχος μπορεί να παρέχει στον 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l-GR" sz="1800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61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r>
              <a:rPr lang="el-GR" sz="2000" dirty="0"/>
              <a:t>Οι εικόνες στις διαφάνειες </a:t>
            </a:r>
            <a:r>
              <a:rPr lang="el-GR" sz="2000" dirty="0" smtClean="0"/>
              <a:t>15, 26, 27, 31, 34, 43, 58, 60, 61 και </a:t>
            </a:r>
            <a:r>
              <a:rPr lang="en-US" sz="2000" dirty="0" smtClean="0"/>
              <a:t>6</a:t>
            </a:r>
            <a:r>
              <a:rPr lang="el-GR" sz="2000" dirty="0" smtClean="0"/>
              <a:t>2</a:t>
            </a:r>
            <a:r>
              <a:rPr lang="en-US" sz="2000" dirty="0" smtClean="0"/>
              <a:t> </a:t>
            </a:r>
            <a:r>
              <a:rPr lang="el-GR" sz="2000" dirty="0"/>
              <a:t>έχουν δημιουργηθεί με βάση αντίστοιχες εικόνες στο βιβλίο «Συστήματα Τηλεπικοινωνιών», </a:t>
            </a:r>
            <a:r>
              <a:rPr lang="en-US" sz="2000" dirty="0"/>
              <a:t>J. G. </a:t>
            </a:r>
            <a:r>
              <a:rPr lang="en-US" sz="2000" dirty="0" err="1"/>
              <a:t>Proakis</a:t>
            </a:r>
            <a:r>
              <a:rPr lang="el-GR" sz="2000" dirty="0"/>
              <a:t>, </a:t>
            </a:r>
            <a:r>
              <a:rPr lang="en-US" sz="2000" dirty="0"/>
              <a:t>M. </a:t>
            </a:r>
            <a:r>
              <a:rPr lang="en-US" sz="2000" dirty="0" err="1"/>
              <a:t>Salehi</a:t>
            </a:r>
            <a:r>
              <a:rPr lang="en-US" sz="2000" dirty="0"/>
              <a:t>, </a:t>
            </a:r>
            <a:r>
              <a:rPr lang="el-GR" sz="2000" dirty="0"/>
              <a:t>Εθνικό και Καποδιστριακό Πανεπιστήμιο Αθηνών (Μετάφραση-Επιμέλεια: Καρούμπαλος Κ. και Ζέρβας Ε., Καραμπογιάς Σ., </a:t>
            </a:r>
            <a:r>
              <a:rPr lang="el-GR" sz="2000" dirty="0" err="1"/>
              <a:t>Σαγκριώτης</a:t>
            </a:r>
            <a:r>
              <a:rPr lang="el-GR" sz="2000" dirty="0"/>
              <a:t> Ε.)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fig8_1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0" y="3497613"/>
            <a:ext cx="4266529" cy="261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7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Ζωνοπεριορισμένο</a:t>
            </a:r>
            <a:r>
              <a:rPr lang="el-GR" dirty="0" smtClean="0"/>
              <a:t> Κανάλι (1 από 2)</a:t>
            </a:r>
            <a:endParaRPr lang="en-US" dirty="0" smtClean="0"/>
          </a:p>
        </p:txBody>
      </p:sp>
      <p:sp>
        <p:nvSpPr>
          <p:cNvPr id="40755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Απόκριση πλάτους</a:t>
            </a:r>
          </a:p>
          <a:p>
            <a:pPr lvl="1" eaLnBrk="1" hangingPunct="1">
              <a:defRPr/>
            </a:pPr>
            <a:r>
              <a:rPr lang="el-GR" sz="2000" dirty="0" smtClean="0"/>
              <a:t>περιορισμένο εύρος ζώνης στα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 Hz</a:t>
            </a:r>
          </a:p>
        </p:txBody>
      </p:sp>
      <p:pic>
        <p:nvPicPr>
          <p:cNvPr id="39942" name="Picture 5" descr="fig8_1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33" y="1606609"/>
            <a:ext cx="3453417" cy="25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5670854" y="4813737"/>
            <a:ext cx="3215310" cy="14081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42900" indent="-342900">
              <a:defRPr/>
            </a:pPr>
            <a:r>
              <a:rPr lang="el-GR" sz="2400" dirty="0">
                <a:effectLst/>
                <a:latin typeface="+mn-lt"/>
              </a:rPr>
              <a:t>Απόκριση φάσης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1113" tIns="35556" rIns="71113" bIns="35556" anchor="t"/>
          <a:lstStyle/>
          <a:p>
            <a:pPr eaLnBrk="1" hangingPunct="1">
              <a:defRPr/>
            </a:pPr>
            <a:r>
              <a:rPr lang="el-GR" dirty="0" err="1" smtClean="0"/>
              <a:t>Ζωνοπεριορισμένο</a:t>
            </a:r>
            <a:r>
              <a:rPr lang="el-GR" dirty="0" smtClean="0"/>
              <a:t> Κανάλι (2 από 2)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85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lIns="71113" tIns="35556" rIns="71113" bIns="35556">
                <a:normAutofit fontScale="70000" lnSpcReduction="20000"/>
              </a:bodyPr>
              <a:lstStyle/>
              <a:p>
                <a:pPr eaLnBrk="1" hangingPunct="1">
                  <a:defRPr/>
                </a:pPr>
                <a:r>
                  <a:rPr lang="el-GR" dirty="0" smtClean="0"/>
                  <a:t>Αν το κανάλι είναι </a:t>
                </a:r>
              </a:p>
              <a:p>
                <a:pPr lvl="1" eaLnBrk="1" hangingPunct="1">
                  <a:defRPr/>
                </a:pPr>
                <a:r>
                  <a:rPr lang="el-GR" dirty="0" smtClean="0"/>
                  <a:t>βασικής ζώνης </a:t>
                </a:r>
              </a:p>
              <a:p>
                <a:pPr lvl="1" eaLnBrk="1" hangingPunct="1">
                  <a:defRPr/>
                </a:pPr>
                <a:r>
                  <a:rPr lang="el-GR" dirty="0" smtClean="0"/>
                  <a:t>και περιορισμένου εύρους ζώνης </a:t>
                </a:r>
                <a:r>
                  <a:rPr lang="en-US" i="1" dirty="0" err="1" smtClean="0"/>
                  <a:t>B</a:t>
                </a:r>
                <a:r>
                  <a:rPr lang="en-US" i="1" baseline="-25000" dirty="0" err="1" smtClean="0"/>
                  <a:t>c</a:t>
                </a:r>
                <a:r>
                  <a:rPr lang="el-GR" dirty="0" smtClean="0"/>
                  <a:t>,</a:t>
                </a:r>
              </a:p>
              <a:p>
                <a:pPr lvl="1" eaLnBrk="1" hangingPunct="1">
                  <a:defRPr/>
                </a:pP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i="1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|&gt;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eaLnBrk="1" hangingPunct="1">
                  <a:defRPr/>
                </a:pPr>
                <a:endParaRPr lang="el-GR" u="sng" dirty="0" smtClean="0"/>
              </a:p>
              <a:p>
                <a:pPr eaLnBrk="1" hangingPunct="1">
                  <a:defRPr/>
                </a:pPr>
                <a:r>
                  <a:rPr lang="el-GR" dirty="0" smtClean="0"/>
                  <a:t>Αυτό πρακτικά σημαίνει ότι αν το σήμα εισόδου του καναλιού έχει </a:t>
                </a:r>
                <a:r>
                  <a:rPr lang="el-GR" dirty="0" err="1" smtClean="0"/>
                  <a:t>συχνοτικές</a:t>
                </a:r>
                <a:r>
                  <a:rPr lang="el-GR" dirty="0" smtClean="0"/>
                  <a:t> συνιστώσες με συχνότητες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l-GR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, </a:t>
                </a:r>
              </a:p>
              <a:p>
                <a:pPr lvl="1" eaLnBrk="1" hangingPunct="1">
                  <a:defRPr/>
                </a:pPr>
                <a:r>
                  <a:rPr lang="el-GR" dirty="0" smtClean="0"/>
                  <a:t>τότε οι συνιστώσες αυτές δε θα μεταδοθούν</a:t>
                </a:r>
              </a:p>
              <a:p>
                <a:pPr eaLnBrk="1" hangingPunct="1">
                  <a:defRPr/>
                </a:pPr>
                <a:endParaRPr lang="el-GR" dirty="0" smtClean="0"/>
              </a:p>
              <a:p>
                <a:pPr eaLnBrk="1" hangingPunct="1">
                  <a:defRPr/>
                </a:pPr>
                <a:r>
                  <a:rPr lang="el-GR" dirty="0" smtClean="0"/>
                  <a:t>Το φάσμα του μεταδιδόμενου σήματος θα πρέπει να </a:t>
                </a:r>
                <a:r>
                  <a:rPr lang="el-GR" dirty="0" smtClean="0">
                    <a:solidFill>
                      <a:srgbClr val="0033CC"/>
                    </a:solidFill>
                  </a:rPr>
                  <a:t>περιορίζεται </a:t>
                </a:r>
                <a:r>
                  <a:rPr lang="el-GR" dirty="0" smtClean="0"/>
                  <a:t>στο εύρος ζώνης του καναλιού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408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2423" r="-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Ανοιχτά Μαθήματα Template.potx" id="{325F7027-AB97-47D6-A50A-CECCD2A64FB5}" vid="{A60DF7FA-2893-48FE-89AE-98F75B8403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Ανοιχτά Μαθήματα Template</Template>
  <TotalTime>22074</TotalTime>
  <Words>3194</Words>
  <Application>Microsoft Office PowerPoint</Application>
  <PresentationFormat>On-screen Show (4:3)</PresentationFormat>
  <Paragraphs>580</Paragraphs>
  <Slides>72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Arial</vt:lpstr>
      <vt:lpstr>Calibri</vt:lpstr>
      <vt:lpstr>Cambria Math</vt:lpstr>
      <vt:lpstr>Euclid Math Two</vt:lpstr>
      <vt:lpstr>Euclid Symbol</vt:lpstr>
      <vt:lpstr>Symbol</vt:lpstr>
      <vt:lpstr>Tahoma</vt:lpstr>
      <vt:lpstr>Verdana</vt:lpstr>
      <vt:lpstr>Wingdings</vt:lpstr>
      <vt:lpstr>Θέμα του Office</vt:lpstr>
      <vt:lpstr>Equation</vt:lpstr>
      <vt:lpstr>Ψηφιακές Τηλεπικοινωνιές</vt:lpstr>
      <vt:lpstr>Σκοποί  ενότητας</vt:lpstr>
      <vt:lpstr>Περιεχόμενα ενότητας</vt:lpstr>
      <vt:lpstr>Εισαγωγή (1 από 2)</vt:lpstr>
      <vt:lpstr>Εισαγωγή (2 από 2)</vt:lpstr>
      <vt:lpstr>Παράδειγμα</vt:lpstr>
      <vt:lpstr>Κανάλι ως Γραμμικό Φίλτρο</vt:lpstr>
      <vt:lpstr>Ζωνοπεριορισμένο Κανάλι (1 από 2)</vt:lpstr>
      <vt:lpstr>Ζωνοπεριορισμένο Κανάλι (2 από 2)</vt:lpstr>
      <vt:lpstr>Μετάδοση Παλμού</vt:lpstr>
      <vt:lpstr>Προσαρμοσμένο Φίλτρο (1 από 2)</vt:lpstr>
      <vt:lpstr>Προσαρμοσμένο Φίλτρο (2 από 2)</vt:lpstr>
      <vt:lpstr>Έξοδος Προσαρμοσμένου Φίλτρου</vt:lpstr>
      <vt:lpstr>Ψηφιακή Μετάδοση (1 από 2)</vt:lpstr>
      <vt:lpstr>Ψηφιακή Μετάδοση (2 από 2)</vt:lpstr>
      <vt:lpstr>Μετάδοση M-PAM</vt:lpstr>
      <vt:lpstr>Βασικό Δομικό Διάγραμμα</vt:lpstr>
      <vt:lpstr>Λαμβανόμενο Σήμα</vt:lpstr>
      <vt:lpstr>Φίλτρο Δέκτη</vt:lpstr>
      <vt:lpstr>Δειγματοληψία Ληφθέντος Σήματος</vt:lpstr>
      <vt:lpstr>Λαμβανόμενο Δείγμα (1 από 2)</vt:lpstr>
      <vt:lpstr>Λαμβανόμενο Δείγμα (2 από 2)</vt:lpstr>
      <vt:lpstr>Διασυμβολική Παρεμβολή</vt:lpstr>
      <vt:lpstr>Σχεδιασμός για Μηδενική ISI (1 από 2)</vt:lpstr>
      <vt:lpstr>Σχεδιασμός για Μηδενική ISI (2 από 2)</vt:lpstr>
      <vt:lpstr>Συνθήκη Nyquist</vt:lpstr>
      <vt:lpstr>Ικανοποίηση Συνθήκης</vt:lpstr>
      <vt:lpstr>1η Περίπτωση BT&gt;W</vt:lpstr>
      <vt:lpstr>2η Περίπτωση BT=W  (1 από 2)</vt:lpstr>
      <vt:lpstr>2η Περίπτωση BT=W (2 από 2)</vt:lpstr>
      <vt:lpstr>Προβλήματα παλμού sinc (1 από 2)</vt:lpstr>
      <vt:lpstr>Προβλήματα παλμού sinc (2 από 2)</vt:lpstr>
      <vt:lpstr>3η Περίπτωση BT&lt;W</vt:lpstr>
      <vt:lpstr>Παλμός Ανυψωμένου Συνημιτόνου (1 από 4)</vt:lpstr>
      <vt:lpstr>Παλμός Ανυψωμένου Συνημιτόνου (2 από 4)</vt:lpstr>
      <vt:lpstr>Παλμός Ανυψωμένου Συνημιτόνου (3 από 4)</vt:lpstr>
      <vt:lpstr>Παλμός Ανυψωμένου Συνημιτόνου (4 από 4)</vt:lpstr>
      <vt:lpstr>Περίπτωση Ιδανικού Καναλιού (1 από 2)</vt:lpstr>
      <vt:lpstr>Περίπτωση Ιδανικού Καναλιού (2 από 2)</vt:lpstr>
      <vt:lpstr>Συμπεράσματα (1 από 2)</vt:lpstr>
      <vt:lpstr>Συμπεράσματα (2 από 2)</vt:lpstr>
      <vt:lpstr>Παραμόρφωση Καναλιού (1 από 5)</vt:lpstr>
      <vt:lpstr>Παραμόρφωση Καναλιού (2 από 5)</vt:lpstr>
      <vt:lpstr>Παραμόρφωση Καναλιού (3 από 5)</vt:lpstr>
      <vt:lpstr>Παραμόρφωση Καναλιού (4 από 5)</vt:lpstr>
      <vt:lpstr>Παραμόρφωση Καναλιού (5 από 5)</vt:lpstr>
      <vt:lpstr>Σχεδιασμός Συστήματος με Γνωστό Κανάλι</vt:lpstr>
      <vt:lpstr>Άγνωστο Κανάλι (1 από 2)</vt:lpstr>
      <vt:lpstr>Άγνωστο Κανάλι (2 από 2)</vt:lpstr>
      <vt:lpstr>Ισοδύναμο Φίλτρο Καναλιού</vt:lpstr>
      <vt:lpstr>Γραμμικοί Ισοσταθμιστές (1 από 2)</vt:lpstr>
      <vt:lpstr>Γραμμικοί Ισοσταθμιστές (2 από 2)</vt:lpstr>
      <vt:lpstr>Ένας απλός ισοσταθμιστής</vt:lpstr>
      <vt:lpstr>Δομικό Διάγραμμα</vt:lpstr>
      <vt:lpstr>Τεχνικές ισοστάθμισης</vt:lpstr>
      <vt:lpstr>Ζωνοπερατά Κανάλια (1 από 4)  (OXI)</vt:lpstr>
      <vt:lpstr>Ζωνοπερατά Κανάλια (2 από 4) (OXI)</vt:lpstr>
      <vt:lpstr>Ζωνοπερατά Κανάλια (3 από 4) (OXI)</vt:lpstr>
      <vt:lpstr>Ζωνοπερατά Κανάλια (4 από 4) (OXI)</vt:lpstr>
      <vt:lpstr>Μετατροπή (OXI)</vt:lpstr>
      <vt:lpstr>Διάγραμμα Οφθαλμού (OXI)</vt:lpstr>
      <vt:lpstr>Διάγραμμα Οφθαλμού 2-PAM (OXI)</vt:lpstr>
      <vt:lpstr>Διάγραμμα Οφθαλμού 4-PAM (OXI)</vt:lpstr>
      <vt:lpstr>Επίδραση ISI στο Άνοιγμα Οφθαλμού (OXI)</vt:lpstr>
      <vt:lpstr>Τέλος Ενότητας 14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SPCLab/CEID/UPatras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"Mobile Channel Characteristics"</dc:title>
  <dc:creator>Kostas Berberidis</dc:creator>
  <cp:lastModifiedBy>Evangelos Vlachos</cp:lastModifiedBy>
  <cp:revision>2045</cp:revision>
  <cp:lastPrinted>1601-01-01T00:00:00Z</cp:lastPrinted>
  <dcterms:created xsi:type="dcterms:W3CDTF">2001-05-17T09:43:34Z</dcterms:created>
  <dcterms:modified xsi:type="dcterms:W3CDTF">2015-09-02T14:36:46Z</dcterms:modified>
</cp:coreProperties>
</file>