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7" r:id="rId2"/>
    <p:sldId id="258" r:id="rId3"/>
    <p:sldId id="259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281" r:id="rId38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9" autoAdjust="0"/>
    <p:restoredTop sz="94660"/>
  </p:normalViewPr>
  <p:slideViewPr>
    <p:cSldViewPr>
      <p:cViewPr>
        <p:scale>
          <a:sx n="41" d="100"/>
          <a:sy n="41" d="100"/>
        </p:scale>
        <p:origin x="-1566" y="-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4C618-E515-47A3-80A1-2DDC3ED82563}" type="slidenum">
              <a:rPr lang="en-GB" altLang="el-GR" smtClean="0"/>
              <a:pPr>
                <a:spcBef>
                  <a:spcPct val="0"/>
                </a:spcBef>
              </a:pPr>
              <a:t>12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18544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D66DC2-37DA-4A73-9DC8-3A82FBE14985}" type="slidenum">
              <a:rPr lang="en-GB" altLang="el-GR" smtClean="0"/>
              <a:pPr>
                <a:spcBef>
                  <a:spcPct val="0"/>
                </a:spcBef>
              </a:pPr>
              <a:t>13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6374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B5BA4-72A8-4157-BF52-9492F12D10F6}" type="slidenum">
              <a:rPr lang="en-GB" altLang="el-GR" smtClean="0"/>
              <a:pPr>
                <a:spcBef>
                  <a:spcPct val="0"/>
                </a:spcBef>
              </a:pPr>
              <a:t>14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72399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17543-F327-45CB-84B8-430CF1261E98}" type="slidenum">
              <a:rPr lang="en-GB" altLang="el-GR" smtClean="0">
                <a:latin typeface="Calibri" panose="020F0502020204030204" pitchFamily="34" charset="0"/>
              </a:rPr>
              <a:pPr/>
              <a:t>16</a:t>
            </a:fld>
            <a:endParaRPr lang="en-GB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4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8AB68-B237-4204-9829-04EBED3308E3}" type="slidenum">
              <a:rPr lang="en-GB" altLang="el-GR" smtClean="0"/>
              <a:pPr>
                <a:spcBef>
                  <a:spcPct val="0"/>
                </a:spcBef>
              </a:pPr>
              <a:t>17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5698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9B44A6-F9EA-4808-BA60-0B955C7F73C0}" type="slidenum">
              <a:rPr lang="en-GB" altLang="el-GR" smtClean="0"/>
              <a:pPr>
                <a:spcBef>
                  <a:spcPct val="0"/>
                </a:spcBef>
              </a:pPr>
              <a:t>18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384515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2A5384-2500-47D1-83DE-BEEE765FD1E5}" type="slidenum">
              <a:rPr lang="en-GB" altLang="el-GR" smtClean="0"/>
              <a:pPr>
                <a:spcBef>
                  <a:spcPct val="0"/>
                </a:spcBef>
              </a:pPr>
              <a:t>19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24963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2E39DB-D382-4D4E-9858-9E85A38BF3DE}" type="slidenum">
              <a:rPr lang="en-GB" altLang="el-GR" smtClean="0">
                <a:latin typeface="Calibri" panose="020F0502020204030204" pitchFamily="34" charset="0"/>
              </a:rPr>
              <a:pPr/>
              <a:t>21</a:t>
            </a:fld>
            <a:endParaRPr lang="en-GB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85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BCBD9A-1C61-4989-B373-BE3CE9B9CA60}" type="slidenum">
              <a:rPr lang="en-GB" altLang="el-GR" smtClean="0">
                <a:latin typeface="Calibri" panose="020F0502020204030204" pitchFamily="34" charset="0"/>
              </a:rPr>
              <a:pPr/>
              <a:t>22</a:t>
            </a:fld>
            <a:endParaRPr lang="en-GB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8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271C3C-3E10-4040-AC09-B44807E5C9AF}" type="slidenum">
              <a:rPr lang="en-GB" altLang="el-GR" smtClean="0">
                <a:latin typeface="Calibri" panose="020F0502020204030204" pitchFamily="34" charset="0"/>
              </a:rPr>
              <a:pPr/>
              <a:t>23</a:t>
            </a:fld>
            <a:endParaRPr lang="en-GB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4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AB665-E208-4871-B8AD-73F528756E5C}" type="slidenum">
              <a:rPr lang="en-GB" altLang="el-GR" smtClean="0">
                <a:latin typeface="Calibri" panose="020F0502020204030204" pitchFamily="34" charset="0"/>
              </a:rPr>
              <a:pPr/>
              <a:t>24</a:t>
            </a:fld>
            <a:endParaRPr lang="en-GB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30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22F473-946F-4FB5-A992-572C657DBA05}" type="slidenum">
              <a:rPr lang="en-GB" altLang="el-GR" smtClean="0"/>
              <a:pPr>
                <a:spcBef>
                  <a:spcPct val="0"/>
                </a:spcBef>
              </a:pPr>
              <a:t>25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067856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F25-275A-442D-81F1-28EF2545528A}" type="slidenum">
              <a:rPr lang="en-GB" altLang="el-GR" smtClean="0"/>
              <a:pPr>
                <a:spcBef>
                  <a:spcPct val="0"/>
                </a:spcBef>
              </a:pPr>
              <a:t>26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152294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B7BAC3-4DF0-4D77-9E78-881943817980}" type="slidenum">
              <a:rPr lang="en-GB" altLang="el-GR" smtClean="0"/>
              <a:pPr>
                <a:spcBef>
                  <a:spcPct val="0"/>
                </a:spcBef>
              </a:pPr>
              <a:t>27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679960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A2960E-6471-421C-AEE4-FDF3546951F7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05717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5957B-8C60-4716-BE17-60263104EFC7}" type="slidenum">
              <a:rPr lang="en-GB" altLang="el-GR" smtClean="0"/>
              <a:pPr>
                <a:spcBef>
                  <a:spcPct val="0"/>
                </a:spcBef>
              </a:pPr>
              <a:t>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51983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65200-5C23-4848-A8C0-5B7CD2547772}" type="slidenum">
              <a:rPr lang="en-GB" altLang="el-GR" smtClean="0"/>
              <a:pPr>
                <a:spcBef>
                  <a:spcPct val="0"/>
                </a:spcBef>
              </a:pPr>
              <a:t>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55099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433891-DBBE-496B-A2B7-2D093F056030}" type="slidenum">
              <a:rPr lang="en-GB" altLang="el-GR" smtClean="0"/>
              <a:pPr>
                <a:spcBef>
                  <a:spcPct val="0"/>
                </a:spcBef>
              </a:pPr>
              <a:t>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87531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599A2-7D95-483D-9166-7733158115A9}" type="slidenum">
              <a:rPr lang="en-GB" altLang="el-GR" smtClean="0"/>
              <a:pPr>
                <a:spcBef>
                  <a:spcPct val="0"/>
                </a:spcBef>
              </a:pPr>
              <a:t>10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194733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BC1423-BEFD-46EF-91A6-3729CAFDBC15}" type="slidenum">
              <a:rPr lang="en-GB" altLang="el-GR" smtClean="0"/>
              <a:pPr>
                <a:spcBef>
                  <a:spcPct val="0"/>
                </a:spcBef>
              </a:pPr>
              <a:t>11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00662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/>
              <a:t>ΤΠΕ και Εκπαίδευση, Β. Κόμης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C1BB-7FED-4672-A0A1-FA0A49683B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157077-A9C8-4112-BCFF-3F02EC998A38}" type="datetime1">
              <a:rPr lang="en-US"/>
              <a:pPr>
                <a:defRPr/>
              </a:pPr>
              <a:t>7/21/2015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1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pirationpro.com/" TargetMode="External"/><Relationship Id="rId2" Type="http://schemas.openxmlformats.org/officeDocument/2006/relationships/hyperlink" Target="http://www.inspirati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edu.upatras.gr/modellingspace/" TargetMode="External"/><Relationship Id="rId4" Type="http://schemas.openxmlformats.org/officeDocument/2006/relationships/hyperlink" Target="http://cmap.ihmc.us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09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Θεωρίες Μάθησης και ΤΠΕ: Εννοιολογική Χαρτογράφηση- Εννοιολογικοί Χάρτες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17" y="5942193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55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Η έννοια της νοητικής αναπαράστασης (2)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752600"/>
            <a:ext cx="7924800" cy="4114800"/>
          </a:xfrm>
        </p:spPr>
        <p:txBody>
          <a:bodyPr/>
          <a:lstStyle/>
          <a:p>
            <a:r>
              <a:rPr lang="el-GR" altLang="el-GR" sz="2800" dirty="0" smtClean="0">
                <a:latin typeface="Times New Roman" panose="02020603050405020304" pitchFamily="18" charset="0"/>
              </a:rPr>
              <a:t> </a:t>
            </a:r>
            <a:r>
              <a:rPr lang="el-GR" altLang="el-GR" sz="2800" dirty="0" smtClean="0"/>
              <a:t>Η εκπαιδευτική σημασία των αναπαραστάσεων συνάδει </a:t>
            </a:r>
          </a:p>
          <a:p>
            <a:r>
              <a:rPr lang="el-GR" altLang="el-GR" sz="2800" dirty="0" smtClean="0"/>
              <a:t>τόσο με την κλασική </a:t>
            </a:r>
            <a:r>
              <a:rPr lang="el-GR" altLang="el-GR" sz="2800" dirty="0" err="1" smtClean="0"/>
              <a:t>εποικοδομιστική</a:t>
            </a:r>
            <a:r>
              <a:rPr lang="el-GR" altLang="el-GR" sz="2800" dirty="0" smtClean="0"/>
              <a:t> θεώρηση των διαδικασιών μάθησης, όπου πλέον η προσοχή εστιάζεται στη δραστηριότητα του υποκειμένου που μαθαίνει, </a:t>
            </a:r>
          </a:p>
          <a:p>
            <a:r>
              <a:rPr lang="el-GR" altLang="el-GR" sz="2800" dirty="0" smtClean="0"/>
              <a:t>όσο και στις </a:t>
            </a:r>
            <a:r>
              <a:rPr lang="el-GR" altLang="el-GR" sz="2800" dirty="0" err="1" smtClean="0"/>
              <a:t>κοινωνικοπολιτισμικές</a:t>
            </a:r>
            <a:r>
              <a:rPr lang="el-GR" altLang="el-GR" sz="2800" dirty="0" smtClean="0"/>
              <a:t> θεωρήσεις της γνώσης και της μάθησης. </a:t>
            </a:r>
          </a:p>
          <a:p>
            <a:endParaRPr lang="el-GR" altLang="el-GR" sz="2800" dirty="0" smtClean="0"/>
          </a:p>
          <a:p>
            <a:endParaRPr lang="en-US" altLang="el-GR" sz="2800" dirty="0" smtClean="0">
              <a:latin typeface="Corbel" panose="020B0503020204020204" pitchFamily="34" charset="0"/>
            </a:endParaRP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D3EF5E-73AA-42C7-AB88-74D9E9E7A17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34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Πως μελετάμε τις αναπαραστάσεις; </a:t>
            </a:r>
            <a:endParaRPr lang="en-GB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23938" y="1409700"/>
            <a:ext cx="8029575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800" dirty="0" smtClean="0"/>
              <a:t>Διάφοροι τρόποι ανάδειξης και μελέτης των αναπαραστάσεων.</a:t>
            </a:r>
            <a:endParaRPr lang="en-US" altLang="el-GR" sz="2800" dirty="0" smtClean="0"/>
          </a:p>
          <a:p>
            <a:pPr>
              <a:lnSpc>
                <a:spcPct val="80000"/>
              </a:lnSpc>
            </a:pPr>
            <a:r>
              <a:rPr lang="el-GR" altLang="el-GR" sz="2800" dirty="0" smtClean="0"/>
              <a:t> 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Μέσω της γλώσσας</a:t>
            </a:r>
            <a:r>
              <a:rPr lang="el-GR" altLang="el-GR" sz="2400" b="1" dirty="0" smtClean="0"/>
              <a:t>: </a:t>
            </a:r>
            <a:r>
              <a:rPr lang="el-GR" altLang="el-GR" sz="2400" dirty="0" smtClean="0"/>
              <a:t>καλός τρόπος πρόσβασης στις γνωστικές αναπαραστάσεις - εξαρτάται όμως από τις γλωσσικές δεξιότητες του υποκειμένου. </a:t>
            </a:r>
          </a:p>
          <a:p>
            <a:pPr lvl="1">
              <a:lnSpc>
                <a:spcPct val="80000"/>
              </a:lnSpc>
            </a:pPr>
            <a:r>
              <a:rPr lang="el-GR" altLang="el-GR" sz="2000" b="1" dirty="0" smtClean="0">
                <a:solidFill>
                  <a:srgbClr val="FF0000"/>
                </a:solidFill>
              </a:rPr>
              <a:t>Ρωτάμε τα παιδιά, τα οποία εκφράζονται μέσω της γλώσσας</a:t>
            </a:r>
            <a:endParaRPr lang="en-US" altLang="el-GR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l-GR" sz="2400" b="1" dirty="0" smtClean="0">
                <a:solidFill>
                  <a:srgbClr val="FF0000"/>
                </a:solidFill>
              </a:rPr>
              <a:t>Με τη μελέτη σχεδίων και ζωγραφιών</a:t>
            </a:r>
            <a:r>
              <a:rPr lang="el-GR" altLang="el-GR" sz="2400" dirty="0" smtClean="0"/>
              <a:t>. Η μελέτη εστιάζει στην παρουσία ή απουσία ορισμένων χαρακτηριστικών του αντικειμένου που μελετάται.</a:t>
            </a:r>
          </a:p>
          <a:p>
            <a:pPr lvl="1">
              <a:lnSpc>
                <a:spcPct val="80000"/>
              </a:lnSpc>
            </a:pPr>
            <a:r>
              <a:rPr lang="el-GR" altLang="el-GR" sz="2000" b="1" dirty="0" smtClean="0">
                <a:solidFill>
                  <a:srgbClr val="FF0000"/>
                </a:solidFill>
              </a:rPr>
              <a:t>Βάζουμε τα παιδιά να ζωγραφίσουν </a:t>
            </a:r>
            <a:endParaRPr lang="en-US" altLang="el-GR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l-GR" sz="2400" b="1" dirty="0" smtClean="0">
                <a:solidFill>
                  <a:srgbClr val="FF0000"/>
                </a:solidFill>
              </a:rPr>
              <a:t>Με την εννοιολογική χαρτογράφηση</a:t>
            </a:r>
            <a:r>
              <a:rPr lang="el-GR" altLang="el-GR" sz="2400" dirty="0" smtClean="0"/>
              <a:t>: συνδυάζει την έκφραση των ιδεών (με εικόνες, σχήματα και λέξεις) καθώς και τη σύνδεση ανάμεσα στις χρησιμοποιούμενες έννοιες.</a:t>
            </a:r>
          </a:p>
          <a:p>
            <a:pPr lvl="1">
              <a:lnSpc>
                <a:spcPct val="80000"/>
              </a:lnSpc>
            </a:pPr>
            <a:r>
              <a:rPr lang="el-GR" altLang="el-GR" sz="2000" b="1" dirty="0" smtClean="0">
                <a:solidFill>
                  <a:srgbClr val="FF0000"/>
                </a:solidFill>
              </a:rPr>
              <a:t>Βάζουμε τα παιδιά να κάνουν νοητικούς χάρτες </a:t>
            </a:r>
          </a:p>
          <a:p>
            <a:endParaRPr lang="en-GB" altLang="el-GR" sz="2800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F7EBCD-6D5F-42AB-B78B-30D260A4FD7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Corbel" pitchFamily="34" charset="0"/>
              </a:rPr>
              <a:t>Η </a:t>
            </a:r>
            <a:r>
              <a:rPr lang="en-US" dirty="0" err="1">
                <a:latin typeface="Corbel" pitchFamily="34" charset="0"/>
              </a:rPr>
              <a:t>έννοια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της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εννοιολογικής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χαρτογράφησης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1766663"/>
            <a:ext cx="7912100" cy="4114800"/>
          </a:xfrm>
        </p:spPr>
        <p:txBody>
          <a:bodyPr/>
          <a:lstStyle/>
          <a:p>
            <a:r>
              <a:rPr lang="el-GR" altLang="el-GR" sz="2800" dirty="0" smtClean="0"/>
              <a:t>Η </a:t>
            </a:r>
            <a:r>
              <a:rPr lang="el-GR" altLang="el-GR" sz="2800" b="1" dirty="0" smtClean="0"/>
              <a:t>εννοιολογική χαρτογράφηση </a:t>
            </a:r>
            <a:r>
              <a:rPr lang="el-GR" altLang="el-GR" sz="2800" dirty="0" smtClean="0"/>
              <a:t>(</a:t>
            </a:r>
            <a:r>
              <a:rPr lang="en-US" altLang="el-GR" sz="2800" dirty="0" smtClean="0">
                <a:latin typeface="Corbel" panose="020B0503020204020204" pitchFamily="34" charset="0"/>
              </a:rPr>
              <a:t>concept mapping</a:t>
            </a:r>
            <a:r>
              <a:rPr lang="el-GR" altLang="el-GR" sz="2800" dirty="0" smtClean="0"/>
              <a:t>) σ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υνιστά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έν</a:t>
            </a:r>
            <a:r>
              <a:rPr lang="en-US" altLang="el-GR" sz="2800" dirty="0" smtClean="0">
                <a:latin typeface="Corbel" panose="020B0503020204020204" pitchFamily="34" charset="0"/>
              </a:rPr>
              <a:t>αν από τους πιο γνωστούς τρόπους αναπαράστασης της γνώσης.</a:t>
            </a:r>
          </a:p>
          <a:p>
            <a:r>
              <a:rPr lang="en-US" altLang="el-GR" sz="2800" dirty="0" smtClean="0">
                <a:latin typeface="Corbel" panose="020B0503020204020204" pitchFamily="34" charset="0"/>
              </a:rPr>
              <a:t>Η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έννοι</a:t>
            </a:r>
            <a:r>
              <a:rPr lang="en-US" altLang="el-GR" sz="2800" dirty="0" smtClean="0">
                <a:latin typeface="Corbel" panose="020B0503020204020204" pitchFamily="34" charset="0"/>
              </a:rPr>
              <a:t>α αναπτύχθηκε από τον John Novak [</a:t>
            </a:r>
            <a:r>
              <a:rPr lang="en-US" altLang="el-GR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Novak, 1977, Novak &amp; Gowin, 1984, Novak, 1990, Novak, 1998</a:t>
            </a:r>
            <a:r>
              <a:rPr lang="en-US" altLang="el-GR" sz="2800" dirty="0" smtClean="0">
                <a:latin typeface="Corbel" panose="020B0503020204020204" pitchFamily="34" charset="0"/>
              </a:rPr>
              <a:t>] με βάση τις ψυχολογικές απόψεις του Ausubel</a:t>
            </a:r>
            <a:r>
              <a:rPr lang="el-GR" altLang="el-GR" sz="2800" dirty="0" smtClean="0">
                <a:solidFill>
                  <a:srgbClr val="0000FF"/>
                </a:solidFill>
              </a:rPr>
              <a:t> </a:t>
            </a:r>
            <a:r>
              <a:rPr lang="en-US" altLang="el-GR" sz="2800" dirty="0" smtClean="0">
                <a:latin typeface="Corbel" panose="020B0503020204020204" pitchFamily="34" charset="0"/>
              </a:rPr>
              <a:t>[</a:t>
            </a:r>
            <a:r>
              <a:rPr lang="en-US" altLang="el-GR" sz="2800" b="1" dirty="0" err="1" smtClean="0">
                <a:solidFill>
                  <a:srgbClr val="0000FF"/>
                </a:solidFill>
                <a:latin typeface="Corbel" panose="020B0503020204020204" pitchFamily="34" charset="0"/>
              </a:rPr>
              <a:t>Ausubel</a:t>
            </a:r>
            <a:r>
              <a:rPr lang="en-US" altLang="el-GR" sz="28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, 1978</a:t>
            </a:r>
            <a:r>
              <a:rPr lang="en-US" altLang="el-GR" sz="2800" dirty="0" smtClean="0">
                <a:latin typeface="Corbel" panose="020B0503020204020204" pitchFamily="34" charset="0"/>
              </a:rPr>
              <a:t>]. </a:t>
            </a:r>
          </a:p>
          <a:p>
            <a:r>
              <a:rPr lang="en-US" altLang="el-GR" sz="2800" i="1" dirty="0" err="1" smtClean="0">
                <a:latin typeface="Corbel" panose="020B0503020204020204" pitchFamily="34" charset="0"/>
              </a:rPr>
              <a:t>Εντάσσετ</a:t>
            </a:r>
            <a:r>
              <a:rPr lang="en-US" altLang="el-GR" sz="2800" i="1" dirty="0" smtClean="0">
                <a:latin typeface="Corbel" panose="020B0503020204020204" pitchFamily="34" charset="0"/>
              </a:rPr>
              <a:t>αι στην </a:t>
            </a:r>
            <a:r>
              <a:rPr lang="el-GR" altLang="el-GR" sz="2800" i="1" dirty="0" err="1" smtClean="0"/>
              <a:t>επ</a:t>
            </a:r>
            <a:r>
              <a:rPr lang="en-US" altLang="el-GR" sz="2800" i="1" dirty="0" err="1" smtClean="0">
                <a:latin typeface="Corbel" panose="020B0503020204020204" pitchFamily="34" charset="0"/>
              </a:rPr>
              <a:t>οικοδομηστική</a:t>
            </a:r>
            <a:r>
              <a:rPr lang="en-US" altLang="el-GR" sz="2800" i="1" dirty="0" smtClean="0">
                <a:latin typeface="Corbel" panose="020B0503020204020204" pitchFamily="34" charset="0"/>
              </a:rPr>
              <a:t> π</a:t>
            </a:r>
            <a:r>
              <a:rPr lang="en-US" altLang="el-GR" sz="2800" i="1" dirty="0" err="1" smtClean="0">
                <a:latin typeface="Corbel" panose="020B0503020204020204" pitchFamily="34" charset="0"/>
              </a:rPr>
              <a:t>ροσέγγιση</a:t>
            </a:r>
            <a:r>
              <a:rPr lang="en-US" altLang="el-GR" sz="2800" i="1" dirty="0" smtClean="0">
                <a:latin typeface="Corbel" panose="020B0503020204020204" pitchFamily="34" charset="0"/>
              </a:rPr>
              <a:t> </a:t>
            </a:r>
            <a:r>
              <a:rPr lang="en-US" altLang="el-GR" sz="2800" i="1" dirty="0" err="1" smtClean="0">
                <a:latin typeface="Corbel" panose="020B0503020204020204" pitchFamily="34" charset="0"/>
              </a:rPr>
              <a:t>γι</a:t>
            </a:r>
            <a:r>
              <a:rPr lang="en-US" altLang="el-GR" sz="2800" i="1" dirty="0" smtClean="0">
                <a:latin typeface="Corbel" panose="020B0503020204020204" pitchFamily="34" charset="0"/>
              </a:rPr>
              <a:t>α τη μάθηση.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A23B30-666C-41F7-BC8B-D078D20F53E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Corbel" pitchFamily="34" charset="0"/>
              </a:rPr>
              <a:t>Η </a:t>
            </a:r>
            <a:r>
              <a:rPr lang="en-US" dirty="0" err="1">
                <a:latin typeface="Corbel" pitchFamily="34" charset="0"/>
              </a:rPr>
              <a:t>διαδικασία</a:t>
            </a:r>
            <a:r>
              <a:rPr lang="el-GR" dirty="0"/>
              <a:t> </a:t>
            </a:r>
            <a:r>
              <a:rPr lang="en-US" dirty="0" err="1">
                <a:latin typeface="Corbel" pitchFamily="34" charset="0"/>
              </a:rPr>
              <a:t>της</a:t>
            </a:r>
            <a:r>
              <a:rPr lang="en-US" dirty="0">
                <a:latin typeface="Corbel" pitchFamily="34" charset="0"/>
              </a:rPr>
              <a:t> </a:t>
            </a:r>
            <a:r>
              <a:rPr lang="el-GR" dirty="0"/>
              <a:t>εννοιολογικής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χαρτογράφησης</a:t>
            </a:r>
            <a:r>
              <a:rPr lang="en-US" dirty="0">
                <a:latin typeface="Corbel" pitchFamily="34" charset="0"/>
              </a:rPr>
              <a:t>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94625" cy="4548188"/>
          </a:xfrm>
        </p:spPr>
        <p:txBody>
          <a:bodyPr>
            <a:normAutofit/>
          </a:bodyPr>
          <a:lstStyle/>
          <a:p>
            <a:pPr marL="539750" indent="-457200">
              <a:defRPr/>
            </a:pPr>
            <a:r>
              <a:rPr lang="el-GR" altLang="el-GR" sz="2800" dirty="0" smtClean="0"/>
              <a:t>Διεξάγεται</a:t>
            </a:r>
          </a:p>
          <a:p>
            <a:pPr marL="939800" lvl="1" indent="-457200">
              <a:defRPr/>
            </a:pPr>
            <a:r>
              <a:rPr lang="en-US" altLang="el-GR" sz="2400" dirty="0" err="1" smtClean="0">
                <a:latin typeface="Corbel" panose="020B0503020204020204" pitchFamily="34" charset="0"/>
              </a:rPr>
              <a:t>με</a:t>
            </a:r>
            <a:r>
              <a:rPr lang="en-US" altLang="el-GR" sz="2400" dirty="0" smtClean="0">
                <a:latin typeface="Corbel" panose="020B0503020204020204" pitchFamily="34" charset="0"/>
              </a:rPr>
              <a:t> χαρτί και </a:t>
            </a:r>
            <a:r>
              <a:rPr lang="en-US" altLang="el-GR" sz="2400" dirty="0" err="1" smtClean="0">
                <a:latin typeface="Corbel" panose="020B0503020204020204" pitchFamily="34" charset="0"/>
              </a:rPr>
              <a:t>μολύ</a:t>
            </a:r>
            <a:r>
              <a:rPr lang="en-US" altLang="el-GR" sz="2400" dirty="0" smtClean="0">
                <a:latin typeface="Corbel" panose="020B0503020204020204" pitchFamily="34" charset="0"/>
              </a:rPr>
              <a:t>βι</a:t>
            </a:r>
            <a:endParaRPr lang="el-GR" altLang="el-GR" sz="2400" dirty="0" smtClean="0">
              <a:latin typeface="Corbel" panose="020B0503020204020204" pitchFamily="34" charset="0"/>
            </a:endParaRPr>
          </a:p>
          <a:p>
            <a:pPr marL="939800" lvl="1" indent="-457200">
              <a:defRPr/>
            </a:pPr>
            <a:r>
              <a:rPr lang="el-GR" altLang="el-GR" sz="2400" dirty="0" smtClean="0"/>
              <a:t>με </a:t>
            </a:r>
            <a:r>
              <a:rPr lang="en-US" altLang="el-GR" sz="2400" dirty="0" smtClean="0">
                <a:latin typeface="Corbel" panose="020B0503020204020204" pitchFamily="34" charset="0"/>
              </a:rPr>
              <a:t>υπ</a:t>
            </a:r>
            <a:r>
              <a:rPr lang="en-US" altLang="el-GR" sz="2400" dirty="0" err="1" smtClean="0">
                <a:latin typeface="Corbel" panose="020B0503020204020204" pitchFamily="34" charset="0"/>
              </a:rPr>
              <a:t>ολογιστικ</a:t>
            </a:r>
            <a:r>
              <a:rPr lang="el-GR" altLang="el-GR" sz="2400" dirty="0" smtClean="0"/>
              <a:t>ά </a:t>
            </a:r>
            <a:r>
              <a:rPr lang="en-US" altLang="el-GR" sz="2400" dirty="0" err="1" smtClean="0">
                <a:latin typeface="Corbel" panose="020B0503020204020204" pitchFamily="34" charset="0"/>
              </a:rPr>
              <a:t>εργ</a:t>
            </a:r>
            <a:r>
              <a:rPr lang="en-US" altLang="el-GR" sz="2400" dirty="0" smtClean="0">
                <a:latin typeface="Corbel" panose="020B0503020204020204" pitchFamily="34" charset="0"/>
              </a:rPr>
              <a:t>αλεί</a:t>
            </a:r>
            <a:r>
              <a:rPr lang="el-GR" altLang="el-GR" sz="2400" dirty="0" smtClean="0"/>
              <a:t>α</a:t>
            </a:r>
          </a:p>
          <a:p>
            <a:pPr marL="539750" indent="-457200">
              <a:defRPr/>
            </a:pPr>
            <a:r>
              <a:rPr lang="en-US" altLang="el-GR" sz="2800" dirty="0" smtClean="0">
                <a:latin typeface="Corbel" panose="020B0503020204020204" pitchFamily="34" charset="0"/>
              </a:rPr>
              <a:t>Πα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ρεμφερώς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με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την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έννοι</a:t>
            </a:r>
            <a:r>
              <a:rPr lang="en-US" altLang="el-GR" sz="2800" dirty="0" smtClean="0">
                <a:latin typeface="Corbel" panose="020B0503020204020204" pitchFamily="34" charset="0"/>
              </a:rPr>
              <a:t>α της εννοιολογικής χαρτογράφησης χρησιμοποιούνται οι έννοιες </a:t>
            </a:r>
            <a:endParaRPr lang="el-GR" altLang="el-GR" sz="2800" dirty="0" smtClean="0">
              <a:latin typeface="Corbel" panose="020B0503020204020204" pitchFamily="34" charset="0"/>
            </a:endParaRPr>
          </a:p>
          <a:p>
            <a:pPr marL="939800" lvl="1" indent="-457200">
              <a:defRPr/>
            </a:pPr>
            <a:r>
              <a:rPr lang="en-US" altLang="el-GR" sz="2400" dirty="0" err="1" smtClean="0">
                <a:latin typeface="Corbel" panose="020B0503020204020204" pitchFamily="34" charset="0"/>
              </a:rPr>
              <a:t>της</a:t>
            </a:r>
            <a:r>
              <a:rPr lang="en-US" altLang="el-GR" sz="2400" dirty="0" smtClean="0">
                <a:latin typeface="Corbel" panose="020B0503020204020204" pitchFamily="34" charset="0"/>
              </a:rPr>
              <a:t> </a:t>
            </a:r>
            <a:r>
              <a:rPr lang="en-US" altLang="el-GR" sz="2400" i="1" dirty="0" smtClean="0">
                <a:latin typeface="Corbel" panose="020B0503020204020204" pitchFamily="34" charset="0"/>
              </a:rPr>
              <a:t>νοητικής χαρτογράφησης</a:t>
            </a:r>
            <a:r>
              <a:rPr lang="en-US" altLang="el-GR" sz="2400" dirty="0" smtClean="0">
                <a:latin typeface="Corbel" panose="020B0503020204020204" pitchFamily="34" charset="0"/>
              </a:rPr>
              <a:t> (mind mapping) [</a:t>
            </a:r>
            <a:r>
              <a:rPr lang="en-US" altLang="el-GR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Buzan &amp; Buzan, 1993</a:t>
            </a:r>
            <a:r>
              <a:rPr lang="en-US" altLang="el-GR" sz="2400" dirty="0" smtClean="0">
                <a:latin typeface="Corbel" panose="020B0503020204020204" pitchFamily="34" charset="0"/>
              </a:rPr>
              <a:t>] </a:t>
            </a:r>
            <a:endParaRPr lang="el-GR" altLang="el-GR" sz="2400" dirty="0" smtClean="0">
              <a:latin typeface="Corbel" panose="020B0503020204020204" pitchFamily="34" charset="0"/>
            </a:endParaRPr>
          </a:p>
          <a:p>
            <a:pPr marL="939800" lvl="1" indent="-457200">
              <a:defRPr/>
            </a:pPr>
            <a:r>
              <a:rPr lang="en-US" altLang="el-GR" sz="2400" dirty="0" err="1" smtClean="0">
                <a:latin typeface="Corbel" panose="020B0503020204020204" pitchFamily="34" charset="0"/>
              </a:rPr>
              <a:t>του</a:t>
            </a:r>
            <a:r>
              <a:rPr lang="en-US" altLang="el-GR" sz="2400" dirty="0" smtClean="0">
                <a:latin typeface="Corbel" panose="020B0503020204020204" pitchFamily="34" charset="0"/>
              </a:rPr>
              <a:t> </a:t>
            </a:r>
            <a:r>
              <a:rPr lang="en-US" altLang="el-GR" sz="2400" i="1" dirty="0" smtClean="0">
                <a:latin typeface="Corbel" panose="020B0503020204020204" pitchFamily="34" charset="0"/>
              </a:rPr>
              <a:t>σημασιολογικού δικτύου</a:t>
            </a:r>
            <a:r>
              <a:rPr lang="en-US" altLang="el-GR" sz="2400" dirty="0" smtClean="0">
                <a:latin typeface="Corbel" panose="020B0503020204020204" pitchFamily="34" charset="0"/>
              </a:rPr>
              <a:t> (semantic network) [</a:t>
            </a:r>
            <a:r>
              <a:rPr lang="en-US" altLang="el-GR" sz="2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Quillian, 1968, Fisher, 1992</a:t>
            </a:r>
            <a:r>
              <a:rPr lang="en-US" altLang="el-GR" sz="2400" dirty="0" smtClean="0">
                <a:latin typeface="Corbel" panose="020B0503020204020204" pitchFamily="34" charset="0"/>
              </a:rPr>
              <a:t>].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CFE864-8FC4-487A-A2EF-A935D8AF248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534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Τι περιέχει ένας εννοιολογικός χάρτης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447800"/>
            <a:ext cx="8248650" cy="4800600"/>
          </a:xfrm>
        </p:spPr>
        <p:txBody>
          <a:bodyPr/>
          <a:lstStyle/>
          <a:p>
            <a:r>
              <a:rPr lang="en-US" altLang="el-GR" dirty="0" err="1" smtClean="0">
                <a:latin typeface="Corbel" panose="020B0503020204020204" pitchFamily="34" charset="0"/>
              </a:rPr>
              <a:t>Έν</a:t>
            </a:r>
            <a:r>
              <a:rPr lang="en-US" altLang="el-GR" dirty="0" smtClean="0">
                <a:latin typeface="Corbel" panose="020B0503020204020204" pitchFamily="34" charset="0"/>
              </a:rPr>
              <a:t>α</a:t>
            </a:r>
            <a:r>
              <a:rPr lang="el-GR" altLang="el-GR" dirty="0" smtClean="0"/>
              <a:t>ς</a:t>
            </a:r>
            <a:r>
              <a:rPr lang="en-US" altLang="el-GR" dirty="0" smtClean="0">
                <a:latin typeface="Corbel" panose="020B0503020204020204" pitchFamily="34" charset="0"/>
              </a:rPr>
              <a:t> </a:t>
            </a:r>
            <a:r>
              <a:rPr lang="en-US" altLang="el-GR" dirty="0" err="1" smtClean="0">
                <a:latin typeface="Corbel" panose="020B0503020204020204" pitchFamily="34" charset="0"/>
              </a:rPr>
              <a:t>εννοιολογικ</a:t>
            </a:r>
            <a:r>
              <a:rPr lang="el-GR" altLang="el-GR" dirty="0" err="1" smtClean="0"/>
              <a:t>ός</a:t>
            </a:r>
            <a:r>
              <a:rPr lang="en-US" altLang="el-GR" dirty="0" smtClean="0">
                <a:latin typeface="Corbel" panose="020B0503020204020204" pitchFamily="34" charset="0"/>
              </a:rPr>
              <a:t> </a:t>
            </a:r>
            <a:r>
              <a:rPr lang="el-GR" altLang="el-GR" dirty="0" smtClean="0"/>
              <a:t>χάρτης </a:t>
            </a:r>
            <a:r>
              <a:rPr lang="en-US" altLang="el-GR" dirty="0" smtClean="0">
                <a:latin typeface="Corbel" panose="020B0503020204020204" pitchFamily="34" charset="0"/>
              </a:rPr>
              <a:t>π</a:t>
            </a:r>
            <a:r>
              <a:rPr lang="en-US" altLang="el-GR" dirty="0" err="1" smtClean="0">
                <a:latin typeface="Corbel" panose="020B0503020204020204" pitchFamily="34" charset="0"/>
              </a:rPr>
              <a:t>εριέχει</a:t>
            </a:r>
            <a:r>
              <a:rPr lang="en-US" altLang="el-GR" dirty="0" smtClean="0">
                <a:latin typeface="Corbel" panose="020B0503020204020204" pitchFamily="34" charset="0"/>
              </a:rPr>
              <a:t> </a:t>
            </a:r>
            <a:r>
              <a:rPr lang="en-US" altLang="el-GR" dirty="0" err="1" smtClean="0">
                <a:latin typeface="Corbel" panose="020B0503020204020204" pitchFamily="34" charset="0"/>
              </a:rPr>
              <a:t>τρί</a:t>
            </a:r>
            <a:r>
              <a:rPr lang="en-US" altLang="el-GR" dirty="0" smtClean="0">
                <a:latin typeface="Corbel" panose="020B0503020204020204" pitchFamily="34" charset="0"/>
              </a:rPr>
              <a:t>α βασικά στοιχεία: </a:t>
            </a:r>
          </a:p>
          <a:p>
            <a:r>
              <a:rPr lang="en-US" altLang="el-GR" b="1" i="1" dirty="0" err="1" smtClean="0">
                <a:latin typeface="Corbel" panose="020B0503020204020204" pitchFamily="34" charset="0"/>
              </a:rPr>
              <a:t>έννοιες</a:t>
            </a:r>
            <a:r>
              <a:rPr lang="en-US" altLang="el-GR" dirty="0" smtClean="0">
                <a:latin typeface="Corbel" panose="020B0503020204020204" pitchFamily="34" charset="0"/>
              </a:rPr>
              <a:t> (concepts)</a:t>
            </a:r>
            <a:r>
              <a:rPr lang="el-GR" altLang="el-GR" dirty="0" smtClean="0"/>
              <a:t> ή κόμβοι</a:t>
            </a:r>
            <a:r>
              <a:rPr lang="en-US" altLang="el-GR" dirty="0" smtClean="0">
                <a:latin typeface="Corbel" panose="020B0503020204020204" pitchFamily="34" charset="0"/>
              </a:rPr>
              <a:t>, </a:t>
            </a:r>
          </a:p>
          <a:p>
            <a:r>
              <a:rPr lang="en-US" altLang="el-GR" b="1" i="1" dirty="0" err="1" smtClean="0">
                <a:latin typeface="Corbel" panose="020B0503020204020204" pitchFamily="34" charset="0"/>
              </a:rPr>
              <a:t>συνδέσμους</a:t>
            </a:r>
            <a:r>
              <a:rPr lang="en-US" altLang="el-GR" dirty="0" smtClean="0">
                <a:latin typeface="Corbel" panose="020B0503020204020204" pitchFamily="34" charset="0"/>
              </a:rPr>
              <a:t> (links) </a:t>
            </a:r>
          </a:p>
          <a:p>
            <a:r>
              <a:rPr lang="en-US" altLang="el-GR" dirty="0" smtClean="0">
                <a:latin typeface="Corbel" panose="020B0503020204020204" pitchFamily="34" charset="0"/>
              </a:rPr>
              <a:t>και </a:t>
            </a:r>
            <a:r>
              <a:rPr lang="en-US" altLang="el-GR" b="1" i="1" dirty="0" err="1" smtClean="0">
                <a:latin typeface="Corbel" panose="020B0503020204020204" pitchFamily="34" charset="0"/>
              </a:rPr>
              <a:t>στιγμιότυ</a:t>
            </a:r>
            <a:r>
              <a:rPr lang="en-US" altLang="el-GR" b="1" i="1" dirty="0" smtClean="0">
                <a:latin typeface="Corbel" panose="020B0503020204020204" pitchFamily="34" charset="0"/>
              </a:rPr>
              <a:t>πα</a:t>
            </a:r>
            <a:r>
              <a:rPr lang="en-US" altLang="el-GR" dirty="0" smtClean="0">
                <a:latin typeface="Corbel" panose="020B0503020204020204" pitchFamily="34" charset="0"/>
              </a:rPr>
              <a:t> (instances) [</a:t>
            </a:r>
            <a:r>
              <a:rPr lang="en-US" altLang="el-GR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Fisher, 1992, McAleese, 1998</a:t>
            </a:r>
            <a:r>
              <a:rPr lang="en-US" altLang="el-GR" dirty="0" smtClean="0">
                <a:latin typeface="Corbel" panose="020B0503020204020204" pitchFamily="34" charset="0"/>
              </a:rPr>
              <a:t>] </a:t>
            </a:r>
            <a:endParaRPr lang="el-GR" altLang="el-GR" dirty="0" smtClean="0"/>
          </a:p>
          <a:p>
            <a:r>
              <a:rPr lang="en-US" altLang="el-GR" sz="2000" dirty="0" err="1" smtClean="0">
                <a:latin typeface="Corbel" panose="020B0503020204020204" pitchFamily="34" charset="0"/>
              </a:rPr>
              <a:t>Οι</a:t>
            </a:r>
            <a:r>
              <a:rPr lang="en-US" altLang="el-GR" sz="2000" dirty="0" smtClean="0">
                <a:latin typeface="Corbel" panose="020B0503020204020204" pitchFamily="34" charset="0"/>
              </a:rPr>
              <a:t> </a:t>
            </a:r>
            <a:r>
              <a:rPr lang="el-GR" altLang="el-GR" sz="2000" dirty="0" smtClean="0"/>
              <a:t>έννοιες </a:t>
            </a:r>
            <a:r>
              <a:rPr lang="en-US" altLang="el-GR" sz="2000" dirty="0" err="1" smtClean="0">
                <a:latin typeface="Corbel" panose="020B0503020204020204" pitchFamily="34" charset="0"/>
              </a:rPr>
              <a:t>συνδέοντ</a:t>
            </a:r>
            <a:r>
              <a:rPr lang="en-US" altLang="el-GR" sz="2000" dirty="0" smtClean="0">
                <a:latin typeface="Corbel" panose="020B0503020204020204" pitchFamily="34" charset="0"/>
              </a:rPr>
              <a:t>αι με συνδέσμους και σχηματίζουν έναν </a:t>
            </a:r>
            <a:r>
              <a:rPr lang="en-US" altLang="el-GR" sz="2000" b="1" i="1" dirty="0" smtClean="0">
                <a:latin typeface="Corbel" panose="020B0503020204020204" pitchFamily="34" charset="0"/>
              </a:rPr>
              <a:t>εννοιολογικό χάρτη</a:t>
            </a:r>
            <a:r>
              <a:rPr lang="en-US" altLang="el-GR" sz="2000" dirty="0" smtClean="0">
                <a:latin typeface="Corbel" panose="020B0503020204020204" pitchFamily="34" charset="0"/>
              </a:rPr>
              <a:t> (concept map) που μπορεί να έχει τη μορφή ενός σημασιολογικού δικτύου (semantic network)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8E65D0-F268-4F34-8674-B3EAC5C0256E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7200"/>
            <a:ext cx="8229600" cy="884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Δομικά στοιχεία εννοιολογικού χάρτη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5943600" y="1628775"/>
            <a:ext cx="320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l-G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Έννοιες</a:t>
            </a: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l-GR" sz="2400" dirty="0">
                <a:latin typeface="Times New Roman" pitchFamily="18" charset="0"/>
                <a:cs typeface="Arial" charset="0"/>
              </a:rPr>
              <a:t>που συνδέονται με </a:t>
            </a:r>
          </a:p>
          <a:p>
            <a:pPr>
              <a:defRPr/>
            </a:pPr>
            <a:r>
              <a:rPr lang="el-G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συνδέσμους</a:t>
            </a:r>
            <a:r>
              <a:rPr lang="el-GR" sz="2400" dirty="0">
                <a:latin typeface="Times New Roman" pitchFamily="18" charset="0"/>
                <a:cs typeface="Arial" charset="0"/>
              </a:rPr>
              <a:t> </a:t>
            </a:r>
          </a:p>
          <a:p>
            <a:pPr>
              <a:defRPr/>
            </a:pPr>
            <a:endParaRPr lang="el-GR" sz="2400" dirty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l-GR" sz="2400" dirty="0">
                <a:latin typeface="Times New Roman" pitchFamily="18" charset="0"/>
                <a:cs typeface="Arial" charset="0"/>
              </a:rPr>
              <a:t>αναπαριστούν σχέσεις μεταξύ εννοιών </a:t>
            </a:r>
          </a:p>
          <a:p>
            <a:pPr>
              <a:defRPr/>
            </a:pPr>
            <a:endParaRPr lang="el-GR" sz="2400" dirty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σχηματίζοντας προτάσεις με νόημα</a:t>
            </a:r>
            <a:endParaRPr lang="en-GB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37892" name="Picture 30" descr="Concept Map - Τι αναπαριστά ένας εννοιολικός χάρτης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73" y="1806575"/>
            <a:ext cx="5362575" cy="4032250"/>
          </a:xfrm>
        </p:spPr>
      </p:pic>
      <p:sp>
        <p:nvSpPr>
          <p:cNvPr id="37894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13CC35-280C-4943-AAA9-C11010FB5372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15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Δομή εννοιολογικού χάρτη</a:t>
            </a:r>
            <a:endParaRPr lang="el-GR" sz="4000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l-GR"/>
          </a:p>
        </p:txBody>
      </p:sp>
      <p:sp>
        <p:nvSpPr>
          <p:cNvPr id="38916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AF7B9F-BB3C-4421-BE2B-96E6AD73F668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16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9"/>
            <a:ext cx="7358063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493838" y="3071813"/>
            <a:ext cx="129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/>
              <a:t>1</a:t>
            </a:r>
            <a:r>
              <a:rPr lang="el-GR" altLang="el-GR" baseline="30000"/>
              <a:t>ο</a:t>
            </a:r>
            <a:r>
              <a:rPr lang="el-GR" altLang="el-GR"/>
              <a:t> επίπεδο</a:t>
            </a:r>
            <a:endParaRPr lang="en-GB" altLang="el-GR"/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136525" y="4702175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/>
              <a:t>2</a:t>
            </a:r>
            <a:r>
              <a:rPr lang="el-GR" altLang="el-GR" baseline="30000"/>
              <a:t>ο</a:t>
            </a:r>
            <a:r>
              <a:rPr lang="el-GR" altLang="el-GR"/>
              <a:t> επίπεδο</a:t>
            </a:r>
            <a:endParaRPr lang="en-GB" altLang="el-GR"/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3429000" y="5572125"/>
            <a:ext cx="219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/>
              <a:t>Σύνθετες συνδέσεις</a:t>
            </a:r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530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47725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Corbel" pitchFamily="34" charset="0"/>
              </a:rPr>
              <a:t>Έννοιες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310DA0-C142-4DAE-8AEA-D949FF434FDB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40965" name="Picture 30" descr="Concept Map - Τι αναπαριστά ένας εννοιολικός χάρτης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63" y="4065398"/>
            <a:ext cx="3140387" cy="194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8107362" cy="4800600"/>
          </a:xfrm>
        </p:spPr>
        <p:txBody>
          <a:bodyPr/>
          <a:lstStyle/>
          <a:p>
            <a:r>
              <a:rPr lang="en-US" altLang="el-GR" sz="2800" dirty="0" err="1" smtClean="0">
                <a:latin typeface="Corbel" panose="020B0503020204020204" pitchFamily="34" charset="0"/>
              </a:rPr>
              <a:t>Μι</a:t>
            </a:r>
            <a:r>
              <a:rPr lang="en-US" altLang="el-GR" sz="2800" dirty="0" smtClean="0">
                <a:latin typeface="Corbel" panose="020B0503020204020204" pitchFamily="34" charset="0"/>
              </a:rPr>
              <a:t>α </a:t>
            </a:r>
            <a:r>
              <a:rPr lang="en-US" altLang="el-GR" sz="2800" b="1" dirty="0" smtClean="0">
                <a:latin typeface="Corbel" panose="020B0503020204020204" pitchFamily="34" charset="0"/>
              </a:rPr>
              <a:t>έννοια </a:t>
            </a:r>
          </a:p>
          <a:p>
            <a:r>
              <a:rPr lang="el-GR" altLang="el-GR" sz="2800" dirty="0" smtClean="0"/>
              <a:t>είναι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μι</a:t>
            </a:r>
            <a:r>
              <a:rPr lang="en-US" altLang="el-GR" sz="2800" dirty="0" smtClean="0">
                <a:latin typeface="Corbel" panose="020B0503020204020204" pitchFamily="34" charset="0"/>
              </a:rPr>
              <a:t>α μονάδα πληροφορίας </a:t>
            </a:r>
            <a:r>
              <a:rPr lang="el-GR" altLang="el-GR" sz="2800" dirty="0" smtClean="0"/>
              <a:t>(κόμβος) που </a:t>
            </a:r>
            <a:r>
              <a:rPr lang="en-US" altLang="el-GR" sz="2800" dirty="0" smtClean="0">
                <a:latin typeface="Corbel" panose="020B0503020204020204" pitchFamily="34" charset="0"/>
              </a:rPr>
              <a:t>αναπα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ρίστ</a:t>
            </a:r>
            <a:r>
              <a:rPr lang="en-US" altLang="el-GR" sz="2800" dirty="0" smtClean="0">
                <a:latin typeface="Corbel" panose="020B0503020204020204" pitchFamily="34" charset="0"/>
              </a:rPr>
              <a:t>αται από μια λέξη, μια φράση ή μια εικόνα. </a:t>
            </a:r>
          </a:p>
          <a:p>
            <a:r>
              <a:rPr lang="en-US" altLang="el-GR" sz="2800" dirty="0" err="1" smtClean="0">
                <a:latin typeface="Corbel" panose="020B0503020204020204" pitchFamily="34" charset="0"/>
              </a:rPr>
              <a:t>Στη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γενική</a:t>
            </a:r>
            <a:r>
              <a:rPr lang="en-US" altLang="el-GR" sz="2800" dirty="0" smtClean="0">
                <a:latin typeface="Corbel" panose="020B0503020204020204" pitchFamily="34" charset="0"/>
              </a:rPr>
              <a:t> π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ερί</a:t>
            </a:r>
            <a:r>
              <a:rPr lang="en-US" altLang="el-GR" sz="2800" dirty="0" smtClean="0">
                <a:latin typeface="Corbel" panose="020B0503020204020204" pitchFamily="34" charset="0"/>
              </a:rPr>
              <a:t>πτωση, μια έννοια προσδιορίζεται απλώς από την ετικέτα της</a:t>
            </a:r>
            <a:r>
              <a:rPr lang="el-GR" altLang="el-GR" sz="2800" dirty="0" smtClean="0"/>
              <a:t> (λέξη)</a:t>
            </a:r>
            <a:r>
              <a:rPr lang="en-US" altLang="el-GR" sz="2800" dirty="0" smtClean="0">
                <a:latin typeface="Corbel" panose="020B0503020204020204" pitchFamily="34" charset="0"/>
              </a:rPr>
              <a:t>.</a:t>
            </a:r>
            <a:endParaRPr lang="el-GR" altLang="el-GR" sz="2800" dirty="0" smtClean="0"/>
          </a:p>
          <a:p>
            <a:r>
              <a:rPr lang="el-GR" altLang="el-GR" sz="2800" dirty="0" smtClean="0"/>
              <a:t>Παραδείγματα εννοιών;</a:t>
            </a:r>
          </a:p>
          <a:p>
            <a:pPr lvl="1"/>
            <a:r>
              <a:rPr lang="el-GR" altLang="el-GR" sz="2400" dirty="0" smtClean="0"/>
              <a:t>Οι έννοιες είναι συνήθως ουσιαστικά</a:t>
            </a:r>
            <a:endParaRPr lang="en-US" altLang="el-GR" sz="24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Corbel" pitchFamily="34" charset="0"/>
              </a:rPr>
              <a:t>Σύνδεσμοι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E5DD56-BB1F-4D50-B9F5-BE35812DEB48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43013" name="Picture 30" descr="Concept Map - Τι αναπαριστά ένας εννοιολικός χάρτης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26" y="3876675"/>
            <a:ext cx="32194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89038"/>
            <a:ext cx="7499350" cy="4800600"/>
          </a:xfrm>
        </p:spPr>
        <p:txBody>
          <a:bodyPr/>
          <a:lstStyle/>
          <a:p>
            <a:r>
              <a:rPr lang="en-US" altLang="el-GR" sz="2800" dirty="0" err="1" smtClean="0">
                <a:latin typeface="Corbel" panose="020B0503020204020204" pitchFamily="34" charset="0"/>
              </a:rPr>
              <a:t>Έν</a:t>
            </a:r>
            <a:r>
              <a:rPr lang="en-US" altLang="el-GR" sz="2800" dirty="0" smtClean="0">
                <a:latin typeface="Corbel" panose="020B0503020204020204" pitchFamily="34" charset="0"/>
              </a:rPr>
              <a:t>ας </a:t>
            </a:r>
            <a:r>
              <a:rPr lang="en-US" altLang="el-GR" sz="2800" b="1" dirty="0" smtClean="0">
                <a:latin typeface="Corbel" panose="020B0503020204020204" pitchFamily="34" charset="0"/>
              </a:rPr>
              <a:t>σύνδεσμος</a:t>
            </a:r>
            <a:r>
              <a:rPr lang="en-US" altLang="el-GR" sz="2800" dirty="0" smtClean="0">
                <a:latin typeface="Corbel" panose="020B0503020204020204" pitchFamily="34" charset="0"/>
              </a:rPr>
              <a:t> ανήκει σε μια ειδική κατηγορία εννοιών και περιγράφει πως μια έννοια συνδέεται με μια άλλη. </a:t>
            </a:r>
          </a:p>
          <a:p>
            <a:r>
              <a:rPr lang="en-US" altLang="el-GR" sz="2800" dirty="0" err="1" smtClean="0">
                <a:latin typeface="Corbel" panose="020B0503020204020204" pitchFamily="34" charset="0"/>
              </a:rPr>
              <a:t>Στη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γενική</a:t>
            </a:r>
            <a:r>
              <a:rPr lang="en-US" altLang="el-GR" sz="2800" dirty="0" smtClean="0">
                <a:latin typeface="Corbel" panose="020B0503020204020204" pitchFamily="34" charset="0"/>
              </a:rPr>
              <a:t> π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ερί</a:t>
            </a:r>
            <a:r>
              <a:rPr lang="en-US" altLang="el-GR" sz="2800" dirty="0" smtClean="0">
                <a:latin typeface="Corbel" panose="020B0503020204020204" pitchFamily="34" charset="0"/>
              </a:rPr>
              <a:t>πτωση, ένας σύνδεσμος αντιστοιχεί σε μία </a:t>
            </a:r>
            <a:r>
              <a:rPr lang="en-US" altLang="el-GR" sz="2800" u="sng" dirty="0" smtClean="0">
                <a:latin typeface="Corbel" panose="020B0503020204020204" pitchFamily="34" charset="0"/>
              </a:rPr>
              <a:t>σχέση</a:t>
            </a:r>
            <a:r>
              <a:rPr lang="en-US" altLang="el-GR" sz="2800" dirty="0" smtClean="0">
                <a:latin typeface="Corbel" panose="020B0503020204020204" pitchFamily="34" charset="0"/>
              </a:rPr>
              <a:t> που συνδέει δύο έννοιες.</a:t>
            </a:r>
            <a:endParaRPr lang="el-GR" altLang="el-GR" sz="2800" dirty="0" smtClean="0"/>
          </a:p>
          <a:p>
            <a:r>
              <a:rPr lang="el-GR" altLang="el-GR" sz="2800" dirty="0" smtClean="0"/>
              <a:t>Παραδείγματα συνδέσμων; </a:t>
            </a:r>
          </a:p>
          <a:p>
            <a:pPr lvl="1"/>
            <a:r>
              <a:rPr lang="el-GR" altLang="el-GR" sz="2400" dirty="0" smtClean="0"/>
              <a:t>Οι σύνδεσμοι είναι συνήθως ρήματα</a:t>
            </a:r>
            <a:endParaRPr lang="en-US" altLang="el-GR" sz="24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Corbel" pitchFamily="34" charset="0"/>
              </a:rPr>
              <a:t>Στιγμιότυπα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A83EDD-9AF8-4807-929E-9B97C9ED60A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45061" name="Picture 30" descr="Concept Map - Τι αναπαριστά ένας εννοιολικός χάρτης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8" y="3940838"/>
            <a:ext cx="32194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258888"/>
            <a:ext cx="7499350" cy="4800600"/>
          </a:xfrm>
        </p:spPr>
        <p:txBody>
          <a:bodyPr/>
          <a:lstStyle/>
          <a:p>
            <a:r>
              <a:rPr lang="en-US" altLang="el-GR" sz="2800" dirty="0" err="1" smtClean="0">
                <a:latin typeface="Corbel" panose="020B0503020204020204" pitchFamily="34" charset="0"/>
              </a:rPr>
              <a:t>Έν</a:t>
            </a:r>
            <a:r>
              <a:rPr lang="en-US" altLang="el-GR" sz="2800" dirty="0" smtClean="0">
                <a:latin typeface="Corbel" panose="020B0503020204020204" pitchFamily="34" charset="0"/>
              </a:rPr>
              <a:t>α </a:t>
            </a:r>
            <a:r>
              <a:rPr lang="en-US" altLang="el-GR" sz="2800" b="1" dirty="0" smtClean="0">
                <a:latin typeface="Corbel" panose="020B0503020204020204" pitchFamily="34" charset="0"/>
              </a:rPr>
              <a:t>στιγμιότυπο</a:t>
            </a:r>
            <a:r>
              <a:rPr lang="en-US" altLang="el-GR" sz="2800" dirty="0" smtClean="0">
                <a:latin typeface="Corbel" panose="020B0503020204020204" pitchFamily="34" charset="0"/>
              </a:rPr>
              <a:t> είναι μια πρόταση της μορφής </a:t>
            </a:r>
          </a:p>
          <a:p>
            <a:r>
              <a:rPr lang="en-US" altLang="el-GR" sz="2800" dirty="0" smtClean="0">
                <a:latin typeface="Corbel" panose="020B0503020204020204" pitchFamily="34" charset="0"/>
              </a:rPr>
              <a:t>«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έννοι</a:t>
            </a:r>
            <a:r>
              <a:rPr lang="en-US" altLang="el-GR" sz="2800" dirty="0" smtClean="0">
                <a:latin typeface="Corbel" panose="020B0503020204020204" pitchFamily="34" charset="0"/>
              </a:rPr>
              <a:t>α – σύνδεσμος – έννοια» </a:t>
            </a:r>
          </a:p>
          <a:p>
            <a:r>
              <a:rPr lang="en-US" altLang="el-GR" sz="2800" dirty="0" smtClean="0">
                <a:latin typeface="Corbel" panose="020B0503020204020204" pitchFamily="34" charset="0"/>
              </a:rPr>
              <a:t>και π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εριγράφει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τη</a:t>
            </a:r>
            <a:r>
              <a:rPr lang="en-US" altLang="el-GR" sz="2800" dirty="0" smtClean="0">
                <a:latin typeface="Corbel" panose="020B0503020204020204" pitchFamily="34" charset="0"/>
              </a:rPr>
              <a:t> 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σχέση</a:t>
            </a:r>
            <a:r>
              <a:rPr lang="en-US" altLang="el-GR" sz="2800" dirty="0" smtClean="0">
                <a:latin typeface="Corbel" panose="020B0503020204020204" pitchFamily="34" charset="0"/>
              </a:rPr>
              <a:t> α</a:t>
            </a:r>
            <a:r>
              <a:rPr lang="en-US" altLang="el-GR" sz="2800" dirty="0" err="1" smtClean="0">
                <a:latin typeface="Corbel" panose="020B0503020204020204" pitchFamily="34" charset="0"/>
              </a:rPr>
              <a:t>νάμεσ</a:t>
            </a:r>
            <a:r>
              <a:rPr lang="en-US" altLang="el-GR" sz="2800" dirty="0" smtClean="0">
                <a:latin typeface="Corbel" panose="020B0503020204020204" pitchFamily="34" charset="0"/>
              </a:rPr>
              <a:t>α στις δύο έννοιες. </a:t>
            </a:r>
            <a:endParaRPr lang="el-GR" altLang="el-GR" sz="2800" dirty="0" smtClean="0"/>
          </a:p>
          <a:p>
            <a:r>
              <a:rPr lang="el-GR" altLang="el-GR" sz="2800" dirty="0" smtClean="0"/>
              <a:t>Παραδείγματα </a:t>
            </a:r>
            <a:r>
              <a:rPr lang="el-GR" altLang="el-GR" sz="2800" dirty="0" err="1" smtClean="0"/>
              <a:t>στιγμιοτύπων</a:t>
            </a:r>
            <a:r>
              <a:rPr lang="el-GR" altLang="el-GR" sz="2800" dirty="0" smtClean="0"/>
              <a:t>;</a:t>
            </a:r>
          </a:p>
          <a:p>
            <a:pPr lvl="1"/>
            <a:r>
              <a:rPr lang="el-GR" altLang="el-GR" sz="2400" dirty="0" smtClean="0"/>
              <a:t>Τα στιγμιότυπα είναι προτάσεις</a:t>
            </a:r>
            <a:endParaRPr lang="en-US" altLang="el-GR" sz="24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Εκπαιδευτική Τεχνολογία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070" y="1094581"/>
            <a:ext cx="8424863" cy="4203700"/>
          </a:xfrm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6675" y="311140"/>
            <a:ext cx="877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C00000"/>
                </a:solidFill>
                <a:latin typeface="+mj-lt"/>
              </a:rPr>
              <a:t>Παράδειγμα 1: η Έννοια της Εκπαιδευτικής Τεχνολογίας;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6295101" y="4291012"/>
            <a:ext cx="22637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Κεντρική Έννοια:….</a:t>
            </a:r>
          </a:p>
          <a:p>
            <a:pPr>
              <a:defRPr/>
            </a:pPr>
            <a:endParaRPr lang="el-GR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Έννοιες</a:t>
            </a:r>
            <a:r>
              <a:rPr lang="el-GR" dirty="0">
                <a:latin typeface="Arial" charset="0"/>
                <a:cs typeface="Arial" charset="0"/>
              </a:rPr>
              <a:t>:…………….</a:t>
            </a:r>
          </a:p>
          <a:p>
            <a:pPr>
              <a:defRPr/>
            </a:pPr>
            <a:endParaRPr lang="el-GR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Σύνδεσμοι</a:t>
            </a:r>
            <a:r>
              <a:rPr lang="el-GR" dirty="0">
                <a:latin typeface="Arial" charset="0"/>
                <a:cs typeface="Arial" charset="0"/>
              </a:rPr>
              <a:t>:…………</a:t>
            </a:r>
          </a:p>
          <a:p>
            <a:pPr>
              <a:defRPr/>
            </a:pPr>
            <a:endParaRPr lang="el-GR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Προτάσεις</a:t>
            </a:r>
            <a:r>
              <a:rPr lang="el-GR" dirty="0">
                <a:latin typeface="Arial" charset="0"/>
                <a:cs typeface="Arial" charset="0"/>
              </a:rPr>
              <a:t>: …………</a:t>
            </a:r>
          </a:p>
        </p:txBody>
      </p:sp>
      <p:sp>
        <p:nvSpPr>
          <p:cNvPr id="47110" name="Θέση αριθμού διαφάνειας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5F0E9-F112-4859-A245-3B81D6E5D3FC}" type="slidenum">
              <a:rPr lang="el-GR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20</a:t>
            </a:fld>
            <a:endParaRPr lang="el-GR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 </a:t>
            </a:r>
            <a:endParaRPr lang="en-GB" dirty="0">
              <a:latin typeface="Corbel" pitchFamily="34" charset="0"/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194E98-2DE4-4119-918D-9A394DD489A5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21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808039"/>
            <a:ext cx="7339012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203106"/>
            <a:ext cx="9143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rgbClr val="C00000"/>
                </a:solidFill>
                <a:latin typeface="+mj-lt"/>
              </a:rPr>
              <a:t>Παράδειγμα 2: η έννοια της Εννοιολογικής Χαρτογράφησης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2300288"/>
            <a:ext cx="20462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Κεντρική Έννοια:….</a:t>
            </a:r>
          </a:p>
          <a:p>
            <a:pPr>
              <a:defRPr/>
            </a:pPr>
            <a:endParaRPr lang="el-GR" sz="16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Έννοιες</a:t>
            </a:r>
            <a:r>
              <a:rPr lang="el-GR" sz="1600" dirty="0">
                <a:latin typeface="Arial" charset="0"/>
                <a:cs typeface="Arial" charset="0"/>
              </a:rPr>
              <a:t>:…………….</a:t>
            </a:r>
          </a:p>
          <a:p>
            <a:pPr>
              <a:defRPr/>
            </a:pPr>
            <a:endParaRPr lang="el-GR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Σύνδεσμοι</a:t>
            </a:r>
            <a:r>
              <a:rPr lang="el-GR" sz="1600" dirty="0">
                <a:latin typeface="Arial" charset="0"/>
                <a:cs typeface="Arial" charset="0"/>
              </a:rPr>
              <a:t>:…………</a:t>
            </a:r>
          </a:p>
          <a:p>
            <a:pPr>
              <a:defRPr/>
            </a:pPr>
            <a:endParaRPr lang="el-GR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Προτάσεις</a:t>
            </a:r>
            <a:r>
              <a:rPr lang="el-GR" sz="1600" dirty="0">
                <a:latin typeface="Arial" charset="0"/>
                <a:cs typeface="Arial" charset="0"/>
              </a:rPr>
              <a:t>: …………</a:t>
            </a:r>
          </a:p>
        </p:txBody>
      </p:sp>
    </p:spTree>
    <p:extLst>
      <p:ext uri="{BB962C8B-B14F-4D97-AF65-F5344CB8AC3E}">
        <p14:creationId xmlns:p14="http://schemas.microsoft.com/office/powerpoint/2010/main" val="10392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Στάδια δημιουργίας ενός </a:t>
            </a:r>
            <a:r>
              <a:rPr lang="el-GR" sz="4000" dirty="0" smtClean="0"/>
              <a:t>χάρτη (1/3)</a:t>
            </a:r>
            <a:endParaRPr lang="el-GR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158163" cy="4800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Πρώτα  </a:t>
            </a:r>
            <a:r>
              <a:rPr lang="el-GR" sz="2400" dirty="0" smtClean="0">
                <a:latin typeface="+mj-lt"/>
              </a:rPr>
              <a:t>πρέπει  </a:t>
            </a:r>
            <a:r>
              <a:rPr lang="el-GR" sz="2400" dirty="0">
                <a:latin typeface="+mj-lt"/>
              </a:rPr>
              <a:t>να  προσδιοριστεί  το  </a:t>
            </a:r>
            <a:r>
              <a:rPr lang="el-GR" sz="2400" b="1" dirty="0">
                <a:solidFill>
                  <a:srgbClr val="C00000"/>
                </a:solidFill>
                <a:latin typeface="+mj-lt"/>
              </a:rPr>
              <a:t>κομβικό  ερώτημα  </a:t>
            </a:r>
            <a:r>
              <a:rPr lang="el-GR" sz="2400" dirty="0">
                <a:latin typeface="+mj-lt"/>
              </a:rPr>
              <a:t>που  αντιστοιχεί  στο  γνωστικό  τομέα, πρόβλημα  ή  ζήτημα  που  πρόκειται  να  χαρτογραφηθεί. </a:t>
            </a:r>
            <a:endParaRPr lang="el-GR" sz="2400" dirty="0" smtClean="0">
              <a:latin typeface="+mj-lt"/>
            </a:endParaRPr>
          </a:p>
          <a:p>
            <a:pPr marL="609600" indent="-609600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l-GR" sz="2000" i="1" dirty="0" smtClean="0">
                <a:latin typeface="+mj-lt"/>
              </a:rPr>
              <a:t>	Το  </a:t>
            </a:r>
            <a:r>
              <a:rPr lang="el-GR" sz="2000" i="1" dirty="0">
                <a:latin typeface="+mj-lt"/>
              </a:rPr>
              <a:t>θέμα  που  μελετάται  μπορεί  να  αναφέρεται  σε  μία  διδακτική  ενότητα  σχολικού  εγχειριδίου, σ’ ένα  άρθρο  επιστημονικού  περιοδικού  ή  εφημερίδας  ή  ακόμα  </a:t>
            </a:r>
            <a:r>
              <a:rPr lang="el-GR" sz="2000" i="1" dirty="0" smtClean="0">
                <a:latin typeface="+mj-lt"/>
              </a:rPr>
              <a:t>σε ένα  </a:t>
            </a:r>
            <a:r>
              <a:rPr lang="el-GR" sz="2000" i="1" dirty="0">
                <a:latin typeface="+mj-lt"/>
              </a:rPr>
              <a:t>κείμενο  στο  διαδίκτυο, ή  </a:t>
            </a:r>
            <a:r>
              <a:rPr lang="el-GR" sz="2000" i="1" dirty="0" smtClean="0">
                <a:latin typeface="+mj-lt"/>
              </a:rPr>
              <a:t>σε ένα  λογισμικό.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l-GR" sz="2400" dirty="0" smtClean="0">
                <a:latin typeface="+mj-lt"/>
              </a:rPr>
              <a:t>Πρέπει  </a:t>
            </a:r>
            <a:r>
              <a:rPr lang="el-GR" sz="2400" dirty="0">
                <a:latin typeface="+mj-lt"/>
              </a:rPr>
              <a:t>να  προσδιοριστούν  οι  </a:t>
            </a:r>
            <a:r>
              <a:rPr lang="el-GR" sz="2400" b="1" dirty="0">
                <a:solidFill>
                  <a:srgbClr val="C00000"/>
                </a:solidFill>
                <a:latin typeface="+mj-lt"/>
              </a:rPr>
              <a:t>έννοιες</a:t>
            </a:r>
            <a:r>
              <a:rPr lang="el-GR" sz="2400" dirty="0">
                <a:latin typeface="+mj-lt"/>
              </a:rPr>
              <a:t>  που  σχετίζονται  </a:t>
            </a:r>
            <a:r>
              <a:rPr lang="el-GR" sz="2400" dirty="0" smtClean="0">
                <a:latin typeface="+mj-lt"/>
              </a:rPr>
              <a:t>με το ερώτημα (8, 10  </a:t>
            </a:r>
            <a:r>
              <a:rPr lang="el-GR" sz="2400" dirty="0">
                <a:latin typeface="+mj-lt"/>
              </a:rPr>
              <a:t>ή  και  20  έννοιες).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l-GR" sz="2400" b="1" dirty="0">
                <a:solidFill>
                  <a:srgbClr val="C00000"/>
                </a:solidFill>
                <a:latin typeface="+mj-lt"/>
              </a:rPr>
              <a:t>Κατάταξη</a:t>
            </a:r>
            <a:r>
              <a:rPr lang="el-GR" sz="2400" dirty="0">
                <a:latin typeface="+mj-lt"/>
              </a:rPr>
              <a:t>  των  εννοιών, ξεκινώντας  από  την  πιο  γενική  προς  τις  πιο  ειδικές.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Τοποθέτηση  της  γενικότερης  και  πιο  περιεκτικής  έννοιας  στην  κορυφή  του  χάρτη. Αυτή  είναι  η  </a:t>
            </a:r>
            <a:r>
              <a:rPr lang="el-GR" sz="2400" b="1" dirty="0">
                <a:solidFill>
                  <a:srgbClr val="C00000"/>
                </a:solidFill>
                <a:latin typeface="+mj-lt"/>
              </a:rPr>
              <a:t>κεντρική  έννοια</a:t>
            </a:r>
            <a:r>
              <a:rPr lang="el-GR" sz="2400" dirty="0">
                <a:latin typeface="+mj-lt"/>
              </a:rPr>
              <a:t>. 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10D479-C467-40A5-9315-DDE08BC0374D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22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486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Στάδια δημιουργίας ενός </a:t>
            </a:r>
            <a:r>
              <a:rPr lang="el-GR" sz="4000" dirty="0" smtClean="0"/>
              <a:t>χάρτη (2/3)</a:t>
            </a:r>
            <a:endParaRPr lang="el-GR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799" y="1447800"/>
            <a:ext cx="7867651" cy="4910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 b="1" dirty="0" smtClean="0">
                <a:solidFill>
                  <a:srgbClr val="C00000"/>
                </a:solidFill>
              </a:rPr>
              <a:t>Επιλογή  2, 3, ή 4  εννοιών  </a:t>
            </a:r>
            <a:r>
              <a:rPr lang="el-GR" altLang="el-GR" sz="2400" dirty="0" smtClean="0"/>
              <a:t>που  ακολουθούν  σε  βαθμό  γενίκευσης  και  τοποθέτησης  τους  κάτω  από  την  κεντρική  έννοια  της  κορυφής. Αποφυγή  6  ή  8  εννοιών  κάτω  από  μία  έννοια.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 smtClean="0">
                <a:solidFill>
                  <a:srgbClr val="C00000"/>
                </a:solidFill>
              </a:rPr>
              <a:t>Σύνδεση  των  εννοιών  </a:t>
            </a:r>
            <a:r>
              <a:rPr lang="el-GR" altLang="el-GR" sz="2400" dirty="0" smtClean="0"/>
              <a:t>ανά  δύο  με  γραμμές. Πάνω  σε  κάθε  γραμμή  πρέπει  να  γραφτούν  απλές  και  σύντομες  συνδετικές  λέξεις, ώστε  να  σχηματιστούν  </a:t>
            </a:r>
            <a:r>
              <a:rPr lang="el-GR" altLang="el-GR" sz="2400" b="1" dirty="0" smtClean="0">
                <a:solidFill>
                  <a:srgbClr val="C00000"/>
                </a:solidFill>
              </a:rPr>
              <a:t>προτάσεις  που  να  έχουν  νόημα</a:t>
            </a:r>
            <a:r>
              <a:rPr lang="el-GR" altLang="el-GR" sz="2400" dirty="0" smtClean="0"/>
              <a:t>. Οι  συνδετικές  λέξεις  πρέπει  να  προσδιορίζουν  τη  σχέση  μεταξύ  τους  δύο  εννοιών. Οι  απλές  αυτές  συνδέσεις  εκφράζουν  το  νόημα  που  δίνεται  στις  έννοιες.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 smtClean="0">
                <a:solidFill>
                  <a:srgbClr val="C00000"/>
                </a:solidFill>
              </a:rPr>
              <a:t>Βελτίωση  του  σχήματος  </a:t>
            </a:r>
            <a:r>
              <a:rPr lang="el-GR" altLang="el-GR" sz="2400" dirty="0" smtClean="0"/>
              <a:t>προσθέτοντας, μεταφέροντας  και  αφαιρώντας  έννοιες, επιλέγοντας  τις  πιο  κατάλληλες  συνδετικές  λέξεις. 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FE447-0973-4DE0-B54D-7483AA800F51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23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ΤΠΕ και Εκπαίδευση, Β. Κόμης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274638"/>
            <a:ext cx="84010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Στάδια δημιουργίας ενός </a:t>
            </a:r>
            <a:r>
              <a:rPr lang="el-GR" sz="4000" dirty="0" smtClean="0"/>
              <a:t>χάρτη (3/3)</a:t>
            </a:r>
            <a:endParaRPr lang="el-GR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447800"/>
            <a:ext cx="8096250" cy="4800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Αναζήτηση  διασυνδέσεων  μεταξύ  εννοιών  που  μπορεί  να  βρίσκονται  σε  διαφορετικές  περιοχές  του  χάρτη  είτε  στο  επίπεδο  ή  σε  άλλο, είτε  είναι  υπό – έννοιες  κάτω  από  διαφορετικές  έννοιες. </a:t>
            </a:r>
            <a:endParaRPr lang="el-GR" sz="2400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l-GR" sz="2400" dirty="0" smtClean="0">
                <a:latin typeface="+mj-lt"/>
              </a:rPr>
              <a:t>Οι  </a:t>
            </a:r>
            <a:r>
              <a:rPr lang="el-GR" sz="2400" dirty="0">
                <a:latin typeface="+mj-lt"/>
              </a:rPr>
              <a:t>σχέσεις  αυτές  εμφανίζονται  στο  σχήμα  με  οριζόντιες  ή  πλάγιες  γραμμές. </a:t>
            </a:r>
            <a:endParaRPr lang="el-GR" sz="2400" dirty="0" smtClean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l-GR" sz="2400" dirty="0" smtClean="0">
                <a:latin typeface="+mj-lt"/>
              </a:rPr>
              <a:t>Ο  </a:t>
            </a:r>
            <a:r>
              <a:rPr lang="en-US" sz="2400" dirty="0">
                <a:latin typeface="+mj-lt"/>
              </a:rPr>
              <a:t>Novak</a:t>
            </a:r>
            <a:r>
              <a:rPr lang="el-GR" sz="2400" dirty="0">
                <a:latin typeface="+mj-lt"/>
              </a:rPr>
              <a:t>  αποκαλεί  τις  συνδέσεις  αυτές  </a:t>
            </a:r>
            <a:r>
              <a:rPr lang="en-US" sz="2400" dirty="0">
                <a:latin typeface="+mj-lt"/>
              </a:rPr>
              <a:t>cross </a:t>
            </a:r>
            <a:r>
              <a:rPr lang="el-GR" sz="2400" dirty="0">
                <a:latin typeface="+mj-lt"/>
              </a:rPr>
              <a:t>– </a:t>
            </a:r>
            <a:r>
              <a:rPr lang="en-US" sz="2400" dirty="0">
                <a:latin typeface="+mj-lt"/>
              </a:rPr>
              <a:t>links</a:t>
            </a:r>
            <a:r>
              <a:rPr lang="el-GR" sz="2400" dirty="0">
                <a:latin typeface="+mj-lt"/>
              </a:rPr>
              <a:t>  και  θεωρεί  ότι  αποτελούν  έκφραση  της  συνθετικής  και  δημιουργικής  σκέψης, εφόσον  εκφράζουν  την  κατανόηση  σχέσεων  μεταξύ  εννοιών  ή  συνόλων  εννοιών. Αυτές  ονομάζονται  </a:t>
            </a:r>
            <a:r>
              <a:rPr lang="el-GR" sz="2400" b="1" dirty="0">
                <a:solidFill>
                  <a:srgbClr val="C00000"/>
                </a:solidFill>
                <a:latin typeface="+mj-lt"/>
              </a:rPr>
              <a:t>σύνθετες  συνδέσεις</a:t>
            </a:r>
            <a:r>
              <a:rPr lang="el-GR" sz="2400" dirty="0">
                <a:latin typeface="+mj-lt"/>
              </a:rPr>
              <a:t>. Οι  σύνθετες  αυτές  συνδέσεις  διασαφηνίζουν  σημαντικές  σχέσεις  αιτιότητας, αλληλεπιδράσεις. 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>
                <a:latin typeface="+mj-lt"/>
              </a:rPr>
              <a:t>Ολοκλήρωση  τους  σχήματος, προσθέτοντας  </a:t>
            </a:r>
            <a:r>
              <a:rPr lang="el-GR" sz="2400" b="1" dirty="0">
                <a:solidFill>
                  <a:srgbClr val="C00000"/>
                </a:solidFill>
                <a:latin typeface="+mj-lt"/>
              </a:rPr>
              <a:t>παραδείγματα</a:t>
            </a:r>
            <a:r>
              <a:rPr lang="el-GR" sz="2400" dirty="0">
                <a:latin typeface="+mj-lt"/>
              </a:rPr>
              <a:t>  κάτω  από  τις  έννοιες.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l-GR" sz="24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l-GR" sz="2400" dirty="0">
              <a:latin typeface="+mj-lt"/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7B72CC-5CB5-4FCB-87BD-AC988A8E8F04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24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latin typeface="Corbel" pitchFamily="34" charset="0"/>
              </a:rPr>
              <a:t>Χρήσεις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της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εννοιολογικής</a:t>
            </a:r>
            <a:r>
              <a:rPr lang="en-US" dirty="0">
                <a:latin typeface="Corbel" pitchFamily="34" charset="0"/>
              </a:rPr>
              <a:t>  </a:t>
            </a:r>
            <a:r>
              <a:rPr lang="en-US" dirty="0" err="1">
                <a:latin typeface="Corbel" pitchFamily="34" charset="0"/>
              </a:rPr>
              <a:t>χαρτογράφησης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85938"/>
            <a:ext cx="8382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γι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α ανάδυση και καταγραφή των αναπαραστάσεων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 (δραστηριότητες ανίχνευσης)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, </a:t>
            </a:r>
          </a:p>
          <a:p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γι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α 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διδασκαλία και μάθηση 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δι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αφόρων γνωστικών αντικειμένων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 (δραστηριότητες διδασκαλίας)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, </a:t>
            </a:r>
          </a:p>
          <a:p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γι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α 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εμπέδωση διαφόρων γνωστικών αντικειμένων (δραστηριότητες εμπέδωσης)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, </a:t>
            </a:r>
          </a:p>
          <a:p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γι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α 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δραστηριότητες 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α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ξιολόγηση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ς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(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μέσω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σύγκρισης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δύο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ή π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ερισσότερων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εννοιολογικών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χα</a:t>
            </a:r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ρτών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),</a:t>
            </a:r>
          </a:p>
          <a:p>
            <a:r>
              <a:rPr lang="en-US" altLang="el-GR" sz="24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γι</a:t>
            </a:r>
            <a:r>
              <a:rPr lang="en-US" altLang="el-GR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α </a:t>
            </a:r>
            <a:r>
              <a:rPr lang="el-GR" altLang="el-GR" sz="2400" b="1" dirty="0" err="1" smtClean="0">
                <a:solidFill>
                  <a:srgbClr val="FF0000"/>
                </a:solidFill>
              </a:rPr>
              <a:t>μεταγνώση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 (</a:t>
            </a:r>
            <a:r>
              <a:rPr lang="el-GR" altLang="el-GR" sz="2400" b="1" dirty="0" err="1" smtClean="0">
                <a:solidFill>
                  <a:srgbClr val="FF0000"/>
                </a:solidFill>
              </a:rPr>
              <a:t>μεταγνωστικές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 δραστηριότητες) </a:t>
            </a:r>
          </a:p>
          <a:p>
            <a:r>
              <a:rPr lang="el-GR" altLang="el-GR" sz="2200" dirty="0" smtClean="0"/>
              <a:t>Για </a:t>
            </a:r>
            <a:r>
              <a:rPr lang="en-US" altLang="el-GR" sz="2200" dirty="0" smtClean="0">
                <a:latin typeface="Corbel" panose="020B0503020204020204" pitchFamily="34" charset="0"/>
              </a:rPr>
              <a:t>α</a:t>
            </a:r>
            <a:r>
              <a:rPr lang="en-US" altLang="el-GR" sz="2200" dirty="0" err="1" smtClean="0">
                <a:latin typeface="Corbel" panose="020B0503020204020204" pitchFamily="34" charset="0"/>
              </a:rPr>
              <a:t>ντ</a:t>
            </a:r>
            <a:r>
              <a:rPr lang="en-US" altLang="el-GR" sz="2200" dirty="0" smtClean="0">
                <a:latin typeface="Corbel" panose="020B0503020204020204" pitchFamily="34" charset="0"/>
              </a:rPr>
              <a:t>αλλαγή και επικοινωνία ιδεών,</a:t>
            </a:r>
          </a:p>
          <a:p>
            <a:r>
              <a:rPr lang="en-US" altLang="el-GR" sz="2200" dirty="0" err="1" smtClean="0">
                <a:latin typeface="Corbel" panose="020B0503020204020204" pitchFamily="34" charset="0"/>
              </a:rPr>
              <a:t>γι</a:t>
            </a:r>
            <a:r>
              <a:rPr lang="en-US" altLang="el-GR" sz="2200" dirty="0" smtClean="0">
                <a:latin typeface="Corbel" panose="020B0503020204020204" pitchFamily="34" charset="0"/>
              </a:rPr>
              <a:t>α σχεδίαση εφαρμογών υπερμέσων και γενικότερα συστημάτων πλοήγησης.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145A78-79EC-4A47-9B9E-C9C67D7B47F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ΤΠΕ και Εκπαίδευση, Β. Κόμης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Υπολογιστικά Εργαλεία </a:t>
            </a:r>
            <a:r>
              <a:rPr lang="en-US" dirty="0" err="1" smtClean="0">
                <a:latin typeface="Corbel" pitchFamily="34" charset="0"/>
              </a:rPr>
              <a:t>Εννοιολογικής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Χα</a:t>
            </a:r>
            <a:r>
              <a:rPr lang="en-US" dirty="0" err="1">
                <a:latin typeface="Corbel" pitchFamily="34" charset="0"/>
              </a:rPr>
              <a:t>ρτογράφησης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488363" cy="4395787"/>
          </a:xfrm>
        </p:spPr>
        <p:txBody>
          <a:bodyPr>
            <a:normAutofit/>
          </a:bodyPr>
          <a:lstStyle/>
          <a:p>
            <a:pPr marL="539750" indent="-457200">
              <a:defRPr/>
            </a:pPr>
            <a:r>
              <a:rPr lang="el-GR" dirty="0" smtClean="0"/>
              <a:t>Τα υπολογιστικά εργαλεία εννοιολογικής χαρτογράφησης αποτελούν μία ιδιαίτερη κατηγορία εκπαιδευτικού λογισμικού μπορούν να χρησιμοποιηθούν </a:t>
            </a:r>
          </a:p>
          <a:p>
            <a:pPr marL="939800" lvl="1" indent="-457200">
              <a:defRPr/>
            </a:pPr>
            <a:r>
              <a:rPr lang="el-GR" sz="2400" dirty="0" smtClean="0"/>
              <a:t>σε όλες τις βαθμίδες τις εκπαίδευσης (από το νηπιαγωγείο) </a:t>
            </a:r>
          </a:p>
          <a:p>
            <a:pPr marL="939800" lvl="1" indent="-457200">
              <a:defRPr/>
            </a:pPr>
            <a:r>
              <a:rPr lang="el-GR" sz="2400" dirty="0"/>
              <a:t>σε όλα τα γνωστικά αντικείμενα (εγκάρσιες χρήσεις)</a:t>
            </a:r>
          </a:p>
          <a:p>
            <a:pPr marL="939800" lvl="1" indent="-457200">
              <a:defRPr/>
            </a:pPr>
            <a:r>
              <a:rPr lang="el-GR" sz="2400" dirty="0"/>
              <a:t>σε όλες τις φάσεις μιας διδασκαλίας (ανίχνευση ιδεών, διδασκαλία, εμπέδωση, αξιολόγηση, </a:t>
            </a:r>
            <a:r>
              <a:rPr lang="el-GR" sz="2400" dirty="0" err="1"/>
              <a:t>μεταγνώση</a:t>
            </a:r>
            <a:r>
              <a:rPr lang="el-GR" sz="2400" dirty="0"/>
              <a:t>) 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el-GR" sz="2800" dirty="0" smtClean="0"/>
          </a:p>
          <a:p>
            <a:pPr>
              <a:defRPr/>
            </a:pPr>
            <a:endParaRPr lang="en-US" sz="2800" dirty="0" smtClean="0">
              <a:latin typeface="Corbel" panose="020B0503020204020204" pitchFamily="34" charset="0"/>
            </a:endParaRPr>
          </a:p>
          <a:p>
            <a:pPr>
              <a:defRPr/>
            </a:pPr>
            <a:endParaRPr lang="en-US" sz="2400" dirty="0" smtClean="0">
              <a:latin typeface="Corbel" panose="020B0503020204020204" pitchFamily="34" charset="0"/>
            </a:endParaRPr>
          </a:p>
          <a:p>
            <a:pPr>
              <a:defRPr/>
            </a:pPr>
            <a:endParaRPr lang="en-US" sz="2400" b="1" dirty="0" smtClean="0">
              <a:latin typeface="Corbel" panose="020B0503020204020204" pitchFamily="34" charset="0"/>
            </a:endParaRP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40C837-30CA-4DEE-9012-89FFC41BD2B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Προστιθέμενη </a:t>
            </a:r>
            <a:r>
              <a:rPr lang="el-GR" dirty="0" smtClean="0"/>
              <a:t>αξία λογισμικών </a:t>
            </a:r>
            <a:r>
              <a:rPr lang="el-GR" dirty="0"/>
              <a:t/>
            </a:r>
            <a:br>
              <a:rPr lang="el-GR" dirty="0"/>
            </a:br>
            <a:r>
              <a:rPr lang="en-US" dirty="0" err="1" smtClean="0">
                <a:latin typeface="Corbel" pitchFamily="34" charset="0"/>
              </a:rPr>
              <a:t>Εννοιολογικής</a:t>
            </a:r>
            <a:r>
              <a:rPr lang="en-US" dirty="0" smtClean="0">
                <a:latin typeface="Corbel" pitchFamily="34" charset="0"/>
              </a:rPr>
              <a:t> </a:t>
            </a:r>
            <a:r>
              <a:rPr lang="en-US" dirty="0">
                <a:latin typeface="Corbel" pitchFamily="34" charset="0"/>
              </a:rPr>
              <a:t>Χα</a:t>
            </a:r>
            <a:r>
              <a:rPr lang="en-US" dirty="0" err="1">
                <a:latin typeface="Corbel" pitchFamily="34" charset="0"/>
              </a:rPr>
              <a:t>ρτογράφησης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575" y="1700213"/>
            <a:ext cx="7900988" cy="4033837"/>
          </a:xfrm>
        </p:spPr>
        <p:txBody>
          <a:bodyPr>
            <a:normAutofit lnSpcReduction="10000"/>
          </a:bodyPr>
          <a:lstStyle/>
          <a:p>
            <a:r>
              <a:rPr lang="el-GR" altLang="en-US" sz="2400" smtClean="0"/>
              <a:t>Εύκολη και διαισθητική εκμάθηση της χρήσης τους</a:t>
            </a:r>
          </a:p>
          <a:p>
            <a:r>
              <a:rPr lang="el-GR" altLang="en-US" sz="2400" smtClean="0"/>
              <a:t>Ποιοτικά διαφορετική χρήση από το χαρτί – μολύβι (αποθήκευση, ανταλλαγή, χρήση βιβλιοθήκης εικόνων και ήχων, κλπ.)</a:t>
            </a:r>
          </a:p>
          <a:p>
            <a:r>
              <a:rPr lang="el-GR" altLang="en-US" sz="2400" smtClean="0"/>
              <a:t>Ένταξη σε όλες τις βαθμίδες της εκπαίδευσης </a:t>
            </a:r>
          </a:p>
          <a:p>
            <a:r>
              <a:rPr lang="el-GR" altLang="en-US" sz="2400" smtClean="0"/>
              <a:t>Χρήση σε όλα τα γνωστικά αντικείμενα ως εργαλεία αναπαράστασης </a:t>
            </a:r>
          </a:p>
          <a:p>
            <a:r>
              <a:rPr lang="el-GR" altLang="en-US" sz="2400" smtClean="0"/>
              <a:t>Χρήση σε όλες τις πτυχές της μαθησιακής διαδικασίας ως εργαλεία για το μαθητή (καταγράφει ιδέες και γνώσεις, αξιολογείται, κλπ.) και το δάσκαλο (αναπαριστά έννοιες, αξιολογεί, κλπ.)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7AF4D6-7905-4326-A1C4-F9A2BF2A612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468313" y="166688"/>
            <a:ext cx="822166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/>
              <a:t>Λ</a:t>
            </a:r>
            <a:r>
              <a:rPr lang="el-GR" sz="4400" dirty="0" smtClean="0"/>
              <a:t>ογισμικά </a:t>
            </a:r>
            <a:r>
              <a:rPr lang="el-GR" sz="4400" dirty="0"/>
              <a:t>ε</a:t>
            </a:r>
            <a:r>
              <a:rPr lang="el-GR" sz="4400" dirty="0" smtClean="0"/>
              <a:t>ννοιολογικής </a:t>
            </a:r>
            <a:r>
              <a:rPr lang="el-GR" sz="4400" dirty="0"/>
              <a:t>χ</a:t>
            </a:r>
            <a:r>
              <a:rPr lang="el-GR" sz="4400" dirty="0" smtClean="0"/>
              <a:t>αρτογράφησης </a:t>
            </a:r>
            <a:endParaRPr lang="el-GR" sz="2400" dirty="0" smtClean="0"/>
          </a:p>
        </p:txBody>
      </p:sp>
      <p:sp>
        <p:nvSpPr>
          <p:cNvPr id="62467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557338"/>
            <a:ext cx="8424862" cy="4881562"/>
          </a:xfrm>
        </p:spPr>
        <p:txBody>
          <a:bodyPr/>
          <a:lstStyle/>
          <a:p>
            <a:pPr lvl="1"/>
            <a:r>
              <a:rPr lang="en-US" altLang="en-US" sz="2400" b="1" dirty="0" smtClean="0"/>
              <a:t>Inspiration</a:t>
            </a:r>
            <a:r>
              <a:rPr lang="el-GR" altLang="en-US" sz="2400" dirty="0" smtClean="0"/>
              <a:t> </a:t>
            </a:r>
            <a:r>
              <a:rPr lang="el-GR" altLang="en-US" sz="2000" dirty="0" smtClean="0"/>
              <a:t>(</a:t>
            </a:r>
            <a:r>
              <a:rPr lang="en-US" altLang="en-US" sz="2000" dirty="0" smtClean="0">
                <a:hlinkClick r:id="rId2"/>
              </a:rPr>
              <a:t>http://www.inspiration.com</a:t>
            </a:r>
            <a:r>
              <a:rPr lang="el-GR" altLang="en-US" sz="2000" dirty="0" smtClean="0"/>
              <a:t>): εμπορικό πακέτο εννοιολογικής χαρτογράφησης </a:t>
            </a:r>
            <a:endParaRPr lang="en-US" altLang="en-US" sz="24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altLang="en-US" sz="2400" b="1" dirty="0" err="1" smtClean="0"/>
              <a:t>Kidspiration</a:t>
            </a:r>
            <a:r>
              <a:rPr lang="en-US" altLang="en-US" sz="2400" dirty="0" smtClean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 smtClean="0">
                <a:hlinkClick r:id="rId2"/>
              </a:rPr>
              <a:t>http://www.inspiration.com</a:t>
            </a:r>
            <a:r>
              <a:rPr lang="en-US" altLang="en-US" sz="2000" dirty="0" smtClean="0"/>
              <a:t>): E</a:t>
            </a:r>
            <a:r>
              <a:rPr lang="el-GR" altLang="en-US" sz="2000" dirty="0" err="1" smtClean="0"/>
              <a:t>μπορικό</a:t>
            </a:r>
            <a:r>
              <a:rPr lang="el-GR" altLang="en-US" sz="2000" dirty="0" smtClean="0"/>
              <a:t> πακέτο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εννοιολογικής χαρτογράφησης για προσχολική και σχολική ηλικία</a:t>
            </a:r>
          </a:p>
          <a:p>
            <a:pPr lvl="1"/>
            <a:r>
              <a:rPr lang="en-US" altLang="en-US" sz="2400" b="1" dirty="0" err="1" smtClean="0"/>
              <a:t>Mywebspiration</a:t>
            </a:r>
            <a:r>
              <a:rPr lang="en-US" altLang="en-US" sz="2400" dirty="0" smtClean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 smtClean="0">
                <a:hlinkClick r:id="rId3"/>
              </a:rPr>
              <a:t>http://www.webspirationpro.com/</a:t>
            </a:r>
            <a:r>
              <a:rPr lang="en-US" altLang="en-US" sz="2000" dirty="0" smtClean="0"/>
              <a:t>)</a:t>
            </a:r>
            <a:r>
              <a:rPr lang="el-GR" altLang="en-US" sz="2000" dirty="0" smtClean="0"/>
              <a:t> εμπορικό πακέτο διαδικτυακής εννοιολογικής χαρτογράφησης</a:t>
            </a:r>
            <a:r>
              <a:rPr lang="en-US" altLang="en-US" sz="2000" dirty="0" smtClean="0"/>
              <a:t> </a:t>
            </a:r>
            <a:endParaRPr lang="el-GR" altLang="en-US" sz="2000" dirty="0" smtClean="0"/>
          </a:p>
          <a:p>
            <a:pPr lvl="1"/>
            <a:r>
              <a:rPr lang="el-GR" altLang="en-US" sz="2400" b="1" dirty="0" err="1" smtClean="0"/>
              <a:t>CMaps</a:t>
            </a:r>
            <a:r>
              <a:rPr lang="el-GR" altLang="en-US" sz="2400" b="1" dirty="0" smtClean="0"/>
              <a:t> </a:t>
            </a:r>
            <a:r>
              <a:rPr lang="el-GR" altLang="en-US" sz="2400" b="1" dirty="0" err="1" smtClean="0"/>
              <a:t>Tools</a:t>
            </a:r>
            <a:r>
              <a:rPr lang="en-US" altLang="en-US" sz="2400" b="1" dirty="0" smtClean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 smtClean="0">
                <a:hlinkClick r:id="rId4"/>
              </a:rPr>
              <a:t>http://cmap.ihmc.us</a:t>
            </a:r>
            <a:r>
              <a:rPr lang="en-US" altLang="en-US" sz="2000" dirty="0" smtClean="0"/>
              <a:t>): </a:t>
            </a:r>
            <a:r>
              <a:rPr lang="el-GR" altLang="en-US" sz="2000" dirty="0" smtClean="0"/>
              <a:t>ελεύθερο λογισμικό για εννοιολογική χαρτογράφηση από τ</a:t>
            </a:r>
            <a:r>
              <a:rPr lang="en-US" altLang="en-US" sz="2000" dirty="0" smtClean="0"/>
              <a:t>o Institute for Human and Machine Cognition (IHMC)</a:t>
            </a:r>
            <a:endParaRPr lang="el-GR" altLang="en-US" sz="2000" dirty="0" smtClean="0"/>
          </a:p>
          <a:p>
            <a:pPr lvl="1"/>
            <a:r>
              <a:rPr lang="en-US" altLang="en-US" sz="2400" b="1" dirty="0" err="1" smtClean="0"/>
              <a:t>ModellingSpace</a:t>
            </a:r>
            <a:r>
              <a:rPr lang="en-US" altLang="en-US" sz="2400" b="1" dirty="0" smtClean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 smtClean="0">
                <a:hlinkClick r:id="rId5"/>
              </a:rPr>
              <a:t>http://www.ecedu.upatras.gr/modellingspace/</a:t>
            </a:r>
            <a:r>
              <a:rPr lang="en-US" altLang="en-US" sz="2000" dirty="0" smtClean="0"/>
              <a:t>) </a:t>
            </a:r>
            <a:r>
              <a:rPr lang="el-GR" altLang="en-US" sz="2000" dirty="0" smtClean="0"/>
              <a:t>ελεύθερο λογισμικό για συνεργατική εννοιολογική χαρτογράφηση και </a:t>
            </a:r>
            <a:r>
              <a:rPr lang="el-GR" altLang="en-US" sz="2000" dirty="0" err="1" smtClean="0"/>
              <a:t>μοντελοποίηση</a:t>
            </a:r>
            <a:r>
              <a:rPr lang="el-GR" altLang="en-US" sz="2000" dirty="0" smtClean="0"/>
              <a:t> από το Πανεπιστήμιο Πατρών </a:t>
            </a:r>
            <a:r>
              <a:rPr lang="en-US" altLang="en-US" sz="2000" dirty="0" smtClean="0"/>
              <a:t> </a:t>
            </a:r>
            <a:endParaRPr lang="el-GR" altLang="en-US" sz="2400" dirty="0" smtClean="0"/>
          </a:p>
          <a:p>
            <a:pPr lvl="1"/>
            <a:endParaRPr lang="el-GR" altLang="en-US" sz="2400" dirty="0" smtClean="0"/>
          </a:p>
          <a:p>
            <a:pPr lvl="1"/>
            <a:endParaRPr lang="el-GR" altLang="en-US" sz="2400" dirty="0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F407D0-BC2A-463A-978F-A5AADDBD8287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28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Λογισμικά Ε.Χ.</a:t>
            </a:r>
            <a:r>
              <a:rPr lang="en-US" sz="4000" dirty="0" smtClean="0"/>
              <a:t>: </a:t>
            </a:r>
            <a:r>
              <a:rPr lang="en-US" sz="4000" i="1" dirty="0" err="1" smtClean="0"/>
              <a:t>Kidspiration</a:t>
            </a:r>
            <a:r>
              <a:rPr lang="en-US" sz="4000" i="1" dirty="0" smtClean="0"/>
              <a:t> </a:t>
            </a:r>
            <a:endParaRPr lang="el-GR" sz="2400" dirty="0" smtClean="0"/>
          </a:p>
        </p:txBody>
      </p:sp>
      <p:pic>
        <p:nvPicPr>
          <p:cNvPr id="63491" name="Θέση περιεχομένου 1" descr="Εικόνα – παράδειγμα για την απεικόνιση εννοιών με το λογισμικό Kidspiration&#10;" title="Εικόνα- Παράδειγμα απο Λογισμικό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3525" y="1524000"/>
            <a:ext cx="4768850" cy="4389438"/>
          </a:xfrm>
        </p:spPr>
      </p:pic>
      <p:sp>
        <p:nvSpPr>
          <p:cNvPr id="63492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FD0DAF-A571-4AF2-93EF-1181DD0DC758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29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457200" y="2971800"/>
            <a:ext cx="3614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el-GR" altLang="el-GR" dirty="0"/>
              <a:t>Εικόνα – παράδειγμα για την απεικόνιση εννοιών με το λογισμικό </a:t>
            </a:r>
            <a:r>
              <a:rPr lang="en-US" altLang="el-GR" i="1" dirty="0" err="1"/>
              <a:t>Kidspiration</a:t>
            </a:r>
            <a:endParaRPr lang="en-US" altLang="el-GR" i="1" dirty="0"/>
          </a:p>
          <a:p>
            <a:r>
              <a:rPr lang="el-GR" alt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8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60350"/>
            <a:ext cx="8772525" cy="1152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/>
              <a:t>Δραστηριότητα Κατασκευής εννοιολογικού χάρτη : </a:t>
            </a:r>
            <a:r>
              <a:rPr lang="el-GR" sz="3200" i="1" dirty="0" smtClean="0"/>
              <a:t>Ανάλυση ποιήματος «Σπίτι με </a:t>
            </a:r>
            <a:r>
              <a:rPr lang="el-GR" sz="3200" i="1" dirty="0" err="1" smtClean="0"/>
              <a:t>κήπον</a:t>
            </a:r>
            <a:r>
              <a:rPr lang="el-GR" sz="3200" i="1" dirty="0" smtClean="0"/>
              <a:t>» (Ε’ δημοτικού)</a:t>
            </a:r>
            <a:endParaRPr lang="en-GB" sz="3200" i="1" dirty="0" smtClean="0"/>
          </a:p>
        </p:txBody>
      </p:sp>
      <p:pic>
        <p:nvPicPr>
          <p:cNvPr id="64515" name="Picture 3" descr="Σπίτι με κήπ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00188"/>
            <a:ext cx="82296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31F7CA-5724-491A-8573-0E0BEA28BB60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30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 smtClean="0"/>
              <a:t>Λογισμικά Ε.Χ.</a:t>
            </a:r>
            <a:r>
              <a:rPr lang="en-US" sz="4000" dirty="0" smtClean="0"/>
              <a:t>:</a:t>
            </a:r>
            <a:r>
              <a:rPr lang="el-GR" sz="4000" dirty="0" smtClean="0"/>
              <a:t> </a:t>
            </a:r>
            <a:r>
              <a:rPr lang="en-US" sz="4000" i="1" dirty="0" smtClean="0"/>
              <a:t>Inspiration </a:t>
            </a:r>
            <a:endParaRPr lang="el-GR" sz="2400" dirty="0" smtClean="0"/>
          </a:p>
        </p:txBody>
      </p:sp>
      <p:pic>
        <p:nvPicPr>
          <p:cNvPr id="65539" name="Θέση περιεχομένου 1" descr="Εικόνα – παράδειγμα για την απεικόνιση εννοιών με το λογισμικό Inspiration&#10;" title="Εικόνα - Παράδειγμα Λογισμικού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7465" y="1524000"/>
            <a:ext cx="5322887" cy="4389437"/>
          </a:xfrm>
        </p:spPr>
      </p:pic>
      <p:sp>
        <p:nvSpPr>
          <p:cNvPr id="65540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FF019B-901C-4DE9-9EA4-5398C7FDC81D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31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609600" y="2971800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el-GR" altLang="el-GR" dirty="0"/>
              <a:t>Εικόνα – παράδειγμα για την απεικόνιση εννοιών με το λογισμικό </a:t>
            </a:r>
            <a:r>
              <a:rPr lang="en-US" altLang="el-GR" i="1" dirty="0"/>
              <a:t>Inspiration</a:t>
            </a:r>
          </a:p>
          <a:p>
            <a:r>
              <a:rPr lang="el-GR" alt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200"/>
            <a:ext cx="8715375" cy="76200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Εργαλείο Δημιουργίας Εννοιολογικών Χαρτών </a:t>
            </a:r>
            <a:r>
              <a:rPr lang="en-US" sz="2800" b="1" dirty="0" err="1" smtClean="0"/>
              <a:t>Cmap</a:t>
            </a:r>
            <a:r>
              <a:rPr lang="en-US" sz="2800" b="1" dirty="0" smtClean="0"/>
              <a:t> Tool</a:t>
            </a:r>
            <a:endParaRPr lang="el-GR" sz="2800" b="1" dirty="0" smtClean="0"/>
          </a:p>
        </p:txBody>
      </p:sp>
      <p:pic>
        <p:nvPicPr>
          <p:cNvPr id="6656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921" y="990600"/>
            <a:ext cx="8420100" cy="5314950"/>
          </a:xfrm>
        </p:spPr>
      </p:pic>
      <p:sp>
        <p:nvSpPr>
          <p:cNvPr id="6656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F883C5-D29B-4B92-AF50-7D2E197D77CD}" type="slidenum">
              <a:rPr lang="en-US" altLang="en-US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32</a:t>
            </a:fld>
            <a:endParaRPr lang="en-US" altLang="en-US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285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52959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</a:t>
            </a:r>
            <a:r>
              <a:rPr lang="el-GR" sz="2800" dirty="0" smtClean="0"/>
              <a:t>της </a:t>
            </a:r>
            <a:r>
              <a:rPr lang="el-GR" sz="2800" dirty="0" smtClean="0"/>
              <a:t>Πληροφορίας και των Επικοινωνιών στην Εκπαίδευση: </a:t>
            </a:r>
            <a:r>
              <a:rPr lang="el-GR" sz="2800" dirty="0"/>
              <a:t>Θεωρίες Μάθησης και ΤΠΕ: Εννοιολογική Χαρτογράφηση- Εννοιολογικοί </a:t>
            </a:r>
            <a:r>
              <a:rPr lang="el-GR" sz="2800" dirty="0" smtClean="0"/>
              <a:t>Χάρτες».</a:t>
            </a:r>
            <a:endParaRPr lang="en-US" sz="2800" dirty="0"/>
          </a:p>
          <a:p>
            <a:pPr marL="0" indent="0">
              <a:buNone/>
            </a:pPr>
            <a:r>
              <a:rPr lang="el-GR" sz="2800" dirty="0" smtClean="0"/>
              <a:t>Έκδοση</a:t>
            </a:r>
            <a:r>
              <a:rPr lang="el-GR" sz="2800" dirty="0" smtClean="0"/>
              <a:t>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5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09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49" y="5486400"/>
            <a:ext cx="3240360" cy="771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43199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  <a:latin typeface="Corbel" pitchFamily="34" charset="0"/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  <a:latin typeface="Corbel" pitchFamily="34" charset="0"/>
              </a:rPr>
            </a:br>
            <a:endParaRPr lang="en-GB" dirty="0">
              <a:solidFill>
                <a:schemeClr val="tx2">
                  <a:satMod val="130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63" y="1071563"/>
            <a:ext cx="7862887" cy="5176837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Η συνοπτική παρουσίαση </a:t>
            </a:r>
          </a:p>
          <a:p>
            <a:pPr lvl="1" eaLnBrk="1" hangingPunct="1"/>
            <a:r>
              <a:rPr lang="el-GR" altLang="el-GR" sz="2400" dirty="0" smtClean="0"/>
              <a:t>των βασικών αρχών της </a:t>
            </a:r>
            <a:r>
              <a:rPr lang="el-GR" altLang="el-GR" sz="2400" dirty="0" err="1" smtClean="0"/>
              <a:t>εποικοδομιστικής</a:t>
            </a:r>
            <a:r>
              <a:rPr lang="el-GR" altLang="el-GR" sz="2400" dirty="0" smtClean="0"/>
              <a:t> θεωρίας και ειδικότερα της προσέγγισης που αφορά την εννοιολογική χαρτογράφηση</a:t>
            </a:r>
          </a:p>
          <a:p>
            <a:pPr lvl="1" eaLnBrk="1" hangingPunct="1"/>
            <a:r>
              <a:rPr lang="el-GR" altLang="el-GR" sz="2400" dirty="0" smtClean="0"/>
              <a:t>και το πως επηρεάζει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l-GR" sz="2400" dirty="0" smtClean="0"/>
              <a:t>Η έμφαση δίνεται </a:t>
            </a:r>
          </a:p>
          <a:p>
            <a:pPr lvl="1" eaLnBrk="1" hangingPunct="1"/>
            <a:r>
              <a:rPr lang="el-GR" altLang="el-GR" sz="2400" dirty="0" smtClean="0"/>
              <a:t>στο πως η εννοιολογική χαρτογράφηση επιδρά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l-GR" dirty="0" smtClean="0">
              <a:latin typeface="Corbel" panose="020B0503020204020204" pitchFamily="34" charset="0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F2DEC6-36E4-4F34-A887-9BC2CA7E9E3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42875"/>
            <a:ext cx="8394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>
              <a:latin typeface="Corbe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394597"/>
              </p:ext>
            </p:extLst>
          </p:nvPr>
        </p:nvGraphicFramePr>
        <p:xfrm>
          <a:off x="990599" y="1066801"/>
          <a:ext cx="7467602" cy="51206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33801"/>
                <a:gridCol w="3733801"/>
              </a:tblGrid>
              <a:tr h="480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Δομικός </a:t>
                      </a: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Κοινωνικός </a:t>
                      </a: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Εννοιολογικός χάρτης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Νοητικός χάρτης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Χάρτης εννοιών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Νοητική</a:t>
                      </a: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χαρτογράφηση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Εννοιολογική χαρτογράφηση</a:t>
                      </a:r>
                      <a:endParaRPr kumimoji="0" lang="el-GR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</a:t>
                      </a: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Νοητικές 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Νοητικό μοντέλο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Ανακαλυπτική μάθηση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Διερευνητική μάθηση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2000" dirty="0" smtClean="0"/>
                        <a:t>Λογισμικό εννοιολογικής χαρτογράφησης</a:t>
                      </a:r>
                      <a:endParaRPr lang="en-GB" sz="2000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19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3838F7-233E-411E-A251-B850F8A8B8F8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8575" cy="8842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900" b="1" dirty="0" smtClean="0"/>
              <a:t>Τι είναι ο Εννοιολογικός Χάρτης;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2700" b="1" dirty="0"/>
              <a:t>Γραφική αναπαράσταση </a:t>
            </a:r>
            <a:r>
              <a:rPr lang="el-GR" sz="2700" b="1" dirty="0" smtClean="0"/>
              <a:t>με τη βοήθεια ενός εννοιολογικού χάρτη</a:t>
            </a:r>
          </a:p>
        </p:txBody>
      </p:sp>
      <p:pic>
        <p:nvPicPr>
          <p:cNvPr id="21507" name="Picture 30" descr="Concept Map - Τι αναπαριστά ένας εννοιολικός χάρτης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71650"/>
            <a:ext cx="5795963" cy="4103687"/>
          </a:xfrm>
        </p:spPr>
      </p:pic>
      <p:sp>
        <p:nvSpPr>
          <p:cNvPr id="2150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ABB8AD-D692-426A-B250-6A4130363C8B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6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Χρήση εννοιολογικών χαρτών</a:t>
            </a:r>
            <a:endParaRPr lang="el-G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err="1" smtClean="0">
                <a:latin typeface="Corbel" panose="020B0503020204020204" pitchFamily="34" charset="0"/>
              </a:rPr>
              <a:t>Εννοιολογικοί</a:t>
            </a:r>
            <a:r>
              <a:rPr lang="en-US" sz="2800" dirty="0" smtClean="0">
                <a:latin typeface="Corbel" panose="020B0503020204020204" pitchFamily="34" charset="0"/>
              </a:rPr>
              <a:t> </a:t>
            </a:r>
            <a:r>
              <a:rPr lang="en-US" sz="2800" dirty="0" err="1" smtClean="0">
                <a:latin typeface="Corbel" panose="020B0503020204020204" pitchFamily="34" charset="0"/>
              </a:rPr>
              <a:t>χάρτες</a:t>
            </a:r>
            <a:r>
              <a:rPr lang="en-US" sz="2800" dirty="0" smtClean="0">
                <a:latin typeface="Corbel" panose="020B0503020204020204" pitchFamily="34" charset="0"/>
              </a:rPr>
              <a:t> </a:t>
            </a:r>
            <a:r>
              <a:rPr lang="el-GR" sz="2800" dirty="0" smtClean="0"/>
              <a:t>(</a:t>
            </a:r>
            <a:r>
              <a:rPr lang="en-US" sz="2800" dirty="0" smtClean="0">
                <a:latin typeface="Corbel" panose="020B0503020204020204" pitchFamily="34" charset="0"/>
              </a:rPr>
              <a:t>concept maps</a:t>
            </a:r>
            <a:r>
              <a:rPr lang="el-GR" sz="2800" dirty="0" smtClean="0"/>
              <a:t>)</a:t>
            </a:r>
            <a:endParaRPr lang="en-US" sz="2800" dirty="0" smtClean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en-US" sz="2800" dirty="0" err="1" smtClean="0">
                <a:latin typeface="Corbel" panose="020B0503020204020204" pitchFamily="34" charset="0"/>
              </a:rPr>
              <a:t>Νοητικοί</a:t>
            </a:r>
            <a:r>
              <a:rPr lang="en-US" sz="2800" dirty="0" smtClean="0">
                <a:latin typeface="Corbel" panose="020B0503020204020204" pitchFamily="34" charset="0"/>
              </a:rPr>
              <a:t> </a:t>
            </a:r>
            <a:r>
              <a:rPr lang="en-US" sz="2800" dirty="0" err="1" smtClean="0">
                <a:latin typeface="Corbel" panose="020B0503020204020204" pitchFamily="34" charset="0"/>
              </a:rPr>
              <a:t>χάρτες</a:t>
            </a:r>
            <a:r>
              <a:rPr lang="en-US" sz="2800" dirty="0" smtClean="0">
                <a:latin typeface="Corbel" panose="020B0503020204020204" pitchFamily="34" charset="0"/>
              </a:rPr>
              <a:t> (mind maps)</a:t>
            </a:r>
            <a:endParaRPr lang="el-GR" sz="2800" dirty="0" smtClean="0"/>
          </a:p>
          <a:p>
            <a:pPr lvl="1">
              <a:defRPr/>
            </a:pPr>
            <a:r>
              <a:rPr lang="el-GR" sz="2400" dirty="0"/>
              <a:t>σ</a:t>
            </a:r>
            <a:r>
              <a:rPr lang="el-GR" sz="2400" dirty="0" smtClean="0"/>
              <a:t>υγκεκριμένης μορφής γραφικές αναπαραστάσεις 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l-GR" sz="28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l-GR" sz="2800" dirty="0" smtClean="0">
                <a:latin typeface="+mj-lt"/>
              </a:rPr>
              <a:t>Με </a:t>
            </a:r>
            <a:r>
              <a:rPr lang="el-GR" sz="2800" dirty="0">
                <a:latin typeface="+mj-lt"/>
              </a:rPr>
              <a:t>τη χρήση τους</a:t>
            </a:r>
            <a:r>
              <a:rPr lang="en-US" sz="2800" dirty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οι μαθητές: </a:t>
            </a:r>
          </a:p>
          <a:p>
            <a:pPr>
              <a:defRPr/>
            </a:pPr>
            <a:r>
              <a:rPr lang="el-GR" sz="2800" dirty="0">
                <a:latin typeface="+mj-lt"/>
              </a:rPr>
              <a:t>Αποσαφηνίζουν την σκέψη τους </a:t>
            </a:r>
          </a:p>
          <a:p>
            <a:pPr>
              <a:defRPr/>
            </a:pPr>
            <a:r>
              <a:rPr lang="el-GR" sz="2800" dirty="0">
                <a:latin typeface="+mj-lt"/>
              </a:rPr>
              <a:t>Ενισχύσουν την ικανότητα τους να κατανοούν</a:t>
            </a:r>
          </a:p>
          <a:p>
            <a:pPr>
              <a:defRPr/>
            </a:pPr>
            <a:r>
              <a:rPr lang="el-GR" sz="2800" dirty="0">
                <a:latin typeface="+mj-lt"/>
              </a:rPr>
              <a:t>Ενσωματώνουν νέα γνώση</a:t>
            </a:r>
          </a:p>
          <a:p>
            <a:pPr>
              <a:defRPr/>
            </a:pPr>
            <a:r>
              <a:rPr lang="el-GR" sz="2800" dirty="0">
                <a:latin typeface="+mj-lt"/>
              </a:rPr>
              <a:t>Εντοπίζουν εσφαλμένες αντιλήψεις</a:t>
            </a:r>
          </a:p>
          <a:p>
            <a:pPr>
              <a:defRPr/>
            </a:pPr>
            <a:endParaRPr lang="el-GR" sz="4400" dirty="0">
              <a:latin typeface="+mj-lt"/>
            </a:endParaRPr>
          </a:p>
          <a:p>
            <a:pPr>
              <a:defRPr/>
            </a:pPr>
            <a:endParaRPr lang="el-GR" dirty="0">
              <a:latin typeface="+mj-lt"/>
            </a:endParaRPr>
          </a:p>
          <a:p>
            <a:pPr>
              <a:defRPr/>
            </a:pPr>
            <a:endParaRPr lang="el-GR" dirty="0">
              <a:latin typeface="+mj-lt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359D2-873C-4C65-8001-54FCAF7A287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Νοητικές αναπαραστάσεις</a:t>
            </a:r>
            <a:endParaRPr lang="el-GR" dirty="0"/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l-GR" altLang="el-GR" dirty="0" smtClean="0"/>
              <a:t>Νοητικές ή γνωστικές αναπαραστάσεις</a:t>
            </a:r>
          </a:p>
          <a:p>
            <a:r>
              <a:rPr lang="el-GR" altLang="el-GR" dirty="0" smtClean="0"/>
              <a:t>Νοητική (ή γνωστική) αναπαράσταση: </a:t>
            </a:r>
            <a:r>
              <a:rPr lang="el-GR" altLang="el-GR" b="1" dirty="0" smtClean="0"/>
              <a:t>ιδεατή δομή της σκέψης </a:t>
            </a:r>
          </a:p>
          <a:p>
            <a:pPr lvl="1"/>
            <a:r>
              <a:rPr lang="el-GR" altLang="el-GR" dirty="0" smtClean="0"/>
              <a:t>η αναπαράσταση στην σκέψη μας αυτού που κάνουμε </a:t>
            </a:r>
          </a:p>
          <a:p>
            <a:pPr lvl="1"/>
            <a:r>
              <a:rPr lang="el-GR" altLang="el-GR" dirty="0" smtClean="0"/>
              <a:t>η αναπαράσταση στην σκέψη μας της εξωτερικής πραγματικότητας (ένα αντικείμενο, μια έννοια, μία κατάσταση) </a:t>
            </a:r>
          </a:p>
        </p:txBody>
      </p:sp>
      <p:sp>
        <p:nvSpPr>
          <p:cNvPr id="24581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66EFB3-7472-45A3-94CB-98638CBE07BE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8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2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5899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Η έννοια της νοητικής αναπαράστασης (1)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7338"/>
            <a:ext cx="8315325" cy="411480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Η </a:t>
            </a:r>
            <a:r>
              <a:rPr lang="el-GR" altLang="el-GR" sz="2800" i="1" dirty="0" smtClean="0"/>
              <a:t>νοητική</a:t>
            </a:r>
            <a:r>
              <a:rPr lang="el-GR" altLang="el-GR" sz="2800" dirty="0" smtClean="0"/>
              <a:t> </a:t>
            </a:r>
            <a:r>
              <a:rPr lang="el-GR" altLang="el-GR" sz="2800" i="1" dirty="0" smtClean="0"/>
              <a:t>αναπαράσταση</a:t>
            </a:r>
            <a:r>
              <a:rPr lang="el-GR" altLang="el-GR" sz="2800" dirty="0" smtClean="0"/>
              <a:t> διαδραματίζει κεντρικό ρόλο στον χώρο της </a:t>
            </a:r>
            <a:r>
              <a:rPr lang="el-GR" altLang="el-GR" sz="2800" b="1" dirty="0" smtClean="0"/>
              <a:t>μάθησης</a:t>
            </a:r>
            <a:r>
              <a:rPr lang="el-GR" altLang="el-GR" sz="2800" dirty="0" smtClean="0"/>
              <a:t> και της </a:t>
            </a:r>
            <a:r>
              <a:rPr lang="el-GR" altLang="el-GR" sz="2800" b="1" dirty="0" smtClean="0"/>
              <a:t>διδασκαλίας </a:t>
            </a:r>
          </a:p>
          <a:p>
            <a:r>
              <a:rPr lang="el-GR" altLang="el-GR" sz="2800" dirty="0" smtClean="0"/>
              <a:t>Οι μαθητές, με βάση τις παρατηρήσεις και την προηγούμενη εμπειρία τους, οικοδομούν μια «προσωπική εικόνα του κόσμου»</a:t>
            </a:r>
          </a:p>
          <a:p>
            <a:pPr lvl="1"/>
            <a:r>
              <a:rPr lang="el-GR" altLang="el-GR" dirty="0" smtClean="0"/>
              <a:t>ένα </a:t>
            </a:r>
            <a:r>
              <a:rPr lang="el-GR" altLang="el-GR" b="1" dirty="0" smtClean="0">
                <a:solidFill>
                  <a:srgbClr val="FF0000"/>
                </a:solidFill>
              </a:rPr>
              <a:t>σύστημα αναπαραστάσεων </a:t>
            </a:r>
            <a:r>
              <a:rPr lang="el-GR" altLang="el-GR" dirty="0" smtClean="0"/>
              <a:t>με τη βοήθεια του οποίου αφομοιώνουν σταδιακά νέες γνώσεις και πραγματώνουν την προσωπική τους μάθηση.</a:t>
            </a:r>
          </a:p>
          <a:p>
            <a:r>
              <a:rPr lang="el-GR" altLang="el-GR" sz="2800" dirty="0" smtClean="0"/>
              <a:t>Οι εκπαιδευτικοί οφείλουν να λαμβάνουν υπόψη τους τις αναπαραστάσεις των μαθητών!</a:t>
            </a:r>
          </a:p>
          <a:p>
            <a:endParaRPr lang="en-US" altLang="el-GR" sz="2800" dirty="0" smtClean="0">
              <a:latin typeface="Corbel" panose="020B0503020204020204" pitchFamily="34" charset="0"/>
            </a:endParaRP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10DCF4-07C3-448E-BD0C-FD6B3B6FD29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229</TotalTime>
  <Words>1790</Words>
  <Application>Microsoft Office PowerPoint</Application>
  <PresentationFormat>Προβολή στην οθόνη (4:3)</PresentationFormat>
  <Paragraphs>266</Paragraphs>
  <Slides>37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IV-ICTEGroup.GR.new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Τι είναι ο Εννοιολογικός Χάρτης; Γραφική αναπαράσταση με τη βοήθεια ενός εννοιολογικού χάρτη</vt:lpstr>
      <vt:lpstr>Χρήση εννοιολογικών χαρτών</vt:lpstr>
      <vt:lpstr>Νοητικές αναπαραστάσεις</vt:lpstr>
      <vt:lpstr>Η έννοια της νοητικής αναπαράστασης (1)</vt:lpstr>
      <vt:lpstr>Η έννοια της νοητικής αναπαράστασης (2)</vt:lpstr>
      <vt:lpstr>Πως μελετάμε τις αναπαραστάσεις; </vt:lpstr>
      <vt:lpstr>Η έννοια της εννοιολογικής χαρτογράφησης</vt:lpstr>
      <vt:lpstr>Η διαδικασία της εννοιολογικής χαρτογράφησης </vt:lpstr>
      <vt:lpstr>Τι περιέχει ένας εννοιολογικός χάρτης</vt:lpstr>
      <vt:lpstr>Δομικά στοιχεία εννοιολογικού χάρτη</vt:lpstr>
      <vt:lpstr>Δομή εννοιολογικού χάρτη</vt:lpstr>
      <vt:lpstr>Έννοιες</vt:lpstr>
      <vt:lpstr>Σύνδεσμοι</vt:lpstr>
      <vt:lpstr>Στιγμιότυπα</vt:lpstr>
      <vt:lpstr>Παρουσίαση του PowerPoint</vt:lpstr>
      <vt:lpstr> </vt:lpstr>
      <vt:lpstr>Στάδια δημιουργίας ενός χάρτη (1/3)</vt:lpstr>
      <vt:lpstr>Στάδια δημιουργίας ενός χάρτη (2/3)</vt:lpstr>
      <vt:lpstr>Στάδια δημιουργίας ενός χάρτη (3/3)</vt:lpstr>
      <vt:lpstr>Χρήσεις της εννοιολογικής  χαρτογράφησης</vt:lpstr>
      <vt:lpstr>Υπολογιστικά Εργαλεία Εννοιολογικής Χαρτογράφησης</vt:lpstr>
      <vt:lpstr>Προστιθέμενη αξία λογισμικών  Εννοιολογικής Χαρτογράφησης</vt:lpstr>
      <vt:lpstr>Λογισμικά εννοιολογικής χαρτογράφησης </vt:lpstr>
      <vt:lpstr>Λογισμικά Ε.Χ.: Kidspiration </vt:lpstr>
      <vt:lpstr>Δραστηριότητα Κατασκευής εννοιολογικού χάρτη : Ανάλυση ποιήματος «Σπίτι με κήπον» (Ε’ δημοτικού)</vt:lpstr>
      <vt:lpstr>Λογισμικά Ε.Χ.: Inspiration </vt:lpstr>
      <vt:lpstr>Εργαλείο Δημιουργίας Εννοιολογικών Χαρτών Cmap Tool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09ης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83</cp:revision>
  <dcterms:created xsi:type="dcterms:W3CDTF">2014-12-10T08:52:23Z</dcterms:created>
  <dcterms:modified xsi:type="dcterms:W3CDTF">2015-07-21T07:33:03Z</dcterms:modified>
</cp:coreProperties>
</file>