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81" r:id="rId3"/>
    <p:sldId id="257" r:id="rId4"/>
    <p:sldId id="258" r:id="rId5"/>
    <p:sldId id="282" r:id="rId6"/>
    <p:sldId id="259" r:id="rId7"/>
    <p:sldId id="260" r:id="rId8"/>
    <p:sldId id="283" r:id="rId9"/>
    <p:sldId id="284" r:id="rId10"/>
    <p:sldId id="261" r:id="rId11"/>
    <p:sldId id="262" r:id="rId12"/>
    <p:sldId id="263" r:id="rId13"/>
    <p:sldId id="285" r:id="rId14"/>
    <p:sldId id="264" r:id="rId15"/>
    <p:sldId id="265" r:id="rId16"/>
    <p:sldId id="272" r:id="rId17"/>
    <p:sldId id="273" r:id="rId18"/>
    <p:sldId id="269" r:id="rId19"/>
    <p:sldId id="271" r:id="rId20"/>
    <p:sldId id="279" r:id="rId21"/>
    <p:sldId id="267" r:id="rId22"/>
    <p:sldId id="268" r:id="rId23"/>
    <p:sldId id="276" r:id="rId24"/>
    <p:sldId id="277" r:id="rId25"/>
    <p:sldId id="278" r:id="rId26"/>
    <p:sldId id="280" r:id="rId27"/>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0" d="100"/>
          <a:sy n="80" d="100"/>
        </p:scale>
        <p:origin x="100" y="4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t>2/22/2024</a:t>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481013" y="1279525"/>
            <a:ext cx="6140450" cy="3454400"/>
          </a:xfrm>
        </p:spPr>
      </p:sp>
      <p:sp>
        <p:nvSpPr>
          <p:cNvPr id="3" name="Text Placeholder 2"/>
          <p:cNvSpPr>
            <a:spLocks noGrp="1"/>
          </p:cNvSpPr>
          <p:nvPr>
            <p:ph type="body" idx="3"/>
          </p:nvPr>
        </p:nvSpPr>
        <p:spPr/>
        <p:txBody>
          <a:bodyPr/>
          <a:lstStyle/>
          <a:p>
            <a:r>
              <a:rPr lang="el-GR" altLang="en-US"/>
              <a:t>τεκμαρτός=υποθετικός, που βασίζεται σε υποθέσεις και εμπειρική έρευνα καθώς η πραγματικότητα είναι δύσκολο να αποτυπωθεί</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3CE28D6-0250-4F80-91DA-6B160E4ABBF1}" type="datetime1">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p:txBody>
          <a:bodyPr/>
          <a:lstStyle/>
          <a:p>
            <a:fld id="{73A8EFD8-ADBE-4166-8C5D-AF59097A755A}" type="datetime1">
              <a:rPr lang="en-US" smtClean="0"/>
              <a:t>2/22/2024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4E9649-0F88-4A6C-9728-FC3E1C9AF99F}" type="datetime1">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322EB2-F905-47BF-A64B-8C73151C0855}" type="datetime1">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DE8696-C4DA-4585-A0A3-5AFFD9BF37BB}" type="datetime1">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4EF4D7-31AF-41DD-AC3E-5E4EBCEAF010}" type="datetime1">
              <a:rPr lang="en-US" smtClean="0"/>
              <a:t>2/22/2024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1D69D9-58FA-46AD-BDA4-8BF66E188791}" type="datetime1">
              <a:rPr lang="en-US" smtClean="0"/>
              <a:t>2/22/2024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87A539-B197-4767-B79B-80927BA35225}" type="datetime1">
              <a:rPr lang="en-US" smtClean="0"/>
              <a:t>2/22/2024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8AF3F9-423F-45AF-B3EE-428F8D4835DD}" type="datetime1">
              <a:rPr lang="en-US" smtClean="0"/>
              <a:t>2/22/2024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0D60ED-3CA3-4DAD-A7F8-2082863ACB31}" type="datetime1">
              <a:rPr lang="en-US" smtClean="0"/>
              <a:t>2/22/2024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20E98-4219-491E-BF29-893BA64B1661}" type="datetime1">
              <a:rPr lang="en-US" smtClean="0"/>
              <a:t>2/22/2024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a:sym typeface="+mn-ea"/>
              </a:rPr>
              <a:t>Αγροτική Λογιστική</a:t>
            </a:r>
            <a:endParaRPr lang="en-US"/>
          </a:p>
        </p:txBody>
      </p:sp>
      <p:sp>
        <p:nvSpPr>
          <p:cNvPr id="3" name="Subtitle 2"/>
          <p:cNvSpPr>
            <a:spLocks noGrp="1"/>
          </p:cNvSpPr>
          <p:nvPr>
            <p:ph type="subTitle" idx="1"/>
          </p:nvPr>
        </p:nvSpPr>
        <p:spPr/>
        <p:txBody>
          <a:bodyPr>
            <a:normAutofit fontScale="92500" lnSpcReduction="10000"/>
          </a:bodyPr>
          <a:lstStyle/>
          <a:p>
            <a:r>
              <a:rPr lang="el-GR" altLang="en-US" sz="3200" dirty="0">
                <a:sym typeface="+mn-ea"/>
              </a:rPr>
              <a:t>Μέρος 3</a:t>
            </a:r>
            <a:r>
              <a:rPr lang="el-GR" altLang="en-US" sz="3200" baseline="30000" dirty="0">
                <a:sym typeface="+mn-ea"/>
              </a:rPr>
              <a:t>ο</a:t>
            </a:r>
            <a:r>
              <a:rPr lang="el-GR" altLang="en-US" sz="3200" dirty="0">
                <a:sym typeface="+mn-ea"/>
              </a:rPr>
              <a:t>: Η αναλυτική λογιστική αγροτικών εκμεταλλεύσεων</a:t>
            </a:r>
          </a:p>
          <a:p>
            <a:r>
              <a:rPr lang="el-GR" dirty="0"/>
              <a:t>Διάλεξη </a:t>
            </a:r>
            <a:r>
              <a:rPr lang="en-US" dirty="0"/>
              <a:t>4</a:t>
            </a:r>
            <a:endParaRPr lang="el-GR" dirty="0"/>
          </a:p>
          <a:p>
            <a:r>
              <a:rPr lang="el-GR" dirty="0"/>
              <a:t>Τμήμα ΔΕΑΠΤ Πανεπιστήμιο Πατρών</a:t>
            </a:r>
          </a:p>
          <a:p>
            <a:endParaRPr lang="el-GR" altLang="en-US" dirty="0"/>
          </a:p>
          <a:p>
            <a:endParaRPr lang="en-US" dirty="0"/>
          </a:p>
        </p:txBody>
      </p:sp>
      <p:sp>
        <p:nvSpPr>
          <p:cNvPr id="4" name="Slide Number Placeholder 3"/>
          <p:cNvSpPr>
            <a:spLocks noGrp="1"/>
          </p:cNvSpPr>
          <p:nvPr>
            <p:ph type="sldNum" sz="quarter" idx="12"/>
          </p:nvPr>
        </p:nvSpPr>
        <p:spPr/>
        <p:txBody>
          <a:bodyPr/>
          <a:lstStyle/>
          <a:p>
            <a:fld id="{B3561BA9-CDCF-4958-B8AB-66F3BF063E13}"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660"/>
            <a:ext cx="10515600" cy="625475"/>
          </a:xfrm>
        </p:spPr>
        <p:txBody>
          <a:bodyPr>
            <a:normAutofit fontScale="90000"/>
          </a:bodyPr>
          <a:lstStyle/>
          <a:p>
            <a:r>
              <a:rPr lang="el-GR" altLang="en-US" dirty="0"/>
              <a:t>Οι μερικοί προϋπολογισμοί</a:t>
            </a:r>
          </a:p>
        </p:txBody>
      </p:sp>
      <p:sp>
        <p:nvSpPr>
          <p:cNvPr id="3" name="Content Placeholder 2"/>
          <p:cNvSpPr>
            <a:spLocks noGrp="1"/>
          </p:cNvSpPr>
          <p:nvPr>
            <p:ph sz="half" idx="1"/>
          </p:nvPr>
        </p:nvSpPr>
        <p:spPr>
          <a:xfrm>
            <a:off x="248920" y="919480"/>
            <a:ext cx="5770880" cy="5435600"/>
          </a:xfrm>
        </p:spPr>
        <p:txBody>
          <a:bodyPr>
            <a:normAutofit lnSpcReduction="10000"/>
          </a:bodyPr>
          <a:lstStyle/>
          <a:p>
            <a:pPr algn="just"/>
            <a:r>
              <a:rPr lang="el-GR" altLang="en-US" sz="2400" dirty="0"/>
              <a:t>Πρόκειται για εργαλείο/τεχνική εξακρίβωσης/εκτίμησης των δυνατοτήτων μιας βελτιωτικής - επωφελούς αλλαγής για την αγροτική εκμετάλλευση. Επέκταση, συστολή ή εισαγωγή ή παύση δραστηριοτήτων, ή μια αλλαγή στις μεθόδους παραγωγής, μπορούμε όλα αυτά να τα εξετάσουμε με τη βοήθεια ενός μερικού προϋπολογισμού. </a:t>
            </a:r>
          </a:p>
          <a:p>
            <a:pPr algn="just"/>
            <a:r>
              <a:rPr lang="el-GR" altLang="en-US" sz="2400" dirty="0"/>
              <a:t>Αυτός περιλαμβάνει μόνο εκείνα τα στοιχεία του κόστους και απόδοσης τα οποία θα μεταβληθούν ως συνέπεια της εξεταζόμενης αλλαγής. Τυπικά αυτή η τεχνική λαμβάνει την ακόλουθη μορφή προκειμένου να απαντήσει στο ερώτημα: “Είναι το συνολικό κέρδος μεγαλύτερο από τη συνολική ζημιά;”</a:t>
            </a:r>
          </a:p>
        </p:txBody>
      </p:sp>
      <p:graphicFrame>
        <p:nvGraphicFramePr>
          <p:cNvPr id="6" name="Content Placeholder 5"/>
          <p:cNvGraphicFramePr>
            <a:graphicFrameLocks noGrp="1"/>
          </p:cNvGraphicFramePr>
          <p:nvPr>
            <p:ph sz="half" idx="2"/>
          </p:nvPr>
        </p:nvGraphicFramePr>
        <p:xfrm>
          <a:off x="6172200" y="1005840"/>
          <a:ext cx="5744210" cy="5349240"/>
        </p:xfrm>
        <a:graphic>
          <a:graphicData uri="http://schemas.openxmlformats.org/drawingml/2006/table">
            <a:tbl>
              <a:tblPr firstRow="1" bandRow="1">
                <a:tableStyleId>{5C22544A-7EE6-4342-B048-85BDC9FD1C3A}</a:tableStyleId>
              </a:tblPr>
              <a:tblGrid>
                <a:gridCol w="2872105">
                  <a:extLst>
                    <a:ext uri="{9D8B030D-6E8A-4147-A177-3AD203B41FA5}">
                      <a16:colId xmlns:a16="http://schemas.microsoft.com/office/drawing/2014/main" val="20000"/>
                    </a:ext>
                  </a:extLst>
                </a:gridCol>
                <a:gridCol w="2872105">
                  <a:extLst>
                    <a:ext uri="{9D8B030D-6E8A-4147-A177-3AD203B41FA5}">
                      <a16:colId xmlns:a16="http://schemas.microsoft.com/office/drawing/2014/main" val="20001"/>
                    </a:ext>
                  </a:extLst>
                </a:gridCol>
              </a:tblGrid>
              <a:tr h="1783080">
                <a:tc>
                  <a:txBody>
                    <a:bodyPr/>
                    <a:lstStyle/>
                    <a:p>
                      <a:pPr>
                        <a:buNone/>
                      </a:pPr>
                      <a:r>
                        <a:rPr lang="el-GR" altLang="en-US" sz="2800"/>
                        <a:t>Κέρδος</a:t>
                      </a:r>
                    </a:p>
                  </a:txBody>
                  <a:tcPr/>
                </a:tc>
                <a:tc>
                  <a:txBody>
                    <a:bodyPr/>
                    <a:lstStyle/>
                    <a:p>
                      <a:pPr>
                        <a:buNone/>
                      </a:pPr>
                      <a:r>
                        <a:rPr lang="el-GR" altLang="en-US" sz="2800"/>
                        <a:t>Ζημιά</a:t>
                      </a:r>
                    </a:p>
                  </a:txBody>
                  <a:tcPr/>
                </a:tc>
                <a:extLst>
                  <a:ext uri="{0D108BD9-81ED-4DB2-BD59-A6C34878D82A}">
                    <a16:rowId xmlns:a16="http://schemas.microsoft.com/office/drawing/2014/main" val="10000"/>
                  </a:ext>
                </a:extLst>
              </a:tr>
              <a:tr h="1783080">
                <a:tc>
                  <a:txBody>
                    <a:bodyPr/>
                    <a:lstStyle/>
                    <a:p>
                      <a:pPr>
                        <a:buNone/>
                      </a:pPr>
                      <a:r>
                        <a:rPr lang="el-GR" altLang="en-US" sz="2800"/>
                        <a:t>Πρόσθετο έσοδο;</a:t>
                      </a:r>
                    </a:p>
                    <a:p>
                      <a:pPr>
                        <a:buNone/>
                      </a:pPr>
                      <a:r>
                        <a:rPr lang="el-GR" altLang="en-US" sz="2800"/>
                        <a:t>Κόστη που αποφεύγονται;</a:t>
                      </a:r>
                    </a:p>
                  </a:txBody>
                  <a:tcPr/>
                </a:tc>
                <a:tc>
                  <a:txBody>
                    <a:bodyPr/>
                    <a:lstStyle/>
                    <a:p>
                      <a:pPr>
                        <a:buNone/>
                      </a:pPr>
                      <a:r>
                        <a:rPr lang="el-GR" altLang="en-US" sz="2800"/>
                        <a:t>Χαμένο έσοδο;</a:t>
                      </a:r>
                    </a:p>
                    <a:p>
                      <a:pPr>
                        <a:buNone/>
                      </a:pPr>
                      <a:r>
                        <a:rPr lang="el-GR" altLang="en-US" sz="2800"/>
                        <a:t>Πρόσθετα κόστη;</a:t>
                      </a:r>
                    </a:p>
                  </a:txBody>
                  <a:tcPr/>
                </a:tc>
                <a:extLst>
                  <a:ext uri="{0D108BD9-81ED-4DB2-BD59-A6C34878D82A}">
                    <a16:rowId xmlns:a16="http://schemas.microsoft.com/office/drawing/2014/main" val="10001"/>
                  </a:ext>
                </a:extLst>
              </a:tr>
              <a:tr h="1783080">
                <a:tc>
                  <a:txBody>
                    <a:bodyPr/>
                    <a:lstStyle/>
                    <a:p>
                      <a:pPr>
                        <a:buNone/>
                      </a:pPr>
                      <a:r>
                        <a:rPr lang="el-GR" altLang="en-US" sz="2800"/>
                        <a:t>Σύνολο</a:t>
                      </a:r>
                    </a:p>
                  </a:txBody>
                  <a:tcPr/>
                </a:tc>
                <a:tc>
                  <a:txBody>
                    <a:bodyPr/>
                    <a:lstStyle/>
                    <a:p>
                      <a:pPr>
                        <a:buNone/>
                      </a:pPr>
                      <a:r>
                        <a:rPr lang="el-GR" altLang="en-US" sz="2800"/>
                        <a:t>Σύνολο</a:t>
                      </a:r>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B3561BA9-CDCF-4958-B8AB-66F3BF063E13}"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5"/>
            <a:ext cx="10515600" cy="652780"/>
          </a:xfrm>
        </p:spPr>
        <p:txBody>
          <a:bodyPr>
            <a:normAutofit fontScale="90000"/>
          </a:bodyPr>
          <a:lstStyle/>
          <a:p>
            <a:br>
              <a:rPr lang="el-GR" altLang="en-US">
                <a:sym typeface="+mn-ea"/>
              </a:rPr>
            </a:br>
            <a:r>
              <a:rPr lang="el-GR" altLang="en-US">
                <a:sym typeface="+mn-ea"/>
              </a:rPr>
              <a:t>Οι μερικοί προυπολογισμοί</a:t>
            </a:r>
            <a:br>
              <a:rPr lang="el-GR" altLang="en-US"/>
            </a:br>
            <a:endParaRPr lang="en-US"/>
          </a:p>
        </p:txBody>
      </p:sp>
      <p:sp>
        <p:nvSpPr>
          <p:cNvPr id="7" name="Content Placeholder 6"/>
          <p:cNvSpPr>
            <a:spLocks noGrp="1"/>
          </p:cNvSpPr>
          <p:nvPr>
            <p:ph idx="1"/>
          </p:nvPr>
        </p:nvSpPr>
        <p:spPr>
          <a:xfrm>
            <a:off x="838200" y="1197610"/>
            <a:ext cx="10515600" cy="4979670"/>
          </a:xfrm>
        </p:spPr>
        <p:txBody>
          <a:bodyPr/>
          <a:lstStyle/>
          <a:p>
            <a:pPr algn="just"/>
            <a:r>
              <a:rPr lang="el-GR" altLang="en-US" dirty="0"/>
              <a:t>Οι τρόποι υπολογισμού καθενός στοιχείου των εισροών και των εκροών είναι όμοιοι με αυτούς που χρησιμοποιούνται για την πλήρη προϋπολογιστική. </a:t>
            </a:r>
          </a:p>
          <a:p>
            <a:pPr algn="just"/>
            <a:r>
              <a:rPr lang="el-GR" altLang="en-US" dirty="0"/>
              <a:t>Μια δυσκολία που υπάρχει στην επί μέρους προϋπολογιστική η οποία δεν ανακύπτει στην πλήρη προϋπολογιστική είναι η εξακρίβωση των στοιχείων που θα μεταβληθούν. </a:t>
            </a:r>
          </a:p>
          <a:p>
            <a:pPr algn="just"/>
            <a:r>
              <a:rPr lang="el-GR" altLang="en-US" dirty="0"/>
              <a:t>Στην πλήρη προϋπολογιστική τα πάντα εκ του ορισμού της τεχνικής αυτής συμπεριλαμβάνονται. Από αυτήν την άποψη επομένως οι επί μέρους προϋπολογισμοί χρειάζονται περισσότερη προσοχή. </a:t>
            </a:r>
          </a:p>
        </p:txBody>
      </p:sp>
      <p:sp>
        <p:nvSpPr>
          <p:cNvPr id="5" name="Slide Number Placeholder 4"/>
          <p:cNvSpPr>
            <a:spLocks noGrp="1"/>
          </p:cNvSpPr>
          <p:nvPr>
            <p:ph type="sldNum" sz="quarter" idx="12"/>
          </p:nvPr>
        </p:nvSpPr>
        <p:spPr/>
        <p:txBody>
          <a:bodyPr/>
          <a:lstStyle/>
          <a:p>
            <a:fld id="{B3561BA9-CDCF-4958-B8AB-66F3BF063E13}"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4670"/>
            <a:ext cx="10515600" cy="954390"/>
          </a:xfrm>
        </p:spPr>
        <p:txBody>
          <a:bodyPr>
            <a:normAutofit/>
          </a:bodyPr>
          <a:lstStyle/>
          <a:p>
            <a:r>
              <a:rPr lang="el-GR" altLang="en-US" dirty="0">
                <a:sym typeface="+mn-ea"/>
              </a:rPr>
              <a:t>Προϋπολογισμοί για εύρεση νεκρού σημείου</a:t>
            </a:r>
            <a:endParaRPr lang="en-US" dirty="0"/>
          </a:p>
        </p:txBody>
      </p:sp>
      <p:sp>
        <p:nvSpPr>
          <p:cNvPr id="3" name="Content Placeholder 2"/>
          <p:cNvSpPr>
            <a:spLocks noGrp="1"/>
          </p:cNvSpPr>
          <p:nvPr>
            <p:ph idx="1"/>
          </p:nvPr>
        </p:nvSpPr>
        <p:spPr>
          <a:xfrm>
            <a:off x="262890" y="1369060"/>
            <a:ext cx="11638280" cy="4987290"/>
          </a:xfrm>
        </p:spPr>
        <p:txBody>
          <a:bodyPr>
            <a:normAutofit fontScale="90000" lnSpcReduction="10000"/>
          </a:bodyPr>
          <a:lstStyle/>
          <a:p>
            <a:pPr marL="0" indent="0" algn="just">
              <a:buNone/>
            </a:pPr>
            <a:r>
              <a:rPr lang="el-GR" altLang="en-US" dirty="0"/>
              <a:t>Προϋπολογισμοί για εύρεση νεκρού σημείου: </a:t>
            </a:r>
          </a:p>
          <a:p>
            <a:pPr marL="0" indent="0" algn="just">
              <a:buNone/>
            </a:pPr>
            <a:r>
              <a:rPr lang="el-GR" altLang="en-US" dirty="0"/>
              <a:t>Νεκρό σημείο (</a:t>
            </a:r>
            <a:r>
              <a:rPr lang="el-GR" altLang="en-US" dirty="0" err="1"/>
              <a:t>break</a:t>
            </a:r>
            <a:r>
              <a:rPr lang="el-GR" altLang="en-US" dirty="0"/>
              <a:t> </a:t>
            </a:r>
            <a:r>
              <a:rPr lang="el-GR" altLang="en-US" dirty="0" err="1"/>
              <a:t>even</a:t>
            </a:r>
            <a:r>
              <a:rPr lang="el-GR" altLang="en-US" dirty="0"/>
              <a:t> </a:t>
            </a:r>
            <a:r>
              <a:rPr lang="el-GR" altLang="en-US" dirty="0" err="1"/>
              <a:t>point</a:t>
            </a:r>
            <a:r>
              <a:rPr lang="el-GR" altLang="en-US" dirty="0"/>
              <a:t>) ονομάζεται το ποσό ακριβώς των πωλήσεων (κύκλου εργασιών), που μια επιχείρηση καλύπτει το σύνολο των εξόδων της, σταθερά και μεταβλητά, μη πραγματοποιώντας ούτε κέρδος ούτε ζημιά.</a:t>
            </a:r>
          </a:p>
          <a:p>
            <a:pPr algn="just"/>
            <a:r>
              <a:rPr lang="el-GR" altLang="en-US" dirty="0"/>
              <a:t>Οι προϋπολογισμοί για εύρεση του νεκρού σημείου είναι πολύ χρήσιμοι όπου υπάρχει αμφιβολία ως προς το επίπεδο μιας συγκεκριμένης μεταβλητής και για τις επιπτώσεις ενδεχόμενων μεταβολών στο επίπεδο αυτό. Αυτή είναι η περίπτωση όταν ένας νέος κλάδος εκμετάλλευσης πρόκειται να δημιουργηθεί και δεν έχουμε στοιχεία σχετικά στα λογιστικά βιβλία και αρχεία της αγροτικής επιχείρησης.</a:t>
            </a:r>
          </a:p>
          <a:p>
            <a:pPr algn="just"/>
            <a:r>
              <a:rPr lang="el-GR" altLang="en-US" dirty="0"/>
              <a:t>Σημαντικά στοιχεία όπως τα κόστη ή η τιμή μπορεί να διαφοροποιούνται για να φανούν οι χρηματοοικονομικές επιπτώσεις διαφόρων ενδεχομένων </a:t>
            </a:r>
          </a:p>
          <a:p>
            <a:pPr algn="just"/>
            <a:r>
              <a:rPr lang="el-GR" altLang="en-US" dirty="0"/>
              <a:t>Παράδειγμα εάν σε ένα καλλιεργούμενο κτήμα το συνολικό κόστος είναι Χ ευρώ ανά στρέμμα και η αναμενόμενη τιμή των δημητριακών που παράγονται σε αυτό είναι Υ ευρώ ανά τόνο, τότε η απόδοση στο νεκρό σημείο θα είναι Υ/Χ τόνοι ανά στρέμμα. </a:t>
            </a:r>
          </a:p>
        </p:txBody>
      </p:sp>
      <p:sp>
        <p:nvSpPr>
          <p:cNvPr id="4" name="Slide Number Placeholder 3"/>
          <p:cNvSpPr>
            <a:spLocks noGrp="1"/>
          </p:cNvSpPr>
          <p:nvPr>
            <p:ph type="sldNum" sz="quarter" idx="12"/>
          </p:nvPr>
        </p:nvSpPr>
        <p:spPr/>
        <p:txBody>
          <a:bodyPr/>
          <a:lstStyle/>
          <a:p>
            <a:fld id="{B3561BA9-CDCF-4958-B8AB-66F3BF063E13}"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1649"/>
            <a:ext cx="10515600" cy="869951"/>
          </a:xfrm>
        </p:spPr>
        <p:txBody>
          <a:bodyPr>
            <a:normAutofit/>
          </a:bodyPr>
          <a:lstStyle/>
          <a:p>
            <a:r>
              <a:rPr lang="el-GR" altLang="en-US" dirty="0">
                <a:sym typeface="+mn-ea"/>
              </a:rPr>
              <a:t>Προϋπολογισμοί με ανάλυση ευαισθησίας</a:t>
            </a:r>
            <a:endParaRPr lang="en-US" dirty="0"/>
          </a:p>
        </p:txBody>
      </p:sp>
      <p:sp>
        <p:nvSpPr>
          <p:cNvPr id="3" name="Content Placeholder 2"/>
          <p:cNvSpPr>
            <a:spLocks noGrp="1"/>
          </p:cNvSpPr>
          <p:nvPr>
            <p:ph idx="1"/>
          </p:nvPr>
        </p:nvSpPr>
        <p:spPr>
          <a:xfrm>
            <a:off x="262890" y="1765005"/>
            <a:ext cx="11638280" cy="4591345"/>
          </a:xfrm>
        </p:spPr>
        <p:txBody>
          <a:bodyPr>
            <a:normAutofit fontScale="90000" lnSpcReduction="10000"/>
          </a:bodyPr>
          <a:lstStyle/>
          <a:p>
            <a:pPr marL="0" indent="0" algn="just">
              <a:buNone/>
            </a:pPr>
            <a:r>
              <a:rPr lang="el-GR" altLang="en-US" dirty="0"/>
              <a:t>Ανάλυση ευαισθησίας: </a:t>
            </a:r>
          </a:p>
          <a:p>
            <a:pPr algn="just"/>
            <a:r>
              <a:rPr lang="el-GR" altLang="en-US" dirty="0"/>
              <a:t>τίθεται στο μικροσκόπιο μία από τις μεταβλητές κάθε φορά και με μια διαδικασία που μοιάζει με αυτή της στατιστικής αποκαλούμενη “προσέγγιση με δοκιμή και λάθος”. </a:t>
            </a:r>
          </a:p>
          <a:p>
            <a:pPr algn="just"/>
            <a:r>
              <a:rPr lang="el-GR" altLang="en-US" dirty="0"/>
              <a:t>Στην πραγματικότητα βέβαια πολυάριθμες μεταβλητές θα επηρεάζουν τα αποτελέσματα ταυτοχρόνως. Μπορεί επομένως να υφίσταται ανάγκη για μια σειρά από διαφορετικούς προϋπολογισμούς προκειμένου να ελεγχθεί η επίπτωση ενός ολόκληρου εύρους δυνατών τιμών και αποδόσεων ώστε να βρεθεί το κρίσιμο επίπεδο για κάθε κλάδο εκμετάλλευσης.</a:t>
            </a:r>
          </a:p>
          <a:p>
            <a:pPr algn="just"/>
            <a:r>
              <a:rPr lang="el-GR" altLang="en-US" dirty="0"/>
              <a:t>Εδώ υπεισέρχεται η έννοια των σεναρίων: ένας συντηρητικός προϋπολογισμός με βάση τις χειρότερες/απαισιόδοξες παραδοχές, ένας προϋπολογισμός - στόχος για το τι θα θέλαμε να επιτύχουμε ως το καλύτερο υπό τις τρέχουσες περιστάσεις, και για σκοπούς ελέγχου τις καλύτερες επιτεύξεις απ’ ότι θα μπορούσε πράγματι να συμβεί δηλ. κάτω από ιδανικές συνθήκες). </a:t>
            </a:r>
          </a:p>
        </p:txBody>
      </p:sp>
      <p:sp>
        <p:nvSpPr>
          <p:cNvPr id="4" name="Slide Number Placeholder 3"/>
          <p:cNvSpPr>
            <a:spLocks noGrp="1"/>
          </p:cNvSpPr>
          <p:nvPr>
            <p:ph type="sldNum" sz="quarter" idx="12"/>
          </p:nvPr>
        </p:nvSpPr>
        <p:spPr/>
        <p:txBody>
          <a:bodyPr/>
          <a:lstStyle/>
          <a:p>
            <a:fld id="{B3561BA9-CDCF-4958-B8AB-66F3BF063E13}" type="slidenum">
              <a:rPr lang="en-US" smtClean="0"/>
              <a:t>13</a:t>
            </a:fld>
            <a:endParaRPr lang="en-US"/>
          </a:p>
        </p:txBody>
      </p:sp>
    </p:spTree>
    <p:extLst>
      <p:ext uri="{BB962C8B-B14F-4D97-AF65-F5344CB8AC3E}">
        <p14:creationId xmlns:p14="http://schemas.microsoft.com/office/powerpoint/2010/main" val="3729690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9395"/>
            <a:ext cx="10515600" cy="974725"/>
          </a:xfrm>
        </p:spPr>
        <p:txBody>
          <a:bodyPr/>
          <a:lstStyle/>
          <a:p>
            <a:r>
              <a:rPr lang="el-GR" altLang="en-US"/>
              <a:t>Ταμιακός προυπολογισμός/πρόγραμμα</a:t>
            </a:r>
          </a:p>
        </p:txBody>
      </p:sp>
      <p:sp>
        <p:nvSpPr>
          <p:cNvPr id="3" name="Content Placeholder 2"/>
          <p:cNvSpPr>
            <a:spLocks noGrp="1"/>
          </p:cNvSpPr>
          <p:nvPr>
            <p:ph idx="1"/>
          </p:nvPr>
        </p:nvSpPr>
        <p:spPr>
          <a:xfrm>
            <a:off x="262890" y="1214120"/>
            <a:ext cx="11651615" cy="4963160"/>
          </a:xfrm>
        </p:spPr>
        <p:txBody>
          <a:bodyPr>
            <a:normAutofit fontScale="90000" lnSpcReduction="20000"/>
          </a:bodyPr>
          <a:lstStyle/>
          <a:p>
            <a:pPr algn="just"/>
            <a:r>
              <a:rPr lang="el-GR" altLang="en-US" dirty="0"/>
              <a:t>Μια ειδική μορφή προϋπολογισμού είναι η καλούμενη ταμιακή ροή η οποία έχει να κάνει με ζητήματα ρευστότητας. Στην απλούστερη μορφή του τίθενται οι πραγματικές εκροές διαθεσίμων και οι εισροές τους κατά τη διάρκεια μιας χρονικής περιόδου, υποδεικνύοντας πότε κάθε συναλλαγή αναμένεται να συμβεί και τι επίπτωση αυτή θα έχει σε οποιοδήποτε χρονικό σημείο στο υπόλοιπο του λογαριασμού διαθεσίμων. Αυτή καλείται “ταμιακό πρόγραμμα”. Η ταμιακή ροή έχει μια ποικιλία χρήσεων όπως:</a:t>
            </a:r>
            <a:endParaRPr lang="en-US" altLang="en-US" dirty="0"/>
          </a:p>
          <a:p>
            <a:pPr marL="0" indent="0" algn="just">
              <a:buNone/>
            </a:pPr>
            <a:r>
              <a:rPr lang="el-GR" altLang="en-US" dirty="0"/>
              <a:t>α) είναι αναγκαίο στοιχείο για τη διαδικασία προεξόφλησης των μελλοντικών αποδόσεων επενδυτικών σχεδίων</a:t>
            </a:r>
          </a:p>
          <a:p>
            <a:pPr marL="0" indent="0" algn="just">
              <a:buNone/>
            </a:pPr>
            <a:r>
              <a:rPr lang="el-GR" altLang="en-US" dirty="0"/>
              <a:t>β) χρειάζεται για την εκτίμηση της βιωσιμότητας/</a:t>
            </a:r>
            <a:r>
              <a:rPr lang="el-GR" altLang="en-US" dirty="0" err="1"/>
              <a:t>εφικτότητας</a:t>
            </a:r>
            <a:r>
              <a:rPr lang="el-GR" altLang="en-US" dirty="0"/>
              <a:t> επενδύσεων που αναλαμβάνονται δηλ. για τη συνέχιση </a:t>
            </a:r>
            <a:r>
              <a:rPr lang="el-GR" altLang="en-US" dirty="0" err="1"/>
              <a:t>μεσομακροπρόθεσμων</a:t>
            </a:r>
            <a:r>
              <a:rPr lang="el-GR" altLang="en-US" dirty="0"/>
              <a:t> δραστηριοτήτων που τρέχουν. </a:t>
            </a:r>
          </a:p>
          <a:p>
            <a:pPr marL="0" indent="0" algn="just">
              <a:buNone/>
            </a:pPr>
            <a:r>
              <a:rPr lang="el-GR" altLang="en-US" dirty="0"/>
              <a:t>γ) προκειμένου να τεκμηριωθεί προς τους δανειστές (Αγροτική τράπεζα, συνεταιρισμούς, συνεταιριστικές τράπεζες) το μελλοντικό επίπεδο των δανειακών αναγκών. </a:t>
            </a:r>
          </a:p>
          <a:p>
            <a:pPr marL="0" indent="0" algn="just">
              <a:buNone/>
            </a:pPr>
            <a:r>
              <a:rPr lang="el-GR" altLang="en-US" dirty="0"/>
              <a:t>δ) για ανίχνευση των ταμιακών επιπτώσεων από διάφορα γεγονότα όπως η πληρωμή φόρων, η σταδιακή υλοποίηση σχεδιαζόμενων επενδύσεων κτλ.</a:t>
            </a:r>
          </a:p>
        </p:txBody>
      </p:sp>
      <p:sp>
        <p:nvSpPr>
          <p:cNvPr id="4" name="Slide Number Placeholder 3"/>
          <p:cNvSpPr>
            <a:spLocks noGrp="1"/>
          </p:cNvSpPr>
          <p:nvPr>
            <p:ph type="sldNum" sz="quarter" idx="12"/>
          </p:nvPr>
        </p:nvSpPr>
        <p:spPr/>
        <p:txBody>
          <a:bodyPr/>
          <a:lstStyle/>
          <a:p>
            <a:fld id="{B3561BA9-CDCF-4958-B8AB-66F3BF063E13}"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0420"/>
          </a:xfrm>
        </p:spPr>
        <p:txBody>
          <a:bodyPr>
            <a:normAutofit fontScale="90000"/>
          </a:bodyPr>
          <a:lstStyle/>
          <a:p>
            <a:r>
              <a:rPr lang="el-GR" altLang="en-US" dirty="0"/>
              <a:t>Ολικός και μερικός προϋπολογισμός - ανακεφαλαίωση</a:t>
            </a:r>
          </a:p>
        </p:txBody>
      </p:sp>
      <p:sp>
        <p:nvSpPr>
          <p:cNvPr id="3" name="Content Placeholder 2"/>
          <p:cNvSpPr>
            <a:spLocks noGrp="1"/>
          </p:cNvSpPr>
          <p:nvPr>
            <p:ph idx="1"/>
          </p:nvPr>
        </p:nvSpPr>
        <p:spPr>
          <a:xfrm>
            <a:off x="248920" y="1503045"/>
            <a:ext cx="11666220" cy="4853305"/>
          </a:xfrm>
        </p:spPr>
        <p:txBody>
          <a:bodyPr>
            <a:normAutofit/>
          </a:bodyPr>
          <a:lstStyle/>
          <a:p>
            <a:pPr algn="just"/>
            <a:r>
              <a:rPr lang="el-GR" altLang="en-US" dirty="0"/>
              <a:t>Η μέθοδος του ολικού προϋπολογισμού αποσκοπεί κυρίως στην επιλογή μεταξύ περισσοτέρων του ενός σχεδίων διάρθρωσης των παραγωγικών συντελεστών, εκείνου του σχεδίου το οποίο θεωρείται ότι θα αποφέρει το μεγαλύτερο συνολικά καθαρό εισόδημα. Η μέθοδος αυτή απαιτεί τον προϋπολογισμό εσόδων και εξόδων του καθενός επιμέρους γενικότερου παραγωγικού κλάδου της γεωργικής επιχείρησης.</a:t>
            </a:r>
          </a:p>
          <a:p>
            <a:pPr algn="just"/>
            <a:r>
              <a:rPr lang="el-GR" altLang="en-US" dirty="0"/>
              <a:t>Η μέθοδος του μερικού προϋπολογισμού προϋπολογίζει τις μεταβλητές δαπάνες και το ακαθάριστο εισόδημα δύο ή περισσοτέρων κατηγοριών καλλιεργειών ή ζώων ξεχωριστά, προκειμένου να υποδείξει εκείνη την οποία δίνει το καλύτερο οικονομικό αποτέλεσμα, δηλαδή κάνει τη μεγαλύτερη συνεισφορά.</a:t>
            </a:r>
          </a:p>
        </p:txBody>
      </p:sp>
      <p:sp>
        <p:nvSpPr>
          <p:cNvPr id="4" name="Slide Number Placeholder 3"/>
          <p:cNvSpPr>
            <a:spLocks noGrp="1"/>
          </p:cNvSpPr>
          <p:nvPr>
            <p:ph type="sldNum" sz="quarter" idx="12"/>
          </p:nvPr>
        </p:nvSpPr>
        <p:spPr/>
        <p:txBody>
          <a:bodyPr/>
          <a:lstStyle/>
          <a:p>
            <a:fld id="{B3561BA9-CDCF-4958-B8AB-66F3BF063E13}"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7000"/>
            <a:ext cx="10515600" cy="779145"/>
          </a:xfrm>
        </p:spPr>
        <p:txBody>
          <a:bodyPr>
            <a:normAutofit fontScale="90000"/>
          </a:bodyPr>
          <a:lstStyle/>
          <a:p>
            <a:r>
              <a:rPr lang="el-GR" altLang="en-US" sz="2800"/>
              <a:t>Οργάνωση γεωργικής εκμετάλλευσης με ολικό προυπολογισμό των ακαθάριστών εσόδων και εξόδων της</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3470603"/>
              </p:ext>
            </p:extLst>
          </p:nvPr>
        </p:nvGraphicFramePr>
        <p:xfrm>
          <a:off x="207010" y="1012825"/>
          <a:ext cx="11750040" cy="5847080"/>
        </p:xfrm>
        <a:graphic>
          <a:graphicData uri="http://schemas.openxmlformats.org/drawingml/2006/table">
            <a:tbl>
              <a:tblPr firstRow="1" bandRow="1">
                <a:tableStyleId>{5C22544A-7EE6-4342-B048-85BDC9FD1C3A}</a:tableStyleId>
              </a:tblPr>
              <a:tblGrid>
                <a:gridCol w="5875020">
                  <a:extLst>
                    <a:ext uri="{9D8B030D-6E8A-4147-A177-3AD203B41FA5}">
                      <a16:colId xmlns:a16="http://schemas.microsoft.com/office/drawing/2014/main" val="20000"/>
                    </a:ext>
                  </a:extLst>
                </a:gridCol>
                <a:gridCol w="5875020">
                  <a:extLst>
                    <a:ext uri="{9D8B030D-6E8A-4147-A177-3AD203B41FA5}">
                      <a16:colId xmlns:a16="http://schemas.microsoft.com/office/drawing/2014/main" val="20001"/>
                    </a:ext>
                  </a:extLst>
                </a:gridCol>
              </a:tblGrid>
              <a:tr h="389255">
                <a:tc>
                  <a:txBody>
                    <a:bodyPr/>
                    <a:lstStyle/>
                    <a:p>
                      <a:pPr>
                        <a:buNone/>
                      </a:pPr>
                      <a:r>
                        <a:rPr lang="el-GR" altLang="en-US"/>
                        <a:t>ΕΞΟΔΑ</a:t>
                      </a:r>
                    </a:p>
                  </a:txBody>
                  <a:tcPr/>
                </a:tc>
                <a:tc>
                  <a:txBody>
                    <a:bodyPr/>
                    <a:lstStyle/>
                    <a:p>
                      <a:pPr>
                        <a:buNone/>
                      </a:pPr>
                      <a:r>
                        <a:rPr lang="el-GR" altLang="en-US"/>
                        <a:t>ΕΣΟΔΑ</a:t>
                      </a:r>
                    </a:p>
                  </a:txBody>
                  <a:tcPr/>
                </a:tc>
                <a:extLst>
                  <a:ext uri="{0D108BD9-81ED-4DB2-BD59-A6C34878D82A}">
                    <a16:rowId xmlns:a16="http://schemas.microsoft.com/office/drawing/2014/main" val="10000"/>
                  </a:ext>
                </a:extLst>
              </a:tr>
              <a:tr h="389255">
                <a:tc>
                  <a:txBody>
                    <a:bodyPr/>
                    <a:lstStyle/>
                    <a:p>
                      <a:pPr>
                        <a:buNone/>
                      </a:pPr>
                      <a:r>
                        <a:rPr lang="el-GR" altLang="en-US"/>
                        <a:t>Ανάλυση</a:t>
                      </a:r>
                    </a:p>
                  </a:txBody>
                  <a:tcPr/>
                </a:tc>
                <a:tc>
                  <a:txBody>
                    <a:bodyPr/>
                    <a:lstStyle/>
                    <a:p>
                      <a:pPr>
                        <a:buNone/>
                      </a:pPr>
                      <a:r>
                        <a:rPr lang="el-GR" altLang="en-US"/>
                        <a:t>Ανάλυση</a:t>
                      </a:r>
                    </a:p>
                  </a:txBody>
                  <a:tcPr/>
                </a:tc>
                <a:extLst>
                  <a:ext uri="{0D108BD9-81ED-4DB2-BD59-A6C34878D82A}">
                    <a16:rowId xmlns:a16="http://schemas.microsoft.com/office/drawing/2014/main" val="10001"/>
                  </a:ext>
                </a:extLst>
              </a:tr>
              <a:tr h="389890">
                <a:tc>
                  <a:txBody>
                    <a:bodyPr/>
                    <a:lstStyle/>
                    <a:p>
                      <a:pPr>
                        <a:buNone/>
                      </a:pPr>
                      <a:r>
                        <a:rPr lang="el-GR" altLang="en-US"/>
                        <a:t>Ι. Καλλιέργειες</a:t>
                      </a:r>
                    </a:p>
                  </a:txBody>
                  <a:tcPr/>
                </a:tc>
                <a:tc>
                  <a:txBody>
                    <a:bodyPr/>
                    <a:lstStyle/>
                    <a:p>
                      <a:pPr>
                        <a:buNone/>
                      </a:pPr>
                      <a:r>
                        <a:rPr lang="el-GR" altLang="en-US" dirty="0"/>
                        <a:t>Ι. Ακαθάριστο Εισόδημα καλλιεργειών</a:t>
                      </a:r>
                    </a:p>
                  </a:txBody>
                  <a:tcPr/>
                </a:tc>
                <a:extLst>
                  <a:ext uri="{0D108BD9-81ED-4DB2-BD59-A6C34878D82A}">
                    <a16:rowId xmlns:a16="http://schemas.microsoft.com/office/drawing/2014/main" val="10002"/>
                  </a:ext>
                </a:extLst>
              </a:tr>
              <a:tr h="389255">
                <a:tc>
                  <a:txBody>
                    <a:bodyPr/>
                    <a:lstStyle/>
                    <a:p>
                      <a:pPr>
                        <a:buNone/>
                      </a:pPr>
                      <a:r>
                        <a:rPr lang="el-GR" altLang="en-US"/>
                        <a:t>σπόροι</a:t>
                      </a:r>
                    </a:p>
                  </a:txBody>
                  <a:tcPr/>
                </a:tc>
                <a:tc>
                  <a:txBody>
                    <a:bodyPr/>
                    <a:lstStyle/>
                    <a:p>
                      <a:pPr>
                        <a:buNone/>
                      </a:pPr>
                      <a:r>
                        <a:rPr lang="el-GR" altLang="en-US"/>
                        <a:t>αξία εισπράξεων από πώληση προιόντων</a:t>
                      </a:r>
                    </a:p>
                  </a:txBody>
                  <a:tcPr/>
                </a:tc>
                <a:extLst>
                  <a:ext uri="{0D108BD9-81ED-4DB2-BD59-A6C34878D82A}">
                    <a16:rowId xmlns:a16="http://schemas.microsoft.com/office/drawing/2014/main" val="10003"/>
                  </a:ext>
                </a:extLst>
              </a:tr>
              <a:tr h="388620">
                <a:tc>
                  <a:txBody>
                    <a:bodyPr/>
                    <a:lstStyle/>
                    <a:p>
                      <a:pPr>
                        <a:buNone/>
                      </a:pPr>
                      <a:r>
                        <a:rPr lang="el-GR" altLang="en-US"/>
                        <a:t>λιπάσματα </a:t>
                      </a:r>
                    </a:p>
                  </a:txBody>
                  <a:tcPr/>
                </a:tc>
                <a:tc>
                  <a:txBody>
                    <a:bodyPr/>
                    <a:lstStyle/>
                    <a:p>
                      <a:pPr>
                        <a:buNone/>
                      </a:pPr>
                      <a:r>
                        <a:rPr lang="el-GR" altLang="en-US"/>
                        <a:t>αξία χορηγήσεων στην οικιακή οικονομία</a:t>
                      </a:r>
                    </a:p>
                  </a:txBody>
                  <a:tcPr/>
                </a:tc>
                <a:extLst>
                  <a:ext uri="{0D108BD9-81ED-4DB2-BD59-A6C34878D82A}">
                    <a16:rowId xmlns:a16="http://schemas.microsoft.com/office/drawing/2014/main" val="10004"/>
                  </a:ext>
                </a:extLst>
              </a:tr>
              <a:tr h="389255">
                <a:tc>
                  <a:txBody>
                    <a:bodyPr/>
                    <a:lstStyle/>
                    <a:p>
                      <a:pPr>
                        <a:buNone/>
                      </a:pPr>
                      <a:r>
                        <a:rPr lang="el-GR" altLang="en-US"/>
                        <a:t>φυτοφάρμακα</a:t>
                      </a:r>
                    </a:p>
                  </a:txBody>
                  <a:tcPr/>
                </a:tc>
                <a:tc>
                  <a:txBody>
                    <a:bodyPr/>
                    <a:lstStyle/>
                    <a:p>
                      <a:pPr>
                        <a:buNone/>
                      </a:pPr>
                      <a:endParaRPr lang="el-GR" altLang="en-US"/>
                    </a:p>
                  </a:txBody>
                  <a:tcPr/>
                </a:tc>
                <a:extLst>
                  <a:ext uri="{0D108BD9-81ED-4DB2-BD59-A6C34878D82A}">
                    <a16:rowId xmlns:a16="http://schemas.microsoft.com/office/drawing/2014/main" val="10005"/>
                  </a:ext>
                </a:extLst>
              </a:tr>
              <a:tr h="389890">
                <a:tc>
                  <a:txBody>
                    <a:bodyPr/>
                    <a:lstStyle/>
                    <a:p>
                      <a:pPr>
                        <a:buNone/>
                      </a:pPr>
                      <a:r>
                        <a:rPr lang="el-GR" altLang="en-US"/>
                        <a:t>άρδευση</a:t>
                      </a:r>
                    </a:p>
                  </a:txBody>
                  <a:tcPr/>
                </a:tc>
                <a:tc>
                  <a:txBody>
                    <a:bodyPr/>
                    <a:lstStyle/>
                    <a:p>
                      <a:pPr>
                        <a:buNone/>
                      </a:pPr>
                      <a:endParaRPr lang="el-GR" altLang="en-US"/>
                    </a:p>
                  </a:txBody>
                  <a:tcPr/>
                </a:tc>
                <a:extLst>
                  <a:ext uri="{0D108BD9-81ED-4DB2-BD59-A6C34878D82A}">
                    <a16:rowId xmlns:a16="http://schemas.microsoft.com/office/drawing/2014/main" val="10006"/>
                  </a:ext>
                </a:extLst>
              </a:tr>
              <a:tr h="389255">
                <a:tc>
                  <a:txBody>
                    <a:bodyPr/>
                    <a:lstStyle/>
                    <a:p>
                      <a:pPr>
                        <a:buNone/>
                      </a:pPr>
                      <a:r>
                        <a:rPr lang="el-GR" altLang="en-US"/>
                        <a:t>Συνολο</a:t>
                      </a:r>
                    </a:p>
                  </a:txBody>
                  <a:tcPr/>
                </a:tc>
                <a:tc>
                  <a:txBody>
                    <a:bodyPr/>
                    <a:lstStyle/>
                    <a:p>
                      <a:pPr>
                        <a:buNone/>
                      </a:pPr>
                      <a:endParaRPr lang="el-GR" altLang="en-US"/>
                    </a:p>
                  </a:txBody>
                  <a:tcPr/>
                </a:tc>
                <a:extLst>
                  <a:ext uri="{0D108BD9-81ED-4DB2-BD59-A6C34878D82A}">
                    <a16:rowId xmlns:a16="http://schemas.microsoft.com/office/drawing/2014/main" val="10007"/>
                  </a:ext>
                </a:extLst>
              </a:tr>
              <a:tr h="389255">
                <a:tc>
                  <a:txBody>
                    <a:bodyPr/>
                    <a:lstStyle/>
                    <a:p>
                      <a:pPr>
                        <a:buNone/>
                      </a:pPr>
                      <a:r>
                        <a:rPr lang="el-GR" altLang="en-US"/>
                        <a:t>ΙΙ. Ζώα</a:t>
                      </a:r>
                    </a:p>
                  </a:txBody>
                  <a:tcPr/>
                </a:tc>
                <a:tc>
                  <a:txBody>
                    <a:bodyPr/>
                    <a:lstStyle/>
                    <a:p>
                      <a:pPr>
                        <a:buNone/>
                      </a:pPr>
                      <a:r>
                        <a:rPr lang="el-GR" altLang="en-US" dirty="0"/>
                        <a:t>ΙΙ. Ακαθάριστος πρόσοδος ζώων</a:t>
                      </a:r>
                    </a:p>
                  </a:txBody>
                  <a:tcPr/>
                </a:tc>
                <a:extLst>
                  <a:ext uri="{0D108BD9-81ED-4DB2-BD59-A6C34878D82A}">
                    <a16:rowId xmlns:a16="http://schemas.microsoft.com/office/drawing/2014/main" val="10008"/>
                  </a:ext>
                </a:extLst>
              </a:tr>
              <a:tr h="396875">
                <a:tc>
                  <a:txBody>
                    <a:bodyPr/>
                    <a:lstStyle/>
                    <a:p>
                      <a:pPr>
                        <a:buNone/>
                      </a:pPr>
                      <a:r>
                        <a:rPr lang="el-GR" altLang="en-US"/>
                        <a:t>ζωοτροφές</a:t>
                      </a:r>
                    </a:p>
                  </a:txBody>
                  <a:tcPr/>
                </a:tc>
                <a:tc>
                  <a:txBody>
                    <a:bodyPr/>
                    <a:lstStyle/>
                    <a:p>
                      <a:pPr>
                        <a:buNone/>
                      </a:pPr>
                      <a:r>
                        <a:rPr lang="el-GR" altLang="en-US" sz="1800">
                          <a:sym typeface="+mn-ea"/>
                        </a:rPr>
                        <a:t>αξία εισπράξεων από πώληση προιόντων</a:t>
                      </a:r>
                      <a:endParaRPr lang="el-GR" altLang="en-US"/>
                    </a:p>
                  </a:txBody>
                  <a:tcPr/>
                </a:tc>
                <a:extLst>
                  <a:ext uri="{0D108BD9-81ED-4DB2-BD59-A6C34878D82A}">
                    <a16:rowId xmlns:a16="http://schemas.microsoft.com/office/drawing/2014/main" val="10009"/>
                  </a:ext>
                </a:extLst>
              </a:tr>
              <a:tr h="388620">
                <a:tc>
                  <a:txBody>
                    <a:bodyPr/>
                    <a:lstStyle/>
                    <a:p>
                      <a:pPr>
                        <a:buNone/>
                      </a:pPr>
                      <a:r>
                        <a:rPr lang="el-GR" altLang="en-US"/>
                        <a:t>φάρμακα και κηνιατρική περίθαλψη</a:t>
                      </a:r>
                    </a:p>
                  </a:txBody>
                  <a:tcPr/>
                </a:tc>
                <a:tc>
                  <a:txBody>
                    <a:bodyPr/>
                    <a:lstStyle/>
                    <a:p>
                      <a:pPr>
                        <a:buNone/>
                      </a:pPr>
                      <a:r>
                        <a:rPr lang="el-GR" altLang="en-US" sz="1800">
                          <a:sym typeface="+mn-ea"/>
                        </a:rPr>
                        <a:t>αξία χορηγήσεων στην οικιακή οικονομία</a:t>
                      </a:r>
                      <a:endParaRPr lang="el-GR" altLang="en-US"/>
                    </a:p>
                  </a:txBody>
                  <a:tcPr/>
                </a:tc>
                <a:extLst>
                  <a:ext uri="{0D108BD9-81ED-4DB2-BD59-A6C34878D82A}">
                    <a16:rowId xmlns:a16="http://schemas.microsoft.com/office/drawing/2014/main" val="10010"/>
                  </a:ext>
                </a:extLst>
              </a:tr>
              <a:tr h="389255">
                <a:tc>
                  <a:txBody>
                    <a:bodyPr/>
                    <a:lstStyle/>
                    <a:p>
                      <a:pPr>
                        <a:buNone/>
                      </a:pPr>
                      <a:r>
                        <a:rPr lang="el-GR" altLang="en-US"/>
                        <a:t>εργασίες ξένων εργατών</a:t>
                      </a:r>
                    </a:p>
                  </a:txBody>
                  <a:tcPr/>
                </a:tc>
                <a:tc>
                  <a:txBody>
                    <a:bodyPr/>
                    <a:lstStyle/>
                    <a:p>
                      <a:pPr>
                        <a:buNone/>
                      </a:pPr>
                      <a:endParaRPr lang="el-GR" altLang="en-US"/>
                    </a:p>
                  </a:txBody>
                  <a:tcPr/>
                </a:tc>
                <a:extLst>
                  <a:ext uri="{0D108BD9-81ED-4DB2-BD59-A6C34878D82A}">
                    <a16:rowId xmlns:a16="http://schemas.microsoft.com/office/drawing/2014/main" val="10011"/>
                  </a:ext>
                </a:extLst>
              </a:tr>
              <a:tr h="389890">
                <a:tc>
                  <a:txBody>
                    <a:bodyPr/>
                    <a:lstStyle/>
                    <a:p>
                      <a:pPr>
                        <a:buNone/>
                      </a:pPr>
                      <a:r>
                        <a:rPr lang="el-GR" altLang="en-US"/>
                        <a:t>Σύνολο</a:t>
                      </a:r>
                    </a:p>
                  </a:txBody>
                  <a:tcPr/>
                </a:tc>
                <a:tc>
                  <a:txBody>
                    <a:bodyPr/>
                    <a:lstStyle/>
                    <a:p>
                      <a:pPr>
                        <a:buNone/>
                      </a:pPr>
                      <a:endParaRPr lang="el-GR" altLang="en-US"/>
                    </a:p>
                  </a:txBody>
                  <a:tcPr/>
                </a:tc>
                <a:extLst>
                  <a:ext uri="{0D108BD9-81ED-4DB2-BD59-A6C34878D82A}">
                    <a16:rowId xmlns:a16="http://schemas.microsoft.com/office/drawing/2014/main" val="10012"/>
                  </a:ext>
                </a:extLst>
              </a:tr>
              <a:tr h="389255">
                <a:tc>
                  <a:txBody>
                    <a:bodyPr/>
                    <a:lstStyle/>
                    <a:p>
                      <a:pPr>
                        <a:buNone/>
                      </a:pPr>
                      <a:r>
                        <a:rPr lang="el-GR" altLang="en-US"/>
                        <a:t>ΙΙΙ. Γενικές δαπάνες</a:t>
                      </a:r>
                    </a:p>
                  </a:txBody>
                  <a:tcPr/>
                </a:tc>
                <a:tc>
                  <a:txBody>
                    <a:bodyPr/>
                    <a:lstStyle/>
                    <a:p>
                      <a:pPr>
                        <a:buNone/>
                      </a:pPr>
                      <a:endParaRPr lang="el-GR" altLang="en-US"/>
                    </a:p>
                  </a:txBody>
                  <a:tcPr/>
                </a:tc>
                <a:extLst>
                  <a:ext uri="{0D108BD9-81ED-4DB2-BD59-A6C34878D82A}">
                    <a16:rowId xmlns:a16="http://schemas.microsoft.com/office/drawing/2014/main" val="10013"/>
                  </a:ext>
                </a:extLst>
              </a:tr>
              <a:tr h="389255">
                <a:tc>
                  <a:txBody>
                    <a:bodyPr/>
                    <a:lstStyle/>
                    <a:p>
                      <a:pPr>
                        <a:buNone/>
                      </a:pPr>
                      <a:r>
                        <a:rPr lang="el-GR" altLang="en-US"/>
                        <a:t>Γενικό σύνολο εξόδων </a:t>
                      </a:r>
                    </a:p>
                  </a:txBody>
                  <a:tcPr/>
                </a:tc>
                <a:tc>
                  <a:txBody>
                    <a:bodyPr/>
                    <a:lstStyle/>
                    <a:p>
                      <a:pPr>
                        <a:buNone/>
                      </a:pPr>
                      <a:r>
                        <a:rPr lang="el-GR" altLang="en-US" dirty="0"/>
                        <a:t>Γενικό σύνολο εσόδων</a:t>
                      </a:r>
                    </a:p>
                  </a:txBody>
                  <a:tcPr/>
                </a:tc>
                <a:extLst>
                  <a:ext uri="{0D108BD9-81ED-4DB2-BD59-A6C34878D82A}">
                    <a16:rowId xmlns:a16="http://schemas.microsoft.com/office/drawing/2014/main" val="10014"/>
                  </a:ext>
                </a:extLst>
              </a:tr>
            </a:tbl>
          </a:graphicData>
        </a:graphic>
      </p:graphicFrame>
      <p:sp>
        <p:nvSpPr>
          <p:cNvPr id="4" name="Slide Number Placeholder 3"/>
          <p:cNvSpPr>
            <a:spLocks noGrp="1"/>
          </p:cNvSpPr>
          <p:nvPr>
            <p:ph type="sldNum" sz="quarter" idx="12"/>
          </p:nvPr>
        </p:nvSpPr>
        <p:spPr/>
        <p:txBody>
          <a:bodyPr/>
          <a:lstStyle/>
          <a:p>
            <a:fld id="{B3561BA9-CDCF-4958-B8AB-66F3BF063E13}"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8910"/>
            <a:ext cx="10515600" cy="792480"/>
          </a:xfrm>
        </p:spPr>
        <p:txBody>
          <a:bodyPr>
            <a:normAutofit fontScale="90000"/>
          </a:bodyPr>
          <a:lstStyle/>
          <a:p>
            <a:r>
              <a:rPr lang="el-GR" altLang="en-US" sz="2800">
                <a:sym typeface="+mn-ea"/>
              </a:rPr>
              <a:t>Οργάνωση γεωργικής εκμετάλλευσης με μερικό προυπολογισμό των ακαθάριστών εσόδων και εξόδων της</a:t>
            </a:r>
            <a:endParaRPr lang="en-US" sz="2800"/>
          </a:p>
        </p:txBody>
      </p:sp>
      <p:graphicFrame>
        <p:nvGraphicFramePr>
          <p:cNvPr id="5" name="Content Placeholder 4"/>
          <p:cNvGraphicFramePr>
            <a:graphicFrameLocks noGrp="1"/>
          </p:cNvGraphicFramePr>
          <p:nvPr>
            <p:ph idx="1"/>
          </p:nvPr>
        </p:nvGraphicFramePr>
        <p:xfrm>
          <a:off x="193675" y="1068705"/>
          <a:ext cx="11750675" cy="6205220"/>
        </p:xfrm>
        <a:graphic>
          <a:graphicData uri="http://schemas.openxmlformats.org/drawingml/2006/table">
            <a:tbl>
              <a:tblPr firstRow="1" bandRow="1">
                <a:tableStyleId>{5C22544A-7EE6-4342-B048-85BDC9FD1C3A}</a:tableStyleId>
              </a:tblPr>
              <a:tblGrid>
                <a:gridCol w="2350135">
                  <a:extLst>
                    <a:ext uri="{9D8B030D-6E8A-4147-A177-3AD203B41FA5}">
                      <a16:colId xmlns:a16="http://schemas.microsoft.com/office/drawing/2014/main" val="20000"/>
                    </a:ext>
                  </a:extLst>
                </a:gridCol>
                <a:gridCol w="2350135">
                  <a:extLst>
                    <a:ext uri="{9D8B030D-6E8A-4147-A177-3AD203B41FA5}">
                      <a16:colId xmlns:a16="http://schemas.microsoft.com/office/drawing/2014/main" val="20001"/>
                    </a:ext>
                  </a:extLst>
                </a:gridCol>
                <a:gridCol w="2350135">
                  <a:extLst>
                    <a:ext uri="{9D8B030D-6E8A-4147-A177-3AD203B41FA5}">
                      <a16:colId xmlns:a16="http://schemas.microsoft.com/office/drawing/2014/main" val="20002"/>
                    </a:ext>
                  </a:extLst>
                </a:gridCol>
                <a:gridCol w="2350135">
                  <a:extLst>
                    <a:ext uri="{9D8B030D-6E8A-4147-A177-3AD203B41FA5}">
                      <a16:colId xmlns:a16="http://schemas.microsoft.com/office/drawing/2014/main" val="20003"/>
                    </a:ext>
                  </a:extLst>
                </a:gridCol>
                <a:gridCol w="2350135">
                  <a:extLst>
                    <a:ext uri="{9D8B030D-6E8A-4147-A177-3AD203B41FA5}">
                      <a16:colId xmlns:a16="http://schemas.microsoft.com/office/drawing/2014/main" val="20004"/>
                    </a:ext>
                  </a:extLst>
                </a:gridCol>
              </a:tblGrid>
              <a:tr h="726440">
                <a:tc>
                  <a:txBody>
                    <a:bodyPr/>
                    <a:lstStyle/>
                    <a:p>
                      <a:pPr>
                        <a:buNone/>
                      </a:pPr>
                      <a:r>
                        <a:rPr lang="el-GR" altLang="en-US"/>
                        <a:t>Ανάλυση Εσόδων και Εξόδων</a:t>
                      </a:r>
                    </a:p>
                  </a:txBody>
                  <a:tcPr/>
                </a:tc>
                <a:tc>
                  <a:txBody>
                    <a:bodyPr/>
                    <a:lstStyle/>
                    <a:p>
                      <a:pPr>
                        <a:buNone/>
                      </a:pPr>
                      <a:r>
                        <a:rPr lang="el-GR" altLang="en-US"/>
                        <a:t>Υβρίδιο αραβοσίτου</a:t>
                      </a:r>
                    </a:p>
                  </a:txBody>
                  <a:tcPr/>
                </a:tc>
                <a:tc>
                  <a:txBody>
                    <a:bodyPr/>
                    <a:lstStyle/>
                    <a:p>
                      <a:pPr>
                        <a:buNone/>
                      </a:pPr>
                      <a:r>
                        <a:rPr lang="el-GR" altLang="en-US"/>
                        <a:t>Σίτος</a:t>
                      </a:r>
                    </a:p>
                  </a:txBody>
                  <a:tcPr/>
                </a:tc>
                <a:tc>
                  <a:txBody>
                    <a:bodyPr/>
                    <a:lstStyle/>
                    <a:p>
                      <a:pPr>
                        <a:buNone/>
                      </a:pPr>
                      <a:r>
                        <a:rPr lang="el-GR" altLang="en-US"/>
                        <a:t>Φασόλια (πράσινο ή μπαρμπούνι)</a:t>
                      </a:r>
                    </a:p>
                  </a:txBody>
                  <a:tcPr/>
                </a:tc>
                <a:tc>
                  <a:txBody>
                    <a:bodyPr/>
                    <a:lstStyle/>
                    <a:p>
                      <a:pPr>
                        <a:buNone/>
                      </a:pPr>
                      <a:r>
                        <a:rPr lang="el-GR" altLang="en-US"/>
                        <a:t>Βαμβάκι</a:t>
                      </a:r>
                    </a:p>
                  </a:txBody>
                  <a:tcPr/>
                </a:tc>
                <a:extLst>
                  <a:ext uri="{0D108BD9-81ED-4DB2-BD59-A6C34878D82A}">
                    <a16:rowId xmlns:a16="http://schemas.microsoft.com/office/drawing/2014/main" val="10000"/>
                  </a:ext>
                </a:extLst>
              </a:tr>
              <a:tr h="433070">
                <a:tc>
                  <a:txBody>
                    <a:bodyPr/>
                    <a:lstStyle/>
                    <a:p>
                      <a:pPr>
                        <a:buNone/>
                      </a:pPr>
                      <a:r>
                        <a:rPr lang="el-GR" altLang="en-US"/>
                        <a:t>Ι. Έσοδα</a:t>
                      </a:r>
                    </a:p>
                  </a:txBody>
                  <a:tcPr/>
                </a:tc>
                <a:tc>
                  <a:txBody>
                    <a:bodyPr/>
                    <a:lstStyle/>
                    <a:p>
                      <a:pPr>
                        <a:buNone/>
                      </a:pPr>
                      <a:r>
                        <a:rPr lang="el-GR" altLang="en-US"/>
                        <a:t>στρεμ. 4</a:t>
                      </a:r>
                    </a:p>
                    <a:p>
                      <a:pPr>
                        <a:buNone/>
                      </a:pPr>
                      <a:r>
                        <a:rPr lang="el-GR" altLang="en-US"/>
                        <a:t>απόδ./στρ. 1500</a:t>
                      </a:r>
                      <a:r>
                        <a:rPr lang="en-US" altLang="en-US"/>
                        <a:t> kg</a:t>
                      </a:r>
                      <a:endParaRPr lang="el-GR" altLang="en-US"/>
                    </a:p>
                    <a:p>
                      <a:pPr>
                        <a:buNone/>
                      </a:pPr>
                      <a:r>
                        <a:rPr lang="el-GR" altLang="en-US"/>
                        <a:t>τιμή 0,23 </a:t>
                      </a:r>
                      <a:r>
                        <a:rPr lang="el-GR" altLang="en-US">
                          <a:latin typeface="Arial" panose="020B0604020202020204" pitchFamily="34" charset="0"/>
                          <a:cs typeface="Arial" panose="020B0604020202020204" pitchFamily="34" charset="0"/>
                        </a:rPr>
                        <a:t>€</a:t>
                      </a:r>
                    </a:p>
                  </a:txBody>
                  <a:tcPr/>
                </a:tc>
                <a:tc>
                  <a:txBody>
                    <a:bodyPr/>
                    <a:lstStyle/>
                    <a:p>
                      <a:pPr>
                        <a:buNone/>
                      </a:pPr>
                      <a:r>
                        <a:rPr lang="el-GR" altLang="en-US" sz="1800">
                          <a:sym typeface="+mn-ea"/>
                        </a:rPr>
                        <a:t>στρεμ. 4</a:t>
                      </a:r>
                    </a:p>
                    <a:p>
                      <a:pPr>
                        <a:buNone/>
                      </a:pPr>
                      <a:r>
                        <a:rPr lang="el-GR" altLang="en-US" sz="1800">
                          <a:sym typeface="+mn-ea"/>
                        </a:rPr>
                        <a:t>απόδ./στρ. </a:t>
                      </a:r>
                      <a:r>
                        <a:rPr lang="en-US" altLang="el-GR" sz="1800">
                          <a:sym typeface="+mn-ea"/>
                        </a:rPr>
                        <a:t>520</a:t>
                      </a:r>
                      <a:r>
                        <a:rPr lang="en-US" altLang="en-US" sz="1800">
                          <a:sym typeface="+mn-ea"/>
                        </a:rPr>
                        <a:t> kg</a:t>
                      </a:r>
                      <a:endParaRPr lang="el-GR" altLang="en-US" sz="1800">
                        <a:sym typeface="+mn-ea"/>
                      </a:endParaRPr>
                    </a:p>
                    <a:p>
                      <a:pPr>
                        <a:buNone/>
                      </a:pPr>
                      <a:r>
                        <a:rPr lang="el-GR" altLang="en-US" sz="1800">
                          <a:sym typeface="+mn-ea"/>
                        </a:rPr>
                        <a:t>τιμή 0,2</a:t>
                      </a:r>
                      <a:r>
                        <a:rPr lang="en-US" altLang="el-GR" sz="1800">
                          <a:sym typeface="+mn-ea"/>
                        </a:rPr>
                        <a:t>0</a:t>
                      </a:r>
                      <a:r>
                        <a:rPr lang="el-GR" altLang="en-US" sz="1800">
                          <a:sym typeface="+mn-ea"/>
                        </a:rPr>
                        <a:t> </a:t>
                      </a:r>
                      <a:r>
                        <a:rPr lang="el-GR" altLang="en-US" sz="1800">
                          <a:latin typeface="Arial" panose="020B0604020202020204" pitchFamily="34" charset="0"/>
                          <a:cs typeface="Arial" panose="020B0604020202020204" pitchFamily="34" charset="0"/>
                          <a:sym typeface="+mn-ea"/>
                        </a:rPr>
                        <a:t>€</a:t>
                      </a:r>
                      <a:endParaRPr lang="el-GR" altLang="en-US"/>
                    </a:p>
                  </a:txBody>
                  <a:tcPr/>
                </a:tc>
                <a:tc>
                  <a:txBody>
                    <a:bodyPr/>
                    <a:lstStyle/>
                    <a:p>
                      <a:pPr>
                        <a:buNone/>
                      </a:pPr>
                      <a:r>
                        <a:rPr lang="el-GR" altLang="en-US" sz="1800">
                          <a:sym typeface="+mn-ea"/>
                        </a:rPr>
                        <a:t>στρεμ. 4</a:t>
                      </a:r>
                    </a:p>
                    <a:p>
                      <a:pPr>
                        <a:buNone/>
                      </a:pPr>
                      <a:r>
                        <a:rPr lang="el-GR" altLang="en-US" sz="1800">
                          <a:sym typeface="+mn-ea"/>
                        </a:rPr>
                        <a:t>απόδ./στρ. </a:t>
                      </a:r>
                      <a:r>
                        <a:rPr lang="en-US" altLang="el-GR" sz="1800">
                          <a:sym typeface="+mn-ea"/>
                        </a:rPr>
                        <a:t>3</a:t>
                      </a:r>
                      <a:r>
                        <a:rPr lang="el-GR" altLang="en-US" sz="1800">
                          <a:sym typeface="+mn-ea"/>
                        </a:rPr>
                        <a:t>500</a:t>
                      </a:r>
                      <a:r>
                        <a:rPr lang="en-US" altLang="en-US" sz="1800">
                          <a:sym typeface="+mn-ea"/>
                        </a:rPr>
                        <a:t> kg</a:t>
                      </a:r>
                      <a:endParaRPr lang="el-GR" altLang="en-US" sz="1800">
                        <a:sym typeface="+mn-ea"/>
                      </a:endParaRPr>
                    </a:p>
                    <a:p>
                      <a:pPr>
                        <a:buNone/>
                      </a:pPr>
                      <a:r>
                        <a:rPr lang="el-GR" altLang="en-US" sz="1800">
                          <a:sym typeface="+mn-ea"/>
                        </a:rPr>
                        <a:t>τιμή </a:t>
                      </a:r>
                      <a:r>
                        <a:rPr lang="en-US" altLang="el-GR" sz="1800">
                          <a:sym typeface="+mn-ea"/>
                        </a:rPr>
                        <a:t>1,20</a:t>
                      </a:r>
                      <a:r>
                        <a:rPr lang="el-GR" altLang="en-US" sz="1800">
                          <a:sym typeface="+mn-ea"/>
                        </a:rPr>
                        <a:t> </a:t>
                      </a:r>
                      <a:r>
                        <a:rPr lang="el-GR" altLang="en-US" sz="1800">
                          <a:latin typeface="Arial" panose="020B0604020202020204" pitchFamily="34" charset="0"/>
                          <a:cs typeface="Arial" panose="020B0604020202020204" pitchFamily="34" charset="0"/>
                          <a:sym typeface="+mn-ea"/>
                        </a:rPr>
                        <a:t>€</a:t>
                      </a:r>
                      <a:endParaRPr lang="en-US"/>
                    </a:p>
                  </a:txBody>
                  <a:tcPr/>
                </a:tc>
                <a:tc>
                  <a:txBody>
                    <a:bodyPr/>
                    <a:lstStyle/>
                    <a:p>
                      <a:pPr>
                        <a:buNone/>
                      </a:pPr>
                      <a:r>
                        <a:rPr lang="el-GR" altLang="en-US" sz="1800">
                          <a:sym typeface="+mn-ea"/>
                        </a:rPr>
                        <a:t>στρεμ. 4</a:t>
                      </a:r>
                    </a:p>
                    <a:p>
                      <a:pPr>
                        <a:buNone/>
                      </a:pPr>
                      <a:r>
                        <a:rPr lang="el-GR" altLang="en-US" sz="1800">
                          <a:sym typeface="+mn-ea"/>
                        </a:rPr>
                        <a:t>απόδ./στρ. 500</a:t>
                      </a:r>
                      <a:r>
                        <a:rPr lang="en-US" altLang="en-US" sz="1800">
                          <a:sym typeface="+mn-ea"/>
                        </a:rPr>
                        <a:t> kg</a:t>
                      </a:r>
                      <a:endParaRPr lang="el-GR" altLang="en-US" sz="1800">
                        <a:sym typeface="+mn-ea"/>
                      </a:endParaRPr>
                    </a:p>
                    <a:p>
                      <a:pPr>
                        <a:buNone/>
                      </a:pPr>
                      <a:r>
                        <a:rPr lang="el-GR" altLang="en-US" sz="1800">
                          <a:sym typeface="+mn-ea"/>
                        </a:rPr>
                        <a:t>τιμή 0,2</a:t>
                      </a:r>
                      <a:r>
                        <a:rPr lang="en-US" altLang="el-GR" sz="1800">
                          <a:sym typeface="+mn-ea"/>
                        </a:rPr>
                        <a:t>7</a:t>
                      </a:r>
                      <a:r>
                        <a:rPr lang="el-GR" altLang="en-US" sz="1800">
                          <a:sym typeface="+mn-ea"/>
                        </a:rPr>
                        <a:t> </a:t>
                      </a:r>
                      <a:r>
                        <a:rPr lang="el-GR" altLang="en-US" sz="1800">
                          <a:latin typeface="Arial" panose="020B0604020202020204" pitchFamily="34" charset="0"/>
                          <a:cs typeface="Arial" panose="020B0604020202020204" pitchFamily="34" charset="0"/>
                          <a:sym typeface="+mn-ea"/>
                        </a:rPr>
                        <a:t>€</a:t>
                      </a:r>
                      <a:endParaRPr lang="en-US"/>
                    </a:p>
                  </a:txBody>
                  <a:tcPr/>
                </a:tc>
                <a:extLst>
                  <a:ext uri="{0D108BD9-81ED-4DB2-BD59-A6C34878D82A}">
                    <a16:rowId xmlns:a16="http://schemas.microsoft.com/office/drawing/2014/main" val="10001"/>
                  </a:ext>
                </a:extLst>
              </a:tr>
              <a:tr h="432435">
                <a:tc>
                  <a:txBody>
                    <a:bodyPr/>
                    <a:lstStyle/>
                    <a:p>
                      <a:pPr>
                        <a:buNone/>
                      </a:pPr>
                      <a:r>
                        <a:rPr lang="el-GR" altLang="en-US"/>
                        <a:t>Αξία προιόντος</a:t>
                      </a:r>
                    </a:p>
                  </a:txBody>
                  <a:tcPr/>
                </a:tc>
                <a:tc>
                  <a:txBody>
                    <a:bodyPr/>
                    <a:lstStyle/>
                    <a:p>
                      <a:pPr>
                        <a:buNone/>
                      </a:pPr>
                      <a:r>
                        <a:rPr lang="el-GR" altLang="en-US">
                          <a:latin typeface="Arial" panose="020B0604020202020204" pitchFamily="34" charset="0"/>
                          <a:cs typeface="Arial" panose="020B0604020202020204" pitchFamily="34" charset="0"/>
                        </a:rPr>
                        <a:t>€</a:t>
                      </a:r>
                      <a:r>
                        <a:rPr lang="el-GR" altLang="en-US"/>
                        <a:t>1380</a:t>
                      </a:r>
                    </a:p>
                  </a:txBody>
                  <a:tcPr/>
                </a:tc>
                <a:tc>
                  <a:txBody>
                    <a:bodyPr/>
                    <a:lstStyle/>
                    <a:p>
                      <a:pPr>
                        <a:buNone/>
                      </a:pPr>
                      <a:r>
                        <a:rPr lang="el-GR" altLang="en-US">
                          <a:latin typeface="Arial" panose="020B0604020202020204" pitchFamily="34" charset="0"/>
                          <a:cs typeface="Arial" panose="020B0604020202020204" pitchFamily="34" charset="0"/>
                        </a:rPr>
                        <a:t>€</a:t>
                      </a:r>
                      <a:r>
                        <a:rPr lang="el-GR" altLang="en-US"/>
                        <a:t>416</a:t>
                      </a:r>
                    </a:p>
                  </a:txBody>
                  <a:tcPr/>
                </a:tc>
                <a:tc>
                  <a:txBody>
                    <a:bodyPr/>
                    <a:lstStyle/>
                    <a:p>
                      <a:pPr>
                        <a:buNone/>
                      </a:pPr>
                      <a:r>
                        <a:rPr lang="el-GR" altLang="en-US">
                          <a:latin typeface="Arial" panose="020B0604020202020204" pitchFamily="34" charset="0"/>
                          <a:cs typeface="Arial" panose="020B0604020202020204" pitchFamily="34" charset="0"/>
                        </a:rPr>
                        <a:t>€</a:t>
                      </a:r>
                      <a:r>
                        <a:rPr lang="el-GR" altLang="en-US"/>
                        <a:t>16800</a:t>
                      </a:r>
                    </a:p>
                  </a:txBody>
                  <a:tcPr/>
                </a:tc>
                <a:tc>
                  <a:txBody>
                    <a:bodyPr/>
                    <a:lstStyle/>
                    <a:p>
                      <a:pPr>
                        <a:buNone/>
                      </a:pPr>
                      <a:r>
                        <a:rPr lang="el-GR" altLang="en-US">
                          <a:latin typeface="Arial" panose="020B0604020202020204" pitchFamily="34" charset="0"/>
                          <a:cs typeface="Arial" panose="020B0604020202020204" pitchFamily="34" charset="0"/>
                        </a:rPr>
                        <a:t>€</a:t>
                      </a:r>
                      <a:r>
                        <a:rPr lang="el-GR" altLang="en-US"/>
                        <a:t>540</a:t>
                      </a:r>
                    </a:p>
                  </a:txBody>
                  <a:tcPr/>
                </a:tc>
                <a:extLst>
                  <a:ext uri="{0D108BD9-81ED-4DB2-BD59-A6C34878D82A}">
                    <a16:rowId xmlns:a16="http://schemas.microsoft.com/office/drawing/2014/main" val="10002"/>
                  </a:ext>
                </a:extLst>
              </a:tr>
              <a:tr h="432435">
                <a:tc>
                  <a:txBody>
                    <a:bodyPr/>
                    <a:lstStyle/>
                    <a:p>
                      <a:pPr>
                        <a:buNone/>
                      </a:pPr>
                      <a:r>
                        <a:rPr lang="el-GR" altLang="en-US"/>
                        <a:t>ΙΙ. Έξοδα</a:t>
                      </a:r>
                    </a:p>
                  </a:txBody>
                  <a:tcPr/>
                </a:tc>
                <a:tc>
                  <a:txBody>
                    <a:bodyPr/>
                    <a:lstStyle/>
                    <a:p>
                      <a:pPr>
                        <a:buNone/>
                      </a:pPr>
                      <a:endParaRPr lang="en-US"/>
                    </a:p>
                  </a:txBody>
                  <a:tcPr/>
                </a:tc>
                <a:tc>
                  <a:txBody>
                    <a:bodyPr/>
                    <a:lstStyle/>
                    <a:p>
                      <a:pPr>
                        <a:buNone/>
                      </a:pPr>
                      <a:endParaRPr lang="en-US"/>
                    </a:p>
                  </a:txBody>
                  <a:tcPr/>
                </a:tc>
                <a:tc>
                  <a:txBody>
                    <a:bodyPr/>
                    <a:lstStyle/>
                    <a:p>
                      <a:pPr>
                        <a:buNone/>
                      </a:pPr>
                      <a:endParaRPr lang="en-US"/>
                    </a:p>
                  </a:txBody>
                  <a:tcPr/>
                </a:tc>
                <a:tc>
                  <a:txBody>
                    <a:bodyPr/>
                    <a:lstStyle/>
                    <a:p>
                      <a:pPr>
                        <a:buNone/>
                      </a:pPr>
                      <a:endParaRPr lang="en-US"/>
                    </a:p>
                  </a:txBody>
                  <a:tcPr/>
                </a:tc>
                <a:extLst>
                  <a:ext uri="{0D108BD9-81ED-4DB2-BD59-A6C34878D82A}">
                    <a16:rowId xmlns:a16="http://schemas.microsoft.com/office/drawing/2014/main" val="10003"/>
                  </a:ext>
                </a:extLst>
              </a:tr>
              <a:tr h="432435">
                <a:tc>
                  <a:txBody>
                    <a:bodyPr/>
                    <a:lstStyle/>
                    <a:p>
                      <a:pPr>
                        <a:buNone/>
                      </a:pPr>
                      <a:r>
                        <a:rPr lang="el-GR" altLang="en-US"/>
                        <a:t>1. Αξία σπόρου</a:t>
                      </a:r>
                    </a:p>
                  </a:txBody>
                  <a:tcPr/>
                </a:tc>
                <a:tc>
                  <a:txBody>
                    <a:bodyPr/>
                    <a:lstStyle/>
                    <a:p>
                      <a:pPr>
                        <a:buNone/>
                      </a:pPr>
                      <a:r>
                        <a:rPr lang="el-GR" altLang="en-US"/>
                        <a:t>4*35</a:t>
                      </a:r>
                      <a:r>
                        <a:rPr lang="el-GR" altLang="en-US">
                          <a:latin typeface="Arial" panose="020B0604020202020204" pitchFamily="34" charset="0"/>
                          <a:cs typeface="Arial" panose="020B0604020202020204" pitchFamily="34" charset="0"/>
                        </a:rPr>
                        <a:t>€</a:t>
                      </a:r>
                      <a:r>
                        <a:rPr lang="el-GR" altLang="en-US"/>
                        <a:t>/στρ 140</a:t>
                      </a:r>
                    </a:p>
                  </a:txBody>
                  <a:tcPr/>
                </a:tc>
                <a:tc>
                  <a:txBody>
                    <a:bodyPr/>
                    <a:lstStyle/>
                    <a:p>
                      <a:pPr>
                        <a:buNone/>
                      </a:pPr>
                      <a:r>
                        <a:rPr lang="el-GR" altLang="en-US" sz="1800">
                          <a:sym typeface="+mn-ea"/>
                        </a:rPr>
                        <a:t>4*25</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100</a:t>
                      </a:r>
                    </a:p>
                    <a:p>
                      <a:pPr>
                        <a:buNone/>
                      </a:pPr>
                      <a:endParaRPr lang="en-US"/>
                    </a:p>
                  </a:txBody>
                  <a:tcPr/>
                </a:tc>
                <a:tc>
                  <a:txBody>
                    <a:bodyPr/>
                    <a:lstStyle/>
                    <a:p>
                      <a:pPr>
                        <a:buNone/>
                      </a:pPr>
                      <a:r>
                        <a:rPr lang="el-GR" altLang="en-US" sz="1800">
                          <a:sym typeface="+mn-ea"/>
                        </a:rPr>
                        <a:t>4*25</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100</a:t>
                      </a:r>
                    </a:p>
                    <a:p>
                      <a:pPr>
                        <a:buNone/>
                      </a:pPr>
                      <a:endParaRPr lang="en-US"/>
                    </a:p>
                  </a:txBody>
                  <a:tcPr/>
                </a:tc>
                <a:tc>
                  <a:txBody>
                    <a:bodyPr/>
                    <a:lstStyle/>
                    <a:p>
                      <a:pPr>
                        <a:buNone/>
                      </a:pPr>
                      <a:r>
                        <a:rPr lang="el-GR" altLang="en-US"/>
                        <a:t>4*10=40</a:t>
                      </a:r>
                    </a:p>
                  </a:txBody>
                  <a:tcPr/>
                </a:tc>
                <a:extLst>
                  <a:ext uri="{0D108BD9-81ED-4DB2-BD59-A6C34878D82A}">
                    <a16:rowId xmlns:a16="http://schemas.microsoft.com/office/drawing/2014/main" val="10004"/>
                  </a:ext>
                </a:extLst>
              </a:tr>
              <a:tr h="432435">
                <a:tc>
                  <a:txBody>
                    <a:bodyPr/>
                    <a:lstStyle/>
                    <a:p>
                      <a:pPr>
                        <a:buNone/>
                      </a:pPr>
                      <a:r>
                        <a:rPr lang="el-GR" altLang="en-US"/>
                        <a:t>2. Λίπασμα</a:t>
                      </a:r>
                    </a:p>
                  </a:txBody>
                  <a:tcPr/>
                </a:tc>
                <a:tc>
                  <a:txBody>
                    <a:bodyPr/>
                    <a:lstStyle/>
                    <a:p>
                      <a:pPr>
                        <a:buNone/>
                      </a:pPr>
                      <a:r>
                        <a:rPr lang="el-GR" altLang="en-US" sz="1800">
                          <a:sym typeface="+mn-ea"/>
                        </a:rPr>
                        <a:t>4*35</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140</a:t>
                      </a:r>
                      <a:endParaRPr lang="en-US"/>
                    </a:p>
                  </a:txBody>
                  <a:tcPr/>
                </a:tc>
                <a:tc>
                  <a:txBody>
                    <a:bodyPr/>
                    <a:lstStyle/>
                    <a:p>
                      <a:pPr>
                        <a:buNone/>
                      </a:pPr>
                      <a:r>
                        <a:rPr lang="el-GR" altLang="en-US" sz="1800">
                          <a:sym typeface="+mn-ea"/>
                        </a:rPr>
                        <a:t>4*12</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48</a:t>
                      </a:r>
                    </a:p>
                    <a:p>
                      <a:pPr>
                        <a:buNone/>
                      </a:pPr>
                      <a:endParaRPr lang="en-US"/>
                    </a:p>
                  </a:txBody>
                  <a:tcPr/>
                </a:tc>
                <a:tc>
                  <a:txBody>
                    <a:bodyPr/>
                    <a:lstStyle/>
                    <a:p>
                      <a:pPr>
                        <a:buNone/>
                      </a:pPr>
                      <a:r>
                        <a:rPr lang="el-GR" altLang="en-US" sz="1800">
                          <a:sym typeface="+mn-ea"/>
                        </a:rPr>
                        <a:t>4*100</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400</a:t>
                      </a:r>
                    </a:p>
                    <a:p>
                      <a:pPr>
                        <a:buNone/>
                      </a:pPr>
                      <a:endParaRPr lang="en-US"/>
                    </a:p>
                  </a:txBody>
                  <a:tcPr/>
                </a:tc>
                <a:tc>
                  <a:txBody>
                    <a:bodyPr/>
                    <a:lstStyle/>
                    <a:p>
                      <a:pPr>
                        <a:buNone/>
                      </a:pPr>
                      <a:r>
                        <a:rPr lang="el-GR" altLang="en-US"/>
                        <a:t>4*25=100</a:t>
                      </a:r>
                    </a:p>
                  </a:txBody>
                  <a:tcPr/>
                </a:tc>
                <a:extLst>
                  <a:ext uri="{0D108BD9-81ED-4DB2-BD59-A6C34878D82A}">
                    <a16:rowId xmlns:a16="http://schemas.microsoft.com/office/drawing/2014/main" val="10005"/>
                  </a:ext>
                </a:extLst>
              </a:tr>
              <a:tr h="433070">
                <a:tc>
                  <a:txBody>
                    <a:bodyPr/>
                    <a:lstStyle/>
                    <a:p>
                      <a:pPr>
                        <a:buNone/>
                      </a:pPr>
                      <a:r>
                        <a:rPr lang="el-GR" altLang="en-US"/>
                        <a:t>3. Καταπολέμηση ασθενειών</a:t>
                      </a:r>
                    </a:p>
                  </a:txBody>
                  <a:tcPr/>
                </a:tc>
                <a:tc>
                  <a:txBody>
                    <a:bodyPr/>
                    <a:lstStyle/>
                    <a:p>
                      <a:pPr>
                        <a:buNone/>
                      </a:pPr>
                      <a:r>
                        <a:rPr lang="el-GR" altLang="en-US" sz="1800">
                          <a:sym typeface="+mn-ea"/>
                        </a:rPr>
                        <a:t>4*10</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40</a:t>
                      </a:r>
                    </a:p>
                    <a:p>
                      <a:pPr>
                        <a:buNone/>
                      </a:pPr>
                      <a:endParaRPr lang="en-US"/>
                    </a:p>
                  </a:txBody>
                  <a:tcPr/>
                </a:tc>
                <a:tc>
                  <a:txBody>
                    <a:bodyPr/>
                    <a:lstStyle/>
                    <a:p>
                      <a:pPr>
                        <a:buNone/>
                      </a:pPr>
                      <a:r>
                        <a:rPr lang="el-GR" altLang="en-US" sz="1800">
                          <a:sym typeface="+mn-ea"/>
                        </a:rPr>
                        <a:t>4*5</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20</a:t>
                      </a:r>
                      <a:endParaRPr lang="en-US"/>
                    </a:p>
                  </a:txBody>
                  <a:tcPr/>
                </a:tc>
                <a:tc>
                  <a:txBody>
                    <a:bodyPr/>
                    <a:lstStyle/>
                    <a:p>
                      <a:pPr>
                        <a:buNone/>
                      </a:pPr>
                      <a:r>
                        <a:rPr lang="el-GR" altLang="en-US" sz="1800">
                          <a:sym typeface="+mn-ea"/>
                        </a:rPr>
                        <a:t>4*90</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360</a:t>
                      </a:r>
                    </a:p>
                    <a:p>
                      <a:pPr>
                        <a:buNone/>
                      </a:pPr>
                      <a:endParaRPr lang="en-US"/>
                    </a:p>
                  </a:txBody>
                  <a:tcPr/>
                </a:tc>
                <a:tc>
                  <a:txBody>
                    <a:bodyPr/>
                    <a:lstStyle/>
                    <a:p>
                      <a:pPr>
                        <a:buNone/>
                      </a:pPr>
                      <a:r>
                        <a:rPr lang="el-GR" altLang="en-US"/>
                        <a:t>4*60=240</a:t>
                      </a:r>
                    </a:p>
                  </a:txBody>
                  <a:tcPr/>
                </a:tc>
                <a:extLst>
                  <a:ext uri="{0D108BD9-81ED-4DB2-BD59-A6C34878D82A}">
                    <a16:rowId xmlns:a16="http://schemas.microsoft.com/office/drawing/2014/main" val="10006"/>
                  </a:ext>
                </a:extLst>
              </a:tr>
              <a:tr h="432435">
                <a:tc>
                  <a:txBody>
                    <a:bodyPr/>
                    <a:lstStyle/>
                    <a:p>
                      <a:pPr>
                        <a:buNone/>
                      </a:pPr>
                      <a:r>
                        <a:rPr lang="el-GR" altLang="en-US"/>
                        <a:t>4. Εργασία ξένων εργατών ή αμοιβή μηχανημάτων</a:t>
                      </a:r>
                    </a:p>
                  </a:txBody>
                  <a:tcPr/>
                </a:tc>
                <a:tc>
                  <a:txBody>
                    <a:bodyPr/>
                    <a:lstStyle/>
                    <a:p>
                      <a:pPr>
                        <a:buNone/>
                      </a:pPr>
                      <a:r>
                        <a:rPr lang="el-GR" altLang="en-US" sz="1800">
                          <a:sym typeface="+mn-ea"/>
                        </a:rPr>
                        <a:t>4*60</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240</a:t>
                      </a:r>
                    </a:p>
                    <a:p>
                      <a:pPr>
                        <a:buNone/>
                      </a:pPr>
                      <a:endParaRPr lang="en-US"/>
                    </a:p>
                  </a:txBody>
                  <a:tcPr/>
                </a:tc>
                <a:tc>
                  <a:txBody>
                    <a:bodyPr/>
                    <a:lstStyle/>
                    <a:p>
                      <a:pPr>
                        <a:buNone/>
                      </a:pPr>
                      <a:r>
                        <a:rPr lang="el-GR" altLang="en-US" sz="1800">
                          <a:sym typeface="+mn-ea"/>
                        </a:rPr>
                        <a:t>4*60</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240</a:t>
                      </a:r>
                    </a:p>
                    <a:p>
                      <a:pPr>
                        <a:buNone/>
                      </a:pPr>
                      <a:endParaRPr lang="en-US"/>
                    </a:p>
                  </a:txBody>
                  <a:tcPr/>
                </a:tc>
                <a:tc>
                  <a:txBody>
                    <a:bodyPr/>
                    <a:lstStyle/>
                    <a:p>
                      <a:pPr>
                        <a:buNone/>
                      </a:pPr>
                      <a:r>
                        <a:rPr lang="el-GR" altLang="en-US" sz="1800">
                          <a:sym typeface="+mn-ea"/>
                        </a:rPr>
                        <a:t>4*25 ημ.*30</a:t>
                      </a:r>
                      <a:r>
                        <a:rPr lang="el-GR" altLang="en-US" sz="1800">
                          <a:latin typeface="Arial" panose="020B0604020202020204" pitchFamily="34" charset="0"/>
                          <a:cs typeface="Arial" panose="020B0604020202020204" pitchFamily="34" charset="0"/>
                          <a:sym typeface="+mn-ea"/>
                        </a:rPr>
                        <a:t>€</a:t>
                      </a:r>
                      <a:r>
                        <a:rPr lang="el-GR" altLang="en-US" sz="1800">
                          <a:sym typeface="+mn-ea"/>
                        </a:rPr>
                        <a:t>/στρ 3000</a:t>
                      </a:r>
                      <a:endParaRPr lang="el-GR" altLang="en-US"/>
                    </a:p>
                  </a:txBody>
                  <a:tcPr/>
                </a:tc>
                <a:tc>
                  <a:txBody>
                    <a:bodyPr/>
                    <a:lstStyle/>
                    <a:p>
                      <a:pPr>
                        <a:buNone/>
                      </a:pPr>
                      <a:r>
                        <a:rPr lang="el-GR" altLang="en-US"/>
                        <a:t>4*160=640</a:t>
                      </a:r>
                    </a:p>
                  </a:txBody>
                  <a:tcPr/>
                </a:tc>
                <a:extLst>
                  <a:ext uri="{0D108BD9-81ED-4DB2-BD59-A6C34878D82A}">
                    <a16:rowId xmlns:a16="http://schemas.microsoft.com/office/drawing/2014/main" val="10007"/>
                  </a:ext>
                </a:extLst>
              </a:tr>
              <a:tr h="432435">
                <a:tc>
                  <a:txBody>
                    <a:bodyPr/>
                    <a:lstStyle/>
                    <a:p>
                      <a:pPr>
                        <a:buNone/>
                      </a:pPr>
                      <a:r>
                        <a:rPr lang="el-GR" altLang="en-US"/>
                        <a:t>Σύνολο</a:t>
                      </a:r>
                    </a:p>
                  </a:txBody>
                  <a:tcPr/>
                </a:tc>
                <a:tc>
                  <a:txBody>
                    <a:bodyPr/>
                    <a:lstStyle/>
                    <a:p>
                      <a:pPr>
                        <a:buNone/>
                      </a:pPr>
                      <a:r>
                        <a:rPr lang="el-GR" altLang="en-US">
                          <a:latin typeface="Arial" panose="020B0604020202020204" pitchFamily="34" charset="0"/>
                          <a:cs typeface="Arial" panose="020B0604020202020204" pitchFamily="34" charset="0"/>
                        </a:rPr>
                        <a:t>€</a:t>
                      </a:r>
                      <a:r>
                        <a:rPr lang="el-GR" altLang="en-US"/>
                        <a:t>560</a:t>
                      </a:r>
                    </a:p>
                  </a:txBody>
                  <a:tcPr/>
                </a:tc>
                <a:tc>
                  <a:txBody>
                    <a:bodyPr/>
                    <a:lstStyle/>
                    <a:p>
                      <a:pPr>
                        <a:buNone/>
                      </a:pPr>
                      <a:r>
                        <a:rPr lang="el-GR" altLang="en-US">
                          <a:latin typeface="Arial" panose="020B0604020202020204" pitchFamily="34" charset="0"/>
                          <a:cs typeface="Arial" panose="020B0604020202020204" pitchFamily="34" charset="0"/>
                        </a:rPr>
                        <a:t>€</a:t>
                      </a:r>
                      <a:r>
                        <a:rPr lang="el-GR" altLang="en-US"/>
                        <a:t>408</a:t>
                      </a:r>
                    </a:p>
                  </a:txBody>
                  <a:tcPr/>
                </a:tc>
                <a:tc>
                  <a:txBody>
                    <a:bodyPr/>
                    <a:lstStyle/>
                    <a:p>
                      <a:pPr>
                        <a:buNone/>
                      </a:pPr>
                      <a:r>
                        <a:rPr lang="el-GR" altLang="en-US"/>
                        <a:t>3860</a:t>
                      </a:r>
                    </a:p>
                  </a:txBody>
                  <a:tcPr/>
                </a:tc>
                <a:tc>
                  <a:txBody>
                    <a:bodyPr/>
                    <a:lstStyle/>
                    <a:p>
                      <a:pPr>
                        <a:buNone/>
                      </a:pPr>
                      <a:r>
                        <a:rPr lang="el-GR" altLang="en-US"/>
                        <a:t>1020</a:t>
                      </a:r>
                    </a:p>
                  </a:txBody>
                  <a:tcPr/>
                </a:tc>
                <a:extLst>
                  <a:ext uri="{0D108BD9-81ED-4DB2-BD59-A6C34878D82A}">
                    <a16:rowId xmlns:a16="http://schemas.microsoft.com/office/drawing/2014/main" val="10008"/>
                  </a:ext>
                </a:extLst>
              </a:tr>
              <a:tr h="432435">
                <a:tc>
                  <a:txBody>
                    <a:bodyPr/>
                    <a:lstStyle/>
                    <a:p>
                      <a:pPr>
                        <a:buNone/>
                      </a:pPr>
                      <a:r>
                        <a:rPr lang="el-GR" altLang="en-US"/>
                        <a:t>Υπόλοιπο (Ι-ΙΙ)</a:t>
                      </a:r>
                    </a:p>
                  </a:txBody>
                  <a:tcPr/>
                </a:tc>
                <a:tc>
                  <a:txBody>
                    <a:bodyPr/>
                    <a:lstStyle/>
                    <a:p>
                      <a:pPr>
                        <a:buNone/>
                      </a:pPr>
                      <a:r>
                        <a:rPr lang="el-GR" altLang="en-US">
                          <a:latin typeface="Arial" panose="020B0604020202020204" pitchFamily="34" charset="0"/>
                          <a:cs typeface="Arial" panose="020B0604020202020204" pitchFamily="34" charset="0"/>
                        </a:rPr>
                        <a:t>€</a:t>
                      </a:r>
                      <a:r>
                        <a:rPr lang="el-GR" altLang="en-US"/>
                        <a:t>820</a:t>
                      </a:r>
                    </a:p>
                  </a:txBody>
                  <a:tcPr/>
                </a:tc>
                <a:tc>
                  <a:txBody>
                    <a:bodyPr/>
                    <a:lstStyle/>
                    <a:p>
                      <a:pPr>
                        <a:buNone/>
                      </a:pPr>
                      <a:r>
                        <a:rPr lang="el-GR" altLang="en-US">
                          <a:latin typeface="Arial" panose="020B0604020202020204" pitchFamily="34" charset="0"/>
                          <a:cs typeface="Arial" panose="020B0604020202020204" pitchFamily="34" charset="0"/>
                        </a:rPr>
                        <a:t>€</a:t>
                      </a:r>
                      <a:r>
                        <a:rPr lang="el-GR" altLang="en-US"/>
                        <a:t>8</a:t>
                      </a:r>
                    </a:p>
                  </a:txBody>
                  <a:tcPr/>
                </a:tc>
                <a:tc>
                  <a:txBody>
                    <a:bodyPr/>
                    <a:lstStyle/>
                    <a:p>
                      <a:pPr>
                        <a:buNone/>
                      </a:pPr>
                      <a:r>
                        <a:rPr lang="el-GR" altLang="en-US"/>
                        <a:t>12940</a:t>
                      </a:r>
                    </a:p>
                  </a:txBody>
                  <a:tcPr/>
                </a:tc>
                <a:tc>
                  <a:txBody>
                    <a:bodyPr/>
                    <a:lstStyle/>
                    <a:p>
                      <a:pPr>
                        <a:buNone/>
                      </a:pPr>
                      <a:r>
                        <a:rPr lang="el-GR" altLang="en-US"/>
                        <a:t>-480</a:t>
                      </a: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a:xfrm>
            <a:off x="9466580" y="6664960"/>
            <a:ext cx="2743200" cy="365125"/>
          </a:xfrm>
        </p:spPr>
        <p:txBody>
          <a:bodyPr/>
          <a:lstStyle/>
          <a:p>
            <a:fld id="{B3561BA9-CDCF-4958-B8AB-66F3BF063E13}"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3365"/>
            <a:ext cx="10515600" cy="904875"/>
          </a:xfrm>
        </p:spPr>
        <p:txBody>
          <a:bodyPr/>
          <a:lstStyle/>
          <a:p>
            <a:r>
              <a:rPr lang="el-GR" altLang="en-US"/>
              <a:t>Γεωργοοικονομικοί Δείκτες</a:t>
            </a:r>
          </a:p>
        </p:txBody>
      </p:sp>
      <p:sp>
        <p:nvSpPr>
          <p:cNvPr id="3" name="Content Placeholder 2"/>
          <p:cNvSpPr>
            <a:spLocks noGrp="1"/>
          </p:cNvSpPr>
          <p:nvPr>
            <p:ph idx="1"/>
          </p:nvPr>
        </p:nvSpPr>
        <p:spPr>
          <a:xfrm>
            <a:off x="277495" y="1279525"/>
            <a:ext cx="11595735" cy="5076825"/>
          </a:xfrm>
        </p:spPr>
        <p:txBody>
          <a:bodyPr>
            <a:normAutofit lnSpcReduction="10000"/>
          </a:bodyPr>
          <a:lstStyle/>
          <a:p>
            <a:pPr algn="just"/>
            <a:r>
              <a:rPr lang="el-GR" altLang="en-US"/>
              <a:t>Οι γεωργοοικονομικοί δείκτες προκύπτουν από διάφορα πρωτογενή χρηματοοικονομικά στοιχεία που έχουν καταχωρηθεί στους λογαριασμούς μιας γεωργικής επιχείρησης κατά τη διάρκεια μιας περιόδου συνήθως ενός έτους. Τα στοιχεία αυτά αφού συγκεντρωθούν κατάλληλα όλοι οι λογαριασμοί υφίστανται στη συνέχεια επεξεργασία και έτσι εξάγονται μεγέθη που συγκρινόμενα με σταθερές, πρότυπα ή μέσους όρους άλλων ομοειδών εκμεταλλεύσεων διαφόρων περιοχών μας οδηγούν σε συμπεράσματα για την υπό εξέταση εκμετάλλευση. Παραδείγματα: </a:t>
            </a:r>
          </a:p>
          <a:p>
            <a:pPr algn="just"/>
            <a:r>
              <a:rPr lang="el-GR" altLang="en-US"/>
              <a:t>ΠΑΜΕ=παραγωγική ανδρική μονάδα εργασίας που αντιστοιχει σε 275 ημερομίσθια 8ωρου εργασίας ενήλικου άνδρα</a:t>
            </a:r>
          </a:p>
          <a:p>
            <a:pPr algn="just"/>
            <a:r>
              <a:rPr lang="el-GR" altLang="en-US"/>
              <a:t>ΙΕ ή ΙΑΕ = ισοδύναμο ανδρών εργατών (εργάσιμες ημέρες της αγροτικής οικογένειας/275)</a:t>
            </a:r>
          </a:p>
          <a:p>
            <a:pPr algn="just"/>
            <a:r>
              <a:rPr lang="el-GR" altLang="en-US"/>
              <a:t>ΙΑΗ=Ισοδύναμα ανδρικά ημερομισθια</a:t>
            </a:r>
          </a:p>
          <a:p>
            <a:pPr algn="just"/>
            <a:endParaRPr lang="el-GR" altLang="en-US"/>
          </a:p>
        </p:txBody>
      </p:sp>
      <p:sp>
        <p:nvSpPr>
          <p:cNvPr id="4" name="Slide Number Placeholder 3"/>
          <p:cNvSpPr>
            <a:spLocks noGrp="1"/>
          </p:cNvSpPr>
          <p:nvPr>
            <p:ph type="sldNum" sz="quarter" idx="12"/>
          </p:nvPr>
        </p:nvSpPr>
        <p:spPr/>
        <p:txBody>
          <a:bodyPr/>
          <a:lstStyle/>
          <a:p>
            <a:fld id="{B3561BA9-CDCF-4958-B8AB-66F3BF063E13}" type="slidenum">
              <a:rPr lang="en-US" smtClean="0"/>
              <a:t>18</a:t>
            </a:fld>
            <a:endParaRPr lang="en-US"/>
          </a:p>
        </p:txBody>
      </p:sp>
    </p:spTree>
    <p:extLst>
      <p:ext uri="{BB962C8B-B14F-4D97-AF65-F5344CB8AC3E}">
        <p14:creationId xmlns:p14="http://schemas.microsoft.com/office/powerpoint/2010/main" val="150423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5845"/>
          </a:xfrm>
        </p:spPr>
        <p:txBody>
          <a:bodyPr/>
          <a:lstStyle/>
          <a:p>
            <a:r>
              <a:rPr lang="el-GR" altLang="en-US"/>
              <a:t>Δίκτυο Γεωργικολογιστικής Πληροφόρησης</a:t>
            </a:r>
          </a:p>
        </p:txBody>
      </p:sp>
      <p:sp>
        <p:nvSpPr>
          <p:cNvPr id="3" name="Content Placeholder 2"/>
          <p:cNvSpPr>
            <a:spLocks noGrp="1"/>
          </p:cNvSpPr>
          <p:nvPr>
            <p:ph idx="1"/>
          </p:nvPr>
        </p:nvSpPr>
        <p:spPr>
          <a:xfrm>
            <a:off x="334010" y="1410970"/>
            <a:ext cx="11525250" cy="4944745"/>
          </a:xfrm>
        </p:spPr>
        <p:txBody>
          <a:bodyPr>
            <a:normAutofit fontScale="90000" lnSpcReduction="10000"/>
          </a:bodyPr>
          <a:lstStyle/>
          <a:p>
            <a:pPr algn="just"/>
            <a:r>
              <a:rPr lang="el-GR" altLang="en-US"/>
              <a:t>Δίκτυο Γεωργικής Λογιστικής Πληροφόρησης</a:t>
            </a:r>
            <a:r>
              <a:rPr lang="en-US" altLang="en-US"/>
              <a:t> (RICA, FADN)</a:t>
            </a:r>
            <a:r>
              <a:rPr lang="el-GR" altLang="en-US"/>
              <a:t>: εφαρμόστηκε πρώτη φορά το 1968 και θεωρείται η βασικότερη πηγή πληροφόρησης της Ευρωπαικής Ένωσης για τον καθορισμό της Κοινής Αγροτικής Πολιτικής. Το </a:t>
            </a:r>
            <a:r>
              <a:rPr lang="en-US" altLang="en-US">
                <a:sym typeface="+mn-ea"/>
              </a:rPr>
              <a:t>RICA </a:t>
            </a:r>
            <a:r>
              <a:rPr lang="el-GR" altLang="en-US"/>
              <a:t>έχει σκοπό να τροφοδοτεί τα κύρια όργανα της Ε.Ε. με ετήσια τεχνικοοικονομικά δεδομένα που σχετίζονται με την οικονομική κατάσταση των γεωργικών εκμεταλλεύσεων και ειδικότερα το επίπεδο και τις μεταβολές που γίνονται στο εισόδημα των γεωργών. </a:t>
            </a:r>
          </a:p>
          <a:p>
            <a:pPr algn="just"/>
            <a:r>
              <a:rPr lang="el-GR" altLang="en-US"/>
              <a:t>Σε κάθε χώρα το </a:t>
            </a:r>
            <a:r>
              <a:rPr lang="en-US" altLang="en-US">
                <a:sym typeface="+mn-ea"/>
              </a:rPr>
              <a:t>RICA </a:t>
            </a:r>
            <a:r>
              <a:rPr lang="el-GR" altLang="en-US">
                <a:sym typeface="+mn-ea"/>
              </a:rPr>
              <a:t>έχει κάποια οργανωτική υποδομή. Έτσι στην περιφέρεια υπάρχουν 2 τύποι οργάνων: </a:t>
            </a:r>
          </a:p>
          <a:p>
            <a:pPr algn="just"/>
            <a:r>
              <a:rPr lang="el-GR" altLang="en-US">
                <a:sym typeface="+mn-ea"/>
              </a:rPr>
              <a:t>η περιφερειακή επιτροπή: ευθύνεται για την επιλογή των γεωργικών εκμεταλλεύσεων με κριτήρια όπως το μέγεθος, το είδος της παραγωγής και η γεωγραφική θέση.</a:t>
            </a:r>
          </a:p>
          <a:p>
            <a:pPr algn="just"/>
            <a:r>
              <a:rPr lang="el-GR" altLang="en-US">
                <a:sym typeface="+mn-ea"/>
              </a:rPr>
              <a:t>τα γραφεία λογιστικής: συγκεντρώνουν διάφορα οικονομικά και τεχνικά δεδομένα και στη συνέχεια υπολογίζουν τα οικονομικά αποτελέσματα της κάθε αγροτικής εκμετάλλευσης που είναι ενταγμένη στο δείγμα.</a:t>
            </a:r>
          </a:p>
        </p:txBody>
      </p:sp>
      <p:sp>
        <p:nvSpPr>
          <p:cNvPr id="4" name="Slide Number Placeholder 3"/>
          <p:cNvSpPr>
            <a:spLocks noGrp="1"/>
          </p:cNvSpPr>
          <p:nvPr>
            <p:ph type="sldNum" sz="quarter" idx="12"/>
          </p:nvPr>
        </p:nvSpPr>
        <p:spPr/>
        <p:txBody>
          <a:bodyPr/>
          <a:lstStyle/>
          <a:p>
            <a:fld id="{B3561BA9-CDCF-4958-B8AB-66F3BF063E13}" type="slidenum">
              <a:rPr lang="en-US" smtClean="0"/>
              <a:t>19</a:t>
            </a:fld>
            <a:endParaRPr lang="en-US"/>
          </a:p>
        </p:txBody>
      </p:sp>
    </p:spTree>
    <p:extLst>
      <p:ext uri="{BB962C8B-B14F-4D97-AF65-F5344CB8AC3E}">
        <p14:creationId xmlns:p14="http://schemas.microsoft.com/office/powerpoint/2010/main" val="1664559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5575"/>
            <a:ext cx="10515600" cy="1087120"/>
          </a:xfrm>
        </p:spPr>
        <p:txBody>
          <a:bodyPr>
            <a:normAutofit fontScale="90000"/>
          </a:bodyPr>
          <a:lstStyle/>
          <a:p>
            <a:r>
              <a:rPr lang="el-GR" altLang="en-US" dirty="0"/>
              <a:t>3.4.2 Λογαριασμοί καλλιεργειών - λογαριασμοί γεωργικής παραγωγής</a:t>
            </a:r>
          </a:p>
        </p:txBody>
      </p:sp>
      <p:sp>
        <p:nvSpPr>
          <p:cNvPr id="3" name="Content Placeholder 2"/>
          <p:cNvSpPr>
            <a:spLocks noGrp="1"/>
          </p:cNvSpPr>
          <p:nvPr>
            <p:ph idx="1"/>
          </p:nvPr>
        </p:nvSpPr>
        <p:spPr>
          <a:xfrm>
            <a:off x="262890" y="1421765"/>
            <a:ext cx="11693525" cy="4934585"/>
          </a:xfrm>
        </p:spPr>
        <p:txBody>
          <a:bodyPr>
            <a:normAutofit fontScale="92500" lnSpcReduction="10000"/>
          </a:bodyPr>
          <a:lstStyle/>
          <a:p>
            <a:pPr algn="just"/>
            <a:r>
              <a:rPr lang="el-GR" altLang="en-US" dirty="0"/>
              <a:t>Λογαριασμός για κάθε καλλιέργεια δηλ. κλάδο γεωργικής παραγωγής π.χ. καλλιέργεια σίτου, καπνού, βαμβακιού κ.τ.λ. και σε κάθε ένα λογαριασμό καλλιέργειας μπορούν να αντιστοιχούν αναλυτικοί λογ. κατά ποικιλία π.χ. στο λογαριασμό “καλλιέργεια καπνού” τρεις δευτεροβάθμιοι κατά αντιστοιχία των ποικιλιών </a:t>
            </a:r>
            <a:r>
              <a:rPr lang="el-GR" altLang="en-US" dirty="0" err="1"/>
              <a:t>Μπασμάς</a:t>
            </a:r>
            <a:r>
              <a:rPr lang="el-GR" altLang="en-US" dirty="0"/>
              <a:t> Ξάνθης, </a:t>
            </a:r>
            <a:r>
              <a:rPr lang="el-GR" altLang="en-US" dirty="0" err="1"/>
              <a:t>Μπασμάς</a:t>
            </a:r>
            <a:r>
              <a:rPr lang="el-GR" altLang="en-US" dirty="0"/>
              <a:t> </a:t>
            </a:r>
            <a:r>
              <a:rPr lang="el-GR" altLang="en-US" dirty="0" err="1"/>
              <a:t>μσιχαλά</a:t>
            </a:r>
            <a:r>
              <a:rPr lang="el-GR" altLang="en-US" dirty="0"/>
              <a:t>, </a:t>
            </a:r>
            <a:r>
              <a:rPr lang="el-GR" altLang="en-US" dirty="0" err="1"/>
              <a:t>Καμπά</a:t>
            </a:r>
            <a:r>
              <a:rPr lang="el-GR" altLang="en-US" dirty="0"/>
              <a:t> </a:t>
            </a:r>
            <a:r>
              <a:rPr lang="el-GR" altLang="en-US" dirty="0" err="1"/>
              <a:t>Κουλάκ</a:t>
            </a:r>
            <a:r>
              <a:rPr lang="el-GR" altLang="en-US" dirty="0"/>
              <a:t> κοκ.</a:t>
            </a:r>
          </a:p>
          <a:p>
            <a:pPr algn="just"/>
            <a:r>
              <a:rPr lang="el-GR" altLang="en-US" dirty="0"/>
              <a:t>Στα μηχανογραφημένα συστήματα αγροτικής λογιστικής οι λογαριασμοί συνοδεύονται από συναφή τεχνικά στοιχεία όπως πόση έκταση σε στρέμματα καταλαμβάνει η κάθε καλλιέργεια π.χ. 32 στρέμματα βαμβάκι, 45 στρέμματα σιτάρι κ.τ.λ., καθώς και σε ποιο χωράφι είναι η κάθε καλλιέργεια ή πόση είναι η συνολική παραγωγή και πόσο αποδίδει κάθε στρέμμα. </a:t>
            </a:r>
          </a:p>
          <a:p>
            <a:pPr algn="just"/>
            <a:r>
              <a:rPr lang="el-GR" altLang="en-US" dirty="0"/>
              <a:t>Στις γεωργικές εκμεταλλεύσεις όμως υπάρχουν περιπτώσεις κατά τις οποίες το παραγόμενο προϊόν δε διατίθεται μόνο προς πώληση αλλά και προς διατροφή των ζώων εργασίας συνήθως δε και προς διατροφή των εργατών και των μελών της γεωργικής οικογένειας.</a:t>
            </a:r>
          </a:p>
        </p:txBody>
      </p:sp>
      <p:sp>
        <p:nvSpPr>
          <p:cNvPr id="4" name="Slide Number Placeholder 3"/>
          <p:cNvSpPr>
            <a:spLocks noGrp="1"/>
          </p:cNvSpPr>
          <p:nvPr>
            <p:ph type="sldNum" sz="quarter" idx="12"/>
          </p:nvPr>
        </p:nvSpPr>
        <p:spPr/>
        <p:txBody>
          <a:bodyPr/>
          <a:lstStyle/>
          <a:p>
            <a:fld id="{B3561BA9-CDCF-4958-B8AB-66F3BF063E13}"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5575"/>
            <a:ext cx="10515600" cy="1535430"/>
          </a:xfrm>
        </p:spPr>
        <p:txBody>
          <a:bodyPr>
            <a:normAutofit fontScale="90000"/>
          </a:bodyPr>
          <a:lstStyle/>
          <a:p>
            <a:r>
              <a:rPr lang="el-GR"/>
              <a:t>Το συνδεδεμένο ή από κοινού κόστος, συμπαράγωγα και παραπροιόντα της Αγροτικής παραγωγής</a:t>
            </a:r>
          </a:p>
        </p:txBody>
      </p:sp>
      <p:sp>
        <p:nvSpPr>
          <p:cNvPr id="3" name="Content Placeholder 2"/>
          <p:cNvSpPr>
            <a:spLocks noGrp="1"/>
          </p:cNvSpPr>
          <p:nvPr>
            <p:ph idx="1"/>
          </p:nvPr>
        </p:nvSpPr>
        <p:spPr>
          <a:xfrm>
            <a:off x="165100" y="1825625"/>
            <a:ext cx="11820525" cy="4530725"/>
          </a:xfrm>
        </p:spPr>
        <p:txBody>
          <a:bodyPr>
            <a:normAutofit lnSpcReduction="10000"/>
          </a:bodyPr>
          <a:lstStyle/>
          <a:p>
            <a:pPr algn="just"/>
            <a:r>
              <a:rPr lang="el-GR" altLang="en-US" dirty="0"/>
              <a:t>Μια διαδικασία παραγωγής έχει ως αποτέλεσμα δύο ή περισσότερα προϊόντα τα οποία καλούνται “</a:t>
            </a:r>
            <a:r>
              <a:rPr lang="el-GR" altLang="en-US" u="sng" dirty="0" err="1"/>
              <a:t>συμπαράγωγα</a:t>
            </a:r>
            <a:r>
              <a:rPr lang="el-GR" altLang="en-US" dirty="0"/>
              <a:t>”. Το σημείο της παραγωγικής διαδικασίας όπου τα </a:t>
            </a:r>
            <a:r>
              <a:rPr lang="el-GR" altLang="en-US" dirty="0" err="1"/>
              <a:t>συμπαράγωγα</a:t>
            </a:r>
            <a:r>
              <a:rPr lang="el-GR" altLang="en-US" dirty="0"/>
              <a:t> μπορούν να εξακριβώνονται ως χωριστά προϊόντα λέγεται “</a:t>
            </a:r>
            <a:r>
              <a:rPr lang="el-GR" altLang="en-US" u="sng" dirty="0"/>
              <a:t>σημείο διαχωρισμού</a:t>
            </a:r>
            <a:r>
              <a:rPr lang="el-GR" altLang="en-US" dirty="0"/>
              <a:t>”. Παράδειγμα συνιστά η σφαγή ζώων διατροφής σε διάφορα μέρη του κρέατος. </a:t>
            </a:r>
          </a:p>
          <a:p>
            <a:pPr algn="just"/>
            <a:r>
              <a:rPr lang="el-GR" altLang="en-US" dirty="0"/>
              <a:t>Οι επιχειρήσεις με διεργασίες συμπαραγωγής μερικές φορές πρέπει να αποφασίσουν εάν ένα από τα </a:t>
            </a:r>
            <a:r>
              <a:rPr lang="el-GR" altLang="en-US" dirty="0" err="1"/>
              <a:t>συμπαράγωγα</a:t>
            </a:r>
            <a:r>
              <a:rPr lang="el-GR" altLang="en-US" dirty="0"/>
              <a:t> προϊόντα είναι σκόπιμο να πωληθεί στο σημείο διαχωρισμού ή να του γίνει περαιτέρω επεξεργασία προτού πωληθεί. </a:t>
            </a:r>
          </a:p>
          <a:p>
            <a:pPr algn="just"/>
            <a:r>
              <a:rPr lang="el-GR" altLang="en-US" dirty="0"/>
              <a:t>Το κόστος που έχει μια επιχείρηση κατά τις διεργασίες συμπαραγωγής προτού τα </a:t>
            </a:r>
            <a:r>
              <a:rPr lang="el-GR" altLang="en-US" dirty="0" err="1"/>
              <a:t>συμπαράγωγα</a:t>
            </a:r>
            <a:r>
              <a:rPr lang="el-GR" altLang="en-US" dirty="0"/>
              <a:t> καταστούν χωριστά προϊόντα καλείται “</a:t>
            </a:r>
            <a:r>
              <a:rPr lang="el-GR" altLang="en-US" u="sng" dirty="0"/>
              <a:t>από κοινού κόστος</a:t>
            </a:r>
            <a:r>
              <a:rPr lang="el-GR" altLang="en-US" dirty="0"/>
              <a:t>”</a:t>
            </a:r>
          </a:p>
        </p:txBody>
      </p:sp>
      <p:sp>
        <p:nvSpPr>
          <p:cNvPr id="4" name="Slide Number Placeholder 3"/>
          <p:cNvSpPr>
            <a:spLocks noGrp="1"/>
          </p:cNvSpPr>
          <p:nvPr>
            <p:ph type="sldNum" sz="quarter" idx="12"/>
          </p:nvPr>
        </p:nvSpPr>
        <p:spPr/>
        <p:txBody>
          <a:bodyPr/>
          <a:lstStyle/>
          <a:p>
            <a:fld id="{B3561BA9-CDCF-4958-B8AB-66F3BF063E13}"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0820"/>
            <a:ext cx="10515600" cy="1480185"/>
          </a:xfrm>
        </p:spPr>
        <p:txBody>
          <a:bodyPr>
            <a:normAutofit fontScale="90000"/>
          </a:bodyPr>
          <a:lstStyle/>
          <a:p>
            <a:r>
              <a:rPr lang="el-GR">
                <a:sym typeface="+mn-ea"/>
              </a:rPr>
              <a:t>Το συνδεδεμένο ή από κοινού κόστος, συμπαράγωγα και παραπροιόντα της Αγροτικής παραγωγής</a:t>
            </a:r>
            <a:endParaRPr lang="en-US"/>
          </a:p>
        </p:txBody>
      </p:sp>
      <p:sp>
        <p:nvSpPr>
          <p:cNvPr id="3" name="Content Placeholder 2"/>
          <p:cNvSpPr>
            <a:spLocks noGrp="1"/>
          </p:cNvSpPr>
          <p:nvPr>
            <p:ph idx="1"/>
          </p:nvPr>
        </p:nvSpPr>
        <p:spPr>
          <a:xfrm>
            <a:off x="248920" y="1825625"/>
            <a:ext cx="11736705" cy="4351655"/>
          </a:xfrm>
        </p:spPr>
        <p:txBody>
          <a:bodyPr>
            <a:normAutofit/>
          </a:bodyPr>
          <a:lstStyle/>
          <a:p>
            <a:pPr marL="0" indent="0" algn="just">
              <a:buNone/>
            </a:pPr>
            <a:r>
              <a:rPr lang="el-GR" dirty="0"/>
              <a:t>Για σκοπούς εύρεσης του κόστους κάθε </a:t>
            </a:r>
            <a:r>
              <a:rPr lang="el-GR" dirty="0" err="1"/>
              <a:t>συμπαράγωγου</a:t>
            </a:r>
            <a:r>
              <a:rPr lang="el-GR" dirty="0"/>
              <a:t> προϊόντος, το από κοινού κόστος κατανέμεται στα </a:t>
            </a:r>
            <a:r>
              <a:rPr lang="el-GR" dirty="0" err="1"/>
              <a:t>συμπαράγωγα</a:t>
            </a:r>
            <a:r>
              <a:rPr lang="el-GR" dirty="0"/>
              <a:t> με βάση “</a:t>
            </a:r>
            <a:r>
              <a:rPr lang="el-GR" u="sng" dirty="0"/>
              <a:t>τη μέθοδο της αξίας των σχετικών πωλήσεων</a:t>
            </a:r>
            <a:r>
              <a:rPr lang="el-GR" dirty="0"/>
              <a:t>”. </a:t>
            </a:r>
          </a:p>
          <a:p>
            <a:pPr marL="0" indent="0" algn="just">
              <a:buNone/>
            </a:pPr>
            <a:r>
              <a:rPr lang="el-GR" dirty="0"/>
              <a:t>Με αυτήν τη διαδεδομένη μέθοδο επιμερισμού τα από κοινού κόστη κατανέμονται ανάμεσα στα </a:t>
            </a:r>
            <a:r>
              <a:rPr lang="el-GR" dirty="0" err="1"/>
              <a:t>συμπαράγωγα</a:t>
            </a:r>
            <a:r>
              <a:rPr lang="el-GR" dirty="0"/>
              <a:t> κατ' αναλογία προς τις αξίες των πωλήσεών τους στο σημείο διαχωρισμού.  </a:t>
            </a:r>
          </a:p>
          <a:p>
            <a:pPr marL="0" indent="0" algn="just">
              <a:buNone/>
            </a:pPr>
            <a:r>
              <a:rPr lang="el-GR" dirty="0"/>
              <a:t>Η κατανομή αυτή δεν καθιστά το από κοινού κόστος σχετικό προς την απόφαση για περαιτέρω επεξεργασία επειδή στο σύνολό του δε μεταβάλλεται είτε υπάρξει περαιτέρω επεξεργασία είτε όχι. </a:t>
            </a:r>
          </a:p>
        </p:txBody>
      </p:sp>
      <p:sp>
        <p:nvSpPr>
          <p:cNvPr id="4" name="Slide Number Placeholder 3"/>
          <p:cNvSpPr>
            <a:spLocks noGrp="1"/>
          </p:cNvSpPr>
          <p:nvPr>
            <p:ph type="sldNum" sz="quarter" idx="12"/>
          </p:nvPr>
        </p:nvSpPr>
        <p:spPr/>
        <p:txBody>
          <a:bodyPr/>
          <a:lstStyle/>
          <a:p>
            <a:fld id="{B3561BA9-CDCF-4958-B8AB-66F3BF063E13}"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3365"/>
            <a:ext cx="10515600" cy="1437640"/>
          </a:xfrm>
        </p:spPr>
        <p:txBody>
          <a:bodyPr>
            <a:normAutofit fontScale="90000"/>
          </a:bodyPr>
          <a:lstStyle/>
          <a:p>
            <a:br>
              <a:rPr lang="el-GR">
                <a:sym typeface="+mn-ea"/>
              </a:rPr>
            </a:br>
            <a:r>
              <a:rPr lang="el-GR">
                <a:sym typeface="+mn-ea"/>
              </a:rPr>
              <a:t>Το συνδεδεμένο ή από κοινού κόστος, συμπαράγωγα και παραπροιόντα της Αγροτικής παραγωγής</a:t>
            </a:r>
            <a:br>
              <a:rPr lang="en-US"/>
            </a:br>
            <a:endParaRPr lang="en-US"/>
          </a:p>
        </p:txBody>
      </p:sp>
      <p:sp>
        <p:nvSpPr>
          <p:cNvPr id="3" name="Content Placeholder 2"/>
          <p:cNvSpPr>
            <a:spLocks noGrp="1"/>
          </p:cNvSpPr>
          <p:nvPr>
            <p:ph idx="1"/>
          </p:nvPr>
        </p:nvSpPr>
        <p:spPr>
          <a:xfrm>
            <a:off x="193675" y="1825625"/>
            <a:ext cx="11776710" cy="4530725"/>
          </a:xfrm>
        </p:spPr>
        <p:txBody>
          <a:bodyPr>
            <a:normAutofit lnSpcReduction="10000"/>
          </a:bodyPr>
          <a:lstStyle/>
          <a:p>
            <a:pPr algn="just"/>
            <a:r>
              <a:rPr lang="el-GR" altLang="en-US" dirty="0"/>
              <a:t>Η </a:t>
            </a:r>
            <a:r>
              <a:rPr lang="el-GR" altLang="en-US" u="sng" dirty="0"/>
              <a:t>μέθοδος των φυσικών μονάδων</a:t>
            </a:r>
            <a:r>
              <a:rPr lang="el-GR" altLang="en-US" dirty="0"/>
              <a:t> κατανέμει το από κοινού κόστος με βάση κάποιο φυσικό χαρακτηριστικό των </a:t>
            </a:r>
            <a:r>
              <a:rPr lang="el-GR" altLang="en-US" dirty="0" err="1"/>
              <a:t>συμπαραγώγων</a:t>
            </a:r>
            <a:r>
              <a:rPr lang="el-GR" altLang="en-US" dirty="0"/>
              <a:t> στο σημείο διαχωρισμού όπως π.χ. το βάρος των </a:t>
            </a:r>
            <a:r>
              <a:rPr lang="el-GR" altLang="en-US" dirty="0" err="1"/>
              <a:t>συμπαραγώγων</a:t>
            </a:r>
            <a:r>
              <a:rPr lang="el-GR" altLang="en-US" dirty="0"/>
              <a:t>.</a:t>
            </a:r>
          </a:p>
          <a:p>
            <a:pPr algn="just"/>
            <a:r>
              <a:rPr lang="el-GR" altLang="en-US" dirty="0"/>
              <a:t>Η </a:t>
            </a:r>
            <a:r>
              <a:rPr lang="el-GR" altLang="en-US" u="sng" dirty="0"/>
              <a:t>μέθοδος του καθαρά πραγματοποιούμενου εσόδου</a:t>
            </a:r>
            <a:r>
              <a:rPr lang="el-GR" altLang="en-US" dirty="0"/>
              <a:t> κατά την οποία η σχετική αξία των τελικών προϊόντων χρησιμοποιείται προκειμένου να κατανεμηθεί το από κοινού κόστος π.χ. η τιμή πώλησης καθενός </a:t>
            </a:r>
            <a:r>
              <a:rPr lang="el-GR" altLang="en-US" dirty="0" err="1"/>
              <a:t>συμπαραγώγου</a:t>
            </a:r>
            <a:r>
              <a:rPr lang="el-GR" altLang="en-US" dirty="0"/>
              <a:t> μείον οποιεσδήποτε διαχωρίσιμες δαπάνες γίνουν μετά το σημείο διαχωρισμού.</a:t>
            </a:r>
          </a:p>
          <a:p>
            <a:pPr algn="just"/>
            <a:r>
              <a:rPr lang="el-GR" altLang="en-US" dirty="0"/>
              <a:t>Ένα </a:t>
            </a:r>
            <a:r>
              <a:rPr lang="el-GR" altLang="en-US" dirty="0" err="1"/>
              <a:t>συμπαράγωγο</a:t>
            </a:r>
            <a:r>
              <a:rPr lang="el-GR" altLang="en-US" dirty="0"/>
              <a:t> προϊόν με πολύ λίγη αξία σχετικά προς τα άλλα </a:t>
            </a:r>
            <a:r>
              <a:rPr lang="el-GR" altLang="en-US" dirty="0" err="1"/>
              <a:t>συπαράγωγα</a:t>
            </a:r>
            <a:r>
              <a:rPr lang="el-GR" altLang="en-US" dirty="0"/>
              <a:t> προϊόντα καλείται “παραπροϊόν” π.χ. το τυρόγαλα είναι ένα παραπροϊόν στην παραγωγή τυριού. </a:t>
            </a:r>
          </a:p>
        </p:txBody>
      </p:sp>
      <p:sp>
        <p:nvSpPr>
          <p:cNvPr id="4" name="Slide Number Placeholder 3"/>
          <p:cNvSpPr>
            <a:spLocks noGrp="1"/>
          </p:cNvSpPr>
          <p:nvPr>
            <p:ph type="sldNum" sz="quarter" idx="12"/>
          </p:nvPr>
        </p:nvSpPr>
        <p:spPr/>
        <p:txBody>
          <a:bodyPr/>
          <a:lstStyle/>
          <a:p>
            <a:fld id="{B3561BA9-CDCF-4958-B8AB-66F3BF063E13}" type="slidenum">
              <a:rPr lang="en-US" smtClean="0"/>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4913" y="311882"/>
            <a:ext cx="10749700" cy="870147"/>
          </a:xfrm>
        </p:spPr>
        <p:txBody>
          <a:bodyPr/>
          <a:lstStyle/>
          <a:p>
            <a:r>
              <a:rPr lang="el-GR" dirty="0"/>
              <a:t>Άσκηση </a:t>
            </a:r>
            <a:r>
              <a:rPr lang="el-GR" sz="2800" dirty="0"/>
              <a:t>(σελ. 196)</a:t>
            </a:r>
          </a:p>
        </p:txBody>
      </p:sp>
      <p:sp>
        <p:nvSpPr>
          <p:cNvPr id="3" name="2 - Θέση περιεχομένου"/>
          <p:cNvSpPr>
            <a:spLocks noGrp="1"/>
          </p:cNvSpPr>
          <p:nvPr>
            <p:ph idx="1"/>
          </p:nvPr>
        </p:nvSpPr>
        <p:spPr>
          <a:xfrm>
            <a:off x="425302" y="1405054"/>
            <a:ext cx="11079310" cy="4506168"/>
          </a:xfrm>
        </p:spPr>
        <p:txBody>
          <a:bodyPr>
            <a:noAutofit/>
          </a:bodyPr>
          <a:lstStyle/>
          <a:p>
            <a:pPr marL="0" indent="0" algn="just">
              <a:buNone/>
            </a:pPr>
            <a:r>
              <a:rPr lang="el-GR" dirty="0"/>
              <a:t>Το κόστος ενός αγροκτήματος που παράγει τρία συμπαράγωγα προϊόντα Α, Β και Γ, είναι για μια ετήσια περίοδο 63.000€ και η ποσότητα παραγωγής σε κιλά 4.000 για το Α, 2.000 για το Β και 1.000 για το Γ.</a:t>
            </a:r>
          </a:p>
          <a:p>
            <a:pPr marL="0" indent="0" algn="just">
              <a:buNone/>
            </a:pPr>
            <a:endParaRPr lang="el-GR" dirty="0"/>
          </a:p>
          <a:p>
            <a:pPr marL="0" indent="0" algn="just">
              <a:buNone/>
            </a:pPr>
            <a:r>
              <a:rPr lang="el-GR" b="1" dirty="0"/>
              <a:t>Ζητείται:</a:t>
            </a:r>
          </a:p>
          <a:p>
            <a:pPr marL="0" indent="0" algn="just">
              <a:buFont typeface="+mj-lt"/>
              <a:buAutoNum type="arabicPeriod"/>
            </a:pPr>
            <a:r>
              <a:rPr lang="el-GR" dirty="0"/>
              <a:t> Το κοινό μέγεθος να διανεμηθεί ανάλογα με την παραγόμενη ποσότητα του κάθε προϊόντος.</a:t>
            </a:r>
          </a:p>
          <a:p>
            <a:pPr marL="0" indent="0" algn="just">
              <a:buFont typeface="+mj-lt"/>
              <a:buAutoNum type="arabicPeriod"/>
            </a:pPr>
            <a:r>
              <a:rPr lang="el-GR" dirty="0"/>
              <a:t> Αν οι τιμές πώλησης ανά κιλό, για κάθε προϊόν είναι  10€ για το Α, 15€ για το Β και 20€ για το Γ, να κατανεμηθεί το κοινό κόστος ανάλογα με την τιμή πώλησης των προϊόντων.</a:t>
            </a:r>
          </a:p>
        </p:txBody>
      </p:sp>
      <p:sp>
        <p:nvSpPr>
          <p:cNvPr id="4" name="Θέση αριθμού διαφάνειας 3">
            <a:extLst>
              <a:ext uri="{FF2B5EF4-FFF2-40B4-BE49-F238E27FC236}">
                <a16:creationId xmlns:a16="http://schemas.microsoft.com/office/drawing/2014/main" id="{E8DEB072-FE68-46A3-B2DA-0114BA03276C}"/>
              </a:ext>
            </a:extLst>
          </p:cNvPr>
          <p:cNvSpPr>
            <a:spLocks noGrp="1"/>
          </p:cNvSpPr>
          <p:nvPr>
            <p:ph type="sldNum" sz="quarter" idx="12"/>
          </p:nvPr>
        </p:nvSpPr>
        <p:spPr/>
        <p:txBody>
          <a:bodyPr/>
          <a:lstStyle/>
          <a:p>
            <a:fld id="{B3561BA9-CDCF-4958-B8AB-66F3BF063E13}" type="slidenum">
              <a:rPr lang="en-US" smtClean="0"/>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92925" y="319310"/>
            <a:ext cx="8911687" cy="576040"/>
          </a:xfrm>
        </p:spPr>
        <p:txBody>
          <a:bodyPr>
            <a:normAutofit fontScale="90000"/>
          </a:bodyPr>
          <a:lstStyle/>
          <a:p>
            <a:r>
              <a:rPr lang="el-GR" dirty="0"/>
              <a:t>Λύση</a:t>
            </a:r>
          </a:p>
        </p:txBody>
      </p:sp>
      <p:sp>
        <p:nvSpPr>
          <p:cNvPr id="3" name="2 - Θέση περιεχομένου"/>
          <p:cNvSpPr>
            <a:spLocks noGrp="1"/>
          </p:cNvSpPr>
          <p:nvPr>
            <p:ph idx="1"/>
          </p:nvPr>
        </p:nvSpPr>
        <p:spPr>
          <a:xfrm>
            <a:off x="499729" y="1200150"/>
            <a:ext cx="11217349" cy="5158120"/>
          </a:xfrm>
        </p:spPr>
        <p:txBody>
          <a:bodyPr/>
          <a:lstStyle/>
          <a:p>
            <a:r>
              <a:rPr lang="el-GR" sz="2000" b="1" dirty="0"/>
              <a:t>Ο μερισμός του κοινού κόστους ανάλογα με την παραγόμενη ποσότητα</a:t>
            </a:r>
          </a:p>
          <a:p>
            <a:pPr>
              <a:buNone/>
            </a:pPr>
            <a:endParaRPr lang="el-GR" dirty="0"/>
          </a:p>
        </p:txBody>
      </p:sp>
      <p:pic>
        <p:nvPicPr>
          <p:cNvPr id="5" name="Picture 2"/>
          <p:cNvPicPr>
            <a:picLocks noChangeAspect="1" noChangeArrowheads="1"/>
          </p:cNvPicPr>
          <p:nvPr/>
        </p:nvPicPr>
        <p:blipFill>
          <a:blip r:embed="rId2" cstate="print"/>
          <a:srcRect/>
          <a:stretch>
            <a:fillRect/>
          </a:stretch>
        </p:blipFill>
        <p:spPr bwMode="auto">
          <a:xfrm>
            <a:off x="2305050" y="2041451"/>
            <a:ext cx="9144000" cy="4062283"/>
          </a:xfrm>
          <a:prstGeom prst="rect">
            <a:avLst/>
          </a:prstGeom>
          <a:noFill/>
          <a:ln w="9525">
            <a:noFill/>
            <a:miter lim="800000"/>
            <a:headEnd/>
            <a:tailEnd/>
          </a:ln>
        </p:spPr>
      </p:pic>
      <p:sp>
        <p:nvSpPr>
          <p:cNvPr id="6" name="5 - Επεξήγηση με σύννεφο"/>
          <p:cNvSpPr/>
          <p:nvPr/>
        </p:nvSpPr>
        <p:spPr>
          <a:xfrm>
            <a:off x="8705850" y="0"/>
            <a:ext cx="2876550" cy="2705100"/>
          </a:xfrm>
          <a:prstGeom prst="cloudCallout">
            <a:avLst>
              <a:gd name="adj1" fmla="val -32754"/>
              <a:gd name="adj2" fmla="val 920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Παρατηρούμε ότι  το κάθε προϊόν έχει μέσο κόστος παραγωγής ανά κιλό </a:t>
            </a:r>
            <a:r>
              <a:rPr lang="el-GR" b="1" dirty="0"/>
              <a:t>9€</a:t>
            </a:r>
            <a:endParaRPr lang="el-GR" dirty="0"/>
          </a:p>
        </p:txBody>
      </p:sp>
      <p:sp>
        <p:nvSpPr>
          <p:cNvPr id="4" name="Θέση αριθμού διαφάνειας 3">
            <a:extLst>
              <a:ext uri="{FF2B5EF4-FFF2-40B4-BE49-F238E27FC236}">
                <a16:creationId xmlns:a16="http://schemas.microsoft.com/office/drawing/2014/main" id="{2563AEA7-A2F3-4137-8DE8-B2AAD6B9133E}"/>
              </a:ext>
            </a:extLst>
          </p:cNvPr>
          <p:cNvSpPr>
            <a:spLocks noGrp="1"/>
          </p:cNvSpPr>
          <p:nvPr>
            <p:ph type="sldNum" sz="quarter" idx="12"/>
          </p:nvPr>
        </p:nvSpPr>
        <p:spPr/>
        <p:txBody>
          <a:bodyPr/>
          <a:lstStyle/>
          <a:p>
            <a:fld id="{B3561BA9-CDCF-4958-B8AB-66F3BF063E13}" type="slidenum">
              <a:rPr lang="en-US" smtClean="0"/>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84791" y="128810"/>
            <a:ext cx="10919822" cy="747490"/>
          </a:xfrm>
        </p:spPr>
        <p:txBody>
          <a:bodyPr>
            <a:noAutofit/>
          </a:bodyPr>
          <a:lstStyle/>
          <a:p>
            <a:r>
              <a:rPr lang="el-GR" sz="3600" dirty="0"/>
              <a:t>Ο μερισμός ανάλογα με την τιμή πώλησης των προϊόντων</a:t>
            </a:r>
          </a:p>
        </p:txBody>
      </p:sp>
      <p:sp>
        <p:nvSpPr>
          <p:cNvPr id="5" name="4 - Θέση περιεχομένου"/>
          <p:cNvSpPr>
            <a:spLocks noGrp="1"/>
          </p:cNvSpPr>
          <p:nvPr>
            <p:ph idx="1"/>
          </p:nvPr>
        </p:nvSpPr>
        <p:spPr>
          <a:xfrm>
            <a:off x="584791" y="876300"/>
            <a:ext cx="10919821" cy="5524500"/>
          </a:xfrm>
        </p:spPr>
        <p:txBody>
          <a:bodyPr/>
          <a:lstStyle/>
          <a:p>
            <a:r>
              <a:rPr lang="el-GR" b="1" dirty="0"/>
              <a:t>Βήμα 1</a:t>
            </a:r>
            <a:r>
              <a:rPr lang="el-GR" b="1" baseline="30000" dirty="0"/>
              <a:t>ο</a:t>
            </a:r>
            <a:r>
              <a:rPr lang="el-GR" b="1" dirty="0"/>
              <a:t> : Ο υπολογισμός των αναμενόμενων εσόδων</a:t>
            </a:r>
          </a:p>
          <a:p>
            <a:endParaRPr lang="el-GR" b="1" dirty="0"/>
          </a:p>
          <a:p>
            <a:endParaRPr lang="el-GR" b="1" dirty="0"/>
          </a:p>
          <a:p>
            <a:endParaRPr lang="el-GR" b="1" dirty="0"/>
          </a:p>
          <a:p>
            <a:endParaRPr lang="el-GR" b="1" dirty="0"/>
          </a:p>
          <a:p>
            <a:pPr marL="0" indent="0">
              <a:buNone/>
            </a:pPr>
            <a:r>
              <a:rPr lang="el-GR" b="1" dirty="0"/>
              <a:t>Βήμα 2</a:t>
            </a:r>
            <a:r>
              <a:rPr lang="el-GR" b="1" baseline="30000" dirty="0"/>
              <a:t>ο</a:t>
            </a:r>
            <a:r>
              <a:rPr lang="el-GR" b="1" dirty="0"/>
              <a:t> : Ο μερισμός του κοινού κόστους ανάλογα με την τιμή πώλησης </a:t>
            </a:r>
          </a:p>
        </p:txBody>
      </p:sp>
      <p:pic>
        <p:nvPicPr>
          <p:cNvPr id="6147" name="Picture 3"/>
          <p:cNvPicPr>
            <a:picLocks noChangeAspect="1" noChangeArrowheads="1"/>
          </p:cNvPicPr>
          <p:nvPr/>
        </p:nvPicPr>
        <p:blipFill>
          <a:blip r:embed="rId2" cstate="print"/>
          <a:srcRect/>
          <a:stretch>
            <a:fillRect/>
          </a:stretch>
        </p:blipFill>
        <p:spPr bwMode="auto">
          <a:xfrm>
            <a:off x="3562350" y="1246415"/>
            <a:ext cx="6153149" cy="2182585"/>
          </a:xfrm>
          <a:prstGeom prst="rect">
            <a:avLst/>
          </a:prstGeom>
          <a:noFill/>
          <a:ln w="9525">
            <a:noFill/>
            <a:miter lim="800000"/>
            <a:headEnd/>
            <a:tailEnd/>
          </a:ln>
        </p:spPr>
      </p:pic>
      <p:pic>
        <p:nvPicPr>
          <p:cNvPr id="6149" name="Picture 5"/>
          <p:cNvPicPr>
            <a:picLocks noChangeAspect="1" noChangeArrowheads="1"/>
          </p:cNvPicPr>
          <p:nvPr/>
        </p:nvPicPr>
        <p:blipFill>
          <a:blip r:embed="rId3" cstate="print"/>
          <a:srcRect/>
          <a:stretch>
            <a:fillRect/>
          </a:stretch>
        </p:blipFill>
        <p:spPr bwMode="auto">
          <a:xfrm>
            <a:off x="3333750" y="4178996"/>
            <a:ext cx="6515100" cy="2240854"/>
          </a:xfrm>
          <a:prstGeom prst="rect">
            <a:avLst/>
          </a:prstGeom>
          <a:noFill/>
          <a:ln w="9525">
            <a:noFill/>
            <a:miter lim="800000"/>
            <a:headEnd/>
            <a:tailEnd/>
          </a:ln>
        </p:spPr>
      </p:pic>
      <p:sp>
        <p:nvSpPr>
          <p:cNvPr id="3" name="Θέση αριθμού διαφάνειας 2">
            <a:extLst>
              <a:ext uri="{FF2B5EF4-FFF2-40B4-BE49-F238E27FC236}">
                <a16:creationId xmlns:a16="http://schemas.microsoft.com/office/drawing/2014/main" id="{C013DA26-9823-4CD8-8F49-B7D616FF57A3}"/>
              </a:ext>
            </a:extLst>
          </p:cNvPr>
          <p:cNvSpPr>
            <a:spLocks noGrp="1"/>
          </p:cNvSpPr>
          <p:nvPr>
            <p:ph type="sldNum" sz="quarter" idx="12"/>
          </p:nvPr>
        </p:nvSpPr>
        <p:spPr/>
        <p:txBody>
          <a:bodyPr/>
          <a:lstStyle/>
          <a:p>
            <a:fld id="{B3561BA9-CDCF-4958-B8AB-66F3BF063E13}" type="slidenum">
              <a:rPr lang="en-US" smtClean="0"/>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gtEl>
                                        <p:attrNameLst>
                                          <p:attrName>style.visibility</p:attrName>
                                        </p:attrNameLst>
                                      </p:cBhvr>
                                      <p:to>
                                        <p:strVal val="visible"/>
                                      </p:to>
                                    </p:set>
                                    <p:anim calcmode="lin" valueType="num">
                                      <p:cBhvr additive="base">
                                        <p:cTn id="13" dur="500" fill="hold"/>
                                        <p:tgtEl>
                                          <p:spTgt spid="6147"/>
                                        </p:tgtEl>
                                        <p:attrNameLst>
                                          <p:attrName>ppt_x</p:attrName>
                                        </p:attrNameLst>
                                      </p:cBhvr>
                                      <p:tavLst>
                                        <p:tav tm="0">
                                          <p:val>
                                            <p:strVal val="#ppt_x"/>
                                          </p:val>
                                        </p:tav>
                                        <p:tav tm="100000">
                                          <p:val>
                                            <p:strVal val="#ppt_x"/>
                                          </p:val>
                                        </p:tav>
                                      </p:tavLst>
                                    </p:anim>
                                    <p:anim calcmode="lin" valueType="num">
                                      <p:cBhvr additive="base">
                                        <p:cTn id="14"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149"/>
                                        </p:tgtEl>
                                        <p:attrNameLst>
                                          <p:attrName>style.visibility</p:attrName>
                                        </p:attrNameLst>
                                      </p:cBhvr>
                                      <p:to>
                                        <p:strVal val="visible"/>
                                      </p:to>
                                    </p:set>
                                    <p:anim calcmode="lin" valueType="num">
                                      <p:cBhvr additive="base">
                                        <p:cTn id="25" dur="500" fill="hold"/>
                                        <p:tgtEl>
                                          <p:spTgt spid="6149"/>
                                        </p:tgtEl>
                                        <p:attrNameLst>
                                          <p:attrName>ppt_x</p:attrName>
                                        </p:attrNameLst>
                                      </p:cBhvr>
                                      <p:tavLst>
                                        <p:tav tm="0">
                                          <p:val>
                                            <p:strVal val="#ppt_x"/>
                                          </p:val>
                                        </p:tav>
                                        <p:tav tm="100000">
                                          <p:val>
                                            <p:strVal val="#ppt_x"/>
                                          </p:val>
                                        </p:tav>
                                      </p:tavLst>
                                    </p:anim>
                                    <p:anim calcmode="lin" valueType="num">
                                      <p:cBhvr additive="base">
                                        <p:cTn id="26" dur="500" fill="hold"/>
                                        <p:tgtEl>
                                          <p:spTgt spid="61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38200" y="365125"/>
            <a:ext cx="10515600" cy="1006475"/>
          </a:xfrm>
        </p:spPr>
        <p:txBody>
          <a:bodyPr>
            <a:normAutofit/>
          </a:bodyPr>
          <a:lstStyle/>
          <a:p>
            <a:r>
              <a:rPr lang="el-GR" sz="2800" dirty="0"/>
              <a:t>Οικονομικά Αποτελέσματα (Μικτό κέρδος=Έσοδα-Κόστος παραχθέντων)</a:t>
            </a:r>
          </a:p>
        </p:txBody>
      </p:sp>
      <p:pic>
        <p:nvPicPr>
          <p:cNvPr id="7170" name="Picture 2"/>
          <p:cNvPicPr>
            <a:picLocks noGrp="1" noChangeAspect="1" noChangeArrowheads="1"/>
          </p:cNvPicPr>
          <p:nvPr>
            <p:ph idx="1"/>
          </p:nvPr>
        </p:nvPicPr>
        <p:blipFill>
          <a:blip r:embed="rId2" cstate="print"/>
          <a:srcRect/>
          <a:stretch>
            <a:fillRect/>
          </a:stretch>
        </p:blipFill>
        <p:spPr bwMode="auto">
          <a:xfrm>
            <a:off x="838200" y="1573619"/>
            <a:ext cx="10287000" cy="4942671"/>
          </a:xfrm>
          <a:prstGeom prst="rect">
            <a:avLst/>
          </a:prstGeom>
          <a:noFill/>
          <a:ln w="9525">
            <a:noFill/>
            <a:miter lim="800000"/>
            <a:headEnd/>
            <a:tailEnd/>
          </a:ln>
        </p:spPr>
      </p:pic>
      <p:sp>
        <p:nvSpPr>
          <p:cNvPr id="3" name="Θέση αριθμού διαφάνειας 2">
            <a:extLst>
              <a:ext uri="{FF2B5EF4-FFF2-40B4-BE49-F238E27FC236}">
                <a16:creationId xmlns:a16="http://schemas.microsoft.com/office/drawing/2014/main" id="{0AEF0124-ABA0-4AE9-A1EF-BE1DEF43351C}"/>
              </a:ext>
            </a:extLst>
          </p:cNvPr>
          <p:cNvSpPr>
            <a:spLocks noGrp="1"/>
          </p:cNvSpPr>
          <p:nvPr>
            <p:ph type="sldNum" sz="quarter" idx="12"/>
          </p:nvPr>
        </p:nvSpPr>
        <p:spPr/>
        <p:txBody>
          <a:bodyPr/>
          <a:lstStyle/>
          <a:p>
            <a:fld id="{B3561BA9-CDCF-4958-B8AB-66F3BF063E13}" type="slidenum">
              <a:rPr lang="en-US" smtClean="0"/>
              <a:t>26</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6455"/>
          </a:xfrm>
        </p:spPr>
        <p:txBody>
          <a:bodyPr/>
          <a:lstStyle/>
          <a:p>
            <a:r>
              <a:rPr lang="el-GR" altLang="en-US" dirty="0"/>
              <a:t>Λογαριασμοί καλλιεργειών - δαπάνες</a:t>
            </a:r>
          </a:p>
        </p:txBody>
      </p:sp>
      <p:sp>
        <p:nvSpPr>
          <p:cNvPr id="3" name="Content Placeholder 2"/>
          <p:cNvSpPr>
            <a:spLocks noGrp="1"/>
          </p:cNvSpPr>
          <p:nvPr>
            <p:ph idx="1"/>
          </p:nvPr>
        </p:nvSpPr>
        <p:spPr>
          <a:xfrm>
            <a:off x="357505" y="1358900"/>
            <a:ext cx="11449050" cy="4997450"/>
          </a:xfrm>
        </p:spPr>
        <p:txBody>
          <a:bodyPr>
            <a:normAutofit fontScale="92500" lnSpcReduction="10000"/>
          </a:bodyPr>
          <a:lstStyle/>
          <a:p>
            <a:pPr algn="just"/>
            <a:r>
              <a:rPr lang="el-GR" altLang="en-US" u="sng" dirty="0">
                <a:sym typeface="+mn-ea"/>
              </a:rPr>
              <a:t>Προκαταβολές καλλιέργειας</a:t>
            </a:r>
            <a:r>
              <a:rPr lang="el-GR" altLang="en-US" dirty="0">
                <a:sym typeface="+mn-ea"/>
              </a:rPr>
              <a:t>: </a:t>
            </a:r>
          </a:p>
          <a:p>
            <a:pPr marL="0" indent="0" algn="just">
              <a:buNone/>
            </a:pPr>
            <a:r>
              <a:rPr lang="el-GR" altLang="en-US" dirty="0"/>
              <a:t>Οι προκαταβολές καλλιέργειας αποτελούν δαπάνες οι οποίες γίνονται για την ωφέλεια ενός αριθμού διαδοχικών καλλιεργειών, όπως είναι οι δαπάνες κατεργασίας του εδάφους κατά την καλλιεργούμενη αγρανάπαυση, οι δαπάνες λίπανσης των καλλιεργειών κτλ.</a:t>
            </a:r>
          </a:p>
          <a:p>
            <a:pPr algn="just"/>
            <a:r>
              <a:rPr lang="el-GR" altLang="en-US" u="sng" dirty="0"/>
              <a:t>Η εκτίμηση δαπανών για τα προϊόντα που είναι για </a:t>
            </a:r>
            <a:r>
              <a:rPr lang="el-GR" altLang="en-US" u="sng" dirty="0" err="1"/>
              <a:t>ιδιοπαραγωγή</a:t>
            </a:r>
            <a:r>
              <a:rPr lang="el-GR" altLang="en-US" u="sng" dirty="0"/>
              <a:t> και </a:t>
            </a:r>
            <a:r>
              <a:rPr lang="el-GR" altLang="en-US" u="sng" dirty="0" err="1"/>
              <a:t>ιδιοκατανάλωση</a:t>
            </a:r>
            <a:r>
              <a:rPr lang="el-GR" altLang="en-US" u="sng" dirty="0"/>
              <a:t> </a:t>
            </a:r>
            <a:r>
              <a:rPr lang="el-GR" altLang="en-US" dirty="0"/>
              <a:t>: </a:t>
            </a:r>
          </a:p>
          <a:p>
            <a:pPr marL="0" indent="0" algn="just">
              <a:buNone/>
            </a:pPr>
            <a:r>
              <a:rPr lang="el-GR" altLang="en-US" dirty="0"/>
              <a:t>όπως είναι οι σπόροι που χρησιμοποιούνται για σπορά, τα προϊόντα που χρησιμοποιούνται για διατροφή των ζώων (καρποί, σανό, άχυρα), η παραγόμενη από τα ζώα κόπρος κοκ, πιο σωστό είναι να γίνεται σε τιμές κόστους ευκαιρίας. Οι τιμές αυτές προσεγγίζονται στην πράξη από τις τρέχουσες τιμές αγοράς των προϊόντων αυτών, μειωμένες κατά τυχόν έξοδα διάθεσής τους (μεταφορικά) που βαρύνουν συνήθως τον αγοραστή και συμπεριλαμβάνονται στη συνολική τιμή.</a:t>
            </a:r>
          </a:p>
        </p:txBody>
      </p:sp>
      <p:sp>
        <p:nvSpPr>
          <p:cNvPr id="4" name="Slide Number Placeholder 3"/>
          <p:cNvSpPr>
            <a:spLocks noGrp="1"/>
          </p:cNvSpPr>
          <p:nvPr>
            <p:ph type="sldNum" sz="quarter" idx="12"/>
          </p:nvPr>
        </p:nvSpPr>
        <p:spPr/>
        <p:txBody>
          <a:bodyPr/>
          <a:lstStyle/>
          <a:p>
            <a:fld id="{B3561BA9-CDCF-4958-B8AB-66F3BF063E13}"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4630"/>
            <a:ext cx="10515600" cy="1105492"/>
          </a:xfrm>
        </p:spPr>
        <p:txBody>
          <a:bodyPr>
            <a:normAutofit/>
          </a:bodyPr>
          <a:lstStyle/>
          <a:p>
            <a:r>
              <a:rPr lang="el-GR" altLang="en-US" dirty="0">
                <a:sym typeface="+mn-ea"/>
              </a:rPr>
              <a:t>Λογαριασμοί καλλιεργειών - δαπάνες</a:t>
            </a:r>
            <a:endParaRPr lang="en-US" dirty="0"/>
          </a:p>
        </p:txBody>
      </p:sp>
      <p:sp>
        <p:nvSpPr>
          <p:cNvPr id="3" name="Content Placeholder 2"/>
          <p:cNvSpPr>
            <a:spLocks noGrp="1"/>
          </p:cNvSpPr>
          <p:nvPr>
            <p:ph idx="1"/>
          </p:nvPr>
        </p:nvSpPr>
        <p:spPr>
          <a:xfrm>
            <a:off x="234315" y="1499192"/>
            <a:ext cx="11710035" cy="4678088"/>
          </a:xfrm>
        </p:spPr>
        <p:txBody>
          <a:bodyPr>
            <a:normAutofit fontScale="95000" lnSpcReduction="10000"/>
          </a:bodyPr>
          <a:lstStyle/>
          <a:p>
            <a:pPr algn="just"/>
            <a:r>
              <a:rPr lang="el-GR" altLang="en-US" u="sng" dirty="0"/>
              <a:t>Η κοστολογική αμοιβή (δαπάνη) της ανθρώπινης εργασίας</a:t>
            </a:r>
            <a:r>
              <a:rPr lang="en-US" altLang="el-GR" dirty="0"/>
              <a:t>: </a:t>
            </a:r>
            <a:endParaRPr lang="el-GR" altLang="el-GR" dirty="0"/>
          </a:p>
          <a:p>
            <a:pPr algn="just">
              <a:buFont typeface="Wingdings" panose="05000000000000000000" pitchFamily="2" charset="2"/>
              <a:buChar char="ü"/>
            </a:pPr>
            <a:r>
              <a:rPr lang="el-GR" altLang="el-GR" dirty="0"/>
              <a:t>με σκοπό τον επιμερισμό των δαπανών για μισθούς των εργαζομένων στις αγροτικές εκμεταλλεύσεις μεταξύ των διαφόρων κλάδων ή καλλιεργειών, κατανέμεται η σε κάθε έναν εργάτη αμοιβή μεταξύ των διαφόρων εργασιών σε συνάρτηση προς το χρόνο απασχόλησής του, ο οποίος εκφράζεται σε ώρες ή ημερομίσθια (8ώρου διάρκειας κατά μέσο όρο). </a:t>
            </a:r>
          </a:p>
          <a:p>
            <a:pPr algn="just">
              <a:buFont typeface="Wingdings" panose="05000000000000000000" pitchFamily="2" charset="2"/>
              <a:buChar char="ü"/>
            </a:pPr>
            <a:r>
              <a:rPr lang="el-GR" altLang="el-GR" dirty="0"/>
              <a:t>Στην αμοιβή των εργατών συνυπολογίζονται και οι πάσης φύσεως παροχές (τροφή, κατοικία) καθώς και οι διάφορες επιβαρύνσεις από εργοδοτικές εισφορές για κοινωνικές ασφαλίσεις. </a:t>
            </a:r>
          </a:p>
          <a:p>
            <a:pPr algn="just">
              <a:buFont typeface="Wingdings" panose="05000000000000000000" pitchFamily="2" charset="2"/>
              <a:buChar char="ü"/>
            </a:pPr>
            <a:r>
              <a:rPr lang="el-GR" altLang="el-GR" dirty="0"/>
              <a:t>Στις ανωτέρω δαπάνες εργασίας πρέπει να συμπεριληφθεί και η τεκμαρτή (υποθετική) αμοιβή του ιδιοκτήτη καλλιεργητή καθώς και των εργαζομένων μελών της οικογένειάς του.</a:t>
            </a:r>
          </a:p>
        </p:txBody>
      </p:sp>
      <p:sp>
        <p:nvSpPr>
          <p:cNvPr id="4" name="Slide Number Placeholder 3"/>
          <p:cNvSpPr>
            <a:spLocks noGrp="1"/>
          </p:cNvSpPr>
          <p:nvPr>
            <p:ph type="sldNum" sz="quarter" idx="12"/>
          </p:nvPr>
        </p:nvSpPr>
        <p:spPr/>
        <p:txBody>
          <a:bodyPr/>
          <a:lstStyle/>
          <a:p>
            <a:fld id="{B3561BA9-CDCF-4958-B8AB-66F3BF063E13}"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380723-D1B1-4BDE-AED1-A658A7E1460D}"/>
              </a:ext>
            </a:extLst>
          </p:cNvPr>
          <p:cNvSpPr>
            <a:spLocks noGrp="1"/>
          </p:cNvSpPr>
          <p:nvPr>
            <p:ph type="title"/>
          </p:nvPr>
        </p:nvSpPr>
        <p:spPr/>
        <p:txBody>
          <a:bodyPr/>
          <a:lstStyle/>
          <a:p>
            <a:r>
              <a:rPr lang="el-GR" altLang="en-US" dirty="0">
                <a:sym typeface="+mn-ea"/>
              </a:rPr>
              <a:t>Λογαριασμοί καλλιεργειών - δαπάνες</a:t>
            </a:r>
            <a:endParaRPr lang="el-GR" dirty="0"/>
          </a:p>
        </p:txBody>
      </p:sp>
      <p:sp>
        <p:nvSpPr>
          <p:cNvPr id="3" name="Θέση περιεχομένου 2">
            <a:extLst>
              <a:ext uri="{FF2B5EF4-FFF2-40B4-BE49-F238E27FC236}">
                <a16:creationId xmlns:a16="http://schemas.microsoft.com/office/drawing/2014/main" id="{21CA83F8-552A-438A-8320-7AD1BC0F52DC}"/>
              </a:ext>
            </a:extLst>
          </p:cNvPr>
          <p:cNvSpPr>
            <a:spLocks noGrp="1"/>
          </p:cNvSpPr>
          <p:nvPr>
            <p:ph idx="1"/>
          </p:nvPr>
        </p:nvSpPr>
        <p:spPr/>
        <p:txBody>
          <a:bodyPr>
            <a:normAutofit fontScale="92500" lnSpcReduction="10000"/>
          </a:bodyPr>
          <a:lstStyle/>
          <a:p>
            <a:pPr algn="just"/>
            <a:r>
              <a:rPr lang="el-GR" altLang="el-GR" u="sng" dirty="0"/>
              <a:t>Οι δαπάνες της μηχανικής εργασίας</a:t>
            </a:r>
            <a:r>
              <a:rPr lang="el-GR" altLang="el-GR" dirty="0"/>
              <a:t>: </a:t>
            </a:r>
          </a:p>
          <a:p>
            <a:pPr algn="just">
              <a:buFont typeface="Wingdings" panose="05000000000000000000" pitchFamily="2" charset="2"/>
              <a:buChar char="ü"/>
            </a:pPr>
            <a:r>
              <a:rPr lang="el-GR" altLang="el-GR" dirty="0"/>
              <a:t>οι δαπάνες χρησιμοποίησης αγροτικών μηχανημάτων είτε αυτά διαθέτουν δική τους κινητήρια δύναμη, όπως είναι οι ελκυστήρες, οι θεριζοαλωνιστικές μηχανές, τα συγκροτήματα άντλησης και μεταφοράς ύδατος </a:t>
            </a:r>
            <a:r>
              <a:rPr lang="el-GR" altLang="el-GR" dirty="0" err="1"/>
              <a:t>κ.λ.π</a:t>
            </a:r>
            <a:r>
              <a:rPr lang="el-GR" altLang="el-GR" dirty="0"/>
              <a:t>., είτε αυτά δε διαθέτουν όπως είναι οι σπαρτικές μηχανές, τα άροτρα κλπ. περιλαμβάνουν τις δαπάνες καυσίμων και λιπαντικών που απαιτούνται για τη λειτουργία τους, τις δαπάνες επισκευών και ανταλλακτικών, τα ασφάλιστρα, τις αποσβέσεις τόσο των μηχανημάτων όσο και των αποθηκών όπου στεγάζονται. </a:t>
            </a:r>
          </a:p>
          <a:p>
            <a:pPr algn="just">
              <a:buFont typeface="Wingdings" panose="05000000000000000000" pitchFamily="2" charset="2"/>
              <a:buChar char="ü"/>
            </a:pPr>
            <a:r>
              <a:rPr lang="el-GR" altLang="el-GR" dirty="0"/>
              <a:t>Οι δαπάνες εργασίας αυτών που χειρίζονται τα αγροτικά μηχανήματα βαρύνουν τις εκτελούμενες εργασίες γιατί κατ’ αυτόν τον τρόπο γίνεται απλούστερος ο καταμερισμός τους.</a:t>
            </a:r>
          </a:p>
          <a:p>
            <a:pPr algn="just"/>
            <a:endParaRPr lang="el-GR" dirty="0"/>
          </a:p>
        </p:txBody>
      </p:sp>
      <p:sp>
        <p:nvSpPr>
          <p:cNvPr id="4" name="Θέση αριθμού διαφάνειας 3">
            <a:extLst>
              <a:ext uri="{FF2B5EF4-FFF2-40B4-BE49-F238E27FC236}">
                <a16:creationId xmlns:a16="http://schemas.microsoft.com/office/drawing/2014/main" id="{35FF0EEE-E8C8-4D43-8635-970B187CBB6B}"/>
              </a:ext>
            </a:extLst>
          </p:cNvPr>
          <p:cNvSpPr>
            <a:spLocks noGrp="1"/>
          </p:cNvSpPr>
          <p:nvPr>
            <p:ph type="sldNum" sz="quarter" idx="12"/>
          </p:nvPr>
        </p:nvSpPr>
        <p:spPr/>
        <p:txBody>
          <a:bodyPr/>
          <a:lstStyle/>
          <a:p>
            <a:fld id="{B3561BA9-CDCF-4958-B8AB-66F3BF063E13}" type="slidenum">
              <a:rPr lang="en-US" smtClean="0"/>
              <a:t>5</a:t>
            </a:fld>
            <a:endParaRPr lang="en-US"/>
          </a:p>
        </p:txBody>
      </p:sp>
    </p:spTree>
    <p:extLst>
      <p:ext uri="{BB962C8B-B14F-4D97-AF65-F5344CB8AC3E}">
        <p14:creationId xmlns:p14="http://schemas.microsoft.com/office/powerpoint/2010/main" val="1068804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dirty="0"/>
              <a:t>3.5 Αγροτικοί προϋπολογισμοί και προϋπολογιστικοί έλεγχοι</a:t>
            </a:r>
          </a:p>
        </p:txBody>
      </p:sp>
      <p:sp>
        <p:nvSpPr>
          <p:cNvPr id="3" name="Content Placeholder 2"/>
          <p:cNvSpPr>
            <a:spLocks noGrp="1"/>
          </p:cNvSpPr>
          <p:nvPr>
            <p:ph idx="1"/>
          </p:nvPr>
        </p:nvSpPr>
        <p:spPr>
          <a:xfrm>
            <a:off x="838200" y="1691640"/>
            <a:ext cx="10515600" cy="4485640"/>
          </a:xfrm>
        </p:spPr>
        <p:txBody>
          <a:bodyPr>
            <a:normAutofit fontScale="92500" lnSpcReduction="10000"/>
          </a:bodyPr>
          <a:lstStyle/>
          <a:p>
            <a:pPr marL="0" indent="0" algn="just">
              <a:buNone/>
            </a:pPr>
            <a:r>
              <a:rPr lang="el-GR" altLang="en-US" dirty="0"/>
              <a:t>Εάν ο λογαριασμός εκμετάλλευσης απαντά στο ερώτημα “τι έχει γίνει;”, οι προϋπολογισμοί με τις διάφορες μορφές τους απαντούν σε ερωτήματα που αφορούν στο μέλλον της αγροτικής επιχείρησης όπως “τι πρέπει να γίνει;” , “ τι θα μπορεί να γίνει;” κοκ.</a:t>
            </a:r>
          </a:p>
          <a:p>
            <a:pPr marL="0" indent="0" algn="just">
              <a:buNone/>
            </a:pPr>
            <a:r>
              <a:rPr lang="el-GR" altLang="en-US" dirty="0"/>
              <a:t>Τα κυριότερα είδη προϋπολογισμών για τη διαχείριση της αγροτικής επιχείρησης είναι τα ακόλουθα 4: </a:t>
            </a:r>
          </a:p>
          <a:p>
            <a:pPr algn="just"/>
            <a:r>
              <a:rPr lang="el-GR" altLang="en-US" dirty="0"/>
              <a:t>πλήρεις (ολοκληρωμένοι) προϋπολογισμοί</a:t>
            </a:r>
          </a:p>
          <a:p>
            <a:pPr algn="just"/>
            <a:r>
              <a:rPr lang="el-GR" altLang="en-US" dirty="0"/>
              <a:t>μερικοί προϋπολογισμοί </a:t>
            </a:r>
          </a:p>
          <a:p>
            <a:pPr algn="just"/>
            <a:r>
              <a:rPr lang="el-GR" altLang="en-US" dirty="0"/>
              <a:t>προϋπολογισμοί για την εύρεση του νεκρού σημείου του κύκλου εργασιών και για την ανάλυση ευαισθησίας του και</a:t>
            </a:r>
          </a:p>
          <a:p>
            <a:pPr algn="just"/>
            <a:r>
              <a:rPr lang="el-GR" altLang="en-US" dirty="0"/>
              <a:t>προϋπολογισμοί ταμειακών ροών</a:t>
            </a:r>
          </a:p>
        </p:txBody>
      </p:sp>
      <p:sp>
        <p:nvSpPr>
          <p:cNvPr id="4" name="Slide Number Placeholder 3"/>
          <p:cNvSpPr>
            <a:spLocks noGrp="1"/>
          </p:cNvSpPr>
          <p:nvPr>
            <p:ph type="sldNum" sz="quarter" idx="12"/>
          </p:nvPr>
        </p:nvSpPr>
        <p:spPr/>
        <p:txBody>
          <a:bodyPr/>
          <a:lstStyle/>
          <a:p>
            <a:fld id="{B3561BA9-CDCF-4958-B8AB-66F3BF063E13}"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7325"/>
            <a:ext cx="10515600" cy="1088582"/>
          </a:xfrm>
        </p:spPr>
        <p:txBody>
          <a:bodyPr/>
          <a:lstStyle/>
          <a:p>
            <a:r>
              <a:rPr lang="el-GR" altLang="en-US" dirty="0"/>
              <a:t>Οι πλήρεις προϋπολογισμοί</a:t>
            </a:r>
          </a:p>
        </p:txBody>
      </p:sp>
      <p:sp>
        <p:nvSpPr>
          <p:cNvPr id="3" name="Content Placeholder 2"/>
          <p:cNvSpPr>
            <a:spLocks noGrp="1"/>
          </p:cNvSpPr>
          <p:nvPr>
            <p:ph idx="1"/>
          </p:nvPr>
        </p:nvSpPr>
        <p:spPr>
          <a:xfrm>
            <a:off x="330200" y="1360967"/>
            <a:ext cx="11530965" cy="4995383"/>
          </a:xfrm>
        </p:spPr>
        <p:txBody>
          <a:bodyPr>
            <a:normAutofit/>
          </a:bodyPr>
          <a:lstStyle/>
          <a:p>
            <a:pPr marL="0" indent="0" algn="just">
              <a:buNone/>
            </a:pPr>
            <a:r>
              <a:rPr lang="el-GR" altLang="en-US" dirty="0"/>
              <a:t>είναι χρήσιμοι επειδή:</a:t>
            </a:r>
          </a:p>
          <a:p>
            <a:pPr algn="just"/>
            <a:r>
              <a:rPr lang="el-GR" altLang="en-US" dirty="0"/>
              <a:t>παρέχουν μια βάση για άσκηση προϋπολογιστικού ελέγχου</a:t>
            </a:r>
          </a:p>
          <a:p>
            <a:pPr algn="just"/>
            <a:r>
              <a:rPr lang="el-GR" altLang="en-US" dirty="0"/>
              <a:t>παρέχουν μια βάση διαπραγμάτευσης όταν μια νέα αγροτική επιχείρηση πρόκειται να εκμισθωθεί ή να πωληθεί</a:t>
            </a:r>
          </a:p>
          <a:p>
            <a:pPr algn="just"/>
            <a:r>
              <a:rPr lang="el-GR" altLang="en-US" dirty="0"/>
              <a:t>όταν το σύστημα διαχείρισης της εκμετάλλευσης σε υφιστάμενη επιχείρηση πρόκειται να αλλάξει τόσο ριζικά ώστε ένας 'μερικός' προϋπολογισμός να καθίσταται ανεπαρκής για τον έλεγχο των εναλλακτικών συστημάτων</a:t>
            </a:r>
          </a:p>
          <a:p>
            <a:pPr algn="just"/>
            <a:r>
              <a:rPr lang="el-GR" altLang="en-US" dirty="0"/>
              <a:t>λειτουργεί απλά ως βασική ένδειξη στην αρχή κάθε έτους για το μέγεθος των κερδών που είναι πιθανό να επιτευχθούν εκ του υπάρχοντος συστήματος της αγροτικής εκμετάλλευσης</a:t>
            </a:r>
          </a:p>
        </p:txBody>
      </p:sp>
      <p:sp>
        <p:nvSpPr>
          <p:cNvPr id="4" name="Slide Number Placeholder 3"/>
          <p:cNvSpPr>
            <a:spLocks noGrp="1"/>
          </p:cNvSpPr>
          <p:nvPr>
            <p:ph type="sldNum" sz="quarter" idx="12"/>
          </p:nvPr>
        </p:nvSpPr>
        <p:spPr/>
        <p:txBody>
          <a:bodyPr/>
          <a:lstStyle/>
          <a:p>
            <a:fld id="{B3561BA9-CDCF-4958-B8AB-66F3BF063E13}"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74C8F6-A3D8-4012-87AC-B719C6BA615A}"/>
              </a:ext>
            </a:extLst>
          </p:cNvPr>
          <p:cNvSpPr>
            <a:spLocks noGrp="1"/>
          </p:cNvSpPr>
          <p:nvPr>
            <p:ph type="title"/>
          </p:nvPr>
        </p:nvSpPr>
        <p:spPr/>
        <p:txBody>
          <a:bodyPr/>
          <a:lstStyle/>
          <a:p>
            <a:r>
              <a:rPr lang="el-GR" altLang="en-US" dirty="0"/>
              <a:t>Δυσκολίες στην κατάρτιση προϋπολογισμών</a:t>
            </a:r>
            <a:endParaRPr lang="el-GR" dirty="0"/>
          </a:p>
        </p:txBody>
      </p:sp>
      <p:sp>
        <p:nvSpPr>
          <p:cNvPr id="3" name="Θέση περιεχομένου 2">
            <a:extLst>
              <a:ext uri="{FF2B5EF4-FFF2-40B4-BE49-F238E27FC236}">
                <a16:creationId xmlns:a16="http://schemas.microsoft.com/office/drawing/2014/main" id="{B754EE66-2C58-4D9D-B7A5-3D41ABC9DDC5}"/>
              </a:ext>
            </a:extLst>
          </p:cNvPr>
          <p:cNvSpPr>
            <a:spLocks noGrp="1"/>
          </p:cNvSpPr>
          <p:nvPr>
            <p:ph idx="1"/>
          </p:nvPr>
        </p:nvSpPr>
        <p:spPr/>
        <p:txBody>
          <a:bodyPr/>
          <a:lstStyle/>
          <a:p>
            <a:pPr marL="0" indent="0" algn="just">
              <a:buNone/>
            </a:pPr>
            <a:r>
              <a:rPr lang="el-GR" altLang="en-US" dirty="0"/>
              <a:t>Οι κυριότερες δυσκολίες στην κατάρτιση προϋπολογισμών είναι οι ακόλουθες:</a:t>
            </a:r>
          </a:p>
          <a:p>
            <a:pPr marL="0" indent="0" algn="just">
              <a:buNone/>
            </a:pPr>
            <a:r>
              <a:rPr lang="el-GR" altLang="en-US" dirty="0"/>
              <a:t>α. Ποια είναι τα ποσοτικά στοιχεία που απεικονίζουν ακριβέστερα μια μελλοντική πραγματικότητα; εδώ πρέπει να δοθεί προσοχή στις πιθανότητες που ενέχει κάθε στοιχείο να πραγματοποιηθεί</a:t>
            </a:r>
          </a:p>
          <a:p>
            <a:pPr marL="0" indent="0" algn="just">
              <a:buNone/>
            </a:pPr>
            <a:r>
              <a:rPr lang="el-GR" altLang="en-US" dirty="0"/>
              <a:t>β. Πόσο αξιόπιστα είναι τα λογιστικά αρχεία και βιβλία αναφορικά με τις αποδόσεις και το τι έχει επιτευχθεί στο παρελθόν από την υπό εξέταση αγροτική επιχείρηση προκειμένου να γίνουν σωστές εκτιμήσεις των τιμών που είναι δυνατόν να επιτευχθούν για τα κόστη που είναι εφικτά στην υπό θεώρηση περίοδο;</a:t>
            </a:r>
          </a:p>
        </p:txBody>
      </p:sp>
      <p:sp>
        <p:nvSpPr>
          <p:cNvPr id="4" name="Θέση αριθμού διαφάνειας 3">
            <a:extLst>
              <a:ext uri="{FF2B5EF4-FFF2-40B4-BE49-F238E27FC236}">
                <a16:creationId xmlns:a16="http://schemas.microsoft.com/office/drawing/2014/main" id="{B23D1E88-0F05-4B7D-B3B6-C96180CE1874}"/>
              </a:ext>
            </a:extLst>
          </p:cNvPr>
          <p:cNvSpPr>
            <a:spLocks noGrp="1"/>
          </p:cNvSpPr>
          <p:nvPr>
            <p:ph type="sldNum" sz="quarter" idx="12"/>
          </p:nvPr>
        </p:nvSpPr>
        <p:spPr/>
        <p:txBody>
          <a:bodyPr/>
          <a:lstStyle/>
          <a:p>
            <a:fld id="{B3561BA9-CDCF-4958-B8AB-66F3BF063E13}" type="slidenum">
              <a:rPr lang="en-US" smtClean="0"/>
              <a:t>8</a:t>
            </a:fld>
            <a:endParaRPr lang="en-US"/>
          </a:p>
        </p:txBody>
      </p:sp>
    </p:spTree>
    <p:extLst>
      <p:ext uri="{BB962C8B-B14F-4D97-AF65-F5344CB8AC3E}">
        <p14:creationId xmlns:p14="http://schemas.microsoft.com/office/powerpoint/2010/main" val="167211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5D6137-F05F-4CBD-822D-EB6DE9705A65}"/>
              </a:ext>
            </a:extLst>
          </p:cNvPr>
          <p:cNvSpPr>
            <a:spLocks noGrp="1"/>
          </p:cNvSpPr>
          <p:nvPr>
            <p:ph type="title"/>
          </p:nvPr>
        </p:nvSpPr>
        <p:spPr>
          <a:xfrm>
            <a:off x="838200" y="365125"/>
            <a:ext cx="10515600" cy="655601"/>
          </a:xfrm>
        </p:spPr>
        <p:txBody>
          <a:bodyPr>
            <a:normAutofit fontScale="90000"/>
          </a:bodyPr>
          <a:lstStyle/>
          <a:p>
            <a:r>
              <a:rPr lang="el-GR" dirty="0"/>
              <a:t>Πλήρης προϋπολογισμός - παράδειγμα</a:t>
            </a:r>
          </a:p>
        </p:txBody>
      </p:sp>
      <p:graphicFrame>
        <p:nvGraphicFramePr>
          <p:cNvPr id="5" name="Πίνακας 5">
            <a:extLst>
              <a:ext uri="{FF2B5EF4-FFF2-40B4-BE49-F238E27FC236}">
                <a16:creationId xmlns:a16="http://schemas.microsoft.com/office/drawing/2014/main" id="{BB45FC75-F151-4145-ACCF-CACDE68BA933}"/>
              </a:ext>
            </a:extLst>
          </p:cNvPr>
          <p:cNvGraphicFramePr>
            <a:graphicFrameLocks noGrp="1"/>
          </p:cNvGraphicFramePr>
          <p:nvPr>
            <p:ph idx="1"/>
            <p:extLst>
              <p:ext uri="{D42A27DB-BD31-4B8C-83A1-F6EECF244321}">
                <p14:modId xmlns:p14="http://schemas.microsoft.com/office/powerpoint/2010/main" val="2196258421"/>
              </p:ext>
            </p:extLst>
          </p:nvPr>
        </p:nvGraphicFramePr>
        <p:xfrm>
          <a:off x="838200" y="1265274"/>
          <a:ext cx="10515600" cy="486099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4103576812"/>
                    </a:ext>
                  </a:extLst>
                </a:gridCol>
                <a:gridCol w="5257800">
                  <a:extLst>
                    <a:ext uri="{9D8B030D-6E8A-4147-A177-3AD203B41FA5}">
                      <a16:colId xmlns:a16="http://schemas.microsoft.com/office/drawing/2014/main" val="3430748409"/>
                    </a:ext>
                  </a:extLst>
                </a:gridCol>
              </a:tblGrid>
              <a:tr h="569006">
                <a:tc>
                  <a:txBody>
                    <a:bodyPr/>
                    <a:lstStyle/>
                    <a:p>
                      <a:pPr algn="just"/>
                      <a:r>
                        <a:rPr lang="el-GR" dirty="0"/>
                        <a:t>Εισροές</a:t>
                      </a:r>
                    </a:p>
                  </a:txBody>
                  <a:tcPr/>
                </a:tc>
                <a:tc>
                  <a:txBody>
                    <a:bodyPr/>
                    <a:lstStyle/>
                    <a:p>
                      <a:pPr algn="just"/>
                      <a:r>
                        <a:rPr lang="el-GR" dirty="0"/>
                        <a:t>Εκροές</a:t>
                      </a:r>
                    </a:p>
                  </a:txBody>
                  <a:tcPr/>
                </a:tc>
                <a:extLst>
                  <a:ext uri="{0D108BD9-81ED-4DB2-BD59-A6C34878D82A}">
                    <a16:rowId xmlns:a16="http://schemas.microsoft.com/office/drawing/2014/main" val="1401954633"/>
                  </a:ext>
                </a:extLst>
              </a:tr>
              <a:tr h="723478">
                <a:tc>
                  <a:txBody>
                    <a:bodyPr/>
                    <a:lstStyle/>
                    <a:p>
                      <a:pPr algn="just"/>
                      <a:r>
                        <a:rPr lang="el-GR" dirty="0"/>
                        <a:t>Αγορές τροφών (μονάδες, ποσότητα, κόστος ανά μονάδα)</a:t>
                      </a:r>
                    </a:p>
                  </a:txBody>
                  <a:tcPr/>
                </a:tc>
                <a:tc>
                  <a:txBody>
                    <a:bodyPr/>
                    <a:lstStyle/>
                    <a:p>
                      <a:pPr algn="just"/>
                      <a:r>
                        <a:rPr lang="el-GR" dirty="0"/>
                        <a:t>Σοδειές (παραγωγικές μονάδες, απόδοση ανά μονάδα*τιμή αγοράς)</a:t>
                      </a:r>
                    </a:p>
                  </a:txBody>
                  <a:tcPr/>
                </a:tc>
                <a:extLst>
                  <a:ext uri="{0D108BD9-81ED-4DB2-BD59-A6C34878D82A}">
                    <a16:rowId xmlns:a16="http://schemas.microsoft.com/office/drawing/2014/main" val="3580107987"/>
                  </a:ext>
                </a:extLst>
              </a:tr>
              <a:tr h="569006">
                <a:tc>
                  <a:txBody>
                    <a:bodyPr/>
                    <a:lstStyle/>
                    <a:p>
                      <a:pPr algn="just"/>
                      <a:r>
                        <a:rPr lang="el-GR" dirty="0"/>
                        <a:t>Αγορές σπόρων</a:t>
                      </a:r>
                    </a:p>
                  </a:txBody>
                  <a:tcPr/>
                </a:tc>
                <a:tc>
                  <a:txBody>
                    <a:bodyPr/>
                    <a:lstStyle/>
                    <a:p>
                      <a:pPr algn="just"/>
                      <a:r>
                        <a:rPr lang="el-GR" dirty="0"/>
                        <a:t>Γάλα</a:t>
                      </a:r>
                    </a:p>
                  </a:txBody>
                  <a:tcPr/>
                </a:tc>
                <a:extLst>
                  <a:ext uri="{0D108BD9-81ED-4DB2-BD59-A6C34878D82A}">
                    <a16:rowId xmlns:a16="http://schemas.microsoft.com/office/drawing/2014/main" val="189153955"/>
                  </a:ext>
                </a:extLst>
              </a:tr>
              <a:tr h="569006">
                <a:tc>
                  <a:txBody>
                    <a:bodyPr/>
                    <a:lstStyle/>
                    <a:p>
                      <a:pPr algn="just"/>
                      <a:r>
                        <a:rPr lang="el-GR" dirty="0"/>
                        <a:t>Λιπάσματα</a:t>
                      </a:r>
                    </a:p>
                  </a:txBody>
                  <a:tcPr/>
                </a:tc>
                <a:tc>
                  <a:txBody>
                    <a:bodyPr/>
                    <a:lstStyle/>
                    <a:p>
                      <a:pPr algn="just"/>
                      <a:r>
                        <a:rPr lang="el-GR" dirty="0"/>
                        <a:t>Βοοειδή</a:t>
                      </a:r>
                    </a:p>
                  </a:txBody>
                  <a:tcPr/>
                </a:tc>
                <a:extLst>
                  <a:ext uri="{0D108BD9-81ED-4DB2-BD59-A6C34878D82A}">
                    <a16:rowId xmlns:a16="http://schemas.microsoft.com/office/drawing/2014/main" val="2174604518"/>
                  </a:ext>
                </a:extLst>
              </a:tr>
              <a:tr h="569006">
                <a:tc>
                  <a:txBody>
                    <a:bodyPr/>
                    <a:lstStyle/>
                    <a:p>
                      <a:pPr algn="just"/>
                      <a:r>
                        <a:rPr lang="el-GR" dirty="0"/>
                        <a:t>Ενοίκιο και δημοτικά τέλη</a:t>
                      </a:r>
                    </a:p>
                  </a:txBody>
                  <a:tcPr/>
                </a:tc>
                <a:tc>
                  <a:txBody>
                    <a:bodyPr/>
                    <a:lstStyle/>
                    <a:p>
                      <a:pPr algn="just"/>
                      <a:r>
                        <a:rPr lang="el-GR" dirty="0"/>
                        <a:t>Αρνιά και κατσίκια</a:t>
                      </a:r>
                    </a:p>
                  </a:txBody>
                  <a:tcPr/>
                </a:tc>
                <a:extLst>
                  <a:ext uri="{0D108BD9-81ED-4DB2-BD59-A6C34878D82A}">
                    <a16:rowId xmlns:a16="http://schemas.microsoft.com/office/drawing/2014/main" val="110635413"/>
                  </a:ext>
                </a:extLst>
              </a:tr>
              <a:tr h="569006">
                <a:tc>
                  <a:txBody>
                    <a:bodyPr/>
                    <a:lstStyle/>
                    <a:p>
                      <a:pPr algn="just"/>
                      <a:r>
                        <a:rPr lang="el-GR" dirty="0"/>
                        <a:t>Ηλεκτροδότηση και κόστη λειτουργίας μηχανημάτων </a:t>
                      </a:r>
                    </a:p>
                  </a:txBody>
                  <a:tcPr/>
                </a:tc>
                <a:tc>
                  <a:txBody>
                    <a:bodyPr/>
                    <a:lstStyle/>
                    <a:p>
                      <a:pPr algn="just"/>
                      <a:r>
                        <a:rPr lang="el-GR" dirty="0"/>
                        <a:t>Χοίροι</a:t>
                      </a:r>
                    </a:p>
                  </a:txBody>
                  <a:tcPr/>
                </a:tc>
                <a:extLst>
                  <a:ext uri="{0D108BD9-81ED-4DB2-BD59-A6C34878D82A}">
                    <a16:rowId xmlns:a16="http://schemas.microsoft.com/office/drawing/2014/main" val="3680632927"/>
                  </a:ext>
                </a:extLst>
              </a:tr>
              <a:tr h="569006">
                <a:tc>
                  <a:txBody>
                    <a:bodyPr/>
                    <a:lstStyle/>
                    <a:p>
                      <a:pPr algn="just"/>
                      <a:r>
                        <a:rPr lang="el-GR" dirty="0"/>
                        <a:t>Εργατικά </a:t>
                      </a:r>
                    </a:p>
                  </a:txBody>
                  <a:tcPr/>
                </a:tc>
                <a:tc>
                  <a:txBody>
                    <a:bodyPr/>
                    <a:lstStyle/>
                    <a:p>
                      <a:pPr algn="just"/>
                      <a:r>
                        <a:rPr lang="el-GR" dirty="0"/>
                        <a:t>Πουλερικά</a:t>
                      </a:r>
                    </a:p>
                  </a:txBody>
                  <a:tcPr/>
                </a:tc>
                <a:extLst>
                  <a:ext uri="{0D108BD9-81ED-4DB2-BD59-A6C34878D82A}">
                    <a16:rowId xmlns:a16="http://schemas.microsoft.com/office/drawing/2014/main" val="1226974100"/>
                  </a:ext>
                </a:extLst>
              </a:tr>
              <a:tr h="723478">
                <a:tc>
                  <a:txBody>
                    <a:bodyPr/>
                    <a:lstStyle/>
                    <a:p>
                      <a:pPr algn="just"/>
                      <a:r>
                        <a:rPr lang="el-GR" dirty="0"/>
                        <a:t>Άλλα λοιπά κόστη με βάση στοιχεία προηγούμενων περιόδων κατάλληλα προσαρμοσμένα και εκτιμημένα</a:t>
                      </a:r>
                    </a:p>
                  </a:txBody>
                  <a:tcPr/>
                </a:tc>
                <a:tc>
                  <a:txBody>
                    <a:bodyPr/>
                    <a:lstStyle/>
                    <a:p>
                      <a:pPr algn="just"/>
                      <a:r>
                        <a:rPr lang="el-GR" dirty="0"/>
                        <a:t>Διάφορα άλλα έσοδα κατά στοιχείο εσόδου και κατά αξία</a:t>
                      </a:r>
                    </a:p>
                  </a:txBody>
                  <a:tcPr/>
                </a:tc>
                <a:extLst>
                  <a:ext uri="{0D108BD9-81ED-4DB2-BD59-A6C34878D82A}">
                    <a16:rowId xmlns:a16="http://schemas.microsoft.com/office/drawing/2014/main" val="449647310"/>
                  </a:ext>
                </a:extLst>
              </a:tr>
            </a:tbl>
          </a:graphicData>
        </a:graphic>
      </p:graphicFrame>
      <p:sp>
        <p:nvSpPr>
          <p:cNvPr id="4" name="Θέση αριθμού διαφάνειας 3">
            <a:extLst>
              <a:ext uri="{FF2B5EF4-FFF2-40B4-BE49-F238E27FC236}">
                <a16:creationId xmlns:a16="http://schemas.microsoft.com/office/drawing/2014/main" id="{164D1D3F-FF1B-4883-A67A-F108AC495892}"/>
              </a:ext>
            </a:extLst>
          </p:cNvPr>
          <p:cNvSpPr>
            <a:spLocks noGrp="1"/>
          </p:cNvSpPr>
          <p:nvPr>
            <p:ph type="sldNum" sz="quarter" idx="12"/>
          </p:nvPr>
        </p:nvSpPr>
        <p:spPr/>
        <p:txBody>
          <a:bodyPr/>
          <a:lstStyle/>
          <a:p>
            <a:fld id="{B3561BA9-CDCF-4958-B8AB-66F3BF063E13}" type="slidenum">
              <a:rPr lang="en-US" smtClean="0"/>
              <a:t>9</a:t>
            </a:fld>
            <a:endParaRPr lang="en-US"/>
          </a:p>
        </p:txBody>
      </p:sp>
    </p:spTree>
    <p:extLst>
      <p:ext uri="{BB962C8B-B14F-4D97-AF65-F5344CB8AC3E}">
        <p14:creationId xmlns:p14="http://schemas.microsoft.com/office/powerpoint/2010/main" val="4023042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2721</Words>
  <Application>Microsoft Office PowerPoint</Application>
  <PresentationFormat>Ευρεία οθόνη</PresentationFormat>
  <Paragraphs>237</Paragraphs>
  <Slides>26</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26</vt:i4>
      </vt:variant>
    </vt:vector>
  </HeadingPairs>
  <TitlesOfParts>
    <vt:vector size="31" baseType="lpstr">
      <vt:lpstr>Arial</vt:lpstr>
      <vt:lpstr>Calibri</vt:lpstr>
      <vt:lpstr>Calibri Light</vt:lpstr>
      <vt:lpstr>Wingdings</vt:lpstr>
      <vt:lpstr>Office Theme</vt:lpstr>
      <vt:lpstr>Αγροτική Λογιστική</vt:lpstr>
      <vt:lpstr>3.4.2 Λογαριασμοί καλλιεργειών - λογαριασμοί γεωργικής παραγωγής</vt:lpstr>
      <vt:lpstr>Λογαριασμοί καλλιεργειών - δαπάνες</vt:lpstr>
      <vt:lpstr>Λογαριασμοί καλλιεργειών - δαπάνες</vt:lpstr>
      <vt:lpstr>Λογαριασμοί καλλιεργειών - δαπάνες</vt:lpstr>
      <vt:lpstr>3.5 Αγροτικοί προϋπολογισμοί και προϋπολογιστικοί έλεγχοι</vt:lpstr>
      <vt:lpstr>Οι πλήρεις προϋπολογισμοί</vt:lpstr>
      <vt:lpstr>Δυσκολίες στην κατάρτιση προϋπολογισμών</vt:lpstr>
      <vt:lpstr>Πλήρης προϋπολογισμός - παράδειγμα</vt:lpstr>
      <vt:lpstr>Οι μερικοί προϋπολογισμοί</vt:lpstr>
      <vt:lpstr> Οι μερικοί προυπολογισμοί </vt:lpstr>
      <vt:lpstr>Προϋπολογισμοί για εύρεση νεκρού σημείου</vt:lpstr>
      <vt:lpstr>Προϋπολογισμοί με ανάλυση ευαισθησίας</vt:lpstr>
      <vt:lpstr>Ταμιακός προυπολογισμός/πρόγραμμα</vt:lpstr>
      <vt:lpstr>Ολικός και μερικός προϋπολογισμός - ανακεφαλαίωση</vt:lpstr>
      <vt:lpstr>Οργάνωση γεωργικής εκμετάλλευσης με ολικό προυπολογισμό των ακαθάριστών εσόδων και εξόδων της</vt:lpstr>
      <vt:lpstr>Οργάνωση γεωργικής εκμετάλλευσης με μερικό προυπολογισμό των ακαθάριστών εσόδων και εξόδων της</vt:lpstr>
      <vt:lpstr>Γεωργοοικονομικοί Δείκτες</vt:lpstr>
      <vt:lpstr>Δίκτυο Γεωργικολογιστικής Πληροφόρησης</vt:lpstr>
      <vt:lpstr>Το συνδεδεμένο ή από κοινού κόστος, συμπαράγωγα και παραπροιόντα της Αγροτικής παραγωγής</vt:lpstr>
      <vt:lpstr>Το συνδεδεμένο ή από κοινού κόστος, συμπαράγωγα και παραπροιόντα της Αγροτικής παραγωγής</vt:lpstr>
      <vt:lpstr> Το συνδεδεμένο ή από κοινού κόστος, συμπαράγωγα και παραπροιόντα της Αγροτικής παραγωγής </vt:lpstr>
      <vt:lpstr>Άσκηση (σελ. 196)</vt:lpstr>
      <vt:lpstr>Λύση</vt:lpstr>
      <vt:lpstr>Ο μερισμός ανάλογα με την τιμή πώλησης των προϊόντων</vt:lpstr>
      <vt:lpstr>Οικονομικά Αποτελέσματα (Μικτό κέρδος=Έσοδα-Κόστος παραχθέντων)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Αγροτική Λογιστική</dc:title>
  <dc:creator>User</dc:creator>
  <cp:lastModifiedBy>Μαυρομμάτη Αθανασία</cp:lastModifiedBy>
  <cp:revision>86</cp:revision>
  <dcterms:created xsi:type="dcterms:W3CDTF">2019-05-04T09:40:00Z</dcterms:created>
  <dcterms:modified xsi:type="dcterms:W3CDTF">2024-02-22T14:12:50Z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