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78" r:id="rId3"/>
    <p:sldId id="282" r:id="rId4"/>
    <p:sldId id="259" r:id="rId5"/>
    <p:sldId id="266" r:id="rId6"/>
    <p:sldId id="267" r:id="rId7"/>
    <p:sldId id="269" r:id="rId8"/>
    <p:sldId id="283" r:id="rId9"/>
    <p:sldId id="270" r:id="rId10"/>
    <p:sldId id="280" r:id="rId11"/>
    <p:sldId id="281" r:id="rId12"/>
    <p:sldId id="284" r:id="rId13"/>
    <p:sldId id="285"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8" d="100"/>
          <a:sy n="88" d="100"/>
        </p:scale>
        <p:origin x="49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B0EBD5F9-2AC8-41C7-BF99-91F86C0E0151}" type="datetimeFigureOut">
              <a:rPr lang="el-GR" smtClean="0"/>
              <a:t>19/10/2021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44749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B0EBD5F9-2AC8-41C7-BF99-91F86C0E0151}" type="datetimeFigureOut">
              <a:rPr lang="el-GR" smtClean="0"/>
              <a:t>19/10/2021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3185937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B0EBD5F9-2AC8-41C7-BF99-91F86C0E0151}" type="datetimeFigureOut">
              <a:rPr lang="el-GR" smtClean="0"/>
              <a:t>19/10/2021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429270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B0EBD5F9-2AC8-41C7-BF99-91F86C0E0151}" type="datetimeFigureOut">
              <a:rPr lang="el-GR" smtClean="0"/>
              <a:t>19/10/2021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624318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B0EBD5F9-2AC8-41C7-BF99-91F86C0E0151}" type="datetimeFigureOut">
              <a:rPr lang="el-GR" smtClean="0"/>
              <a:t>19/10/2021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1848605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B0EBD5F9-2AC8-41C7-BF99-91F86C0E0151}" type="datetimeFigureOut">
              <a:rPr lang="el-GR" smtClean="0"/>
              <a:t>19/10/2021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1573154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B0EBD5F9-2AC8-41C7-BF99-91F86C0E0151}" type="datetimeFigureOut">
              <a:rPr lang="el-GR" smtClean="0"/>
              <a:t>19/10/2021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3535680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B0EBD5F9-2AC8-41C7-BF99-91F86C0E0151}" type="datetimeFigureOut">
              <a:rPr lang="el-GR" smtClean="0"/>
              <a:t>19/10/2021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150975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B0EBD5F9-2AC8-41C7-BF99-91F86C0E0151}" type="datetimeFigureOut">
              <a:rPr lang="el-GR" smtClean="0"/>
              <a:t>19/10/2021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57607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B0EBD5F9-2AC8-41C7-BF99-91F86C0E0151}" type="datetimeFigureOut">
              <a:rPr lang="el-GR" smtClean="0"/>
              <a:t>19/10/2021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2716209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B0EBD5F9-2AC8-41C7-BF99-91F86C0E0151}" type="datetimeFigureOut">
              <a:rPr lang="el-GR" smtClean="0"/>
              <a:t>19/10/2021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516081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BD5F9-2AC8-41C7-BF99-91F86C0E0151}" type="datetimeFigureOut">
              <a:rPr lang="el-GR" smtClean="0"/>
              <a:t>19/10/2021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202866-8460-400F-916E-944389BE6393}" type="slidenum">
              <a:rPr lang="el-GR" smtClean="0"/>
              <a:t>‹#›</a:t>
            </a:fld>
            <a:endParaRPr lang="el-GR"/>
          </a:p>
        </p:txBody>
      </p:sp>
    </p:spTree>
    <p:extLst>
      <p:ext uri="{BB962C8B-B14F-4D97-AF65-F5344CB8AC3E}">
        <p14:creationId xmlns:p14="http://schemas.microsoft.com/office/powerpoint/2010/main" val="2527733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69967"/>
            <a:ext cx="10515600" cy="6339840"/>
          </a:xfrm>
          <a:solidFill>
            <a:schemeClr val="bg2">
              <a:lumMod val="90000"/>
            </a:schemeClr>
          </a:solidFill>
        </p:spPr>
        <p:txBody>
          <a:bodyPr/>
          <a:lstStyle/>
          <a:p>
            <a:pPr marL="0" indent="0" algn="ctr">
              <a:buNone/>
            </a:pPr>
            <a:endParaRPr lang="el-GR" b="1" i="1" dirty="0">
              <a:solidFill>
                <a:srgbClr val="44546A"/>
              </a:solidFill>
              <a:latin typeface="Garamond" panose="02020404030301010803" pitchFamily="18" charset="0"/>
              <a:ea typeface="Times New Roman" panose="02020603050405020304" pitchFamily="18" charset="0"/>
            </a:endParaRPr>
          </a:p>
          <a:p>
            <a:pPr marL="0" indent="0" algn="ctr">
              <a:buNone/>
            </a:pPr>
            <a:endParaRPr lang="el-GR" b="1" i="1" dirty="0" smtClean="0">
              <a:solidFill>
                <a:srgbClr val="44546A"/>
              </a:solidFill>
              <a:latin typeface="Garamond" panose="02020404030301010803" pitchFamily="18" charset="0"/>
              <a:ea typeface="Times New Roman" panose="02020603050405020304" pitchFamily="18" charset="0"/>
            </a:endParaRPr>
          </a:p>
          <a:p>
            <a:pPr marL="0" indent="0" algn="ctr">
              <a:buNone/>
            </a:pPr>
            <a:r>
              <a:rPr lang="la-Latn" b="1" u="sng" dirty="0" smtClean="0">
                <a:solidFill>
                  <a:srgbClr val="44546A"/>
                </a:solidFill>
                <a:latin typeface="Garamond" panose="02020404030301010803" pitchFamily="18" charset="0"/>
                <a:ea typeface="Times New Roman" panose="02020603050405020304" pitchFamily="18" charset="0"/>
              </a:rPr>
              <a:t>Εισαγωγή</a:t>
            </a:r>
            <a:endParaRPr lang="el-GR" b="1" i="1" u="sng" dirty="0" smtClean="0">
              <a:solidFill>
                <a:srgbClr val="44546A"/>
              </a:solidFill>
              <a:latin typeface="Garamond" panose="02020404030301010803" pitchFamily="18" charset="0"/>
              <a:ea typeface="Times New Roman" panose="02020603050405020304" pitchFamily="18" charset="0"/>
            </a:endParaRPr>
          </a:p>
          <a:p>
            <a:endParaRPr lang="el-GR" b="1" i="1" dirty="0">
              <a:solidFill>
                <a:srgbClr val="44546A"/>
              </a:solidFill>
              <a:latin typeface="Garamond" panose="02020404030301010803" pitchFamily="18" charset="0"/>
              <a:ea typeface="Times New Roman" panose="02020603050405020304" pitchFamily="18" charset="0"/>
            </a:endParaRPr>
          </a:p>
          <a:p>
            <a:endParaRPr lang="el-GR" b="1" i="1" dirty="0" smtClean="0">
              <a:solidFill>
                <a:srgbClr val="44546A"/>
              </a:solidFill>
              <a:latin typeface="Garamond" panose="02020404030301010803" pitchFamily="18" charset="0"/>
              <a:ea typeface="Times New Roman" panose="02020603050405020304" pitchFamily="18" charset="0"/>
            </a:endParaRPr>
          </a:p>
          <a:p>
            <a:pPr algn="ctr"/>
            <a:r>
              <a:rPr lang="la-Latn" b="1" i="1" dirty="0" smtClean="0">
                <a:solidFill>
                  <a:srgbClr val="44546A"/>
                </a:solidFill>
                <a:latin typeface="Garamond" panose="02020404030301010803" pitchFamily="18" charset="0"/>
                <a:ea typeface="Times New Roman" panose="02020603050405020304" pitchFamily="18" charset="0"/>
              </a:rPr>
              <a:t>Αφετηρίες</a:t>
            </a:r>
            <a:r>
              <a:rPr lang="el-GR" b="1" i="1" dirty="0">
                <a:solidFill>
                  <a:srgbClr val="44546A"/>
                </a:solidFill>
                <a:latin typeface="Garamond" panose="02020404030301010803" pitchFamily="18" charset="0"/>
                <a:ea typeface="Times New Roman" panose="02020603050405020304" pitchFamily="18" charset="0"/>
              </a:rPr>
              <a:t>, αμφισημίες, παρεξηγήσεις και η κληρονομιά </a:t>
            </a:r>
            <a:r>
              <a:rPr lang="la-Latn" b="1" i="1" dirty="0">
                <a:solidFill>
                  <a:srgbClr val="44546A"/>
                </a:solidFill>
                <a:latin typeface="Garamond" panose="02020404030301010803" pitchFamily="18" charset="0"/>
                <a:ea typeface="Times New Roman" panose="02020603050405020304" pitchFamily="18" charset="0"/>
              </a:rPr>
              <a:t>της αισθητικής</a:t>
            </a:r>
            <a:r>
              <a:rPr lang="el-GR" b="1" i="1" dirty="0">
                <a:solidFill>
                  <a:srgbClr val="44546A"/>
                </a:solidFill>
                <a:latin typeface="Garamond" panose="02020404030301010803" pitchFamily="18" charset="0"/>
                <a:ea typeface="Times New Roman" panose="02020603050405020304" pitchFamily="18" charset="0"/>
              </a:rPr>
              <a:t/>
            </a:r>
            <a:br>
              <a:rPr lang="el-GR" b="1" i="1" dirty="0">
                <a:solidFill>
                  <a:srgbClr val="44546A"/>
                </a:solidFill>
                <a:latin typeface="Garamond" panose="02020404030301010803" pitchFamily="18" charset="0"/>
                <a:ea typeface="Times New Roman" panose="02020603050405020304" pitchFamily="18" charset="0"/>
              </a:rPr>
            </a:br>
            <a:r>
              <a:rPr lang="el-GR" sz="2400" dirty="0">
                <a:latin typeface="Times New Roman" panose="02020603050405020304" pitchFamily="18" charset="0"/>
                <a:ea typeface="Times New Roman" panose="02020603050405020304" pitchFamily="18" charset="0"/>
              </a:rPr>
              <a:t/>
            </a:r>
            <a:br>
              <a:rPr lang="el-GR" sz="2400" dirty="0">
                <a:latin typeface="Times New Roman" panose="02020603050405020304" pitchFamily="18" charset="0"/>
                <a:ea typeface="Times New Roman" panose="02020603050405020304" pitchFamily="18" charset="0"/>
              </a:rPr>
            </a:br>
            <a:r>
              <a:rPr lang="el-GR" b="1" dirty="0">
                <a:solidFill>
                  <a:srgbClr val="44546A"/>
                </a:solidFill>
                <a:latin typeface="Garamond" panose="02020404030301010803" pitchFamily="18" charset="0"/>
                <a:ea typeface="Times New Roman" panose="02020603050405020304" pitchFamily="18" charset="0"/>
              </a:rPr>
              <a:t>Τι είναι αυτό που το λένε Αισθητική;</a:t>
            </a:r>
            <a:r>
              <a:rPr lang="el-GR" sz="2400" dirty="0">
                <a:latin typeface="Times New Roman" panose="02020603050405020304" pitchFamily="18" charset="0"/>
                <a:ea typeface="Times New Roman" panose="02020603050405020304" pitchFamily="18" charset="0"/>
              </a:rPr>
              <a:t/>
            </a:r>
            <a:br>
              <a:rPr lang="el-GR" sz="2400" dirty="0">
                <a:latin typeface="Times New Roman" panose="02020603050405020304" pitchFamily="18" charset="0"/>
                <a:ea typeface="Times New Roman" panose="02020603050405020304" pitchFamily="18" charset="0"/>
              </a:rPr>
            </a:br>
            <a:endParaRPr lang="en-US" dirty="0"/>
          </a:p>
        </p:txBody>
      </p:sp>
    </p:spTree>
    <p:extLst>
      <p:ext uri="{BB962C8B-B14F-4D97-AF65-F5344CB8AC3E}">
        <p14:creationId xmlns:p14="http://schemas.microsoft.com/office/powerpoint/2010/main" val="2234177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4D886E5-CA1D-4D2A-B26D-DA2C67C7D7E1}"/>
              </a:ext>
            </a:extLst>
          </p:cNvPr>
          <p:cNvSpPr>
            <a:spLocks noGrp="1"/>
          </p:cNvSpPr>
          <p:nvPr>
            <p:ph idx="1"/>
          </p:nvPr>
        </p:nvSpPr>
        <p:spPr>
          <a:xfrm>
            <a:off x="838200" y="365125"/>
            <a:ext cx="10515600" cy="5811838"/>
          </a:xfrm>
          <a:solidFill>
            <a:schemeClr val="accent4">
              <a:lumMod val="40000"/>
              <a:lumOff val="60000"/>
            </a:schemeClr>
          </a:solidFill>
        </p:spPr>
        <p:txBody>
          <a:bodyPr/>
          <a:lstStyle/>
          <a:p>
            <a:pPr marL="0" indent="0" algn="just">
              <a:lnSpc>
                <a:spcPct val="150000"/>
              </a:lnSpc>
              <a:spcAft>
                <a:spcPts val="0"/>
              </a:spcAft>
              <a:buNone/>
              <a:tabLst>
                <a:tab pos="1447800" algn="l"/>
              </a:tabLst>
            </a:pPr>
            <a:endParaRPr lang="el-GR" sz="3200" dirty="0">
              <a:solidFill>
                <a:srgbClr val="44546A"/>
              </a:solidFill>
              <a:latin typeface="Garamond" panose="02020404030301010803" pitchFamily="18" charset="0"/>
              <a:ea typeface="Times New Roman" panose="02020603050405020304" pitchFamily="18" charset="0"/>
            </a:endParaRPr>
          </a:p>
          <a:p>
            <a:pPr marL="0" indent="0" algn="just">
              <a:lnSpc>
                <a:spcPct val="150000"/>
              </a:lnSpc>
              <a:spcAft>
                <a:spcPts val="0"/>
              </a:spcAft>
              <a:buNone/>
              <a:tabLst>
                <a:tab pos="1447800" algn="l"/>
              </a:tabLst>
            </a:pPr>
            <a:r>
              <a:rPr lang="el-GR" sz="3200" dirty="0">
                <a:solidFill>
                  <a:srgbClr val="44546A"/>
                </a:solidFill>
                <a:latin typeface="Garamond" panose="02020404030301010803" pitchFamily="18" charset="0"/>
                <a:ea typeface="Times New Roman" panose="02020603050405020304" pitchFamily="18" charset="0"/>
              </a:rPr>
              <a:t>Η</a:t>
            </a:r>
            <a:r>
              <a:rPr lang="la-Latn" sz="3200" dirty="0">
                <a:solidFill>
                  <a:srgbClr val="44546A"/>
                </a:solidFill>
                <a:latin typeface="Garamond" panose="02020404030301010803" pitchFamily="18" charset="0"/>
                <a:ea typeface="Times New Roman" panose="02020603050405020304" pitchFamily="18" charset="0"/>
              </a:rPr>
              <a:t> </a:t>
            </a:r>
            <a:r>
              <a:rPr lang="la-Latn" sz="3200" b="1" dirty="0">
                <a:solidFill>
                  <a:srgbClr val="44546A"/>
                </a:solidFill>
                <a:latin typeface="Garamond" panose="02020404030301010803" pitchFamily="18" charset="0"/>
                <a:ea typeface="Times New Roman" panose="02020603050405020304" pitchFamily="18" charset="0"/>
              </a:rPr>
              <a:t>Αισθητική</a:t>
            </a:r>
            <a:r>
              <a:rPr lang="la-Latn" sz="3200" dirty="0">
                <a:solidFill>
                  <a:srgbClr val="44546A"/>
                </a:solidFill>
                <a:latin typeface="Garamond" panose="02020404030301010803" pitchFamily="18" charset="0"/>
                <a:ea typeface="Times New Roman" panose="02020603050405020304" pitchFamily="18" charset="0"/>
              </a:rPr>
              <a:t>, όπως προσεγγίζεται </a:t>
            </a:r>
            <a:r>
              <a:rPr lang="la-Latn" sz="3200" b="1" dirty="0">
                <a:solidFill>
                  <a:srgbClr val="44546A"/>
                </a:solidFill>
                <a:latin typeface="Garamond" panose="02020404030301010803" pitchFamily="18" charset="0"/>
                <a:ea typeface="Times New Roman" panose="02020603050405020304" pitchFamily="18" charset="0"/>
              </a:rPr>
              <a:t>σήμερα</a:t>
            </a:r>
            <a:r>
              <a:rPr lang="la-Latn" sz="3200" dirty="0">
                <a:solidFill>
                  <a:srgbClr val="44546A"/>
                </a:solidFill>
                <a:latin typeface="Garamond" panose="02020404030301010803" pitchFamily="18" charset="0"/>
                <a:ea typeface="Times New Roman" panose="02020603050405020304" pitchFamily="18" charset="0"/>
              </a:rPr>
              <a:t>, θα μπορούσε να οριστεί ως ο φιλοσοφικός εκείνος κλάδος, ο οποίος ασχολείται με την </a:t>
            </a:r>
            <a:r>
              <a:rPr lang="la-Latn" sz="3200" b="1" dirty="0">
                <a:solidFill>
                  <a:srgbClr val="44546A"/>
                </a:solidFill>
                <a:latin typeface="Garamond" panose="02020404030301010803" pitchFamily="18" charset="0"/>
                <a:ea typeface="Times New Roman" panose="02020603050405020304" pitchFamily="18" charset="0"/>
              </a:rPr>
              <a:t>εννοιολογική και θεωρητική έρευνα της τέχνης </a:t>
            </a:r>
            <a:r>
              <a:rPr lang="la-Latn" sz="3200" dirty="0">
                <a:solidFill>
                  <a:srgbClr val="44546A"/>
                </a:solidFill>
                <a:latin typeface="Garamond" panose="02020404030301010803" pitchFamily="18" charset="0"/>
                <a:ea typeface="Times New Roman" panose="02020603050405020304" pitchFamily="18" charset="0"/>
              </a:rPr>
              <a:t>και της </a:t>
            </a:r>
            <a:r>
              <a:rPr lang="la-Latn" sz="3200" b="1" dirty="0">
                <a:solidFill>
                  <a:srgbClr val="44546A"/>
                </a:solidFill>
                <a:latin typeface="Garamond" panose="02020404030301010803" pitchFamily="18" charset="0"/>
                <a:ea typeface="Times New Roman" panose="02020603050405020304" pitchFamily="18" charset="0"/>
              </a:rPr>
              <a:t>αισθητικής εμπειρίας</a:t>
            </a:r>
            <a:r>
              <a:rPr lang="la-Latn" sz="3200" dirty="0">
                <a:solidFill>
                  <a:srgbClr val="44546A"/>
                </a:solidFill>
                <a:latin typeface="Garamond" panose="02020404030301010803" pitchFamily="18" charset="0"/>
                <a:ea typeface="Times New Roman" panose="02020603050405020304" pitchFamily="18" charset="0"/>
              </a:rPr>
              <a:t>.</a:t>
            </a:r>
            <a:endParaRPr lang="el-GR" sz="3200" dirty="0">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987378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B1FF2C3-5AAC-405C-BD39-3F9897FE9854}"/>
              </a:ext>
            </a:extLst>
          </p:cNvPr>
          <p:cNvSpPr>
            <a:spLocks noGrp="1"/>
          </p:cNvSpPr>
          <p:nvPr>
            <p:ph idx="1"/>
          </p:nvPr>
        </p:nvSpPr>
        <p:spPr>
          <a:xfrm>
            <a:off x="617220" y="491490"/>
            <a:ext cx="10767060" cy="6035040"/>
          </a:xfrm>
          <a:solidFill>
            <a:schemeClr val="accent6">
              <a:lumMod val="20000"/>
              <a:lumOff val="80000"/>
            </a:schemeClr>
          </a:solidFill>
        </p:spPr>
        <p:txBody>
          <a:bodyPr>
            <a:normAutofit fontScale="25000" lnSpcReduction="20000"/>
          </a:bodyPr>
          <a:lstStyle/>
          <a:p>
            <a:pPr algn="just">
              <a:lnSpc>
                <a:spcPct val="150000"/>
              </a:lnSpc>
              <a:spcAft>
                <a:spcPts val="0"/>
              </a:spcAft>
              <a:tabLst>
                <a:tab pos="1447800" algn="l"/>
              </a:tabLst>
            </a:pPr>
            <a:r>
              <a:rPr lang="la-Latn" sz="8000" dirty="0">
                <a:solidFill>
                  <a:srgbClr val="44546A"/>
                </a:solidFill>
                <a:latin typeface="Garamond" panose="02020404030301010803" pitchFamily="18" charset="0"/>
                <a:ea typeface="Times New Roman" panose="02020603050405020304" pitchFamily="18" charset="0"/>
              </a:rPr>
              <a:t>Τρία είναι τα κύρια πεδία ή περιοχές μελέτης της αισθητικής:</a:t>
            </a:r>
            <a:endParaRPr lang="el-GR" sz="8000" dirty="0">
              <a:latin typeface="Garamond" panose="02020404030301010803" pitchFamily="18" charset="0"/>
              <a:ea typeface="Times New Roman" panose="02020603050405020304" pitchFamily="18" charset="0"/>
            </a:endParaRPr>
          </a:p>
          <a:p>
            <a:pPr marL="342900" lvl="0" indent="-342900" algn="just">
              <a:lnSpc>
                <a:spcPct val="150000"/>
              </a:lnSpc>
              <a:spcAft>
                <a:spcPts val="0"/>
              </a:spcAft>
              <a:buFont typeface="+mj-lt"/>
              <a:buAutoNum type="arabicPeriod"/>
              <a:tabLst>
                <a:tab pos="457200" algn="l"/>
                <a:tab pos="1447800" algn="l"/>
              </a:tabLst>
            </a:pPr>
            <a:r>
              <a:rPr lang="la-Latn" sz="8000" b="1" dirty="0">
                <a:solidFill>
                  <a:srgbClr val="44546A"/>
                </a:solidFill>
                <a:latin typeface="Garamond" panose="02020404030301010803" pitchFamily="18" charset="0"/>
                <a:ea typeface="Times New Roman" panose="02020603050405020304" pitchFamily="18" charset="0"/>
              </a:rPr>
              <a:t>Η τέχνη. </a:t>
            </a:r>
            <a:r>
              <a:rPr lang="la-Latn" sz="8000" dirty="0">
                <a:solidFill>
                  <a:srgbClr val="44546A"/>
                </a:solidFill>
                <a:latin typeface="Garamond" panose="02020404030301010803" pitchFamily="18" charset="0"/>
                <a:ea typeface="Times New Roman" panose="02020603050405020304" pitchFamily="18" charset="0"/>
              </a:rPr>
              <a:t>Οι κύριοι παραδοσιακοί τρόποι θεώρησης της τέχνης, την προσεγγίζουν είτε ως αντιληπτή μορφή, είτε ως μίμηση ή αναπαράσταση, είτε ως όχημα έκφρασης και επικοινωνίας. Απόπειρες προσέγγισης του τι είναι και πώς ορίζεται η τέχνη υπάρχουν πολλές ωστόσο και στη σύγχρονη αισθητική φιλοσοφική σκέψη, οι οποίες απομακρύνονται από ή επαναπροσδιορίζουν και τροποποιούν αυτούς τους τρόπους.</a:t>
            </a:r>
            <a:endParaRPr lang="el-GR" sz="8000" dirty="0">
              <a:latin typeface="Garamond" panose="02020404030301010803" pitchFamily="18" charset="0"/>
              <a:ea typeface="Times New Roman" panose="02020603050405020304" pitchFamily="18" charset="0"/>
            </a:endParaRPr>
          </a:p>
          <a:p>
            <a:pPr marL="342900" lvl="0" indent="-342900" algn="just">
              <a:lnSpc>
                <a:spcPct val="150000"/>
              </a:lnSpc>
              <a:spcAft>
                <a:spcPts val="0"/>
              </a:spcAft>
              <a:buFont typeface="+mj-lt"/>
              <a:buAutoNum type="arabicPeriod"/>
              <a:tabLst>
                <a:tab pos="457200" algn="l"/>
                <a:tab pos="1447800" algn="l"/>
              </a:tabLst>
            </a:pPr>
            <a:r>
              <a:rPr lang="la-Latn" sz="8000" b="1" dirty="0">
                <a:solidFill>
                  <a:srgbClr val="44546A"/>
                </a:solidFill>
                <a:latin typeface="Garamond" panose="02020404030301010803" pitchFamily="18" charset="0"/>
                <a:ea typeface="Times New Roman" panose="02020603050405020304" pitchFamily="18" charset="0"/>
              </a:rPr>
              <a:t>Η αισθητική εμπειρία</a:t>
            </a:r>
            <a:r>
              <a:rPr lang="la-Latn" sz="8000" dirty="0">
                <a:solidFill>
                  <a:srgbClr val="44546A"/>
                </a:solidFill>
                <a:latin typeface="Garamond" panose="02020404030301010803" pitchFamily="18" charset="0"/>
                <a:ea typeface="Times New Roman" panose="02020603050405020304" pitchFamily="18" charset="0"/>
              </a:rPr>
              <a:t>. Εξετάζεται το κατά πόσον υπάρχουν διακριτές ψυχονοητικές καταστάσεις ή εμπειρίες, στάσεις, αντιλήψεις, συναισθήματα ή πράξης ιδιαίτερης προσήλωσης και προσοχής σε ένα αντικείμενο, δράση ή φαινόμενο, που μπορούν να ονομαστούν αισθητικές. Διερευνάται επίσης το κατά πόσον υπάρχουν ιδιαίτερες ποιότητες, χαρακτηριστικά ή όψεις σε κάποια αντικείμενα, τα οποία, ακριβώς επειδή διαθέτουν αυτά τα χαρακτηριστικά, καθίστανται αισθητικά αντικείμενα και γίνονται, επομένως, αντικείμενα αισθητικής εμπειρίας. </a:t>
            </a:r>
            <a:endParaRPr lang="el-GR" sz="8000" dirty="0">
              <a:latin typeface="Garamond" panose="02020404030301010803" pitchFamily="18" charset="0"/>
              <a:ea typeface="Times New Roman" panose="02020603050405020304" pitchFamily="18" charset="0"/>
            </a:endParaRPr>
          </a:p>
          <a:p>
            <a:pPr marL="342900" lvl="0" indent="-342900" algn="just">
              <a:lnSpc>
                <a:spcPct val="150000"/>
              </a:lnSpc>
              <a:spcAft>
                <a:spcPts val="0"/>
              </a:spcAft>
              <a:buFont typeface="+mj-lt"/>
              <a:buAutoNum type="arabicPeriod"/>
              <a:tabLst>
                <a:tab pos="457200" algn="l"/>
                <a:tab pos="1447800" algn="l"/>
              </a:tabLst>
            </a:pPr>
            <a:r>
              <a:rPr lang="la-Latn" sz="8000" b="1" dirty="0">
                <a:solidFill>
                  <a:srgbClr val="44546A"/>
                </a:solidFill>
                <a:latin typeface="Garamond" panose="02020404030301010803" pitchFamily="18" charset="0"/>
                <a:ea typeface="Times New Roman" panose="02020603050405020304" pitchFamily="18" charset="0"/>
              </a:rPr>
              <a:t>Η κριτική αποτίμηση </a:t>
            </a:r>
            <a:r>
              <a:rPr lang="la-Latn" sz="8000" dirty="0">
                <a:solidFill>
                  <a:srgbClr val="44546A"/>
                </a:solidFill>
                <a:latin typeface="Garamond" panose="02020404030301010803" pitchFamily="18" charset="0"/>
                <a:ea typeface="Times New Roman" panose="02020603050405020304" pitchFamily="18" charset="0"/>
              </a:rPr>
              <a:t>και η διερεύνηση του ζητήματος των αισθητικών κριτηρίων.</a:t>
            </a:r>
            <a:endParaRPr lang="el-GR" sz="8000" dirty="0">
              <a:latin typeface="Garamond" panose="02020404030301010803" pitchFamily="18" charset="0"/>
              <a:ea typeface="Times New Roman" panose="02020603050405020304" pitchFamily="18" charset="0"/>
            </a:endParaRPr>
          </a:p>
          <a:p>
            <a:pPr marL="0" indent="0">
              <a:lnSpc>
                <a:spcPct val="150000"/>
              </a:lnSpc>
              <a:spcAft>
                <a:spcPts val="0"/>
              </a:spcAft>
              <a:buNone/>
            </a:pPr>
            <a:endParaRPr lang="el-GR" sz="7000" dirty="0">
              <a:latin typeface="Garamond" panose="02020404030301010803"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456072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618944"/>
          </a:xfrm>
        </p:spPr>
        <p:txBody>
          <a:bodyPr>
            <a:normAutofit/>
          </a:bodyPr>
          <a:lstStyle/>
          <a:p>
            <a:r>
              <a:rPr lang="el-GR" sz="3200" dirty="0" smtClean="0">
                <a:solidFill>
                  <a:srgbClr val="7030A0"/>
                </a:solidFill>
                <a:latin typeface="Book Antiqua" panose="02040602050305030304" pitchFamily="18" charset="0"/>
                <a:cs typeface="Arial" panose="020B0604020202020204" pitchFamily="34" charset="0"/>
              </a:rPr>
              <a:t>Περίληψη</a:t>
            </a:r>
            <a:endParaRPr lang="en-US" sz="3200" dirty="0">
              <a:solidFill>
                <a:srgbClr val="7030A0"/>
              </a:solidFill>
              <a:latin typeface="Book Antiqua" panose="02040602050305030304" pitchFamily="18" charset="0"/>
              <a:cs typeface="Arial" panose="020B0604020202020204" pitchFamily="34" charset="0"/>
            </a:endParaRPr>
          </a:p>
        </p:txBody>
      </p:sp>
      <p:sp>
        <p:nvSpPr>
          <p:cNvPr id="3" name="Θέση περιεχομένου 2"/>
          <p:cNvSpPr>
            <a:spLocks noGrp="1"/>
          </p:cNvSpPr>
          <p:nvPr>
            <p:ph idx="1"/>
          </p:nvPr>
        </p:nvSpPr>
        <p:spPr>
          <a:xfrm>
            <a:off x="838200" y="984070"/>
            <a:ext cx="10515600" cy="5442856"/>
          </a:xfrm>
          <a:solidFill>
            <a:schemeClr val="bg1">
              <a:lumMod val="95000"/>
            </a:schemeClr>
          </a:solidFill>
        </p:spPr>
        <p:txBody>
          <a:bodyPr>
            <a:normAutofit lnSpcReduction="10000"/>
          </a:bodyPr>
          <a:lstStyle/>
          <a:p>
            <a:r>
              <a:rPr lang="el-GR" sz="2400" dirty="0">
                <a:solidFill>
                  <a:srgbClr val="0070C0"/>
                </a:solidFill>
                <a:latin typeface="Book Antiqua" panose="02040602050305030304" pitchFamily="18" charset="0"/>
              </a:rPr>
              <a:t>Η καταγωγή της αισθητικής σκέψης μπορεί να αναζητηθεί στην αρχαιότητα και να συνδεθεί με την ανάδυση ενός μη ετερόνομου ή θεοκρατικού λόγου, με τις πρώτες διατυπώσεις κάποιων φιλοσοφικών προβληματισμών. </a:t>
            </a:r>
            <a:endParaRPr lang="el-GR" sz="2400" dirty="0" smtClean="0">
              <a:solidFill>
                <a:srgbClr val="0070C0"/>
              </a:solidFill>
              <a:latin typeface="Book Antiqua" panose="02040602050305030304" pitchFamily="18" charset="0"/>
            </a:endParaRPr>
          </a:p>
          <a:p>
            <a:pPr marL="0" indent="0">
              <a:buNone/>
            </a:pPr>
            <a:endParaRPr lang="el-GR" sz="2400" dirty="0">
              <a:solidFill>
                <a:srgbClr val="0070C0"/>
              </a:solidFill>
              <a:latin typeface="Book Antiqua" panose="02040602050305030304" pitchFamily="18" charset="0"/>
            </a:endParaRPr>
          </a:p>
          <a:p>
            <a:r>
              <a:rPr lang="el-GR" sz="2400" dirty="0">
                <a:solidFill>
                  <a:srgbClr val="0070C0"/>
                </a:solidFill>
                <a:latin typeface="Book Antiqua" panose="02040602050305030304" pitchFamily="18" charset="0"/>
              </a:rPr>
              <a:t>Μόνον όμως κατά τη </a:t>
            </a:r>
            <a:r>
              <a:rPr lang="el-GR" sz="2400" dirty="0" smtClean="0">
                <a:solidFill>
                  <a:srgbClr val="0070C0"/>
                </a:solidFill>
                <a:latin typeface="Book Antiqua" panose="02040602050305030304" pitchFamily="18" charset="0"/>
              </a:rPr>
              <a:t>νεωτερική </a:t>
            </a:r>
            <a:r>
              <a:rPr lang="el-GR" sz="2400" dirty="0">
                <a:solidFill>
                  <a:srgbClr val="0070C0"/>
                </a:solidFill>
                <a:latin typeface="Book Antiqua" panose="02040602050305030304" pitchFamily="18" charset="0"/>
              </a:rPr>
              <a:t>εποχή γεννιέται μια πραγματικά αυτόνομη περιοχή της γνώσης που φέρει το όνομα </a:t>
            </a:r>
            <a:r>
              <a:rPr lang="el-GR" sz="2400" dirty="0" smtClean="0">
                <a:solidFill>
                  <a:srgbClr val="0070C0"/>
                </a:solidFill>
                <a:latin typeface="Book Antiqua" panose="02040602050305030304" pitchFamily="18" charset="0"/>
              </a:rPr>
              <a:t>αισθητική</a:t>
            </a:r>
          </a:p>
          <a:p>
            <a:endParaRPr lang="el-GR" sz="2400" dirty="0">
              <a:solidFill>
                <a:srgbClr val="0070C0"/>
              </a:solidFill>
              <a:latin typeface="Book Antiqua" panose="02040602050305030304" pitchFamily="18" charset="0"/>
            </a:endParaRPr>
          </a:p>
          <a:p>
            <a:r>
              <a:rPr lang="el-GR" sz="2400" dirty="0">
                <a:solidFill>
                  <a:srgbClr val="0070C0"/>
                </a:solidFill>
                <a:latin typeface="Book Antiqua" panose="02040602050305030304" pitchFamily="18" charset="0"/>
              </a:rPr>
              <a:t>Η εγκαινίαση, δε, αυτής της διακριτής περιοχής του Λόγου συνδέεται με την εγκαθίδρυση μιας φιλοσοφικής αλλά και πολιτικής σκέψης, η οποία δίνει προτεραιότητα στην ελεύθερη έκφραση και την κριτική </a:t>
            </a:r>
            <a:r>
              <a:rPr lang="el-GR" sz="2400" dirty="0" smtClean="0">
                <a:solidFill>
                  <a:srgbClr val="0070C0"/>
                </a:solidFill>
                <a:latin typeface="Book Antiqua" panose="02040602050305030304" pitchFamily="18" charset="0"/>
              </a:rPr>
              <a:t>σκέψη</a:t>
            </a:r>
          </a:p>
          <a:p>
            <a:endParaRPr lang="el-GR" sz="2400" dirty="0">
              <a:solidFill>
                <a:srgbClr val="0070C0"/>
              </a:solidFill>
              <a:latin typeface="Book Antiqua" panose="02040602050305030304" pitchFamily="18" charset="0"/>
            </a:endParaRPr>
          </a:p>
          <a:p>
            <a:r>
              <a:rPr lang="el-GR" sz="2400" dirty="0">
                <a:solidFill>
                  <a:srgbClr val="0070C0"/>
                </a:solidFill>
                <a:latin typeface="Book Antiqua" panose="02040602050305030304" pitchFamily="18" charset="0"/>
              </a:rPr>
              <a:t>. Το αισθητό αυτονομείται σε σχέση με το διανοητικό και η αισθητική θεμελιώνει τη θέση της πλάι στη λογική και την ηθική. </a:t>
            </a:r>
          </a:p>
          <a:p>
            <a:endParaRPr lang="en-US" dirty="0"/>
          </a:p>
        </p:txBody>
      </p:sp>
    </p:spTree>
    <p:extLst>
      <p:ext uri="{BB962C8B-B14F-4D97-AF65-F5344CB8AC3E}">
        <p14:creationId xmlns:p14="http://schemas.microsoft.com/office/powerpoint/2010/main" val="23396035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96389"/>
            <a:ext cx="10515600" cy="6043748"/>
          </a:xfrm>
          <a:solidFill>
            <a:schemeClr val="bg1">
              <a:lumMod val="95000"/>
            </a:schemeClr>
          </a:solidFill>
        </p:spPr>
        <p:txBody>
          <a:bodyPr>
            <a:normAutofit/>
          </a:bodyPr>
          <a:lstStyle/>
          <a:p>
            <a:r>
              <a:rPr lang="el-GR" sz="2400" dirty="0">
                <a:solidFill>
                  <a:srgbClr val="0070C0"/>
                </a:solidFill>
                <a:latin typeface="Book Antiqua" panose="02040602050305030304" pitchFamily="18" charset="0"/>
              </a:rPr>
              <a:t>Η Αισθητική, όπως προσεγγίζεται σήμερα, θα μπορούσε να οριστεί ως ο φιλοσοφικός εκείνος κλάδος, ο οποίος ασχολείται με την εννοιολογική και θεωρητική έρευνα της τέχνης και της αισθητικής εμπειρίας</a:t>
            </a:r>
            <a:r>
              <a:rPr lang="el-GR" sz="2400" dirty="0" smtClean="0">
                <a:solidFill>
                  <a:srgbClr val="0070C0"/>
                </a:solidFill>
                <a:latin typeface="Book Antiqua" panose="02040602050305030304" pitchFamily="18" charset="0"/>
              </a:rPr>
              <a:t>.</a:t>
            </a:r>
          </a:p>
          <a:p>
            <a:endParaRPr lang="el-GR" sz="2400" dirty="0">
              <a:solidFill>
                <a:srgbClr val="0070C0"/>
              </a:solidFill>
              <a:latin typeface="Book Antiqua" panose="02040602050305030304" pitchFamily="18" charset="0"/>
            </a:endParaRPr>
          </a:p>
          <a:p>
            <a:pPr marL="0" indent="0">
              <a:buNone/>
            </a:pPr>
            <a:r>
              <a:rPr lang="el-GR" sz="2400" dirty="0">
                <a:solidFill>
                  <a:srgbClr val="0070C0"/>
                </a:solidFill>
                <a:latin typeface="Book Antiqua" panose="02040602050305030304" pitchFamily="18" charset="0"/>
              </a:rPr>
              <a:t>Τρία είναι τα κύρια πεδία ή περιοχές μελέτης της αισθητικής:</a:t>
            </a:r>
          </a:p>
          <a:p>
            <a:r>
              <a:rPr lang="el-GR" dirty="0">
                <a:solidFill>
                  <a:srgbClr val="0070C0"/>
                </a:solidFill>
                <a:latin typeface="Book Antiqua" panose="02040602050305030304" pitchFamily="18" charset="0"/>
              </a:rPr>
              <a:t>Η τέχνη. </a:t>
            </a:r>
            <a:endParaRPr lang="el-GR" dirty="0" smtClean="0">
              <a:solidFill>
                <a:srgbClr val="0070C0"/>
              </a:solidFill>
              <a:latin typeface="Book Antiqua" panose="02040602050305030304" pitchFamily="18" charset="0"/>
            </a:endParaRPr>
          </a:p>
          <a:p>
            <a:r>
              <a:rPr lang="el-GR" dirty="0" smtClean="0">
                <a:solidFill>
                  <a:srgbClr val="0070C0"/>
                </a:solidFill>
                <a:latin typeface="Book Antiqua" panose="02040602050305030304" pitchFamily="18" charset="0"/>
              </a:rPr>
              <a:t>Η </a:t>
            </a:r>
            <a:r>
              <a:rPr lang="el-GR" dirty="0">
                <a:solidFill>
                  <a:srgbClr val="0070C0"/>
                </a:solidFill>
                <a:latin typeface="Book Antiqua" panose="02040602050305030304" pitchFamily="18" charset="0"/>
              </a:rPr>
              <a:t>αισθητική εμπειρία. </a:t>
            </a:r>
            <a:endParaRPr lang="el-GR" dirty="0" smtClean="0">
              <a:solidFill>
                <a:srgbClr val="0070C0"/>
              </a:solidFill>
              <a:latin typeface="Book Antiqua" panose="02040602050305030304" pitchFamily="18" charset="0"/>
            </a:endParaRPr>
          </a:p>
          <a:p>
            <a:r>
              <a:rPr lang="el-GR" dirty="0" smtClean="0">
                <a:solidFill>
                  <a:srgbClr val="0070C0"/>
                </a:solidFill>
                <a:latin typeface="Book Antiqua" panose="02040602050305030304" pitchFamily="18" charset="0"/>
              </a:rPr>
              <a:t>Η </a:t>
            </a:r>
            <a:r>
              <a:rPr lang="el-GR" dirty="0">
                <a:solidFill>
                  <a:srgbClr val="0070C0"/>
                </a:solidFill>
                <a:latin typeface="Book Antiqua" panose="02040602050305030304" pitchFamily="18" charset="0"/>
              </a:rPr>
              <a:t>κριτική αποτίμηση και η διερεύνηση του ζητήματος των αισθητικών κριτηρίων.</a:t>
            </a:r>
          </a:p>
          <a:p>
            <a:endParaRPr lang="en-US" dirty="0">
              <a:solidFill>
                <a:srgbClr val="0070C0"/>
              </a:solidFill>
              <a:latin typeface="Book Antiqua" panose="02040602050305030304" pitchFamily="18" charset="0"/>
            </a:endParaRPr>
          </a:p>
        </p:txBody>
      </p:sp>
    </p:spTree>
    <p:extLst>
      <p:ext uri="{BB962C8B-B14F-4D97-AF65-F5344CB8AC3E}">
        <p14:creationId xmlns:p14="http://schemas.microsoft.com/office/powerpoint/2010/main" val="2714964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45719"/>
          </a:xfrm>
        </p:spPr>
        <p:txBody>
          <a:bodyPr>
            <a:normAutofit fontScale="90000"/>
          </a:bodyPr>
          <a:lstStyle/>
          <a:p>
            <a:endParaRPr lang="el-GR" dirty="0"/>
          </a:p>
        </p:txBody>
      </p:sp>
      <p:sp>
        <p:nvSpPr>
          <p:cNvPr id="3" name="Θέση περιεχομένου 2"/>
          <p:cNvSpPr>
            <a:spLocks noGrp="1"/>
          </p:cNvSpPr>
          <p:nvPr>
            <p:ph idx="1"/>
          </p:nvPr>
        </p:nvSpPr>
        <p:spPr>
          <a:xfrm>
            <a:off x="705393" y="0"/>
            <a:ext cx="10829109" cy="6701246"/>
          </a:xfrm>
          <a:solidFill>
            <a:schemeClr val="accent6">
              <a:lumMod val="20000"/>
              <a:lumOff val="80000"/>
            </a:schemeClr>
          </a:solidFill>
        </p:spPr>
        <p:txBody>
          <a:bodyPr>
            <a:normAutofit fontScale="92500" lnSpcReduction="20000"/>
          </a:bodyPr>
          <a:lstStyle/>
          <a:p>
            <a:pPr marL="0" indent="0" algn="just">
              <a:lnSpc>
                <a:spcPct val="115000"/>
              </a:lnSpc>
              <a:spcAft>
                <a:spcPts val="800"/>
              </a:spcAft>
              <a:buNone/>
              <a:tabLst>
                <a:tab pos="1447800" algn="l"/>
              </a:tabLst>
            </a:pPr>
            <a:endParaRPr lang="el-GR" b="1" i="1" dirty="0" smtClean="0">
              <a:solidFill>
                <a:srgbClr val="44546A"/>
              </a:solidFill>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800"/>
              </a:spcAft>
              <a:buNone/>
              <a:tabLst>
                <a:tab pos="1447800" algn="l"/>
              </a:tabLst>
            </a:pPr>
            <a:r>
              <a:rPr lang="la-Latn" b="1" i="1" dirty="0" smtClean="0">
                <a:solidFill>
                  <a:srgbClr val="44546A"/>
                </a:solidFill>
                <a:latin typeface="Garamond" panose="02020404030301010803" pitchFamily="18" charset="0"/>
                <a:ea typeface="Calibri" panose="020F0502020204030204" pitchFamily="34" charset="0"/>
                <a:cs typeface="Times New Roman" panose="02020603050405020304" pitchFamily="18" charset="0"/>
              </a:rPr>
              <a:t>Αφετηρίες </a:t>
            </a:r>
            <a:r>
              <a:rPr lang="la-Latn" b="1" i="1" dirty="0">
                <a:solidFill>
                  <a:srgbClr val="44546A"/>
                </a:solidFill>
                <a:latin typeface="Garamond" panose="02020404030301010803" pitchFamily="18" charset="0"/>
                <a:ea typeface="Calibri" panose="020F0502020204030204" pitchFamily="34" charset="0"/>
                <a:cs typeface="Times New Roman" panose="02020603050405020304" pitchFamily="18" charset="0"/>
              </a:rPr>
              <a:t>της αισθητικής</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tabLst>
                <a:tab pos="1447800" algn="l"/>
              </a:tabLst>
            </a:pPr>
            <a:r>
              <a:rPr lang="la-Latn" sz="3000" dirty="0">
                <a:solidFill>
                  <a:srgbClr val="44546A"/>
                </a:solidFill>
                <a:latin typeface="Garamond" panose="02020404030301010803" pitchFamily="18" charset="0"/>
                <a:ea typeface="Calibri" panose="020F0502020204030204" pitchFamily="34" charset="0"/>
                <a:cs typeface="Times New Roman" panose="02020603050405020304" pitchFamily="18" charset="0"/>
              </a:rPr>
              <a:t>Η καταγωγή της αισθητικής σκέψης μπορεί να αναζητηθεί στην ελληνική αρχαιότητα και να συνδεθεί με την ανάδυση ενός μη ετερόνομου ή θεοκρατικού λόγου, με τις πρώτες διατυπώσεις κάποιων φιλοσοφικών προβληματισμών. </a:t>
            </a:r>
            <a:endParaRPr lang="el-GR" sz="3000" dirty="0" smtClean="0">
              <a:solidFill>
                <a:srgbClr val="44546A"/>
              </a:solidFill>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800"/>
              </a:spcAft>
              <a:buNone/>
              <a:tabLst>
                <a:tab pos="1447800" algn="l"/>
              </a:tabLst>
            </a:pPr>
            <a:r>
              <a:rPr lang="la-Latn" sz="3000" dirty="0" smtClean="0">
                <a:solidFill>
                  <a:srgbClr val="44546A"/>
                </a:solidFill>
                <a:latin typeface="Garamond" panose="02020404030301010803" pitchFamily="18" charset="0"/>
                <a:ea typeface="Calibri" panose="020F0502020204030204" pitchFamily="34" charset="0"/>
                <a:cs typeface="Times New Roman" panose="02020603050405020304" pitchFamily="18" charset="0"/>
              </a:rPr>
              <a:t>Μολονότι </a:t>
            </a:r>
            <a:r>
              <a:rPr lang="la-Latn" sz="3000" dirty="0">
                <a:solidFill>
                  <a:srgbClr val="44546A"/>
                </a:solidFill>
                <a:latin typeface="Garamond" panose="02020404030301010803" pitchFamily="18" charset="0"/>
                <a:ea typeface="Calibri" panose="020F0502020204030204" pitchFamily="34" charset="0"/>
                <a:cs typeface="Times New Roman" panose="02020603050405020304" pitchFamily="18" charset="0"/>
              </a:rPr>
              <a:t>δεν είναι εύκολο να εντοπιστεί η ακριβής στιγμή γέννησής της, στο ομηρικό εκείνο χωρίο της Ιλιάδας (Ραψωδία Σ, 548), το οποίο αναφέρεται στην ασπίδα του Αχιλλέα, συναντάμε μια από τις πρώτες απόπειρες περιγραφής και αποτίμησης ενός έργου τέχνης, η οποία εγείρει αισθητικά ζητήματα. </a:t>
            </a:r>
            <a:endParaRPr lang="el-GR" sz="3000" dirty="0" smtClean="0">
              <a:solidFill>
                <a:srgbClr val="44546A"/>
              </a:solidFill>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800"/>
              </a:spcAft>
              <a:buNone/>
              <a:tabLst>
                <a:tab pos="1447800" algn="l"/>
              </a:tabLst>
            </a:pPr>
            <a:r>
              <a:rPr lang="la-Latn" sz="3000" dirty="0" smtClean="0">
                <a:solidFill>
                  <a:srgbClr val="44546A"/>
                </a:solidFill>
                <a:latin typeface="Garamond" panose="02020404030301010803" pitchFamily="18" charset="0"/>
                <a:ea typeface="Calibri" panose="020F0502020204030204" pitchFamily="34" charset="0"/>
                <a:cs typeface="Times New Roman" panose="02020603050405020304" pitchFamily="18" charset="0"/>
              </a:rPr>
              <a:t>Τίθεται </a:t>
            </a:r>
            <a:r>
              <a:rPr lang="la-Latn" sz="3000" dirty="0">
                <a:solidFill>
                  <a:srgbClr val="44546A"/>
                </a:solidFill>
                <a:latin typeface="Garamond" panose="02020404030301010803" pitchFamily="18" charset="0"/>
                <a:ea typeface="Calibri" panose="020F0502020204030204" pitchFamily="34" charset="0"/>
                <a:cs typeface="Times New Roman" panose="02020603050405020304" pitchFamily="18" charset="0"/>
              </a:rPr>
              <a:t>εκεί όχι μόνο μια πρώτη (έστω και αφελώς διατυπωμένη) αισθητική κρίση, αλλά, και κυρίως, ερωτήματα σχετικά με το πραγματικό και το φαινομενικό, την εικόνα και το αναπαριστώμενο και πάντως ένας προβληματισμός για τη φύση της μίμησης.</a:t>
            </a:r>
            <a:endParaRPr lang="el-GR" sz="3000" dirty="0">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716339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26721" y="69669"/>
            <a:ext cx="11416936" cy="6714307"/>
          </a:xfrm>
          <a:solidFill>
            <a:schemeClr val="bg2"/>
          </a:solidFill>
        </p:spPr>
        <p:txBody>
          <a:bodyPr/>
          <a:lstStyle/>
          <a:p>
            <a:pPr marL="0" indent="0">
              <a:buNone/>
            </a:pPr>
            <a:endParaRPr lang="el-GR" dirty="0" smtClean="0"/>
          </a:p>
          <a:p>
            <a:r>
              <a:rPr lang="el-GR" sz="2400" dirty="0" smtClean="0">
                <a:latin typeface="Bookman Old Style" panose="02050604050505020204" pitchFamily="18" charset="0"/>
              </a:rPr>
              <a:t>Μόνον </a:t>
            </a:r>
            <a:r>
              <a:rPr lang="el-GR" sz="2400" dirty="0">
                <a:latin typeface="Bookman Old Style" panose="02050604050505020204" pitchFamily="18" charset="0"/>
              </a:rPr>
              <a:t>όμως κατά τη </a:t>
            </a:r>
            <a:r>
              <a:rPr lang="el-GR" sz="2400" b="1" dirty="0" smtClean="0">
                <a:latin typeface="Bookman Old Style" panose="02050604050505020204" pitchFamily="18" charset="0"/>
              </a:rPr>
              <a:t>νεωτερική </a:t>
            </a:r>
            <a:r>
              <a:rPr lang="el-GR" sz="2400" b="1" dirty="0">
                <a:latin typeface="Bookman Old Style" panose="02050604050505020204" pitchFamily="18" charset="0"/>
              </a:rPr>
              <a:t>εποχή </a:t>
            </a:r>
            <a:r>
              <a:rPr lang="el-GR" sz="2400" dirty="0">
                <a:latin typeface="Bookman Old Style" panose="02050604050505020204" pitchFamily="18" charset="0"/>
              </a:rPr>
              <a:t>γεννιέται μια πραγματικά </a:t>
            </a:r>
            <a:r>
              <a:rPr lang="el-GR" sz="2400" b="1" dirty="0">
                <a:latin typeface="Bookman Old Style" panose="02050604050505020204" pitchFamily="18" charset="0"/>
              </a:rPr>
              <a:t>αυτόνομη περιοχή της γνώσης που φέρει το όνομα αισθητική</a:t>
            </a:r>
          </a:p>
          <a:p>
            <a:endParaRPr lang="el-GR" sz="2400" b="1" dirty="0">
              <a:latin typeface="Bookman Old Style" panose="02050604050505020204" pitchFamily="18" charset="0"/>
            </a:endParaRPr>
          </a:p>
          <a:p>
            <a:r>
              <a:rPr lang="el-GR" sz="2400" dirty="0">
                <a:latin typeface="Bookman Old Style" panose="02050604050505020204" pitchFamily="18" charset="0"/>
              </a:rPr>
              <a:t>Η εγκαινίαση, δε, αυτής της διακριτής περιοχής του Λόγου </a:t>
            </a:r>
            <a:r>
              <a:rPr lang="el-GR" sz="2400" b="1" dirty="0">
                <a:latin typeface="Bookman Old Style" panose="02050604050505020204" pitchFamily="18" charset="0"/>
              </a:rPr>
              <a:t>συνδέεται</a:t>
            </a:r>
            <a:r>
              <a:rPr lang="el-GR" sz="2400" dirty="0">
                <a:latin typeface="Bookman Old Style" panose="02050604050505020204" pitchFamily="18" charset="0"/>
              </a:rPr>
              <a:t> με την εγκαθίδρυση μιας </a:t>
            </a:r>
            <a:r>
              <a:rPr lang="el-GR" sz="2400" b="1" dirty="0">
                <a:latin typeface="Bookman Old Style" panose="02050604050505020204" pitchFamily="18" charset="0"/>
              </a:rPr>
              <a:t>φιλοσοφικής αλλά και πολιτικής σκέψης, η οποία δίνει προτεραιότητα στην ελεύθερη έκφραση και την κριτική σκέψη</a:t>
            </a:r>
          </a:p>
          <a:p>
            <a:endParaRPr lang="el-GR" sz="2400" dirty="0">
              <a:latin typeface="Bookman Old Style" panose="02050604050505020204" pitchFamily="18" charset="0"/>
            </a:endParaRPr>
          </a:p>
          <a:p>
            <a:r>
              <a:rPr lang="el-GR" sz="2400" dirty="0">
                <a:latin typeface="Bookman Old Style" panose="02050604050505020204" pitchFamily="18" charset="0"/>
              </a:rPr>
              <a:t>απομακρύνεται από τον θεοκρατούμενο λόγο και την απαίτηση της μεταφυσικής σκέψης να αναγάγει τον αισθητό κόσμο σε καθαρή φαινομενικότητα</a:t>
            </a:r>
          </a:p>
          <a:p>
            <a:r>
              <a:rPr lang="el-GR" sz="2400" dirty="0" smtClean="0">
                <a:latin typeface="Bookman Old Style" panose="02050604050505020204" pitchFamily="18" charset="0"/>
              </a:rPr>
              <a:t> Το </a:t>
            </a:r>
            <a:r>
              <a:rPr lang="el-GR" sz="2400" dirty="0">
                <a:latin typeface="Bookman Old Style" panose="02050604050505020204" pitchFamily="18" charset="0"/>
              </a:rPr>
              <a:t>αισθητό αυτονομείται σε σχέση με το διανοητικό και </a:t>
            </a:r>
            <a:r>
              <a:rPr lang="el-GR" sz="2400" dirty="0" smtClean="0">
                <a:latin typeface="Bookman Old Style" panose="02050604050505020204" pitchFamily="18" charset="0"/>
              </a:rPr>
              <a:t>η</a:t>
            </a:r>
            <a:endParaRPr lang="el-GR" sz="2400" dirty="0">
              <a:latin typeface="Bookman Old Style" panose="02050604050505020204" pitchFamily="18" charset="0"/>
            </a:endParaRPr>
          </a:p>
          <a:p>
            <a:pPr marL="457200" lvl="1" indent="0">
              <a:buNone/>
            </a:pPr>
            <a:r>
              <a:rPr lang="el-GR" sz="2000" dirty="0">
                <a:latin typeface="Bookman Old Style" panose="02050604050505020204" pitchFamily="18" charset="0"/>
              </a:rPr>
              <a:t> </a:t>
            </a:r>
            <a:r>
              <a:rPr lang="el-GR" sz="2000" dirty="0" smtClean="0">
                <a:latin typeface="Bookman Old Style" panose="02050604050505020204" pitchFamily="18" charset="0"/>
              </a:rPr>
              <a:t>   </a:t>
            </a:r>
            <a:r>
              <a:rPr lang="el-GR" sz="2000" dirty="0" smtClean="0">
                <a:latin typeface="Bookman Old Style" panose="02050604050505020204" pitchFamily="18" charset="0"/>
              </a:rPr>
              <a:t> </a:t>
            </a:r>
          </a:p>
          <a:p>
            <a:pPr marL="457200" lvl="1" indent="0">
              <a:buNone/>
            </a:pPr>
            <a:r>
              <a:rPr lang="el-GR" b="1" dirty="0" smtClean="0">
                <a:latin typeface="Bookman Old Style" panose="02050604050505020204" pitchFamily="18" charset="0"/>
              </a:rPr>
              <a:t>αισθητική </a:t>
            </a:r>
            <a:r>
              <a:rPr lang="el-GR" b="1" dirty="0">
                <a:latin typeface="Bookman Old Style" panose="02050604050505020204" pitchFamily="18" charset="0"/>
              </a:rPr>
              <a:t>θεμελιώνει τη θέση της πλάι στη λογική και την </a:t>
            </a:r>
            <a:r>
              <a:rPr lang="el-GR" b="1" dirty="0" smtClean="0">
                <a:latin typeface="Bookman Old Style" panose="02050604050505020204" pitchFamily="18" charset="0"/>
              </a:rPr>
              <a:t>ηθική</a:t>
            </a:r>
            <a:r>
              <a:rPr lang="el-GR" b="1" dirty="0">
                <a:latin typeface="Bookman Old Style" panose="02050604050505020204" pitchFamily="18" charset="0"/>
              </a:rPr>
              <a:t>. </a:t>
            </a:r>
          </a:p>
          <a:p>
            <a:endParaRPr lang="el-GR" sz="2400" dirty="0">
              <a:latin typeface="Bookman Old Style" panose="02050604050505020204" pitchFamily="18" charset="0"/>
            </a:endParaRP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491924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66206" y="365125"/>
            <a:ext cx="10687594" cy="1325563"/>
          </a:xfrm>
        </p:spPr>
        <p:style>
          <a:lnRef idx="3">
            <a:schemeClr val="lt1"/>
          </a:lnRef>
          <a:fillRef idx="1">
            <a:schemeClr val="accent6"/>
          </a:fillRef>
          <a:effectRef idx="1">
            <a:schemeClr val="accent6"/>
          </a:effectRef>
          <a:fontRef idx="minor">
            <a:schemeClr val="lt1"/>
          </a:fontRef>
        </p:style>
        <p:txBody>
          <a:bodyPr>
            <a:normAutofit/>
          </a:bodyPr>
          <a:lstStyle/>
          <a:p>
            <a:endParaRPr lang="el-GR" sz="4000" b="1" dirty="0">
              <a:solidFill>
                <a:schemeClr val="accent4">
                  <a:lumMod val="50000"/>
                </a:schemeClr>
              </a:solidFill>
            </a:endParaRPr>
          </a:p>
        </p:txBody>
      </p:sp>
      <p:sp>
        <p:nvSpPr>
          <p:cNvPr id="3" name="Θέση περιεχομένου 2"/>
          <p:cNvSpPr>
            <a:spLocks noGrp="1"/>
          </p:cNvSpPr>
          <p:nvPr>
            <p:ph idx="1"/>
          </p:nvPr>
        </p:nvSpPr>
        <p:spPr>
          <a:xfrm>
            <a:off x="666206" y="365125"/>
            <a:ext cx="10687594" cy="6114052"/>
          </a:xfrm>
          <a:solidFill>
            <a:schemeClr val="bg1">
              <a:lumMod val="75000"/>
            </a:schemeClr>
          </a:solidFill>
          <a:ln/>
        </p:spPr>
        <p:style>
          <a:lnRef idx="1">
            <a:schemeClr val="accent6"/>
          </a:lnRef>
          <a:fillRef idx="2">
            <a:schemeClr val="accent6"/>
          </a:fillRef>
          <a:effectRef idx="1">
            <a:schemeClr val="accent6"/>
          </a:effectRef>
          <a:fontRef idx="minor">
            <a:schemeClr val="dk1"/>
          </a:fontRef>
        </p:style>
        <p:txBody>
          <a:bodyPr>
            <a:noAutofit/>
          </a:bodyPr>
          <a:lstStyle/>
          <a:p>
            <a:pPr marL="0" indent="0">
              <a:buNone/>
            </a:pPr>
            <a:endParaRPr lang="el-GR" sz="3600"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endParaRPr>
          </a:p>
          <a:p>
            <a:pPr marL="0" indent="0">
              <a:buNone/>
            </a:pPr>
            <a:endParaRPr lang="el-GR" sz="3600"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endParaRPr>
          </a:p>
          <a:p>
            <a:pPr marL="0" indent="0">
              <a:buNone/>
            </a:pPr>
            <a:r>
              <a:rPr lang="el-GR" sz="3600"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Η Αισθητική </a:t>
            </a:r>
            <a:r>
              <a:rPr lang="la-Latn" sz="3600"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προτείνεται ως όρος το 1735 για πρώτη φορά στους </a:t>
            </a:r>
            <a:r>
              <a:rPr lang="la-Latn" sz="3600" i="1"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Φιλοσοφικούς</a:t>
            </a:r>
            <a:r>
              <a:rPr lang="la-Latn" sz="3600"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 </a:t>
            </a:r>
            <a:r>
              <a:rPr lang="la-Latn" sz="3600" i="1"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Στοχασμούς</a:t>
            </a:r>
            <a:r>
              <a:rPr lang="la-Latn" sz="3600"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 του Baumgarten και ρητά, ως αυτόνομη περιοχή μελέτης, στην </a:t>
            </a:r>
            <a:r>
              <a:rPr lang="la-Latn" sz="3600" i="1"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Αισθητική</a:t>
            </a:r>
            <a:r>
              <a:rPr lang="la-Latn" sz="3600"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 (Aesthetica) του ιδίου το 1750</a:t>
            </a:r>
            <a:endParaRPr lang="el-GR" sz="3600" dirty="0"/>
          </a:p>
        </p:txBody>
      </p:sp>
    </p:spTree>
    <p:extLst>
      <p:ext uri="{BB962C8B-B14F-4D97-AF65-F5344CB8AC3E}">
        <p14:creationId xmlns:p14="http://schemas.microsoft.com/office/powerpoint/2010/main" val="2176630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flipV="1">
            <a:off x="838200" y="228600"/>
            <a:ext cx="10515600" cy="1416369"/>
          </a:xfrm>
        </p:spPr>
        <p:txBody>
          <a:bodyPr>
            <a:normAutofit fontScale="90000"/>
          </a:bodyPr>
          <a:lstStyle/>
          <a:p>
            <a:pPr marL="58420" indent="-6350">
              <a:lnSpc>
                <a:spcPct val="107000"/>
              </a:lnSpc>
              <a:spcAft>
                <a:spcPts val="1600"/>
              </a:spcAft>
            </a:pPr>
            <a:r>
              <a:rPr lang="el-GR" b="1" kern="0" dirty="0">
                <a:solidFill>
                  <a:srgbClr val="C00000"/>
                </a:solidFill>
                <a:latin typeface="Calibri" panose="020F0502020204030204" pitchFamily="34" charset="0"/>
                <a:ea typeface="Calibri" panose="020F0502020204030204" pitchFamily="34" charset="0"/>
              </a:rPr>
              <a:t/>
            </a:r>
            <a:br>
              <a:rPr lang="el-GR" b="1" kern="0" dirty="0">
                <a:solidFill>
                  <a:srgbClr val="C00000"/>
                </a:solidFill>
                <a:latin typeface="Calibri" panose="020F0502020204030204" pitchFamily="34" charset="0"/>
                <a:ea typeface="Calibri" panose="020F0502020204030204" pitchFamily="34" charset="0"/>
              </a:rPr>
            </a:br>
            <a:r>
              <a:rPr lang="el-GR" b="1" dirty="0"/>
              <a:t/>
            </a:r>
            <a:br>
              <a:rPr lang="el-GR" b="1" dirty="0"/>
            </a:br>
            <a:endParaRPr lang="el-GR" dirty="0"/>
          </a:p>
        </p:txBody>
      </p:sp>
      <p:sp>
        <p:nvSpPr>
          <p:cNvPr id="3" name="Θέση περιεχομένου 2"/>
          <p:cNvSpPr>
            <a:spLocks noGrp="1"/>
          </p:cNvSpPr>
          <p:nvPr>
            <p:ph idx="1"/>
          </p:nvPr>
        </p:nvSpPr>
        <p:spPr>
          <a:xfrm>
            <a:off x="838200" y="0"/>
            <a:ext cx="10515600" cy="7040880"/>
          </a:xfrm>
          <a:solidFill>
            <a:schemeClr val="accent6">
              <a:lumMod val="20000"/>
              <a:lumOff val="80000"/>
            </a:schemeClr>
          </a:solidFill>
        </p:spPr>
        <p:style>
          <a:lnRef idx="1">
            <a:schemeClr val="accent3"/>
          </a:lnRef>
          <a:fillRef idx="2">
            <a:schemeClr val="accent3"/>
          </a:fillRef>
          <a:effectRef idx="1">
            <a:schemeClr val="accent3"/>
          </a:effectRef>
          <a:fontRef idx="minor">
            <a:schemeClr val="dk1"/>
          </a:fontRef>
        </p:style>
        <p:txBody>
          <a:bodyPr>
            <a:normAutofit/>
          </a:bodyPr>
          <a:lstStyle/>
          <a:p>
            <a:pPr algn="just">
              <a:lnSpc>
                <a:spcPct val="150000"/>
              </a:lnSpc>
              <a:tabLst>
                <a:tab pos="1447800" algn="l"/>
              </a:tabLst>
            </a:pPr>
            <a:endParaRPr lang="el-GR" dirty="0" smtClean="0">
              <a:solidFill>
                <a:srgbClr val="44546A"/>
              </a:solidFill>
              <a:latin typeface="Garamond" panose="02020404030301010803" pitchFamily="18" charset="0"/>
              <a:ea typeface="Times New Roman" panose="02020603050405020304" pitchFamily="18" charset="0"/>
            </a:endParaRPr>
          </a:p>
          <a:p>
            <a:pPr algn="just">
              <a:lnSpc>
                <a:spcPct val="150000"/>
              </a:lnSpc>
              <a:tabLst>
                <a:tab pos="1447800" algn="l"/>
              </a:tabLst>
            </a:pPr>
            <a:endParaRPr lang="el-GR" dirty="0">
              <a:solidFill>
                <a:srgbClr val="44546A"/>
              </a:solidFill>
              <a:latin typeface="Garamond" panose="02020404030301010803" pitchFamily="18" charset="0"/>
              <a:ea typeface="Times New Roman" panose="02020603050405020304" pitchFamily="18" charset="0"/>
            </a:endParaRPr>
          </a:p>
          <a:p>
            <a:pPr algn="just">
              <a:lnSpc>
                <a:spcPct val="150000"/>
              </a:lnSpc>
              <a:tabLst>
                <a:tab pos="1447800" algn="l"/>
              </a:tabLst>
            </a:pPr>
            <a:r>
              <a:rPr lang="la-Latn" dirty="0" smtClean="0">
                <a:solidFill>
                  <a:srgbClr val="44546A"/>
                </a:solidFill>
                <a:latin typeface="Garamond" panose="02020404030301010803" pitchFamily="18" charset="0"/>
                <a:ea typeface="Times New Roman" panose="02020603050405020304" pitchFamily="18" charset="0"/>
              </a:rPr>
              <a:t>ο </a:t>
            </a:r>
            <a:r>
              <a:rPr lang="la-Latn" dirty="0">
                <a:solidFill>
                  <a:srgbClr val="44546A"/>
                </a:solidFill>
                <a:latin typeface="Garamond" panose="02020404030301010803" pitchFamily="18" charset="0"/>
                <a:ea typeface="Times New Roman" panose="02020603050405020304" pitchFamily="18" charset="0"/>
              </a:rPr>
              <a:t>Kant θα αναγνωρίσει στην τρίτη του Κριτική (</a:t>
            </a:r>
            <a:r>
              <a:rPr lang="la-Latn" i="1" dirty="0">
                <a:solidFill>
                  <a:srgbClr val="44546A"/>
                </a:solidFill>
                <a:latin typeface="Garamond" panose="02020404030301010803" pitchFamily="18" charset="0"/>
                <a:ea typeface="Times New Roman" panose="02020603050405020304" pitchFamily="18" charset="0"/>
              </a:rPr>
              <a:t>Κριτική της Κριτικής Ικανότητας</a:t>
            </a:r>
            <a:r>
              <a:rPr lang="la-Latn" dirty="0">
                <a:solidFill>
                  <a:srgbClr val="44546A"/>
                </a:solidFill>
                <a:latin typeface="Garamond" panose="02020404030301010803" pitchFamily="18" charset="0"/>
                <a:ea typeface="Times New Roman" panose="02020603050405020304" pitchFamily="18" charset="0"/>
              </a:rPr>
              <a:t>, 1790) την ύπαρξη μιας </a:t>
            </a:r>
            <a:r>
              <a:rPr lang="la-Latn" b="1" dirty="0">
                <a:solidFill>
                  <a:srgbClr val="44546A"/>
                </a:solidFill>
                <a:latin typeface="Garamond" panose="02020404030301010803" pitchFamily="18" charset="0"/>
                <a:ea typeface="Times New Roman" panose="02020603050405020304" pitchFamily="18" charset="0"/>
              </a:rPr>
              <a:t>αρχής</a:t>
            </a:r>
            <a:r>
              <a:rPr lang="la-Latn" dirty="0">
                <a:solidFill>
                  <a:srgbClr val="44546A"/>
                </a:solidFill>
                <a:latin typeface="Garamond" panose="02020404030301010803" pitchFamily="18" charset="0"/>
                <a:ea typeface="Times New Roman" panose="02020603050405020304" pitchFamily="18" charset="0"/>
              </a:rPr>
              <a:t> που καθορίζει </a:t>
            </a:r>
            <a:r>
              <a:rPr lang="la-Latn" b="1" dirty="0">
                <a:solidFill>
                  <a:srgbClr val="44546A"/>
                </a:solidFill>
                <a:latin typeface="Garamond" panose="02020404030301010803" pitchFamily="18" charset="0"/>
                <a:ea typeface="Times New Roman" panose="02020603050405020304" pitchFamily="18" charset="0"/>
              </a:rPr>
              <a:t>την ικανότητα της καλαισθητικής κρίσης</a:t>
            </a:r>
            <a:r>
              <a:rPr lang="la-Latn" dirty="0">
                <a:solidFill>
                  <a:srgbClr val="44546A"/>
                </a:solidFill>
                <a:latin typeface="Garamond" panose="02020404030301010803" pitchFamily="18" charset="0"/>
                <a:ea typeface="Times New Roman" panose="02020603050405020304" pitchFamily="18" charset="0"/>
              </a:rPr>
              <a:t> (</a:t>
            </a:r>
            <a:r>
              <a:rPr lang="la-Latn" b="1" dirty="0">
                <a:solidFill>
                  <a:srgbClr val="44546A"/>
                </a:solidFill>
                <a:latin typeface="Garamond" panose="02020404030301010803" pitchFamily="18" charset="0"/>
                <a:ea typeface="Times New Roman" panose="02020603050405020304" pitchFamily="18" charset="0"/>
              </a:rPr>
              <a:t>την αισθητική απόλαυση</a:t>
            </a:r>
            <a:r>
              <a:rPr lang="la-Latn" dirty="0">
                <a:solidFill>
                  <a:srgbClr val="44546A"/>
                </a:solidFill>
                <a:latin typeface="Garamond" panose="02020404030301010803" pitchFamily="18" charset="0"/>
                <a:ea typeface="Times New Roman" panose="02020603050405020304" pitchFamily="18" charset="0"/>
              </a:rPr>
              <a:t>) και θα συστηματοποιήσει τις κατηγορίες περί του ωραίου, ιδρύοντας έτσι ουσιαστικά τον νέο φιλοσοφικό κλάδο της Αισθητικής.</a:t>
            </a:r>
            <a:endParaRPr lang="el-GR" dirty="0">
              <a:solidFill>
                <a:srgbClr val="44546A"/>
              </a:solidFill>
              <a:latin typeface="Garamond" panose="02020404030301010803" pitchFamily="18" charset="0"/>
              <a:ea typeface="Times New Roman" panose="02020603050405020304" pitchFamily="18" charset="0"/>
            </a:endParaRPr>
          </a:p>
          <a:p>
            <a:pPr algn="just">
              <a:lnSpc>
                <a:spcPct val="150000"/>
              </a:lnSpc>
              <a:spcAft>
                <a:spcPts val="0"/>
              </a:spcAft>
              <a:tabLst>
                <a:tab pos="1447800" algn="l"/>
              </a:tabLst>
            </a:pPr>
            <a:endParaRPr lang="el-GR" sz="2400" dirty="0">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263804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492875"/>
          </a:xfrm>
        </p:spPr>
        <p:style>
          <a:lnRef idx="1">
            <a:schemeClr val="accent2"/>
          </a:lnRef>
          <a:fillRef idx="2">
            <a:schemeClr val="accent2"/>
          </a:fillRef>
          <a:effectRef idx="1">
            <a:schemeClr val="accent2"/>
          </a:effectRef>
          <a:fontRef idx="minor">
            <a:schemeClr val="dk1"/>
          </a:fontRef>
        </p:style>
        <p:txBody>
          <a:bodyPr>
            <a:normAutofit/>
          </a:bodyPr>
          <a:lstStyle/>
          <a:p>
            <a:r>
              <a:rPr lang="el-GR" sz="4000" dirty="0">
                <a:solidFill>
                  <a:schemeClr val="accent2">
                    <a:lumMod val="75000"/>
                  </a:schemeClr>
                </a:solidFill>
                <a:effectLst/>
                <a:latin typeface="Calibri" panose="020F0502020204030204" pitchFamily="34" charset="0"/>
                <a:ea typeface="Calibri" panose="020F0502020204030204" pitchFamily="34" charset="0"/>
              </a:rPr>
              <a:t> </a:t>
            </a:r>
            <a:endParaRPr lang="el-GR" sz="4000" dirty="0">
              <a:solidFill>
                <a:schemeClr val="accent2">
                  <a:lumMod val="75000"/>
                </a:schemeClr>
              </a:solidFill>
            </a:endParaRPr>
          </a:p>
        </p:txBody>
      </p:sp>
      <p:sp>
        <p:nvSpPr>
          <p:cNvPr id="3" name="Θέση περιεχομένου 2"/>
          <p:cNvSpPr>
            <a:spLocks noGrp="1"/>
          </p:cNvSpPr>
          <p:nvPr>
            <p:ph idx="1"/>
          </p:nvPr>
        </p:nvSpPr>
        <p:spPr>
          <a:xfrm>
            <a:off x="838200" y="148590"/>
            <a:ext cx="10515600" cy="7075170"/>
          </a:xfrm>
          <a:solidFill>
            <a:schemeClr val="accent5">
              <a:lumMod val="20000"/>
              <a:lumOff val="80000"/>
            </a:schemeClr>
          </a:solidFill>
        </p:spPr>
        <p:style>
          <a:lnRef idx="1">
            <a:schemeClr val="accent3"/>
          </a:lnRef>
          <a:fillRef idx="2">
            <a:schemeClr val="accent3"/>
          </a:fillRef>
          <a:effectRef idx="1">
            <a:schemeClr val="accent3"/>
          </a:effectRef>
          <a:fontRef idx="minor">
            <a:schemeClr val="dk1"/>
          </a:fontRef>
        </p:style>
        <p:txBody>
          <a:bodyPr/>
          <a:lstStyle/>
          <a:p>
            <a:pPr algn="just">
              <a:lnSpc>
                <a:spcPct val="100000"/>
              </a:lnSpc>
              <a:spcAft>
                <a:spcPts val="0"/>
              </a:spcAft>
              <a:tabLst>
                <a:tab pos="1447800" algn="l"/>
              </a:tabLst>
            </a:pPr>
            <a:endParaRPr lang="el-GR" dirty="0" smtClean="0">
              <a:solidFill>
                <a:srgbClr val="44546A"/>
              </a:solidFill>
              <a:latin typeface="Garamond" panose="02020404030301010803" pitchFamily="18" charset="0"/>
              <a:ea typeface="Times New Roman" panose="02020603050405020304" pitchFamily="18" charset="0"/>
            </a:endParaRPr>
          </a:p>
          <a:p>
            <a:pPr algn="just">
              <a:lnSpc>
                <a:spcPct val="100000"/>
              </a:lnSpc>
              <a:spcAft>
                <a:spcPts val="0"/>
              </a:spcAft>
              <a:tabLst>
                <a:tab pos="1447800" algn="l"/>
              </a:tabLst>
            </a:pPr>
            <a:r>
              <a:rPr lang="la-Latn" dirty="0" smtClean="0">
                <a:solidFill>
                  <a:srgbClr val="44546A"/>
                </a:solidFill>
                <a:latin typeface="Garamond" panose="02020404030301010803" pitchFamily="18" charset="0"/>
                <a:ea typeface="Times New Roman" panose="02020603050405020304" pitchFamily="18" charset="0"/>
              </a:rPr>
              <a:t>Η </a:t>
            </a:r>
            <a:r>
              <a:rPr lang="la-Latn" dirty="0">
                <a:solidFill>
                  <a:srgbClr val="44546A"/>
                </a:solidFill>
                <a:latin typeface="Garamond" panose="02020404030301010803" pitchFamily="18" charset="0"/>
                <a:ea typeface="Times New Roman" panose="02020603050405020304" pitchFamily="18" charset="0"/>
              </a:rPr>
              <a:t>λέξη αισθητική, μολονότι αρχαία ως προς την ετυμολογία της, είναι νεοτερική ως προς τη σημασία της και συνδέεται με μια πραγματική </a:t>
            </a:r>
            <a:r>
              <a:rPr lang="la-Latn" b="1" dirty="0">
                <a:solidFill>
                  <a:srgbClr val="44546A"/>
                </a:solidFill>
                <a:latin typeface="Garamond" panose="02020404030301010803" pitchFamily="18" charset="0"/>
                <a:ea typeface="Times New Roman" panose="02020603050405020304" pitchFamily="18" charset="0"/>
              </a:rPr>
              <a:t>επανάσταση στον τρόπο με τον οποίο ο άνθρωπος βλέπει τον κόσμο και το φαινόμενο του ωραίου</a:t>
            </a:r>
            <a:r>
              <a:rPr lang="la-Latn" dirty="0">
                <a:solidFill>
                  <a:srgbClr val="44546A"/>
                </a:solidFill>
                <a:latin typeface="Garamond" panose="02020404030301010803" pitchFamily="18" charset="0"/>
                <a:ea typeface="Times New Roman" panose="02020603050405020304" pitchFamily="18" charset="0"/>
              </a:rPr>
              <a:t>:</a:t>
            </a:r>
            <a:endParaRPr lang="el-GR" dirty="0">
              <a:latin typeface="Times New Roman" panose="02020603050405020304" pitchFamily="18" charset="0"/>
              <a:ea typeface="Times New Roman" panose="02020603050405020304" pitchFamily="18" charset="0"/>
            </a:endParaRPr>
          </a:p>
          <a:p>
            <a:pPr algn="just">
              <a:lnSpc>
                <a:spcPct val="100000"/>
              </a:lnSpc>
              <a:spcAft>
                <a:spcPts val="0"/>
              </a:spcAft>
              <a:tabLst>
                <a:tab pos="1447800" algn="l"/>
              </a:tabLst>
            </a:pPr>
            <a:r>
              <a:rPr lang="la-Latn" dirty="0">
                <a:solidFill>
                  <a:srgbClr val="44546A"/>
                </a:solidFill>
                <a:latin typeface="Garamond" panose="02020404030301010803" pitchFamily="18" charset="0"/>
                <a:ea typeface="Times New Roman" panose="02020603050405020304" pitchFamily="18" charset="0"/>
              </a:rPr>
              <a:t>α) ο </a:t>
            </a:r>
            <a:r>
              <a:rPr lang="la-Latn" b="1" dirty="0">
                <a:solidFill>
                  <a:srgbClr val="44546A"/>
                </a:solidFill>
                <a:latin typeface="Garamond" panose="02020404030301010803" pitchFamily="18" charset="0"/>
                <a:ea typeface="Times New Roman" panose="02020603050405020304" pitchFamily="18" charset="0"/>
              </a:rPr>
              <a:t>δημιουργός</a:t>
            </a:r>
            <a:r>
              <a:rPr lang="la-Latn" dirty="0">
                <a:solidFill>
                  <a:srgbClr val="44546A"/>
                </a:solidFill>
                <a:latin typeface="Garamond" panose="02020404030301010803" pitchFamily="18" charset="0"/>
                <a:ea typeface="Times New Roman" panose="02020603050405020304" pitchFamily="18" charset="0"/>
              </a:rPr>
              <a:t> διεκδικεί το </a:t>
            </a:r>
            <a:r>
              <a:rPr lang="la-Latn" b="1" dirty="0">
                <a:solidFill>
                  <a:srgbClr val="44546A"/>
                </a:solidFill>
                <a:latin typeface="Garamond" panose="02020404030301010803" pitchFamily="18" charset="0"/>
                <a:ea typeface="Times New Roman" panose="02020603050405020304" pitchFamily="18" charset="0"/>
              </a:rPr>
              <a:t>δικαίωμα στην υποκειμενική έκφραση </a:t>
            </a:r>
            <a:r>
              <a:rPr lang="la-Latn" dirty="0">
                <a:solidFill>
                  <a:srgbClr val="44546A"/>
                </a:solidFill>
                <a:latin typeface="Garamond" panose="02020404030301010803" pitchFamily="18" charset="0"/>
                <a:ea typeface="Times New Roman" panose="02020603050405020304" pitchFamily="18" charset="0"/>
              </a:rPr>
              <a:t>και θέτει το αίτημα για </a:t>
            </a:r>
            <a:r>
              <a:rPr lang="la-Latn" b="1" dirty="0">
                <a:solidFill>
                  <a:srgbClr val="44546A"/>
                </a:solidFill>
                <a:latin typeface="Garamond" panose="02020404030301010803" pitchFamily="18" charset="0"/>
                <a:ea typeface="Times New Roman" panose="02020603050405020304" pitchFamily="18" charset="0"/>
              </a:rPr>
              <a:t>καινοτομία και πρωτοτυπία</a:t>
            </a:r>
            <a:r>
              <a:rPr lang="la-Latn" dirty="0" smtClean="0">
                <a:solidFill>
                  <a:srgbClr val="44546A"/>
                </a:solidFill>
                <a:latin typeface="Garamond" panose="02020404030301010803" pitchFamily="18" charset="0"/>
                <a:ea typeface="Times New Roman" panose="02020603050405020304" pitchFamily="18" charset="0"/>
              </a:rPr>
              <a:t>.</a:t>
            </a:r>
            <a:endParaRPr lang="el-GR" dirty="0" smtClean="0">
              <a:solidFill>
                <a:srgbClr val="44546A"/>
              </a:solidFill>
              <a:latin typeface="Garamond" panose="02020404030301010803" pitchFamily="18" charset="0"/>
              <a:ea typeface="Times New Roman" panose="02020603050405020304" pitchFamily="18" charset="0"/>
            </a:endParaRPr>
          </a:p>
          <a:p>
            <a:pPr marL="0" indent="0" algn="just">
              <a:lnSpc>
                <a:spcPct val="100000"/>
              </a:lnSpc>
              <a:spcAft>
                <a:spcPts val="0"/>
              </a:spcAft>
              <a:buNone/>
              <a:tabLst>
                <a:tab pos="1447800" algn="l"/>
              </a:tabLst>
            </a:pPr>
            <a:endParaRPr lang="el-GR" sz="800" dirty="0">
              <a:solidFill>
                <a:srgbClr val="44546A"/>
              </a:solidFill>
              <a:latin typeface="Garamond" panose="02020404030301010803" pitchFamily="18" charset="0"/>
              <a:ea typeface="Times New Roman" panose="02020603050405020304" pitchFamily="18" charset="0"/>
            </a:endParaRPr>
          </a:p>
          <a:p>
            <a:pPr algn="just">
              <a:lnSpc>
                <a:spcPct val="100000"/>
              </a:lnSpc>
              <a:spcAft>
                <a:spcPts val="0"/>
              </a:spcAft>
              <a:tabLst>
                <a:tab pos="1447800" algn="l"/>
              </a:tabLst>
            </a:pPr>
            <a:r>
              <a:rPr lang="la-Latn"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β) </a:t>
            </a:r>
            <a:r>
              <a:rPr lang="la-Latn" b="1"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αυτός που προσλαμβάνει </a:t>
            </a:r>
            <a:r>
              <a:rPr lang="la-Latn"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το έργο τέχνης διεκδικεί το </a:t>
            </a:r>
            <a:r>
              <a:rPr lang="la-Latn" b="1"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δικαίωμα διατύπωσης υποκειμενικών αισθητικών κρίσεων. </a:t>
            </a:r>
            <a:r>
              <a:rPr lang="la-Latn"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Το ωραίο παύει να συνιστά μια ποιότητα ή ένα σύνολο ιδιοτήτων που ανήκουν ενδογενώς στο έργο τέχνης. </a:t>
            </a:r>
            <a:r>
              <a:rPr lang="la-Latn" b="1"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Συνδέεται με το υποκειμενικό, με το γούστο.</a:t>
            </a:r>
            <a:r>
              <a:rPr lang="la-Latn"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 </a:t>
            </a:r>
            <a:endParaRPr lang="el-GR" dirty="0">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203459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57389"/>
          </a:xfrm>
        </p:spPr>
        <p:txBody>
          <a:bodyPr>
            <a:normAutofit fontScale="90000"/>
          </a:bodyPr>
          <a:lstStyle/>
          <a:p>
            <a:endParaRPr lang="el-GR" dirty="0"/>
          </a:p>
        </p:txBody>
      </p:sp>
      <p:sp>
        <p:nvSpPr>
          <p:cNvPr id="3" name="Θέση περιεχομένου 2"/>
          <p:cNvSpPr>
            <a:spLocks noGrp="1"/>
          </p:cNvSpPr>
          <p:nvPr>
            <p:ph idx="1"/>
          </p:nvPr>
        </p:nvSpPr>
        <p:spPr>
          <a:xfrm>
            <a:off x="513806" y="139337"/>
            <a:ext cx="11329851" cy="6609806"/>
          </a:xfrm>
          <a:solidFill>
            <a:schemeClr val="accent2">
              <a:lumMod val="20000"/>
              <a:lumOff val="80000"/>
            </a:schemeClr>
          </a:solidFill>
        </p:spPr>
        <p:style>
          <a:lnRef idx="1">
            <a:schemeClr val="accent6"/>
          </a:lnRef>
          <a:fillRef idx="2">
            <a:schemeClr val="accent6"/>
          </a:fillRef>
          <a:effectRef idx="1">
            <a:schemeClr val="accent6"/>
          </a:effectRef>
          <a:fontRef idx="minor">
            <a:schemeClr val="dk1"/>
          </a:fontRef>
        </p:style>
        <p:txBody>
          <a:bodyPr>
            <a:normAutofit fontScale="40000" lnSpcReduction="20000"/>
          </a:bodyPr>
          <a:lstStyle/>
          <a:p>
            <a:pPr marL="0" indent="0">
              <a:buNone/>
            </a:pPr>
            <a:endParaRPr lang="el-GR" dirty="0"/>
          </a:p>
          <a:p>
            <a:pPr algn="just">
              <a:lnSpc>
                <a:spcPct val="150000"/>
              </a:lnSpc>
              <a:spcAft>
                <a:spcPts val="0"/>
              </a:spcAft>
              <a:tabLst>
                <a:tab pos="1447800" algn="l"/>
              </a:tabLst>
            </a:pPr>
            <a:r>
              <a:rPr lang="el-GR" sz="8600" dirty="0"/>
              <a:t> </a:t>
            </a:r>
            <a:r>
              <a:rPr lang="la-Latn" sz="7000" dirty="0">
                <a:solidFill>
                  <a:srgbClr val="44546A"/>
                </a:solidFill>
                <a:latin typeface="Garamond" panose="02020404030301010803" pitchFamily="18" charset="0"/>
                <a:ea typeface="Times New Roman" panose="02020603050405020304" pitchFamily="18" charset="0"/>
              </a:rPr>
              <a:t>Η αρμονία εξακολουθεί μεν να αποτελεί επιδίωξη της τέχνης, </a:t>
            </a:r>
            <a:r>
              <a:rPr lang="la-Latn" sz="7000" b="1" dirty="0">
                <a:solidFill>
                  <a:srgbClr val="44546A"/>
                </a:solidFill>
                <a:latin typeface="Garamond" panose="02020404030301010803" pitchFamily="18" charset="0"/>
                <a:ea typeface="Times New Roman" panose="02020603050405020304" pitchFamily="18" charset="0"/>
              </a:rPr>
              <a:t>δεν προέρχεται όμως πλέον από τη συμμόρφωση με μια υπερβατική τάξη, εξωτερική και ανώτερη από τον άνθρωπο </a:t>
            </a:r>
            <a:endParaRPr lang="el-GR" sz="7000" b="1" dirty="0">
              <a:solidFill>
                <a:srgbClr val="44546A"/>
              </a:solidFill>
              <a:latin typeface="Garamond" panose="02020404030301010803" pitchFamily="18" charset="0"/>
              <a:ea typeface="Times New Roman" panose="02020603050405020304" pitchFamily="18" charset="0"/>
            </a:endParaRPr>
          </a:p>
          <a:p>
            <a:pPr algn="just">
              <a:lnSpc>
                <a:spcPct val="150000"/>
              </a:lnSpc>
              <a:spcAft>
                <a:spcPts val="0"/>
              </a:spcAft>
              <a:tabLst>
                <a:tab pos="1447800" algn="l"/>
              </a:tabLst>
            </a:pPr>
            <a:r>
              <a:rPr lang="la-Latn" sz="7000" b="1" dirty="0">
                <a:solidFill>
                  <a:srgbClr val="44546A"/>
                </a:solidFill>
                <a:latin typeface="Garamond" panose="02020404030301010803" pitchFamily="18" charset="0"/>
                <a:ea typeface="Times New Roman" panose="02020603050405020304" pitchFamily="18" charset="0"/>
              </a:rPr>
              <a:t>παύει να συναρτάται με τη συμφωνία των μερών ενός έργου μεταξύ τους</a:t>
            </a:r>
            <a:r>
              <a:rPr lang="la-Latn" sz="7000" dirty="0">
                <a:solidFill>
                  <a:srgbClr val="44546A"/>
                </a:solidFill>
                <a:latin typeface="Garamond" panose="02020404030301010803" pitchFamily="18" charset="0"/>
                <a:ea typeface="Times New Roman" panose="02020603050405020304" pitchFamily="18" charset="0"/>
              </a:rPr>
              <a:t>∙ </a:t>
            </a:r>
            <a:endParaRPr lang="el-GR" sz="7000" dirty="0">
              <a:solidFill>
                <a:srgbClr val="44546A"/>
              </a:solidFill>
              <a:latin typeface="Garamond" panose="02020404030301010803" pitchFamily="18" charset="0"/>
              <a:ea typeface="Times New Roman" panose="02020603050405020304" pitchFamily="18" charset="0"/>
            </a:endParaRPr>
          </a:p>
          <a:p>
            <a:pPr algn="just">
              <a:lnSpc>
                <a:spcPct val="150000"/>
              </a:lnSpc>
              <a:spcAft>
                <a:spcPts val="0"/>
              </a:spcAft>
              <a:tabLst>
                <a:tab pos="1447800" algn="l"/>
              </a:tabLst>
            </a:pPr>
            <a:r>
              <a:rPr lang="la-Latn" sz="7000" dirty="0">
                <a:solidFill>
                  <a:srgbClr val="44546A"/>
                </a:solidFill>
                <a:latin typeface="Garamond" panose="02020404030301010803" pitchFamily="18" charset="0"/>
                <a:ea typeface="Times New Roman" panose="02020603050405020304" pitchFamily="18" charset="0"/>
              </a:rPr>
              <a:t>αντιθέτως, </a:t>
            </a:r>
            <a:r>
              <a:rPr lang="la-Latn" sz="7000" b="1" dirty="0">
                <a:solidFill>
                  <a:srgbClr val="44546A"/>
                </a:solidFill>
                <a:latin typeface="Garamond" panose="02020404030301010803" pitchFamily="18" charset="0"/>
                <a:ea typeface="Times New Roman" panose="02020603050405020304" pitchFamily="18" charset="0"/>
              </a:rPr>
              <a:t>γίνεται η αρμονία των υποκειμενικών ικανοτήτων μέσα του </a:t>
            </a:r>
            <a:r>
              <a:rPr lang="la-Latn" sz="7000" dirty="0">
                <a:solidFill>
                  <a:srgbClr val="44546A"/>
                </a:solidFill>
                <a:latin typeface="Garamond" panose="02020404030301010803" pitchFamily="18" charset="0"/>
                <a:ea typeface="Times New Roman" panose="02020603050405020304" pitchFamily="18" charset="0"/>
              </a:rPr>
              <a:t>(ο Καντ, π.χ., υποστηρίζει ότι είναι το ελεύθερο παιχνίδι διάνοιας και φαντασίας είναι αυτό το οποίο δημιουργεί το αίσθημα της αρμονίας και το αίσθημα αυτό ακριβώς είναι η αισθητική απόλαυση). </a:t>
            </a:r>
            <a:endParaRPr lang="el-GR" sz="7000" dirty="0">
              <a:solidFill>
                <a:srgbClr val="44546A"/>
              </a:solidFill>
              <a:latin typeface="Garamond" panose="02020404030301010803" pitchFamily="18" charset="0"/>
              <a:ea typeface="Times New Roman" panose="02020603050405020304" pitchFamily="18" charset="0"/>
            </a:endParaRPr>
          </a:p>
          <a:p>
            <a:pPr marL="0" indent="0">
              <a:buNone/>
            </a:pPr>
            <a:endParaRPr lang="el-GR" sz="8000" dirty="0"/>
          </a:p>
        </p:txBody>
      </p:sp>
    </p:spTree>
    <p:extLst>
      <p:ext uri="{BB962C8B-B14F-4D97-AF65-F5344CB8AC3E}">
        <p14:creationId xmlns:p14="http://schemas.microsoft.com/office/powerpoint/2010/main" val="374583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051" y="383177"/>
            <a:ext cx="11390811" cy="6209212"/>
          </a:xfrm>
          <a:solidFill>
            <a:schemeClr val="accent2">
              <a:lumMod val="20000"/>
              <a:lumOff val="80000"/>
            </a:schemeClr>
          </a:solidFill>
        </p:spPr>
        <p:txBody>
          <a:bodyPr/>
          <a:lstStyle/>
          <a:p>
            <a:endParaRPr lang="el-GR" dirty="0" smtClean="0"/>
          </a:p>
          <a:p>
            <a:endParaRPr lang="el-GR" dirty="0"/>
          </a:p>
          <a:p>
            <a:pPr marL="0" indent="0" algn="ctr">
              <a:buNone/>
            </a:pPr>
            <a:r>
              <a:rPr lang="el-GR" dirty="0" smtClean="0"/>
              <a:t>       Κατά </a:t>
            </a:r>
            <a:r>
              <a:rPr lang="el-GR" dirty="0"/>
              <a:t>συνέπεια: το αντικείμενο δεν μας ευχαριστεί επειδή είναι ενδογενώς ωραίο, αλλά το ονομάζουμε ωραίο επειδή παρέχει έναν ορισμένο τύπο εσωτερικής ευχαρίστησης.</a:t>
            </a:r>
          </a:p>
          <a:p>
            <a:pPr marL="0" indent="0" algn="ctr">
              <a:buNone/>
            </a:pPr>
            <a:endParaRPr lang="el-GR" dirty="0" smtClean="0"/>
          </a:p>
          <a:p>
            <a:pPr marL="0" indent="0" algn="ctr">
              <a:buNone/>
            </a:pPr>
            <a:r>
              <a:rPr lang="el-GR" dirty="0" smtClean="0"/>
              <a:t>Αποτέλεσμα: </a:t>
            </a:r>
            <a:r>
              <a:rPr lang="el-GR" dirty="0"/>
              <a:t>προοδευτική διάλυση της ενιαίας αισθητικής </a:t>
            </a:r>
          </a:p>
          <a:p>
            <a:pPr marL="0" indent="0" algn="ctr">
              <a:buNone/>
            </a:pPr>
            <a:r>
              <a:rPr lang="el-GR" dirty="0"/>
              <a:t>αλλά και της κοινής καλλιτεχνικής «γλώσσας» έκφρασης. </a:t>
            </a:r>
          </a:p>
          <a:p>
            <a:pPr marL="0" indent="0" algn="ctr">
              <a:buNone/>
            </a:pPr>
            <a:endParaRPr lang="el-GR" dirty="0"/>
          </a:p>
          <a:p>
            <a:pPr marL="0" indent="0" algn="ctr">
              <a:buNone/>
            </a:pPr>
            <a:endParaRPr lang="en-US" dirty="0"/>
          </a:p>
        </p:txBody>
      </p:sp>
    </p:spTree>
    <p:extLst>
      <p:ext uri="{BB962C8B-B14F-4D97-AF65-F5344CB8AC3E}">
        <p14:creationId xmlns:p14="http://schemas.microsoft.com/office/powerpoint/2010/main" val="33241781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FDDB2D-F074-4A60-9965-0CA1C7430031}"/>
              </a:ext>
            </a:extLst>
          </p:cNvPr>
          <p:cNvSpPr>
            <a:spLocks noGrp="1"/>
          </p:cNvSpPr>
          <p:nvPr>
            <p:ph type="title"/>
          </p:nvPr>
        </p:nvSpPr>
        <p:spPr>
          <a:xfrm>
            <a:off x="838200" y="365125"/>
            <a:ext cx="10328910" cy="45719"/>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F7220E76-4B6C-4024-AD04-1544D4B9AFA6}"/>
              </a:ext>
            </a:extLst>
          </p:cNvPr>
          <p:cNvSpPr>
            <a:spLocks noGrp="1"/>
          </p:cNvSpPr>
          <p:nvPr>
            <p:ph idx="1"/>
          </p:nvPr>
        </p:nvSpPr>
        <p:spPr>
          <a:xfrm>
            <a:off x="352697" y="130629"/>
            <a:ext cx="11586754" cy="6622868"/>
          </a:xfrm>
          <a:solidFill>
            <a:schemeClr val="accent3">
              <a:lumMod val="40000"/>
              <a:lumOff val="60000"/>
            </a:schemeClr>
          </a:solidFill>
        </p:spPr>
        <p:txBody>
          <a:bodyPr>
            <a:normAutofit/>
          </a:bodyPr>
          <a:lstStyle/>
          <a:p>
            <a:pPr marL="0" indent="0">
              <a:lnSpc>
                <a:spcPct val="110000"/>
              </a:lnSpc>
              <a:buNone/>
            </a:pPr>
            <a:endParaRPr lang="el-GR" dirty="0" smtClean="0">
              <a:solidFill>
                <a:srgbClr val="44546A"/>
              </a:solidFill>
              <a:latin typeface="Garamond" panose="02020404030301010803" pitchFamily="18" charset="0"/>
              <a:ea typeface="Times New Roman" panose="02020603050405020304" pitchFamily="18" charset="0"/>
              <a:cs typeface="Times New Roman" panose="02020603050405020304" pitchFamily="18" charset="0"/>
            </a:endParaRPr>
          </a:p>
          <a:p>
            <a:pPr marL="0" indent="0">
              <a:lnSpc>
                <a:spcPct val="110000"/>
              </a:lnSpc>
              <a:buNone/>
            </a:pPr>
            <a:r>
              <a:rPr lang="la-Latn" dirty="0" smtClean="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Ο </a:t>
            </a:r>
            <a:r>
              <a:rPr lang="la-Latn"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κοινός, προφανής κόσμος υποχωρεί, μια πολλαπλότητα ιδιαίτερων στον κάθε καλλιτέχνη κόσμων αναδύεται και συνακόλουθα μια </a:t>
            </a:r>
            <a:r>
              <a:rPr lang="la-Latn" b="1"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ατέλειωτη ποικιλία ατομικών στυλ. </a:t>
            </a:r>
            <a:endParaRPr lang="el-GR" b="1"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endParaRPr>
          </a:p>
          <a:p>
            <a:pPr marL="0" indent="0">
              <a:lnSpc>
                <a:spcPct val="110000"/>
              </a:lnSpc>
              <a:buNone/>
            </a:pPr>
            <a:r>
              <a:rPr lang="la-Latn"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Αν μέχρι και την περίοδο του </a:t>
            </a:r>
            <a:r>
              <a:rPr lang="la-Latn" b="1"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ρομαντισμού</a:t>
            </a:r>
            <a:r>
              <a:rPr lang="la-Latn"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 μπορούσε ακόμα να γίνεται λόγος για έναν ρομαντικό κόσμο, για μια ρομαντική αισθητική, μια ρομαντική θεωρία της ιστορίας, μια ρομαντική φιλοσοφία και, εν τέλει, για μια Weltanschauung (κοσμοαντίληψη)</a:t>
            </a:r>
            <a:r>
              <a:rPr lang="el-GR"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 </a:t>
            </a:r>
            <a:r>
              <a:rPr lang="la-Latn"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για ένα είδος σύμπαντος που υπερβαίνει τα άτομα (υπερατομικού), </a:t>
            </a:r>
            <a:endParaRPr lang="el-GR"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endParaRPr>
          </a:p>
          <a:p>
            <a:pPr marL="0" indent="0">
              <a:lnSpc>
                <a:spcPct val="110000"/>
              </a:lnSpc>
              <a:buNone/>
            </a:pPr>
            <a:r>
              <a:rPr lang="el-GR"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σ</a:t>
            </a:r>
            <a:r>
              <a:rPr lang="la-Latn"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την περίοδο του </a:t>
            </a:r>
            <a:r>
              <a:rPr lang="la-Latn" b="1"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μοντερνισμού</a:t>
            </a:r>
            <a:r>
              <a:rPr lang="el-GR"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 του </a:t>
            </a:r>
            <a:r>
              <a:rPr lang="el-GR" b="1"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μεταμοντερνισμού</a:t>
            </a:r>
            <a:r>
              <a:rPr lang="el-GR"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 </a:t>
            </a:r>
            <a:r>
              <a:rPr lang="la-Latn"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ή τη </a:t>
            </a:r>
            <a:r>
              <a:rPr lang="la-Latn" b="1"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σύγχρονη περίοδο </a:t>
            </a:r>
            <a:r>
              <a:rPr lang="la-Latn"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για </a:t>
            </a:r>
            <a:r>
              <a:rPr lang="el-GR"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κανένα</a:t>
            </a:r>
            <a:r>
              <a:rPr lang="la-Latn"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 καλλιτεχνικό κίνημα, τάση ή πρόταση </a:t>
            </a:r>
            <a:r>
              <a:rPr lang="el-GR"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δεν </a:t>
            </a:r>
            <a:r>
              <a:rPr lang="la-Latn"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μπορεί να λεχθεί το ίδιο</a:t>
            </a:r>
            <a:r>
              <a:rPr lang="el-GR" dirty="0">
                <a:solidFill>
                  <a:srgbClr val="44546A"/>
                </a:solidFill>
                <a:latin typeface="Garamond" panose="02020404030301010803" pitchFamily="18" charset="0"/>
                <a:ea typeface="Times New Roman" panose="02020603050405020304" pitchFamily="18" charset="0"/>
                <a:cs typeface="Times New Roman" panose="02020603050405020304" pitchFamily="18" charset="0"/>
              </a:rPr>
              <a:t>.</a:t>
            </a:r>
            <a:endParaRPr lang="el-GR" dirty="0"/>
          </a:p>
        </p:txBody>
      </p:sp>
    </p:spTree>
    <p:extLst>
      <p:ext uri="{BB962C8B-B14F-4D97-AF65-F5344CB8AC3E}">
        <p14:creationId xmlns:p14="http://schemas.microsoft.com/office/powerpoint/2010/main" val="1239030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359</TotalTime>
  <Words>935</Words>
  <Application>Microsoft Office PowerPoint</Application>
  <PresentationFormat>Ευρεία οθόνη</PresentationFormat>
  <Paragraphs>67</Paragraphs>
  <Slides>13</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13</vt:i4>
      </vt:variant>
    </vt:vector>
  </HeadingPairs>
  <TitlesOfParts>
    <vt:vector size="21" baseType="lpstr">
      <vt:lpstr>Arial</vt:lpstr>
      <vt:lpstr>Book Antiqua</vt:lpstr>
      <vt:lpstr>Bookman Old Style</vt:lpstr>
      <vt:lpstr>Calibri</vt:lpstr>
      <vt:lpstr>Calibri Light</vt:lpstr>
      <vt:lpstr>Garamond</vt:lpstr>
      <vt:lpstr>Times New Roman</vt:lpstr>
      <vt:lpstr>Θέμα του Office</vt:lpstr>
      <vt:lpstr>Παρουσίαση του PowerPoint</vt:lpstr>
      <vt:lpstr>Παρουσίαση του PowerPoint</vt:lpstr>
      <vt:lpstr>Παρουσίαση του PowerPoint</vt:lpstr>
      <vt:lpstr>Παρουσίαση του PowerPoint</vt:lpstr>
      <vt:lpstr>  </vt:lpstr>
      <vt:lpstr>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Περίληψη</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Αλέκα</dc:creator>
  <cp:lastModifiedBy>user</cp:lastModifiedBy>
  <cp:revision>39</cp:revision>
  <dcterms:created xsi:type="dcterms:W3CDTF">2018-02-19T09:31:03Z</dcterms:created>
  <dcterms:modified xsi:type="dcterms:W3CDTF">2021-10-19T11:37:23Z</dcterms:modified>
</cp:coreProperties>
</file>