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2" r:id="rId2"/>
    <p:sldId id="283" r:id="rId3"/>
    <p:sldId id="284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535F-4309-43F1-8E8A-2BFCC2E5FBE7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BDB9-474B-4019-9B85-03D442F678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5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7DAF-38BD-B343-8903-4F9395140D0E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C67C-2F43-5D41-B383-02A456A3EA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66199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3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Τελετουργίες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αίματος και πυράς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cs typeface="Gentium"/>
              </a:rPr>
              <a:t>Θυσία ζώου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344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 smtClean="0">
                <a:cs typeface="Gentium"/>
              </a:rPr>
              <a:t>Τι σημαίνει:</a:t>
            </a:r>
            <a:endParaRPr lang="en-US" dirty="0" smtClean="0">
              <a:cs typeface="Gentium"/>
            </a:endParaRPr>
          </a:p>
          <a:p>
            <a:pPr marL="0" indent="0" algn="ctr">
              <a:buNone/>
            </a:pPr>
            <a:endParaRPr lang="el-GR" dirty="0" smtClean="0">
              <a:cs typeface="Gentium"/>
            </a:endParaRPr>
          </a:p>
          <a:p>
            <a:pPr algn="ctr">
              <a:buNone/>
            </a:pPr>
            <a:r>
              <a:rPr lang="el-GR" dirty="0" smtClean="0">
                <a:cs typeface="Gentium"/>
              </a:rPr>
              <a:t>		Για τους θεούς</a:t>
            </a:r>
          </a:p>
          <a:p>
            <a:pPr marL="457200" lvl="1" indent="0" algn="ctr">
              <a:buNone/>
            </a:pPr>
            <a:r>
              <a:rPr lang="el-GR" sz="3200" dirty="0" smtClean="0">
                <a:cs typeface="Gentium"/>
              </a:rPr>
              <a:t>-   </a:t>
            </a:r>
            <a:r>
              <a:rPr lang="el-GR" sz="3200" dirty="0" smtClean="0">
                <a:cs typeface="Gentium"/>
              </a:rPr>
              <a:t>ευχαρίστηση (;)</a:t>
            </a:r>
          </a:p>
          <a:p>
            <a:pPr lvl="1" algn="ctr"/>
            <a:endParaRPr lang="el-GR" dirty="0">
              <a:cs typeface="Gentium"/>
            </a:endParaRPr>
          </a:p>
          <a:p>
            <a:pPr lvl="1" algn="ctr">
              <a:buNone/>
            </a:pPr>
            <a:r>
              <a:rPr lang="el-GR" sz="3200" dirty="0" smtClean="0">
                <a:cs typeface="Gentium"/>
              </a:rPr>
              <a:t>Για τους ανθρώπους</a:t>
            </a:r>
          </a:p>
          <a:p>
            <a:pPr marL="457200" lvl="1" indent="0" algn="ctr">
              <a:buNone/>
            </a:pPr>
            <a:r>
              <a:rPr lang="el-GR" sz="3200" dirty="0" smtClean="0">
                <a:cs typeface="Gentium"/>
              </a:rPr>
              <a:t>- </a:t>
            </a:r>
            <a:r>
              <a:rPr lang="el-GR" sz="3200" dirty="0" smtClean="0">
                <a:cs typeface="Gentium"/>
              </a:rPr>
              <a:t>κοινότητα</a:t>
            </a:r>
            <a:r>
              <a:rPr lang="el-GR" sz="3200" dirty="0" smtClean="0">
                <a:cs typeface="Gentium"/>
              </a:rPr>
              <a:t>, κοινωνία</a:t>
            </a:r>
          </a:p>
          <a:p>
            <a:pPr lvl="1">
              <a:buNone/>
            </a:pPr>
            <a:r>
              <a:rPr lang="el-GR" sz="3200" dirty="0">
                <a:latin typeface="Gentium"/>
                <a:cs typeface="Gentium"/>
              </a:rPr>
              <a:t>	</a:t>
            </a:r>
            <a:r>
              <a:rPr lang="el-GR" sz="3200" dirty="0" smtClean="0">
                <a:latin typeface="Gentium"/>
                <a:cs typeface="Gentium"/>
              </a:rPr>
              <a:t> </a:t>
            </a:r>
          </a:p>
          <a:p>
            <a:pPr lvl="1">
              <a:buNone/>
            </a:pPr>
            <a:endParaRPr lang="el-GR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285347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Αιματηρές τελετουργίες 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2" y="196869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cs typeface="Gentium"/>
              </a:rPr>
              <a:t>Αἱμάσσεσθαι = οι βωμοί ραντίζονται με αίμα</a:t>
            </a:r>
          </a:p>
          <a:p>
            <a:r>
              <a:rPr lang="el-GR" dirty="0" smtClean="0">
                <a:cs typeface="Gentium"/>
              </a:rPr>
              <a:t>Θερμόαιμα ζώα –ρέον ζεστό αίμα</a:t>
            </a:r>
          </a:p>
          <a:p>
            <a:r>
              <a:rPr lang="el-GR" dirty="0" smtClean="0">
                <a:cs typeface="Gentium"/>
              </a:rPr>
              <a:t>«θυσιαστική κρίση» </a:t>
            </a:r>
          </a:p>
          <a:p>
            <a:r>
              <a:rPr lang="el-GR" dirty="0" smtClean="0">
                <a:cs typeface="Gentium"/>
              </a:rPr>
              <a:t>Χύσιμο αίματος αυτοσκοπός </a:t>
            </a:r>
          </a:p>
          <a:p>
            <a:pPr marL="514350" indent="-514350">
              <a:buNone/>
            </a:pPr>
            <a:r>
              <a:rPr lang="el-GR" dirty="0" smtClean="0">
                <a:cs typeface="Gentium"/>
              </a:rPr>
              <a:t>Σφάγια: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Μάχη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Ταφή νεκρού (Πάτροκλος) – αἱμακουρία (= κορεσμός με αίμα) </a:t>
            </a:r>
            <a:r>
              <a:rPr lang="el-GR" i="1" dirty="0" smtClean="0">
                <a:cs typeface="Gentium"/>
              </a:rPr>
              <a:t>Νέκυια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Καθαρμός διά του αίματος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87478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Τελετουργίες φωτιάς  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60" y="1818568"/>
            <a:ext cx="8229600" cy="4525963"/>
          </a:xfrm>
        </p:spPr>
        <p:txBody>
          <a:bodyPr/>
          <a:lstStyle/>
          <a:p>
            <a:r>
              <a:rPr lang="el-GR" dirty="0" smtClean="0">
                <a:cs typeface="Gentium"/>
              </a:rPr>
              <a:t>Φωτιά : πολιτισμός και καταστροφή</a:t>
            </a:r>
          </a:p>
          <a:p>
            <a:r>
              <a:rPr lang="el-GR" dirty="0" smtClean="0">
                <a:cs typeface="Gentium"/>
              </a:rPr>
              <a:t>Εστία – θεά </a:t>
            </a:r>
          </a:p>
          <a:p>
            <a:r>
              <a:rPr lang="el-GR" dirty="0" smtClean="0">
                <a:cs typeface="Gentium"/>
              </a:rPr>
              <a:t>Άσβηστη πυρά (ναός Απόλλωνα Δελφούς)</a:t>
            </a:r>
          </a:p>
          <a:p>
            <a:r>
              <a:rPr lang="el-GR" dirty="0" smtClean="0">
                <a:cs typeface="Gentium"/>
              </a:rPr>
              <a:t>Συνεχώς καίων λύχνος (ναός Πολιάδος Αθηνάς)</a:t>
            </a:r>
          </a:p>
          <a:p>
            <a:r>
              <a:rPr lang="el-GR" dirty="0" smtClean="0">
                <a:cs typeface="Gentium"/>
              </a:rPr>
              <a:t>Άργος, σε θάνατο σβήνεται η εστία του σπιτιού </a:t>
            </a:r>
          </a:p>
          <a:p>
            <a:r>
              <a:rPr lang="el-GR" dirty="0" smtClean="0">
                <a:cs typeface="Gentium"/>
              </a:rPr>
              <a:t>Λήμνος, τελετουργία νέας φωτιάς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413988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44" y="39747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Τελετουργίες πυράς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96" y="1955048"/>
            <a:ext cx="8229600" cy="4525963"/>
          </a:xfrm>
        </p:spPr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r>
              <a:rPr lang="el-GR" dirty="0" smtClean="0">
                <a:cs typeface="Gentium"/>
              </a:rPr>
              <a:t>Θυμίαμα (θύειν)</a:t>
            </a:r>
          </a:p>
          <a:p>
            <a:r>
              <a:rPr lang="el-GR" dirty="0" smtClean="0">
                <a:cs typeface="Gentium"/>
              </a:rPr>
              <a:t>Λιβάνι και μύρα (700 π.Χ.)</a:t>
            </a:r>
          </a:p>
          <a:p>
            <a:r>
              <a:rPr lang="el-GR" dirty="0" smtClean="0">
                <a:cs typeface="Gentium"/>
              </a:rPr>
              <a:t>Εορτή της Λαφρίας Αρτέμιδος (Πάτρα)</a:t>
            </a:r>
            <a:endParaRPr lang="en-US" dirty="0" smtClean="0">
              <a:cs typeface="Gentium"/>
            </a:endParaRPr>
          </a:p>
          <a:p>
            <a:r>
              <a:rPr lang="el-GR" dirty="0" smtClean="0">
                <a:cs typeface="Gentium"/>
              </a:rPr>
              <a:t>ολοκαυτώματα</a:t>
            </a:r>
          </a:p>
          <a:p>
            <a:endParaRPr lang="el-GR" dirty="0" smtClean="0">
              <a:latin typeface="Gentium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80960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2013. 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Τελετουργίες αίματος και πυράς».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/>
              <a:t>Κατανόηση του </a:t>
            </a:r>
            <a:r>
              <a:rPr lang="el-GR" sz="2800" dirty="0" err="1"/>
              <a:t>περιεχοµένου</a:t>
            </a:r>
            <a:r>
              <a:rPr lang="el-GR" sz="2800" dirty="0"/>
              <a:t> των όρων «τελετουργία» και «θυσία» µε </a:t>
            </a:r>
            <a:r>
              <a:rPr lang="el-GR" sz="2800" dirty="0" err="1"/>
              <a:t>έµφαση</a:t>
            </a:r>
            <a:r>
              <a:rPr lang="el-GR" sz="2800" dirty="0"/>
              <a:t> στις τελετουργίες του </a:t>
            </a:r>
            <a:r>
              <a:rPr lang="el-GR" sz="2800" dirty="0" err="1"/>
              <a:t>αίµατος</a:t>
            </a:r>
            <a:r>
              <a:rPr lang="el-GR" sz="2800" dirty="0"/>
              <a:t> (</a:t>
            </a:r>
            <a:r>
              <a:rPr lang="el-GR" sz="2800" dirty="0" err="1"/>
              <a:t>αιµατηρές</a:t>
            </a:r>
            <a:r>
              <a:rPr lang="el-GR" sz="2800" dirty="0"/>
              <a:t> θυσίες) και της πυράς.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Τελετουργίες </a:t>
            </a:r>
            <a:r>
              <a:rPr lang="el-GR" dirty="0" err="1"/>
              <a:t>αίµατος</a:t>
            </a:r>
            <a:r>
              <a:rPr lang="el-GR" dirty="0"/>
              <a:t> και πυράς</a:t>
            </a:r>
          </a:p>
          <a:p>
            <a:r>
              <a:rPr lang="el-GR" dirty="0"/>
              <a:t>W. </a:t>
            </a:r>
            <a:r>
              <a:rPr lang="el-GR" dirty="0" err="1"/>
              <a:t>Burket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0765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+mj-lt"/>
                <a:cs typeface="Gentium"/>
              </a:rPr>
              <a:t>Walter </a:t>
            </a:r>
            <a:r>
              <a:rPr lang="en-US" sz="4000" dirty="0" err="1" smtClean="0">
                <a:latin typeface="+mj-lt"/>
                <a:cs typeface="Gentium"/>
              </a:rPr>
              <a:t>Burkert</a:t>
            </a:r>
            <a:r>
              <a:rPr lang="en-US" sz="4000" dirty="0" smtClean="0">
                <a:latin typeface="+mj-lt"/>
                <a:cs typeface="Gentium"/>
              </a:rPr>
              <a:t>, </a:t>
            </a:r>
            <a:br>
              <a:rPr lang="en-US" sz="4000" dirty="0" smtClean="0">
                <a:latin typeface="+mj-lt"/>
                <a:cs typeface="Gentium"/>
              </a:rPr>
            </a:br>
            <a:r>
              <a:rPr lang="el-GR" sz="4000" dirty="0" smtClean="0">
                <a:latin typeface="+mj-lt"/>
                <a:cs typeface="Gentium"/>
              </a:rPr>
              <a:t>Αρχαία Ελληνική Θρησκεία [1977]</a:t>
            </a:r>
            <a:endParaRPr lang="en-US" sz="4000" dirty="0">
              <a:latin typeface="+mj-lt"/>
              <a:cs typeface="Gent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40" y="3330053"/>
            <a:ext cx="6400800" cy="21426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>
              <a:cs typeface="Gentium"/>
            </a:endParaRPr>
          </a:p>
          <a:p>
            <a:r>
              <a:rPr lang="el-GR" dirty="0" smtClean="0">
                <a:solidFill>
                  <a:schemeClr val="bg1">
                    <a:lumMod val="50000"/>
                  </a:schemeClr>
                </a:solidFill>
                <a:cs typeface="Gentium"/>
              </a:rPr>
              <a:t>Ιερουργίες: Η θυσία ζώων </a:t>
            </a:r>
          </a:p>
          <a:p>
            <a:r>
              <a:rPr lang="el-GR" dirty="0" smtClean="0">
                <a:solidFill>
                  <a:schemeClr val="bg1">
                    <a:lumMod val="50000"/>
                  </a:schemeClr>
                </a:solidFill>
                <a:cs typeface="Gentium"/>
              </a:rPr>
              <a:t>(σσ. 135-155)</a:t>
            </a:r>
            <a:endParaRPr lang="en-US" dirty="0">
              <a:solidFill>
                <a:schemeClr val="bg1">
                  <a:lumMod val="50000"/>
                </a:schemeClr>
              </a:solidFill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42604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latin typeface="+mj-lt"/>
                <a:cs typeface="Gentium"/>
              </a:rPr>
              <a:t>τ</a:t>
            </a:r>
            <a:r>
              <a:rPr lang="el-GR" dirty="0" smtClean="0">
                <a:latin typeface="+mj-lt"/>
                <a:cs typeface="Gentium"/>
              </a:rPr>
              <a:t>ελετουργία</a:t>
            </a:r>
            <a:r>
              <a:rPr lang="el-GR" dirty="0" smtClean="0">
                <a:latin typeface="Gentium"/>
                <a:cs typeface="Gentium"/>
              </a:rPr>
              <a:t> </a:t>
            </a: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8" y="1750328"/>
            <a:ext cx="8229600" cy="4525963"/>
          </a:xfrm>
        </p:spPr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pPr algn="ctr">
              <a:buNone/>
            </a:pPr>
            <a:r>
              <a:rPr lang="el-GR" dirty="0" smtClean="0">
                <a:latin typeface="Gentium"/>
                <a:cs typeface="Gentium"/>
              </a:rPr>
              <a:t>	</a:t>
            </a:r>
            <a:r>
              <a:rPr lang="el-GR" dirty="0" smtClean="0">
                <a:cs typeface="Gentium"/>
              </a:rPr>
              <a:t>ενέργεια με σημειωτικό χαρακτήρα</a:t>
            </a:r>
          </a:p>
          <a:p>
            <a:pPr algn="ctr">
              <a:buNone/>
            </a:pPr>
            <a:r>
              <a:rPr lang="el-GR" dirty="0" smtClean="0">
                <a:cs typeface="Gentium"/>
              </a:rPr>
              <a:t>	</a:t>
            </a:r>
          </a:p>
          <a:p>
            <a:pPr algn="ctr">
              <a:buNone/>
            </a:pPr>
            <a:r>
              <a:rPr lang="el-GR" dirty="0" smtClean="0">
                <a:cs typeface="Gentium"/>
              </a:rPr>
              <a:t>αποκομμένη από </a:t>
            </a:r>
          </a:p>
          <a:p>
            <a:pPr algn="ctr">
              <a:buNone/>
            </a:pPr>
            <a:endParaRPr lang="el-GR" dirty="0" smtClean="0">
              <a:cs typeface="Gentium"/>
            </a:endParaRPr>
          </a:p>
          <a:p>
            <a:pPr algn="ctr">
              <a:buNone/>
            </a:pPr>
            <a:r>
              <a:rPr lang="el-GR" dirty="0" smtClean="0">
                <a:cs typeface="Gentium"/>
              </a:rPr>
              <a:t>το πρωταρχικό και πρακτικό περιεχόμενό της 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12245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τελετουργία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8" y="1791272"/>
            <a:ext cx="8229600" cy="4525963"/>
          </a:xfrm>
        </p:spPr>
        <p:txBody>
          <a:bodyPr/>
          <a:lstStyle/>
          <a:p>
            <a:r>
              <a:rPr lang="el-GR" dirty="0" smtClean="0">
                <a:cs typeface="Gentium"/>
              </a:rPr>
              <a:t>Λειτουργία της:</a:t>
            </a:r>
          </a:p>
          <a:p>
            <a:endParaRPr lang="el-GR" dirty="0" smtClean="0">
              <a:cs typeface="Gentium"/>
            </a:endParaRPr>
          </a:p>
          <a:p>
            <a:r>
              <a:rPr lang="el-GR" dirty="0">
                <a:cs typeface="Gentium"/>
              </a:rPr>
              <a:t>Σ</a:t>
            </a:r>
            <a:r>
              <a:rPr lang="el-GR" dirty="0" smtClean="0">
                <a:cs typeface="Gentium"/>
              </a:rPr>
              <a:t>χηματισμός ομάδων </a:t>
            </a:r>
          </a:p>
          <a:p>
            <a:endParaRPr lang="el-GR" dirty="0" smtClean="0">
              <a:cs typeface="Gentium"/>
            </a:endParaRPr>
          </a:p>
          <a:p>
            <a:r>
              <a:rPr lang="el-GR" dirty="0">
                <a:cs typeface="Gentium"/>
              </a:rPr>
              <a:t>Α</a:t>
            </a:r>
            <a:r>
              <a:rPr lang="el-GR" dirty="0" smtClean="0">
                <a:cs typeface="Gentium"/>
              </a:rPr>
              <a:t>λληλεγγύη ή διάλογος μεταξύ των μελών της ομάδας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52119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Θυσία ζώου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28" y="1668440"/>
            <a:ext cx="8229600" cy="4525963"/>
          </a:xfrm>
        </p:spPr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r>
              <a:rPr lang="el-GR" dirty="0" smtClean="0">
                <a:cs typeface="Gentium"/>
              </a:rPr>
              <a:t>Κατοικίδιο ζώο</a:t>
            </a:r>
          </a:p>
          <a:p>
            <a:r>
              <a:rPr lang="el-GR" dirty="0" smtClean="0">
                <a:cs typeface="Gentium"/>
              </a:rPr>
              <a:t>Τέλειο</a:t>
            </a:r>
          </a:p>
          <a:p>
            <a:r>
              <a:rPr lang="el-GR" dirty="0" smtClean="0">
                <a:cs typeface="Gentium"/>
              </a:rPr>
              <a:t>Θεσμός εορταστικός </a:t>
            </a:r>
          </a:p>
          <a:p>
            <a:r>
              <a:rPr lang="el-GR" dirty="0" smtClean="0">
                <a:cs typeface="Gentium"/>
              </a:rPr>
              <a:t>Άμεμπτη παρθένος</a:t>
            </a:r>
          </a:p>
          <a:p>
            <a:r>
              <a:rPr lang="el-GR" dirty="0">
                <a:cs typeface="Gentium"/>
              </a:rPr>
              <a:t>Π</a:t>
            </a:r>
            <a:r>
              <a:rPr lang="el-GR" dirty="0" smtClean="0">
                <a:cs typeface="Gentium"/>
              </a:rPr>
              <a:t>ροσφορές, μαχαίρι, νερό, θυμιατήρι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9436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Θυσία ζώου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8" y="19959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l-GR" dirty="0">
                <a:cs typeface="Gentium"/>
              </a:rPr>
              <a:t>ι</a:t>
            </a:r>
            <a:r>
              <a:rPr lang="el-GR" dirty="0" smtClean="0">
                <a:cs typeface="Gentium"/>
              </a:rPr>
              <a:t>ερό </a:t>
            </a:r>
            <a:r>
              <a:rPr lang="en-US" dirty="0" err="1" smtClean="0">
                <a:cs typeface="Gentium"/>
              </a:rPr>
              <a:t>vs</a:t>
            </a:r>
            <a:r>
              <a:rPr lang="en-US" dirty="0" smtClean="0">
                <a:cs typeface="Gentium"/>
              </a:rPr>
              <a:t> </a:t>
            </a:r>
            <a:r>
              <a:rPr lang="el-GR" dirty="0" smtClean="0">
                <a:cs typeface="Gentium"/>
              </a:rPr>
              <a:t>κοσμικό</a:t>
            </a:r>
          </a:p>
          <a:p>
            <a:pPr>
              <a:buNone/>
            </a:pPr>
            <a:endParaRPr lang="el-GR" dirty="0" smtClean="0">
              <a:latin typeface="Gentium"/>
              <a:cs typeface="Gentium"/>
            </a:endParaRPr>
          </a:p>
          <a:p>
            <a:pPr algn="ctr"/>
            <a:r>
              <a:rPr lang="el-GR" dirty="0" smtClean="0">
                <a:cs typeface="Gentium"/>
              </a:rPr>
              <a:t>Ἄρχεσθαι (νερό)</a:t>
            </a:r>
          </a:p>
          <a:p>
            <a:pPr algn="ctr"/>
            <a:r>
              <a:rPr lang="el-GR" dirty="0" smtClean="0">
                <a:cs typeface="Gentium"/>
              </a:rPr>
              <a:t>Κατάρχεσθαι (οὐλοχύται, οὐλαί)</a:t>
            </a:r>
          </a:p>
          <a:p>
            <a:pPr algn="ctr"/>
            <a:r>
              <a:rPr lang="el-GR" dirty="0" smtClean="0">
                <a:cs typeface="Gentium"/>
              </a:rPr>
              <a:t>Ἀπάρχεσθαι (τρίχες ζώου)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25947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Θυσία ζώου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84" y="2036936"/>
            <a:ext cx="8229600" cy="4525963"/>
          </a:xfrm>
        </p:spPr>
        <p:txBody>
          <a:bodyPr/>
          <a:lstStyle/>
          <a:p>
            <a:r>
              <a:rPr lang="el-GR" dirty="0" smtClean="0">
                <a:cs typeface="Gentium"/>
              </a:rPr>
              <a:t>Κυνήγι – αιματηρή πράξη</a:t>
            </a:r>
          </a:p>
          <a:p>
            <a:r>
              <a:rPr lang="el-GR" dirty="0" smtClean="0">
                <a:cs typeface="Gentium"/>
              </a:rPr>
              <a:t>Διπλός κίνδυνος:</a:t>
            </a:r>
          </a:p>
          <a:p>
            <a:pPr lvl="1"/>
            <a:r>
              <a:rPr lang="el-GR" dirty="0" smtClean="0">
                <a:cs typeface="Gentium"/>
              </a:rPr>
              <a:t>1. φόνος συγκυνηγών</a:t>
            </a:r>
          </a:p>
          <a:p>
            <a:pPr lvl="1"/>
            <a:r>
              <a:rPr lang="el-GR" dirty="0" smtClean="0">
                <a:cs typeface="Gentium"/>
              </a:rPr>
              <a:t>2. θάνατος θηράματος οριστικός</a:t>
            </a:r>
          </a:p>
          <a:p>
            <a:pPr lvl="1">
              <a:buNone/>
            </a:pPr>
            <a:endParaRPr lang="el-GR" sz="3200" dirty="0">
              <a:cs typeface="Gentium"/>
            </a:endParaRPr>
          </a:p>
          <a:p>
            <a:pPr lvl="1">
              <a:buNone/>
            </a:pPr>
            <a:r>
              <a:rPr lang="el-GR" sz="3200" dirty="0" smtClean="0">
                <a:cs typeface="Gentium"/>
              </a:rPr>
              <a:t>Πράξη αποκατάστασης: εὐθετίσας</a:t>
            </a:r>
          </a:p>
          <a:p>
            <a:pPr lvl="1">
              <a:buNone/>
            </a:pPr>
            <a:r>
              <a:rPr lang="el-GR" sz="3200" dirty="0" smtClean="0">
                <a:cs typeface="Gentium"/>
              </a:rPr>
              <a:t>Γεύμα στην Μηκώνη</a:t>
            </a:r>
          </a:p>
          <a:p>
            <a:pPr lvl="7"/>
            <a:endParaRPr lang="el-GR" dirty="0" smtClean="0"/>
          </a:p>
          <a:p>
            <a:pPr lvl="7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5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525</Words>
  <Application>Microsoft Office PowerPoint</Application>
  <PresentationFormat>Προβολή στην οθόνη (4:3)</PresentationFormat>
  <Paragraphs>119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Μυθος και Τελετουργία   στην Αρχαία Ελλάδα </vt:lpstr>
      <vt:lpstr>Σκοποί  ενότητας</vt:lpstr>
      <vt:lpstr>Περιεχόμενα ενότητας</vt:lpstr>
      <vt:lpstr>Walter Burkert,  Αρχαία Ελληνική Θρησκεία [1977]</vt:lpstr>
      <vt:lpstr>τελετουργία </vt:lpstr>
      <vt:lpstr>τελετουργία</vt:lpstr>
      <vt:lpstr>Θυσία ζώου</vt:lpstr>
      <vt:lpstr>Θυσία ζώου</vt:lpstr>
      <vt:lpstr>Θυσία ζώου</vt:lpstr>
      <vt:lpstr>Θυσία ζώου</vt:lpstr>
      <vt:lpstr>Αιματηρές τελετουργίες </vt:lpstr>
      <vt:lpstr>Τελετουργίες φωτιάς  </vt:lpstr>
      <vt:lpstr>Τελετουργίες πυράς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BD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Walter Burkert,  Αρχαία Ελληνική Θρησκεία [1977]</dc:title>
  <dc:creator>E Coleman</dc:creator>
  <cp:lastModifiedBy>User</cp:lastModifiedBy>
  <cp:revision>13</cp:revision>
  <dcterms:created xsi:type="dcterms:W3CDTF">2012-12-03T20:17:09Z</dcterms:created>
  <dcterms:modified xsi:type="dcterms:W3CDTF">2015-10-17T08:34:41Z</dcterms:modified>
</cp:coreProperties>
</file>