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EF62-C19C-48C0-A410-F45086B5CA88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059E4-23CD-4BA2-88FD-F67596775D4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744A-E13C-4115-A6FD-E7EAE272E1DD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9681-0E6C-40F5-ACF7-BC64F8ADAE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ΠΡΟΪΟΝ 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l-GR" b="1" dirty="0" smtClean="0">
                <a:solidFill>
                  <a:schemeClr val="tx1"/>
                </a:solidFill>
              </a:rPr>
              <a:t>ΙΙ</a:t>
            </a: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ΑΣΚΗΣΗ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el-GR"/>
              <a:t>ΧΩΡΙΣΤΕΙΤΕ ΣΕ ΟΜΑΔΕΣ ΤΩΝ 5-7 ΑΤΟΜΩΝ ΚΑΙ ΕΠΙΛΕΞΤΕ </a:t>
            </a:r>
            <a:r>
              <a:rPr lang="el-GR" b="1"/>
              <a:t>ΤΡΙΑ ΠΡΟΪΟΝΤΑ</a:t>
            </a:r>
            <a:r>
              <a:rPr lang="el-GR"/>
              <a:t> ΓΙΑ </a:t>
            </a:r>
            <a:r>
              <a:rPr lang="el-GR" b="1"/>
              <a:t>ΚΑΘΕ ΕΝΑ ΣΤΑΔΙΟ ΤΟΥ ΚΥΚΛΟΥ ΖΩΗΣ ΠΡΟΪΟΝΤΟΣ.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l-GR"/>
              <a:t>ΝΑ ΕΙΣΤΕ ΕΤΟΙΜΟΙ ΝΑ ΕΠΙΧΕΙΡΗΜΑΤΟΛΟΓΗΣΕΤΕ ΓΙΑ ΤΙΣ ΕΠΙΛΟΓΕΣ ΣΑΣ.</a:t>
            </a:r>
          </a:p>
          <a:p>
            <a:pPr marL="609600" indent="-609600" algn="just">
              <a:buFont typeface="Wingdings" pitchFamily="2" charset="2"/>
              <a:buNone/>
            </a:pP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ΑΥΞΗΣΗ ΜΕΡΙΔΙΟΥ ΑΓΟΡΑΣ ΜΕ ΑΝΑΤΟΠΟΘΕΤΗΣΗ ΠΡΟΪΟΝΤΟΣ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87888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Με την προβολή μπορούν να πεισθούν οι καταναλωτές να αγοράζουν το προϊόν </a:t>
            </a:r>
            <a:r>
              <a:rPr lang="el-GR" sz="2800" b="1"/>
              <a:t>πιο συχνά</a:t>
            </a:r>
            <a:r>
              <a:rPr lang="el-GR" sz="2800"/>
              <a:t> (πίνετε περισσότερη πορτοκαλάδα!)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Με την ανεύρεση </a:t>
            </a:r>
            <a:r>
              <a:rPr lang="el-GR" sz="2800" b="1"/>
              <a:t>νέων χρήσεων</a:t>
            </a:r>
            <a:r>
              <a:rPr lang="el-GR" sz="2800"/>
              <a:t> του προϊόντος ώστε το προϊόν να αγοράζεται σε </a:t>
            </a:r>
            <a:r>
              <a:rPr lang="el-GR" sz="2800" b="1"/>
              <a:t>μεγαλύτερες ποσότητες</a:t>
            </a:r>
            <a:r>
              <a:rPr lang="el-GR" sz="2800"/>
              <a:t> από τους υπάρχοντες αγοραστές για κάλυψη νέων και παλιών αναγκών (βότκα πορτοκάλι).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Δημιουργία νέας πελατείας (</a:t>
            </a:r>
            <a:r>
              <a:rPr lang="en-US" sz="2800"/>
              <a:t>market expansion): </a:t>
            </a:r>
            <a:r>
              <a:rPr lang="el-GR" sz="2800"/>
              <a:t>η βιταμίνη </a:t>
            </a:r>
            <a:r>
              <a:rPr lang="en-US" sz="2800"/>
              <a:t>C </a:t>
            </a:r>
            <a:r>
              <a:rPr lang="el-GR" sz="2800"/>
              <a:t>κάνει καλό στις μεγάλες ηλικίες.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Νέες χρήσεις για παλιούς και νέους πελάτες.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ΔΙΑΔΙΚΑΣΙΑ ΥΙΟΘΕΤΗΣΗΣ ΠΡΟΪΟΝΤΩΝ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/>
              <a:t>	Αφορά την </a:t>
            </a:r>
            <a:r>
              <a:rPr lang="el-GR" sz="2800" b="1"/>
              <a:t>αποδοχή και διάδοση των προϊόντων μέσα σε μια κοινωνία.</a:t>
            </a:r>
            <a:r>
              <a:rPr lang="el-GR" sz="2800"/>
              <a:t> Υπάρχουν 6 στάδια: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 b="1"/>
              <a:t>Άγνοια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 b="1"/>
              <a:t>Ενημερότητα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 b="1"/>
              <a:t>Ενδιαφέρον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 b="1"/>
              <a:t>Εκτίμηση-Αξιολόγηση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 b="1"/>
              <a:t>Δοκιμή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 b="1"/>
              <a:t>Υιοθέτηση</a:t>
            </a:r>
            <a:r>
              <a:rPr lang="el-GR" sz="2800" b="1">
                <a:latin typeface="Arial" charset="0"/>
              </a:rPr>
              <a:t>→</a:t>
            </a:r>
            <a:r>
              <a:rPr lang="en-US" sz="2800" b="1">
                <a:latin typeface="Arial" charset="0"/>
              </a:rPr>
              <a:t>Repeat Purchase</a:t>
            </a:r>
            <a:r>
              <a:rPr lang="el-GR" sz="2800" b="1">
                <a:latin typeface="Arial" charset="0"/>
              </a:rPr>
              <a:t>→</a:t>
            </a:r>
            <a:r>
              <a:rPr lang="en-US" sz="2800" b="1">
                <a:latin typeface="Arial" charset="0"/>
              </a:rPr>
              <a:t>Brand Loyalty</a:t>
            </a:r>
            <a:endParaRPr lang="el-GR" sz="2800" b="1">
              <a:latin typeface="Arial" charset="0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ΠΟΤΕ ΕΝΑΣ ΚΑΤΑΝΑΛΩΤΗΣ ΑΓΟΡΑΖΕΙ ΤΟ ΠΡΟΪΟΝ;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/>
              <a:t>Α. </a:t>
            </a:r>
            <a:r>
              <a:rPr lang="el-GR" sz="2800" b="1"/>
              <a:t>Νεωτεριστές (</a:t>
            </a:r>
            <a:r>
              <a:rPr lang="en-US" sz="2800" b="1"/>
              <a:t>Innovators</a:t>
            </a:r>
            <a:r>
              <a:rPr lang="el-GR" sz="2800" b="1"/>
              <a:t>, 2,5%</a:t>
            </a:r>
            <a:r>
              <a:rPr lang="en-US" sz="2800" b="1"/>
              <a:t>)</a:t>
            </a:r>
            <a:r>
              <a:rPr lang="el-GR" sz="2800" b="1"/>
              <a:t>:</a:t>
            </a:r>
            <a:r>
              <a:rPr lang="el-GR" sz="2800"/>
              <a:t> ψυχολογική προδιάθεση για πρωτοπορία, νέοι σε ηλικία, υψηλή μόρφωση και κοινωνική θέση, υψηλό εισόδημα, αναλαμβάνουν το ρίσκο.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Β.</a:t>
            </a:r>
            <a:r>
              <a:rPr lang="el-GR" sz="2800"/>
              <a:t> </a:t>
            </a:r>
            <a:r>
              <a:rPr lang="el-GR" sz="2800" b="1"/>
              <a:t>Πρώιμοι αποδέκτες (</a:t>
            </a:r>
            <a:r>
              <a:rPr lang="en-US" sz="2800" b="1"/>
              <a:t>Early Adopters</a:t>
            </a:r>
            <a:r>
              <a:rPr lang="el-GR" sz="2800" b="1"/>
              <a:t>, 13,5%</a:t>
            </a:r>
            <a:r>
              <a:rPr lang="en-US" sz="2800" b="1"/>
              <a:t>):</a:t>
            </a:r>
            <a:r>
              <a:rPr lang="en-US" sz="2800"/>
              <a:t> </a:t>
            </a:r>
            <a:r>
              <a:rPr lang="el-GR" sz="2800"/>
              <a:t>στο κοινωνικό σύστημα έχουν πρότυπο ρόλο ηγέτη.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Γ. Πρώιμη πλειοψηφία (</a:t>
            </a:r>
            <a:r>
              <a:rPr lang="en-US" sz="2800" b="1"/>
              <a:t>Early Majority</a:t>
            </a:r>
            <a:r>
              <a:rPr lang="el-GR" sz="2800" b="1"/>
              <a:t>, 34%</a:t>
            </a:r>
            <a:r>
              <a:rPr lang="en-US" sz="2800" b="1"/>
              <a:t>)</a:t>
            </a:r>
            <a:r>
              <a:rPr lang="el-GR" sz="2800"/>
              <a:t>:</a:t>
            </a:r>
            <a:r>
              <a:rPr lang="en-US" sz="2800"/>
              <a:t> </a:t>
            </a:r>
            <a:r>
              <a:rPr lang="el-GR" sz="2800"/>
              <a:t>άτομα προσεκτικά με τις αγορές τους, περιμένουν να μάθουν από τις εμπειρίες των άλλων.</a:t>
            </a:r>
            <a:r>
              <a:rPr lang="en-US" sz="2800"/>
              <a:t> </a:t>
            </a:r>
            <a:r>
              <a:rPr lang="el-GR" sz="2800"/>
              <a:t> </a:t>
            </a: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ΠΟΤΕ ΕΝΑΣ ΚΑΤΑΝΑΛΩΤΗΣ ΑΓΟΡΑΖΕΙ ΤΟ ΠΡΟΪΟΝ;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/>
              <a:t>Δ. Όψιμη Πλειοψηφία (</a:t>
            </a:r>
            <a:r>
              <a:rPr lang="en-US" sz="2800" b="1"/>
              <a:t>Late Majority</a:t>
            </a:r>
            <a:r>
              <a:rPr lang="el-GR" sz="2800" b="1"/>
              <a:t>, 34%</a:t>
            </a:r>
            <a:r>
              <a:rPr lang="en-US" sz="2800" b="1"/>
              <a:t>)</a:t>
            </a:r>
            <a:r>
              <a:rPr lang="el-GR" sz="2800" b="1"/>
              <a:t>:</a:t>
            </a:r>
            <a:r>
              <a:rPr lang="el-GR" sz="2800"/>
              <a:t> άτομα μεγαλύτερης ηλικίας που ανεπηρέαστα από την προβολή αποφασίζουν τι θα αγοράσουν με κριτήριο το οικονομικό συμφέρον ή την πίεση της κοινωνίας (Σκεπτικιστές).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/>
              <a:t>Ε. Βραδυκίνητοι (</a:t>
            </a:r>
            <a:r>
              <a:rPr lang="en-US" sz="2800" b="1"/>
              <a:t>Laggards, 16%)</a:t>
            </a:r>
            <a:r>
              <a:rPr lang="el-GR" sz="2800" b="1"/>
              <a:t>:</a:t>
            </a:r>
            <a:r>
              <a:rPr lang="el-GR" sz="2800"/>
              <a:t> άτομα με χαμηλό εισόδημα και μόρφωση που τα διακρίνει η συντήρηση και η αντίσταση στην αλλαγή. Αγοράζουν νέα προϊόντα μόνο όταν αποσυρθούν αυτά που τους κάλυπταν την ανάγκη (Δεμένοι με το Παρελθόν).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Βιομηχανικά Προϊόντα και παράγοντες επιτυχίας επιχειρήσεων </a:t>
            </a:r>
          </a:p>
          <a:p>
            <a:r>
              <a:rPr lang="el-GR" dirty="0" smtClean="0"/>
              <a:t>Σύγχρονη ζωή και κύκλος ζωής προϊόντος</a:t>
            </a:r>
          </a:p>
          <a:p>
            <a:r>
              <a:rPr lang="el-GR" dirty="0" smtClean="0"/>
              <a:t>Εμπεριέχεται και ομαδική εργασία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ΒΙΟΜΗΧΑΝΙΚΑ ΠΡΟΪΟΝΤΑ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7513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Ακατέργαστα Υλικά:</a:t>
            </a:r>
            <a:r>
              <a:rPr lang="el-GR" sz="2800"/>
              <a:t> πρώτες ύλες που αποτελούν την βάση δημιουργίας άλλων προϊόντων (αγροτικά-μεταλλευτικά).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Μεγάλοι Εξοπλισμοί:</a:t>
            </a:r>
            <a:r>
              <a:rPr lang="el-GR" sz="2800"/>
              <a:t> υψηλής αξίας μηχανήματα και μηχανικές εγκαταστάσεις.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Πρόσθετοι Εξοπλισμοί: </a:t>
            </a:r>
            <a:r>
              <a:rPr lang="el-GR" sz="2800"/>
              <a:t>μικρής αξίας εργαλεία, εργαλειομηχανές, υπολογιστές κ.α.</a:t>
            </a:r>
            <a:r>
              <a:rPr lang="en-US" sz="2800"/>
              <a:t> </a:t>
            </a:r>
            <a:r>
              <a:rPr lang="el-GR" sz="2800"/>
              <a:t>(αγοράζονται τακτικά από τα μεσαία στελέχη, μικρή σχετικά διάρκεια ζωής).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Εξαρτήματα: </a:t>
            </a:r>
            <a:r>
              <a:rPr lang="el-GR" sz="2800"/>
              <a:t>προϊόντα που ενσωματώνονται  στο τελικό προϊόν (πολλά εξαρτήματα παράγονται από άλλες εταιρείες).</a:t>
            </a:r>
            <a:endParaRPr lang="el-GR" sz="2800" b="1"/>
          </a:p>
          <a:p>
            <a:pPr algn="just"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ΒΙΟΜΗΧΑΝΙΚΑ ΠΡΟΪΟΝΤΑ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Υλικά διαδικασίας:</a:t>
            </a:r>
            <a:r>
              <a:rPr lang="el-GR" sz="2800"/>
              <a:t> χρησιμοποιούνται στην παραγωγή π.χ. το χρώμα των αυτοκινήτων, το χαρτί των βιβλίων, το αλκοόλ των αρωμάτων.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Εφόδια:</a:t>
            </a:r>
            <a:r>
              <a:rPr lang="el-GR" sz="2800"/>
              <a:t> χρησιμοποιούνται για την συντήρηση, επιδιόρθωση και λειτουργία των εγκαταστάσεων της επιχείρησης (π.χ. βίδες, λάμπες, λιπαντικά, ανταλλακτικά εξοπλισμού, κόλες, γραφική ύλη).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Βιομηχανικές υπηρεσίες:</a:t>
            </a:r>
            <a:r>
              <a:rPr lang="el-GR" sz="2800"/>
              <a:t> νομικές, χρηματοοικονομικές, φορολογικές, συμβουλευτικές, υπηρεσίες ΜΚΤ (π.χ. έρευνα αγοράς), υπηρεσίες καθαριότητας. 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None/>
            </a:pPr>
            <a:r>
              <a:rPr lang="el-GR" i="1"/>
              <a:t>Εσωτερικό τμήμα ή υπεργολαβία;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Παράγοντες Επιτυχίας Επιχειρήσεων που εμπορεύονται Βιομηχανικά Προϊόντα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46878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400"/>
              <a:t>Να παρακολουθούν την τεχνολογία και να την ενσωματώνουν στα προϊόντα τους.</a:t>
            </a:r>
          </a:p>
          <a:p>
            <a:pPr algn="just">
              <a:lnSpc>
                <a:spcPct val="80000"/>
              </a:lnSpc>
            </a:pPr>
            <a:r>
              <a:rPr lang="el-GR" sz="2400"/>
              <a:t>Να έχουν πωλητές με αυξημένα προσόντα (μόρφωση, τεχνική κατάρτιση)</a:t>
            </a:r>
          </a:p>
          <a:p>
            <a:pPr algn="just">
              <a:lnSpc>
                <a:spcPct val="80000"/>
              </a:lnSpc>
            </a:pPr>
            <a:r>
              <a:rPr lang="el-GR" sz="2400"/>
              <a:t>Να προσφέρουν εναλλακτικές μορφές πληρωμής. </a:t>
            </a:r>
          </a:p>
          <a:p>
            <a:pPr algn="just">
              <a:lnSpc>
                <a:spcPct val="80000"/>
              </a:lnSpc>
            </a:pPr>
            <a:r>
              <a:rPr lang="el-GR" sz="2400"/>
              <a:t>Να μπορούν να παράγουν προϊόντα ειδικών προδιαγραφών.</a:t>
            </a:r>
          </a:p>
          <a:p>
            <a:pPr algn="just">
              <a:lnSpc>
                <a:spcPct val="80000"/>
              </a:lnSpc>
            </a:pPr>
            <a:r>
              <a:rPr lang="el-GR" sz="2400"/>
              <a:t>Παροχή υπηρεσιών μετά την πώληση (π.χ. εγκατάσταση εξοπλισμού, τεχνική υποστήριξη, εκπαίδευση προσωπικού)</a:t>
            </a:r>
          </a:p>
          <a:p>
            <a:pPr algn="just">
              <a:lnSpc>
                <a:spcPct val="80000"/>
              </a:lnSpc>
            </a:pPr>
            <a:r>
              <a:rPr lang="el-GR" sz="2400"/>
              <a:t>Να έχουν ανταγωνιστικές σε σχέση με τα υποκατάστατα τιμές.</a:t>
            </a:r>
          </a:p>
          <a:p>
            <a:pPr algn="just">
              <a:lnSpc>
                <a:spcPct val="80000"/>
              </a:lnSpc>
            </a:pPr>
            <a:r>
              <a:rPr lang="el-GR" sz="2400"/>
              <a:t>Να παραδίδουν το προϊόν στα συμφωνηθέντα χρονικά πλαίσια.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ΣΥΓΧΡΟΝΗ ΠΑΡΑΓΩΓΗ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897437"/>
          </a:xfrm>
        </p:spPr>
        <p:txBody>
          <a:bodyPr/>
          <a:lstStyle/>
          <a:p>
            <a:pPr algn="just"/>
            <a:r>
              <a:rPr lang="el-GR" sz="2800"/>
              <a:t>Το </a:t>
            </a:r>
            <a:r>
              <a:rPr lang="el-GR" sz="2800" b="1"/>
              <a:t>ΜΚΤ αποφασίζει</a:t>
            </a:r>
            <a:r>
              <a:rPr lang="el-GR" sz="2800"/>
              <a:t> τι θα παραχθεί και το </a:t>
            </a:r>
            <a:r>
              <a:rPr lang="el-GR" sz="2800" b="1"/>
              <a:t>τμήμα παραγωγής</a:t>
            </a:r>
            <a:r>
              <a:rPr lang="el-GR" sz="2800"/>
              <a:t> (λειτουργία βιομηχανοποίησης) το </a:t>
            </a:r>
            <a:r>
              <a:rPr lang="el-GR" sz="2800" b="1"/>
              <a:t>παράγει.</a:t>
            </a:r>
          </a:p>
          <a:p>
            <a:pPr algn="just"/>
            <a:r>
              <a:rPr lang="el-GR" sz="2800" b="1"/>
              <a:t>Προωθημένη τεχνολογία.</a:t>
            </a:r>
          </a:p>
          <a:p>
            <a:pPr algn="just"/>
            <a:r>
              <a:rPr lang="el-GR" sz="2800" b="1"/>
              <a:t>Νέα οργανωτικά σχήματα-συνεργασίες:</a:t>
            </a:r>
            <a:r>
              <a:rPr lang="el-GR" sz="2800"/>
              <a:t> συγχωνεύσεις, εξαγορές, </a:t>
            </a:r>
            <a:r>
              <a:rPr lang="en-US" sz="2800"/>
              <a:t>outsourcing, </a:t>
            </a:r>
            <a:r>
              <a:rPr lang="el-GR" sz="2800"/>
              <a:t>από κοινού χρηματοδότηση </a:t>
            </a:r>
            <a:r>
              <a:rPr lang="en-US" sz="2800"/>
              <a:t>R&amp;D.</a:t>
            </a:r>
          </a:p>
          <a:p>
            <a:pPr algn="just"/>
            <a:r>
              <a:rPr lang="el-GR" sz="2800"/>
              <a:t>Σχεδιασμός Προϊόντος (στο χέρι- με Η/Υ).</a:t>
            </a:r>
          </a:p>
          <a:p>
            <a:pPr algn="just"/>
            <a:r>
              <a:rPr lang="el-GR" sz="2800"/>
              <a:t>Προτυποποίηση προϊόντος.</a:t>
            </a:r>
          </a:p>
          <a:p>
            <a:pPr algn="just"/>
            <a:r>
              <a:rPr lang="el-GR" sz="2800"/>
              <a:t>Δοκιμαστική παραγωγή-Κανονική παραγωγή.</a:t>
            </a:r>
          </a:p>
          <a:p>
            <a:pPr algn="just">
              <a:buFont typeface="Wingdings" pitchFamily="2" charset="2"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ΚΥΚΛΟΣ ΖΩΗΣ ΠΡΟΪΟΝΤΩΝ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Όλα τα προϊόντα όπως όλοι οι βιολογικοί οργανισμοί δεν συνεχίζουν να παράγονται αιώνια, αλλά έχουν ένα κύκλο ζωής.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Α. </a:t>
            </a:r>
            <a:r>
              <a:rPr lang="el-GR" sz="2800" b="1"/>
              <a:t>Εισαγωγή:</a:t>
            </a:r>
            <a:r>
              <a:rPr lang="el-GR" sz="2800"/>
              <a:t> εμφάνιση προϊόντος στην αγορά (κρίσιμο στάδιο).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Β. </a:t>
            </a:r>
            <a:r>
              <a:rPr lang="el-GR" sz="2800" b="1"/>
              <a:t>Ανάπτυξη:</a:t>
            </a:r>
            <a:r>
              <a:rPr lang="el-GR" sz="2800"/>
              <a:t> ραγδαία αύξηση πωλήσεων.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Γ. </a:t>
            </a:r>
            <a:r>
              <a:rPr lang="el-GR" sz="2800" b="1"/>
              <a:t>Ωριμότητα:</a:t>
            </a:r>
            <a:r>
              <a:rPr lang="el-GR" sz="2800"/>
              <a:t> αφού φθάσουν στο μέγιστο σημείο οι πωλήσεις, αρχίζουν να πέφτουν.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Δ. </a:t>
            </a:r>
            <a:r>
              <a:rPr lang="el-GR" sz="2800" b="1"/>
              <a:t>Παρακμή:</a:t>
            </a:r>
            <a:r>
              <a:rPr lang="el-GR" sz="2800"/>
              <a:t> ραγδαία πτώση πωλήσεων.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>
            <a:normAutofit fontScale="90000"/>
          </a:bodyPr>
          <a:lstStyle/>
          <a:p>
            <a:r>
              <a:rPr lang="el-GR" sz="4000" b="1"/>
              <a:t>ΚΥΚΛΟΣ ΖΩΗΣ ΠΡΟΪΟΝΤΩΝ</a:t>
            </a:r>
          </a:p>
        </p:txBody>
      </p:sp>
      <p:pic>
        <p:nvPicPr>
          <p:cNvPr id="2990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96975"/>
            <a:ext cx="8640762" cy="5408613"/>
          </a:xfrm>
          <a:noFill/>
          <a:ln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149" name="Picture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862</Words>
  <Application>Microsoft Office PowerPoint</Application>
  <PresentationFormat>Προβολή στην οθόνη (4:3)</PresentationFormat>
  <Paragraphs>88</Paragraphs>
  <Slides>18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ΕΙΣΑΓΩΓΗ ΣΤΟ ΜΑΡΚΕΤΙΝΓΚ</vt:lpstr>
      <vt:lpstr>Σκοποί ενότητας</vt:lpstr>
      <vt:lpstr>ΒΙΟΜΗΧΑΝΙΚΑ ΠΡΟΪΟΝΤΑ</vt:lpstr>
      <vt:lpstr>ΒΙΟΜΗΧΑΝΙΚΑ ΠΡΟΪΟΝΤΑ</vt:lpstr>
      <vt:lpstr>Παράγοντες Επιτυχίας Επιχειρήσεων που εμπορεύονται Βιομηχανικά Προϊόντα</vt:lpstr>
      <vt:lpstr>ΣΥΓΧΡΟΝΗ ΠΑΡΑΓΩΓΗ</vt:lpstr>
      <vt:lpstr>ΚΥΚΛΟΣ ΖΩΗΣ ΠΡΟΪΟΝΤΩΝ</vt:lpstr>
      <vt:lpstr>ΚΥΚΛΟΣ ΖΩΗΣ ΠΡΟΪΟΝΤΩΝ</vt:lpstr>
      <vt:lpstr>Διαφάνεια 9</vt:lpstr>
      <vt:lpstr>ΑΣΚΗΣΗ</vt:lpstr>
      <vt:lpstr>ΑΥΞΗΣΗ ΜΕΡΙΔΙΟΥ ΑΓΟΡΑΣ ΜΕ ΑΝΑΤΟΠΟΘΕΤΗΣΗ ΠΡΟΪΟΝΤΟΣ</vt:lpstr>
      <vt:lpstr>ΔΙΑΔΙΚΑΣΙΑ ΥΙΟΘΕΤΗΣΗΣ ΠΡΟΪΟΝΤΩΝ</vt:lpstr>
      <vt:lpstr>ΠΟΤΕ ΕΝΑΣ ΚΑΤΑΝΑΛΩΤΗΣ ΑΓΟΡΑΖΕΙ ΤΟ ΠΡΟΪΟΝ;</vt:lpstr>
      <vt:lpstr>ΠΟΤΕ ΕΝΑΣ ΚΑΤΑΝΑΛΩΤΗΣ ΑΓΟΡΑΖΕΙ ΤΟ ΠΡΟΪΟΝ;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2015-09-02T22:45:29Z</dcterms:created>
  <dcterms:modified xsi:type="dcterms:W3CDTF">2015-09-20T13:53:30Z</dcterms:modified>
</cp:coreProperties>
</file>