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89" r:id="rId7"/>
    <p:sldId id="261" r:id="rId8"/>
    <p:sldId id="262" r:id="rId9"/>
    <p:sldId id="263" r:id="rId10"/>
    <p:sldId id="290" r:id="rId11"/>
    <p:sldId id="291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88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8D-0E32-458A-A669-EE83EE92C2E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74F60B2-12A5-45A2-8299-C6EE55316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6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8D-0E32-458A-A669-EE83EE92C2E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4F60B2-12A5-45A2-8299-C6EE55316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70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8D-0E32-458A-A669-EE83EE92C2E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4F60B2-12A5-45A2-8299-C6EE5531672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2123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8D-0E32-458A-A669-EE83EE92C2E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4F60B2-12A5-45A2-8299-C6EE55316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90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8D-0E32-458A-A669-EE83EE92C2E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4F60B2-12A5-45A2-8299-C6EE5531672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9956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8D-0E32-458A-A669-EE83EE92C2E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4F60B2-12A5-45A2-8299-C6EE55316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156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8D-0E32-458A-A669-EE83EE92C2E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60B2-12A5-45A2-8299-C6EE55316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772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8D-0E32-458A-A669-EE83EE92C2E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60B2-12A5-45A2-8299-C6EE55316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9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8D-0E32-458A-A669-EE83EE92C2E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60B2-12A5-45A2-8299-C6EE55316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787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8D-0E32-458A-A669-EE83EE92C2E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4F60B2-12A5-45A2-8299-C6EE55316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2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8D-0E32-458A-A669-EE83EE92C2E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74F60B2-12A5-45A2-8299-C6EE55316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343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8D-0E32-458A-A669-EE83EE92C2E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74F60B2-12A5-45A2-8299-C6EE55316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6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8D-0E32-458A-A669-EE83EE92C2E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60B2-12A5-45A2-8299-C6EE55316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21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8D-0E32-458A-A669-EE83EE92C2E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60B2-12A5-45A2-8299-C6EE55316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8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8D-0E32-458A-A669-EE83EE92C2E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60B2-12A5-45A2-8299-C6EE55316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92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8D-0E32-458A-A669-EE83EE92C2E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4F60B2-12A5-45A2-8299-C6EE55316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50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D698D-0E32-458A-A669-EE83EE92C2EA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74F60B2-12A5-45A2-8299-C6EE55316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3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1613F-C4DF-3259-4393-7322E62C56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Οικονομικά Μαθηματικά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A0587-CEE1-C493-43FC-87724B7CC4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l-GR" dirty="0"/>
              <a:t>Ενότητα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059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81FB7-46D5-C287-6BEA-9EBBCFCC4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Περίοδος </a:t>
            </a:r>
            <a:r>
              <a:rPr lang="el-GR" dirty="0" err="1"/>
              <a:t>Επανείσπραξης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FCE7A4-3E3D-D325-AC62-472CAABE57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z="2800" b="1" i="1" u="sng" dirty="0"/>
              <a:t>Πα</a:t>
            </a:r>
            <a:r>
              <a:rPr lang="en-US" sz="2800" b="1" i="1" u="sng" dirty="0" err="1"/>
              <a:t>ράδειγμ</a:t>
            </a:r>
            <a:r>
              <a:rPr lang="en-US" sz="2800" b="1" i="1" u="sng" dirty="0"/>
              <a:t>α</a:t>
            </a:r>
          </a:p>
          <a:p>
            <a:pPr>
              <a:buFont typeface="Times New Roman" pitchFamily="18" charset="0"/>
              <a:buNone/>
            </a:pPr>
            <a:r>
              <a:rPr lang="en-US" sz="2800" i="1" dirty="0"/>
              <a:t>	</a:t>
            </a:r>
            <a:r>
              <a:rPr lang="en-US" sz="2800" i="1" dirty="0" err="1"/>
              <a:t>Εξετάστε</a:t>
            </a:r>
            <a:r>
              <a:rPr lang="en-US" sz="2800" i="1" dirty="0"/>
              <a:t> τα </a:t>
            </a:r>
            <a:r>
              <a:rPr lang="en-US" sz="2800" i="1" dirty="0" err="1"/>
              <a:t>τρί</a:t>
            </a:r>
            <a:r>
              <a:rPr lang="en-US" sz="2800" i="1" dirty="0"/>
              <a:t>α έργα και επισημάνετε το λάθος που θα κάναμε αν επιμέναμε να αναλαμβάνουμε μόνο έργα με περίοδο επανείσπραξης από 2 έτη και κάτω.</a:t>
            </a:r>
            <a:endParaRPr lang="el-GR" sz="2800" i="1" dirty="0"/>
          </a:p>
          <a:p>
            <a:pPr>
              <a:buFont typeface="Times New Roman" pitchFamily="18" charset="0"/>
              <a:buNone/>
            </a:pPr>
            <a:endParaRPr lang="en-US" sz="2800" i="1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B07EB03-1DEC-AEAE-8EA7-0AAD343800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9152759"/>
              </p:ext>
            </p:extLst>
          </p:nvPr>
        </p:nvGraphicFramePr>
        <p:xfrm>
          <a:off x="3337914" y="4544362"/>
          <a:ext cx="6615113" cy="181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2" imgW="3466800" imgH="952200" progId="Equation.3">
                  <p:embed/>
                </p:oleObj>
              </mc:Choice>
              <mc:Fallback>
                <p:oleObj name="Εξίσωση" r:id="rId2" imgW="3466800" imgH="952200" progId="Equation.3">
                  <p:embed/>
                  <p:pic>
                    <p:nvPicPr>
                      <p:cNvPr id="307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7914" y="4544362"/>
                        <a:ext cx="6615113" cy="181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hlink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5402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7683-6ABA-868A-ED18-7886F2FCA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Περίοδος </a:t>
            </a:r>
            <a:r>
              <a:rPr lang="el-GR" dirty="0" err="1"/>
              <a:t>επανείσπραξης</a:t>
            </a:r>
            <a:endParaRPr lang="en-US" dirty="0"/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75E0CA5C-3E09-0FD2-085F-C96F8DAA7919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3011834"/>
              </p:ext>
            </p:extLst>
          </p:nvPr>
        </p:nvGraphicFramePr>
        <p:xfrm>
          <a:off x="3972392" y="2503357"/>
          <a:ext cx="5711253" cy="1995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2" imgW="3466800" imgH="952200" progId="Equation.3">
                  <p:embed/>
                </p:oleObj>
              </mc:Choice>
              <mc:Fallback>
                <p:oleObj name="Εξίσωση" r:id="rId2" imgW="3466800" imgH="952200" progId="Equation.3">
                  <p:embed/>
                  <p:pic>
                    <p:nvPicPr>
                      <p:cNvPr id="409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2392" y="2503357"/>
                        <a:ext cx="5711253" cy="19956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0229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76487-1712-6089-E972-A6A646FA5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Εσωτερικός Βαθμός Απόδοσης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025D-1EA7-57C5-92C1-845BDC84D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85000"/>
              </a:lnSpc>
              <a:spcBef>
                <a:spcPct val="0"/>
              </a:spcBef>
            </a:pPr>
            <a:r>
              <a:rPr lang="en-US" dirty="0"/>
              <a:t>IRR: </a:t>
            </a:r>
            <a:r>
              <a:rPr lang="el-GR" dirty="0"/>
              <a:t>Το προεξοφλητικό επιτόκιο που θέτει μηδέν την </a:t>
            </a:r>
            <a:r>
              <a:rPr lang="en-US" dirty="0"/>
              <a:t>NPV</a:t>
            </a:r>
          </a:p>
          <a:p>
            <a:pPr marL="342900" indent="-342900" eaLnBrk="1" hangingPunct="1">
              <a:lnSpc>
                <a:spcPct val="85000"/>
              </a:lnSpc>
              <a:spcBef>
                <a:spcPct val="0"/>
              </a:spcBef>
            </a:pPr>
            <a:r>
              <a:rPr lang="el-GR" dirty="0"/>
              <a:t>Ελάχιστο κριτήριο αποδοχής </a:t>
            </a:r>
            <a:r>
              <a:rPr lang="en-US" dirty="0"/>
              <a:t>: </a:t>
            </a:r>
          </a:p>
          <a:p>
            <a:pPr marL="742950" lvl="1" indent="-285750" eaLnBrk="1" hangingPunct="1">
              <a:lnSpc>
                <a:spcPct val="85000"/>
              </a:lnSpc>
              <a:spcBef>
                <a:spcPct val="0"/>
              </a:spcBef>
            </a:pPr>
            <a:r>
              <a:rPr lang="el-GR" dirty="0"/>
              <a:t>Αποδοχή αν το </a:t>
            </a:r>
            <a:r>
              <a:rPr lang="en-US" dirty="0"/>
              <a:t>IRR </a:t>
            </a:r>
            <a:r>
              <a:rPr lang="el-GR" dirty="0"/>
              <a:t>υπερβαίνει την απαιτούμενη απόδοση</a:t>
            </a:r>
            <a:endParaRPr lang="en-US" dirty="0"/>
          </a:p>
          <a:p>
            <a:pPr marL="342900" indent="-342900" eaLnBrk="1" hangingPunct="1">
              <a:lnSpc>
                <a:spcPct val="85000"/>
              </a:lnSpc>
              <a:spcBef>
                <a:spcPct val="0"/>
              </a:spcBef>
            </a:pPr>
            <a:r>
              <a:rPr lang="el-GR" dirty="0"/>
              <a:t>Κριτήρια Ταξινόμησης</a:t>
            </a:r>
            <a:r>
              <a:rPr lang="en-US" dirty="0"/>
              <a:t>:</a:t>
            </a:r>
          </a:p>
          <a:p>
            <a:pPr marL="742950" lvl="1" indent="-285750" eaLnBrk="1" hangingPunct="1">
              <a:lnSpc>
                <a:spcPct val="85000"/>
              </a:lnSpc>
              <a:spcBef>
                <a:spcPct val="0"/>
              </a:spcBef>
            </a:pPr>
            <a:r>
              <a:rPr lang="el-GR" dirty="0"/>
              <a:t>Επιλογή εναλλακτικής με το υψηλότερο </a:t>
            </a:r>
            <a:r>
              <a:rPr lang="en-US" dirty="0"/>
              <a:t>IRR </a:t>
            </a:r>
          </a:p>
          <a:p>
            <a:pPr marL="342900" indent="-342900" eaLnBrk="1" hangingPunct="1">
              <a:lnSpc>
                <a:spcPct val="85000"/>
              </a:lnSpc>
              <a:spcBef>
                <a:spcPct val="0"/>
              </a:spcBef>
            </a:pPr>
            <a:r>
              <a:rPr lang="el-GR" dirty="0"/>
              <a:t>Υπόθεση Επανεπένδυσης</a:t>
            </a:r>
            <a:r>
              <a:rPr lang="en-US" dirty="0"/>
              <a:t>:</a:t>
            </a:r>
            <a:endParaRPr lang="en-US" sz="2800" dirty="0"/>
          </a:p>
          <a:p>
            <a:pPr marL="742950" lvl="1" indent="-285750" eaLnBrk="1" hangingPunct="1">
              <a:lnSpc>
                <a:spcPct val="85000"/>
              </a:lnSpc>
              <a:spcBef>
                <a:spcPct val="0"/>
              </a:spcBef>
            </a:pPr>
            <a:r>
              <a:rPr lang="el-GR" dirty="0"/>
              <a:t>Όλες οι μελλοντικές ταμειακές ροές θεωρούνται </a:t>
            </a:r>
            <a:r>
              <a:rPr lang="el-GR" dirty="0" err="1"/>
              <a:t>επανεπενδυόμενες</a:t>
            </a:r>
            <a:r>
              <a:rPr lang="el-GR" dirty="0"/>
              <a:t> στο </a:t>
            </a:r>
            <a:r>
              <a:rPr lang="en-US" dirty="0"/>
              <a:t>IRR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443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7ADEA-561E-2235-077D-9A984F04D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E1698-B463-7C1C-A5A4-1D6C2EA29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</a:pPr>
            <a:r>
              <a:rPr lang="el-GR" dirty="0"/>
              <a:t>Μειονεκτήματα </a:t>
            </a:r>
            <a:r>
              <a:rPr lang="en-US" dirty="0"/>
              <a:t>:</a:t>
            </a:r>
          </a:p>
          <a:p>
            <a:pPr lvl="1" eaLnBrk="1" hangingPunct="1">
              <a:lnSpc>
                <a:spcPct val="85000"/>
              </a:lnSpc>
              <a:spcBef>
                <a:spcPct val="0"/>
              </a:spcBef>
            </a:pPr>
            <a:r>
              <a:rPr lang="el-GR" dirty="0"/>
              <a:t>Δεν διακρίνει ανάμεσα στην επένδυση και τον δανεισμό.</a:t>
            </a:r>
            <a:endParaRPr lang="en-US" dirty="0"/>
          </a:p>
          <a:p>
            <a:pPr lvl="1" eaLnBrk="1" hangingPunct="1">
              <a:lnSpc>
                <a:spcPct val="85000"/>
              </a:lnSpc>
              <a:spcBef>
                <a:spcPct val="0"/>
              </a:spcBef>
            </a:pPr>
            <a:r>
              <a:rPr lang="el-GR" dirty="0"/>
              <a:t>Το </a:t>
            </a:r>
            <a:r>
              <a:rPr lang="en-US" dirty="0"/>
              <a:t>IRR </a:t>
            </a:r>
            <a:r>
              <a:rPr lang="el-GR" dirty="0"/>
              <a:t>μπορεί να μην υπάρχει, είτε να υπάρχουν πολλαπλοί </a:t>
            </a:r>
            <a:r>
              <a:rPr lang="en-US" dirty="0"/>
              <a:t>IRRs</a:t>
            </a:r>
          </a:p>
          <a:p>
            <a:pPr lvl="1" eaLnBrk="1" hangingPunct="1">
              <a:lnSpc>
                <a:spcPct val="85000"/>
              </a:lnSpc>
              <a:spcBef>
                <a:spcPct val="0"/>
              </a:spcBef>
            </a:pPr>
            <a:r>
              <a:rPr lang="el-GR" dirty="0"/>
              <a:t>Προβλήματα με αμοιβαία </a:t>
            </a:r>
            <a:r>
              <a:rPr lang="el-GR" dirty="0" err="1"/>
              <a:t>αποκλειόμενες</a:t>
            </a:r>
            <a:r>
              <a:rPr lang="el-GR" dirty="0"/>
              <a:t> επενδύσεις</a:t>
            </a:r>
            <a:endParaRPr lang="en-US" dirty="0"/>
          </a:p>
          <a:p>
            <a:pPr lvl="1" eaLnBrk="1" hangingPunct="1">
              <a:lnSpc>
                <a:spcPct val="85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dirty="0"/>
          </a:p>
          <a:p>
            <a:pPr eaLnBrk="1" hangingPunct="1">
              <a:lnSpc>
                <a:spcPct val="85000"/>
              </a:lnSpc>
              <a:spcBef>
                <a:spcPct val="0"/>
              </a:spcBef>
            </a:pPr>
            <a:r>
              <a:rPr lang="el-GR" dirty="0"/>
              <a:t>Πλεονεκτήματα </a:t>
            </a:r>
            <a:r>
              <a:rPr lang="en-US" dirty="0"/>
              <a:t>:</a:t>
            </a:r>
          </a:p>
          <a:p>
            <a:pPr lvl="1" eaLnBrk="1" hangingPunct="1">
              <a:lnSpc>
                <a:spcPct val="85000"/>
              </a:lnSpc>
              <a:spcBef>
                <a:spcPct val="0"/>
              </a:spcBef>
            </a:pPr>
            <a:r>
              <a:rPr lang="el-GR" dirty="0"/>
              <a:t>Εύκολο στην κατανόηση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338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D31BB-3495-7845-1C8E-0B17F1DC9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IRR </a:t>
            </a:r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F7E45A-1DB8-3D0E-2A77-89ABFB52A8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pPr marL="342900" indent="-342900" eaLnBrk="1" hangingPunct="1">
              <a:buFont typeface="Wingdings" pitchFamily="2" charset="2"/>
              <a:buNone/>
            </a:pPr>
            <a:r>
              <a:rPr lang="el-GR" dirty="0"/>
              <a:t>Σκεφτείτε το ακόλουθο έργο</a:t>
            </a:r>
            <a:r>
              <a:rPr lang="en-US" dirty="0"/>
              <a:t>: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2A38FAF-165A-907B-6856-67B82C99F923}"/>
              </a:ext>
            </a:extLst>
          </p:cNvPr>
          <p:cNvGrpSpPr>
            <a:grpSpLocks/>
          </p:cNvGrpSpPr>
          <p:nvPr/>
        </p:nvGrpSpPr>
        <p:grpSpPr bwMode="auto">
          <a:xfrm>
            <a:off x="2903619" y="2510588"/>
            <a:ext cx="7050506" cy="2133600"/>
            <a:chOff x="624" y="1296"/>
            <a:chExt cx="4080" cy="1344"/>
          </a:xfrm>
        </p:grpSpPr>
        <p:sp>
          <p:nvSpPr>
            <p:cNvPr id="6" name="Line 5">
              <a:extLst>
                <a:ext uri="{FF2B5EF4-FFF2-40B4-BE49-F238E27FC236}">
                  <a16:creationId xmlns:a16="http://schemas.microsoft.com/office/drawing/2014/main" id="{15BE80A5-6FE0-8831-05CB-B5A0AA975B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824"/>
              <a:ext cx="350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7" name="Line 6">
              <a:extLst>
                <a:ext uri="{FF2B5EF4-FFF2-40B4-BE49-F238E27FC236}">
                  <a16:creationId xmlns:a16="http://schemas.microsoft.com/office/drawing/2014/main" id="{6DD377C2-F05F-DD3F-9713-F4EB81839C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632"/>
              <a:ext cx="0" cy="384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8" name="Line 7">
              <a:extLst>
                <a:ext uri="{FF2B5EF4-FFF2-40B4-BE49-F238E27FC236}">
                  <a16:creationId xmlns:a16="http://schemas.microsoft.com/office/drawing/2014/main" id="{D00F0129-E655-929D-DE88-D88C38786B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77" y="1632"/>
              <a:ext cx="0" cy="384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6500536F-6A51-7F8A-7E06-E3EB981F90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3" y="1632"/>
              <a:ext cx="0" cy="384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0" name="Line 9">
              <a:extLst>
                <a:ext uri="{FF2B5EF4-FFF2-40B4-BE49-F238E27FC236}">
                  <a16:creationId xmlns:a16="http://schemas.microsoft.com/office/drawing/2014/main" id="{0872CFED-B27B-69EF-629A-FA9296EB97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6" y="1632"/>
              <a:ext cx="0" cy="384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1" name="Text Box 10">
              <a:extLst>
                <a:ext uri="{FF2B5EF4-FFF2-40B4-BE49-F238E27FC236}">
                  <a16:creationId xmlns:a16="http://schemas.microsoft.com/office/drawing/2014/main" id="{0999250A-3D79-8E81-8F19-B09E41ED0D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2112"/>
              <a:ext cx="192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i="1"/>
                <a:t>0</a:t>
              </a:r>
            </a:p>
          </p:txBody>
        </p:sp>
        <p:sp>
          <p:nvSpPr>
            <p:cNvPr id="12" name="Text Box 11">
              <a:extLst>
                <a:ext uri="{FF2B5EF4-FFF2-40B4-BE49-F238E27FC236}">
                  <a16:creationId xmlns:a16="http://schemas.microsoft.com/office/drawing/2014/main" id="{5FEFAF0D-5723-0287-DCF8-00B59C9735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2112"/>
              <a:ext cx="192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i="1"/>
                <a:t>1</a:t>
              </a:r>
            </a:p>
          </p:txBody>
        </p:sp>
        <p:sp>
          <p:nvSpPr>
            <p:cNvPr id="13" name="Text Box 12">
              <a:extLst>
                <a:ext uri="{FF2B5EF4-FFF2-40B4-BE49-F238E27FC236}">
                  <a16:creationId xmlns:a16="http://schemas.microsoft.com/office/drawing/2014/main" id="{057F2CC4-76F8-147D-381A-F7A1C78A45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2112"/>
              <a:ext cx="192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i="1"/>
                <a:t>2</a:t>
              </a:r>
            </a:p>
          </p:txBody>
        </p:sp>
        <p:sp>
          <p:nvSpPr>
            <p:cNvPr id="14" name="Text Box 13">
              <a:extLst>
                <a:ext uri="{FF2B5EF4-FFF2-40B4-BE49-F238E27FC236}">
                  <a16:creationId xmlns:a16="http://schemas.microsoft.com/office/drawing/2014/main" id="{8F133485-B006-C167-4F20-99997A8F49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2112"/>
              <a:ext cx="192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i="1"/>
                <a:t>3</a:t>
              </a:r>
            </a:p>
          </p:txBody>
        </p:sp>
        <p:sp>
          <p:nvSpPr>
            <p:cNvPr id="15" name="Text Box 14">
              <a:extLst>
                <a:ext uri="{FF2B5EF4-FFF2-40B4-BE49-F238E27FC236}">
                  <a16:creationId xmlns:a16="http://schemas.microsoft.com/office/drawing/2014/main" id="{F70AE529-EBF0-D308-D5FF-1DA7C49D5F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1296"/>
              <a:ext cx="576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i="1"/>
                <a:t>$50</a:t>
              </a:r>
            </a:p>
          </p:txBody>
        </p:sp>
        <p:sp>
          <p:nvSpPr>
            <p:cNvPr id="16" name="Text Box 15">
              <a:extLst>
                <a:ext uri="{FF2B5EF4-FFF2-40B4-BE49-F238E27FC236}">
                  <a16:creationId xmlns:a16="http://schemas.microsoft.com/office/drawing/2014/main" id="{06055482-ECBA-9AE9-0CDA-C795C4395E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296"/>
              <a:ext cx="576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i="1"/>
                <a:t>$100</a:t>
              </a:r>
            </a:p>
          </p:txBody>
        </p:sp>
        <p:sp>
          <p:nvSpPr>
            <p:cNvPr id="17" name="Text Box 16">
              <a:extLst>
                <a:ext uri="{FF2B5EF4-FFF2-40B4-BE49-F238E27FC236}">
                  <a16:creationId xmlns:a16="http://schemas.microsoft.com/office/drawing/2014/main" id="{EDFECF65-6901-B236-163B-AEF8CE4568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1296"/>
              <a:ext cx="576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i="1"/>
                <a:t>$150</a:t>
              </a:r>
            </a:p>
          </p:txBody>
        </p:sp>
        <p:sp>
          <p:nvSpPr>
            <p:cNvPr id="18" name="Text Box 17">
              <a:extLst>
                <a:ext uri="{FF2B5EF4-FFF2-40B4-BE49-F238E27FC236}">
                  <a16:creationId xmlns:a16="http://schemas.microsoft.com/office/drawing/2014/main" id="{1EDD9ECA-B2AF-D43B-5694-BC03016CD9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2352"/>
              <a:ext cx="576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i="1"/>
                <a:t>-$200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3C2E708C-388C-53C5-0119-25E8A82370B3}"/>
              </a:ext>
            </a:extLst>
          </p:cNvPr>
          <p:cNvSpPr txBox="1"/>
          <p:nvPr/>
        </p:nvSpPr>
        <p:spPr>
          <a:xfrm>
            <a:off x="1915521" y="4778221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rgbClr val="671739"/>
              </a:buClr>
            </a:pPr>
            <a:r>
              <a:rPr lang="el-GR" sz="1800" dirty="0"/>
              <a:t>Ο εσωτερικός βαθμός απόδοσης αυτού του έργου είναι </a:t>
            </a:r>
            <a:r>
              <a:rPr lang="en-US" sz="1800" dirty="0"/>
              <a:t>19.44%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19">
                <a:extLst>
                  <a:ext uri="{FF2B5EF4-FFF2-40B4-BE49-F238E27FC236}">
                    <a16:creationId xmlns:a16="http://schemas.microsoft.com/office/drawing/2014/main" id="{627A7A0A-8A90-0BD2-A9AC-F6FDD2AD24F5}"/>
                  </a:ext>
                </a:extLst>
              </p:cNvPr>
              <p:cNvSpPr txBox="1"/>
              <p:nvPr/>
            </p:nvSpPr>
            <p:spPr bwMode="auto">
              <a:xfrm>
                <a:off x="2901615" y="5466346"/>
                <a:ext cx="7621588" cy="9779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𝑁𝑃𝑉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=0=−200+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$50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𝐼𝑅𝑅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$100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𝐼𝑅𝑅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$150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𝐼𝑅𝑅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Object 19">
                <a:extLst>
                  <a:ext uri="{FF2B5EF4-FFF2-40B4-BE49-F238E27FC236}">
                    <a16:creationId xmlns:a16="http://schemas.microsoft.com/office/drawing/2014/main" id="{627A7A0A-8A90-0BD2-A9AC-F6FDD2AD24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01615" y="5466346"/>
                <a:ext cx="7621588" cy="9779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309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63DD8-5C7D-B483-7A57-0EAC45BBC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προφίλ απόδοσης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92D9D-5038-9310-1A82-817D97D06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1800" dirty="0"/>
              <a:t>Εάν σχεδιάσουμε την </a:t>
            </a:r>
            <a:r>
              <a:rPr lang="en-US" sz="1800" dirty="0"/>
              <a:t>NPV </a:t>
            </a:r>
            <a:r>
              <a:rPr lang="el-GR" sz="1800" dirty="0"/>
              <a:t>έναντι του προεξοφλητικού επιτοκίου, μπορούμε να δούμε το </a:t>
            </a:r>
            <a:r>
              <a:rPr lang="en-US" sz="1800" dirty="0"/>
              <a:t>IRR </a:t>
            </a:r>
            <a:r>
              <a:rPr lang="el-GR" sz="1800" dirty="0"/>
              <a:t>ως το σημείο τομής με το χ άξονα . </a:t>
            </a:r>
            <a:endParaRPr lang="en-US" sz="1800" dirty="0"/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725CB7D-E3CB-8310-FE70-F26513237A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9679520"/>
              </p:ext>
            </p:extLst>
          </p:nvPr>
        </p:nvGraphicFramePr>
        <p:xfrm>
          <a:off x="3169164" y="2819400"/>
          <a:ext cx="2381250" cy="321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2295449" imgH="3095549" progId="Excel.Sheet.8">
                  <p:embed/>
                </p:oleObj>
              </mc:Choice>
              <mc:Fallback>
                <p:oleObj name="Worksheet" r:id="rId2" imgW="2295449" imgH="3095549" progId="Excel.Sheet.8">
                  <p:embed/>
                  <p:pic>
                    <p:nvPicPr>
                      <p:cNvPr id="32973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9164" y="2819400"/>
                        <a:ext cx="2381250" cy="321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074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2A092-4B76-67BE-E892-8A063AF06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Προβλήματα με το </a:t>
            </a:r>
            <a:r>
              <a:rPr lang="en-US" dirty="0"/>
              <a:t>IRR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0165B-3061-0FC4-2BF6-9F6EA5452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spcBef>
                <a:spcPct val="50000"/>
              </a:spcBef>
              <a:buClr>
                <a:schemeClr val="tx2"/>
              </a:buClr>
              <a:buSzPct val="70000"/>
              <a:buFont typeface="Wingdings" pitchFamily="2" charset="2"/>
              <a:buChar char="q"/>
            </a:pPr>
            <a:r>
              <a:rPr lang="el-GR" sz="1800" dirty="0"/>
              <a:t>Πολλαπλοί </a:t>
            </a:r>
            <a:r>
              <a:rPr lang="en-US" sz="1800" dirty="0"/>
              <a:t>IRR</a:t>
            </a:r>
          </a:p>
          <a:p>
            <a:pPr marL="342900" indent="-342900" eaLnBrk="1" hangingPunct="1">
              <a:spcBef>
                <a:spcPct val="50000"/>
              </a:spcBef>
              <a:buClr>
                <a:schemeClr val="tx2"/>
              </a:buClr>
              <a:buSzPct val="70000"/>
              <a:buFont typeface="Wingdings" pitchFamily="2" charset="2"/>
              <a:buChar char="q"/>
            </a:pPr>
            <a:r>
              <a:rPr lang="el-GR" sz="1800" dirty="0"/>
              <a:t>Το Πρόβλημα Κλίμακας</a:t>
            </a:r>
            <a:endParaRPr lang="en-US" sz="1800" dirty="0"/>
          </a:p>
          <a:p>
            <a:pPr marL="342900" indent="-342900" eaLnBrk="1" hangingPunct="1">
              <a:spcBef>
                <a:spcPct val="50000"/>
              </a:spcBef>
              <a:buClr>
                <a:schemeClr val="tx2"/>
              </a:buClr>
              <a:buSzPct val="70000"/>
              <a:buFont typeface="Wingdings" pitchFamily="2" charset="2"/>
              <a:buChar char="q"/>
            </a:pPr>
            <a:r>
              <a:rPr lang="el-GR" sz="1800" dirty="0"/>
              <a:t>Το Πρόβλημα Χρονισμού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903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2E7A1-2963-F842-E19E-D36E565BC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Αμοιβαία </a:t>
            </a:r>
            <a:r>
              <a:rPr lang="el-GR" dirty="0" err="1"/>
              <a:t>Αποκλειόμενα</a:t>
            </a:r>
            <a:r>
              <a:rPr lang="el-GR" dirty="0"/>
              <a:t> </a:t>
            </a:r>
            <a:r>
              <a:rPr lang="en-US" dirty="0"/>
              <a:t>vs </a:t>
            </a:r>
            <a:r>
              <a:rPr lang="el-GR" dirty="0"/>
              <a:t>Ανεξάρτητα έργα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68638-786C-5F68-8B8B-DA7E864FA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 eaLnBrk="1" hangingPunct="1">
              <a:lnSpc>
                <a:spcPct val="90000"/>
              </a:lnSpc>
            </a:pPr>
            <a:r>
              <a:rPr lang="el-GR" sz="2800" dirty="0"/>
              <a:t>Αμοιβαία </a:t>
            </a:r>
            <a:r>
              <a:rPr lang="el-GR" sz="2800" dirty="0" err="1"/>
              <a:t>Αποκλειόμενα</a:t>
            </a:r>
            <a:r>
              <a:rPr lang="el-GR" sz="2800" dirty="0"/>
              <a:t> Έργα</a:t>
            </a:r>
            <a:r>
              <a:rPr lang="en-US" sz="2800" dirty="0"/>
              <a:t>:</a:t>
            </a:r>
            <a:r>
              <a:rPr lang="el-GR" sz="2800" dirty="0"/>
              <a:t> μπορεί να επιλεχθεί μόνο ΕΝΑ από τα αρκετά πιθανά έργα, πχ., η απόκτηση ενός λογιστικού συστήματος. </a:t>
            </a:r>
            <a:r>
              <a:rPr lang="en-US" sz="2800" dirty="0"/>
              <a:t> 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400" dirty="0"/>
              <a:t>Ταξινόμηση όλων των εναλλακτικών και επιλογή της καλύτερης. </a:t>
            </a:r>
            <a:endParaRPr lang="en-US" sz="2400" dirty="0"/>
          </a:p>
          <a:p>
            <a:pPr marL="342900" indent="-342900" eaLnBrk="1" hangingPunct="1">
              <a:lnSpc>
                <a:spcPct val="90000"/>
              </a:lnSpc>
            </a:pPr>
            <a:endParaRPr lang="en-US" sz="28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800" dirty="0"/>
              <a:t>Ανεξάρτητα Έργα</a:t>
            </a:r>
            <a:r>
              <a:rPr lang="en-US" sz="2800" dirty="0"/>
              <a:t>: </a:t>
            </a:r>
            <a:r>
              <a:rPr lang="el-GR" sz="2800" dirty="0"/>
              <a:t>η αποδοχή ή η απόρριψη ενός έργου δεν επηρεάζει την απόφαση αναφορικά με άλλα έργα. </a:t>
            </a:r>
            <a:endParaRPr lang="en-US" sz="2800" dirty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400" dirty="0"/>
              <a:t>Πρέπει να υπερβαίνει ένα κριτήριο ελάχιστης αποδοχής. 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401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14569-B815-2297-3954-35E56CFDA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Πολλαπλοί </a:t>
            </a:r>
            <a:r>
              <a:rPr lang="en-US" dirty="0"/>
              <a:t>IRR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7F582-1352-AF7E-E572-6542B18A5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1800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sz="1800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sz="1800" dirty="0"/>
          </a:p>
          <a:p>
            <a:pPr marL="0" indent="0">
              <a:buNone/>
            </a:pPr>
            <a:r>
              <a:rPr lang="el-GR" sz="1800" dirty="0" err="1"/>
              <a:t>Ποιό</a:t>
            </a:r>
            <a:r>
              <a:rPr lang="el-GR" sz="1800" dirty="0"/>
              <a:t> θα πρέπει να χρησιμοποιήσουμε</a:t>
            </a:r>
            <a:r>
              <a:rPr lang="en-US" sz="1800" dirty="0"/>
              <a:t>?</a:t>
            </a:r>
            <a:r>
              <a:rPr lang="en-US" sz="1800" dirty="0">
                <a:solidFill>
                  <a:srgbClr val="644A1A"/>
                </a:solidFill>
              </a:rPr>
              <a:t>  </a:t>
            </a:r>
            <a:endParaRPr lang="en-US" sz="2000" dirty="0">
              <a:solidFill>
                <a:srgbClr val="644A1A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82A23650-4A70-F439-6F9B-A06545113397}"/>
              </a:ext>
            </a:extLst>
          </p:cNvPr>
          <p:cNvGrpSpPr>
            <a:grpSpLocks/>
          </p:cNvGrpSpPr>
          <p:nvPr/>
        </p:nvGrpSpPr>
        <p:grpSpPr bwMode="auto">
          <a:xfrm>
            <a:off x="4158916" y="2114550"/>
            <a:ext cx="5715000" cy="1619250"/>
            <a:chOff x="1488" y="1296"/>
            <a:chExt cx="3600" cy="1406"/>
          </a:xfrm>
        </p:grpSpPr>
        <p:sp>
          <p:nvSpPr>
            <p:cNvPr id="5" name="Line 5">
              <a:extLst>
                <a:ext uri="{FF2B5EF4-FFF2-40B4-BE49-F238E27FC236}">
                  <a16:creationId xmlns:a16="http://schemas.microsoft.com/office/drawing/2014/main" id="{8D8CE447-1AE0-4239-AEA8-0762338257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1776"/>
              <a:ext cx="244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" name="Line 6">
              <a:extLst>
                <a:ext uri="{FF2B5EF4-FFF2-40B4-BE49-F238E27FC236}">
                  <a16:creationId xmlns:a16="http://schemas.microsoft.com/office/drawing/2014/main" id="{347273F2-48B2-34E0-41F2-B5DF5DBB59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1632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Line 7">
              <a:extLst>
                <a:ext uri="{FF2B5EF4-FFF2-40B4-BE49-F238E27FC236}">
                  <a16:creationId xmlns:a16="http://schemas.microsoft.com/office/drawing/2014/main" id="{EFFA4087-6B90-5C91-49C1-3D7EE2C580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1632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Line 8">
              <a:extLst>
                <a:ext uri="{FF2B5EF4-FFF2-40B4-BE49-F238E27FC236}">
                  <a16:creationId xmlns:a16="http://schemas.microsoft.com/office/drawing/2014/main" id="{D1ACD07F-C98B-5CDC-EC6F-594FDB034B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1632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Text Box 9">
              <a:extLst>
                <a:ext uri="{FF2B5EF4-FFF2-40B4-BE49-F238E27FC236}">
                  <a16:creationId xmlns:a16="http://schemas.microsoft.com/office/drawing/2014/main" id="{397D74A0-6B34-8CC6-90D8-61A2C06966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1967"/>
              <a:ext cx="3456" cy="39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Book Antiqua" pitchFamily="18" charset="0"/>
                </a:rPr>
                <a:t>0	          1	        	2         	    </a:t>
              </a:r>
              <a:r>
                <a:rPr lang="en-US" sz="2400" i="1" dirty="0">
                  <a:latin typeface="Book Antiqua" pitchFamily="18" charset="0"/>
                </a:rPr>
                <a:t>3</a:t>
              </a:r>
            </a:p>
          </p:txBody>
        </p:sp>
        <p:sp>
          <p:nvSpPr>
            <p:cNvPr id="10" name="Line 10">
              <a:extLst>
                <a:ext uri="{FF2B5EF4-FFF2-40B4-BE49-F238E27FC236}">
                  <a16:creationId xmlns:a16="http://schemas.microsoft.com/office/drawing/2014/main" id="{75737B46-BC2D-FA1E-6726-29080058B3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1632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" name="Text Box 11">
              <a:extLst>
                <a:ext uri="{FF2B5EF4-FFF2-40B4-BE49-F238E27FC236}">
                  <a16:creationId xmlns:a16="http://schemas.microsoft.com/office/drawing/2014/main" id="{CF5779FF-66AF-1946-78D0-EBE7662D0E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296"/>
              <a:ext cx="144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lIns="90475" tIns="44443" rIns="90475" bIns="44443"/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400" i="1" dirty="0">
                  <a:latin typeface="Book Antiqua" pitchFamily="18" charset="0"/>
                </a:rPr>
                <a:t>$200	     $800</a:t>
              </a:r>
            </a:p>
          </p:txBody>
        </p:sp>
        <p:sp>
          <p:nvSpPr>
            <p:cNvPr id="12" name="Text Box 12">
              <a:extLst>
                <a:ext uri="{FF2B5EF4-FFF2-40B4-BE49-F238E27FC236}">
                  <a16:creationId xmlns:a16="http://schemas.microsoft.com/office/drawing/2014/main" id="{5CCABA10-4BB9-8D1A-3DF5-BF552F2BB7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2305"/>
              <a:ext cx="624" cy="39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Book Antiqua" pitchFamily="18" charset="0"/>
                </a:rPr>
                <a:t>-$200</a:t>
              </a:r>
            </a:p>
          </p:txBody>
        </p:sp>
        <p:sp>
          <p:nvSpPr>
            <p:cNvPr id="13" name="Text Box 13">
              <a:extLst>
                <a:ext uri="{FF2B5EF4-FFF2-40B4-BE49-F238E27FC236}">
                  <a16:creationId xmlns:a16="http://schemas.microsoft.com/office/drawing/2014/main" id="{BD4A3D88-D0AA-1C01-7530-791DAD4C80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" y="2208"/>
              <a:ext cx="62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lIns="90475" tIns="44443" rIns="90475" bIns="44443"/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400" i="1">
                  <a:latin typeface="Book Antiqua" pitchFamily="18" charset="0"/>
                </a:rPr>
                <a:t>- $800</a:t>
              </a:r>
            </a:p>
          </p:txBody>
        </p:sp>
      </p:grpSp>
      <p:sp>
        <p:nvSpPr>
          <p:cNvPr id="14" name="Rectangle 3">
            <a:extLst>
              <a:ext uri="{FF2B5EF4-FFF2-40B4-BE49-F238E27FC236}">
                <a16:creationId xmlns:a16="http://schemas.microsoft.com/office/drawing/2014/main" id="{57DA3A22-67EA-A6DF-DECB-BC88305FCD6A}"/>
              </a:ext>
            </a:extLst>
          </p:cNvPr>
          <p:cNvSpPr txBox="1">
            <a:spLocks noChangeArrowheads="1"/>
          </p:cNvSpPr>
          <p:nvPr/>
        </p:nvSpPr>
        <p:spPr>
          <a:xfrm>
            <a:off x="860425" y="1676400"/>
            <a:ext cx="6781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  <a:tabLst>
                <a:tab pos="1550988" algn="l"/>
                <a:tab pos="4006850" algn="r"/>
                <a:tab pos="6172200" algn="r"/>
              </a:tabLst>
            </a:pPr>
            <a:r>
              <a:rPr lang="el-GR" sz="2800"/>
              <a:t>Υπάρχουν δύο </a:t>
            </a:r>
            <a:r>
              <a:rPr lang="en-US" sz="2800"/>
              <a:t> IRR </a:t>
            </a:r>
            <a:r>
              <a:rPr lang="el-GR" sz="2800"/>
              <a:t>για αυτό το έργο</a:t>
            </a:r>
            <a:r>
              <a:rPr lang="en-US" sz="2800"/>
              <a:t>: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783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0940D-BB2C-795A-68DC-5536BDCC8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Οικονομικά Μαθηματικά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2E6C4-AFD3-852B-82DC-A4E05C017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/>
              <a:t>Υπολογίστε την καθαρή παρούσα αξία όλων των ταμειακών εκροών χρησιμοποιώντας το επιτόκιο δανεισμού. </a:t>
            </a:r>
            <a:endParaRPr lang="en-US" dirty="0"/>
          </a:p>
          <a:p>
            <a:pPr eaLnBrk="1" hangingPunct="1"/>
            <a:r>
              <a:rPr lang="el-GR" dirty="0"/>
              <a:t>Υπολογίστε την καθαρή μελλοντική αξία όλων των ταμειακών εισροών χρησιμοποιώντας το επενδυτικό επιτόκιο. </a:t>
            </a:r>
            <a:endParaRPr lang="en-US" dirty="0"/>
          </a:p>
          <a:p>
            <a:pPr eaLnBrk="1" hangingPunct="1"/>
            <a:r>
              <a:rPr lang="el-GR" dirty="0"/>
              <a:t>Βρείτε το συντελεστή απόδοσης που εξισώνει αυτές τις αξίες. </a:t>
            </a:r>
            <a:endParaRPr lang="en-US" dirty="0"/>
          </a:p>
          <a:p>
            <a:pPr eaLnBrk="1" hangingPunct="1"/>
            <a:r>
              <a:rPr lang="el-GR" dirty="0"/>
              <a:t>Οφέλη</a:t>
            </a:r>
            <a:r>
              <a:rPr lang="en-US" dirty="0"/>
              <a:t>: </a:t>
            </a:r>
            <a:r>
              <a:rPr lang="el-GR" dirty="0"/>
              <a:t>ενιαία απάντηση και συγκεκριμένα επιτόκια δανεισμού και επανεπένδυσης.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32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1F2C5-22CA-F829-87C9-C0CB264E2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Περιεχόμενο ενότητας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C0E73-ABAA-62F2-5055-D1C005FCF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/>
            <a:r>
              <a:rPr lang="el-GR" sz="1800" dirty="0" err="1"/>
              <a:t>Επανεισπράξεις</a:t>
            </a:r>
            <a:r>
              <a:rPr lang="el-GR" sz="1800" dirty="0"/>
              <a:t> και </a:t>
            </a:r>
            <a:r>
              <a:rPr lang="el-GR" sz="1800" dirty="0" err="1"/>
              <a:t>προεξοφλημένες</a:t>
            </a:r>
            <a:r>
              <a:rPr lang="el-GR" sz="1800" dirty="0"/>
              <a:t> </a:t>
            </a:r>
            <a:r>
              <a:rPr lang="el-GR" sz="1800" dirty="0" err="1"/>
              <a:t>επανεισπράξεις</a:t>
            </a:r>
            <a:r>
              <a:rPr lang="el-GR" sz="1800" dirty="0"/>
              <a:t> </a:t>
            </a:r>
          </a:p>
          <a:p>
            <a:pPr marL="342900" indent="-342900" eaLnBrk="1" hangingPunct="1"/>
            <a:r>
              <a:rPr lang="el-GR" sz="1800" dirty="0"/>
              <a:t>Εσωτερικός βαθμός απόδοσης και δείκτης αποδοτικότητας</a:t>
            </a:r>
            <a:endParaRPr lang="en-US" sz="1800" dirty="0"/>
          </a:p>
          <a:p>
            <a:pPr marL="342900" indent="-342900" eaLnBrk="1" hangingPunct="1"/>
            <a:r>
              <a:rPr lang="el-GR" sz="1800" dirty="0"/>
              <a:t>Καθαρή παρούσα αξία ως το καλύτερο κριτήριο απόφασης. 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282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3C9B1-33F4-62ED-24A4-664823228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πρόβλημα Κλίμακας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B8318-5460-8032-DD02-C153DDFF0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l-GR" sz="1800" dirty="0"/>
              <a:t>Θα προτιμούσατε να αποκομίσετε το 100% ή το 50% από τις επενδύσεις σας; </a:t>
            </a:r>
            <a:endParaRPr lang="en-US" sz="1800" dirty="0"/>
          </a:p>
          <a:p>
            <a:pPr eaLnBrk="1" hangingPunct="1">
              <a:spcBef>
                <a:spcPct val="50000"/>
              </a:spcBef>
            </a:pPr>
            <a:r>
              <a:rPr lang="el-GR" sz="1800" dirty="0"/>
              <a:t>Τι θα συμβεί εάν η απόδοση 100% αφορά επένδυση $1, ενώ η απόδοση 50% αφορά επένδυση $1.000; </a:t>
            </a:r>
            <a:endParaRPr lang="en-US" sz="1800" dirty="0"/>
          </a:p>
          <a:p>
            <a:pPr eaLnBrk="1" hangingPunct="1">
              <a:spcBef>
                <a:spcPct val="50000"/>
              </a:spcBef>
            </a:pP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5498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CEBB1-4DDF-D7DF-335B-825AEDA6E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πρόβλημα χρονισμού</a:t>
            </a:r>
            <a:endParaRPr lang="en-US" dirty="0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id="{8B988283-D878-1A0D-DB4E-5D28532C5DAE}"/>
              </a:ext>
            </a:extLst>
          </p:cNvPr>
          <p:cNvGrpSpPr>
            <a:grpSpLocks/>
          </p:cNvGrpSpPr>
          <p:nvPr/>
        </p:nvGrpSpPr>
        <p:grpSpPr bwMode="auto">
          <a:xfrm>
            <a:off x="2927688" y="1752600"/>
            <a:ext cx="7696200" cy="1960563"/>
            <a:chOff x="912" y="1008"/>
            <a:chExt cx="4848" cy="1315"/>
          </a:xfrm>
        </p:grpSpPr>
        <p:sp>
          <p:nvSpPr>
            <p:cNvPr id="6" name="Line 6">
              <a:extLst>
                <a:ext uri="{FF2B5EF4-FFF2-40B4-BE49-F238E27FC236}">
                  <a16:creationId xmlns:a16="http://schemas.microsoft.com/office/drawing/2014/main" id="{0836736F-40FE-658E-CF4D-047054EDFA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1488"/>
              <a:ext cx="2448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Line 7">
              <a:extLst>
                <a:ext uri="{FF2B5EF4-FFF2-40B4-BE49-F238E27FC236}">
                  <a16:creationId xmlns:a16="http://schemas.microsoft.com/office/drawing/2014/main" id="{F43E0140-1DED-03EE-7B2E-6898C5698E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1344"/>
              <a:ext cx="0" cy="28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Line 8">
              <a:extLst>
                <a:ext uri="{FF2B5EF4-FFF2-40B4-BE49-F238E27FC236}">
                  <a16:creationId xmlns:a16="http://schemas.microsoft.com/office/drawing/2014/main" id="{8DA112C6-2001-F828-FA4A-09DDB4AB9D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1344"/>
              <a:ext cx="0" cy="28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Line 9">
              <a:extLst>
                <a:ext uri="{FF2B5EF4-FFF2-40B4-BE49-F238E27FC236}">
                  <a16:creationId xmlns:a16="http://schemas.microsoft.com/office/drawing/2014/main" id="{DE43D6CE-4C2B-F17A-D071-5EFCFF9CB9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1344"/>
              <a:ext cx="0" cy="28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" name="Text Box 10">
              <a:extLst>
                <a:ext uri="{FF2B5EF4-FFF2-40B4-BE49-F238E27FC236}">
                  <a16:creationId xmlns:a16="http://schemas.microsoft.com/office/drawing/2014/main" id="{B04A8092-BD52-CA7D-C021-0E2717CD07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680"/>
              <a:ext cx="3456" cy="3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Book Antiqua" pitchFamily="18" charset="0"/>
                </a:rPr>
                <a:t>0	  </a:t>
              </a:r>
              <a:r>
                <a:rPr lang="el-GR" sz="2400" dirty="0">
                  <a:latin typeface="Book Antiqua" pitchFamily="18" charset="0"/>
                </a:rPr>
                <a:t>     </a:t>
              </a:r>
              <a:r>
                <a:rPr lang="en-US" sz="2400" dirty="0">
                  <a:latin typeface="Book Antiqua" pitchFamily="18" charset="0"/>
                </a:rPr>
                <a:t>  1	        	</a:t>
              </a:r>
              <a:r>
                <a:rPr lang="el-GR" sz="2400" dirty="0">
                  <a:latin typeface="Book Antiqua" pitchFamily="18" charset="0"/>
                </a:rPr>
                <a:t>     </a:t>
              </a:r>
              <a:r>
                <a:rPr lang="en-US" sz="2400" dirty="0">
                  <a:latin typeface="Book Antiqua" pitchFamily="18" charset="0"/>
                </a:rPr>
                <a:t>2         	    </a:t>
              </a:r>
              <a:r>
                <a:rPr lang="en-US" sz="2400" i="1" dirty="0">
                  <a:latin typeface="Book Antiqua" pitchFamily="18" charset="0"/>
                </a:rPr>
                <a:t>3</a:t>
              </a:r>
            </a:p>
          </p:txBody>
        </p:sp>
        <p:sp>
          <p:nvSpPr>
            <p:cNvPr id="11" name="Line 11">
              <a:extLst>
                <a:ext uri="{FF2B5EF4-FFF2-40B4-BE49-F238E27FC236}">
                  <a16:creationId xmlns:a16="http://schemas.microsoft.com/office/drawing/2014/main" id="{278E045D-81E7-717F-ADCE-A7A52ADCA4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6" y="1344"/>
              <a:ext cx="0" cy="28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2" name="Text Box 12">
              <a:extLst>
                <a:ext uri="{FF2B5EF4-FFF2-40B4-BE49-F238E27FC236}">
                  <a16:creationId xmlns:a16="http://schemas.microsoft.com/office/drawing/2014/main" id="{2D5E57CE-0181-5FEE-7549-A2C48FB396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1008"/>
              <a:ext cx="240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lIns="90475" tIns="44443" rIns="90475" bIns="44443"/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400" i="1" dirty="0">
                  <a:latin typeface="Book Antiqua" pitchFamily="18" charset="0"/>
                </a:rPr>
                <a:t>$10,000     $1,000	</a:t>
              </a:r>
              <a:r>
                <a:rPr lang="el-GR" sz="2400" i="1" dirty="0">
                  <a:latin typeface="Book Antiqua" pitchFamily="18" charset="0"/>
                </a:rPr>
                <a:t>     </a:t>
              </a:r>
              <a:r>
                <a:rPr lang="en-US" sz="2400" i="1" dirty="0">
                  <a:latin typeface="Book Antiqua" pitchFamily="18" charset="0"/>
                </a:rPr>
                <a:t>$1,000</a:t>
              </a:r>
            </a:p>
          </p:txBody>
        </p:sp>
        <p:sp>
          <p:nvSpPr>
            <p:cNvPr id="13" name="Text Box 13">
              <a:extLst>
                <a:ext uri="{FF2B5EF4-FFF2-40B4-BE49-F238E27FC236}">
                  <a16:creationId xmlns:a16="http://schemas.microsoft.com/office/drawing/2014/main" id="{98E4A334-180E-6782-BC02-BFFF95A8C8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016"/>
              <a:ext cx="912" cy="3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Book Antiqua" pitchFamily="18" charset="0"/>
                </a:rPr>
                <a:t>-$10,000</a:t>
              </a:r>
            </a:p>
          </p:txBody>
        </p:sp>
        <p:sp>
          <p:nvSpPr>
            <p:cNvPr id="14" name="Text Box 14">
              <a:extLst>
                <a:ext uri="{FF2B5EF4-FFF2-40B4-BE49-F238E27FC236}">
                  <a16:creationId xmlns:a16="http://schemas.microsoft.com/office/drawing/2014/main" id="{849FA52C-3EC1-3DAA-85D8-50D50452A1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1345"/>
              <a:ext cx="1296" cy="31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l-GR" sz="2400" dirty="0"/>
                <a:t>Έργο </a:t>
              </a:r>
              <a:r>
                <a:rPr lang="en-US" sz="2400" dirty="0"/>
                <a:t>A</a:t>
              </a:r>
            </a:p>
          </p:txBody>
        </p:sp>
      </p:grpSp>
      <p:grpSp>
        <p:nvGrpSpPr>
          <p:cNvPr id="15" name="Group 15">
            <a:extLst>
              <a:ext uri="{FF2B5EF4-FFF2-40B4-BE49-F238E27FC236}">
                <a16:creationId xmlns:a16="http://schemas.microsoft.com/office/drawing/2014/main" id="{3E49C799-495B-7E8D-FCF8-92DA6B7CCB5B}"/>
              </a:ext>
            </a:extLst>
          </p:cNvPr>
          <p:cNvGrpSpPr>
            <a:grpSpLocks/>
          </p:cNvGrpSpPr>
          <p:nvPr/>
        </p:nvGrpSpPr>
        <p:grpSpPr bwMode="auto">
          <a:xfrm>
            <a:off x="2943727" y="3962400"/>
            <a:ext cx="7696200" cy="1960563"/>
            <a:chOff x="912" y="2592"/>
            <a:chExt cx="4848" cy="1315"/>
          </a:xfrm>
        </p:grpSpPr>
        <p:sp>
          <p:nvSpPr>
            <p:cNvPr id="16" name="Line 16">
              <a:extLst>
                <a:ext uri="{FF2B5EF4-FFF2-40B4-BE49-F238E27FC236}">
                  <a16:creationId xmlns:a16="http://schemas.microsoft.com/office/drawing/2014/main" id="{EB10E4B7-923E-E584-7379-91F841E1E5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072"/>
              <a:ext cx="2448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7" name="Line 17">
              <a:extLst>
                <a:ext uri="{FF2B5EF4-FFF2-40B4-BE49-F238E27FC236}">
                  <a16:creationId xmlns:a16="http://schemas.microsoft.com/office/drawing/2014/main" id="{D81C48AB-0C8C-6909-C35D-D5F6D9F7DD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928"/>
              <a:ext cx="0" cy="28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8" name="Line 18">
              <a:extLst>
                <a:ext uri="{FF2B5EF4-FFF2-40B4-BE49-F238E27FC236}">
                  <a16:creationId xmlns:a16="http://schemas.microsoft.com/office/drawing/2014/main" id="{8C4F69C5-79B1-7948-9CBF-6FBCC8849A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2928"/>
              <a:ext cx="0" cy="28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9" name="Line 19">
              <a:extLst>
                <a:ext uri="{FF2B5EF4-FFF2-40B4-BE49-F238E27FC236}">
                  <a16:creationId xmlns:a16="http://schemas.microsoft.com/office/drawing/2014/main" id="{7C586D62-B2A2-1DD5-070C-E5507EE2C0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2928"/>
              <a:ext cx="0" cy="28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0" name="Text Box 20">
              <a:extLst>
                <a:ext uri="{FF2B5EF4-FFF2-40B4-BE49-F238E27FC236}">
                  <a16:creationId xmlns:a16="http://schemas.microsoft.com/office/drawing/2014/main" id="{376D3626-D1FA-E473-76B1-B4864C02B1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3264"/>
              <a:ext cx="3456" cy="3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Book Antiqua" pitchFamily="18" charset="0"/>
                </a:rPr>
                <a:t>0	    </a:t>
              </a:r>
              <a:r>
                <a:rPr lang="el-GR" sz="2400" dirty="0">
                  <a:latin typeface="Book Antiqua" pitchFamily="18" charset="0"/>
                </a:rPr>
                <a:t>      </a:t>
              </a:r>
              <a:r>
                <a:rPr lang="en-US" sz="2400" dirty="0">
                  <a:latin typeface="Book Antiqua" pitchFamily="18" charset="0"/>
                </a:rPr>
                <a:t>1	        	2         	    </a:t>
              </a:r>
              <a:r>
                <a:rPr lang="en-US" sz="2400" i="1" dirty="0">
                  <a:latin typeface="Book Antiqua" pitchFamily="18" charset="0"/>
                </a:rPr>
                <a:t>3</a:t>
              </a:r>
            </a:p>
          </p:txBody>
        </p:sp>
        <p:sp>
          <p:nvSpPr>
            <p:cNvPr id="21" name="Line 21">
              <a:extLst>
                <a:ext uri="{FF2B5EF4-FFF2-40B4-BE49-F238E27FC236}">
                  <a16:creationId xmlns:a16="http://schemas.microsoft.com/office/drawing/2014/main" id="{20FC745B-EA43-8213-56CC-9B060533D7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6" y="2928"/>
              <a:ext cx="0" cy="28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2" name="Text Box 22">
              <a:extLst>
                <a:ext uri="{FF2B5EF4-FFF2-40B4-BE49-F238E27FC236}">
                  <a16:creationId xmlns:a16="http://schemas.microsoft.com/office/drawing/2014/main" id="{BCFE182C-4810-E5BB-D519-B202D57166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592"/>
              <a:ext cx="302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lIns="90475" tIns="44443" rIns="90475" bIns="44443"/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400" i="1">
                  <a:latin typeface="Book Antiqua" pitchFamily="18" charset="0"/>
                </a:rPr>
                <a:t>$1,000	        $1,000	    $12,000</a:t>
              </a:r>
            </a:p>
          </p:txBody>
        </p:sp>
        <p:sp>
          <p:nvSpPr>
            <p:cNvPr id="23" name="Text Box 23">
              <a:extLst>
                <a:ext uri="{FF2B5EF4-FFF2-40B4-BE49-F238E27FC236}">
                  <a16:creationId xmlns:a16="http://schemas.microsoft.com/office/drawing/2014/main" id="{9FAEF551-1FD6-E685-4308-D10DDD3A5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3600"/>
              <a:ext cx="816" cy="3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Book Antiqua" pitchFamily="18" charset="0"/>
                </a:rPr>
                <a:t>-$10,000</a:t>
              </a:r>
            </a:p>
          </p:txBody>
        </p:sp>
        <p:sp>
          <p:nvSpPr>
            <p:cNvPr id="24" name="Text Box 24">
              <a:extLst>
                <a:ext uri="{FF2B5EF4-FFF2-40B4-BE49-F238E27FC236}">
                  <a16:creationId xmlns:a16="http://schemas.microsoft.com/office/drawing/2014/main" id="{C94CC5E5-147C-3DF9-C70F-010058038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2929"/>
              <a:ext cx="1248" cy="31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l-GR" sz="2400" dirty="0"/>
                <a:t>Έργο </a:t>
              </a:r>
              <a:r>
                <a:rPr lang="en-US" sz="2400" dirty="0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5474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59FC0-0909-A6CC-D139-B808915AF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πρόβλημα χρονισμού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48B2F39-69F9-2C2F-6DEA-C3B3CBFD7299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5678310"/>
              </p:ext>
            </p:extLst>
          </p:nvPr>
        </p:nvGraphicFramePr>
        <p:xfrm>
          <a:off x="4433714" y="2133600"/>
          <a:ext cx="5226397" cy="377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334142" imgH="3855546" progId="Excel.Sheet.8">
                  <p:embed/>
                </p:oleObj>
              </mc:Choice>
              <mc:Fallback>
                <p:oleObj name="Worksheet" r:id="rId2" imgW="5334142" imgH="3855546" progId="Excel.Sheet.8">
                  <p:embed/>
                  <p:pic>
                    <p:nvPicPr>
                      <p:cNvPr id="3348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3714" y="2133600"/>
                        <a:ext cx="5226397" cy="377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9458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 bld="series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FB97E-244C-608C-F886-26BA971FB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Υπολογισμός Σταυροειδούς επιτοκίου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5566F-A3C1-D70D-34D5-847C45D9B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1800" dirty="0"/>
              <a:t>Υπολογίστε το</a:t>
            </a:r>
            <a:r>
              <a:rPr lang="en-US" sz="1800" dirty="0"/>
              <a:t> IRR </a:t>
            </a:r>
            <a:r>
              <a:rPr lang="el-GR" sz="1800" dirty="0"/>
              <a:t>είτε για το έργο </a:t>
            </a:r>
            <a:r>
              <a:rPr lang="en-US" sz="1800" dirty="0"/>
              <a:t>“A-B” </a:t>
            </a:r>
            <a:r>
              <a:rPr lang="el-GR" sz="1800" dirty="0"/>
              <a:t>ή για το </a:t>
            </a:r>
            <a:r>
              <a:rPr lang="en-US" sz="1800" dirty="0"/>
              <a:t>“B-A”</a:t>
            </a:r>
          </a:p>
          <a:p>
            <a:endParaRPr lang="en-US" dirty="0"/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FBC795DF-FB73-28C5-3C7E-D0CE840FF6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6930877"/>
              </p:ext>
            </p:extLst>
          </p:nvPr>
        </p:nvGraphicFramePr>
        <p:xfrm>
          <a:off x="3741821" y="2590800"/>
          <a:ext cx="4476750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4733953" imgH="1304859" progId="Excel.Sheet.8">
                  <p:embed/>
                </p:oleObj>
              </mc:Choice>
              <mc:Fallback>
                <p:oleObj name="Worksheet" r:id="rId2" imgW="4733953" imgH="1304859" progId="Excel.Sheet.8">
                  <p:embed/>
                  <p:pic>
                    <p:nvPicPr>
                      <p:cNvPr id="717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1821" y="2590800"/>
                        <a:ext cx="4476750" cy="1304925"/>
                      </a:xfrm>
                      <a:prstGeom prst="rect">
                        <a:avLst/>
                      </a:prstGeom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9690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3AED9-89B9-A10D-4C68-83172D1FA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ΚΠΑ </a:t>
            </a:r>
            <a:r>
              <a:rPr lang="en-US" dirty="0"/>
              <a:t>vs IRR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C3357-D627-8F14-ECBE-B8DC350FA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/>
            <a:r>
              <a:rPr lang="el-GR" dirty="0"/>
              <a:t>Η </a:t>
            </a:r>
            <a:r>
              <a:rPr lang="en-US" dirty="0"/>
              <a:t>NPV </a:t>
            </a:r>
            <a:r>
              <a:rPr lang="el-GR" dirty="0"/>
              <a:t>και ο </a:t>
            </a:r>
            <a:r>
              <a:rPr lang="en-US" dirty="0"/>
              <a:t>IRR </a:t>
            </a:r>
            <a:r>
              <a:rPr lang="el-GR" dirty="0"/>
              <a:t>γενικά αποδίδουν την ίδια απόφαση</a:t>
            </a:r>
            <a:r>
              <a:rPr lang="en-US" dirty="0"/>
              <a:t>.</a:t>
            </a:r>
          </a:p>
          <a:p>
            <a:pPr marL="342900" indent="-342900" eaLnBrk="1" hangingPunct="1"/>
            <a:r>
              <a:rPr lang="el-GR" dirty="0"/>
              <a:t>Εξαιρέσεις</a:t>
            </a:r>
            <a:r>
              <a:rPr lang="en-US" dirty="0"/>
              <a:t>:</a:t>
            </a:r>
          </a:p>
          <a:p>
            <a:pPr marL="742950" lvl="1" indent="-285750" eaLnBrk="1" hangingPunct="1"/>
            <a:r>
              <a:rPr lang="el-GR" dirty="0"/>
              <a:t>Οι μη-συμβατικές ταμειακές ροές αλλάζουν πρόσημο περισσότερο από μια φορά. </a:t>
            </a:r>
            <a:endParaRPr lang="en-US" dirty="0"/>
          </a:p>
          <a:p>
            <a:pPr marL="742950" lvl="1" indent="-285750" eaLnBrk="1" hangingPunct="1"/>
            <a:r>
              <a:rPr lang="el-GR" dirty="0"/>
              <a:t>Αμοιβαία </a:t>
            </a:r>
            <a:r>
              <a:rPr lang="el-GR" dirty="0" err="1"/>
              <a:t>Αποκλειόμενα</a:t>
            </a:r>
            <a:r>
              <a:rPr lang="el-GR" dirty="0"/>
              <a:t> Έργα</a:t>
            </a:r>
            <a:endParaRPr lang="en-US" dirty="0"/>
          </a:p>
          <a:p>
            <a:pPr marL="1143000" lvl="2" indent="-228600" eaLnBrk="1" hangingPunct="1"/>
            <a:r>
              <a:rPr lang="el-GR" dirty="0"/>
              <a:t>Οι αρχικές επενδύσεις είναι σημαντικά διαφορετικές. </a:t>
            </a:r>
            <a:endParaRPr lang="en-US" dirty="0"/>
          </a:p>
          <a:p>
            <a:pPr marL="1143000" lvl="2" indent="-228600" eaLnBrk="1" hangingPunct="1"/>
            <a:r>
              <a:rPr lang="el-GR" dirty="0"/>
              <a:t>Ο χρονισμός των ταμειακών ροών είναι σημαντικά διαφορετικός.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4892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137CC-020F-5BF0-B0EC-C062BA827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Δείκτης Αποδοτικότητας </a:t>
            </a:r>
            <a:r>
              <a:rPr lang="en-US" dirty="0"/>
              <a:t>(PI)</a:t>
            </a:r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A7305ACC-CD98-C723-D428-5B06CC3E533F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9263701"/>
              </p:ext>
            </p:extLst>
          </p:nvPr>
        </p:nvGraphicFramePr>
        <p:xfrm>
          <a:off x="3144253" y="1631448"/>
          <a:ext cx="5466347" cy="1159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2" imgW="3085920" imgH="419040" progId="Equation.3">
                  <p:embed/>
                </p:oleObj>
              </mc:Choice>
              <mc:Fallback>
                <p:oleObj name="Εξίσωση" r:id="rId2" imgW="3085920" imgH="419040" progId="Equation.3">
                  <p:embed/>
                  <p:pic>
                    <p:nvPicPr>
                      <p:cNvPr id="819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4253" y="1631448"/>
                        <a:ext cx="5466347" cy="1159878"/>
                      </a:xfrm>
                      <a:prstGeom prst="rect">
                        <a:avLst/>
                      </a:prstGeom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>
            <a:extLst>
              <a:ext uri="{FF2B5EF4-FFF2-40B4-BE49-F238E27FC236}">
                <a16:creationId xmlns:a16="http://schemas.microsoft.com/office/drawing/2014/main" id="{60B94E54-6FE4-CA1A-D0A5-40FABF8B22C4}"/>
              </a:ext>
            </a:extLst>
          </p:cNvPr>
          <p:cNvSpPr txBox="1">
            <a:spLocks noChangeArrowheads="1"/>
          </p:cNvSpPr>
          <p:nvPr/>
        </p:nvSpPr>
        <p:spPr>
          <a:xfrm>
            <a:off x="1925048" y="3276600"/>
            <a:ext cx="80010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l-GR" dirty="0"/>
              <a:t>Κριτήριο Ελάχιστης Αποδοχής</a:t>
            </a:r>
            <a:r>
              <a:rPr lang="en-US" dirty="0"/>
              <a:t>: </a:t>
            </a:r>
          </a:p>
          <a:p>
            <a:pPr lvl="1">
              <a:lnSpc>
                <a:spcPct val="90000"/>
              </a:lnSpc>
            </a:pPr>
            <a:r>
              <a:rPr lang="el-GR" dirty="0"/>
              <a:t>Αποδοχή εάν </a:t>
            </a:r>
            <a:r>
              <a:rPr lang="en-US" dirty="0"/>
              <a:t>PI &gt; 1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l-GR" dirty="0"/>
              <a:t>Κριτήριο Ταξινόμησης</a:t>
            </a:r>
            <a:r>
              <a:rPr lang="en-US" dirty="0"/>
              <a:t>: </a:t>
            </a:r>
          </a:p>
          <a:p>
            <a:pPr lvl="1">
              <a:lnSpc>
                <a:spcPct val="90000"/>
              </a:lnSpc>
            </a:pPr>
            <a:r>
              <a:rPr lang="el-GR" dirty="0"/>
              <a:t>Επιλογή εναλλακτικής με τον υψηλότερο δείκτη </a:t>
            </a:r>
            <a:r>
              <a:rPr lang="en-US" dirty="0"/>
              <a:t>PI</a:t>
            </a:r>
          </a:p>
        </p:txBody>
      </p:sp>
    </p:spTree>
    <p:extLst>
      <p:ext uri="{BB962C8B-B14F-4D97-AF65-F5344CB8AC3E}">
        <p14:creationId xmlns:p14="http://schemas.microsoft.com/office/powerpoint/2010/main" val="153013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1D66F-74C7-BCC5-767F-570753219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Δείκτης Αποδοτικότητας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B5E42-D225-6F47-4B13-D564F70A3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/>
              <a:t>Μειονεκτήματα</a:t>
            </a:r>
            <a:r>
              <a:rPr lang="en-US" dirty="0"/>
              <a:t>:</a:t>
            </a:r>
          </a:p>
          <a:p>
            <a:pPr lvl="1" eaLnBrk="1" hangingPunct="1"/>
            <a:r>
              <a:rPr lang="el-GR" dirty="0"/>
              <a:t>Προβλήματα με αμοιβαία </a:t>
            </a:r>
            <a:r>
              <a:rPr lang="el-GR" dirty="0" err="1"/>
              <a:t>αποκλειόμενες</a:t>
            </a:r>
            <a:r>
              <a:rPr lang="el-GR" dirty="0"/>
              <a:t> επενδύσεις</a:t>
            </a:r>
            <a:endParaRPr lang="en-US" dirty="0"/>
          </a:p>
          <a:p>
            <a:pPr eaLnBrk="1" hangingPunct="1"/>
            <a:r>
              <a:rPr lang="el-GR" dirty="0"/>
              <a:t>Πλεονεκτήματα</a:t>
            </a:r>
            <a:r>
              <a:rPr lang="en-US" dirty="0"/>
              <a:t>:</a:t>
            </a:r>
          </a:p>
          <a:p>
            <a:pPr lvl="1" eaLnBrk="1" hangingPunct="1"/>
            <a:r>
              <a:rPr lang="el-GR" dirty="0"/>
              <a:t>Μπορεί να είναι χρήσιμος όταν τα διαθέσιμα επενδυτικά κεφάλαια είναι περιορισμένα. </a:t>
            </a:r>
            <a:endParaRPr lang="en-US" dirty="0"/>
          </a:p>
          <a:p>
            <a:pPr lvl="1" eaLnBrk="1" hangingPunct="1"/>
            <a:r>
              <a:rPr lang="el-GR" dirty="0"/>
              <a:t>Εύκολο στην κατανόηση και την επικοινωνία</a:t>
            </a:r>
            <a:endParaRPr lang="en-US" dirty="0"/>
          </a:p>
          <a:p>
            <a:pPr lvl="1" eaLnBrk="1" hangingPunct="1"/>
            <a:r>
              <a:rPr lang="el-GR" dirty="0"/>
              <a:t>Διορθώνει την απόφαση κατά την αξιολόγηση ανεξάρτητων έργων.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6177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1B738-73CD-2D03-B70E-6E3B66A48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Πρακτική του κεφαλαιουχικού εξοπλισμού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B0A56-FD94-5C01-3093-6DEB30A8C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/>
            <a:r>
              <a:rPr lang="el-GR" dirty="0"/>
              <a:t>Μεταβάλλεται κατά κλάδο</a:t>
            </a:r>
            <a:r>
              <a:rPr lang="en-US" dirty="0"/>
              <a:t>:</a:t>
            </a:r>
          </a:p>
          <a:p>
            <a:pPr marL="742950" lvl="1" indent="-285750" eaLnBrk="1" hangingPunct="1"/>
            <a:r>
              <a:rPr lang="el-GR" dirty="0"/>
              <a:t>Ορισμένες εταιρείες μπορεί να χρησιμοποιούν την </a:t>
            </a:r>
            <a:r>
              <a:rPr lang="el-GR" dirty="0" err="1"/>
              <a:t>επανείσπραξη</a:t>
            </a:r>
            <a:r>
              <a:rPr lang="el-GR" dirty="0"/>
              <a:t>, ενώ άλλες επιλέγουν μια εναλλακτική προσέγγιση. </a:t>
            </a:r>
            <a:endParaRPr lang="en-US" dirty="0"/>
          </a:p>
          <a:p>
            <a:pPr marL="342900" indent="-342900" eaLnBrk="1" hangingPunct="1"/>
            <a:r>
              <a:rPr lang="el-GR" dirty="0"/>
              <a:t>Η πιο συχνά χρησιμοποιούμενη τεχνική για μεγάλες μετοχικές εταιρείες είναι είτε ο </a:t>
            </a:r>
            <a:r>
              <a:rPr lang="en-US" dirty="0"/>
              <a:t>IRR </a:t>
            </a:r>
            <a:r>
              <a:rPr lang="el-GR" dirty="0"/>
              <a:t>ή η </a:t>
            </a:r>
            <a:r>
              <a:rPr lang="en-US" dirty="0"/>
              <a:t>NPV.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1664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293AA-CF7D-6952-BEFB-8100DAFEB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DDC6A-282F-E49C-8008-7CA664929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Υπολογίστε τον </a:t>
            </a:r>
            <a:r>
              <a:rPr lang="en-US" dirty="0"/>
              <a:t>IRR, </a:t>
            </a:r>
            <a:r>
              <a:rPr lang="el-GR" dirty="0"/>
              <a:t>την </a:t>
            </a:r>
            <a:r>
              <a:rPr lang="en-US" dirty="0"/>
              <a:t>NPV,</a:t>
            </a:r>
            <a:r>
              <a:rPr lang="el-GR" dirty="0"/>
              <a:t> το</a:t>
            </a:r>
            <a:r>
              <a:rPr lang="en-US" dirty="0"/>
              <a:t> PI, </a:t>
            </a:r>
            <a:r>
              <a:rPr lang="el-GR" dirty="0"/>
              <a:t>και την περίοδο </a:t>
            </a:r>
            <a:r>
              <a:rPr lang="el-GR" dirty="0" err="1"/>
              <a:t>επανείσπραξης</a:t>
            </a:r>
            <a:r>
              <a:rPr lang="el-GR" dirty="0"/>
              <a:t> για τα ακόλουθα δύο έργα. Υποθέστε ότι η απαιτούμενη απόδοση είναι </a:t>
            </a:r>
            <a:r>
              <a:rPr lang="en-US" dirty="0"/>
              <a:t>10%. 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1550988" algn="l"/>
                <a:tab pos="4006850" algn="r"/>
                <a:tab pos="6172200" algn="r"/>
              </a:tabLst>
            </a:pPr>
            <a:r>
              <a:rPr lang="el-GR" u="sng" dirty="0"/>
              <a:t>                   </a:t>
            </a:r>
            <a:r>
              <a:rPr lang="en-US" u="sng" dirty="0"/>
              <a:t> </a:t>
            </a:r>
            <a:r>
              <a:rPr lang="el-GR" u="sng" dirty="0"/>
              <a:t>Έτος</a:t>
            </a:r>
            <a:r>
              <a:rPr lang="en-US" u="sng" dirty="0"/>
              <a:t>	       </a:t>
            </a:r>
            <a:r>
              <a:rPr lang="el-GR" u="sng" dirty="0"/>
              <a:t>Έργο</a:t>
            </a:r>
            <a:r>
              <a:rPr lang="en-US" u="sng" dirty="0"/>
              <a:t>A	 </a:t>
            </a:r>
            <a:r>
              <a:rPr lang="el-GR" u="sng" dirty="0"/>
              <a:t>Έργο </a:t>
            </a:r>
            <a:r>
              <a:rPr lang="en-US" u="sng" dirty="0"/>
              <a:t>B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1550988" algn="l"/>
                <a:tab pos="4006850" algn="r"/>
                <a:tab pos="6172200" algn="r"/>
              </a:tabLst>
            </a:pPr>
            <a:r>
              <a:rPr lang="en-US" dirty="0"/>
              <a:t>	0	-$200	-$150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1550988" algn="l"/>
                <a:tab pos="4006850" algn="r"/>
                <a:tab pos="6172200" algn="r"/>
              </a:tabLst>
            </a:pPr>
            <a:r>
              <a:rPr lang="en-US" dirty="0"/>
              <a:t>	1	$200	$50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1550988" algn="l"/>
                <a:tab pos="4006850" algn="r"/>
                <a:tab pos="6172200" algn="r"/>
              </a:tabLst>
            </a:pPr>
            <a:r>
              <a:rPr lang="en-US" dirty="0"/>
              <a:t>	2	$800	$100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1550988" algn="l"/>
                <a:tab pos="4006850" algn="r"/>
                <a:tab pos="6172200" algn="r"/>
              </a:tabLst>
            </a:pPr>
            <a:r>
              <a:rPr lang="en-US" dirty="0"/>
              <a:t>	3	-$800	$150</a:t>
            </a:r>
          </a:p>
        </p:txBody>
      </p:sp>
    </p:spTree>
    <p:extLst>
      <p:ext uri="{BB962C8B-B14F-4D97-AF65-F5344CB8AC3E}">
        <p14:creationId xmlns:p14="http://schemas.microsoft.com/office/powerpoint/2010/main" val="29305132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9DAC9-4245-3370-E53B-E99956D10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επενδυτικών κανόνων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78BE53-B828-54C3-4987-2AC5EE7CD1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tabLst>
                <a:tab pos="3952875" algn="r"/>
                <a:tab pos="6480175" algn="r"/>
              </a:tabLst>
            </a:pPr>
            <a:r>
              <a:rPr lang="en-US" u="sng" dirty="0"/>
              <a:t>	</a:t>
            </a:r>
            <a:r>
              <a:rPr lang="el-GR" u="sng" dirty="0"/>
              <a:t>Έργο </a:t>
            </a:r>
            <a:r>
              <a:rPr lang="en-US" u="sng" dirty="0"/>
              <a:t>A	</a:t>
            </a:r>
            <a:r>
              <a:rPr lang="el-GR" u="sng" dirty="0"/>
              <a:t> Έργο </a:t>
            </a:r>
            <a:r>
              <a:rPr lang="en-US" u="sng" dirty="0"/>
              <a:t>B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3952875" algn="r"/>
                <a:tab pos="6480175" algn="r"/>
              </a:tabLst>
            </a:pPr>
            <a:r>
              <a:rPr lang="en-US" dirty="0" err="1"/>
              <a:t>CF</a:t>
            </a:r>
            <a:r>
              <a:rPr lang="en-US" baseline="-25000" dirty="0" err="1"/>
              <a:t>0</a:t>
            </a:r>
            <a:r>
              <a:rPr lang="en-US" dirty="0"/>
              <a:t>	-$200.00	-$150.00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3952875" algn="r"/>
                <a:tab pos="6480175" algn="r"/>
              </a:tabLst>
            </a:pPr>
            <a:r>
              <a:rPr lang="en-US" dirty="0" err="1"/>
              <a:t>PV</a:t>
            </a:r>
            <a:r>
              <a:rPr lang="en-US" baseline="-25000" dirty="0" err="1"/>
              <a:t>0</a:t>
            </a:r>
            <a:r>
              <a:rPr lang="en-US" dirty="0"/>
              <a:t> </a:t>
            </a:r>
            <a:r>
              <a:rPr lang="el-GR" dirty="0"/>
              <a:t>των</a:t>
            </a:r>
            <a:r>
              <a:rPr lang="en-US" dirty="0"/>
              <a:t> </a:t>
            </a:r>
            <a:r>
              <a:rPr lang="en-US" dirty="0" err="1"/>
              <a:t>CF</a:t>
            </a:r>
            <a:r>
              <a:rPr lang="en-US" baseline="-25000" dirty="0" err="1"/>
              <a:t>1</a:t>
            </a:r>
            <a:r>
              <a:rPr lang="en-US" baseline="-25000" dirty="0"/>
              <a:t>-3</a:t>
            </a:r>
            <a:r>
              <a:rPr lang="en-US" dirty="0"/>
              <a:t>	$241.92	$240.80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3952875" algn="r"/>
                <a:tab pos="6480175" algn="r"/>
              </a:tabLst>
            </a:pPr>
            <a:endParaRPr lang="en-US" dirty="0"/>
          </a:p>
          <a:p>
            <a:pPr marL="0" indent="0" eaLnBrk="1" hangingPunct="1">
              <a:buFont typeface="Wingdings" pitchFamily="2" charset="2"/>
              <a:buNone/>
              <a:tabLst>
                <a:tab pos="3952875" algn="r"/>
                <a:tab pos="6480175" algn="r"/>
              </a:tabLst>
            </a:pPr>
            <a:r>
              <a:rPr lang="en-US" dirty="0" err="1"/>
              <a:t>NPV</a:t>
            </a:r>
            <a:r>
              <a:rPr lang="en-US" dirty="0"/>
              <a:t> =	$41.92	$90.80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3952875" algn="r"/>
                <a:tab pos="6480175" algn="r"/>
              </a:tabLst>
            </a:pPr>
            <a:r>
              <a:rPr lang="en-US" dirty="0" err="1"/>
              <a:t>IRR</a:t>
            </a:r>
            <a:r>
              <a:rPr lang="en-US" dirty="0"/>
              <a:t> =	                0%, 100%	   36.19%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3952875" algn="r"/>
                <a:tab pos="6480175" algn="r"/>
              </a:tabLst>
            </a:pPr>
            <a:r>
              <a:rPr lang="en-US" dirty="0"/>
              <a:t>PI =	1.2096	1.6053 </a:t>
            </a:r>
          </a:p>
        </p:txBody>
      </p:sp>
    </p:spTree>
    <p:extLst>
      <p:ext uri="{BB962C8B-B14F-4D97-AF65-F5344CB8AC3E}">
        <p14:creationId xmlns:p14="http://schemas.microsoft.com/office/powerpoint/2010/main" val="2624826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A9463-DD29-1C48-90E2-646DD85F3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Περιεχόμενο Ενότητας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92CB0-14E7-A1A6-7BA9-48D57BF52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buFont typeface="Wingdings" pitchFamily="2" charset="2"/>
              <a:buNone/>
            </a:pPr>
            <a:r>
              <a:rPr lang="el-GR" dirty="0"/>
              <a:t>Γιατί Χρησιμοποιούμε την Καθαρή Παρούσα Αξία;</a:t>
            </a:r>
            <a:endParaRPr lang="en-US" dirty="0"/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el-GR" dirty="0"/>
              <a:t>Η μέθοδος της περιόδου </a:t>
            </a:r>
            <a:r>
              <a:rPr lang="el-GR" dirty="0" err="1"/>
              <a:t>επανείσπραξης</a:t>
            </a:r>
            <a:endParaRPr lang="en-US" dirty="0"/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el-GR" dirty="0"/>
              <a:t>Η Μέθοδος της Προεξοφλητικής Περιόδου </a:t>
            </a:r>
            <a:r>
              <a:rPr lang="el-GR" dirty="0" err="1"/>
              <a:t>Επανείσπραξης</a:t>
            </a:r>
            <a:endParaRPr lang="en-US" dirty="0"/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el-GR" dirty="0"/>
              <a:t>Ο Εσωτερικός Βαθμός Απόδοσης</a:t>
            </a:r>
            <a:endParaRPr lang="en-US" dirty="0"/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el-GR" dirty="0"/>
              <a:t>Προβλήματα με την προσέγγιση του </a:t>
            </a:r>
            <a:r>
              <a:rPr lang="en-US" dirty="0"/>
              <a:t>IRR</a:t>
            </a:r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el-GR" dirty="0"/>
              <a:t>Δείκτης Αποδοτικότητας (Κερδοφορίας)</a:t>
            </a:r>
            <a:endParaRPr lang="en-US" dirty="0"/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el-GR" dirty="0"/>
              <a:t>Η Πρακτική του Κεφαλαιουχικού Προϋπολογισμού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8642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56DBE-4C6F-1C26-7F32-7CB70A581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επενδυτικών κανόνων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75F4D7-3A36-8B42-277B-6299E282F8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>
            <a:normAutofit fontScale="77500" lnSpcReduction="20000"/>
          </a:bodyPr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992188" algn="l"/>
                <a:tab pos="2906713" algn="r"/>
                <a:tab pos="4513263" algn="r"/>
                <a:tab pos="6045200" algn="r"/>
                <a:tab pos="7400925" algn="r"/>
              </a:tabLst>
            </a:pPr>
            <a:r>
              <a:rPr lang="el-GR" sz="2800" dirty="0"/>
              <a:t>Περίοδος </a:t>
            </a:r>
            <a:r>
              <a:rPr lang="el-GR" sz="2800" dirty="0" err="1"/>
              <a:t>επανείσπραξης</a:t>
            </a:r>
            <a:r>
              <a:rPr lang="en-US" sz="2800" dirty="0"/>
              <a:t>: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992188" algn="l"/>
                <a:tab pos="2906713" algn="r"/>
                <a:tab pos="4513263" algn="r"/>
                <a:tab pos="6045200" algn="r"/>
                <a:tab pos="7400925" algn="r"/>
              </a:tabLst>
            </a:pPr>
            <a:r>
              <a:rPr lang="en-US" sz="2800" b="1" i="1" dirty="0"/>
              <a:t>			</a:t>
            </a:r>
            <a:r>
              <a:rPr lang="el-GR" sz="2800" u="sng" dirty="0"/>
              <a:t> Έργο </a:t>
            </a:r>
            <a:r>
              <a:rPr lang="en-US" sz="2800" b="1" i="1" dirty="0"/>
              <a:t>A		</a:t>
            </a:r>
            <a:r>
              <a:rPr lang="el-GR" sz="2800" u="sng" dirty="0"/>
              <a:t> Έργο </a:t>
            </a:r>
            <a:r>
              <a:rPr lang="en-US" sz="2800" b="1" i="1" dirty="0"/>
              <a:t>B</a:t>
            </a:r>
            <a:endParaRPr lang="en-US" sz="2800" u="sng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992188" algn="l"/>
                <a:tab pos="2906713" algn="r"/>
                <a:tab pos="4513263" algn="r"/>
                <a:tab pos="6045200" algn="r"/>
                <a:tab pos="7400925" algn="r"/>
              </a:tabLst>
            </a:pPr>
            <a:r>
              <a:rPr lang="en-US" sz="2800" u="sng" dirty="0"/>
              <a:t>   </a:t>
            </a:r>
            <a:r>
              <a:rPr lang="el-GR" sz="2800" u="sng" dirty="0"/>
              <a:t>        Τ</a:t>
            </a:r>
            <a:r>
              <a:rPr lang="en-US" sz="2800" u="sng" dirty="0" err="1"/>
              <a:t>ime</a:t>
            </a:r>
            <a:r>
              <a:rPr lang="en-US" sz="2800" u="sng" dirty="0"/>
              <a:t>             CF	       Cum. CF	CF	     Cum. CF</a:t>
            </a:r>
            <a:endParaRPr lang="en-US" sz="2800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992188" algn="l"/>
                <a:tab pos="2906713" algn="r"/>
                <a:tab pos="4513263" algn="r"/>
                <a:tab pos="6045200" algn="r"/>
                <a:tab pos="7400925" algn="r"/>
              </a:tabLst>
            </a:pPr>
            <a:r>
              <a:rPr lang="en-US" sz="2800" dirty="0"/>
              <a:t>	0	-200	-200	-150	-150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992188" algn="l"/>
                <a:tab pos="2906713" algn="r"/>
                <a:tab pos="4513263" algn="r"/>
                <a:tab pos="6045200" algn="r"/>
                <a:tab pos="7400925" algn="r"/>
              </a:tabLst>
            </a:pPr>
            <a:r>
              <a:rPr lang="en-US" sz="2800" dirty="0"/>
              <a:t>	1	200	0	50	-100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992188" algn="l"/>
                <a:tab pos="2906713" algn="r"/>
                <a:tab pos="4513263" algn="r"/>
                <a:tab pos="6045200" algn="r"/>
                <a:tab pos="7400925" algn="r"/>
              </a:tabLst>
            </a:pPr>
            <a:r>
              <a:rPr lang="en-US" sz="2800" dirty="0"/>
              <a:t>	2	800	800	100	0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992188" algn="l"/>
                <a:tab pos="2906713" algn="r"/>
                <a:tab pos="4513263" algn="r"/>
                <a:tab pos="6045200" algn="r"/>
                <a:tab pos="7400925" algn="r"/>
              </a:tabLst>
            </a:pPr>
            <a:r>
              <a:rPr lang="en-US" sz="2800" dirty="0"/>
              <a:t>	3	-800	0	150	150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992188" algn="l"/>
                <a:tab pos="2906713" algn="r"/>
                <a:tab pos="4513263" algn="r"/>
                <a:tab pos="6045200" algn="r"/>
                <a:tab pos="7400925" algn="r"/>
              </a:tabLst>
            </a:pPr>
            <a:endParaRPr lang="en-US" sz="2800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992188" algn="l"/>
                <a:tab pos="2906713" algn="r"/>
                <a:tab pos="4513263" algn="r"/>
                <a:tab pos="6045200" algn="r"/>
                <a:tab pos="7400925" algn="r"/>
              </a:tabLst>
            </a:pPr>
            <a:r>
              <a:rPr lang="el-GR" sz="2800" dirty="0"/>
              <a:t>Περίοδος </a:t>
            </a:r>
            <a:r>
              <a:rPr lang="el-GR" sz="2800" dirty="0" err="1"/>
              <a:t>επανείσπραξης</a:t>
            </a:r>
            <a:r>
              <a:rPr lang="el-GR" sz="2800" dirty="0"/>
              <a:t> έργου </a:t>
            </a:r>
            <a:r>
              <a:rPr lang="en-US" sz="2800" dirty="0"/>
              <a:t>B = 2 </a:t>
            </a:r>
            <a:r>
              <a:rPr lang="el-GR" sz="2800" dirty="0"/>
              <a:t>έτη</a:t>
            </a:r>
            <a:r>
              <a:rPr lang="en-US" sz="2800" dirty="0"/>
              <a:t>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992188" algn="l"/>
                <a:tab pos="2906713" algn="r"/>
                <a:tab pos="4513263" algn="r"/>
                <a:tab pos="6045200" algn="r"/>
                <a:tab pos="7400925" algn="r"/>
              </a:tabLst>
            </a:pPr>
            <a:r>
              <a:rPr lang="el-GR" sz="2800" dirty="0"/>
              <a:t>Περίοδος </a:t>
            </a:r>
            <a:r>
              <a:rPr lang="el-GR" sz="2800" dirty="0" err="1"/>
              <a:t>επανείσπραξης</a:t>
            </a:r>
            <a:r>
              <a:rPr lang="el-GR" sz="2800" dirty="0"/>
              <a:t> έργου </a:t>
            </a:r>
            <a:r>
              <a:rPr lang="en-US" sz="2800" dirty="0"/>
              <a:t>A = 	1 </a:t>
            </a:r>
            <a:r>
              <a:rPr lang="el-GR" sz="2800" dirty="0"/>
              <a:t>ή </a:t>
            </a:r>
            <a:r>
              <a:rPr lang="en-US" sz="2800" dirty="0"/>
              <a:t>3 </a:t>
            </a:r>
            <a:r>
              <a:rPr lang="el-GR" sz="2800" dirty="0"/>
              <a:t>έτη</a:t>
            </a:r>
            <a:r>
              <a:rPr lang="en-US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141776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AA784-8EA8-E790-DADA-8764F19B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Σχέση </a:t>
            </a:r>
            <a:r>
              <a:rPr lang="en-US" dirty="0"/>
              <a:t>NPV </a:t>
            </a:r>
            <a:r>
              <a:rPr lang="el-GR" dirty="0"/>
              <a:t>και </a:t>
            </a:r>
            <a:r>
              <a:rPr lang="en-US" dirty="0"/>
              <a:t>IRR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B0BB81-B65F-F6D3-0B66-4F38EBDD03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1606550" algn="dec"/>
                <a:tab pos="3573463" algn="dec"/>
                <a:tab pos="5921375" algn="dec"/>
              </a:tabLst>
            </a:pPr>
            <a:r>
              <a:rPr lang="en-US" dirty="0"/>
              <a:t>	</a:t>
            </a:r>
            <a:r>
              <a:rPr lang="el-GR" u="sng" dirty="0"/>
              <a:t>Προεξοφλητικό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1606550" algn="dec"/>
                <a:tab pos="3573463" algn="dec"/>
                <a:tab pos="5921375" algn="dec"/>
              </a:tabLst>
            </a:pPr>
            <a:r>
              <a:rPr lang="en-US" u="sng" dirty="0"/>
              <a:t>              </a:t>
            </a:r>
            <a:r>
              <a:rPr lang="el-GR" u="sng" dirty="0"/>
              <a:t> επιτόκιο</a:t>
            </a:r>
            <a:r>
              <a:rPr lang="en-US" u="sng" dirty="0"/>
              <a:t>	   </a:t>
            </a:r>
            <a:r>
              <a:rPr lang="el-GR" u="sng" dirty="0"/>
              <a:t>         </a:t>
            </a:r>
            <a:r>
              <a:rPr lang="en-US" u="sng" dirty="0"/>
              <a:t>       NPV </a:t>
            </a:r>
            <a:r>
              <a:rPr lang="el-GR" u="sng" dirty="0"/>
              <a:t>για </a:t>
            </a:r>
            <a:r>
              <a:rPr lang="en-US" u="sng" dirty="0"/>
              <a:t>A	          NPV </a:t>
            </a:r>
            <a:r>
              <a:rPr lang="el-GR" u="sng" dirty="0"/>
              <a:t>για </a:t>
            </a:r>
            <a:r>
              <a:rPr lang="en-US" u="sng" dirty="0"/>
              <a:t>B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1606550" algn="dec"/>
                <a:tab pos="3573463" algn="dec"/>
                <a:tab pos="5921375" algn="dec"/>
              </a:tabLst>
            </a:pPr>
            <a:r>
              <a:rPr lang="en-US" dirty="0"/>
              <a:t>	-10%	-87.52	234.77	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1606550" algn="dec"/>
                <a:tab pos="3573463" algn="dec"/>
                <a:tab pos="5921375" algn="dec"/>
              </a:tabLst>
            </a:pPr>
            <a:r>
              <a:rPr lang="en-US" dirty="0"/>
              <a:t>	0%	0.00	150.00	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1606550" algn="dec"/>
                <a:tab pos="3573463" algn="dec"/>
                <a:tab pos="5921375" algn="dec"/>
              </a:tabLst>
            </a:pPr>
            <a:r>
              <a:rPr lang="en-US" dirty="0"/>
              <a:t>	20%	59.26	47.92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1606550" algn="dec"/>
                <a:tab pos="3573463" algn="dec"/>
                <a:tab pos="5921375" algn="dec"/>
              </a:tabLst>
            </a:pPr>
            <a:r>
              <a:rPr lang="en-US" dirty="0"/>
              <a:t>	40%	59.48	-8.60	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1606550" algn="dec"/>
                <a:tab pos="3573463" algn="dec"/>
                <a:tab pos="5921375" algn="dec"/>
              </a:tabLst>
            </a:pPr>
            <a:r>
              <a:rPr lang="en-US" dirty="0"/>
              <a:t>	60%	42.19	-43.07	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1606550" algn="dec"/>
                <a:tab pos="3573463" algn="dec"/>
                <a:tab pos="5921375" algn="dec"/>
              </a:tabLst>
            </a:pPr>
            <a:r>
              <a:rPr lang="en-US" dirty="0"/>
              <a:t>	80%	20.85	-65.64	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1606550" algn="dec"/>
                <a:tab pos="3573463" algn="dec"/>
                <a:tab pos="5921375" algn="dec"/>
              </a:tabLst>
            </a:pPr>
            <a:r>
              <a:rPr lang="en-US" dirty="0"/>
              <a:t>	100%	0.00	-81.25	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1606550" algn="dec"/>
                <a:tab pos="3573463" algn="dec"/>
                <a:tab pos="5921375" algn="dec"/>
              </a:tabLst>
            </a:pPr>
            <a:r>
              <a:rPr lang="en-US" dirty="0"/>
              <a:t>	120%	-18.93	-92.52	</a:t>
            </a:r>
          </a:p>
        </p:txBody>
      </p:sp>
    </p:spTree>
    <p:extLst>
      <p:ext uri="{BB962C8B-B14F-4D97-AF65-F5344CB8AC3E}">
        <p14:creationId xmlns:p14="http://schemas.microsoft.com/office/powerpoint/2010/main" val="40598056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E1309-CFC8-F2F7-6452-F0122F5B8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Προφίλ </a:t>
            </a:r>
            <a:r>
              <a:rPr lang="en-US" dirty="0"/>
              <a:t>NPV</a:t>
            </a:r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E5193FE9-A8B0-02DA-658C-CA865A3BB3FF}"/>
              </a:ext>
            </a:extLst>
          </p:cNvPr>
          <p:cNvGrpSpPr>
            <a:grpSpLocks/>
          </p:cNvGrpSpPr>
          <p:nvPr/>
        </p:nvGrpSpPr>
        <p:grpSpPr bwMode="auto">
          <a:xfrm>
            <a:off x="9096721" y="5776913"/>
            <a:ext cx="1235077" cy="338137"/>
            <a:chOff x="4487" y="3471"/>
            <a:chExt cx="778" cy="213"/>
          </a:xfrm>
        </p:grpSpPr>
        <p:sp>
          <p:nvSpPr>
            <p:cNvPr id="5" name="Line 3">
              <a:extLst>
                <a:ext uri="{FF2B5EF4-FFF2-40B4-BE49-F238E27FC236}">
                  <a16:creationId xmlns:a16="http://schemas.microsoft.com/office/drawing/2014/main" id="{3B4A772A-E7CD-5ABD-BDEB-9B3E3F13DB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87" y="3572"/>
              <a:ext cx="169" cy="1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09256C9D-4C1C-06F8-7BA3-075D5BE485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0" y="3552"/>
              <a:ext cx="37" cy="42"/>
            </a:xfrm>
            <a:custGeom>
              <a:avLst/>
              <a:gdLst>
                <a:gd name="T0" fmla="*/ 21 w 36"/>
                <a:gd name="T1" fmla="*/ 0 h 37"/>
                <a:gd name="T2" fmla="*/ 39 w 36"/>
                <a:gd name="T3" fmla="*/ 26 h 37"/>
                <a:gd name="T4" fmla="*/ 21 w 36"/>
                <a:gd name="T5" fmla="*/ 54 h 37"/>
                <a:gd name="T6" fmla="*/ 0 w 36"/>
                <a:gd name="T7" fmla="*/ 26 h 37"/>
                <a:gd name="T8" fmla="*/ 21 w 36"/>
                <a:gd name="T9" fmla="*/ 0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7"/>
                <a:gd name="T17" fmla="*/ 36 w 36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7">
                  <a:moveTo>
                    <a:pt x="18" y="0"/>
                  </a:moveTo>
                  <a:lnTo>
                    <a:pt x="36" y="18"/>
                  </a:lnTo>
                  <a:lnTo>
                    <a:pt x="18" y="37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A6F5988E-6606-658F-D8AE-18E255E595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3" y="3471"/>
              <a:ext cx="57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87425" eaLnBrk="1" hangingPunct="1"/>
              <a:r>
                <a:rPr lang="el-GR" sz="2200" b="1" dirty="0"/>
                <a:t>Έργο </a:t>
              </a:r>
              <a:r>
                <a:rPr lang="en-US" sz="2200" b="1" dirty="0"/>
                <a:t>A</a:t>
              </a:r>
              <a:endParaRPr lang="en-US" sz="2200" dirty="0"/>
            </a:p>
          </p:txBody>
        </p:sp>
      </p:grpSp>
      <p:grpSp>
        <p:nvGrpSpPr>
          <p:cNvPr id="8" name="Group 6">
            <a:extLst>
              <a:ext uri="{FF2B5EF4-FFF2-40B4-BE49-F238E27FC236}">
                <a16:creationId xmlns:a16="http://schemas.microsoft.com/office/drawing/2014/main" id="{7B7DD290-4030-A4EC-A5EC-198A8FF7A2F3}"/>
              </a:ext>
            </a:extLst>
          </p:cNvPr>
          <p:cNvGrpSpPr>
            <a:grpSpLocks/>
          </p:cNvGrpSpPr>
          <p:nvPr/>
        </p:nvGrpSpPr>
        <p:grpSpPr bwMode="auto">
          <a:xfrm>
            <a:off x="9096711" y="6083300"/>
            <a:ext cx="1235075" cy="338138"/>
            <a:chOff x="4487" y="3664"/>
            <a:chExt cx="778" cy="213"/>
          </a:xfrm>
        </p:grpSpPr>
        <p:sp>
          <p:nvSpPr>
            <p:cNvPr id="9" name="Line 7">
              <a:extLst>
                <a:ext uri="{FF2B5EF4-FFF2-40B4-BE49-F238E27FC236}">
                  <a16:creationId xmlns:a16="http://schemas.microsoft.com/office/drawing/2014/main" id="{65656592-436B-6D45-70DE-F7E7624CB6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87" y="3767"/>
              <a:ext cx="169" cy="1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758C9F9D-45BE-51B9-2BD2-9969326AEC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0" y="3746"/>
              <a:ext cx="31" cy="34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19256702-542A-5528-6F96-0A28ABFFDD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3" y="3664"/>
              <a:ext cx="57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87425" eaLnBrk="1" hangingPunct="1"/>
              <a:r>
                <a:rPr lang="el-GR" sz="2200" b="1" dirty="0"/>
                <a:t>Έργο </a:t>
              </a:r>
              <a:r>
                <a:rPr lang="en-US" sz="2200" b="1" dirty="0"/>
                <a:t>B</a:t>
              </a:r>
              <a:endParaRPr lang="en-US" sz="2200" dirty="0"/>
            </a:p>
          </p:txBody>
        </p:sp>
      </p:grpSp>
      <p:sp>
        <p:nvSpPr>
          <p:cNvPr id="12" name="Line 10">
            <a:extLst>
              <a:ext uri="{FF2B5EF4-FFF2-40B4-BE49-F238E27FC236}">
                <a16:creationId xmlns:a16="http://schemas.microsoft.com/office/drawing/2014/main" id="{1F8E7735-5CD3-763E-A198-682D3CC4808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8201" y="1916113"/>
            <a:ext cx="1587" cy="36496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E4A471B0-8E07-8AB9-F46E-64C6D9CE3B5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9313" y="4346575"/>
            <a:ext cx="602615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id="{0BDC757E-D670-0230-7D7C-7C1CA64046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08863" y="4346575"/>
            <a:ext cx="1588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2789D177-9D7C-C017-2434-42C29D58D8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29526" y="4346575"/>
            <a:ext cx="1587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6" name="Line 14">
            <a:extLst>
              <a:ext uri="{FF2B5EF4-FFF2-40B4-BE49-F238E27FC236}">
                <a16:creationId xmlns:a16="http://schemas.microsoft.com/office/drawing/2014/main" id="{2C3B150D-9B0B-59A2-09C1-E7CB5FB9BE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0663" y="4346575"/>
            <a:ext cx="1588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9647D5C4-4C13-3478-1DA5-7481E075F6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1326" y="4346575"/>
            <a:ext cx="1587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" name="Line 16">
            <a:extLst>
              <a:ext uri="{FF2B5EF4-FFF2-40B4-BE49-F238E27FC236}">
                <a16:creationId xmlns:a16="http://schemas.microsoft.com/office/drawing/2014/main" id="{DC0553B2-0E73-7808-CC20-FD551FA2B1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74051" y="4346575"/>
            <a:ext cx="1587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9" name="Line 17">
            <a:extLst>
              <a:ext uri="{FF2B5EF4-FFF2-40B4-BE49-F238E27FC236}">
                <a16:creationId xmlns:a16="http://schemas.microsoft.com/office/drawing/2014/main" id="{B6EED019-B570-5E39-D50A-986DF797F7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4713" y="4346575"/>
            <a:ext cx="1588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0" name="Line 18">
            <a:extLst>
              <a:ext uri="{FF2B5EF4-FFF2-40B4-BE49-F238E27FC236}">
                <a16:creationId xmlns:a16="http://schemas.microsoft.com/office/drawing/2014/main" id="{4FA7ADC1-C952-A055-2DE7-55CFA30453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04263" y="4346575"/>
            <a:ext cx="1588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1" name="Line 19">
            <a:extLst>
              <a:ext uri="{FF2B5EF4-FFF2-40B4-BE49-F238E27FC236}">
                <a16:creationId xmlns:a16="http://schemas.microsoft.com/office/drawing/2014/main" id="{775454B5-6DDF-1E5B-2D3C-E4859B7FAF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15401" y="4346575"/>
            <a:ext cx="1587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2" name="Line 20">
            <a:extLst>
              <a:ext uri="{FF2B5EF4-FFF2-40B4-BE49-F238E27FC236}">
                <a16:creationId xmlns:a16="http://schemas.microsoft.com/office/drawing/2014/main" id="{220827CF-7E40-BEC8-38F4-9A01BA3123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36063" y="4346575"/>
            <a:ext cx="1588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3" name="Line 21">
            <a:extLst>
              <a:ext uri="{FF2B5EF4-FFF2-40B4-BE49-F238E27FC236}">
                <a16:creationId xmlns:a16="http://schemas.microsoft.com/office/drawing/2014/main" id="{EA98AEF0-834E-4C85-256B-706DCAE877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47201" y="4346575"/>
            <a:ext cx="1587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4" name="Line 22">
            <a:extLst>
              <a:ext uri="{FF2B5EF4-FFF2-40B4-BE49-F238E27FC236}">
                <a16:creationId xmlns:a16="http://schemas.microsoft.com/office/drawing/2014/main" id="{02DDF965-EA4A-F057-438F-6645578004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67863" y="4346575"/>
            <a:ext cx="1588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5" name="Line 23">
            <a:extLst>
              <a:ext uri="{FF2B5EF4-FFF2-40B4-BE49-F238E27FC236}">
                <a16:creationId xmlns:a16="http://schemas.microsoft.com/office/drawing/2014/main" id="{DF8627BF-3E70-F762-CC9F-106D769DCD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79001" y="4346575"/>
            <a:ext cx="1587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" name="Line 24">
            <a:extLst>
              <a:ext uri="{FF2B5EF4-FFF2-40B4-BE49-F238E27FC236}">
                <a16:creationId xmlns:a16="http://schemas.microsoft.com/office/drawing/2014/main" id="{DA4791DA-217A-17DE-9400-91C473095F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01251" y="4346575"/>
            <a:ext cx="1587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7" name="Line 25">
            <a:extLst>
              <a:ext uri="{FF2B5EF4-FFF2-40B4-BE49-F238E27FC236}">
                <a16:creationId xmlns:a16="http://schemas.microsoft.com/office/drawing/2014/main" id="{0F5E39E5-5668-B4EC-4028-3816A4EACC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10801" y="4346575"/>
            <a:ext cx="1587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8" name="Line 26">
            <a:extLst>
              <a:ext uri="{FF2B5EF4-FFF2-40B4-BE49-F238E27FC236}">
                <a16:creationId xmlns:a16="http://schemas.microsoft.com/office/drawing/2014/main" id="{5FB78E29-1C52-0FCB-F4B2-0DAAD68CB4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23526" y="4346575"/>
            <a:ext cx="1587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" name="Line 27">
            <a:extLst>
              <a:ext uri="{FF2B5EF4-FFF2-40B4-BE49-F238E27FC236}">
                <a16:creationId xmlns:a16="http://schemas.microsoft.com/office/drawing/2014/main" id="{323EF944-BD49-3E40-9F25-D77718D69E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42601" y="4346575"/>
            <a:ext cx="1587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0" name="Line 28">
            <a:extLst>
              <a:ext uri="{FF2B5EF4-FFF2-40B4-BE49-F238E27FC236}">
                <a16:creationId xmlns:a16="http://schemas.microsoft.com/office/drawing/2014/main" id="{1FA64566-1D1E-3DCB-2E22-60C0D085A3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53738" y="4346575"/>
            <a:ext cx="3175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1" name="Line 29">
            <a:extLst>
              <a:ext uri="{FF2B5EF4-FFF2-40B4-BE49-F238E27FC236}">
                <a16:creationId xmlns:a16="http://schemas.microsoft.com/office/drawing/2014/main" id="{A7C4F566-8B7F-4556-CA93-7DBB0E7991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74401" y="4346575"/>
            <a:ext cx="1587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2" name="Line 30">
            <a:extLst>
              <a:ext uri="{FF2B5EF4-FFF2-40B4-BE49-F238E27FC236}">
                <a16:creationId xmlns:a16="http://schemas.microsoft.com/office/drawing/2014/main" id="{4B21E77D-62CE-6E5C-06CE-2718567864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85538" y="4346575"/>
            <a:ext cx="1588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3" name="Line 31">
            <a:extLst>
              <a:ext uri="{FF2B5EF4-FFF2-40B4-BE49-F238E27FC236}">
                <a16:creationId xmlns:a16="http://schemas.microsoft.com/office/drawing/2014/main" id="{ED22D916-64D5-C431-40B1-00363E73A5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07788" y="4346575"/>
            <a:ext cx="1588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" name="Line 32">
            <a:extLst>
              <a:ext uri="{FF2B5EF4-FFF2-40B4-BE49-F238E27FC236}">
                <a16:creationId xmlns:a16="http://schemas.microsoft.com/office/drawing/2014/main" id="{9F3BF1D7-02CD-29F7-DB73-3870A735A1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18926" y="4346575"/>
            <a:ext cx="1587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5" name="Line 33">
            <a:extLst>
              <a:ext uri="{FF2B5EF4-FFF2-40B4-BE49-F238E27FC236}">
                <a16:creationId xmlns:a16="http://schemas.microsoft.com/office/drawing/2014/main" id="{BF767BD2-9B92-619E-8703-F3DDB01FAF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230063" y="4346575"/>
            <a:ext cx="1588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6" name="Line 34">
            <a:extLst>
              <a:ext uri="{FF2B5EF4-FFF2-40B4-BE49-F238E27FC236}">
                <a16:creationId xmlns:a16="http://schemas.microsoft.com/office/drawing/2014/main" id="{E3C94520-32E3-602D-F054-A6ABB00FA6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450726" y="4346575"/>
            <a:ext cx="1587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7" name="Line 35">
            <a:extLst>
              <a:ext uri="{FF2B5EF4-FFF2-40B4-BE49-F238E27FC236}">
                <a16:creationId xmlns:a16="http://schemas.microsoft.com/office/drawing/2014/main" id="{D94E0E39-A07B-7580-0A57-4C9BF42874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60276" y="4346575"/>
            <a:ext cx="1587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" name="Line 36">
            <a:extLst>
              <a:ext uri="{FF2B5EF4-FFF2-40B4-BE49-F238E27FC236}">
                <a16:creationId xmlns:a16="http://schemas.microsoft.com/office/drawing/2014/main" id="{27A5341E-0725-C449-F1BD-9CEEA83751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882526" y="4346575"/>
            <a:ext cx="1587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" name="Line 37">
            <a:extLst>
              <a:ext uri="{FF2B5EF4-FFF2-40B4-BE49-F238E27FC236}">
                <a16:creationId xmlns:a16="http://schemas.microsoft.com/office/drawing/2014/main" id="{9D32A1F5-89BD-46D6-19B4-CD5CA7AED1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92076" y="4346575"/>
            <a:ext cx="1587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" name="Line 38">
            <a:extLst>
              <a:ext uri="{FF2B5EF4-FFF2-40B4-BE49-F238E27FC236}">
                <a16:creationId xmlns:a16="http://schemas.microsoft.com/office/drawing/2014/main" id="{883EBF3B-725E-ECAE-8858-8B5C344532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315913" y="4346575"/>
            <a:ext cx="1588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" name="Line 39">
            <a:extLst>
              <a:ext uri="{FF2B5EF4-FFF2-40B4-BE49-F238E27FC236}">
                <a16:creationId xmlns:a16="http://schemas.microsoft.com/office/drawing/2014/main" id="{2B6A98B4-6DC5-25CB-1AD5-B5038AA2A0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525463" y="4346575"/>
            <a:ext cx="1588" cy="7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2" name="Rectangle 40">
            <a:extLst>
              <a:ext uri="{FF2B5EF4-FFF2-40B4-BE49-F238E27FC236}">
                <a16:creationId xmlns:a16="http://schemas.microsoft.com/office/drawing/2014/main" id="{AE642D93-0C74-E4D8-BE01-5A495321D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0626" y="5392738"/>
            <a:ext cx="6445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87425" eaLnBrk="1" hangingPunct="1"/>
            <a:r>
              <a:rPr lang="en-US" sz="1900" b="1"/>
              <a:t>($200)</a:t>
            </a:r>
            <a:endParaRPr lang="en-US" sz="2600"/>
          </a:p>
        </p:txBody>
      </p:sp>
      <p:sp>
        <p:nvSpPr>
          <p:cNvPr id="43" name="Rectangle 41">
            <a:extLst>
              <a:ext uri="{FF2B5EF4-FFF2-40B4-BE49-F238E27FC236}">
                <a16:creationId xmlns:a16="http://schemas.microsoft.com/office/drawing/2014/main" id="{E9F7FFF7-43F1-B0A9-CEA1-76226E7B9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0626" y="4789488"/>
            <a:ext cx="6445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87425" eaLnBrk="1" hangingPunct="1"/>
            <a:r>
              <a:rPr lang="en-US" sz="1900" b="1"/>
              <a:t>($100)</a:t>
            </a:r>
            <a:endParaRPr lang="en-US" sz="2600"/>
          </a:p>
        </p:txBody>
      </p:sp>
      <p:sp>
        <p:nvSpPr>
          <p:cNvPr id="44" name="Rectangle 42">
            <a:extLst>
              <a:ext uri="{FF2B5EF4-FFF2-40B4-BE49-F238E27FC236}">
                <a16:creationId xmlns:a16="http://schemas.microsoft.com/office/drawing/2014/main" id="{0BAEF64A-9337-06E1-CFC6-AC77D7AB9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7813" y="4170363"/>
            <a:ext cx="2413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87425" eaLnBrk="1" hangingPunct="1"/>
            <a:r>
              <a:rPr lang="en-US" sz="1900" b="1"/>
              <a:t>$0</a:t>
            </a:r>
            <a:endParaRPr lang="en-US" sz="2600"/>
          </a:p>
        </p:txBody>
      </p:sp>
      <p:sp>
        <p:nvSpPr>
          <p:cNvPr id="45" name="Rectangle 43">
            <a:extLst>
              <a:ext uri="{FF2B5EF4-FFF2-40B4-BE49-F238E27FC236}">
                <a16:creationId xmlns:a16="http://schemas.microsoft.com/office/drawing/2014/main" id="{41A6B7CD-E4E0-5D43-7F4C-63132B4E8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4763" y="3563938"/>
            <a:ext cx="482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87425" eaLnBrk="1" hangingPunct="1"/>
            <a:r>
              <a:rPr lang="en-US" sz="1900" b="1"/>
              <a:t>$100</a:t>
            </a:r>
            <a:endParaRPr lang="en-US" sz="2600"/>
          </a:p>
        </p:txBody>
      </p:sp>
      <p:sp>
        <p:nvSpPr>
          <p:cNvPr id="46" name="Rectangle 44">
            <a:extLst>
              <a:ext uri="{FF2B5EF4-FFF2-40B4-BE49-F238E27FC236}">
                <a16:creationId xmlns:a16="http://schemas.microsoft.com/office/drawing/2014/main" id="{0091BDE3-883D-0647-D989-42BD0D86F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4763" y="2959100"/>
            <a:ext cx="482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87425" eaLnBrk="1" hangingPunct="1"/>
            <a:r>
              <a:rPr lang="en-US" sz="1900" b="1"/>
              <a:t>$200</a:t>
            </a:r>
            <a:endParaRPr lang="en-US" sz="2600"/>
          </a:p>
        </p:txBody>
      </p:sp>
      <p:sp>
        <p:nvSpPr>
          <p:cNvPr id="47" name="Rectangle 45">
            <a:extLst>
              <a:ext uri="{FF2B5EF4-FFF2-40B4-BE49-F238E27FC236}">
                <a16:creationId xmlns:a16="http://schemas.microsoft.com/office/drawing/2014/main" id="{C6C4BF4B-E924-C6EC-321F-0D07A5BA2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4763" y="2343150"/>
            <a:ext cx="482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87425" eaLnBrk="1" hangingPunct="1"/>
            <a:r>
              <a:rPr lang="en-US" sz="1900" b="1"/>
              <a:t>$300</a:t>
            </a:r>
            <a:endParaRPr lang="en-US" sz="2600"/>
          </a:p>
        </p:txBody>
      </p:sp>
      <p:sp>
        <p:nvSpPr>
          <p:cNvPr id="48" name="Rectangle 46">
            <a:extLst>
              <a:ext uri="{FF2B5EF4-FFF2-40B4-BE49-F238E27FC236}">
                <a16:creationId xmlns:a16="http://schemas.microsoft.com/office/drawing/2014/main" id="{F48BF0BA-BF5F-FDC8-CC6E-461AC8F9A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4763" y="1844675"/>
            <a:ext cx="482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87425" eaLnBrk="1" hangingPunct="1"/>
            <a:r>
              <a:rPr lang="en-US" sz="1900" b="1"/>
              <a:t>$400</a:t>
            </a:r>
            <a:endParaRPr lang="en-US" sz="2600"/>
          </a:p>
        </p:txBody>
      </p:sp>
      <p:sp>
        <p:nvSpPr>
          <p:cNvPr id="49" name="Rectangle 47">
            <a:extLst>
              <a:ext uri="{FF2B5EF4-FFF2-40B4-BE49-F238E27FC236}">
                <a16:creationId xmlns:a16="http://schemas.microsoft.com/office/drawing/2014/main" id="{938FB582-B176-4E78-E255-406C7D354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351" y="4572000"/>
            <a:ext cx="444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87425" eaLnBrk="1" hangingPunct="1"/>
            <a:r>
              <a:rPr lang="en-US" sz="1500" b="1"/>
              <a:t>-15%</a:t>
            </a:r>
            <a:endParaRPr lang="en-US" sz="2600"/>
          </a:p>
        </p:txBody>
      </p:sp>
      <p:sp>
        <p:nvSpPr>
          <p:cNvPr id="50" name="Rectangle 48">
            <a:extLst>
              <a:ext uri="{FF2B5EF4-FFF2-40B4-BE49-F238E27FC236}">
                <a16:creationId xmlns:a16="http://schemas.microsoft.com/office/drawing/2014/main" id="{DFAF3509-F591-5A8D-0A39-510AA99D6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438" y="4572000"/>
            <a:ext cx="285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87425" eaLnBrk="1" hangingPunct="1"/>
            <a:r>
              <a:rPr lang="en-US" sz="1500" b="1"/>
              <a:t>0%</a:t>
            </a:r>
            <a:endParaRPr lang="en-US" sz="2600"/>
          </a:p>
        </p:txBody>
      </p:sp>
      <p:sp>
        <p:nvSpPr>
          <p:cNvPr id="51" name="Rectangle 49">
            <a:extLst>
              <a:ext uri="{FF2B5EF4-FFF2-40B4-BE49-F238E27FC236}">
                <a16:creationId xmlns:a16="http://schemas.microsoft.com/office/drawing/2014/main" id="{5D66DB19-89CE-842A-199B-B42D68AD9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688" y="45720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87425" eaLnBrk="1" hangingPunct="1"/>
            <a:r>
              <a:rPr lang="en-US" sz="1500" b="1"/>
              <a:t>15%</a:t>
            </a:r>
            <a:endParaRPr lang="en-US" sz="2600"/>
          </a:p>
        </p:txBody>
      </p:sp>
      <p:sp>
        <p:nvSpPr>
          <p:cNvPr id="52" name="Rectangle 50">
            <a:extLst>
              <a:ext uri="{FF2B5EF4-FFF2-40B4-BE49-F238E27FC236}">
                <a16:creationId xmlns:a16="http://schemas.microsoft.com/office/drawing/2014/main" id="{8D0496A6-0F59-A9C8-8F75-C607C667D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6038" y="45720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87425" eaLnBrk="1" hangingPunct="1"/>
            <a:r>
              <a:rPr lang="en-US" sz="1500" b="1"/>
              <a:t>30%</a:t>
            </a:r>
            <a:endParaRPr lang="en-US" sz="2600"/>
          </a:p>
        </p:txBody>
      </p:sp>
      <p:sp>
        <p:nvSpPr>
          <p:cNvPr id="53" name="Rectangle 51">
            <a:extLst>
              <a:ext uri="{FF2B5EF4-FFF2-40B4-BE49-F238E27FC236}">
                <a16:creationId xmlns:a16="http://schemas.microsoft.com/office/drawing/2014/main" id="{65D780A5-927D-1D49-62EB-07C0300E9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5801" y="45720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87425" eaLnBrk="1" hangingPunct="1"/>
            <a:r>
              <a:rPr lang="en-US" sz="1500" b="1"/>
              <a:t>45%</a:t>
            </a:r>
            <a:endParaRPr lang="en-US" sz="2600"/>
          </a:p>
        </p:txBody>
      </p:sp>
      <p:sp>
        <p:nvSpPr>
          <p:cNvPr id="54" name="Rectangle 52">
            <a:extLst>
              <a:ext uri="{FF2B5EF4-FFF2-40B4-BE49-F238E27FC236}">
                <a16:creationId xmlns:a16="http://schemas.microsoft.com/office/drawing/2014/main" id="{69825BC4-0233-131F-A192-78203FFF3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3501" y="4573588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87425" eaLnBrk="1" hangingPunct="1"/>
            <a:r>
              <a:rPr lang="en-US" sz="1500" b="1"/>
              <a:t>70%</a:t>
            </a:r>
            <a:endParaRPr lang="en-US" sz="2600"/>
          </a:p>
        </p:txBody>
      </p:sp>
      <p:sp>
        <p:nvSpPr>
          <p:cNvPr id="55" name="Rectangle 53">
            <a:extLst>
              <a:ext uri="{FF2B5EF4-FFF2-40B4-BE49-F238E27FC236}">
                <a16:creationId xmlns:a16="http://schemas.microsoft.com/office/drawing/2014/main" id="{0678874D-1390-ED37-3005-F5B43FE31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3576" y="4573588"/>
            <a:ext cx="476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87425" eaLnBrk="1" hangingPunct="1"/>
            <a:r>
              <a:rPr lang="en-US" sz="1500" b="1"/>
              <a:t>100%</a:t>
            </a:r>
            <a:endParaRPr lang="en-US" sz="2600"/>
          </a:p>
        </p:txBody>
      </p:sp>
      <p:sp>
        <p:nvSpPr>
          <p:cNvPr id="56" name="Rectangle 54">
            <a:extLst>
              <a:ext uri="{FF2B5EF4-FFF2-40B4-BE49-F238E27FC236}">
                <a16:creationId xmlns:a16="http://schemas.microsoft.com/office/drawing/2014/main" id="{0B1BBC19-90B8-00D4-3075-A3DBBEAA0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6513" y="4572000"/>
            <a:ext cx="476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87425" eaLnBrk="1" hangingPunct="1"/>
            <a:r>
              <a:rPr lang="en-US" sz="1500" b="1"/>
              <a:t>130%</a:t>
            </a:r>
            <a:endParaRPr lang="en-US" sz="2600"/>
          </a:p>
        </p:txBody>
      </p:sp>
      <p:sp>
        <p:nvSpPr>
          <p:cNvPr id="57" name="Rectangle 55">
            <a:extLst>
              <a:ext uri="{FF2B5EF4-FFF2-40B4-BE49-F238E27FC236}">
                <a16:creationId xmlns:a16="http://schemas.microsoft.com/office/drawing/2014/main" id="{EB3DD6E9-F554-F3C7-0F44-8FAE153D9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451" y="4570413"/>
            <a:ext cx="476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87425" eaLnBrk="1" hangingPunct="1"/>
            <a:r>
              <a:rPr lang="en-US" sz="1500" b="1"/>
              <a:t>160%</a:t>
            </a:r>
            <a:endParaRPr lang="en-US" sz="2600"/>
          </a:p>
        </p:txBody>
      </p:sp>
      <p:sp>
        <p:nvSpPr>
          <p:cNvPr id="58" name="Rectangle 56">
            <a:extLst>
              <a:ext uri="{FF2B5EF4-FFF2-40B4-BE49-F238E27FC236}">
                <a16:creationId xmlns:a16="http://schemas.microsoft.com/office/drawing/2014/main" id="{01ABFD61-4337-8D66-CCC4-C38C222B7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0326" y="4570413"/>
            <a:ext cx="476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87425" eaLnBrk="1" hangingPunct="1"/>
            <a:r>
              <a:rPr lang="en-US" sz="1500" b="1"/>
              <a:t>190%</a:t>
            </a:r>
            <a:endParaRPr lang="en-US" sz="2600"/>
          </a:p>
        </p:txBody>
      </p:sp>
      <p:sp>
        <p:nvSpPr>
          <p:cNvPr id="59" name="Rectangle 57">
            <a:extLst>
              <a:ext uri="{FF2B5EF4-FFF2-40B4-BE49-F238E27FC236}">
                <a16:creationId xmlns:a16="http://schemas.microsoft.com/office/drawing/2014/main" id="{A2C7739B-4AA2-3F54-8924-859CEB660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4501" y="5919788"/>
            <a:ext cx="1868075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87425" eaLnBrk="1" hangingPunct="1"/>
            <a:r>
              <a:rPr lang="el-GR" sz="2200" b="1" dirty="0"/>
              <a:t>Προεξοφλητικό</a:t>
            </a:r>
          </a:p>
          <a:p>
            <a:pPr defTabSz="987425" eaLnBrk="1" hangingPunct="1"/>
            <a:r>
              <a:rPr lang="el-GR" sz="2200" b="1" dirty="0"/>
              <a:t>Επιτόκιο</a:t>
            </a:r>
            <a:endParaRPr lang="en-US" sz="2200" dirty="0"/>
          </a:p>
        </p:txBody>
      </p:sp>
      <p:sp>
        <p:nvSpPr>
          <p:cNvPr id="60" name="Rectangle 58">
            <a:extLst>
              <a:ext uri="{FF2B5EF4-FFF2-40B4-BE49-F238E27FC236}">
                <a16:creationId xmlns:a16="http://schemas.microsoft.com/office/drawing/2014/main" id="{01213815-7580-6120-27AA-8A86CC524D4A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3072944" y="1986757"/>
            <a:ext cx="574675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87425" eaLnBrk="1" hangingPunct="1"/>
            <a:r>
              <a:rPr lang="en-US" sz="2200" b="1"/>
              <a:t>NPV</a:t>
            </a:r>
            <a:endParaRPr lang="en-US" sz="2200"/>
          </a:p>
        </p:txBody>
      </p:sp>
      <p:grpSp>
        <p:nvGrpSpPr>
          <p:cNvPr id="61" name="Group 59">
            <a:extLst>
              <a:ext uri="{FF2B5EF4-FFF2-40B4-BE49-F238E27FC236}">
                <a16:creationId xmlns:a16="http://schemas.microsoft.com/office/drawing/2014/main" id="{528C5B68-8ADE-207B-8354-2BCA94A20F58}"/>
              </a:ext>
            </a:extLst>
          </p:cNvPr>
          <p:cNvGrpSpPr>
            <a:grpSpLocks/>
          </p:cNvGrpSpPr>
          <p:nvPr/>
        </p:nvGrpSpPr>
        <p:grpSpPr bwMode="auto">
          <a:xfrm>
            <a:off x="4770776" y="2052638"/>
            <a:ext cx="1119187" cy="2117725"/>
            <a:chOff x="1762" y="1125"/>
            <a:chExt cx="705" cy="1334"/>
          </a:xfrm>
        </p:grpSpPr>
        <p:sp>
          <p:nvSpPr>
            <p:cNvPr id="62" name="Line 60">
              <a:extLst>
                <a:ext uri="{FF2B5EF4-FFF2-40B4-BE49-F238E27FC236}">
                  <a16:creationId xmlns:a16="http://schemas.microsoft.com/office/drawing/2014/main" id="{D46E519D-D855-8F6D-EB70-CD1EDFCF60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8" y="1617"/>
              <a:ext cx="1" cy="8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3" name="Rectangle 61">
              <a:extLst>
                <a:ext uri="{FF2B5EF4-FFF2-40B4-BE49-F238E27FC236}">
                  <a16:creationId xmlns:a16="http://schemas.microsoft.com/office/drawing/2014/main" id="{710EA8E0-AB1A-7EB9-B1E9-6C6D9784BD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2" y="1125"/>
              <a:ext cx="665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4" name="Rectangle 62">
              <a:extLst>
                <a:ext uri="{FF2B5EF4-FFF2-40B4-BE49-F238E27FC236}">
                  <a16:creationId xmlns:a16="http://schemas.microsoft.com/office/drawing/2014/main" id="{E0E701F1-4472-4085-711A-3F052B7D58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6" y="1394"/>
              <a:ext cx="671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987425" eaLnBrk="1" hangingPunct="1"/>
              <a:r>
                <a:rPr lang="en-US" sz="2200" b="1"/>
                <a:t>IRR </a:t>
              </a:r>
              <a:r>
                <a:rPr lang="en-US" sz="2200" b="1" baseline="-25000"/>
                <a:t>1</a:t>
              </a:r>
              <a:r>
                <a:rPr lang="en-US" sz="2200" b="1"/>
                <a:t>(A)</a:t>
              </a:r>
              <a:endParaRPr lang="en-US" sz="2200"/>
            </a:p>
          </p:txBody>
        </p:sp>
      </p:grpSp>
      <p:grpSp>
        <p:nvGrpSpPr>
          <p:cNvPr id="65" name="Group 63">
            <a:extLst>
              <a:ext uri="{FF2B5EF4-FFF2-40B4-BE49-F238E27FC236}">
                <a16:creationId xmlns:a16="http://schemas.microsoft.com/office/drawing/2014/main" id="{D176EEF0-AAB4-DC43-6273-63EEDB5A4D37}"/>
              </a:ext>
            </a:extLst>
          </p:cNvPr>
          <p:cNvGrpSpPr>
            <a:grpSpLocks/>
          </p:cNvGrpSpPr>
          <p:nvPr/>
        </p:nvGrpSpPr>
        <p:grpSpPr bwMode="auto">
          <a:xfrm>
            <a:off x="6163013" y="2381250"/>
            <a:ext cx="1106488" cy="1789113"/>
            <a:chOff x="2639" y="1332"/>
            <a:chExt cx="697" cy="1127"/>
          </a:xfrm>
        </p:grpSpPr>
        <p:sp>
          <p:nvSpPr>
            <p:cNvPr id="66" name="Line 64">
              <a:extLst>
                <a:ext uri="{FF2B5EF4-FFF2-40B4-BE49-F238E27FC236}">
                  <a16:creationId xmlns:a16="http://schemas.microsoft.com/office/drawing/2014/main" id="{910429A8-F685-0C25-6C6D-C3DDDEF5E1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4" y="1617"/>
              <a:ext cx="1" cy="8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" name="Rectangle 65">
              <a:extLst>
                <a:ext uri="{FF2B5EF4-FFF2-40B4-BE49-F238E27FC236}">
                  <a16:creationId xmlns:a16="http://schemas.microsoft.com/office/drawing/2014/main" id="{7583E221-1308-1DFA-7730-DE4C03B33C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9" y="1332"/>
              <a:ext cx="697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8" name="Rectangle 66">
              <a:extLst>
                <a:ext uri="{FF2B5EF4-FFF2-40B4-BE49-F238E27FC236}">
                  <a16:creationId xmlns:a16="http://schemas.microsoft.com/office/drawing/2014/main" id="{8AC64822-18B8-DD79-5442-ECC3A8FE95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2" y="1395"/>
              <a:ext cx="601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87425" eaLnBrk="1" hangingPunct="1"/>
              <a:r>
                <a:rPr lang="en-US" sz="2200" b="1"/>
                <a:t>IRR (B)</a:t>
              </a:r>
              <a:endParaRPr lang="en-US" sz="2200"/>
            </a:p>
          </p:txBody>
        </p:sp>
      </p:grpSp>
      <p:sp>
        <p:nvSpPr>
          <p:cNvPr id="69" name="Rectangle 67">
            <a:extLst>
              <a:ext uri="{FF2B5EF4-FFF2-40B4-BE49-F238E27FC236}">
                <a16:creationId xmlns:a16="http://schemas.microsoft.com/office/drawing/2014/main" id="{9586287C-BD29-7FB7-6DFF-9D81A4127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3051" y="2027238"/>
            <a:ext cx="1023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DBCAD0C-E15D-900A-7F28-1E9605F14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6388" y="2476500"/>
            <a:ext cx="10652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87425" eaLnBrk="1" hangingPunct="1"/>
            <a:r>
              <a:rPr lang="en-US" sz="2200" b="1"/>
              <a:t>IRR </a:t>
            </a:r>
            <a:r>
              <a:rPr lang="en-US" sz="2200" b="1" baseline="-25000"/>
              <a:t>2</a:t>
            </a:r>
            <a:r>
              <a:rPr lang="en-US" sz="2200" b="1"/>
              <a:t>(A)</a:t>
            </a:r>
          </a:p>
          <a:p>
            <a:pPr defTabSz="987425" eaLnBrk="1" hangingPunct="1"/>
            <a:endParaRPr lang="en-US" sz="2200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41168939-3A4C-1863-E5C8-5DC0F7441A0F}"/>
              </a:ext>
            </a:extLst>
          </p:cNvPr>
          <p:cNvGrpSpPr>
            <a:grpSpLocks/>
          </p:cNvGrpSpPr>
          <p:nvPr/>
        </p:nvGrpSpPr>
        <p:grpSpPr bwMode="auto">
          <a:xfrm>
            <a:off x="4467563" y="2511425"/>
            <a:ext cx="6080125" cy="2555875"/>
            <a:chOff x="1571" y="1427"/>
            <a:chExt cx="3830" cy="1610"/>
          </a:xfrm>
        </p:grpSpPr>
        <p:sp>
          <p:nvSpPr>
            <p:cNvPr id="72" name="Line 71">
              <a:extLst>
                <a:ext uri="{FF2B5EF4-FFF2-40B4-BE49-F238E27FC236}">
                  <a16:creationId xmlns:a16="http://schemas.microsoft.com/office/drawing/2014/main" id="{D4A9D32D-C2EE-AC35-BD11-8E1E33F784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83" y="2570"/>
              <a:ext cx="1" cy="47"/>
            </a:xfrm>
            <a:prstGeom prst="line">
              <a:avLst/>
            </a:prstGeom>
            <a:noFill/>
            <a:ln w="2857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3" name="Line 72">
              <a:extLst>
                <a:ext uri="{FF2B5EF4-FFF2-40B4-BE49-F238E27FC236}">
                  <a16:creationId xmlns:a16="http://schemas.microsoft.com/office/drawing/2014/main" id="{50716A24-41F2-F067-EC66-804D6DB8FB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1" y="1451"/>
              <a:ext cx="132" cy="222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4" name="Line 73">
              <a:extLst>
                <a:ext uri="{FF2B5EF4-FFF2-40B4-BE49-F238E27FC236}">
                  <a16:creationId xmlns:a16="http://schemas.microsoft.com/office/drawing/2014/main" id="{D233A1EE-00C7-5CE5-A774-4120B058F1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3" y="1673"/>
              <a:ext cx="139" cy="173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5" name="Line 74">
              <a:extLst>
                <a:ext uri="{FF2B5EF4-FFF2-40B4-BE49-F238E27FC236}">
                  <a16:creationId xmlns:a16="http://schemas.microsoft.com/office/drawing/2014/main" id="{85363133-566F-D090-FCB9-78724339E9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2" y="1846"/>
              <a:ext cx="133" cy="152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6" name="Line 75">
              <a:extLst>
                <a:ext uri="{FF2B5EF4-FFF2-40B4-BE49-F238E27FC236}">
                  <a16:creationId xmlns:a16="http://schemas.microsoft.com/office/drawing/2014/main" id="{38E29F5E-99EA-91BE-207B-D02C0ABC45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5" y="1998"/>
              <a:ext cx="139" cy="120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7" name="Line 76">
              <a:extLst>
                <a:ext uri="{FF2B5EF4-FFF2-40B4-BE49-F238E27FC236}">
                  <a16:creationId xmlns:a16="http://schemas.microsoft.com/office/drawing/2014/main" id="{182E50A6-A20D-8061-B98E-4F3E194B2E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4" y="2118"/>
              <a:ext cx="134" cy="103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" name="Line 77">
              <a:extLst>
                <a:ext uri="{FF2B5EF4-FFF2-40B4-BE49-F238E27FC236}">
                  <a16:creationId xmlns:a16="http://schemas.microsoft.com/office/drawing/2014/main" id="{5D94510F-D547-E56B-FE64-7E07D0E76B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8" y="2221"/>
              <a:ext cx="139" cy="95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" name="Line 78">
              <a:extLst>
                <a:ext uri="{FF2B5EF4-FFF2-40B4-BE49-F238E27FC236}">
                  <a16:creationId xmlns:a16="http://schemas.microsoft.com/office/drawing/2014/main" id="{BCC366EC-9390-37CB-D07B-6F1300D022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7" y="2316"/>
              <a:ext cx="132" cy="71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0" name="Line 79">
              <a:extLst>
                <a:ext uri="{FF2B5EF4-FFF2-40B4-BE49-F238E27FC236}">
                  <a16:creationId xmlns:a16="http://schemas.microsoft.com/office/drawing/2014/main" id="{FC7D074E-A038-DDEE-3E55-E424EB93DE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9" y="2387"/>
              <a:ext cx="133" cy="64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1" name="Line 80">
              <a:extLst>
                <a:ext uri="{FF2B5EF4-FFF2-40B4-BE49-F238E27FC236}">
                  <a16:creationId xmlns:a16="http://schemas.microsoft.com/office/drawing/2014/main" id="{E5B191EF-673F-A14C-7AF3-1FE51DF9F5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2" y="2451"/>
              <a:ext cx="139" cy="64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" name="Line 81">
              <a:extLst>
                <a:ext uri="{FF2B5EF4-FFF2-40B4-BE49-F238E27FC236}">
                  <a16:creationId xmlns:a16="http://schemas.microsoft.com/office/drawing/2014/main" id="{CBABD94B-4746-8803-2AFD-3D9E4AA1AA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1" y="2515"/>
              <a:ext cx="133" cy="47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" name="Line 82">
              <a:extLst>
                <a:ext uri="{FF2B5EF4-FFF2-40B4-BE49-F238E27FC236}">
                  <a16:creationId xmlns:a16="http://schemas.microsoft.com/office/drawing/2014/main" id="{85784C44-B320-25AB-9673-EE780677DB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4" y="2562"/>
              <a:ext cx="139" cy="39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4" name="Line 83">
              <a:extLst>
                <a:ext uri="{FF2B5EF4-FFF2-40B4-BE49-F238E27FC236}">
                  <a16:creationId xmlns:a16="http://schemas.microsoft.com/office/drawing/2014/main" id="{E51B3931-E35C-5F5A-7E04-39F9E9B063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3" y="2601"/>
              <a:ext cx="133" cy="40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5" name="Line 84">
              <a:extLst>
                <a:ext uri="{FF2B5EF4-FFF2-40B4-BE49-F238E27FC236}">
                  <a16:creationId xmlns:a16="http://schemas.microsoft.com/office/drawing/2014/main" id="{246E140E-72B2-A280-28FD-7106E2D88B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2641"/>
              <a:ext cx="140" cy="39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6" name="Line 85">
              <a:extLst>
                <a:ext uri="{FF2B5EF4-FFF2-40B4-BE49-F238E27FC236}">
                  <a16:creationId xmlns:a16="http://schemas.microsoft.com/office/drawing/2014/main" id="{B914AD90-E6E1-CAA2-477B-4D5161FABE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6" y="2680"/>
              <a:ext cx="132" cy="56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7" name="Line 86">
              <a:extLst>
                <a:ext uri="{FF2B5EF4-FFF2-40B4-BE49-F238E27FC236}">
                  <a16:creationId xmlns:a16="http://schemas.microsoft.com/office/drawing/2014/main" id="{9364DE97-8756-42B3-5A6F-0DD25CB087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8" y="2736"/>
              <a:ext cx="134" cy="48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8" name="Line 87">
              <a:extLst>
                <a:ext uri="{FF2B5EF4-FFF2-40B4-BE49-F238E27FC236}">
                  <a16:creationId xmlns:a16="http://schemas.microsoft.com/office/drawing/2014/main" id="{D4F9F385-67E5-EF10-24C0-1B1917CFC3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2" y="2784"/>
              <a:ext cx="138" cy="40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9" name="Line 88">
              <a:extLst>
                <a:ext uri="{FF2B5EF4-FFF2-40B4-BE49-F238E27FC236}">
                  <a16:creationId xmlns:a16="http://schemas.microsoft.com/office/drawing/2014/main" id="{4816EE47-E605-16C9-FB46-779B39BADF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0" y="2824"/>
              <a:ext cx="133" cy="31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0" name="Line 89">
              <a:extLst>
                <a:ext uri="{FF2B5EF4-FFF2-40B4-BE49-F238E27FC236}">
                  <a16:creationId xmlns:a16="http://schemas.microsoft.com/office/drawing/2014/main" id="{934D824A-911A-FC64-5D5C-1401BA0643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3" y="2855"/>
              <a:ext cx="139" cy="32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1" name="Line 90">
              <a:extLst>
                <a:ext uri="{FF2B5EF4-FFF2-40B4-BE49-F238E27FC236}">
                  <a16:creationId xmlns:a16="http://schemas.microsoft.com/office/drawing/2014/main" id="{0DC522FE-6088-70F6-4497-B071CF175F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2" y="2887"/>
              <a:ext cx="133" cy="24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2" name="Line 91">
              <a:extLst>
                <a:ext uri="{FF2B5EF4-FFF2-40B4-BE49-F238E27FC236}">
                  <a16:creationId xmlns:a16="http://schemas.microsoft.com/office/drawing/2014/main" id="{E97AC3E5-8B91-043D-7121-D6F7B8289D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5" y="2911"/>
              <a:ext cx="140" cy="16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3" name="Line 92">
              <a:extLst>
                <a:ext uri="{FF2B5EF4-FFF2-40B4-BE49-F238E27FC236}">
                  <a16:creationId xmlns:a16="http://schemas.microsoft.com/office/drawing/2014/main" id="{72F4867C-F2B9-3082-6EEC-2D0C2D9B9C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0" y="2927"/>
              <a:ext cx="100" cy="10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4" name="Line 93">
              <a:extLst>
                <a:ext uri="{FF2B5EF4-FFF2-40B4-BE49-F238E27FC236}">
                  <a16:creationId xmlns:a16="http://schemas.microsoft.com/office/drawing/2014/main" id="{E4E933C4-2B04-0E27-5C14-D9898D39F7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8" y="2942"/>
              <a:ext cx="133" cy="16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5" name="Line 94">
              <a:extLst>
                <a:ext uri="{FF2B5EF4-FFF2-40B4-BE49-F238E27FC236}">
                  <a16:creationId xmlns:a16="http://schemas.microsoft.com/office/drawing/2014/main" id="{05FC2B87-8220-4171-71C3-DF711AFBDE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1" y="2958"/>
              <a:ext cx="139" cy="16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6" name="Line 95">
              <a:extLst>
                <a:ext uri="{FF2B5EF4-FFF2-40B4-BE49-F238E27FC236}">
                  <a16:creationId xmlns:a16="http://schemas.microsoft.com/office/drawing/2014/main" id="{9EE57641-3A69-D03F-3433-DA9293C12E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0" y="2974"/>
              <a:ext cx="132" cy="8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7" name="Line 96">
              <a:extLst>
                <a:ext uri="{FF2B5EF4-FFF2-40B4-BE49-F238E27FC236}">
                  <a16:creationId xmlns:a16="http://schemas.microsoft.com/office/drawing/2014/main" id="{62B60CA2-6E19-2D32-ADA1-59249CF895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2" y="2982"/>
              <a:ext cx="140" cy="15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8" name="Line 97">
              <a:extLst>
                <a:ext uri="{FF2B5EF4-FFF2-40B4-BE49-F238E27FC236}">
                  <a16:creationId xmlns:a16="http://schemas.microsoft.com/office/drawing/2014/main" id="{4181A4FD-5F77-C856-2226-9C07CC641F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82" y="2997"/>
              <a:ext cx="132" cy="8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9" name="Line 98">
              <a:extLst>
                <a:ext uri="{FF2B5EF4-FFF2-40B4-BE49-F238E27FC236}">
                  <a16:creationId xmlns:a16="http://schemas.microsoft.com/office/drawing/2014/main" id="{D35F3750-E3F8-880D-38F9-0FA2C3AC06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14" y="3005"/>
              <a:ext cx="141" cy="8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0" name="Line 99">
              <a:extLst>
                <a:ext uri="{FF2B5EF4-FFF2-40B4-BE49-F238E27FC236}">
                  <a16:creationId xmlns:a16="http://schemas.microsoft.com/office/drawing/2014/main" id="{E076C14D-99B8-6A77-276F-FD6CF28CBF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5" y="3013"/>
              <a:ext cx="132" cy="8"/>
            </a:xfrm>
            <a:prstGeom prst="line">
              <a:avLst/>
            </a:prstGeom>
            <a:noFill/>
            <a:ln w="9525">
              <a:solidFill>
                <a:srgbClr val="A819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DD19CFCC-2CA0-F4BD-B9C6-55CCCFB388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1" y="1427"/>
              <a:ext cx="33" cy="39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7D769FAD-92C4-CA7D-7545-A99DF341E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3" y="1649"/>
              <a:ext cx="33" cy="39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8725E520-4BD1-7B61-B33D-D80F4156EB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3" y="1823"/>
              <a:ext cx="33" cy="39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AA09120A-AFD1-0C43-CE69-A018800930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5" y="1974"/>
              <a:ext cx="33" cy="39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44AC27FC-7A87-038E-D0EE-A1C403B899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4" y="2094"/>
              <a:ext cx="34" cy="40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74811A6E-E881-FD2C-87C5-5CB4CDB195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8" y="2197"/>
              <a:ext cx="33" cy="39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0650DEF7-B7FC-CFBA-A011-1027E8FB7C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7" y="2292"/>
              <a:ext cx="34" cy="40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F049B78E-5D71-1CF2-F549-89957EDB5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0" y="2363"/>
              <a:ext cx="33" cy="40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0D2DA64A-3376-4DDE-481F-27D94AB1EC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2" y="2427"/>
              <a:ext cx="33" cy="40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5E93F6FB-E804-EC8A-FCF5-7DD75F4C02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1" y="2491"/>
              <a:ext cx="34" cy="39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58D4A459-C6AA-C5C3-33B0-D9895CAE77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4" y="2538"/>
              <a:ext cx="33" cy="40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486AC0C5-CF10-3473-DC57-1B98F6459D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" y="2578"/>
              <a:ext cx="34" cy="39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991DC448-2B12-6BC7-CBD2-6CE8C4ACE8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7" y="2617"/>
              <a:ext cx="33" cy="40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5EAC0EC6-D4E4-A37A-210F-F0EE208F40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6" y="2657"/>
              <a:ext cx="34" cy="39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471F35B7-A157-1294-4387-61B88AE82A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8" y="2712"/>
              <a:ext cx="34" cy="40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630AB248-D240-10C9-3346-14203D5AEF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2" y="2760"/>
              <a:ext cx="32" cy="40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3B253E64-B2A8-F20D-2175-DC1A8FEDFB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0" y="2800"/>
              <a:ext cx="34" cy="39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B1B2AB6C-B4A8-1AAA-36DC-6E5891D4A8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4" y="2832"/>
              <a:ext cx="32" cy="39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1A53A886-FE14-D781-E20C-2D09208817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2" y="2863"/>
              <a:ext cx="34" cy="40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93887C21-60BB-0FF8-5F5F-D9A4EA23A2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6" y="2887"/>
              <a:ext cx="32" cy="40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90EFA6EE-8083-BC17-90CF-5271E6E18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5" y="2903"/>
              <a:ext cx="33" cy="39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00EEF24A-C1EC-6C80-91AB-FB1081A311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8" y="2919"/>
              <a:ext cx="33" cy="39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F62179A7-7D60-7733-1C65-5215A95E96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1" y="2934"/>
              <a:ext cx="33" cy="40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B08199C3-682C-3AC0-CA18-4BC76E44A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0" y="2950"/>
              <a:ext cx="33" cy="39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9DEB6FA2-80F3-3F02-0F01-CEC818E68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3" y="2958"/>
              <a:ext cx="33" cy="39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7DABB020-561A-3B70-2E0C-55E2CC5FEA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1" y="2974"/>
              <a:ext cx="33" cy="39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06ED5A12-DC49-F9CC-9B27-32A26F9A79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4" y="2982"/>
              <a:ext cx="34" cy="39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7E093517-C105-402D-614B-F96F6C22BB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5" y="2989"/>
              <a:ext cx="32" cy="40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CDEC671A-9AEE-CAFD-F547-9AC3FCA034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7" y="2997"/>
              <a:ext cx="34" cy="40"/>
            </a:xfrm>
            <a:prstGeom prst="rect">
              <a:avLst/>
            </a:prstGeom>
            <a:solidFill>
              <a:srgbClr val="A81900"/>
            </a:solidFill>
            <a:ln w="9525">
              <a:solidFill>
                <a:srgbClr val="A81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87629ED4-789D-2052-E290-F2C84213D494}"/>
              </a:ext>
            </a:extLst>
          </p:cNvPr>
          <p:cNvGrpSpPr>
            <a:grpSpLocks/>
          </p:cNvGrpSpPr>
          <p:nvPr/>
        </p:nvGrpSpPr>
        <p:grpSpPr bwMode="auto">
          <a:xfrm>
            <a:off x="4499313" y="3924300"/>
            <a:ext cx="6057900" cy="1397000"/>
            <a:chOff x="1591" y="2308"/>
            <a:chExt cx="3816" cy="880"/>
          </a:xfrm>
        </p:grpSpPr>
        <p:sp>
          <p:nvSpPr>
            <p:cNvPr id="131" name="Line 130">
              <a:extLst>
                <a:ext uri="{FF2B5EF4-FFF2-40B4-BE49-F238E27FC236}">
                  <a16:creationId xmlns:a16="http://schemas.microsoft.com/office/drawing/2014/main" id="{F2EBBE17-7C20-20DB-9CBE-24B2FF8587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65" y="2570"/>
              <a:ext cx="1" cy="47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32" name="Line 131">
              <a:extLst>
                <a:ext uri="{FF2B5EF4-FFF2-40B4-BE49-F238E27FC236}">
                  <a16:creationId xmlns:a16="http://schemas.microsoft.com/office/drawing/2014/main" id="{3CAEB156-135D-3C39-C3DF-0AEE47D17E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91" y="2911"/>
              <a:ext cx="132" cy="277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33" name="Line 132">
              <a:extLst>
                <a:ext uri="{FF2B5EF4-FFF2-40B4-BE49-F238E27FC236}">
                  <a16:creationId xmlns:a16="http://schemas.microsoft.com/office/drawing/2014/main" id="{E43BC524-FCDA-1BA1-CAF8-7BCFC4710E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23" y="2712"/>
              <a:ext cx="139" cy="199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34" name="Line 133">
              <a:extLst>
                <a:ext uri="{FF2B5EF4-FFF2-40B4-BE49-F238E27FC236}">
                  <a16:creationId xmlns:a16="http://schemas.microsoft.com/office/drawing/2014/main" id="{4B69AE9E-8353-6F25-70C7-E054B3C0B5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62" y="2570"/>
              <a:ext cx="133" cy="142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35" name="Line 134">
              <a:extLst>
                <a:ext uri="{FF2B5EF4-FFF2-40B4-BE49-F238E27FC236}">
                  <a16:creationId xmlns:a16="http://schemas.microsoft.com/office/drawing/2014/main" id="{13CF7B88-68E7-4131-7200-C5BD9C7E8F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95" y="2475"/>
              <a:ext cx="139" cy="95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36" name="Line 135">
              <a:extLst>
                <a:ext uri="{FF2B5EF4-FFF2-40B4-BE49-F238E27FC236}">
                  <a16:creationId xmlns:a16="http://schemas.microsoft.com/office/drawing/2014/main" id="{AC10D272-05C9-0920-C5E4-FCFB2A74D4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34" y="2411"/>
              <a:ext cx="134" cy="64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37" name="Line 136">
              <a:extLst>
                <a:ext uri="{FF2B5EF4-FFF2-40B4-BE49-F238E27FC236}">
                  <a16:creationId xmlns:a16="http://schemas.microsoft.com/office/drawing/2014/main" id="{91B18837-5154-9529-D154-DB848EB8B8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68" y="2371"/>
              <a:ext cx="139" cy="40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38" name="Line 137">
              <a:extLst>
                <a:ext uri="{FF2B5EF4-FFF2-40B4-BE49-F238E27FC236}">
                  <a16:creationId xmlns:a16="http://schemas.microsoft.com/office/drawing/2014/main" id="{A70A9D21-AF40-55A2-F0E4-D9DC2F63ED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7" y="2347"/>
              <a:ext cx="132" cy="24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39" name="Line 138">
              <a:extLst>
                <a:ext uri="{FF2B5EF4-FFF2-40B4-BE49-F238E27FC236}">
                  <a16:creationId xmlns:a16="http://schemas.microsoft.com/office/drawing/2014/main" id="{DCC489F9-893F-57CB-3605-E34BF32F63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39" y="2332"/>
              <a:ext cx="133" cy="15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0" name="Line 139">
              <a:extLst>
                <a:ext uri="{FF2B5EF4-FFF2-40B4-BE49-F238E27FC236}">
                  <a16:creationId xmlns:a16="http://schemas.microsoft.com/office/drawing/2014/main" id="{25DB3E0C-1174-20B3-D121-CFAF3B8BD6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2" y="2332"/>
              <a:ext cx="139" cy="1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1" name="Line 140">
              <a:extLst>
                <a:ext uri="{FF2B5EF4-FFF2-40B4-BE49-F238E27FC236}">
                  <a16:creationId xmlns:a16="http://schemas.microsoft.com/office/drawing/2014/main" id="{ADC79730-27DE-69B6-5537-C8D15C6295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1" y="2332"/>
              <a:ext cx="133" cy="1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2" name="Line 141">
              <a:extLst>
                <a:ext uri="{FF2B5EF4-FFF2-40B4-BE49-F238E27FC236}">
                  <a16:creationId xmlns:a16="http://schemas.microsoft.com/office/drawing/2014/main" id="{5E434C9F-6B5C-7E04-93E4-C7B9A3F661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4" y="2332"/>
              <a:ext cx="139" cy="15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3" name="Line 142">
              <a:extLst>
                <a:ext uri="{FF2B5EF4-FFF2-40B4-BE49-F238E27FC236}">
                  <a16:creationId xmlns:a16="http://schemas.microsoft.com/office/drawing/2014/main" id="{C0B51617-2DE8-907F-07E3-473ECE8024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3" y="2347"/>
              <a:ext cx="133" cy="8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4" name="Line 143">
              <a:extLst>
                <a:ext uri="{FF2B5EF4-FFF2-40B4-BE49-F238E27FC236}">
                  <a16:creationId xmlns:a16="http://schemas.microsoft.com/office/drawing/2014/main" id="{5F1B34F8-F0E6-ACCD-8F9C-2E249E8B22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2355"/>
              <a:ext cx="140" cy="16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5" name="Line 144">
              <a:extLst>
                <a:ext uri="{FF2B5EF4-FFF2-40B4-BE49-F238E27FC236}">
                  <a16:creationId xmlns:a16="http://schemas.microsoft.com/office/drawing/2014/main" id="{6DF42C0C-F79D-6A77-1010-FE8C023200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6" y="2371"/>
              <a:ext cx="132" cy="40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6" name="Line 145">
              <a:extLst>
                <a:ext uri="{FF2B5EF4-FFF2-40B4-BE49-F238E27FC236}">
                  <a16:creationId xmlns:a16="http://schemas.microsoft.com/office/drawing/2014/main" id="{031D5075-4EA4-45C6-4E37-56939AA735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8" y="2411"/>
              <a:ext cx="134" cy="40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7" name="Line 146">
              <a:extLst>
                <a:ext uri="{FF2B5EF4-FFF2-40B4-BE49-F238E27FC236}">
                  <a16:creationId xmlns:a16="http://schemas.microsoft.com/office/drawing/2014/main" id="{771832A3-3407-543B-E893-28095A114F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2" y="2451"/>
              <a:ext cx="138" cy="40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8" name="Line 147">
              <a:extLst>
                <a:ext uri="{FF2B5EF4-FFF2-40B4-BE49-F238E27FC236}">
                  <a16:creationId xmlns:a16="http://schemas.microsoft.com/office/drawing/2014/main" id="{3C4C8E3C-A2B4-C29F-8602-1C6FCEC4FF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0" y="2491"/>
              <a:ext cx="133" cy="39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49" name="Line 148">
              <a:extLst>
                <a:ext uri="{FF2B5EF4-FFF2-40B4-BE49-F238E27FC236}">
                  <a16:creationId xmlns:a16="http://schemas.microsoft.com/office/drawing/2014/main" id="{E589E6DC-6F1F-8CED-6F8F-ED9C64DE9A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3" y="2530"/>
              <a:ext cx="139" cy="40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50" name="Line 149">
              <a:extLst>
                <a:ext uri="{FF2B5EF4-FFF2-40B4-BE49-F238E27FC236}">
                  <a16:creationId xmlns:a16="http://schemas.microsoft.com/office/drawing/2014/main" id="{48C48E9D-BADF-2B14-2B1C-31A4139009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2" y="2570"/>
              <a:ext cx="133" cy="39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51" name="Line 150">
              <a:extLst>
                <a:ext uri="{FF2B5EF4-FFF2-40B4-BE49-F238E27FC236}">
                  <a16:creationId xmlns:a16="http://schemas.microsoft.com/office/drawing/2014/main" id="{C808DC3C-C5AA-F30C-D346-3E7B08F1C7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5" y="2609"/>
              <a:ext cx="140" cy="32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52" name="Line 151">
              <a:extLst>
                <a:ext uri="{FF2B5EF4-FFF2-40B4-BE49-F238E27FC236}">
                  <a16:creationId xmlns:a16="http://schemas.microsoft.com/office/drawing/2014/main" id="{49E7A13F-FBC0-C420-875E-96BA5E53D1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5" y="2641"/>
              <a:ext cx="133" cy="39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53" name="Line 152">
              <a:extLst>
                <a:ext uri="{FF2B5EF4-FFF2-40B4-BE49-F238E27FC236}">
                  <a16:creationId xmlns:a16="http://schemas.microsoft.com/office/drawing/2014/main" id="{622AAD31-DEFA-F5BA-F044-2872FAF908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8" y="2680"/>
              <a:ext cx="133" cy="32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54" name="Line 153">
              <a:extLst>
                <a:ext uri="{FF2B5EF4-FFF2-40B4-BE49-F238E27FC236}">
                  <a16:creationId xmlns:a16="http://schemas.microsoft.com/office/drawing/2014/main" id="{BEFFC2E7-6105-25E7-A2D6-BAD0582B03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1" y="2712"/>
              <a:ext cx="139" cy="24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55" name="Line 154">
              <a:extLst>
                <a:ext uri="{FF2B5EF4-FFF2-40B4-BE49-F238E27FC236}">
                  <a16:creationId xmlns:a16="http://schemas.microsoft.com/office/drawing/2014/main" id="{1ECC7B7E-D46F-9915-9852-2C17607441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0" y="2736"/>
              <a:ext cx="132" cy="32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56" name="Line 155">
              <a:extLst>
                <a:ext uri="{FF2B5EF4-FFF2-40B4-BE49-F238E27FC236}">
                  <a16:creationId xmlns:a16="http://schemas.microsoft.com/office/drawing/2014/main" id="{CDF54531-0250-63A5-03C8-CF7B5967E5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2" y="2768"/>
              <a:ext cx="140" cy="24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57" name="Line 156">
              <a:extLst>
                <a:ext uri="{FF2B5EF4-FFF2-40B4-BE49-F238E27FC236}">
                  <a16:creationId xmlns:a16="http://schemas.microsoft.com/office/drawing/2014/main" id="{936F67C5-DF54-8DF7-A382-9A5134905A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82" y="2792"/>
              <a:ext cx="132" cy="24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58" name="Line 157">
              <a:extLst>
                <a:ext uri="{FF2B5EF4-FFF2-40B4-BE49-F238E27FC236}">
                  <a16:creationId xmlns:a16="http://schemas.microsoft.com/office/drawing/2014/main" id="{D4CD1A2F-FB4C-E4EA-D9CC-90B19F353C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14" y="2816"/>
              <a:ext cx="141" cy="23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59" name="Line 158">
              <a:extLst>
                <a:ext uri="{FF2B5EF4-FFF2-40B4-BE49-F238E27FC236}">
                  <a16:creationId xmlns:a16="http://schemas.microsoft.com/office/drawing/2014/main" id="{E63A9EFE-F31F-A0D7-25B2-205F05D4A4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5" y="2839"/>
              <a:ext cx="132" cy="16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B230459D-E247-445F-12BE-DD7A0C877B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3" y="2887"/>
              <a:ext cx="40" cy="47"/>
            </a:xfrm>
            <a:custGeom>
              <a:avLst/>
              <a:gdLst>
                <a:gd name="T0" fmla="*/ 24 w 36"/>
                <a:gd name="T1" fmla="*/ 0 h 36"/>
                <a:gd name="T2" fmla="*/ 49 w 36"/>
                <a:gd name="T3" fmla="*/ 40 h 36"/>
                <a:gd name="T4" fmla="*/ 24 w 36"/>
                <a:gd name="T5" fmla="*/ 80 h 36"/>
                <a:gd name="T6" fmla="*/ 0 w 36"/>
                <a:gd name="T7" fmla="*/ 40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C0445282-E88E-8D2E-74BB-44D88AB12D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3" y="2688"/>
              <a:ext cx="39" cy="48"/>
            </a:xfrm>
            <a:custGeom>
              <a:avLst/>
              <a:gdLst>
                <a:gd name="T0" fmla="*/ 24 w 36"/>
                <a:gd name="T1" fmla="*/ 0 h 36"/>
                <a:gd name="T2" fmla="*/ 45 w 36"/>
                <a:gd name="T3" fmla="*/ 43 h 36"/>
                <a:gd name="T4" fmla="*/ 24 w 36"/>
                <a:gd name="T5" fmla="*/ 85 h 36"/>
                <a:gd name="T6" fmla="*/ 0 w 36"/>
                <a:gd name="T7" fmla="*/ 43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C5846242-AB6C-50E0-46B6-B33CC4FCFB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4" y="2451"/>
              <a:ext cx="40" cy="48"/>
            </a:xfrm>
            <a:custGeom>
              <a:avLst/>
              <a:gdLst>
                <a:gd name="T0" fmla="*/ 24 w 36"/>
                <a:gd name="T1" fmla="*/ 0 h 36"/>
                <a:gd name="T2" fmla="*/ 49 w 36"/>
                <a:gd name="T3" fmla="*/ 43 h 36"/>
                <a:gd name="T4" fmla="*/ 24 w 36"/>
                <a:gd name="T5" fmla="*/ 85 h 36"/>
                <a:gd name="T6" fmla="*/ 0 w 36"/>
                <a:gd name="T7" fmla="*/ 43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794FB8B1-15CA-1111-433C-C8E1EF9D3E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8" y="2387"/>
              <a:ext cx="39" cy="48"/>
            </a:xfrm>
            <a:custGeom>
              <a:avLst/>
              <a:gdLst>
                <a:gd name="T0" fmla="*/ 24 w 36"/>
                <a:gd name="T1" fmla="*/ 0 h 36"/>
                <a:gd name="T2" fmla="*/ 45 w 36"/>
                <a:gd name="T3" fmla="*/ 43 h 36"/>
                <a:gd name="T4" fmla="*/ 24 w 36"/>
                <a:gd name="T5" fmla="*/ 85 h 36"/>
                <a:gd name="T6" fmla="*/ 0 w 36"/>
                <a:gd name="T7" fmla="*/ 43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BDD49E79-CD55-3D58-D754-F9DADC55C1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7" y="2347"/>
              <a:ext cx="40" cy="48"/>
            </a:xfrm>
            <a:custGeom>
              <a:avLst/>
              <a:gdLst>
                <a:gd name="T0" fmla="*/ 24 w 36"/>
                <a:gd name="T1" fmla="*/ 0 h 36"/>
                <a:gd name="T2" fmla="*/ 49 w 36"/>
                <a:gd name="T3" fmla="*/ 43 h 36"/>
                <a:gd name="T4" fmla="*/ 24 w 36"/>
                <a:gd name="T5" fmla="*/ 85 h 36"/>
                <a:gd name="T6" fmla="*/ 0 w 36"/>
                <a:gd name="T7" fmla="*/ 43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82AFB262-D87A-C927-6531-60FEA08F80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0" y="2324"/>
              <a:ext cx="39" cy="47"/>
            </a:xfrm>
            <a:custGeom>
              <a:avLst/>
              <a:gdLst>
                <a:gd name="T0" fmla="*/ 24 w 36"/>
                <a:gd name="T1" fmla="*/ 0 h 36"/>
                <a:gd name="T2" fmla="*/ 45 w 36"/>
                <a:gd name="T3" fmla="*/ 40 h 36"/>
                <a:gd name="T4" fmla="*/ 24 w 36"/>
                <a:gd name="T5" fmla="*/ 80 h 36"/>
                <a:gd name="T6" fmla="*/ 0 w 36"/>
                <a:gd name="T7" fmla="*/ 40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C5AB4A22-27F7-2B20-E672-56248316B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2" y="2308"/>
              <a:ext cx="41" cy="47"/>
            </a:xfrm>
            <a:custGeom>
              <a:avLst/>
              <a:gdLst>
                <a:gd name="T0" fmla="*/ 27 w 36"/>
                <a:gd name="T1" fmla="*/ 0 h 36"/>
                <a:gd name="T2" fmla="*/ 54 w 36"/>
                <a:gd name="T3" fmla="*/ 40 h 36"/>
                <a:gd name="T4" fmla="*/ 27 w 36"/>
                <a:gd name="T5" fmla="*/ 80 h 36"/>
                <a:gd name="T6" fmla="*/ 0 w 36"/>
                <a:gd name="T7" fmla="*/ 40 h 36"/>
                <a:gd name="T8" fmla="*/ 27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8F236980-3F2A-61DC-2355-6375375A73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1" y="2308"/>
              <a:ext cx="40" cy="47"/>
            </a:xfrm>
            <a:custGeom>
              <a:avLst/>
              <a:gdLst>
                <a:gd name="T0" fmla="*/ 24 w 36"/>
                <a:gd name="T1" fmla="*/ 0 h 36"/>
                <a:gd name="T2" fmla="*/ 49 w 36"/>
                <a:gd name="T3" fmla="*/ 40 h 36"/>
                <a:gd name="T4" fmla="*/ 24 w 36"/>
                <a:gd name="T5" fmla="*/ 80 h 36"/>
                <a:gd name="T6" fmla="*/ 0 w 36"/>
                <a:gd name="T7" fmla="*/ 40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C386B904-094E-5633-D014-1D35556607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4" y="2308"/>
              <a:ext cx="39" cy="47"/>
            </a:xfrm>
            <a:custGeom>
              <a:avLst/>
              <a:gdLst>
                <a:gd name="T0" fmla="*/ 24 w 36"/>
                <a:gd name="T1" fmla="*/ 0 h 36"/>
                <a:gd name="T2" fmla="*/ 45 w 36"/>
                <a:gd name="T3" fmla="*/ 40 h 36"/>
                <a:gd name="T4" fmla="*/ 24 w 36"/>
                <a:gd name="T5" fmla="*/ 80 h 36"/>
                <a:gd name="T6" fmla="*/ 0 w 36"/>
                <a:gd name="T7" fmla="*/ 40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69" name="Freeform 168">
              <a:extLst>
                <a:ext uri="{FF2B5EF4-FFF2-40B4-BE49-F238E27FC236}">
                  <a16:creationId xmlns:a16="http://schemas.microsoft.com/office/drawing/2014/main" id="{175FB10B-1DAC-8B3D-D70A-F9C88C2B4F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3" y="2324"/>
              <a:ext cx="40" cy="47"/>
            </a:xfrm>
            <a:custGeom>
              <a:avLst/>
              <a:gdLst>
                <a:gd name="T0" fmla="*/ 24 w 36"/>
                <a:gd name="T1" fmla="*/ 0 h 36"/>
                <a:gd name="T2" fmla="*/ 49 w 36"/>
                <a:gd name="T3" fmla="*/ 40 h 36"/>
                <a:gd name="T4" fmla="*/ 24 w 36"/>
                <a:gd name="T5" fmla="*/ 80 h 36"/>
                <a:gd name="T6" fmla="*/ 0 w 36"/>
                <a:gd name="T7" fmla="*/ 40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70" name="Freeform 169">
              <a:extLst>
                <a:ext uri="{FF2B5EF4-FFF2-40B4-BE49-F238E27FC236}">
                  <a16:creationId xmlns:a16="http://schemas.microsoft.com/office/drawing/2014/main" id="{DF4E9BA7-A55C-1222-02EE-064D5FBB99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7" y="2332"/>
              <a:ext cx="40" cy="47"/>
            </a:xfrm>
            <a:custGeom>
              <a:avLst/>
              <a:gdLst>
                <a:gd name="T0" fmla="*/ 24 w 36"/>
                <a:gd name="T1" fmla="*/ 0 h 36"/>
                <a:gd name="T2" fmla="*/ 49 w 36"/>
                <a:gd name="T3" fmla="*/ 40 h 36"/>
                <a:gd name="T4" fmla="*/ 24 w 36"/>
                <a:gd name="T5" fmla="*/ 80 h 36"/>
                <a:gd name="T6" fmla="*/ 0 w 36"/>
                <a:gd name="T7" fmla="*/ 40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71" name="Freeform 170">
              <a:extLst>
                <a:ext uri="{FF2B5EF4-FFF2-40B4-BE49-F238E27FC236}">
                  <a16:creationId xmlns:a16="http://schemas.microsoft.com/office/drawing/2014/main" id="{309342FD-DEFD-1BD1-40F5-960CAE19C5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6" y="2347"/>
              <a:ext cx="40" cy="48"/>
            </a:xfrm>
            <a:custGeom>
              <a:avLst/>
              <a:gdLst>
                <a:gd name="T0" fmla="*/ 24 w 36"/>
                <a:gd name="T1" fmla="*/ 0 h 36"/>
                <a:gd name="T2" fmla="*/ 49 w 36"/>
                <a:gd name="T3" fmla="*/ 43 h 36"/>
                <a:gd name="T4" fmla="*/ 24 w 36"/>
                <a:gd name="T5" fmla="*/ 85 h 36"/>
                <a:gd name="T6" fmla="*/ 0 w 36"/>
                <a:gd name="T7" fmla="*/ 43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72" name="Freeform 171">
              <a:extLst>
                <a:ext uri="{FF2B5EF4-FFF2-40B4-BE49-F238E27FC236}">
                  <a16:creationId xmlns:a16="http://schemas.microsoft.com/office/drawing/2014/main" id="{EEEE5084-8D97-FFE1-F669-464DD0E5F59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8" y="2387"/>
              <a:ext cx="40" cy="48"/>
            </a:xfrm>
            <a:custGeom>
              <a:avLst/>
              <a:gdLst>
                <a:gd name="T0" fmla="*/ 24 w 36"/>
                <a:gd name="T1" fmla="*/ 0 h 36"/>
                <a:gd name="T2" fmla="*/ 49 w 36"/>
                <a:gd name="T3" fmla="*/ 43 h 36"/>
                <a:gd name="T4" fmla="*/ 24 w 36"/>
                <a:gd name="T5" fmla="*/ 85 h 36"/>
                <a:gd name="T6" fmla="*/ 0 w 36"/>
                <a:gd name="T7" fmla="*/ 43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163973FA-1418-6D5D-F5A2-7BC85620DA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2" y="2427"/>
              <a:ext cx="39" cy="48"/>
            </a:xfrm>
            <a:custGeom>
              <a:avLst/>
              <a:gdLst>
                <a:gd name="T0" fmla="*/ 24 w 36"/>
                <a:gd name="T1" fmla="*/ 0 h 36"/>
                <a:gd name="T2" fmla="*/ 45 w 36"/>
                <a:gd name="T3" fmla="*/ 43 h 36"/>
                <a:gd name="T4" fmla="*/ 24 w 36"/>
                <a:gd name="T5" fmla="*/ 85 h 36"/>
                <a:gd name="T6" fmla="*/ 0 w 36"/>
                <a:gd name="T7" fmla="*/ 43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74" name="Freeform 173">
              <a:extLst>
                <a:ext uri="{FF2B5EF4-FFF2-40B4-BE49-F238E27FC236}">
                  <a16:creationId xmlns:a16="http://schemas.microsoft.com/office/drawing/2014/main" id="{56F3C798-0430-4C9C-52C7-D0B51E2F43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0" y="2467"/>
              <a:ext cx="40" cy="48"/>
            </a:xfrm>
            <a:custGeom>
              <a:avLst/>
              <a:gdLst>
                <a:gd name="T0" fmla="*/ 24 w 36"/>
                <a:gd name="T1" fmla="*/ 0 h 36"/>
                <a:gd name="T2" fmla="*/ 49 w 36"/>
                <a:gd name="T3" fmla="*/ 43 h 36"/>
                <a:gd name="T4" fmla="*/ 24 w 36"/>
                <a:gd name="T5" fmla="*/ 85 h 36"/>
                <a:gd name="T6" fmla="*/ 0 w 36"/>
                <a:gd name="T7" fmla="*/ 43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5DEB36F9-EC23-9623-7002-F5695AE2C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4" y="2507"/>
              <a:ext cx="39" cy="47"/>
            </a:xfrm>
            <a:custGeom>
              <a:avLst/>
              <a:gdLst>
                <a:gd name="T0" fmla="*/ 24 w 36"/>
                <a:gd name="T1" fmla="*/ 0 h 36"/>
                <a:gd name="T2" fmla="*/ 45 w 36"/>
                <a:gd name="T3" fmla="*/ 40 h 36"/>
                <a:gd name="T4" fmla="*/ 24 w 36"/>
                <a:gd name="T5" fmla="*/ 80 h 36"/>
                <a:gd name="T6" fmla="*/ 0 w 36"/>
                <a:gd name="T7" fmla="*/ 40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76" name="Freeform 175">
              <a:extLst>
                <a:ext uri="{FF2B5EF4-FFF2-40B4-BE49-F238E27FC236}">
                  <a16:creationId xmlns:a16="http://schemas.microsoft.com/office/drawing/2014/main" id="{EB5378A3-C857-78C8-5931-B33F488CA6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2" y="2546"/>
              <a:ext cx="40" cy="47"/>
            </a:xfrm>
            <a:custGeom>
              <a:avLst/>
              <a:gdLst>
                <a:gd name="T0" fmla="*/ 24 w 36"/>
                <a:gd name="T1" fmla="*/ 0 h 36"/>
                <a:gd name="T2" fmla="*/ 49 w 36"/>
                <a:gd name="T3" fmla="*/ 40 h 36"/>
                <a:gd name="T4" fmla="*/ 24 w 36"/>
                <a:gd name="T5" fmla="*/ 80 h 36"/>
                <a:gd name="T6" fmla="*/ 0 w 36"/>
                <a:gd name="T7" fmla="*/ 40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77" name="Freeform 176">
              <a:extLst>
                <a:ext uri="{FF2B5EF4-FFF2-40B4-BE49-F238E27FC236}">
                  <a16:creationId xmlns:a16="http://schemas.microsoft.com/office/drawing/2014/main" id="{53A1501A-D8CA-966D-7C56-EDA8CD46CA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6" y="2585"/>
              <a:ext cx="40" cy="48"/>
            </a:xfrm>
            <a:custGeom>
              <a:avLst/>
              <a:gdLst>
                <a:gd name="T0" fmla="*/ 23 w 37"/>
                <a:gd name="T1" fmla="*/ 0 h 36"/>
                <a:gd name="T2" fmla="*/ 46 w 37"/>
                <a:gd name="T3" fmla="*/ 43 h 36"/>
                <a:gd name="T4" fmla="*/ 23 w 37"/>
                <a:gd name="T5" fmla="*/ 85 h 36"/>
                <a:gd name="T6" fmla="*/ 0 w 37"/>
                <a:gd name="T7" fmla="*/ 43 h 36"/>
                <a:gd name="T8" fmla="*/ 23 w 37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36"/>
                <a:gd name="T17" fmla="*/ 37 w 37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36">
                  <a:moveTo>
                    <a:pt x="18" y="0"/>
                  </a:moveTo>
                  <a:lnTo>
                    <a:pt x="37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78" name="Freeform 177">
              <a:extLst>
                <a:ext uri="{FF2B5EF4-FFF2-40B4-BE49-F238E27FC236}">
                  <a16:creationId xmlns:a16="http://schemas.microsoft.com/office/drawing/2014/main" id="{19F36B20-D952-5F43-373C-BA1C598C29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5" y="2617"/>
              <a:ext cx="40" cy="47"/>
            </a:xfrm>
            <a:custGeom>
              <a:avLst/>
              <a:gdLst>
                <a:gd name="T0" fmla="*/ 24 w 36"/>
                <a:gd name="T1" fmla="*/ 0 h 36"/>
                <a:gd name="T2" fmla="*/ 49 w 36"/>
                <a:gd name="T3" fmla="*/ 40 h 36"/>
                <a:gd name="T4" fmla="*/ 24 w 36"/>
                <a:gd name="T5" fmla="*/ 80 h 36"/>
                <a:gd name="T6" fmla="*/ 0 w 36"/>
                <a:gd name="T7" fmla="*/ 40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79" name="Freeform 178">
              <a:extLst>
                <a:ext uri="{FF2B5EF4-FFF2-40B4-BE49-F238E27FC236}">
                  <a16:creationId xmlns:a16="http://schemas.microsoft.com/office/drawing/2014/main" id="{6F58E938-CA77-DDA0-190A-05231F0E70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8" y="2657"/>
              <a:ext cx="40" cy="47"/>
            </a:xfrm>
            <a:custGeom>
              <a:avLst/>
              <a:gdLst>
                <a:gd name="T0" fmla="*/ 24 w 36"/>
                <a:gd name="T1" fmla="*/ 0 h 36"/>
                <a:gd name="T2" fmla="*/ 49 w 36"/>
                <a:gd name="T3" fmla="*/ 40 h 36"/>
                <a:gd name="T4" fmla="*/ 24 w 36"/>
                <a:gd name="T5" fmla="*/ 80 h 36"/>
                <a:gd name="T6" fmla="*/ 0 w 36"/>
                <a:gd name="T7" fmla="*/ 40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80" name="Freeform 179">
              <a:extLst>
                <a:ext uri="{FF2B5EF4-FFF2-40B4-BE49-F238E27FC236}">
                  <a16:creationId xmlns:a16="http://schemas.microsoft.com/office/drawing/2014/main" id="{1A6858A4-C5B6-6A23-C52F-E91F992DA3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1" y="2688"/>
              <a:ext cx="39" cy="48"/>
            </a:xfrm>
            <a:custGeom>
              <a:avLst/>
              <a:gdLst>
                <a:gd name="T0" fmla="*/ 24 w 36"/>
                <a:gd name="T1" fmla="*/ 0 h 36"/>
                <a:gd name="T2" fmla="*/ 45 w 36"/>
                <a:gd name="T3" fmla="*/ 43 h 36"/>
                <a:gd name="T4" fmla="*/ 24 w 36"/>
                <a:gd name="T5" fmla="*/ 85 h 36"/>
                <a:gd name="T6" fmla="*/ 0 w 36"/>
                <a:gd name="T7" fmla="*/ 43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81" name="Freeform 180">
              <a:extLst>
                <a:ext uri="{FF2B5EF4-FFF2-40B4-BE49-F238E27FC236}">
                  <a16:creationId xmlns:a16="http://schemas.microsoft.com/office/drawing/2014/main" id="{EA8AFCE2-46D8-B612-4DBE-51E3D21124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0" y="2712"/>
              <a:ext cx="40" cy="48"/>
            </a:xfrm>
            <a:custGeom>
              <a:avLst/>
              <a:gdLst>
                <a:gd name="T0" fmla="*/ 24 w 36"/>
                <a:gd name="T1" fmla="*/ 0 h 36"/>
                <a:gd name="T2" fmla="*/ 49 w 36"/>
                <a:gd name="T3" fmla="*/ 43 h 36"/>
                <a:gd name="T4" fmla="*/ 24 w 36"/>
                <a:gd name="T5" fmla="*/ 85 h 36"/>
                <a:gd name="T6" fmla="*/ 0 w 36"/>
                <a:gd name="T7" fmla="*/ 43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82" name="Freeform 181">
              <a:extLst>
                <a:ext uri="{FF2B5EF4-FFF2-40B4-BE49-F238E27FC236}">
                  <a16:creationId xmlns:a16="http://schemas.microsoft.com/office/drawing/2014/main" id="{96DF5CBA-5571-E947-C05B-99ABB1CCA8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3" y="2744"/>
              <a:ext cx="39" cy="48"/>
            </a:xfrm>
            <a:custGeom>
              <a:avLst/>
              <a:gdLst>
                <a:gd name="T0" fmla="*/ 24 w 36"/>
                <a:gd name="T1" fmla="*/ 0 h 36"/>
                <a:gd name="T2" fmla="*/ 45 w 36"/>
                <a:gd name="T3" fmla="*/ 43 h 36"/>
                <a:gd name="T4" fmla="*/ 24 w 36"/>
                <a:gd name="T5" fmla="*/ 85 h 36"/>
                <a:gd name="T6" fmla="*/ 0 w 36"/>
                <a:gd name="T7" fmla="*/ 43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83" name="Freeform 182">
              <a:extLst>
                <a:ext uri="{FF2B5EF4-FFF2-40B4-BE49-F238E27FC236}">
                  <a16:creationId xmlns:a16="http://schemas.microsoft.com/office/drawing/2014/main" id="{76449135-4C59-B2CF-CC19-3DD843A784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1" y="2768"/>
              <a:ext cx="41" cy="48"/>
            </a:xfrm>
            <a:custGeom>
              <a:avLst/>
              <a:gdLst>
                <a:gd name="T0" fmla="*/ 27 w 36"/>
                <a:gd name="T1" fmla="*/ 0 h 36"/>
                <a:gd name="T2" fmla="*/ 54 w 36"/>
                <a:gd name="T3" fmla="*/ 43 h 36"/>
                <a:gd name="T4" fmla="*/ 27 w 36"/>
                <a:gd name="T5" fmla="*/ 85 h 36"/>
                <a:gd name="T6" fmla="*/ 0 w 36"/>
                <a:gd name="T7" fmla="*/ 43 h 36"/>
                <a:gd name="T8" fmla="*/ 27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84" name="Freeform 183">
              <a:extLst>
                <a:ext uri="{FF2B5EF4-FFF2-40B4-BE49-F238E27FC236}">
                  <a16:creationId xmlns:a16="http://schemas.microsoft.com/office/drawing/2014/main" id="{17EF69E8-9554-0AE9-17BC-F33744BCF53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4" y="2792"/>
              <a:ext cx="40" cy="47"/>
            </a:xfrm>
            <a:custGeom>
              <a:avLst/>
              <a:gdLst>
                <a:gd name="T0" fmla="*/ 24 w 36"/>
                <a:gd name="T1" fmla="*/ 0 h 36"/>
                <a:gd name="T2" fmla="*/ 49 w 36"/>
                <a:gd name="T3" fmla="*/ 40 h 36"/>
                <a:gd name="T4" fmla="*/ 24 w 36"/>
                <a:gd name="T5" fmla="*/ 80 h 36"/>
                <a:gd name="T6" fmla="*/ 0 w 36"/>
                <a:gd name="T7" fmla="*/ 40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85" name="Freeform 184">
              <a:extLst>
                <a:ext uri="{FF2B5EF4-FFF2-40B4-BE49-F238E27FC236}">
                  <a16:creationId xmlns:a16="http://schemas.microsoft.com/office/drawing/2014/main" id="{B42FA4FE-A9E8-2F48-BB05-5CA116FD436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5" y="2816"/>
              <a:ext cx="40" cy="47"/>
            </a:xfrm>
            <a:custGeom>
              <a:avLst/>
              <a:gdLst>
                <a:gd name="T0" fmla="*/ 24 w 36"/>
                <a:gd name="T1" fmla="*/ 0 h 36"/>
                <a:gd name="T2" fmla="*/ 49 w 36"/>
                <a:gd name="T3" fmla="*/ 40 h 36"/>
                <a:gd name="T4" fmla="*/ 24 w 36"/>
                <a:gd name="T5" fmla="*/ 80 h 36"/>
                <a:gd name="T6" fmla="*/ 0 w 36"/>
                <a:gd name="T7" fmla="*/ 40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86" name="Freeform 185">
              <a:extLst>
                <a:ext uri="{FF2B5EF4-FFF2-40B4-BE49-F238E27FC236}">
                  <a16:creationId xmlns:a16="http://schemas.microsoft.com/office/drawing/2014/main" id="{8ED44E1E-BF93-1C56-9F56-BEB78E4356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7" y="2832"/>
              <a:ext cx="40" cy="47"/>
            </a:xfrm>
            <a:custGeom>
              <a:avLst/>
              <a:gdLst>
                <a:gd name="T0" fmla="*/ 24 w 36"/>
                <a:gd name="T1" fmla="*/ 0 h 36"/>
                <a:gd name="T2" fmla="*/ 49 w 36"/>
                <a:gd name="T3" fmla="*/ 40 h 36"/>
                <a:gd name="T4" fmla="*/ 24 w 36"/>
                <a:gd name="T5" fmla="*/ 80 h 36"/>
                <a:gd name="T6" fmla="*/ 0 w 36"/>
                <a:gd name="T7" fmla="*/ 40 h 36"/>
                <a:gd name="T8" fmla="*/ 24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87" name="Rectangle 186">
            <a:extLst>
              <a:ext uri="{FF2B5EF4-FFF2-40B4-BE49-F238E27FC236}">
                <a16:creationId xmlns:a16="http://schemas.microsoft.com/office/drawing/2014/main" id="{54D583D1-CB58-EB63-4070-3E1CC9190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6601" y="6103938"/>
            <a:ext cx="26057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87425" eaLnBrk="1" hangingPunct="1"/>
            <a:r>
              <a:rPr lang="el-GR" sz="2200" b="1" dirty="0"/>
              <a:t>Σταυροειδής ισοτιμία</a:t>
            </a:r>
            <a:endParaRPr lang="en-US" sz="2200" dirty="0"/>
          </a:p>
        </p:txBody>
      </p:sp>
      <p:sp>
        <p:nvSpPr>
          <p:cNvPr id="188" name="Arc 187">
            <a:extLst>
              <a:ext uri="{FF2B5EF4-FFF2-40B4-BE49-F238E27FC236}">
                <a16:creationId xmlns:a16="http://schemas.microsoft.com/office/drawing/2014/main" id="{2C0D751A-B82F-AF30-2E76-D71EBAA5C98A}"/>
              </a:ext>
            </a:extLst>
          </p:cNvPr>
          <p:cNvSpPr>
            <a:spLocks/>
          </p:cNvSpPr>
          <p:nvPr/>
        </p:nvSpPr>
        <p:spPr bwMode="auto">
          <a:xfrm flipV="1">
            <a:off x="5174001" y="4046538"/>
            <a:ext cx="762000" cy="2171700"/>
          </a:xfrm>
          <a:custGeom>
            <a:avLst/>
            <a:gdLst>
              <a:gd name="T0" fmla="*/ 0 w 21600"/>
              <a:gd name="T1" fmla="*/ 0 h 24627"/>
              <a:gd name="T2" fmla="*/ 938973596 w 21600"/>
              <a:gd name="T3" fmla="*/ 2147483647 h 24627"/>
              <a:gd name="T4" fmla="*/ 0 w 21600"/>
              <a:gd name="T5" fmla="*/ 2147483647 h 24627"/>
              <a:gd name="T6" fmla="*/ 0 60000 65536"/>
              <a:gd name="T7" fmla="*/ 0 60000 65536"/>
              <a:gd name="T8" fmla="*/ 0 60000 65536"/>
              <a:gd name="T9" fmla="*/ 0 w 21600"/>
              <a:gd name="T10" fmla="*/ 0 h 24627"/>
              <a:gd name="T11" fmla="*/ 21600 w 21600"/>
              <a:gd name="T12" fmla="*/ 24627 h 246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62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612"/>
                  <a:pt x="21528" y="23624"/>
                  <a:pt x="21386" y="24626"/>
                </a:cubicBezTo>
              </a:path>
              <a:path w="21600" h="2462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612"/>
                  <a:pt x="21528" y="23624"/>
                  <a:pt x="21386" y="2462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80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9" name="Line 188">
            <a:extLst>
              <a:ext uri="{FF2B5EF4-FFF2-40B4-BE49-F238E27FC236}">
                <a16:creationId xmlns:a16="http://schemas.microsoft.com/office/drawing/2014/main" id="{BD58778A-C6F1-2F81-BB54-7DB7D015CE2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72813" y="2933700"/>
            <a:ext cx="1588" cy="1336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599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/>
      <p:bldP spid="187" grpId="0"/>
      <p:bldP spid="188" grpId="0" animBg="1"/>
      <p:bldP spid="18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B5636-8A6B-8422-3453-CB5AE158B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Σύνοψη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3AF49-F340-F2D5-64CE-F8E85236E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indent="-342900" eaLnBrk="1" hangingPunct="1">
              <a:lnSpc>
                <a:spcPct val="80000"/>
              </a:lnSpc>
            </a:pPr>
            <a:r>
              <a:rPr lang="el-GR" sz="2000" dirty="0"/>
              <a:t>Καθαρή παρούσα αξία</a:t>
            </a:r>
            <a:endParaRPr lang="en-US" sz="2000" dirty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1800" dirty="0"/>
              <a:t>Διαφορά μεταξύ αγοραίας αξίας και κόστους</a:t>
            </a:r>
            <a:endParaRPr lang="en-US" sz="1800" dirty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1800" dirty="0"/>
              <a:t>Αποδοχή του έργο είναι η </a:t>
            </a:r>
            <a:r>
              <a:rPr lang="en-US" sz="1800" dirty="0"/>
              <a:t>NPV </a:t>
            </a:r>
            <a:r>
              <a:rPr lang="el-GR" sz="1800" dirty="0"/>
              <a:t>είναι θετική</a:t>
            </a:r>
            <a:endParaRPr lang="en-US" sz="1800" dirty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1800" dirty="0"/>
              <a:t>Δεν έχει σοβαρά προβλήματα</a:t>
            </a:r>
            <a:endParaRPr lang="en-US" sz="1800" dirty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1800" dirty="0"/>
              <a:t>Προτεινόμενο κριτήριο απόφασης</a:t>
            </a:r>
            <a:endParaRPr lang="en-US" sz="1800" dirty="0"/>
          </a:p>
          <a:p>
            <a:pPr marL="342900" indent="-342900" eaLnBrk="1" hangingPunct="1">
              <a:lnSpc>
                <a:spcPct val="80000"/>
              </a:lnSpc>
            </a:pPr>
            <a:r>
              <a:rPr lang="el-GR" sz="2000" dirty="0"/>
              <a:t>Εσωτερικός Βαθμός Απόδοσης</a:t>
            </a:r>
            <a:endParaRPr lang="en-US" sz="2000" dirty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1800" dirty="0"/>
              <a:t>Προεξοφλητικό επιτόκιο που καθιστά την </a:t>
            </a:r>
            <a:r>
              <a:rPr lang="en-US" sz="1800" dirty="0"/>
              <a:t>NPV = 0</a:t>
            </a:r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1800" dirty="0"/>
              <a:t>Ανάληψη ενός έργου εάν ο </a:t>
            </a:r>
            <a:r>
              <a:rPr lang="en-US" sz="1800" dirty="0"/>
              <a:t>IRR </a:t>
            </a:r>
            <a:r>
              <a:rPr lang="el-GR" sz="1800" dirty="0"/>
              <a:t>είναι μεγαλύτερος από την απαιτούμενη απόδοση</a:t>
            </a:r>
            <a:endParaRPr lang="en-US" sz="1800" dirty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1800" dirty="0"/>
              <a:t>Ίδια απόφαση με την </a:t>
            </a:r>
            <a:r>
              <a:rPr lang="en-US" sz="1800" dirty="0"/>
              <a:t>NPV </a:t>
            </a:r>
            <a:r>
              <a:rPr lang="el-GR" sz="1800" dirty="0"/>
              <a:t>με συμβατικές ταμειακές ροές</a:t>
            </a:r>
            <a:endParaRPr lang="en-US" sz="1800" dirty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n-US" sz="1800" dirty="0"/>
              <a:t>IRR </a:t>
            </a:r>
            <a:r>
              <a:rPr lang="el-GR" sz="1800" dirty="0"/>
              <a:t> είναι αναξιόπιστος με μη-συμβατικές ταμειακές ροές ή αμοιβαία </a:t>
            </a:r>
            <a:r>
              <a:rPr lang="el-GR" sz="1800" dirty="0" err="1"/>
              <a:t>αποκλειόμενα</a:t>
            </a:r>
            <a:r>
              <a:rPr lang="el-GR" sz="1800" dirty="0"/>
              <a:t> έργα</a:t>
            </a:r>
            <a:endParaRPr lang="en-US" sz="1800" dirty="0"/>
          </a:p>
          <a:p>
            <a:pPr marL="342900" indent="-342900" eaLnBrk="1" hangingPunct="1">
              <a:lnSpc>
                <a:spcPct val="80000"/>
              </a:lnSpc>
            </a:pPr>
            <a:r>
              <a:rPr lang="el-GR" sz="2000" dirty="0"/>
              <a:t>Δείκτης </a:t>
            </a:r>
            <a:r>
              <a:rPr lang="el-GR" sz="2000" b="1" dirty="0"/>
              <a:t>Αποδοτικότητας</a:t>
            </a:r>
            <a:endParaRPr lang="en-US" sz="2000" dirty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1800" dirty="0"/>
              <a:t>Αναλογία Οφέλους/Κόστους</a:t>
            </a:r>
            <a:endParaRPr lang="en-US" sz="1800" dirty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1800" dirty="0"/>
              <a:t>Ανάληψη Επένδυσης εάν </a:t>
            </a:r>
            <a:r>
              <a:rPr lang="en-US" sz="1800" dirty="0"/>
              <a:t>PI &gt; 1</a:t>
            </a:r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1800" dirty="0"/>
              <a:t>Δεν μπορεί να χρησιμοποιηθεί για την ταξινόμηση αμοιβαίων </a:t>
            </a:r>
            <a:r>
              <a:rPr lang="el-GR" sz="1800" dirty="0" err="1"/>
              <a:t>αποκλειόμενων</a:t>
            </a:r>
            <a:r>
              <a:rPr lang="el-GR" sz="1800" dirty="0"/>
              <a:t> έργων. </a:t>
            </a:r>
            <a:endParaRPr lang="en-US" sz="1800" dirty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1800" dirty="0"/>
              <a:t>Μπορεί να χρησιμοποιηθεί για την ταξινόμηση έργων με την παρουσία καταμερισμού κεφαλαίου. 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3413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239F6-0B8C-C407-4D3B-DC491E3DF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Σύνοψη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3AD4C-8979-B613-E219-AB4E62C32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indent="-342900" eaLnBrk="1" hangingPunct="1"/>
            <a:r>
              <a:rPr lang="el-GR" sz="2800" dirty="0"/>
              <a:t>Περίοδος </a:t>
            </a:r>
            <a:r>
              <a:rPr lang="el-GR" sz="2800" dirty="0" err="1"/>
              <a:t>Επανείσπραξης</a:t>
            </a:r>
            <a:endParaRPr lang="en-US" sz="2800" dirty="0"/>
          </a:p>
          <a:p>
            <a:pPr marL="742950" lvl="1" indent="-285750" eaLnBrk="1" hangingPunct="1"/>
            <a:r>
              <a:rPr lang="el-GR" sz="2400" dirty="0"/>
              <a:t>Χρονικό διάστημα μέχρι την ανάκτηση της αρχικής επένδυσης </a:t>
            </a:r>
            <a:endParaRPr lang="en-US" sz="2400" dirty="0"/>
          </a:p>
          <a:p>
            <a:pPr marL="742950" lvl="1" indent="-285750" eaLnBrk="1" hangingPunct="1"/>
            <a:r>
              <a:rPr lang="el-GR" sz="2400" dirty="0"/>
              <a:t>Ανάληψη του έργου εάν αποπληρώνει σε κάποια προκαθορισμένη περίοδο. </a:t>
            </a:r>
            <a:endParaRPr lang="en-US" sz="2400" dirty="0"/>
          </a:p>
          <a:p>
            <a:pPr marL="742950" lvl="1" indent="-285750" eaLnBrk="1" hangingPunct="1"/>
            <a:r>
              <a:rPr lang="el-GR" sz="2400" dirty="0"/>
              <a:t>Δε λαμβάνει υπόψη τη χρονική αξία του χρήματος, και υπάρχει μια περίοδος εξισορροπητικής αποκοπής. </a:t>
            </a:r>
            <a:endParaRPr lang="en-US" sz="2400" dirty="0"/>
          </a:p>
          <a:p>
            <a:pPr marL="342900" indent="-342900" eaLnBrk="1" hangingPunct="1"/>
            <a:r>
              <a:rPr lang="el-GR" sz="2800" dirty="0" err="1"/>
              <a:t>Προεξοφλημένη</a:t>
            </a:r>
            <a:r>
              <a:rPr lang="el-GR" sz="2800" dirty="0"/>
              <a:t> Περίοδος </a:t>
            </a:r>
            <a:r>
              <a:rPr lang="el-GR" sz="2800" dirty="0" err="1"/>
              <a:t>Επανείσπραξης</a:t>
            </a:r>
            <a:endParaRPr lang="en-US" sz="2800" dirty="0"/>
          </a:p>
          <a:p>
            <a:pPr marL="742950" lvl="1" indent="-285750" eaLnBrk="1" hangingPunct="1"/>
            <a:r>
              <a:rPr lang="el-GR" sz="2400" dirty="0"/>
              <a:t>Χρονικό διάστημα μέχρι να ανακτηθεί η αρχική επένδυση σε </a:t>
            </a:r>
            <a:r>
              <a:rPr lang="el-GR" sz="2400" dirty="0" err="1"/>
              <a:t>προεξοφλημένη</a:t>
            </a:r>
            <a:r>
              <a:rPr lang="el-GR" sz="2400" dirty="0"/>
              <a:t> βάση. </a:t>
            </a:r>
            <a:endParaRPr lang="en-US" sz="2400" dirty="0"/>
          </a:p>
          <a:p>
            <a:pPr marL="742950" lvl="1" indent="-285750" eaLnBrk="1" hangingPunct="1"/>
            <a:r>
              <a:rPr lang="el-GR" sz="2400" dirty="0"/>
              <a:t>Ανάληψη του έργου εάν αποπληρώνει σε κάποια συγκεκριμένη περίοδο. </a:t>
            </a:r>
            <a:endParaRPr lang="en-US" sz="2400" dirty="0"/>
          </a:p>
          <a:p>
            <a:pPr marL="742950" lvl="1" indent="-285750" eaLnBrk="1" hangingPunct="1"/>
            <a:r>
              <a:rPr lang="el-GR" sz="2400" dirty="0"/>
              <a:t>Υπάρχει μια περίοδος εξισορροπητικής αποκοπής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4061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1AFB2-BDFC-9994-F49B-B6E175DAB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0EF83-93D5-6663-A648-1B68DCB23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eaLnBrk="1" hangingPunct="1">
              <a:lnSpc>
                <a:spcPct val="90000"/>
              </a:lnSpc>
            </a:pPr>
            <a:r>
              <a:rPr lang="el-GR" sz="2800" dirty="0"/>
              <a:t>Σκεφτείτε μια επένδυση που κοστίζει $100.000 και έχει ταμειακή εισροή $25.000 κάθε έτος για 5 έτη. Η απαιτούμενη απόδοση είναι </a:t>
            </a:r>
            <a:r>
              <a:rPr lang="en-US" sz="2800" dirty="0"/>
              <a:t>9%, </a:t>
            </a:r>
            <a:r>
              <a:rPr lang="el-GR" sz="2800" dirty="0"/>
              <a:t>και η περίοδος αποκοπής είναι 4 έτη. </a:t>
            </a:r>
            <a:endParaRPr lang="en-US" sz="2800" dirty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600" dirty="0" err="1"/>
              <a:t>Ποιά</a:t>
            </a:r>
            <a:r>
              <a:rPr lang="el-GR" sz="2600" dirty="0"/>
              <a:t> είναι η περίοδος </a:t>
            </a:r>
            <a:r>
              <a:rPr lang="el-GR" sz="2600" dirty="0" err="1"/>
              <a:t>επανείσπραξης</a:t>
            </a:r>
            <a:r>
              <a:rPr lang="en-US" sz="2600" dirty="0"/>
              <a:t>?</a:t>
            </a:r>
            <a:r>
              <a:rPr lang="el-GR" sz="2600" dirty="0"/>
              <a:t> </a:t>
            </a:r>
            <a:endParaRPr lang="en-US" sz="2600" dirty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600" dirty="0" err="1"/>
              <a:t>Ποιά</a:t>
            </a:r>
            <a:r>
              <a:rPr lang="el-GR" sz="2600" dirty="0"/>
              <a:t> είναι η </a:t>
            </a:r>
            <a:r>
              <a:rPr lang="en-US" sz="2600" dirty="0"/>
              <a:t>NPV?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600" dirty="0" err="1"/>
              <a:t>Ποιός</a:t>
            </a:r>
            <a:r>
              <a:rPr lang="el-GR" sz="2600" dirty="0"/>
              <a:t> είναι ο </a:t>
            </a:r>
            <a:r>
              <a:rPr lang="en-US" sz="2600" dirty="0"/>
              <a:t>IRR?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600" dirty="0"/>
              <a:t>Θα πρέπει να αποδεχτούμε το έργο</a:t>
            </a:r>
            <a:r>
              <a:rPr lang="en-US" sz="2600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2970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E24E4-CF5E-7C43-B2F3-DBA658585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Λύση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96220-69A0-DE94-8517-751A3B2AF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/>
              <a:t>Περίοδος </a:t>
            </a:r>
            <a:r>
              <a:rPr lang="el-GR" dirty="0" err="1"/>
              <a:t>επανείσπραξης</a:t>
            </a:r>
            <a:r>
              <a:rPr lang="en-US" dirty="0"/>
              <a:t>= 4 </a:t>
            </a:r>
            <a:r>
              <a:rPr lang="el-GR" dirty="0"/>
              <a:t>έτη</a:t>
            </a:r>
            <a:r>
              <a:rPr lang="el-GR" baseline="0" dirty="0"/>
              <a:t> </a:t>
            </a:r>
            <a:endParaRPr lang="en-US" dirty="0"/>
          </a:p>
          <a:p>
            <a:pPr eaLnBrk="1" hangingPunct="1"/>
            <a:r>
              <a:rPr lang="en-US" dirty="0"/>
              <a:t>NPV = -2758.72</a:t>
            </a:r>
          </a:p>
          <a:p>
            <a:pPr eaLnBrk="1" hangingPunct="1"/>
            <a:r>
              <a:rPr lang="en-US" dirty="0"/>
              <a:t>IRR = 7.93%</a:t>
            </a:r>
          </a:p>
        </p:txBody>
      </p:sp>
    </p:spTree>
    <p:extLst>
      <p:ext uri="{BB962C8B-B14F-4D97-AF65-F5344CB8AC3E}">
        <p14:creationId xmlns:p14="http://schemas.microsoft.com/office/powerpoint/2010/main" val="733459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FBD5D-A9C1-8190-4FBC-D03340B8B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Καθαρή Παρούσα Αξία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B082F-B0D4-CB45-A0DD-5DF14C5E4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/>
            <a:r>
              <a:rPr lang="el-GR" dirty="0"/>
              <a:t>Η αποδοχή έργων με θετική </a:t>
            </a:r>
            <a:r>
              <a:rPr lang="en-US" dirty="0"/>
              <a:t>NPV </a:t>
            </a:r>
            <a:r>
              <a:rPr lang="el-GR" dirty="0"/>
              <a:t>ωφελεί τους μετόχους. </a:t>
            </a:r>
            <a:endParaRPr lang="en-US" dirty="0"/>
          </a:p>
          <a:p>
            <a:pPr marL="742950" lvl="1" indent="-285750" eaLnBrk="1" hangingPunct="1">
              <a:buFont typeface="Wingdings" pitchFamily="2" charset="2"/>
              <a:buChar char="ü"/>
            </a:pPr>
            <a:r>
              <a:rPr lang="en-US" dirty="0"/>
              <a:t>NPV </a:t>
            </a:r>
            <a:r>
              <a:rPr lang="el-GR" dirty="0"/>
              <a:t>χρησιμοποιεί ταμειακές ροές</a:t>
            </a:r>
            <a:endParaRPr lang="en-US" dirty="0"/>
          </a:p>
          <a:p>
            <a:pPr marL="742950" lvl="1" indent="-285750" eaLnBrk="1" hangingPunct="1">
              <a:buFont typeface="Wingdings" pitchFamily="2" charset="2"/>
              <a:buChar char="ü"/>
            </a:pPr>
            <a:r>
              <a:rPr lang="en-US" dirty="0"/>
              <a:t>NPV </a:t>
            </a:r>
            <a:r>
              <a:rPr lang="el-GR" dirty="0"/>
              <a:t>χρησιμοποιεί όλες τις ταμειακές ροές του έργου</a:t>
            </a:r>
            <a:endParaRPr lang="en-US" dirty="0"/>
          </a:p>
          <a:p>
            <a:pPr marL="742950" lvl="1" indent="-285750" eaLnBrk="1" hangingPunct="1">
              <a:buFont typeface="Wingdings" pitchFamily="2" charset="2"/>
              <a:buChar char="ü"/>
            </a:pPr>
            <a:r>
              <a:rPr lang="en-US" dirty="0"/>
              <a:t>NPV </a:t>
            </a:r>
            <a:r>
              <a:rPr lang="el-GR" dirty="0"/>
              <a:t>προεξοφλεί τις ταμειακές ροές κατάλληλα </a:t>
            </a:r>
            <a:r>
              <a:rPr lang="en-US" dirty="0"/>
              <a:t>NPV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623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4CC39-6ED7-5996-812A-B7A376C67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Κανόνας της ΚΠΑ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E40E9-C67E-2C47-94AF-FB9C82C49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 eaLnBrk="1" hangingPunct="1"/>
            <a:r>
              <a:rPr lang="el-GR" sz="2800" dirty="0"/>
              <a:t>Καθαρή Παρούσα Αξία</a:t>
            </a:r>
            <a:r>
              <a:rPr lang="en-US" sz="2800" dirty="0"/>
              <a:t>(NPV) = </a:t>
            </a:r>
          </a:p>
          <a:p>
            <a:pPr marL="342900" indent="-342900" algn="ctr" eaLnBrk="1" hangingPunct="1">
              <a:buFont typeface="Wingdings" pitchFamily="2" charset="2"/>
              <a:buNone/>
            </a:pPr>
            <a:r>
              <a:rPr lang="el-GR" sz="2800" dirty="0"/>
              <a:t>Συνολική παρούσα αξία των μελλοντικών ταμειακών ροών </a:t>
            </a:r>
            <a:r>
              <a:rPr lang="en-US" sz="2800" dirty="0"/>
              <a:t>+ </a:t>
            </a:r>
            <a:r>
              <a:rPr lang="el-GR" sz="2800" dirty="0"/>
              <a:t>Αρχική επένδυση</a:t>
            </a:r>
            <a:endParaRPr lang="en-US" sz="2800" dirty="0"/>
          </a:p>
          <a:p>
            <a:pPr marL="342900" indent="-342900" eaLnBrk="1" hangingPunct="1"/>
            <a:r>
              <a:rPr lang="el-GR" sz="2800" dirty="0"/>
              <a:t>Υπολογίζοντας την </a:t>
            </a:r>
            <a:r>
              <a:rPr lang="en-US" sz="2800" dirty="0"/>
              <a:t> NPV: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el-GR" sz="2400" dirty="0"/>
              <a:t>Εκτίμηση μελλοντικών ταμειακών ροών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el-GR" sz="2400" dirty="0"/>
              <a:t>Εκτίμηση προεξοφλητικού επιτοκίου</a:t>
            </a:r>
            <a:endParaRPr lang="en-US" sz="2400" dirty="0"/>
          </a:p>
          <a:p>
            <a:pPr marL="742950" lvl="1" indent="-285750" eaLnBrk="1" hangingPunct="1">
              <a:buFont typeface="Wingdings" pitchFamily="2" charset="2"/>
              <a:buNone/>
            </a:pPr>
            <a:r>
              <a:rPr lang="en-US" sz="2400" dirty="0"/>
              <a:t>3. </a:t>
            </a:r>
            <a:r>
              <a:rPr lang="el-GR" sz="2400" dirty="0"/>
              <a:t>Εκτίμηση αρχικού κόστους</a:t>
            </a:r>
            <a:endParaRPr lang="en-US" sz="2400" dirty="0"/>
          </a:p>
          <a:p>
            <a:pPr marL="342900" indent="-342900" eaLnBrk="1" hangingPunct="1"/>
            <a:r>
              <a:rPr lang="el-GR" sz="2800" dirty="0"/>
              <a:t>Κριτήριο ελάχιστης αποδοχής</a:t>
            </a:r>
            <a:r>
              <a:rPr lang="en-US" sz="2800" dirty="0"/>
              <a:t>: </a:t>
            </a:r>
            <a:r>
              <a:rPr lang="el-GR" sz="2800" dirty="0"/>
              <a:t>Αποδοχή αν </a:t>
            </a:r>
            <a:r>
              <a:rPr lang="en-US" sz="2800" dirty="0"/>
              <a:t>NVP&gt;0</a:t>
            </a:r>
          </a:p>
          <a:p>
            <a:pPr marL="342900" indent="-342900" eaLnBrk="1" hangingPunct="1"/>
            <a:r>
              <a:rPr lang="el-GR" sz="2800" dirty="0"/>
              <a:t>Κριτήρια Ταξινόμησης</a:t>
            </a:r>
            <a:r>
              <a:rPr lang="en-US" sz="2800" dirty="0"/>
              <a:t>: </a:t>
            </a:r>
            <a:r>
              <a:rPr lang="el-GR" sz="2800" dirty="0"/>
              <a:t>Επιλογή της υψηλότερης </a:t>
            </a:r>
            <a:r>
              <a:rPr lang="en-US" sz="2800" dirty="0"/>
              <a:t>NPV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08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8F947-4A51-0BFF-53AB-2897F36B3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Περίοδος </a:t>
            </a:r>
            <a:r>
              <a:rPr lang="el-GR" dirty="0" err="1"/>
              <a:t>Επανείσπραξης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F8519-1D1A-3255-F051-A09C3D75F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Η π</a:t>
            </a:r>
            <a:r>
              <a:rPr lang="en-US" sz="1800" dirty="0" err="1"/>
              <a:t>ερίοδος</a:t>
            </a:r>
            <a:r>
              <a:rPr lang="en-US" sz="1800" dirty="0"/>
              <a:t> αποπ</a:t>
            </a:r>
            <a:r>
              <a:rPr lang="en-US" sz="1800" dirty="0" err="1"/>
              <a:t>ληρωμής</a:t>
            </a:r>
            <a:r>
              <a:rPr lang="en-US" sz="1800" dirty="0"/>
              <a:t> </a:t>
            </a:r>
            <a:r>
              <a:rPr lang="en-US" sz="1800" dirty="0" err="1"/>
              <a:t>ενός</a:t>
            </a:r>
            <a:r>
              <a:rPr lang="en-US" sz="1800" dirty="0"/>
              <a:t> </a:t>
            </a:r>
            <a:r>
              <a:rPr lang="en-US" sz="1800" dirty="0" err="1"/>
              <a:t>έργου</a:t>
            </a:r>
            <a:r>
              <a:rPr lang="en-US" sz="1800" dirty="0"/>
              <a:t> </a:t>
            </a:r>
            <a:r>
              <a:rPr lang="en-US" sz="1800" dirty="0" err="1"/>
              <a:t>είν</a:t>
            </a:r>
            <a:r>
              <a:rPr lang="en-US" sz="1800" dirty="0"/>
              <a:t>αι ο αριθμός των ετών που πρέπει να περάσουν μέχρι το σωρευτικό άθροισμα των χρηματοροών να ισούται με την αρχική επένδυση.</a:t>
            </a:r>
          </a:p>
          <a:p>
            <a:endParaRPr lang="en-US" sz="1800" dirty="0"/>
          </a:p>
          <a:p>
            <a:r>
              <a:rPr lang="en-US" sz="1800" dirty="0" err="1"/>
              <a:t>Σύμφων</a:t>
            </a:r>
            <a:r>
              <a:rPr lang="en-US" sz="1800" dirty="0"/>
              <a:t>α με τον κανόνα επανείσπραξης, αποδεχόμαστε μόνο έργα που αποδίδουν μέσα στο επιθυμητό χρονικό πλαίσιο.  </a:t>
            </a:r>
          </a:p>
          <a:p>
            <a:endParaRPr lang="en-US" sz="1800" dirty="0"/>
          </a:p>
          <a:p>
            <a:r>
              <a:rPr lang="en-US" sz="1800" dirty="0"/>
              <a:t>Η </a:t>
            </a:r>
            <a:r>
              <a:rPr lang="en-US" sz="1800" dirty="0" err="1"/>
              <a:t>μέθοδος</a:t>
            </a:r>
            <a:r>
              <a:rPr lang="en-US" sz="1800" dirty="0"/>
              <a:t> α</a:t>
            </a:r>
            <a:r>
              <a:rPr lang="en-US" sz="1800" dirty="0" err="1"/>
              <a:t>υτή</a:t>
            </a:r>
            <a:r>
              <a:rPr lang="en-US" sz="1800" dirty="0"/>
              <a:t> </a:t>
            </a:r>
            <a:r>
              <a:rPr lang="en-US" sz="1800" dirty="0" err="1"/>
              <a:t>είν</a:t>
            </a:r>
            <a:r>
              <a:rPr lang="en-US" sz="1800" dirty="0"/>
              <a:t>αι προβληματική, κυρίως επειδή αγνοεί τις χρηματοροές μεταγενέστερων ετών και την παρούσα αξία των μελλοντικών χρηματοροών.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308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F86CB-60DA-F8E1-86E1-EE19F7A29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μέθοδος της περιόδου </a:t>
            </a:r>
            <a:r>
              <a:rPr lang="el-GR" dirty="0" err="1"/>
              <a:t>επανείσπραξης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0D790-E330-E6BB-899E-42D8E46ED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/>
            <a:r>
              <a:rPr lang="el-GR" dirty="0"/>
              <a:t>Πόσο χρόνο χρειάζεται το έργο για να αποπληρώσει την αρχική επένδυση</a:t>
            </a:r>
            <a:r>
              <a:rPr lang="en-US" dirty="0"/>
              <a:t>; </a:t>
            </a:r>
          </a:p>
          <a:p>
            <a:pPr marL="342900" indent="-342900" eaLnBrk="1" hangingPunct="1"/>
            <a:r>
              <a:rPr lang="el-GR" dirty="0"/>
              <a:t>Περίοδος </a:t>
            </a:r>
            <a:r>
              <a:rPr lang="el-GR" dirty="0" err="1"/>
              <a:t>επανείσπραξης</a:t>
            </a:r>
            <a:r>
              <a:rPr lang="el-GR" dirty="0"/>
              <a:t>= αριθμός ετών για ανάκτηση αρχικού κόστους</a:t>
            </a:r>
            <a:endParaRPr lang="en-US" dirty="0"/>
          </a:p>
          <a:p>
            <a:pPr marL="342900" indent="-342900" eaLnBrk="1" hangingPunct="1"/>
            <a:r>
              <a:rPr lang="el-GR" dirty="0"/>
              <a:t>Κριτήρια ελάχιστης αποδοχής :</a:t>
            </a:r>
            <a:endParaRPr lang="en-US" dirty="0"/>
          </a:p>
          <a:p>
            <a:pPr marL="742950" lvl="1" indent="-285750" eaLnBrk="1" hangingPunct="1"/>
            <a:r>
              <a:rPr lang="el-GR" dirty="0"/>
              <a:t>Ορίζονται από τη διαχείριση</a:t>
            </a:r>
            <a:endParaRPr lang="en-US" dirty="0"/>
          </a:p>
          <a:p>
            <a:pPr marL="342900" indent="-342900" eaLnBrk="1" hangingPunct="1"/>
            <a:r>
              <a:rPr lang="el-GR" dirty="0"/>
              <a:t>Κριτήρια Ταξινόμησης</a:t>
            </a:r>
            <a:endParaRPr lang="en-US" dirty="0"/>
          </a:p>
          <a:p>
            <a:pPr marL="742950" lvl="1" indent="-285750" eaLnBrk="1" hangingPunct="1"/>
            <a:r>
              <a:rPr lang="el-GR" dirty="0"/>
              <a:t>Ορίζονται από τη διαχείριση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0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68CA8-6987-A95B-7F70-36B3EC63D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Μέθοδος περιόδου </a:t>
            </a:r>
            <a:r>
              <a:rPr lang="el-GR" dirty="0" err="1"/>
              <a:t>επανείσπραξης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F69BD-56BB-EFEC-9DDB-C9C77FB03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l-GR" dirty="0"/>
              <a:t>Μειονεκτήματα </a:t>
            </a:r>
            <a:r>
              <a:rPr lang="en-US" dirty="0"/>
              <a:t>: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dirty="0"/>
              <a:t>Αγνοεί την χρονική αξία του χρήματος</a:t>
            </a:r>
            <a:endParaRPr lang="en-US" dirty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dirty="0"/>
              <a:t>Αγνοεί τις ταμειακές ροές μετά την περίοδο </a:t>
            </a:r>
            <a:r>
              <a:rPr lang="el-GR" dirty="0" err="1"/>
              <a:t>επανείσπραξης</a:t>
            </a:r>
            <a:endParaRPr lang="en-US" dirty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dirty="0"/>
              <a:t>Μεροληπτική έναντι μακροπρόθεσμων έργων</a:t>
            </a:r>
            <a:endParaRPr lang="en-US" dirty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dirty="0"/>
              <a:t>Απαιτεί εξισορροπητική αποδοχή κριτηρίων</a:t>
            </a:r>
            <a:endParaRPr lang="en-US" dirty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dirty="0"/>
              <a:t>Ένα αποδεκτό έργο με βάση κριτήρια </a:t>
            </a:r>
            <a:r>
              <a:rPr lang="el-GR" dirty="0" err="1"/>
              <a:t>επανείσπραξης</a:t>
            </a:r>
            <a:r>
              <a:rPr lang="el-GR" dirty="0"/>
              <a:t> μπορεί να μην έχει θετική </a:t>
            </a:r>
            <a:r>
              <a:rPr lang="en-US" dirty="0"/>
              <a:t>NPV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el-GR" dirty="0"/>
              <a:t>Πλεονεκτήματα</a:t>
            </a:r>
            <a:r>
              <a:rPr lang="en-US" dirty="0"/>
              <a:t>: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dirty="0"/>
              <a:t>Εύκολο στην κατανόηση</a:t>
            </a:r>
            <a:endParaRPr lang="en-US" dirty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dirty="0"/>
              <a:t>Μεροληπτική έναντι ρευστότητας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793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8E50B-9249-5EAC-9A7B-0B4C3E417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Μέθοδος της περιόδου </a:t>
            </a:r>
            <a:r>
              <a:rPr lang="el-GR" dirty="0" err="1"/>
              <a:t>επανείσπραξης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2C252-0052-BFA1-CC74-AC242915C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/>
            <a:r>
              <a:rPr lang="el-GR" dirty="0"/>
              <a:t>Πόσο χρόνο χρειάζεται το έργο για να αποπληρώσει την αρχική του επένδυση, λαμβάνοντας υπόψη την χρονική αξία του χρήματος</a:t>
            </a:r>
            <a:r>
              <a:rPr lang="en-US" dirty="0"/>
              <a:t>;</a:t>
            </a:r>
          </a:p>
          <a:p>
            <a:pPr marL="342900" indent="-342900" eaLnBrk="1" hangingPunct="1"/>
            <a:r>
              <a:rPr lang="el-GR" dirty="0"/>
              <a:t>Κανόνας απόφασης</a:t>
            </a:r>
            <a:r>
              <a:rPr lang="en-US" dirty="0"/>
              <a:t>:</a:t>
            </a:r>
            <a:r>
              <a:rPr lang="el-GR" dirty="0"/>
              <a:t> Αποδοχή του έργου αν αποπληρώνει σε μια προεξοφλητική βάση σε συγκεκριμένο χρόνο.</a:t>
            </a:r>
            <a:endParaRPr lang="en-US" dirty="0"/>
          </a:p>
          <a:p>
            <a:pPr marL="342900" indent="-342900" eaLnBrk="1" hangingPunct="1"/>
            <a:r>
              <a:rPr lang="el-GR" dirty="0"/>
              <a:t>Όταν θα έχετε προεξοφλήσει τις ταμειακές ροές, μπορείτε επίσης να υπολογίσετε την </a:t>
            </a:r>
            <a:r>
              <a:rPr lang="en-US" dirty="0"/>
              <a:t>NPV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31155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101</TotalTime>
  <Words>1583</Words>
  <Application>Microsoft Office PowerPoint</Application>
  <PresentationFormat>Widescreen</PresentationFormat>
  <Paragraphs>254</Paragraphs>
  <Slides>36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6" baseType="lpstr">
      <vt:lpstr>Arial</vt:lpstr>
      <vt:lpstr>Book Antiqua</vt:lpstr>
      <vt:lpstr>Cambria Math</vt:lpstr>
      <vt:lpstr>Century Gothic</vt:lpstr>
      <vt:lpstr>Times New Roman</vt:lpstr>
      <vt:lpstr>Wingdings</vt:lpstr>
      <vt:lpstr>Wingdings 3</vt:lpstr>
      <vt:lpstr>Wisp</vt:lpstr>
      <vt:lpstr>Worksheet</vt:lpstr>
      <vt:lpstr>Εξίσωση</vt:lpstr>
      <vt:lpstr>Οικονομικά Μαθηματικά </vt:lpstr>
      <vt:lpstr>Περιεχόμενο ενότητας</vt:lpstr>
      <vt:lpstr>Περιεχόμενο Ενότητας</vt:lpstr>
      <vt:lpstr>Καθαρή Παρούσα Αξία</vt:lpstr>
      <vt:lpstr>Κανόνας της ΚΠΑ</vt:lpstr>
      <vt:lpstr>Περίοδος Επανείσπραξης</vt:lpstr>
      <vt:lpstr>Η μέθοδος της περιόδου επανείσπραξης</vt:lpstr>
      <vt:lpstr>Μέθοδος περιόδου επανείσπραξης</vt:lpstr>
      <vt:lpstr>Μέθοδος της περιόδου επανείσπραξης</vt:lpstr>
      <vt:lpstr>Περίοδος Επανείσπραξης</vt:lpstr>
      <vt:lpstr>Περίοδος επανείσπραξης</vt:lpstr>
      <vt:lpstr>Εσωτερικός Βαθμός Απόδοσης</vt:lpstr>
      <vt:lpstr>IRR</vt:lpstr>
      <vt:lpstr>IRR Παράδειγμα</vt:lpstr>
      <vt:lpstr>Παράδειγμα προφίλ απόδοσης</vt:lpstr>
      <vt:lpstr>Προβλήματα με το IRR</vt:lpstr>
      <vt:lpstr>Αμοιβαία Αποκλειόμενα vs Ανεξάρτητα έργα</vt:lpstr>
      <vt:lpstr>Πολλαπλοί IRR</vt:lpstr>
      <vt:lpstr>Οικονομικά Μαθηματικά</vt:lpstr>
      <vt:lpstr>Το πρόβλημα Κλίμακας</vt:lpstr>
      <vt:lpstr>Το πρόβλημα χρονισμού</vt:lpstr>
      <vt:lpstr>Το πρόβλημα χρονισμού</vt:lpstr>
      <vt:lpstr>Υπολογισμός Σταυροειδούς επιτοκίου</vt:lpstr>
      <vt:lpstr>ΚΠΑ vs IRR</vt:lpstr>
      <vt:lpstr>Ο Δείκτης Αποδοτικότητας (PI)</vt:lpstr>
      <vt:lpstr>Ο Δείκτης Αποδοτικότητας</vt:lpstr>
      <vt:lpstr>Πρακτική του κεφαλαιουχικού εξοπλισμού</vt:lpstr>
      <vt:lpstr>Παράδειγμα</vt:lpstr>
      <vt:lpstr>Παράδειγμα επενδυτικών κανόνων</vt:lpstr>
      <vt:lpstr>Παράδειγμα επενδυτικών κανόνων</vt:lpstr>
      <vt:lpstr>Σχέση NPV και IRR</vt:lpstr>
      <vt:lpstr>Προφίλ NPV</vt:lpstr>
      <vt:lpstr>Σύνοψη</vt:lpstr>
      <vt:lpstr>Σύνοψη</vt:lpstr>
      <vt:lpstr>Παράδειγμα</vt:lpstr>
      <vt:lpstr>Λύση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Οικονομικά Μαθηματικά </dc:title>
  <dc:creator>Mary Tantoula</dc:creator>
  <cp:lastModifiedBy>Mary Tantoula</cp:lastModifiedBy>
  <cp:revision>34</cp:revision>
  <dcterms:created xsi:type="dcterms:W3CDTF">2024-03-12T07:45:58Z</dcterms:created>
  <dcterms:modified xsi:type="dcterms:W3CDTF">2024-03-13T16:05:48Z</dcterms:modified>
</cp:coreProperties>
</file>