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E7B6E-F279-438F-B97B-A0270EB00A58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9B06-1D75-48BF-8EB5-38328AF7AA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E322-1E8B-446D-807A-1EE5A78CDD89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14C0-61E0-4669-9A85-8FCFC5A1BF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vernicos.com/sales/secondhandBoatsInfo.asp?boat_id=874&amp;com_id=1&amp;cat_id=116&amp;page_type=list&amp;page_id=10" TargetMode="External"/><Relationship Id="rId1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hyperlink" Target="http://www.vernicos.com/sales/newboatsInfo.asp?boat_id=945&amp;com_id=34&amp;cat_id=121&amp;page_type=list&amp;page_id=9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nicos.com/sales/newboatsInfo.asp?boat_id=829&amp;com_id=1&amp;cat_id=122&amp;page_type=list&amp;page_id=9" TargetMode="External"/><Relationship Id="rId11" Type="http://schemas.openxmlformats.org/officeDocument/2006/relationships/hyperlink" Target="http://www.vernicos.com/sales/secondhandBoatsInfo.asp?boat_id=1139&amp;com_id=1&amp;cat_id=116&amp;page_type=list&amp;page_id=10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www.vernicos.com/sales/secondhandBoatsInfo.asp?boat_id=1029&amp;com_id=1&amp;cat_id=116&amp;page_type=list&amp;page_id=10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vernicos.gr/sales/newboatsInfo.asp?boat_id=1100&amp;com_id=1&amp;cat_id=122&amp;page_type=list&amp;page_id=9" TargetMode="External"/><Relationship Id="rId9" Type="http://schemas.openxmlformats.org/officeDocument/2006/relationships/hyperlink" Target="http://www.vernicos.com/sales/newboatsInfo.asp?boat_id=408&amp;com_id=20&amp;cat_id=121&amp;page_type=list&amp;page_id=9" TargetMode="Externa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ik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9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ΤΜΗΜΑΤΟΠΟΙΗΣΗ ΑΓΟΡΑΣ  Ι</a:t>
            </a: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ΗΛΕΚΤΡΟΝΙΚΟ ΕΜΠΟΡΙΟ </a:t>
            </a:r>
            <a:r>
              <a:rPr lang="en-US" sz="4000" b="1"/>
              <a:t/>
            </a:r>
            <a:br>
              <a:rPr lang="en-US" sz="4000" b="1"/>
            </a:br>
            <a:r>
              <a:rPr lang="el-GR" sz="4000" b="1"/>
              <a:t>(</a:t>
            </a:r>
            <a:r>
              <a:rPr lang="en-US" sz="4000" b="1"/>
              <a:t>one to one Marketing)</a:t>
            </a:r>
            <a:endParaRPr lang="el-GR" sz="4000" b="1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Εγγραφή μέλους (από </a:t>
            </a:r>
            <a:r>
              <a:rPr lang="en-US"/>
              <a:t>visitor</a:t>
            </a:r>
            <a:r>
              <a:rPr lang="en-US">
                <a:cs typeface="Arial" charset="0"/>
              </a:rPr>
              <a:t>→user).</a:t>
            </a:r>
          </a:p>
          <a:p>
            <a:pPr>
              <a:lnSpc>
                <a:spcPct val="90000"/>
              </a:lnSpc>
            </a:pPr>
            <a:r>
              <a:rPr lang="en-US"/>
              <a:t>Sign in (username </a:t>
            </a:r>
            <a:r>
              <a:rPr lang="el-GR"/>
              <a:t>και </a:t>
            </a:r>
            <a:r>
              <a:rPr lang="en-US"/>
              <a:t>password).</a:t>
            </a:r>
          </a:p>
          <a:p>
            <a:pPr>
              <a:lnSpc>
                <a:spcPct val="90000"/>
              </a:lnSpc>
            </a:pPr>
            <a:r>
              <a:rPr lang="en-US"/>
              <a:t>Recommendation wizard.</a:t>
            </a:r>
          </a:p>
          <a:p>
            <a:pPr>
              <a:lnSpc>
                <a:spcPct val="90000"/>
              </a:lnSpc>
            </a:pPr>
            <a:r>
              <a:rPr lang="el-GR"/>
              <a:t>Χρήση δυναμικών βάσεων δεδομένων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Site Personalization</a:t>
            </a:r>
          </a:p>
          <a:p>
            <a:pPr>
              <a:lnSpc>
                <a:spcPct val="90000"/>
              </a:lnSpc>
            </a:pPr>
            <a:r>
              <a:rPr lang="en-US"/>
              <a:t>Marketing Mixes </a:t>
            </a:r>
            <a:r>
              <a:rPr lang="el-GR"/>
              <a:t>για κάθε έναν </a:t>
            </a:r>
            <a:r>
              <a:rPr lang="en-US"/>
              <a:t>user </a:t>
            </a:r>
            <a:r>
              <a:rPr lang="el-GR"/>
              <a:t>ξεχωριστά.</a:t>
            </a:r>
          </a:p>
          <a:p>
            <a:pPr>
              <a:lnSpc>
                <a:spcPct val="90000"/>
              </a:lnSpc>
            </a:pPr>
            <a:r>
              <a:rPr lang="el-GR"/>
              <a:t>Συνεχής ενημέρωση δικτυακού τόπου.</a:t>
            </a:r>
            <a:endParaRPr lang="en-US"/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ΚΡΙΤΗΡΙΑ ΤΜΗΜΑΤΟΠΟΙΗΣΗΣ ΚΑΤΑΝΑΛΩΤΙΚΩΝ ΑΓΟΡΩΝ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ΓΕΩΓΡΑΦΙΚΑ</a:t>
            </a:r>
          </a:p>
          <a:p>
            <a:r>
              <a:rPr lang="el-GR"/>
              <a:t>ΔΗΜΟΓΡΑΦΙΚΑ</a:t>
            </a:r>
          </a:p>
          <a:p>
            <a:r>
              <a:rPr lang="el-GR"/>
              <a:t>ΨΥΧΟΓΡΑΦΙΚΑ</a:t>
            </a:r>
          </a:p>
          <a:p>
            <a:r>
              <a:rPr lang="el-GR"/>
              <a:t>ΠΡΟΪΟΝΤΙΚΑ </a:t>
            </a:r>
          </a:p>
          <a:p>
            <a:pPr>
              <a:buFont typeface="Wingdings" pitchFamily="2" charset="2"/>
              <a:buNone/>
            </a:pPr>
            <a:r>
              <a:rPr lang="el-GR"/>
              <a:t>Ο ερευνητής μπορεί χρησιμοποιώντας την φαντασία του να δημιουργήσει δικά του κριτήρια τμηματοποίησης.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ΓΕΩΓΡΑΦΙΚΑ ΚΡΙΤΗΡΙΑ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Κλίμα (π.χ. Μεσογειακές </a:t>
            </a:r>
            <a:r>
              <a:rPr lang="el-GR">
                <a:cs typeface="Arial" charset="0"/>
              </a:rPr>
              <a:t>≠ Σκανδιναβικές χώρες).</a:t>
            </a:r>
          </a:p>
          <a:p>
            <a:pPr>
              <a:lnSpc>
                <a:spcPct val="90000"/>
              </a:lnSpc>
            </a:pPr>
            <a:r>
              <a:rPr lang="el-GR"/>
              <a:t>Περιοχή (αστική, ημιαστική, αγροτική).</a:t>
            </a:r>
          </a:p>
          <a:p>
            <a:pPr>
              <a:lnSpc>
                <a:spcPct val="90000"/>
              </a:lnSpc>
            </a:pPr>
            <a:r>
              <a:rPr lang="el-GR"/>
              <a:t>Μέγεθος πόλης (μεγαλούπολη, πόλη, κωμόπολη, χωριό).</a:t>
            </a:r>
          </a:p>
          <a:p>
            <a:pPr>
              <a:lnSpc>
                <a:spcPct val="90000"/>
              </a:lnSpc>
            </a:pPr>
            <a:r>
              <a:rPr lang="el-GR"/>
              <a:t>Πυκνότητα Πληθυσμού (υψηλή, μέτρια, αραιή).</a:t>
            </a:r>
          </a:p>
          <a:p>
            <a:pPr>
              <a:lnSpc>
                <a:spcPct val="90000"/>
              </a:lnSpc>
            </a:pPr>
            <a:r>
              <a:rPr lang="el-GR"/>
              <a:t>Διαμόρφωση Εδάφους (πεδινό, ορεινό, νησί).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ΔΗΜΟΓΡΑΦΙΚΑ ΚΡΙΤΗΡΙΑ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Ηλικία (π.χ. ρούχα, παιχνίδια, αυτοκίνητα).</a:t>
            </a:r>
          </a:p>
          <a:p>
            <a:pPr>
              <a:lnSpc>
                <a:spcPct val="90000"/>
              </a:lnSpc>
            </a:pPr>
            <a:r>
              <a:rPr lang="el-GR" sz="2800"/>
              <a:t>Φύλο (π.χ. προσωπικά είδη, καλλυντικά).</a:t>
            </a:r>
          </a:p>
          <a:p>
            <a:pPr>
              <a:lnSpc>
                <a:spcPct val="90000"/>
              </a:lnSpc>
            </a:pPr>
            <a:r>
              <a:rPr lang="el-GR" sz="2800"/>
              <a:t>Εισόδημα (έπιπλα, αυτοκίνητα, σπίτια)</a:t>
            </a:r>
          </a:p>
          <a:p>
            <a:pPr>
              <a:lnSpc>
                <a:spcPct val="90000"/>
              </a:lnSpc>
            </a:pPr>
            <a:r>
              <a:rPr lang="el-GR" sz="2800"/>
              <a:t>Επάγγελμα(είδη γραφείου, λογισμικό, Η/Υ)</a:t>
            </a:r>
          </a:p>
          <a:p>
            <a:pPr>
              <a:lnSpc>
                <a:spcPct val="90000"/>
              </a:lnSpc>
            </a:pPr>
            <a:r>
              <a:rPr lang="el-GR" sz="2800"/>
              <a:t>Μόρφωση (έντυπα, ψυχαγωγία, αναψυχή)</a:t>
            </a:r>
          </a:p>
          <a:p>
            <a:pPr>
              <a:lnSpc>
                <a:spcPct val="90000"/>
              </a:lnSpc>
            </a:pPr>
            <a:r>
              <a:rPr lang="el-GR" sz="2800"/>
              <a:t>Καταγωγή (είδη διατροφής, ρουχισμός)</a:t>
            </a:r>
          </a:p>
          <a:p>
            <a:pPr>
              <a:lnSpc>
                <a:spcPct val="90000"/>
              </a:lnSpc>
            </a:pPr>
            <a:r>
              <a:rPr lang="el-GR" sz="2800"/>
              <a:t>Θρησκεία (είδη διατροφής, διασκέδαση)</a:t>
            </a:r>
          </a:p>
          <a:p>
            <a:pPr>
              <a:lnSpc>
                <a:spcPct val="90000"/>
              </a:lnSpc>
            </a:pPr>
            <a:r>
              <a:rPr lang="el-GR" sz="2800"/>
              <a:t>Οικογενειακή κατάσταση (βλ. υποδ. Βιολ. Κύκλ.)</a:t>
            </a:r>
          </a:p>
          <a:p>
            <a:pPr>
              <a:lnSpc>
                <a:spcPct val="90000"/>
              </a:lnSpc>
            </a:pPr>
            <a:r>
              <a:rPr lang="el-GR" sz="2800"/>
              <a:t>Κοινωνική Τάξη (βλ. Κοινωνιολογικό υπόδειγμα)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ΨΥΧΟΓΡΑΦΙΚΑ ΚΡΙΤΗΡΙΑ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8226425" cy="5400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ΧΑΡΑΚΤΗΡΙΣΤΙΚΑ ΠΡΟΣΩΠΙΚΟΤΗΤΑΣ</a:t>
            </a:r>
          </a:p>
          <a:p>
            <a:pPr>
              <a:lnSpc>
                <a:spcPct val="80000"/>
              </a:lnSpc>
            </a:pPr>
            <a:r>
              <a:rPr lang="el-GR" sz="2800"/>
              <a:t>Δραστηριότητα.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Ανδρισμός-Θηλυκότητα.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Ανεξαρτησία.</a:t>
            </a:r>
          </a:p>
          <a:p>
            <a:pPr>
              <a:lnSpc>
                <a:spcPct val="80000"/>
              </a:lnSpc>
            </a:pPr>
            <a:r>
              <a:rPr lang="el-GR" sz="2800"/>
              <a:t>Επίτευξη.</a:t>
            </a:r>
          </a:p>
          <a:p>
            <a:pPr>
              <a:lnSpc>
                <a:spcPct val="80000"/>
              </a:lnSpc>
            </a:pPr>
            <a:r>
              <a:rPr lang="el-GR" sz="2800"/>
              <a:t>Ανησυχία.</a:t>
            </a:r>
          </a:p>
          <a:p>
            <a:pPr>
              <a:lnSpc>
                <a:spcPct val="80000"/>
              </a:lnSpc>
            </a:pPr>
            <a:r>
              <a:rPr lang="el-GR" sz="2800"/>
              <a:t>Κοινωνικότητα.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Κυριαρχία.</a:t>
            </a:r>
          </a:p>
          <a:p>
            <a:pPr>
              <a:lnSpc>
                <a:spcPct val="80000"/>
              </a:lnSpc>
            </a:pPr>
            <a:r>
              <a:rPr lang="el-GR" sz="2800"/>
              <a:t>Προσαρμοστικότητα.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Επιθετικότητα.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Σοβαρότητα.</a:t>
            </a:r>
          </a:p>
          <a:p>
            <a:pPr>
              <a:lnSpc>
                <a:spcPct val="80000"/>
              </a:lnSpc>
            </a:pPr>
            <a:r>
              <a:rPr lang="el-GR" sz="2800"/>
              <a:t>Έλεγχος Συγκινήσεων.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ΨΥΧΟΓΡΑΦΙΚΑ ΚΡΙΤΗΡΙΑ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364537" cy="4497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b="1"/>
              <a:t>ΤΡΟΠΟΣ ΖΩΗΣ (</a:t>
            </a:r>
            <a:r>
              <a:rPr lang="en-US" b="1"/>
              <a:t>Lifestyle):</a:t>
            </a:r>
          </a:p>
          <a:p>
            <a:pPr>
              <a:lnSpc>
                <a:spcPct val="90000"/>
              </a:lnSpc>
            </a:pPr>
            <a:r>
              <a:rPr lang="el-GR"/>
              <a:t>Δραστηριότητες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(Εργασία, Χόμπι, Διασκέδαση, Ψώνια, Σπορ)</a:t>
            </a:r>
          </a:p>
          <a:p>
            <a:pPr>
              <a:lnSpc>
                <a:spcPct val="90000"/>
              </a:lnSpc>
            </a:pPr>
            <a:r>
              <a:rPr lang="el-GR"/>
              <a:t>Ενδιαφέροντα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(</a:t>
            </a:r>
            <a:r>
              <a:rPr lang="el-GR"/>
              <a:t>Οικογένεια, Κοινότητα, Μόδα, ΜΜΕ, φαγητό)</a:t>
            </a:r>
          </a:p>
          <a:p>
            <a:pPr>
              <a:lnSpc>
                <a:spcPct val="90000"/>
              </a:lnSpc>
            </a:pPr>
            <a:r>
              <a:rPr lang="el-GR"/>
              <a:t>Γνώμες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(Πολιτική, Κοινωνία, Ζωή, Προϊόντα)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ΠΡΟΪΟΝΤΙΚΑ ΚΡΙΤΗΡΙΑ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Βαθμός χρήσης προϊόντος (80/20)</a:t>
            </a:r>
          </a:p>
          <a:p>
            <a:pPr>
              <a:lnSpc>
                <a:spcPct val="90000"/>
              </a:lnSpc>
            </a:pPr>
            <a:r>
              <a:rPr lang="el-GR"/>
              <a:t>Τρόπος χρήσης προϊόντος (π.χ.ποδήλατο)</a:t>
            </a:r>
          </a:p>
          <a:p>
            <a:pPr>
              <a:lnSpc>
                <a:spcPct val="90000"/>
              </a:lnSpc>
            </a:pPr>
            <a:r>
              <a:rPr lang="el-GR"/>
              <a:t>Προσδοκώμενες ωφέλειες από την χρήση.</a:t>
            </a:r>
          </a:p>
          <a:p>
            <a:pPr>
              <a:lnSpc>
                <a:spcPct val="90000"/>
              </a:lnSpc>
            </a:pPr>
            <a:r>
              <a:rPr lang="el-GR"/>
              <a:t>Μάρκα προϊόντος (</a:t>
            </a:r>
            <a:r>
              <a:rPr lang="en-US"/>
              <a:t>brand loyalty)</a:t>
            </a:r>
            <a:r>
              <a:rPr lang="el-GR"/>
              <a:t>.</a:t>
            </a:r>
          </a:p>
          <a:p>
            <a:pPr>
              <a:lnSpc>
                <a:spcPct val="90000"/>
              </a:lnSpc>
            </a:pPr>
            <a:r>
              <a:rPr lang="el-GR"/>
              <a:t>Τιμή προϊόντος.</a:t>
            </a:r>
          </a:p>
          <a:p>
            <a:pPr>
              <a:lnSpc>
                <a:spcPct val="90000"/>
              </a:lnSpc>
            </a:pPr>
            <a:r>
              <a:rPr lang="el-GR"/>
              <a:t>Πηγή προμήθειας προϊόντος.</a:t>
            </a:r>
          </a:p>
          <a:p>
            <a:pPr>
              <a:lnSpc>
                <a:spcPct val="90000"/>
              </a:lnSpc>
            </a:pPr>
            <a:r>
              <a:rPr lang="el-GR"/>
              <a:t>Γνώση προϊόντος.</a:t>
            </a:r>
          </a:p>
          <a:p>
            <a:pPr>
              <a:lnSpc>
                <a:spcPct val="90000"/>
              </a:lnSpc>
            </a:pPr>
            <a:r>
              <a:rPr lang="el-GR"/>
              <a:t>Ανάμιξη με το προϊόν.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ΟΜΑΔΙΚΗ ΑΣΚΗΣΗ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b="1"/>
              <a:t>Περιγράψτε</a:t>
            </a:r>
            <a:r>
              <a:rPr lang="el-GR"/>
              <a:t>, με όσα </a:t>
            </a:r>
            <a:r>
              <a:rPr lang="el-GR" b="1"/>
              <a:t>κριτήρια </a:t>
            </a:r>
            <a:r>
              <a:rPr lang="el-GR"/>
              <a:t>(</a:t>
            </a:r>
            <a:r>
              <a:rPr lang="el-GR" b="1"/>
              <a:t>μεταβλητές) τμηματοποίησης της αγοράς</a:t>
            </a:r>
            <a:r>
              <a:rPr lang="el-GR"/>
              <a:t> επιθυμείτε, δυο διαφορετικά </a:t>
            </a:r>
            <a:r>
              <a:rPr lang="el-GR" b="1"/>
              <a:t>κοινά-στόχους (</a:t>
            </a:r>
            <a:r>
              <a:rPr lang="en-US" b="1"/>
              <a:t>target groups</a:t>
            </a:r>
            <a:r>
              <a:rPr lang="el-GR" b="1"/>
              <a:t>),</a:t>
            </a:r>
            <a:r>
              <a:rPr lang="el-GR"/>
              <a:t> στα οποία απευθύνονται οι διοργανωτές της </a:t>
            </a:r>
            <a:r>
              <a:rPr lang="en-US"/>
              <a:t>FORMULA</a:t>
            </a:r>
            <a:r>
              <a:rPr lang="el-GR"/>
              <a:t> 1 (μηχανοκίνητος αθλητισμός, αγώνες ταχύτητας αυτοκινήτων σε ειδικά διαμορφωμένες πίστες).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				(ΘΕΜΑ ΕΞΕΤΑΣΕΩΝ 2014)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Επιτυχής επιλογή τμήματος </a:t>
            </a:r>
          </a:p>
          <a:p>
            <a:r>
              <a:rPr lang="el-GR" dirty="0" smtClean="0"/>
              <a:t>Είδη </a:t>
            </a:r>
            <a:r>
              <a:rPr lang="en-US" dirty="0" smtClean="0"/>
              <a:t>Target Marketing</a:t>
            </a:r>
          </a:p>
          <a:p>
            <a:r>
              <a:rPr lang="el-GR" dirty="0" smtClean="0"/>
              <a:t>Κριτήρια  τμηματοποίησης καταναλωτικών αγορών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ΕΠΙΤΥΧΗΣ ΕΠΙΛΟΓΗ ΤΜΗΜΑΤΟΣ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50704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/>
              <a:t>ΤΜΗΜΑΤΟΠΟΙΗΣΗ</a:t>
            </a:r>
            <a:r>
              <a:rPr lang="el-GR" sz="2800"/>
              <a:t> (τμήματα με σαφήνεια προσδιορισμένα)</a:t>
            </a:r>
            <a:r>
              <a:rPr lang="el-GR" sz="2800">
                <a:cs typeface="Arial" charset="0"/>
              </a:rPr>
              <a:t>→</a:t>
            </a:r>
            <a:r>
              <a:rPr lang="el-GR" sz="2800" b="1">
                <a:cs typeface="Arial" charset="0"/>
              </a:rPr>
              <a:t>ΕΠΙΛΟΓΗ ΤΜΗΜΑΤΟΣ</a:t>
            </a:r>
            <a:r>
              <a:rPr lang="el-GR" sz="2800">
                <a:cs typeface="Arial" charset="0"/>
              </a:rPr>
              <a:t> (με συγκεκριμένα κριτήρια). Επιτυχής είναι η επιλογή: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>
                <a:cs typeface="Arial" charset="0"/>
              </a:rPr>
              <a:t>α. Το τμήμα έχει προοπτική μεγέθυνσης.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>
                <a:cs typeface="Arial" charset="0"/>
              </a:rPr>
              <a:t>β. Δεν ελκύει τους ανταγωνιστές.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>
                <a:cs typeface="Arial" charset="0"/>
              </a:rPr>
              <a:t>γ. Δεν απαιτεί μεγάλο κόστος δημιουργίας ΜΚΤ </a:t>
            </a:r>
            <a:r>
              <a:rPr lang="en-US" sz="2800">
                <a:cs typeface="Arial" charset="0"/>
              </a:rPr>
              <a:t>mix.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>
                <a:cs typeface="Arial" charset="0"/>
              </a:rPr>
              <a:t>δ. Έσοδα </a:t>
            </a:r>
            <a:r>
              <a:rPr lang="en-US" sz="2800">
                <a:cs typeface="Arial" charset="0"/>
              </a:rPr>
              <a:t>&gt; </a:t>
            </a:r>
            <a:r>
              <a:rPr lang="el-GR" sz="2800">
                <a:cs typeface="Arial" charset="0"/>
              </a:rPr>
              <a:t>Έξοδα = Κέρδη.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>
                <a:cs typeface="Arial" charset="0"/>
              </a:rPr>
              <a:t>ε.  Η ικανοποίηση των αναγκών ταιριάζει με την αποστολή, εικόνα και τους στόχους της επιχείρησης.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800">
              <a:cs typeface="Arial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ΕΠΙΛΟΓΕΣ ΣΧΕΤΙΚΑ ΜΕ ΤΜΗΜΑΤΟΠΟΙΗΣΗ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/>
              <a:t>MASS MARKETING</a:t>
            </a:r>
            <a:r>
              <a:rPr lang="el-GR" b="1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(καθόλου τμηματοποίηση)</a:t>
            </a:r>
            <a:endParaRPr lang="en-US"/>
          </a:p>
          <a:p>
            <a:pPr algn="just"/>
            <a:r>
              <a:rPr lang="en-US" b="1"/>
              <a:t>TARGET MARKETING</a:t>
            </a:r>
            <a:r>
              <a:rPr lang="el-GR" b="1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(επιλογή αγορών-στόχων)</a:t>
            </a:r>
            <a:endParaRPr lang="en-US"/>
          </a:p>
          <a:p>
            <a:pPr algn="just"/>
            <a:r>
              <a:rPr lang="en-US" b="1"/>
              <a:t>ONE TO ONE MARKETING</a:t>
            </a:r>
            <a:r>
              <a:rPr lang="el-GR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l-GR"/>
              <a:t>(ο κάθε ένας καταναλωτής αποτελεί μια μοναδική ξεχωριστή αγορά).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TARGET MARKETING</a:t>
            </a:r>
            <a:endParaRPr lang="el-GR" b="1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98613"/>
            <a:ext cx="8713787" cy="5259387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l-GR" sz="2800"/>
              <a:t>Υπάρχουν τρία επίπεδα: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 b="1"/>
              <a:t>Χαμηλό επίπεδο:</a:t>
            </a:r>
            <a:r>
              <a:rPr lang="el-GR" sz="2800"/>
              <a:t> Ένα μίγμα ΜΚΤ για ένα τμήμα της αγοράς (Συγκεντρωτικό ΜΚΤ), π.χ. </a:t>
            </a:r>
            <a:r>
              <a:rPr lang="en-US" sz="2800"/>
              <a:t>Ferrari.</a:t>
            </a:r>
            <a:endParaRPr lang="el-GR" sz="2800"/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 b="1"/>
              <a:t>Μεσαίο Επίπεδο:</a:t>
            </a:r>
            <a:r>
              <a:rPr lang="el-GR" sz="2800"/>
              <a:t> Μερικά μίγματα ΜΚΤ (με ίδιο το προϊόν) για μερικά τμήματα της αγοράς (Ιδιαιτεροποιημένο ΜΚΤ, π.χ. Νερό Αύρα</a:t>
            </a:r>
            <a:r>
              <a:rPr lang="en-GB" sz="2800"/>
              <a:t>)</a:t>
            </a:r>
            <a:r>
              <a:rPr lang="el-GR" sz="2800"/>
              <a:t>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 b="1"/>
              <a:t>Υψηλό Επίπεδο:</a:t>
            </a:r>
            <a:r>
              <a:rPr lang="el-GR" sz="2800"/>
              <a:t> Μερικά μίγματα ΜΚΤ για μερικά τμήματα της αγοράς (Διαφοροποιημένο ΜΚΤ)</a:t>
            </a:r>
            <a:r>
              <a:rPr lang="en-US" sz="2800"/>
              <a:t>, </a:t>
            </a:r>
            <a:r>
              <a:rPr lang="el-GR" sz="2800"/>
              <a:t>π.χ. διαφορετικά σκάφη αναψυχής.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2800" i="1"/>
              <a:t>ΣΧΟΛΙΑΣΤΕ ΠΛΕΟΝΕΚΤΗΜΑΤΑ-ΜΕΙΟΝΕΚΤΗΜΑΤΑ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Ιδιαιτεροποιημένο ΜΚΤ</a:t>
            </a:r>
            <a:br>
              <a:rPr lang="el-GR" sz="4000" b="1"/>
            </a:br>
            <a:r>
              <a:rPr lang="el-GR" sz="4000" b="1"/>
              <a:t>(Ίδιο Προϊόν)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/>
              <a:t>Φυσικό Μεταλλικό Νερό ΑΥΡΑ:</a:t>
            </a:r>
            <a:r>
              <a:rPr lang="el-GR" sz="2400"/>
              <a:t> 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400" b="1"/>
              <a:t>ΑΥΡΑ ΜΠΛΟΥΜ</a:t>
            </a:r>
            <a:r>
              <a:rPr lang="el-GR" sz="2400"/>
              <a:t> – διατίθεται σε έξι πολύχρωμες και ειδικά σχεδιασμένες – για τις ανάγκες των παιδιών – συσκευασίες των 330</a:t>
            </a:r>
            <a:r>
              <a:rPr lang="en-US" sz="2400"/>
              <a:t>ml</a:t>
            </a:r>
            <a:r>
              <a:rPr lang="el-GR" sz="2400"/>
              <a:t> με τους ήρωες των Στρουμφ, καθώς και σε πολυσυσκευασία των 6 φιαλών. 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400" b="1"/>
              <a:t>ΑΥΡΑ </a:t>
            </a:r>
            <a:r>
              <a:rPr lang="en-US" sz="2400" b="1"/>
              <a:t>ActiveCap</a:t>
            </a:r>
            <a:r>
              <a:rPr lang="el-GR" sz="2400"/>
              <a:t> – Λανσαρίστηκε τον Μάρτιο του 2006, σε συσκευασία 750</a:t>
            </a:r>
            <a:r>
              <a:rPr lang="en-US" sz="2400"/>
              <a:t>ml</a:t>
            </a:r>
            <a:r>
              <a:rPr lang="el-GR" sz="2400"/>
              <a:t>, με κύρια χαρακτηριστικά το μοντέρνο, εργονομικό μπουκάλι και το εύχρηστο καπάκι (</a:t>
            </a:r>
            <a:r>
              <a:rPr lang="en-US" sz="2400"/>
              <a:t>sports cap</a:t>
            </a:r>
            <a:r>
              <a:rPr lang="el-GR" sz="2400"/>
              <a:t>) για κατανάλωση κάθε στιγμή της ημέρας, σε κάθε δραστηριότητα. 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l-GR" sz="2400"/>
              <a:t>Το </a:t>
            </a:r>
            <a:r>
              <a:rPr lang="el-GR" sz="2400" b="1"/>
              <a:t>Φυσικό Μεταλλικό Νερό ΑΥΡΑ</a:t>
            </a:r>
            <a:r>
              <a:rPr lang="el-GR" sz="2400"/>
              <a:t> διατίθεται σε γυάλινη φιάλη του 1</a:t>
            </a:r>
            <a:r>
              <a:rPr lang="en-US" sz="2400"/>
              <a:t>lt</a:t>
            </a:r>
            <a:r>
              <a:rPr lang="el-GR" sz="2400"/>
              <a:t>, </a:t>
            </a:r>
            <a:r>
              <a:rPr lang="en-US" sz="2400"/>
              <a:t>PET</a:t>
            </a:r>
            <a:r>
              <a:rPr lang="el-GR" sz="2400"/>
              <a:t> των 500</a:t>
            </a:r>
            <a:r>
              <a:rPr lang="en-US" sz="2400"/>
              <a:t>ml</a:t>
            </a:r>
            <a:r>
              <a:rPr lang="el-GR" sz="2400"/>
              <a:t> και του 1,5</a:t>
            </a:r>
            <a:r>
              <a:rPr lang="en-US" sz="2400"/>
              <a:t>lt</a:t>
            </a:r>
            <a:r>
              <a:rPr lang="el-GR" sz="2400"/>
              <a:t>, καθώς και σε πολυσυσκευασίες (6</a:t>
            </a:r>
            <a:r>
              <a:rPr lang="en-US" sz="2400"/>
              <a:t>x</a:t>
            </a:r>
            <a:r>
              <a:rPr lang="el-GR" sz="2400"/>
              <a:t>1,5</a:t>
            </a:r>
            <a:r>
              <a:rPr lang="en-US" sz="2400"/>
              <a:t>lt</a:t>
            </a:r>
            <a:r>
              <a:rPr lang="el-GR" sz="2400"/>
              <a:t>).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6425" cy="1143001"/>
          </a:xfrm>
        </p:spPr>
        <p:txBody>
          <a:bodyPr/>
          <a:lstStyle/>
          <a:p>
            <a:r>
              <a:rPr lang="el-GR" dirty="0" err="1"/>
              <a:t>Ιδιαιτεροποιημένο</a:t>
            </a:r>
            <a:r>
              <a:rPr lang="el-GR" dirty="0"/>
              <a:t> ΜΚΤ</a:t>
            </a:r>
          </a:p>
        </p:txBody>
      </p:sp>
      <p:pic>
        <p:nvPicPr>
          <p:cNvPr id="152580" name="Picture 4" descr="portfoli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908050"/>
            <a:ext cx="8550275" cy="5749925"/>
          </a:xfrm>
          <a:noFill/>
          <a:ln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Διαφοροποιημένο ΜΚΤ</a:t>
            </a:r>
            <a:br>
              <a:rPr lang="el-GR" sz="4000" b="1"/>
            </a:br>
            <a:endParaRPr lang="el-GR" sz="4000" b="1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05" name="Picture 5" descr="Click here to view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2428875" cy="1524000"/>
          </a:xfrm>
          <a:prstGeom prst="rect">
            <a:avLst/>
          </a:prstGeom>
          <a:noFill/>
        </p:spPr>
      </p:pic>
      <p:pic>
        <p:nvPicPr>
          <p:cNvPr id="153607" name="Picture 7" descr="Click here to view detai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628775"/>
            <a:ext cx="2428875" cy="1524000"/>
          </a:xfrm>
          <a:prstGeom prst="rect">
            <a:avLst/>
          </a:prstGeom>
          <a:noFill/>
        </p:spPr>
      </p:pic>
      <p:pic>
        <p:nvPicPr>
          <p:cNvPr id="153609" name="Picture 9" descr="Click here to view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628775"/>
            <a:ext cx="3240087" cy="1524000"/>
          </a:xfrm>
          <a:prstGeom prst="rect">
            <a:avLst/>
          </a:prstGeom>
          <a:noFill/>
        </p:spPr>
      </p:pic>
      <p:pic>
        <p:nvPicPr>
          <p:cNvPr id="153611" name="Picture 11" descr="400Coastalou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3141663"/>
            <a:ext cx="2519363" cy="1504950"/>
          </a:xfrm>
          <a:prstGeom prst="rect">
            <a:avLst/>
          </a:prstGeom>
          <a:noFill/>
        </p:spPr>
      </p:pic>
      <p:pic>
        <p:nvPicPr>
          <p:cNvPr id="153613" name="Picture 13" descr="Click here to view detail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4437063"/>
            <a:ext cx="2428875" cy="1655762"/>
          </a:xfrm>
          <a:prstGeom prst="rect">
            <a:avLst/>
          </a:prstGeom>
          <a:noFill/>
        </p:spPr>
      </p:pic>
      <p:pic>
        <p:nvPicPr>
          <p:cNvPr id="153615" name="Picture 15" descr="Click here to view detail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3141663"/>
            <a:ext cx="2879725" cy="1524000"/>
          </a:xfrm>
          <a:prstGeom prst="rect">
            <a:avLst/>
          </a:prstGeom>
          <a:noFill/>
        </p:spPr>
      </p:pic>
      <p:pic>
        <p:nvPicPr>
          <p:cNvPr id="153617" name="Picture 17" descr="Click here to view detail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4581525"/>
            <a:ext cx="2428875" cy="1524000"/>
          </a:xfrm>
          <a:prstGeom prst="rect">
            <a:avLst/>
          </a:prstGeom>
          <a:noFill/>
        </p:spPr>
      </p:pic>
      <p:pic>
        <p:nvPicPr>
          <p:cNvPr id="153619" name="Picture 19" descr="Click here to view detail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313" y="3068638"/>
            <a:ext cx="2808287" cy="1524000"/>
          </a:xfrm>
          <a:prstGeom prst="rect">
            <a:avLst/>
          </a:prstGeom>
          <a:noFill/>
        </p:spPr>
      </p:pic>
      <p:pic>
        <p:nvPicPr>
          <p:cNvPr id="153621" name="Picture 21" descr="Bavaria46ou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87675" y="4581525"/>
            <a:ext cx="3313113" cy="1511300"/>
          </a:xfrm>
          <a:prstGeom prst="rect">
            <a:avLst/>
          </a:prstGeom>
          <a:noFill/>
        </p:spPr>
      </p:pic>
      <p:pic>
        <p:nvPicPr>
          <p:cNvPr id="13" name="Εικόνα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ONE TO ONE MARKETING</a:t>
            </a:r>
            <a:endParaRPr lang="el-GR" b="1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926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Παραδείγματα: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Ράφτης ενδυμάτων.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Κομμωτής.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Κατασκευαστική εταιρεία.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Ταξιδιωτικό πρακτορείο.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Όλες οι διαδικτυακές εταιρείες (</a:t>
            </a:r>
            <a:r>
              <a:rPr lang="en-US" sz="2800"/>
              <a:t>e-marketing), </a:t>
            </a:r>
            <a:r>
              <a:rPr lang="el-GR" sz="2800"/>
              <a:t>π.χ </a:t>
            </a:r>
            <a:r>
              <a:rPr lang="en-US" sz="2800">
                <a:hlinkClick r:id="rId2"/>
              </a:rPr>
              <a:t>www.nike.com</a:t>
            </a:r>
            <a:endParaRPr lang="en-US" sz="2800"/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«Δημιούργησε μόνος την πίτσα σου».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sz="2800"/>
              <a:t>Ορισμένα Τραπεζικά Προϊόντα (π.χ. Χαρτοφυλάκιο Επενδύσεων).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900</Words>
  <Application>Microsoft Office PowerPoint</Application>
  <PresentationFormat>Προβολή στην οθόνη (4:3)</PresentationFormat>
  <Paragraphs>131</Paragraphs>
  <Slides>21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ΕΙΣΑΓΩΓΗ ΣΤΟ ΜΑΡΚΕΤΙΝΓΚ</vt:lpstr>
      <vt:lpstr>Σκοποί ενότητας</vt:lpstr>
      <vt:lpstr>ΕΠΙΤΥΧΗΣ ΕΠΙΛΟΓΗ ΤΜΗΜΑΤΟΣ</vt:lpstr>
      <vt:lpstr>ΕΠΙΛΟΓΕΣ ΣΧΕΤΙΚΑ ΜΕ ΤΜΗΜΑΤΟΠΟΙΗΣΗ</vt:lpstr>
      <vt:lpstr>TARGET MARKETING</vt:lpstr>
      <vt:lpstr>Ιδιαιτεροποιημένο ΜΚΤ (Ίδιο Προϊόν)</vt:lpstr>
      <vt:lpstr>Ιδιαιτεροποιημένο ΜΚΤ</vt:lpstr>
      <vt:lpstr>Διαφοροποιημένο ΜΚΤ </vt:lpstr>
      <vt:lpstr>ONE TO ONE MARKETING</vt:lpstr>
      <vt:lpstr>ΗΛΕΚΤΡΟΝΙΚΟ ΕΜΠΟΡΙΟ  (one to one Marketing)</vt:lpstr>
      <vt:lpstr>ΚΡΙΤΗΡΙΑ ΤΜΗΜΑΤΟΠΟΙΗΣΗΣ ΚΑΤΑΝΑΛΩΤΙΚΩΝ ΑΓΟΡΩΝ</vt:lpstr>
      <vt:lpstr>ΓΕΩΓΡΑΦΙΚΑ ΚΡΙΤΗΡΙΑ</vt:lpstr>
      <vt:lpstr>ΔΗΜΟΓΡΑΦΙΚΑ ΚΡΙΤΗΡΙΑ</vt:lpstr>
      <vt:lpstr>ΨΥΧΟΓΡΑΦΙΚΑ ΚΡΙΤΗΡΙΑ</vt:lpstr>
      <vt:lpstr>ΨΥΧΟΓΡΑΦΙΚΑ ΚΡΙΤΗΡΙΑ</vt:lpstr>
      <vt:lpstr>ΠΡΟΪΟΝΤΙΚΑ ΚΡΙΤΗΡΙΑ</vt:lpstr>
      <vt:lpstr>ΟΜΑΔΙΚΗ ΑΣΚΗΣΗ 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5</cp:revision>
  <dcterms:created xsi:type="dcterms:W3CDTF">2015-09-02T22:13:52Z</dcterms:created>
  <dcterms:modified xsi:type="dcterms:W3CDTF">2015-09-20T13:52:40Z</dcterms:modified>
</cp:coreProperties>
</file>