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74" r:id="rId9"/>
    <p:sldId id="286" r:id="rId10"/>
    <p:sldId id="285" r:id="rId11"/>
    <p:sldId id="284" r:id="rId12"/>
    <p:sldId id="28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13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663-718 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689-702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b="1" dirty="0"/>
              <a:t>Αι</a:t>
            </a:r>
            <a:r>
              <a:rPr lang="el-GR" sz="2800" dirty="0"/>
              <a:t>. τί γὰρ </a:t>
            </a:r>
            <a:r>
              <a:rPr lang="el-GR" sz="2800" dirty="0" err="1"/>
              <a:t>σὸν</a:t>
            </a:r>
            <a:r>
              <a:rPr lang="el-GR" sz="2800" dirty="0"/>
              <a:t> </a:t>
            </a:r>
            <a:r>
              <a:rPr lang="el-GR" sz="2800" dirty="0" err="1"/>
              <a:t>ὄμμα</a:t>
            </a:r>
            <a:r>
              <a:rPr lang="el-GR" sz="2800" dirty="0"/>
              <a:t> </a:t>
            </a:r>
            <a:r>
              <a:rPr lang="el-GR" sz="2800" dirty="0" err="1"/>
              <a:t>χρώς</a:t>
            </a:r>
            <a:r>
              <a:rPr lang="el-GR" sz="2800" dirty="0"/>
              <a:t> τε </a:t>
            </a:r>
            <a:r>
              <a:rPr lang="el-GR" sz="2800" dirty="0" err="1"/>
              <a:t>συντέτηχ΄</a:t>
            </a:r>
            <a:r>
              <a:rPr lang="el-GR" sz="2800" dirty="0"/>
              <a:t> ὅδε;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Αἰγεῦ͵</a:t>
            </a:r>
            <a:r>
              <a:rPr lang="el-GR" sz="2800" dirty="0"/>
              <a:t> κάκιστός ἐστί μοι πάντων </a:t>
            </a:r>
            <a:r>
              <a:rPr lang="el-GR" sz="2800" dirty="0" err="1"/>
              <a:t>πόσις</a:t>
            </a:r>
            <a:r>
              <a:rPr lang="el-GR" sz="2800" dirty="0"/>
              <a:t>. </a:t>
            </a:r>
            <a:r>
              <a:rPr lang="el-GR" sz="2800" b="1" dirty="0"/>
              <a:t>       </a:t>
            </a:r>
            <a:r>
              <a:rPr lang="el-GR" sz="2800" b="1" dirty="0" smtClean="0"/>
              <a:t>(</a:t>
            </a:r>
            <a:r>
              <a:rPr lang="el-GR" sz="2800" dirty="0" smtClean="0"/>
              <a:t>690)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τί </a:t>
            </a:r>
            <a:r>
              <a:rPr lang="el-GR" sz="2800" dirty="0" err="1"/>
              <a:t>φῄς</a:t>
            </a:r>
            <a:r>
              <a:rPr lang="el-GR" sz="2800" dirty="0"/>
              <a:t>; σαφῶς μοι </a:t>
            </a:r>
            <a:r>
              <a:rPr lang="el-GR" sz="2800" dirty="0" err="1"/>
              <a:t>σὰς</a:t>
            </a:r>
            <a:r>
              <a:rPr lang="el-GR" sz="2800" dirty="0"/>
              <a:t> </a:t>
            </a:r>
            <a:r>
              <a:rPr lang="el-GR" sz="2800" dirty="0" err="1"/>
              <a:t>φράσον</a:t>
            </a:r>
            <a:r>
              <a:rPr lang="el-GR" sz="2800" dirty="0"/>
              <a:t> δυσθυμίας.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ἀδικεῖ</a:t>
            </a:r>
            <a:r>
              <a:rPr lang="el-GR" sz="2800" dirty="0"/>
              <a:t> </a:t>
            </a:r>
            <a:r>
              <a:rPr lang="el-GR" sz="2800" dirty="0" err="1"/>
              <a:t>μ΄</a:t>
            </a:r>
            <a:r>
              <a:rPr lang="el-GR" sz="2800" dirty="0"/>
              <a:t> Ἰάσων οὐδὲν ἐξ ἐμοῦ παθών.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τί </a:t>
            </a:r>
            <a:r>
              <a:rPr lang="el-GR" sz="2800" dirty="0" err="1"/>
              <a:t>χρῆμα</a:t>
            </a:r>
            <a:r>
              <a:rPr lang="el-GR" sz="2800" dirty="0"/>
              <a:t> </a:t>
            </a:r>
            <a:r>
              <a:rPr lang="el-GR" sz="2800" dirty="0" err="1"/>
              <a:t>δράσας</a:t>
            </a:r>
            <a:r>
              <a:rPr lang="el-GR" sz="2800" dirty="0"/>
              <a:t>; φράζε μοι </a:t>
            </a:r>
            <a:r>
              <a:rPr lang="el-GR" sz="2800" dirty="0" err="1"/>
              <a:t>σαφέστερον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γυναῖκ΄</a:t>
            </a:r>
            <a:r>
              <a:rPr lang="el-GR" sz="2800" dirty="0"/>
              <a:t> </a:t>
            </a:r>
            <a:r>
              <a:rPr lang="el-GR" sz="2800" dirty="0" err="1"/>
              <a:t>ἐφ΄</a:t>
            </a:r>
            <a:r>
              <a:rPr lang="el-GR" sz="2800" dirty="0"/>
              <a:t> ἡμῖν </a:t>
            </a:r>
            <a:r>
              <a:rPr lang="el-GR" sz="2800" dirty="0" err="1"/>
              <a:t>δεσπότιν</a:t>
            </a:r>
            <a:r>
              <a:rPr lang="el-GR" sz="2800" dirty="0"/>
              <a:t> δόμων ἔχει.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οὔ</a:t>
            </a:r>
            <a:r>
              <a:rPr lang="el-GR" sz="2800" dirty="0"/>
              <a:t> που </a:t>
            </a:r>
            <a:r>
              <a:rPr lang="el-GR" sz="2800" dirty="0" err="1"/>
              <a:t>τετόλμηκ΄</a:t>
            </a:r>
            <a:r>
              <a:rPr lang="el-GR" sz="2800" dirty="0"/>
              <a:t> ἔργον </a:t>
            </a:r>
            <a:r>
              <a:rPr lang="el-GR" sz="2800" dirty="0" err="1"/>
              <a:t>αἴσχιστον</a:t>
            </a:r>
            <a:r>
              <a:rPr lang="el-GR" sz="2800" dirty="0"/>
              <a:t> τόδε; </a:t>
            </a:r>
            <a:r>
              <a:rPr lang="el-GR" sz="2800" b="1" dirty="0"/>
              <a:t>  </a:t>
            </a:r>
            <a:r>
              <a:rPr lang="el-GR" sz="2800" dirty="0" smtClean="0"/>
              <a:t>     (695)</a:t>
            </a:r>
            <a:br>
              <a:rPr lang="el-GR" sz="2800" dirty="0" smtClean="0"/>
            </a:br>
            <a:r>
              <a:rPr lang="el-GR" sz="2800" b="1" dirty="0" smtClean="0"/>
              <a:t>Μη</a:t>
            </a:r>
            <a:r>
              <a:rPr lang="el-GR" sz="2800" dirty="0"/>
              <a:t>. </a:t>
            </a:r>
            <a:r>
              <a:rPr lang="el-GR" sz="2800" dirty="0" err="1"/>
              <a:t>σάφ΄</a:t>
            </a:r>
            <a:r>
              <a:rPr lang="el-GR" sz="2800" dirty="0"/>
              <a:t> </a:t>
            </a:r>
            <a:r>
              <a:rPr lang="el-GR" sz="2800" dirty="0" err="1"/>
              <a:t>ἴσθ΄</a:t>
            </a:r>
            <a:r>
              <a:rPr lang="el-GR" sz="2800" dirty="0"/>
              <a:t>· </a:t>
            </a:r>
            <a:r>
              <a:rPr lang="el-GR" sz="2800" dirty="0" err="1"/>
              <a:t>ἄτιμοι</a:t>
            </a:r>
            <a:r>
              <a:rPr lang="el-GR" sz="2800" dirty="0"/>
              <a:t> δ΄ </a:t>
            </a:r>
            <a:r>
              <a:rPr lang="el-GR" sz="2800" dirty="0" err="1"/>
              <a:t>ἐσμὲν</a:t>
            </a:r>
            <a:r>
              <a:rPr lang="el-GR" sz="2800" dirty="0"/>
              <a:t> οἱ πρὸ τοῦ φίλοι.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πότερον </a:t>
            </a:r>
            <a:r>
              <a:rPr lang="el-GR" sz="2800" dirty="0" err="1"/>
              <a:t>ἐρασθεὶς</a:t>
            </a:r>
            <a:r>
              <a:rPr lang="el-GR" sz="2800" dirty="0"/>
              <a:t> ἢ </a:t>
            </a:r>
            <a:r>
              <a:rPr lang="el-GR" sz="2800" dirty="0" err="1"/>
              <a:t>σὸν</a:t>
            </a:r>
            <a:r>
              <a:rPr lang="el-GR" sz="2800" dirty="0"/>
              <a:t> </a:t>
            </a:r>
            <a:r>
              <a:rPr lang="el-GR" sz="2800" dirty="0" err="1"/>
              <a:t>ἐχθαίρων</a:t>
            </a:r>
            <a:r>
              <a:rPr lang="el-GR" sz="2800" dirty="0"/>
              <a:t> </a:t>
            </a:r>
            <a:r>
              <a:rPr lang="el-GR" sz="2800" dirty="0" err="1"/>
              <a:t>λέχος</a:t>
            </a:r>
            <a:r>
              <a:rPr lang="el-GR" sz="2800" dirty="0"/>
              <a:t>;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μέγαν </a:t>
            </a:r>
            <a:r>
              <a:rPr lang="el-GR" sz="2800" dirty="0" err="1"/>
              <a:t>γ΄</a:t>
            </a:r>
            <a:r>
              <a:rPr lang="el-GR" sz="2800" dirty="0"/>
              <a:t> </a:t>
            </a:r>
            <a:r>
              <a:rPr lang="el-GR" sz="2800" dirty="0" err="1"/>
              <a:t>ἔρωτα</a:t>
            </a:r>
            <a:r>
              <a:rPr lang="el-GR" sz="2800" dirty="0"/>
              <a:t> </a:t>
            </a:r>
            <a:r>
              <a:rPr lang="el-GR" sz="2800" dirty="0" err="1"/>
              <a:t>πιστὸς</a:t>
            </a:r>
            <a:r>
              <a:rPr lang="el-GR" sz="2800" dirty="0"/>
              <a:t> οὐκ ἔφυ </a:t>
            </a:r>
            <a:r>
              <a:rPr lang="el-GR" sz="2800" dirty="0" err="1"/>
              <a:t>φίλοις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ἴτω</a:t>
            </a:r>
            <a:r>
              <a:rPr lang="el-GR" sz="2800" dirty="0"/>
              <a:t> </a:t>
            </a:r>
            <a:r>
              <a:rPr lang="el-GR" sz="2800" dirty="0" err="1"/>
              <a:t>νυν͵</a:t>
            </a:r>
            <a:r>
              <a:rPr lang="el-GR" sz="2800" dirty="0"/>
              <a:t> </a:t>
            </a:r>
            <a:r>
              <a:rPr lang="el-GR" sz="2800" dirty="0" err="1"/>
              <a:t>εἴπερ͵</a:t>
            </a:r>
            <a:r>
              <a:rPr lang="el-GR" sz="2800" dirty="0"/>
              <a:t> ὡς </a:t>
            </a:r>
            <a:r>
              <a:rPr lang="el-GR" sz="2800" dirty="0" err="1"/>
              <a:t>λέγεις͵</a:t>
            </a:r>
            <a:r>
              <a:rPr lang="el-GR" sz="2800" dirty="0"/>
              <a:t> ἐστὶν κακός.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ἀνδρῶν τυράννων </a:t>
            </a:r>
            <a:r>
              <a:rPr lang="el-GR" sz="2800" dirty="0" err="1"/>
              <a:t>κῆδος</a:t>
            </a:r>
            <a:r>
              <a:rPr lang="el-GR" sz="2800" dirty="0"/>
              <a:t> </a:t>
            </a:r>
            <a:r>
              <a:rPr lang="el-GR" sz="2800" dirty="0" err="1"/>
              <a:t>ἠράσθη</a:t>
            </a:r>
            <a:r>
              <a:rPr lang="el-GR" sz="2800" dirty="0"/>
              <a:t> λαβεῖν. </a:t>
            </a:r>
            <a:r>
              <a:rPr lang="el-GR" sz="2800" b="1" dirty="0"/>
              <a:t>       </a:t>
            </a:r>
            <a:r>
              <a:rPr lang="el-GR" sz="2800" dirty="0" smtClean="0"/>
              <a:t>(700)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δίδωσι</a:t>
            </a:r>
            <a:r>
              <a:rPr lang="el-GR" sz="2800" dirty="0"/>
              <a:t> δ΄ αὐτῷ τίς; </a:t>
            </a:r>
            <a:r>
              <a:rPr lang="el-GR" sz="2800" dirty="0" err="1"/>
              <a:t>πέραινέ</a:t>
            </a:r>
            <a:r>
              <a:rPr lang="el-GR" sz="2800" dirty="0"/>
              <a:t> μοι λόγον.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Κρέων͵</a:t>
            </a:r>
            <a:r>
              <a:rPr lang="el-GR" sz="2800" dirty="0"/>
              <a:t> ὃς </a:t>
            </a:r>
            <a:r>
              <a:rPr lang="el-GR" sz="2800" dirty="0" err="1"/>
              <a:t>ἄρχει</a:t>
            </a:r>
            <a:r>
              <a:rPr lang="el-GR" sz="2800" dirty="0"/>
              <a:t> </a:t>
            </a:r>
            <a:r>
              <a:rPr lang="el-GR" sz="2800" dirty="0" err="1"/>
              <a:t>τῆσδε</a:t>
            </a:r>
            <a:r>
              <a:rPr lang="el-GR" sz="2800" dirty="0"/>
              <a:t> γῆς Κορινθίας.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78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703-718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συγγνωστὰ</a:t>
            </a:r>
            <a:r>
              <a:rPr lang="el-GR" sz="2800" dirty="0"/>
              <a:t> μέν </a:t>
            </a:r>
            <a:r>
              <a:rPr lang="el-GR" sz="2800" dirty="0" err="1"/>
              <a:t>τἄρ΄</a:t>
            </a:r>
            <a:r>
              <a:rPr lang="el-GR" sz="2800" dirty="0"/>
              <a:t> ἦν σε </a:t>
            </a:r>
            <a:r>
              <a:rPr lang="el-GR" sz="2800" dirty="0" err="1"/>
              <a:t>λυπεῖσθαι͵</a:t>
            </a:r>
            <a:r>
              <a:rPr lang="el-GR" sz="2800" dirty="0"/>
              <a:t> </a:t>
            </a:r>
            <a:r>
              <a:rPr lang="el-GR" sz="2800" dirty="0" err="1"/>
              <a:t>γύναι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ὄλωλα</a:t>
            </a:r>
            <a:r>
              <a:rPr lang="el-GR" sz="2800" dirty="0"/>
              <a:t>· καὶ πρός </a:t>
            </a:r>
            <a:r>
              <a:rPr lang="el-GR" sz="2800" dirty="0" err="1"/>
              <a:t>γ΄</a:t>
            </a:r>
            <a:r>
              <a:rPr lang="el-GR" sz="2800" dirty="0"/>
              <a:t> </a:t>
            </a:r>
            <a:r>
              <a:rPr lang="el-GR" sz="2800" dirty="0" err="1"/>
              <a:t>ἐξελαύνομαι</a:t>
            </a:r>
            <a:r>
              <a:rPr lang="el-GR" sz="2800" dirty="0"/>
              <a:t> χθονός.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πρὸς τοῦ; </a:t>
            </a:r>
            <a:r>
              <a:rPr lang="el-GR" sz="2800" dirty="0" err="1"/>
              <a:t>τόδ΄</a:t>
            </a:r>
            <a:r>
              <a:rPr lang="el-GR" sz="2800" dirty="0"/>
              <a:t> ἄλλο καινὸν αὖ λέγεις κακόν. </a:t>
            </a:r>
            <a:r>
              <a:rPr lang="el-GR" sz="2800" b="1" dirty="0"/>
              <a:t>       </a:t>
            </a:r>
            <a:r>
              <a:rPr lang="el-GR" sz="2800" dirty="0" smtClean="0"/>
              <a:t>(705)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Κρέων </a:t>
            </a:r>
            <a:r>
              <a:rPr lang="el-GR" sz="2800" dirty="0" err="1"/>
              <a:t>μ΄</a:t>
            </a:r>
            <a:r>
              <a:rPr lang="el-GR" sz="2800" dirty="0"/>
              <a:t> </a:t>
            </a:r>
            <a:r>
              <a:rPr lang="el-GR" sz="2800" dirty="0" err="1"/>
              <a:t>ἐλαύνει</a:t>
            </a:r>
            <a:r>
              <a:rPr lang="el-GR" sz="2800" dirty="0"/>
              <a:t> φυγάδα γῆς Κορινθίας.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ἐᾷ</a:t>
            </a:r>
            <a:r>
              <a:rPr lang="el-GR" sz="2800" dirty="0"/>
              <a:t> δ΄ Ἰάσων; οὐδὲ </a:t>
            </a:r>
            <a:r>
              <a:rPr lang="el-GR" sz="2800" dirty="0" err="1"/>
              <a:t>ταῦτ΄</a:t>
            </a:r>
            <a:r>
              <a:rPr lang="el-GR" sz="2800" dirty="0"/>
              <a:t> </a:t>
            </a:r>
            <a:r>
              <a:rPr lang="el-GR" sz="2800" dirty="0" err="1"/>
              <a:t>ἐπῄνεσα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λόγῳ μὲν </a:t>
            </a:r>
            <a:r>
              <a:rPr lang="el-GR" sz="2800" dirty="0" err="1"/>
              <a:t>οὐχί͵</a:t>
            </a:r>
            <a:r>
              <a:rPr lang="el-GR" sz="2800" dirty="0"/>
              <a:t> </a:t>
            </a:r>
            <a:r>
              <a:rPr lang="el-GR" sz="2800" dirty="0" err="1"/>
              <a:t>καρτερεῖν</a:t>
            </a:r>
            <a:r>
              <a:rPr lang="el-GR" sz="2800" dirty="0"/>
              <a:t> δὲ βούλεται.</a:t>
            </a:r>
            <a:br>
              <a:rPr lang="el-GR" sz="2800" dirty="0"/>
            </a:b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ἄντομαί</a:t>
            </a:r>
            <a:r>
              <a:rPr lang="el-GR" sz="2800" dirty="0"/>
              <a:t> σε </a:t>
            </a:r>
            <a:r>
              <a:rPr lang="el-GR" sz="2800" dirty="0" err="1"/>
              <a:t>τῆσδε</a:t>
            </a:r>
            <a:r>
              <a:rPr lang="el-GR" sz="2800" dirty="0"/>
              <a:t> πρὸς </a:t>
            </a:r>
            <a:r>
              <a:rPr lang="el-GR" sz="2800" dirty="0" err="1"/>
              <a:t>γενειάδος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γονάτων τε τῶν </a:t>
            </a:r>
            <a:r>
              <a:rPr lang="el-GR" sz="2800" dirty="0" err="1"/>
              <a:t>σῶν</a:t>
            </a:r>
            <a:r>
              <a:rPr lang="el-GR" sz="2800" dirty="0"/>
              <a:t> </a:t>
            </a:r>
            <a:r>
              <a:rPr lang="el-GR" sz="2800" dirty="0" err="1"/>
              <a:t>ἱκεσία</a:t>
            </a:r>
            <a:r>
              <a:rPr lang="el-GR" sz="2800" dirty="0"/>
              <a:t> τε </a:t>
            </a:r>
            <a:r>
              <a:rPr lang="el-GR" sz="2800" dirty="0" err="1"/>
              <a:t>γίγνομαι͵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(710)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οἴκτιρον</a:t>
            </a:r>
            <a:r>
              <a:rPr lang="el-GR" sz="2800" dirty="0"/>
              <a:t> </a:t>
            </a:r>
            <a:r>
              <a:rPr lang="el-GR" sz="2800" dirty="0" err="1"/>
              <a:t>οἴκτιρόν</a:t>
            </a:r>
            <a:r>
              <a:rPr lang="el-GR" sz="2800" dirty="0"/>
              <a:t> με τὴν δυσδαίμονα</a:t>
            </a:r>
            <a:br>
              <a:rPr lang="el-GR" sz="2800" dirty="0"/>
            </a:br>
            <a:r>
              <a:rPr lang="el-GR" sz="2800" dirty="0"/>
              <a:t>καὶ μή </a:t>
            </a:r>
            <a:r>
              <a:rPr lang="el-GR" sz="2800" dirty="0" err="1"/>
              <a:t>μ΄</a:t>
            </a:r>
            <a:r>
              <a:rPr lang="el-GR" sz="2800" dirty="0"/>
              <a:t> </a:t>
            </a:r>
            <a:r>
              <a:rPr lang="el-GR" sz="2800" dirty="0" err="1"/>
              <a:t>ἔρημον</a:t>
            </a:r>
            <a:r>
              <a:rPr lang="el-GR" sz="2800" dirty="0"/>
              <a:t> </a:t>
            </a:r>
            <a:r>
              <a:rPr lang="el-GR" sz="2800" dirty="0" err="1"/>
              <a:t>ἐκπεσοῦσαν</a:t>
            </a:r>
            <a:r>
              <a:rPr lang="el-GR" sz="2800" dirty="0"/>
              <a:t> </a:t>
            </a:r>
            <a:r>
              <a:rPr lang="el-GR" sz="2800" dirty="0" err="1"/>
              <a:t>εἰσίδῃς͵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δέξαι</a:t>
            </a:r>
            <a:r>
              <a:rPr lang="el-GR" sz="2800" dirty="0"/>
              <a:t> δὲ χώρᾳ καὶ </a:t>
            </a:r>
            <a:r>
              <a:rPr lang="el-GR" sz="2800" dirty="0" err="1"/>
              <a:t>δόμοις</a:t>
            </a:r>
            <a:r>
              <a:rPr lang="el-GR" sz="2800" dirty="0"/>
              <a:t> </a:t>
            </a:r>
            <a:r>
              <a:rPr lang="el-GR" sz="2800" dirty="0" err="1"/>
              <a:t>ἐφέστιον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/>
              <a:t>οὕτως </a:t>
            </a:r>
            <a:r>
              <a:rPr lang="el-GR" sz="2800" dirty="0" err="1"/>
              <a:t>ἔρως</a:t>
            </a:r>
            <a:r>
              <a:rPr lang="el-GR" sz="2800" dirty="0"/>
              <a:t> σοὶ πρὸς θεῶν τελεσφόρος</a:t>
            </a:r>
            <a:br>
              <a:rPr lang="el-GR" sz="2800" dirty="0"/>
            </a:br>
            <a:r>
              <a:rPr lang="el-GR" sz="2800" dirty="0"/>
              <a:t>γένοιτο </a:t>
            </a:r>
            <a:r>
              <a:rPr lang="el-GR" sz="2800" dirty="0" err="1"/>
              <a:t>παίδων͵</a:t>
            </a:r>
            <a:r>
              <a:rPr lang="el-GR" sz="2800" dirty="0"/>
              <a:t> </a:t>
            </a:r>
            <a:r>
              <a:rPr lang="el-GR" sz="2800" dirty="0" err="1"/>
              <a:t>καὐτὸς</a:t>
            </a:r>
            <a:r>
              <a:rPr lang="el-GR" sz="2800" dirty="0"/>
              <a:t> </a:t>
            </a:r>
            <a:r>
              <a:rPr lang="el-GR" sz="2800" dirty="0" err="1"/>
              <a:t>ὄλβιος</a:t>
            </a:r>
            <a:r>
              <a:rPr lang="el-GR" sz="2800" dirty="0"/>
              <a:t> </a:t>
            </a:r>
            <a:r>
              <a:rPr lang="el-GR" sz="2800" dirty="0" err="1"/>
              <a:t>θάνοις</a:t>
            </a:r>
            <a:r>
              <a:rPr lang="el-GR" sz="2800" dirty="0"/>
              <a:t>.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(715)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εὕρημα</a:t>
            </a:r>
            <a:r>
              <a:rPr lang="el-GR" sz="2800" dirty="0"/>
              <a:t> δ΄ οὐκ </a:t>
            </a:r>
            <a:r>
              <a:rPr lang="el-GR" sz="2800" dirty="0" err="1"/>
              <a:t>οἶσθ΄</a:t>
            </a:r>
            <a:r>
              <a:rPr lang="el-GR" sz="2800" dirty="0"/>
              <a:t> οἷον </a:t>
            </a:r>
            <a:r>
              <a:rPr lang="el-GR" sz="2800" dirty="0" err="1"/>
              <a:t>ηὕρηκας</a:t>
            </a:r>
            <a:r>
              <a:rPr lang="el-GR" sz="2800" dirty="0"/>
              <a:t> τόδε·</a:t>
            </a:r>
            <a:br>
              <a:rPr lang="el-GR" sz="2800" dirty="0"/>
            </a:br>
            <a:r>
              <a:rPr lang="el-GR" sz="2800" dirty="0"/>
              <a:t>παύσω δέ </a:t>
            </a:r>
            <a:r>
              <a:rPr lang="el-GR" sz="2800" dirty="0" err="1"/>
              <a:t>σ΄</a:t>
            </a:r>
            <a:r>
              <a:rPr lang="el-GR" sz="2800" dirty="0"/>
              <a:t> </a:t>
            </a:r>
            <a:r>
              <a:rPr lang="el-GR" sz="2800" dirty="0" err="1"/>
              <a:t>ὄντ΄</a:t>
            </a:r>
            <a:r>
              <a:rPr lang="el-GR" sz="2800" dirty="0"/>
              <a:t> </a:t>
            </a:r>
            <a:r>
              <a:rPr lang="el-GR" sz="2800" dirty="0" err="1"/>
              <a:t>ἄπαιδα</a:t>
            </a:r>
            <a:r>
              <a:rPr lang="el-GR" sz="2800" dirty="0"/>
              <a:t> καὶ παίδων </a:t>
            </a:r>
            <a:r>
              <a:rPr lang="el-GR" sz="2800" dirty="0" err="1"/>
              <a:t>γονὰς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σπεῖραί</a:t>
            </a:r>
            <a:r>
              <a:rPr lang="el-GR" sz="2800" dirty="0"/>
              <a:t> σε </a:t>
            </a:r>
            <a:r>
              <a:rPr lang="el-GR" sz="2800" dirty="0" err="1"/>
              <a:t>θήσω</a:t>
            </a:r>
            <a:r>
              <a:rPr lang="el-GR" sz="2800" dirty="0"/>
              <a:t>· </a:t>
            </a:r>
            <a:r>
              <a:rPr lang="el-GR" sz="2800" dirty="0" err="1"/>
              <a:t>τοιάδ΄</a:t>
            </a:r>
            <a:r>
              <a:rPr lang="el-GR" sz="2800" dirty="0"/>
              <a:t> </a:t>
            </a:r>
            <a:r>
              <a:rPr lang="el-GR" sz="2800" dirty="0" err="1"/>
              <a:t>οἶδα</a:t>
            </a:r>
            <a:r>
              <a:rPr lang="el-GR" sz="2800" dirty="0"/>
              <a:t> φάρμακα.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44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Η ενότητα στοχεύει στην παροχή βασικών πληροφοριών για την ερμηνεία των στίχων 663-718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της τραγωδίας </a:t>
            </a:r>
            <a:r>
              <a:rPr lang="el-GR" i="1" dirty="0" err="1"/>
              <a:t>Ἄλκηστις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663-718 της </a:t>
            </a:r>
            <a:r>
              <a:rPr lang="el-GR" i="1" dirty="0" smtClean="0"/>
              <a:t>Μήδειας</a:t>
            </a:r>
            <a:r>
              <a:rPr lang="el-GR" dirty="0" smtClean="0"/>
              <a:t>, </a:t>
            </a:r>
            <a:r>
              <a:rPr lang="el-GR" dirty="0"/>
              <a:t>ενώ στο δεύτερο μέρος της παρουσιάζεται η τραγωδία </a:t>
            </a:r>
            <a:r>
              <a:rPr lang="el-GR" i="1" dirty="0" err="1" smtClean="0"/>
              <a:t>Ἄλκηστις</a:t>
            </a:r>
            <a:r>
              <a:rPr lang="el-GR" i="1" dirty="0" smtClean="0"/>
              <a:t> (</a:t>
            </a:r>
            <a:r>
              <a:rPr lang="el-GR" dirty="0" smtClean="0"/>
              <a:t>τα 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663-718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Ἄλκηστις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Το παλαιότερο έργο του Ευριπίδη.</a:t>
            </a:r>
          </a:p>
          <a:p>
            <a:endParaRPr lang="el-GR" sz="2800" dirty="0" smtClean="0"/>
          </a:p>
          <a:p>
            <a:r>
              <a:rPr lang="el-GR" sz="28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Απόλλωνας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Άδμητος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Άλκηστη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err="1" smtClean="0"/>
              <a:t>Φέρης</a:t>
            </a:r>
            <a:endParaRPr lang="el-GR" sz="28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Ηρακλής</a:t>
            </a:r>
          </a:p>
          <a:p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663-675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ΑΙΓΕΥΣ</a:t>
            </a:r>
            <a:br>
              <a:rPr lang="el-GR" sz="2400" dirty="0"/>
            </a:br>
            <a:r>
              <a:rPr lang="el-GR" sz="2400" dirty="0" err="1"/>
              <a:t>Μήδεια͵</a:t>
            </a:r>
            <a:r>
              <a:rPr lang="el-GR" sz="2400" dirty="0"/>
              <a:t> </a:t>
            </a:r>
            <a:r>
              <a:rPr lang="el-GR" sz="2400" dirty="0" err="1"/>
              <a:t>χαῖρε</a:t>
            </a:r>
            <a:r>
              <a:rPr lang="el-GR" sz="2400" dirty="0"/>
              <a:t>· τοῦδε γὰρ </a:t>
            </a:r>
            <a:r>
              <a:rPr lang="el-GR" sz="2400" dirty="0" err="1"/>
              <a:t>προοίμιον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κάλλιον</a:t>
            </a:r>
            <a:r>
              <a:rPr lang="el-GR" sz="2400" dirty="0"/>
              <a:t> οὐδεὶς οἶδε </a:t>
            </a:r>
            <a:r>
              <a:rPr lang="el-GR" sz="2400" dirty="0" err="1"/>
              <a:t>προσφωνεῖν</a:t>
            </a:r>
            <a:r>
              <a:rPr lang="el-GR" sz="2400" dirty="0"/>
              <a:t> φίλους.</a:t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ὦ </a:t>
            </a:r>
            <a:r>
              <a:rPr lang="el-GR" sz="2400" dirty="0" err="1"/>
              <a:t>χαῖρε</a:t>
            </a:r>
            <a:r>
              <a:rPr lang="el-GR" sz="2400" dirty="0"/>
              <a:t> καὶ </a:t>
            </a:r>
            <a:r>
              <a:rPr lang="el-GR" sz="2400" dirty="0" err="1"/>
              <a:t>σύ͵</a:t>
            </a:r>
            <a:r>
              <a:rPr lang="el-GR" sz="2400" dirty="0"/>
              <a:t> </a:t>
            </a:r>
            <a:r>
              <a:rPr lang="el-GR" sz="2400" dirty="0" err="1"/>
              <a:t>παῖ</a:t>
            </a:r>
            <a:r>
              <a:rPr lang="el-GR" sz="2400" dirty="0"/>
              <a:t> </a:t>
            </a:r>
            <a:r>
              <a:rPr lang="el-GR" sz="2400" dirty="0" err="1"/>
              <a:t>σοφοῦ</a:t>
            </a:r>
            <a:r>
              <a:rPr lang="el-GR" sz="2400" dirty="0"/>
              <a:t> </a:t>
            </a:r>
            <a:r>
              <a:rPr lang="el-GR" sz="2400" dirty="0" err="1"/>
              <a:t>Πανδίονος͵</a:t>
            </a:r>
            <a:r>
              <a:rPr lang="el-GR" sz="2400" dirty="0"/>
              <a:t> </a:t>
            </a:r>
            <a:r>
              <a:rPr lang="el-GR" sz="2400" b="1" dirty="0"/>
              <a:t>      </a:t>
            </a:r>
            <a:r>
              <a:rPr lang="el-GR" sz="2400" dirty="0"/>
              <a:t> </a:t>
            </a:r>
            <a:r>
              <a:rPr lang="el-GR" sz="2400" dirty="0" smtClean="0"/>
              <a:t>(665)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Αἰγεῦ</a:t>
            </a:r>
            <a:r>
              <a:rPr lang="el-GR" sz="2400" dirty="0"/>
              <a:t>. πόθεν γῆς </a:t>
            </a:r>
            <a:r>
              <a:rPr lang="el-GR" sz="2400" dirty="0" err="1"/>
              <a:t>τῆσδ΄</a:t>
            </a:r>
            <a:r>
              <a:rPr lang="el-GR" sz="2400" dirty="0"/>
              <a:t> </a:t>
            </a:r>
            <a:r>
              <a:rPr lang="el-GR" sz="2400" dirty="0" err="1"/>
              <a:t>ἐπιστρωφᾷ</a:t>
            </a:r>
            <a:r>
              <a:rPr lang="el-GR" sz="2400" dirty="0"/>
              <a:t> </a:t>
            </a:r>
            <a:r>
              <a:rPr lang="el-GR" sz="2400" dirty="0" err="1"/>
              <a:t>πέδον</a:t>
            </a:r>
            <a:r>
              <a:rPr lang="el-GR" sz="2400" dirty="0"/>
              <a:t>;</a:t>
            </a:r>
            <a:br>
              <a:rPr lang="el-GR" sz="2400" dirty="0"/>
            </a:br>
            <a:r>
              <a:rPr lang="el-GR" sz="2400" b="1" dirty="0"/>
              <a:t>Αι</a:t>
            </a:r>
            <a:r>
              <a:rPr lang="el-GR" sz="2400" dirty="0"/>
              <a:t>. Φοίβου </a:t>
            </a:r>
            <a:r>
              <a:rPr lang="el-GR" sz="2400" dirty="0" err="1"/>
              <a:t>παλαιὸν</a:t>
            </a:r>
            <a:r>
              <a:rPr lang="el-GR" sz="2400" dirty="0"/>
              <a:t> </a:t>
            </a:r>
            <a:r>
              <a:rPr lang="el-GR" sz="2400" dirty="0" err="1"/>
              <a:t>ἐκλιπὼν</a:t>
            </a:r>
            <a:r>
              <a:rPr lang="el-GR" sz="2400" dirty="0"/>
              <a:t> </a:t>
            </a:r>
            <a:r>
              <a:rPr lang="el-GR" sz="2400" dirty="0" err="1"/>
              <a:t>χρηστήριον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τί δ΄ </a:t>
            </a:r>
            <a:r>
              <a:rPr lang="el-GR" sz="2400" dirty="0" err="1"/>
              <a:t>ὀμφαλὸν</a:t>
            </a:r>
            <a:r>
              <a:rPr lang="el-GR" sz="2400" dirty="0"/>
              <a:t> γῆς </a:t>
            </a:r>
            <a:r>
              <a:rPr lang="el-GR" sz="2400" dirty="0" err="1"/>
              <a:t>θεσπιῳδὸν</a:t>
            </a:r>
            <a:r>
              <a:rPr lang="el-GR" sz="2400" dirty="0"/>
              <a:t> </a:t>
            </a:r>
            <a:r>
              <a:rPr lang="el-GR" sz="2400" dirty="0" err="1"/>
              <a:t>ἐστάλης</a:t>
            </a:r>
            <a:r>
              <a:rPr lang="el-GR" sz="2400" dirty="0"/>
              <a:t>;</a:t>
            </a:r>
            <a:br>
              <a:rPr lang="el-GR" sz="2400" dirty="0"/>
            </a:br>
            <a:r>
              <a:rPr lang="el-GR" sz="2400" b="1" dirty="0"/>
              <a:t>Αι</a:t>
            </a:r>
            <a:r>
              <a:rPr lang="el-GR" sz="2400" dirty="0"/>
              <a:t>. παίδων </a:t>
            </a:r>
            <a:r>
              <a:rPr lang="el-GR" sz="2400" dirty="0" err="1"/>
              <a:t>ἐρευνῶν</a:t>
            </a:r>
            <a:r>
              <a:rPr lang="el-GR" sz="2400" dirty="0"/>
              <a:t> </a:t>
            </a:r>
            <a:r>
              <a:rPr lang="el-GR" sz="2400" dirty="0" err="1"/>
              <a:t>σπέρμ΄</a:t>
            </a:r>
            <a:r>
              <a:rPr lang="el-GR" sz="2400" dirty="0"/>
              <a:t> ὅπως </a:t>
            </a:r>
            <a:r>
              <a:rPr lang="el-GR" sz="2400" dirty="0" err="1"/>
              <a:t>γένοιτό</a:t>
            </a:r>
            <a:r>
              <a:rPr lang="el-GR" sz="2400" dirty="0"/>
              <a:t> μοι.</a:t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πρὸς </a:t>
            </a:r>
            <a:r>
              <a:rPr lang="el-GR" sz="2400" dirty="0" err="1"/>
              <a:t>θεῶν—ἄπαις</a:t>
            </a:r>
            <a:r>
              <a:rPr lang="el-GR" sz="2400" dirty="0"/>
              <a:t> γὰρ </a:t>
            </a:r>
            <a:r>
              <a:rPr lang="el-GR" sz="2400" dirty="0" err="1"/>
              <a:t>δεῦρ΄</a:t>
            </a:r>
            <a:r>
              <a:rPr lang="el-GR" sz="2400" dirty="0"/>
              <a:t> ἀεὶ τείνεις βίον; </a:t>
            </a:r>
            <a:r>
              <a:rPr lang="el-GR" sz="2400" b="1" dirty="0"/>
              <a:t>   </a:t>
            </a:r>
            <a:r>
              <a:rPr lang="el-GR" sz="2400" dirty="0" smtClean="0"/>
              <a:t>(670)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Αι</a:t>
            </a:r>
            <a:r>
              <a:rPr lang="el-GR" sz="2400" dirty="0"/>
              <a:t>. </a:t>
            </a:r>
            <a:r>
              <a:rPr lang="el-GR" sz="2400" dirty="0" err="1"/>
              <a:t>ἄπαιδές</a:t>
            </a:r>
            <a:r>
              <a:rPr lang="el-GR" sz="2400" dirty="0"/>
              <a:t> ἐσμεν δαίμονός τινος </a:t>
            </a:r>
            <a:r>
              <a:rPr lang="el-GR" sz="2400" dirty="0" err="1"/>
              <a:t>τύχῃ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δάμαρτος</a:t>
            </a:r>
            <a:r>
              <a:rPr lang="el-GR" sz="2400" dirty="0"/>
              <a:t> </a:t>
            </a:r>
            <a:r>
              <a:rPr lang="el-GR" sz="2400" dirty="0" err="1"/>
              <a:t>οὔσης͵</a:t>
            </a:r>
            <a:r>
              <a:rPr lang="el-GR" sz="2400" dirty="0"/>
              <a:t> ἢ </a:t>
            </a:r>
            <a:r>
              <a:rPr lang="el-GR" sz="2400" dirty="0" err="1"/>
              <a:t>λέχους</a:t>
            </a:r>
            <a:r>
              <a:rPr lang="el-GR" sz="2400" dirty="0"/>
              <a:t> </a:t>
            </a:r>
            <a:r>
              <a:rPr lang="el-GR" sz="2400" dirty="0" err="1"/>
              <a:t>ἄπειρος</a:t>
            </a:r>
            <a:r>
              <a:rPr lang="el-GR" sz="2400" dirty="0"/>
              <a:t> ὤν;</a:t>
            </a:r>
            <a:br>
              <a:rPr lang="el-GR" sz="2400" dirty="0"/>
            </a:br>
            <a:r>
              <a:rPr lang="el-GR" sz="2400" b="1" dirty="0"/>
              <a:t>Αι</a:t>
            </a:r>
            <a:r>
              <a:rPr lang="el-GR" sz="2400" dirty="0"/>
              <a:t>. οὐκ </a:t>
            </a:r>
            <a:r>
              <a:rPr lang="el-GR" sz="2400" dirty="0" err="1"/>
              <a:t>ἐσμὲν</a:t>
            </a:r>
            <a:r>
              <a:rPr lang="el-GR" sz="2400" dirty="0"/>
              <a:t> </a:t>
            </a:r>
            <a:r>
              <a:rPr lang="el-GR" sz="2400" dirty="0" err="1"/>
              <a:t>εὐνῆς</a:t>
            </a:r>
            <a:r>
              <a:rPr lang="el-GR" sz="2400" dirty="0"/>
              <a:t> </a:t>
            </a:r>
            <a:r>
              <a:rPr lang="el-GR" sz="2400" dirty="0" err="1"/>
              <a:t>ἄζυγες</a:t>
            </a:r>
            <a:r>
              <a:rPr lang="el-GR" sz="2400" dirty="0"/>
              <a:t> </a:t>
            </a:r>
            <a:r>
              <a:rPr lang="el-GR" sz="2400" dirty="0" err="1"/>
              <a:t>γαμηλίου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τί </a:t>
            </a:r>
            <a:r>
              <a:rPr lang="el-GR" sz="2400" dirty="0" err="1"/>
              <a:t>δῆτα</a:t>
            </a:r>
            <a:r>
              <a:rPr lang="el-GR" sz="2400" dirty="0"/>
              <a:t> </a:t>
            </a:r>
            <a:r>
              <a:rPr lang="el-GR" sz="2400" dirty="0" err="1"/>
              <a:t>Φοῖβος</a:t>
            </a:r>
            <a:r>
              <a:rPr lang="el-GR" sz="2400" dirty="0"/>
              <a:t> </a:t>
            </a:r>
            <a:r>
              <a:rPr lang="el-GR" sz="2400" dirty="0" err="1"/>
              <a:t>εἶπέ</a:t>
            </a:r>
            <a:r>
              <a:rPr lang="el-GR" sz="2400" dirty="0"/>
              <a:t> σοι παίδων πέρι;</a:t>
            </a:r>
            <a:br>
              <a:rPr lang="el-GR" sz="2400" dirty="0"/>
            </a:br>
            <a:r>
              <a:rPr lang="el-GR" sz="2400" b="1" dirty="0"/>
              <a:t>Αι</a:t>
            </a:r>
            <a:r>
              <a:rPr lang="el-GR" sz="2400" dirty="0"/>
              <a:t>. </a:t>
            </a:r>
            <a:r>
              <a:rPr lang="el-GR" sz="2400" dirty="0" err="1"/>
              <a:t>σοφώτερ΄</a:t>
            </a:r>
            <a:r>
              <a:rPr lang="el-GR" sz="2400" dirty="0"/>
              <a:t> ἢ </a:t>
            </a:r>
            <a:r>
              <a:rPr lang="el-GR" sz="2400" dirty="0" err="1"/>
              <a:t>κατ΄</a:t>
            </a:r>
            <a:r>
              <a:rPr lang="el-GR" sz="2400" dirty="0"/>
              <a:t> ἄνδρα </a:t>
            </a:r>
            <a:r>
              <a:rPr lang="el-GR" sz="2400" dirty="0" err="1"/>
              <a:t>συμβαλεῖν</a:t>
            </a:r>
            <a:r>
              <a:rPr lang="el-GR" sz="2400" dirty="0"/>
              <a:t> ἔπη. </a:t>
            </a:r>
            <a:r>
              <a:rPr lang="el-GR" sz="2400" b="1" dirty="0"/>
              <a:t>      </a:t>
            </a:r>
            <a:r>
              <a:rPr lang="el-GR" sz="2400" dirty="0"/>
              <a:t> </a:t>
            </a:r>
            <a:r>
              <a:rPr lang="el-GR" sz="2400" dirty="0" smtClean="0"/>
              <a:t>(675)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676-688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θέμις μὲν ἡμᾶς </a:t>
            </a:r>
            <a:r>
              <a:rPr lang="el-GR" sz="2800" dirty="0" err="1"/>
              <a:t>χρησμὸν</a:t>
            </a:r>
            <a:r>
              <a:rPr lang="el-GR" sz="2800" dirty="0"/>
              <a:t> </a:t>
            </a:r>
            <a:r>
              <a:rPr lang="el-GR" sz="2800" dirty="0" err="1"/>
              <a:t>εἰδέναι</a:t>
            </a:r>
            <a:r>
              <a:rPr lang="el-GR" sz="2800" dirty="0"/>
              <a:t> θεοῦ;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μάλιστ΄͵</a:t>
            </a:r>
            <a:r>
              <a:rPr lang="el-GR" sz="2800" dirty="0"/>
              <a:t> ἐπεί τοι καὶ </a:t>
            </a:r>
            <a:r>
              <a:rPr lang="el-GR" sz="2800" dirty="0" err="1"/>
              <a:t>σοφῆς</a:t>
            </a:r>
            <a:r>
              <a:rPr lang="el-GR" sz="2800" dirty="0"/>
              <a:t> </a:t>
            </a:r>
            <a:r>
              <a:rPr lang="el-GR" sz="2800" dirty="0" err="1"/>
              <a:t>δεῖται</a:t>
            </a:r>
            <a:r>
              <a:rPr lang="el-GR" sz="2800" dirty="0"/>
              <a:t> φρενός.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τί </a:t>
            </a:r>
            <a:r>
              <a:rPr lang="el-GR" sz="2800" dirty="0" err="1"/>
              <a:t>δῆτ΄</a:t>
            </a:r>
            <a:r>
              <a:rPr lang="el-GR" sz="2800" dirty="0"/>
              <a:t> </a:t>
            </a:r>
            <a:r>
              <a:rPr lang="el-GR" sz="2800" dirty="0" err="1"/>
              <a:t>ἔχρησε</a:t>
            </a:r>
            <a:r>
              <a:rPr lang="el-GR" sz="2800" dirty="0"/>
              <a:t>; </a:t>
            </a:r>
            <a:r>
              <a:rPr lang="el-GR" sz="2800" dirty="0" err="1"/>
              <a:t>λέξον͵</a:t>
            </a:r>
            <a:r>
              <a:rPr lang="el-GR" sz="2800" dirty="0"/>
              <a:t> εἰ θέμις </a:t>
            </a:r>
            <a:r>
              <a:rPr lang="el-GR" sz="2800" dirty="0" err="1"/>
              <a:t>κλύειν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ἀσκοῦ</a:t>
            </a:r>
            <a:r>
              <a:rPr lang="el-GR" sz="2800" dirty="0"/>
              <a:t> με τὸν προύχοντα μὴ </a:t>
            </a:r>
            <a:r>
              <a:rPr lang="el-GR" sz="2800" dirty="0" err="1"/>
              <a:t>λῦσαι</a:t>
            </a:r>
            <a:r>
              <a:rPr lang="el-GR" sz="2800" dirty="0"/>
              <a:t> πόδα—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πρὶν ἂν τί </a:t>
            </a:r>
            <a:r>
              <a:rPr lang="el-GR" sz="2800" dirty="0" err="1"/>
              <a:t>δράσῃς</a:t>
            </a:r>
            <a:r>
              <a:rPr lang="el-GR" sz="2800" dirty="0"/>
              <a:t> ἢ </a:t>
            </a:r>
            <a:r>
              <a:rPr lang="el-GR" sz="2800" dirty="0" err="1"/>
              <a:t>τίν΄</a:t>
            </a:r>
            <a:r>
              <a:rPr lang="el-GR" sz="2800" dirty="0"/>
              <a:t> </a:t>
            </a:r>
            <a:r>
              <a:rPr lang="el-GR" sz="2800" dirty="0" err="1"/>
              <a:t>ἐξίκῃ</a:t>
            </a:r>
            <a:r>
              <a:rPr lang="el-GR" sz="2800" dirty="0"/>
              <a:t> </a:t>
            </a:r>
            <a:r>
              <a:rPr lang="el-GR" sz="2800" dirty="0" err="1"/>
              <a:t>χθόνα</a:t>
            </a:r>
            <a:r>
              <a:rPr lang="el-GR" sz="2800" dirty="0"/>
              <a:t>; </a:t>
            </a:r>
            <a:r>
              <a:rPr lang="el-GR" sz="2800" dirty="0" smtClean="0"/>
              <a:t>   (680)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πρὶν ἂν </a:t>
            </a:r>
            <a:r>
              <a:rPr lang="el-GR" sz="2800" dirty="0" err="1"/>
              <a:t>πατρῴαν</a:t>
            </a:r>
            <a:r>
              <a:rPr lang="el-GR" sz="2800" dirty="0"/>
              <a:t> αὖθις </a:t>
            </a:r>
            <a:r>
              <a:rPr lang="el-GR" sz="2800" dirty="0" err="1"/>
              <a:t>ἑστίαν</a:t>
            </a:r>
            <a:r>
              <a:rPr lang="el-GR" sz="2800" dirty="0"/>
              <a:t> </a:t>
            </a:r>
            <a:r>
              <a:rPr lang="el-GR" sz="2800" dirty="0" err="1"/>
              <a:t>μόλω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σὺ δ΄ ὡς τί </a:t>
            </a:r>
            <a:r>
              <a:rPr lang="el-GR" sz="2800" dirty="0" err="1"/>
              <a:t>χρῄζων</a:t>
            </a:r>
            <a:r>
              <a:rPr lang="el-GR" sz="2800" dirty="0"/>
              <a:t> </a:t>
            </a:r>
            <a:r>
              <a:rPr lang="el-GR" sz="2800" dirty="0" err="1"/>
              <a:t>τήνδε</a:t>
            </a:r>
            <a:r>
              <a:rPr lang="el-GR" sz="2800" dirty="0"/>
              <a:t> </a:t>
            </a:r>
            <a:r>
              <a:rPr lang="el-GR" sz="2800" dirty="0" err="1"/>
              <a:t>ναυστολεῖς</a:t>
            </a:r>
            <a:r>
              <a:rPr lang="el-GR" sz="2800" dirty="0"/>
              <a:t> </a:t>
            </a:r>
            <a:r>
              <a:rPr lang="el-GR" sz="2800" dirty="0" err="1"/>
              <a:t>χθόνα</a:t>
            </a:r>
            <a:r>
              <a:rPr lang="el-GR" sz="2800" dirty="0"/>
              <a:t>;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Πιτθεύς τις </a:t>
            </a:r>
            <a:r>
              <a:rPr lang="el-GR" sz="2800" dirty="0" err="1"/>
              <a:t>ἔστι͵</a:t>
            </a:r>
            <a:r>
              <a:rPr lang="el-GR" sz="2800" dirty="0"/>
              <a:t> γῆς </a:t>
            </a:r>
            <a:r>
              <a:rPr lang="el-GR" sz="2800" dirty="0" err="1"/>
              <a:t>ἄναξ</a:t>
            </a:r>
            <a:r>
              <a:rPr lang="el-GR" sz="2800" dirty="0"/>
              <a:t> </a:t>
            </a:r>
            <a:r>
              <a:rPr lang="el-GR" sz="2800" dirty="0" err="1"/>
              <a:t>Τροζηνίας</a:t>
            </a:r>
            <a:r>
              <a:rPr lang="el-GR" sz="2800" dirty="0"/>
              <a:t>. . . 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παῖς͵</a:t>
            </a:r>
            <a:r>
              <a:rPr lang="el-GR" sz="2800" dirty="0"/>
              <a:t> ὡς </a:t>
            </a:r>
            <a:r>
              <a:rPr lang="el-GR" sz="2800" dirty="0" err="1"/>
              <a:t>λέγουσι͵</a:t>
            </a:r>
            <a:r>
              <a:rPr lang="el-GR" sz="2800" dirty="0"/>
              <a:t> </a:t>
            </a:r>
            <a:r>
              <a:rPr lang="el-GR" sz="2800" dirty="0" err="1"/>
              <a:t>Πέλοπος͵</a:t>
            </a:r>
            <a:r>
              <a:rPr lang="el-GR" sz="2800" dirty="0"/>
              <a:t> </a:t>
            </a:r>
            <a:r>
              <a:rPr lang="el-GR" sz="2800" dirty="0" err="1"/>
              <a:t>εὐσεβέστατος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τούτῳ θεοῦ </a:t>
            </a:r>
            <a:r>
              <a:rPr lang="el-GR" sz="2800" dirty="0" err="1"/>
              <a:t>μάντευμα</a:t>
            </a:r>
            <a:r>
              <a:rPr lang="el-GR" sz="2800" dirty="0"/>
              <a:t> </a:t>
            </a:r>
            <a:r>
              <a:rPr lang="el-GR" sz="2800" dirty="0" err="1"/>
              <a:t>κοινῶσαι</a:t>
            </a:r>
            <a:r>
              <a:rPr lang="el-GR" sz="2800" dirty="0"/>
              <a:t> θέλω. </a:t>
            </a:r>
            <a:r>
              <a:rPr lang="el-GR" sz="2800" b="1" dirty="0"/>
              <a:t>       </a:t>
            </a:r>
            <a:r>
              <a:rPr lang="el-GR" sz="2800" dirty="0" smtClean="0"/>
              <a:t>(685)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σοφὸς</a:t>
            </a:r>
            <a:r>
              <a:rPr lang="el-GR" sz="2800" dirty="0"/>
              <a:t> γὰρ </a:t>
            </a:r>
            <a:r>
              <a:rPr lang="el-GR" sz="2800" dirty="0" err="1"/>
              <a:t>ἁνὴρ</a:t>
            </a:r>
            <a:r>
              <a:rPr lang="el-GR" sz="2800" dirty="0"/>
              <a:t> καὶ </a:t>
            </a:r>
            <a:r>
              <a:rPr lang="el-GR" sz="2800" dirty="0" err="1"/>
              <a:t>τρίβων</a:t>
            </a:r>
            <a:r>
              <a:rPr lang="el-GR" sz="2800" dirty="0"/>
              <a:t> τὰ </a:t>
            </a:r>
            <a:r>
              <a:rPr lang="el-GR" sz="2800" dirty="0" err="1"/>
              <a:t>τοιάδε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κἀμοί</a:t>
            </a:r>
            <a:r>
              <a:rPr lang="el-GR" sz="2800" dirty="0"/>
              <a:t> γε πάντων φίλτατος </a:t>
            </a:r>
            <a:r>
              <a:rPr lang="el-GR" sz="2800" dirty="0" err="1"/>
              <a:t>δορυξένων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εὐτυχοίης</a:t>
            </a:r>
            <a:r>
              <a:rPr lang="el-GR" sz="2800" dirty="0"/>
              <a:t> καὶ </a:t>
            </a:r>
            <a:r>
              <a:rPr lang="el-GR" sz="2800" dirty="0" err="1"/>
              <a:t>τύχοις</a:t>
            </a:r>
            <a:r>
              <a:rPr lang="el-GR" sz="2800" dirty="0"/>
              <a:t> ὅσων </a:t>
            </a:r>
            <a:r>
              <a:rPr lang="el-GR" sz="2800" dirty="0" err="1"/>
              <a:t>ἐρᾷς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27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316</Words>
  <Application>Microsoft Office PowerPoint</Application>
  <PresentationFormat>Προβολή στην οθόνη (4:3)</PresentationFormat>
  <Paragraphs>66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Ἄλκηστις</vt:lpstr>
      <vt:lpstr>Στίχοι 663-675 Μήδειας</vt:lpstr>
      <vt:lpstr>Στίχοι 676-688 Μήδειας</vt:lpstr>
      <vt:lpstr>Στίχοι 689-702 Μήδειας</vt:lpstr>
      <vt:lpstr>Στίχοι 703-718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139</cp:revision>
  <dcterms:created xsi:type="dcterms:W3CDTF">2012-09-06T09:03:05Z</dcterms:created>
  <dcterms:modified xsi:type="dcterms:W3CDTF">2014-12-06T16:47:02Z</dcterms:modified>
</cp:coreProperties>
</file>