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341" r:id="rId3"/>
    <p:sldId id="378" r:id="rId4"/>
    <p:sldId id="381" r:id="rId5"/>
    <p:sldId id="386" r:id="rId6"/>
    <p:sldId id="382" r:id="rId7"/>
    <p:sldId id="383" r:id="rId8"/>
    <p:sldId id="384" r:id="rId9"/>
    <p:sldId id="38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99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77F13DA-B51D-684C-5D00-56D0FB807B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8400" y="1871131"/>
            <a:ext cx="7360024" cy="1515533"/>
          </a:xfrm>
        </p:spPr>
        <p:txBody>
          <a:bodyPr/>
          <a:lstStyle/>
          <a:p>
            <a:r>
              <a:rPr lang="el-G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Η ελληνική </a:t>
            </a:r>
            <a:r>
              <a:rPr lang="el-GR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κωμωδιογραφία</a:t>
            </a:r>
            <a:r>
              <a:rPr lang="el-G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στον 20</a:t>
            </a:r>
            <a:r>
              <a:rPr lang="el-GR" sz="4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ό</a:t>
            </a:r>
            <a:r>
              <a:rPr lang="el-GR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αιώνα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19B43CFA-66E5-821B-F95B-521E9786FD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640544"/>
          </a:xfrm>
        </p:spPr>
        <p:txBody>
          <a:bodyPr>
            <a:normAutofit fontScale="92500" lnSpcReduction="10000"/>
          </a:bodyPr>
          <a:lstStyle/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Πανεπιστήμιο Πατρών, Τμήμα Θεατρικών Σπουδών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Εξάμηνο Β΄ </a:t>
            </a:r>
            <a:r>
              <a:rPr lang="el-GR" sz="2000">
                <a:latin typeface="Times New Roman" panose="02020603050405020304" pitchFamily="18" charset="0"/>
                <a:cs typeface="Times New Roman" panose="02020603050405020304" pitchFamily="18" charset="0"/>
              </a:rPr>
              <a:t>- 5</a:t>
            </a:r>
            <a:r>
              <a:rPr lang="el-GR" sz="20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l-G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Συνάντηση</a:t>
            </a:r>
          </a:p>
          <a:p>
            <a:r>
              <a:rPr lang="el-GR" sz="20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l-GR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Απριλίου 2024</a:t>
            </a:r>
          </a:p>
          <a:p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Διδάσκων: Σπύρος Τούλιος</a:t>
            </a:r>
          </a:p>
        </p:txBody>
      </p:sp>
    </p:spTree>
    <p:extLst>
      <p:ext uri="{BB962C8B-B14F-4D97-AF65-F5344CB8AC3E}">
        <p14:creationId xmlns:p14="http://schemas.microsoft.com/office/powerpoint/2010/main" val="2512153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1285B9-FED8-9107-E6E3-B19A9DBB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" y="663388"/>
            <a:ext cx="10835639" cy="58270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l-G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Θέατρο Σκιών στον Μεσοπόλεμο</a:t>
            </a:r>
            <a:endParaRPr lang="el-G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A26C5A-5E35-E0B5-A022-4B9768EE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" y="1304365"/>
            <a:ext cx="10835640" cy="48857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Μικρασιατική Καταστροφή - 1922</a:t>
            </a: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Πρόσφυγες - εγκατάσταση σε διάφορες πόλεις</a:t>
            </a: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Διεύρυνση του κοινού</a:t>
            </a: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Αύξηση θεμάτων και παραστάσεων</a:t>
            </a: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Έκδοση φυλλαδίων με έργα του Καραγκιόζη</a:t>
            </a: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Μάρκος Ξάνθος, Αντώνης Μόλλας κ.ά.</a:t>
            </a: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Πολυάριθμες κωμωδίες</a:t>
            </a: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Επαγγελματικές κωμωδίες</a:t>
            </a: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Ανταποκρίνεται η εξέλιξη αυτή στην κίνηση των θεάτρων;</a:t>
            </a: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Ο Γάλλος </a:t>
            </a:r>
            <a:r>
              <a:rPr 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Louis Roussel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 καταγράφει το 1921 την κωμωδία </a:t>
            </a: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Λίγα απ’ όλα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 του Αντώνη Μόλλα</a:t>
            </a: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Ενδεικτικοί τίτλοι: </a:t>
            </a: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Ο Καραγκιόζης και το ναυάγιο του Μπαρμπαγιώργου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Η κλεμμένη κοσμηματοθήκη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Ο ψευτο-				       τυφλός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Ο ψευτοπροφήτης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Ο αρραβώνας του Καραγκιόζη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Ο Καραγκιόζης χαρτοπαίκτης</a:t>
            </a:r>
            <a:endParaRPr lang="el-G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00839F30-8307-AEF1-6181-10B53AF54A7B}"/>
              </a:ext>
            </a:extLst>
          </p:cNvPr>
          <p:cNvSpPr/>
          <p:nvPr/>
        </p:nvSpPr>
        <p:spPr>
          <a:xfrm>
            <a:off x="975411" y="1423881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86E2B485-E081-62AC-53DD-8C7A07B8C4D4}"/>
              </a:ext>
            </a:extLst>
          </p:cNvPr>
          <p:cNvSpPr/>
          <p:nvPr/>
        </p:nvSpPr>
        <p:spPr>
          <a:xfrm>
            <a:off x="970903" y="2638636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5C4C57BF-B109-0FE6-0E3F-BB972D20A29C}"/>
              </a:ext>
            </a:extLst>
          </p:cNvPr>
          <p:cNvSpPr/>
          <p:nvPr/>
        </p:nvSpPr>
        <p:spPr>
          <a:xfrm>
            <a:off x="970903" y="3047200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3321E9C0-8B64-8229-8944-ED412B8965FC}"/>
              </a:ext>
            </a:extLst>
          </p:cNvPr>
          <p:cNvSpPr/>
          <p:nvPr/>
        </p:nvSpPr>
        <p:spPr>
          <a:xfrm>
            <a:off x="970903" y="3431055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DC893C12-681A-E760-6161-A357CD62C6BD}"/>
              </a:ext>
            </a:extLst>
          </p:cNvPr>
          <p:cNvSpPr/>
          <p:nvPr/>
        </p:nvSpPr>
        <p:spPr>
          <a:xfrm>
            <a:off x="970903" y="3841161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1CF49F82-EE15-DCD2-B27F-ED9BCC3885E8}"/>
              </a:ext>
            </a:extLst>
          </p:cNvPr>
          <p:cNvSpPr/>
          <p:nvPr/>
        </p:nvSpPr>
        <p:spPr>
          <a:xfrm>
            <a:off x="970903" y="4249725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444A32C3-29B3-4378-AC64-F639DB7CCCEE}"/>
              </a:ext>
            </a:extLst>
          </p:cNvPr>
          <p:cNvSpPr/>
          <p:nvPr/>
        </p:nvSpPr>
        <p:spPr>
          <a:xfrm>
            <a:off x="970903" y="4658289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957AD22F-8C48-641C-059D-87670D09D583}"/>
              </a:ext>
            </a:extLst>
          </p:cNvPr>
          <p:cNvSpPr/>
          <p:nvPr/>
        </p:nvSpPr>
        <p:spPr>
          <a:xfrm>
            <a:off x="970903" y="1837313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C287BAC9-5EC2-4EB6-7999-F69AC33B5A10}"/>
              </a:ext>
            </a:extLst>
          </p:cNvPr>
          <p:cNvSpPr/>
          <p:nvPr/>
        </p:nvSpPr>
        <p:spPr>
          <a:xfrm>
            <a:off x="970903" y="2225205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6C9D4378-80E7-486B-ABB8-E7CFC96BB5BE}"/>
              </a:ext>
            </a:extLst>
          </p:cNvPr>
          <p:cNvSpPr/>
          <p:nvPr/>
        </p:nvSpPr>
        <p:spPr>
          <a:xfrm>
            <a:off x="970903" y="5066853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D7BA6EAC-14D1-1081-C6C8-0F48EC5B503B}"/>
              </a:ext>
            </a:extLst>
          </p:cNvPr>
          <p:cNvSpPr/>
          <p:nvPr/>
        </p:nvSpPr>
        <p:spPr>
          <a:xfrm>
            <a:off x="970903" y="5475417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5A296F48-D8D2-00A3-B65A-3A1FE2DD7108}"/>
              </a:ext>
            </a:extLst>
          </p:cNvPr>
          <p:cNvSpPr/>
          <p:nvPr/>
        </p:nvSpPr>
        <p:spPr>
          <a:xfrm>
            <a:off x="846055" y="929076"/>
            <a:ext cx="230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341DF00C-93D5-CEF8-CE61-123227563C07}"/>
              </a:ext>
            </a:extLst>
          </p:cNvPr>
          <p:cNvSpPr/>
          <p:nvPr/>
        </p:nvSpPr>
        <p:spPr>
          <a:xfrm>
            <a:off x="9041945" y="974795"/>
            <a:ext cx="230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70C3DB79-F321-C1C6-C470-3E9A55524085}"/>
              </a:ext>
            </a:extLst>
          </p:cNvPr>
          <p:cNvSpPr/>
          <p:nvPr/>
        </p:nvSpPr>
        <p:spPr>
          <a:xfrm>
            <a:off x="803999" y="6013415"/>
            <a:ext cx="1058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22031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1285B9-FED8-9107-E6E3-B19A9DBB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" y="663388"/>
            <a:ext cx="10835639" cy="58270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l-G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Θέατρο Σκιών στον Μεσοπόλεμο</a:t>
            </a:r>
            <a:endParaRPr lang="el-G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A26C5A-5E35-E0B5-A022-4B9768EE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" y="1304365"/>
            <a:ext cx="10835640" cy="48857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l-G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192867CE-4A00-964B-C681-F9E641CE5B32}"/>
              </a:ext>
            </a:extLst>
          </p:cNvPr>
          <p:cNvSpPr/>
          <p:nvPr/>
        </p:nvSpPr>
        <p:spPr>
          <a:xfrm>
            <a:off x="9041945" y="974795"/>
            <a:ext cx="230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219DEC27-CC98-AADB-A773-7658F6B1B6FD}"/>
              </a:ext>
            </a:extLst>
          </p:cNvPr>
          <p:cNvSpPr/>
          <p:nvPr/>
        </p:nvSpPr>
        <p:spPr>
          <a:xfrm>
            <a:off x="846055" y="929076"/>
            <a:ext cx="230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249FB114-0F98-EABB-5775-DB498CE5086B}"/>
              </a:ext>
            </a:extLst>
          </p:cNvPr>
          <p:cNvSpPr/>
          <p:nvPr/>
        </p:nvSpPr>
        <p:spPr>
          <a:xfrm>
            <a:off x="804000" y="5932135"/>
            <a:ext cx="1058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9" name="Εικόνα 18">
            <a:extLst>
              <a:ext uri="{FF2B5EF4-FFF2-40B4-BE49-F238E27FC236}">
                <a16:creationId xmlns:a16="http://schemas.microsoft.com/office/drawing/2014/main" id="{EF4F7C13-8421-EAD2-DE7F-18BF0BF715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784" y="1301864"/>
            <a:ext cx="3320541" cy="4572000"/>
          </a:xfrm>
          <a:prstGeom prst="rect">
            <a:avLst/>
          </a:prstGeom>
        </p:spPr>
      </p:pic>
      <p:pic>
        <p:nvPicPr>
          <p:cNvPr id="21" name="Εικόνα 20">
            <a:extLst>
              <a:ext uri="{FF2B5EF4-FFF2-40B4-BE49-F238E27FC236}">
                <a16:creationId xmlns:a16="http://schemas.microsoft.com/office/drawing/2014/main" id="{166B8D94-B9ED-5A0A-D2D8-5ADB8FA52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9418" y="1301864"/>
            <a:ext cx="3099061" cy="4572000"/>
          </a:xfrm>
          <a:prstGeom prst="rect">
            <a:avLst/>
          </a:prstGeom>
        </p:spPr>
      </p:pic>
      <p:pic>
        <p:nvPicPr>
          <p:cNvPr id="23" name="Εικόνα 22">
            <a:extLst>
              <a:ext uri="{FF2B5EF4-FFF2-40B4-BE49-F238E27FC236}">
                <a16:creationId xmlns:a16="http://schemas.microsoft.com/office/drawing/2014/main" id="{48C7BE68-981D-BAF9-5B09-F86FCF314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8479" y="1301864"/>
            <a:ext cx="284373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81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A26C5A-5E35-E0B5-A022-4B9768EE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" y="1304365"/>
            <a:ext cx="10835640" cy="48857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Οι αρραβώνες του Καραγκιόζη			Η μεταμόρφωσις του Καραγκιόζη	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Γάμος του Μπαρμπαγιώργου			Ο ψευδής θάνατος του Καραγκιόζη		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Αι δημαρχιακαί εκλογαί					Η κούνια	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Βλαχογιώργος δήμαρχος				Οι τρεις προσκυνηταί	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Καραγκιόζης φούρναρης				Οι δύο νυκτοκλέπται	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Καραγκιόζης γιατρός					Ο Δον Ηλίας Κολοκύθας και το τρελλοκομείον		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Καραγκιόζης δραγουμάνος				Η διαδήλωσις του Σιορ Διονύσιου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Καραγκιόζης σουλτάνος				Το φρούριον των δαιμόνων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Καραγκιόζης λοχίας					Η κλοπή της πυριτιδαποθήκης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Καραγκιόζης επιστήμων				Οι Απάχηδες των Αθηνών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Καραγκιόζης στη σελήνη				Λίγο απ’ όλα			</a:t>
            </a:r>
            <a:endParaRPr lang="el-G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00839F30-8307-AEF1-6181-10B53AF54A7B}"/>
              </a:ext>
            </a:extLst>
          </p:cNvPr>
          <p:cNvSpPr/>
          <p:nvPr/>
        </p:nvSpPr>
        <p:spPr>
          <a:xfrm>
            <a:off x="970903" y="1408894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86E2B485-E081-62AC-53DD-8C7A07B8C4D4}"/>
              </a:ext>
            </a:extLst>
          </p:cNvPr>
          <p:cNvSpPr/>
          <p:nvPr/>
        </p:nvSpPr>
        <p:spPr>
          <a:xfrm>
            <a:off x="972363" y="2632911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5C4C57BF-B109-0FE6-0E3F-BB972D20A29C}"/>
              </a:ext>
            </a:extLst>
          </p:cNvPr>
          <p:cNvSpPr/>
          <p:nvPr/>
        </p:nvSpPr>
        <p:spPr>
          <a:xfrm>
            <a:off x="970903" y="3042271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3321E9C0-8B64-8229-8944-ED412B8965FC}"/>
              </a:ext>
            </a:extLst>
          </p:cNvPr>
          <p:cNvSpPr/>
          <p:nvPr/>
        </p:nvSpPr>
        <p:spPr>
          <a:xfrm>
            <a:off x="970903" y="3449222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DC893C12-681A-E760-6161-A357CD62C6BD}"/>
              </a:ext>
            </a:extLst>
          </p:cNvPr>
          <p:cNvSpPr/>
          <p:nvPr/>
        </p:nvSpPr>
        <p:spPr>
          <a:xfrm>
            <a:off x="970903" y="3856173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1CF49F82-EE15-DCD2-B27F-ED9BCC3885E8}"/>
              </a:ext>
            </a:extLst>
          </p:cNvPr>
          <p:cNvSpPr/>
          <p:nvPr/>
        </p:nvSpPr>
        <p:spPr>
          <a:xfrm>
            <a:off x="966267" y="4268688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444A32C3-29B3-4378-AC64-F639DB7CCCEE}"/>
              </a:ext>
            </a:extLst>
          </p:cNvPr>
          <p:cNvSpPr/>
          <p:nvPr/>
        </p:nvSpPr>
        <p:spPr>
          <a:xfrm>
            <a:off x="966267" y="4675609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957AD22F-8C48-641C-059D-87670D09D583}"/>
              </a:ext>
            </a:extLst>
          </p:cNvPr>
          <p:cNvSpPr/>
          <p:nvPr/>
        </p:nvSpPr>
        <p:spPr>
          <a:xfrm>
            <a:off x="970903" y="1818284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C287BAC9-5EC2-4EB6-7999-F69AC33B5A10}"/>
              </a:ext>
            </a:extLst>
          </p:cNvPr>
          <p:cNvSpPr/>
          <p:nvPr/>
        </p:nvSpPr>
        <p:spPr>
          <a:xfrm>
            <a:off x="970903" y="2225205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6C9D4378-80E7-486B-ABB8-E7CFC96BB5BE}"/>
              </a:ext>
            </a:extLst>
          </p:cNvPr>
          <p:cNvSpPr/>
          <p:nvPr/>
        </p:nvSpPr>
        <p:spPr>
          <a:xfrm>
            <a:off x="966267" y="5082530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D7BA6EAC-14D1-1081-C6C8-0F48EC5B503B}"/>
              </a:ext>
            </a:extLst>
          </p:cNvPr>
          <p:cNvSpPr/>
          <p:nvPr/>
        </p:nvSpPr>
        <p:spPr>
          <a:xfrm>
            <a:off x="966267" y="5489451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5A296F48-D8D2-00A3-B65A-3A1FE2DD7108}"/>
              </a:ext>
            </a:extLst>
          </p:cNvPr>
          <p:cNvSpPr/>
          <p:nvPr/>
        </p:nvSpPr>
        <p:spPr>
          <a:xfrm>
            <a:off x="846055" y="929076"/>
            <a:ext cx="140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341DF00C-93D5-CEF8-CE61-123227563C07}"/>
              </a:ext>
            </a:extLst>
          </p:cNvPr>
          <p:cNvSpPr/>
          <p:nvPr/>
        </p:nvSpPr>
        <p:spPr>
          <a:xfrm>
            <a:off x="10038059" y="929076"/>
            <a:ext cx="140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70C3DB79-F321-C1C6-C470-3E9A55524085}"/>
              </a:ext>
            </a:extLst>
          </p:cNvPr>
          <p:cNvSpPr/>
          <p:nvPr/>
        </p:nvSpPr>
        <p:spPr>
          <a:xfrm>
            <a:off x="803999" y="6013415"/>
            <a:ext cx="1058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Οβάλ 17">
            <a:extLst>
              <a:ext uri="{FF2B5EF4-FFF2-40B4-BE49-F238E27FC236}">
                <a16:creationId xmlns:a16="http://schemas.microsoft.com/office/drawing/2014/main" id="{7BA7E3D8-C853-773E-F997-09447139360E}"/>
              </a:ext>
            </a:extLst>
          </p:cNvPr>
          <p:cNvSpPr/>
          <p:nvPr/>
        </p:nvSpPr>
        <p:spPr>
          <a:xfrm>
            <a:off x="5082591" y="1408894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Οβάλ 18">
            <a:extLst>
              <a:ext uri="{FF2B5EF4-FFF2-40B4-BE49-F238E27FC236}">
                <a16:creationId xmlns:a16="http://schemas.microsoft.com/office/drawing/2014/main" id="{126FBC73-D6D3-B569-EAB6-E1C88E26EC8F}"/>
              </a:ext>
            </a:extLst>
          </p:cNvPr>
          <p:cNvSpPr/>
          <p:nvPr/>
        </p:nvSpPr>
        <p:spPr>
          <a:xfrm>
            <a:off x="5082591" y="1822177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Οβάλ 19">
            <a:extLst>
              <a:ext uri="{FF2B5EF4-FFF2-40B4-BE49-F238E27FC236}">
                <a16:creationId xmlns:a16="http://schemas.microsoft.com/office/drawing/2014/main" id="{E0386901-D80F-090E-391A-C5F3EE9A731F}"/>
              </a:ext>
            </a:extLst>
          </p:cNvPr>
          <p:cNvSpPr/>
          <p:nvPr/>
        </p:nvSpPr>
        <p:spPr>
          <a:xfrm>
            <a:off x="5082591" y="2224708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Οβάλ 20">
            <a:extLst>
              <a:ext uri="{FF2B5EF4-FFF2-40B4-BE49-F238E27FC236}">
                <a16:creationId xmlns:a16="http://schemas.microsoft.com/office/drawing/2014/main" id="{06FE59A3-10EA-3A63-8B4F-401562D8399E}"/>
              </a:ext>
            </a:extLst>
          </p:cNvPr>
          <p:cNvSpPr/>
          <p:nvPr/>
        </p:nvSpPr>
        <p:spPr>
          <a:xfrm>
            <a:off x="5082591" y="2632912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Οβάλ 21">
            <a:extLst>
              <a:ext uri="{FF2B5EF4-FFF2-40B4-BE49-F238E27FC236}">
                <a16:creationId xmlns:a16="http://schemas.microsoft.com/office/drawing/2014/main" id="{048D01C4-D0A9-ACA5-7EEF-A97949664C0D}"/>
              </a:ext>
            </a:extLst>
          </p:cNvPr>
          <p:cNvSpPr/>
          <p:nvPr/>
        </p:nvSpPr>
        <p:spPr>
          <a:xfrm>
            <a:off x="5087035" y="3047200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Οβάλ 22">
            <a:extLst>
              <a:ext uri="{FF2B5EF4-FFF2-40B4-BE49-F238E27FC236}">
                <a16:creationId xmlns:a16="http://schemas.microsoft.com/office/drawing/2014/main" id="{1E8D0118-3699-2729-AC68-F65AF01A4F1D}"/>
              </a:ext>
            </a:extLst>
          </p:cNvPr>
          <p:cNvSpPr/>
          <p:nvPr/>
        </p:nvSpPr>
        <p:spPr>
          <a:xfrm>
            <a:off x="5087035" y="3458801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Οβάλ 23">
            <a:extLst>
              <a:ext uri="{FF2B5EF4-FFF2-40B4-BE49-F238E27FC236}">
                <a16:creationId xmlns:a16="http://schemas.microsoft.com/office/drawing/2014/main" id="{319D6B60-6920-DDA1-BF0E-3B37D748760E}"/>
              </a:ext>
            </a:extLst>
          </p:cNvPr>
          <p:cNvSpPr/>
          <p:nvPr/>
        </p:nvSpPr>
        <p:spPr>
          <a:xfrm>
            <a:off x="5082591" y="3863014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Οβάλ 24">
            <a:extLst>
              <a:ext uri="{FF2B5EF4-FFF2-40B4-BE49-F238E27FC236}">
                <a16:creationId xmlns:a16="http://schemas.microsoft.com/office/drawing/2014/main" id="{2A793D0C-1ECB-7F24-840F-8AB751DD50E1}"/>
              </a:ext>
            </a:extLst>
          </p:cNvPr>
          <p:cNvSpPr/>
          <p:nvPr/>
        </p:nvSpPr>
        <p:spPr>
          <a:xfrm>
            <a:off x="5085703" y="4267227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Οβάλ 25">
            <a:extLst>
              <a:ext uri="{FF2B5EF4-FFF2-40B4-BE49-F238E27FC236}">
                <a16:creationId xmlns:a16="http://schemas.microsoft.com/office/drawing/2014/main" id="{D2A4A7F8-B552-6DFA-8D19-2EE3D493334B}"/>
              </a:ext>
            </a:extLst>
          </p:cNvPr>
          <p:cNvSpPr/>
          <p:nvPr/>
        </p:nvSpPr>
        <p:spPr>
          <a:xfrm>
            <a:off x="5085703" y="4671440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7" name="Οβάλ 26">
            <a:extLst>
              <a:ext uri="{FF2B5EF4-FFF2-40B4-BE49-F238E27FC236}">
                <a16:creationId xmlns:a16="http://schemas.microsoft.com/office/drawing/2014/main" id="{D5716027-141E-BEAD-9456-F1FE30CB2617}"/>
              </a:ext>
            </a:extLst>
          </p:cNvPr>
          <p:cNvSpPr/>
          <p:nvPr/>
        </p:nvSpPr>
        <p:spPr>
          <a:xfrm>
            <a:off x="5085703" y="5075373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8" name="Οβάλ 27">
            <a:extLst>
              <a:ext uri="{FF2B5EF4-FFF2-40B4-BE49-F238E27FC236}">
                <a16:creationId xmlns:a16="http://schemas.microsoft.com/office/drawing/2014/main" id="{34820EF1-114C-7FF5-40BF-AC50844A253B}"/>
              </a:ext>
            </a:extLst>
          </p:cNvPr>
          <p:cNvSpPr/>
          <p:nvPr/>
        </p:nvSpPr>
        <p:spPr>
          <a:xfrm>
            <a:off x="5085703" y="5479306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Τίτλος 1">
            <a:extLst>
              <a:ext uri="{FF2B5EF4-FFF2-40B4-BE49-F238E27FC236}">
                <a16:creationId xmlns:a16="http://schemas.microsoft.com/office/drawing/2014/main" id="{CBAA0A20-D1C2-614C-62E9-D1E85C271AB7}"/>
              </a:ext>
            </a:extLst>
          </p:cNvPr>
          <p:cNvSpPr txBox="1">
            <a:spLocks/>
          </p:cNvSpPr>
          <p:nvPr/>
        </p:nvSpPr>
        <p:spPr>
          <a:xfrm>
            <a:off x="678180" y="663388"/>
            <a:ext cx="10835639" cy="5827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Κωμωδίες του θεάτρου σκιών</a:t>
            </a:r>
            <a:endParaRPr lang="el-G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8892B080-457A-F989-BBC6-324F86CE3820}"/>
              </a:ext>
            </a:extLst>
          </p:cNvPr>
          <p:cNvSpPr/>
          <p:nvPr/>
        </p:nvSpPr>
        <p:spPr>
          <a:xfrm>
            <a:off x="803999" y="937007"/>
            <a:ext cx="2628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74107339-C1DB-FA7C-7F71-CEB35AB69725}"/>
              </a:ext>
            </a:extLst>
          </p:cNvPr>
          <p:cNvSpPr/>
          <p:nvPr/>
        </p:nvSpPr>
        <p:spPr>
          <a:xfrm>
            <a:off x="8760003" y="937006"/>
            <a:ext cx="2628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264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A26C5A-5E35-E0B5-A022-4B9768EE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" y="1304365"/>
            <a:ext cx="10835640" cy="48857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Οι Ανθρωποφάγοι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Η κόρη του Βεζύρη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Σταύρακας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Η Καριέ Χανούμ στην κρεμάλα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Ο Καραγκιόζης κυνηγός λιονταριών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Τα εφτά τέρατα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Το ψέμα του Σεραγιού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Τα κλεμμένα κοσμήματα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Το κλεμμένο μπαούλο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Η ληστεία της Τράπεζας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Η ληστεία του Σεραγιού</a:t>
            </a:r>
            <a:endParaRPr lang="el-G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00839F30-8307-AEF1-6181-10B53AF54A7B}"/>
              </a:ext>
            </a:extLst>
          </p:cNvPr>
          <p:cNvSpPr/>
          <p:nvPr/>
        </p:nvSpPr>
        <p:spPr>
          <a:xfrm>
            <a:off x="970903" y="1408894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86E2B485-E081-62AC-53DD-8C7A07B8C4D4}"/>
              </a:ext>
            </a:extLst>
          </p:cNvPr>
          <p:cNvSpPr/>
          <p:nvPr/>
        </p:nvSpPr>
        <p:spPr>
          <a:xfrm>
            <a:off x="972363" y="2632911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Οβάλ 5">
            <a:extLst>
              <a:ext uri="{FF2B5EF4-FFF2-40B4-BE49-F238E27FC236}">
                <a16:creationId xmlns:a16="http://schemas.microsoft.com/office/drawing/2014/main" id="{5C4C57BF-B109-0FE6-0E3F-BB972D20A29C}"/>
              </a:ext>
            </a:extLst>
          </p:cNvPr>
          <p:cNvSpPr/>
          <p:nvPr/>
        </p:nvSpPr>
        <p:spPr>
          <a:xfrm>
            <a:off x="970903" y="3042271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3321E9C0-8B64-8229-8944-ED412B8965FC}"/>
              </a:ext>
            </a:extLst>
          </p:cNvPr>
          <p:cNvSpPr/>
          <p:nvPr/>
        </p:nvSpPr>
        <p:spPr>
          <a:xfrm>
            <a:off x="970903" y="3449222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DC893C12-681A-E760-6161-A357CD62C6BD}"/>
              </a:ext>
            </a:extLst>
          </p:cNvPr>
          <p:cNvSpPr/>
          <p:nvPr/>
        </p:nvSpPr>
        <p:spPr>
          <a:xfrm>
            <a:off x="970903" y="3856173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1CF49F82-EE15-DCD2-B27F-ED9BCC3885E8}"/>
              </a:ext>
            </a:extLst>
          </p:cNvPr>
          <p:cNvSpPr/>
          <p:nvPr/>
        </p:nvSpPr>
        <p:spPr>
          <a:xfrm>
            <a:off x="966267" y="4268688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444A32C3-29B3-4378-AC64-F639DB7CCCEE}"/>
              </a:ext>
            </a:extLst>
          </p:cNvPr>
          <p:cNvSpPr/>
          <p:nvPr/>
        </p:nvSpPr>
        <p:spPr>
          <a:xfrm>
            <a:off x="966267" y="4675609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957AD22F-8C48-641C-059D-87670D09D583}"/>
              </a:ext>
            </a:extLst>
          </p:cNvPr>
          <p:cNvSpPr/>
          <p:nvPr/>
        </p:nvSpPr>
        <p:spPr>
          <a:xfrm>
            <a:off x="970903" y="1818284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C287BAC9-5EC2-4EB6-7999-F69AC33B5A10}"/>
              </a:ext>
            </a:extLst>
          </p:cNvPr>
          <p:cNvSpPr/>
          <p:nvPr/>
        </p:nvSpPr>
        <p:spPr>
          <a:xfrm>
            <a:off x="970903" y="2225205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6C9D4378-80E7-486B-ABB8-E7CFC96BB5BE}"/>
              </a:ext>
            </a:extLst>
          </p:cNvPr>
          <p:cNvSpPr/>
          <p:nvPr/>
        </p:nvSpPr>
        <p:spPr>
          <a:xfrm>
            <a:off x="966267" y="5082530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Οβάλ 13">
            <a:extLst>
              <a:ext uri="{FF2B5EF4-FFF2-40B4-BE49-F238E27FC236}">
                <a16:creationId xmlns:a16="http://schemas.microsoft.com/office/drawing/2014/main" id="{D7BA6EAC-14D1-1081-C6C8-0F48EC5B503B}"/>
              </a:ext>
            </a:extLst>
          </p:cNvPr>
          <p:cNvSpPr/>
          <p:nvPr/>
        </p:nvSpPr>
        <p:spPr>
          <a:xfrm>
            <a:off x="966267" y="5489451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5A296F48-D8D2-00A3-B65A-3A1FE2DD7108}"/>
              </a:ext>
            </a:extLst>
          </p:cNvPr>
          <p:cNvSpPr/>
          <p:nvPr/>
        </p:nvSpPr>
        <p:spPr>
          <a:xfrm>
            <a:off x="846055" y="929076"/>
            <a:ext cx="140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341DF00C-93D5-CEF8-CE61-123227563C07}"/>
              </a:ext>
            </a:extLst>
          </p:cNvPr>
          <p:cNvSpPr/>
          <p:nvPr/>
        </p:nvSpPr>
        <p:spPr>
          <a:xfrm>
            <a:off x="10038059" y="929076"/>
            <a:ext cx="140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70C3DB79-F321-C1C6-C470-3E9A55524085}"/>
              </a:ext>
            </a:extLst>
          </p:cNvPr>
          <p:cNvSpPr/>
          <p:nvPr/>
        </p:nvSpPr>
        <p:spPr>
          <a:xfrm>
            <a:off x="803999" y="6013415"/>
            <a:ext cx="1058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Τίτλος 1">
            <a:extLst>
              <a:ext uri="{FF2B5EF4-FFF2-40B4-BE49-F238E27FC236}">
                <a16:creationId xmlns:a16="http://schemas.microsoft.com/office/drawing/2014/main" id="{CBAA0A20-D1C2-614C-62E9-D1E85C271AB7}"/>
              </a:ext>
            </a:extLst>
          </p:cNvPr>
          <p:cNvSpPr txBox="1">
            <a:spLocks/>
          </p:cNvSpPr>
          <p:nvPr/>
        </p:nvSpPr>
        <p:spPr>
          <a:xfrm>
            <a:off x="678180" y="663388"/>
            <a:ext cx="10835639" cy="58270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l-G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Κωμωδίες του Αντώνη Μόλλα</a:t>
            </a:r>
            <a:endParaRPr lang="el-G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Ορθογώνιο 31">
            <a:extLst>
              <a:ext uri="{FF2B5EF4-FFF2-40B4-BE49-F238E27FC236}">
                <a16:creationId xmlns:a16="http://schemas.microsoft.com/office/drawing/2014/main" id="{8892B080-457A-F989-BBC6-324F86CE3820}"/>
              </a:ext>
            </a:extLst>
          </p:cNvPr>
          <p:cNvSpPr/>
          <p:nvPr/>
        </p:nvSpPr>
        <p:spPr>
          <a:xfrm>
            <a:off x="803999" y="937007"/>
            <a:ext cx="2592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Ορθογώνιο 32">
            <a:extLst>
              <a:ext uri="{FF2B5EF4-FFF2-40B4-BE49-F238E27FC236}">
                <a16:creationId xmlns:a16="http://schemas.microsoft.com/office/drawing/2014/main" id="{74107339-C1DB-FA7C-7F71-CEB35AB69725}"/>
              </a:ext>
            </a:extLst>
          </p:cNvPr>
          <p:cNvSpPr/>
          <p:nvPr/>
        </p:nvSpPr>
        <p:spPr>
          <a:xfrm>
            <a:off x="8795999" y="937006"/>
            <a:ext cx="2592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" name="Ορθογώνιο 1">
            <a:extLst>
              <a:ext uri="{FF2B5EF4-FFF2-40B4-BE49-F238E27FC236}">
                <a16:creationId xmlns:a16="http://schemas.microsoft.com/office/drawing/2014/main" id="{A983E8B1-04A6-DA06-1A89-BD1B486141A7}"/>
              </a:ext>
            </a:extLst>
          </p:cNvPr>
          <p:cNvSpPr/>
          <p:nvPr/>
        </p:nvSpPr>
        <p:spPr>
          <a:xfrm>
            <a:off x="4799635" y="2469207"/>
            <a:ext cx="3784922" cy="7224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Χαρακτηριστικό σημείο της κωμωδίας του Α. Μόλλα είναι η κλοπή</a:t>
            </a:r>
          </a:p>
        </p:txBody>
      </p:sp>
      <p:sp>
        <p:nvSpPr>
          <p:cNvPr id="30" name="Ορθογώνιο 29">
            <a:extLst>
              <a:ext uri="{FF2B5EF4-FFF2-40B4-BE49-F238E27FC236}">
                <a16:creationId xmlns:a16="http://schemas.microsoft.com/office/drawing/2014/main" id="{DB539A23-3C9C-9D3B-8D3E-2C14E2DFA4F3}"/>
              </a:ext>
            </a:extLst>
          </p:cNvPr>
          <p:cNvSpPr/>
          <p:nvPr/>
        </p:nvSpPr>
        <p:spPr>
          <a:xfrm>
            <a:off x="6778906" y="3707645"/>
            <a:ext cx="3784922" cy="72240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Οι εν λόγω κωμωδίες κληροδοτούνται στον Μεσοπόλεμο</a:t>
            </a:r>
          </a:p>
        </p:txBody>
      </p:sp>
    </p:spTree>
    <p:extLst>
      <p:ext uri="{BB962C8B-B14F-4D97-AF65-F5344CB8AC3E}">
        <p14:creationId xmlns:p14="http://schemas.microsoft.com/office/powerpoint/2010/main" val="1583032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1285B9-FED8-9107-E6E3-B19A9DBB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" y="663388"/>
            <a:ext cx="10835639" cy="58270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l-G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Χαρακτηριστικά κωμωδιών θεάτρου σκιών</a:t>
            </a:r>
            <a:endParaRPr lang="el-G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A26C5A-5E35-E0B5-A022-4B9768EE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" y="1304365"/>
            <a:ext cx="10835640" cy="4885765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Θέματα</a:t>
            </a:r>
            <a:endParaRPr lang="el-GR" sz="1800" i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καθημερινή ζωή - επάγγελμα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πολιτική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ιστορία</a:t>
            </a:r>
            <a:endParaRPr lang="el-GR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l-GR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l-GR" sz="1800" u="sng">
                <a:latin typeface="Times New Roman" panose="02020603050405020304" pitchFamily="18" charset="0"/>
                <a:cs typeface="Times New Roman" panose="02020603050405020304" pitchFamily="18" charset="0"/>
              </a:rPr>
              <a:t>Μοτίβα</a:t>
            </a:r>
            <a:endParaRPr lang="el-GR" sz="1800" i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ξυλοδαρμός			εξαπάτηση			τυποποίηση συμπεριφορών</a:t>
            </a:r>
            <a:endParaRPr lang="el-GR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βρισιές				μεταμφίεση			καταγωγή</a:t>
            </a:r>
            <a:endParaRPr lang="el-GR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ασυνεννοησία			μεταμόρφωση			γλώσσα</a:t>
            </a:r>
            <a:endParaRPr lang="el-GR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1800">
                <a:latin typeface="Times New Roman" panose="02020603050405020304" pitchFamily="18" charset="0"/>
                <a:cs typeface="Times New Roman" panose="02020603050405020304" pitchFamily="18" charset="0"/>
              </a:rPr>
              <a:t>	παραπλάνηση			δεισιδαιμονίες			θρησκεία</a:t>
            </a:r>
            <a:endParaRPr lang="el-GR" sz="18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el-GR" sz="1800" i="1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l-GR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00839F30-8307-AEF1-6181-10B53AF54A7B}"/>
              </a:ext>
            </a:extLst>
          </p:cNvPr>
          <p:cNvSpPr/>
          <p:nvPr/>
        </p:nvSpPr>
        <p:spPr>
          <a:xfrm>
            <a:off x="718834" y="1408894"/>
            <a:ext cx="170330" cy="16136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Οβάλ 4">
            <a:extLst>
              <a:ext uri="{FF2B5EF4-FFF2-40B4-BE49-F238E27FC236}">
                <a16:creationId xmlns:a16="http://schemas.microsoft.com/office/drawing/2014/main" id="{86E2B485-E081-62AC-53DD-8C7A07B8C4D4}"/>
              </a:ext>
            </a:extLst>
          </p:cNvPr>
          <p:cNvSpPr/>
          <p:nvPr/>
        </p:nvSpPr>
        <p:spPr>
          <a:xfrm>
            <a:off x="972363" y="2632911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Οβάλ 6">
            <a:extLst>
              <a:ext uri="{FF2B5EF4-FFF2-40B4-BE49-F238E27FC236}">
                <a16:creationId xmlns:a16="http://schemas.microsoft.com/office/drawing/2014/main" id="{3321E9C0-8B64-8229-8944-ED412B8965FC}"/>
              </a:ext>
            </a:extLst>
          </p:cNvPr>
          <p:cNvSpPr/>
          <p:nvPr/>
        </p:nvSpPr>
        <p:spPr>
          <a:xfrm>
            <a:off x="718834" y="3458800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Οβάλ 7">
            <a:extLst>
              <a:ext uri="{FF2B5EF4-FFF2-40B4-BE49-F238E27FC236}">
                <a16:creationId xmlns:a16="http://schemas.microsoft.com/office/drawing/2014/main" id="{DC893C12-681A-E760-6161-A357CD62C6BD}"/>
              </a:ext>
            </a:extLst>
          </p:cNvPr>
          <p:cNvSpPr/>
          <p:nvPr/>
        </p:nvSpPr>
        <p:spPr>
          <a:xfrm>
            <a:off x="970903" y="3856173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βάλ 8">
            <a:extLst>
              <a:ext uri="{FF2B5EF4-FFF2-40B4-BE49-F238E27FC236}">
                <a16:creationId xmlns:a16="http://schemas.microsoft.com/office/drawing/2014/main" id="{1CF49F82-EE15-DCD2-B27F-ED9BCC3885E8}"/>
              </a:ext>
            </a:extLst>
          </p:cNvPr>
          <p:cNvSpPr/>
          <p:nvPr/>
        </p:nvSpPr>
        <p:spPr>
          <a:xfrm>
            <a:off x="966267" y="4268688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Οβάλ 10">
            <a:extLst>
              <a:ext uri="{FF2B5EF4-FFF2-40B4-BE49-F238E27FC236}">
                <a16:creationId xmlns:a16="http://schemas.microsoft.com/office/drawing/2014/main" id="{444A32C3-29B3-4378-AC64-F639DB7CCCEE}"/>
              </a:ext>
            </a:extLst>
          </p:cNvPr>
          <p:cNvSpPr/>
          <p:nvPr/>
        </p:nvSpPr>
        <p:spPr>
          <a:xfrm>
            <a:off x="966267" y="4675609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Οβάλ 11">
            <a:extLst>
              <a:ext uri="{FF2B5EF4-FFF2-40B4-BE49-F238E27FC236}">
                <a16:creationId xmlns:a16="http://schemas.microsoft.com/office/drawing/2014/main" id="{957AD22F-8C48-641C-059D-87670D09D583}"/>
              </a:ext>
            </a:extLst>
          </p:cNvPr>
          <p:cNvSpPr/>
          <p:nvPr/>
        </p:nvSpPr>
        <p:spPr>
          <a:xfrm>
            <a:off x="970903" y="1818284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Οβάλ 12">
            <a:extLst>
              <a:ext uri="{FF2B5EF4-FFF2-40B4-BE49-F238E27FC236}">
                <a16:creationId xmlns:a16="http://schemas.microsoft.com/office/drawing/2014/main" id="{C287BAC9-5EC2-4EB6-7999-F69AC33B5A10}"/>
              </a:ext>
            </a:extLst>
          </p:cNvPr>
          <p:cNvSpPr/>
          <p:nvPr/>
        </p:nvSpPr>
        <p:spPr>
          <a:xfrm>
            <a:off x="970903" y="2225205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βάλ 9">
            <a:extLst>
              <a:ext uri="{FF2B5EF4-FFF2-40B4-BE49-F238E27FC236}">
                <a16:creationId xmlns:a16="http://schemas.microsoft.com/office/drawing/2014/main" id="{6C9D4378-80E7-486B-ABB8-E7CFC96BB5BE}"/>
              </a:ext>
            </a:extLst>
          </p:cNvPr>
          <p:cNvSpPr/>
          <p:nvPr/>
        </p:nvSpPr>
        <p:spPr>
          <a:xfrm>
            <a:off x="966267" y="5082530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Ορθογώνιο 14">
            <a:extLst>
              <a:ext uri="{FF2B5EF4-FFF2-40B4-BE49-F238E27FC236}">
                <a16:creationId xmlns:a16="http://schemas.microsoft.com/office/drawing/2014/main" id="{5A296F48-D8D2-00A3-B65A-3A1FE2DD7108}"/>
              </a:ext>
            </a:extLst>
          </p:cNvPr>
          <p:cNvSpPr/>
          <p:nvPr/>
        </p:nvSpPr>
        <p:spPr>
          <a:xfrm>
            <a:off x="846055" y="929076"/>
            <a:ext cx="140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6" name="Ορθογώνιο 15">
            <a:extLst>
              <a:ext uri="{FF2B5EF4-FFF2-40B4-BE49-F238E27FC236}">
                <a16:creationId xmlns:a16="http://schemas.microsoft.com/office/drawing/2014/main" id="{341DF00C-93D5-CEF8-CE61-123227563C07}"/>
              </a:ext>
            </a:extLst>
          </p:cNvPr>
          <p:cNvSpPr/>
          <p:nvPr/>
        </p:nvSpPr>
        <p:spPr>
          <a:xfrm>
            <a:off x="10038059" y="929076"/>
            <a:ext cx="140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Ορθογώνιο 16">
            <a:extLst>
              <a:ext uri="{FF2B5EF4-FFF2-40B4-BE49-F238E27FC236}">
                <a16:creationId xmlns:a16="http://schemas.microsoft.com/office/drawing/2014/main" id="{70C3DB79-F321-C1C6-C470-3E9A55524085}"/>
              </a:ext>
            </a:extLst>
          </p:cNvPr>
          <p:cNvSpPr/>
          <p:nvPr/>
        </p:nvSpPr>
        <p:spPr>
          <a:xfrm>
            <a:off x="803999" y="6013415"/>
            <a:ext cx="1058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Οβάλ 23">
            <a:extLst>
              <a:ext uri="{FF2B5EF4-FFF2-40B4-BE49-F238E27FC236}">
                <a16:creationId xmlns:a16="http://schemas.microsoft.com/office/drawing/2014/main" id="{319D6B60-6920-DDA1-BF0E-3B37D748760E}"/>
              </a:ext>
            </a:extLst>
          </p:cNvPr>
          <p:cNvSpPr/>
          <p:nvPr/>
        </p:nvSpPr>
        <p:spPr>
          <a:xfrm>
            <a:off x="3261411" y="3856172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Οβάλ 24">
            <a:extLst>
              <a:ext uri="{FF2B5EF4-FFF2-40B4-BE49-F238E27FC236}">
                <a16:creationId xmlns:a16="http://schemas.microsoft.com/office/drawing/2014/main" id="{2A793D0C-1ECB-7F24-840F-8AB751DD50E1}"/>
              </a:ext>
            </a:extLst>
          </p:cNvPr>
          <p:cNvSpPr/>
          <p:nvPr/>
        </p:nvSpPr>
        <p:spPr>
          <a:xfrm>
            <a:off x="3261411" y="4268688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6" name="Οβάλ 25">
            <a:extLst>
              <a:ext uri="{FF2B5EF4-FFF2-40B4-BE49-F238E27FC236}">
                <a16:creationId xmlns:a16="http://schemas.microsoft.com/office/drawing/2014/main" id="{D2A4A7F8-B552-6DFA-8D19-2EE3D493334B}"/>
              </a:ext>
            </a:extLst>
          </p:cNvPr>
          <p:cNvSpPr/>
          <p:nvPr/>
        </p:nvSpPr>
        <p:spPr>
          <a:xfrm>
            <a:off x="3261411" y="4675609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9" name="Οβάλ 28">
            <a:extLst>
              <a:ext uri="{FF2B5EF4-FFF2-40B4-BE49-F238E27FC236}">
                <a16:creationId xmlns:a16="http://schemas.microsoft.com/office/drawing/2014/main" id="{8F5C96E0-9E4A-D7F1-6E95-401DE8936B9C}"/>
              </a:ext>
            </a:extLst>
          </p:cNvPr>
          <p:cNvSpPr/>
          <p:nvPr/>
        </p:nvSpPr>
        <p:spPr>
          <a:xfrm>
            <a:off x="3261411" y="5082674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Οβάλ 29">
            <a:extLst>
              <a:ext uri="{FF2B5EF4-FFF2-40B4-BE49-F238E27FC236}">
                <a16:creationId xmlns:a16="http://schemas.microsoft.com/office/drawing/2014/main" id="{2FB43E57-C8DA-B915-2103-384BA75B45A1}"/>
              </a:ext>
            </a:extLst>
          </p:cNvPr>
          <p:cNvSpPr/>
          <p:nvPr/>
        </p:nvSpPr>
        <p:spPr>
          <a:xfrm>
            <a:off x="5551919" y="3856172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1" name="Οβάλ 30">
            <a:extLst>
              <a:ext uri="{FF2B5EF4-FFF2-40B4-BE49-F238E27FC236}">
                <a16:creationId xmlns:a16="http://schemas.microsoft.com/office/drawing/2014/main" id="{66C8CFA1-57C2-F435-BD5E-458B84EECD29}"/>
              </a:ext>
            </a:extLst>
          </p:cNvPr>
          <p:cNvSpPr/>
          <p:nvPr/>
        </p:nvSpPr>
        <p:spPr>
          <a:xfrm>
            <a:off x="5551919" y="4264273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Οβάλ 31">
            <a:extLst>
              <a:ext uri="{FF2B5EF4-FFF2-40B4-BE49-F238E27FC236}">
                <a16:creationId xmlns:a16="http://schemas.microsoft.com/office/drawing/2014/main" id="{DBE5F96F-0EFE-D17E-FCCB-9B42F2BB042F}"/>
              </a:ext>
            </a:extLst>
          </p:cNvPr>
          <p:cNvSpPr/>
          <p:nvPr/>
        </p:nvSpPr>
        <p:spPr>
          <a:xfrm>
            <a:off x="5551919" y="4675609"/>
            <a:ext cx="170330" cy="161365"/>
          </a:xfrm>
          <a:prstGeom prst="ellipse">
            <a:avLst/>
          </a:prstGeom>
          <a:solidFill>
            <a:srgbClr val="83992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Οβάλ 32">
            <a:extLst>
              <a:ext uri="{FF2B5EF4-FFF2-40B4-BE49-F238E27FC236}">
                <a16:creationId xmlns:a16="http://schemas.microsoft.com/office/drawing/2014/main" id="{15807C0B-9073-757A-7996-078175A43F46}"/>
              </a:ext>
            </a:extLst>
          </p:cNvPr>
          <p:cNvSpPr/>
          <p:nvPr/>
        </p:nvSpPr>
        <p:spPr>
          <a:xfrm>
            <a:off x="5551919" y="5082529"/>
            <a:ext cx="170330" cy="161365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5148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1285B9-FED8-9107-E6E3-B19A9DBB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" y="663388"/>
            <a:ext cx="10835639" cy="58270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l-G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Πρόσωπα και Εικόνες</a:t>
            </a:r>
            <a:endParaRPr lang="el-G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A26C5A-5E35-E0B5-A022-4B9768EE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" y="1304365"/>
            <a:ext cx="10835640" cy="488576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l-G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D2248E8-8980-DBDE-6507-85EA5E6A6C87}"/>
              </a:ext>
            </a:extLst>
          </p:cNvPr>
          <p:cNvSpPr/>
          <p:nvPr/>
        </p:nvSpPr>
        <p:spPr>
          <a:xfrm>
            <a:off x="792267" y="975659"/>
            <a:ext cx="3348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218F9D2-2CB3-EC6E-8B9B-C421C0D2C527}"/>
              </a:ext>
            </a:extLst>
          </p:cNvPr>
          <p:cNvSpPr/>
          <p:nvPr/>
        </p:nvSpPr>
        <p:spPr>
          <a:xfrm>
            <a:off x="820726" y="5882341"/>
            <a:ext cx="1058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EB7D1D4-8ABE-9140-7BF6-1A33E08AFFC2}"/>
              </a:ext>
            </a:extLst>
          </p:cNvPr>
          <p:cNvSpPr/>
          <p:nvPr/>
        </p:nvSpPr>
        <p:spPr>
          <a:xfrm>
            <a:off x="8051735" y="975659"/>
            <a:ext cx="3348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05FBF89-641F-744F-037A-83766D2F9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26" y="1304365"/>
            <a:ext cx="3424869" cy="4536000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35A7214-790A-C5E8-977A-3E7F895397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2" b="8644"/>
          <a:stretch/>
        </p:blipFill>
        <p:spPr>
          <a:xfrm>
            <a:off x="8154331" y="1304365"/>
            <a:ext cx="3221936" cy="4536000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1B73A96D-C4E9-CE5F-8D9F-645C19166C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70"/>
          <a:stretch/>
        </p:blipFill>
        <p:spPr>
          <a:xfrm>
            <a:off x="4245595" y="1304365"/>
            <a:ext cx="3908736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37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1285B9-FED8-9107-E6E3-B19A9DBB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" y="663388"/>
            <a:ext cx="10835639" cy="58270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l-G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Πρόσωπα και Εικόνες</a:t>
            </a:r>
            <a:endParaRPr lang="el-G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A26C5A-5E35-E0B5-A022-4B9768EE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" y="1304365"/>
            <a:ext cx="10835640" cy="488576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l-G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D2248E8-8980-DBDE-6507-85EA5E6A6C87}"/>
              </a:ext>
            </a:extLst>
          </p:cNvPr>
          <p:cNvSpPr/>
          <p:nvPr/>
        </p:nvSpPr>
        <p:spPr>
          <a:xfrm>
            <a:off x="792267" y="975659"/>
            <a:ext cx="3348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218F9D2-2CB3-EC6E-8B9B-C421C0D2C527}"/>
              </a:ext>
            </a:extLst>
          </p:cNvPr>
          <p:cNvSpPr/>
          <p:nvPr/>
        </p:nvSpPr>
        <p:spPr>
          <a:xfrm>
            <a:off x="803999" y="5882341"/>
            <a:ext cx="1058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EB7D1D4-8ABE-9140-7BF6-1A33E08AFFC2}"/>
              </a:ext>
            </a:extLst>
          </p:cNvPr>
          <p:cNvSpPr/>
          <p:nvPr/>
        </p:nvSpPr>
        <p:spPr>
          <a:xfrm>
            <a:off x="8051735" y="975659"/>
            <a:ext cx="3348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5" name="Εικόνα 14">
            <a:extLst>
              <a:ext uri="{FF2B5EF4-FFF2-40B4-BE49-F238E27FC236}">
                <a16:creationId xmlns:a16="http://schemas.microsoft.com/office/drawing/2014/main" id="{29B1862F-1221-10ED-52D4-A9D69665F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5185" y="1304365"/>
            <a:ext cx="8975082" cy="45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51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E1285B9-FED8-9107-E6E3-B19A9DBB4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180" y="663388"/>
            <a:ext cx="10835639" cy="582706"/>
          </a:xfrm>
          <a:solidFill>
            <a:srgbClr val="0070C0"/>
          </a:solidFill>
        </p:spPr>
        <p:txBody>
          <a:bodyPr>
            <a:noAutofit/>
          </a:bodyPr>
          <a:lstStyle/>
          <a:p>
            <a:r>
              <a:rPr lang="el-GR" sz="3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Πρόσωπα και Εικόνες</a:t>
            </a:r>
            <a:endParaRPr lang="el-GR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AA26C5A-5E35-E0B5-A022-4B9768EED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180" y="1304365"/>
            <a:ext cx="10835640" cy="4885765"/>
          </a:xfrm>
          <a:solidFill>
            <a:srgbClr val="FF0000"/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l-GR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l-GR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l-GR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		</a:t>
            </a:r>
            <a:endParaRPr lang="en-US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l-GR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1D2248E8-8980-DBDE-6507-85EA5E6A6C87}"/>
              </a:ext>
            </a:extLst>
          </p:cNvPr>
          <p:cNvSpPr/>
          <p:nvPr/>
        </p:nvSpPr>
        <p:spPr>
          <a:xfrm>
            <a:off x="792267" y="975659"/>
            <a:ext cx="3348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Ορθογώνιο 8">
            <a:extLst>
              <a:ext uri="{FF2B5EF4-FFF2-40B4-BE49-F238E27FC236}">
                <a16:creationId xmlns:a16="http://schemas.microsoft.com/office/drawing/2014/main" id="{6218F9D2-2CB3-EC6E-8B9B-C421C0D2C527}"/>
              </a:ext>
            </a:extLst>
          </p:cNvPr>
          <p:cNvSpPr/>
          <p:nvPr/>
        </p:nvSpPr>
        <p:spPr>
          <a:xfrm>
            <a:off x="803999" y="5882341"/>
            <a:ext cx="10584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0" name="Ορθογώνιο 9">
            <a:extLst>
              <a:ext uri="{FF2B5EF4-FFF2-40B4-BE49-F238E27FC236}">
                <a16:creationId xmlns:a16="http://schemas.microsoft.com/office/drawing/2014/main" id="{AEB7D1D4-8ABE-9140-7BF6-1A33E08AFFC2}"/>
              </a:ext>
            </a:extLst>
          </p:cNvPr>
          <p:cNvSpPr/>
          <p:nvPr/>
        </p:nvSpPr>
        <p:spPr>
          <a:xfrm>
            <a:off x="8051735" y="975659"/>
            <a:ext cx="3348000" cy="4571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2BD8E5A-E7D7-CC08-87FC-44EE15432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1" t="3838" r="3020" b="4151"/>
          <a:stretch/>
        </p:blipFill>
        <p:spPr>
          <a:xfrm>
            <a:off x="1266451" y="1304365"/>
            <a:ext cx="3324869" cy="4536000"/>
          </a:xfrm>
          <a:prstGeom prst="rect">
            <a:avLst/>
          </a:prstGeom>
        </p:spPr>
      </p:pic>
      <p:pic>
        <p:nvPicPr>
          <p:cNvPr id="1028" name="Picture 4" descr="Οι Καραγκιοζοπαίκτες και τα Αθηναϊκά &quot;ταράματα&quot; - Εργαστήριο Σκιών Κούζαρος">
            <a:extLst>
              <a:ext uri="{FF2B5EF4-FFF2-40B4-BE49-F238E27FC236}">
                <a16:creationId xmlns:a16="http://schemas.microsoft.com/office/drawing/2014/main" id="{9A567562-80E0-E013-4A4C-52A704256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1320" y="1304365"/>
            <a:ext cx="3768750" cy="24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BEDBE786-EE94-F215-A004-FE4C1E33B5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62" t="8324" r="3164" b="30061"/>
          <a:stretch/>
        </p:blipFill>
        <p:spPr>
          <a:xfrm>
            <a:off x="4591320" y="3716365"/>
            <a:ext cx="4464000" cy="2127983"/>
          </a:xfrm>
          <a:prstGeom prst="rect">
            <a:avLst/>
          </a:prstGeom>
        </p:spPr>
      </p:pic>
      <p:pic>
        <p:nvPicPr>
          <p:cNvPr id="14" name="Εικόνα 13">
            <a:extLst>
              <a:ext uri="{FF2B5EF4-FFF2-40B4-BE49-F238E27FC236}">
                <a16:creationId xmlns:a16="http://schemas.microsoft.com/office/drawing/2014/main" id="{7B1FD833-E1D4-BFEC-0F62-CB8A6DD6C9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699" t="4195" r="54659" b="51504"/>
          <a:stretch/>
        </p:blipFill>
        <p:spPr>
          <a:xfrm>
            <a:off x="8360070" y="1304365"/>
            <a:ext cx="2569283" cy="2412000"/>
          </a:xfrm>
          <a:prstGeom prst="rect">
            <a:avLst/>
          </a:prstGeom>
        </p:spPr>
      </p:pic>
      <p:pic>
        <p:nvPicPr>
          <p:cNvPr id="16" name="Εικόνα 15">
            <a:extLst>
              <a:ext uri="{FF2B5EF4-FFF2-40B4-BE49-F238E27FC236}">
                <a16:creationId xmlns:a16="http://schemas.microsoft.com/office/drawing/2014/main" id="{61CB1555-78B2-8370-FE19-D8C5BB4625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33" t="14394" r="49089" b="32670"/>
          <a:stretch/>
        </p:blipFill>
        <p:spPr>
          <a:xfrm>
            <a:off x="9034496" y="3712382"/>
            <a:ext cx="1891053" cy="21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671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Οργανικό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8203</TotalTime>
  <Words>456</Words>
  <Application>Microsoft Office PowerPoint</Application>
  <PresentationFormat>Ευρεία οθόνη</PresentationFormat>
  <Paragraphs>70</Paragraphs>
  <Slides>9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</vt:i4>
      </vt:variant>
    </vt:vector>
  </HeadingPairs>
  <TitlesOfParts>
    <vt:vector size="13" baseType="lpstr">
      <vt:lpstr>Arial</vt:lpstr>
      <vt:lpstr>Garamond</vt:lpstr>
      <vt:lpstr>Times New Roman</vt:lpstr>
      <vt:lpstr>Οργανικό</vt:lpstr>
      <vt:lpstr>Η ελληνική κωμωδιογραφία στον 20ό αιώνα</vt:lpstr>
      <vt:lpstr>Θέατρο Σκιών στον Μεσοπόλεμο</vt:lpstr>
      <vt:lpstr>Θέατρο Σκιών στον Μεσοπόλεμο</vt:lpstr>
      <vt:lpstr>Παρουσίαση του PowerPoint</vt:lpstr>
      <vt:lpstr>Παρουσίαση του PowerPoint</vt:lpstr>
      <vt:lpstr>Χαρακτηριστικά κωμωδιών θεάτρου σκιών</vt:lpstr>
      <vt:lpstr>Πρόσωπα και Εικόνες</vt:lpstr>
      <vt:lpstr>Πρόσωπα και Εικόνες</vt:lpstr>
      <vt:lpstr>Πρόσωπα και Εικόνες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ελληνική κωμωδιογραφία στον 20ό αιώνα</dc:title>
  <dc:creator>Σπύρος Τούλιος</dc:creator>
  <cp:lastModifiedBy>Σπύρος Τούλιος</cp:lastModifiedBy>
  <cp:revision>838</cp:revision>
  <dcterms:created xsi:type="dcterms:W3CDTF">2024-01-28T18:22:20Z</dcterms:created>
  <dcterms:modified xsi:type="dcterms:W3CDTF">2024-05-20T20:24:13Z</dcterms:modified>
</cp:coreProperties>
</file>