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550" r:id="rId2"/>
    <p:sldId id="468" r:id="rId3"/>
    <p:sldId id="264" r:id="rId4"/>
    <p:sldId id="429" r:id="rId5"/>
    <p:sldId id="368" r:id="rId6"/>
    <p:sldId id="361" r:id="rId7"/>
    <p:sldId id="478" r:id="rId8"/>
    <p:sldId id="280" r:id="rId9"/>
    <p:sldId id="556" r:id="rId10"/>
    <p:sldId id="425" r:id="rId11"/>
    <p:sldId id="371" r:id="rId12"/>
    <p:sldId id="372" r:id="rId13"/>
    <p:sldId id="485" r:id="rId14"/>
    <p:sldId id="450" r:id="rId15"/>
    <p:sldId id="552" r:id="rId16"/>
    <p:sldId id="553" r:id="rId17"/>
    <p:sldId id="508" r:id="rId18"/>
    <p:sldId id="378" r:id="rId19"/>
    <p:sldId id="452" r:id="rId20"/>
    <p:sldId id="454" r:id="rId21"/>
    <p:sldId id="379" r:id="rId22"/>
    <p:sldId id="554" r:id="rId23"/>
    <p:sldId id="558" r:id="rId24"/>
    <p:sldId id="559" r:id="rId25"/>
    <p:sldId id="557" r:id="rId26"/>
    <p:sldId id="362" r:id="rId27"/>
    <p:sldId id="560" r:id="rId28"/>
    <p:sldId id="562" r:id="rId29"/>
    <p:sldId id="563" r:id="rId30"/>
    <p:sldId id="564" r:id="rId31"/>
    <p:sldId id="551" r:id="rId3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182"/>
    <a:srgbClr val="CC0000"/>
    <a:srgbClr val="D3EFFF"/>
    <a:srgbClr val="B9E6FF"/>
    <a:srgbClr val="5F5F5F"/>
    <a:srgbClr val="969696"/>
    <a:srgbClr val="C0C0C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576" autoAdjust="0"/>
  </p:normalViewPr>
  <p:slideViewPr>
    <p:cSldViewPr>
      <p:cViewPr>
        <p:scale>
          <a:sx n="100" d="100"/>
          <a:sy n="100" d="100"/>
        </p:scale>
        <p:origin x="-787" y="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C83EEDF-ED7C-4D2A-8B67-23C6E8CA9431}" type="datetimeFigureOut">
              <a:rPr lang="el-GR"/>
              <a:pPr>
                <a:defRPr/>
              </a:pPr>
              <a:t>3/6/2020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604B92A-5D00-4AF7-A0B1-B96CCF1802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22CA4-9422-4F11-A210-AB4FB565D553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66063-4F11-4D0B-9789-C9EEE3168367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F887A-2D3D-4F28-858B-D35A510BDFB0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3D523-B09F-4DBE-BB8B-773CB777375B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417D2E-7CB9-41D6-BE3C-DCCB7C856B33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2ED2F-C22E-4AC6-B317-C242073BB950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532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FACC1B-0B1F-4578-9419-E2DEBACEFDF1}" type="slidenum">
              <a:rPr lang="el-GR" smtClean="0"/>
              <a:pPr/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8C0D9-C69A-46E7-BAD5-D89203756D04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3C1E20-2EB9-4680-8B03-47B2047CEA91}" type="slidenum">
              <a:rPr lang="el-GR" smtClean="0"/>
              <a:pPr/>
              <a:t>26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</p:grpSp>
      <p:sp>
        <p:nvSpPr>
          <p:cNvPr id="243" name="Picture 246" descr="posbul1a"/>
          <p:cNvSpPr>
            <a:spLocks noChangeAspect="1" noChangeArrowheads="1"/>
          </p:cNvSpPr>
          <p:nvPr/>
        </p:nvSpPr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3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43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5A4D-3E1C-491B-9736-BD586CE394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3B68-5BAC-438D-BA27-7FD6909380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8E02-CEEC-4489-B110-042F9B5134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55DE-A365-4FA0-A03C-9FED1ABA6A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466F-5D66-4D03-9156-60702093F7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5305-3F47-4420-B385-19D1FC0648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9059-130C-4FC4-8643-EEAC4312B4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FBB2-5E1B-453E-9037-6BB5A2EBE2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6304-10A8-459B-BAC2-250268DC4F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B06A-2474-4F6B-8D2E-04B5E59AA9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6E11-BFDD-495D-960C-AF2A6C7D95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551C-6D4F-4F98-A99C-9E025C03E2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8200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8226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077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78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79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80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81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27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08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84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8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86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8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28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08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29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09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8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099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30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0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  <p:grpSp>
          <p:nvGrpSpPr>
            <p:cNvPr id="8201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202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08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09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03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111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12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04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11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15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05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11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18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06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12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21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07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12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24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08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12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27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  <p:grpSp>
            <p:nvGrpSpPr>
              <p:cNvPr id="8209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12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3130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</p:grpSp>
      <p:sp>
        <p:nvSpPr>
          <p:cNvPr id="8195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819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502CB848-1E1D-4FBE-8719-14C11188B5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__Microsoft_Office_Excel1.xls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-428625"/>
            <a:ext cx="7772400" cy="2808288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3200" b="1" smtClean="0">
                <a:solidFill>
                  <a:srgbClr val="010439"/>
                </a:solidFill>
                <a:latin typeface="Times New Roman" pitchFamily="18" charset="0"/>
              </a:rPr>
              <a:t/>
            </a:r>
            <a:br>
              <a:rPr lang="en-US" sz="3200" b="1" smtClean="0">
                <a:solidFill>
                  <a:srgbClr val="010439"/>
                </a:solidFill>
                <a:latin typeface="Times New Roman" pitchFamily="18" charset="0"/>
              </a:rPr>
            </a:br>
            <a:endParaRPr lang="el-GR" sz="3200" b="1" smtClean="0">
              <a:solidFill>
                <a:srgbClr val="010439"/>
              </a:solidFill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7772400" cy="2090738"/>
          </a:xfrm>
        </p:spPr>
        <p:txBody>
          <a:bodyPr/>
          <a:lstStyle/>
          <a:p>
            <a:pPr algn="r">
              <a:lnSpc>
                <a:spcPct val="120000"/>
              </a:lnSpc>
              <a:buFontTx/>
              <a:buNone/>
              <a:defRPr/>
            </a:pPr>
            <a:r>
              <a:rPr lang="el-GR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ΔΗΜΗΤΡΙΟΣ Σ. ΓΟΥΜΕΝΟΣ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r">
              <a:lnSpc>
                <a:spcPct val="120000"/>
              </a:lnSpc>
              <a:buFontTx/>
              <a:buNone/>
              <a:defRPr/>
            </a:pPr>
            <a:r>
              <a:rPr lang="el-GR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Καθηγητής Παθολογίας –Νεφρολογίας  </a:t>
            </a:r>
          </a:p>
          <a:p>
            <a:pPr algn="r">
              <a:lnSpc>
                <a:spcPct val="120000"/>
              </a:lnSpc>
              <a:buFontTx/>
              <a:buNone/>
              <a:defRPr/>
            </a:pPr>
            <a:r>
              <a:rPr lang="el-GR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Δ/</a:t>
            </a:r>
            <a:r>
              <a:rPr lang="el-GR" sz="2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ντης </a:t>
            </a:r>
            <a:r>
              <a:rPr lang="el-GR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Νεφρολογικού και </a:t>
            </a:r>
            <a:r>
              <a:rPr lang="el-GR" sz="2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Μεταμοσχευτικού</a:t>
            </a:r>
            <a:r>
              <a:rPr lang="el-GR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Κέντρου </a:t>
            </a:r>
            <a:endParaRPr lang="en-US" sz="2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r">
              <a:lnSpc>
                <a:spcPct val="120000"/>
              </a:lnSpc>
              <a:buFontTx/>
              <a:buNone/>
              <a:defRPr/>
            </a:pPr>
            <a:r>
              <a:rPr lang="el-GR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Πανεπιστημιακό Νοσοκομείο Πατρών</a:t>
            </a:r>
          </a:p>
          <a:p>
            <a:pPr algn="r" eaLnBrk="1" hangingPunct="1">
              <a:buFontTx/>
              <a:buNone/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www.nephrology-patra.gr</a:t>
            </a:r>
            <a:endParaRPr lang="el-GR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buFontTx/>
              <a:buNone/>
              <a:defRPr/>
            </a:pPr>
            <a:endParaRPr lang="el-GR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</p:txBody>
      </p:sp>
      <p:pic>
        <p:nvPicPr>
          <p:cNvPr id="1029" name="Picture 20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1857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28625" y="2000250"/>
          <a:ext cx="1341438" cy="1214438"/>
        </p:xfrm>
        <a:graphic>
          <a:graphicData uri="http://schemas.openxmlformats.org/presentationml/2006/ole">
            <p:oleObj spid="_x0000_s1026" name="Φωτογραφία του Photo Editor" r:id="rId5" imgW="1952898" imgH="1952898" progId="MSPhotoEd.3">
              <p:embed/>
            </p:oleObj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1000125" y="-214313"/>
            <a:ext cx="68183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ΝΟΣΟΣ ΕΛΑΧΙΣΤΩΝ ΑΛΟΙΩΣΕΩΝ </a:t>
            </a:r>
          </a:p>
          <a:p>
            <a:pPr algn="ctr"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ΙΔΙΟΠΑΘΕΣ </a:t>
            </a: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ΝΕΦΡΩΣΙΚΟ ΣΥΝΔΡΟΜΟ </a:t>
            </a:r>
          </a:p>
          <a:p>
            <a:pPr algn="ctr"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ΠΟΔΟΚΥΤΤΑΡΟΠΑΘΕΙΕΣ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865187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ΘΕΡΑΠΕΙΑ ΝΕΦΡΩΣΙΚΟΥ ΣΥΝΔΡΟΜΟΥ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Κυτταροτοξικά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φάρμακα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Κυκλοφωσφαμίδη</a:t>
            </a:r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</a:rPr>
              <a:t> / </a:t>
            </a:r>
            <a:r>
              <a:rPr lang="el-GR" sz="2000" b="1" dirty="0" err="1" smtClean="0">
                <a:solidFill>
                  <a:srgbClr val="C00000"/>
                </a:solidFill>
                <a:latin typeface="Times New Roman" pitchFamily="18" charset="0"/>
              </a:rPr>
              <a:t>χλωραμβουκίλη</a:t>
            </a:r>
            <a:endParaRPr lang="el-GR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l-GR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Μη εκλεκτική δράση κατά των Β-λεμφοκυττάρων </a:t>
            </a:r>
          </a:p>
          <a:p>
            <a:pPr algn="ct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Καταστολή της παραγωγής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ανοσοσφαιρινών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lvl="1" algn="ctr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el-GR" sz="22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Ανεπιθύμητες ενέργειες </a:t>
            </a:r>
            <a:endParaRPr lang="en-US" sz="2200" b="1" dirty="0" smtClean="0">
              <a:solidFill>
                <a:schemeClr val="accent3">
                  <a:lumMod val="25000"/>
                </a:schemeClr>
              </a:solidFill>
              <a:latin typeface="Times New Roman" pitchFamily="18" charset="0"/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Λευκοπενία</a:t>
            </a:r>
            <a:endParaRPr lang="el-G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Λοιμώξεις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Αλωπεκία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Αιμορραγική κυστίτιδα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Κακοήθη νεοπλάσματα (ουροδόχου κύστης)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Αζωοσπερμία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(σε συνολική δόση &gt;250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mg/kg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ΣΒ)</a:t>
            </a:r>
            <a:endParaRPr lang="en-GB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endParaRPr lang="el-GR" sz="1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4" name="Line 24"/>
          <p:cNvSpPr>
            <a:spLocks noChangeShapeType="1"/>
          </p:cNvSpPr>
          <p:nvPr/>
        </p:nvSpPr>
        <p:spPr bwMode="auto">
          <a:xfrm>
            <a:off x="4572000" y="2571750"/>
            <a:ext cx="0" cy="5334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143000" y="1143000"/>
            <a:ext cx="6705600" cy="50292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414463" y="2581275"/>
            <a:ext cx="744537" cy="83820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FFFF66"/>
              </a:solidFill>
              <a:latin typeface="Times New Roman Greek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159000" y="2803525"/>
            <a:ext cx="546100" cy="558800"/>
          </a:xfrm>
          <a:prstGeom prst="ellipse">
            <a:avLst/>
          </a:prstGeom>
          <a:solidFill>
            <a:srgbClr val="660066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003550" y="2078038"/>
            <a:ext cx="744538" cy="83820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FFFF66"/>
              </a:solidFill>
              <a:latin typeface="Times New Roman Greek" pitchFamily="18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705100" y="3027363"/>
            <a:ext cx="1441450" cy="15652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003550" y="4927600"/>
            <a:ext cx="744538" cy="83820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FFFF66"/>
              </a:solidFill>
              <a:latin typeface="Times New Roman Greek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263650" y="4089400"/>
            <a:ext cx="747713" cy="83820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FFFF66"/>
              </a:solidFill>
              <a:latin typeface="Times New Roman Greek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1960563" y="3810000"/>
            <a:ext cx="681037" cy="727075"/>
          </a:xfrm>
          <a:prstGeom prst="ellipse">
            <a:avLst/>
          </a:prstGeom>
          <a:solidFill>
            <a:srgbClr val="CC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132513" y="2747963"/>
            <a:ext cx="1441450" cy="15652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792663" y="3140075"/>
            <a:ext cx="793750" cy="893763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FFFF66"/>
              </a:solidFill>
              <a:latin typeface="Times New Roman Greek" pitchFamily="18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734050" y="3978275"/>
            <a:ext cx="747713" cy="83820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FFFF66"/>
              </a:solidFill>
              <a:latin typeface="Times New Roman Greek" pitchFamily="18" charset="0"/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5637213" y="2357438"/>
            <a:ext cx="744537" cy="83820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1200">
              <a:solidFill>
                <a:srgbClr val="FFFF66"/>
              </a:solidFill>
              <a:latin typeface="Times New Roman Greek" pitchFamily="18" charset="0"/>
            </a:endParaRP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5586413" y="3306763"/>
            <a:ext cx="577850" cy="55880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246563" y="3641725"/>
            <a:ext cx="446087" cy="15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741863" y="3349625"/>
            <a:ext cx="942975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Immuno-philin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124200" y="2259013"/>
            <a:ext cx="54610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CaM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477963" y="2847975"/>
            <a:ext cx="6477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CyP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306513" y="4357688"/>
            <a:ext cx="8032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FKBP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081338" y="3641725"/>
            <a:ext cx="6477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CnA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103563" y="5195888"/>
            <a:ext cx="7778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CnB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586413" y="3417888"/>
            <a:ext cx="7810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Drug</a:t>
            </a:r>
            <a:endParaRPr lang="en-US" sz="1500" b="1">
              <a:solidFill>
                <a:srgbClr val="CC0000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741988" y="2495550"/>
            <a:ext cx="546100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CaM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500813" y="3360738"/>
            <a:ext cx="6477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CnA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805488" y="4244975"/>
            <a:ext cx="6508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CnB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2159000" y="2917825"/>
            <a:ext cx="5461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</a:rPr>
              <a:t>Cs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931988" y="4021138"/>
            <a:ext cx="885825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Prograf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1422400" y="304800"/>
            <a:ext cx="60960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Cyclosporine-A on CD</a:t>
            </a:r>
            <a:r>
              <a:rPr lang="en-US" sz="2800" b="1" baseline="-25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4 </a:t>
            </a:r>
            <a:r>
              <a:rPr lang="el-GR" sz="2800" b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Cell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7043738" y="5715000"/>
            <a:ext cx="474662" cy="5334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6773863" y="5410200"/>
            <a:ext cx="338137" cy="381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6840538" y="5486400"/>
            <a:ext cx="339725" cy="381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 flipV="1">
            <a:off x="6502400" y="5105400"/>
            <a:ext cx="406400" cy="457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7586663" y="60960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IL-2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4" name="33 - Ορθογώνιο"/>
          <p:cNvSpPr/>
          <p:nvPr/>
        </p:nvSpPr>
        <p:spPr>
          <a:xfrm>
            <a:off x="714375" y="6027738"/>
            <a:ext cx="65722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Inhibition of T-lymphocytes helpers/inducers and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cytotoxic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cell function </a:t>
            </a:r>
            <a:endParaRPr lang="el-G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772400" cy="114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ΚΥΚΛΟΣΠΟΡΙΝΗ ΚΑΙ ΥΦΕΣΗ ΤΟΥ ΝΕΦΡΩΣΙΚΟΥ ΣΥΝΔΡΟΜΟΥ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4375" y="1357313"/>
            <a:ext cx="8001000" cy="4111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Μη </a:t>
            </a:r>
            <a:r>
              <a:rPr lang="el-GR" sz="2200" b="1" dirty="0" err="1" smtClean="0">
                <a:solidFill>
                  <a:srgbClr val="C00000"/>
                </a:solidFill>
                <a:latin typeface="Times New Roman" pitchFamily="18" charset="0"/>
              </a:rPr>
              <a:t>αιμοδυναμικοί</a:t>
            </a: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 παράγοντες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/ </a:t>
            </a: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Ανοσολογικοί μηχανισμοί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 	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Μικρή δόση του φαρμάκου, που δεν προκαλεί σημαντική μεταβολή στην αιμοδυναμική κατάσταση του νεφρού, μπορεί να οδηγήσει σε σημαντική μείωση λευκωματουρίας σε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MCD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και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MGN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endParaRPr lang="en-US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200" b="1" dirty="0" err="1" smtClean="0">
                <a:solidFill>
                  <a:srgbClr val="C00000"/>
                </a:solidFill>
                <a:latin typeface="Times New Roman" pitchFamily="18" charset="0"/>
              </a:rPr>
              <a:t>Αιμοδυναμικοί</a:t>
            </a: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 παράγοντες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</a:rPr>
              <a:t>/ </a:t>
            </a: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Μη ανοσολογικοί μηχανισμοί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Η </a:t>
            </a:r>
            <a:r>
              <a:rPr lang="en-US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CsA</a:t>
            </a:r>
            <a:r>
              <a:rPr lang="en-US" sz="2000" b="1" dirty="0" smtClean="0">
                <a:solidFill>
                  <a:srgbClr val="4D4D73"/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προκαλεί </a:t>
            </a:r>
            <a:r>
              <a:rPr lang="el-GR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δοσο</a:t>
            </a:r>
            <a:r>
              <a:rPr lang="en-US" sz="2000" b="1" dirty="0" smtClean="0">
                <a:solidFill>
                  <a:srgbClr val="4D4D73"/>
                </a:solidFill>
                <a:latin typeface="Times New Roman" pitchFamily="18" charset="0"/>
              </a:rPr>
              <a:t>-</a:t>
            </a: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εξαρτώμενη </a:t>
            </a:r>
            <a:r>
              <a:rPr lang="el-GR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αγγειοσύσπαση</a:t>
            </a: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 του προσαγωγού </a:t>
            </a:r>
            <a:r>
              <a:rPr lang="el-GR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αρτηριδίου</a:t>
            </a: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 με συνέπεια τη μείωση της πίεσης διήθησης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Ταχεία αύξηση της λευκωματουρίας μετά από διακοπή της </a:t>
            </a:r>
            <a:r>
              <a:rPr lang="en-US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CsA</a:t>
            </a:r>
            <a:r>
              <a:rPr lang="en-US" sz="2000" b="1" dirty="0" smtClean="0">
                <a:solidFill>
                  <a:srgbClr val="4D4D73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Η </a:t>
            </a:r>
            <a:r>
              <a:rPr lang="en-AU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CsA</a:t>
            </a:r>
            <a:r>
              <a:rPr lang="en-AU" sz="2000" b="1" dirty="0" smtClean="0">
                <a:solidFill>
                  <a:srgbClr val="4D4D73"/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‘βελτιώνει’ τη λειτουργία του </a:t>
            </a:r>
            <a:r>
              <a:rPr lang="el-GR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σπειραματικού</a:t>
            </a: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 φραγμού, ανεξάρτητα από την </a:t>
            </a:r>
            <a:r>
              <a:rPr lang="el-GR" sz="2000" b="1" dirty="0" err="1" smtClean="0">
                <a:solidFill>
                  <a:srgbClr val="4D4D73"/>
                </a:solidFill>
                <a:latin typeface="Times New Roman" pitchFamily="18" charset="0"/>
              </a:rPr>
              <a:t>αγγειοσυσπαστική</a:t>
            </a:r>
            <a:r>
              <a:rPr lang="el-GR" sz="2000" b="1" dirty="0" smtClean="0">
                <a:solidFill>
                  <a:srgbClr val="4D4D73"/>
                </a:solidFill>
                <a:latin typeface="Times New Roman" pitchFamily="18" charset="0"/>
              </a:rPr>
              <a:t> της δράση </a:t>
            </a:r>
            <a:endParaRPr lang="en-US" sz="2000" b="1" dirty="0" smtClean="0">
              <a:solidFill>
                <a:srgbClr val="4D4D7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n-AU" sz="2000" b="1" dirty="0" smtClean="0">
                <a:solidFill>
                  <a:srgbClr val="20203B"/>
                </a:solidFill>
                <a:latin typeface="Times New Roman" pitchFamily="18" charset="0"/>
              </a:rPr>
              <a:t>	</a:t>
            </a:r>
            <a:r>
              <a:rPr lang="en-A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MCD: </a:t>
            </a:r>
            <a:r>
              <a:rPr lang="el-GR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Διαταραχή της εκλεκτικότητας φορτίου του ηθμού</a:t>
            </a:r>
            <a:endParaRPr lang="en-US" sz="2000" b="1" dirty="0" smtClean="0">
              <a:solidFill>
                <a:schemeClr val="accent3">
                  <a:lumMod val="25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n-US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	MGN:</a:t>
            </a:r>
            <a:r>
              <a:rPr lang="el-GR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 Διαταραχή της εκλεκτικότητας του μεγέθους των μορίων που 							διηθούνται </a:t>
            </a:r>
            <a:endParaRPr lang="en-US" sz="2000" b="1" i="1" dirty="0" smtClean="0">
              <a:solidFill>
                <a:schemeClr val="accent3">
                  <a:lumMod val="2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endParaRPr lang="en-US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Guasch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A et al  Am J Kidney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Dis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1992 , 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Zitse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R et al Clinical Science 1992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ΑΝΕΠΙΘΥΜΗΤΕΣ ΕΝΕΡΓΕΙΕΣ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/>
            </a:r>
            <a:b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</a:b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ΚΥΚΛΟΣΠΟΡΙΝΗΣ</a:t>
            </a:r>
            <a:endParaRPr lang="en-GB" sz="26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4099" name="Rectangle 1027"/>
          <p:cNvSpPr>
            <a:spLocks noChangeArrowheads="1"/>
          </p:cNvSpPr>
          <p:nvPr/>
        </p:nvSpPr>
        <p:spPr bwMode="auto">
          <a:xfrm>
            <a:off x="1643063" y="5286375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endParaRPr lang="el-GR" sz="2000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accent3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Υποτροπή του </a:t>
            </a:r>
            <a:r>
              <a:rPr lang="el-GR" sz="2000" b="1" dirty="0" err="1">
                <a:solidFill>
                  <a:schemeClr val="accent3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νεφρωσικού</a:t>
            </a:r>
            <a:r>
              <a:rPr lang="el-GR" sz="2000" b="1" dirty="0">
                <a:solidFill>
                  <a:schemeClr val="accent3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συνδρόμου μετά από διακοπή της </a:t>
            </a:r>
            <a:r>
              <a:rPr lang="el-GR" sz="2000" b="1" dirty="0" err="1">
                <a:solidFill>
                  <a:schemeClr val="accent3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κυκλοσπορίνης</a:t>
            </a:r>
            <a:r>
              <a:rPr lang="el-GR" sz="2000" b="1" dirty="0">
                <a:solidFill>
                  <a:schemeClr val="accent3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-Α (περίπου σε 70% των ασθενών) </a:t>
            </a:r>
            <a:endParaRPr lang="en-GB" sz="2000" b="1" dirty="0">
              <a:solidFill>
                <a:schemeClr val="accent3">
                  <a:lumMod val="2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685800" y="348615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l-GR" sz="2000" b="1" dirty="0">
                <a:latin typeface="Times New Roman" charset="0"/>
                <a:cs typeface="Times New Roman" charset="0"/>
              </a:rPr>
              <a:t>  </a:t>
            </a:r>
          </a:p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Υπερτρίχωση</a:t>
            </a:r>
          </a:p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Υπερτροφία ούλων</a:t>
            </a:r>
          </a:p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Αρτηριακή υπέρταση</a:t>
            </a:r>
          </a:p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Συμπτώματα από το γαστρεντερικό σύστημα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101" name="Rectangle 1029"/>
          <p:cNvSpPr>
            <a:spLocks noChangeArrowheads="1"/>
          </p:cNvSpPr>
          <p:nvPr/>
        </p:nvSpPr>
        <p:spPr bwMode="auto">
          <a:xfrm>
            <a:off x="285750" y="1500188"/>
            <a:ext cx="6786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el-GR" sz="2000" b="1" dirty="0">
                <a:latin typeface="Times New Roman" charset="0"/>
                <a:cs typeface="Times New Roman" charset="0"/>
              </a:rPr>
              <a:t>   </a:t>
            </a:r>
            <a:r>
              <a:rPr lang="el-GR" sz="2000" b="1" dirty="0" err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Νεφροτοξικότητα</a:t>
            </a:r>
            <a:r>
              <a:rPr lang="el-GR" sz="2000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(</a:t>
            </a:r>
            <a:r>
              <a:rPr lang="el-GR" sz="2000" b="1" dirty="0">
                <a:solidFill>
                  <a:srgbClr val="C00000"/>
                </a:solidFill>
              </a:rPr>
              <a:t>δόσεις &gt;</a:t>
            </a:r>
            <a:r>
              <a:rPr lang="en-US" sz="2000" b="1" dirty="0">
                <a:solidFill>
                  <a:srgbClr val="C00000"/>
                </a:solidFill>
              </a:rPr>
              <a:t>5.5 mg/kg BW/d</a:t>
            </a:r>
            <a:r>
              <a:rPr lang="el-GR" sz="2000" b="1" dirty="0">
                <a:solidFill>
                  <a:srgbClr val="C00000"/>
                </a:solidFill>
              </a:rPr>
              <a:t>)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endParaRPr lang="el-GR" sz="2000" b="1" dirty="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  <a:p>
            <a:pPr lvl="1" algn="just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αύξηση τιμής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κρεατινίνης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ορού</a:t>
            </a:r>
          </a:p>
          <a:p>
            <a:pPr lvl="1" algn="just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 ταινιοειδής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ίνωση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διάμεσου ιστού</a:t>
            </a:r>
          </a:p>
          <a:p>
            <a:pPr lvl="1" algn="just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 ισομετρική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κενοτοπίωση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επιθηλιακών</a:t>
            </a:r>
          </a:p>
          <a:p>
            <a:pPr lvl="1"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  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σωληναριακών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κυττάρων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 τυπική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</a:rPr>
              <a:t>αρτηριολοπάθεια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endParaRPr lang="en-GB" sz="2000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8438" name="Rectangle 1030"/>
          <p:cNvSpPr>
            <a:spLocks noChangeArrowheads="1"/>
          </p:cNvSpPr>
          <p:nvPr/>
        </p:nvSpPr>
        <p:spPr bwMode="auto">
          <a:xfrm>
            <a:off x="685800" y="120015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 b="1">
              <a:solidFill>
                <a:srgbClr val="C00000"/>
              </a:solidFill>
            </a:endParaRPr>
          </a:p>
        </p:txBody>
      </p:sp>
      <p:pic>
        <p:nvPicPr>
          <p:cNvPr id="18439" name="Picture 1026" descr="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1928813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ΙΔΙΟΠΑΘΕΣ ΝΕΦΡΩΣΙΚΟ ΣΥΝΔΡΟΜΟ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28813"/>
            <a:ext cx="7197725" cy="38100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Νόσος ελαχίστων αλλοιώσεων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Εστιακή τμηματική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σπειραματοσκλήρυνση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FSGS)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Διάχυτη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μεσαγγειακή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υπερπλασία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2200" b="1" dirty="0" smtClean="0">
              <a:solidFill>
                <a:srgbClr val="5F5F5F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l-GR" sz="2200" b="1" dirty="0" smtClean="0">
                <a:solidFill>
                  <a:srgbClr val="5F5F5F"/>
                </a:solidFill>
                <a:latin typeface="Times New Roman" pitchFamily="18" charset="0"/>
              </a:rPr>
              <a:t>			</a:t>
            </a: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Ιστολογικά ευρήματα</a:t>
            </a:r>
          </a:p>
          <a:p>
            <a:pPr eaLnBrk="1" hangingPunct="1">
              <a:buFontTx/>
              <a:buNone/>
              <a:defRPr/>
            </a:pPr>
            <a:endParaRPr lang="el-GR" sz="2200" b="1" dirty="0" smtClean="0">
              <a:solidFill>
                <a:srgbClr val="5F5F5F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Μη σημαντική εναπόθεση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ανοσοσφαιρινών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και στοιχείων του συμπληρώματος 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IF)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Εξάλειψη των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ποδοειδών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προσεκβολών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(ΕΜ)</a:t>
            </a:r>
            <a:r>
              <a:rPr lang="el-GR" sz="2000" b="1" dirty="0" smtClean="0">
                <a:solidFill>
                  <a:srgbClr val="5F5F5F"/>
                </a:solidFill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ΝΟΣΟΣ ΕΛΑΧΙΣΤΩΝ ΑΛΛΟΙΩΣΕΩΝ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191000" y="3429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80-90%</a:t>
            </a:r>
          </a:p>
          <a:p>
            <a:pPr algn="ctr">
              <a:spcBef>
                <a:spcPct val="20000"/>
              </a:spcBef>
              <a:defRPr/>
            </a:pP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15-25%</a:t>
            </a:r>
            <a:endParaRPr lang="en-GB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00100" y="3429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b="1" dirty="0">
                <a:solidFill>
                  <a:schemeClr val="bg1"/>
                </a:solidFill>
              </a:rPr>
              <a:t>	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Παιδιά</a:t>
            </a:r>
          </a:p>
          <a:p>
            <a:pPr>
              <a:spcBef>
                <a:spcPct val="20000"/>
              </a:spcBef>
              <a:defRPr/>
            </a:pP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	Ενήλικες </a:t>
            </a:r>
            <a:endParaRPr lang="en-GB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00563" y="19431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2057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b="1">
                <a:solidFill>
                  <a:srgbClr val="C00000"/>
                </a:solidFill>
              </a:rPr>
              <a:t>Αίτιο νεφρωσικού συνδρόμου</a:t>
            </a:r>
            <a:endParaRPr lang="en-GB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Group 3"/>
          <p:cNvGraphicFramePr>
            <a:graphicFrameLocks noGrp="1"/>
          </p:cNvGraphicFramePr>
          <p:nvPr>
            <p:ph type="tbl" idx="1"/>
          </p:nvPr>
        </p:nvGraphicFramePr>
        <p:xfrm>
          <a:off x="309563" y="1981200"/>
          <a:ext cx="8534400" cy="3124200"/>
        </p:xfrm>
        <a:graphic>
          <a:graphicData uri="http://schemas.openxmlformats.org/drawingml/2006/table">
            <a:tbl>
              <a:tblPr/>
              <a:tblGrid>
                <a:gridCol w="2967037"/>
                <a:gridCol w="2895600"/>
                <a:gridCol w="2671763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ΟΠΤΙΚΟ ΜΙΚΡΟΣΚΟΠΙΟ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ΑΝΟΣΟΦΘΟΡΙΣΜΟΣ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ΗΛΕΚΤΡΟΝΙΚΟ ΜΙΚΡΟΣΚΟΠΙΟ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Φυσιολογική μορφολογία σπειραμάτων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Σπάνια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μεσαγγειακή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υπερπλασία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Έλλειψη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ανοσοεναποθέσεων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Σπάνια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IgM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στο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μεσάγγειο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Συγκόλληση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ποδοειδών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προσεκβολών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ποδοκυττάρων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214438" y="428625"/>
            <a:ext cx="7000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</a:rPr>
              <a:t>ΝΟΣΟΣ ΕΛΑΧΙΣΤΩΝ ΑΛΛΟΙΩΣΕΩΝ</a:t>
            </a:r>
            <a:endParaRPr lang="el-GR" sz="2800" dirty="0"/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3838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ΝΟΣΟΣ ΕΛΑΧΙΣΤΩΝ ΑΛΛΟΙΩΣΕΩΝ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(OM)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928688"/>
            <a:ext cx="76104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184150" y="1928813"/>
          <a:ext cx="4102100" cy="2882900"/>
        </p:xfrm>
        <a:graphic>
          <a:graphicData uri="http://schemas.openxmlformats.org/presentationml/2006/ole">
            <p:oleObj spid="_x0000_s7170" name="Φωτογραφία του Photo Editor" r:id="rId4" imgW="3591426" imgH="3780952" progId="MSPhotoEd.3">
              <p:embed/>
            </p:oleObj>
          </a:graphicData>
        </a:graphic>
      </p:graphicFrame>
      <p:graphicFrame>
        <p:nvGraphicFramePr>
          <p:cNvPr id="7171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4398963" y="1928813"/>
          <a:ext cx="4627562" cy="2914650"/>
        </p:xfrm>
        <a:graphic>
          <a:graphicData uri="http://schemas.openxmlformats.org/presentationml/2006/ole">
            <p:oleObj spid="_x0000_s7171" name="Φωτογραφία του Photo Editor" r:id="rId5" imgW="3772427" imgH="3180952" progId="MSPhotoEd.3">
              <p:embed/>
            </p:oleObj>
          </a:graphicData>
        </a:graphic>
      </p:graphicFrame>
      <p:sp>
        <p:nvSpPr>
          <p:cNvPr id="7173" name="Text Box 1029"/>
          <p:cNvSpPr txBox="1">
            <a:spLocks noChangeArrowheads="1"/>
          </p:cNvSpPr>
          <p:nvPr/>
        </p:nvSpPr>
        <p:spPr bwMode="auto">
          <a:xfrm>
            <a:off x="785813" y="50720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Φυσιολογικό σπείραμα</a:t>
            </a:r>
          </a:p>
        </p:txBody>
      </p:sp>
      <p:sp>
        <p:nvSpPr>
          <p:cNvPr id="7174" name="Text Box 1030"/>
          <p:cNvSpPr txBox="1">
            <a:spLocks noChangeArrowheads="1"/>
          </p:cNvSpPr>
          <p:nvPr/>
        </p:nvSpPr>
        <p:spPr bwMode="auto">
          <a:xfrm>
            <a:off x="5000625" y="5072063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Νόσος ελαχίστων αλλοιώσεων</a:t>
            </a:r>
          </a:p>
        </p:txBody>
      </p:sp>
      <p:sp>
        <p:nvSpPr>
          <p:cNvPr id="4102" name="6 - TextBox"/>
          <p:cNvSpPr txBox="1">
            <a:spLocks noChangeArrowheads="1"/>
          </p:cNvSpPr>
          <p:nvPr/>
        </p:nvSpPr>
        <p:spPr bwMode="auto">
          <a:xfrm>
            <a:off x="998538" y="708025"/>
            <a:ext cx="714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ΝΟΣΟΣ ΕΛΑΧΙΣΤΩΝ ΑΛΛΟΙΩΣΕΩΝ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(EM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)</a:t>
            </a:r>
            <a:endParaRPr lang="el-GR" sz="2800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ΝΟΣΟΣ ΕΛΑΧΙΣΤΩΝ ΑΛΛΟΙΩΣΕΩΝ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  <a:buClr>
                <a:srgbClr val="CC0000"/>
              </a:buClr>
              <a:buSzTx/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Μη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ανοσοσυμπλεγματική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νόσος</a:t>
            </a: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SzTx/>
              <a:buFont typeface="Wingdings" pitchFamily="2" charset="2"/>
              <a:buChar char="§"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  <a:buClr>
                <a:srgbClr val="CC0000"/>
              </a:buClr>
              <a:buSzTx/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Ενδείξεις συμμετοχής του ανοσοποιητικού συστήματος στην παθογένεια της νόσου</a:t>
            </a:r>
          </a:p>
          <a:p>
            <a:pPr lvl="1" eaLnBrk="1" hangingPunct="1">
              <a:lnSpc>
                <a:spcPct val="125000"/>
              </a:lnSpc>
              <a:buClr>
                <a:srgbClr val="CC0000"/>
              </a:buClr>
              <a:buSzTx/>
              <a:buFont typeface="Wingdings" pitchFamily="2" charset="2"/>
              <a:buChar char="ü"/>
              <a:defRPr/>
            </a:pP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Εκδήλωση της νόσου μετά από λοιμώξεις και αλλεργικές αντιδράσεις</a:t>
            </a:r>
          </a:p>
          <a:p>
            <a:pPr lvl="1" eaLnBrk="1" hangingPunct="1">
              <a:lnSpc>
                <a:spcPct val="125000"/>
              </a:lnSpc>
              <a:buClr>
                <a:srgbClr val="CC0000"/>
              </a:buClr>
              <a:buSzTx/>
              <a:buFont typeface="Wingdings" pitchFamily="2" charset="2"/>
              <a:buChar char="ü"/>
              <a:defRPr/>
            </a:pP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Συχνή υποτροπή της νόσου με τη διακοπή των </a:t>
            </a:r>
            <a:r>
              <a:rPr lang="el-GR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ανοσοκατασταλτικών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φαρμάκων (κορτικοειδή, </a:t>
            </a:r>
            <a:r>
              <a:rPr lang="el-GR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κυκλοσπορίνη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l-GR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κυκλοφωσφαμίδη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ΙΣΤΟΛΟΓΙΚΕΣ ΜΟΡΦΕΣ ΙΔΙΟΠΑΘΟΥΣ ΝΕΦΡΩΣΙΚΟΥ ΣΥΝΔΡΟΜΟΥ  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  <a:cs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262063" y="2362200"/>
          <a:ext cx="6650037" cy="3236913"/>
        </p:xfrm>
        <a:graphic>
          <a:graphicData uri="http://schemas.openxmlformats.org/presentationml/2006/ole">
            <p:oleObj spid="_x0000_s2050" name="Φωτογραφία του Photo Editor" r:id="rId3" imgW="3638095" imgH="1771429" progId="MSPhotoEd.3">
              <p:embed/>
            </p:oleObj>
          </a:graphicData>
        </a:graphic>
      </p:graphicFrame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ΘΕΡΑΠΕΙΑ ΝΟΣΟΥ ΕΛΑΧΙΣΤΩΝ ΑΛΛΟΙΩΣΕΩΝ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200" b="1" dirty="0" err="1" smtClean="0">
                <a:solidFill>
                  <a:srgbClr val="C00000"/>
                </a:solidFill>
                <a:latin typeface="Times New Roman" pitchFamily="18" charset="0"/>
              </a:rPr>
              <a:t>Πρεδνιζόνη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60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mg/m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ημερησίως (μέχρι 80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ημερησίως) για 4-6 εβδομάδες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(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παιδιά)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1mg/kg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ΣΒ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ημερησίως (μέχρι 80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/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ημ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για 8-12 εβδομάδες (ενήλικες)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και στη συνέχεια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40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mg/m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παρ’ ημέρα για 4-6 εβδομάδες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παιδιά)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0.5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mg/kg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ΣΒ ημερησίως (ή 60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mg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παρ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’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ημέρα)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για 6-8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εβδομ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(ενήλικες)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Προοδευτική μείωση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πρεδνιζόνης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για 8 εβδομάδες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					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Grade A    </a:t>
            </a:r>
            <a:endParaRPr lang="en-GB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el-GR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International Study of Kidney Diseases in Children.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Kidney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Int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1981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Management of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Glomerulonephritis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Evidence-based recommendations.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Kidney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Int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1999</a:t>
            </a:r>
            <a:endParaRPr lang="en-GB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defRPr/>
            </a:pPr>
            <a:endParaRPr lang="el-GR" sz="280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846263" y="1717675"/>
            <a:ext cx="60817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46263" y="1717675"/>
            <a:ext cx="6081712" cy="338137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846263" y="1717675"/>
            <a:ext cx="1587" cy="33813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789113" y="5099050"/>
            <a:ext cx="57150" cy="1588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789113" y="4764088"/>
            <a:ext cx="57150" cy="1587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789113" y="4419600"/>
            <a:ext cx="57150" cy="1588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789113" y="4086225"/>
            <a:ext cx="57150" cy="1588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789113" y="3741738"/>
            <a:ext cx="57150" cy="1587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789113" y="3408363"/>
            <a:ext cx="57150" cy="1587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789113" y="3073400"/>
            <a:ext cx="57150" cy="1588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1789113" y="2728913"/>
            <a:ext cx="57150" cy="1587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789113" y="2395538"/>
            <a:ext cx="57150" cy="1587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789113" y="2051050"/>
            <a:ext cx="57150" cy="1588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789113" y="1717675"/>
            <a:ext cx="57150" cy="1588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846263" y="5099050"/>
            <a:ext cx="60102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1846263" y="5099050"/>
            <a:ext cx="1587" cy="5715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2714625" y="5099050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3581400" y="5099050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4448175" y="5099050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326063" y="5099050"/>
            <a:ext cx="1587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6192838" y="5099050"/>
            <a:ext cx="1587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7061200" y="5099050"/>
            <a:ext cx="1588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7927975" y="5099050"/>
            <a:ext cx="1588" cy="5715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1846263" y="2155825"/>
            <a:ext cx="868362" cy="2943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2714625" y="2051050"/>
            <a:ext cx="866775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3581400" y="2022475"/>
            <a:ext cx="866775" cy="28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V="1">
            <a:off x="4448175" y="1955800"/>
            <a:ext cx="877888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5326063" y="1889125"/>
            <a:ext cx="866775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V="1">
            <a:off x="6192838" y="1822450"/>
            <a:ext cx="868362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7061200" y="1784350"/>
            <a:ext cx="866775" cy="38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1846263" y="3779838"/>
            <a:ext cx="868362" cy="131921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 flipV="1">
            <a:off x="2714625" y="3206750"/>
            <a:ext cx="866775" cy="5730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V="1">
            <a:off x="3581400" y="3035300"/>
            <a:ext cx="866775" cy="1714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V="1">
            <a:off x="4448175" y="2901950"/>
            <a:ext cx="877888" cy="133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V="1">
            <a:off x="5326063" y="2863850"/>
            <a:ext cx="866775" cy="381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 flipV="1">
            <a:off x="6192838" y="2835275"/>
            <a:ext cx="868362" cy="285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7061200" y="2700338"/>
            <a:ext cx="866775" cy="134937"/>
          </a:xfrm>
          <a:prstGeom prst="line">
            <a:avLst/>
          </a:prstGeom>
          <a:noFill/>
          <a:ln w="9525">
            <a:solidFill>
              <a:srgbClr val="252645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5" name="Freeform 46"/>
          <p:cNvSpPr>
            <a:spLocks/>
          </p:cNvSpPr>
          <p:nvPr/>
        </p:nvSpPr>
        <p:spPr bwMode="auto">
          <a:xfrm>
            <a:off x="1817688" y="5070475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6" name="Freeform 47"/>
          <p:cNvSpPr>
            <a:spLocks/>
          </p:cNvSpPr>
          <p:nvPr/>
        </p:nvSpPr>
        <p:spPr bwMode="auto">
          <a:xfrm>
            <a:off x="2686050" y="2127250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7" name="Freeform 48"/>
          <p:cNvSpPr>
            <a:spLocks/>
          </p:cNvSpPr>
          <p:nvPr/>
        </p:nvSpPr>
        <p:spPr bwMode="auto">
          <a:xfrm>
            <a:off x="3552825" y="2022475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8" name="Freeform 49"/>
          <p:cNvSpPr>
            <a:spLocks/>
          </p:cNvSpPr>
          <p:nvPr/>
        </p:nvSpPr>
        <p:spPr bwMode="auto">
          <a:xfrm>
            <a:off x="4419600" y="1993900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39" name="Freeform 50"/>
          <p:cNvSpPr>
            <a:spLocks/>
          </p:cNvSpPr>
          <p:nvPr/>
        </p:nvSpPr>
        <p:spPr bwMode="auto">
          <a:xfrm>
            <a:off x="5297488" y="1927225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0" name="Freeform 51"/>
          <p:cNvSpPr>
            <a:spLocks/>
          </p:cNvSpPr>
          <p:nvPr/>
        </p:nvSpPr>
        <p:spPr bwMode="auto">
          <a:xfrm>
            <a:off x="6164263" y="1860550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1" name="Freeform 52"/>
          <p:cNvSpPr>
            <a:spLocks/>
          </p:cNvSpPr>
          <p:nvPr/>
        </p:nvSpPr>
        <p:spPr bwMode="auto">
          <a:xfrm>
            <a:off x="7032625" y="1793875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2" name="Freeform 53"/>
          <p:cNvSpPr>
            <a:spLocks/>
          </p:cNvSpPr>
          <p:nvPr/>
        </p:nvSpPr>
        <p:spPr bwMode="auto">
          <a:xfrm>
            <a:off x="7899400" y="1755775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3" name="Rectangle 54"/>
          <p:cNvSpPr>
            <a:spLocks noChangeArrowheads="1"/>
          </p:cNvSpPr>
          <p:nvPr/>
        </p:nvSpPr>
        <p:spPr bwMode="auto">
          <a:xfrm>
            <a:off x="1817688" y="5070475"/>
            <a:ext cx="47625" cy="47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4" name="Rectangle 55"/>
          <p:cNvSpPr>
            <a:spLocks noChangeArrowheads="1"/>
          </p:cNvSpPr>
          <p:nvPr/>
        </p:nvSpPr>
        <p:spPr bwMode="auto">
          <a:xfrm>
            <a:off x="2686050" y="3751263"/>
            <a:ext cx="47625" cy="47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solidFill>
                <a:schemeClr val="folHlink"/>
              </a:solidFill>
            </a:endParaRPr>
          </a:p>
        </p:txBody>
      </p:sp>
      <p:sp>
        <p:nvSpPr>
          <p:cNvPr id="29745" name="Rectangle 56"/>
          <p:cNvSpPr>
            <a:spLocks noChangeArrowheads="1"/>
          </p:cNvSpPr>
          <p:nvPr/>
        </p:nvSpPr>
        <p:spPr bwMode="auto">
          <a:xfrm>
            <a:off x="3552825" y="3178175"/>
            <a:ext cx="47625" cy="47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6" name="Rectangle 57"/>
          <p:cNvSpPr>
            <a:spLocks noChangeArrowheads="1"/>
          </p:cNvSpPr>
          <p:nvPr/>
        </p:nvSpPr>
        <p:spPr bwMode="auto">
          <a:xfrm>
            <a:off x="4419600" y="3006725"/>
            <a:ext cx="47625" cy="47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7" name="Rectangle 58"/>
          <p:cNvSpPr>
            <a:spLocks noChangeArrowheads="1"/>
          </p:cNvSpPr>
          <p:nvPr/>
        </p:nvSpPr>
        <p:spPr bwMode="auto">
          <a:xfrm>
            <a:off x="5297488" y="2873375"/>
            <a:ext cx="47625" cy="47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8" name="Rectangle 59"/>
          <p:cNvSpPr>
            <a:spLocks noChangeArrowheads="1"/>
          </p:cNvSpPr>
          <p:nvPr/>
        </p:nvSpPr>
        <p:spPr bwMode="auto">
          <a:xfrm>
            <a:off x="6164263" y="2835275"/>
            <a:ext cx="47625" cy="47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49" name="Rectangle 60"/>
          <p:cNvSpPr>
            <a:spLocks noChangeArrowheads="1"/>
          </p:cNvSpPr>
          <p:nvPr/>
        </p:nvSpPr>
        <p:spPr bwMode="auto">
          <a:xfrm>
            <a:off x="7032625" y="2806700"/>
            <a:ext cx="47625" cy="47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50" name="Rectangle 61"/>
          <p:cNvSpPr>
            <a:spLocks noChangeArrowheads="1"/>
          </p:cNvSpPr>
          <p:nvPr/>
        </p:nvSpPr>
        <p:spPr bwMode="auto">
          <a:xfrm>
            <a:off x="7885113" y="2708275"/>
            <a:ext cx="47625" cy="47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51" name="Freeform 62"/>
          <p:cNvSpPr>
            <a:spLocks/>
          </p:cNvSpPr>
          <p:nvPr/>
        </p:nvSpPr>
        <p:spPr bwMode="auto">
          <a:xfrm>
            <a:off x="1835150" y="5013325"/>
            <a:ext cx="71438" cy="698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0 w 36"/>
              <a:gd name="T5" fmla="*/ 2147483647 h 36"/>
              <a:gd name="T6" fmla="*/ 2147483647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52" name="Rectangle 70"/>
          <p:cNvSpPr>
            <a:spLocks noChangeArrowheads="1"/>
          </p:cNvSpPr>
          <p:nvPr/>
        </p:nvSpPr>
        <p:spPr bwMode="auto">
          <a:xfrm>
            <a:off x="1598613" y="4983163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53" name="Rectangle 71"/>
          <p:cNvSpPr>
            <a:spLocks noChangeArrowheads="1"/>
          </p:cNvSpPr>
          <p:nvPr/>
        </p:nvSpPr>
        <p:spPr bwMode="auto">
          <a:xfrm>
            <a:off x="1493838" y="4649788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54" name="Rectangle 72"/>
          <p:cNvSpPr>
            <a:spLocks noChangeArrowheads="1"/>
          </p:cNvSpPr>
          <p:nvPr/>
        </p:nvSpPr>
        <p:spPr bwMode="auto">
          <a:xfrm>
            <a:off x="1493838" y="43053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20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55" name="Rectangle 73"/>
          <p:cNvSpPr>
            <a:spLocks noChangeArrowheads="1"/>
          </p:cNvSpPr>
          <p:nvPr/>
        </p:nvSpPr>
        <p:spPr bwMode="auto">
          <a:xfrm>
            <a:off x="1493838" y="39719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30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56" name="Rectangle 74"/>
          <p:cNvSpPr>
            <a:spLocks noChangeArrowheads="1"/>
          </p:cNvSpPr>
          <p:nvPr/>
        </p:nvSpPr>
        <p:spPr bwMode="auto">
          <a:xfrm>
            <a:off x="1493838" y="3627438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40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57" name="Rectangle 75"/>
          <p:cNvSpPr>
            <a:spLocks noChangeArrowheads="1"/>
          </p:cNvSpPr>
          <p:nvPr/>
        </p:nvSpPr>
        <p:spPr bwMode="auto">
          <a:xfrm>
            <a:off x="1493838" y="329247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50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58" name="Rectangle 76"/>
          <p:cNvSpPr>
            <a:spLocks noChangeArrowheads="1"/>
          </p:cNvSpPr>
          <p:nvPr/>
        </p:nvSpPr>
        <p:spPr bwMode="auto">
          <a:xfrm>
            <a:off x="1493838" y="29591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60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59" name="Rectangle 77"/>
          <p:cNvSpPr>
            <a:spLocks noChangeArrowheads="1"/>
          </p:cNvSpPr>
          <p:nvPr/>
        </p:nvSpPr>
        <p:spPr bwMode="auto">
          <a:xfrm>
            <a:off x="1493838" y="2614613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70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0" name="Rectangle 78"/>
          <p:cNvSpPr>
            <a:spLocks noChangeArrowheads="1"/>
          </p:cNvSpPr>
          <p:nvPr/>
        </p:nvSpPr>
        <p:spPr bwMode="auto">
          <a:xfrm>
            <a:off x="1493838" y="2281238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80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1" name="Rectangle 79"/>
          <p:cNvSpPr>
            <a:spLocks noChangeArrowheads="1"/>
          </p:cNvSpPr>
          <p:nvPr/>
        </p:nvSpPr>
        <p:spPr bwMode="auto">
          <a:xfrm>
            <a:off x="1493838" y="193675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90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2" name="Rectangle 80"/>
          <p:cNvSpPr>
            <a:spLocks noChangeArrowheads="1"/>
          </p:cNvSpPr>
          <p:nvPr/>
        </p:nvSpPr>
        <p:spPr bwMode="auto">
          <a:xfrm>
            <a:off x="1389063" y="16017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100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3" name="Rectangle 81"/>
          <p:cNvSpPr>
            <a:spLocks noChangeArrowheads="1"/>
          </p:cNvSpPr>
          <p:nvPr/>
        </p:nvSpPr>
        <p:spPr bwMode="auto">
          <a:xfrm>
            <a:off x="1798638" y="52705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4" name="Rectangle 82"/>
          <p:cNvSpPr>
            <a:spLocks noChangeArrowheads="1"/>
          </p:cNvSpPr>
          <p:nvPr/>
        </p:nvSpPr>
        <p:spPr bwMode="auto">
          <a:xfrm>
            <a:off x="2667000" y="52705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4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5" name="Rectangle 83"/>
          <p:cNvSpPr>
            <a:spLocks noChangeArrowheads="1"/>
          </p:cNvSpPr>
          <p:nvPr/>
        </p:nvSpPr>
        <p:spPr bwMode="auto">
          <a:xfrm>
            <a:off x="3533775" y="52705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6" name="Rectangle 84"/>
          <p:cNvSpPr>
            <a:spLocks noChangeArrowheads="1"/>
          </p:cNvSpPr>
          <p:nvPr/>
        </p:nvSpPr>
        <p:spPr bwMode="auto">
          <a:xfrm>
            <a:off x="4343400" y="5270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12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7" name="Rectangle 85"/>
          <p:cNvSpPr>
            <a:spLocks noChangeArrowheads="1"/>
          </p:cNvSpPr>
          <p:nvPr/>
        </p:nvSpPr>
        <p:spPr bwMode="auto">
          <a:xfrm>
            <a:off x="5221288" y="5270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16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8" name="Rectangle 86"/>
          <p:cNvSpPr>
            <a:spLocks noChangeArrowheads="1"/>
          </p:cNvSpPr>
          <p:nvPr/>
        </p:nvSpPr>
        <p:spPr bwMode="auto">
          <a:xfrm>
            <a:off x="6088063" y="5270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20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69" name="Rectangle 87"/>
          <p:cNvSpPr>
            <a:spLocks noChangeArrowheads="1"/>
          </p:cNvSpPr>
          <p:nvPr/>
        </p:nvSpPr>
        <p:spPr bwMode="auto">
          <a:xfrm>
            <a:off x="6954838" y="5270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24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70" name="Rectangle 88"/>
          <p:cNvSpPr>
            <a:spLocks noChangeArrowheads="1"/>
          </p:cNvSpPr>
          <p:nvPr/>
        </p:nvSpPr>
        <p:spPr bwMode="auto">
          <a:xfrm>
            <a:off x="7823200" y="5270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28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71" name="Rectangle 89"/>
          <p:cNvSpPr>
            <a:spLocks noChangeArrowheads="1"/>
          </p:cNvSpPr>
          <p:nvPr/>
        </p:nvSpPr>
        <p:spPr bwMode="auto">
          <a:xfrm>
            <a:off x="827088" y="120173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41036" name="Rectangle 90"/>
          <p:cNvSpPr>
            <a:spLocks noChangeArrowheads="1"/>
          </p:cNvSpPr>
          <p:nvPr/>
        </p:nvSpPr>
        <p:spPr bwMode="auto">
          <a:xfrm>
            <a:off x="3648075" y="5634038"/>
            <a:ext cx="2552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Weeks on steroid therapy 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773" name="Rectangle 91"/>
          <p:cNvSpPr>
            <a:spLocks noChangeArrowheads="1"/>
          </p:cNvSpPr>
          <p:nvPr/>
        </p:nvSpPr>
        <p:spPr bwMode="auto">
          <a:xfrm>
            <a:off x="827088" y="120173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/>
          </a:p>
        </p:txBody>
      </p:sp>
      <p:sp>
        <p:nvSpPr>
          <p:cNvPr id="41038" name="Rectangle 92"/>
          <p:cNvSpPr>
            <a:spLocks noChangeArrowheads="1"/>
          </p:cNvSpPr>
          <p:nvPr/>
        </p:nvSpPr>
        <p:spPr bwMode="auto">
          <a:xfrm rot="-5400000">
            <a:off x="-27781" y="3390106"/>
            <a:ext cx="2425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Cumulative % remission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775" name="Rectangle 93"/>
          <p:cNvSpPr>
            <a:spLocks noChangeArrowheads="1"/>
          </p:cNvSpPr>
          <p:nvPr/>
        </p:nvSpPr>
        <p:spPr bwMode="auto">
          <a:xfrm>
            <a:off x="6680200" y="2971800"/>
            <a:ext cx="704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B050"/>
                </a:solidFill>
              </a:rPr>
              <a:t>Adults </a:t>
            </a:r>
            <a:endParaRPr lang="en-GB" sz="1800">
              <a:solidFill>
                <a:srgbClr val="00B050"/>
              </a:solidFill>
            </a:endParaRPr>
          </a:p>
        </p:txBody>
      </p:sp>
      <p:sp>
        <p:nvSpPr>
          <p:cNvPr id="41040" name="Text Box 94"/>
          <p:cNvSpPr txBox="1">
            <a:spLocks noChangeArrowheads="1"/>
          </p:cNvSpPr>
          <p:nvPr/>
        </p:nvSpPr>
        <p:spPr bwMode="auto">
          <a:xfrm>
            <a:off x="1066800" y="304800"/>
            <a:ext cx="7162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Response to treatment with corticosteroids of  MCD in children and adults </a:t>
            </a:r>
            <a:endParaRPr lang="en-GB" sz="2600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777" name="Rectangle 95"/>
          <p:cNvSpPr>
            <a:spLocks noChangeArrowheads="1"/>
          </p:cNvSpPr>
          <p:nvPr/>
        </p:nvSpPr>
        <p:spPr bwMode="auto">
          <a:xfrm>
            <a:off x="6546850" y="18923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C00000"/>
                </a:solidFill>
              </a:rPr>
              <a:t>Children</a:t>
            </a:r>
            <a:endParaRPr lang="en-GB" sz="1800">
              <a:solidFill>
                <a:srgbClr val="C00000"/>
              </a:solidFill>
            </a:endParaRPr>
          </a:p>
        </p:txBody>
      </p:sp>
      <p:sp>
        <p:nvSpPr>
          <p:cNvPr id="29778" name="Text Box 96"/>
          <p:cNvSpPr txBox="1">
            <a:spLocks noChangeArrowheads="1"/>
          </p:cNvSpPr>
          <p:nvPr/>
        </p:nvSpPr>
        <p:spPr bwMode="auto">
          <a:xfrm>
            <a:off x="2209800" y="6172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41043" name="Rectangle 97"/>
          <p:cNvSpPr>
            <a:spLocks noChangeArrowheads="1"/>
          </p:cNvSpPr>
          <p:nvPr/>
        </p:nvSpPr>
        <p:spPr bwMode="auto">
          <a:xfrm>
            <a:off x="225425" y="6092825"/>
            <a:ext cx="86756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Management of idiopathic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nephrosis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in adults, including steroid-resistant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nephrosis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.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Korbet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SM.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Curr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Op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Nephrol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Hypert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1995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ΥΠΟΤΡΟΠΗ ΝΕΦΡΩΣΙΚΟΥ ΣΥΝΔΡΟΜΟΥ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685800" y="3098800"/>
            <a:ext cx="7924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l-GR" sz="2000" b="1" dirty="0">
                <a:solidFill>
                  <a:srgbClr val="C00000"/>
                </a:solidFill>
              </a:rPr>
              <a:t>Θεραπεία υποτροπής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  <a:endParaRPr lang="el-GR" sz="2000" b="1" dirty="0">
              <a:solidFill>
                <a:srgbClr val="C00000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l-GR" sz="2000" b="1" dirty="0">
                <a:solidFill>
                  <a:srgbClr val="C00000"/>
                </a:solidFill>
              </a:rPr>
              <a:t>	</a:t>
            </a:r>
            <a:r>
              <a:rPr lang="el-GR" sz="2000" b="1" dirty="0" err="1">
                <a:solidFill>
                  <a:srgbClr val="C00000"/>
                </a:solidFill>
              </a:rPr>
              <a:t>Πρεδνιζόνη</a:t>
            </a:r>
            <a:r>
              <a:rPr lang="el-GR" sz="2000" b="1" dirty="0">
                <a:solidFill>
                  <a:srgbClr val="C00000"/>
                </a:solidFill>
              </a:rPr>
              <a:t>	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60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mg/m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ημερησίως μέχρι πλήρους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ύφεσης 			και στη συνέχεια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			40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mg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παρ’ ημέρα για 4 εβδομάδες</a:t>
            </a:r>
          </a:p>
          <a:p>
            <a:pPr algn="just">
              <a:spcBef>
                <a:spcPct val="20000"/>
              </a:spcBef>
              <a:defRPr/>
            </a:pP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						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Grade A</a:t>
            </a:r>
          </a:p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	          Management of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glomerulonephritis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 Evidence-based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recommendations. 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Kidney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1999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685800" y="1552575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Υποτροπή του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</a:rPr>
              <a:t>νεφρωσικού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 συνδρόμου συμβαίνει σε 75% περίπου των ασθενών εντός 12 μηνών από τη διακοπή των κορτικοειδών</a:t>
            </a:r>
          </a:p>
          <a:p>
            <a:pPr algn="just">
              <a:spcBef>
                <a:spcPct val="20000"/>
              </a:spcBef>
              <a:defRPr/>
            </a:pP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Korbet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SM.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Curr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Op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Nephrol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Hypert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1995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ΝΕΦΡΩΣΙΚΟ ΣΥΝΔΡΟΜΟ</a:t>
            </a:r>
            <a:endParaRPr lang="el-GR" sz="2800" dirty="0"/>
          </a:p>
        </p:txBody>
      </p:sp>
      <p:sp>
        <p:nvSpPr>
          <p:cNvPr id="3" name="2 - Ορθογώνιο"/>
          <p:cNvSpPr/>
          <p:nvPr/>
        </p:nvSpPr>
        <p:spPr>
          <a:xfrm>
            <a:off x="1214438" y="2214563"/>
            <a:ext cx="6572250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200" b="1" dirty="0">
                <a:solidFill>
                  <a:srgbClr val="C00000"/>
                </a:solidFill>
              </a:rPr>
              <a:t>Συχνά υποτροπιάζον</a:t>
            </a:r>
            <a:r>
              <a:rPr lang="en-US" sz="2200" b="1" dirty="0">
                <a:solidFill>
                  <a:srgbClr val="C00000"/>
                </a:solidFill>
              </a:rPr>
              <a:t>: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υποτροπές εντός 6 μηνών ή </a:t>
            </a:r>
          </a:p>
          <a:p>
            <a:pPr>
              <a:lnSpc>
                <a:spcPct val="90000"/>
              </a:lnSpc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	           4 υποτροπές εντός 12 μηνών	 	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l-GR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000125" y="3714750"/>
            <a:ext cx="8429625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200" b="1" dirty="0" err="1">
                <a:solidFill>
                  <a:srgbClr val="C00000"/>
                </a:solidFill>
              </a:rPr>
              <a:t>Κορτικοεξαρτώμενο</a:t>
            </a:r>
            <a:r>
              <a:rPr lang="en-US" sz="2200" b="1" dirty="0">
                <a:solidFill>
                  <a:srgbClr val="C00000"/>
                </a:solidFill>
              </a:rPr>
              <a:t>: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υποτροπές 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κατά την προοδευτική 				           μείωση της δόσης των κορτικοειδών 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    	                        ή εντός 1 μηνός από τη διακοπή τους</a:t>
            </a:r>
            <a:endParaRPr lang="el-GR" sz="2200" dirty="0"/>
          </a:p>
        </p:txBody>
      </p:sp>
      <p:sp>
        <p:nvSpPr>
          <p:cNvPr id="5" name="4 - Ορθογώνιο"/>
          <p:cNvSpPr/>
          <p:nvPr/>
        </p:nvSpPr>
        <p:spPr>
          <a:xfrm>
            <a:off x="2928938" y="5429250"/>
            <a:ext cx="4572000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200" b="1" dirty="0">
                <a:solidFill>
                  <a:schemeClr val="accent3">
                    <a:lumMod val="25000"/>
                  </a:schemeClr>
                </a:solidFill>
              </a:rPr>
              <a:t>Στο 40-50% των περιπτώσεων</a:t>
            </a:r>
            <a:endParaRPr lang="el-GR" sz="22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96875"/>
            <a:ext cx="8686800" cy="13716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ΘΕΡΑΠΕΥΤΙΚΗ ΑΓΩΓΗ ΣΕ ΣΥΧΝΕΣ ΥΠΟΤΡΟΠΕΣ Ή ΚΟΡΤΙΚΟΕΞΑΡΤΩΜΕΝΟ ΝΕΦΡΩΣΙΚΟ ΣΥΝΔΡΟΜΟ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2771" name="Rectangle 1027"/>
          <p:cNvSpPr>
            <a:spLocks noChangeArrowheads="1"/>
          </p:cNvSpPr>
          <p:nvPr/>
        </p:nvSpPr>
        <p:spPr bwMode="auto">
          <a:xfrm>
            <a:off x="685800" y="47244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sz="2800"/>
          </a:p>
        </p:txBody>
      </p:sp>
      <p:sp>
        <p:nvSpPr>
          <p:cNvPr id="32772" name="Rectangle 1028"/>
          <p:cNvSpPr>
            <a:spLocks noChangeArrowheads="1"/>
          </p:cNvSpPr>
          <p:nvPr/>
        </p:nvSpPr>
        <p:spPr bwMode="auto">
          <a:xfrm>
            <a:off x="4572000" y="19812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 sz="2800"/>
          </a:p>
        </p:txBody>
      </p:sp>
      <p:sp>
        <p:nvSpPr>
          <p:cNvPr id="67589" name="Rectangle 1029"/>
          <p:cNvSpPr>
            <a:spLocks noChangeArrowheads="1"/>
          </p:cNvSpPr>
          <p:nvPr/>
        </p:nvSpPr>
        <p:spPr bwMode="auto">
          <a:xfrm>
            <a:off x="1928813" y="2143125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l-GR" sz="2000" b="1" dirty="0"/>
              <a:t>  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Κορτικοειδή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2200" b="1" dirty="0" err="1">
                <a:solidFill>
                  <a:schemeClr val="accent2">
                    <a:lumMod val="75000"/>
                  </a:schemeClr>
                </a:solidFill>
              </a:rPr>
              <a:t>Κυκλοφωσφαμίδη</a:t>
            </a: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2200" b="1" dirty="0" err="1">
                <a:solidFill>
                  <a:schemeClr val="accent2">
                    <a:lumMod val="75000"/>
                  </a:schemeClr>
                </a:solidFill>
              </a:rPr>
              <a:t>Χλωραμβουκίλη</a:t>
            </a: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2200" b="1" dirty="0" err="1">
                <a:solidFill>
                  <a:schemeClr val="accent2">
                    <a:lumMod val="75000"/>
                  </a:schemeClr>
                </a:solidFill>
              </a:rPr>
              <a:t>Λεβαμιζόλη</a:t>
            </a: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2200" b="1" dirty="0" err="1">
                <a:solidFill>
                  <a:schemeClr val="accent2">
                    <a:lumMod val="75000"/>
                  </a:schemeClr>
                </a:solidFill>
              </a:rPr>
              <a:t>Κυκλοσπορίνη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- Α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Mycophenolate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Mofetil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(MMF)</a:t>
            </a:r>
            <a:endParaRPr lang="en-GB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ΘΕΡΑΠΕΙΑ ΑΣΘΕΝΩΝ ΜΕ ΣΥΧΝΕΣ ΥΠΟΤΡΟΠΕΣ ΝΕΦΡΩΣΙΚΟΥ ΣΥΝΔΡΟΜΟΥ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3795" name="Rectangle 1027"/>
          <p:cNvSpPr>
            <a:spLocks noChangeArrowheads="1"/>
          </p:cNvSpPr>
          <p:nvPr/>
        </p:nvSpPr>
        <p:spPr bwMode="auto">
          <a:xfrm>
            <a:off x="1116013" y="2206625"/>
            <a:ext cx="204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C00000"/>
                </a:solidFill>
              </a:rPr>
              <a:t>Κορτικοειδή    +    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3796" name="Rectangle 1028"/>
          <p:cNvSpPr>
            <a:spLocks noChangeArrowheads="1"/>
          </p:cNvSpPr>
          <p:nvPr/>
        </p:nvSpPr>
        <p:spPr bwMode="auto">
          <a:xfrm>
            <a:off x="3154363" y="2206625"/>
            <a:ext cx="208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C00000"/>
                </a:solidFill>
              </a:rPr>
              <a:t>Κυκλοφωσφαμίδη 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4277" name="Rectangle 1029"/>
          <p:cNvSpPr>
            <a:spLocks noChangeArrowheads="1"/>
          </p:cNvSpPr>
          <p:nvPr/>
        </p:nvSpPr>
        <p:spPr bwMode="auto">
          <a:xfrm>
            <a:off x="5218113" y="2211388"/>
            <a:ext cx="27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(2 </a:t>
            </a:r>
          </a:p>
        </p:txBody>
      </p:sp>
      <p:sp>
        <p:nvSpPr>
          <p:cNvPr id="54278" name="Rectangle 1030"/>
          <p:cNvSpPr>
            <a:spLocks noChangeArrowheads="1"/>
          </p:cNvSpPr>
          <p:nvPr/>
        </p:nvSpPr>
        <p:spPr bwMode="auto">
          <a:xfrm>
            <a:off x="5492750" y="2211388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mg/kg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279" name="Rectangle 1031"/>
          <p:cNvSpPr>
            <a:spLocks noChangeArrowheads="1"/>
          </p:cNvSpPr>
          <p:nvPr/>
        </p:nvSpPr>
        <p:spPr bwMode="auto">
          <a:xfrm>
            <a:off x="6205538" y="2211388"/>
            <a:ext cx="167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ΣΒ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ημερησίως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800" name="Rectangle 1032"/>
          <p:cNvSpPr>
            <a:spLocks noChangeArrowheads="1"/>
          </p:cNvSpPr>
          <p:nvPr/>
        </p:nvSpPr>
        <p:spPr bwMode="auto">
          <a:xfrm>
            <a:off x="1116013" y="2505075"/>
            <a:ext cx="29765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</a:rPr>
              <a:t>                                             </a:t>
            </a:r>
            <a:endParaRPr lang="en-US"/>
          </a:p>
        </p:txBody>
      </p:sp>
      <p:sp>
        <p:nvSpPr>
          <p:cNvPr id="33801" name="Rectangle 1033"/>
          <p:cNvSpPr>
            <a:spLocks noChangeArrowheads="1"/>
          </p:cNvSpPr>
          <p:nvPr/>
        </p:nvSpPr>
        <p:spPr bwMode="auto">
          <a:xfrm>
            <a:off x="3970338" y="2500313"/>
            <a:ext cx="14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l-GR" sz="2000" b="1">
                <a:solidFill>
                  <a:srgbClr val="C00000"/>
                </a:solidFill>
              </a:rPr>
              <a:t>ή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33802" name="Rectangle 1034"/>
          <p:cNvSpPr>
            <a:spLocks noChangeArrowheads="1"/>
          </p:cNvSpPr>
          <p:nvPr/>
        </p:nvSpPr>
        <p:spPr bwMode="auto">
          <a:xfrm>
            <a:off x="1116013" y="2789238"/>
            <a:ext cx="2152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</a:rPr>
              <a:t>                                </a:t>
            </a:r>
            <a:endParaRPr lang="en-US"/>
          </a:p>
        </p:txBody>
      </p:sp>
      <p:sp>
        <p:nvSpPr>
          <p:cNvPr id="33803" name="Rectangle 1035"/>
          <p:cNvSpPr>
            <a:spLocks noChangeArrowheads="1"/>
          </p:cNvSpPr>
          <p:nvPr/>
        </p:nvSpPr>
        <p:spPr bwMode="auto">
          <a:xfrm>
            <a:off x="3146425" y="2789238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C00000"/>
                </a:solidFill>
              </a:rPr>
              <a:t>Χλωραμβουκίλη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endParaRPr lang="en-US" sz="2000"/>
          </a:p>
        </p:txBody>
      </p:sp>
      <p:sp>
        <p:nvSpPr>
          <p:cNvPr id="54284" name="Rectangle 1036"/>
          <p:cNvSpPr>
            <a:spLocks noChangeArrowheads="1"/>
          </p:cNvSpPr>
          <p:nvPr/>
        </p:nvSpPr>
        <p:spPr bwMode="auto">
          <a:xfrm>
            <a:off x="5005388" y="2794000"/>
            <a:ext cx="469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(0.2 </a:t>
            </a:r>
          </a:p>
        </p:txBody>
      </p:sp>
      <p:sp>
        <p:nvSpPr>
          <p:cNvPr id="54285" name="Rectangle 1037"/>
          <p:cNvSpPr>
            <a:spLocks noChangeArrowheads="1"/>
          </p:cNvSpPr>
          <p:nvPr/>
        </p:nvSpPr>
        <p:spPr bwMode="auto">
          <a:xfrm>
            <a:off x="5468938" y="2794000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mg/kg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286" name="Rectangle 1038"/>
          <p:cNvSpPr>
            <a:spLocks noChangeArrowheads="1"/>
          </p:cNvSpPr>
          <p:nvPr/>
        </p:nvSpPr>
        <p:spPr bwMode="auto">
          <a:xfrm>
            <a:off x="6178550" y="2794000"/>
            <a:ext cx="167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ΣΒ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ημερησίως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807" name="Rectangle 1039"/>
          <p:cNvSpPr>
            <a:spLocks noChangeArrowheads="1"/>
          </p:cNvSpPr>
          <p:nvPr/>
        </p:nvSpPr>
        <p:spPr bwMode="auto">
          <a:xfrm>
            <a:off x="1116013" y="3371850"/>
            <a:ext cx="25987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</a:rPr>
              <a:t>                                       </a:t>
            </a:r>
            <a:endParaRPr lang="en-US"/>
          </a:p>
        </p:txBody>
      </p:sp>
      <p:sp>
        <p:nvSpPr>
          <p:cNvPr id="54288" name="Rectangle 1040"/>
          <p:cNvSpPr>
            <a:spLocks noChangeArrowheads="1"/>
          </p:cNvSpPr>
          <p:nvPr/>
        </p:nvSpPr>
        <p:spPr bwMode="auto">
          <a:xfrm>
            <a:off x="3589338" y="3376613"/>
            <a:ext cx="177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Για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8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εβδομάδες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809" name="Rectangle 1041"/>
          <p:cNvSpPr>
            <a:spLocks noChangeArrowheads="1"/>
          </p:cNvSpPr>
          <p:nvPr/>
        </p:nvSpPr>
        <p:spPr bwMode="auto">
          <a:xfrm>
            <a:off x="1116013" y="3962400"/>
            <a:ext cx="53403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</a:rPr>
              <a:t>                                                                                  </a:t>
            </a:r>
            <a:endParaRPr lang="en-US"/>
          </a:p>
        </p:txBody>
      </p:sp>
      <p:sp>
        <p:nvSpPr>
          <p:cNvPr id="54290" name="Rectangle 1042"/>
          <p:cNvSpPr>
            <a:spLocks noChangeArrowheads="1"/>
          </p:cNvSpPr>
          <p:nvPr/>
        </p:nvSpPr>
        <p:spPr bwMode="auto">
          <a:xfrm>
            <a:off x="6315075" y="3959225"/>
            <a:ext cx="933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Grade 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811" name="Rectangle 1044"/>
          <p:cNvSpPr>
            <a:spLocks noChangeArrowheads="1"/>
          </p:cNvSpPr>
          <p:nvPr/>
        </p:nvSpPr>
        <p:spPr bwMode="auto">
          <a:xfrm>
            <a:off x="1116013" y="4946650"/>
            <a:ext cx="171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</a:rPr>
              <a:t> </a:t>
            </a:r>
            <a:endParaRPr lang="en-US"/>
          </a:p>
        </p:txBody>
      </p:sp>
      <p:sp>
        <p:nvSpPr>
          <p:cNvPr id="54294" name="Rectangle 1046"/>
          <p:cNvSpPr>
            <a:spLocks noChangeArrowheads="1"/>
          </p:cNvSpPr>
          <p:nvPr/>
        </p:nvSpPr>
        <p:spPr bwMode="auto">
          <a:xfrm>
            <a:off x="142875" y="5419725"/>
            <a:ext cx="8469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Management of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glomerulonephritis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l-GR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 eaLnBrk="0" hangingPunct="0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Evidence-based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recommendatios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Kidney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1999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</a:t>
            </a:r>
          </a:p>
        </p:txBody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74825" y="1679575"/>
            <a:ext cx="63388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74825" y="1679575"/>
            <a:ext cx="63388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774825" y="1679575"/>
            <a:ext cx="1588" cy="3076575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708150" y="4756150"/>
            <a:ext cx="66675" cy="1588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708150" y="4449763"/>
            <a:ext cx="66675" cy="1587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708150" y="4141788"/>
            <a:ext cx="66675" cy="1587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1708150" y="3525838"/>
            <a:ext cx="66675" cy="1587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1708150" y="3217863"/>
            <a:ext cx="66675" cy="1587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1708150" y="2909888"/>
            <a:ext cx="66675" cy="1587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1708150" y="2601913"/>
            <a:ext cx="66675" cy="1587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1708150" y="2295525"/>
            <a:ext cx="66675" cy="1588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1708150" y="1987550"/>
            <a:ext cx="66675" cy="1588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1708150" y="1679575"/>
            <a:ext cx="66675" cy="1588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1774825" y="4756150"/>
            <a:ext cx="6338888" cy="1588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 flipV="1">
            <a:off x="1774825" y="4756150"/>
            <a:ext cx="1588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 flipV="1">
            <a:off x="2411413" y="4756150"/>
            <a:ext cx="1587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 flipV="1">
            <a:off x="3046413" y="4756150"/>
            <a:ext cx="1587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 flipV="1">
            <a:off x="3673475" y="4756150"/>
            <a:ext cx="1588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 flipV="1">
            <a:off x="4308475" y="4756150"/>
            <a:ext cx="1588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7" name="Line 22"/>
          <p:cNvSpPr>
            <a:spLocks noChangeShapeType="1"/>
          </p:cNvSpPr>
          <p:nvPr/>
        </p:nvSpPr>
        <p:spPr bwMode="auto">
          <a:xfrm flipV="1">
            <a:off x="4945063" y="4756150"/>
            <a:ext cx="1587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8" name="Line 23"/>
          <p:cNvSpPr>
            <a:spLocks noChangeShapeType="1"/>
          </p:cNvSpPr>
          <p:nvPr/>
        </p:nvSpPr>
        <p:spPr bwMode="auto">
          <a:xfrm flipV="1">
            <a:off x="5580063" y="4756150"/>
            <a:ext cx="1587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39" name="Line 24"/>
          <p:cNvSpPr>
            <a:spLocks noChangeShapeType="1"/>
          </p:cNvSpPr>
          <p:nvPr/>
        </p:nvSpPr>
        <p:spPr bwMode="auto">
          <a:xfrm flipV="1">
            <a:off x="6216650" y="4756150"/>
            <a:ext cx="1588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0" name="Line 25"/>
          <p:cNvSpPr>
            <a:spLocks noChangeShapeType="1"/>
          </p:cNvSpPr>
          <p:nvPr/>
        </p:nvSpPr>
        <p:spPr bwMode="auto">
          <a:xfrm flipV="1">
            <a:off x="6842125" y="4756150"/>
            <a:ext cx="1588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1" name="Line 26"/>
          <p:cNvSpPr>
            <a:spLocks noChangeShapeType="1"/>
          </p:cNvSpPr>
          <p:nvPr/>
        </p:nvSpPr>
        <p:spPr bwMode="auto">
          <a:xfrm flipV="1">
            <a:off x="7478713" y="4756150"/>
            <a:ext cx="1587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2" name="Line 27"/>
          <p:cNvSpPr>
            <a:spLocks noChangeShapeType="1"/>
          </p:cNvSpPr>
          <p:nvPr/>
        </p:nvSpPr>
        <p:spPr bwMode="auto">
          <a:xfrm flipV="1">
            <a:off x="8113713" y="4756150"/>
            <a:ext cx="1587" cy="68263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3" name="Line 28"/>
          <p:cNvSpPr>
            <a:spLocks noChangeShapeType="1"/>
          </p:cNvSpPr>
          <p:nvPr/>
        </p:nvSpPr>
        <p:spPr bwMode="auto">
          <a:xfrm>
            <a:off x="1774825" y="1679575"/>
            <a:ext cx="636588" cy="461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4" name="Line 29"/>
          <p:cNvSpPr>
            <a:spLocks noChangeShapeType="1"/>
          </p:cNvSpPr>
          <p:nvPr/>
        </p:nvSpPr>
        <p:spPr bwMode="auto">
          <a:xfrm>
            <a:off x="2411413" y="2141538"/>
            <a:ext cx="635000" cy="182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3046413" y="2324100"/>
            <a:ext cx="627062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>
            <a:off x="3673475" y="2390775"/>
            <a:ext cx="635000" cy="211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7" name="Line 32"/>
          <p:cNvSpPr>
            <a:spLocks noChangeShapeType="1"/>
          </p:cNvSpPr>
          <p:nvPr/>
        </p:nvSpPr>
        <p:spPr bwMode="auto">
          <a:xfrm>
            <a:off x="4308475" y="2601913"/>
            <a:ext cx="636588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8" name="Line 33"/>
          <p:cNvSpPr>
            <a:spLocks noChangeShapeType="1"/>
          </p:cNvSpPr>
          <p:nvPr/>
        </p:nvSpPr>
        <p:spPr bwMode="auto">
          <a:xfrm flipV="1">
            <a:off x="4945063" y="2573338"/>
            <a:ext cx="635000" cy="28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49" name="Line 34"/>
          <p:cNvSpPr>
            <a:spLocks noChangeShapeType="1"/>
          </p:cNvSpPr>
          <p:nvPr/>
        </p:nvSpPr>
        <p:spPr bwMode="auto">
          <a:xfrm flipV="1">
            <a:off x="5580063" y="2544763"/>
            <a:ext cx="636587" cy="28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0" name="Line 35"/>
          <p:cNvSpPr>
            <a:spLocks noChangeShapeType="1"/>
          </p:cNvSpPr>
          <p:nvPr/>
        </p:nvSpPr>
        <p:spPr bwMode="auto">
          <a:xfrm>
            <a:off x="6216650" y="2544763"/>
            <a:ext cx="625475" cy="24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1" name="Line 36"/>
          <p:cNvSpPr>
            <a:spLocks noChangeShapeType="1"/>
          </p:cNvSpPr>
          <p:nvPr/>
        </p:nvSpPr>
        <p:spPr bwMode="auto">
          <a:xfrm>
            <a:off x="6842125" y="2786063"/>
            <a:ext cx="636588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2" name="Line 37"/>
          <p:cNvSpPr>
            <a:spLocks noChangeShapeType="1"/>
          </p:cNvSpPr>
          <p:nvPr/>
        </p:nvSpPr>
        <p:spPr bwMode="auto">
          <a:xfrm>
            <a:off x="7478713" y="2786063"/>
            <a:ext cx="63500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3" name="Line 38"/>
          <p:cNvSpPr>
            <a:spLocks noChangeShapeType="1"/>
          </p:cNvSpPr>
          <p:nvPr/>
        </p:nvSpPr>
        <p:spPr bwMode="auto">
          <a:xfrm>
            <a:off x="1774825" y="1679575"/>
            <a:ext cx="636588" cy="1874838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4" name="Line 39"/>
          <p:cNvSpPr>
            <a:spLocks noChangeShapeType="1"/>
          </p:cNvSpPr>
          <p:nvPr/>
        </p:nvSpPr>
        <p:spPr bwMode="auto">
          <a:xfrm>
            <a:off x="2411413" y="3554413"/>
            <a:ext cx="635000" cy="2857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5" name="Line 40"/>
          <p:cNvSpPr>
            <a:spLocks noChangeShapeType="1"/>
          </p:cNvSpPr>
          <p:nvPr/>
        </p:nvSpPr>
        <p:spPr bwMode="auto">
          <a:xfrm>
            <a:off x="3046413" y="3582988"/>
            <a:ext cx="627062" cy="96837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6" name="Line 41"/>
          <p:cNvSpPr>
            <a:spLocks noChangeShapeType="1"/>
          </p:cNvSpPr>
          <p:nvPr/>
        </p:nvSpPr>
        <p:spPr bwMode="auto">
          <a:xfrm>
            <a:off x="3673475" y="3679825"/>
            <a:ext cx="635000" cy="2857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7" name="Line 42"/>
          <p:cNvSpPr>
            <a:spLocks noChangeShapeType="1"/>
          </p:cNvSpPr>
          <p:nvPr/>
        </p:nvSpPr>
        <p:spPr bwMode="auto">
          <a:xfrm>
            <a:off x="4308475" y="3708400"/>
            <a:ext cx="636588" cy="68263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8" name="Line 43"/>
          <p:cNvSpPr>
            <a:spLocks noChangeShapeType="1"/>
          </p:cNvSpPr>
          <p:nvPr/>
        </p:nvSpPr>
        <p:spPr bwMode="auto">
          <a:xfrm>
            <a:off x="4945063" y="3776663"/>
            <a:ext cx="635000" cy="5715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59" name="Line 44"/>
          <p:cNvSpPr>
            <a:spLocks noChangeShapeType="1"/>
          </p:cNvSpPr>
          <p:nvPr/>
        </p:nvSpPr>
        <p:spPr bwMode="auto">
          <a:xfrm>
            <a:off x="5580063" y="3833813"/>
            <a:ext cx="636587" cy="9525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>
            <a:off x="6216650" y="3929063"/>
            <a:ext cx="625475" cy="30162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>
            <a:off x="6842125" y="3959225"/>
            <a:ext cx="636588" cy="28575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2" name="Line 47"/>
          <p:cNvSpPr>
            <a:spLocks noChangeShapeType="1"/>
          </p:cNvSpPr>
          <p:nvPr/>
        </p:nvSpPr>
        <p:spPr bwMode="auto">
          <a:xfrm>
            <a:off x="7478713" y="3987800"/>
            <a:ext cx="635000" cy="1588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3" name="Freeform 48"/>
          <p:cNvSpPr>
            <a:spLocks/>
          </p:cNvSpPr>
          <p:nvPr/>
        </p:nvSpPr>
        <p:spPr bwMode="auto">
          <a:xfrm>
            <a:off x="1746250" y="1651000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4" name="Freeform 49"/>
          <p:cNvSpPr>
            <a:spLocks/>
          </p:cNvSpPr>
          <p:nvPr/>
        </p:nvSpPr>
        <p:spPr bwMode="auto">
          <a:xfrm>
            <a:off x="2382838" y="2112963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5" name="Freeform 50"/>
          <p:cNvSpPr>
            <a:spLocks/>
          </p:cNvSpPr>
          <p:nvPr/>
        </p:nvSpPr>
        <p:spPr bwMode="auto">
          <a:xfrm>
            <a:off x="3017838" y="2295525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6" name="Freeform 51"/>
          <p:cNvSpPr>
            <a:spLocks/>
          </p:cNvSpPr>
          <p:nvPr/>
        </p:nvSpPr>
        <p:spPr bwMode="auto">
          <a:xfrm>
            <a:off x="3643313" y="2362200"/>
            <a:ext cx="58737" cy="57150"/>
          </a:xfrm>
          <a:custGeom>
            <a:avLst/>
            <a:gdLst>
              <a:gd name="T0" fmla="*/ 2147483647 w 37"/>
              <a:gd name="T1" fmla="*/ 0 h 36"/>
              <a:gd name="T2" fmla="*/ 2147483647 w 37"/>
              <a:gd name="T3" fmla="*/ 2147483647 h 36"/>
              <a:gd name="T4" fmla="*/ 2147483647 w 37"/>
              <a:gd name="T5" fmla="*/ 2147483647 h 36"/>
              <a:gd name="T6" fmla="*/ 0 w 37"/>
              <a:gd name="T7" fmla="*/ 2147483647 h 36"/>
              <a:gd name="T8" fmla="*/ 2147483647 w 37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6"/>
              <a:gd name="T17" fmla="*/ 37 w 3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6">
                <a:moveTo>
                  <a:pt x="19" y="0"/>
                </a:moveTo>
                <a:lnTo>
                  <a:pt x="37" y="18"/>
                </a:lnTo>
                <a:lnTo>
                  <a:pt x="19" y="36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7" name="Freeform 52"/>
          <p:cNvSpPr>
            <a:spLocks/>
          </p:cNvSpPr>
          <p:nvPr/>
        </p:nvSpPr>
        <p:spPr bwMode="auto">
          <a:xfrm>
            <a:off x="4279900" y="2573338"/>
            <a:ext cx="57150" cy="58737"/>
          </a:xfrm>
          <a:custGeom>
            <a:avLst/>
            <a:gdLst>
              <a:gd name="T0" fmla="*/ 2147483647 w 36"/>
              <a:gd name="T1" fmla="*/ 0 h 37"/>
              <a:gd name="T2" fmla="*/ 2147483647 w 36"/>
              <a:gd name="T3" fmla="*/ 2147483647 h 37"/>
              <a:gd name="T4" fmla="*/ 2147483647 w 36"/>
              <a:gd name="T5" fmla="*/ 2147483647 h 37"/>
              <a:gd name="T6" fmla="*/ 0 w 36"/>
              <a:gd name="T7" fmla="*/ 2147483647 h 37"/>
              <a:gd name="T8" fmla="*/ 2147483647 w 3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18" y="0"/>
                </a:moveTo>
                <a:lnTo>
                  <a:pt x="36" y="18"/>
                </a:lnTo>
                <a:lnTo>
                  <a:pt x="18" y="37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8" name="Freeform 53"/>
          <p:cNvSpPr>
            <a:spLocks/>
          </p:cNvSpPr>
          <p:nvPr/>
        </p:nvSpPr>
        <p:spPr bwMode="auto">
          <a:xfrm>
            <a:off x="4914900" y="2573338"/>
            <a:ext cx="58738" cy="58737"/>
          </a:xfrm>
          <a:custGeom>
            <a:avLst/>
            <a:gdLst>
              <a:gd name="T0" fmla="*/ 2147483647 w 37"/>
              <a:gd name="T1" fmla="*/ 0 h 37"/>
              <a:gd name="T2" fmla="*/ 2147483647 w 37"/>
              <a:gd name="T3" fmla="*/ 2147483647 h 37"/>
              <a:gd name="T4" fmla="*/ 2147483647 w 37"/>
              <a:gd name="T5" fmla="*/ 2147483647 h 37"/>
              <a:gd name="T6" fmla="*/ 0 w 37"/>
              <a:gd name="T7" fmla="*/ 2147483647 h 37"/>
              <a:gd name="T8" fmla="*/ 2147483647 w 3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7"/>
              <a:gd name="T17" fmla="*/ 37 w 3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7">
                <a:moveTo>
                  <a:pt x="19" y="0"/>
                </a:moveTo>
                <a:lnTo>
                  <a:pt x="37" y="18"/>
                </a:lnTo>
                <a:lnTo>
                  <a:pt x="19" y="37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69" name="Freeform 54"/>
          <p:cNvSpPr>
            <a:spLocks/>
          </p:cNvSpPr>
          <p:nvPr/>
        </p:nvSpPr>
        <p:spPr bwMode="auto">
          <a:xfrm>
            <a:off x="5551488" y="2544763"/>
            <a:ext cx="57150" cy="57150"/>
          </a:xfrm>
          <a:custGeom>
            <a:avLst/>
            <a:gdLst>
              <a:gd name="T0" fmla="*/ 2147483647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2147483647 h 36"/>
              <a:gd name="T8" fmla="*/ 2147483647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0" name="Freeform 55"/>
          <p:cNvSpPr>
            <a:spLocks/>
          </p:cNvSpPr>
          <p:nvPr/>
        </p:nvSpPr>
        <p:spPr bwMode="auto">
          <a:xfrm>
            <a:off x="6186488" y="2516188"/>
            <a:ext cx="58737" cy="57150"/>
          </a:xfrm>
          <a:custGeom>
            <a:avLst/>
            <a:gdLst>
              <a:gd name="T0" fmla="*/ 2147483647 w 37"/>
              <a:gd name="T1" fmla="*/ 0 h 36"/>
              <a:gd name="T2" fmla="*/ 2147483647 w 37"/>
              <a:gd name="T3" fmla="*/ 2147483647 h 36"/>
              <a:gd name="T4" fmla="*/ 2147483647 w 37"/>
              <a:gd name="T5" fmla="*/ 2147483647 h 36"/>
              <a:gd name="T6" fmla="*/ 0 w 37"/>
              <a:gd name="T7" fmla="*/ 2147483647 h 36"/>
              <a:gd name="T8" fmla="*/ 2147483647 w 37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6"/>
              <a:gd name="T17" fmla="*/ 37 w 3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6">
                <a:moveTo>
                  <a:pt x="19" y="0"/>
                </a:moveTo>
                <a:lnTo>
                  <a:pt x="37" y="18"/>
                </a:lnTo>
                <a:lnTo>
                  <a:pt x="19" y="36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1" name="Freeform 56"/>
          <p:cNvSpPr>
            <a:spLocks/>
          </p:cNvSpPr>
          <p:nvPr/>
        </p:nvSpPr>
        <p:spPr bwMode="auto">
          <a:xfrm>
            <a:off x="6813550" y="2755900"/>
            <a:ext cx="57150" cy="58738"/>
          </a:xfrm>
          <a:custGeom>
            <a:avLst/>
            <a:gdLst>
              <a:gd name="T0" fmla="*/ 2147483647 w 36"/>
              <a:gd name="T1" fmla="*/ 0 h 37"/>
              <a:gd name="T2" fmla="*/ 2147483647 w 36"/>
              <a:gd name="T3" fmla="*/ 2147483647 h 37"/>
              <a:gd name="T4" fmla="*/ 2147483647 w 36"/>
              <a:gd name="T5" fmla="*/ 2147483647 h 37"/>
              <a:gd name="T6" fmla="*/ 0 w 36"/>
              <a:gd name="T7" fmla="*/ 2147483647 h 37"/>
              <a:gd name="T8" fmla="*/ 2147483647 w 3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18" y="0"/>
                </a:moveTo>
                <a:lnTo>
                  <a:pt x="36" y="19"/>
                </a:lnTo>
                <a:lnTo>
                  <a:pt x="18" y="37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2" name="Freeform 57"/>
          <p:cNvSpPr>
            <a:spLocks/>
          </p:cNvSpPr>
          <p:nvPr/>
        </p:nvSpPr>
        <p:spPr bwMode="auto">
          <a:xfrm>
            <a:off x="7448550" y="2755900"/>
            <a:ext cx="58738" cy="58738"/>
          </a:xfrm>
          <a:custGeom>
            <a:avLst/>
            <a:gdLst>
              <a:gd name="T0" fmla="*/ 2147483647 w 37"/>
              <a:gd name="T1" fmla="*/ 0 h 37"/>
              <a:gd name="T2" fmla="*/ 2147483647 w 37"/>
              <a:gd name="T3" fmla="*/ 2147483647 h 37"/>
              <a:gd name="T4" fmla="*/ 2147483647 w 37"/>
              <a:gd name="T5" fmla="*/ 2147483647 h 37"/>
              <a:gd name="T6" fmla="*/ 0 w 37"/>
              <a:gd name="T7" fmla="*/ 2147483647 h 37"/>
              <a:gd name="T8" fmla="*/ 2147483647 w 3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7"/>
              <a:gd name="T17" fmla="*/ 37 w 3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7">
                <a:moveTo>
                  <a:pt x="19" y="0"/>
                </a:moveTo>
                <a:lnTo>
                  <a:pt x="37" y="19"/>
                </a:lnTo>
                <a:lnTo>
                  <a:pt x="19" y="37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3" name="Freeform 58"/>
          <p:cNvSpPr>
            <a:spLocks/>
          </p:cNvSpPr>
          <p:nvPr/>
        </p:nvSpPr>
        <p:spPr bwMode="auto">
          <a:xfrm>
            <a:off x="8085138" y="2755900"/>
            <a:ext cx="57150" cy="58738"/>
          </a:xfrm>
          <a:custGeom>
            <a:avLst/>
            <a:gdLst>
              <a:gd name="T0" fmla="*/ 2147483647 w 36"/>
              <a:gd name="T1" fmla="*/ 0 h 37"/>
              <a:gd name="T2" fmla="*/ 2147483647 w 36"/>
              <a:gd name="T3" fmla="*/ 2147483647 h 37"/>
              <a:gd name="T4" fmla="*/ 2147483647 w 36"/>
              <a:gd name="T5" fmla="*/ 2147483647 h 37"/>
              <a:gd name="T6" fmla="*/ 0 w 36"/>
              <a:gd name="T7" fmla="*/ 2147483647 h 37"/>
              <a:gd name="T8" fmla="*/ 2147483647 w 3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18" y="0"/>
                </a:moveTo>
                <a:lnTo>
                  <a:pt x="36" y="19"/>
                </a:lnTo>
                <a:lnTo>
                  <a:pt x="18" y="37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4" name="Rectangle 59"/>
          <p:cNvSpPr>
            <a:spLocks noChangeArrowheads="1"/>
          </p:cNvSpPr>
          <p:nvPr/>
        </p:nvSpPr>
        <p:spPr bwMode="auto">
          <a:xfrm>
            <a:off x="1746250" y="1651000"/>
            <a:ext cx="47625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5" name="Rectangle 60"/>
          <p:cNvSpPr>
            <a:spLocks noChangeArrowheads="1"/>
          </p:cNvSpPr>
          <p:nvPr/>
        </p:nvSpPr>
        <p:spPr bwMode="auto">
          <a:xfrm>
            <a:off x="2382838" y="3525838"/>
            <a:ext cx="47625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6" name="Rectangle 61"/>
          <p:cNvSpPr>
            <a:spLocks noChangeArrowheads="1"/>
          </p:cNvSpPr>
          <p:nvPr/>
        </p:nvSpPr>
        <p:spPr bwMode="auto">
          <a:xfrm>
            <a:off x="3017838" y="3554413"/>
            <a:ext cx="47625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7" name="Rectangle 62"/>
          <p:cNvSpPr>
            <a:spLocks noChangeArrowheads="1"/>
          </p:cNvSpPr>
          <p:nvPr/>
        </p:nvSpPr>
        <p:spPr bwMode="auto">
          <a:xfrm>
            <a:off x="3643313" y="3651250"/>
            <a:ext cx="49212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8" name="Rectangle 63"/>
          <p:cNvSpPr>
            <a:spLocks noChangeArrowheads="1"/>
          </p:cNvSpPr>
          <p:nvPr/>
        </p:nvSpPr>
        <p:spPr bwMode="auto">
          <a:xfrm>
            <a:off x="4279900" y="3679825"/>
            <a:ext cx="47625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79" name="Rectangle 64"/>
          <p:cNvSpPr>
            <a:spLocks noChangeArrowheads="1"/>
          </p:cNvSpPr>
          <p:nvPr/>
        </p:nvSpPr>
        <p:spPr bwMode="auto">
          <a:xfrm>
            <a:off x="4914900" y="3746500"/>
            <a:ext cx="49213" cy="49213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80" name="Rectangle 65"/>
          <p:cNvSpPr>
            <a:spLocks noChangeArrowheads="1"/>
          </p:cNvSpPr>
          <p:nvPr/>
        </p:nvSpPr>
        <p:spPr bwMode="auto">
          <a:xfrm>
            <a:off x="5551488" y="3805238"/>
            <a:ext cx="47625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81" name="Rectangle 66"/>
          <p:cNvSpPr>
            <a:spLocks noChangeArrowheads="1"/>
          </p:cNvSpPr>
          <p:nvPr/>
        </p:nvSpPr>
        <p:spPr bwMode="auto">
          <a:xfrm>
            <a:off x="6186488" y="3900488"/>
            <a:ext cx="49212" cy="4921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82" name="Rectangle 67"/>
          <p:cNvSpPr>
            <a:spLocks noChangeArrowheads="1"/>
          </p:cNvSpPr>
          <p:nvPr/>
        </p:nvSpPr>
        <p:spPr bwMode="auto">
          <a:xfrm>
            <a:off x="6813550" y="3929063"/>
            <a:ext cx="47625" cy="4921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83" name="Rectangle 68"/>
          <p:cNvSpPr>
            <a:spLocks noChangeArrowheads="1"/>
          </p:cNvSpPr>
          <p:nvPr/>
        </p:nvSpPr>
        <p:spPr bwMode="auto">
          <a:xfrm>
            <a:off x="7448550" y="3959225"/>
            <a:ext cx="49213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884" name="Rectangle 69"/>
          <p:cNvSpPr>
            <a:spLocks noChangeArrowheads="1"/>
          </p:cNvSpPr>
          <p:nvPr/>
        </p:nvSpPr>
        <p:spPr bwMode="auto">
          <a:xfrm>
            <a:off x="8085138" y="3959225"/>
            <a:ext cx="47625" cy="476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5606" name="Rectangle 70"/>
          <p:cNvSpPr>
            <a:spLocks noChangeArrowheads="1"/>
          </p:cNvSpPr>
          <p:nvPr/>
        </p:nvSpPr>
        <p:spPr bwMode="auto">
          <a:xfrm>
            <a:off x="1504950" y="465137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07" name="Rectangle 71"/>
          <p:cNvSpPr>
            <a:spLocks noChangeArrowheads="1"/>
          </p:cNvSpPr>
          <p:nvPr/>
        </p:nvSpPr>
        <p:spPr bwMode="auto">
          <a:xfrm>
            <a:off x="1400175" y="43434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08" name="Rectangle 72"/>
          <p:cNvSpPr>
            <a:spLocks noChangeArrowheads="1"/>
          </p:cNvSpPr>
          <p:nvPr/>
        </p:nvSpPr>
        <p:spPr bwMode="auto">
          <a:xfrm>
            <a:off x="1400175" y="40354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09" name="Rectangle 73"/>
          <p:cNvSpPr>
            <a:spLocks noChangeArrowheads="1"/>
          </p:cNvSpPr>
          <p:nvPr/>
        </p:nvSpPr>
        <p:spPr bwMode="auto">
          <a:xfrm>
            <a:off x="1400175" y="372745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30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0" name="Rectangle 74"/>
          <p:cNvSpPr>
            <a:spLocks noChangeArrowheads="1"/>
          </p:cNvSpPr>
          <p:nvPr/>
        </p:nvSpPr>
        <p:spPr bwMode="auto">
          <a:xfrm>
            <a:off x="1400175" y="341947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40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1" name="Rectangle 75"/>
          <p:cNvSpPr>
            <a:spLocks noChangeArrowheads="1"/>
          </p:cNvSpPr>
          <p:nvPr/>
        </p:nvSpPr>
        <p:spPr bwMode="auto">
          <a:xfrm>
            <a:off x="1400175" y="3113088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50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2" name="Rectangle 76"/>
          <p:cNvSpPr>
            <a:spLocks noChangeArrowheads="1"/>
          </p:cNvSpPr>
          <p:nvPr/>
        </p:nvSpPr>
        <p:spPr bwMode="auto">
          <a:xfrm>
            <a:off x="1400175" y="2805113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60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3" name="Rectangle 77"/>
          <p:cNvSpPr>
            <a:spLocks noChangeArrowheads="1"/>
          </p:cNvSpPr>
          <p:nvPr/>
        </p:nvSpPr>
        <p:spPr bwMode="auto">
          <a:xfrm>
            <a:off x="1400175" y="2497138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70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4" name="Rectangle 78"/>
          <p:cNvSpPr>
            <a:spLocks noChangeArrowheads="1"/>
          </p:cNvSpPr>
          <p:nvPr/>
        </p:nvSpPr>
        <p:spPr bwMode="auto">
          <a:xfrm>
            <a:off x="1400175" y="2189163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80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5" name="Rectangle 79"/>
          <p:cNvSpPr>
            <a:spLocks noChangeArrowheads="1"/>
          </p:cNvSpPr>
          <p:nvPr/>
        </p:nvSpPr>
        <p:spPr bwMode="auto">
          <a:xfrm>
            <a:off x="1400175" y="1881188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90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6" name="Rectangle 80"/>
          <p:cNvSpPr>
            <a:spLocks noChangeArrowheads="1"/>
          </p:cNvSpPr>
          <p:nvPr/>
        </p:nvSpPr>
        <p:spPr bwMode="auto">
          <a:xfrm>
            <a:off x="1285875" y="1714500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100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7" name="Rectangle 81"/>
          <p:cNvSpPr>
            <a:spLocks noChangeArrowheads="1"/>
          </p:cNvSpPr>
          <p:nvPr/>
        </p:nvSpPr>
        <p:spPr bwMode="auto">
          <a:xfrm>
            <a:off x="1727200" y="495935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8" name="Rectangle 82"/>
          <p:cNvSpPr>
            <a:spLocks noChangeArrowheads="1"/>
          </p:cNvSpPr>
          <p:nvPr/>
        </p:nvSpPr>
        <p:spPr bwMode="auto">
          <a:xfrm>
            <a:off x="2362200" y="495935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19" name="Rectangle 83"/>
          <p:cNvSpPr>
            <a:spLocks noChangeArrowheads="1"/>
          </p:cNvSpPr>
          <p:nvPr/>
        </p:nvSpPr>
        <p:spPr bwMode="auto">
          <a:xfrm>
            <a:off x="2998788" y="495935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0" name="Rectangle 84"/>
          <p:cNvSpPr>
            <a:spLocks noChangeArrowheads="1"/>
          </p:cNvSpPr>
          <p:nvPr/>
        </p:nvSpPr>
        <p:spPr bwMode="auto">
          <a:xfrm>
            <a:off x="3643313" y="4929188"/>
            <a:ext cx="117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1" name="Rectangle 85"/>
          <p:cNvSpPr>
            <a:spLocks noChangeArrowheads="1"/>
          </p:cNvSpPr>
          <p:nvPr/>
        </p:nvSpPr>
        <p:spPr bwMode="auto">
          <a:xfrm>
            <a:off x="4286250" y="4929188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2" name="Rectangle 86"/>
          <p:cNvSpPr>
            <a:spLocks noChangeArrowheads="1"/>
          </p:cNvSpPr>
          <p:nvPr/>
        </p:nvSpPr>
        <p:spPr bwMode="auto">
          <a:xfrm>
            <a:off x="4857750" y="4929188"/>
            <a:ext cx="71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3" name="Rectangle 87"/>
          <p:cNvSpPr>
            <a:spLocks noChangeArrowheads="1"/>
          </p:cNvSpPr>
          <p:nvPr/>
        </p:nvSpPr>
        <p:spPr bwMode="auto">
          <a:xfrm>
            <a:off x="5532438" y="495935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4" name="Rectangle 88"/>
          <p:cNvSpPr>
            <a:spLocks noChangeArrowheads="1"/>
          </p:cNvSpPr>
          <p:nvPr/>
        </p:nvSpPr>
        <p:spPr bwMode="auto">
          <a:xfrm>
            <a:off x="6167438" y="495935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6786563" y="5000625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6" name="Rectangle 90"/>
          <p:cNvSpPr>
            <a:spLocks noChangeArrowheads="1"/>
          </p:cNvSpPr>
          <p:nvPr/>
        </p:nvSpPr>
        <p:spPr bwMode="auto">
          <a:xfrm>
            <a:off x="7429500" y="495935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8007350" y="495935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508" name="Rectangle 92"/>
          <p:cNvSpPr>
            <a:spLocks noChangeArrowheads="1"/>
          </p:cNvSpPr>
          <p:nvPr/>
        </p:nvSpPr>
        <p:spPr bwMode="auto">
          <a:xfrm>
            <a:off x="3929063" y="5357813"/>
            <a:ext cx="2324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Years from remission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908" name="Rectangle 93"/>
          <p:cNvSpPr>
            <a:spLocks noChangeArrowheads="1"/>
          </p:cNvSpPr>
          <p:nvPr/>
        </p:nvSpPr>
        <p:spPr bwMode="auto">
          <a:xfrm>
            <a:off x="609600" y="1150938"/>
            <a:ext cx="0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0510" name="Rectangle 94"/>
          <p:cNvSpPr>
            <a:spLocks noChangeArrowheads="1"/>
          </p:cNvSpPr>
          <p:nvPr/>
        </p:nvSpPr>
        <p:spPr bwMode="auto">
          <a:xfrm rot="-5400000">
            <a:off x="-562768" y="3104356"/>
            <a:ext cx="2990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Cumulative % in remission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910" name="Rectangle 9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704850" y="17145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Stability of remission in patients secondarily treated with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cyclophosphamide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compared with initial results in patients treated with steroids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65633" name="Rectangle 97"/>
          <p:cNvSpPr>
            <a:spLocks noChangeArrowheads="1"/>
          </p:cNvSpPr>
          <p:nvPr/>
        </p:nvSpPr>
        <p:spPr bwMode="auto">
          <a:xfrm>
            <a:off x="4929188" y="2143125"/>
            <a:ext cx="298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cyclophosphamide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(n=26)</a:t>
            </a:r>
          </a:p>
        </p:txBody>
      </p:sp>
      <p:sp>
        <p:nvSpPr>
          <p:cNvPr id="65634" name="Rectangle 98"/>
          <p:cNvSpPr>
            <a:spLocks noChangeArrowheads="1"/>
          </p:cNvSpPr>
          <p:nvPr/>
        </p:nvSpPr>
        <p:spPr bwMode="auto">
          <a:xfrm>
            <a:off x="6143625" y="3500438"/>
            <a:ext cx="181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steroids (n=55)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635" name="Text Box 99"/>
          <p:cNvSpPr txBox="1">
            <a:spLocks noChangeArrowheads="1"/>
          </p:cNvSpPr>
          <p:nvPr/>
        </p:nvSpPr>
        <p:spPr bwMode="auto">
          <a:xfrm>
            <a:off x="4908550" y="6019800"/>
            <a:ext cx="3806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Nolasco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F et al</a:t>
            </a:r>
            <a:r>
              <a:rPr lang="el-GR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Kidney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1986 </a:t>
            </a: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1785938" y="1714500"/>
            <a:ext cx="6338887" cy="3076575"/>
          </a:xfrm>
          <a:prstGeom prst="rect">
            <a:avLst/>
          </a:prstGeom>
          <a:noFill/>
          <a:ln w="9525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ΚΟΡΤΙΚΟΕΞΑΡΤΩΜΕΝΟ ΝΕΦΡΩΣΙΚΟ ΣΥΝΔΡΟΜΟ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2590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sz="2000" b="1" dirty="0" err="1">
                <a:solidFill>
                  <a:srgbClr val="C00000"/>
                </a:solidFill>
              </a:rPr>
              <a:t>Κυκλοφωσφαμίδη</a:t>
            </a:r>
            <a:r>
              <a:rPr lang="el-GR" sz="2000" b="1" dirty="0">
                <a:solidFill>
                  <a:srgbClr val="66FF33"/>
                </a:solidFill>
              </a:rPr>
              <a:t>	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mg/kg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ΣΒ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ημερησίως για 8-12 εβδομάδες</a:t>
            </a:r>
          </a:p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rgbClr val="C00000"/>
                </a:solidFill>
              </a:rPr>
              <a:t>            ή				</a:t>
            </a:r>
          </a:p>
          <a:p>
            <a:pPr>
              <a:spcBef>
                <a:spcPct val="20000"/>
              </a:spcBef>
              <a:defRPr/>
            </a:pPr>
            <a:r>
              <a:rPr lang="el-GR" sz="2000" b="1" dirty="0" err="1">
                <a:solidFill>
                  <a:srgbClr val="C00000"/>
                </a:solidFill>
              </a:rPr>
              <a:t>Κυκλοσπορίνη</a:t>
            </a:r>
            <a:r>
              <a:rPr lang="el-GR" sz="2000" b="1" dirty="0">
                <a:solidFill>
                  <a:srgbClr val="66FF33"/>
                </a:solidFill>
              </a:rPr>
              <a:t>		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6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mg/kg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ΣΒ ημερησίως σε παιδιά και</a:t>
            </a:r>
          </a:p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			5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mg/kg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ΣΒ ημερησίως σε ενήλικες</a:t>
            </a:r>
          </a:p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					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						       Grade A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				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         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Management of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glomerulonephritis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 Evidence-based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recommendations. 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Kidney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1999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800" y="15430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b="1">
                <a:solidFill>
                  <a:srgbClr val="C00000"/>
                </a:solidFill>
              </a:rPr>
              <a:t>Κορτικοειδή και</a:t>
            </a:r>
            <a:endParaRPr lang="en-GB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ΝΕΦΡΩΣΙΚΟ ΣΥΝΔΡΟΜΟ ΑΝΘΕΚΤΙΚΟ ΣΤΑ ΚΟΡΤΙΚΟΕΙΔΗ</a:t>
            </a: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285750" y="2071688"/>
            <a:ext cx="8501063" cy="3748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Επανεκτίμηση της διάγνωσης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 πιθανή παρουσία Εστιακής 					               Τμηματικής </a:t>
            </a:r>
            <a:r>
              <a:rPr lang="el-GR" sz="2200" b="1" dirty="0" err="1">
                <a:solidFill>
                  <a:schemeClr val="accent2">
                    <a:lumMod val="75000"/>
                  </a:schemeClr>
                </a:solidFill>
              </a:rPr>
              <a:t>Σπειραματοσκλήρυνσης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Ανεπαρκής θεραπεία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διάρκεια &lt;8-12 εβδομάδες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l-G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Clr>
                <a:srgbClr val="C00000"/>
              </a:buClr>
              <a:defRPr/>
            </a:pPr>
            <a:r>
              <a:rPr lang="el-GR" sz="2200" b="1" dirty="0">
                <a:solidFill>
                  <a:srgbClr val="C00000"/>
                </a:solidFill>
              </a:rPr>
              <a:t>Ύφεση </a:t>
            </a:r>
            <a:r>
              <a:rPr lang="el-GR" sz="2200" b="1" dirty="0" err="1">
                <a:solidFill>
                  <a:srgbClr val="C00000"/>
                </a:solidFill>
              </a:rPr>
              <a:t>νεφρωσικού</a:t>
            </a:r>
            <a:r>
              <a:rPr lang="el-GR" sz="2200" b="1" dirty="0">
                <a:solidFill>
                  <a:srgbClr val="C00000"/>
                </a:solidFill>
              </a:rPr>
              <a:t> συνδρόμου με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defRPr/>
            </a:pPr>
            <a:endParaRPr lang="el-GR" sz="2200" b="1" dirty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2200" b="1" dirty="0" err="1">
                <a:solidFill>
                  <a:schemeClr val="accent2">
                    <a:lumMod val="75000"/>
                  </a:schemeClr>
                </a:solidFill>
              </a:rPr>
              <a:t>Κυκλοφωσφαμίδη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2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mg/kg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ΣΒ/ημερησίως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200" b="1" dirty="0" err="1">
                <a:solidFill>
                  <a:schemeClr val="accent2">
                    <a:lumMod val="75000"/>
                  </a:schemeClr>
                </a:solidFill>
              </a:rPr>
              <a:t>Κυκλοσπορίνη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 – Α  5-6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mg/kg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</a:rPr>
              <a:t>ΣΒ/ημερησίως </a:t>
            </a:r>
          </a:p>
          <a:p>
            <a:pPr algn="just">
              <a:lnSpc>
                <a:spcPct val="90000"/>
              </a:lnSpc>
              <a:buClr>
                <a:srgbClr val="C00000"/>
              </a:buClr>
              <a:defRPr/>
            </a:pPr>
            <a:endParaRPr lang="el-GR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"/>
            <a:ext cx="8153400" cy="13716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ΝΟΣΟΣ ΕΛΑΧΙΣΤΩΝ ΑΛΛΟΙΩΣΕΩΝ ΚΑΙ ΑΝΘΕΚΤΙΚΟΤΗΤΑ ΣΤΑ ΚΟΡΤΙΚΟΕΙΔΗ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90800" y="5715000"/>
            <a:ext cx="563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Management of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glomerulonephritis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 Evidence-based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recommendatios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Kidney </a:t>
            </a:r>
            <a:r>
              <a:rPr lang="en-US" sz="1800" b="1" i="1" dirty="0" err="1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 1999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5800" y="2312988"/>
            <a:ext cx="7772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bg1"/>
                </a:solidFill>
              </a:rPr>
              <a:t>		     </a:t>
            </a:r>
            <a:r>
              <a:rPr lang="el-GR" sz="2000" b="1" dirty="0" err="1">
                <a:solidFill>
                  <a:srgbClr val="C00000"/>
                </a:solidFill>
              </a:rPr>
              <a:t>Κυκλοφωσφαμίδη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bg1"/>
                </a:solidFill>
              </a:rPr>
              <a:t>			         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(2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mg/kg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ΣΒ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ημερησίως για 12 εβδομάδες)</a:t>
            </a:r>
            <a:endParaRPr lang="el-GR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rgbClr val="C00000"/>
                </a:solidFill>
              </a:rPr>
              <a:t>Κορτικοειδή   +               ή</a:t>
            </a:r>
          </a:p>
          <a:p>
            <a:pPr>
              <a:spcBef>
                <a:spcPct val="20000"/>
              </a:spcBef>
              <a:defRPr/>
            </a:pP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l-GR" sz="1800" dirty="0">
                <a:solidFill>
                  <a:srgbClr val="C00000"/>
                </a:solidFill>
              </a:rPr>
              <a:t>                          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endParaRPr lang="el-GR" sz="18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800" dirty="0">
                <a:solidFill>
                  <a:srgbClr val="C00000"/>
                </a:solidFill>
              </a:rPr>
              <a:t>		      </a:t>
            </a:r>
            <a:r>
              <a:rPr lang="el-GR" sz="2000" b="1" dirty="0" err="1">
                <a:solidFill>
                  <a:srgbClr val="C00000"/>
                </a:solidFill>
              </a:rPr>
              <a:t>Κυκλοσπορίνη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l-GR" sz="2000" b="1" dirty="0">
                <a:solidFill>
                  <a:schemeClr val="bg1"/>
                </a:solidFill>
              </a:rPr>
              <a:t>			            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(5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mg/kg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ΣΒ ημερησίως για τουλάχιστον </a:t>
            </a:r>
          </a:p>
          <a:p>
            <a:pPr>
              <a:spcBef>
                <a:spcPct val="20000"/>
              </a:spcBef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			               6 μήνες και μετά προοδευτική μείωση)</a:t>
            </a:r>
          </a:p>
          <a:p>
            <a:pPr>
              <a:spcBef>
                <a:spcPct val="20000"/>
              </a:spcBef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              (ύφεση σε 60% των ασθενών)</a:t>
            </a:r>
          </a:p>
          <a:p>
            <a:pPr>
              <a:spcBef>
                <a:spcPct val="20000"/>
              </a:spcBef>
              <a:defRPr/>
            </a:pPr>
            <a:r>
              <a:rPr lang="el-GR" sz="1800" dirty="0">
                <a:solidFill>
                  <a:schemeClr val="accent2">
                    <a:lumMod val="75000"/>
                  </a:schemeClr>
                </a:solidFill>
              </a:rPr>
              <a:t>						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Grade D</a:t>
            </a:r>
            <a:endParaRPr lang="en-GB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5800" y="1676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b="1">
                <a:solidFill>
                  <a:srgbClr val="C00000"/>
                </a:solidFill>
              </a:rPr>
              <a:t>Θεραπεία</a:t>
            </a:r>
            <a:endParaRPr lang="en-GB" b="1">
              <a:solidFill>
                <a:srgbClr val="C00000"/>
              </a:solidFill>
            </a:endParaRPr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2667000" y="2501900"/>
            <a:ext cx="0" cy="1439863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2667000" y="2503488"/>
            <a:ext cx="187325" cy="0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2662238" y="3930650"/>
            <a:ext cx="187325" cy="0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0663"/>
            <a:ext cx="8763000" cy="452437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ΙΣΤΟΛΟΓΙΚΕΣ ΔΙΑΓΝΩΣΕΙΣ ΝΕΦΡΩΣΙΚΟΥ ΣΥΝΔΡΟΜΟΥ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3074" name="Γράφημα" r:id="rId3" imgW="6096305" imgH="4067556" progId="MSGraph.Chart.8">
              <p:embed followColorScheme="full"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152400" y="871538"/>
          <a:ext cx="8839200" cy="5757862"/>
        </p:xfrm>
        <a:graphic>
          <a:graphicData uri="http://schemas.openxmlformats.org/presentationml/2006/ole">
            <p:oleObj spid="_x0000_s3075" name="Γράφημα" r:id="rId4" imgW="8391708" imgH="4772537" progId="Excel.Chart.8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ΚΥΚΛΟΣΠΟΡΙΝΗ - 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790700"/>
            <a:ext cx="7772400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</a:rPr>
              <a:t>Σε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</a:rPr>
              <a:t>ασθενείς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</a:rPr>
              <a:t>με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</a:rPr>
              <a:t>Νόσο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</a:rPr>
              <a:t>Ελαχίστων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</a:rPr>
              <a:t>Αλλοιώσεων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</a:rPr>
              <a:t>και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sz="2400" b="1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κορτικοεξαρτώμενο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νεφρωσικό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σύνδρομο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συχνές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υποτροπές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του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νεφρωσικού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συνδρόμου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αποτυχία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της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κυκλοφωσφαμίδης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ανθεκτικ</a:t>
            </a:r>
            <a:r>
              <a:rPr lang="el-GR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ό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στα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κορτικοειδή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νεφρωσικό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σύνδρομο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5250"/>
            <a:ext cx="8458200" cy="6477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ΘΕΡΑΠΕΙΑ ΝΟΣΟΥ ΕΛΑΧΙΣΤΩΝ ΑΛΛΟΙΩΣΕΩΝ</a:t>
            </a:r>
            <a:endParaRPr lang="en-GB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969000" y="5789613"/>
            <a:ext cx="27940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81000" y="5789613"/>
            <a:ext cx="27940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969000" y="4946650"/>
            <a:ext cx="2794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175000" y="4946650"/>
            <a:ext cx="2794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381000" y="4946650"/>
            <a:ext cx="2794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953000" y="4716463"/>
            <a:ext cx="38100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 err="1">
                <a:solidFill>
                  <a:schemeClr val="accent2">
                    <a:lumMod val="50000"/>
                  </a:schemeClr>
                </a:solidFill>
              </a:rPr>
              <a:t>Κορτικοεξαρτώμενο</a:t>
            </a:r>
            <a:r>
              <a:rPr lang="el-GR" sz="1800" b="1" dirty="0">
                <a:solidFill>
                  <a:schemeClr val="accent2">
                    <a:lumMod val="50000"/>
                  </a:schemeClr>
                </a:solidFill>
              </a:rPr>
              <a:t> ΝΣ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Κυκλοφωσφαμίδη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mg/kg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ΣΒ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/d 	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      για 8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w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      ή  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Κυκλοσπορίνη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mg/kg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ΣΒ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/d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    για 6-12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38400" y="39243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SzPct val="80000"/>
              <a:defRPr/>
            </a:pP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Πρεδνιζόνη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60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mg/m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/d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μέχρι ύφεσης ΝΣ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και μετά 40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mg/m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παρ’ ημέρα για 4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81000" y="4724400"/>
            <a:ext cx="3733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50000"/>
                  </a:schemeClr>
                </a:solidFill>
              </a:rPr>
              <a:t>Συχνές υποτροπές ΝΣ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Πρεδνιζόνη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και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Κυκλοφωσφαμίδη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2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mg/kg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ΣΒ/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l-GR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ή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Χλωραμβουκίλη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0.15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mg/kg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ΣΒ/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5969000" y="3265488"/>
            <a:ext cx="279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175000" y="3379788"/>
            <a:ext cx="279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Υποτροπή ΝΣ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81000" y="3379788"/>
            <a:ext cx="279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Χωρίς υποτροπή ή ΝΣ</a:t>
            </a: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(ΙΑΣΗ)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5867400" y="2463800"/>
            <a:ext cx="29146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ΝΕΑ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Ανθεκτική στα κορτικοειδή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Πρεδνιζόνη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και</a:t>
            </a: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Κυκλοφωσφαμίδη</a:t>
            </a:r>
            <a:endParaRPr lang="el-GR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ή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Κυκλοσπορίνη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3175000" y="2425700"/>
            <a:ext cx="279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381000" y="2425700"/>
            <a:ext cx="279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Πρεδνιζόνη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40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mg/m2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παρ’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ημέρα για 4-6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969000" y="1354138"/>
            <a:ext cx="279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endParaRPr lang="el-GR" sz="1800" b="1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ΜΗ ΥΦΕΣΗ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(παιδιά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βιοψία νεφρού)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3105150" y="1354138"/>
            <a:ext cx="2921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  <a:defRPr/>
            </a:pPr>
            <a:endParaRPr lang="el-GR" sz="1800" b="1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</a:rPr>
              <a:t>Νεφρωσικό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σύνδρομο (ΝΣ)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395288" y="1341438"/>
            <a:ext cx="28194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  <a:defRPr/>
            </a:pPr>
            <a:endParaRPr lang="el-GR" sz="1800" b="1" dirty="0">
              <a:solidFill>
                <a:srgbClr val="FFFF00"/>
              </a:solidFill>
            </a:endParaRPr>
          </a:p>
          <a:p>
            <a:pPr algn="ctr">
              <a:spcBef>
                <a:spcPct val="20000"/>
              </a:spcBef>
              <a:buSzPct val="80000"/>
              <a:defRPr/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ΥΦΕΣΗ</a:t>
            </a:r>
            <a:endParaRPr lang="en-GB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28" name="Rectangle 21"/>
          <p:cNvSpPr>
            <a:spLocks noChangeArrowheads="1"/>
          </p:cNvSpPr>
          <p:nvPr/>
        </p:nvSpPr>
        <p:spPr bwMode="auto">
          <a:xfrm>
            <a:off x="5969000" y="742950"/>
            <a:ext cx="279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3029" name="Rectangle 22"/>
          <p:cNvSpPr>
            <a:spLocks noChangeArrowheads="1"/>
          </p:cNvSpPr>
          <p:nvPr/>
        </p:nvSpPr>
        <p:spPr bwMode="auto">
          <a:xfrm>
            <a:off x="381000" y="723900"/>
            <a:ext cx="838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80000"/>
            </a:pPr>
            <a:r>
              <a:rPr lang="el-GR" sz="1800" b="1">
                <a:solidFill>
                  <a:srgbClr val="000000"/>
                </a:solidFill>
              </a:rPr>
              <a:t>Πρεδνιζόνη 60 </a:t>
            </a:r>
            <a:r>
              <a:rPr lang="en-US" sz="1800" b="1">
                <a:solidFill>
                  <a:srgbClr val="000000"/>
                </a:solidFill>
              </a:rPr>
              <a:t>mg/m</a:t>
            </a:r>
            <a:r>
              <a:rPr lang="en-US" sz="1800" b="1" baseline="30000">
                <a:solidFill>
                  <a:srgbClr val="000000"/>
                </a:solidFill>
              </a:rPr>
              <a:t>2</a:t>
            </a:r>
            <a:r>
              <a:rPr lang="en-US" sz="1800" b="1">
                <a:solidFill>
                  <a:srgbClr val="000000"/>
                </a:solidFill>
              </a:rPr>
              <a:t> </a:t>
            </a:r>
            <a:r>
              <a:rPr lang="el-GR" sz="1800" b="1">
                <a:solidFill>
                  <a:srgbClr val="000000"/>
                </a:solidFill>
              </a:rPr>
              <a:t>ημερησίως για 4-6 εβδομάδες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43030" name="Rectangle 23"/>
          <p:cNvSpPr>
            <a:spLocks noChangeArrowheads="1"/>
          </p:cNvSpPr>
          <p:nvPr/>
        </p:nvSpPr>
        <p:spPr bwMode="auto">
          <a:xfrm>
            <a:off x="381000" y="742950"/>
            <a:ext cx="279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80000"/>
            </a:pPr>
            <a:endParaRPr lang="en-GB" sz="2800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1752600" y="1371600"/>
            <a:ext cx="5686425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1752600" y="1371600"/>
            <a:ext cx="0" cy="3048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7429500" y="1371600"/>
            <a:ext cx="0" cy="3048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34" name="Line 27"/>
          <p:cNvSpPr>
            <a:spLocks noChangeShapeType="1"/>
          </p:cNvSpPr>
          <p:nvPr/>
        </p:nvSpPr>
        <p:spPr bwMode="auto">
          <a:xfrm flipV="1">
            <a:off x="4572000" y="1085850"/>
            <a:ext cx="0" cy="269875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035" name="Line 28"/>
          <p:cNvSpPr>
            <a:spLocks noChangeShapeType="1"/>
          </p:cNvSpPr>
          <p:nvPr/>
        </p:nvSpPr>
        <p:spPr bwMode="auto">
          <a:xfrm>
            <a:off x="1752600" y="2038350"/>
            <a:ext cx="0" cy="360363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36" name="Line 29"/>
          <p:cNvSpPr>
            <a:spLocks noChangeShapeType="1"/>
          </p:cNvSpPr>
          <p:nvPr/>
        </p:nvSpPr>
        <p:spPr bwMode="auto">
          <a:xfrm>
            <a:off x="7296150" y="2305050"/>
            <a:ext cx="0" cy="233363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37" name="Line 30"/>
          <p:cNvSpPr>
            <a:spLocks noChangeShapeType="1"/>
          </p:cNvSpPr>
          <p:nvPr/>
        </p:nvSpPr>
        <p:spPr bwMode="auto">
          <a:xfrm>
            <a:off x="1752600" y="3028950"/>
            <a:ext cx="0" cy="4318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38" name="Line 31"/>
          <p:cNvSpPr>
            <a:spLocks noChangeShapeType="1"/>
          </p:cNvSpPr>
          <p:nvPr/>
        </p:nvSpPr>
        <p:spPr bwMode="auto">
          <a:xfrm>
            <a:off x="1752600" y="3028950"/>
            <a:ext cx="1709738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>
            <a:off x="3429000" y="3028950"/>
            <a:ext cx="914400" cy="3810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>
            <a:off x="4572000" y="3665538"/>
            <a:ext cx="0" cy="287337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>
            <a:off x="2133600" y="4572000"/>
            <a:ext cx="4570413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>
            <a:off x="2133600" y="4572000"/>
            <a:ext cx="0" cy="258763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6705600" y="4572000"/>
            <a:ext cx="0" cy="258763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>
            <a:off x="4572000" y="4495800"/>
            <a:ext cx="0" cy="79375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4786313" y="1285875"/>
          <a:ext cx="3867150" cy="5334000"/>
        </p:xfrm>
        <a:graphic>
          <a:graphicData uri="http://schemas.openxmlformats.org/presentationml/2006/ole">
            <p:oleObj spid="_x0000_s4098" name="Φωτογραφία του Photo Editor" r:id="rId4" imgW="3638095" imgH="6287378" progId="MSPhotoEd.3">
              <p:embed/>
            </p:oleObj>
          </a:graphicData>
        </a:graphic>
      </p:graphicFrame>
      <p:graphicFrame>
        <p:nvGraphicFramePr>
          <p:cNvPr id="4099" name="Object 1028"/>
          <p:cNvGraphicFramePr>
            <a:graphicFrameLocks noChangeAspect="1"/>
          </p:cNvGraphicFramePr>
          <p:nvPr/>
        </p:nvGraphicFramePr>
        <p:xfrm>
          <a:off x="428625" y="1285875"/>
          <a:ext cx="3921125" cy="5351463"/>
        </p:xfrm>
        <a:graphic>
          <a:graphicData uri="http://schemas.openxmlformats.org/presentationml/2006/ole">
            <p:oleObj spid="_x0000_s4099" name="Φωτογραφία του Photo Editor" r:id="rId5" imgW="3638095" imgH="5723810" progId="MSPhotoEd.3">
              <p:embed/>
            </p:oleObj>
          </a:graphicData>
        </a:graphic>
      </p:graphicFrame>
      <p:sp>
        <p:nvSpPr>
          <p:cNvPr id="1028" name="4 - TextBox"/>
          <p:cNvSpPr txBox="1">
            <a:spLocks noChangeArrowheads="1"/>
          </p:cNvSpPr>
          <p:nvPr/>
        </p:nvSpPr>
        <p:spPr bwMode="auto">
          <a:xfrm>
            <a:off x="500063" y="500063"/>
            <a:ext cx="8215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ΔΟΜΗ ΣΠΕΙΡΑΜΑΤΙΚΟΥ ΤΡΙΧΟΕΙΔΟΥΣ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027"/>
          <p:cNvGraphicFramePr>
            <a:graphicFrameLocks noChangeAspect="1"/>
          </p:cNvGraphicFramePr>
          <p:nvPr/>
        </p:nvGraphicFramePr>
        <p:xfrm>
          <a:off x="2339752" y="1098550"/>
          <a:ext cx="4271963" cy="5759450"/>
        </p:xfrm>
        <a:graphic>
          <a:graphicData uri="http://schemas.openxmlformats.org/presentationml/2006/ole">
            <p:oleObj spid="_x0000_s5122" name="Φωτογραφία του Photo Editor" r:id="rId4" imgW="3638095" imgH="4904762" progId="MSPhotoEd.3">
              <p:embed/>
            </p:oleObj>
          </a:graphicData>
        </a:graphic>
      </p:graphicFrame>
      <p:sp>
        <p:nvSpPr>
          <p:cNvPr id="2051" name="3 - TextBox"/>
          <p:cNvSpPr txBox="1">
            <a:spLocks noChangeArrowheads="1"/>
          </p:cNvSpPr>
          <p:nvPr/>
        </p:nvSpPr>
        <p:spPr bwMode="auto">
          <a:xfrm>
            <a:off x="969963" y="142875"/>
            <a:ext cx="7215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ΠΟΔΟΚΥΤΤΑΡΑ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(electron scanning micrograph)</a:t>
            </a:r>
            <a:endParaRPr lang="el-GR" b="1" dirty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1143000"/>
          </a:xfrm>
        </p:spPr>
        <p:txBody>
          <a:bodyPr/>
          <a:lstStyle/>
          <a:p>
            <a:pPr eaLnBrk="1" hangingPunct="1"/>
            <a:r>
              <a:rPr lang="el-GR" sz="2600" b="1" smtClean="0">
                <a:solidFill>
                  <a:srgbClr val="4D4D73"/>
                </a:solidFill>
                <a:latin typeface="Times New Roman" pitchFamily="18" charset="0"/>
              </a:rPr>
              <a:t>Το αρνητικό φορτίο στην περιοχή του σπειραματικού τριχοειδούς απωθεί την αλβουμίνη η οποία φυσιολογικά δεν διηθείται</a:t>
            </a:r>
          </a:p>
        </p:txBody>
      </p:sp>
      <p:pic>
        <p:nvPicPr>
          <p:cNvPr id="12291" name="Picture 3" descr="podocyte3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7250" y="1357313"/>
            <a:ext cx="7404100" cy="5159375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ΚΥΤΤΑΡΟΚΙΝΕΣ ΚΑΙ ΒΛΑΒΗ ΤΟΥ ΣΠΕΙΡΑΜΑΤΙΚΟΥ ΤΡΙΧΟΕΙΔΟΥΣ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7313"/>
            <a:ext cx="424815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Υποδοχείς </a:t>
            </a:r>
            <a:r>
              <a:rPr lang="el-GR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κυτταροκινών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στα </a:t>
            </a:r>
            <a:r>
              <a:rPr lang="el-GR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ποδοκύτταρα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(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IL-4,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IL-10, IL-13, TNF-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α)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Καλλιέργειες </a:t>
            </a:r>
            <a:r>
              <a:rPr lang="el-GR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ποδοκυττάρων</a:t>
            </a: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Χορήγηση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IL-4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και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IL-13</a:t>
            </a: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Μεταβολή διάταξης πρωτεϊνών και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δραστηριότητας </a:t>
            </a:r>
            <a:r>
              <a:rPr lang="el-GR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λυσοσωματικών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ενζύμων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Χορήγηση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1β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και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TNF-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α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Μεταβολή έκφρασης </a:t>
            </a:r>
            <a:r>
              <a:rPr lang="el-GR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νεφρίνης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και αναδιοργάνωση κυτταρικού σκελετού</a:t>
            </a:r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773238"/>
            <a:ext cx="40338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l-GR" sz="1800" b="1" dirty="0" smtClean="0">
                <a:solidFill>
                  <a:srgbClr val="C00000"/>
                </a:solidFill>
                <a:latin typeface="Times New Roman" charset="0"/>
              </a:rPr>
              <a:t>Πειραματικές μελέτες </a:t>
            </a: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Έγχυση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IL-2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προκαλεί λευκωματουρία και απώλεια του αρνητικού φορτίου της ΒΜ </a:t>
            </a: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IL-4 transgenic mice 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παρουσιάζουν λευκωματουρία και εικόνα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FSGS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αλλοιώσεις που δεν εμφανίζονται εάν χορηγηθούν </a:t>
            </a:r>
            <a:r>
              <a:rPr lang="el-GR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αντι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-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IL-4</a:t>
            </a: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Abs</a:t>
            </a:r>
            <a:endParaRPr lang="el-GR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Times New Roman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	</a:t>
            </a:r>
            <a:r>
              <a:rPr lang="el-GR" sz="1800" b="1" dirty="0" smtClean="0">
                <a:solidFill>
                  <a:schemeClr val="accent3">
                    <a:lumMod val="25000"/>
                  </a:schemeClr>
                </a:solidFill>
                <a:latin typeface="Times New Roman" charset="0"/>
              </a:rPr>
              <a:t>Αυξημένα επίπεδα </a:t>
            </a:r>
            <a:r>
              <a:rPr lang="el-GR" sz="1800" b="1" dirty="0" err="1" smtClean="0">
                <a:solidFill>
                  <a:schemeClr val="accent3">
                    <a:lumMod val="25000"/>
                  </a:schemeClr>
                </a:solidFill>
                <a:latin typeface="Times New Roman" charset="0"/>
              </a:rPr>
              <a:t>κυτταροκινών</a:t>
            </a:r>
            <a:r>
              <a:rPr lang="el-GR" sz="1800" b="1" dirty="0" smtClean="0">
                <a:solidFill>
                  <a:schemeClr val="accent3">
                    <a:lumMod val="25000"/>
                  </a:schemeClr>
                </a:solidFill>
                <a:latin typeface="Times New Roman" charset="0"/>
              </a:rPr>
              <a:t>  έχουν ως συνέπεια την εμφάνιση μεταβολών στο </a:t>
            </a:r>
            <a:r>
              <a:rPr lang="el-GR" sz="1800" b="1" dirty="0" err="1" smtClean="0">
                <a:solidFill>
                  <a:schemeClr val="accent3">
                    <a:lumMod val="25000"/>
                  </a:schemeClr>
                </a:solidFill>
                <a:latin typeface="Times New Roman" charset="0"/>
              </a:rPr>
              <a:t>σπειραματικό</a:t>
            </a:r>
            <a:r>
              <a:rPr lang="el-GR" sz="1800" b="1" dirty="0" smtClean="0">
                <a:solidFill>
                  <a:schemeClr val="accent3">
                    <a:lumMod val="25000"/>
                  </a:schemeClr>
                </a:solidFill>
                <a:latin typeface="Times New Roman" charset="0"/>
              </a:rPr>
              <a:t> τριχοειδές που οδηγούν σε αύξηση της </a:t>
            </a:r>
            <a:r>
              <a:rPr lang="el-GR" sz="1800" b="1" dirty="0" err="1" smtClean="0">
                <a:solidFill>
                  <a:schemeClr val="accent3">
                    <a:lumMod val="25000"/>
                  </a:schemeClr>
                </a:solidFill>
                <a:latin typeface="Times New Roman" charset="0"/>
              </a:rPr>
              <a:t>διαβατότητάς</a:t>
            </a:r>
            <a:r>
              <a:rPr lang="el-GR" sz="1800" b="1" dirty="0" smtClean="0">
                <a:solidFill>
                  <a:schemeClr val="accent3">
                    <a:lumMod val="25000"/>
                  </a:schemeClr>
                </a:solidFill>
                <a:latin typeface="Times New Roman" charset="0"/>
              </a:rPr>
              <a:t> του και λευκωματουρία </a:t>
            </a:r>
          </a:p>
        </p:txBody>
      </p:sp>
      <p:sp>
        <p:nvSpPr>
          <p:cNvPr id="27653" name="Line 24"/>
          <p:cNvSpPr>
            <a:spLocks noChangeShapeType="1"/>
          </p:cNvSpPr>
          <p:nvPr/>
        </p:nvSpPr>
        <p:spPr bwMode="auto">
          <a:xfrm>
            <a:off x="2643188" y="3214688"/>
            <a:ext cx="0" cy="5334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7654" name="Line 24"/>
          <p:cNvSpPr>
            <a:spLocks noChangeShapeType="1"/>
          </p:cNvSpPr>
          <p:nvPr/>
        </p:nvSpPr>
        <p:spPr bwMode="auto">
          <a:xfrm>
            <a:off x="2643188" y="5214938"/>
            <a:ext cx="0" cy="53340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6518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ΘΕΡΑΠΕΙΑ ΝΕΦΡΩΣΙΚΟΥ ΣΥΝΔΡΟΜΟΥ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2296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Ενδείξεις ειδικής δράσης </a:t>
            </a:r>
            <a:r>
              <a:rPr lang="el-GR" sz="2200" b="1" dirty="0" err="1" smtClean="0">
                <a:solidFill>
                  <a:srgbClr val="C00000"/>
                </a:solidFill>
                <a:latin typeface="Times New Roman" pitchFamily="18" charset="0"/>
              </a:rPr>
              <a:t>ανοσοκατασταλτικών</a:t>
            </a:r>
            <a:r>
              <a:rPr lang="el-GR" sz="2200" b="1" dirty="0" smtClean="0">
                <a:solidFill>
                  <a:srgbClr val="C00000"/>
                </a:solidFill>
                <a:latin typeface="Times New Roman" pitchFamily="18" charset="0"/>
              </a:rPr>
              <a:t> φαρμάκων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l-GR" sz="2000" b="1" dirty="0" smtClean="0">
              <a:solidFill>
                <a:srgbClr val="5F5F5F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2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Κορτικοειδή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l-GR" sz="1800" b="1" dirty="0" smtClean="0">
              <a:solidFill>
                <a:srgbClr val="4D4D7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Χορήγηση κορτικοειδών αποκαθιστά τη μειωμένη έκφραση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δυστρογλυκάνης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στα σπειράματα ασθενών με νόσο ελαχίστων αλλοιώσεων (επαναληπτικές βιοψίες νεφρού)</a:t>
            </a:r>
          </a:p>
          <a:p>
            <a:pPr algn="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n-US" sz="1800" b="1" i="1" dirty="0" err="1" smtClean="0">
                <a:solidFill>
                  <a:srgbClr val="4D4D73"/>
                </a:solidFill>
                <a:latin typeface="Times New Roman" pitchFamily="18" charset="0"/>
              </a:rPr>
              <a:t>Regele</a:t>
            </a:r>
            <a:r>
              <a:rPr lang="en-US" sz="1800" b="1" i="1" dirty="0" smtClean="0">
                <a:solidFill>
                  <a:srgbClr val="4D4D73"/>
                </a:solidFill>
                <a:latin typeface="Times New Roman" pitchFamily="18" charset="0"/>
              </a:rPr>
              <a:t> H et al JASN 2000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l-GR" sz="1800" b="1" dirty="0" smtClean="0">
              <a:solidFill>
                <a:srgbClr val="4D4D7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Προσθήκη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γλυκοκορτικοειδών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σε κυτταρικές καλλιέργειες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ποδοκυττάρων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οδηγεί σε αύξηση της παραγωγής πρωτεϊνών  που σχετίζονται με τη σταθεροποίηση του κυτταρικού σκελετού 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ακτίνης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C00000"/>
              </a:buClr>
              <a:buFontTx/>
              <a:buNone/>
              <a:defRPr/>
            </a:pP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Ranson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R et al Kidney </a:t>
            </a:r>
            <a:r>
              <a:rPr lang="en-US" sz="1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Int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2005</a:t>
            </a: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3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l-G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ΑΝΕΠΙΘΥΜΗΤΕΣ ΕΝΕΡΓΕΙΕΣ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381250" y="1614488"/>
            <a:ext cx="54673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/>
              <a:t>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Καθυστέρηση ανάπτυξης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l-GR" sz="2000" b="1" dirty="0" err="1">
                <a:solidFill>
                  <a:schemeClr val="accent2">
                    <a:lumMod val="75000"/>
                  </a:schemeClr>
                </a:solidFill>
              </a:rPr>
              <a:t>Οστεοπενία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 – οστεοπόρωση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Υπέρταση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Σακχαρώδης διαβήτης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Παχυσαρκία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Διαταραχές ψυχισμού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Έλκος δωδεκαδακτύλου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Σύνδρομο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Cushing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Καταρράκτης 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85875" y="1071563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b="1">
                <a:solidFill>
                  <a:srgbClr val="C00000"/>
                </a:solidFill>
              </a:rPr>
              <a:t>Κορτικοειδή</a:t>
            </a:r>
            <a:endParaRPr lang="en-GB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Designs\Δίχρωμος συνδυασμός.pot</Template>
  <TotalTime>3214</TotalTime>
  <Words>890</Words>
  <Application>Microsoft Office PowerPoint</Application>
  <PresentationFormat>Προβολή στην οθόνη (4:3)</PresentationFormat>
  <Paragraphs>342</Paragraphs>
  <Slides>31</Slides>
  <Notes>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31</vt:i4>
      </vt:variant>
    </vt:vector>
  </HeadingPairs>
  <TitlesOfParts>
    <vt:vector size="43" baseType="lpstr">
      <vt:lpstr>Times New Roman</vt:lpstr>
      <vt:lpstr>Arial</vt:lpstr>
      <vt:lpstr>Wingdings</vt:lpstr>
      <vt:lpstr>Calibri</vt:lpstr>
      <vt:lpstr>Arial Narrow</vt:lpstr>
      <vt:lpstr>Symbol</vt:lpstr>
      <vt:lpstr>Times New Roman Greek</vt:lpstr>
      <vt:lpstr>Μεταμοντέρνο</vt:lpstr>
      <vt:lpstr>Φωτογραφία του MS Photo Editor 3.0</vt:lpstr>
      <vt:lpstr>Γράφημα του Microsoft Graph 2000</vt:lpstr>
      <vt:lpstr>Γράφημα του Microsoft Excel</vt:lpstr>
      <vt:lpstr>Φωτογραφία του Microsoft Photo Editor 3.0</vt:lpstr>
      <vt:lpstr> </vt:lpstr>
      <vt:lpstr>ΙΣΤΟΛΟΓΙΚΕΣ ΜΟΡΦΕΣ ΙΔΙΟΠΑΘΟΥΣ ΝΕΦΡΩΣΙΚΟΥ ΣΥΝΔΡΟΜΟΥ  </vt:lpstr>
      <vt:lpstr>ΙΣΤΟΛΟΓΙΚΕΣ ΔΙΑΓΝΩΣΕΙΣ ΝΕΦΡΩΣΙΚΟΥ ΣΥΝΔΡΟΜΟΥ</vt:lpstr>
      <vt:lpstr>Διαφάνεια 4</vt:lpstr>
      <vt:lpstr>Διαφάνεια 5</vt:lpstr>
      <vt:lpstr>Το αρνητικό φορτίο στην περιοχή του σπειραματικού τριχοειδούς απωθεί την αλβουμίνη η οποία φυσιολογικά δεν διηθείται</vt:lpstr>
      <vt:lpstr>ΚΥΤΤΑΡΟΚΙΝΕΣ ΚΑΙ ΒΛΑΒΗ ΤΟΥ ΣΠΕΙΡΑΜΑΤΙΚΟΥ ΤΡΙΧΟΕΙΔΟΥΣ</vt:lpstr>
      <vt:lpstr>ΘΕΡΑΠΕΙΑ ΝΕΦΡΩΣΙΚΟΥ ΣΥΝΔΡΟΜΟΥ </vt:lpstr>
      <vt:lpstr>ΑΝΕΠΙΘΥΜΗΤΕΣ ΕΝΕΡΓΕΙΕΣ</vt:lpstr>
      <vt:lpstr>ΘΕΡΑΠΕΙΑ ΝΕΦΡΩΣΙΚΟΥ ΣΥΝΔΡΟΜΟΥ </vt:lpstr>
      <vt:lpstr>Διαφάνεια 11</vt:lpstr>
      <vt:lpstr>ΚΥΚΛΟΣΠΟΡΙΝΗ ΚΑΙ ΥΦΕΣΗ ΤΟΥ ΝΕΦΡΩΣΙΚΟΥ ΣΥΝΔΡΟΜΟΥ</vt:lpstr>
      <vt:lpstr>ΑΝΕΠΙΘΥΜΗΤΕΣ ΕΝΕΡΓΕΙΕΣ  ΚΥΚΛΟΣΠΟΡΙΝΗΣ</vt:lpstr>
      <vt:lpstr>ΙΔΙΟΠΑΘΕΣ ΝΕΦΡΩΣΙΚΟ ΣΥΝΔΡΟΜΟ</vt:lpstr>
      <vt:lpstr>ΝΟΣΟΣ ΕΛΑΧΙΣΤΩΝ ΑΛΛΟΙΩΣΕΩΝ</vt:lpstr>
      <vt:lpstr>Διαφάνεια 16</vt:lpstr>
      <vt:lpstr>ΝΟΣΟΣ ΕΛΑΧΙΣΤΩΝ ΑΛΛΟΙΩΣΕΩΝ (OM)</vt:lpstr>
      <vt:lpstr>Διαφάνεια 18</vt:lpstr>
      <vt:lpstr>ΝΟΣΟΣ ΕΛΑΧΙΣΤΩΝ ΑΛΛΟΙΩΣΕΩΝ</vt:lpstr>
      <vt:lpstr>ΘΕΡΑΠΕΙΑ ΝΟΣΟΥ ΕΛΑΧΙΣΤΩΝ ΑΛΛΟΙΩΣΕΩΝ</vt:lpstr>
      <vt:lpstr>Διαφάνεια 21</vt:lpstr>
      <vt:lpstr>ΥΠΟΤΡΟΠΗ ΝΕΦΡΩΣΙΚΟΥ ΣΥΝΔΡΟΜΟΥ</vt:lpstr>
      <vt:lpstr>ΝΕΦΡΩΣΙΚΟ ΣΥΝΔΡΟΜΟ</vt:lpstr>
      <vt:lpstr>ΘΕΡΑΠΕΥΤΙΚΗ ΑΓΩΓΗ ΣΕ ΣΥΧΝΕΣ ΥΠΟΤΡΟΠΕΣ Ή ΚΟΡΤΙΚΟΕΞΑΡΤΩΜΕΝΟ ΝΕΦΡΩΣΙΚΟ ΣΥΝΔΡΟΜΟ</vt:lpstr>
      <vt:lpstr>ΘΕΡΑΠΕΙΑ ΑΣΘΕΝΩΝ ΜΕ ΣΥΧΝΕΣ ΥΠΟΤΡΟΠΕΣ ΝΕΦΡΩΣΙΚΟΥ ΣΥΝΔΡΟΜΟΥ</vt:lpstr>
      <vt:lpstr>Διαφάνεια 26</vt:lpstr>
      <vt:lpstr>ΚΟΡΤΙΚΟΕΞΑΡΤΩΜΕΝΟ ΝΕΦΡΩΣΙΚΟ ΣΥΝΔΡΟΜΟ</vt:lpstr>
      <vt:lpstr>ΝΕΦΡΩΣΙΚΟ ΣΥΝΔΡΟΜΟ ΑΝΘΕΚΤΙΚΟ ΣΤΑ ΚΟΡΤΙΚΟΕΙΔΗ</vt:lpstr>
      <vt:lpstr>ΝΟΣΟΣ ΕΛΑΧΙΣΤΩΝ ΑΛΛΟΙΩΣΕΩΝ ΚΑΙ ΑΝΘΕΚΤΙΚΟΤΗΤΑ ΣΤΑ ΚΟΡΤΙΚΟΕΙΔΗ</vt:lpstr>
      <vt:lpstr>ΚΥΚΛΟΣΠΟΡΙΝΗ - Α</vt:lpstr>
      <vt:lpstr>ΘΕΡΑΠΕΙΑ ΝΟΣΟΥ ΕΛΑΧΙΣΤΩΝ ΑΛΛΟΙΩΣΕΩΝ</vt:lpstr>
    </vt:vector>
  </TitlesOfParts>
  <Company>Portable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dgoumenos</dc:creator>
  <cp:lastModifiedBy>Marios Papasotiriou</cp:lastModifiedBy>
  <cp:revision>635</cp:revision>
  <dcterms:created xsi:type="dcterms:W3CDTF">2009-08-20T06:20:47Z</dcterms:created>
  <dcterms:modified xsi:type="dcterms:W3CDTF">2020-06-03T18:49:03Z</dcterms:modified>
</cp:coreProperties>
</file>