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2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9" r:id="rId17"/>
    <p:sldId id="273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576" autoAdjust="0"/>
  </p:normalViewPr>
  <p:slideViewPr>
    <p:cSldViewPr>
      <p:cViewPr varScale="1">
        <p:scale>
          <a:sx n="86" d="100"/>
          <a:sy n="86" d="100"/>
        </p:scale>
        <p:origin x="11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8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48144-2166-4930-BF44-705C1D7E332B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CAD5D-DC46-4241-85C1-ADFAF81E59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185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- Θέση σημειώσεων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276999"/>
          </a:xfrm>
        </p:spPr>
        <p:txBody>
          <a:bodyPr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7660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239D74-745E-4861-AD20-33A557ADFEE0}" type="datetimeFigureOut">
              <a:rPr lang="el-GR" smtClean="0"/>
              <a:pPr/>
              <a:t>8/4/2020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A9A7F9-0A19-4675-81C3-9A771A8B22B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57158" y="2714620"/>
            <a:ext cx="8388456" cy="1274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55576" y="2852936"/>
            <a:ext cx="1959036" cy="2102391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2050" name="Picture 2" descr="C:\Users\ΒΑΣΩ\Desktop\brun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857628"/>
            <a:ext cx="2085975" cy="2124075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2143108" y="2714620"/>
            <a:ext cx="6715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chemeClr val="bg2">
                    <a:lumMod val="50000"/>
                  </a:schemeClr>
                </a:solidFill>
              </a:rPr>
              <a:t>Παραδοσιακή Παιδαγωγική</a:t>
            </a:r>
            <a:endParaRPr lang="el-GR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1714480" y="357166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Jerome Bruner</a:t>
            </a:r>
            <a:endParaRPr lang="el-GR" sz="60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85720" y="1857364"/>
            <a:ext cx="85011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‘’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Πολιτισμός της εκπαίδευσης’’</a:t>
            </a:r>
            <a:r>
              <a:rPr lang="el-GR" sz="40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l-GR" sz="4000" b="1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l-GR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3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28596" y="1214422"/>
            <a:ext cx="8501122" cy="4827956"/>
          </a:xfrm>
        </p:spPr>
        <p:txBody>
          <a:bodyPr>
            <a:normAutofit lnSpcReduction="10000"/>
          </a:bodyPr>
          <a:lstStyle/>
          <a:p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Παιδαγωγική</a:t>
            </a:r>
            <a:r>
              <a:rPr lang="el-GR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=</a:t>
            </a:r>
            <a:r>
              <a:rPr lang="el-GR" sz="2800" dirty="0" smtClean="0">
                <a:latin typeface="+mj-lt"/>
                <a:cs typeface="Times New Roman" pitchFamily="18" charset="0"/>
              </a:rPr>
              <a:t> Βοηθάμε το παιδί να κατανοεί τον κόσμο γύρω του.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Μέσα από</a:t>
            </a:r>
            <a:r>
              <a:rPr lang="el-GR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  <a:cs typeface="Times New Roman" pitchFamily="18" charset="0"/>
              </a:rPr>
              <a:t>: </a:t>
            </a:r>
          </a:p>
          <a:p>
            <a:r>
              <a:rPr lang="el-GR" sz="2800" dirty="0" smtClean="0">
                <a:latin typeface="+mj-lt"/>
                <a:cs typeface="Times New Roman" pitchFamily="18" charset="0"/>
              </a:rPr>
              <a:t>συζήτηση, συνεργασία, έκφραση απόψεων, συνεννόηση με άλλους.</a:t>
            </a:r>
          </a:p>
          <a:p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Παιδί:</a:t>
            </a:r>
            <a:r>
              <a:rPr lang="el-GR" sz="2800" dirty="0" smtClean="0">
                <a:solidFill>
                  <a:schemeClr val="bg2">
                    <a:lumMod val="25000"/>
                  </a:schemeClr>
                </a:solidFill>
                <a:latin typeface="+mj-lt"/>
                <a:cs typeface="Times New Roman" pitchFamily="18" charset="0"/>
              </a:rPr>
              <a:t>  </a:t>
            </a:r>
            <a:r>
              <a:rPr lang="el-GR" sz="2800" dirty="0" smtClean="0">
                <a:latin typeface="+mj-lt"/>
                <a:cs typeface="Times New Roman" pitchFamily="18" charset="0"/>
              </a:rPr>
              <a:t>Δεν είναι κενό  δοχείο       μπορεί να αιτιολογήσει την θέση του. </a:t>
            </a:r>
          </a:p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  <a:sym typeface="Wingdings" pitchFamily="2" charset="2"/>
              </a:rPr>
              <a:t></a:t>
            </a:r>
            <a:r>
              <a:rPr lang="el-GR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  <a:sym typeface="Wingdings" pitchFamily="2" charset="2"/>
              </a:rPr>
              <a:t>Μεταγνωστικές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  <a:sym typeface="Wingdings" pitchFamily="2" charset="2"/>
              </a:rPr>
              <a:t> δεξιότητες  </a:t>
            </a:r>
            <a:r>
              <a:rPr lang="el-GR" sz="2800" dirty="0" smtClean="0">
                <a:latin typeface="+mj-lt"/>
                <a:cs typeface="Times New Roman" pitchFamily="18" charset="0"/>
                <a:sym typeface="Wingdings" pitchFamily="2" charset="2"/>
              </a:rPr>
              <a:t>(σκέψη και διόρθωση λανθασμένων ιδεών και αντιλήψεων).</a:t>
            </a:r>
          </a:p>
          <a:p>
            <a:r>
              <a:rPr lang="el-GR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  <a:sym typeface="Wingdings" pitchFamily="2" charset="2"/>
              </a:rPr>
              <a:t>Παιδί=Επιστημολόγος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  <a:sym typeface="Wingdings" pitchFamily="2" charset="2"/>
              </a:rPr>
              <a:t> +Μαθητευόμενος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895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3</a:t>
            </a:r>
            <a:r>
              <a:rPr lang="el-GR" sz="4400" baseline="3000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ο</a:t>
            </a:r>
            <a:r>
              <a:rPr lang="el-GR" sz="440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 μοντέλο παιδαγωγικής (1)</a:t>
            </a:r>
            <a:endParaRPr lang="el-G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9 - Καμπύλο αριστερό βέλος"/>
          <p:cNvSpPr/>
          <p:nvPr/>
        </p:nvSpPr>
        <p:spPr>
          <a:xfrm>
            <a:off x="8215338" y="1714488"/>
            <a:ext cx="571504" cy="7143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10 - Δεξιό βέλος"/>
          <p:cNvSpPr/>
          <p:nvPr/>
        </p:nvSpPr>
        <p:spPr>
          <a:xfrm>
            <a:off x="6215074" y="3357562"/>
            <a:ext cx="642942" cy="2703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Εκπαιδευτικό Μοντέλο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: </a:t>
            </a:r>
            <a:r>
              <a:rPr lang="el-GR" sz="2400" dirty="0" smtClean="0">
                <a:cs typeface="Times New Roman" pitchFamily="18" charset="0"/>
              </a:rPr>
              <a:t>Αμοιβαιότητα και Διαλεκτική </a:t>
            </a:r>
            <a:r>
              <a:rPr lang="el-GR" sz="2400" dirty="0" smtClean="0">
                <a:cs typeface="Times New Roman" pitchFamily="18" charset="0"/>
                <a:sym typeface="Wingdings" pitchFamily="2" charset="2"/>
              </a:rPr>
              <a:t> ερμηνεία /κατανόηση και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  <a:sym typeface="Wingdings" pitchFamily="2" charset="2"/>
              </a:rPr>
              <a:t>ΌΧΙ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cs typeface="Times New Roman" pitchFamily="18" charset="0"/>
                <a:sym typeface="Wingdings" pitchFamily="2" charset="2"/>
              </a:rPr>
              <a:t>μόνο γνώση/δεξιότητα</a:t>
            </a:r>
            <a:endParaRPr lang="en-US" sz="2400" dirty="0" smtClean="0"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Όχι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 </a:t>
            </a:r>
            <a:r>
              <a:rPr lang="el-GR" sz="2400" dirty="0" smtClean="0">
                <a:cs typeface="Times New Roman" pitchFamily="18" charset="0"/>
              </a:rPr>
              <a:t>παιδοκεντρικό,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l-GR" sz="2400" dirty="0" smtClean="0">
                <a:cs typeface="Times New Roman" pitchFamily="18" charset="0"/>
              </a:rPr>
              <a:t>αλλά </a:t>
            </a:r>
            <a:r>
              <a:rPr lang="el-GR" sz="2400" dirty="0" smtClean="0">
                <a:cs typeface="Times New Roman" pitchFamily="18" charset="0"/>
              </a:rPr>
              <a:t>λιγότερο </a:t>
            </a:r>
            <a:r>
              <a:rPr lang="el-GR" sz="2400" dirty="0" err="1" smtClean="0">
                <a:cs typeface="Times New Roman" pitchFamily="18" charset="0"/>
              </a:rPr>
              <a:t>κηδεμονευτικό</a:t>
            </a:r>
            <a:r>
              <a:rPr lang="el-GR" sz="2400" dirty="0" smtClean="0">
                <a:cs typeface="Times New Roman" pitchFamily="18" charset="0"/>
              </a:rPr>
              <a:t>.</a:t>
            </a:r>
            <a:endParaRPr lang="el-GR" sz="2400" dirty="0" smtClean="0"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endParaRPr lang="en-US" sz="2400" dirty="0" smtClean="0"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  <a:sym typeface="Wingdings" pitchFamily="2" charset="2"/>
              </a:rPr>
              <a:t>4 Τάσεις Νεότερης Έρευνας </a:t>
            </a:r>
          </a:p>
          <a:p>
            <a:pPr>
              <a:buNone/>
            </a:pPr>
            <a:r>
              <a:rPr lang="el-GR" sz="2400" dirty="0" smtClean="0">
                <a:cs typeface="Times New Roman" pitchFamily="18" charset="0"/>
                <a:sym typeface="Wingdings" pitchFamily="2" charset="2"/>
              </a:rPr>
              <a:t>(στενή σύνδεση/διαχωρισμός):</a:t>
            </a:r>
          </a:p>
          <a:p>
            <a:pPr>
              <a:buNone/>
            </a:pPr>
            <a:endParaRPr lang="el-GR" sz="2400" dirty="0" smtClean="0">
              <a:cs typeface="Times New Roman" pitchFamily="18" charset="0"/>
              <a:sym typeface="Wingdings" pitchFamily="2" charset="2"/>
            </a:endParaRPr>
          </a:p>
          <a:p>
            <a:pPr marL="539496" indent="-457200">
              <a:buNone/>
            </a:pPr>
            <a:r>
              <a:rPr lang="el-GR" sz="2400" dirty="0" smtClean="0">
                <a:cs typeface="Times New Roman" pitchFamily="18" charset="0"/>
                <a:sym typeface="Wingdings" pitchFamily="2" charset="2"/>
              </a:rPr>
              <a:t>1)  Έρευνα </a:t>
            </a:r>
            <a:r>
              <a:rPr lang="el-GR" sz="2400" dirty="0" err="1" smtClean="0">
                <a:cs typeface="Times New Roman" pitchFamily="18" charset="0"/>
                <a:sym typeface="Wingdings" pitchFamily="2" charset="2"/>
              </a:rPr>
              <a:t>διυποκειμενικότητας</a:t>
            </a:r>
            <a:endParaRPr lang="el-GR" sz="2400" dirty="0" smtClean="0">
              <a:cs typeface="Times New Roman" pitchFamily="18" charset="0"/>
              <a:sym typeface="Wingdings" pitchFamily="2" charset="2"/>
            </a:endParaRPr>
          </a:p>
          <a:p>
            <a:pPr marL="539496" indent="-457200">
              <a:buNone/>
            </a:pPr>
            <a:r>
              <a:rPr lang="el-GR" sz="2400" dirty="0" smtClean="0">
                <a:cs typeface="Times New Roman" pitchFamily="18" charset="0"/>
                <a:sym typeface="Wingdings" pitchFamily="2" charset="2"/>
              </a:rPr>
              <a:t>2)  Έρευνα θεωριών νόησης</a:t>
            </a:r>
          </a:p>
          <a:p>
            <a:pPr marL="539496" indent="-457200">
              <a:buNone/>
            </a:pPr>
            <a:r>
              <a:rPr lang="el-GR" sz="2400" dirty="0" smtClean="0">
                <a:cs typeface="Times New Roman" pitchFamily="18" charset="0"/>
                <a:sym typeface="Wingdings" pitchFamily="2" charset="2"/>
              </a:rPr>
              <a:t>3)  Μελέτη </a:t>
            </a:r>
            <a:r>
              <a:rPr lang="el-GR" sz="2400" dirty="0" err="1" smtClean="0">
                <a:cs typeface="Times New Roman" pitchFamily="18" charset="0"/>
                <a:sym typeface="Wingdings" pitchFamily="2" charset="2"/>
              </a:rPr>
              <a:t>μεταγνώσης</a:t>
            </a:r>
            <a:r>
              <a:rPr lang="el-GR" sz="2400" dirty="0" smtClean="0"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539496" indent="-457200">
              <a:buNone/>
            </a:pPr>
            <a:r>
              <a:rPr lang="el-GR" sz="2400" dirty="0" smtClean="0">
                <a:cs typeface="Times New Roman" pitchFamily="18" charset="0"/>
                <a:sym typeface="Wingdings" pitchFamily="2" charset="2"/>
              </a:rPr>
              <a:t>4)  Συνεργατική μάθηση και επίλυση προβλημάτων</a:t>
            </a:r>
            <a:endParaRPr lang="el-GR" sz="2400" dirty="0" smtClean="0"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l-GR" sz="4400" b="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3</a:t>
            </a:r>
            <a:r>
              <a:rPr lang="el-GR" sz="4400" b="0" baseline="3000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ο</a:t>
            </a:r>
            <a:r>
              <a:rPr lang="el-GR" sz="4400" b="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 μοντέλο </a:t>
            </a:r>
            <a:r>
              <a:rPr lang="el-GR" sz="440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παιδαγωγικής (2)</a:t>
            </a:r>
            <a:endParaRPr lang="el-G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472608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Κοινό των τεσσάρων τάσεων:  </a:t>
            </a:r>
          </a:p>
          <a:p>
            <a:pPr>
              <a:buNone/>
            </a:pPr>
            <a:r>
              <a:rPr lang="el-GR" sz="2400" dirty="0" smtClean="0">
                <a:cs typeface="Times New Roman" pitchFamily="18" charset="0"/>
              </a:rPr>
              <a:t>   Η προσπάθεια κατανόησης πως τα ίδια τα παιδιά οργανώνουν: την μάθηση, την απομνημόνευση, τις σκέψεις τους.</a:t>
            </a:r>
          </a:p>
          <a:p>
            <a:pPr>
              <a:buNone/>
            </a:pPr>
            <a:endParaRPr lang="el-GR" sz="2400" b="1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Διαφορά με παλαιότερα μοντέλα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  <a:sym typeface="Wingdings" pitchFamily="2" charset="2"/>
              </a:rPr>
              <a:t> </a:t>
            </a:r>
          </a:p>
          <a:p>
            <a:pPr>
              <a:buNone/>
            </a:pPr>
            <a:r>
              <a:rPr lang="el-GR" sz="2400" dirty="0" smtClean="0">
                <a:cs typeface="Times New Roman" pitchFamily="18" charset="0"/>
                <a:sym typeface="Wingdings" pitchFamily="2" charset="2"/>
              </a:rPr>
              <a:t>έμφαση στην γνώση και όχι στην διερεύνηση του πλαισίου αναφοράς των παιδιών.</a:t>
            </a:r>
          </a:p>
          <a:p>
            <a:pPr>
              <a:buNone/>
            </a:pPr>
            <a:endParaRPr lang="en-US" sz="2400" dirty="0" smtClean="0"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  <a:sym typeface="Wingdings" pitchFamily="2" charset="2"/>
              </a:rPr>
              <a:t>Αδυναμία προσέγγισης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  <a:sym typeface="Wingdings" pitchFamily="2" charset="2"/>
              </a:rPr>
              <a:t>: </a:t>
            </a:r>
            <a:r>
              <a:rPr lang="el-GR" sz="2400" dirty="0" smtClean="0">
                <a:cs typeface="Times New Roman" pitchFamily="18" charset="0"/>
                <a:sym typeface="Wingdings" pitchFamily="2" charset="2"/>
              </a:rPr>
              <a:t>Σχετικότητα στον ορισμό της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  <a:sym typeface="Wingdings" pitchFamily="2" charset="2"/>
              </a:rPr>
              <a:t>‘’γνώσης’’= αιτιολογημένη πεποίθηση.</a:t>
            </a:r>
            <a:endParaRPr lang="el-GR" sz="2400" b="1" dirty="0" smtClean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l-GR" sz="4400" b="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3</a:t>
            </a:r>
            <a:r>
              <a:rPr lang="el-GR" sz="4400" b="0" baseline="3000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ο</a:t>
            </a:r>
            <a:r>
              <a:rPr lang="el-GR" sz="4400" b="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 μοντέλο </a:t>
            </a:r>
            <a:r>
              <a:rPr lang="el-GR" sz="440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παιδαγωγικής (3)</a:t>
            </a:r>
            <a:endParaRPr lang="el-G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20" y="1714488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Τα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</a:rPr>
              <a:t>παιδιά ως νοήμονα όντα- διαχείριση της «αντικειμενικής»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γνώσης.</a:t>
            </a:r>
            <a:endParaRPr lang="el-G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555776" y="3645024"/>
            <a:ext cx="60848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2400" dirty="0"/>
              <a:t>Τα παιδιά έρχονται από νωρίς σε επαφή με όσα γνωρίζουμε «εμείς» και με πεποιθήσεις που θεωρούνται «ευρύτερα» γνωστές.</a:t>
            </a:r>
          </a:p>
        </p:txBody>
      </p:sp>
      <p:sp>
        <p:nvSpPr>
          <p:cNvPr id="5" name="2 - Τίτλος"/>
          <p:cNvSpPr txBox="1">
            <a:spLocks/>
          </p:cNvSpPr>
          <p:nvPr/>
        </p:nvSpPr>
        <p:spPr>
          <a:xfrm>
            <a:off x="467544" y="188640"/>
            <a:ext cx="8229600" cy="868958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imes New Roman" pitchFamily="18" charset="0"/>
              </a:rPr>
              <a:t>4</a:t>
            </a:r>
            <a:r>
              <a:rPr kumimoji="0" lang="el-GR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Times New Roman" pitchFamily="18" charset="0"/>
              </a:rPr>
              <a:t>ο</a:t>
            </a: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Times New Roman" pitchFamily="18" charset="0"/>
              </a:rPr>
              <a:t> μοντέλο </a:t>
            </a:r>
            <a:r>
              <a:rPr kumimoji="0" lang="el-G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Times New Roman" pitchFamily="18" charset="0"/>
              </a:rPr>
              <a:t>παιδαγωγικής (1)</a:t>
            </a:r>
            <a:endParaRPr kumimoji="0" lang="el-GR" sz="41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1196752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accent1">
                    <a:lumMod val="75000"/>
                  </a:schemeClr>
                </a:solidFill>
              </a:rPr>
              <a:t>Ποιος είναι όμως ο στόχος της διδασκαλίας;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2276872"/>
            <a:ext cx="8002588" cy="676275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l-GR" sz="2400" dirty="0"/>
              <a:t>να γίνει η διάκριση και η κατανόηση ανάμεσα</a:t>
            </a: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2483768" y="2852936"/>
            <a:ext cx="288925" cy="935038"/>
          </a:xfrm>
          <a:prstGeom prst="downArrow">
            <a:avLst>
              <a:gd name="adj1" fmla="val 50000"/>
              <a:gd name="adj2" fmla="val 809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l-GR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6300192" y="2924944"/>
            <a:ext cx="288925" cy="935038"/>
          </a:xfrm>
          <a:prstGeom prst="downArrow">
            <a:avLst>
              <a:gd name="adj1" fmla="val 50000"/>
              <a:gd name="adj2" fmla="val 809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l-GR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285852" y="4071942"/>
            <a:ext cx="3119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προσωπική γνώση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357818" y="4071942"/>
            <a:ext cx="31838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πολιτισμική γνώση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500430" y="5373216"/>
            <a:ext cx="5357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b="1" i="1" dirty="0">
                <a:solidFill>
                  <a:schemeClr val="accent1">
                    <a:lumMod val="75000"/>
                  </a:schemeClr>
                </a:solidFill>
              </a:rPr>
              <a:t>Τι κέρδος όμως έχουν τα παιδιά από αυτή τη διδασκαλία</a:t>
            </a:r>
            <a:r>
              <a:rPr lang="el-GR" sz="2400" i="1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</p:txBody>
      </p:sp>
      <p:sp>
        <p:nvSpPr>
          <p:cNvPr id="9" name="2 - Τίτλος"/>
          <p:cNvSpPr txBox="1">
            <a:spLocks/>
          </p:cNvSpPr>
          <p:nvPr/>
        </p:nvSpPr>
        <p:spPr>
          <a:xfrm>
            <a:off x="467544" y="188640"/>
            <a:ext cx="8229600" cy="868958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imes New Roman" pitchFamily="18" charset="0"/>
              </a:rPr>
              <a:t>4</a:t>
            </a:r>
            <a:r>
              <a:rPr kumimoji="0" lang="el-GR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Times New Roman" pitchFamily="18" charset="0"/>
              </a:rPr>
              <a:t>ο</a:t>
            </a: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Times New Roman" pitchFamily="18" charset="0"/>
              </a:rPr>
              <a:t> μοντέλο </a:t>
            </a:r>
            <a:r>
              <a:rPr kumimoji="0" lang="el-G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Times New Roman" pitchFamily="18" charset="0"/>
              </a:rPr>
              <a:t>παιδαγωγικής (2)</a:t>
            </a:r>
            <a:endParaRPr kumimoji="0" lang="el-GR" sz="41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3" grpId="0" animBg="1"/>
      <p:bldP spid="4104" grpId="0" animBg="1"/>
      <p:bldP spid="410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229600" cy="4525962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Πιο συγκεκριμένα…</a:t>
            </a:r>
          </a:p>
          <a:p>
            <a:endParaRPr lang="el-GR" sz="2800" dirty="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23528" y="2348880"/>
            <a:ext cx="43926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dirty="0"/>
              <a:t>Ο </a:t>
            </a:r>
            <a:r>
              <a:rPr lang="el-GR" i="1" dirty="0"/>
              <a:t>διάλογος</a:t>
            </a:r>
            <a:r>
              <a:rPr lang="el-GR" dirty="0"/>
              <a:t> και η προσπάθεια </a:t>
            </a:r>
            <a:r>
              <a:rPr lang="el-GR" i="1" dirty="0"/>
              <a:t>ερμηνείας</a:t>
            </a:r>
            <a:r>
              <a:rPr lang="el-GR" dirty="0"/>
              <a:t> των σκέψεων που έχουν διατυπωθεί στο παρελθόν…</a:t>
            </a:r>
          </a:p>
          <a:p>
            <a:endParaRPr lang="el-GR" dirty="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524500" y="3212976"/>
            <a:ext cx="36195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dirty="0"/>
              <a:t>…και έχουν «αντέξει» στο πέρασμα του χρόνου…</a:t>
            </a:r>
          </a:p>
          <a:p>
            <a:endParaRPr lang="el-GR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00034" y="4286256"/>
            <a:ext cx="42687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dirty="0"/>
              <a:t>…μας φέρνουν αντιμέτωπους με διαφορετικές απόψεις, προσεγγίσεις, σκέψεις, ιδέες…</a:t>
            </a:r>
          </a:p>
          <a:p>
            <a:endParaRPr lang="el-GR" dirty="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487988" y="4889500"/>
            <a:ext cx="33321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dirty="0"/>
              <a:t>… και μας βοηθούν να προσεγγίσουμε τον Τρίτο κόσμο…</a:t>
            </a:r>
          </a:p>
          <a:p>
            <a:endParaRPr lang="el-GR" dirty="0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987824" y="6093296"/>
            <a:ext cx="59394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καλλιεργώντας τη </a:t>
            </a:r>
            <a:r>
              <a:rPr lang="el-GR" b="1" dirty="0" err="1">
                <a:solidFill>
                  <a:schemeClr val="accent1">
                    <a:lumMod val="75000"/>
                  </a:schemeClr>
                </a:solidFill>
              </a:rPr>
              <a:t>μεταγνωστική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 μας ικανότητα!</a:t>
            </a:r>
          </a:p>
        </p:txBody>
      </p:sp>
      <p:sp>
        <p:nvSpPr>
          <p:cNvPr id="8" name="2 - Τίτλος"/>
          <p:cNvSpPr txBox="1">
            <a:spLocks/>
          </p:cNvSpPr>
          <p:nvPr/>
        </p:nvSpPr>
        <p:spPr>
          <a:xfrm>
            <a:off x="467544" y="188640"/>
            <a:ext cx="8229600" cy="868958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imes New Roman" pitchFamily="18" charset="0"/>
              </a:rPr>
              <a:t>4</a:t>
            </a:r>
            <a:r>
              <a:rPr kumimoji="0" lang="el-GR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Times New Roman" pitchFamily="18" charset="0"/>
              </a:rPr>
              <a:t>ο</a:t>
            </a: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Times New Roman" pitchFamily="18" charset="0"/>
              </a:rPr>
              <a:t> μοντέλο </a:t>
            </a:r>
            <a:r>
              <a:rPr kumimoji="0" lang="el-G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Times New Roman" pitchFamily="18" charset="0"/>
              </a:rPr>
              <a:t>παιδαγωγικής (3)</a:t>
            </a:r>
            <a:endParaRPr kumimoji="0" lang="el-GR" sz="41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Βιβλιογραφία</a:t>
            </a:r>
            <a:endParaRPr lang="el-GR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ΒΑΣΩ\Desktop\978960190145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928934"/>
            <a:ext cx="2500330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4 - Ορθογώνιο"/>
          <p:cNvSpPr/>
          <p:nvPr/>
        </p:nvSpPr>
        <p:spPr>
          <a:xfrm>
            <a:off x="500034" y="2285992"/>
            <a:ext cx="50720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Bruner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. (2007). </a:t>
            </a:r>
          </a:p>
          <a:p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Ο πολιτισμός της εκπαίδευσης.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Αθήνα: Ελληνικά Γράμματα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071802" y="3714752"/>
            <a:ext cx="5614998" cy="22925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4800" b="1" i="1" dirty="0" smtClean="0">
                <a:solidFill>
                  <a:schemeClr val="accent1">
                    <a:lumMod val="75000"/>
                  </a:schemeClr>
                </a:solidFill>
              </a:rPr>
              <a:t>Ευχαριστούμε!</a:t>
            </a:r>
            <a:endParaRPr lang="el-GR" sz="4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142976" y="2143116"/>
            <a:ext cx="7286676" cy="450059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Διδάσκων: </a:t>
            </a: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Παντελής Κυπριανός</a:t>
            </a:r>
          </a:p>
          <a:p>
            <a:pPr>
              <a:buNone/>
            </a:pPr>
            <a:endParaRPr lang="el-GR" sz="24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Φοιτήτριες:</a:t>
            </a:r>
          </a:p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Αλεξανδροπούλου Αγγελική-4611</a:t>
            </a:r>
          </a:p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Δημητρακοπούλου Γεωργία-4647</a:t>
            </a:r>
          </a:p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Ευθυμίου Ανθούλα-4649</a:t>
            </a:r>
          </a:p>
          <a:p>
            <a:pPr algn="ctr"/>
            <a:r>
              <a:rPr lang="el-GR" sz="2400" b="1" dirty="0" err="1" smtClean="0">
                <a:solidFill>
                  <a:schemeClr val="accent1">
                    <a:lumMod val="75000"/>
                  </a:schemeClr>
                </a:solidFill>
              </a:rPr>
              <a:t>Κόγγου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Βασιλική-4847</a:t>
            </a:r>
          </a:p>
          <a:p>
            <a:pPr algn="ctr"/>
            <a:r>
              <a:rPr lang="el-GR" sz="2400" b="1" dirty="0" err="1" smtClean="0">
                <a:solidFill>
                  <a:schemeClr val="accent1">
                    <a:lumMod val="75000"/>
                  </a:schemeClr>
                </a:solidFill>
              </a:rPr>
              <a:t>Ντούλα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Καλλιόπη-4720</a:t>
            </a:r>
          </a:p>
          <a:p>
            <a:pPr algn="ctr"/>
            <a:r>
              <a:rPr lang="el-GR" sz="2400" b="1" dirty="0" err="1" smtClean="0">
                <a:solidFill>
                  <a:schemeClr val="accent1">
                    <a:lumMod val="75000"/>
                  </a:schemeClr>
                </a:solidFill>
              </a:rPr>
              <a:t>Σταυρογιαννοπούλου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Βασιλική-4849</a:t>
            </a:r>
          </a:p>
          <a:p>
            <a:pPr algn="r">
              <a:buNone/>
            </a:pPr>
            <a:endParaRPr lang="el-GR" sz="20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15304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 smtClean="0">
                <a:solidFill>
                  <a:schemeClr val="bg2">
                    <a:lumMod val="25000"/>
                  </a:schemeClr>
                </a:solidFill>
              </a:rPr>
              <a:t>Εργασία στο μάθημα: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br>
              <a:rPr lang="el-GR" sz="3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</a:rPr>
              <a:t>Θεσμοί προσχολικής αγωγής και εκπαίδευσης στην Ευρώπη.</a:t>
            </a:r>
            <a:endParaRPr lang="el-GR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28596" y="214290"/>
            <a:ext cx="8229600" cy="699309"/>
          </a:xfrm>
        </p:spPr>
        <p:txBody>
          <a:bodyPr wrap="square" lIns="82945" tIns="41473" rIns="82945" bIns="41473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</a:rPr>
              <a:t>1ο μοντέλο παιδαγωγικής (1)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207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Απόκτηση </a:t>
            </a:r>
            <a:r>
              <a:rPr lang="el-GR" sz="2800" dirty="0" smtClean="0">
                <a:solidFill>
                  <a:schemeClr val="bg2">
                    <a:lumMod val="25000"/>
                  </a:schemeClr>
                </a:solidFill>
              </a:rPr>
              <a:t>“τεχνογνωσίας” </a:t>
            </a:r>
            <a:r>
              <a:rPr lang="el-GR" sz="2800" dirty="0" smtClean="0"/>
              <a:t>: τα παιδιά μαθαίνουν με τη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μίμηση.</a:t>
            </a:r>
          </a:p>
          <a:p>
            <a:r>
              <a:rPr lang="el-GR" sz="2800" dirty="0" smtClean="0"/>
              <a:t>Η αναπαράσταση μιας πράξης από έναν ενήλικα στο παιδί προϋποθέτει τα εξής:</a:t>
            </a:r>
          </a:p>
          <a:p>
            <a:pPr lvl="0">
              <a:buNone/>
            </a:pPr>
            <a:r>
              <a:rPr lang="el-GR" sz="2800" dirty="0" smtClean="0"/>
              <a:t>  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α)</a:t>
            </a:r>
            <a:r>
              <a:rPr lang="el-GR" sz="2800" dirty="0" smtClean="0"/>
              <a:t> το παιδί </a:t>
            </a:r>
            <a:r>
              <a:rPr lang="el-GR" sz="2800" b="1" dirty="0" smtClean="0">
                <a:solidFill>
                  <a:schemeClr val="bg2">
                    <a:lumMod val="25000"/>
                  </a:schemeClr>
                </a:solidFill>
              </a:rPr>
              <a:t>δεν</a:t>
            </a:r>
            <a:r>
              <a:rPr lang="el-GR" sz="2800" b="1" dirty="0" smtClean="0"/>
              <a:t> </a:t>
            </a:r>
            <a:r>
              <a:rPr lang="el-GR" sz="2800" b="1" dirty="0" smtClean="0">
                <a:solidFill>
                  <a:schemeClr val="bg2">
                    <a:lumMod val="25000"/>
                  </a:schemeClr>
                </a:solidFill>
              </a:rPr>
              <a:t>γνωρίζει</a:t>
            </a:r>
            <a:r>
              <a:rPr lang="el-GR" sz="2800" b="1" dirty="0" smtClean="0"/>
              <a:t> </a:t>
            </a:r>
            <a:r>
              <a:rPr lang="el-GR" sz="2800" dirty="0" smtClean="0"/>
              <a:t>πώς να κάνει αυτή την πράξη,</a:t>
            </a:r>
          </a:p>
          <a:p>
            <a:pPr lvl="0">
              <a:buNone/>
            </a:pPr>
            <a:r>
              <a:rPr lang="el-GR" sz="2800" dirty="0" smtClean="0"/>
              <a:t>  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β) </a:t>
            </a:r>
            <a:r>
              <a:rPr lang="el-GR" sz="2800" dirty="0" smtClean="0"/>
              <a:t>το παιδί </a:t>
            </a:r>
            <a:r>
              <a:rPr lang="el-GR" sz="2800" b="1" dirty="0" smtClean="0">
                <a:solidFill>
                  <a:schemeClr val="bg2">
                    <a:lumMod val="25000"/>
                  </a:schemeClr>
                </a:solidFill>
              </a:rPr>
              <a:t>μπορεί</a:t>
            </a:r>
            <a:r>
              <a:rPr lang="el-GR" sz="2800" dirty="0" smtClean="0"/>
              <a:t> να μάθει το πώς αν του το δείξουμε,</a:t>
            </a:r>
          </a:p>
          <a:p>
            <a:pPr lvl="0">
              <a:buNone/>
            </a:pP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   γ)</a:t>
            </a:r>
            <a:r>
              <a:rPr lang="el-GR" sz="2800" dirty="0" smtClean="0"/>
              <a:t> το παιδί </a:t>
            </a:r>
            <a:r>
              <a:rPr lang="el-GR" sz="2800" b="1" dirty="0" smtClean="0">
                <a:solidFill>
                  <a:schemeClr val="bg2">
                    <a:lumMod val="25000"/>
                  </a:schemeClr>
                </a:solidFill>
              </a:rPr>
              <a:t>θέλει</a:t>
            </a:r>
            <a:r>
              <a:rPr lang="el-GR" sz="2800" dirty="0" smtClean="0"/>
              <a:t> να κάνει την πράξη και</a:t>
            </a:r>
          </a:p>
          <a:p>
            <a:pPr lvl="0">
              <a:buNone/>
            </a:pP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   δ)</a:t>
            </a:r>
            <a:r>
              <a:rPr lang="el-GR" sz="2800" dirty="0" smtClean="0"/>
              <a:t>πράγματι, </a:t>
            </a:r>
            <a:r>
              <a:rPr lang="el-GR" sz="2800" b="1" dirty="0" smtClean="0">
                <a:solidFill>
                  <a:schemeClr val="bg2">
                    <a:lumMod val="25000"/>
                  </a:schemeClr>
                </a:solidFill>
              </a:rPr>
              <a:t>προσπαθεί</a:t>
            </a:r>
            <a:r>
              <a:rPr lang="el-GR" sz="2800" dirty="0" smtClean="0"/>
              <a:t> να την κάνει.</a:t>
            </a:r>
            <a:endParaRPr lang="el-GR" sz="2800" u="sng" dirty="0" smtClean="0"/>
          </a:p>
          <a:p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l-GR" sz="2800" dirty="0" smtClean="0"/>
              <a:t>Η σχολική τάξη αποτελεί τη μεγαλύτερη πρόκληση ώστε να εντάξουμε τη γνώση μας. Εκεί πραγματοποιείται η αμοιβαία ανταλλαγή γνώσεων δασκάλου και μαθητή </a:t>
            </a:r>
            <a:r>
              <a:rPr lang="el-GR" sz="2800" dirty="0" smtClean="0">
                <a:sym typeface="Wingdings" pitchFamily="2" charset="2"/>
              </a:rPr>
              <a:t>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εκπαίδευση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. </a:t>
            </a:r>
          </a:p>
          <a:p>
            <a:r>
              <a:rPr lang="el-GR" sz="2800" dirty="0" smtClean="0">
                <a:sym typeface="Wingdings" pitchFamily="2" charset="2"/>
              </a:rPr>
              <a:t>Ωστόσο αντικείμενο μελέτης στην εκπαιδευτική διαδικασία αποτελεί </a:t>
            </a:r>
            <a:r>
              <a:rPr lang="el-GR" sz="28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η νόηση των άλλων </a:t>
            </a:r>
            <a:r>
              <a:rPr lang="el-GR" sz="2800" dirty="0" smtClean="0">
                <a:sym typeface="Wingdings" pitchFamily="2" charset="2"/>
              </a:rPr>
              <a:t>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παραδοσιακή παιδαγωγική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l-GR" sz="2800" dirty="0" smtClean="0">
                <a:sym typeface="Wingdings" pitchFamily="2" charset="2"/>
              </a:rPr>
              <a:t> να βοηθήσουμε τα παιδιά να μάθουν για τον κόσμο.</a:t>
            </a:r>
          </a:p>
          <a:p>
            <a:r>
              <a:rPr lang="el-GR" sz="2800" dirty="0" smtClean="0">
                <a:sym typeface="Wingdings" pitchFamily="2" charset="2"/>
              </a:rPr>
              <a:t>Οι εκπαιδευτικές πρακτικές στην τάξη βασίζονται σε μια σειρά παραδοσιακών αντιλήψεων είτε «υπέρ», είτε «κατά» της παιδικής νόησης.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Παραδοσιακή παιδαγωγική Εισαγωγή</a:t>
            </a:r>
            <a:endParaRPr lang="el-G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13234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</a:rPr>
              <a:t>1ο μοντέλο παιδαγωγικής (2)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472518" cy="5402072"/>
          </a:xfrm>
        </p:spPr>
        <p:txBody>
          <a:bodyPr>
            <a:normAutofit fontScale="92500"/>
          </a:bodyPr>
          <a:lstStyle/>
          <a:p>
            <a:pPr lvl="0"/>
            <a:r>
              <a:rPr lang="el-GR" sz="3200" dirty="0" smtClean="0"/>
              <a:t>Ο έμπειρος γνώστης επιθυμεί να μεταδώσει τη δεξιότητα που έχει αποκτήσει σε έναν αρχάριο, μέσα από την </a:t>
            </a:r>
            <a:r>
              <a:rPr lang="el-GR" sz="3200" dirty="0" smtClean="0">
                <a:solidFill>
                  <a:schemeClr val="accent1">
                    <a:lumMod val="75000"/>
                  </a:schemeClr>
                </a:solidFill>
              </a:rPr>
              <a:t>επαναλαμβανόμενη εξάσκηση.</a:t>
            </a:r>
          </a:p>
          <a:p>
            <a:pPr lvl="0"/>
            <a:r>
              <a:rPr lang="el-GR" sz="3200" dirty="0" smtClean="0"/>
              <a:t>Έτσι, οι αρχάριοι μπορούν να:</a:t>
            </a:r>
          </a:p>
          <a:p>
            <a:pPr lvl="0">
              <a:buNone/>
            </a:pPr>
            <a:r>
              <a:rPr lang="el-GR" sz="3200" dirty="0" smtClean="0">
                <a:solidFill>
                  <a:schemeClr val="accent1">
                    <a:lumMod val="75000"/>
                  </a:schemeClr>
                </a:solidFill>
              </a:rPr>
              <a:t>    1.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l-GR" sz="3200" dirty="0" smtClean="0"/>
              <a:t>διδαχθούν μέσω της επίδειξης</a:t>
            </a:r>
          </a:p>
          <a:p>
            <a:pPr>
              <a:buNone/>
            </a:pPr>
            <a:r>
              <a:rPr lang="el-GR" sz="3200" dirty="0" smtClean="0">
                <a:solidFill>
                  <a:schemeClr val="accent1">
                    <a:lumMod val="75000"/>
                  </a:schemeClr>
                </a:solidFill>
              </a:rPr>
              <a:t>    2.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l-GR" sz="3200" dirty="0" smtClean="0"/>
              <a:t>μάθουν μέσω της μίμησης.</a:t>
            </a:r>
          </a:p>
          <a:p>
            <a:pPr lvl="0"/>
            <a:r>
              <a:rPr lang="el-GR" sz="3200" dirty="0" smtClean="0"/>
              <a:t>Η αναπαράσταση και η μίμηση καθιστούν δυνατή τη μετάδοση του πολιτισμού από τη μια γενιά στην άλλη.</a:t>
            </a:r>
          </a:p>
          <a:p>
            <a:endParaRPr lang="el-G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8524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>
                <a:solidFill>
                  <a:schemeClr val="bg2">
                    <a:lumMod val="50000"/>
                  </a:schemeClr>
                </a:solidFill>
              </a:rPr>
              <a:t>1ο μοντέλο παιδαγωγικής (3)</a:t>
            </a:r>
            <a:endParaRPr lang="el-G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lnSpcReduction="10000"/>
          </a:bodyPr>
          <a:lstStyle/>
          <a:p>
            <a:r>
              <a:rPr lang="el-GR" sz="2800" u="sng" dirty="0" smtClean="0"/>
              <a:t>Ωστόσο</a:t>
            </a:r>
            <a:r>
              <a:rPr lang="el-GR" sz="2800" dirty="0" smtClean="0"/>
              <a:t>, η μίμηση ως μέσο διδασκαλίας δίνει έμφαση περισσότερο στα ταλέντα και τις δεξιότητες, </a:t>
            </a:r>
            <a:r>
              <a:rPr lang="el-GR" sz="2800" u="sng" dirty="0" smtClean="0"/>
              <a:t>παρά</a:t>
            </a:r>
            <a:r>
              <a:rPr lang="el-GR" sz="2800" dirty="0" smtClean="0"/>
              <a:t> στη γνώση και την κατανόηση.</a:t>
            </a:r>
          </a:p>
          <a:p>
            <a:r>
              <a:rPr lang="el-GR" sz="2800" dirty="0" smtClean="0"/>
              <a:t>Άρα, </a:t>
            </a:r>
            <a:r>
              <a:rPr lang="el-GR" sz="2800" i="1" dirty="0" smtClean="0"/>
              <a:t>δεν</a:t>
            </a:r>
            <a:r>
              <a:rPr lang="el-GR" sz="2800" dirty="0" smtClean="0"/>
              <a:t> αρκεί απλώς να δείξουμε σε κάποιον πώς να κάνει κάτι και να του δώσουμε τη δυνατότητα πρακτικής εξάσκησης.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Η μάθηση προκύπτει από το 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</a:rPr>
              <a:t>συνδυασμό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 της εξάσκησης με τη θεωρητική εξήγηση.</a:t>
            </a:r>
          </a:p>
          <a:p>
            <a:pPr lvl="0"/>
            <a:r>
              <a:rPr lang="el-GR" sz="2800" dirty="0" smtClean="0"/>
              <a:t>Η απλή, λοιπόν, θεωρία της μιμητικής μάθησης ταιριάζει σε μια “παραδοσιακή” κοινωνία κι όχι σε μια πιο αναπτυγμένη.</a:t>
            </a:r>
          </a:p>
          <a:p>
            <a:pPr lvl="0"/>
            <a:endParaRPr lang="el-GR" dirty="0" smtClean="0">
              <a:solidFill>
                <a:srgbClr val="2323DC"/>
              </a:solidFill>
            </a:endParaRPr>
          </a:p>
          <a:p>
            <a:pPr lvl="0"/>
            <a:endParaRPr lang="el-GR" dirty="0" smtClean="0">
              <a:solidFill>
                <a:srgbClr val="2323DC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85242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</a:rPr>
              <a:t>2ο μοντέλο παιδαγωγικής (1)</a:t>
            </a:r>
            <a:br>
              <a:rPr lang="el-GR" sz="40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el-GR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1860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2800" dirty="0" smtClean="0"/>
              <a:t>Απόκτηση 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</a:rPr>
              <a:t>δηλωτικής γνώσης</a:t>
            </a:r>
            <a:r>
              <a:rPr lang="el-GR" sz="2800" dirty="0" smtClean="0"/>
              <a:t>: τα παιδιά μαθαίνουν με τη διδακτική πρακτική </a:t>
            </a:r>
          </a:p>
          <a:p>
            <a:pPr algn="just"/>
            <a:r>
              <a:rPr lang="el-GR" sz="2800" dirty="0" smtClean="0"/>
              <a:t>Βασική ιδέα: στους μαθητές παρουσιάζονται δεδομένα/ αρχές/ κανόνες μάθησης τα οποία μαθαίνουν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l-GR" sz="2800" dirty="0" smtClean="0"/>
              <a:t> απομνημονεύουν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l-GR" sz="2800" dirty="0" smtClean="0"/>
              <a:t> εφαρμόζουν</a:t>
            </a:r>
          </a:p>
          <a:p>
            <a:pPr algn="just"/>
            <a:r>
              <a:rPr lang="el-GR" sz="2800" dirty="0" smtClean="0"/>
              <a:t>Διδακτική ύλη </a:t>
            </a:r>
            <a:r>
              <a:rPr lang="el-GR" sz="2800" dirty="0" smtClean="0">
                <a:sym typeface="Wingdings" pitchFamily="2" charset="2"/>
              </a:rPr>
              <a:t></a:t>
            </a:r>
            <a:r>
              <a:rPr lang="el-GR" sz="2800" dirty="0" smtClean="0"/>
              <a:t> στο «νου» των δασκάλων, στα βιβλία, στον υπολογιστή κτλ</a:t>
            </a:r>
          </a:p>
          <a:p>
            <a:pPr algn="just"/>
            <a:r>
              <a:rPr lang="el-GR" sz="2800" dirty="0" smtClean="0"/>
              <a:t>Η γνώση αποκτάται απλά «βλέποντας» ή «ακούγοντας» την</a:t>
            </a:r>
            <a:endParaRPr lang="en-US" sz="2800" dirty="0" smtClean="0"/>
          </a:p>
          <a:p>
            <a:pPr algn="just"/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</a:rPr>
              <a:t>Διαδικαστική γνώση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800" dirty="0" smtClean="0"/>
              <a:t>το να γνωρίζουμε «πώς να» προκύπτει αυτόματα από τις γνώσεις που έχουμε στο θεωρητικό κομμάτι</a:t>
            </a:r>
          </a:p>
          <a:p>
            <a:pPr algn="just"/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13234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>
                <a:solidFill>
                  <a:schemeClr val="bg2">
                    <a:lumMod val="50000"/>
                  </a:schemeClr>
                </a:solidFill>
              </a:rPr>
              <a:t>2ο μοντέλο παιδαγωγικής (2)</a:t>
            </a:r>
            <a:br>
              <a:rPr lang="el-GR" sz="44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el-G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6088"/>
          </a:xfrm>
        </p:spPr>
        <p:txBody>
          <a:bodyPr/>
          <a:lstStyle/>
          <a:p>
            <a:endParaRPr lang="el-GR" dirty="0" smtClean="0"/>
          </a:p>
          <a:p>
            <a:r>
              <a:rPr lang="el-GR" dirty="0" smtClean="0"/>
              <a:t>Ικανότητα= ικανότητα να αποκτάς νέες γνώσεις με τη βοήθεια συγκεκριμένων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«νοητικών ικανοτήτων»</a:t>
            </a:r>
          </a:p>
          <a:p>
            <a:r>
              <a:rPr lang="el-GR" dirty="0" smtClean="0"/>
              <a:t>(+) προσδιορίζει σαφώς τι πρέπει να μάθει ο μαθητής και προτείνει κριτήρια για την αξιολόγηση της επίδοσης του (-)</a:t>
            </a:r>
          </a:p>
          <a:p>
            <a:pPr>
              <a:buNone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 παραδοσιακή παιδαγωγική</a:t>
            </a:r>
            <a:endParaRPr lang="el-G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 smtClean="0"/>
              <a:t>#αντικειμενικά τεστ αξιολόγησης (πολλαπλής επιλογής)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8125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>
                <a:solidFill>
                  <a:schemeClr val="bg2">
                    <a:lumMod val="50000"/>
                  </a:schemeClr>
                </a:solidFill>
              </a:rPr>
              <a:t>2ο μοντέλο παιδαγωγικής (3)</a:t>
            </a:r>
            <a:br>
              <a:rPr lang="el-GR" sz="44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el-G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Νόηση μαθητή= </a:t>
            </a:r>
            <a:r>
              <a:rPr lang="en-US" dirty="0" smtClean="0"/>
              <a:t>tabula rasa </a:t>
            </a:r>
          </a:p>
          <a:p>
            <a:r>
              <a:rPr lang="el-GR" dirty="0" smtClean="0"/>
              <a:t>Αθροιστική γνώση: κάθε νέα γνώση επισωρεύεται στην προϋπάρχουσα </a:t>
            </a:r>
          </a:p>
          <a:p>
            <a:r>
              <a:rPr lang="el-GR" dirty="0" smtClean="0"/>
              <a:t>Παθητική νόηση παιδιού</a:t>
            </a:r>
          </a:p>
          <a:p>
            <a:r>
              <a:rPr lang="el-GR" dirty="0" smtClean="0"/>
              <a:t>Η διδακτική παρατηρεί το παιδί  με την προοπτική ενός τρίτου προσώπου </a:t>
            </a:r>
            <a:r>
              <a:rPr lang="el-GR" dirty="0" smtClean="0">
                <a:sym typeface="Wingdings" pitchFamily="2" charset="2"/>
              </a:rPr>
              <a:t> μονόλογος του ενός προς τον άλλο</a:t>
            </a:r>
          </a:p>
          <a:p>
            <a:r>
              <a:rPr lang="el-GR" dirty="0" smtClean="0">
                <a:sym typeface="Wingdings" pitchFamily="2" charset="2"/>
              </a:rPr>
              <a:t>Ελλείψεις στην επίδοση αποδίδονται σε χαμηλό δείκτη ευφυΐας και υστέρηση νοητικών ικανοτήτων ενώ το εκπαιδευτικό σύστημα παραμένει άθικτο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313</TotalTime>
  <Words>871</Words>
  <Application>Microsoft Office PowerPoint</Application>
  <PresentationFormat>Προβολή στην οθόνη (4:3)</PresentationFormat>
  <Paragraphs>103</Paragraphs>
  <Slides>17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6" baseType="lpstr">
      <vt:lpstr>Calibri</vt:lpstr>
      <vt:lpstr>Lucida Sans Unicode</vt:lpstr>
      <vt:lpstr>StarSymbol</vt:lpstr>
      <vt:lpstr>Times New Roman</vt:lpstr>
      <vt:lpstr>Verdana</vt:lpstr>
      <vt:lpstr>Wingdings</vt:lpstr>
      <vt:lpstr>Wingdings 2</vt:lpstr>
      <vt:lpstr>Wingdings 3</vt:lpstr>
      <vt:lpstr>Συγκέντρωση</vt:lpstr>
      <vt:lpstr>   </vt:lpstr>
      <vt:lpstr>Εργασία στο μάθημα:  Θεσμοί προσχολικής αγωγής και εκπαίδευσης στην Ευρώπη.</vt:lpstr>
      <vt:lpstr>1ο μοντέλο παιδαγωγικής (1)</vt:lpstr>
      <vt:lpstr>Παραδοσιακή παιδαγωγική Εισαγωγή</vt:lpstr>
      <vt:lpstr>1ο μοντέλο παιδαγωγικής (2)</vt:lpstr>
      <vt:lpstr>1ο μοντέλο παιδαγωγικής (3)</vt:lpstr>
      <vt:lpstr> 2ο μοντέλο παιδαγωγικής (1) </vt:lpstr>
      <vt:lpstr>2ο μοντέλο παιδαγωγικής (2) </vt:lpstr>
      <vt:lpstr>2ο μοντέλο παιδαγωγικής (3) </vt:lpstr>
      <vt:lpstr>3ο μοντέλο παιδαγωγικής (1)</vt:lpstr>
      <vt:lpstr>3ο μοντέλο παιδαγωγικής (2)</vt:lpstr>
      <vt:lpstr>3ο μοντέλο παιδαγωγικής (3)</vt:lpstr>
      <vt:lpstr>Τα παιδιά ως νοήμονα όντα- διαχείριση της «αντικειμενικής» γνώσης.</vt:lpstr>
      <vt:lpstr>Ποιος είναι όμως ο στόχος της διδασκαλίας;</vt:lpstr>
      <vt:lpstr>Παρουσίαση του PowerPoint</vt:lpstr>
      <vt:lpstr>Βιβλιογραφία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jim</dc:creator>
  <cp:lastModifiedBy>pandelis kiprianos</cp:lastModifiedBy>
  <cp:revision>41</cp:revision>
  <dcterms:created xsi:type="dcterms:W3CDTF">2012-10-15T20:55:45Z</dcterms:created>
  <dcterms:modified xsi:type="dcterms:W3CDTF">2020-04-08T08:06:55Z</dcterms:modified>
</cp:coreProperties>
</file>