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97" r:id="rId2"/>
    <p:sldId id="298" r:id="rId3"/>
    <p:sldId id="299" r:id="rId4"/>
    <p:sldId id="300" r:id="rId5"/>
    <p:sldId id="301" r:id="rId6"/>
    <p:sldId id="256" r:id="rId7"/>
    <p:sldId id="257" r:id="rId8"/>
    <p:sldId id="260" r:id="rId9"/>
    <p:sldId id="258" r:id="rId10"/>
    <p:sldId id="261" r:id="rId11"/>
    <p:sldId id="263" r:id="rId12"/>
    <p:sldId id="317" r:id="rId13"/>
    <p:sldId id="403" r:id="rId14"/>
    <p:sldId id="404" r:id="rId15"/>
    <p:sldId id="318" r:id="rId16"/>
    <p:sldId id="405" r:id="rId17"/>
    <p:sldId id="266" r:id="rId18"/>
    <p:sldId id="267" r:id="rId19"/>
    <p:sldId id="319" r:id="rId20"/>
    <p:sldId id="268" r:id="rId21"/>
    <p:sldId id="270" r:id="rId22"/>
    <p:sldId id="271" r:id="rId23"/>
    <p:sldId id="259" r:id="rId24"/>
    <p:sldId id="272" r:id="rId25"/>
    <p:sldId id="320" r:id="rId26"/>
    <p:sldId id="321" r:id="rId27"/>
    <p:sldId id="407" r:id="rId28"/>
    <p:sldId id="408" r:id="rId29"/>
    <p:sldId id="409" r:id="rId30"/>
    <p:sldId id="274" r:id="rId31"/>
    <p:sldId id="406" r:id="rId32"/>
    <p:sldId id="302" r:id="rId33"/>
    <p:sldId id="410" r:id="rId34"/>
    <p:sldId id="411" r:id="rId35"/>
    <p:sldId id="412" r:id="rId36"/>
    <p:sldId id="413" r:id="rId37"/>
    <p:sldId id="275" r:id="rId38"/>
    <p:sldId id="322" r:id="rId39"/>
    <p:sldId id="324" r:id="rId40"/>
    <p:sldId id="402" r:id="rId41"/>
    <p:sldId id="325" r:id="rId42"/>
    <p:sldId id="415" r:id="rId43"/>
    <p:sldId id="416" r:id="rId44"/>
    <p:sldId id="417" r:id="rId45"/>
    <p:sldId id="323" r:id="rId46"/>
    <p:sldId id="305" r:id="rId47"/>
    <p:sldId id="418" r:id="rId48"/>
    <p:sldId id="326" r:id="rId49"/>
    <p:sldId id="278" r:id="rId50"/>
    <p:sldId id="327" r:id="rId51"/>
    <p:sldId id="328" r:id="rId52"/>
    <p:sldId id="414" r:id="rId53"/>
    <p:sldId id="350" r:id="rId54"/>
    <p:sldId id="420" r:id="rId55"/>
    <p:sldId id="421" r:id="rId56"/>
    <p:sldId id="422" r:id="rId57"/>
    <p:sldId id="423" r:id="rId58"/>
    <p:sldId id="424" r:id="rId59"/>
    <p:sldId id="425" r:id="rId60"/>
    <p:sldId id="426" r:id="rId61"/>
    <p:sldId id="427" r:id="rId62"/>
    <p:sldId id="428" r:id="rId63"/>
    <p:sldId id="429" r:id="rId64"/>
    <p:sldId id="430" r:id="rId6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134" autoAdjust="0"/>
  </p:normalViewPr>
  <p:slideViewPr>
    <p:cSldViewPr>
      <p:cViewPr varScale="1">
        <p:scale>
          <a:sx n="72" d="100"/>
          <a:sy n="72" d="100"/>
        </p:scale>
        <p:origin x="1242"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C211F7-ED4C-4861-ABC0-EB526606A53C}" type="datetimeFigureOut">
              <a:rPr lang="el-GR" smtClean="0"/>
              <a:pPr/>
              <a:t>6/11/2022</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1E9220-ADA8-4F54-9C86-5A9839654353}"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 Θέση εικόνας διαφάνειας"/>
          <p:cNvSpPr>
            <a:spLocks noGrp="1" noRot="1" noChangeAspect="1" noTextEdit="1"/>
          </p:cNvSpPr>
          <p:nvPr>
            <p:ph type="sldImg"/>
          </p:nvPr>
        </p:nvSpPr>
        <p:spPr>
          <a:ln/>
        </p:spPr>
      </p:sp>
      <p:sp>
        <p:nvSpPr>
          <p:cNvPr id="63491" name="2 - Θέση σημειώσεων"/>
          <p:cNvSpPr>
            <a:spLocks noGrp="1"/>
          </p:cNvSpPr>
          <p:nvPr>
            <p:ph type="body" idx="1"/>
          </p:nvPr>
        </p:nvSpPr>
        <p:spPr>
          <a:noFill/>
          <a:ln/>
        </p:spPr>
        <p:txBody>
          <a:bodyPr/>
          <a:lstStyle/>
          <a:p>
            <a:pPr eaLnBrk="1" hangingPunct="1"/>
            <a:endParaRPr lang="el-GR"/>
          </a:p>
        </p:txBody>
      </p:sp>
      <p:sp>
        <p:nvSpPr>
          <p:cNvPr id="63492" name="3 - Θέση αριθμού διαφάνειας"/>
          <p:cNvSpPr>
            <a:spLocks noGrp="1"/>
          </p:cNvSpPr>
          <p:nvPr>
            <p:ph type="sldNum" sz="quarter" idx="5"/>
          </p:nvPr>
        </p:nvSpPr>
        <p:spPr>
          <a:noFill/>
        </p:spPr>
        <p:txBody>
          <a:bodyPr/>
          <a:lstStyle/>
          <a:p>
            <a:fld id="{8AB89E89-0DFF-46B4-B273-253554270EB5}" type="slidenum">
              <a:rPr lang="el-GR" smtClean="0"/>
              <a:pPr/>
              <a:t>1</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797CCBBD-3238-49D8-8E4F-ECE03F9CA5D4}" type="slidenum">
              <a:rPr lang="el-GR" smtClean="0"/>
              <a:pPr/>
              <a:t>2</a:t>
            </a:fld>
            <a:endParaRPr lang="el-GR"/>
          </a:p>
        </p:txBody>
      </p:sp>
      <p:sp>
        <p:nvSpPr>
          <p:cNvPr id="64515" name="Rectangle 2"/>
          <p:cNvSpPr>
            <a:spLocks noGrp="1" noRot="1" noChangeAspect="1" noChangeArrowheads="1" noTextEdit="1"/>
          </p:cNvSpPr>
          <p:nvPr>
            <p:ph type="sldImg"/>
          </p:nvPr>
        </p:nvSpPr>
        <p:spPr>
          <a:solidFill>
            <a:srgbClr val="FFFFFF"/>
          </a:solidFill>
          <a:ln/>
        </p:spPr>
      </p:sp>
      <p:sp>
        <p:nvSpPr>
          <p:cNvPr id="6451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5D9B07C9-EA53-4400-BFCF-35CAFFF144CA}" type="slidenum">
              <a:rPr lang="el-GR" smtClean="0"/>
              <a:pPr/>
              <a:t>3</a:t>
            </a:fld>
            <a:endParaRPr lang="el-GR"/>
          </a:p>
        </p:txBody>
      </p:sp>
      <p:sp>
        <p:nvSpPr>
          <p:cNvPr id="65539" name="Rectangle 2"/>
          <p:cNvSpPr>
            <a:spLocks noGrp="1" noRot="1" noChangeAspect="1" noChangeArrowheads="1" noTextEdit="1"/>
          </p:cNvSpPr>
          <p:nvPr>
            <p:ph type="sldImg"/>
          </p:nvPr>
        </p:nvSpPr>
        <p:spPr>
          <a:solidFill>
            <a:srgbClr val="FFFFFF"/>
          </a:solidFill>
          <a:ln/>
        </p:spPr>
      </p:sp>
      <p:sp>
        <p:nvSpPr>
          <p:cNvPr id="655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597AC00C-EC41-47A2-9599-D29EA97C76C5}" type="slidenum">
              <a:rPr lang="el-GR" smtClean="0"/>
              <a:pPr/>
              <a:t>4</a:t>
            </a:fld>
            <a:endParaRPr lang="el-GR"/>
          </a:p>
        </p:txBody>
      </p:sp>
      <p:sp>
        <p:nvSpPr>
          <p:cNvPr id="66563" name="Rectangle 2"/>
          <p:cNvSpPr>
            <a:spLocks noGrp="1" noRot="1" noChangeAspect="1" noChangeArrowheads="1" noTextEdit="1"/>
          </p:cNvSpPr>
          <p:nvPr>
            <p:ph type="sldImg"/>
          </p:nvPr>
        </p:nvSpPr>
        <p:spPr>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6E6379B9-8152-4955-8417-06BFCA874626}" type="slidenum">
              <a:rPr lang="el-GR" smtClean="0"/>
              <a:pPr/>
              <a:t>5</a:t>
            </a:fld>
            <a:endParaRPr lang="el-GR"/>
          </a:p>
        </p:txBody>
      </p:sp>
      <p:sp>
        <p:nvSpPr>
          <p:cNvPr id="67587" name="Rectangle 2"/>
          <p:cNvSpPr>
            <a:spLocks noGrp="1" noRot="1" noChangeAspect="1" noChangeArrowheads="1" noTextEdit="1"/>
          </p:cNvSpPr>
          <p:nvPr>
            <p:ph type="sldImg"/>
          </p:nvPr>
        </p:nvSpPr>
        <p:spPr>
          <a:solidFill>
            <a:srgbClr val="FFFFFF"/>
          </a:solidFill>
          <a:ln/>
        </p:spPr>
      </p:sp>
      <p:sp>
        <p:nvSpPr>
          <p:cNvPr id="675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fld id="{8E1E9220-ADA8-4F54-9C86-5A9839654353}" type="slidenum">
              <a:rPr lang="el-GR" smtClean="0"/>
              <a:pPr/>
              <a:t>15</a:t>
            </a:fld>
            <a:endParaRPr lang="el-GR"/>
          </a:p>
        </p:txBody>
      </p:sp>
    </p:spTree>
    <p:extLst>
      <p:ext uri="{BB962C8B-B14F-4D97-AF65-F5344CB8AC3E}">
        <p14:creationId xmlns:p14="http://schemas.microsoft.com/office/powerpoint/2010/main" val="3741222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4" name="Slide Number Placeholder 3"/>
          <p:cNvSpPr>
            <a:spLocks noGrp="1"/>
          </p:cNvSpPr>
          <p:nvPr>
            <p:ph type="sldNum" sz="quarter" idx="5"/>
          </p:nvPr>
        </p:nvSpPr>
        <p:spPr/>
        <p:txBody>
          <a:bodyPr/>
          <a:lstStyle/>
          <a:p>
            <a:pPr>
              <a:defRPr/>
            </a:pPr>
            <a:fld id="{74D6DDCC-698C-4F69-9054-679CE20FF568}" type="slidenum">
              <a:rPr lang="en-GB" smtClean="0"/>
              <a:pPr>
                <a:defRPr/>
              </a:pPr>
              <a:t>51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2E694749-ABEB-4642-B5DC-2A184669B6DB}" type="datetime1">
              <a:rPr lang="el-GR" smtClean="0"/>
              <a:t>6/11/2022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4B4A090-C6FB-429D-9E72-869C603C7F2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329D8C4A-EF2C-4003-8CA3-D855FE971DF0}" type="datetime1">
              <a:rPr lang="el-GR" smtClean="0"/>
              <a:t>6/11/2022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4B4A090-C6FB-429D-9E72-869C603C7F2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4BF02458-ED78-480C-9A22-EFB91D7D6E9C}" type="datetime1">
              <a:rPr lang="el-GR" smtClean="0"/>
              <a:t>6/11/2022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4B4A090-C6FB-429D-9E72-869C603C7F2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BD156419-E803-4A1D-B316-556624E54D49}" type="datetime1">
              <a:rPr lang="el-GR" smtClean="0"/>
              <a:t>6/11/2022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4B4A090-C6FB-429D-9E72-869C603C7F2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53BD1475-9607-4DB7-A555-E302F9C9112B}" type="datetime1">
              <a:rPr lang="el-GR" smtClean="0"/>
              <a:t>6/11/2022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4B4A090-C6FB-429D-9E72-869C603C7F2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6B17762B-523D-4E5B-AE6E-505FF335224D}" type="datetime1">
              <a:rPr lang="el-GR" smtClean="0"/>
              <a:t>6/11/2022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4B4A090-C6FB-429D-9E72-869C603C7F2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CA2D02FC-B247-41F8-B41E-D4D3CB636DC3}" type="datetime1">
              <a:rPr lang="el-GR" smtClean="0"/>
              <a:t>6/11/2022</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B4B4A090-C6FB-429D-9E72-869C603C7F2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CC410E9E-8DB4-4D80-BF91-F7A3B178FF99}" type="datetime1">
              <a:rPr lang="el-GR" smtClean="0"/>
              <a:t>6/11/2022</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B4B4A090-C6FB-429D-9E72-869C603C7F2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A2601455-00E8-415E-B63A-500890D72EFA}" type="datetime1">
              <a:rPr lang="el-GR" smtClean="0"/>
              <a:t>6/11/2022</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B4B4A090-C6FB-429D-9E72-869C603C7F2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EC2DDB69-F224-4237-AB0E-0A25C53C5AEB}" type="datetime1">
              <a:rPr lang="el-GR" smtClean="0"/>
              <a:t>6/11/2022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4B4A090-C6FB-429D-9E72-869C603C7F2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9FAA7F6-3730-4F74-8FAA-D234FDF73B45}" type="datetime1">
              <a:rPr lang="el-GR" smtClean="0"/>
              <a:t>6/11/2022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4B4A090-C6FB-429D-9E72-869C603C7F2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D6FFD1-21B5-4E68-B69E-DE7D25E8172C}" type="datetime1">
              <a:rPr lang="el-GR" smtClean="0"/>
              <a:t>6/11/2022</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B4A090-C6FB-429D-9E72-869C603C7F2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www.youtube.com/watch?v=MOgowRy2WC0"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26"/>
          <p:cNvSpPr>
            <a:spLocks noGrp="1" noChangeArrowheads="1"/>
          </p:cNvSpPr>
          <p:nvPr>
            <p:ph type="ctrTitle"/>
          </p:nvPr>
        </p:nvSpPr>
        <p:spPr>
          <a:xfrm rot="20965669">
            <a:off x="519196" y="329736"/>
            <a:ext cx="7772400" cy="3286129"/>
          </a:xfrm>
        </p:spPr>
        <p:txBody>
          <a:bodyPr>
            <a:normAutofit/>
          </a:bodyPr>
          <a:lstStyle/>
          <a:p>
            <a:pPr eaLnBrk="1" hangingPunct="1"/>
            <a:r>
              <a:rPr lang="el-GR" sz="6000" b="1" dirty="0"/>
              <a:t>Θεωρίες Μάθησης</a:t>
            </a:r>
          </a:p>
        </p:txBody>
      </p:sp>
      <p:sp>
        <p:nvSpPr>
          <p:cNvPr id="3075" name="6 - Υπότιτλος"/>
          <p:cNvSpPr>
            <a:spLocks noGrp="1"/>
          </p:cNvSpPr>
          <p:nvPr>
            <p:ph type="subTitle" idx="1"/>
          </p:nvPr>
        </p:nvSpPr>
        <p:spPr/>
        <p:txBody>
          <a:bodyPr/>
          <a:lstStyle/>
          <a:p>
            <a:endParaRPr lang="el-GR" dirty="0"/>
          </a:p>
        </p:txBody>
      </p:sp>
      <p:pic>
        <p:nvPicPr>
          <p:cNvPr id="3" name="Εικόνα 2" descr="Εικόνα που περιέχει κείμενο&#10;&#10;Περιγραφή που δημιουργήθηκε αυτόματα">
            <a:extLst>
              <a:ext uri="{FF2B5EF4-FFF2-40B4-BE49-F238E27FC236}">
                <a16:creationId xmlns:a16="http://schemas.microsoft.com/office/drawing/2014/main" id="{13FC8E1E-BE5A-4035-9153-F4AF4C991F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632" y="3524250"/>
            <a:ext cx="6912768" cy="2641054"/>
          </a:xfrm>
          <a:prstGeom prst="rect">
            <a:avLst/>
          </a:prstGeom>
        </p:spPr>
      </p:pic>
      <p:sp>
        <p:nvSpPr>
          <p:cNvPr id="2" name="Θέση υποσέλιδου 1">
            <a:extLst>
              <a:ext uri="{FF2B5EF4-FFF2-40B4-BE49-F238E27FC236}">
                <a16:creationId xmlns:a16="http://schemas.microsoft.com/office/drawing/2014/main" id="{68D8C32B-9490-43FC-AAAA-D33E820D7FF3}"/>
              </a:ext>
            </a:extLst>
          </p:cNvPr>
          <p:cNvSpPr>
            <a:spLocks noGrp="1"/>
          </p:cNvSpPr>
          <p:nvPr>
            <p:ph type="ftr" sz="quarter" idx="11"/>
          </p:nvPr>
        </p:nvSpPr>
        <p:spPr/>
        <p:txBody>
          <a:bodyPr/>
          <a:lstStyle/>
          <a:p>
            <a:endParaRPr lang="el-GR" dirty="0"/>
          </a:p>
        </p:txBody>
      </p:sp>
      <p:sp>
        <p:nvSpPr>
          <p:cNvPr id="4" name="Θέση αριθμού διαφάνειας 3">
            <a:extLst>
              <a:ext uri="{FF2B5EF4-FFF2-40B4-BE49-F238E27FC236}">
                <a16:creationId xmlns:a16="http://schemas.microsoft.com/office/drawing/2014/main" id="{6AA1CB3D-DA32-4422-BAA9-1C010B14E3D0}"/>
              </a:ext>
            </a:extLst>
          </p:cNvPr>
          <p:cNvSpPr>
            <a:spLocks noGrp="1"/>
          </p:cNvSpPr>
          <p:nvPr>
            <p:ph type="sldNum" sz="quarter" idx="12"/>
          </p:nvPr>
        </p:nvSpPr>
        <p:spPr/>
        <p:txBody>
          <a:bodyPr/>
          <a:lstStyle/>
          <a:p>
            <a:fld id="{B4B4A090-C6FB-429D-9E72-869C603C7F2D}" type="slidenum">
              <a:rPr lang="el-GR" smtClean="0"/>
              <a:pPr/>
              <a:t>1</a:t>
            </a:fld>
            <a:endParaRPr lang="el-G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rot="10800000" flipV="1">
            <a:off x="1142976" y="-1049231"/>
            <a:ext cx="6215106" cy="77559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4000" b="1" i="0" u="sng" strike="noStrike" cap="none" normalizeH="0" baseline="0" dirty="0">
              <a:ln>
                <a:noFill/>
              </a:ln>
              <a:solidFill>
                <a:srgbClr val="000000"/>
              </a:solidFill>
              <a:effectLst/>
              <a:ea typeface="Times New Roman" pitchFamily="18" charset="0"/>
              <a:cs typeface="Tahom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l-GR" sz="4000" b="1" u="sng" dirty="0">
              <a:solidFill>
                <a:srgbClr val="000000"/>
              </a:solidFill>
              <a:ea typeface="Times New Roman" pitchFamily="18" charset="0"/>
              <a:cs typeface="Tahom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4000" b="1" i="0" u="sng" strike="noStrike" cap="none" normalizeH="0" baseline="0" dirty="0">
              <a:ln>
                <a:noFill/>
              </a:ln>
              <a:solidFill>
                <a:srgbClr val="000000"/>
              </a:solidFill>
              <a:effectLst/>
              <a:ea typeface="Times New Roman" pitchFamily="18" charset="0"/>
              <a:cs typeface="Tahom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4000" b="1" i="0" u="sng" strike="noStrike" cap="none" normalizeH="0" baseline="0" dirty="0">
                <a:ln>
                  <a:noFill/>
                </a:ln>
                <a:solidFill>
                  <a:srgbClr val="000000"/>
                </a:solidFill>
                <a:effectLst/>
                <a:ea typeface="Times New Roman" pitchFamily="18" charset="0"/>
                <a:cs typeface="Tahoma" pitchFamily="34" charset="0"/>
              </a:rPr>
              <a:t>Η ταυτόχρονη και </a:t>
            </a:r>
            <a:r>
              <a:rPr kumimoji="0" lang="el-GR" sz="4000" b="1" i="0" u="sng" strike="noStrike" cap="none" normalizeH="0" baseline="0" dirty="0">
                <a:ln>
                  <a:noFill/>
                </a:ln>
                <a:solidFill>
                  <a:srgbClr val="FF0000"/>
                </a:solidFill>
                <a:effectLst/>
                <a:ea typeface="Times New Roman" pitchFamily="18" charset="0"/>
                <a:cs typeface="Tahoma" pitchFamily="34" charset="0"/>
              </a:rPr>
              <a:t>επαναλαμβανόμενη </a:t>
            </a:r>
            <a:r>
              <a:rPr kumimoji="0" lang="el-GR" sz="4000" b="1" i="0" u="sng" strike="noStrike" cap="none" normalizeH="0" baseline="0" dirty="0">
                <a:ln>
                  <a:noFill/>
                </a:ln>
                <a:solidFill>
                  <a:srgbClr val="000000"/>
                </a:solidFill>
                <a:effectLst/>
                <a:ea typeface="Times New Roman" pitchFamily="18" charset="0"/>
                <a:cs typeface="Tahoma" pitchFamily="34" charset="0"/>
              </a:rPr>
              <a:t>παρουσίαση των δύο ερεθισμάτων έκανε </a:t>
            </a:r>
            <a:endParaRPr kumimoji="0" lang="el-GR" sz="4000" b="0" i="0" u="none" strike="noStrike" cap="none" normalizeH="0" baseline="0" dirty="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4000" b="1" i="0" u="sng" strike="noStrike" cap="none" normalizeH="0" baseline="0" dirty="0">
                <a:ln>
                  <a:noFill/>
                </a:ln>
                <a:solidFill>
                  <a:srgbClr val="000000"/>
                </a:solidFill>
                <a:effectLst/>
                <a:ea typeface="Times New Roman" pitchFamily="18" charset="0"/>
                <a:cs typeface="Tahoma" pitchFamily="34" charset="0"/>
              </a:rPr>
              <a:t>το σκύλο να συνδέσει ήχο και φαγητό και να αντιδρά </a:t>
            </a:r>
            <a:endParaRPr kumimoji="0" lang="el-GR" sz="4000" b="0" i="0" u="none" strike="noStrike" cap="none" normalizeH="0" baseline="0" dirty="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4000" b="1" i="0" u="sng" strike="noStrike" cap="none" normalizeH="0" baseline="0" dirty="0">
                <a:ln>
                  <a:noFill/>
                </a:ln>
                <a:solidFill>
                  <a:srgbClr val="000000"/>
                </a:solidFill>
                <a:effectLst/>
                <a:ea typeface="Times New Roman" pitchFamily="18" charset="0"/>
                <a:cs typeface="Tahoma" pitchFamily="34" charset="0"/>
              </a:rPr>
              <a:t>με τον ίδιο τρόπο σε δύο διαφορετικά ερεθίσματα.</a:t>
            </a:r>
            <a:endParaRPr kumimoji="0" lang="el-GR" sz="4000" b="0" i="0" u="none" strike="noStrike" cap="none" normalizeH="0" baseline="0" dirty="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4000" b="0" i="0" u="none" strike="noStrike" cap="none" normalizeH="0" baseline="0" dirty="0">
                <a:ln>
                  <a:noFill/>
                </a:ln>
                <a:solidFill>
                  <a:srgbClr val="000000"/>
                </a:solidFill>
                <a:effectLst/>
                <a:ea typeface="Times New Roman" pitchFamily="18" charset="0"/>
                <a:cs typeface="Tahoma" pitchFamily="34" charset="0"/>
              </a:rPr>
              <a:t> </a:t>
            </a:r>
            <a:endParaRPr kumimoji="0" lang="el-GR" sz="4000" b="0" i="0" u="none" strike="noStrike" cap="none" normalizeH="0" baseline="0" dirty="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dirty="0">
              <a:ln>
                <a:noFill/>
              </a:ln>
              <a:solidFill>
                <a:schemeClr val="tx1"/>
              </a:solidFill>
              <a:effectLst/>
              <a:latin typeface="Arial" pitchFamily="34" charset="0"/>
              <a:cs typeface="Arial" pitchFamily="34" charset="0"/>
            </a:endParaRPr>
          </a:p>
        </p:txBody>
      </p:sp>
      <p:sp>
        <p:nvSpPr>
          <p:cNvPr id="2" name="Θέση υποσέλιδου 1">
            <a:extLst>
              <a:ext uri="{FF2B5EF4-FFF2-40B4-BE49-F238E27FC236}">
                <a16:creationId xmlns:a16="http://schemas.microsoft.com/office/drawing/2014/main" id="{6CCDA658-F207-483B-B1E2-7C78C4C85FEF}"/>
              </a:ext>
            </a:extLst>
          </p:cNvPr>
          <p:cNvSpPr>
            <a:spLocks noGrp="1"/>
          </p:cNvSpPr>
          <p:nvPr>
            <p:ph type="ftr" sz="quarter" idx="11"/>
          </p:nvPr>
        </p:nvSpPr>
        <p:spPr/>
        <p:txBody>
          <a:bodyPr/>
          <a:lstStyle/>
          <a:p>
            <a:endParaRPr lang="el-GR"/>
          </a:p>
        </p:txBody>
      </p:sp>
      <p:sp>
        <p:nvSpPr>
          <p:cNvPr id="3" name="Θέση αριθμού διαφάνειας 2">
            <a:extLst>
              <a:ext uri="{FF2B5EF4-FFF2-40B4-BE49-F238E27FC236}">
                <a16:creationId xmlns:a16="http://schemas.microsoft.com/office/drawing/2014/main" id="{25ABA881-7988-4DFC-96B1-5D6A5C06C0F8}"/>
              </a:ext>
            </a:extLst>
          </p:cNvPr>
          <p:cNvSpPr>
            <a:spLocks noGrp="1"/>
          </p:cNvSpPr>
          <p:nvPr>
            <p:ph type="sldNum" sz="quarter" idx="12"/>
          </p:nvPr>
        </p:nvSpPr>
        <p:spPr/>
        <p:txBody>
          <a:bodyPr/>
          <a:lstStyle/>
          <a:p>
            <a:fld id="{B4B4A090-C6FB-429D-9E72-869C603C7F2D}" type="slidenum">
              <a:rPr lang="el-GR" smtClean="0"/>
              <a:pPr/>
              <a:t>10</a:t>
            </a:fld>
            <a:endParaRPr lang="el-G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1714488"/>
          </a:xfrm>
        </p:spPr>
        <p:txBody>
          <a:bodyPr>
            <a:normAutofit fontScale="90000"/>
          </a:bodyPr>
          <a:lstStyle/>
          <a:p>
            <a:r>
              <a:rPr lang="el-GR" b="1" dirty="0"/>
              <a:t>Κλασσική εξαρτημένη μάθηση (</a:t>
            </a:r>
            <a:r>
              <a:rPr lang="el-GR" b="1" dirty="0" err="1"/>
              <a:t>classical</a:t>
            </a:r>
            <a:r>
              <a:rPr lang="el-GR" b="1" dirty="0"/>
              <a:t> </a:t>
            </a:r>
            <a:r>
              <a:rPr lang="el-GR" b="1" dirty="0" err="1"/>
              <a:t>conditioning</a:t>
            </a:r>
            <a:r>
              <a:rPr lang="el-GR" b="1" dirty="0"/>
              <a:t>)</a:t>
            </a:r>
            <a:br>
              <a:rPr lang="el-GR" b="1" dirty="0"/>
            </a:br>
            <a:endParaRPr lang="el-GR" dirty="0"/>
          </a:p>
        </p:txBody>
      </p:sp>
      <p:sp>
        <p:nvSpPr>
          <p:cNvPr id="3" name="2 - Θέση περιεχομένου"/>
          <p:cNvSpPr>
            <a:spLocks noGrp="1"/>
          </p:cNvSpPr>
          <p:nvPr>
            <p:ph idx="1"/>
          </p:nvPr>
        </p:nvSpPr>
        <p:spPr/>
        <p:txBody>
          <a:bodyPr/>
          <a:lstStyle/>
          <a:p>
            <a:r>
              <a:rPr lang="el-GR" b="1" dirty="0"/>
              <a:t> Η Κλασσική εξαρτημένη μάθηση</a:t>
            </a:r>
            <a:r>
              <a:rPr lang="el-GR" dirty="0"/>
              <a:t> </a:t>
            </a:r>
            <a:r>
              <a:rPr lang="el-GR" b="1" dirty="0"/>
              <a:t>είναι ένα είδος μάθησης κατά το οποίο </a:t>
            </a:r>
            <a:r>
              <a:rPr lang="el-GR" dirty="0"/>
              <a:t>ένας οργανισμός μαθαίνει να αντιδρά σε ένα αρχικά ουδέτερο ερέθισμα (βλ ήχος)με ένα συγκεκριμένο τρόπο, συνδέοντας </a:t>
            </a:r>
            <a:r>
              <a:rPr lang="el-GR" dirty="0" err="1"/>
              <a:t>χωροχρονικά</a:t>
            </a:r>
            <a:r>
              <a:rPr lang="el-GR" dirty="0"/>
              <a:t> το ερέθισμα αυτό με ένα άλλο ερέθισμα που προκαλεί από τη φύση του(βλ τροφή) μια αντανακλαστική αντίδραση του οργανισμού(βλ έκκριση σιέλου)</a:t>
            </a:r>
          </a:p>
        </p:txBody>
      </p:sp>
      <p:sp>
        <p:nvSpPr>
          <p:cNvPr id="4" name="Θέση υποσέλιδου 3">
            <a:extLst>
              <a:ext uri="{FF2B5EF4-FFF2-40B4-BE49-F238E27FC236}">
                <a16:creationId xmlns:a16="http://schemas.microsoft.com/office/drawing/2014/main" id="{59FBEE3B-0F76-4534-84F9-79BE3F988D1D}"/>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1388A395-0341-448A-AFD2-43AEDFDDACD7}"/>
              </a:ext>
            </a:extLst>
          </p:cNvPr>
          <p:cNvSpPr>
            <a:spLocks noGrp="1"/>
          </p:cNvSpPr>
          <p:nvPr>
            <p:ph type="sldNum" sz="quarter" idx="12"/>
          </p:nvPr>
        </p:nvSpPr>
        <p:spPr/>
        <p:txBody>
          <a:bodyPr/>
          <a:lstStyle/>
          <a:p>
            <a:fld id="{B4B4A090-C6FB-429D-9E72-869C603C7F2D}" type="slidenum">
              <a:rPr lang="el-GR" smtClean="0"/>
              <a:pPr/>
              <a:t>11</a:t>
            </a:fld>
            <a:endParaRPr lang="el-G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A790BD8-BD7B-4A81-81EB-ECE84077553A}"/>
              </a:ext>
            </a:extLst>
          </p:cNvPr>
          <p:cNvSpPr>
            <a:spLocks noGrp="1"/>
          </p:cNvSpPr>
          <p:nvPr>
            <p:ph type="title"/>
          </p:nvPr>
        </p:nvSpPr>
        <p:spPr/>
        <p:txBody>
          <a:bodyPr>
            <a:normAutofit fontScale="90000"/>
          </a:bodyPr>
          <a:lstStyle/>
          <a:p>
            <a:r>
              <a:rPr lang="el-GR" dirty="0"/>
              <a:t>ΠΑΡΑΔΕΙΓΜΑ ΚΛΑΣΙΚΗΣ ΕΞΑΡΤΗΜΕΝΗΣ ΜΑΘΗΣΗΣ</a:t>
            </a:r>
            <a:endParaRPr lang="en-US" dirty="0"/>
          </a:p>
        </p:txBody>
      </p:sp>
      <p:sp>
        <p:nvSpPr>
          <p:cNvPr id="3" name="Θέση περιεχομένου 2">
            <a:extLst>
              <a:ext uri="{FF2B5EF4-FFF2-40B4-BE49-F238E27FC236}">
                <a16:creationId xmlns:a16="http://schemas.microsoft.com/office/drawing/2014/main" id="{5EBACF78-1481-4D44-BC50-60D6D77B7A1F}"/>
              </a:ext>
            </a:extLst>
          </p:cNvPr>
          <p:cNvSpPr>
            <a:spLocks noGrp="1"/>
          </p:cNvSpPr>
          <p:nvPr>
            <p:ph idx="1"/>
          </p:nvPr>
        </p:nvSpPr>
        <p:spPr/>
        <p:txBody>
          <a:bodyPr>
            <a:normAutofit lnSpcReduction="10000"/>
          </a:bodyPr>
          <a:lstStyle/>
          <a:p>
            <a:r>
              <a:rPr lang="el-GR" dirty="0"/>
              <a:t>Για παράδειγμα, η </a:t>
            </a:r>
            <a:r>
              <a:rPr lang="el-GR" b="1" dirty="0"/>
              <a:t>εκμάθηση</a:t>
            </a:r>
            <a:r>
              <a:rPr lang="el-GR" dirty="0"/>
              <a:t> </a:t>
            </a:r>
            <a:r>
              <a:rPr lang="el-GR" b="1" dirty="0"/>
              <a:t>της</a:t>
            </a:r>
            <a:r>
              <a:rPr lang="el-GR" dirty="0"/>
              <a:t> </a:t>
            </a:r>
            <a:r>
              <a:rPr lang="el-GR" b="1" dirty="0"/>
              <a:t>λέξης</a:t>
            </a:r>
            <a:r>
              <a:rPr lang="el-GR" dirty="0"/>
              <a:t> </a:t>
            </a:r>
            <a:r>
              <a:rPr lang="el-GR" b="1" dirty="0"/>
              <a:t>γάλα</a:t>
            </a:r>
            <a:r>
              <a:rPr lang="el-GR" dirty="0"/>
              <a:t> ξεκινά από τη διαπίστωση ότι η θέα του γάλακτος προκαλεί ευχάριστες αντιδράσεις στο πεινασμένο παιδί, όπως ευχαρίστηση, χαμόγελο, έκκριση σάλιου, προσπάθειες να πιάσει το ποτήρι με το γάλα </a:t>
            </a:r>
            <a:r>
              <a:rPr lang="el-GR" dirty="0" err="1"/>
              <a:t>κ.ο.κ.</a:t>
            </a:r>
            <a:r>
              <a:rPr lang="el-GR" dirty="0"/>
              <a:t> </a:t>
            </a:r>
          </a:p>
          <a:p>
            <a:r>
              <a:rPr lang="el-GR" dirty="0"/>
              <a:t>Οι αντιδράσεις αυτές εμφανίζονται όταν το </a:t>
            </a:r>
            <a:r>
              <a:rPr lang="el-GR" b="1" dirty="0"/>
              <a:t>ερέθισμα</a:t>
            </a:r>
            <a:r>
              <a:rPr lang="el-GR" dirty="0"/>
              <a:t> </a:t>
            </a:r>
            <a:r>
              <a:rPr lang="el-GR" b="1" dirty="0"/>
              <a:t>έχει</a:t>
            </a:r>
            <a:r>
              <a:rPr lang="el-GR" dirty="0"/>
              <a:t> </a:t>
            </a:r>
            <a:r>
              <a:rPr lang="el-GR" b="1" dirty="0"/>
              <a:t>σχέση</a:t>
            </a:r>
            <a:r>
              <a:rPr lang="el-GR" dirty="0"/>
              <a:t> </a:t>
            </a:r>
            <a:r>
              <a:rPr lang="el-GR" b="1" dirty="0"/>
              <a:t>με</a:t>
            </a:r>
            <a:r>
              <a:rPr lang="el-GR" dirty="0"/>
              <a:t> </a:t>
            </a:r>
            <a:r>
              <a:rPr lang="el-GR" b="1" dirty="0"/>
              <a:t>την</a:t>
            </a:r>
            <a:r>
              <a:rPr lang="el-GR" dirty="0"/>
              <a:t> </a:t>
            </a:r>
            <a:r>
              <a:rPr lang="el-GR" b="1" dirty="0"/>
              <a:t>τροφή</a:t>
            </a:r>
            <a:r>
              <a:rPr lang="en-US" b="1" dirty="0"/>
              <a:t>(o</a:t>
            </a:r>
            <a:r>
              <a:rPr lang="el-GR" b="1" dirty="0"/>
              <a:t>πως το γάλα)</a:t>
            </a:r>
            <a:r>
              <a:rPr lang="el-GR" dirty="0"/>
              <a:t>. </a:t>
            </a:r>
            <a:endParaRPr lang="en-US" dirty="0"/>
          </a:p>
        </p:txBody>
      </p:sp>
      <p:sp>
        <p:nvSpPr>
          <p:cNvPr id="4" name="Θέση υποσέλιδου 3">
            <a:extLst>
              <a:ext uri="{FF2B5EF4-FFF2-40B4-BE49-F238E27FC236}">
                <a16:creationId xmlns:a16="http://schemas.microsoft.com/office/drawing/2014/main" id="{9C3733D9-ED60-4CE0-B7AC-7E37CEB5DFCE}"/>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903E0338-5AD1-4630-80CD-B8DF4728841F}"/>
              </a:ext>
            </a:extLst>
          </p:cNvPr>
          <p:cNvSpPr>
            <a:spLocks noGrp="1"/>
          </p:cNvSpPr>
          <p:nvPr>
            <p:ph type="sldNum" sz="quarter" idx="12"/>
          </p:nvPr>
        </p:nvSpPr>
        <p:spPr/>
        <p:txBody>
          <a:bodyPr/>
          <a:lstStyle/>
          <a:p>
            <a:fld id="{B4B4A090-C6FB-429D-9E72-869C603C7F2D}" type="slidenum">
              <a:rPr lang="el-GR" smtClean="0"/>
              <a:pPr/>
              <a:t>12</a:t>
            </a:fld>
            <a:endParaRPr lang="el-GR"/>
          </a:p>
        </p:txBody>
      </p:sp>
    </p:spTree>
    <p:extLst>
      <p:ext uri="{BB962C8B-B14F-4D97-AF65-F5344CB8AC3E}">
        <p14:creationId xmlns:p14="http://schemas.microsoft.com/office/powerpoint/2010/main" val="330454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464EA93-BE15-4066-80FF-F59D3E80AF6A}"/>
              </a:ext>
            </a:extLst>
          </p:cNvPr>
          <p:cNvSpPr>
            <a:spLocks noGrp="1"/>
          </p:cNvSpPr>
          <p:nvPr>
            <p:ph type="title"/>
          </p:nvPr>
        </p:nvSpPr>
        <p:spPr/>
        <p:txBody>
          <a:bodyPr/>
          <a:lstStyle/>
          <a:p>
            <a:endParaRPr lang="en-US"/>
          </a:p>
        </p:txBody>
      </p:sp>
      <p:pic>
        <p:nvPicPr>
          <p:cNvPr id="5" name="Θέση περιεχομένου 4">
            <a:extLst>
              <a:ext uri="{FF2B5EF4-FFF2-40B4-BE49-F238E27FC236}">
                <a16:creationId xmlns:a16="http://schemas.microsoft.com/office/drawing/2014/main" id="{1D063096-A093-4710-ACD1-CB8D1EBBC02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8750" y="1767681"/>
            <a:ext cx="6286500" cy="4191000"/>
          </a:xfrm>
        </p:spPr>
      </p:pic>
      <p:sp>
        <p:nvSpPr>
          <p:cNvPr id="3" name="Θέση υποσέλιδου 2">
            <a:extLst>
              <a:ext uri="{FF2B5EF4-FFF2-40B4-BE49-F238E27FC236}">
                <a16:creationId xmlns:a16="http://schemas.microsoft.com/office/drawing/2014/main" id="{F2C50EBE-8F6C-49DD-9663-7F4CBBA090AC}"/>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86F7005D-AC81-4042-AC22-90534E99A433}"/>
              </a:ext>
            </a:extLst>
          </p:cNvPr>
          <p:cNvSpPr>
            <a:spLocks noGrp="1"/>
          </p:cNvSpPr>
          <p:nvPr>
            <p:ph type="sldNum" sz="quarter" idx="12"/>
          </p:nvPr>
        </p:nvSpPr>
        <p:spPr/>
        <p:txBody>
          <a:bodyPr/>
          <a:lstStyle/>
          <a:p>
            <a:fld id="{B4B4A090-C6FB-429D-9E72-869C603C7F2D}" type="slidenum">
              <a:rPr lang="el-GR" smtClean="0"/>
              <a:pPr/>
              <a:t>13</a:t>
            </a:fld>
            <a:endParaRPr lang="el-GR"/>
          </a:p>
        </p:txBody>
      </p:sp>
    </p:spTree>
    <p:extLst>
      <p:ext uri="{BB962C8B-B14F-4D97-AF65-F5344CB8AC3E}">
        <p14:creationId xmlns:p14="http://schemas.microsoft.com/office/powerpoint/2010/main" val="3512245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AA298FC-4FDD-4438-A18A-8957F5266656}"/>
              </a:ext>
            </a:extLst>
          </p:cNvPr>
          <p:cNvSpPr>
            <a:spLocks noGrp="1"/>
          </p:cNvSpPr>
          <p:nvPr>
            <p:ph type="title"/>
          </p:nvPr>
        </p:nvSpPr>
        <p:spPr/>
        <p:txBody>
          <a:bodyPr>
            <a:normAutofit fontScale="90000"/>
          </a:bodyPr>
          <a:lstStyle/>
          <a:p>
            <a:r>
              <a:rPr lang="el-GR" dirty="0"/>
              <a:t>Εξαρτημένη μάθηση της λέξης ΓΑΛΑ</a:t>
            </a:r>
            <a:endParaRPr lang="en-US" dirty="0"/>
          </a:p>
        </p:txBody>
      </p:sp>
      <p:sp>
        <p:nvSpPr>
          <p:cNvPr id="3" name="Θέση περιεχομένου 2">
            <a:extLst>
              <a:ext uri="{FF2B5EF4-FFF2-40B4-BE49-F238E27FC236}">
                <a16:creationId xmlns:a16="http://schemas.microsoft.com/office/drawing/2014/main" id="{E41370BB-A187-4E79-8058-D52312E83CC4}"/>
              </a:ext>
            </a:extLst>
          </p:cNvPr>
          <p:cNvSpPr>
            <a:spLocks noGrp="1"/>
          </p:cNvSpPr>
          <p:nvPr>
            <p:ph idx="1"/>
          </p:nvPr>
        </p:nvSpPr>
        <p:spPr/>
        <p:txBody>
          <a:bodyPr/>
          <a:lstStyle/>
          <a:p>
            <a:r>
              <a:rPr lang="el-GR" dirty="0"/>
              <a:t>Το παιδί, επομένως, μαθαίνει τη λέξη γάλα όταν </a:t>
            </a:r>
            <a:r>
              <a:rPr lang="el-GR" b="1" dirty="0"/>
              <a:t>στο</a:t>
            </a:r>
            <a:r>
              <a:rPr lang="el-GR" dirty="0"/>
              <a:t> </a:t>
            </a:r>
            <a:r>
              <a:rPr lang="el-GR" b="1" dirty="0"/>
              <a:t>άκουσμα</a:t>
            </a:r>
            <a:r>
              <a:rPr lang="el-GR" dirty="0"/>
              <a:t> της την </a:t>
            </a:r>
            <a:r>
              <a:rPr lang="el-GR" b="1" u="sng" dirty="0"/>
              <a:t>κατανοεί</a:t>
            </a:r>
            <a:r>
              <a:rPr lang="el-GR" dirty="0"/>
              <a:t> και </a:t>
            </a:r>
            <a:r>
              <a:rPr lang="el-GR" b="1" dirty="0">
                <a:solidFill>
                  <a:srgbClr val="FF0000"/>
                </a:solidFill>
              </a:rPr>
              <a:t>αντιδρά</a:t>
            </a:r>
            <a:r>
              <a:rPr lang="el-GR" dirty="0"/>
              <a:t> με τον ίδιο τρόπο όπως στη θέα του γάλακτος.</a:t>
            </a:r>
            <a:endParaRPr lang="en-US" dirty="0"/>
          </a:p>
        </p:txBody>
      </p:sp>
      <p:pic>
        <p:nvPicPr>
          <p:cNvPr id="5" name="Εικόνα 4">
            <a:extLst>
              <a:ext uri="{FF2B5EF4-FFF2-40B4-BE49-F238E27FC236}">
                <a16:creationId xmlns:a16="http://schemas.microsoft.com/office/drawing/2014/main" id="{F3F57522-FD75-48ED-AA86-6ED4E7D5CB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768" y="4005063"/>
            <a:ext cx="3816424" cy="2303661"/>
          </a:xfrm>
          <a:prstGeom prst="rect">
            <a:avLst/>
          </a:prstGeom>
        </p:spPr>
      </p:pic>
      <p:sp>
        <p:nvSpPr>
          <p:cNvPr id="4" name="Θέση υποσέλιδου 3">
            <a:extLst>
              <a:ext uri="{FF2B5EF4-FFF2-40B4-BE49-F238E27FC236}">
                <a16:creationId xmlns:a16="http://schemas.microsoft.com/office/drawing/2014/main" id="{0DAD63DE-CA8E-40DE-92BB-4501F093BAB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606F2167-4C06-437D-A928-324A70E8EB27}"/>
              </a:ext>
            </a:extLst>
          </p:cNvPr>
          <p:cNvSpPr>
            <a:spLocks noGrp="1"/>
          </p:cNvSpPr>
          <p:nvPr>
            <p:ph type="sldNum" sz="quarter" idx="12"/>
          </p:nvPr>
        </p:nvSpPr>
        <p:spPr/>
        <p:txBody>
          <a:bodyPr/>
          <a:lstStyle/>
          <a:p>
            <a:fld id="{B4B4A090-C6FB-429D-9E72-869C603C7F2D}" type="slidenum">
              <a:rPr lang="el-GR" smtClean="0"/>
              <a:pPr/>
              <a:t>14</a:t>
            </a:fld>
            <a:endParaRPr lang="el-GR"/>
          </a:p>
        </p:txBody>
      </p:sp>
    </p:spTree>
    <p:extLst>
      <p:ext uri="{BB962C8B-B14F-4D97-AF65-F5344CB8AC3E}">
        <p14:creationId xmlns:p14="http://schemas.microsoft.com/office/powerpoint/2010/main" val="3597873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269DAEF-A3B5-4818-AABD-03A43CE7671F}"/>
              </a:ext>
            </a:extLst>
          </p:cNvPr>
          <p:cNvSpPr>
            <a:spLocks noGrp="1"/>
          </p:cNvSpPr>
          <p:nvPr>
            <p:ph type="title"/>
          </p:nvPr>
        </p:nvSpPr>
        <p:spPr/>
        <p:txBody>
          <a:bodyPr>
            <a:normAutofit fontScale="90000"/>
          </a:bodyPr>
          <a:lstStyle/>
          <a:p>
            <a:r>
              <a:rPr lang="el-GR" dirty="0"/>
              <a:t>ΠΑΡΑΔΕΙΓΜΑ ΚΛΑΣΙΚΗΣ ΕΞΑΡΤΗΜΕΝΗΣ ΜΑΘΗΣΗΣ</a:t>
            </a:r>
            <a:endParaRPr lang="en-US" dirty="0"/>
          </a:p>
        </p:txBody>
      </p:sp>
      <p:sp>
        <p:nvSpPr>
          <p:cNvPr id="3" name="Θέση περιεχομένου 2">
            <a:extLst>
              <a:ext uri="{FF2B5EF4-FFF2-40B4-BE49-F238E27FC236}">
                <a16:creationId xmlns:a16="http://schemas.microsoft.com/office/drawing/2014/main" id="{5D688C63-562D-4D89-AD1E-6BE62D5CBA90}"/>
              </a:ext>
            </a:extLst>
          </p:cNvPr>
          <p:cNvSpPr>
            <a:spLocks noGrp="1"/>
          </p:cNvSpPr>
          <p:nvPr>
            <p:ph idx="1"/>
          </p:nvPr>
        </p:nvSpPr>
        <p:spPr/>
        <p:txBody>
          <a:bodyPr>
            <a:normAutofit/>
          </a:bodyPr>
          <a:lstStyle/>
          <a:p>
            <a:r>
              <a:rPr lang="el-GR" dirty="0"/>
              <a:t>Η μάθηση λοιπόν της λέξης ΓΑΛΑ μπορεί να επιτευχθεί με το σχηματισμό μιας </a:t>
            </a:r>
            <a:r>
              <a:rPr lang="el-GR" b="1" dirty="0" err="1">
                <a:solidFill>
                  <a:srgbClr val="FF0000"/>
                </a:solidFill>
              </a:rPr>
              <a:t>συνεξάρτησης</a:t>
            </a:r>
            <a:r>
              <a:rPr lang="el-GR" dirty="0"/>
              <a:t> ανάμεσα στο </a:t>
            </a:r>
            <a:r>
              <a:rPr lang="el-GR" b="1" dirty="0"/>
              <a:t>άσχετο ακουστικό ερέθισμα της λέξης γάλα </a:t>
            </a:r>
          </a:p>
          <a:p>
            <a:r>
              <a:rPr lang="el-GR" dirty="0"/>
              <a:t>και στις ευχάριστες ανακλαστικές αντιδράσεις του παιδιού στην </a:t>
            </a:r>
            <a:r>
              <a:rPr lang="el-GR" b="1" dirty="0"/>
              <a:t>παρουσίαση του φυσικού ερεθίσματος της τροφής :γάλα</a:t>
            </a:r>
            <a:endParaRPr lang="el-GR" dirty="0"/>
          </a:p>
          <a:p>
            <a:endParaRPr lang="en-US" dirty="0"/>
          </a:p>
        </p:txBody>
      </p:sp>
      <p:pic>
        <p:nvPicPr>
          <p:cNvPr id="6" name="Εικόνα 5">
            <a:extLst>
              <a:ext uri="{FF2B5EF4-FFF2-40B4-BE49-F238E27FC236}">
                <a16:creationId xmlns:a16="http://schemas.microsoft.com/office/drawing/2014/main" id="{DBDBBFAA-5EB6-4FCA-9889-FF4F3E545C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3112" y="2080134"/>
            <a:ext cx="1763688" cy="1143000"/>
          </a:xfrm>
          <a:prstGeom prst="rect">
            <a:avLst/>
          </a:prstGeom>
        </p:spPr>
      </p:pic>
      <p:pic>
        <p:nvPicPr>
          <p:cNvPr id="8" name="Εικόνα 7">
            <a:extLst>
              <a:ext uri="{FF2B5EF4-FFF2-40B4-BE49-F238E27FC236}">
                <a16:creationId xmlns:a16="http://schemas.microsoft.com/office/drawing/2014/main" id="{19B03C3C-A0FA-4CE4-A6BA-39641163B1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7378" y="4653136"/>
            <a:ext cx="1467578" cy="1805496"/>
          </a:xfrm>
          <a:prstGeom prst="rect">
            <a:avLst/>
          </a:prstGeom>
        </p:spPr>
      </p:pic>
      <p:sp>
        <p:nvSpPr>
          <p:cNvPr id="4" name="Θέση υποσέλιδου 3">
            <a:extLst>
              <a:ext uri="{FF2B5EF4-FFF2-40B4-BE49-F238E27FC236}">
                <a16:creationId xmlns:a16="http://schemas.microsoft.com/office/drawing/2014/main" id="{C540A8FD-B4E8-46EE-A061-28386D8934B4}"/>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E7432A93-0111-45DA-94A9-42FEAD8CB58E}"/>
              </a:ext>
            </a:extLst>
          </p:cNvPr>
          <p:cNvSpPr>
            <a:spLocks noGrp="1"/>
          </p:cNvSpPr>
          <p:nvPr>
            <p:ph type="sldNum" sz="quarter" idx="12"/>
          </p:nvPr>
        </p:nvSpPr>
        <p:spPr/>
        <p:txBody>
          <a:bodyPr/>
          <a:lstStyle/>
          <a:p>
            <a:fld id="{B4B4A090-C6FB-429D-9E72-869C603C7F2D}" type="slidenum">
              <a:rPr lang="el-GR" smtClean="0"/>
              <a:pPr/>
              <a:t>15</a:t>
            </a:fld>
            <a:endParaRPr lang="el-GR"/>
          </a:p>
        </p:txBody>
      </p:sp>
    </p:spTree>
    <p:extLst>
      <p:ext uri="{BB962C8B-B14F-4D97-AF65-F5344CB8AC3E}">
        <p14:creationId xmlns:p14="http://schemas.microsoft.com/office/powerpoint/2010/main" val="1225324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BFFE83B-6309-4242-9411-888E74FB0AE8}"/>
              </a:ext>
            </a:extLst>
          </p:cNvPr>
          <p:cNvSpPr>
            <a:spLocks noGrp="1"/>
          </p:cNvSpPr>
          <p:nvPr>
            <p:ph type="title"/>
          </p:nvPr>
        </p:nvSpPr>
        <p:spPr/>
        <p:txBody>
          <a:bodyPr>
            <a:normAutofit fontScale="90000"/>
          </a:bodyPr>
          <a:lstStyle/>
          <a:p>
            <a:r>
              <a:rPr lang="el-GR" dirty="0"/>
              <a:t>ΠΑΡΑΔΕΙΓΜΑ ΚΛΑΣΙΚΗΣ ΕΞΑΡΤΗΜΕΝΗΣ ΜΑΘΗΣΗΣ</a:t>
            </a:r>
            <a:endParaRPr lang="en-US" dirty="0"/>
          </a:p>
        </p:txBody>
      </p:sp>
      <p:sp>
        <p:nvSpPr>
          <p:cNvPr id="3" name="Θέση περιεχομένου 2">
            <a:extLst>
              <a:ext uri="{FF2B5EF4-FFF2-40B4-BE49-F238E27FC236}">
                <a16:creationId xmlns:a16="http://schemas.microsoft.com/office/drawing/2014/main" id="{29202AFA-EB96-4C1F-A11B-AAB0B5FDF76F}"/>
              </a:ext>
            </a:extLst>
          </p:cNvPr>
          <p:cNvSpPr>
            <a:spLocks noGrp="1"/>
          </p:cNvSpPr>
          <p:nvPr>
            <p:ph idx="1"/>
          </p:nvPr>
        </p:nvSpPr>
        <p:spPr/>
        <p:txBody>
          <a:bodyPr>
            <a:normAutofit fontScale="77500" lnSpcReduction="20000"/>
          </a:bodyPr>
          <a:lstStyle/>
          <a:p>
            <a:r>
              <a:rPr lang="el-GR" dirty="0"/>
              <a:t>Για να πραγματοποιηθεί η </a:t>
            </a:r>
            <a:r>
              <a:rPr lang="el-GR" b="1" dirty="0" err="1"/>
              <a:t>συνεξάρτηση</a:t>
            </a:r>
            <a:r>
              <a:rPr lang="el-GR" dirty="0"/>
              <a:t>, θα πρέπει κάθε φορά που η μητέρα παρουσιάζει το </a:t>
            </a:r>
            <a:r>
              <a:rPr lang="el-GR" b="1" dirty="0">
                <a:solidFill>
                  <a:srgbClr val="FF0000"/>
                </a:solidFill>
              </a:rPr>
              <a:t>γάλα (=ανεξάρτητο ερέθισμα=ΦΥΣΙΚΟ) </a:t>
            </a:r>
            <a:r>
              <a:rPr lang="el-GR" dirty="0"/>
              <a:t>να εκφωνεί τη </a:t>
            </a:r>
            <a:r>
              <a:rPr lang="el-GR" b="1" dirty="0">
                <a:solidFill>
                  <a:srgbClr val="FF0000"/>
                </a:solidFill>
              </a:rPr>
              <a:t>λέξη γάλα (εξαρτημένο ερέθισμα=ΟΥΔΕΤΕΡΟ),</a:t>
            </a:r>
            <a:r>
              <a:rPr lang="el-GR" dirty="0"/>
              <a:t> οπότε το παιδί θα αντιδρά με τον ίδιο φυσιολογικό τρόπο, δηλαδή τις ευχάριστες ανακλαστικές αντιδράσεις. </a:t>
            </a:r>
          </a:p>
          <a:p>
            <a:endParaRPr lang="el-GR" dirty="0"/>
          </a:p>
          <a:p>
            <a:r>
              <a:rPr lang="el-GR" dirty="0"/>
              <a:t>Όταν αυτό </a:t>
            </a:r>
            <a:r>
              <a:rPr lang="el-GR" b="1" dirty="0"/>
              <a:t>επαναληφθεί π</a:t>
            </a:r>
            <a:r>
              <a:rPr lang="el-GR" dirty="0"/>
              <a:t>ολλές φορές, τότε σχηματίζεται η επιδιωκόμενη </a:t>
            </a:r>
            <a:r>
              <a:rPr lang="el-GR" dirty="0" err="1"/>
              <a:t>συνεξάρτηση</a:t>
            </a:r>
            <a:r>
              <a:rPr lang="el-GR" dirty="0"/>
              <a:t> του ακουστικού ερεθίσματος (της λέξης γάλα, που στην προκειμένη περίπτωση αποκαλείται εξαρτημένο ερέθισμα) και των ανακλαστικών αντιδράσεων (που τώρα ονομάζονται εξαρτημένες αντιδράσεις).  Έτσι, η </a:t>
            </a:r>
            <a:r>
              <a:rPr lang="el-GR" b="1" dirty="0"/>
              <a:t>ακουστική παράσταση της λέξης υποκαθιστά την οπτική παράσταση</a:t>
            </a:r>
            <a:r>
              <a:rPr lang="el-GR" dirty="0"/>
              <a:t>. </a:t>
            </a:r>
          </a:p>
          <a:p>
            <a:endParaRPr lang="en-US" dirty="0"/>
          </a:p>
        </p:txBody>
      </p:sp>
      <p:sp>
        <p:nvSpPr>
          <p:cNvPr id="4" name="Θέση υποσέλιδου 3">
            <a:extLst>
              <a:ext uri="{FF2B5EF4-FFF2-40B4-BE49-F238E27FC236}">
                <a16:creationId xmlns:a16="http://schemas.microsoft.com/office/drawing/2014/main" id="{4169B609-9109-4080-8339-443DE007B1C0}"/>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162C5DB8-9579-4C60-8D21-F213324BA1B9}"/>
              </a:ext>
            </a:extLst>
          </p:cNvPr>
          <p:cNvSpPr>
            <a:spLocks noGrp="1"/>
          </p:cNvSpPr>
          <p:nvPr>
            <p:ph type="sldNum" sz="quarter" idx="12"/>
          </p:nvPr>
        </p:nvSpPr>
        <p:spPr/>
        <p:txBody>
          <a:bodyPr/>
          <a:lstStyle/>
          <a:p>
            <a:fld id="{B4B4A090-C6FB-429D-9E72-869C603C7F2D}" type="slidenum">
              <a:rPr lang="el-GR" smtClean="0"/>
              <a:pPr/>
              <a:t>16</a:t>
            </a:fld>
            <a:endParaRPr lang="el-GR"/>
          </a:p>
        </p:txBody>
      </p:sp>
    </p:spTree>
    <p:extLst>
      <p:ext uri="{BB962C8B-B14F-4D97-AF65-F5344CB8AC3E}">
        <p14:creationId xmlns:p14="http://schemas.microsoft.com/office/powerpoint/2010/main" val="1417447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a:t>B. </a:t>
            </a:r>
            <a:r>
              <a:rPr lang="el-GR" b="1" dirty="0" err="1"/>
              <a:t>Watson</a:t>
            </a:r>
            <a:r>
              <a:rPr lang="el-GR" b="1" dirty="0"/>
              <a:t> (1878-1958)</a:t>
            </a:r>
            <a:br>
              <a:rPr lang="el-GR" b="1" dirty="0"/>
            </a:br>
            <a:r>
              <a:rPr lang="el-GR" b="1" dirty="0"/>
              <a:t>0 ιδρυτής του συμπεριφορισμού</a:t>
            </a:r>
            <a:endParaRPr lang="el-GR" dirty="0"/>
          </a:p>
        </p:txBody>
      </p:sp>
      <p:pic>
        <p:nvPicPr>
          <p:cNvPr id="1029" name="Picture 5" descr="C:\Users\ΗΡΑ\Desktop\John_Broadus_Watson.JPG"/>
          <p:cNvPicPr>
            <a:picLocks noGrp="1" noChangeAspect="1" noChangeArrowheads="1"/>
          </p:cNvPicPr>
          <p:nvPr>
            <p:ph idx="1"/>
          </p:nvPr>
        </p:nvPicPr>
        <p:blipFill>
          <a:blip r:embed="rId2"/>
          <a:srcRect/>
          <a:stretch>
            <a:fillRect/>
          </a:stretch>
        </p:blipFill>
        <p:spPr bwMode="auto">
          <a:xfrm>
            <a:off x="1571604" y="2071678"/>
            <a:ext cx="1133475" cy="1266825"/>
          </a:xfrm>
          <a:prstGeom prst="rect">
            <a:avLst/>
          </a:prstGeom>
          <a:noFill/>
        </p:spPr>
      </p:pic>
      <p:sp>
        <p:nvSpPr>
          <p:cNvPr id="10" name="9 - Ορθογώνιο"/>
          <p:cNvSpPr/>
          <p:nvPr/>
        </p:nvSpPr>
        <p:spPr>
          <a:xfrm>
            <a:off x="1000100" y="3571876"/>
            <a:ext cx="7429552" cy="1815882"/>
          </a:xfrm>
          <a:prstGeom prst="rect">
            <a:avLst/>
          </a:prstGeom>
        </p:spPr>
        <p:txBody>
          <a:bodyPr wrap="square">
            <a:spAutoFit/>
          </a:bodyPr>
          <a:lstStyle/>
          <a:p>
            <a:pPr lvl="0" fontAlgn="base">
              <a:spcBef>
                <a:spcPct val="0"/>
              </a:spcBef>
              <a:spcAft>
                <a:spcPct val="0"/>
              </a:spcAft>
              <a:tabLst>
                <a:tab pos="457200" algn="l"/>
              </a:tabLst>
            </a:pPr>
            <a:r>
              <a:rPr lang="el-GR" sz="2800" dirty="0">
                <a:latin typeface="Calibri" pitchFamily="34" charset="0"/>
                <a:ea typeface="Calibri" pitchFamily="34" charset="0"/>
                <a:cs typeface="Times New Roman" pitchFamily="18" charset="0"/>
              </a:rPr>
              <a:t>Η συμπεριφορά μπορεί να κατανοηθεί ως αποτέλεσμα μάθησης</a:t>
            </a:r>
            <a:endParaRPr lang="en-US" sz="2800" dirty="0">
              <a:latin typeface="Calibri" pitchFamily="34" charset="0"/>
              <a:ea typeface="Calibri" pitchFamily="34" charset="0"/>
              <a:cs typeface="Times New Roman" pitchFamily="18" charset="0"/>
            </a:endParaRPr>
          </a:p>
          <a:p>
            <a:pPr lvl="0" fontAlgn="base">
              <a:spcBef>
                <a:spcPct val="0"/>
              </a:spcBef>
              <a:spcAft>
                <a:spcPct val="0"/>
              </a:spcAft>
              <a:tabLst>
                <a:tab pos="457200" algn="l"/>
              </a:tabLst>
            </a:pPr>
            <a:endParaRPr lang="el-GR" sz="2800" dirty="0">
              <a:latin typeface="Arial" pitchFamily="34" charset="0"/>
              <a:cs typeface="Arial" pitchFamily="34" charset="0"/>
            </a:endParaRPr>
          </a:p>
          <a:p>
            <a:pPr lvl="0" eaLnBrk="0" fontAlgn="base" hangingPunct="0">
              <a:spcBef>
                <a:spcPct val="0"/>
              </a:spcBef>
              <a:spcAft>
                <a:spcPct val="0"/>
              </a:spcAft>
              <a:tabLst>
                <a:tab pos="457200" algn="l"/>
              </a:tabLst>
            </a:pPr>
            <a:r>
              <a:rPr lang="el-GR" sz="2800" b="1" dirty="0">
                <a:latin typeface="Calibri" pitchFamily="34" charset="0"/>
                <a:ea typeface="Calibri" pitchFamily="34" charset="0"/>
                <a:cs typeface="Times New Roman" pitchFamily="18" charset="0"/>
              </a:rPr>
              <a:t>Ερέθισμα (</a:t>
            </a:r>
            <a:r>
              <a:rPr lang="el-GR" sz="2800" b="1" dirty="0" err="1">
                <a:latin typeface="Calibri" pitchFamily="34" charset="0"/>
                <a:ea typeface="Calibri" pitchFamily="34" charset="0"/>
                <a:cs typeface="Times New Roman" pitchFamily="18" charset="0"/>
              </a:rPr>
              <a:t>Stimulus</a:t>
            </a:r>
            <a:r>
              <a:rPr lang="el-GR" sz="2800" b="1" dirty="0">
                <a:latin typeface="Calibri" pitchFamily="34" charset="0"/>
                <a:ea typeface="Calibri" pitchFamily="34" charset="0"/>
                <a:cs typeface="Times New Roman" pitchFamily="18" charset="0"/>
              </a:rPr>
              <a:t>) </a:t>
            </a:r>
            <a:r>
              <a:rPr lang="el-GR" sz="2800" dirty="0" err="1">
                <a:latin typeface="Calibri" pitchFamily="34" charset="0"/>
                <a:ea typeface="Calibri" pitchFamily="34" charset="0"/>
                <a:cs typeface="Times New Roman" pitchFamily="18" charset="0"/>
                <a:sym typeface="Wingdings" pitchFamily="2" charset="2"/>
              </a:rPr>
              <a:t></a:t>
            </a:r>
            <a:r>
              <a:rPr lang="el-GR" sz="2800" b="1" dirty="0" err="1">
                <a:latin typeface="Calibri" pitchFamily="34" charset="0"/>
                <a:ea typeface="Calibri" pitchFamily="34" charset="0"/>
                <a:cs typeface="Times New Roman" pitchFamily="18" charset="0"/>
              </a:rPr>
              <a:t>Αντίδραση</a:t>
            </a:r>
            <a:r>
              <a:rPr lang="el-GR" sz="2800" b="1" dirty="0">
                <a:latin typeface="Calibri" pitchFamily="34" charset="0"/>
                <a:ea typeface="Calibri" pitchFamily="34" charset="0"/>
                <a:cs typeface="Times New Roman" pitchFamily="18" charset="0"/>
              </a:rPr>
              <a:t> (</a:t>
            </a:r>
            <a:r>
              <a:rPr lang="el-GR" sz="2800" b="1" dirty="0" err="1">
                <a:latin typeface="Calibri" pitchFamily="34" charset="0"/>
                <a:ea typeface="Calibri" pitchFamily="34" charset="0"/>
                <a:cs typeface="Times New Roman" pitchFamily="18" charset="0"/>
              </a:rPr>
              <a:t>Response</a:t>
            </a:r>
            <a:r>
              <a:rPr lang="el-GR" sz="2800" b="1" dirty="0">
                <a:latin typeface="Calibri" pitchFamily="34" charset="0"/>
                <a:ea typeface="Calibri" pitchFamily="34" charset="0"/>
                <a:cs typeface="Times New Roman" pitchFamily="18" charset="0"/>
              </a:rPr>
              <a:t>)</a:t>
            </a:r>
            <a:r>
              <a:rPr lang="el-GR" sz="2800" dirty="0">
                <a:latin typeface="Calibri" pitchFamily="34" charset="0"/>
                <a:ea typeface="Calibri" pitchFamily="34" charset="0"/>
                <a:cs typeface="Times New Roman" pitchFamily="18" charset="0"/>
                <a:sym typeface="Wingdings" pitchFamily="2" charset="2"/>
              </a:rPr>
              <a:t> </a:t>
            </a:r>
            <a:endParaRPr lang="el-GR" sz="2800" dirty="0">
              <a:latin typeface="Arial" pitchFamily="34" charset="0"/>
              <a:cs typeface="Arial" pitchFamily="34" charset="0"/>
              <a:sym typeface="Wingdings" pitchFamily="2" charset="2"/>
            </a:endParaRPr>
          </a:p>
        </p:txBody>
      </p:sp>
      <p:sp>
        <p:nvSpPr>
          <p:cNvPr id="3" name="Θέση υποσέλιδου 2">
            <a:extLst>
              <a:ext uri="{FF2B5EF4-FFF2-40B4-BE49-F238E27FC236}">
                <a16:creationId xmlns:a16="http://schemas.microsoft.com/office/drawing/2014/main" id="{114BF0C3-78F8-426C-A338-DF5E1674406D}"/>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9C9A7DBF-7312-48EB-8E8E-3452156200F6}"/>
              </a:ext>
            </a:extLst>
          </p:cNvPr>
          <p:cNvSpPr>
            <a:spLocks noGrp="1"/>
          </p:cNvSpPr>
          <p:nvPr>
            <p:ph type="sldNum" sz="quarter" idx="12"/>
          </p:nvPr>
        </p:nvSpPr>
        <p:spPr/>
        <p:txBody>
          <a:bodyPr/>
          <a:lstStyle/>
          <a:p>
            <a:fld id="{B4B4A090-C6FB-429D-9E72-869C603C7F2D}" type="slidenum">
              <a:rPr lang="el-GR" smtClean="0"/>
              <a:pPr/>
              <a:t>17</a:t>
            </a:fld>
            <a:endParaRPr lang="el-G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ΠΕΙΡΑΜΑ </a:t>
            </a:r>
            <a:r>
              <a:rPr lang="en-US" dirty="0"/>
              <a:t>ALBERT</a:t>
            </a:r>
            <a:endParaRPr lang="el-GR" dirty="0"/>
          </a:p>
        </p:txBody>
      </p:sp>
      <p:sp>
        <p:nvSpPr>
          <p:cNvPr id="3" name="2 - Θέση περιεχομένου"/>
          <p:cNvSpPr>
            <a:spLocks noGrp="1"/>
          </p:cNvSpPr>
          <p:nvPr>
            <p:ph idx="1"/>
          </p:nvPr>
        </p:nvSpPr>
        <p:spPr/>
        <p:txBody>
          <a:bodyPr>
            <a:normAutofit fontScale="62500" lnSpcReduction="20000"/>
          </a:bodyPr>
          <a:lstStyle/>
          <a:p>
            <a:pPr>
              <a:buNone/>
            </a:pPr>
            <a:r>
              <a:rPr lang="el-GR" dirty="0"/>
              <a:t>      Ο </a:t>
            </a:r>
            <a:r>
              <a:rPr lang="el-GR" dirty="0" err="1"/>
              <a:t>Albert</a:t>
            </a:r>
            <a:r>
              <a:rPr lang="el-GR" dirty="0"/>
              <a:t> ήταν ένα βρέφος που είχε στο δωμάτιό του για να παίζει ένα κουνέλι. Κάθε φορά που ο </a:t>
            </a:r>
            <a:r>
              <a:rPr lang="el-GR" dirty="0" err="1"/>
              <a:t>Albert</a:t>
            </a:r>
            <a:r>
              <a:rPr lang="el-GR" dirty="0"/>
              <a:t> άγγιζε το κουνέλι, ο ερευνητής </a:t>
            </a:r>
            <a:r>
              <a:rPr lang="el-GR" b="1" dirty="0"/>
              <a:t>χτυπούσε δυνατά </a:t>
            </a:r>
            <a:r>
              <a:rPr lang="el-GR" dirty="0"/>
              <a:t>ένα ξύλινο τραπέζι  με σφυρί.</a:t>
            </a:r>
            <a:endParaRPr lang="el-GR" b="1" dirty="0"/>
          </a:p>
          <a:p>
            <a:pPr>
              <a:buNone/>
            </a:pPr>
            <a:r>
              <a:rPr lang="el-GR" b="1" dirty="0"/>
              <a:t>      Ο κρότος </a:t>
            </a:r>
            <a:r>
              <a:rPr lang="el-GR" dirty="0"/>
              <a:t>προκαλούσε στο παιδί</a:t>
            </a:r>
            <a:r>
              <a:rPr lang="el-GR" b="1" dirty="0"/>
              <a:t> αντανακλαστικές κινήσεις, </a:t>
            </a:r>
            <a:r>
              <a:rPr lang="el-GR" dirty="0"/>
              <a:t>όπως</a:t>
            </a:r>
            <a:r>
              <a:rPr lang="el-GR" b="1" dirty="0"/>
              <a:t> </a:t>
            </a:r>
            <a:r>
              <a:rPr lang="el-GR" dirty="0"/>
              <a:t>ξάφνιασμα και </a:t>
            </a:r>
            <a:r>
              <a:rPr lang="el-GR" dirty="0" err="1"/>
              <a:t>τρόμο.Μετά</a:t>
            </a:r>
            <a:r>
              <a:rPr lang="el-GR" dirty="0"/>
              <a:t> από μερικές </a:t>
            </a:r>
            <a:r>
              <a:rPr lang="el-GR" b="1" dirty="0"/>
              <a:t>επαναλήψεις ταυτόχρονης παρουσίασης </a:t>
            </a:r>
            <a:r>
              <a:rPr lang="el-GR" dirty="0"/>
              <a:t>του κρότου με το</a:t>
            </a:r>
            <a:r>
              <a:rPr lang="el-GR" b="1" i="1" dirty="0"/>
              <a:t> </a:t>
            </a:r>
            <a:r>
              <a:rPr lang="el-GR" dirty="0"/>
              <a:t>άγγιγμα του κουνελιού</a:t>
            </a:r>
            <a:r>
              <a:rPr lang="el-GR" b="1" dirty="0"/>
              <a:t> </a:t>
            </a:r>
            <a:r>
              <a:rPr lang="el-GR" dirty="0"/>
              <a:t>δημιουργήθηκε</a:t>
            </a:r>
            <a:r>
              <a:rPr lang="el-GR" b="1" dirty="0"/>
              <a:t> υποκατάστατη σύνδεση </a:t>
            </a:r>
            <a:r>
              <a:rPr lang="el-GR" b="1" i="1" dirty="0"/>
              <a:t>μεταξύ της αφής του απαλού τριχώματος και του θορύβου.</a:t>
            </a:r>
            <a:endParaRPr lang="el-GR" b="1" dirty="0"/>
          </a:p>
          <a:p>
            <a:pPr>
              <a:buNone/>
            </a:pPr>
            <a:r>
              <a:rPr lang="el-GR" dirty="0"/>
              <a:t>  Το αποτέλεσμα ήταν να</a:t>
            </a:r>
            <a:r>
              <a:rPr lang="el-GR" b="1" dirty="0"/>
              <a:t> </a:t>
            </a:r>
            <a:r>
              <a:rPr lang="el-GR" dirty="0"/>
              <a:t>ξαφνιάζεται και να τρομάζει ο </a:t>
            </a:r>
            <a:r>
              <a:rPr lang="el-GR" dirty="0" err="1"/>
              <a:t>Albert</a:t>
            </a:r>
            <a:r>
              <a:rPr lang="el-GR" dirty="0"/>
              <a:t> κάθε φορά που τύχαινε να αγγίζει το κουνέλι.</a:t>
            </a:r>
            <a:r>
              <a:rPr lang="el-GR" b="1" dirty="0"/>
              <a:t> </a:t>
            </a:r>
            <a:r>
              <a:rPr lang="el-GR" dirty="0"/>
              <a:t>Στη συνέχεια </a:t>
            </a:r>
            <a:r>
              <a:rPr lang="el-GR" b="1" dirty="0"/>
              <a:t>παρουσίαζε την ίδια αντίδραση</a:t>
            </a:r>
            <a:r>
              <a:rPr lang="el-GR" dirty="0"/>
              <a:t> (γενίκευση του ερεθίσματος)</a:t>
            </a:r>
            <a:r>
              <a:rPr lang="el-GR" b="1" dirty="0"/>
              <a:t> </a:t>
            </a:r>
            <a:r>
              <a:rPr lang="el-GR" b="1" i="1" dirty="0"/>
              <a:t>οποιοδήποτε μαλακό τριχωτό αντικείμενο</a:t>
            </a:r>
            <a:r>
              <a:rPr lang="el-GR" b="1" dirty="0"/>
              <a:t> </a:t>
            </a:r>
            <a:r>
              <a:rPr lang="el-GR" dirty="0"/>
              <a:t>(πχ. τα γένια του παππού του).</a:t>
            </a:r>
            <a:endParaRPr lang="el-GR" b="1" dirty="0"/>
          </a:p>
          <a:p>
            <a:pPr>
              <a:buNone/>
            </a:pPr>
            <a:r>
              <a:rPr lang="el-GR" dirty="0"/>
              <a:t> </a:t>
            </a:r>
          </a:p>
          <a:p>
            <a:pPr>
              <a:buNone/>
            </a:pPr>
            <a:r>
              <a:rPr lang="el-GR" dirty="0"/>
              <a:t> </a:t>
            </a:r>
          </a:p>
          <a:p>
            <a:r>
              <a:rPr lang="el-GR" b="1" dirty="0"/>
              <a:t>Ο </a:t>
            </a:r>
            <a:r>
              <a:rPr lang="el-GR" b="1" dirty="0" err="1"/>
              <a:t>Watson</a:t>
            </a:r>
            <a:r>
              <a:rPr lang="el-GR" b="1" dirty="0"/>
              <a:t> έδειξε ότι οι συναισθηματικές αντιδράσεις μαθαίνονται!</a:t>
            </a:r>
            <a:endParaRPr lang="el-GR" dirty="0"/>
          </a:p>
          <a:p>
            <a:pPr>
              <a:buNone/>
            </a:pPr>
            <a:r>
              <a:rPr lang="el-GR" dirty="0"/>
              <a:t> </a:t>
            </a:r>
          </a:p>
          <a:p>
            <a:endParaRPr lang="el-GR" dirty="0"/>
          </a:p>
        </p:txBody>
      </p:sp>
      <p:sp>
        <p:nvSpPr>
          <p:cNvPr id="4" name="Θέση υποσέλιδου 3">
            <a:extLst>
              <a:ext uri="{FF2B5EF4-FFF2-40B4-BE49-F238E27FC236}">
                <a16:creationId xmlns:a16="http://schemas.microsoft.com/office/drawing/2014/main" id="{4634391E-7CF1-4EF6-A64C-F6648467BB53}"/>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90D21941-80B5-4232-BAA0-04101FD9B151}"/>
              </a:ext>
            </a:extLst>
          </p:cNvPr>
          <p:cNvSpPr>
            <a:spLocks noGrp="1"/>
          </p:cNvSpPr>
          <p:nvPr>
            <p:ph type="sldNum" sz="quarter" idx="12"/>
          </p:nvPr>
        </p:nvSpPr>
        <p:spPr/>
        <p:txBody>
          <a:bodyPr/>
          <a:lstStyle/>
          <a:p>
            <a:fld id="{B4B4A090-C6FB-429D-9E72-869C603C7F2D}" type="slidenum">
              <a:rPr lang="el-GR" smtClean="0"/>
              <a:pPr/>
              <a:t>18</a:t>
            </a:fld>
            <a:endParaRPr lang="el-G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517C369-CC0A-4C6D-A7DF-741FF8DDF486}"/>
              </a:ext>
            </a:extLst>
          </p:cNvPr>
          <p:cNvSpPr>
            <a:spLocks noGrp="1"/>
          </p:cNvSpPr>
          <p:nvPr>
            <p:ph type="title"/>
          </p:nvPr>
        </p:nvSpPr>
        <p:spPr/>
        <p:txBody>
          <a:bodyPr>
            <a:normAutofit fontScale="90000"/>
          </a:bodyPr>
          <a:lstStyle/>
          <a:p>
            <a:r>
              <a:rPr lang="el-GR" dirty="0"/>
              <a:t>ΠΕΙΡΑΜΑ </a:t>
            </a:r>
            <a:r>
              <a:rPr lang="en-US" dirty="0"/>
              <a:t>ALBERT</a:t>
            </a:r>
            <a:br>
              <a:rPr lang="el-GR" dirty="0"/>
            </a:br>
            <a:r>
              <a:rPr lang="el-GR" sz="2800" b="1" dirty="0"/>
              <a:t>ΟΙ</a:t>
            </a:r>
            <a:r>
              <a:rPr lang="el-GR" sz="2800" dirty="0"/>
              <a:t> </a:t>
            </a:r>
            <a:r>
              <a:rPr lang="el-GR" sz="2800" b="1" dirty="0"/>
              <a:t>ΦΟΒΟΙ</a:t>
            </a:r>
            <a:r>
              <a:rPr lang="el-GR" sz="2800" dirty="0"/>
              <a:t> </a:t>
            </a:r>
            <a:r>
              <a:rPr lang="el-GR" sz="2800" b="1" dirty="0"/>
              <a:t>ΜΑΘΑΙΝΟΝΤΑΙ</a:t>
            </a:r>
            <a:endParaRPr lang="en-US" b="1" dirty="0"/>
          </a:p>
        </p:txBody>
      </p:sp>
      <p:sp>
        <p:nvSpPr>
          <p:cNvPr id="3" name="Θέση περιεχομένου 2">
            <a:extLst>
              <a:ext uri="{FF2B5EF4-FFF2-40B4-BE49-F238E27FC236}">
                <a16:creationId xmlns:a16="http://schemas.microsoft.com/office/drawing/2014/main" id="{4BD04CC9-3817-4258-BDA8-CE495C658458}"/>
              </a:ext>
            </a:extLst>
          </p:cNvPr>
          <p:cNvSpPr>
            <a:spLocks noGrp="1"/>
          </p:cNvSpPr>
          <p:nvPr>
            <p:ph idx="1"/>
          </p:nvPr>
        </p:nvSpPr>
        <p:spPr/>
        <p:txBody>
          <a:bodyPr/>
          <a:lstStyle/>
          <a:p>
            <a:r>
              <a:rPr lang="en-US" dirty="0"/>
              <a:t>https://www.youtube.com/watch?v=kGn_EoHiOvc</a:t>
            </a:r>
          </a:p>
        </p:txBody>
      </p:sp>
      <p:sp>
        <p:nvSpPr>
          <p:cNvPr id="4" name="Θέση υποσέλιδου 3">
            <a:extLst>
              <a:ext uri="{FF2B5EF4-FFF2-40B4-BE49-F238E27FC236}">
                <a16:creationId xmlns:a16="http://schemas.microsoft.com/office/drawing/2014/main" id="{1E8061A7-02FD-403B-854D-E83DA08AE99B}"/>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EB88A656-DAFD-406C-A6C2-127385AEEB30}"/>
              </a:ext>
            </a:extLst>
          </p:cNvPr>
          <p:cNvSpPr>
            <a:spLocks noGrp="1"/>
          </p:cNvSpPr>
          <p:nvPr>
            <p:ph type="sldNum" sz="quarter" idx="12"/>
          </p:nvPr>
        </p:nvSpPr>
        <p:spPr/>
        <p:txBody>
          <a:bodyPr/>
          <a:lstStyle/>
          <a:p>
            <a:fld id="{B4B4A090-C6FB-429D-9E72-869C603C7F2D}" type="slidenum">
              <a:rPr lang="el-GR" smtClean="0"/>
              <a:pPr/>
              <a:t>19</a:t>
            </a:fld>
            <a:endParaRPr lang="el-GR"/>
          </a:p>
        </p:txBody>
      </p:sp>
    </p:spTree>
    <p:extLst>
      <p:ext uri="{BB962C8B-B14F-4D97-AF65-F5344CB8AC3E}">
        <p14:creationId xmlns:p14="http://schemas.microsoft.com/office/powerpoint/2010/main" val="1247521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pPr eaLnBrk="1" hangingPunct="1">
              <a:spcAft>
                <a:spcPts val="600"/>
              </a:spcAft>
            </a:pPr>
            <a:r>
              <a:rPr lang="el-GR"/>
              <a:t>Θεωρίες Μάθησης και υπολογιστικά περιβάλλοντα</a:t>
            </a:r>
          </a:p>
        </p:txBody>
      </p:sp>
      <p:sp>
        <p:nvSpPr>
          <p:cNvPr id="4099" name="Rectangle 3"/>
          <p:cNvSpPr>
            <a:spLocks noGrp="1" noChangeArrowheads="1"/>
          </p:cNvSpPr>
          <p:nvPr>
            <p:ph type="body" idx="1"/>
          </p:nvPr>
        </p:nvSpPr>
        <p:spPr>
          <a:xfrm>
            <a:off x="533400" y="2017713"/>
            <a:ext cx="8421688" cy="4364037"/>
          </a:xfrm>
        </p:spPr>
        <p:txBody>
          <a:bodyPr/>
          <a:lstStyle/>
          <a:p>
            <a:pPr eaLnBrk="1" hangingPunct="1">
              <a:lnSpc>
                <a:spcPct val="80000"/>
              </a:lnSpc>
              <a:spcAft>
                <a:spcPts val="600"/>
              </a:spcAft>
              <a:buFontTx/>
              <a:buNone/>
            </a:pPr>
            <a:r>
              <a:rPr lang="el-GR" sz="2400" dirty="0"/>
              <a:t>Τρεις είναι οι κύριες </a:t>
            </a:r>
            <a:r>
              <a:rPr lang="el-GR" sz="2400" b="1" dirty="0"/>
              <a:t>ψυχολογικές</a:t>
            </a:r>
            <a:r>
              <a:rPr lang="el-GR" sz="2400" dirty="0"/>
              <a:t> θεωρίες που οδήγησαν στην ανάπτυξη</a:t>
            </a:r>
            <a:r>
              <a:rPr lang="el-GR" sz="2400" b="1" dirty="0"/>
              <a:t> </a:t>
            </a:r>
            <a:r>
              <a:rPr lang="el-GR" sz="2400" dirty="0"/>
              <a:t>των</a:t>
            </a:r>
            <a:r>
              <a:rPr lang="el-GR" sz="2400" b="1" dirty="0"/>
              <a:t> </a:t>
            </a:r>
            <a:r>
              <a:rPr lang="el-GR" sz="2400" dirty="0"/>
              <a:t>υπολογιστικών περιβαλλόντων μάθησης: </a:t>
            </a:r>
          </a:p>
          <a:p>
            <a:pPr eaLnBrk="1" hangingPunct="1">
              <a:lnSpc>
                <a:spcPct val="80000"/>
              </a:lnSpc>
              <a:spcAft>
                <a:spcPts val="600"/>
              </a:spcAft>
            </a:pPr>
            <a:r>
              <a:rPr lang="el-GR" sz="2400" dirty="0"/>
              <a:t>Συμπεριφοριστικές θεωρίες (</a:t>
            </a:r>
            <a:r>
              <a:rPr lang="el-GR" sz="2400" dirty="0" err="1"/>
              <a:t>behaviorism</a:t>
            </a:r>
            <a:r>
              <a:rPr lang="el-GR" sz="2400" dirty="0"/>
              <a:t>) </a:t>
            </a:r>
          </a:p>
          <a:p>
            <a:pPr eaLnBrk="1" hangingPunct="1">
              <a:lnSpc>
                <a:spcPct val="80000"/>
              </a:lnSpc>
              <a:spcAft>
                <a:spcPts val="600"/>
              </a:spcAft>
            </a:pPr>
            <a:r>
              <a:rPr lang="el-GR" sz="2400" dirty="0"/>
              <a:t>Γνωστικές θεωρίες </a:t>
            </a:r>
          </a:p>
          <a:p>
            <a:pPr eaLnBrk="1" hangingPunct="1">
              <a:lnSpc>
                <a:spcPct val="80000"/>
              </a:lnSpc>
              <a:spcAft>
                <a:spcPts val="600"/>
              </a:spcAft>
            </a:pPr>
            <a:r>
              <a:rPr lang="el-GR" sz="2400" dirty="0" err="1"/>
              <a:t>Κοινωνικοπολιτισμικές</a:t>
            </a:r>
            <a:r>
              <a:rPr lang="el-GR" sz="2400" dirty="0"/>
              <a:t> θεωρίες </a:t>
            </a:r>
            <a:endParaRPr lang="en-US" sz="2400" dirty="0"/>
          </a:p>
          <a:p>
            <a:pPr lvl="1" eaLnBrk="1" hangingPunct="1">
              <a:lnSpc>
                <a:spcPct val="80000"/>
              </a:lnSpc>
              <a:spcAft>
                <a:spcPts val="600"/>
              </a:spcAft>
            </a:pPr>
            <a:r>
              <a:rPr lang="el-GR" sz="2000" dirty="0" err="1"/>
              <a:t>Κοινωνιογνωστικές</a:t>
            </a:r>
            <a:r>
              <a:rPr lang="el-GR" sz="2000" dirty="0"/>
              <a:t> θεωρίες</a:t>
            </a:r>
            <a:r>
              <a:rPr lang="en-US" sz="2000" dirty="0"/>
              <a:t> (</a:t>
            </a:r>
            <a:r>
              <a:rPr lang="el-GR" sz="2000" dirty="0"/>
              <a:t>κοινωνική αλληλεπίδραση </a:t>
            </a:r>
            <a:r>
              <a:rPr lang="el-GR" sz="2000" dirty="0">
                <a:latin typeface="Tahoma" pitchFamily="34" charset="0"/>
              </a:rPr>
              <a:t>–</a:t>
            </a:r>
            <a:r>
              <a:rPr lang="en-US" sz="2000" dirty="0" err="1">
                <a:latin typeface="Tahoma" pitchFamily="34" charset="0"/>
              </a:rPr>
              <a:t>Bandura</a:t>
            </a:r>
            <a:r>
              <a:rPr lang="el-GR" sz="2000" dirty="0"/>
              <a:t> </a:t>
            </a:r>
            <a:r>
              <a:rPr lang="en-US" sz="2000" dirty="0"/>
              <a:t>)</a:t>
            </a:r>
            <a:endParaRPr lang="el-GR" sz="2000" dirty="0"/>
          </a:p>
          <a:p>
            <a:pPr lvl="1" eaLnBrk="1" hangingPunct="1">
              <a:lnSpc>
                <a:spcPct val="80000"/>
              </a:lnSpc>
              <a:spcAft>
                <a:spcPts val="600"/>
              </a:spcAft>
            </a:pPr>
            <a:r>
              <a:rPr lang="el-GR" sz="2000" dirty="0"/>
              <a:t>Θεωρία της δραστηριότητας (κοινωνικός </a:t>
            </a:r>
            <a:r>
              <a:rPr lang="el-GR" sz="2000" dirty="0" err="1"/>
              <a:t>εποικοδομισμος</a:t>
            </a:r>
            <a:r>
              <a:rPr lang="el-GR" sz="2000" dirty="0"/>
              <a:t>-</a:t>
            </a:r>
            <a:r>
              <a:rPr lang="en-US" sz="2000" dirty="0" err="1"/>
              <a:t>Vygotsky</a:t>
            </a:r>
            <a:r>
              <a:rPr lang="en-US" sz="2000" dirty="0"/>
              <a:t>)</a:t>
            </a:r>
            <a:endParaRPr lang="el-GR" sz="2000" dirty="0"/>
          </a:p>
          <a:p>
            <a:pPr lvl="1" eaLnBrk="1" hangingPunct="1">
              <a:lnSpc>
                <a:spcPct val="80000"/>
              </a:lnSpc>
              <a:spcAft>
                <a:spcPts val="600"/>
              </a:spcAft>
            </a:pPr>
            <a:r>
              <a:rPr lang="el-GR" sz="2000" dirty="0"/>
              <a:t> Λεκτική </a:t>
            </a:r>
            <a:r>
              <a:rPr lang="el-GR" sz="2000" dirty="0" err="1"/>
              <a:t>Αυτοκαθοδήγηση</a:t>
            </a:r>
            <a:r>
              <a:rPr lang="el-GR" sz="2000" dirty="0"/>
              <a:t>(Μ</a:t>
            </a:r>
            <a:r>
              <a:rPr lang="en-US" sz="2000" dirty="0" err="1"/>
              <a:t>eichenbaum</a:t>
            </a:r>
            <a:r>
              <a:rPr lang="en-US" sz="2000" dirty="0"/>
              <a:t>)</a:t>
            </a:r>
          </a:p>
          <a:p>
            <a:pPr lvl="1" eaLnBrk="1" hangingPunct="1">
              <a:lnSpc>
                <a:spcPct val="80000"/>
              </a:lnSpc>
              <a:spcAft>
                <a:spcPts val="600"/>
              </a:spcAft>
            </a:pPr>
            <a:r>
              <a:rPr lang="el-GR" sz="2000" dirty="0" err="1"/>
              <a:t>Εγκαθυδριμένη</a:t>
            </a:r>
            <a:r>
              <a:rPr lang="el-GR" sz="2000" dirty="0"/>
              <a:t> γνώση (</a:t>
            </a:r>
            <a:r>
              <a:rPr lang="en-US" sz="2000" dirty="0"/>
              <a:t>J Brown, A Collins</a:t>
            </a:r>
            <a:r>
              <a:rPr lang="el-GR" sz="2000" dirty="0"/>
              <a:t>)</a:t>
            </a:r>
          </a:p>
        </p:txBody>
      </p:sp>
      <p:sp>
        <p:nvSpPr>
          <p:cNvPr id="2" name="Θέση υποσέλιδου 1">
            <a:extLst>
              <a:ext uri="{FF2B5EF4-FFF2-40B4-BE49-F238E27FC236}">
                <a16:creationId xmlns:a16="http://schemas.microsoft.com/office/drawing/2014/main" id="{5E58E433-3BBB-4E91-ADED-BB6F9B01C0E9}"/>
              </a:ext>
            </a:extLst>
          </p:cNvPr>
          <p:cNvSpPr>
            <a:spLocks noGrp="1"/>
          </p:cNvSpPr>
          <p:nvPr>
            <p:ph type="ftr" sz="quarter" idx="11"/>
          </p:nvPr>
        </p:nvSpPr>
        <p:spPr/>
        <p:txBody>
          <a:bodyPr/>
          <a:lstStyle/>
          <a:p>
            <a:endParaRPr lang="el-GR"/>
          </a:p>
        </p:txBody>
      </p:sp>
      <p:sp>
        <p:nvSpPr>
          <p:cNvPr id="3" name="Θέση αριθμού διαφάνειας 2">
            <a:extLst>
              <a:ext uri="{FF2B5EF4-FFF2-40B4-BE49-F238E27FC236}">
                <a16:creationId xmlns:a16="http://schemas.microsoft.com/office/drawing/2014/main" id="{ABE5413D-9BCE-4F71-B88E-5F54B8521AB0}"/>
              </a:ext>
            </a:extLst>
          </p:cNvPr>
          <p:cNvSpPr>
            <a:spLocks noGrp="1"/>
          </p:cNvSpPr>
          <p:nvPr>
            <p:ph type="sldNum" sz="quarter" idx="12"/>
          </p:nvPr>
        </p:nvSpPr>
        <p:spPr/>
        <p:txBody>
          <a:bodyPr/>
          <a:lstStyle/>
          <a:p>
            <a:fld id="{B4B4A090-C6FB-429D-9E72-869C603C7F2D}" type="slidenum">
              <a:rPr lang="el-GR" smtClean="0"/>
              <a:pPr/>
              <a:t>2</a:t>
            </a:fld>
            <a:endParaRPr lang="el-G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a:t>Βασικές αρχές της θεωρίας του </a:t>
            </a:r>
            <a:r>
              <a:rPr lang="el-GR" b="1" dirty="0" err="1"/>
              <a:t>Wats</a:t>
            </a:r>
            <a:r>
              <a:rPr lang="en-US" b="1" dirty="0"/>
              <a:t>on</a:t>
            </a:r>
            <a:endParaRPr lang="el-GR" dirty="0"/>
          </a:p>
        </p:txBody>
      </p:sp>
      <p:sp>
        <p:nvSpPr>
          <p:cNvPr id="3" name="2 - Θέση περιεχομένου"/>
          <p:cNvSpPr>
            <a:spLocks noGrp="1"/>
          </p:cNvSpPr>
          <p:nvPr>
            <p:ph idx="1"/>
          </p:nvPr>
        </p:nvSpPr>
        <p:spPr/>
        <p:txBody>
          <a:bodyPr>
            <a:normAutofit fontScale="92500" lnSpcReduction="10000"/>
          </a:bodyPr>
          <a:lstStyle/>
          <a:p>
            <a:endParaRPr lang="el-GR" dirty="0"/>
          </a:p>
          <a:p>
            <a:r>
              <a:rPr lang="el-GR" dirty="0"/>
              <a:t>Ο </a:t>
            </a:r>
            <a:r>
              <a:rPr lang="el-GR" dirty="0" err="1"/>
              <a:t>Watson</a:t>
            </a:r>
            <a:r>
              <a:rPr lang="el-GR" dirty="0"/>
              <a:t> τόνισε ότι κάθε ζωντανός οργανισμός  μαθαίνει να </a:t>
            </a:r>
            <a:r>
              <a:rPr lang="el-GR" b="1" dirty="0"/>
              <a:t>αντιδρά στα διάφορα ερεθίσματα, ανάλογα με τις συνδέσεις που κάνει.</a:t>
            </a:r>
          </a:p>
          <a:p>
            <a:endParaRPr lang="el-GR" b="1" dirty="0"/>
          </a:p>
          <a:p>
            <a:pPr>
              <a:buNone/>
            </a:pPr>
            <a:r>
              <a:rPr lang="el-GR" b="1" dirty="0"/>
              <a:t> </a:t>
            </a:r>
            <a:r>
              <a:rPr lang="el-GR" dirty="0"/>
              <a:t>O </a:t>
            </a:r>
            <a:r>
              <a:rPr lang="el-GR" dirty="0" err="1"/>
              <a:t>Watson</a:t>
            </a:r>
            <a:r>
              <a:rPr lang="el-GR" dirty="0"/>
              <a:t> και οι ορθόδοξοι </a:t>
            </a:r>
            <a:r>
              <a:rPr lang="el-GR" dirty="0" err="1"/>
              <a:t>συμπεριφοριστές</a:t>
            </a:r>
            <a:r>
              <a:rPr lang="el-GR" dirty="0"/>
              <a:t> θεωρούν ότι όλη η </a:t>
            </a:r>
            <a:r>
              <a:rPr lang="el-GR" b="1" dirty="0"/>
              <a:t>συμπεριφορά αποτελείται από τις αντιδράσεις του οργανισμού </a:t>
            </a:r>
            <a:r>
              <a:rPr lang="el-GR" dirty="0"/>
              <a:t>που προκαλούνται </a:t>
            </a:r>
            <a:r>
              <a:rPr lang="el-GR" b="1" dirty="0"/>
              <a:t>από </a:t>
            </a:r>
            <a:r>
              <a:rPr lang="el-GR" dirty="0"/>
              <a:t>φυσικά ή εξαρτημένα </a:t>
            </a:r>
            <a:r>
              <a:rPr lang="el-GR" b="1" dirty="0"/>
              <a:t>ερεθίσματα.</a:t>
            </a:r>
          </a:p>
          <a:p>
            <a:endParaRPr lang="el-GR" dirty="0"/>
          </a:p>
        </p:txBody>
      </p:sp>
      <p:sp>
        <p:nvSpPr>
          <p:cNvPr id="4" name="Θέση υποσέλιδου 3">
            <a:extLst>
              <a:ext uri="{FF2B5EF4-FFF2-40B4-BE49-F238E27FC236}">
                <a16:creationId xmlns:a16="http://schemas.microsoft.com/office/drawing/2014/main" id="{0C5C4882-941B-4984-9586-0A09B3B1B09E}"/>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88FABBA3-CD9B-401C-A6C6-269A7BDD4C9C}"/>
              </a:ext>
            </a:extLst>
          </p:cNvPr>
          <p:cNvSpPr>
            <a:spLocks noGrp="1"/>
          </p:cNvSpPr>
          <p:nvPr>
            <p:ph type="sldNum" sz="quarter" idx="12"/>
          </p:nvPr>
        </p:nvSpPr>
        <p:spPr/>
        <p:txBody>
          <a:bodyPr/>
          <a:lstStyle/>
          <a:p>
            <a:fld id="{B4B4A090-C6FB-429D-9E72-869C603C7F2D}" type="slidenum">
              <a:rPr lang="el-GR" smtClean="0"/>
              <a:pPr/>
              <a:t>20</a:t>
            </a:fld>
            <a:endParaRPr lang="el-G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ΒΑΣΙΚΟ ΑΞΙΩΜΑ </a:t>
            </a:r>
          </a:p>
        </p:txBody>
      </p:sp>
      <p:sp>
        <p:nvSpPr>
          <p:cNvPr id="3" name="2 - Θέση περιεχομένου"/>
          <p:cNvSpPr>
            <a:spLocks noGrp="1"/>
          </p:cNvSpPr>
          <p:nvPr>
            <p:ph idx="1"/>
          </p:nvPr>
        </p:nvSpPr>
        <p:spPr/>
        <p:txBody>
          <a:bodyPr/>
          <a:lstStyle/>
          <a:p>
            <a:pPr>
              <a:buNone/>
            </a:pPr>
            <a:r>
              <a:rPr lang="el-GR" dirty="0"/>
              <a:t>    Ο ΟΡΓΑΝΙΣΜΟΣ</a:t>
            </a:r>
            <a:r>
              <a:rPr lang="en-US" dirty="0"/>
              <a:t>  </a:t>
            </a:r>
            <a:r>
              <a:rPr lang="el-GR" dirty="0"/>
              <a:t> ΕΊΝΑΙ</a:t>
            </a:r>
            <a:r>
              <a:rPr lang="en-US" dirty="0"/>
              <a:t>  </a:t>
            </a:r>
            <a:r>
              <a:rPr lang="el-GR" dirty="0"/>
              <a:t> ΕΞΑΡΤΗΜΕΝΗ ΜΕΤΑΒΛΗΤΗΤ</a:t>
            </a:r>
            <a:r>
              <a:rPr lang="en-US" dirty="0"/>
              <a:t>H   T</a:t>
            </a:r>
            <a:r>
              <a:rPr lang="el-GR" dirty="0"/>
              <a:t>ΩΝ ΠΕΡΙΒΑΛΛΟΝΤΙΚΩΝ ΕΠΙΔΡΑΣΕΩΝ</a:t>
            </a:r>
          </a:p>
          <a:p>
            <a:pPr>
              <a:buNone/>
            </a:pPr>
            <a:r>
              <a:rPr lang="el-GR" dirty="0"/>
              <a:t>ΑΡΑ</a:t>
            </a:r>
          </a:p>
          <a:p>
            <a:pPr>
              <a:buNone/>
            </a:pPr>
            <a:r>
              <a:rPr lang="el-GR" dirty="0"/>
              <a:t>Η ΣΥΜΠΕΡΙΦΟΡΑ ΔΙΑΜΟΡΦΩΝΕΤΑΙ ΑΠΌ ΤΟΥΣ ΠΕΡΙΒΑΛΛΟΝΤΙΚΟΥΣ ΠΑΡΑΓΟΝΤΕΣ</a:t>
            </a:r>
          </a:p>
        </p:txBody>
      </p:sp>
      <p:sp>
        <p:nvSpPr>
          <p:cNvPr id="4" name="Θέση υποσέλιδου 3">
            <a:extLst>
              <a:ext uri="{FF2B5EF4-FFF2-40B4-BE49-F238E27FC236}">
                <a16:creationId xmlns:a16="http://schemas.microsoft.com/office/drawing/2014/main" id="{5593701B-2FDC-4D64-ACA1-D5121083FC79}"/>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ACA950B3-3A4F-446C-B255-9DF43AFB8B27}"/>
              </a:ext>
            </a:extLst>
          </p:cNvPr>
          <p:cNvSpPr>
            <a:spLocks noGrp="1"/>
          </p:cNvSpPr>
          <p:nvPr>
            <p:ph type="sldNum" sz="quarter" idx="12"/>
          </p:nvPr>
        </p:nvSpPr>
        <p:spPr/>
        <p:txBody>
          <a:bodyPr/>
          <a:lstStyle/>
          <a:p>
            <a:fld id="{B4B4A090-C6FB-429D-9E72-869C603C7F2D}" type="slidenum">
              <a:rPr lang="el-GR" smtClean="0"/>
              <a:pPr/>
              <a:t>21</a:t>
            </a:fld>
            <a:endParaRPr lang="el-G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a:t>Η </a:t>
            </a:r>
            <a:r>
              <a:rPr lang="el-GR" b="1" u="sng" dirty="0"/>
              <a:t>αντανακλαστική</a:t>
            </a:r>
            <a:r>
              <a:rPr lang="en-US" b="1" u="sng" dirty="0"/>
              <a:t> </a:t>
            </a:r>
            <a:r>
              <a:rPr lang="el-GR" b="1" u="sng" dirty="0"/>
              <a:t>ή συντελεστική</a:t>
            </a:r>
            <a:r>
              <a:rPr lang="el-GR" b="1" dirty="0"/>
              <a:t> εξαρτημένη μάθηση του Ε. </a:t>
            </a:r>
            <a:r>
              <a:rPr lang="el-GR" b="1" dirty="0" err="1"/>
              <a:t>Thorndike</a:t>
            </a:r>
            <a:endParaRPr lang="el-GR" dirty="0"/>
          </a:p>
        </p:txBody>
      </p:sp>
      <p:sp>
        <p:nvSpPr>
          <p:cNvPr id="3" name="2 - Θέση περιεχομένου"/>
          <p:cNvSpPr>
            <a:spLocks noGrp="1"/>
          </p:cNvSpPr>
          <p:nvPr>
            <p:ph idx="1"/>
          </p:nvPr>
        </p:nvSpPr>
        <p:spPr/>
        <p:txBody>
          <a:bodyPr>
            <a:normAutofit/>
          </a:bodyPr>
          <a:lstStyle/>
          <a:p>
            <a:pPr>
              <a:buNone/>
            </a:pPr>
            <a:endParaRPr lang="el-GR" dirty="0"/>
          </a:p>
          <a:p>
            <a:r>
              <a:rPr lang="el-GR" b="1" dirty="0"/>
              <a:t>Νόμος του αποτελέσματος</a:t>
            </a:r>
            <a:r>
              <a:rPr lang="el-GR" dirty="0"/>
              <a:t>: </a:t>
            </a:r>
            <a:r>
              <a:rPr lang="el-GR" b="1" u="sng" dirty="0"/>
              <a:t>οι συμπεριφορές που ακολουθούνται από ικανοποιητικές συνέπειες, δυναμώνουν</a:t>
            </a:r>
            <a:r>
              <a:rPr lang="el-GR" dirty="0"/>
              <a:t>, ενώ εκείνες που ακολουθούνται από μη ικανοποιητικές συνέπειες, αποδυναμώνονται</a:t>
            </a:r>
          </a:p>
          <a:p>
            <a:endParaRPr lang="el-GR" dirty="0"/>
          </a:p>
        </p:txBody>
      </p:sp>
      <p:sp>
        <p:nvSpPr>
          <p:cNvPr id="4" name="Θέση υποσέλιδου 3">
            <a:extLst>
              <a:ext uri="{FF2B5EF4-FFF2-40B4-BE49-F238E27FC236}">
                <a16:creationId xmlns:a16="http://schemas.microsoft.com/office/drawing/2014/main" id="{84004442-FD41-41AD-9FB6-3EEF30BCEF22}"/>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8D3CE292-F056-42BC-AA4B-6038C11D320E}"/>
              </a:ext>
            </a:extLst>
          </p:cNvPr>
          <p:cNvSpPr>
            <a:spLocks noGrp="1"/>
          </p:cNvSpPr>
          <p:nvPr>
            <p:ph type="sldNum" sz="quarter" idx="12"/>
          </p:nvPr>
        </p:nvSpPr>
        <p:spPr/>
        <p:txBody>
          <a:bodyPr/>
          <a:lstStyle/>
          <a:p>
            <a:fld id="{B4B4A090-C6FB-429D-9E72-869C603C7F2D}" type="slidenum">
              <a:rPr lang="el-GR" smtClean="0"/>
              <a:pPr/>
              <a:t>22</a:t>
            </a:fld>
            <a:endParaRPr lang="el-G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128713" y="1000125"/>
            <a:ext cx="6886575" cy="4857750"/>
          </a:xfrm>
          <a:prstGeom prst="rect">
            <a:avLst/>
          </a:prstGeom>
          <a:noFill/>
          <a:ln w="9525">
            <a:noFill/>
            <a:miter lim="800000"/>
            <a:headEnd/>
            <a:tailEnd/>
          </a:ln>
        </p:spPr>
      </p:pic>
      <p:sp>
        <p:nvSpPr>
          <p:cNvPr id="3" name="Θέση υποσέλιδου 2">
            <a:extLst>
              <a:ext uri="{FF2B5EF4-FFF2-40B4-BE49-F238E27FC236}">
                <a16:creationId xmlns:a16="http://schemas.microsoft.com/office/drawing/2014/main" id="{66FA7127-3A35-4D4E-981A-651C4128E520}"/>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3F58B624-FBDE-4811-8CAB-8517D980DF15}"/>
              </a:ext>
            </a:extLst>
          </p:cNvPr>
          <p:cNvSpPr>
            <a:spLocks noGrp="1"/>
          </p:cNvSpPr>
          <p:nvPr>
            <p:ph type="sldNum" sz="quarter" idx="12"/>
          </p:nvPr>
        </p:nvSpPr>
        <p:spPr/>
        <p:txBody>
          <a:bodyPr/>
          <a:lstStyle/>
          <a:p>
            <a:fld id="{B4B4A090-C6FB-429D-9E72-869C603C7F2D}" type="slidenum">
              <a:rPr lang="el-GR" smtClean="0"/>
              <a:pPr/>
              <a:t>23</a:t>
            </a:fld>
            <a:endParaRPr lang="el-G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ΠΑΡΑΤΗΡΗΣΕΙΣ ΠΟΥ ΒΑΣΙΣΤΗΚΕ Ο ΝΟΜΟΣ ΤΟΥ ΑΠΟΤΕΛΕΣΜΑΤΟΣ</a:t>
            </a:r>
          </a:p>
        </p:txBody>
      </p:sp>
      <p:sp>
        <p:nvSpPr>
          <p:cNvPr id="3" name="2 - Θέση περιεχομένου"/>
          <p:cNvSpPr>
            <a:spLocks noGrp="1"/>
          </p:cNvSpPr>
          <p:nvPr>
            <p:ph idx="1"/>
          </p:nvPr>
        </p:nvSpPr>
        <p:spPr/>
        <p:txBody>
          <a:bodyPr>
            <a:normAutofit fontScale="92500"/>
          </a:bodyPr>
          <a:lstStyle/>
          <a:p>
            <a:r>
              <a:rPr lang="el-GR" dirty="0"/>
              <a:t>Η πεινασμένη γάτα είναι σε κλουβί, η οποία εάν δραπέτευε θα έπαιρνε φαγητό ως επιβράβευση</a:t>
            </a:r>
          </a:p>
          <a:p>
            <a:r>
              <a:rPr lang="el-GR" dirty="0"/>
              <a:t>Η μάθηση μετριόταν με τη </a:t>
            </a:r>
            <a:r>
              <a:rPr lang="el-GR" u="sng" dirty="0"/>
              <a:t>λανθάνουσα απόκριση</a:t>
            </a:r>
            <a:r>
              <a:rPr lang="el-GR" dirty="0"/>
              <a:t> (το χρόνο που χρειαζόταν για να δραπετεύσει).</a:t>
            </a:r>
          </a:p>
          <a:p>
            <a:r>
              <a:rPr lang="el-GR" dirty="0"/>
              <a:t>Το άνοιγμα της πόρτα ήταν καθοριστικό για την επίτευξη του στόχου (κάθε φορά δραπέτευε όλο και πιο γρήγορα, άπαξ και το κατάφερε μία φορά)</a:t>
            </a:r>
          </a:p>
          <a:p>
            <a:endParaRPr lang="el-GR" dirty="0"/>
          </a:p>
        </p:txBody>
      </p:sp>
      <p:sp>
        <p:nvSpPr>
          <p:cNvPr id="4" name="Θέση υποσέλιδου 3">
            <a:extLst>
              <a:ext uri="{FF2B5EF4-FFF2-40B4-BE49-F238E27FC236}">
                <a16:creationId xmlns:a16="http://schemas.microsoft.com/office/drawing/2014/main" id="{5D85A408-044F-4CF8-A418-545E2B3C7CCE}"/>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3B6C290F-347F-435B-A89B-2BA46F5428B5}"/>
              </a:ext>
            </a:extLst>
          </p:cNvPr>
          <p:cNvSpPr>
            <a:spLocks noGrp="1"/>
          </p:cNvSpPr>
          <p:nvPr>
            <p:ph type="sldNum" sz="quarter" idx="12"/>
          </p:nvPr>
        </p:nvSpPr>
        <p:spPr/>
        <p:txBody>
          <a:bodyPr/>
          <a:lstStyle/>
          <a:p>
            <a:fld id="{B4B4A090-C6FB-429D-9E72-869C603C7F2D}" type="slidenum">
              <a:rPr lang="el-GR" smtClean="0"/>
              <a:pPr/>
              <a:t>24</a:t>
            </a:fld>
            <a:endParaRPr lang="el-G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5904333-6653-474C-BDC0-D1287A8841BF}"/>
              </a:ext>
            </a:extLst>
          </p:cNvPr>
          <p:cNvSpPr>
            <a:spLocks noGrp="1"/>
          </p:cNvSpPr>
          <p:nvPr>
            <p:ph type="title"/>
          </p:nvPr>
        </p:nvSpPr>
        <p:spPr/>
        <p:txBody>
          <a:bodyPr/>
          <a:lstStyle/>
          <a:p>
            <a:endParaRPr lang="en-US"/>
          </a:p>
        </p:txBody>
      </p:sp>
      <p:sp>
        <p:nvSpPr>
          <p:cNvPr id="3" name="Θέση περιεχομένου 2">
            <a:extLst>
              <a:ext uri="{FF2B5EF4-FFF2-40B4-BE49-F238E27FC236}">
                <a16:creationId xmlns:a16="http://schemas.microsoft.com/office/drawing/2014/main" id="{1108E6FF-4490-4A49-B711-E53F128A2649}"/>
              </a:ext>
            </a:extLst>
          </p:cNvPr>
          <p:cNvSpPr>
            <a:spLocks noGrp="1"/>
          </p:cNvSpPr>
          <p:nvPr>
            <p:ph idx="1"/>
          </p:nvPr>
        </p:nvSpPr>
        <p:spPr/>
        <p:txBody>
          <a:bodyPr/>
          <a:lstStyle/>
          <a:p>
            <a:r>
              <a:rPr lang="en-US"/>
              <a:t>https://www.youtube.com/watch?v=fanm--WyQJo</a:t>
            </a:r>
            <a:endParaRPr lang="en-US" dirty="0"/>
          </a:p>
        </p:txBody>
      </p:sp>
      <p:sp>
        <p:nvSpPr>
          <p:cNvPr id="4" name="Θέση υποσέλιδου 3">
            <a:extLst>
              <a:ext uri="{FF2B5EF4-FFF2-40B4-BE49-F238E27FC236}">
                <a16:creationId xmlns:a16="http://schemas.microsoft.com/office/drawing/2014/main" id="{C18C9D7D-67C3-42D5-83B4-1390726A6BFE}"/>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1AD8EF30-C261-4823-AB6C-136FB4BCE827}"/>
              </a:ext>
            </a:extLst>
          </p:cNvPr>
          <p:cNvSpPr>
            <a:spLocks noGrp="1"/>
          </p:cNvSpPr>
          <p:nvPr>
            <p:ph type="sldNum" sz="quarter" idx="12"/>
          </p:nvPr>
        </p:nvSpPr>
        <p:spPr/>
        <p:txBody>
          <a:bodyPr/>
          <a:lstStyle/>
          <a:p>
            <a:fld id="{B4B4A090-C6FB-429D-9E72-869C603C7F2D}" type="slidenum">
              <a:rPr lang="el-GR" smtClean="0"/>
              <a:pPr/>
              <a:t>25</a:t>
            </a:fld>
            <a:endParaRPr lang="el-GR"/>
          </a:p>
        </p:txBody>
      </p:sp>
    </p:spTree>
    <p:extLst>
      <p:ext uri="{BB962C8B-B14F-4D97-AF65-F5344CB8AC3E}">
        <p14:creationId xmlns:p14="http://schemas.microsoft.com/office/powerpoint/2010/main" val="30362414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3873B43-6013-4344-A8F5-E93796CC24E5}"/>
              </a:ext>
            </a:extLst>
          </p:cNvPr>
          <p:cNvSpPr>
            <a:spLocks noGrp="1"/>
          </p:cNvSpPr>
          <p:nvPr>
            <p:ph type="title"/>
          </p:nvPr>
        </p:nvSpPr>
        <p:spPr/>
        <p:txBody>
          <a:bodyPr/>
          <a:lstStyle/>
          <a:p>
            <a:r>
              <a:rPr lang="en-US" dirty="0"/>
              <a:t>E</a:t>
            </a:r>
            <a:r>
              <a:rPr lang="el-GR" dirty="0" err="1"/>
              <a:t>ρμηνεία</a:t>
            </a:r>
            <a:endParaRPr lang="en-US" dirty="0"/>
          </a:p>
        </p:txBody>
      </p:sp>
      <p:sp>
        <p:nvSpPr>
          <p:cNvPr id="3" name="Θέση περιεχομένου 2">
            <a:extLst>
              <a:ext uri="{FF2B5EF4-FFF2-40B4-BE49-F238E27FC236}">
                <a16:creationId xmlns:a16="http://schemas.microsoft.com/office/drawing/2014/main" id="{578C7D93-5FDB-41D3-A1FF-2B242A503768}"/>
              </a:ext>
            </a:extLst>
          </p:cNvPr>
          <p:cNvSpPr>
            <a:spLocks noGrp="1"/>
          </p:cNvSpPr>
          <p:nvPr>
            <p:ph idx="1"/>
          </p:nvPr>
        </p:nvSpPr>
        <p:spPr/>
        <p:txBody>
          <a:bodyPr>
            <a:normAutofit fontScale="92500"/>
          </a:bodyPr>
          <a:lstStyle/>
          <a:p>
            <a:r>
              <a:rPr lang="el-GR" dirty="0"/>
              <a:t>Από τις τυχαίες αντιδράσεις του ζώου, κάποιες (το πάτημα του μοχλού)</a:t>
            </a:r>
            <a:r>
              <a:rPr lang="el-GR" dirty="0">
                <a:solidFill>
                  <a:srgbClr val="FF0000"/>
                </a:solidFill>
              </a:rPr>
              <a:t>ενισχύονται</a:t>
            </a:r>
            <a:r>
              <a:rPr lang="el-GR" dirty="0"/>
              <a:t> από τη λήψη τροφής.</a:t>
            </a:r>
          </a:p>
          <a:p>
            <a:r>
              <a:rPr lang="el-GR" b="1" dirty="0"/>
              <a:t>Μετά από αρκετές επαναλήψεις… </a:t>
            </a:r>
          </a:p>
          <a:p>
            <a:r>
              <a:rPr lang="el-GR" sz="4000" dirty="0"/>
              <a:t>ΟΙ ΑΝΤΙΔΡΑΣΕΙΣ ΠΟΥ ΕΝΙΣΧΥΟΝΤΑΙ,ΕΜΦΑΝΙΖΟΝΤΑΙ ΟΛΟ ΚΑΙ ΣΥΧΝΟΤΕΡΑ</a:t>
            </a:r>
            <a:r>
              <a:rPr lang="en-US" sz="4000" dirty="0"/>
              <a:t>.</a:t>
            </a:r>
            <a:endParaRPr lang="el-GR" sz="4000" dirty="0"/>
          </a:p>
          <a:p>
            <a:r>
              <a:rPr lang="en-US" sz="4000" dirty="0">
                <a:solidFill>
                  <a:srgbClr val="FF0000"/>
                </a:solidFill>
              </a:rPr>
              <a:t>H</a:t>
            </a:r>
            <a:r>
              <a:rPr lang="en-US" sz="4000" dirty="0"/>
              <a:t> </a:t>
            </a:r>
            <a:r>
              <a:rPr lang="el-GR" sz="4000" dirty="0">
                <a:solidFill>
                  <a:srgbClr val="FF0000"/>
                </a:solidFill>
              </a:rPr>
              <a:t>ΓΑΤΑ</a:t>
            </a:r>
            <a:r>
              <a:rPr lang="el-GR" sz="4000" dirty="0"/>
              <a:t> </a:t>
            </a:r>
            <a:r>
              <a:rPr lang="el-GR" sz="4000" dirty="0">
                <a:solidFill>
                  <a:srgbClr val="FF0000"/>
                </a:solidFill>
              </a:rPr>
              <a:t>ΜΑΘΑΙΝΕΙ</a:t>
            </a:r>
            <a:r>
              <a:rPr lang="el-GR" sz="4000" dirty="0"/>
              <a:t>: ΑΝΟΙΓΕΙ ΤΗΝ ΠΟΡΤΑ </a:t>
            </a:r>
            <a:endParaRPr lang="en-US" sz="4000" dirty="0"/>
          </a:p>
        </p:txBody>
      </p:sp>
      <p:sp>
        <p:nvSpPr>
          <p:cNvPr id="4" name="Θέση υποσέλιδου 3">
            <a:extLst>
              <a:ext uri="{FF2B5EF4-FFF2-40B4-BE49-F238E27FC236}">
                <a16:creationId xmlns:a16="http://schemas.microsoft.com/office/drawing/2014/main" id="{99AC58C4-284A-49D2-B725-33924E84BE83}"/>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70665B77-3F74-4650-A5DA-6E57A5579C42}"/>
              </a:ext>
            </a:extLst>
          </p:cNvPr>
          <p:cNvSpPr>
            <a:spLocks noGrp="1"/>
          </p:cNvSpPr>
          <p:nvPr>
            <p:ph type="sldNum" sz="quarter" idx="12"/>
          </p:nvPr>
        </p:nvSpPr>
        <p:spPr/>
        <p:txBody>
          <a:bodyPr/>
          <a:lstStyle/>
          <a:p>
            <a:fld id="{B4B4A090-C6FB-429D-9E72-869C603C7F2D}" type="slidenum">
              <a:rPr lang="el-GR" smtClean="0"/>
              <a:pPr/>
              <a:t>26</a:t>
            </a:fld>
            <a:endParaRPr lang="el-GR"/>
          </a:p>
        </p:txBody>
      </p:sp>
    </p:spTree>
    <p:extLst>
      <p:ext uri="{BB962C8B-B14F-4D97-AF65-F5344CB8AC3E}">
        <p14:creationId xmlns:p14="http://schemas.microsoft.com/office/powerpoint/2010/main" val="37697676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EA88D83-D053-4921-8F79-EE81A1BED623}"/>
              </a:ext>
            </a:extLst>
          </p:cNvPr>
          <p:cNvSpPr>
            <a:spLocks noGrp="1"/>
          </p:cNvSpPr>
          <p:nvPr>
            <p:ph type="title"/>
          </p:nvPr>
        </p:nvSpPr>
        <p:spPr/>
        <p:txBody>
          <a:bodyPr>
            <a:normAutofit fontScale="90000"/>
          </a:bodyPr>
          <a:lstStyle/>
          <a:p>
            <a:r>
              <a:rPr lang="el-GR" b="0" i="0" spc="100" dirty="0">
                <a:solidFill>
                  <a:srgbClr val="222222"/>
                </a:solidFill>
                <a:effectLst/>
                <a:highlight>
                  <a:srgbClr val="FFFF00"/>
                </a:highlight>
                <a:latin typeface="Times" panose="02020603050405020304" pitchFamily="18" charset="0"/>
              </a:rPr>
              <a:t>Θεωρεία της Συνάφειας</a:t>
            </a:r>
            <a:br>
              <a:rPr lang="el-GR" b="0" i="0" spc="100" dirty="0">
                <a:solidFill>
                  <a:srgbClr val="222222"/>
                </a:solidFill>
                <a:effectLst/>
                <a:latin typeface="Times" panose="02020603050405020304" pitchFamily="18" charset="0"/>
              </a:rPr>
            </a:br>
            <a:endParaRPr lang="en-US" dirty="0"/>
          </a:p>
        </p:txBody>
      </p:sp>
      <p:sp>
        <p:nvSpPr>
          <p:cNvPr id="3" name="Θέση περιεχομένου 2">
            <a:extLst>
              <a:ext uri="{FF2B5EF4-FFF2-40B4-BE49-F238E27FC236}">
                <a16:creationId xmlns:a16="http://schemas.microsoft.com/office/drawing/2014/main" id="{6196E95D-6D1E-4B5C-A8DC-915BB16A2B2C}"/>
              </a:ext>
            </a:extLst>
          </p:cNvPr>
          <p:cNvSpPr>
            <a:spLocks noGrp="1"/>
          </p:cNvSpPr>
          <p:nvPr>
            <p:ph idx="1"/>
          </p:nvPr>
        </p:nvSpPr>
        <p:spPr/>
        <p:txBody>
          <a:bodyPr>
            <a:normAutofit fontScale="85000" lnSpcReduction="10000"/>
          </a:bodyPr>
          <a:lstStyle/>
          <a:p>
            <a:r>
              <a:rPr lang="el-GR" b="0" i="0" spc="100" dirty="0">
                <a:solidFill>
                  <a:srgbClr val="222222"/>
                </a:solidFill>
                <a:effectLst/>
                <a:latin typeface="Times" panose="02020603050405020304" pitchFamily="18" charset="0"/>
              </a:rPr>
              <a:t>Με τα πειράματα αυτά ο </a:t>
            </a:r>
            <a:r>
              <a:rPr lang="el-GR" b="0" i="0" spc="100" dirty="0" err="1">
                <a:solidFill>
                  <a:srgbClr val="222222"/>
                </a:solidFill>
                <a:effectLst/>
                <a:latin typeface="Times" panose="02020603050405020304" pitchFamily="18" charset="0"/>
              </a:rPr>
              <a:t>Θόρνταϊκ</a:t>
            </a:r>
            <a:r>
              <a:rPr lang="el-GR" b="0" i="0" spc="100" dirty="0">
                <a:solidFill>
                  <a:srgbClr val="222222"/>
                </a:solidFill>
                <a:effectLst/>
                <a:latin typeface="Times" panose="02020603050405020304" pitchFamily="18" charset="0"/>
              </a:rPr>
              <a:t> συνειδητοποιεί ότι η μάθηση είναι μία αργή διαδικασία δοκιμών και λαθών </a:t>
            </a:r>
            <a:r>
              <a:rPr lang="el-GR" b="1" i="0" spc="100" dirty="0">
                <a:solidFill>
                  <a:srgbClr val="222222"/>
                </a:solidFill>
                <a:effectLst/>
                <a:latin typeface="Times" panose="02020603050405020304" pitchFamily="18" charset="0"/>
              </a:rPr>
              <a:t>μέχρι να επιτευχθεί το επιθυμητό αποτέλεσμα </a:t>
            </a:r>
            <a:r>
              <a:rPr lang="el-GR" b="0" i="0" spc="100" dirty="0">
                <a:solidFill>
                  <a:srgbClr val="222222"/>
                </a:solidFill>
                <a:effectLst/>
                <a:latin typeface="Times" panose="02020603050405020304" pitchFamily="18" charset="0"/>
              </a:rPr>
              <a:t>και διατυπώνει την Θεωρεία της Συνάφειας</a:t>
            </a:r>
          </a:p>
          <a:p>
            <a:r>
              <a:rPr lang="el-GR" b="0" i="0" spc="100" dirty="0">
                <a:solidFill>
                  <a:srgbClr val="222222"/>
                </a:solidFill>
                <a:effectLst/>
                <a:latin typeface="Times" panose="02020603050405020304" pitchFamily="18" charset="0"/>
              </a:rPr>
              <a:t> </a:t>
            </a:r>
            <a:r>
              <a:rPr lang="el-GR" b="0" i="0" spc="100" dirty="0">
                <a:solidFill>
                  <a:srgbClr val="222222"/>
                </a:solidFill>
                <a:effectLst/>
                <a:highlight>
                  <a:srgbClr val="FFFF00"/>
                </a:highlight>
                <a:latin typeface="Times" panose="02020603050405020304" pitchFamily="18" charset="0"/>
              </a:rPr>
              <a:t>Υπάρχει μία σχέση – συνάφεια ανάμεσα σε συγκεκριμένα </a:t>
            </a:r>
            <a:r>
              <a:rPr lang="el-GR" b="1" i="0" spc="100" dirty="0">
                <a:solidFill>
                  <a:srgbClr val="222222"/>
                </a:solidFill>
                <a:effectLst/>
                <a:highlight>
                  <a:srgbClr val="FFFF00"/>
                </a:highlight>
                <a:latin typeface="Times" panose="02020603050405020304" pitchFamily="18" charset="0"/>
              </a:rPr>
              <a:t>ερεθίσματα </a:t>
            </a:r>
            <a:r>
              <a:rPr lang="el-GR" b="0" i="0" spc="100" dirty="0">
                <a:solidFill>
                  <a:srgbClr val="222222"/>
                </a:solidFill>
                <a:effectLst/>
                <a:highlight>
                  <a:srgbClr val="FFFF00"/>
                </a:highlight>
                <a:latin typeface="Times" panose="02020603050405020304" pitchFamily="18" charset="0"/>
              </a:rPr>
              <a:t>(</a:t>
            </a:r>
            <a:r>
              <a:rPr lang="el-GR" b="0" i="0" spc="100" dirty="0" err="1">
                <a:solidFill>
                  <a:srgbClr val="222222"/>
                </a:solidFill>
                <a:effectLst/>
                <a:highlight>
                  <a:srgbClr val="FFFF00"/>
                </a:highlight>
                <a:latin typeface="Times" panose="02020603050405020304" pitchFamily="18" charset="0"/>
              </a:rPr>
              <a:t>stimuli</a:t>
            </a:r>
            <a:r>
              <a:rPr lang="el-GR" b="0" i="0" spc="100" dirty="0">
                <a:solidFill>
                  <a:srgbClr val="222222"/>
                </a:solidFill>
                <a:effectLst/>
                <a:highlight>
                  <a:srgbClr val="FFFF00"/>
                </a:highlight>
                <a:latin typeface="Times" panose="02020603050405020304" pitchFamily="18" charset="0"/>
              </a:rPr>
              <a:t> – S.) και συγκεκριμένες αντιδράσεις (</a:t>
            </a:r>
            <a:r>
              <a:rPr lang="el-GR" b="0" i="0" spc="100" dirty="0" err="1">
                <a:solidFill>
                  <a:srgbClr val="222222"/>
                </a:solidFill>
                <a:effectLst/>
                <a:highlight>
                  <a:srgbClr val="FFFF00"/>
                </a:highlight>
                <a:latin typeface="Times" panose="02020603050405020304" pitchFamily="18" charset="0"/>
              </a:rPr>
              <a:t>responces</a:t>
            </a:r>
            <a:r>
              <a:rPr lang="el-GR" b="0" i="0" spc="100" dirty="0">
                <a:solidFill>
                  <a:srgbClr val="222222"/>
                </a:solidFill>
                <a:effectLst/>
                <a:highlight>
                  <a:srgbClr val="FFFF00"/>
                </a:highlight>
                <a:latin typeface="Times" panose="02020603050405020304" pitchFamily="18" charset="0"/>
              </a:rPr>
              <a:t> – R.)</a:t>
            </a:r>
          </a:p>
          <a:p>
            <a:r>
              <a:rPr lang="el-GR" b="0" i="0" spc="100" dirty="0">
                <a:solidFill>
                  <a:srgbClr val="222222"/>
                </a:solidFill>
                <a:effectLst/>
                <a:latin typeface="Times" panose="02020603050405020304" pitchFamily="18" charset="0"/>
              </a:rPr>
              <a:t> Στο πείραμα με τις γάτες, το </a:t>
            </a:r>
            <a:r>
              <a:rPr lang="el-GR" b="1" i="0" spc="100" dirty="0">
                <a:solidFill>
                  <a:srgbClr val="222222"/>
                </a:solidFill>
                <a:effectLst/>
                <a:latin typeface="Times" panose="02020603050405020304" pitchFamily="18" charset="0"/>
              </a:rPr>
              <a:t>ερέθισμα της ελευθερίας </a:t>
            </a:r>
            <a:r>
              <a:rPr lang="el-GR" b="0" i="0" spc="100" dirty="0">
                <a:solidFill>
                  <a:srgbClr val="222222"/>
                </a:solidFill>
                <a:effectLst/>
                <a:latin typeface="Times" panose="02020603050405020304" pitchFamily="18" charset="0"/>
              </a:rPr>
              <a:t>αργά η γρήγορα θα οδηγήσει την γάτα στην ελευθερία με τον έναν ή τον άλλον τρόπο.</a:t>
            </a:r>
            <a:endParaRPr lang="en-US" dirty="0"/>
          </a:p>
        </p:txBody>
      </p:sp>
      <p:sp>
        <p:nvSpPr>
          <p:cNvPr id="4" name="Θέση υποσέλιδου 3">
            <a:extLst>
              <a:ext uri="{FF2B5EF4-FFF2-40B4-BE49-F238E27FC236}">
                <a16:creationId xmlns:a16="http://schemas.microsoft.com/office/drawing/2014/main" id="{01AC0574-DF61-406B-BB00-AD4BFB8A6544}"/>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EED7A170-666B-4A9A-8B4A-B5A19FA64632}"/>
              </a:ext>
            </a:extLst>
          </p:cNvPr>
          <p:cNvSpPr>
            <a:spLocks noGrp="1"/>
          </p:cNvSpPr>
          <p:nvPr>
            <p:ph type="sldNum" sz="quarter" idx="12"/>
          </p:nvPr>
        </p:nvSpPr>
        <p:spPr/>
        <p:txBody>
          <a:bodyPr/>
          <a:lstStyle/>
          <a:p>
            <a:fld id="{B4B4A090-C6FB-429D-9E72-869C603C7F2D}" type="slidenum">
              <a:rPr lang="el-GR" smtClean="0"/>
              <a:pPr/>
              <a:t>27</a:t>
            </a:fld>
            <a:endParaRPr lang="el-GR"/>
          </a:p>
        </p:txBody>
      </p:sp>
    </p:spTree>
    <p:extLst>
      <p:ext uri="{BB962C8B-B14F-4D97-AF65-F5344CB8AC3E}">
        <p14:creationId xmlns:p14="http://schemas.microsoft.com/office/powerpoint/2010/main" val="5646683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8B9E00-CB3B-4008-9CA8-1D9AC6F52088}"/>
              </a:ext>
            </a:extLst>
          </p:cNvPr>
          <p:cNvSpPr>
            <a:spLocks noGrp="1"/>
          </p:cNvSpPr>
          <p:nvPr>
            <p:ph type="title"/>
          </p:nvPr>
        </p:nvSpPr>
        <p:spPr/>
        <p:txBody>
          <a:bodyPr>
            <a:noAutofit/>
          </a:bodyPr>
          <a:lstStyle/>
          <a:p>
            <a:r>
              <a:rPr lang="el-GR" sz="3200" b="1" dirty="0"/>
              <a:t>Αντανακλαστική εξαρτημένη Μάθηση του </a:t>
            </a:r>
            <a:r>
              <a:rPr lang="el-GR" sz="3200" b="1" dirty="0" err="1"/>
              <a:t>Thorndike</a:t>
            </a:r>
            <a:r>
              <a:rPr lang="el-GR" sz="3200" b="1" dirty="0"/>
              <a:t> </a:t>
            </a:r>
            <a:r>
              <a:rPr lang="en-US" sz="3200" b="1" dirty="0"/>
              <a:t>vs </a:t>
            </a:r>
            <a:r>
              <a:rPr lang="el-GR" sz="3200" b="1" dirty="0"/>
              <a:t>κλασική εξαρτημένη μάθηση </a:t>
            </a:r>
            <a:r>
              <a:rPr lang="en-US" sz="3200" b="1" dirty="0"/>
              <a:t>Pavlov</a:t>
            </a:r>
            <a:endParaRPr lang="en-US" sz="3200" dirty="0"/>
          </a:p>
        </p:txBody>
      </p:sp>
      <p:sp>
        <p:nvSpPr>
          <p:cNvPr id="3" name="Θέση περιεχομένου 2">
            <a:extLst>
              <a:ext uri="{FF2B5EF4-FFF2-40B4-BE49-F238E27FC236}">
                <a16:creationId xmlns:a16="http://schemas.microsoft.com/office/drawing/2014/main" id="{41A92E71-16E8-4B91-BBFD-DA0E3C7CB89B}"/>
              </a:ext>
            </a:extLst>
          </p:cNvPr>
          <p:cNvSpPr>
            <a:spLocks noGrp="1"/>
          </p:cNvSpPr>
          <p:nvPr>
            <p:ph idx="1"/>
          </p:nvPr>
        </p:nvSpPr>
        <p:spPr/>
        <p:txBody>
          <a:bodyPr>
            <a:normAutofit fontScale="85000" lnSpcReduction="20000"/>
          </a:bodyPr>
          <a:lstStyle/>
          <a:p>
            <a:r>
              <a:rPr lang="el-GR" b="0" i="0" spc="100" dirty="0">
                <a:solidFill>
                  <a:srgbClr val="222222"/>
                </a:solidFill>
                <a:effectLst/>
                <a:latin typeface="Times" panose="02020603050405020304" pitchFamily="18" charset="0"/>
              </a:rPr>
              <a:t>Η  θεωρία του </a:t>
            </a:r>
            <a:r>
              <a:rPr lang="el-GR" b="0" i="0" spc="100" dirty="0" err="1">
                <a:solidFill>
                  <a:srgbClr val="222222"/>
                </a:solidFill>
                <a:effectLst/>
                <a:latin typeface="Times" panose="02020603050405020304" pitchFamily="18" charset="0"/>
              </a:rPr>
              <a:t>Θόρνταϊκ</a:t>
            </a:r>
            <a:r>
              <a:rPr lang="el-GR" b="0" i="0" spc="100" dirty="0">
                <a:solidFill>
                  <a:srgbClr val="222222"/>
                </a:solidFill>
                <a:effectLst/>
                <a:latin typeface="Times" panose="02020603050405020304" pitchFamily="18" charset="0"/>
              </a:rPr>
              <a:t> μοιάζει με αυτή του </a:t>
            </a:r>
            <a:r>
              <a:rPr lang="el-GR" b="0" i="0" spc="100" dirty="0" err="1">
                <a:solidFill>
                  <a:srgbClr val="222222"/>
                </a:solidFill>
                <a:effectLst/>
                <a:latin typeface="Times" panose="02020603050405020304" pitchFamily="18" charset="0"/>
              </a:rPr>
              <a:t>Παυλώφ</a:t>
            </a:r>
            <a:r>
              <a:rPr lang="el-GR" b="0" i="0" spc="100" dirty="0">
                <a:solidFill>
                  <a:srgbClr val="222222"/>
                </a:solidFill>
                <a:effectLst/>
                <a:latin typeface="Times" panose="02020603050405020304" pitchFamily="18" charset="0"/>
              </a:rPr>
              <a:t>, αλλά διαφοροποιείται στο ότι ο πρώτος θέλησε να μάθει με ποιους άλλους τρόπους θα μπορούσε να μάθει η γάτα την απελευθέρωση της, δηλαδή με ποια άλλα ερεθίσματα θα μπορούσαμε να έχουμε το ίδιο αποτέλεσμα αλλά και πως οι συνάφειες αυτές γίνονται αντιληπτές (</a:t>
            </a:r>
            <a:r>
              <a:rPr lang="el-GR" b="0" i="0" spc="100" dirty="0" err="1">
                <a:solidFill>
                  <a:srgbClr val="222222"/>
                </a:solidFill>
                <a:effectLst/>
                <a:latin typeface="Times" panose="02020603050405020304" pitchFamily="18" charset="0"/>
              </a:rPr>
              <a:t>Reber</a:t>
            </a:r>
            <a:r>
              <a:rPr lang="el-GR" b="0" i="0" spc="100" dirty="0">
                <a:solidFill>
                  <a:srgbClr val="222222"/>
                </a:solidFill>
                <a:effectLst/>
                <a:latin typeface="Times" panose="02020603050405020304" pitchFamily="18" charset="0"/>
              </a:rPr>
              <a:t>, A. 1985). </a:t>
            </a:r>
          </a:p>
          <a:p>
            <a:r>
              <a:rPr lang="el-GR" b="0" i="0" spc="100" dirty="0">
                <a:solidFill>
                  <a:srgbClr val="222222"/>
                </a:solidFill>
                <a:effectLst/>
                <a:latin typeface="Times" panose="02020603050405020304" pitchFamily="18" charset="0"/>
              </a:rPr>
              <a:t>Αυτό το «πως» ονομάστηκε από τον </a:t>
            </a:r>
            <a:r>
              <a:rPr lang="el-GR" b="0" i="0" spc="100" dirty="0" err="1">
                <a:solidFill>
                  <a:srgbClr val="222222"/>
                </a:solidFill>
                <a:effectLst/>
                <a:latin typeface="Times" panose="02020603050405020304" pitchFamily="18" charset="0"/>
              </a:rPr>
              <a:t>Θόρνταϊκ</a:t>
            </a:r>
            <a:r>
              <a:rPr lang="el-GR" b="0" i="0" spc="100" dirty="0">
                <a:solidFill>
                  <a:srgbClr val="222222"/>
                </a:solidFill>
                <a:effectLst/>
                <a:latin typeface="Times" panose="02020603050405020304" pitchFamily="18" charset="0"/>
              </a:rPr>
              <a:t> ως «</a:t>
            </a:r>
            <a:r>
              <a:rPr lang="el-GR" b="1" i="0" spc="100" dirty="0">
                <a:solidFill>
                  <a:srgbClr val="222222"/>
                </a:solidFill>
                <a:effectLst/>
                <a:latin typeface="Times" panose="02020603050405020304" pitchFamily="18" charset="0"/>
              </a:rPr>
              <a:t>ενίσχυση</a:t>
            </a:r>
            <a:r>
              <a:rPr lang="el-GR" b="0" i="0" spc="100" dirty="0">
                <a:solidFill>
                  <a:srgbClr val="222222"/>
                </a:solidFill>
                <a:effectLst/>
                <a:latin typeface="Times" panose="02020603050405020304" pitchFamily="18" charset="0"/>
              </a:rPr>
              <a:t>». Υπάρχει λοιπόν ένας «δεσμός» ανάμεσα στο ερέθισμα και στην αντίδραση και ο ψυχολόγος πρέπει να τον βρει και να τον μελετήσει</a:t>
            </a:r>
            <a:endParaRPr lang="en-US" dirty="0"/>
          </a:p>
        </p:txBody>
      </p:sp>
      <p:sp>
        <p:nvSpPr>
          <p:cNvPr id="4" name="Θέση υποσέλιδου 3">
            <a:extLst>
              <a:ext uri="{FF2B5EF4-FFF2-40B4-BE49-F238E27FC236}">
                <a16:creationId xmlns:a16="http://schemas.microsoft.com/office/drawing/2014/main" id="{5DBD8F14-AB16-4574-A463-69CCBF60D45F}"/>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F27B052C-F0BC-4EFB-B535-F38713157842}"/>
              </a:ext>
            </a:extLst>
          </p:cNvPr>
          <p:cNvSpPr>
            <a:spLocks noGrp="1"/>
          </p:cNvSpPr>
          <p:nvPr>
            <p:ph type="sldNum" sz="quarter" idx="12"/>
          </p:nvPr>
        </p:nvSpPr>
        <p:spPr/>
        <p:txBody>
          <a:bodyPr/>
          <a:lstStyle/>
          <a:p>
            <a:fld id="{B4B4A090-C6FB-429D-9E72-869C603C7F2D}" type="slidenum">
              <a:rPr lang="el-GR" smtClean="0"/>
              <a:pPr/>
              <a:t>28</a:t>
            </a:fld>
            <a:endParaRPr lang="el-GR"/>
          </a:p>
        </p:txBody>
      </p:sp>
    </p:spTree>
    <p:extLst>
      <p:ext uri="{BB962C8B-B14F-4D97-AF65-F5344CB8AC3E}">
        <p14:creationId xmlns:p14="http://schemas.microsoft.com/office/powerpoint/2010/main" val="2115312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686F160-82EE-4429-90D0-66C55D59DF12}"/>
              </a:ext>
            </a:extLst>
          </p:cNvPr>
          <p:cNvSpPr>
            <a:spLocks noGrp="1"/>
          </p:cNvSpPr>
          <p:nvPr>
            <p:ph type="title"/>
          </p:nvPr>
        </p:nvSpPr>
        <p:spPr/>
        <p:txBody>
          <a:bodyPr>
            <a:noAutofit/>
          </a:bodyPr>
          <a:lstStyle/>
          <a:p>
            <a:r>
              <a:rPr lang="el-GR" sz="3200" b="1" dirty="0"/>
              <a:t>Αντανακλαστική εξαρτημένη Μάθηση του </a:t>
            </a:r>
            <a:r>
              <a:rPr lang="el-GR" sz="3200" b="1" dirty="0" err="1"/>
              <a:t>Thorndike</a:t>
            </a:r>
            <a:r>
              <a:rPr lang="el-GR" sz="3200" b="1" dirty="0"/>
              <a:t> </a:t>
            </a:r>
            <a:r>
              <a:rPr lang="en-US" sz="3200" b="1" dirty="0"/>
              <a:t>vs </a:t>
            </a:r>
            <a:r>
              <a:rPr lang="el-GR" sz="3200" b="1" dirty="0"/>
              <a:t>κλασική εξαρτημένη μάθηση </a:t>
            </a:r>
            <a:r>
              <a:rPr lang="en-US" sz="3200" b="1" dirty="0"/>
              <a:t>Pavlov</a:t>
            </a:r>
            <a:endParaRPr lang="en-US" sz="3200" dirty="0"/>
          </a:p>
        </p:txBody>
      </p:sp>
      <p:sp>
        <p:nvSpPr>
          <p:cNvPr id="3" name="Θέση περιεχομένου 2">
            <a:extLst>
              <a:ext uri="{FF2B5EF4-FFF2-40B4-BE49-F238E27FC236}">
                <a16:creationId xmlns:a16="http://schemas.microsoft.com/office/drawing/2014/main" id="{DA81FC5F-DB7A-406F-B0AE-1E921D6772E3}"/>
              </a:ext>
            </a:extLst>
          </p:cNvPr>
          <p:cNvSpPr>
            <a:spLocks noGrp="1"/>
          </p:cNvSpPr>
          <p:nvPr>
            <p:ph idx="1"/>
          </p:nvPr>
        </p:nvSpPr>
        <p:spPr/>
        <p:txBody>
          <a:bodyPr>
            <a:normAutofit fontScale="85000" lnSpcReduction="10000"/>
          </a:bodyPr>
          <a:lstStyle/>
          <a:p>
            <a:r>
              <a:rPr lang="el-GR" b="0" i="0" dirty="0">
                <a:solidFill>
                  <a:srgbClr val="222222"/>
                </a:solidFill>
                <a:effectLst/>
                <a:latin typeface="Times" panose="02020603050405020304" pitchFamily="18" charset="0"/>
              </a:rPr>
              <a:t>Έτσι, λοιπόν, όταν η γάτα βρει την έξοδο από το κλουβί, </a:t>
            </a:r>
            <a:r>
              <a:rPr lang="el-GR" b="1" i="0" dirty="0">
                <a:solidFill>
                  <a:srgbClr val="222222"/>
                </a:solidFill>
                <a:effectLst/>
                <a:latin typeface="Times" panose="02020603050405020304" pitchFamily="18" charset="0"/>
              </a:rPr>
              <a:t>ο δεσμός ερεθίσματος και αποτελέσματος ενισχύεται λόγω της ικανοποιήσεως που νιώθει από την απελευθέρωσή της</a:t>
            </a:r>
            <a:r>
              <a:rPr lang="el-GR" b="0" i="0" dirty="0">
                <a:solidFill>
                  <a:srgbClr val="222222"/>
                </a:solidFill>
                <a:effectLst/>
                <a:latin typeface="Times" panose="02020603050405020304" pitchFamily="18" charset="0"/>
              </a:rPr>
              <a:t>. </a:t>
            </a:r>
          </a:p>
          <a:p>
            <a:r>
              <a:rPr lang="el-GR" b="0" i="0" dirty="0">
                <a:solidFill>
                  <a:srgbClr val="222222"/>
                </a:solidFill>
                <a:effectLst/>
                <a:latin typeface="Times" panose="02020603050405020304" pitchFamily="18" charset="0"/>
              </a:rPr>
              <a:t>Η ικανοποίηση που θα νιώσει η γάτα θα την ενισχύσει έτσι ώστε να επαναλάβει τις ίδιες κινήσεις που θα την ελευθερώσουν και στο τέλος αυτό που πριν ήταν τυχαίο (η σπασμωδική κίνηση στο μάνταλο) θα γίνει σκόπιμο (η ελευθερία έρχεται με την κίνηση του </a:t>
            </a:r>
            <a:r>
              <a:rPr lang="el-GR" b="0" i="0" dirty="0" err="1">
                <a:solidFill>
                  <a:srgbClr val="222222"/>
                </a:solidFill>
                <a:effectLst/>
                <a:latin typeface="Times" panose="02020603050405020304" pitchFamily="18" charset="0"/>
              </a:rPr>
              <a:t>μάνταλου</a:t>
            </a:r>
            <a:r>
              <a:rPr lang="el-GR" b="0" i="0" dirty="0">
                <a:solidFill>
                  <a:srgbClr val="222222"/>
                </a:solidFill>
                <a:effectLst/>
                <a:latin typeface="Times" panose="02020603050405020304" pitchFamily="18" charset="0"/>
              </a:rPr>
              <a:t>) πράγμα που σημαίνει </a:t>
            </a:r>
            <a:r>
              <a:rPr lang="el-GR" b="1" i="0" dirty="0">
                <a:solidFill>
                  <a:srgbClr val="222222"/>
                </a:solidFill>
                <a:effectLst/>
                <a:latin typeface="Times" panose="02020603050405020304" pitchFamily="18" charset="0"/>
              </a:rPr>
              <a:t>ότι η γάτα πλέον έμαθε μια συμπεριφορά</a:t>
            </a:r>
            <a:endParaRPr lang="en-US" b="1" dirty="0"/>
          </a:p>
        </p:txBody>
      </p:sp>
      <p:sp>
        <p:nvSpPr>
          <p:cNvPr id="4" name="Θέση υποσέλιδου 3">
            <a:extLst>
              <a:ext uri="{FF2B5EF4-FFF2-40B4-BE49-F238E27FC236}">
                <a16:creationId xmlns:a16="http://schemas.microsoft.com/office/drawing/2014/main" id="{EC62EF19-FC2E-4E75-B7C8-41C0D1BD64EF}"/>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B6C6DEAD-20B0-423C-8154-B5921DEC8D38}"/>
              </a:ext>
            </a:extLst>
          </p:cNvPr>
          <p:cNvSpPr>
            <a:spLocks noGrp="1"/>
          </p:cNvSpPr>
          <p:nvPr>
            <p:ph type="sldNum" sz="quarter" idx="12"/>
          </p:nvPr>
        </p:nvSpPr>
        <p:spPr/>
        <p:txBody>
          <a:bodyPr/>
          <a:lstStyle/>
          <a:p>
            <a:fld id="{B4B4A090-C6FB-429D-9E72-869C603C7F2D}" type="slidenum">
              <a:rPr lang="el-GR" smtClean="0"/>
              <a:pPr/>
              <a:t>29</a:t>
            </a:fld>
            <a:endParaRPr lang="el-GR"/>
          </a:p>
        </p:txBody>
      </p:sp>
    </p:spTree>
    <p:extLst>
      <p:ext uri="{BB962C8B-B14F-4D97-AF65-F5344CB8AC3E}">
        <p14:creationId xmlns:p14="http://schemas.microsoft.com/office/powerpoint/2010/main" val="2083758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Autofit/>
          </a:bodyPr>
          <a:lstStyle/>
          <a:p>
            <a:pPr eaLnBrk="1" hangingPunct="1">
              <a:spcAft>
                <a:spcPts val="600"/>
              </a:spcAft>
            </a:pPr>
            <a:r>
              <a:rPr lang="el-GR" sz="3600" b="1" dirty="0"/>
              <a:t>Οι συμπεριφοριστικές προσεγγίσεις </a:t>
            </a:r>
            <a:r>
              <a:rPr lang="el-GR" sz="3600" b="1" dirty="0">
                <a:highlight>
                  <a:srgbClr val="FFFF00"/>
                </a:highlight>
              </a:rPr>
              <a:t>Μάθηση</a:t>
            </a:r>
            <a:r>
              <a:rPr lang="en-US" sz="3600" b="1" dirty="0">
                <a:highlight>
                  <a:srgbClr val="FFFF00"/>
                </a:highlight>
              </a:rPr>
              <a:t> </a:t>
            </a:r>
            <a:r>
              <a:rPr lang="el-GR" sz="3600" b="1" dirty="0">
                <a:highlight>
                  <a:srgbClr val="FFFF00"/>
                </a:highlight>
              </a:rPr>
              <a:t>=</a:t>
            </a:r>
            <a:r>
              <a:rPr lang="en-US" sz="3600" b="1" dirty="0">
                <a:highlight>
                  <a:srgbClr val="FFFF00"/>
                </a:highlight>
              </a:rPr>
              <a:t> </a:t>
            </a:r>
            <a:r>
              <a:rPr lang="el-GR" sz="3600" b="1" dirty="0">
                <a:highlight>
                  <a:srgbClr val="FFFF00"/>
                </a:highlight>
              </a:rPr>
              <a:t>τροποποίηση Συμπεριφοράς </a:t>
            </a:r>
          </a:p>
        </p:txBody>
      </p:sp>
      <p:sp>
        <p:nvSpPr>
          <p:cNvPr id="5123" name="Rectangle 3"/>
          <p:cNvSpPr>
            <a:spLocks noGrp="1" noChangeArrowheads="1"/>
          </p:cNvSpPr>
          <p:nvPr>
            <p:ph type="body" idx="1"/>
          </p:nvPr>
        </p:nvSpPr>
        <p:spPr>
          <a:xfrm>
            <a:off x="762000" y="2133600"/>
            <a:ext cx="7772400" cy="4114800"/>
          </a:xfrm>
        </p:spPr>
        <p:txBody>
          <a:bodyPr/>
          <a:lstStyle/>
          <a:p>
            <a:pPr eaLnBrk="1" hangingPunct="1">
              <a:lnSpc>
                <a:spcPct val="90000"/>
              </a:lnSpc>
              <a:spcAft>
                <a:spcPts val="600"/>
              </a:spcAft>
            </a:pPr>
            <a:endParaRPr lang="el-GR" sz="2800" dirty="0"/>
          </a:p>
          <a:p>
            <a:pPr eaLnBrk="1" hangingPunct="1">
              <a:lnSpc>
                <a:spcPct val="90000"/>
              </a:lnSpc>
              <a:spcAft>
                <a:spcPts val="600"/>
              </a:spcAft>
            </a:pPr>
            <a:r>
              <a:rPr lang="el-GR" sz="2800" dirty="0"/>
              <a:t>Δίνουν έμφαση στην αναμετάδοση της πληροφορίας και στην </a:t>
            </a:r>
            <a:r>
              <a:rPr lang="el-GR" sz="2800" b="1" dirty="0"/>
              <a:t>τροποποίηση της συμπεριφοράς. </a:t>
            </a:r>
          </a:p>
          <a:p>
            <a:pPr eaLnBrk="1" hangingPunct="1">
              <a:lnSpc>
                <a:spcPct val="90000"/>
              </a:lnSpc>
              <a:spcAft>
                <a:spcPts val="600"/>
              </a:spcAft>
            </a:pPr>
            <a:endParaRPr lang="el-GR" sz="2800" b="1" dirty="0"/>
          </a:p>
          <a:p>
            <a:pPr eaLnBrk="1" hangingPunct="1">
              <a:lnSpc>
                <a:spcPct val="90000"/>
              </a:lnSpc>
              <a:spcAft>
                <a:spcPts val="600"/>
              </a:spcAft>
            </a:pPr>
            <a:r>
              <a:rPr lang="el-GR" sz="2800" dirty="0"/>
              <a:t>Αυτό που προέχει είναι ο ξεκάθαρος και λειτουργικός </a:t>
            </a:r>
            <a:r>
              <a:rPr lang="el-GR" sz="2800" b="1" dirty="0"/>
              <a:t>ορισμός των παιδαγωγικών και διδακτικών στόχων </a:t>
            </a:r>
            <a:r>
              <a:rPr lang="el-GR" sz="2800" dirty="0"/>
              <a:t>που πρέπει να επιτευχθούν. </a:t>
            </a:r>
          </a:p>
        </p:txBody>
      </p:sp>
      <p:sp>
        <p:nvSpPr>
          <p:cNvPr id="2" name="Θέση υποσέλιδου 1">
            <a:extLst>
              <a:ext uri="{FF2B5EF4-FFF2-40B4-BE49-F238E27FC236}">
                <a16:creationId xmlns:a16="http://schemas.microsoft.com/office/drawing/2014/main" id="{B5B9FEFE-5917-4136-9F8A-76E3267C107B}"/>
              </a:ext>
            </a:extLst>
          </p:cNvPr>
          <p:cNvSpPr>
            <a:spLocks noGrp="1"/>
          </p:cNvSpPr>
          <p:nvPr>
            <p:ph type="ftr" sz="quarter" idx="11"/>
          </p:nvPr>
        </p:nvSpPr>
        <p:spPr/>
        <p:txBody>
          <a:bodyPr/>
          <a:lstStyle/>
          <a:p>
            <a:endParaRPr lang="el-GR"/>
          </a:p>
        </p:txBody>
      </p:sp>
      <p:sp>
        <p:nvSpPr>
          <p:cNvPr id="3" name="Θέση αριθμού διαφάνειας 2">
            <a:extLst>
              <a:ext uri="{FF2B5EF4-FFF2-40B4-BE49-F238E27FC236}">
                <a16:creationId xmlns:a16="http://schemas.microsoft.com/office/drawing/2014/main" id="{06FFA9E4-51BC-4F3F-9EB4-B97D12F2C0A3}"/>
              </a:ext>
            </a:extLst>
          </p:cNvPr>
          <p:cNvSpPr>
            <a:spLocks noGrp="1"/>
          </p:cNvSpPr>
          <p:nvPr>
            <p:ph type="sldNum" sz="quarter" idx="12"/>
          </p:nvPr>
        </p:nvSpPr>
        <p:spPr/>
        <p:txBody>
          <a:bodyPr/>
          <a:lstStyle/>
          <a:p>
            <a:fld id="{B4B4A090-C6FB-429D-9E72-869C603C7F2D}" type="slidenum">
              <a:rPr lang="el-GR" smtClean="0"/>
              <a:pPr/>
              <a:t>3</a:t>
            </a:fld>
            <a:endParaRPr lang="el-G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a:t>Μάθηση :Τ</a:t>
            </a:r>
            <a:r>
              <a:rPr lang="en-US" sz="3600" b="1" dirty="0" err="1"/>
              <a:t>horndike</a:t>
            </a:r>
            <a:r>
              <a:rPr lang="el-GR" sz="3600" b="1" dirty="0"/>
              <a:t> </a:t>
            </a:r>
          </a:p>
        </p:txBody>
      </p:sp>
      <p:sp>
        <p:nvSpPr>
          <p:cNvPr id="3" name="2 - Θέση περιεχομένου"/>
          <p:cNvSpPr>
            <a:spLocks noGrp="1"/>
          </p:cNvSpPr>
          <p:nvPr>
            <p:ph idx="1"/>
          </p:nvPr>
        </p:nvSpPr>
        <p:spPr/>
        <p:txBody>
          <a:bodyPr>
            <a:normAutofit/>
          </a:bodyPr>
          <a:lstStyle/>
          <a:p>
            <a:pPr>
              <a:buNone/>
            </a:pPr>
            <a:endParaRPr lang="en-US" dirty="0"/>
          </a:p>
          <a:p>
            <a:pPr>
              <a:buNone/>
            </a:pPr>
            <a:r>
              <a:rPr lang="el-GR" dirty="0"/>
              <a:t> </a:t>
            </a:r>
            <a:r>
              <a:rPr lang="en-US" dirty="0"/>
              <a:t>H </a:t>
            </a:r>
            <a:r>
              <a:rPr lang="el-GR" b="1" dirty="0"/>
              <a:t>µ</a:t>
            </a:r>
            <a:r>
              <a:rPr lang="el-GR" b="1" dirty="0" err="1"/>
              <a:t>άθηση</a:t>
            </a:r>
            <a:r>
              <a:rPr lang="el-GR" dirty="0"/>
              <a:t> δεν εξηγείται ως µια νοητική σύνδεση (εξάρτηση) της αντίδρασης µε ένα </a:t>
            </a:r>
            <a:r>
              <a:rPr lang="el-GR" dirty="0" err="1"/>
              <a:t>ερέθισµα</a:t>
            </a:r>
            <a:r>
              <a:rPr lang="el-GR" dirty="0"/>
              <a:t> που προηγείται της αντίδρασης αυτής </a:t>
            </a:r>
            <a:r>
              <a:rPr lang="en-US" dirty="0"/>
              <a:t>(</a:t>
            </a:r>
            <a:r>
              <a:rPr lang="el-GR" dirty="0"/>
              <a:t>Pavlov</a:t>
            </a:r>
            <a:r>
              <a:rPr lang="en-US" dirty="0"/>
              <a:t>)</a:t>
            </a:r>
            <a:r>
              <a:rPr lang="el-GR" dirty="0"/>
              <a:t>, αλλά µε ένα </a:t>
            </a:r>
            <a:r>
              <a:rPr lang="el-GR" b="1" dirty="0" err="1"/>
              <a:t>ερέθισµα</a:t>
            </a:r>
            <a:r>
              <a:rPr lang="el-GR" dirty="0"/>
              <a:t> </a:t>
            </a:r>
            <a:r>
              <a:rPr lang="en-US" dirty="0"/>
              <a:t>(</a:t>
            </a:r>
            <a:r>
              <a:rPr lang="el-GR" dirty="0"/>
              <a:t>τροφή</a:t>
            </a:r>
            <a:r>
              <a:rPr lang="en-US" dirty="0"/>
              <a:t> </a:t>
            </a:r>
            <a:r>
              <a:rPr lang="el-GR" dirty="0"/>
              <a:t>ή ελευθερία)που </a:t>
            </a:r>
            <a:r>
              <a:rPr lang="el-GR" b="1" dirty="0"/>
              <a:t>ακολουθεί </a:t>
            </a:r>
            <a:r>
              <a:rPr lang="el-GR" dirty="0"/>
              <a:t>την αντίδραση αυτή (τον τρόπο που ανοίγει η πόρτα)ως συνέπειά της.</a:t>
            </a:r>
          </a:p>
        </p:txBody>
      </p:sp>
      <p:sp>
        <p:nvSpPr>
          <p:cNvPr id="4" name="Θέση υποσέλιδου 3">
            <a:extLst>
              <a:ext uri="{FF2B5EF4-FFF2-40B4-BE49-F238E27FC236}">
                <a16:creationId xmlns:a16="http://schemas.microsoft.com/office/drawing/2014/main" id="{51E17256-F84E-403D-BCF7-1DB7D0F96673}"/>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C5BB41E6-D67B-49A6-AACA-E05C4D896168}"/>
              </a:ext>
            </a:extLst>
          </p:cNvPr>
          <p:cNvSpPr>
            <a:spLocks noGrp="1"/>
          </p:cNvSpPr>
          <p:nvPr>
            <p:ph type="sldNum" sz="quarter" idx="12"/>
          </p:nvPr>
        </p:nvSpPr>
        <p:spPr/>
        <p:txBody>
          <a:bodyPr/>
          <a:lstStyle/>
          <a:p>
            <a:fld id="{B4B4A090-C6FB-429D-9E72-869C603C7F2D}" type="slidenum">
              <a:rPr lang="el-GR" smtClean="0"/>
              <a:pPr/>
              <a:t>30</a:t>
            </a:fld>
            <a:endParaRPr lang="el-G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B0FFC4F-F804-482A-B97F-5671265C44BB}"/>
              </a:ext>
            </a:extLst>
          </p:cNvPr>
          <p:cNvSpPr>
            <a:spLocks noGrp="1"/>
          </p:cNvSpPr>
          <p:nvPr>
            <p:ph type="title"/>
          </p:nvPr>
        </p:nvSpPr>
        <p:spPr/>
        <p:txBody>
          <a:bodyPr>
            <a:normAutofit fontScale="90000"/>
          </a:bodyPr>
          <a:lstStyle/>
          <a:p>
            <a:r>
              <a:rPr lang="el-GR" b="0" i="0" spc="100" dirty="0">
                <a:solidFill>
                  <a:srgbClr val="222222"/>
                </a:solidFill>
                <a:effectLst/>
                <a:latin typeface="Times" panose="02020603050405020304" pitchFamily="18" charset="0"/>
              </a:rPr>
              <a:t>Α’ Παγκόσμιος Πόλεμος και </a:t>
            </a:r>
            <a:r>
              <a:rPr lang="en-US" b="0" i="0" spc="100" dirty="0">
                <a:solidFill>
                  <a:srgbClr val="222222"/>
                </a:solidFill>
                <a:effectLst/>
                <a:latin typeface="Times" panose="02020603050405020304" pitchFamily="18" charset="0"/>
              </a:rPr>
              <a:t>Thorndike</a:t>
            </a:r>
            <a:endParaRPr lang="en-US" dirty="0"/>
          </a:p>
        </p:txBody>
      </p:sp>
      <p:sp>
        <p:nvSpPr>
          <p:cNvPr id="3" name="Θέση περιεχομένου 2">
            <a:extLst>
              <a:ext uri="{FF2B5EF4-FFF2-40B4-BE49-F238E27FC236}">
                <a16:creationId xmlns:a16="http://schemas.microsoft.com/office/drawing/2014/main" id="{3101EF32-BC72-4D58-B7C0-86B0EDEC503D}"/>
              </a:ext>
            </a:extLst>
          </p:cNvPr>
          <p:cNvSpPr>
            <a:spLocks noGrp="1"/>
          </p:cNvSpPr>
          <p:nvPr>
            <p:ph idx="1"/>
          </p:nvPr>
        </p:nvSpPr>
        <p:spPr/>
        <p:txBody>
          <a:bodyPr>
            <a:normAutofit fontScale="85000" lnSpcReduction="10000"/>
          </a:bodyPr>
          <a:lstStyle/>
          <a:p>
            <a:r>
              <a:rPr lang="el-GR" b="0" i="0" spc="100" dirty="0">
                <a:solidFill>
                  <a:srgbClr val="222222"/>
                </a:solidFill>
                <a:effectLst/>
                <a:latin typeface="Times" panose="02020603050405020304" pitchFamily="18" charset="0"/>
              </a:rPr>
              <a:t> Κατά τη διάρκεια του Α’ Παγκοσμίου Πολέμου ο </a:t>
            </a:r>
            <a:r>
              <a:rPr lang="en-US" b="0" i="0" spc="100" dirty="0">
                <a:solidFill>
                  <a:srgbClr val="222222"/>
                </a:solidFill>
                <a:effectLst/>
                <a:latin typeface="Times" panose="02020603050405020304" pitchFamily="18" charset="0"/>
              </a:rPr>
              <a:t>Thorndike</a:t>
            </a:r>
            <a:r>
              <a:rPr lang="el-GR" b="0" i="0" spc="100" dirty="0">
                <a:solidFill>
                  <a:srgbClr val="222222"/>
                </a:solidFill>
                <a:effectLst/>
                <a:latin typeface="Times" panose="02020603050405020304" pitchFamily="18" charset="0"/>
              </a:rPr>
              <a:t> χρησιμοποίησε τις θεωρίες του για την δημιουργία διαφόρων τεστ, σύμφωνα με τα οποία θα σχηματιζόταν το </a:t>
            </a:r>
            <a:r>
              <a:rPr lang="el-GR" b="1" i="0" spc="100" dirty="0">
                <a:solidFill>
                  <a:srgbClr val="222222"/>
                </a:solidFill>
                <a:effectLst/>
                <a:latin typeface="Times" panose="02020603050405020304" pitchFamily="18" charset="0"/>
              </a:rPr>
              <a:t>ψυχολογικό και το γνωστικό προφίλ των στρατιωτών </a:t>
            </a:r>
            <a:r>
              <a:rPr lang="el-GR" b="0" i="0" spc="100" dirty="0">
                <a:solidFill>
                  <a:srgbClr val="222222"/>
                </a:solidFill>
                <a:effectLst/>
                <a:latin typeface="Times" panose="02020603050405020304" pitchFamily="18" charset="0"/>
              </a:rPr>
              <a:t>που επρόκειτο να καταταγούν στον Αμερικανικό στρατό.</a:t>
            </a:r>
          </a:p>
          <a:p>
            <a:r>
              <a:rPr lang="el-GR" b="0" i="0" spc="100" dirty="0">
                <a:solidFill>
                  <a:srgbClr val="222222"/>
                </a:solidFill>
                <a:effectLst/>
                <a:latin typeface="Times" panose="02020603050405020304" pitchFamily="18" charset="0"/>
              </a:rPr>
              <a:t> Τα τεστ αυτά ονομάστηκαν Alpha &amp; </a:t>
            </a:r>
            <a:r>
              <a:rPr lang="el-GR" b="0" i="0" spc="100" dirty="0" err="1">
                <a:solidFill>
                  <a:srgbClr val="222222"/>
                </a:solidFill>
                <a:effectLst/>
                <a:latin typeface="Times" panose="02020603050405020304" pitchFamily="18" charset="0"/>
              </a:rPr>
              <a:t>Beta</a:t>
            </a:r>
            <a:r>
              <a:rPr lang="el-GR" b="0" i="0" spc="100" dirty="0">
                <a:solidFill>
                  <a:srgbClr val="222222"/>
                </a:solidFill>
                <a:effectLst/>
                <a:latin typeface="Times" panose="02020603050405020304" pitchFamily="18" charset="0"/>
              </a:rPr>
              <a:t> </a:t>
            </a:r>
            <a:r>
              <a:rPr lang="el-GR" b="0" i="0" spc="100" dirty="0" err="1">
                <a:solidFill>
                  <a:srgbClr val="222222"/>
                </a:solidFill>
                <a:effectLst/>
                <a:latin typeface="Times" panose="02020603050405020304" pitchFamily="18" charset="0"/>
              </a:rPr>
              <a:t>tests</a:t>
            </a:r>
            <a:r>
              <a:rPr lang="el-GR" b="0" i="0" spc="100" dirty="0">
                <a:solidFill>
                  <a:srgbClr val="222222"/>
                </a:solidFill>
                <a:effectLst/>
                <a:latin typeface="Times" panose="02020603050405020304" pitchFamily="18" charset="0"/>
              </a:rPr>
              <a:t> και είναι η πρώτη φορά που χρησιμοποιούνται ψυχολογικά τεστ από επίσημη κυβέρνηση για στρατιωτικούς σκοπούς</a:t>
            </a:r>
            <a:endParaRPr lang="en-US" dirty="0"/>
          </a:p>
        </p:txBody>
      </p:sp>
      <p:sp>
        <p:nvSpPr>
          <p:cNvPr id="4" name="Θέση υποσέλιδου 3">
            <a:extLst>
              <a:ext uri="{FF2B5EF4-FFF2-40B4-BE49-F238E27FC236}">
                <a16:creationId xmlns:a16="http://schemas.microsoft.com/office/drawing/2014/main" id="{77349D69-3D53-4281-88E7-1A2AAD9FEE02}"/>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C9492B7B-6995-4528-972A-AA31BD47C214}"/>
              </a:ext>
            </a:extLst>
          </p:cNvPr>
          <p:cNvSpPr>
            <a:spLocks noGrp="1"/>
          </p:cNvSpPr>
          <p:nvPr>
            <p:ph type="sldNum" sz="quarter" idx="12"/>
          </p:nvPr>
        </p:nvSpPr>
        <p:spPr/>
        <p:txBody>
          <a:bodyPr/>
          <a:lstStyle/>
          <a:p>
            <a:fld id="{B4B4A090-C6FB-429D-9E72-869C603C7F2D}" type="slidenum">
              <a:rPr lang="el-GR" smtClean="0"/>
              <a:pPr/>
              <a:t>31</a:t>
            </a:fld>
            <a:endParaRPr lang="el-GR"/>
          </a:p>
        </p:txBody>
      </p:sp>
    </p:spTree>
    <p:extLst>
      <p:ext uri="{BB962C8B-B14F-4D97-AF65-F5344CB8AC3E}">
        <p14:creationId xmlns:p14="http://schemas.microsoft.com/office/powerpoint/2010/main" val="23120696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1417638"/>
          </a:xfrm>
        </p:spPr>
        <p:txBody>
          <a:bodyPr>
            <a:normAutofit fontScale="90000"/>
          </a:bodyPr>
          <a:lstStyle/>
          <a:p>
            <a:br>
              <a:rPr lang="en-US" dirty="0"/>
            </a:br>
            <a:r>
              <a:rPr lang="el-GR" sz="3100" b="1" dirty="0"/>
              <a:t>Σύνοψη:</a:t>
            </a:r>
            <a:r>
              <a:rPr lang="en-US" sz="3100" b="1" dirty="0"/>
              <a:t> </a:t>
            </a:r>
            <a:r>
              <a:rPr lang="el-GR" sz="3100" b="1" dirty="0"/>
              <a:t>αντανακλαστική εξαρτημένη μάθηση</a:t>
            </a:r>
            <a:br>
              <a:rPr lang="el-GR" sz="3100" b="1" dirty="0"/>
            </a:br>
            <a:r>
              <a:rPr lang="el-GR" sz="3100" b="1" dirty="0"/>
              <a:t>  </a:t>
            </a:r>
            <a:r>
              <a:rPr lang="el-GR" sz="3100" b="1" dirty="0" err="1"/>
              <a:t>Εdward</a:t>
            </a:r>
            <a:r>
              <a:rPr lang="el-GR" sz="3100" b="1" dirty="0"/>
              <a:t> L. </a:t>
            </a:r>
            <a:r>
              <a:rPr lang="el-GR" sz="3100" b="1" dirty="0" err="1"/>
              <a:t>Thorndike</a:t>
            </a:r>
            <a:endParaRPr lang="el-GR" sz="3100" b="1" dirty="0"/>
          </a:p>
        </p:txBody>
      </p:sp>
      <p:sp>
        <p:nvSpPr>
          <p:cNvPr id="3" name="2 - Θέση περιεχομένου"/>
          <p:cNvSpPr>
            <a:spLocks noGrp="1"/>
          </p:cNvSpPr>
          <p:nvPr>
            <p:ph idx="1"/>
          </p:nvPr>
        </p:nvSpPr>
        <p:spPr/>
        <p:txBody>
          <a:bodyPr>
            <a:normAutofit fontScale="92500" lnSpcReduction="20000"/>
          </a:bodyPr>
          <a:lstStyle/>
          <a:p>
            <a:r>
              <a:rPr lang="el-GR" b="1" dirty="0"/>
              <a:t>Αντανακλαστικές ή Συντελεστικές συμπεριφορές</a:t>
            </a:r>
            <a:r>
              <a:rPr lang="el-GR" dirty="0"/>
              <a:t>: εκδηλώσεις του οργανισμού που συντελούν στην </a:t>
            </a:r>
            <a:r>
              <a:rPr lang="el-GR" b="1" dirty="0"/>
              <a:t>επίλυση ενός προβλήματος</a:t>
            </a:r>
          </a:p>
          <a:p>
            <a:pPr>
              <a:buNone/>
            </a:pPr>
            <a:r>
              <a:rPr lang="el-GR" dirty="0"/>
              <a:t>  Η χρήση ευχάριστων ή δυσάρεστων επακόλουθων για να επιτευχθεί αλλαγή της συμπεριφοράς αναφέρεται συχνά με τον όρο συντελεστική εξαρτημένη μάθηση </a:t>
            </a:r>
          </a:p>
          <a:p>
            <a:pPr>
              <a:buNone/>
            </a:pPr>
            <a:r>
              <a:rPr lang="el-GR" dirty="0"/>
              <a:t>• </a:t>
            </a:r>
            <a:r>
              <a:rPr lang="el-GR" b="1" dirty="0"/>
              <a:t>Μάθηση μέσω δοκιμής και λάθους</a:t>
            </a:r>
            <a:r>
              <a:rPr lang="el-GR" dirty="0"/>
              <a:t>: μαθαίνουμε μία συμπεριφορά μέσα από πολλές άλλες (όταν αυτή η συμπεριφορά ακολουθείται από μία αμοιβή)</a:t>
            </a:r>
          </a:p>
          <a:p>
            <a:endParaRPr lang="el-GR" dirty="0"/>
          </a:p>
        </p:txBody>
      </p:sp>
      <p:sp>
        <p:nvSpPr>
          <p:cNvPr id="4" name="Θέση υποσέλιδου 3">
            <a:extLst>
              <a:ext uri="{FF2B5EF4-FFF2-40B4-BE49-F238E27FC236}">
                <a16:creationId xmlns:a16="http://schemas.microsoft.com/office/drawing/2014/main" id="{824A6135-B92C-481D-8094-54A01570D8CF}"/>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293CA27D-25FA-4F0C-BDE6-32CB86EF2CFB}"/>
              </a:ext>
            </a:extLst>
          </p:cNvPr>
          <p:cNvSpPr>
            <a:spLocks noGrp="1"/>
          </p:cNvSpPr>
          <p:nvPr>
            <p:ph type="sldNum" sz="quarter" idx="12"/>
          </p:nvPr>
        </p:nvSpPr>
        <p:spPr/>
        <p:txBody>
          <a:bodyPr/>
          <a:lstStyle/>
          <a:p>
            <a:fld id="{B4B4A090-C6FB-429D-9E72-869C603C7F2D}" type="slidenum">
              <a:rPr lang="el-GR" smtClean="0"/>
              <a:pPr/>
              <a:t>32</a:t>
            </a:fld>
            <a:endParaRPr lang="el-G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969D7A2-2F19-494E-B30E-1C79F219798E}"/>
              </a:ext>
            </a:extLst>
          </p:cNvPr>
          <p:cNvSpPr>
            <a:spLocks noGrp="1"/>
          </p:cNvSpPr>
          <p:nvPr>
            <p:ph type="title"/>
          </p:nvPr>
        </p:nvSpPr>
        <p:spPr/>
        <p:txBody>
          <a:bodyPr>
            <a:normAutofit fontScale="90000"/>
          </a:bodyPr>
          <a:lstStyle/>
          <a:p>
            <a:r>
              <a:rPr lang="en-US" b="1" i="0" spc="100" dirty="0">
                <a:solidFill>
                  <a:srgbClr val="222222"/>
                </a:solidFill>
                <a:effectLst/>
                <a:latin typeface="Times" panose="02020603050405020304" pitchFamily="18" charset="0"/>
              </a:rPr>
              <a:t>H</a:t>
            </a:r>
            <a:r>
              <a:rPr lang="el-GR" b="1" i="0" spc="100" dirty="0">
                <a:solidFill>
                  <a:srgbClr val="222222"/>
                </a:solidFill>
                <a:effectLst/>
                <a:latin typeface="Times" panose="02020603050405020304" pitchFamily="18" charset="0"/>
              </a:rPr>
              <a:t> θεωρία του </a:t>
            </a:r>
            <a:r>
              <a:rPr lang="el-GR" b="1" i="0" spc="100" dirty="0" err="1">
                <a:solidFill>
                  <a:srgbClr val="222222"/>
                </a:solidFill>
                <a:effectLst/>
                <a:latin typeface="Times" panose="02020603050405020304" pitchFamily="18" charset="0"/>
              </a:rPr>
              <a:t>Thorndike</a:t>
            </a:r>
            <a:r>
              <a:rPr lang="el-GR" b="1" i="0" spc="100" dirty="0">
                <a:solidFill>
                  <a:srgbClr val="222222"/>
                </a:solidFill>
                <a:effectLst/>
                <a:latin typeface="Times" panose="02020603050405020304" pitchFamily="18" charset="0"/>
              </a:rPr>
              <a:t> για την σχολική τάξη</a:t>
            </a:r>
            <a:r>
              <a:rPr lang="en-US" b="1" i="0" spc="100" dirty="0">
                <a:solidFill>
                  <a:srgbClr val="222222"/>
                </a:solidFill>
                <a:effectLst/>
                <a:latin typeface="Times" panose="02020603050405020304" pitchFamily="18" charset="0"/>
              </a:rPr>
              <a:t>(1/3)</a:t>
            </a:r>
            <a:endParaRPr lang="en-US" dirty="0"/>
          </a:p>
        </p:txBody>
      </p:sp>
      <p:sp>
        <p:nvSpPr>
          <p:cNvPr id="3" name="Θέση περιεχομένου 2">
            <a:extLst>
              <a:ext uri="{FF2B5EF4-FFF2-40B4-BE49-F238E27FC236}">
                <a16:creationId xmlns:a16="http://schemas.microsoft.com/office/drawing/2014/main" id="{5D429728-818F-46A8-81B3-C7CBCA1F32A6}"/>
              </a:ext>
            </a:extLst>
          </p:cNvPr>
          <p:cNvSpPr>
            <a:spLocks noGrp="1"/>
          </p:cNvSpPr>
          <p:nvPr>
            <p:ph idx="1"/>
          </p:nvPr>
        </p:nvSpPr>
        <p:spPr/>
        <p:txBody>
          <a:bodyPr>
            <a:normAutofit fontScale="92500" lnSpcReduction="20000"/>
          </a:bodyPr>
          <a:lstStyle/>
          <a:p>
            <a:r>
              <a:rPr lang="el-GR" b="0" i="0" dirty="0">
                <a:solidFill>
                  <a:srgbClr val="222222"/>
                </a:solidFill>
                <a:effectLst/>
                <a:latin typeface="Times" panose="02020603050405020304" pitchFamily="18" charset="0"/>
              </a:rPr>
              <a:t>Ο </a:t>
            </a:r>
            <a:r>
              <a:rPr lang="el-GR" b="0" i="0" dirty="0" err="1">
                <a:solidFill>
                  <a:srgbClr val="222222"/>
                </a:solidFill>
                <a:effectLst/>
                <a:latin typeface="Times" panose="02020603050405020304" pitchFamily="18" charset="0"/>
              </a:rPr>
              <a:t>Θόρνταϊκ</a:t>
            </a:r>
            <a:r>
              <a:rPr lang="el-GR" b="0" i="0" dirty="0">
                <a:solidFill>
                  <a:srgbClr val="222222"/>
                </a:solidFill>
                <a:effectLst/>
                <a:latin typeface="Times" panose="02020603050405020304" pitchFamily="18" charset="0"/>
              </a:rPr>
              <a:t> πίστευε πως όπως η γάτα ικανοποιήθηκε βρίσκοντας την έξοδο προς την ελευθερία μόνη της κάνοντας πολλές αρχικές αποτυχημένες προσπάθειες χωρίς να την βοηθήσει κανείς, έτσι καλό είναι να αφήνουμε τα παιδιά να μαθαίνουν από μόνα τους χωρίς την παρέμβαση του δασκάλου.</a:t>
            </a:r>
          </a:p>
          <a:p>
            <a:r>
              <a:rPr lang="el-GR" b="0" i="0" dirty="0">
                <a:solidFill>
                  <a:srgbClr val="222222"/>
                </a:solidFill>
                <a:effectLst/>
                <a:latin typeface="Times" panose="02020603050405020304" pitchFamily="18" charset="0"/>
              </a:rPr>
              <a:t> Ο </a:t>
            </a:r>
            <a:r>
              <a:rPr lang="el-GR" b="1" i="0" dirty="0">
                <a:solidFill>
                  <a:srgbClr val="222222"/>
                </a:solidFill>
                <a:effectLst/>
                <a:latin typeface="Times" panose="02020603050405020304" pitchFamily="18" charset="0"/>
              </a:rPr>
              <a:t>ρόλος του δασκάλου είναι αρκετός για να παρέχει μόνο το ερέθισμα μέσα στην τάξη</a:t>
            </a:r>
            <a:r>
              <a:rPr lang="el-GR" b="0" i="0" dirty="0">
                <a:solidFill>
                  <a:srgbClr val="222222"/>
                </a:solidFill>
                <a:effectLst/>
                <a:latin typeface="Times" panose="02020603050405020304" pitchFamily="18" charset="0"/>
              </a:rPr>
              <a:t>, π.χ. ένα πρόβλημα, μία άσκηση, μία εικόνα ή ένα ερώτημα</a:t>
            </a:r>
            <a:endParaRPr lang="en-US" dirty="0"/>
          </a:p>
        </p:txBody>
      </p:sp>
      <p:sp>
        <p:nvSpPr>
          <p:cNvPr id="4" name="Θέση υποσέλιδου 3">
            <a:extLst>
              <a:ext uri="{FF2B5EF4-FFF2-40B4-BE49-F238E27FC236}">
                <a16:creationId xmlns:a16="http://schemas.microsoft.com/office/drawing/2014/main" id="{2A74F6B1-D8E7-42F0-82A1-C3372E5E510D}"/>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0563BF2E-1E94-45DE-9D23-007A82F22210}"/>
              </a:ext>
            </a:extLst>
          </p:cNvPr>
          <p:cNvSpPr>
            <a:spLocks noGrp="1"/>
          </p:cNvSpPr>
          <p:nvPr>
            <p:ph type="sldNum" sz="quarter" idx="12"/>
          </p:nvPr>
        </p:nvSpPr>
        <p:spPr/>
        <p:txBody>
          <a:bodyPr/>
          <a:lstStyle/>
          <a:p>
            <a:fld id="{B4B4A090-C6FB-429D-9E72-869C603C7F2D}" type="slidenum">
              <a:rPr lang="el-GR" smtClean="0"/>
              <a:pPr/>
              <a:t>33</a:t>
            </a:fld>
            <a:endParaRPr lang="el-GR"/>
          </a:p>
        </p:txBody>
      </p:sp>
    </p:spTree>
    <p:extLst>
      <p:ext uri="{BB962C8B-B14F-4D97-AF65-F5344CB8AC3E}">
        <p14:creationId xmlns:p14="http://schemas.microsoft.com/office/powerpoint/2010/main" val="40197322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6586FAE-C27D-44F2-BAE5-92502E89DB13}"/>
              </a:ext>
            </a:extLst>
          </p:cNvPr>
          <p:cNvSpPr>
            <a:spLocks noGrp="1"/>
          </p:cNvSpPr>
          <p:nvPr>
            <p:ph type="title"/>
          </p:nvPr>
        </p:nvSpPr>
        <p:spPr/>
        <p:txBody>
          <a:bodyPr>
            <a:normAutofit fontScale="90000"/>
          </a:bodyPr>
          <a:lstStyle/>
          <a:p>
            <a:r>
              <a:rPr lang="en-US" b="1" i="0" spc="100" dirty="0">
                <a:solidFill>
                  <a:srgbClr val="222222"/>
                </a:solidFill>
                <a:effectLst/>
                <a:latin typeface="Times" panose="02020603050405020304" pitchFamily="18" charset="0"/>
              </a:rPr>
              <a:t>H</a:t>
            </a:r>
            <a:r>
              <a:rPr lang="el-GR" b="1" i="0" spc="100" dirty="0">
                <a:solidFill>
                  <a:srgbClr val="222222"/>
                </a:solidFill>
                <a:effectLst/>
                <a:latin typeface="Times" panose="02020603050405020304" pitchFamily="18" charset="0"/>
              </a:rPr>
              <a:t> θεωρία του </a:t>
            </a:r>
            <a:r>
              <a:rPr lang="el-GR" b="1" i="0" spc="100" dirty="0" err="1">
                <a:solidFill>
                  <a:srgbClr val="222222"/>
                </a:solidFill>
                <a:effectLst/>
                <a:latin typeface="Times" panose="02020603050405020304" pitchFamily="18" charset="0"/>
              </a:rPr>
              <a:t>Thorndike</a:t>
            </a:r>
            <a:r>
              <a:rPr lang="el-GR" b="1" i="0" spc="100" dirty="0">
                <a:solidFill>
                  <a:srgbClr val="222222"/>
                </a:solidFill>
                <a:effectLst/>
                <a:latin typeface="Times" panose="02020603050405020304" pitchFamily="18" charset="0"/>
              </a:rPr>
              <a:t> για την σχολική τάξη</a:t>
            </a:r>
            <a:r>
              <a:rPr lang="en-US" b="1" i="0" spc="100" dirty="0">
                <a:solidFill>
                  <a:srgbClr val="222222"/>
                </a:solidFill>
                <a:effectLst/>
                <a:latin typeface="Times" panose="02020603050405020304" pitchFamily="18" charset="0"/>
              </a:rPr>
              <a:t>(2/3)</a:t>
            </a:r>
            <a:endParaRPr lang="en-US" dirty="0"/>
          </a:p>
        </p:txBody>
      </p:sp>
      <p:sp>
        <p:nvSpPr>
          <p:cNvPr id="3" name="Θέση περιεχομένου 2">
            <a:extLst>
              <a:ext uri="{FF2B5EF4-FFF2-40B4-BE49-F238E27FC236}">
                <a16:creationId xmlns:a16="http://schemas.microsoft.com/office/drawing/2014/main" id="{040A907B-A702-468A-AB87-B7557AA87F24}"/>
              </a:ext>
            </a:extLst>
          </p:cNvPr>
          <p:cNvSpPr>
            <a:spLocks noGrp="1"/>
          </p:cNvSpPr>
          <p:nvPr>
            <p:ph idx="1"/>
          </p:nvPr>
        </p:nvSpPr>
        <p:spPr/>
        <p:txBody>
          <a:bodyPr>
            <a:normAutofit fontScale="77500" lnSpcReduction="20000"/>
          </a:bodyPr>
          <a:lstStyle/>
          <a:p>
            <a:r>
              <a:rPr lang="el-GR" b="0" i="0" spc="100" dirty="0">
                <a:solidFill>
                  <a:srgbClr val="222222"/>
                </a:solidFill>
                <a:effectLst/>
                <a:latin typeface="Times" panose="02020603050405020304" pitchFamily="18" charset="0"/>
              </a:rPr>
              <a:t>Ο δάσκαλος θα πρέπει να οργανώνει την διδασκαλία του έτσι ώστε να «μην μιλάει πολύ» μέσα στην τάξη.</a:t>
            </a:r>
          </a:p>
          <a:p>
            <a:r>
              <a:rPr lang="el-GR" spc="100" dirty="0">
                <a:solidFill>
                  <a:srgbClr val="222222"/>
                </a:solidFill>
                <a:latin typeface="Times" panose="02020603050405020304" pitchFamily="18" charset="0"/>
              </a:rPr>
              <a:t>Σκοπός του είναι</a:t>
            </a:r>
            <a:r>
              <a:rPr lang="el-GR" b="0" i="0" spc="100" dirty="0">
                <a:solidFill>
                  <a:srgbClr val="222222"/>
                </a:solidFill>
                <a:effectLst/>
                <a:latin typeface="Times" panose="02020603050405020304" pitchFamily="18" charset="0"/>
              </a:rPr>
              <a:t> να βρει  εκείνα τα ερεθίσματα που θα ενεργοποιήσουν τους μαθητές. Από κει και πέρα τα </a:t>
            </a:r>
            <a:r>
              <a:rPr lang="el-GR" b="1" i="0" spc="100" dirty="0">
                <a:solidFill>
                  <a:srgbClr val="222222"/>
                </a:solidFill>
                <a:effectLst/>
                <a:latin typeface="Times" panose="02020603050405020304" pitchFamily="18" charset="0"/>
              </a:rPr>
              <a:t>παιδιά θα εργαστούν από μόνα τους για να λάβουν την ικανοποίηση μέσα από την επίλυση του προβλήματος</a:t>
            </a:r>
            <a:r>
              <a:rPr lang="el-GR" b="0" i="0" spc="100" dirty="0">
                <a:solidFill>
                  <a:srgbClr val="222222"/>
                </a:solidFill>
                <a:effectLst/>
                <a:latin typeface="Times" panose="02020603050405020304" pitchFamily="18" charset="0"/>
              </a:rPr>
              <a:t>.</a:t>
            </a:r>
          </a:p>
          <a:p>
            <a:r>
              <a:rPr lang="el-GR" b="0" i="0" spc="100" dirty="0">
                <a:solidFill>
                  <a:srgbClr val="222222"/>
                </a:solidFill>
                <a:effectLst/>
                <a:latin typeface="Times" panose="02020603050405020304" pitchFamily="18" charset="0"/>
              </a:rPr>
              <a:t> Έτσι λοιπόν ο </a:t>
            </a:r>
            <a:r>
              <a:rPr lang="el-GR" b="0" i="0" spc="100" dirty="0" err="1">
                <a:solidFill>
                  <a:srgbClr val="222222"/>
                </a:solidFill>
                <a:effectLst/>
                <a:latin typeface="Times" panose="02020603050405020304" pitchFamily="18" charset="0"/>
              </a:rPr>
              <a:t>Θόρνταϊκ</a:t>
            </a:r>
            <a:r>
              <a:rPr lang="el-GR" b="0" i="0" spc="100" dirty="0">
                <a:solidFill>
                  <a:srgbClr val="222222"/>
                </a:solidFill>
                <a:effectLst/>
                <a:latin typeface="Times" panose="02020603050405020304" pitchFamily="18" charset="0"/>
              </a:rPr>
              <a:t> θεωρείται ένας από τους πρωτοπόρους της ενεργητικής μάθησης (</a:t>
            </a:r>
            <a:r>
              <a:rPr lang="el-GR" b="1" i="0" spc="100" dirty="0" err="1">
                <a:solidFill>
                  <a:srgbClr val="222222"/>
                </a:solidFill>
                <a:effectLst/>
                <a:latin typeface="Times" panose="02020603050405020304" pitchFamily="18" charset="0"/>
              </a:rPr>
              <a:t>active</a:t>
            </a:r>
            <a:r>
              <a:rPr lang="el-GR" b="1" i="0" spc="100" dirty="0">
                <a:solidFill>
                  <a:srgbClr val="222222"/>
                </a:solidFill>
                <a:effectLst/>
                <a:latin typeface="Times" panose="02020603050405020304" pitchFamily="18" charset="0"/>
              </a:rPr>
              <a:t> </a:t>
            </a:r>
            <a:r>
              <a:rPr lang="el-GR" b="1" i="0" spc="100" dirty="0" err="1">
                <a:solidFill>
                  <a:srgbClr val="222222"/>
                </a:solidFill>
                <a:effectLst/>
                <a:latin typeface="Times" panose="02020603050405020304" pitchFamily="18" charset="0"/>
              </a:rPr>
              <a:t>learning</a:t>
            </a:r>
            <a:r>
              <a:rPr lang="el-GR" b="0" i="0" spc="100" dirty="0">
                <a:solidFill>
                  <a:srgbClr val="222222"/>
                </a:solidFill>
                <a:effectLst/>
                <a:latin typeface="Times" panose="02020603050405020304" pitchFamily="18" charset="0"/>
              </a:rPr>
              <a:t>) σύμφωνα με την οποία </a:t>
            </a:r>
            <a:r>
              <a:rPr lang="el-GR" b="1" i="0" spc="100" dirty="0">
                <a:solidFill>
                  <a:srgbClr val="222222"/>
                </a:solidFill>
                <a:effectLst/>
                <a:latin typeface="Times" panose="02020603050405020304" pitchFamily="18" charset="0"/>
              </a:rPr>
              <a:t>οι μαθητές </a:t>
            </a:r>
            <a:r>
              <a:rPr lang="el-GR" b="0" i="0" spc="100" dirty="0">
                <a:solidFill>
                  <a:srgbClr val="222222"/>
                </a:solidFill>
                <a:effectLst/>
                <a:latin typeface="Times" panose="02020603050405020304" pitchFamily="18" charset="0"/>
              </a:rPr>
              <a:t>δεν είναι παθητικοί δέκτες στην διαδικασία της μάθησης αλλά </a:t>
            </a:r>
            <a:r>
              <a:rPr lang="el-GR" b="1" i="0" spc="100" dirty="0">
                <a:solidFill>
                  <a:srgbClr val="222222"/>
                </a:solidFill>
                <a:effectLst/>
                <a:highlight>
                  <a:srgbClr val="FFFF00"/>
                </a:highlight>
                <a:latin typeface="Times" panose="02020603050405020304" pitchFamily="18" charset="0"/>
              </a:rPr>
              <a:t>μπορούν να εργαστούν μόνοι τους αν τους δοθεί το κατάλληλο ερέθισμα με κίνητρο τον έπαινο.</a:t>
            </a:r>
            <a:endParaRPr lang="en-US" b="1" dirty="0">
              <a:highlight>
                <a:srgbClr val="FFFF00"/>
              </a:highlight>
            </a:endParaRPr>
          </a:p>
        </p:txBody>
      </p:sp>
      <p:sp>
        <p:nvSpPr>
          <p:cNvPr id="4" name="Θέση υποσέλιδου 3">
            <a:extLst>
              <a:ext uri="{FF2B5EF4-FFF2-40B4-BE49-F238E27FC236}">
                <a16:creationId xmlns:a16="http://schemas.microsoft.com/office/drawing/2014/main" id="{BFBCFC34-77C9-4A5F-A361-4B8E4E468946}"/>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8D5C73F8-499C-42E2-A391-DF6D4F0191F0}"/>
              </a:ext>
            </a:extLst>
          </p:cNvPr>
          <p:cNvSpPr>
            <a:spLocks noGrp="1"/>
          </p:cNvSpPr>
          <p:nvPr>
            <p:ph type="sldNum" sz="quarter" idx="12"/>
          </p:nvPr>
        </p:nvSpPr>
        <p:spPr/>
        <p:txBody>
          <a:bodyPr/>
          <a:lstStyle/>
          <a:p>
            <a:fld id="{B4B4A090-C6FB-429D-9E72-869C603C7F2D}" type="slidenum">
              <a:rPr lang="el-GR" smtClean="0"/>
              <a:pPr/>
              <a:t>34</a:t>
            </a:fld>
            <a:endParaRPr lang="el-GR"/>
          </a:p>
        </p:txBody>
      </p:sp>
    </p:spTree>
    <p:extLst>
      <p:ext uri="{BB962C8B-B14F-4D97-AF65-F5344CB8AC3E}">
        <p14:creationId xmlns:p14="http://schemas.microsoft.com/office/powerpoint/2010/main" val="25622569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2B3D79F-DD30-48A3-BABE-67AC74BA439B}"/>
              </a:ext>
            </a:extLst>
          </p:cNvPr>
          <p:cNvSpPr>
            <a:spLocks noGrp="1"/>
          </p:cNvSpPr>
          <p:nvPr>
            <p:ph type="title"/>
          </p:nvPr>
        </p:nvSpPr>
        <p:spPr/>
        <p:txBody>
          <a:bodyPr>
            <a:normAutofit fontScale="90000"/>
          </a:bodyPr>
          <a:lstStyle/>
          <a:p>
            <a:r>
              <a:rPr lang="en-US" b="1" i="0" spc="100" dirty="0">
                <a:solidFill>
                  <a:srgbClr val="222222"/>
                </a:solidFill>
                <a:effectLst/>
                <a:latin typeface="Times" panose="02020603050405020304" pitchFamily="18" charset="0"/>
              </a:rPr>
              <a:t>H</a:t>
            </a:r>
            <a:r>
              <a:rPr lang="el-GR" b="1" i="0" spc="100" dirty="0">
                <a:solidFill>
                  <a:srgbClr val="222222"/>
                </a:solidFill>
                <a:effectLst/>
                <a:latin typeface="Times" panose="02020603050405020304" pitchFamily="18" charset="0"/>
              </a:rPr>
              <a:t> θεωρία του </a:t>
            </a:r>
            <a:r>
              <a:rPr lang="el-GR" b="1" i="0" spc="100" dirty="0" err="1">
                <a:solidFill>
                  <a:srgbClr val="222222"/>
                </a:solidFill>
                <a:effectLst/>
                <a:latin typeface="Times" panose="02020603050405020304" pitchFamily="18" charset="0"/>
              </a:rPr>
              <a:t>Thorndike</a:t>
            </a:r>
            <a:r>
              <a:rPr lang="el-GR" b="1" i="0" spc="100" dirty="0">
                <a:solidFill>
                  <a:srgbClr val="222222"/>
                </a:solidFill>
                <a:effectLst/>
                <a:latin typeface="Times" panose="02020603050405020304" pitchFamily="18" charset="0"/>
              </a:rPr>
              <a:t> για την σχολική τάξη</a:t>
            </a:r>
            <a:r>
              <a:rPr lang="en-US" b="1" i="0" spc="100" dirty="0">
                <a:solidFill>
                  <a:srgbClr val="222222"/>
                </a:solidFill>
                <a:effectLst/>
                <a:latin typeface="Times" panose="02020603050405020304" pitchFamily="18" charset="0"/>
              </a:rPr>
              <a:t>(3/3)</a:t>
            </a:r>
            <a:endParaRPr lang="en-US" dirty="0"/>
          </a:p>
        </p:txBody>
      </p:sp>
      <p:sp>
        <p:nvSpPr>
          <p:cNvPr id="3" name="Θέση περιεχομένου 2">
            <a:extLst>
              <a:ext uri="{FF2B5EF4-FFF2-40B4-BE49-F238E27FC236}">
                <a16:creationId xmlns:a16="http://schemas.microsoft.com/office/drawing/2014/main" id="{E5164925-292B-4A1C-BBB7-A0AD686DB78C}"/>
              </a:ext>
            </a:extLst>
          </p:cNvPr>
          <p:cNvSpPr>
            <a:spLocks noGrp="1"/>
          </p:cNvSpPr>
          <p:nvPr>
            <p:ph idx="1"/>
          </p:nvPr>
        </p:nvSpPr>
        <p:spPr/>
        <p:txBody>
          <a:bodyPr>
            <a:normAutofit fontScale="77500" lnSpcReduction="20000"/>
          </a:bodyPr>
          <a:lstStyle/>
          <a:p>
            <a:r>
              <a:rPr lang="el-GR" b="0" i="0" dirty="0">
                <a:solidFill>
                  <a:srgbClr val="222222"/>
                </a:solidFill>
                <a:effectLst/>
                <a:latin typeface="Times" panose="02020603050405020304" pitchFamily="18" charset="0"/>
              </a:rPr>
              <a:t>Σύμφωνα με τον </a:t>
            </a:r>
            <a:r>
              <a:rPr lang="el-GR" b="0" i="0" dirty="0" err="1">
                <a:solidFill>
                  <a:srgbClr val="222222"/>
                </a:solidFill>
                <a:effectLst/>
                <a:latin typeface="Times" panose="02020603050405020304" pitchFamily="18" charset="0"/>
              </a:rPr>
              <a:t>Θόρνταϊκ</a:t>
            </a:r>
            <a:r>
              <a:rPr lang="el-GR" b="0" i="0" dirty="0">
                <a:solidFill>
                  <a:srgbClr val="222222"/>
                </a:solidFill>
                <a:effectLst/>
                <a:latin typeface="Times" panose="02020603050405020304" pitchFamily="18" charset="0"/>
              </a:rPr>
              <a:t>, αν οι μαθητές επαινούνται για μια συμπεριφορά τους μέσα στην τάξη θα την επαναλάβουν, στην αντίθετη περίπτωση, θα την σταματήσουν. </a:t>
            </a:r>
          </a:p>
          <a:p>
            <a:r>
              <a:rPr lang="el-GR" b="0" i="0" dirty="0">
                <a:solidFill>
                  <a:srgbClr val="222222"/>
                </a:solidFill>
                <a:effectLst/>
                <a:latin typeface="Times" panose="02020603050405020304" pitchFamily="18" charset="0"/>
              </a:rPr>
              <a:t>Είναι στο χέρι του δασκάλου ο τρόπος με τον οποίο θα χειριστεί τον έπαινο και την τιμωρία.</a:t>
            </a:r>
          </a:p>
          <a:p>
            <a:endParaRPr lang="el-GR" dirty="0">
              <a:solidFill>
                <a:srgbClr val="222222"/>
              </a:solidFill>
              <a:latin typeface="Times" panose="02020603050405020304" pitchFamily="18" charset="0"/>
            </a:endParaRPr>
          </a:p>
          <a:p>
            <a:r>
              <a:rPr lang="el-GR" b="0" i="0" dirty="0">
                <a:solidFill>
                  <a:srgbClr val="222222"/>
                </a:solidFill>
                <a:effectLst/>
                <a:latin typeface="Times" panose="02020603050405020304" pitchFamily="18" charset="0"/>
              </a:rPr>
              <a:t> Βέβαια, παρόλο που η φιλοσοφία των παρατηρήσεων του </a:t>
            </a:r>
            <a:r>
              <a:rPr lang="el-GR" b="0" i="0" dirty="0" err="1">
                <a:solidFill>
                  <a:srgbClr val="222222"/>
                </a:solidFill>
                <a:effectLst/>
                <a:latin typeface="Times" panose="02020603050405020304" pitchFamily="18" charset="0"/>
              </a:rPr>
              <a:t>Θόρνταϊκ</a:t>
            </a:r>
            <a:r>
              <a:rPr lang="el-GR" b="0" i="0" dirty="0">
                <a:solidFill>
                  <a:srgbClr val="222222"/>
                </a:solidFill>
                <a:effectLst/>
                <a:latin typeface="Times" panose="02020603050405020304" pitchFamily="18" charset="0"/>
              </a:rPr>
              <a:t> είναι σωστή, το να αντιμετωπίζεται ο άνθρωπος φορμαλιστικά, σαν ηλεκτρονικό υπολογιστή του τύπου: «αν του κάνω αυτό, τότε θα του συμβεί εκείνο», οδηγεί σε αδιέξοδο. Ο άνθρωπος ποτέ δεν λειτουργεί αποκλειστικά και μόνο με την λογική.</a:t>
            </a:r>
            <a:endParaRPr lang="en-US" dirty="0"/>
          </a:p>
        </p:txBody>
      </p:sp>
      <p:sp>
        <p:nvSpPr>
          <p:cNvPr id="4" name="Θέση υποσέλιδου 3">
            <a:extLst>
              <a:ext uri="{FF2B5EF4-FFF2-40B4-BE49-F238E27FC236}">
                <a16:creationId xmlns:a16="http://schemas.microsoft.com/office/drawing/2014/main" id="{29DA4016-AC56-4E92-8A5E-1C7A2F1A7A76}"/>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18E0B321-3B47-4DA8-8913-FCDE33ADA305}"/>
              </a:ext>
            </a:extLst>
          </p:cNvPr>
          <p:cNvSpPr>
            <a:spLocks noGrp="1"/>
          </p:cNvSpPr>
          <p:nvPr>
            <p:ph type="sldNum" sz="quarter" idx="12"/>
          </p:nvPr>
        </p:nvSpPr>
        <p:spPr/>
        <p:txBody>
          <a:bodyPr/>
          <a:lstStyle/>
          <a:p>
            <a:fld id="{B4B4A090-C6FB-429D-9E72-869C603C7F2D}" type="slidenum">
              <a:rPr lang="el-GR" smtClean="0"/>
              <a:pPr/>
              <a:t>35</a:t>
            </a:fld>
            <a:endParaRPr lang="el-GR"/>
          </a:p>
        </p:txBody>
      </p:sp>
    </p:spTree>
    <p:extLst>
      <p:ext uri="{BB962C8B-B14F-4D97-AF65-F5344CB8AC3E}">
        <p14:creationId xmlns:p14="http://schemas.microsoft.com/office/powerpoint/2010/main" val="42803518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8A6B7CD-FF8F-45DB-8D9D-5955849446AC}"/>
              </a:ext>
            </a:extLst>
          </p:cNvPr>
          <p:cNvSpPr>
            <a:spLocks noGrp="1"/>
          </p:cNvSpPr>
          <p:nvPr>
            <p:ph type="title"/>
          </p:nvPr>
        </p:nvSpPr>
        <p:spPr/>
        <p:txBody>
          <a:bodyPr>
            <a:normAutofit fontScale="90000"/>
          </a:bodyPr>
          <a:lstStyle/>
          <a:p>
            <a:r>
              <a:rPr lang="el-GR" dirty="0"/>
              <a:t>Γιατί δεν δουλεύει πάντα στην τάξη η θεωρία του </a:t>
            </a:r>
            <a:r>
              <a:rPr lang="en-US" dirty="0"/>
              <a:t>Thorndike</a:t>
            </a:r>
          </a:p>
        </p:txBody>
      </p:sp>
      <p:sp>
        <p:nvSpPr>
          <p:cNvPr id="3" name="Θέση περιεχομένου 2">
            <a:extLst>
              <a:ext uri="{FF2B5EF4-FFF2-40B4-BE49-F238E27FC236}">
                <a16:creationId xmlns:a16="http://schemas.microsoft.com/office/drawing/2014/main" id="{52491E4A-7B38-43C2-A906-6798478C9E1A}"/>
              </a:ext>
            </a:extLst>
          </p:cNvPr>
          <p:cNvSpPr>
            <a:spLocks noGrp="1"/>
          </p:cNvSpPr>
          <p:nvPr>
            <p:ph idx="1"/>
          </p:nvPr>
        </p:nvSpPr>
        <p:spPr/>
        <p:txBody>
          <a:bodyPr>
            <a:normAutofit fontScale="77500" lnSpcReduction="20000"/>
          </a:bodyPr>
          <a:lstStyle/>
          <a:p>
            <a:r>
              <a:rPr lang="el-GR" dirty="0">
                <a:solidFill>
                  <a:srgbClr val="222222"/>
                </a:solidFill>
                <a:latin typeface="Times" panose="02020603050405020304" pitchFamily="18" charset="0"/>
              </a:rPr>
              <a:t>Ας δούμε το εξής </a:t>
            </a:r>
            <a:r>
              <a:rPr lang="el-GR" b="0" i="0" dirty="0">
                <a:solidFill>
                  <a:srgbClr val="222222"/>
                </a:solidFill>
                <a:effectLst/>
                <a:latin typeface="Times" panose="02020603050405020304" pitchFamily="18" charset="0"/>
              </a:rPr>
              <a:t>παράδειγμα</a:t>
            </a:r>
            <a:r>
              <a:rPr lang="el-GR" dirty="0">
                <a:solidFill>
                  <a:srgbClr val="222222"/>
                </a:solidFill>
                <a:latin typeface="Times" panose="02020603050405020304" pitchFamily="18" charset="0"/>
              </a:rPr>
              <a:t>:</a:t>
            </a:r>
            <a:r>
              <a:rPr lang="el-GR" b="0" i="0" dirty="0">
                <a:solidFill>
                  <a:srgbClr val="222222"/>
                </a:solidFill>
                <a:effectLst/>
                <a:latin typeface="Times" panose="02020603050405020304" pitchFamily="18" charset="0"/>
              </a:rPr>
              <a:t> ένας μαθητής που προέρχεται από ένα οικογενειακό περιβάλλον στο οποίο τον αγνοούν οι γονείς του, θα προσπαθήσει να τραβήξει την προσοχή κάνοντας φασαρία μέσα στην σχολική τάξη. </a:t>
            </a:r>
          </a:p>
          <a:p>
            <a:r>
              <a:rPr lang="el-GR" b="0" i="0" dirty="0">
                <a:solidFill>
                  <a:srgbClr val="222222"/>
                </a:solidFill>
                <a:effectLst/>
                <a:latin typeface="Times" panose="02020603050405020304" pitchFamily="18" charset="0"/>
              </a:rPr>
              <a:t>Με βάση τη θεωρία του </a:t>
            </a:r>
            <a:r>
              <a:rPr lang="el-GR" b="0" i="0" dirty="0" err="1">
                <a:solidFill>
                  <a:srgbClr val="222222"/>
                </a:solidFill>
                <a:effectLst/>
                <a:latin typeface="Times" panose="02020603050405020304" pitchFamily="18" charset="0"/>
              </a:rPr>
              <a:t>Θόρνταϊκ</a:t>
            </a:r>
            <a:r>
              <a:rPr lang="el-GR" b="0" i="0" dirty="0">
                <a:solidFill>
                  <a:srgbClr val="222222"/>
                </a:solidFill>
                <a:effectLst/>
                <a:latin typeface="Times" panose="02020603050405020304" pitchFamily="18" charset="0"/>
              </a:rPr>
              <a:t>, η τιμωρία του μαθητή θα εξαλείψει την αρνητική συμπεριφορά</a:t>
            </a:r>
          </a:p>
          <a:p>
            <a:r>
              <a:rPr lang="el-GR" b="0" i="0" dirty="0">
                <a:solidFill>
                  <a:srgbClr val="222222"/>
                </a:solidFill>
                <a:effectLst/>
                <a:latin typeface="Times" panose="02020603050405020304" pitchFamily="18" charset="0"/>
              </a:rPr>
              <a:t> Όσο όμως ο δάσκαλος θα τιμωρεί τον μαθητή, ο μαθητής θα πετύχει αυτό που ήθελε εξαρχής: κάποιος να ασχολείται μαζί του, έστω και αρνητικά, τιμωρώντας τον. Και με τον τρόπο αυτό ο μαθητής θα συνεχίζει την αρνητική συμπεριφορά του όσο θα ξέρει ότι κάποιος θα ασχολείται μαζί του για το λόγο αυτό.</a:t>
            </a:r>
            <a:endParaRPr lang="en-US" dirty="0"/>
          </a:p>
        </p:txBody>
      </p:sp>
      <p:sp>
        <p:nvSpPr>
          <p:cNvPr id="4" name="Θέση υποσέλιδου 3">
            <a:extLst>
              <a:ext uri="{FF2B5EF4-FFF2-40B4-BE49-F238E27FC236}">
                <a16:creationId xmlns:a16="http://schemas.microsoft.com/office/drawing/2014/main" id="{36F7B97E-B526-4B2D-9AD0-32CF9282773E}"/>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345C9BBB-475F-4137-BADF-735561866752}"/>
              </a:ext>
            </a:extLst>
          </p:cNvPr>
          <p:cNvSpPr>
            <a:spLocks noGrp="1"/>
          </p:cNvSpPr>
          <p:nvPr>
            <p:ph type="sldNum" sz="quarter" idx="12"/>
          </p:nvPr>
        </p:nvSpPr>
        <p:spPr/>
        <p:txBody>
          <a:bodyPr/>
          <a:lstStyle/>
          <a:p>
            <a:fld id="{B4B4A090-C6FB-429D-9E72-869C603C7F2D}" type="slidenum">
              <a:rPr lang="el-GR" smtClean="0"/>
              <a:pPr/>
              <a:t>36</a:t>
            </a:fld>
            <a:endParaRPr lang="el-GR"/>
          </a:p>
        </p:txBody>
      </p:sp>
    </p:spTree>
    <p:extLst>
      <p:ext uri="{BB962C8B-B14F-4D97-AF65-F5344CB8AC3E}">
        <p14:creationId xmlns:p14="http://schemas.microsoft.com/office/powerpoint/2010/main" val="22074391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a:t>Η Συντελεστική Μάθηση του </a:t>
            </a:r>
            <a:r>
              <a:rPr lang="el-GR" b="1" dirty="0" err="1"/>
              <a:t>Skinner</a:t>
            </a:r>
            <a:br>
              <a:rPr lang="en-US" b="1" dirty="0"/>
            </a:br>
            <a:r>
              <a:rPr lang="en-US" b="1" dirty="0"/>
              <a:t>(operant conditioning)</a:t>
            </a:r>
            <a:endParaRPr lang="el-GR" b="1" dirty="0"/>
          </a:p>
        </p:txBody>
      </p:sp>
      <p:sp>
        <p:nvSpPr>
          <p:cNvPr id="3" name="2 - Θέση περιεχομένου"/>
          <p:cNvSpPr>
            <a:spLocks noGrp="1"/>
          </p:cNvSpPr>
          <p:nvPr>
            <p:ph idx="1"/>
          </p:nvPr>
        </p:nvSpPr>
        <p:spPr/>
        <p:txBody>
          <a:bodyPr>
            <a:normAutofit fontScale="92500" lnSpcReduction="10000"/>
          </a:bodyPr>
          <a:lstStyle/>
          <a:p>
            <a:pPr>
              <a:buNone/>
            </a:pPr>
            <a:r>
              <a:rPr lang="el-GR" dirty="0"/>
              <a:t>Η θεωρία του έρχεται να "καλύψει" ένα µ</a:t>
            </a:r>
            <a:r>
              <a:rPr lang="el-GR" dirty="0" err="1"/>
              <a:t>ειονέκτηµα</a:t>
            </a:r>
            <a:r>
              <a:rPr lang="el-GR" dirty="0"/>
              <a:t> της θεωρίας του </a:t>
            </a:r>
            <a:r>
              <a:rPr lang="el-GR" dirty="0" err="1"/>
              <a:t>Thorndike</a:t>
            </a:r>
            <a:r>
              <a:rPr lang="el-GR" dirty="0"/>
              <a:t>, που δεν είναι άλλο από το ότι </a:t>
            </a:r>
            <a:r>
              <a:rPr lang="el-GR" b="1" dirty="0"/>
              <a:t>για να </a:t>
            </a:r>
            <a:r>
              <a:rPr lang="el-GR" b="1" dirty="0">
                <a:solidFill>
                  <a:srgbClr val="FF0000"/>
                </a:solidFill>
              </a:rPr>
              <a:t>ενισχυθεί</a:t>
            </a:r>
            <a:r>
              <a:rPr lang="el-GR" b="1" dirty="0"/>
              <a:t> µια </a:t>
            </a:r>
            <a:r>
              <a:rPr lang="el-GR" b="1" dirty="0" err="1">
                <a:solidFill>
                  <a:srgbClr val="FF0000"/>
                </a:solidFill>
              </a:rPr>
              <a:t>συµπεριφορά</a:t>
            </a:r>
            <a:r>
              <a:rPr lang="el-GR" b="1" dirty="0"/>
              <a:t>, αυτή </a:t>
            </a:r>
            <a:r>
              <a:rPr lang="el-GR" b="1" dirty="0">
                <a:solidFill>
                  <a:srgbClr val="FF0000"/>
                </a:solidFill>
              </a:rPr>
              <a:t>πρέπει</a:t>
            </a:r>
            <a:r>
              <a:rPr lang="el-GR" b="1" dirty="0"/>
              <a:t> </a:t>
            </a:r>
            <a:r>
              <a:rPr lang="el-GR" b="1" dirty="0">
                <a:solidFill>
                  <a:srgbClr val="FF0000"/>
                </a:solidFill>
              </a:rPr>
              <a:t>πρώτα</a:t>
            </a:r>
            <a:r>
              <a:rPr lang="el-GR" b="1" dirty="0"/>
              <a:t> </a:t>
            </a:r>
            <a:r>
              <a:rPr lang="el-GR" b="1" dirty="0">
                <a:solidFill>
                  <a:srgbClr val="FF0000"/>
                </a:solidFill>
              </a:rPr>
              <a:t>να</a:t>
            </a:r>
            <a:r>
              <a:rPr lang="el-GR" b="1" dirty="0"/>
              <a:t> </a:t>
            </a:r>
            <a:r>
              <a:rPr lang="el-GR" b="1" dirty="0">
                <a:solidFill>
                  <a:srgbClr val="FF0000"/>
                </a:solidFill>
              </a:rPr>
              <a:t>έχει</a:t>
            </a:r>
            <a:r>
              <a:rPr lang="el-GR" b="1" dirty="0"/>
              <a:t> </a:t>
            </a:r>
            <a:r>
              <a:rPr lang="el-GR" b="1" dirty="0">
                <a:solidFill>
                  <a:srgbClr val="FF0000"/>
                </a:solidFill>
              </a:rPr>
              <a:t>εκδηλωθεί</a:t>
            </a:r>
            <a:r>
              <a:rPr lang="el-GR" b="1" dirty="0"/>
              <a:t> </a:t>
            </a:r>
            <a:r>
              <a:rPr lang="el-GR" dirty="0"/>
              <a:t>και µ</a:t>
            </a:r>
            <a:r>
              <a:rPr lang="el-GR" dirty="0" err="1"/>
              <a:t>άλιστα</a:t>
            </a:r>
            <a:r>
              <a:rPr lang="el-GR" dirty="0"/>
              <a:t> να τύχει να είναι η </a:t>
            </a:r>
            <a:r>
              <a:rPr lang="el-GR" dirty="0" err="1"/>
              <a:t>επιθυµητή</a:t>
            </a:r>
            <a:r>
              <a:rPr lang="el-GR" dirty="0"/>
              <a:t>. </a:t>
            </a:r>
          </a:p>
          <a:p>
            <a:pPr>
              <a:buNone/>
            </a:pPr>
            <a:r>
              <a:rPr lang="el-GR" dirty="0"/>
              <a:t>Η συντελεστική µ</a:t>
            </a:r>
            <a:r>
              <a:rPr lang="el-GR" dirty="0" err="1"/>
              <a:t>άθηση</a:t>
            </a:r>
            <a:r>
              <a:rPr lang="el-GR" dirty="0"/>
              <a:t> </a:t>
            </a:r>
            <a:r>
              <a:rPr lang="el-GR" dirty="0" err="1"/>
              <a:t>πραγµατοποιείται</a:t>
            </a:r>
            <a:r>
              <a:rPr lang="el-GR" dirty="0"/>
              <a:t> όταν µία πράξη του </a:t>
            </a:r>
            <a:r>
              <a:rPr lang="el-GR" dirty="0" err="1"/>
              <a:t>υποκειµένου</a:t>
            </a:r>
            <a:r>
              <a:rPr lang="en-US" dirty="0"/>
              <a:t>(</a:t>
            </a:r>
            <a:r>
              <a:rPr lang="el-GR" b="1" dirty="0">
                <a:solidFill>
                  <a:srgbClr val="FF0000"/>
                </a:solidFill>
              </a:rPr>
              <a:t>συμπεριφορά</a:t>
            </a:r>
            <a:r>
              <a:rPr lang="el-GR" dirty="0"/>
              <a:t>),  </a:t>
            </a:r>
            <a:r>
              <a:rPr lang="el-GR" b="1" dirty="0">
                <a:solidFill>
                  <a:srgbClr val="FF0000"/>
                </a:solidFill>
              </a:rPr>
              <a:t>συνοδευτεί</a:t>
            </a:r>
            <a:r>
              <a:rPr lang="el-GR" dirty="0"/>
              <a:t> </a:t>
            </a:r>
            <a:r>
              <a:rPr lang="el-GR" b="1" dirty="0">
                <a:solidFill>
                  <a:srgbClr val="FF0000"/>
                </a:solidFill>
              </a:rPr>
              <a:t>κατά</a:t>
            </a:r>
            <a:r>
              <a:rPr lang="el-GR" dirty="0"/>
              <a:t> </a:t>
            </a:r>
            <a:r>
              <a:rPr lang="el-GR" b="1" dirty="0">
                <a:solidFill>
                  <a:srgbClr val="FF0000"/>
                </a:solidFill>
              </a:rPr>
              <a:t>την</a:t>
            </a:r>
            <a:r>
              <a:rPr lang="el-GR" dirty="0"/>
              <a:t> </a:t>
            </a:r>
            <a:r>
              <a:rPr lang="el-GR" b="1" dirty="0">
                <a:solidFill>
                  <a:srgbClr val="FF0000"/>
                </a:solidFill>
              </a:rPr>
              <a:t>εκδήλωσή</a:t>
            </a:r>
            <a:r>
              <a:rPr lang="el-GR" dirty="0"/>
              <a:t> της </a:t>
            </a:r>
            <a:r>
              <a:rPr lang="el-GR" dirty="0">
                <a:solidFill>
                  <a:srgbClr val="FF0000"/>
                </a:solidFill>
              </a:rPr>
              <a:t>από</a:t>
            </a:r>
            <a:r>
              <a:rPr lang="el-GR" dirty="0"/>
              <a:t> </a:t>
            </a:r>
            <a:r>
              <a:rPr lang="el-GR" b="1" dirty="0">
                <a:solidFill>
                  <a:srgbClr val="FF0000"/>
                </a:solidFill>
              </a:rPr>
              <a:t>ενισχυτικά</a:t>
            </a:r>
            <a:r>
              <a:rPr lang="el-GR" dirty="0"/>
              <a:t> για το </a:t>
            </a:r>
            <a:r>
              <a:rPr lang="el-GR" dirty="0" err="1"/>
              <a:t>υποκείµενο</a:t>
            </a:r>
            <a:r>
              <a:rPr lang="el-GR" dirty="0"/>
              <a:t> γεγονότα</a:t>
            </a:r>
          </a:p>
        </p:txBody>
      </p:sp>
      <p:sp>
        <p:nvSpPr>
          <p:cNvPr id="4" name="Θέση υποσέλιδου 3">
            <a:extLst>
              <a:ext uri="{FF2B5EF4-FFF2-40B4-BE49-F238E27FC236}">
                <a16:creationId xmlns:a16="http://schemas.microsoft.com/office/drawing/2014/main" id="{385C81F9-11A5-40EF-80E0-390EE93E02F3}"/>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7245F54E-0726-437B-A6CD-959E742D8576}"/>
              </a:ext>
            </a:extLst>
          </p:cNvPr>
          <p:cNvSpPr>
            <a:spLocks noGrp="1"/>
          </p:cNvSpPr>
          <p:nvPr>
            <p:ph type="sldNum" sz="quarter" idx="12"/>
          </p:nvPr>
        </p:nvSpPr>
        <p:spPr/>
        <p:txBody>
          <a:bodyPr/>
          <a:lstStyle/>
          <a:p>
            <a:fld id="{B4B4A090-C6FB-429D-9E72-869C603C7F2D}" type="slidenum">
              <a:rPr lang="el-GR" smtClean="0"/>
              <a:pPr/>
              <a:t>37</a:t>
            </a:fld>
            <a:endParaRPr lang="el-G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FFBF8E8-0FAF-4843-BED9-4DA63A4CA8A3}"/>
              </a:ext>
            </a:extLst>
          </p:cNvPr>
          <p:cNvSpPr>
            <a:spLocks noGrp="1"/>
          </p:cNvSpPr>
          <p:nvPr>
            <p:ph type="title"/>
          </p:nvPr>
        </p:nvSpPr>
        <p:spPr/>
        <p:txBody>
          <a:bodyPr>
            <a:noAutofit/>
          </a:bodyPr>
          <a:lstStyle/>
          <a:p>
            <a:r>
              <a:rPr lang="en-US" sz="2800" dirty="0"/>
              <a:t>SKINNER BOX</a:t>
            </a:r>
            <a:br>
              <a:rPr lang="en-US" sz="2800" dirty="0"/>
            </a:br>
            <a:r>
              <a:rPr lang="en-US" sz="2800" dirty="0">
                <a:hlinkClick r:id="rId2"/>
              </a:rPr>
              <a:t>https://www.youtube.com/watch?v=MOgowRy2WC0</a:t>
            </a:r>
            <a:br>
              <a:rPr lang="en-US" sz="2800" dirty="0"/>
            </a:br>
            <a:endParaRPr lang="en-US" sz="2800" dirty="0"/>
          </a:p>
        </p:txBody>
      </p:sp>
      <p:pic>
        <p:nvPicPr>
          <p:cNvPr id="5" name="Θέση περιεχομένου 4">
            <a:extLst>
              <a:ext uri="{FF2B5EF4-FFF2-40B4-BE49-F238E27FC236}">
                <a16:creationId xmlns:a16="http://schemas.microsoft.com/office/drawing/2014/main" id="{B2912396-2E06-427E-95C0-7D17ED3FACD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57841" y="1600200"/>
            <a:ext cx="6028318" cy="4525963"/>
          </a:xfrm>
        </p:spPr>
      </p:pic>
      <p:sp>
        <p:nvSpPr>
          <p:cNvPr id="3" name="Θέση υποσέλιδου 2">
            <a:extLst>
              <a:ext uri="{FF2B5EF4-FFF2-40B4-BE49-F238E27FC236}">
                <a16:creationId xmlns:a16="http://schemas.microsoft.com/office/drawing/2014/main" id="{FE1EB9DE-2F13-4A26-9210-70256744A0A3}"/>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58A2E517-D318-4534-A830-E509656D6864}"/>
              </a:ext>
            </a:extLst>
          </p:cNvPr>
          <p:cNvSpPr>
            <a:spLocks noGrp="1"/>
          </p:cNvSpPr>
          <p:nvPr>
            <p:ph type="sldNum" sz="quarter" idx="12"/>
          </p:nvPr>
        </p:nvSpPr>
        <p:spPr/>
        <p:txBody>
          <a:bodyPr/>
          <a:lstStyle/>
          <a:p>
            <a:fld id="{B4B4A090-C6FB-429D-9E72-869C603C7F2D}" type="slidenum">
              <a:rPr lang="el-GR" smtClean="0"/>
              <a:pPr/>
              <a:t>38</a:t>
            </a:fld>
            <a:endParaRPr lang="el-GR"/>
          </a:p>
        </p:txBody>
      </p:sp>
    </p:spTree>
    <p:extLst>
      <p:ext uri="{BB962C8B-B14F-4D97-AF65-F5344CB8AC3E}">
        <p14:creationId xmlns:p14="http://schemas.microsoft.com/office/powerpoint/2010/main" val="27110286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7D5E202-C1DA-44E7-A717-D40B715085F9}"/>
              </a:ext>
            </a:extLst>
          </p:cNvPr>
          <p:cNvSpPr>
            <a:spLocks noGrp="1"/>
          </p:cNvSpPr>
          <p:nvPr>
            <p:ph type="title"/>
          </p:nvPr>
        </p:nvSpPr>
        <p:spPr/>
        <p:txBody>
          <a:bodyPr/>
          <a:lstStyle/>
          <a:p>
            <a:r>
              <a:rPr lang="en-US" dirty="0"/>
              <a:t>Skinner box</a:t>
            </a:r>
            <a:r>
              <a:rPr lang="el-GR" dirty="0"/>
              <a:t>- </a:t>
            </a:r>
            <a:r>
              <a:rPr lang="el-GR" dirty="0" err="1"/>
              <a:t>Θετικη</a:t>
            </a:r>
            <a:r>
              <a:rPr lang="el-GR" dirty="0"/>
              <a:t> ενίσχυση</a:t>
            </a:r>
            <a:endParaRPr lang="en-US" dirty="0"/>
          </a:p>
        </p:txBody>
      </p:sp>
      <p:sp>
        <p:nvSpPr>
          <p:cNvPr id="3" name="Θέση περιεχομένου 2">
            <a:extLst>
              <a:ext uri="{FF2B5EF4-FFF2-40B4-BE49-F238E27FC236}">
                <a16:creationId xmlns:a16="http://schemas.microsoft.com/office/drawing/2014/main" id="{EC0C2CBA-58F4-4899-995D-D8A9C961BE94}"/>
              </a:ext>
            </a:extLst>
          </p:cNvPr>
          <p:cNvSpPr>
            <a:spLocks noGrp="1"/>
          </p:cNvSpPr>
          <p:nvPr>
            <p:ph idx="1"/>
          </p:nvPr>
        </p:nvSpPr>
        <p:spPr>
          <a:xfrm>
            <a:off x="656492" y="1711569"/>
            <a:ext cx="8030308" cy="4443194"/>
          </a:xfrm>
        </p:spPr>
        <p:txBody>
          <a:bodyPr>
            <a:normAutofit fontScale="25000" lnSpcReduction="20000"/>
          </a:bodyPr>
          <a:lstStyle/>
          <a:p>
            <a:pPr marL="0" indent="0" algn="just">
              <a:buNone/>
            </a:pPr>
            <a:r>
              <a:rPr lang="el-GR" sz="9600" dirty="0">
                <a:solidFill>
                  <a:srgbClr val="000000"/>
                </a:solidFill>
                <a:latin typeface="Arial Black" panose="020B0A04020102020204" pitchFamily="34" charset="0"/>
              </a:rPr>
              <a:t>Ο </a:t>
            </a:r>
            <a:r>
              <a:rPr lang="en-US" sz="9600" dirty="0">
                <a:solidFill>
                  <a:srgbClr val="000000"/>
                </a:solidFill>
                <a:latin typeface="Arial Black" panose="020B0A04020102020204" pitchFamily="34" charset="0"/>
              </a:rPr>
              <a:t>Skinner </a:t>
            </a:r>
            <a:r>
              <a:rPr lang="el-GR" sz="9600" i="0" dirty="0">
                <a:solidFill>
                  <a:srgbClr val="000000"/>
                </a:solidFill>
                <a:effectLst/>
                <a:latin typeface="Arial Black" panose="020B0A04020102020204" pitchFamily="34" charset="0"/>
              </a:rPr>
              <a:t>τοποθέτησε ένα πεινασμένο αρουραίο μέσα στο κουτί και παρατήρησε ότι ενώ αρχικά ήταν αδρανής στη συνέχεια ξεκίνησε να προσαρμόζεται στο νέο περιβάλλον και να το εξερευνά. Έτσι ανακάλυψε ένα μοχλό όπου με το πάτημα του έπεφτε τροφή μέσα στο κουτί και αυτό συνεχίστηκε για αρκετές φορές</a:t>
            </a:r>
          </a:p>
          <a:p>
            <a:pPr marL="0" indent="0" algn="just">
              <a:buNone/>
            </a:pPr>
            <a:endParaRPr lang="en-US" sz="9600" i="0" dirty="0">
              <a:solidFill>
                <a:srgbClr val="000000"/>
              </a:solidFill>
              <a:effectLst/>
              <a:latin typeface="Arial Black" panose="020B0A04020102020204" pitchFamily="34" charset="0"/>
            </a:endParaRPr>
          </a:p>
          <a:p>
            <a:pPr marL="0" indent="0" algn="just">
              <a:buNone/>
            </a:pPr>
            <a:r>
              <a:rPr lang="el-GR" sz="9600" i="0" dirty="0">
                <a:solidFill>
                  <a:srgbClr val="000000"/>
                </a:solidFill>
                <a:effectLst/>
                <a:latin typeface="Arial Black" panose="020B0A04020102020204" pitchFamily="34" charset="0"/>
              </a:rPr>
              <a:t> Την επόμενη φορά που αφέθηκε στο κουτί πάτησε αμέσως το μοχλό. Με αυτό τον τρόπο φάνηκε ότι η ανταμοιβή στην πράξη ώθησε τον αρουραίο να πατά όλο και πιο συχνά το μοχλό                                                                   </a:t>
            </a:r>
          </a:p>
          <a:p>
            <a:pPr marL="0" indent="0">
              <a:buNone/>
            </a:pPr>
            <a:br>
              <a:rPr lang="el-GR" sz="9600" dirty="0">
                <a:latin typeface="Arial Black" panose="020B0A04020102020204" pitchFamily="34" charset="0"/>
              </a:rPr>
            </a:br>
            <a:endParaRPr lang="en-US" sz="9600" dirty="0">
              <a:latin typeface="Arial Black" panose="020B0A04020102020204" pitchFamily="34" charset="0"/>
            </a:endParaRPr>
          </a:p>
        </p:txBody>
      </p:sp>
      <p:sp>
        <p:nvSpPr>
          <p:cNvPr id="4" name="Θέση υποσέλιδου 3">
            <a:extLst>
              <a:ext uri="{FF2B5EF4-FFF2-40B4-BE49-F238E27FC236}">
                <a16:creationId xmlns:a16="http://schemas.microsoft.com/office/drawing/2014/main" id="{95F63A52-5D31-44B3-B258-5116AC0C8D48}"/>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757AF969-74A6-4AC7-9262-3FC92F8BC0F8}"/>
              </a:ext>
            </a:extLst>
          </p:cNvPr>
          <p:cNvSpPr>
            <a:spLocks noGrp="1"/>
          </p:cNvSpPr>
          <p:nvPr>
            <p:ph type="sldNum" sz="quarter" idx="12"/>
          </p:nvPr>
        </p:nvSpPr>
        <p:spPr/>
        <p:txBody>
          <a:bodyPr/>
          <a:lstStyle/>
          <a:p>
            <a:fld id="{B4B4A090-C6FB-429D-9E72-869C603C7F2D}" type="slidenum">
              <a:rPr lang="el-GR" smtClean="0"/>
              <a:pPr/>
              <a:t>39</a:t>
            </a:fld>
            <a:endParaRPr lang="el-GR"/>
          </a:p>
        </p:txBody>
      </p:sp>
    </p:spTree>
    <p:extLst>
      <p:ext uri="{BB962C8B-B14F-4D97-AF65-F5344CB8AC3E}">
        <p14:creationId xmlns:p14="http://schemas.microsoft.com/office/powerpoint/2010/main" val="3008590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pPr eaLnBrk="1" hangingPunct="1">
              <a:spcAft>
                <a:spcPts val="600"/>
              </a:spcAft>
            </a:pPr>
            <a:r>
              <a:rPr lang="el-GR" b="1"/>
              <a:t>Οι οικοδομητιστικές (γνωστικές) προσεγγίσεις </a:t>
            </a:r>
          </a:p>
        </p:txBody>
      </p:sp>
      <p:sp>
        <p:nvSpPr>
          <p:cNvPr id="6147" name="Rectangle 3"/>
          <p:cNvSpPr>
            <a:spLocks noGrp="1" noChangeArrowheads="1"/>
          </p:cNvSpPr>
          <p:nvPr>
            <p:ph type="body" idx="1"/>
          </p:nvPr>
        </p:nvSpPr>
        <p:spPr>
          <a:xfrm>
            <a:off x="762000" y="2017713"/>
            <a:ext cx="8193088" cy="4114800"/>
          </a:xfrm>
        </p:spPr>
        <p:txBody>
          <a:bodyPr/>
          <a:lstStyle/>
          <a:p>
            <a:pPr eaLnBrk="1" hangingPunct="1">
              <a:spcAft>
                <a:spcPts val="600"/>
              </a:spcAft>
            </a:pPr>
            <a:r>
              <a:rPr lang="el-GR" sz="2400" dirty="0"/>
              <a:t>Αναγνωρίζουν ότι τα παιδιά, πριν ακόμα πάνε στο σχολείο διαθέτουν γνώσεις και αυτό που χρειάζεται είναι να βοηθηθούν ώστε να οικοδομήσουν </a:t>
            </a:r>
            <a:r>
              <a:rPr lang="el-GR" sz="2400" b="1" u="sng" dirty="0"/>
              <a:t>νέες γνώσεις πάνω σε αυτές που ήδη κατέχουν. </a:t>
            </a:r>
          </a:p>
          <a:p>
            <a:pPr eaLnBrk="1" hangingPunct="1">
              <a:spcAft>
                <a:spcPts val="600"/>
              </a:spcAft>
            </a:pPr>
            <a:r>
              <a:rPr lang="el-GR" sz="2400" dirty="0"/>
              <a:t>Τα </a:t>
            </a:r>
            <a:r>
              <a:rPr lang="el-GR" sz="2400" b="1" u="sng" dirty="0"/>
              <a:t>παιδιά,</a:t>
            </a:r>
            <a:r>
              <a:rPr lang="el-GR" sz="2400" dirty="0"/>
              <a:t> κάτω από αυτό το πρίσμα, συμμετέχουν </a:t>
            </a:r>
            <a:r>
              <a:rPr lang="el-GR" sz="2400" b="1" u="sng" dirty="0"/>
              <a:t>ενεργά </a:t>
            </a:r>
            <a:r>
              <a:rPr lang="el-GR" sz="2400" dirty="0"/>
              <a:t>στην οικοδόμηση των γνώσεών τους. </a:t>
            </a:r>
          </a:p>
          <a:p>
            <a:pPr eaLnBrk="1" hangingPunct="1">
              <a:spcAft>
                <a:spcPts val="600"/>
              </a:spcAft>
            </a:pPr>
            <a:r>
              <a:rPr lang="el-GR" sz="2400" dirty="0"/>
              <a:t>Το πλαίσιο αυτό οδηγεί στην άποψη ότι η εκπαίδευση πρέπει να έχει ως κύριο σκοπό να βοηθήσει τους μαθητές να </a:t>
            </a:r>
            <a:r>
              <a:rPr lang="el-GR" sz="2400" b="1" u="sng" dirty="0"/>
              <a:t>γεφυρώσουν το χάσμα ανάμεσα στις άτυπες και τις τυπικές γνώσεις τους. </a:t>
            </a:r>
          </a:p>
        </p:txBody>
      </p:sp>
      <p:sp>
        <p:nvSpPr>
          <p:cNvPr id="2" name="Θέση υποσέλιδου 1">
            <a:extLst>
              <a:ext uri="{FF2B5EF4-FFF2-40B4-BE49-F238E27FC236}">
                <a16:creationId xmlns:a16="http://schemas.microsoft.com/office/drawing/2014/main" id="{2C749C4B-0ADD-4693-9737-7756A7E434DC}"/>
              </a:ext>
            </a:extLst>
          </p:cNvPr>
          <p:cNvSpPr>
            <a:spLocks noGrp="1"/>
          </p:cNvSpPr>
          <p:nvPr>
            <p:ph type="ftr" sz="quarter" idx="11"/>
          </p:nvPr>
        </p:nvSpPr>
        <p:spPr/>
        <p:txBody>
          <a:bodyPr/>
          <a:lstStyle/>
          <a:p>
            <a:endParaRPr lang="el-GR"/>
          </a:p>
        </p:txBody>
      </p:sp>
      <p:sp>
        <p:nvSpPr>
          <p:cNvPr id="3" name="Θέση αριθμού διαφάνειας 2">
            <a:extLst>
              <a:ext uri="{FF2B5EF4-FFF2-40B4-BE49-F238E27FC236}">
                <a16:creationId xmlns:a16="http://schemas.microsoft.com/office/drawing/2014/main" id="{B51C3595-F72D-4609-8102-1135D4AAD308}"/>
              </a:ext>
            </a:extLst>
          </p:cNvPr>
          <p:cNvSpPr>
            <a:spLocks noGrp="1"/>
          </p:cNvSpPr>
          <p:nvPr>
            <p:ph type="sldNum" sz="quarter" idx="12"/>
          </p:nvPr>
        </p:nvSpPr>
        <p:spPr/>
        <p:txBody>
          <a:bodyPr/>
          <a:lstStyle/>
          <a:p>
            <a:fld id="{B4B4A090-C6FB-429D-9E72-869C603C7F2D}" type="slidenum">
              <a:rPr lang="el-GR" smtClean="0"/>
              <a:pPr/>
              <a:t>4</a:t>
            </a:fld>
            <a:endParaRPr lang="el-G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FD604F4-BD09-4409-BA0C-AB0F227FD4B4}"/>
              </a:ext>
            </a:extLst>
          </p:cNvPr>
          <p:cNvSpPr>
            <a:spLocks noGrp="1"/>
          </p:cNvSpPr>
          <p:nvPr>
            <p:ph type="title"/>
          </p:nvPr>
        </p:nvSpPr>
        <p:spPr>
          <a:xfrm>
            <a:off x="457200" y="274638"/>
            <a:ext cx="8229600" cy="1786210"/>
          </a:xfrm>
        </p:spPr>
        <p:txBody>
          <a:bodyPr>
            <a:normAutofit fontScale="90000"/>
          </a:bodyPr>
          <a:lstStyle/>
          <a:p>
            <a:br>
              <a:rPr lang="el-GR" sz="2200" b="0" i="0" dirty="0">
                <a:solidFill>
                  <a:srgbClr val="484848"/>
                </a:solidFill>
                <a:effectLst/>
                <a:latin typeface="Open Sans" panose="020B0606030504020204" pitchFamily="34" charset="0"/>
              </a:rPr>
            </a:br>
            <a:br>
              <a:rPr lang="el-GR" sz="2200" b="0" i="0" dirty="0">
                <a:solidFill>
                  <a:srgbClr val="484848"/>
                </a:solidFill>
                <a:effectLst/>
                <a:latin typeface="Open Sans" panose="020B0606030504020204" pitchFamily="34" charset="0"/>
              </a:rPr>
            </a:br>
            <a:br>
              <a:rPr lang="el-GR" sz="2200" b="0" i="0" dirty="0">
                <a:solidFill>
                  <a:srgbClr val="484848"/>
                </a:solidFill>
                <a:effectLst/>
                <a:latin typeface="Open Sans" panose="020B0606030504020204" pitchFamily="34" charset="0"/>
              </a:rPr>
            </a:br>
            <a:br>
              <a:rPr lang="en-US" sz="2200" b="0" i="0" dirty="0">
                <a:solidFill>
                  <a:srgbClr val="484848"/>
                </a:solidFill>
                <a:effectLst/>
                <a:latin typeface="Open Sans" panose="020B0606030504020204" pitchFamily="34" charset="0"/>
              </a:rPr>
            </a:br>
            <a:br>
              <a:rPr lang="en-US" sz="2200" b="0" i="0" dirty="0">
                <a:solidFill>
                  <a:srgbClr val="484848"/>
                </a:solidFill>
                <a:effectLst/>
                <a:latin typeface="Open Sans" panose="020B0606030504020204" pitchFamily="34" charset="0"/>
              </a:rPr>
            </a:br>
            <a:r>
              <a:rPr lang="en-US" sz="2200" b="0" i="0" dirty="0">
                <a:solidFill>
                  <a:srgbClr val="484848"/>
                </a:solidFill>
                <a:effectLst/>
                <a:latin typeface="Open Sans" panose="020B0606030504020204" pitchFamily="34" charset="0"/>
              </a:rPr>
              <a:t>???????</a:t>
            </a:r>
            <a:br>
              <a:rPr lang="el-GR" sz="2200" b="0" i="0" dirty="0">
                <a:solidFill>
                  <a:srgbClr val="484848"/>
                </a:solidFill>
                <a:effectLst/>
                <a:latin typeface="Open Sans" panose="020B0606030504020204" pitchFamily="34" charset="0"/>
              </a:rPr>
            </a:br>
            <a:r>
              <a:rPr lang="el-GR" sz="2200" b="1" i="0" dirty="0">
                <a:solidFill>
                  <a:srgbClr val="484848"/>
                </a:solidFill>
                <a:effectLst/>
                <a:latin typeface="Open Sans" panose="020B0606030504020204" pitchFamily="34" charset="0"/>
              </a:rPr>
              <a:t>Όλες μας οι επιλογές είναι αποτέλεσμα θετικής ενίσχυσης και συνεπώς δεν διαθέτουμε ελεύθερη βούληση αφού </a:t>
            </a:r>
            <a:br>
              <a:rPr lang="el-GR" sz="2200" b="1" i="0" dirty="0">
                <a:solidFill>
                  <a:srgbClr val="484848"/>
                </a:solidFill>
                <a:effectLst/>
                <a:latin typeface="Open Sans" panose="020B0606030504020204" pitchFamily="34" charset="0"/>
              </a:rPr>
            </a:br>
            <a:r>
              <a:rPr lang="el-GR" sz="2200" b="1" i="0" dirty="0">
                <a:solidFill>
                  <a:srgbClr val="484848"/>
                </a:solidFill>
                <a:effectLst/>
                <a:latin typeface="Open Sans" panose="020B0606030504020204" pitchFamily="34" charset="0"/>
              </a:rPr>
              <a:t>επαναλαμβάνουμε πράξεις από τις οποίες έχουμε αποκομίσει θετικό αποτέλεσμα</a:t>
            </a:r>
            <a:r>
              <a:rPr lang="el-GR" sz="2200" b="0" i="0" dirty="0">
                <a:solidFill>
                  <a:srgbClr val="484848"/>
                </a:solidFill>
                <a:effectLst/>
                <a:latin typeface="Open Sans" panose="020B0606030504020204" pitchFamily="34" charset="0"/>
              </a:rPr>
              <a:t>.</a:t>
            </a:r>
            <a:br>
              <a:rPr lang="el-GR" sz="2200" dirty="0"/>
            </a:br>
            <a:br>
              <a:rPr lang="el-GR" dirty="0"/>
            </a:br>
            <a:endParaRPr lang="en-US" dirty="0"/>
          </a:p>
        </p:txBody>
      </p:sp>
      <p:pic>
        <p:nvPicPr>
          <p:cNvPr id="5" name="Θέση περιεχομένου 4">
            <a:extLst>
              <a:ext uri="{FF2B5EF4-FFF2-40B4-BE49-F238E27FC236}">
                <a16:creationId xmlns:a16="http://schemas.microsoft.com/office/drawing/2014/main" id="{1DBBA0CA-CF64-4A6C-90C4-78454385674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95687" y="2696369"/>
            <a:ext cx="1952625" cy="2333625"/>
          </a:xfrm>
        </p:spPr>
      </p:pic>
      <p:sp>
        <p:nvSpPr>
          <p:cNvPr id="3" name="Θέση υποσέλιδου 2">
            <a:extLst>
              <a:ext uri="{FF2B5EF4-FFF2-40B4-BE49-F238E27FC236}">
                <a16:creationId xmlns:a16="http://schemas.microsoft.com/office/drawing/2014/main" id="{988FE974-205D-4E6E-8F3E-F4D173B49FF5}"/>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5938C0E3-0A15-4C87-BB2C-6AE654C7FD51}"/>
              </a:ext>
            </a:extLst>
          </p:cNvPr>
          <p:cNvSpPr>
            <a:spLocks noGrp="1"/>
          </p:cNvSpPr>
          <p:nvPr>
            <p:ph type="sldNum" sz="quarter" idx="12"/>
          </p:nvPr>
        </p:nvSpPr>
        <p:spPr/>
        <p:txBody>
          <a:bodyPr/>
          <a:lstStyle/>
          <a:p>
            <a:fld id="{B4B4A090-C6FB-429D-9E72-869C603C7F2D}" type="slidenum">
              <a:rPr lang="el-GR" smtClean="0"/>
              <a:pPr/>
              <a:t>40</a:t>
            </a:fld>
            <a:endParaRPr lang="el-GR"/>
          </a:p>
        </p:txBody>
      </p:sp>
    </p:spTree>
    <p:extLst>
      <p:ext uri="{BB962C8B-B14F-4D97-AF65-F5344CB8AC3E}">
        <p14:creationId xmlns:p14="http://schemas.microsoft.com/office/powerpoint/2010/main" val="21422038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CF975C3-110F-4CEE-B0C8-75C137463D59}"/>
              </a:ext>
            </a:extLst>
          </p:cNvPr>
          <p:cNvSpPr>
            <a:spLocks noGrp="1"/>
          </p:cNvSpPr>
          <p:nvPr>
            <p:ph type="title"/>
          </p:nvPr>
        </p:nvSpPr>
        <p:spPr/>
        <p:txBody>
          <a:bodyPr>
            <a:normAutofit fontScale="90000"/>
          </a:bodyPr>
          <a:lstStyle/>
          <a:p>
            <a:r>
              <a:rPr lang="en-US" dirty="0"/>
              <a:t>Skinner box</a:t>
            </a:r>
            <a:r>
              <a:rPr lang="el-GR" dirty="0"/>
              <a:t>-Αρνητική ενίσχυση(Τιμωρία)</a:t>
            </a:r>
            <a:endParaRPr lang="en-US" dirty="0"/>
          </a:p>
        </p:txBody>
      </p:sp>
      <p:sp>
        <p:nvSpPr>
          <p:cNvPr id="3" name="Θέση περιεχομένου 2">
            <a:extLst>
              <a:ext uri="{FF2B5EF4-FFF2-40B4-BE49-F238E27FC236}">
                <a16:creationId xmlns:a16="http://schemas.microsoft.com/office/drawing/2014/main" id="{EA298C59-4AC0-4757-A3A5-DD1DC13D2008}"/>
              </a:ext>
            </a:extLst>
          </p:cNvPr>
          <p:cNvSpPr>
            <a:spLocks noGrp="1"/>
          </p:cNvSpPr>
          <p:nvPr>
            <p:ph idx="1"/>
          </p:nvPr>
        </p:nvSpPr>
        <p:spPr/>
        <p:txBody>
          <a:bodyPr>
            <a:normAutofit fontScale="25000" lnSpcReduction="20000"/>
          </a:bodyPr>
          <a:lstStyle/>
          <a:p>
            <a:pPr algn="just"/>
            <a:r>
              <a:rPr lang="el-GR" sz="8800" b="1" dirty="0">
                <a:solidFill>
                  <a:srgbClr val="000000"/>
                </a:solidFill>
                <a:latin typeface="Times New Roman" panose="02020603050405020304" pitchFamily="18" charset="0"/>
              </a:rPr>
              <a:t>Ο </a:t>
            </a:r>
            <a:r>
              <a:rPr lang="el-GR" sz="8800" b="0" i="0" dirty="0" err="1">
                <a:solidFill>
                  <a:srgbClr val="000000"/>
                </a:solidFill>
                <a:effectLst/>
                <a:latin typeface="Arial Black" panose="020B0A04020102020204" pitchFamily="34" charset="0"/>
              </a:rPr>
              <a:t>Skinner</a:t>
            </a:r>
            <a:r>
              <a:rPr lang="el-GR" sz="8800" b="0" i="0" dirty="0">
                <a:solidFill>
                  <a:srgbClr val="000000"/>
                </a:solidFill>
                <a:effectLst/>
                <a:latin typeface="Arial Black" panose="020B0A04020102020204" pitchFamily="34" charset="0"/>
              </a:rPr>
              <a:t>  τοποθέτησε έναν αρουραίο σε ένα θάλαμο με παρόμοιο τρόπο, όπου σε αυτή την περίπτωση δεν ήταν πεινασμένος αλλά τον υπέβαλε σε ένα δυσάρεστο ηλεκτρικό ρεύμα. Όταν ο αρουραίος ένιωσε το αρνητικό αυτό ερέθισμα άρχισε να κινείται απεγνωσμένα γύρω από το κουτί και σε κάποια στιγμή χτύπησε τον μοχλό, όπου κόπηκε αμέσως η ροή του δυσάρεστου ρεύματος.</a:t>
            </a:r>
          </a:p>
          <a:p>
            <a:pPr algn="just"/>
            <a:r>
              <a:rPr lang="el-GR" sz="8800" b="0" i="0" dirty="0">
                <a:solidFill>
                  <a:srgbClr val="000000"/>
                </a:solidFill>
                <a:effectLst/>
                <a:latin typeface="Arial Black" panose="020B0A04020102020204" pitchFamily="34" charset="0"/>
              </a:rPr>
              <a:t> Μετά από κάποιες προσπάθειες ο αρουραίος πατούσε εσκεμμένα τον μοχλό προκειμένου να αποφύγει το δυσάρεστο ερέθισμα. Εδώ μπορούμε να δούμε τα αποτελέσματα της αρνητικής ενίσχυσης, όπου στην περίπτωση αυτή ο αρουραίος καταφεύγει στην άμεση πίεση του μοχλού για να απαλλαγεί από το δυσάρεστο αρνητικό ρεύμα.                                                   </a:t>
            </a:r>
          </a:p>
          <a:p>
            <a:pPr marL="0" indent="0">
              <a:buNone/>
            </a:pPr>
            <a:br>
              <a:rPr lang="el-GR" sz="8800" dirty="0">
                <a:latin typeface="Arial Black" panose="020B0A04020102020204" pitchFamily="34" charset="0"/>
              </a:rPr>
            </a:br>
            <a:endParaRPr lang="en-US" sz="8800" dirty="0">
              <a:latin typeface="Arial Black" panose="020B0A04020102020204" pitchFamily="34" charset="0"/>
            </a:endParaRPr>
          </a:p>
        </p:txBody>
      </p:sp>
      <p:sp>
        <p:nvSpPr>
          <p:cNvPr id="4" name="Θέση υποσέλιδου 3">
            <a:extLst>
              <a:ext uri="{FF2B5EF4-FFF2-40B4-BE49-F238E27FC236}">
                <a16:creationId xmlns:a16="http://schemas.microsoft.com/office/drawing/2014/main" id="{B7D801C3-CB2A-46D5-8D35-46A2E0F2DF68}"/>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F14F5DFC-A2AD-441A-9E5B-9DA0BA005473}"/>
              </a:ext>
            </a:extLst>
          </p:cNvPr>
          <p:cNvSpPr>
            <a:spLocks noGrp="1"/>
          </p:cNvSpPr>
          <p:nvPr>
            <p:ph type="sldNum" sz="quarter" idx="12"/>
          </p:nvPr>
        </p:nvSpPr>
        <p:spPr/>
        <p:txBody>
          <a:bodyPr/>
          <a:lstStyle/>
          <a:p>
            <a:fld id="{B4B4A090-C6FB-429D-9E72-869C603C7F2D}" type="slidenum">
              <a:rPr lang="el-GR" smtClean="0"/>
              <a:pPr/>
              <a:t>41</a:t>
            </a:fld>
            <a:endParaRPr lang="el-GR"/>
          </a:p>
        </p:txBody>
      </p:sp>
    </p:spTree>
    <p:extLst>
      <p:ext uri="{BB962C8B-B14F-4D97-AF65-F5344CB8AC3E}">
        <p14:creationId xmlns:p14="http://schemas.microsoft.com/office/powerpoint/2010/main" val="19958224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38435F9-272C-48B7-AAE3-8002B60F6B5A}"/>
              </a:ext>
            </a:extLst>
          </p:cNvPr>
          <p:cNvSpPr>
            <a:spLocks noGrp="1"/>
          </p:cNvSpPr>
          <p:nvPr>
            <p:ph type="title"/>
          </p:nvPr>
        </p:nvSpPr>
        <p:spPr/>
        <p:txBody>
          <a:bodyPr>
            <a:normAutofit fontScale="90000"/>
          </a:bodyPr>
          <a:lstStyle/>
          <a:p>
            <a:r>
              <a:rPr lang="el-GR" dirty="0"/>
              <a:t>Ενίσχυση και τιμωρία – Σημαντικές έννοιες στη θεωρία του </a:t>
            </a:r>
            <a:r>
              <a:rPr lang="el-GR" dirty="0" err="1"/>
              <a:t>Skinner</a:t>
            </a:r>
            <a:endParaRPr lang="en-US" dirty="0"/>
          </a:p>
        </p:txBody>
      </p:sp>
      <p:sp>
        <p:nvSpPr>
          <p:cNvPr id="3" name="Θέση περιεχομένου 2">
            <a:extLst>
              <a:ext uri="{FF2B5EF4-FFF2-40B4-BE49-F238E27FC236}">
                <a16:creationId xmlns:a16="http://schemas.microsoft.com/office/drawing/2014/main" id="{629C00F3-D2D0-4985-B5D6-AE3CDDEA7475}"/>
              </a:ext>
            </a:extLst>
          </p:cNvPr>
          <p:cNvSpPr>
            <a:spLocks noGrp="1"/>
          </p:cNvSpPr>
          <p:nvPr>
            <p:ph idx="1"/>
          </p:nvPr>
        </p:nvSpPr>
        <p:spPr/>
        <p:txBody>
          <a:bodyPr>
            <a:normAutofit fontScale="77500" lnSpcReduction="20000"/>
          </a:bodyPr>
          <a:lstStyle/>
          <a:p>
            <a:r>
              <a:rPr lang="el-GR" b="1" dirty="0"/>
              <a:t>Ενισχυτής:</a:t>
            </a:r>
            <a:r>
              <a:rPr lang="el-GR" dirty="0"/>
              <a:t> Ένα ευχάριστο επακόλουθο που διατηρεί ή αυξάνει την συχνότητα εκδήλωσης μίας συμπεριφοράς. – Η αποτελεσματικότητα του ενισχυτή πρέπει να αποδειχθεί στην πράξη. Πρέπει να εξασφαλίσουμε ότι αυτό που εμείς θεωρούμε ενίσχυση κρίνεται με θετικό τρόπο και από αυτόν που τη λαμβάνει. </a:t>
            </a:r>
          </a:p>
          <a:p>
            <a:r>
              <a:rPr lang="el-GR" dirty="0"/>
              <a:t>• </a:t>
            </a:r>
            <a:r>
              <a:rPr lang="el-GR" b="1" dirty="0"/>
              <a:t>Εσωτερικοί Ενισχυτές</a:t>
            </a:r>
            <a:r>
              <a:rPr lang="el-GR" dirty="0"/>
              <a:t>: συμπεριφορές στις οποίες επιδίδεται με ευχαρίστηση ένα άτομο για αυτή καθαυτή την απόλαυση που του προσφέρουν χωρίς καμία άλλη αμοιβή.</a:t>
            </a:r>
          </a:p>
          <a:p>
            <a:r>
              <a:rPr lang="el-GR" dirty="0"/>
              <a:t> • </a:t>
            </a:r>
            <a:r>
              <a:rPr lang="el-GR" b="1" dirty="0"/>
              <a:t>Εξωτερικοί Ενισχυτές</a:t>
            </a:r>
            <a:r>
              <a:rPr lang="el-GR" dirty="0"/>
              <a:t>: έπαινοι και αμοιβές που παρέχονται για να κινητοποιήσουν τους ανθρώπους να επιδοθούν σε μία συμπεριφορά με την οποία ίσως να μην ασχολούνταν διαφορετικά.</a:t>
            </a:r>
            <a:endParaRPr lang="en-US" dirty="0"/>
          </a:p>
        </p:txBody>
      </p:sp>
      <p:sp>
        <p:nvSpPr>
          <p:cNvPr id="4" name="Θέση υποσέλιδου 3">
            <a:extLst>
              <a:ext uri="{FF2B5EF4-FFF2-40B4-BE49-F238E27FC236}">
                <a16:creationId xmlns:a16="http://schemas.microsoft.com/office/drawing/2014/main" id="{883A9D22-2973-48F2-BE3E-20FE961B5939}"/>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9DAB3769-10CC-4BB2-B48B-0F806CF6F7AF}"/>
              </a:ext>
            </a:extLst>
          </p:cNvPr>
          <p:cNvSpPr>
            <a:spLocks noGrp="1"/>
          </p:cNvSpPr>
          <p:nvPr>
            <p:ph type="sldNum" sz="quarter" idx="12"/>
          </p:nvPr>
        </p:nvSpPr>
        <p:spPr/>
        <p:txBody>
          <a:bodyPr/>
          <a:lstStyle/>
          <a:p>
            <a:fld id="{B4B4A090-C6FB-429D-9E72-869C603C7F2D}" type="slidenum">
              <a:rPr lang="el-GR" smtClean="0"/>
              <a:pPr/>
              <a:t>42</a:t>
            </a:fld>
            <a:endParaRPr lang="el-GR"/>
          </a:p>
        </p:txBody>
      </p:sp>
    </p:spTree>
    <p:extLst>
      <p:ext uri="{BB962C8B-B14F-4D97-AF65-F5344CB8AC3E}">
        <p14:creationId xmlns:p14="http://schemas.microsoft.com/office/powerpoint/2010/main" val="30779903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78FBC81-9FD9-43ED-A861-712218D9A82A}"/>
              </a:ext>
            </a:extLst>
          </p:cNvPr>
          <p:cNvSpPr>
            <a:spLocks noGrp="1"/>
          </p:cNvSpPr>
          <p:nvPr>
            <p:ph type="title"/>
          </p:nvPr>
        </p:nvSpPr>
        <p:spPr/>
        <p:txBody>
          <a:bodyPr/>
          <a:lstStyle/>
          <a:p>
            <a:r>
              <a:rPr lang="el-GR" dirty="0"/>
              <a:t>τιμωρία</a:t>
            </a:r>
            <a:endParaRPr lang="en-US" dirty="0"/>
          </a:p>
        </p:txBody>
      </p:sp>
      <p:sp>
        <p:nvSpPr>
          <p:cNvPr id="3" name="Θέση περιεχομένου 2">
            <a:extLst>
              <a:ext uri="{FF2B5EF4-FFF2-40B4-BE49-F238E27FC236}">
                <a16:creationId xmlns:a16="http://schemas.microsoft.com/office/drawing/2014/main" id="{A293538E-7F34-4148-B2F1-CAC7913BAB60}"/>
              </a:ext>
            </a:extLst>
          </p:cNvPr>
          <p:cNvSpPr>
            <a:spLocks noGrp="1"/>
          </p:cNvSpPr>
          <p:nvPr>
            <p:ph idx="1"/>
          </p:nvPr>
        </p:nvSpPr>
        <p:spPr/>
        <p:txBody>
          <a:bodyPr>
            <a:normAutofit fontScale="92500" lnSpcReduction="20000"/>
          </a:bodyPr>
          <a:lstStyle/>
          <a:p>
            <a:r>
              <a:rPr lang="el-GR" dirty="0"/>
              <a:t>Ονομάζουμε τα δυσάρεστα επακόλουθα που χρησιμοποιούνται για την αποδυνάμωση μιας συμπεριφοράς. </a:t>
            </a:r>
          </a:p>
          <a:p>
            <a:r>
              <a:rPr lang="el-GR" dirty="0"/>
              <a:t>• Οι επιδράσεις της τιμωρίας δεν είναι τόσο διαφωτιστικές όσο τα αποτελέσματα της ενίσχυσης.</a:t>
            </a:r>
          </a:p>
          <a:p>
            <a:r>
              <a:rPr lang="el-GR" dirty="0"/>
              <a:t> • Η τιμωρία λέει «σταμάτα αυτή τη συμπεριφορά» αλλά δεν υποδεικνύει ποια συμπεριφορά είναι αποδεκτή. Συνεπώς η συμπεριφορά που θα υιοθετηθεί μετά μπορεί να είναι χειρότερη</a:t>
            </a:r>
            <a:endParaRPr lang="en-US" dirty="0"/>
          </a:p>
        </p:txBody>
      </p:sp>
      <p:sp>
        <p:nvSpPr>
          <p:cNvPr id="4" name="Θέση υποσέλιδου 3">
            <a:extLst>
              <a:ext uri="{FF2B5EF4-FFF2-40B4-BE49-F238E27FC236}">
                <a16:creationId xmlns:a16="http://schemas.microsoft.com/office/drawing/2014/main" id="{EDE60D03-6810-4EF2-B595-F07A226371F9}"/>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478C82CE-7588-4EB3-9EB6-0058154C3FF8}"/>
              </a:ext>
            </a:extLst>
          </p:cNvPr>
          <p:cNvSpPr>
            <a:spLocks noGrp="1"/>
          </p:cNvSpPr>
          <p:nvPr>
            <p:ph type="sldNum" sz="quarter" idx="12"/>
          </p:nvPr>
        </p:nvSpPr>
        <p:spPr/>
        <p:txBody>
          <a:bodyPr/>
          <a:lstStyle/>
          <a:p>
            <a:fld id="{B4B4A090-C6FB-429D-9E72-869C603C7F2D}" type="slidenum">
              <a:rPr lang="el-GR" smtClean="0"/>
              <a:pPr/>
              <a:t>43</a:t>
            </a:fld>
            <a:endParaRPr lang="el-GR"/>
          </a:p>
        </p:txBody>
      </p:sp>
    </p:spTree>
    <p:extLst>
      <p:ext uri="{BB962C8B-B14F-4D97-AF65-F5344CB8AC3E}">
        <p14:creationId xmlns:p14="http://schemas.microsoft.com/office/powerpoint/2010/main" val="25130647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12DEBB8-5574-40CF-8E13-5C5564ECF7D7}"/>
              </a:ext>
            </a:extLst>
          </p:cNvPr>
          <p:cNvSpPr>
            <a:spLocks noGrp="1"/>
          </p:cNvSpPr>
          <p:nvPr>
            <p:ph type="title"/>
          </p:nvPr>
        </p:nvSpPr>
        <p:spPr/>
        <p:txBody>
          <a:bodyPr/>
          <a:lstStyle/>
          <a:p>
            <a:r>
              <a:rPr lang="el-GR" dirty="0"/>
              <a:t>Είδη ενίσχυσης και τιμωρίας</a:t>
            </a:r>
            <a:endParaRPr lang="en-US" dirty="0"/>
          </a:p>
        </p:txBody>
      </p:sp>
      <p:pic>
        <p:nvPicPr>
          <p:cNvPr id="5" name="Θέση περιεχομένου 4" descr="Εικόνα που περιέχει πίνακας&#10;&#10;Περιγραφή που δημιουργήθηκε αυτόματα">
            <a:extLst>
              <a:ext uri="{FF2B5EF4-FFF2-40B4-BE49-F238E27FC236}">
                <a16:creationId xmlns:a16="http://schemas.microsoft.com/office/drawing/2014/main" id="{07687103-57FD-4639-98DD-671F2CCAC5D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1074" y="1791205"/>
            <a:ext cx="7001852" cy="4143953"/>
          </a:xfrm>
        </p:spPr>
      </p:pic>
      <p:sp>
        <p:nvSpPr>
          <p:cNvPr id="3" name="Θέση υποσέλιδου 2">
            <a:extLst>
              <a:ext uri="{FF2B5EF4-FFF2-40B4-BE49-F238E27FC236}">
                <a16:creationId xmlns:a16="http://schemas.microsoft.com/office/drawing/2014/main" id="{84A75BF8-1652-42CD-B103-FA3EF86BBAC4}"/>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95C6853D-DD7A-415F-B8B2-664CBD17F4E7}"/>
              </a:ext>
            </a:extLst>
          </p:cNvPr>
          <p:cNvSpPr>
            <a:spLocks noGrp="1"/>
          </p:cNvSpPr>
          <p:nvPr>
            <p:ph type="sldNum" sz="quarter" idx="12"/>
          </p:nvPr>
        </p:nvSpPr>
        <p:spPr/>
        <p:txBody>
          <a:bodyPr/>
          <a:lstStyle/>
          <a:p>
            <a:fld id="{B4B4A090-C6FB-429D-9E72-869C603C7F2D}" type="slidenum">
              <a:rPr lang="el-GR" smtClean="0"/>
              <a:pPr/>
              <a:t>44</a:t>
            </a:fld>
            <a:endParaRPr lang="el-GR"/>
          </a:p>
        </p:txBody>
      </p:sp>
    </p:spTree>
    <p:extLst>
      <p:ext uri="{BB962C8B-B14F-4D97-AF65-F5344CB8AC3E}">
        <p14:creationId xmlns:p14="http://schemas.microsoft.com/office/powerpoint/2010/main" val="16911250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6B8E097-906D-4A93-BEC5-CC1C10F34907}"/>
              </a:ext>
            </a:extLst>
          </p:cNvPr>
          <p:cNvSpPr>
            <a:spLocks noGrp="1"/>
          </p:cNvSpPr>
          <p:nvPr>
            <p:ph type="title"/>
          </p:nvPr>
        </p:nvSpPr>
        <p:spPr/>
        <p:txBody>
          <a:bodyPr>
            <a:normAutofit fontScale="90000"/>
          </a:bodyPr>
          <a:lstStyle/>
          <a:p>
            <a:r>
              <a:rPr lang="el-GR" dirty="0"/>
              <a:t>Συντελεστική μάθηση στην καθημερινότητα</a:t>
            </a:r>
            <a:endParaRPr lang="en-US" dirty="0"/>
          </a:p>
        </p:txBody>
      </p:sp>
      <p:sp>
        <p:nvSpPr>
          <p:cNvPr id="3" name="Θέση περιεχομένου 2">
            <a:extLst>
              <a:ext uri="{FF2B5EF4-FFF2-40B4-BE49-F238E27FC236}">
                <a16:creationId xmlns:a16="http://schemas.microsoft.com/office/drawing/2014/main" id="{7391FD40-332E-4A49-8FC7-AAE7662D0BE1}"/>
              </a:ext>
            </a:extLst>
          </p:cNvPr>
          <p:cNvSpPr>
            <a:spLocks noGrp="1"/>
          </p:cNvSpPr>
          <p:nvPr>
            <p:ph idx="1"/>
          </p:nvPr>
        </p:nvSpPr>
        <p:spPr/>
        <p:txBody>
          <a:bodyPr/>
          <a:lstStyle/>
          <a:p>
            <a:endParaRPr lang="en-US" dirty="0"/>
          </a:p>
          <a:p>
            <a:endParaRPr lang="en-US" dirty="0"/>
          </a:p>
          <a:p>
            <a:r>
              <a:rPr lang="en-US" dirty="0"/>
              <a:t>https://www.youtube.com/watch?v=LEJqowyuyi0</a:t>
            </a:r>
            <a:endParaRPr lang="el-GR" dirty="0"/>
          </a:p>
          <a:p>
            <a:endParaRPr lang="en-US" dirty="0"/>
          </a:p>
        </p:txBody>
      </p:sp>
      <p:sp>
        <p:nvSpPr>
          <p:cNvPr id="4" name="Θέση υποσέλιδου 3">
            <a:extLst>
              <a:ext uri="{FF2B5EF4-FFF2-40B4-BE49-F238E27FC236}">
                <a16:creationId xmlns:a16="http://schemas.microsoft.com/office/drawing/2014/main" id="{470E809C-A857-4A7D-9CFE-640BBE055A50}"/>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ABA97CD7-989B-43E0-AA14-BB49CE42BE20}"/>
              </a:ext>
            </a:extLst>
          </p:cNvPr>
          <p:cNvSpPr>
            <a:spLocks noGrp="1"/>
          </p:cNvSpPr>
          <p:nvPr>
            <p:ph type="sldNum" sz="quarter" idx="12"/>
          </p:nvPr>
        </p:nvSpPr>
        <p:spPr/>
        <p:txBody>
          <a:bodyPr/>
          <a:lstStyle/>
          <a:p>
            <a:fld id="{B4B4A090-C6FB-429D-9E72-869C603C7F2D}" type="slidenum">
              <a:rPr lang="el-GR" smtClean="0"/>
              <a:pPr/>
              <a:t>45</a:t>
            </a:fld>
            <a:endParaRPr lang="el-GR"/>
          </a:p>
        </p:txBody>
      </p:sp>
    </p:spTree>
    <p:extLst>
      <p:ext uri="{BB962C8B-B14F-4D97-AF65-F5344CB8AC3E}">
        <p14:creationId xmlns:p14="http://schemas.microsoft.com/office/powerpoint/2010/main" val="18774611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785786" y="714357"/>
            <a:ext cx="7358114" cy="4801314"/>
          </a:xfrm>
          <a:prstGeom prst="rect">
            <a:avLst/>
          </a:prstGeom>
        </p:spPr>
        <p:txBody>
          <a:bodyPr wrap="square">
            <a:spAutoFit/>
          </a:bodyPr>
          <a:lstStyle/>
          <a:p>
            <a:r>
              <a:rPr lang="en-US" dirty="0"/>
              <a:t>*</a:t>
            </a:r>
            <a:endParaRPr lang="el-GR" dirty="0"/>
          </a:p>
          <a:p>
            <a:pPr>
              <a:buFont typeface="Wingdings" pitchFamily="2" charset="2"/>
              <a:buChar char="q"/>
            </a:pPr>
            <a:r>
              <a:rPr lang="el-GR" sz="2400" dirty="0"/>
              <a:t>Ο </a:t>
            </a:r>
            <a:r>
              <a:rPr lang="en-US" sz="2400" dirty="0"/>
              <a:t>Skinner </a:t>
            </a:r>
            <a:r>
              <a:rPr lang="el-GR" sz="2400" dirty="0"/>
              <a:t>παρατήρησε ότι η </a:t>
            </a:r>
            <a:r>
              <a:rPr lang="el-GR" sz="2400" b="1" dirty="0"/>
              <a:t>αλλαγή συμπεριφοράς </a:t>
            </a:r>
            <a:r>
              <a:rPr lang="el-GR" sz="2400" dirty="0"/>
              <a:t>δεν εξαρτάται μόνο από </a:t>
            </a:r>
            <a:r>
              <a:rPr lang="el-GR" sz="2400" b="1" dirty="0"/>
              <a:t>εξωτερικά ερεθίσματα </a:t>
            </a:r>
            <a:r>
              <a:rPr lang="el-GR" sz="2400" dirty="0"/>
              <a:t>αλλά μπορεί να προέλθει </a:t>
            </a:r>
            <a:r>
              <a:rPr lang="el-GR" sz="2400" b="1" u="sng" dirty="0"/>
              <a:t>και</a:t>
            </a:r>
            <a:r>
              <a:rPr lang="el-GR" sz="2400" dirty="0"/>
              <a:t> από </a:t>
            </a:r>
            <a:r>
              <a:rPr lang="el-GR" sz="2400" b="1" dirty="0"/>
              <a:t>επιλογή του ατόμου</a:t>
            </a:r>
          </a:p>
          <a:p>
            <a:pPr>
              <a:buFont typeface="Wingdings" pitchFamily="2" charset="2"/>
              <a:buChar char="q"/>
            </a:pPr>
            <a:endParaRPr lang="el-GR" sz="2400" dirty="0"/>
          </a:p>
          <a:p>
            <a:endParaRPr lang="el-GR" sz="2400" dirty="0"/>
          </a:p>
          <a:p>
            <a:pPr>
              <a:buFont typeface="Wingdings" pitchFamily="2" charset="2"/>
              <a:buChar char="q"/>
            </a:pPr>
            <a:endParaRPr lang="el-GR" sz="2400" dirty="0"/>
          </a:p>
          <a:p>
            <a:pPr>
              <a:buFont typeface="Wingdings" pitchFamily="2" charset="2"/>
              <a:buChar char="q"/>
            </a:pPr>
            <a:endParaRPr lang="el-GR" sz="2400" dirty="0"/>
          </a:p>
          <a:p>
            <a:pPr>
              <a:buFont typeface="Wingdings" pitchFamily="2" charset="2"/>
              <a:buChar char="q"/>
            </a:pPr>
            <a:r>
              <a:rPr lang="el-GR" sz="2400" dirty="0"/>
              <a:t>Ο </a:t>
            </a:r>
            <a:r>
              <a:rPr lang="el-GR" sz="2400" dirty="0" err="1"/>
              <a:t>Skinner</a:t>
            </a:r>
            <a:r>
              <a:rPr lang="el-GR" sz="2400" dirty="0"/>
              <a:t> εκτός από τον </a:t>
            </a:r>
            <a:r>
              <a:rPr lang="el-GR" sz="2400" dirty="0" err="1"/>
              <a:t>τοµέα</a:t>
            </a:r>
            <a:r>
              <a:rPr lang="el-GR" sz="2400" dirty="0"/>
              <a:t> της µ</a:t>
            </a:r>
            <a:r>
              <a:rPr lang="el-GR" sz="2400" dirty="0" err="1"/>
              <a:t>ελέτης</a:t>
            </a:r>
            <a:r>
              <a:rPr lang="el-GR" sz="2400" dirty="0"/>
              <a:t> του τρόπου µε τον οποίο επιτυγχάνεται η µ</a:t>
            </a:r>
            <a:r>
              <a:rPr lang="el-GR" sz="2400" dirty="0" err="1"/>
              <a:t>άθηση</a:t>
            </a:r>
            <a:r>
              <a:rPr lang="el-GR" sz="2400" dirty="0"/>
              <a:t> , συνέβαλε επίσης </a:t>
            </a:r>
            <a:r>
              <a:rPr lang="el-GR" sz="2400" dirty="0" err="1"/>
              <a:t>σηµαντικά</a:t>
            </a:r>
            <a:r>
              <a:rPr lang="el-GR" sz="2400" dirty="0"/>
              <a:t> στη </a:t>
            </a:r>
            <a:r>
              <a:rPr lang="el-GR" sz="2400" b="1" dirty="0" err="1"/>
              <a:t>διαµόρφωση</a:t>
            </a:r>
            <a:r>
              <a:rPr lang="el-GR" sz="2400" b="1" dirty="0"/>
              <a:t> των θεωριών των αναλυτικών </a:t>
            </a:r>
            <a:r>
              <a:rPr lang="el-GR" sz="2400" b="1" dirty="0" err="1"/>
              <a:t>προγραµµάτων</a:t>
            </a:r>
            <a:r>
              <a:rPr lang="el-GR" sz="2400" b="1" dirty="0"/>
              <a:t> </a:t>
            </a:r>
            <a:r>
              <a:rPr lang="el-GR" sz="2400" dirty="0"/>
              <a:t>, </a:t>
            </a:r>
            <a:r>
              <a:rPr lang="el-GR" sz="2400" dirty="0" err="1"/>
              <a:t>τοµέα</a:t>
            </a:r>
            <a:r>
              <a:rPr lang="el-GR" sz="2400" dirty="0"/>
              <a:t> πολύ </a:t>
            </a:r>
            <a:r>
              <a:rPr lang="el-GR" sz="2400" dirty="0" err="1"/>
              <a:t>σηµαντικού</a:t>
            </a:r>
            <a:r>
              <a:rPr lang="el-GR" sz="2400" dirty="0"/>
              <a:t> στη σχολική πρακτική</a:t>
            </a:r>
          </a:p>
        </p:txBody>
      </p:sp>
      <p:sp>
        <p:nvSpPr>
          <p:cNvPr id="3" name="Θέση υποσέλιδου 2">
            <a:extLst>
              <a:ext uri="{FF2B5EF4-FFF2-40B4-BE49-F238E27FC236}">
                <a16:creationId xmlns:a16="http://schemas.microsoft.com/office/drawing/2014/main" id="{C2586FAE-625B-4752-89B6-603661F8F349}"/>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AD930FC8-7042-4836-B02B-8E4FC5F248BE}"/>
              </a:ext>
            </a:extLst>
          </p:cNvPr>
          <p:cNvSpPr>
            <a:spLocks noGrp="1"/>
          </p:cNvSpPr>
          <p:nvPr>
            <p:ph type="sldNum" sz="quarter" idx="12"/>
          </p:nvPr>
        </p:nvSpPr>
        <p:spPr/>
        <p:txBody>
          <a:bodyPr/>
          <a:lstStyle/>
          <a:p>
            <a:fld id="{B4B4A090-C6FB-429D-9E72-869C603C7F2D}" type="slidenum">
              <a:rPr lang="el-GR" smtClean="0"/>
              <a:pPr/>
              <a:t>46</a:t>
            </a:fld>
            <a:endParaRPr lang="el-G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AB5AA1D-5163-401A-883B-C3083F80A159}"/>
              </a:ext>
            </a:extLst>
          </p:cNvPr>
          <p:cNvSpPr>
            <a:spLocks noGrp="1"/>
          </p:cNvSpPr>
          <p:nvPr>
            <p:ph type="title"/>
          </p:nvPr>
        </p:nvSpPr>
        <p:spPr/>
        <p:txBody>
          <a:bodyPr>
            <a:normAutofit fontScale="90000"/>
          </a:bodyPr>
          <a:lstStyle/>
          <a:p>
            <a:r>
              <a:rPr lang="el-GR" b="1" i="0" dirty="0">
                <a:solidFill>
                  <a:srgbClr val="222222"/>
                </a:solidFill>
                <a:effectLst/>
                <a:latin typeface="Times" panose="02020603050405020304" pitchFamily="18" charset="0"/>
              </a:rPr>
              <a:t> Γραμμική Οργάνωση</a:t>
            </a:r>
            <a:br>
              <a:rPr lang="el-GR" b="1" i="0" dirty="0">
                <a:solidFill>
                  <a:srgbClr val="222222"/>
                </a:solidFill>
                <a:effectLst/>
                <a:latin typeface="Times" panose="02020603050405020304" pitchFamily="18" charset="0"/>
              </a:rPr>
            </a:br>
            <a:r>
              <a:rPr lang="el-GR" b="1" i="0" dirty="0">
                <a:solidFill>
                  <a:srgbClr val="222222"/>
                </a:solidFill>
                <a:effectLst/>
                <a:latin typeface="Times" panose="02020603050405020304" pitchFamily="18" charset="0"/>
              </a:rPr>
              <a:t>(B.F. </a:t>
            </a:r>
            <a:r>
              <a:rPr lang="el-GR" b="1" i="0" dirty="0" err="1">
                <a:solidFill>
                  <a:srgbClr val="222222"/>
                </a:solidFill>
                <a:effectLst/>
                <a:latin typeface="Times" panose="02020603050405020304" pitchFamily="18" charset="0"/>
              </a:rPr>
              <a:t>Skinner</a:t>
            </a:r>
            <a:r>
              <a:rPr lang="el-GR" b="1" i="0" dirty="0">
                <a:solidFill>
                  <a:srgbClr val="222222"/>
                </a:solidFill>
                <a:effectLst/>
                <a:latin typeface="Times" panose="02020603050405020304" pitchFamily="18" charset="0"/>
              </a:rPr>
              <a:t>)</a:t>
            </a:r>
            <a:r>
              <a:rPr lang="el-GR" b="0" i="0" dirty="0">
                <a:solidFill>
                  <a:srgbClr val="222222"/>
                </a:solidFill>
                <a:effectLst/>
                <a:latin typeface="Times" panose="02020603050405020304" pitchFamily="18" charset="0"/>
              </a:rPr>
              <a:t> </a:t>
            </a:r>
            <a:endParaRPr lang="en-US" dirty="0"/>
          </a:p>
        </p:txBody>
      </p:sp>
      <p:sp>
        <p:nvSpPr>
          <p:cNvPr id="3" name="Θέση περιεχομένου 2">
            <a:extLst>
              <a:ext uri="{FF2B5EF4-FFF2-40B4-BE49-F238E27FC236}">
                <a16:creationId xmlns:a16="http://schemas.microsoft.com/office/drawing/2014/main" id="{A3A46865-C444-4E5B-B4F0-8663D4220C3B}"/>
              </a:ext>
            </a:extLst>
          </p:cNvPr>
          <p:cNvSpPr>
            <a:spLocks noGrp="1"/>
          </p:cNvSpPr>
          <p:nvPr>
            <p:ph idx="1"/>
          </p:nvPr>
        </p:nvSpPr>
        <p:spPr/>
        <p:txBody>
          <a:bodyPr>
            <a:normAutofit fontScale="92500" lnSpcReduction="10000"/>
          </a:bodyPr>
          <a:lstStyle/>
          <a:p>
            <a:r>
              <a:rPr lang="el-GR" b="0" i="0" dirty="0">
                <a:solidFill>
                  <a:srgbClr val="222222"/>
                </a:solidFill>
                <a:effectLst/>
                <a:latin typeface="Times" panose="02020603050405020304" pitchFamily="18" charset="0"/>
              </a:rPr>
              <a:t>Η  μάθηση  προχωρά γραμμικά χωρίς διακλαδώσεις . H αλληλουχία της ύλης είναι με τέτοιο τρόπο σχεδιασμένη ώστε να μπορούν να την ακολουθήσουν όλοι οι μαθητές. Κάθε διδακτικό βήμα αποτελείται από τέσσερα στοιχεία α) μία πληροφορία,</a:t>
            </a:r>
            <a:br>
              <a:rPr lang="el-GR" b="0" i="0" dirty="0">
                <a:solidFill>
                  <a:srgbClr val="222222"/>
                </a:solidFill>
                <a:effectLst/>
                <a:latin typeface="Times" panose="02020603050405020304" pitchFamily="18" charset="0"/>
              </a:rPr>
            </a:br>
            <a:r>
              <a:rPr lang="el-GR" b="0" i="0" dirty="0">
                <a:solidFill>
                  <a:srgbClr val="222222"/>
                </a:solidFill>
                <a:effectLst/>
                <a:latin typeface="Times" panose="02020603050405020304" pitchFamily="18" charset="0"/>
              </a:rPr>
              <a:t>β) μία ερώτηση,</a:t>
            </a:r>
            <a:br>
              <a:rPr lang="el-GR" b="0" i="0" dirty="0">
                <a:solidFill>
                  <a:srgbClr val="222222"/>
                </a:solidFill>
                <a:effectLst/>
                <a:latin typeface="Times" panose="02020603050405020304" pitchFamily="18" charset="0"/>
              </a:rPr>
            </a:br>
            <a:r>
              <a:rPr lang="el-GR" b="0" i="0" dirty="0">
                <a:solidFill>
                  <a:srgbClr val="222222"/>
                </a:solidFill>
                <a:effectLst/>
                <a:latin typeface="Times" panose="02020603050405020304" pitchFamily="18" charset="0"/>
              </a:rPr>
              <a:t>γ) ένα κενό για να δοθεί η απάντηση από το μαθητή και</a:t>
            </a:r>
            <a:br>
              <a:rPr lang="el-GR" b="0" i="0" dirty="0">
                <a:solidFill>
                  <a:srgbClr val="222222"/>
                </a:solidFill>
                <a:effectLst/>
                <a:latin typeface="Times" panose="02020603050405020304" pitchFamily="18" charset="0"/>
              </a:rPr>
            </a:br>
            <a:r>
              <a:rPr lang="el-GR" b="0" i="0" dirty="0">
                <a:solidFill>
                  <a:srgbClr val="222222"/>
                </a:solidFill>
                <a:effectLst/>
                <a:latin typeface="Times" panose="02020603050405020304" pitchFamily="18" charset="0"/>
              </a:rPr>
              <a:t>δ) τη σωστή απάντηση.  </a:t>
            </a:r>
            <a:endParaRPr lang="en-US" dirty="0"/>
          </a:p>
        </p:txBody>
      </p:sp>
      <p:sp>
        <p:nvSpPr>
          <p:cNvPr id="4" name="Θέση υποσέλιδου 3">
            <a:extLst>
              <a:ext uri="{FF2B5EF4-FFF2-40B4-BE49-F238E27FC236}">
                <a16:creationId xmlns:a16="http://schemas.microsoft.com/office/drawing/2014/main" id="{D5E8A341-5715-4879-941C-9503FFA9FE32}"/>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01B4E0B7-472F-4BD8-926D-95CFF36C04E5}"/>
              </a:ext>
            </a:extLst>
          </p:cNvPr>
          <p:cNvSpPr>
            <a:spLocks noGrp="1"/>
          </p:cNvSpPr>
          <p:nvPr>
            <p:ph type="sldNum" sz="quarter" idx="12"/>
          </p:nvPr>
        </p:nvSpPr>
        <p:spPr/>
        <p:txBody>
          <a:bodyPr/>
          <a:lstStyle/>
          <a:p>
            <a:fld id="{B4B4A090-C6FB-429D-9E72-869C603C7F2D}" type="slidenum">
              <a:rPr lang="el-GR" smtClean="0"/>
              <a:pPr/>
              <a:t>47</a:t>
            </a:fld>
            <a:endParaRPr lang="el-GR"/>
          </a:p>
        </p:txBody>
      </p:sp>
    </p:spTree>
    <p:extLst>
      <p:ext uri="{BB962C8B-B14F-4D97-AF65-F5344CB8AC3E}">
        <p14:creationId xmlns:p14="http://schemas.microsoft.com/office/powerpoint/2010/main" val="693445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b="1" dirty="0"/>
              <a:t>Χαρακτηριστικά γραμμικής προγραμματισμένης</a:t>
            </a:r>
            <a:r>
              <a:rPr lang="en-US" sz="2800" b="1" dirty="0"/>
              <a:t> </a:t>
            </a:r>
            <a:r>
              <a:rPr lang="el-GR" sz="2800" b="1" dirty="0"/>
              <a:t>διδασκαλίας(</a:t>
            </a:r>
            <a:r>
              <a:rPr lang="en-US" sz="2800" b="1" dirty="0"/>
              <a:t>Skinner)</a:t>
            </a:r>
            <a:endParaRPr lang="el-GR" sz="2800" b="1" dirty="0"/>
          </a:p>
        </p:txBody>
      </p:sp>
      <p:sp>
        <p:nvSpPr>
          <p:cNvPr id="3" name="2 - Θέση περιεχομένου"/>
          <p:cNvSpPr>
            <a:spLocks noGrp="1"/>
          </p:cNvSpPr>
          <p:nvPr>
            <p:ph idx="1"/>
          </p:nvPr>
        </p:nvSpPr>
        <p:spPr/>
        <p:txBody>
          <a:bodyPr>
            <a:normAutofit fontScale="62500" lnSpcReduction="20000"/>
          </a:bodyPr>
          <a:lstStyle/>
          <a:p>
            <a:pPr>
              <a:buNone/>
            </a:pPr>
            <a:r>
              <a:rPr lang="el-GR" dirty="0"/>
              <a:t>•   οι τελικοί και οι </a:t>
            </a:r>
            <a:r>
              <a:rPr lang="el-GR" dirty="0" err="1"/>
              <a:t>επι</a:t>
            </a:r>
            <a:r>
              <a:rPr lang="el-GR" dirty="0"/>
              <a:t> μέρους στόχοι είναι απόλυτα συγκεκριμένοι και διατυπώνονται με σαφήνεια</a:t>
            </a:r>
          </a:p>
          <a:p>
            <a:pPr>
              <a:buNone/>
            </a:pPr>
            <a:endParaRPr lang="en-US" dirty="0"/>
          </a:p>
          <a:p>
            <a:pPr>
              <a:buNone/>
            </a:pPr>
            <a:r>
              <a:rPr lang="el-GR" dirty="0"/>
              <a:t> •  η διδασκαλία περιλαμβάνει μία λογικά διαρθρωμένη αλληλουχία βημάτων</a:t>
            </a:r>
            <a:endParaRPr lang="el-GR" b="1" dirty="0"/>
          </a:p>
          <a:p>
            <a:pPr>
              <a:buNone/>
            </a:pPr>
            <a:endParaRPr lang="en-US" b="1" dirty="0"/>
          </a:p>
          <a:p>
            <a:pPr>
              <a:buNone/>
            </a:pPr>
            <a:r>
              <a:rPr lang="el-GR" dirty="0"/>
              <a:t> •  τα βήματα είναι μικρά ώστε να μειώνεται η πιθανότητα λάθος απάντησης του μαθητή</a:t>
            </a:r>
          </a:p>
          <a:p>
            <a:pPr>
              <a:buNone/>
            </a:pPr>
            <a:endParaRPr lang="en-US" dirty="0"/>
          </a:p>
          <a:p>
            <a:pPr>
              <a:buNone/>
            </a:pPr>
            <a:r>
              <a:rPr lang="el-GR" dirty="0"/>
              <a:t>•   υπάρχει επιβεβαίωση της σωστής απάντησης ώστε να ενισχύεται θετικά ο μαθητής</a:t>
            </a:r>
          </a:p>
          <a:p>
            <a:pPr>
              <a:buNone/>
            </a:pPr>
            <a:endParaRPr lang="el-GR" dirty="0"/>
          </a:p>
          <a:p>
            <a:pPr>
              <a:buNone/>
            </a:pPr>
            <a:r>
              <a:rPr lang="el-GR" dirty="0"/>
              <a:t>•</a:t>
            </a:r>
            <a:r>
              <a:rPr lang="el-GR" b="1" dirty="0"/>
              <a:t> </a:t>
            </a:r>
            <a:r>
              <a:rPr lang="el-GR" dirty="0"/>
              <a:t> ο μαθητής καθώς προχωρά κάθε φορά στο επόμενο βήμα με βάση τις γνώσεις που αποκτά προσεγγίζει όλο και περισσότερο τον τελικό στόχο μάθησης</a:t>
            </a:r>
          </a:p>
          <a:p>
            <a:pPr>
              <a:buNone/>
            </a:pPr>
            <a:endParaRPr lang="el-GR" dirty="0"/>
          </a:p>
        </p:txBody>
      </p:sp>
      <p:sp>
        <p:nvSpPr>
          <p:cNvPr id="4" name="Θέση υποσέλιδου 3">
            <a:extLst>
              <a:ext uri="{FF2B5EF4-FFF2-40B4-BE49-F238E27FC236}">
                <a16:creationId xmlns:a16="http://schemas.microsoft.com/office/drawing/2014/main" id="{9740D273-0AE7-4014-8FB0-1E5868C89D55}"/>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7504EB1D-E931-4A04-A487-ACF8F8CB7EB0}"/>
              </a:ext>
            </a:extLst>
          </p:cNvPr>
          <p:cNvSpPr>
            <a:spLocks noGrp="1"/>
          </p:cNvSpPr>
          <p:nvPr>
            <p:ph type="sldNum" sz="quarter" idx="12"/>
          </p:nvPr>
        </p:nvSpPr>
        <p:spPr/>
        <p:txBody>
          <a:bodyPr/>
          <a:lstStyle/>
          <a:p>
            <a:fld id="{B4B4A090-C6FB-429D-9E72-869C603C7F2D}" type="slidenum">
              <a:rPr lang="el-GR" smtClean="0"/>
              <a:pPr/>
              <a:t>48</a:t>
            </a:fld>
            <a:endParaRPr lang="el-GR"/>
          </a:p>
        </p:txBody>
      </p:sp>
    </p:spTree>
    <p:extLst>
      <p:ext uri="{BB962C8B-B14F-4D97-AF65-F5344CB8AC3E}">
        <p14:creationId xmlns:p14="http://schemas.microsoft.com/office/powerpoint/2010/main" val="35904249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a:t>Συμπερασματικά: </a:t>
            </a:r>
            <a:br>
              <a:rPr lang="el-GR" b="1" dirty="0"/>
            </a:br>
            <a:r>
              <a:rPr lang="el-GR" b="1" dirty="0"/>
              <a:t>Οι </a:t>
            </a:r>
            <a:r>
              <a:rPr lang="en-US" b="1" dirty="0"/>
              <a:t>A</a:t>
            </a:r>
            <a:r>
              <a:rPr lang="el-GR" b="1" dirty="0" err="1"/>
              <a:t>ρχές</a:t>
            </a:r>
            <a:r>
              <a:rPr lang="el-GR" b="1" dirty="0"/>
              <a:t> της μάθησης του </a:t>
            </a:r>
            <a:r>
              <a:rPr lang="en-US" b="1" dirty="0"/>
              <a:t>Skinner</a:t>
            </a:r>
            <a:endParaRPr lang="el-GR" b="1" dirty="0"/>
          </a:p>
        </p:txBody>
      </p:sp>
      <p:sp>
        <p:nvSpPr>
          <p:cNvPr id="3" name="2 - Θέση περιεχομένου"/>
          <p:cNvSpPr>
            <a:spLocks noGrp="1"/>
          </p:cNvSpPr>
          <p:nvPr>
            <p:ph idx="1"/>
          </p:nvPr>
        </p:nvSpPr>
        <p:spPr/>
        <p:txBody>
          <a:bodyPr>
            <a:normAutofit fontScale="92500" lnSpcReduction="10000"/>
          </a:bodyPr>
          <a:lstStyle/>
          <a:p>
            <a:pPr algn="just">
              <a:spcAft>
                <a:spcPts val="600"/>
              </a:spcAft>
            </a:pPr>
            <a:r>
              <a:rPr lang="el-GR" dirty="0"/>
              <a:t>Α</a:t>
            </a:r>
            <a:r>
              <a:rPr lang="en-US" dirty="0" err="1"/>
              <a:t>παιτούν</a:t>
            </a:r>
            <a:r>
              <a:rPr lang="en-US" dirty="0"/>
              <a:t> </a:t>
            </a:r>
            <a:r>
              <a:rPr lang="en-US" dirty="0" err="1"/>
              <a:t>την</a:t>
            </a:r>
            <a:r>
              <a:rPr lang="en-US" dirty="0"/>
              <a:t> </a:t>
            </a:r>
            <a:r>
              <a:rPr lang="en-US" b="1" dirty="0" err="1"/>
              <a:t>ενεργό</a:t>
            </a:r>
            <a:r>
              <a:rPr lang="en-US" b="1" dirty="0"/>
              <a:t> </a:t>
            </a:r>
            <a:r>
              <a:rPr lang="en-US" b="1" dirty="0" err="1"/>
              <a:t>συμμετοχή</a:t>
            </a:r>
            <a:r>
              <a:rPr lang="en-US" b="1" dirty="0"/>
              <a:t> </a:t>
            </a:r>
            <a:r>
              <a:rPr lang="en-US" b="1" dirty="0" err="1"/>
              <a:t>του</a:t>
            </a:r>
            <a:r>
              <a:rPr lang="en-US" b="1" dirty="0"/>
              <a:t> </a:t>
            </a:r>
            <a:r>
              <a:rPr lang="en-US" b="1" dirty="0" err="1"/>
              <a:t>παιδιού</a:t>
            </a:r>
            <a:r>
              <a:rPr lang="en-US" dirty="0"/>
              <a:t>,</a:t>
            </a:r>
            <a:endParaRPr lang="el-GR" dirty="0"/>
          </a:p>
          <a:p>
            <a:pPr algn="just">
              <a:spcAft>
                <a:spcPts val="600"/>
              </a:spcAft>
            </a:pPr>
            <a:r>
              <a:rPr lang="el-GR" dirty="0"/>
              <a:t>Τ</a:t>
            </a:r>
            <a:r>
              <a:rPr lang="en-US" dirty="0"/>
              <a:t>η </a:t>
            </a:r>
            <a:r>
              <a:rPr lang="en-US" dirty="0" err="1"/>
              <a:t>δόμηση</a:t>
            </a:r>
            <a:r>
              <a:rPr lang="en-US" dirty="0"/>
              <a:t> </a:t>
            </a:r>
            <a:r>
              <a:rPr lang="en-US" dirty="0" err="1"/>
              <a:t>της</a:t>
            </a:r>
            <a:r>
              <a:rPr lang="en-US" dirty="0"/>
              <a:t> </a:t>
            </a:r>
            <a:r>
              <a:rPr lang="en-US" dirty="0" err="1"/>
              <a:t>διδακτέας</a:t>
            </a:r>
            <a:r>
              <a:rPr lang="en-US" dirty="0"/>
              <a:t> </a:t>
            </a:r>
            <a:r>
              <a:rPr lang="en-US" dirty="0" err="1"/>
              <a:t>ύλης</a:t>
            </a:r>
            <a:r>
              <a:rPr lang="en-US" dirty="0"/>
              <a:t> </a:t>
            </a:r>
            <a:r>
              <a:rPr lang="en-US" dirty="0" err="1"/>
              <a:t>σε</a:t>
            </a:r>
            <a:r>
              <a:rPr lang="en-US" dirty="0"/>
              <a:t> </a:t>
            </a:r>
            <a:r>
              <a:rPr lang="en-US" b="1" dirty="0" err="1"/>
              <a:t>σύντομες</a:t>
            </a:r>
            <a:r>
              <a:rPr lang="en-US" b="1" dirty="0"/>
              <a:t> </a:t>
            </a:r>
            <a:r>
              <a:rPr lang="en-US" b="1" dirty="0" err="1"/>
              <a:t>διδακτικές</a:t>
            </a:r>
            <a:r>
              <a:rPr lang="en-US" b="1" dirty="0"/>
              <a:t> </a:t>
            </a:r>
            <a:r>
              <a:rPr lang="en-US" b="1" dirty="0" err="1"/>
              <a:t>ενότητες</a:t>
            </a:r>
            <a:r>
              <a:rPr lang="en-US" b="1" dirty="0"/>
              <a:t>, </a:t>
            </a:r>
            <a:endParaRPr lang="el-GR" b="1" dirty="0"/>
          </a:p>
          <a:p>
            <a:pPr algn="just">
              <a:spcAft>
                <a:spcPts val="600"/>
              </a:spcAft>
            </a:pPr>
            <a:r>
              <a:rPr lang="el-GR" dirty="0"/>
              <a:t>Τ</a:t>
            </a:r>
            <a:r>
              <a:rPr lang="en-US" dirty="0"/>
              <a:t>η </a:t>
            </a:r>
            <a:r>
              <a:rPr lang="en-US" b="1" dirty="0" err="1"/>
              <a:t>βαθμωτή</a:t>
            </a:r>
            <a:r>
              <a:rPr lang="en-US" b="1" dirty="0"/>
              <a:t> </a:t>
            </a:r>
            <a:r>
              <a:rPr lang="en-US" b="1" dirty="0" err="1"/>
              <a:t>πρόοδο</a:t>
            </a:r>
            <a:r>
              <a:rPr lang="en-US" b="1" dirty="0"/>
              <a:t> </a:t>
            </a:r>
            <a:r>
              <a:rPr lang="en-US" b="1" dirty="0" err="1"/>
              <a:t>της</a:t>
            </a:r>
            <a:r>
              <a:rPr lang="en-US" b="1" dirty="0"/>
              <a:t> </a:t>
            </a:r>
            <a:r>
              <a:rPr lang="en-US" b="1" dirty="0" err="1"/>
              <a:t>διδασκόμενης</a:t>
            </a:r>
            <a:r>
              <a:rPr lang="en-US" b="1" dirty="0"/>
              <a:t> </a:t>
            </a:r>
            <a:r>
              <a:rPr lang="en-US" b="1" dirty="0" err="1"/>
              <a:t>ύλης</a:t>
            </a:r>
            <a:r>
              <a:rPr lang="en-US" b="1" dirty="0"/>
              <a:t> </a:t>
            </a:r>
            <a:r>
              <a:rPr lang="en-US" dirty="0" err="1"/>
              <a:t>σύμφωνα</a:t>
            </a:r>
            <a:r>
              <a:rPr lang="en-US" dirty="0"/>
              <a:t> </a:t>
            </a:r>
            <a:r>
              <a:rPr lang="en-US" dirty="0" err="1"/>
              <a:t>με</a:t>
            </a:r>
            <a:r>
              <a:rPr lang="en-US" dirty="0"/>
              <a:t> </a:t>
            </a:r>
            <a:r>
              <a:rPr lang="en-US" dirty="0" err="1"/>
              <a:t>τους</a:t>
            </a:r>
            <a:r>
              <a:rPr lang="en-US" dirty="0"/>
              <a:t> </a:t>
            </a:r>
            <a:r>
              <a:rPr lang="en-US" dirty="0" err="1"/>
              <a:t>ρυθμούς</a:t>
            </a:r>
            <a:r>
              <a:rPr lang="en-US" dirty="0"/>
              <a:t> </a:t>
            </a:r>
            <a:r>
              <a:rPr lang="en-US" dirty="0" err="1"/>
              <a:t>του</a:t>
            </a:r>
            <a:r>
              <a:rPr lang="en-US" dirty="0"/>
              <a:t> </a:t>
            </a:r>
            <a:r>
              <a:rPr lang="en-US" dirty="0" err="1"/>
              <a:t>μαθητή</a:t>
            </a:r>
            <a:r>
              <a:rPr lang="en-US" dirty="0"/>
              <a:t> (</a:t>
            </a:r>
            <a:r>
              <a:rPr lang="en-US" dirty="0" err="1"/>
              <a:t>προσαρμογή</a:t>
            </a:r>
            <a:r>
              <a:rPr lang="en-US" dirty="0"/>
              <a:t>), </a:t>
            </a:r>
            <a:endParaRPr lang="el-GR" dirty="0"/>
          </a:p>
          <a:p>
            <a:pPr algn="just">
              <a:spcAft>
                <a:spcPts val="600"/>
              </a:spcAft>
            </a:pPr>
            <a:r>
              <a:rPr lang="el-GR" dirty="0"/>
              <a:t>Τ</a:t>
            </a:r>
            <a:r>
              <a:rPr lang="en-US" dirty="0" err="1"/>
              <a:t>ην</a:t>
            </a:r>
            <a:r>
              <a:rPr lang="en-US" dirty="0"/>
              <a:t> </a:t>
            </a:r>
            <a:r>
              <a:rPr lang="en-US" b="1" dirty="0" err="1"/>
              <a:t>άμεση</a:t>
            </a:r>
            <a:r>
              <a:rPr lang="en-US" b="1" dirty="0"/>
              <a:t> </a:t>
            </a:r>
            <a:r>
              <a:rPr lang="en-US" b="1" dirty="0" err="1"/>
              <a:t>επαλήθευση</a:t>
            </a:r>
            <a:r>
              <a:rPr lang="en-US" b="1" dirty="0"/>
              <a:t> </a:t>
            </a:r>
            <a:r>
              <a:rPr lang="en-US" b="1" dirty="0" err="1"/>
              <a:t>της</a:t>
            </a:r>
            <a:r>
              <a:rPr lang="en-US" b="1" dirty="0"/>
              <a:t> </a:t>
            </a:r>
            <a:r>
              <a:rPr lang="en-US" b="1" dirty="0" err="1"/>
              <a:t>απάντησης</a:t>
            </a:r>
            <a:r>
              <a:rPr lang="en-US" dirty="0"/>
              <a:t> </a:t>
            </a:r>
            <a:r>
              <a:rPr lang="en-US" dirty="0" err="1"/>
              <a:t>του</a:t>
            </a:r>
            <a:r>
              <a:rPr lang="en-US" dirty="0"/>
              <a:t> </a:t>
            </a:r>
            <a:r>
              <a:rPr lang="en-US" dirty="0" err="1"/>
              <a:t>μαθητή</a:t>
            </a:r>
            <a:r>
              <a:rPr lang="en-US" dirty="0"/>
              <a:t>, </a:t>
            </a:r>
            <a:r>
              <a:rPr lang="en-US" dirty="0" err="1"/>
              <a:t>την</a:t>
            </a:r>
            <a:r>
              <a:rPr lang="en-US" dirty="0"/>
              <a:t> </a:t>
            </a:r>
            <a:r>
              <a:rPr lang="en-US" b="1" dirty="0" err="1"/>
              <a:t>ενίσχυση</a:t>
            </a:r>
            <a:r>
              <a:rPr lang="en-US" dirty="0"/>
              <a:t> </a:t>
            </a:r>
            <a:r>
              <a:rPr lang="en-US" dirty="0" err="1"/>
              <a:t>της</a:t>
            </a:r>
            <a:r>
              <a:rPr lang="en-US" dirty="0"/>
              <a:t> </a:t>
            </a:r>
            <a:r>
              <a:rPr lang="en-US" dirty="0" err="1"/>
              <a:t>σωστής</a:t>
            </a:r>
            <a:r>
              <a:rPr lang="en-US" dirty="0"/>
              <a:t> </a:t>
            </a:r>
            <a:r>
              <a:rPr lang="en-US" dirty="0" err="1"/>
              <a:t>απάντησης</a:t>
            </a:r>
            <a:r>
              <a:rPr lang="en-US" dirty="0"/>
              <a:t> </a:t>
            </a:r>
            <a:r>
              <a:rPr lang="en-US" dirty="0" err="1"/>
              <a:t>στην</a:t>
            </a:r>
            <a:r>
              <a:rPr lang="en-US" dirty="0"/>
              <a:t> </a:t>
            </a:r>
            <a:r>
              <a:rPr lang="en-US" dirty="0" err="1"/>
              <a:t>τιθέμενη</a:t>
            </a:r>
            <a:r>
              <a:rPr lang="en-US" dirty="0"/>
              <a:t> </a:t>
            </a:r>
            <a:r>
              <a:rPr lang="en-US" dirty="0" err="1"/>
              <a:t>ερώτηση</a:t>
            </a:r>
            <a:r>
              <a:rPr lang="en-US" dirty="0"/>
              <a:t>. </a:t>
            </a:r>
            <a:endParaRPr lang="el-GR" dirty="0"/>
          </a:p>
        </p:txBody>
      </p:sp>
      <p:sp>
        <p:nvSpPr>
          <p:cNvPr id="4" name="Θέση υποσέλιδου 3">
            <a:extLst>
              <a:ext uri="{FF2B5EF4-FFF2-40B4-BE49-F238E27FC236}">
                <a16:creationId xmlns:a16="http://schemas.microsoft.com/office/drawing/2014/main" id="{6694F2AB-E463-4164-A6B2-D40C4FC89145}"/>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6B213FD1-5C35-4292-8332-96C7F3173501}"/>
              </a:ext>
            </a:extLst>
          </p:cNvPr>
          <p:cNvSpPr>
            <a:spLocks noGrp="1"/>
          </p:cNvSpPr>
          <p:nvPr>
            <p:ph type="sldNum" sz="quarter" idx="12"/>
          </p:nvPr>
        </p:nvSpPr>
        <p:spPr/>
        <p:txBody>
          <a:bodyPr/>
          <a:lstStyle/>
          <a:p>
            <a:fld id="{B4B4A090-C6FB-429D-9E72-869C603C7F2D}" type="slidenum">
              <a:rPr lang="el-GR" smtClean="0"/>
              <a:pPr/>
              <a:t>49</a:t>
            </a:fld>
            <a:endParaRPr lang="el-G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pPr eaLnBrk="1" hangingPunct="1">
              <a:spcAft>
                <a:spcPts val="600"/>
              </a:spcAft>
            </a:pPr>
            <a:r>
              <a:rPr lang="el-GR" b="1"/>
              <a:t>Οι κοινωνικοπολιτισμικές προσεγγίσεις </a:t>
            </a:r>
          </a:p>
        </p:txBody>
      </p:sp>
      <p:sp>
        <p:nvSpPr>
          <p:cNvPr id="7171" name="Rectangle 3"/>
          <p:cNvSpPr>
            <a:spLocks noGrp="1" noChangeArrowheads="1"/>
          </p:cNvSpPr>
          <p:nvPr>
            <p:ph type="body" idx="1"/>
          </p:nvPr>
        </p:nvSpPr>
        <p:spPr>
          <a:xfrm>
            <a:off x="533400" y="2133600"/>
            <a:ext cx="8116888" cy="4114800"/>
          </a:xfrm>
        </p:spPr>
        <p:txBody>
          <a:bodyPr/>
          <a:lstStyle/>
          <a:p>
            <a:pPr eaLnBrk="1" hangingPunct="1">
              <a:lnSpc>
                <a:spcPct val="90000"/>
              </a:lnSpc>
              <a:spcAft>
                <a:spcPts val="600"/>
              </a:spcAft>
              <a:buNone/>
            </a:pPr>
            <a:r>
              <a:rPr lang="el-GR" sz="2800" dirty="0"/>
              <a:t>    </a:t>
            </a:r>
            <a:r>
              <a:rPr lang="el-GR" sz="4000" dirty="0"/>
              <a:t>Δεν μπορούν να δουν τη μαθησιακή δραστηριότητα έξω από το </a:t>
            </a:r>
            <a:r>
              <a:rPr lang="el-GR" sz="4000" b="1" dirty="0"/>
              <a:t>κοινωνικό, ιστορικό και πολιτισμικό πλαίσιο </a:t>
            </a:r>
            <a:r>
              <a:rPr lang="el-GR" sz="4000" dirty="0"/>
              <a:t>μέσα στο οποίο διαδραματίζεται. </a:t>
            </a:r>
          </a:p>
          <a:p>
            <a:pPr eaLnBrk="1" hangingPunct="1">
              <a:lnSpc>
                <a:spcPct val="90000"/>
              </a:lnSpc>
              <a:spcAft>
                <a:spcPts val="600"/>
              </a:spcAft>
              <a:buNone/>
            </a:pPr>
            <a:r>
              <a:rPr lang="el-GR" sz="4000" dirty="0"/>
              <a:t>. </a:t>
            </a:r>
          </a:p>
        </p:txBody>
      </p:sp>
      <p:sp>
        <p:nvSpPr>
          <p:cNvPr id="2" name="Θέση υποσέλιδου 1">
            <a:extLst>
              <a:ext uri="{FF2B5EF4-FFF2-40B4-BE49-F238E27FC236}">
                <a16:creationId xmlns:a16="http://schemas.microsoft.com/office/drawing/2014/main" id="{0004C35D-121F-46E0-8DEC-0FA1DDF8EF07}"/>
              </a:ext>
            </a:extLst>
          </p:cNvPr>
          <p:cNvSpPr>
            <a:spLocks noGrp="1"/>
          </p:cNvSpPr>
          <p:nvPr>
            <p:ph type="ftr" sz="quarter" idx="11"/>
          </p:nvPr>
        </p:nvSpPr>
        <p:spPr/>
        <p:txBody>
          <a:bodyPr/>
          <a:lstStyle/>
          <a:p>
            <a:endParaRPr lang="el-GR" dirty="0"/>
          </a:p>
        </p:txBody>
      </p:sp>
      <p:sp>
        <p:nvSpPr>
          <p:cNvPr id="3" name="Θέση αριθμού διαφάνειας 2">
            <a:extLst>
              <a:ext uri="{FF2B5EF4-FFF2-40B4-BE49-F238E27FC236}">
                <a16:creationId xmlns:a16="http://schemas.microsoft.com/office/drawing/2014/main" id="{49F4EDF9-3A5B-45FE-A651-53D2641589E6}"/>
              </a:ext>
            </a:extLst>
          </p:cNvPr>
          <p:cNvSpPr>
            <a:spLocks noGrp="1"/>
          </p:cNvSpPr>
          <p:nvPr>
            <p:ph type="sldNum" sz="quarter" idx="12"/>
          </p:nvPr>
        </p:nvSpPr>
        <p:spPr/>
        <p:txBody>
          <a:bodyPr/>
          <a:lstStyle/>
          <a:p>
            <a:fld id="{B4B4A090-C6FB-429D-9E72-869C603C7F2D}" type="slidenum">
              <a:rPr lang="el-GR" smtClean="0"/>
              <a:pPr/>
              <a:t>5</a:t>
            </a:fld>
            <a:endParaRPr lang="el-G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a:t>Προγραμματισμένη διδασκαλία με Διακλαδισμένη Οργάνωση (</a:t>
            </a:r>
            <a:r>
              <a:rPr lang="el-GR" b="1" dirty="0" err="1"/>
              <a:t>Ν.Α.Crowder</a:t>
            </a:r>
            <a:r>
              <a:rPr lang="el-GR" b="1" dirty="0"/>
              <a:t>)</a:t>
            </a:r>
          </a:p>
        </p:txBody>
      </p:sp>
      <p:sp>
        <p:nvSpPr>
          <p:cNvPr id="3" name="2 - Θέση περιεχομένου"/>
          <p:cNvSpPr>
            <a:spLocks noGrp="1"/>
          </p:cNvSpPr>
          <p:nvPr>
            <p:ph idx="1"/>
          </p:nvPr>
        </p:nvSpPr>
        <p:spPr/>
        <p:txBody>
          <a:bodyPr>
            <a:normAutofit fontScale="70000" lnSpcReduction="20000"/>
          </a:bodyPr>
          <a:lstStyle/>
          <a:p>
            <a:pPr>
              <a:buNone/>
            </a:pPr>
            <a:r>
              <a:rPr lang="el-GR" dirty="0"/>
              <a:t>  </a:t>
            </a:r>
          </a:p>
          <a:p>
            <a:r>
              <a:rPr lang="el-GR" dirty="0"/>
              <a:t>Από την απάντηση του μαθητή καθορίζεται </a:t>
            </a:r>
            <a:r>
              <a:rPr lang="el-GR" dirty="0" err="1"/>
              <a:t>ό,τι</a:t>
            </a:r>
            <a:r>
              <a:rPr lang="el-GR" dirty="0"/>
              <a:t> ακολουθεί. Άρα, υπάρχει κάποια δυνατότητα εξατομικευμένης ρύθμισης του μαθησιακού υλικού. </a:t>
            </a:r>
          </a:p>
          <a:p>
            <a:r>
              <a:rPr lang="el-GR" dirty="0"/>
              <a:t>Η βασική </a:t>
            </a:r>
            <a:r>
              <a:rPr lang="el-GR" b="1" dirty="0"/>
              <a:t>διαφορά</a:t>
            </a:r>
            <a:r>
              <a:rPr lang="el-GR" dirty="0"/>
              <a:t> της Διακλαδισμένης Οργάνωσης από τη Γραμμική Οργάνωση βρίσκεται στην αντιμετώπιση του λάθους του μαθητή. Ενώ ο </a:t>
            </a:r>
            <a:r>
              <a:rPr lang="el-GR" b="1" dirty="0" err="1"/>
              <a:t>Skinner</a:t>
            </a:r>
            <a:r>
              <a:rPr lang="el-GR" b="1" dirty="0"/>
              <a:t> </a:t>
            </a:r>
            <a:r>
              <a:rPr lang="el-GR" dirty="0"/>
              <a:t>πιστεύει ότι τα βήματα πρέπει να μικρά, ώστε </a:t>
            </a:r>
            <a:r>
              <a:rPr lang="el-GR" b="1" dirty="0"/>
              <a:t>να αποφεύγεται το λάθος </a:t>
            </a:r>
            <a:r>
              <a:rPr lang="el-GR" dirty="0"/>
              <a:t>του μαθητή, και στη λανθασμένη απάντηση να του προσφέρεται η σωστή, ο </a:t>
            </a:r>
            <a:r>
              <a:rPr lang="el-GR" b="1" dirty="0" err="1">
                <a:solidFill>
                  <a:srgbClr val="FF0000"/>
                </a:solidFill>
              </a:rPr>
              <a:t>Crowder</a:t>
            </a:r>
            <a:r>
              <a:rPr lang="el-GR" dirty="0"/>
              <a:t> πιστεύει ότι το </a:t>
            </a:r>
            <a:r>
              <a:rPr lang="el-GR" b="1" dirty="0">
                <a:solidFill>
                  <a:srgbClr val="FF0000"/>
                </a:solidFill>
              </a:rPr>
              <a:t>λάθος αποτελεί ουσιαστικό στοιχείο στη διαδικασία μάθησης</a:t>
            </a:r>
            <a:r>
              <a:rPr lang="el-GR" dirty="0"/>
              <a:t>. </a:t>
            </a:r>
          </a:p>
          <a:p>
            <a:r>
              <a:rPr lang="el-GR" dirty="0"/>
              <a:t>Όταν ο μαθητής κάνει λάθος του δίνονται συμπληρωματικές εξηγήσεις για να το ξεπεράσει.  Πρωτεύουσα της Ελλάδας είναι η: α) Αθήνα, β) Σπάρτη, γ) Ναύπλιο, δ) Παρίσι </a:t>
            </a:r>
          </a:p>
          <a:p>
            <a:endParaRPr lang="el-GR" dirty="0"/>
          </a:p>
        </p:txBody>
      </p:sp>
      <p:sp>
        <p:nvSpPr>
          <p:cNvPr id="4" name="Θέση υποσέλιδου 3">
            <a:extLst>
              <a:ext uri="{FF2B5EF4-FFF2-40B4-BE49-F238E27FC236}">
                <a16:creationId xmlns:a16="http://schemas.microsoft.com/office/drawing/2014/main" id="{FB86DB9B-7755-44F4-9086-059DFEEDB507}"/>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0F331E65-3659-4E5F-8F10-9DA452977FE5}"/>
              </a:ext>
            </a:extLst>
          </p:cNvPr>
          <p:cNvSpPr>
            <a:spLocks noGrp="1"/>
          </p:cNvSpPr>
          <p:nvPr>
            <p:ph type="sldNum" sz="quarter" idx="12"/>
          </p:nvPr>
        </p:nvSpPr>
        <p:spPr/>
        <p:txBody>
          <a:bodyPr/>
          <a:lstStyle/>
          <a:p>
            <a:fld id="{B4B4A090-C6FB-429D-9E72-869C603C7F2D}" type="slidenum">
              <a:rPr lang="el-GR" smtClean="0"/>
              <a:pPr/>
              <a:t>50</a:t>
            </a:fld>
            <a:endParaRPr lang="el-G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normAutofit/>
          </a:bodyPr>
          <a:lstStyle/>
          <a:p>
            <a:r>
              <a:rPr lang="el-GR" sz="3900" b="1" dirty="0">
                <a:effectLst>
                  <a:outerShdw blurRad="38100" dist="38100" dir="2700000" algn="tl">
                    <a:srgbClr val="C0C0C0"/>
                  </a:outerShdw>
                </a:effectLst>
              </a:rPr>
              <a:t> Βασική διαφορά</a:t>
            </a:r>
            <a:r>
              <a:rPr lang="el-GR" sz="3900" b="1" dirty="0">
                <a:effectLst>
                  <a:outerShdw blurRad="38100" dist="38100" dir="2700000" algn="tl">
                    <a:srgbClr val="C0C0C0"/>
                  </a:outerShdw>
                </a:effectLst>
                <a:latin typeface="Arial" charset="0"/>
              </a:rPr>
              <a:t> </a:t>
            </a:r>
            <a:r>
              <a:rPr lang="en-US" sz="3900" b="1" dirty="0">
                <a:effectLst>
                  <a:outerShdw blurRad="38100" dist="38100" dir="2700000" algn="tl">
                    <a:srgbClr val="C0C0C0"/>
                  </a:outerShdw>
                </a:effectLst>
                <a:latin typeface="Arial" charset="0"/>
              </a:rPr>
              <a:t>Skinner-Crowder</a:t>
            </a:r>
            <a:r>
              <a:rPr lang="el-GR" sz="3900" b="1" dirty="0">
                <a:effectLst>
                  <a:outerShdw blurRad="38100" dist="38100" dir="2700000" algn="tl">
                    <a:srgbClr val="C0C0C0"/>
                  </a:outerShdw>
                </a:effectLst>
                <a:latin typeface="Arial" charset="0"/>
              </a:rPr>
              <a:t> </a:t>
            </a:r>
            <a:endParaRPr lang="en-GB" sz="3900" b="1" dirty="0">
              <a:effectLst>
                <a:outerShdw blurRad="38100" dist="38100" dir="2700000" algn="tl">
                  <a:srgbClr val="C0C0C0"/>
                </a:outerShdw>
              </a:effectLst>
              <a:latin typeface="Arial" charset="0"/>
            </a:endParaRPr>
          </a:p>
        </p:txBody>
      </p:sp>
      <p:sp>
        <p:nvSpPr>
          <p:cNvPr id="32771" name="Content Placeholder 2"/>
          <p:cNvSpPr>
            <a:spLocks noGrp="1"/>
          </p:cNvSpPr>
          <p:nvPr>
            <p:ph idx="1"/>
          </p:nvPr>
        </p:nvSpPr>
        <p:spPr>
          <a:xfrm>
            <a:off x="611188" y="1268413"/>
            <a:ext cx="8281987" cy="5545137"/>
          </a:xfrm>
        </p:spPr>
        <p:txBody>
          <a:bodyPr/>
          <a:lstStyle/>
          <a:p>
            <a:pPr eaLnBrk="1" hangingPunct="1">
              <a:buNone/>
            </a:pPr>
            <a:br>
              <a:rPr lang="el-GR" sz="2800" dirty="0">
                <a:latin typeface="Arial" charset="0"/>
              </a:rPr>
            </a:br>
            <a:endParaRPr lang="el-GR" sz="1800" dirty="0">
              <a:latin typeface="Arial" charset="0"/>
            </a:endParaRPr>
          </a:p>
          <a:p>
            <a:pPr eaLnBrk="1" hangingPunct="1">
              <a:buNone/>
            </a:pPr>
            <a:r>
              <a:rPr lang="el-GR" sz="2800" dirty="0"/>
              <a:t>       Διαφορετικές αντιλήψεις για το </a:t>
            </a:r>
            <a:r>
              <a:rPr lang="el-GR" sz="2800" dirty="0">
                <a:solidFill>
                  <a:srgbClr val="FF0000"/>
                </a:solidFill>
              </a:rPr>
              <a:t>«λάθος»</a:t>
            </a:r>
            <a:r>
              <a:rPr lang="el-GR" sz="2800" dirty="0">
                <a:solidFill>
                  <a:srgbClr val="FF0000"/>
                </a:solidFill>
                <a:latin typeface="Arial" charset="0"/>
              </a:rPr>
              <a:t>:</a:t>
            </a:r>
          </a:p>
          <a:p>
            <a:pPr eaLnBrk="1" hangingPunct="1"/>
            <a:endParaRPr lang="el-GR" sz="2800" dirty="0">
              <a:solidFill>
                <a:srgbClr val="FF0000"/>
              </a:solidFill>
              <a:latin typeface="Arial" charset="0"/>
            </a:endParaRPr>
          </a:p>
          <a:p>
            <a:pPr eaLnBrk="1" hangingPunct="1">
              <a:buFont typeface="Wingdings 2" pitchFamily="18" charset="2"/>
              <a:buNone/>
            </a:pPr>
            <a:r>
              <a:rPr lang="en-US" sz="2100" dirty="0">
                <a:latin typeface="Corbel" pitchFamily="34" charset="0"/>
              </a:rPr>
              <a:t>	- </a:t>
            </a:r>
            <a:r>
              <a:rPr lang="el-GR" sz="2100" dirty="0"/>
              <a:t>η μέθοδος του </a:t>
            </a:r>
            <a:r>
              <a:rPr lang="el-GR" sz="2100" dirty="0" err="1"/>
              <a:t>Skinner</a:t>
            </a:r>
            <a:r>
              <a:rPr lang="el-GR" sz="2100" dirty="0"/>
              <a:t> </a:t>
            </a:r>
            <a:r>
              <a:rPr lang="el-GR" sz="2100" dirty="0">
                <a:solidFill>
                  <a:srgbClr val="FF0000"/>
                </a:solidFill>
              </a:rPr>
              <a:t>πιστεύει</a:t>
            </a:r>
            <a:r>
              <a:rPr lang="el-GR" sz="2100" dirty="0"/>
              <a:t> ότι το πρόγραμμα πρέπει να είναι κατασκευασμένο με τέτοιο τρόπο ώστε </a:t>
            </a:r>
            <a:r>
              <a:rPr lang="el-GR" sz="2100" b="1" dirty="0">
                <a:solidFill>
                  <a:srgbClr val="FF0000"/>
                </a:solidFill>
              </a:rPr>
              <a:t>να αποφεύγονται τα λάθη </a:t>
            </a:r>
            <a:r>
              <a:rPr lang="el-GR" sz="2100" dirty="0"/>
              <a:t>από τη μεριά του μαθητή</a:t>
            </a:r>
          </a:p>
          <a:p>
            <a:pPr eaLnBrk="1" hangingPunct="1">
              <a:buFont typeface="Wingdings 2" pitchFamily="18" charset="2"/>
              <a:buNone/>
            </a:pPr>
            <a:endParaRPr lang="el-GR" sz="2100" dirty="0"/>
          </a:p>
          <a:p>
            <a:pPr eaLnBrk="1" hangingPunct="1">
              <a:buFont typeface="Wingdings 2" pitchFamily="18" charset="2"/>
              <a:buNone/>
            </a:pPr>
            <a:r>
              <a:rPr lang="en-US" sz="2100" dirty="0">
                <a:latin typeface="Corbel" pitchFamily="34" charset="0"/>
              </a:rPr>
              <a:t>	- </a:t>
            </a:r>
            <a:r>
              <a:rPr lang="el-GR" sz="2100" dirty="0"/>
              <a:t>η μέθοδος του </a:t>
            </a:r>
            <a:r>
              <a:rPr lang="el-GR" sz="2100" dirty="0" err="1"/>
              <a:t>Crowder</a:t>
            </a:r>
            <a:r>
              <a:rPr lang="el-GR" sz="2100" dirty="0"/>
              <a:t> πιστεύει ότι </a:t>
            </a:r>
            <a:r>
              <a:rPr lang="el-GR" sz="2100" b="1" dirty="0"/>
              <a:t>όταν ο μαθητής κάνει λάθος πρέπει να του παρέχονται περαιτέρω επεξηγήσεις </a:t>
            </a:r>
            <a:r>
              <a:rPr lang="el-GR" sz="2100" dirty="0"/>
              <a:t>ανάλογα με το λάθος</a:t>
            </a:r>
            <a:endParaRPr lang="en-GB" sz="2100" dirty="0"/>
          </a:p>
        </p:txBody>
      </p:sp>
      <p:sp>
        <p:nvSpPr>
          <p:cNvPr id="3" name="Θέση υποσέλιδου 2">
            <a:extLst>
              <a:ext uri="{FF2B5EF4-FFF2-40B4-BE49-F238E27FC236}">
                <a16:creationId xmlns:a16="http://schemas.microsoft.com/office/drawing/2014/main" id="{B4869B40-FFBB-409C-9A25-CD8DF8CFD63B}"/>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B59947C6-5F03-4270-AC6F-DCE59E49A576}"/>
              </a:ext>
            </a:extLst>
          </p:cNvPr>
          <p:cNvSpPr>
            <a:spLocks noGrp="1"/>
          </p:cNvSpPr>
          <p:nvPr>
            <p:ph type="sldNum" sz="quarter" idx="12"/>
          </p:nvPr>
        </p:nvSpPr>
        <p:spPr/>
        <p:txBody>
          <a:bodyPr/>
          <a:lstStyle/>
          <a:p>
            <a:fld id="{B4B4A090-C6FB-429D-9E72-869C603C7F2D}" type="slidenum">
              <a:rPr lang="el-GR" smtClean="0"/>
              <a:pPr/>
              <a:t>51</a:t>
            </a:fld>
            <a:endParaRPr lang="el-G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67C05EF-E702-44C7-B4CE-7CBC7B88800C}"/>
              </a:ext>
            </a:extLst>
          </p:cNvPr>
          <p:cNvSpPr>
            <a:spLocks noGrp="1"/>
          </p:cNvSpPr>
          <p:nvPr>
            <p:ph type="title"/>
          </p:nvPr>
        </p:nvSpPr>
        <p:spPr/>
        <p:txBody>
          <a:bodyPr>
            <a:normAutofit fontScale="90000"/>
          </a:bodyPr>
          <a:lstStyle/>
          <a:p>
            <a:r>
              <a:rPr lang="en-US" dirty="0"/>
              <a:t>K</a:t>
            </a:r>
            <a:r>
              <a:rPr lang="el-GR" dirty="0" err="1"/>
              <a:t>λασική</a:t>
            </a:r>
            <a:r>
              <a:rPr lang="el-GR" dirty="0"/>
              <a:t> εξαρτημένη μάθηση</a:t>
            </a:r>
            <a:r>
              <a:rPr lang="en-US" dirty="0"/>
              <a:t> </a:t>
            </a:r>
            <a:r>
              <a:rPr lang="en-US" dirty="0">
                <a:highlight>
                  <a:srgbClr val="FFFF00"/>
                </a:highlight>
              </a:rPr>
              <a:t>VS</a:t>
            </a:r>
            <a:br>
              <a:rPr lang="el-GR" dirty="0"/>
            </a:br>
            <a:r>
              <a:rPr lang="el-GR" dirty="0"/>
              <a:t>Συντελεστική εξαρτημένη μάθηση</a:t>
            </a:r>
            <a:endParaRPr lang="en-US" dirty="0"/>
          </a:p>
        </p:txBody>
      </p:sp>
      <p:sp>
        <p:nvSpPr>
          <p:cNvPr id="3" name="Θέση περιεχομένου 2">
            <a:extLst>
              <a:ext uri="{FF2B5EF4-FFF2-40B4-BE49-F238E27FC236}">
                <a16:creationId xmlns:a16="http://schemas.microsoft.com/office/drawing/2014/main" id="{794D2BBA-47BA-4ECD-A27B-599B1ED07E03}"/>
              </a:ext>
            </a:extLst>
          </p:cNvPr>
          <p:cNvSpPr>
            <a:spLocks noGrp="1"/>
          </p:cNvSpPr>
          <p:nvPr>
            <p:ph idx="1"/>
          </p:nvPr>
        </p:nvSpPr>
        <p:spPr/>
        <p:txBody>
          <a:bodyPr>
            <a:normAutofit/>
          </a:bodyPr>
          <a:lstStyle/>
          <a:p>
            <a:endParaRPr lang="el-GR" dirty="0"/>
          </a:p>
          <a:p>
            <a:r>
              <a:rPr lang="en-US" dirty="0"/>
              <a:t>https://www.ted.com/talks/peggy_andover_the_difference_between_classical_and_operant_conditioning/transcript?language=el</a:t>
            </a:r>
          </a:p>
        </p:txBody>
      </p:sp>
      <p:sp>
        <p:nvSpPr>
          <p:cNvPr id="4" name="Θέση υποσέλιδου 3">
            <a:extLst>
              <a:ext uri="{FF2B5EF4-FFF2-40B4-BE49-F238E27FC236}">
                <a16:creationId xmlns:a16="http://schemas.microsoft.com/office/drawing/2014/main" id="{D3E26D81-94C8-4509-BD54-F4CE62C25C77}"/>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B99721A7-CE5E-438A-8186-1C4D23FCBC79}"/>
              </a:ext>
            </a:extLst>
          </p:cNvPr>
          <p:cNvSpPr>
            <a:spLocks noGrp="1"/>
          </p:cNvSpPr>
          <p:nvPr>
            <p:ph type="sldNum" sz="quarter" idx="12"/>
          </p:nvPr>
        </p:nvSpPr>
        <p:spPr/>
        <p:txBody>
          <a:bodyPr/>
          <a:lstStyle/>
          <a:p>
            <a:fld id="{B4B4A090-C6FB-429D-9E72-869C603C7F2D}" type="slidenum">
              <a:rPr lang="el-GR" smtClean="0"/>
              <a:pPr/>
              <a:t>52</a:t>
            </a:fld>
            <a:endParaRPr lang="el-GR"/>
          </a:p>
        </p:txBody>
      </p:sp>
    </p:spTree>
    <p:extLst>
      <p:ext uri="{BB962C8B-B14F-4D97-AF65-F5344CB8AC3E}">
        <p14:creationId xmlns:p14="http://schemas.microsoft.com/office/powerpoint/2010/main" val="36068859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 </a:t>
            </a:r>
            <a:r>
              <a:rPr lang="el-GR" b="1" dirty="0" err="1"/>
              <a:t>Gagné</a:t>
            </a:r>
            <a:endParaRPr lang="el-GR" b="1" dirty="0"/>
          </a:p>
        </p:txBody>
      </p:sp>
      <p:sp>
        <p:nvSpPr>
          <p:cNvPr id="3" name="2 - Θέση περιεχομένου"/>
          <p:cNvSpPr>
            <a:spLocks noGrp="1"/>
          </p:cNvSpPr>
          <p:nvPr>
            <p:ph idx="1"/>
          </p:nvPr>
        </p:nvSpPr>
        <p:spPr/>
        <p:txBody>
          <a:bodyPr/>
          <a:lstStyle/>
          <a:p>
            <a:pPr>
              <a:buNone/>
            </a:pPr>
            <a:r>
              <a:rPr lang="en-US" dirty="0"/>
              <a:t>o </a:t>
            </a:r>
            <a:r>
              <a:rPr lang="en-US" dirty="0" err="1"/>
              <a:t>Gagn</a:t>
            </a:r>
            <a:r>
              <a:rPr lang="el-GR" dirty="0"/>
              <a:t>é</a:t>
            </a:r>
            <a:r>
              <a:rPr lang="en-US" dirty="0"/>
              <a:t> </a:t>
            </a:r>
            <a:r>
              <a:rPr lang="el-GR" dirty="0"/>
              <a:t>είναι ένας Γνωστικός ψυχολόγος.</a:t>
            </a:r>
          </a:p>
          <a:p>
            <a:pPr>
              <a:buNone/>
            </a:pPr>
            <a:r>
              <a:rPr lang="el-GR" dirty="0"/>
              <a:t> • Ασχολήθηκε με  τη συστηματική περιγραφή των διαφόρων </a:t>
            </a:r>
            <a:r>
              <a:rPr lang="el-GR" b="1" dirty="0"/>
              <a:t>τύπων σχολικής μάθησης</a:t>
            </a:r>
            <a:r>
              <a:rPr lang="el-GR" dirty="0"/>
              <a:t>,  τους συνακόλουθους διδακτικούς </a:t>
            </a:r>
            <a:r>
              <a:rPr lang="el-GR" b="1" dirty="0"/>
              <a:t>στόχους </a:t>
            </a:r>
            <a:r>
              <a:rPr lang="el-GR" dirty="0"/>
              <a:t>και τους </a:t>
            </a:r>
            <a:r>
              <a:rPr lang="el-GR" b="1" dirty="0"/>
              <a:t>τρόπους</a:t>
            </a:r>
            <a:r>
              <a:rPr lang="el-GR" dirty="0"/>
              <a:t> </a:t>
            </a:r>
            <a:r>
              <a:rPr lang="en-US" dirty="0"/>
              <a:t>(</a:t>
            </a:r>
            <a:r>
              <a:rPr lang="el-GR" dirty="0"/>
              <a:t>μέσα)με τους οποίους</a:t>
            </a:r>
            <a:r>
              <a:rPr lang="en-US" dirty="0"/>
              <a:t>(</a:t>
            </a:r>
            <a:r>
              <a:rPr lang="el-GR" dirty="0"/>
              <a:t>τα οποία) μπορούν να επιτευχθούν.</a:t>
            </a:r>
          </a:p>
        </p:txBody>
      </p:sp>
      <p:sp>
        <p:nvSpPr>
          <p:cNvPr id="4" name="Θέση υποσέλιδου 3">
            <a:extLst>
              <a:ext uri="{FF2B5EF4-FFF2-40B4-BE49-F238E27FC236}">
                <a16:creationId xmlns:a16="http://schemas.microsoft.com/office/drawing/2014/main" id="{0EB5CFE9-351E-49D4-B1D5-D9EAD5235535}"/>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F7771B6A-1E6C-471B-B600-1A4E7FA73F5C}"/>
              </a:ext>
            </a:extLst>
          </p:cNvPr>
          <p:cNvSpPr>
            <a:spLocks noGrp="1"/>
          </p:cNvSpPr>
          <p:nvPr>
            <p:ph type="sldNum" sz="quarter" idx="12"/>
          </p:nvPr>
        </p:nvSpPr>
        <p:spPr/>
        <p:txBody>
          <a:bodyPr/>
          <a:lstStyle/>
          <a:p>
            <a:fld id="{B4B4A090-C6FB-429D-9E72-869C603C7F2D}" type="slidenum">
              <a:rPr lang="el-GR" smtClean="0"/>
              <a:pPr/>
              <a:t>53</a:t>
            </a:fld>
            <a:endParaRPr lang="el-G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76277DB-BCCA-41D2-AFA5-EA95090A49FB}"/>
              </a:ext>
            </a:extLst>
          </p:cNvPr>
          <p:cNvSpPr>
            <a:spLocks noGrp="1"/>
          </p:cNvSpPr>
          <p:nvPr>
            <p:ph type="title"/>
          </p:nvPr>
        </p:nvSpPr>
        <p:spPr/>
        <p:txBody>
          <a:bodyPr/>
          <a:lstStyle/>
          <a:p>
            <a:r>
              <a:rPr lang="el-GR" dirty="0"/>
              <a:t>Θεωρία </a:t>
            </a:r>
            <a:r>
              <a:rPr lang="el-GR" dirty="0" err="1"/>
              <a:t>Gagné</a:t>
            </a:r>
            <a:endParaRPr lang="en-US" dirty="0"/>
          </a:p>
        </p:txBody>
      </p:sp>
      <p:sp>
        <p:nvSpPr>
          <p:cNvPr id="3" name="Θέση περιεχομένου 2">
            <a:extLst>
              <a:ext uri="{FF2B5EF4-FFF2-40B4-BE49-F238E27FC236}">
                <a16:creationId xmlns:a16="http://schemas.microsoft.com/office/drawing/2014/main" id="{666653FA-2A71-4426-809A-8343D0674C52}"/>
              </a:ext>
            </a:extLst>
          </p:cNvPr>
          <p:cNvSpPr>
            <a:spLocks noGrp="1"/>
          </p:cNvSpPr>
          <p:nvPr>
            <p:ph idx="1"/>
          </p:nvPr>
        </p:nvSpPr>
        <p:spPr/>
        <p:txBody>
          <a:bodyPr>
            <a:normAutofit fontScale="92500" lnSpcReduction="10000"/>
          </a:bodyPr>
          <a:lstStyle/>
          <a:p>
            <a:r>
              <a:rPr lang="el-GR" dirty="0"/>
              <a:t>Η Θεωρία </a:t>
            </a:r>
            <a:r>
              <a:rPr lang="el-GR" dirty="0" err="1"/>
              <a:t>Gagné</a:t>
            </a:r>
            <a:r>
              <a:rPr lang="el-GR" dirty="0"/>
              <a:t> για τη μάθηση προτείνει πως υφίστανται </a:t>
            </a:r>
            <a:r>
              <a:rPr lang="el-GR" b="1" dirty="0"/>
              <a:t>πολλές μορφές και επίπεδα μάθησης</a:t>
            </a:r>
            <a:r>
              <a:rPr lang="el-GR" dirty="0"/>
              <a:t> και για κάθε μορφή και επίπεδο απαιτείται κατάλληλη εκπαίδευση προσαρμοσμένη στις </a:t>
            </a:r>
            <a:r>
              <a:rPr lang="el-GR" b="1" dirty="0"/>
              <a:t>ιδιαίτερες ανάγκες του μαθητή.</a:t>
            </a:r>
          </a:p>
          <a:p>
            <a:r>
              <a:rPr lang="el-GR" dirty="0"/>
              <a:t>Για τη σχεδίαση της εκπαίδευσης ο </a:t>
            </a:r>
            <a:r>
              <a:rPr lang="el-GR" dirty="0" err="1"/>
              <a:t>Gagné</a:t>
            </a:r>
            <a:r>
              <a:rPr lang="el-GR" dirty="0"/>
              <a:t> πρότεινε ένα μοντέλο που είναι γνωστό ως «</a:t>
            </a:r>
            <a:r>
              <a:rPr lang="el-GR" b="1" dirty="0"/>
              <a:t>Θεωρία εννέα βημάτων για την οργάνωση της εκπαίδευσης</a:t>
            </a:r>
            <a:r>
              <a:rPr lang="el-GR" dirty="0"/>
              <a:t>» (“</a:t>
            </a:r>
            <a:r>
              <a:rPr lang="el-GR" dirty="0" err="1"/>
              <a:t>nine</a:t>
            </a:r>
            <a:r>
              <a:rPr lang="el-GR" dirty="0"/>
              <a:t> </a:t>
            </a:r>
            <a:r>
              <a:rPr lang="el-GR" dirty="0" err="1"/>
              <a:t>steps</a:t>
            </a:r>
            <a:r>
              <a:rPr lang="el-GR" dirty="0"/>
              <a:t> of </a:t>
            </a:r>
            <a:r>
              <a:rPr lang="el-GR" dirty="0" err="1"/>
              <a:t>instruction</a:t>
            </a:r>
            <a:r>
              <a:rPr lang="el-GR" dirty="0"/>
              <a:t>”).</a:t>
            </a:r>
            <a:endParaRPr lang="en-US" b="1" dirty="0"/>
          </a:p>
        </p:txBody>
      </p:sp>
      <p:sp>
        <p:nvSpPr>
          <p:cNvPr id="4" name="Θέση υποσέλιδου 3">
            <a:extLst>
              <a:ext uri="{FF2B5EF4-FFF2-40B4-BE49-F238E27FC236}">
                <a16:creationId xmlns:a16="http://schemas.microsoft.com/office/drawing/2014/main" id="{6A27B970-4422-4412-8344-76DA82B28A47}"/>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E13D7C0C-CD4F-43E4-8311-D5D37FA69B1E}"/>
              </a:ext>
            </a:extLst>
          </p:cNvPr>
          <p:cNvSpPr>
            <a:spLocks noGrp="1"/>
          </p:cNvSpPr>
          <p:nvPr>
            <p:ph type="sldNum" sz="quarter" idx="12"/>
          </p:nvPr>
        </p:nvSpPr>
        <p:spPr/>
        <p:txBody>
          <a:bodyPr/>
          <a:lstStyle/>
          <a:p>
            <a:fld id="{B4B4A090-C6FB-429D-9E72-869C603C7F2D}" type="slidenum">
              <a:rPr lang="el-GR" smtClean="0"/>
              <a:pPr/>
              <a:t>54</a:t>
            </a:fld>
            <a:endParaRPr lang="el-GR"/>
          </a:p>
        </p:txBody>
      </p:sp>
    </p:spTree>
    <p:extLst>
      <p:ext uri="{BB962C8B-B14F-4D97-AF65-F5344CB8AC3E}">
        <p14:creationId xmlns:p14="http://schemas.microsoft.com/office/powerpoint/2010/main" val="25002735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A74404B-BBB8-4E1D-8FDA-2ED05C0413B8}"/>
              </a:ext>
            </a:extLst>
          </p:cNvPr>
          <p:cNvSpPr>
            <a:spLocks noGrp="1"/>
          </p:cNvSpPr>
          <p:nvPr>
            <p:ph type="title"/>
          </p:nvPr>
        </p:nvSpPr>
        <p:spPr/>
        <p:txBody>
          <a:bodyPr>
            <a:normAutofit fontScale="90000"/>
          </a:bodyPr>
          <a:lstStyle/>
          <a:p>
            <a:r>
              <a:rPr lang="el-GR" dirty="0"/>
              <a:t>ΤΑ 9 ΒΗΜΑΤΑ ΤΗΣ ΜΑΘΗΣΗΣ</a:t>
            </a:r>
            <a:br>
              <a:rPr lang="el-GR" dirty="0"/>
            </a:br>
            <a:r>
              <a:rPr lang="en-US" dirty="0"/>
              <a:t>https://www.youtube.com/watch?v=EOIGhyiCwpU</a:t>
            </a:r>
          </a:p>
        </p:txBody>
      </p:sp>
      <p:sp>
        <p:nvSpPr>
          <p:cNvPr id="3" name="Θέση περιεχομένου 2">
            <a:extLst>
              <a:ext uri="{FF2B5EF4-FFF2-40B4-BE49-F238E27FC236}">
                <a16:creationId xmlns:a16="http://schemas.microsoft.com/office/drawing/2014/main" id="{1993CB5F-8D5B-4B3B-A5BD-7F75509FDDF1}"/>
              </a:ext>
            </a:extLst>
          </p:cNvPr>
          <p:cNvSpPr>
            <a:spLocks noGrp="1"/>
          </p:cNvSpPr>
          <p:nvPr>
            <p:ph idx="1"/>
          </p:nvPr>
        </p:nvSpPr>
        <p:spPr/>
        <p:txBody>
          <a:bodyPr>
            <a:normAutofit fontScale="70000" lnSpcReduction="20000"/>
          </a:bodyPr>
          <a:lstStyle/>
          <a:p>
            <a:endParaRPr lang="el-GR" dirty="0"/>
          </a:p>
          <a:p>
            <a:pPr marL="0" indent="0">
              <a:buNone/>
            </a:pPr>
            <a:r>
              <a:rPr lang="el-GR" dirty="0">
                <a:highlight>
                  <a:srgbClr val="FFFF00"/>
                </a:highlight>
              </a:rPr>
              <a:t>ΠΡΟΕΤΟΙΜΑΣΙΑ</a:t>
            </a:r>
          </a:p>
          <a:p>
            <a:r>
              <a:rPr lang="el-GR" dirty="0"/>
              <a:t>(1) ΠΡΟΣΟΧΗ </a:t>
            </a:r>
          </a:p>
          <a:p>
            <a:r>
              <a:rPr lang="el-GR" dirty="0"/>
              <a:t>(2) ΕΚΠΑΙΔΕΥΤΙΚΟΙ ΣΤΟΧΟΙ</a:t>
            </a:r>
          </a:p>
          <a:p>
            <a:r>
              <a:rPr lang="el-GR" dirty="0"/>
              <a:t>(3) ΑΝΑΚΛΗΣΗ </a:t>
            </a:r>
          </a:p>
          <a:p>
            <a:pPr marL="0" indent="0">
              <a:buNone/>
            </a:pPr>
            <a:r>
              <a:rPr lang="el-GR" dirty="0">
                <a:highlight>
                  <a:srgbClr val="FFFF00"/>
                </a:highlight>
              </a:rPr>
              <a:t>ΕΚΠΑΙΔΕΥΤΙΚΗ ΔΡΑΣΤΗΡΙΟΤΗΤΑ</a:t>
            </a:r>
          </a:p>
          <a:p>
            <a:r>
              <a:rPr lang="el-GR" dirty="0"/>
              <a:t>(4) ΠΑΡΟΥΣΙΑΣΗ ΥΛΙΚΟΥ </a:t>
            </a:r>
          </a:p>
          <a:p>
            <a:r>
              <a:rPr lang="el-GR" dirty="0"/>
              <a:t>(5) ΥΠΟΣΤΗΡΙΞΗ</a:t>
            </a:r>
          </a:p>
          <a:p>
            <a:r>
              <a:rPr lang="el-GR" dirty="0"/>
              <a:t>(6) ΔΡΑΣΗ</a:t>
            </a:r>
          </a:p>
          <a:p>
            <a:r>
              <a:rPr lang="el-GR" dirty="0"/>
              <a:t>(7) ΑΝΑΔΡΑΣΗ</a:t>
            </a:r>
          </a:p>
          <a:p>
            <a:pPr marL="0" indent="0">
              <a:buNone/>
            </a:pPr>
            <a:r>
              <a:rPr lang="el-GR" dirty="0">
                <a:highlight>
                  <a:srgbClr val="FFFF00"/>
                </a:highlight>
              </a:rPr>
              <a:t>ΜΕΤΑ ΤΗΝ ΕΚΠΑΙΔΕΥΤΙΚΗ ΔΡΑΣΤΗΡΙΟΤΗΤΑ</a:t>
            </a:r>
          </a:p>
          <a:p>
            <a:r>
              <a:rPr lang="el-GR" dirty="0"/>
              <a:t>(8) ΑΞΙΟΛΟΓΗΣΗ</a:t>
            </a:r>
          </a:p>
          <a:p>
            <a:r>
              <a:rPr lang="el-GR" dirty="0"/>
              <a:t>(9) ΕΝΙΣΧΥΣΗ</a:t>
            </a:r>
            <a:endParaRPr lang="en-US" dirty="0"/>
          </a:p>
        </p:txBody>
      </p:sp>
      <p:sp>
        <p:nvSpPr>
          <p:cNvPr id="4" name="Θέση υποσέλιδου 3">
            <a:extLst>
              <a:ext uri="{FF2B5EF4-FFF2-40B4-BE49-F238E27FC236}">
                <a16:creationId xmlns:a16="http://schemas.microsoft.com/office/drawing/2014/main" id="{81544AB3-3F69-4581-8E2E-0B7192838B74}"/>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689901E8-8847-4094-83FB-B82A9E8EF062}"/>
              </a:ext>
            </a:extLst>
          </p:cNvPr>
          <p:cNvSpPr>
            <a:spLocks noGrp="1"/>
          </p:cNvSpPr>
          <p:nvPr>
            <p:ph type="sldNum" sz="quarter" idx="12"/>
          </p:nvPr>
        </p:nvSpPr>
        <p:spPr/>
        <p:txBody>
          <a:bodyPr/>
          <a:lstStyle/>
          <a:p>
            <a:fld id="{B4B4A090-C6FB-429D-9E72-869C603C7F2D}" type="slidenum">
              <a:rPr lang="el-GR" smtClean="0"/>
              <a:pPr/>
              <a:t>55</a:t>
            </a:fld>
            <a:endParaRPr lang="el-GR"/>
          </a:p>
        </p:txBody>
      </p:sp>
    </p:spTree>
    <p:extLst>
      <p:ext uri="{BB962C8B-B14F-4D97-AF65-F5344CB8AC3E}">
        <p14:creationId xmlns:p14="http://schemas.microsoft.com/office/powerpoint/2010/main" val="2686347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F9D921-DB6F-45E0-A47B-F9358E5B7BAB}"/>
              </a:ext>
            </a:extLst>
          </p:cNvPr>
          <p:cNvSpPr>
            <a:spLocks noGrp="1"/>
          </p:cNvSpPr>
          <p:nvPr>
            <p:ph type="title"/>
          </p:nvPr>
        </p:nvSpPr>
        <p:spPr/>
        <p:txBody>
          <a:bodyPr/>
          <a:lstStyle/>
          <a:p>
            <a:r>
              <a:rPr lang="el-GR" dirty="0"/>
              <a:t>(1) ΕΣΤΙΑΣΗ ΠΡΟΣΟΧΗΣ</a:t>
            </a:r>
            <a:endParaRPr lang="en-US" dirty="0"/>
          </a:p>
        </p:txBody>
      </p:sp>
      <p:sp>
        <p:nvSpPr>
          <p:cNvPr id="3" name="Θέση περιεχομένου 2">
            <a:extLst>
              <a:ext uri="{FF2B5EF4-FFF2-40B4-BE49-F238E27FC236}">
                <a16:creationId xmlns:a16="http://schemas.microsoft.com/office/drawing/2014/main" id="{BD56C4FB-FD8B-4AA6-ABAC-8E20948D5E93}"/>
              </a:ext>
            </a:extLst>
          </p:cNvPr>
          <p:cNvSpPr>
            <a:spLocks noGrp="1"/>
          </p:cNvSpPr>
          <p:nvPr>
            <p:ph idx="1"/>
          </p:nvPr>
        </p:nvSpPr>
        <p:spPr/>
        <p:txBody>
          <a:bodyPr>
            <a:normAutofit fontScale="92500"/>
          </a:bodyPr>
          <a:lstStyle/>
          <a:p>
            <a:r>
              <a:rPr lang="el-GR" dirty="0"/>
              <a:t>Πρέπει με κάποιο τρόπο να εστιαστεί η προσοχή στο αντικείμενο της διδασκαλίας.</a:t>
            </a:r>
          </a:p>
          <a:p>
            <a:r>
              <a:rPr lang="el-GR" dirty="0"/>
              <a:t> Δημιουργείται αναμονή και ενδιαφέρον για την συνέχεια. </a:t>
            </a:r>
          </a:p>
          <a:p>
            <a:pPr marL="0" indent="0">
              <a:buNone/>
            </a:pPr>
            <a:r>
              <a:rPr lang="el-GR" dirty="0">
                <a:highlight>
                  <a:srgbClr val="FFFF00"/>
                </a:highlight>
              </a:rPr>
              <a:t> Πώς να δράσετε: </a:t>
            </a:r>
          </a:p>
          <a:p>
            <a:pPr marL="0" indent="0">
              <a:buNone/>
            </a:pPr>
            <a:r>
              <a:rPr lang="el-GR" dirty="0"/>
              <a:t>– Εστιάστε την προσοχή στο θέμα της διδασκαλίας πχ. με μια σχετική ιστορία ή ενδιαφέρουσα πληροφορία, μια ρητορική ερώτηση … γενικά κάτι που να δημιουργεί ενδιαφέρον για τη συνέχεια.</a:t>
            </a:r>
          </a:p>
          <a:p>
            <a:pPr marL="0" indent="0">
              <a:buNone/>
            </a:pPr>
            <a:endParaRPr lang="en-US" dirty="0"/>
          </a:p>
        </p:txBody>
      </p:sp>
      <p:sp>
        <p:nvSpPr>
          <p:cNvPr id="4" name="Θέση υποσέλιδου 3">
            <a:extLst>
              <a:ext uri="{FF2B5EF4-FFF2-40B4-BE49-F238E27FC236}">
                <a16:creationId xmlns:a16="http://schemas.microsoft.com/office/drawing/2014/main" id="{7332A872-15A3-4A75-9EFC-7194EE16B0AB}"/>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F5CDE110-EE4E-464E-873E-1BE2B51185A7}"/>
              </a:ext>
            </a:extLst>
          </p:cNvPr>
          <p:cNvSpPr>
            <a:spLocks noGrp="1"/>
          </p:cNvSpPr>
          <p:nvPr>
            <p:ph type="sldNum" sz="quarter" idx="12"/>
          </p:nvPr>
        </p:nvSpPr>
        <p:spPr/>
        <p:txBody>
          <a:bodyPr/>
          <a:lstStyle/>
          <a:p>
            <a:fld id="{B4B4A090-C6FB-429D-9E72-869C603C7F2D}" type="slidenum">
              <a:rPr lang="el-GR" smtClean="0"/>
              <a:pPr/>
              <a:t>56</a:t>
            </a:fld>
            <a:endParaRPr lang="el-GR"/>
          </a:p>
        </p:txBody>
      </p:sp>
    </p:spTree>
    <p:extLst>
      <p:ext uri="{BB962C8B-B14F-4D97-AF65-F5344CB8AC3E}">
        <p14:creationId xmlns:p14="http://schemas.microsoft.com/office/powerpoint/2010/main" val="16799070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95337AA-B373-4772-9F96-393DFBDCDCE6}"/>
              </a:ext>
            </a:extLst>
          </p:cNvPr>
          <p:cNvSpPr>
            <a:spLocks noGrp="1"/>
          </p:cNvSpPr>
          <p:nvPr>
            <p:ph type="title"/>
          </p:nvPr>
        </p:nvSpPr>
        <p:spPr/>
        <p:txBody>
          <a:bodyPr/>
          <a:lstStyle/>
          <a:p>
            <a:r>
              <a:rPr lang="el-GR" dirty="0"/>
              <a:t>(2) ΣΤΟΧΟΙ ΜΑΘΗΣΗΣ</a:t>
            </a:r>
            <a:endParaRPr lang="en-US" dirty="0"/>
          </a:p>
        </p:txBody>
      </p:sp>
      <p:sp>
        <p:nvSpPr>
          <p:cNvPr id="3" name="Θέση περιεχομένου 2">
            <a:extLst>
              <a:ext uri="{FF2B5EF4-FFF2-40B4-BE49-F238E27FC236}">
                <a16:creationId xmlns:a16="http://schemas.microsoft.com/office/drawing/2014/main" id="{6F0FD86B-08FF-4FBD-AE8C-A39782DE2991}"/>
              </a:ext>
            </a:extLst>
          </p:cNvPr>
          <p:cNvSpPr>
            <a:spLocks noGrp="1"/>
          </p:cNvSpPr>
          <p:nvPr>
            <p:ph idx="1"/>
          </p:nvPr>
        </p:nvSpPr>
        <p:spPr/>
        <p:txBody>
          <a:bodyPr>
            <a:normAutofit fontScale="92500" lnSpcReduction="20000"/>
          </a:bodyPr>
          <a:lstStyle/>
          <a:p>
            <a:r>
              <a:rPr lang="el-GR" dirty="0"/>
              <a:t>Παρουσιάστε τους στόχους μάθησης με σαφήνεια. </a:t>
            </a:r>
          </a:p>
          <a:p>
            <a:r>
              <a:rPr lang="el-GR" dirty="0"/>
              <a:t> Εξηγήστε τις γνώσεις και δεξιότητες που θα αναπτύξουν οι μαθητές σας μετά το μάθημα</a:t>
            </a:r>
          </a:p>
          <a:p>
            <a:pPr marL="0" indent="0">
              <a:buNone/>
            </a:pPr>
            <a:r>
              <a:rPr lang="el-GR" dirty="0">
                <a:highlight>
                  <a:srgbClr val="FFFF00"/>
                </a:highlight>
              </a:rPr>
              <a:t>Πώς να δράσετε</a:t>
            </a:r>
          </a:p>
          <a:p>
            <a:pPr marL="0" indent="0">
              <a:buNone/>
            </a:pPr>
            <a:r>
              <a:rPr lang="el-GR" dirty="0"/>
              <a:t> – Παρουσιάστε τις γνώσεις και τις δεξιότητες που θα αποκτηθούν και εξηγήστε γιατί θεωρούνται χρήσιμες και πώς θα αξιοποιηθούν.</a:t>
            </a:r>
          </a:p>
          <a:p>
            <a:pPr marL="0" indent="0">
              <a:buNone/>
            </a:pPr>
            <a:r>
              <a:rPr lang="el-GR" dirty="0"/>
              <a:t> – Συνδέστε τις με το γενικότερο πλαίσιο γνώσεων που παρέχει το μάθημα.</a:t>
            </a:r>
            <a:endParaRPr lang="en-US" dirty="0"/>
          </a:p>
        </p:txBody>
      </p:sp>
      <p:sp>
        <p:nvSpPr>
          <p:cNvPr id="4" name="Θέση υποσέλιδου 3">
            <a:extLst>
              <a:ext uri="{FF2B5EF4-FFF2-40B4-BE49-F238E27FC236}">
                <a16:creationId xmlns:a16="http://schemas.microsoft.com/office/drawing/2014/main" id="{30CC7D15-32F7-4C1A-944D-A306381B8B5D}"/>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B3A9254E-D98D-40FE-A5C0-47DE0F95F163}"/>
              </a:ext>
            </a:extLst>
          </p:cNvPr>
          <p:cNvSpPr>
            <a:spLocks noGrp="1"/>
          </p:cNvSpPr>
          <p:nvPr>
            <p:ph type="sldNum" sz="quarter" idx="12"/>
          </p:nvPr>
        </p:nvSpPr>
        <p:spPr/>
        <p:txBody>
          <a:bodyPr/>
          <a:lstStyle/>
          <a:p>
            <a:fld id="{B4B4A090-C6FB-429D-9E72-869C603C7F2D}" type="slidenum">
              <a:rPr lang="el-GR" smtClean="0"/>
              <a:pPr/>
              <a:t>57</a:t>
            </a:fld>
            <a:endParaRPr lang="el-GR"/>
          </a:p>
        </p:txBody>
      </p:sp>
    </p:spTree>
    <p:extLst>
      <p:ext uri="{BB962C8B-B14F-4D97-AF65-F5344CB8AC3E}">
        <p14:creationId xmlns:p14="http://schemas.microsoft.com/office/powerpoint/2010/main" val="36329752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C38630E-18BC-48D8-876D-FA4FF8B6B740}"/>
              </a:ext>
            </a:extLst>
          </p:cNvPr>
          <p:cNvSpPr>
            <a:spLocks noGrp="1"/>
          </p:cNvSpPr>
          <p:nvPr>
            <p:ph type="title"/>
          </p:nvPr>
        </p:nvSpPr>
        <p:spPr/>
        <p:txBody>
          <a:bodyPr/>
          <a:lstStyle/>
          <a:p>
            <a:r>
              <a:rPr lang="el-GR" dirty="0"/>
              <a:t>(3) ΑΝΑΚΛΗΣΗ ΠΡΟΤΕΡΗΣ ΓΝΩΣΗΣ</a:t>
            </a:r>
            <a:endParaRPr lang="en-US" dirty="0"/>
          </a:p>
        </p:txBody>
      </p:sp>
      <p:sp>
        <p:nvSpPr>
          <p:cNvPr id="3" name="Θέση περιεχομένου 2">
            <a:extLst>
              <a:ext uri="{FF2B5EF4-FFF2-40B4-BE49-F238E27FC236}">
                <a16:creationId xmlns:a16="http://schemas.microsoft.com/office/drawing/2014/main" id="{DAF39CFB-7F98-4E23-9D0E-5E5FA907A2EC}"/>
              </a:ext>
            </a:extLst>
          </p:cNvPr>
          <p:cNvSpPr>
            <a:spLocks noGrp="1"/>
          </p:cNvSpPr>
          <p:nvPr>
            <p:ph idx="1"/>
          </p:nvPr>
        </p:nvSpPr>
        <p:spPr/>
        <p:txBody>
          <a:bodyPr>
            <a:normAutofit lnSpcReduction="10000"/>
          </a:bodyPr>
          <a:lstStyle/>
          <a:p>
            <a:pPr marL="0" indent="0">
              <a:buNone/>
            </a:pPr>
            <a:r>
              <a:rPr lang="el-GR" dirty="0"/>
              <a:t>Κάντε μια σύνδεση με αυτά που είναι γνωστά από τα προηγούμενα και θεωρούνται </a:t>
            </a:r>
            <a:r>
              <a:rPr lang="el-GR" dirty="0" err="1"/>
              <a:t>προαπαιτούμενα</a:t>
            </a:r>
            <a:r>
              <a:rPr lang="el-GR" dirty="0"/>
              <a:t>. </a:t>
            </a:r>
          </a:p>
          <a:p>
            <a:pPr marL="0" indent="0">
              <a:buNone/>
            </a:pPr>
            <a:r>
              <a:rPr lang="el-GR" dirty="0">
                <a:highlight>
                  <a:srgbClr val="FFFF00"/>
                </a:highlight>
              </a:rPr>
              <a:t>Πώς να δράσετε: </a:t>
            </a:r>
          </a:p>
          <a:p>
            <a:pPr marL="0" indent="0">
              <a:buNone/>
            </a:pPr>
            <a:r>
              <a:rPr lang="el-GR" dirty="0"/>
              <a:t>– Προκαλέστε την ανάκληση πρότερης γνώσης, υπενθυμίστε και/η ρωτήστε για τις προηγούμενες γνώσεις των μαθητών.</a:t>
            </a:r>
          </a:p>
          <a:p>
            <a:pPr marL="0" indent="0">
              <a:buNone/>
            </a:pPr>
            <a:r>
              <a:rPr lang="el-GR" dirty="0"/>
              <a:t> – Αν χρειαστεί κάντε ένα σύντομο τεστ για να τις διαπιστώσετε.</a:t>
            </a:r>
            <a:endParaRPr lang="en-US" dirty="0"/>
          </a:p>
        </p:txBody>
      </p:sp>
      <p:sp>
        <p:nvSpPr>
          <p:cNvPr id="4" name="Θέση υποσέλιδου 3">
            <a:extLst>
              <a:ext uri="{FF2B5EF4-FFF2-40B4-BE49-F238E27FC236}">
                <a16:creationId xmlns:a16="http://schemas.microsoft.com/office/drawing/2014/main" id="{5118F799-A623-47A0-8F0F-3E8AECA07661}"/>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CF28A796-5CCE-45DB-ADC1-6AD908A572F9}"/>
              </a:ext>
            </a:extLst>
          </p:cNvPr>
          <p:cNvSpPr>
            <a:spLocks noGrp="1"/>
          </p:cNvSpPr>
          <p:nvPr>
            <p:ph type="sldNum" sz="quarter" idx="12"/>
          </p:nvPr>
        </p:nvSpPr>
        <p:spPr/>
        <p:txBody>
          <a:bodyPr/>
          <a:lstStyle/>
          <a:p>
            <a:fld id="{B4B4A090-C6FB-429D-9E72-869C603C7F2D}" type="slidenum">
              <a:rPr lang="el-GR" smtClean="0"/>
              <a:pPr/>
              <a:t>58</a:t>
            </a:fld>
            <a:endParaRPr lang="el-GR"/>
          </a:p>
        </p:txBody>
      </p:sp>
    </p:spTree>
    <p:extLst>
      <p:ext uri="{BB962C8B-B14F-4D97-AF65-F5344CB8AC3E}">
        <p14:creationId xmlns:p14="http://schemas.microsoft.com/office/powerpoint/2010/main" val="10673746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1DF847F-C4C5-401A-92EC-CD365DB28082}"/>
              </a:ext>
            </a:extLst>
          </p:cNvPr>
          <p:cNvSpPr>
            <a:spLocks noGrp="1"/>
          </p:cNvSpPr>
          <p:nvPr>
            <p:ph type="title"/>
          </p:nvPr>
        </p:nvSpPr>
        <p:spPr/>
        <p:txBody>
          <a:bodyPr/>
          <a:lstStyle/>
          <a:p>
            <a:r>
              <a:rPr lang="el-GR" dirty="0"/>
              <a:t>(4) ΠΑΡΟΥΣΙΑΣΗ ΥΛΙΚΟΥ</a:t>
            </a:r>
            <a:endParaRPr lang="en-US" dirty="0"/>
          </a:p>
        </p:txBody>
      </p:sp>
      <p:sp>
        <p:nvSpPr>
          <p:cNvPr id="3" name="Θέση περιεχομένου 2">
            <a:extLst>
              <a:ext uri="{FF2B5EF4-FFF2-40B4-BE49-F238E27FC236}">
                <a16:creationId xmlns:a16="http://schemas.microsoft.com/office/drawing/2014/main" id="{EB74559F-FCB1-4664-B844-D21E4B436015}"/>
              </a:ext>
            </a:extLst>
          </p:cNvPr>
          <p:cNvSpPr>
            <a:spLocks noGrp="1"/>
          </p:cNvSpPr>
          <p:nvPr>
            <p:ph idx="1"/>
          </p:nvPr>
        </p:nvSpPr>
        <p:spPr/>
        <p:txBody>
          <a:bodyPr/>
          <a:lstStyle/>
          <a:p>
            <a:pPr marL="0" indent="0">
              <a:buNone/>
            </a:pPr>
            <a:r>
              <a:rPr lang="el-GR" dirty="0"/>
              <a:t>• Εφαρμόστε εδώ μια σειρά από κατάλληλες διδακτικές τεχνικές ώστε οι μαθητές σας να εμπλακούν στην επεξεργασία νέου υλικού</a:t>
            </a:r>
          </a:p>
          <a:p>
            <a:pPr marL="0" indent="0">
              <a:buNone/>
            </a:pPr>
            <a:r>
              <a:rPr lang="el-GR" dirty="0"/>
              <a:t>• Η μορφή των δραστηριοτήτων (ασκήσεις, εργασίες, αλληλεπίδραση μαθητών, κλπ.) προσδιορίζονται από το είδος των τεχνικών (και της στρατηγικής) που θα εφαρμόσετε.</a:t>
            </a:r>
            <a:endParaRPr lang="en-US" dirty="0"/>
          </a:p>
        </p:txBody>
      </p:sp>
      <p:sp>
        <p:nvSpPr>
          <p:cNvPr id="4" name="Θέση υποσέλιδου 3">
            <a:extLst>
              <a:ext uri="{FF2B5EF4-FFF2-40B4-BE49-F238E27FC236}">
                <a16:creationId xmlns:a16="http://schemas.microsoft.com/office/drawing/2014/main" id="{09480F9E-16D6-4432-B070-8BB79833C8B8}"/>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2B97F780-83BB-4110-A9CC-366FCE0750C0}"/>
              </a:ext>
            </a:extLst>
          </p:cNvPr>
          <p:cNvSpPr>
            <a:spLocks noGrp="1"/>
          </p:cNvSpPr>
          <p:nvPr>
            <p:ph type="sldNum" sz="quarter" idx="12"/>
          </p:nvPr>
        </p:nvSpPr>
        <p:spPr/>
        <p:txBody>
          <a:bodyPr/>
          <a:lstStyle/>
          <a:p>
            <a:fld id="{B4B4A090-C6FB-429D-9E72-869C603C7F2D}" type="slidenum">
              <a:rPr lang="el-GR" smtClean="0"/>
              <a:pPr/>
              <a:t>59</a:t>
            </a:fld>
            <a:endParaRPr lang="el-GR"/>
          </a:p>
        </p:txBody>
      </p:sp>
    </p:spTree>
    <p:extLst>
      <p:ext uri="{BB962C8B-B14F-4D97-AF65-F5344CB8AC3E}">
        <p14:creationId xmlns:p14="http://schemas.microsoft.com/office/powerpoint/2010/main" val="901133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a:t>ΣΥΜΠΕΡΙΦΟΡΙΣΜΟΣ</a:t>
            </a:r>
          </a:p>
        </p:txBody>
      </p:sp>
      <p:sp>
        <p:nvSpPr>
          <p:cNvPr id="3" name="2 - Υπότιτλος"/>
          <p:cNvSpPr>
            <a:spLocks noGrp="1"/>
          </p:cNvSpPr>
          <p:nvPr>
            <p:ph type="subTitle" idx="1"/>
          </p:nvPr>
        </p:nvSpPr>
        <p:spPr/>
        <p:txBody>
          <a:bodyPr/>
          <a:lstStyle/>
          <a:p>
            <a:endParaRPr lang="el-GR" dirty="0"/>
          </a:p>
        </p:txBody>
      </p:sp>
      <p:pic>
        <p:nvPicPr>
          <p:cNvPr id="1026" name="Picture 2"/>
          <p:cNvPicPr>
            <a:picLocks noChangeAspect="1" noChangeArrowheads="1"/>
          </p:cNvPicPr>
          <p:nvPr/>
        </p:nvPicPr>
        <p:blipFill>
          <a:blip r:embed="rId2" cstate="print"/>
          <a:srcRect/>
          <a:stretch>
            <a:fillRect/>
          </a:stretch>
        </p:blipFill>
        <p:spPr bwMode="auto">
          <a:xfrm>
            <a:off x="1114425" y="990600"/>
            <a:ext cx="6915150" cy="4876800"/>
          </a:xfrm>
          <a:prstGeom prst="rect">
            <a:avLst/>
          </a:prstGeom>
          <a:noFill/>
          <a:ln w="9525">
            <a:noFill/>
            <a:miter lim="800000"/>
            <a:headEnd/>
            <a:tailEnd/>
          </a:ln>
        </p:spPr>
      </p:pic>
      <p:sp>
        <p:nvSpPr>
          <p:cNvPr id="4" name="Θέση υποσέλιδου 3">
            <a:extLst>
              <a:ext uri="{FF2B5EF4-FFF2-40B4-BE49-F238E27FC236}">
                <a16:creationId xmlns:a16="http://schemas.microsoft.com/office/drawing/2014/main" id="{1B4D82DD-C3D7-4B0C-B661-B34F7DD39AF4}"/>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514ECE4F-6781-4427-8E94-2AB86D36CA09}"/>
              </a:ext>
            </a:extLst>
          </p:cNvPr>
          <p:cNvSpPr>
            <a:spLocks noGrp="1"/>
          </p:cNvSpPr>
          <p:nvPr>
            <p:ph type="sldNum" sz="quarter" idx="12"/>
          </p:nvPr>
        </p:nvSpPr>
        <p:spPr/>
        <p:txBody>
          <a:bodyPr/>
          <a:lstStyle/>
          <a:p>
            <a:fld id="{B4B4A090-C6FB-429D-9E72-869C603C7F2D}" type="slidenum">
              <a:rPr lang="el-GR" smtClean="0"/>
              <a:pPr/>
              <a:t>6</a:t>
            </a:fld>
            <a:endParaRPr lang="el-G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857B817-B109-41D3-A188-B926B7E6AFC0}"/>
              </a:ext>
            </a:extLst>
          </p:cNvPr>
          <p:cNvSpPr>
            <a:spLocks noGrp="1"/>
          </p:cNvSpPr>
          <p:nvPr>
            <p:ph type="title"/>
          </p:nvPr>
        </p:nvSpPr>
        <p:spPr/>
        <p:txBody>
          <a:bodyPr/>
          <a:lstStyle/>
          <a:p>
            <a:r>
              <a:rPr lang="el-GR" dirty="0"/>
              <a:t>(5) ΠΑΡΟΧΗ ΥΠΟΣΤΗΡΙΞΗΣ</a:t>
            </a:r>
            <a:endParaRPr lang="en-US" dirty="0"/>
          </a:p>
        </p:txBody>
      </p:sp>
      <p:sp>
        <p:nvSpPr>
          <p:cNvPr id="3" name="Θέση περιεχομένου 2">
            <a:extLst>
              <a:ext uri="{FF2B5EF4-FFF2-40B4-BE49-F238E27FC236}">
                <a16:creationId xmlns:a16="http://schemas.microsoft.com/office/drawing/2014/main" id="{BDB89BBF-89B4-4F22-81F9-6D6657A4F69F}"/>
              </a:ext>
            </a:extLst>
          </p:cNvPr>
          <p:cNvSpPr>
            <a:spLocks noGrp="1"/>
          </p:cNvSpPr>
          <p:nvPr>
            <p:ph idx="1"/>
          </p:nvPr>
        </p:nvSpPr>
        <p:spPr/>
        <p:txBody>
          <a:bodyPr>
            <a:normAutofit fontScale="85000" lnSpcReduction="20000"/>
          </a:bodyPr>
          <a:lstStyle/>
          <a:p>
            <a:r>
              <a:rPr lang="el-GR" dirty="0"/>
              <a:t>Ανάλογα με την τεχνική/στρατηγική που εφαρμόζετε προσφέρετε στους μαθητές κατάλληλη υποστήριξη &amp; καθοδήγηση στη διάρκεια της εκπαίδευσης.</a:t>
            </a:r>
          </a:p>
          <a:p>
            <a:pPr marL="0" indent="0">
              <a:buNone/>
            </a:pPr>
            <a:r>
              <a:rPr lang="el-GR" dirty="0">
                <a:highlight>
                  <a:srgbClr val="FFFF00"/>
                </a:highlight>
              </a:rPr>
              <a:t>Πώς να δράσετε: </a:t>
            </a:r>
          </a:p>
          <a:p>
            <a:pPr marL="0" indent="0">
              <a:buNone/>
            </a:pPr>
            <a:r>
              <a:rPr lang="el-GR" dirty="0"/>
              <a:t>Κατανοήστε το ρόλο σας και προσδιορίστε το είδος της υποστήριξης που θα προσφέρετε, πχ.:</a:t>
            </a:r>
          </a:p>
          <a:p>
            <a:pPr marL="0" indent="0">
              <a:buNone/>
            </a:pPr>
            <a:r>
              <a:rPr lang="el-GR" dirty="0"/>
              <a:t> – Επιλύστε απορίες και απαντήστε ερωτήματα.</a:t>
            </a:r>
          </a:p>
          <a:p>
            <a:pPr marL="0" indent="0">
              <a:buNone/>
            </a:pPr>
            <a:r>
              <a:rPr lang="el-GR" dirty="0"/>
              <a:t> – Δώστε διευκρινίσεις και καθοδήγηση σε ομαδικές δραστηριότητες.</a:t>
            </a:r>
          </a:p>
          <a:p>
            <a:pPr marL="0" indent="0">
              <a:buNone/>
            </a:pPr>
            <a:r>
              <a:rPr lang="el-GR" dirty="0"/>
              <a:t> – Αναθέστε ρόλους στους μαθητές και εξηγήστε τους το πώς θα τους υλοποιήσουν.</a:t>
            </a:r>
            <a:endParaRPr lang="en-US" dirty="0"/>
          </a:p>
        </p:txBody>
      </p:sp>
      <p:sp>
        <p:nvSpPr>
          <p:cNvPr id="4" name="Θέση υποσέλιδου 3">
            <a:extLst>
              <a:ext uri="{FF2B5EF4-FFF2-40B4-BE49-F238E27FC236}">
                <a16:creationId xmlns:a16="http://schemas.microsoft.com/office/drawing/2014/main" id="{0B318637-DA61-4338-9D1C-F36DFCECEE47}"/>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E97DE222-10C3-4797-92A8-5CBB308FC406}"/>
              </a:ext>
            </a:extLst>
          </p:cNvPr>
          <p:cNvSpPr>
            <a:spLocks noGrp="1"/>
          </p:cNvSpPr>
          <p:nvPr>
            <p:ph type="sldNum" sz="quarter" idx="12"/>
          </p:nvPr>
        </p:nvSpPr>
        <p:spPr/>
        <p:txBody>
          <a:bodyPr/>
          <a:lstStyle/>
          <a:p>
            <a:fld id="{B4B4A090-C6FB-429D-9E72-869C603C7F2D}" type="slidenum">
              <a:rPr lang="el-GR" smtClean="0"/>
              <a:pPr/>
              <a:t>60</a:t>
            </a:fld>
            <a:endParaRPr lang="el-GR"/>
          </a:p>
        </p:txBody>
      </p:sp>
    </p:spTree>
    <p:extLst>
      <p:ext uri="{BB962C8B-B14F-4D97-AF65-F5344CB8AC3E}">
        <p14:creationId xmlns:p14="http://schemas.microsoft.com/office/powerpoint/2010/main" val="10601979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9EC1D3A-FBF3-40E7-830D-E726F754FCB7}"/>
              </a:ext>
            </a:extLst>
          </p:cNvPr>
          <p:cNvSpPr>
            <a:spLocks noGrp="1"/>
          </p:cNvSpPr>
          <p:nvPr>
            <p:ph type="title"/>
          </p:nvPr>
        </p:nvSpPr>
        <p:spPr/>
        <p:txBody>
          <a:bodyPr/>
          <a:lstStyle/>
          <a:p>
            <a:r>
              <a:rPr lang="el-GR" dirty="0"/>
              <a:t>(6) ΔΡΑΣΗ ΜΑΘΗΤΩΝ</a:t>
            </a:r>
            <a:endParaRPr lang="en-US" dirty="0"/>
          </a:p>
        </p:txBody>
      </p:sp>
      <p:sp>
        <p:nvSpPr>
          <p:cNvPr id="3" name="Θέση περιεχομένου 2">
            <a:extLst>
              <a:ext uri="{FF2B5EF4-FFF2-40B4-BE49-F238E27FC236}">
                <a16:creationId xmlns:a16="http://schemas.microsoft.com/office/drawing/2014/main" id="{C74B08D7-FAEB-4FD8-9432-525FD6754253}"/>
              </a:ext>
            </a:extLst>
          </p:cNvPr>
          <p:cNvSpPr>
            <a:spLocks noGrp="1"/>
          </p:cNvSpPr>
          <p:nvPr>
            <p:ph idx="1"/>
          </p:nvPr>
        </p:nvSpPr>
        <p:spPr/>
        <p:txBody>
          <a:bodyPr>
            <a:normAutofit fontScale="77500" lnSpcReduction="20000"/>
          </a:bodyPr>
          <a:lstStyle/>
          <a:p>
            <a:r>
              <a:rPr lang="el-GR" dirty="0"/>
              <a:t>Στη διάρκεια της εκπαίδευσης </a:t>
            </a:r>
            <a:r>
              <a:rPr lang="el-GR" b="1" dirty="0"/>
              <a:t>βεβαιωθείτε ότι δίνετε την ευκαιρία στους μαθητές να κάνουν κάτι ώστε να εφαρμόσουν τη νέα γνώση και να διαπιστώσουν το επίπεδό τους</a:t>
            </a:r>
            <a:r>
              <a:rPr lang="el-GR" dirty="0"/>
              <a:t>. (Στόχος είναι οι μαθητές να πάρουν ανάδραση από τον εκπαιδευτικό σχετικά με το επίπεδο των ικανοτήτων τους. – Δεν είναι φάση αξιολόγησης)</a:t>
            </a:r>
          </a:p>
          <a:p>
            <a:r>
              <a:rPr lang="el-GR" dirty="0">
                <a:highlight>
                  <a:srgbClr val="FFFF00"/>
                </a:highlight>
              </a:rPr>
              <a:t>Πώς να δράσετε: </a:t>
            </a:r>
          </a:p>
          <a:p>
            <a:pPr marL="0" indent="0">
              <a:buNone/>
            </a:pPr>
            <a:r>
              <a:rPr lang="el-GR" dirty="0"/>
              <a:t>Αποφασίστε για το ποια είναι η κατάλληλη δράση των μαθητών, πχ.:</a:t>
            </a:r>
          </a:p>
          <a:p>
            <a:r>
              <a:rPr lang="el-GR" dirty="0"/>
              <a:t> – Κάντε ερωτήσεις ώστε να απαντήσουν οι μαθητές.</a:t>
            </a:r>
          </a:p>
          <a:p>
            <a:r>
              <a:rPr lang="el-GR" dirty="0"/>
              <a:t> – Δώστε ασκήσεις &amp; προβλήματα.</a:t>
            </a:r>
          </a:p>
          <a:p>
            <a:r>
              <a:rPr lang="el-GR" dirty="0"/>
              <a:t> – Αναθέσετε εργασίες ή ανάπτυξη έργων (</a:t>
            </a:r>
            <a:r>
              <a:rPr lang="el-GR" dirty="0" err="1"/>
              <a:t>project</a:t>
            </a:r>
            <a:r>
              <a:rPr lang="el-GR" dirty="0"/>
              <a:t>).</a:t>
            </a:r>
          </a:p>
          <a:p>
            <a:endParaRPr lang="en-US" dirty="0"/>
          </a:p>
        </p:txBody>
      </p:sp>
      <p:sp>
        <p:nvSpPr>
          <p:cNvPr id="4" name="Θέση υποσέλιδου 3">
            <a:extLst>
              <a:ext uri="{FF2B5EF4-FFF2-40B4-BE49-F238E27FC236}">
                <a16:creationId xmlns:a16="http://schemas.microsoft.com/office/drawing/2014/main" id="{9992CD2F-57F9-4CA0-B244-E85A00A15246}"/>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0E6E38D2-71BF-4542-A1A6-FA0B935CBB8A}"/>
              </a:ext>
            </a:extLst>
          </p:cNvPr>
          <p:cNvSpPr>
            <a:spLocks noGrp="1"/>
          </p:cNvSpPr>
          <p:nvPr>
            <p:ph type="sldNum" sz="quarter" idx="12"/>
          </p:nvPr>
        </p:nvSpPr>
        <p:spPr/>
        <p:txBody>
          <a:bodyPr/>
          <a:lstStyle/>
          <a:p>
            <a:fld id="{B4B4A090-C6FB-429D-9E72-869C603C7F2D}" type="slidenum">
              <a:rPr lang="el-GR" smtClean="0"/>
              <a:pPr/>
              <a:t>61</a:t>
            </a:fld>
            <a:endParaRPr lang="el-GR"/>
          </a:p>
        </p:txBody>
      </p:sp>
    </p:spTree>
    <p:extLst>
      <p:ext uri="{BB962C8B-B14F-4D97-AF65-F5344CB8AC3E}">
        <p14:creationId xmlns:p14="http://schemas.microsoft.com/office/powerpoint/2010/main" val="35181812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55A0680-E694-4F75-9A55-D2BB75BC6E67}"/>
              </a:ext>
            </a:extLst>
          </p:cNvPr>
          <p:cNvSpPr>
            <a:spLocks noGrp="1"/>
          </p:cNvSpPr>
          <p:nvPr>
            <p:ph type="title"/>
          </p:nvPr>
        </p:nvSpPr>
        <p:spPr/>
        <p:txBody>
          <a:bodyPr/>
          <a:lstStyle/>
          <a:p>
            <a:r>
              <a:rPr lang="el-GR" dirty="0"/>
              <a:t>(7) ΑΝΑΔΡΑΣΗ από Εκπαιδευτικό</a:t>
            </a:r>
            <a:endParaRPr lang="en-US" dirty="0"/>
          </a:p>
        </p:txBody>
      </p:sp>
      <p:sp>
        <p:nvSpPr>
          <p:cNvPr id="3" name="Θέση περιεχομένου 2">
            <a:extLst>
              <a:ext uri="{FF2B5EF4-FFF2-40B4-BE49-F238E27FC236}">
                <a16:creationId xmlns:a16="http://schemas.microsoft.com/office/drawing/2014/main" id="{3CF6DB46-04DF-40F8-A540-57D095ABD995}"/>
              </a:ext>
            </a:extLst>
          </p:cNvPr>
          <p:cNvSpPr>
            <a:spLocks noGrp="1"/>
          </p:cNvSpPr>
          <p:nvPr>
            <p:ph idx="1"/>
          </p:nvPr>
        </p:nvSpPr>
        <p:spPr/>
        <p:txBody>
          <a:bodyPr>
            <a:normAutofit fontScale="70000" lnSpcReduction="20000"/>
          </a:bodyPr>
          <a:lstStyle/>
          <a:p>
            <a:r>
              <a:rPr lang="el-GR" dirty="0"/>
              <a:t>Δώστε ανάδραση (επεξηγηματική πληροφόρηση) στους μαθητές σχετικά με το αποτέλεσμα της δράσης τους(Δώστε έμφαση στη μάθηση και όχι στην αξιολόγηση).</a:t>
            </a:r>
          </a:p>
          <a:p>
            <a:r>
              <a:rPr lang="el-GR" dirty="0">
                <a:highlight>
                  <a:srgbClr val="FFFF00"/>
                </a:highlight>
              </a:rPr>
              <a:t>Πώς να δράσετε: </a:t>
            </a:r>
          </a:p>
          <a:p>
            <a:pPr marL="0" indent="0">
              <a:buNone/>
            </a:pPr>
            <a:r>
              <a:rPr lang="el-GR" dirty="0"/>
              <a:t>επιλέξτε το είδος ανάδρασης που θα προσφέρετε, πχ.: </a:t>
            </a:r>
          </a:p>
          <a:p>
            <a:pPr marL="0" indent="0">
              <a:buNone/>
            </a:pPr>
            <a:r>
              <a:rPr lang="el-GR" dirty="0"/>
              <a:t>– Σχολιάστε το αποτέλεσμα των ασκήσεων, εργασιών,.. και  στην </a:t>
            </a:r>
            <a:r>
              <a:rPr lang="el-GR" b="1" dirty="0"/>
              <a:t>περίπτωση λάθους βοηθήστε τους μαθητές με κατάλληλα ερωτήματα </a:t>
            </a:r>
            <a:r>
              <a:rPr lang="el-GR" dirty="0"/>
              <a:t>να σκεφθούν καλύτερα τις επιλογές τους. </a:t>
            </a:r>
          </a:p>
          <a:p>
            <a:pPr marL="0" indent="0">
              <a:buNone/>
            </a:pPr>
            <a:r>
              <a:rPr lang="el-GR" dirty="0"/>
              <a:t>– </a:t>
            </a:r>
            <a:r>
              <a:rPr lang="el-GR" b="1" dirty="0"/>
              <a:t>Επιβραβεύστε το σωστό </a:t>
            </a:r>
            <a:r>
              <a:rPr lang="el-GR" dirty="0"/>
              <a:t>αποτέλεσμα / Μην «αποδοκιμάζετε» το λανθασμένο. </a:t>
            </a:r>
          </a:p>
          <a:p>
            <a:pPr marL="0" indent="0">
              <a:buNone/>
            </a:pPr>
            <a:r>
              <a:rPr lang="el-GR" dirty="0"/>
              <a:t>– Ενθαρρύνετε τους μαθητές σας «</a:t>
            </a:r>
            <a:r>
              <a:rPr lang="el-GR" b="1" dirty="0"/>
              <a:t>να μην φοβούνται να κάνουν λάθη»</a:t>
            </a:r>
            <a:r>
              <a:rPr lang="el-GR" dirty="0"/>
              <a:t> ( Το «λάθος» είναι μια φυσιολογική κατάσταση στην πορεία της μάθησης ).</a:t>
            </a:r>
            <a:endParaRPr lang="en-US" dirty="0"/>
          </a:p>
        </p:txBody>
      </p:sp>
      <p:sp>
        <p:nvSpPr>
          <p:cNvPr id="4" name="Θέση υποσέλιδου 3">
            <a:extLst>
              <a:ext uri="{FF2B5EF4-FFF2-40B4-BE49-F238E27FC236}">
                <a16:creationId xmlns:a16="http://schemas.microsoft.com/office/drawing/2014/main" id="{94D9A9D2-85CB-4528-932D-F900D5DAD270}"/>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1E23DE48-370E-40EB-B5E1-0B39654E6AF9}"/>
              </a:ext>
            </a:extLst>
          </p:cNvPr>
          <p:cNvSpPr>
            <a:spLocks noGrp="1"/>
          </p:cNvSpPr>
          <p:nvPr>
            <p:ph type="sldNum" sz="quarter" idx="12"/>
          </p:nvPr>
        </p:nvSpPr>
        <p:spPr/>
        <p:txBody>
          <a:bodyPr/>
          <a:lstStyle/>
          <a:p>
            <a:fld id="{B4B4A090-C6FB-429D-9E72-869C603C7F2D}" type="slidenum">
              <a:rPr lang="el-GR" smtClean="0"/>
              <a:pPr/>
              <a:t>62</a:t>
            </a:fld>
            <a:endParaRPr lang="el-GR"/>
          </a:p>
        </p:txBody>
      </p:sp>
    </p:spTree>
    <p:extLst>
      <p:ext uri="{BB962C8B-B14F-4D97-AF65-F5344CB8AC3E}">
        <p14:creationId xmlns:p14="http://schemas.microsoft.com/office/powerpoint/2010/main" val="8749548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5F76203-1F07-49B3-97D2-26B38929F381}"/>
              </a:ext>
            </a:extLst>
          </p:cNvPr>
          <p:cNvSpPr>
            <a:spLocks noGrp="1"/>
          </p:cNvSpPr>
          <p:nvPr>
            <p:ph type="title"/>
          </p:nvPr>
        </p:nvSpPr>
        <p:spPr/>
        <p:txBody>
          <a:bodyPr/>
          <a:lstStyle/>
          <a:p>
            <a:r>
              <a:rPr lang="el-GR" dirty="0"/>
              <a:t>(8) ΑΞΙΟΛΟΓΗΣΗ</a:t>
            </a:r>
            <a:endParaRPr lang="en-US" dirty="0"/>
          </a:p>
        </p:txBody>
      </p:sp>
      <p:sp>
        <p:nvSpPr>
          <p:cNvPr id="3" name="Θέση περιεχομένου 2">
            <a:extLst>
              <a:ext uri="{FF2B5EF4-FFF2-40B4-BE49-F238E27FC236}">
                <a16:creationId xmlns:a16="http://schemas.microsoft.com/office/drawing/2014/main" id="{C9934605-B022-4C66-98CF-02A2F0D26F3C}"/>
              </a:ext>
            </a:extLst>
          </p:cNvPr>
          <p:cNvSpPr>
            <a:spLocks noGrp="1"/>
          </p:cNvSpPr>
          <p:nvPr>
            <p:ph idx="1"/>
          </p:nvPr>
        </p:nvSpPr>
        <p:spPr/>
        <p:txBody>
          <a:bodyPr>
            <a:normAutofit fontScale="77500" lnSpcReduction="20000"/>
          </a:bodyPr>
          <a:lstStyle/>
          <a:p>
            <a:r>
              <a:rPr lang="el-GR" dirty="0"/>
              <a:t>Εφαρμόστε μεθόδους αξιολόγησης για να αξιολογηθεί η ικανότητα του κάθε μαθητή ή ομάδας – Εκτιμήστε έτσι αν οι μαθητές σας έχουν κατακτήσει τους εκπαιδευτικούς στόχους . </a:t>
            </a:r>
          </a:p>
          <a:p>
            <a:pPr marL="0" indent="0">
              <a:buNone/>
            </a:pPr>
            <a:r>
              <a:rPr lang="el-GR" dirty="0">
                <a:highlight>
                  <a:srgbClr val="FFFF00"/>
                </a:highlight>
              </a:rPr>
              <a:t>Πώς να δράσετε: </a:t>
            </a:r>
          </a:p>
          <a:p>
            <a:pPr marL="0" indent="0">
              <a:buNone/>
            </a:pPr>
            <a:r>
              <a:rPr lang="el-GR" dirty="0"/>
              <a:t>επιλέξτε τη μέθοδο αξιολόγησης που θα εφαρμόσετε, πχ.:</a:t>
            </a:r>
          </a:p>
          <a:p>
            <a:pPr marL="0" indent="0">
              <a:buNone/>
            </a:pPr>
            <a:r>
              <a:rPr lang="el-GR" dirty="0"/>
              <a:t> – Κατάλληλα τεστ ή ερωτηματολόγια .</a:t>
            </a:r>
          </a:p>
          <a:p>
            <a:pPr marL="0" indent="0">
              <a:buNone/>
            </a:pPr>
            <a:r>
              <a:rPr lang="el-GR" dirty="0"/>
              <a:t> – Ανάπτυξη μικρών ή μεγαλύτερων έργων.</a:t>
            </a:r>
          </a:p>
          <a:p>
            <a:pPr marL="0" indent="0">
              <a:buNone/>
            </a:pPr>
            <a:r>
              <a:rPr lang="el-GR" dirty="0"/>
              <a:t> – Κατάλληλες τεχνικές διαβαθμισμένων κριτηρίων. </a:t>
            </a:r>
          </a:p>
          <a:p>
            <a:pPr marL="0" indent="0">
              <a:buNone/>
            </a:pPr>
            <a:r>
              <a:rPr lang="el-GR" dirty="0"/>
              <a:t>Εξηγείστε την κλίμακα αξιολόγησης και τη βαθμολογία σας. Χρησιμοποιήστε και ποιοτικά κριτήρια, πχ. Επιβραβεύστε μια πρωτότυπη πορεία λύσης.</a:t>
            </a:r>
            <a:endParaRPr lang="en-US" dirty="0"/>
          </a:p>
        </p:txBody>
      </p:sp>
      <p:sp>
        <p:nvSpPr>
          <p:cNvPr id="4" name="Θέση υποσέλιδου 3">
            <a:extLst>
              <a:ext uri="{FF2B5EF4-FFF2-40B4-BE49-F238E27FC236}">
                <a16:creationId xmlns:a16="http://schemas.microsoft.com/office/drawing/2014/main" id="{D5EA43E4-3CE0-4460-8B27-A904832BBAAE}"/>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5270724D-8A75-4179-A177-FAB113BE62AC}"/>
              </a:ext>
            </a:extLst>
          </p:cNvPr>
          <p:cNvSpPr>
            <a:spLocks noGrp="1"/>
          </p:cNvSpPr>
          <p:nvPr>
            <p:ph type="sldNum" sz="quarter" idx="12"/>
          </p:nvPr>
        </p:nvSpPr>
        <p:spPr/>
        <p:txBody>
          <a:bodyPr/>
          <a:lstStyle/>
          <a:p>
            <a:fld id="{B4B4A090-C6FB-429D-9E72-869C603C7F2D}" type="slidenum">
              <a:rPr lang="el-GR" smtClean="0"/>
              <a:pPr/>
              <a:t>63</a:t>
            </a:fld>
            <a:endParaRPr lang="el-GR"/>
          </a:p>
        </p:txBody>
      </p:sp>
    </p:spTree>
    <p:extLst>
      <p:ext uri="{BB962C8B-B14F-4D97-AF65-F5344CB8AC3E}">
        <p14:creationId xmlns:p14="http://schemas.microsoft.com/office/powerpoint/2010/main" val="14670523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A3AB74B-50E1-41BB-8A52-78EF01DEDD08}"/>
              </a:ext>
            </a:extLst>
          </p:cNvPr>
          <p:cNvSpPr>
            <a:spLocks noGrp="1"/>
          </p:cNvSpPr>
          <p:nvPr>
            <p:ph type="title"/>
          </p:nvPr>
        </p:nvSpPr>
        <p:spPr/>
        <p:txBody>
          <a:bodyPr/>
          <a:lstStyle/>
          <a:p>
            <a:r>
              <a:rPr lang="el-GR" dirty="0"/>
              <a:t>(9) ΔΙΑΤΗΡΗΣΗ ΓΝΩΣΗΣ</a:t>
            </a:r>
            <a:endParaRPr lang="en-US" dirty="0"/>
          </a:p>
        </p:txBody>
      </p:sp>
      <p:sp>
        <p:nvSpPr>
          <p:cNvPr id="3" name="Θέση περιεχομένου 2">
            <a:extLst>
              <a:ext uri="{FF2B5EF4-FFF2-40B4-BE49-F238E27FC236}">
                <a16:creationId xmlns:a16="http://schemas.microsoft.com/office/drawing/2014/main" id="{62816B29-1A98-4499-8D97-DCB5C26E4BAF}"/>
              </a:ext>
            </a:extLst>
          </p:cNvPr>
          <p:cNvSpPr>
            <a:spLocks noGrp="1"/>
          </p:cNvSpPr>
          <p:nvPr>
            <p:ph idx="1"/>
          </p:nvPr>
        </p:nvSpPr>
        <p:spPr/>
        <p:txBody>
          <a:bodyPr>
            <a:normAutofit/>
          </a:bodyPr>
          <a:lstStyle/>
          <a:p>
            <a:r>
              <a:rPr lang="el-GR" dirty="0"/>
              <a:t>Αναθέστε ενδιαφέρουσες και απαιτητικότερες εργασίες ώστε οι μαθητές να </a:t>
            </a:r>
            <a:r>
              <a:rPr lang="el-GR" b="1" dirty="0"/>
              <a:t>εφαρμόσουν τις καινούριες γνώσεις για την επίλυση νέων και ενδιαφερόντων προβλημάτων. </a:t>
            </a:r>
          </a:p>
          <a:p>
            <a:r>
              <a:rPr lang="el-GR" dirty="0"/>
              <a:t>• Έτσι υποστηρίζετε τη διατήρηση των γνώσεων και την «μεταφορά» τους σε νέο πλαίσιο.</a:t>
            </a:r>
          </a:p>
        </p:txBody>
      </p:sp>
      <p:sp>
        <p:nvSpPr>
          <p:cNvPr id="4" name="Θέση υποσέλιδου 3">
            <a:extLst>
              <a:ext uri="{FF2B5EF4-FFF2-40B4-BE49-F238E27FC236}">
                <a16:creationId xmlns:a16="http://schemas.microsoft.com/office/drawing/2014/main" id="{DD1CAD2C-F482-46B4-BFCF-0C63D491571F}"/>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BEF2243F-9682-4902-8FEB-F111780BB96F}"/>
              </a:ext>
            </a:extLst>
          </p:cNvPr>
          <p:cNvSpPr>
            <a:spLocks noGrp="1"/>
          </p:cNvSpPr>
          <p:nvPr>
            <p:ph type="sldNum" sz="quarter" idx="12"/>
          </p:nvPr>
        </p:nvSpPr>
        <p:spPr/>
        <p:txBody>
          <a:bodyPr/>
          <a:lstStyle/>
          <a:p>
            <a:fld id="{B4B4A090-C6FB-429D-9E72-869C603C7F2D}" type="slidenum">
              <a:rPr lang="el-GR" smtClean="0"/>
              <a:pPr/>
              <a:t>64</a:t>
            </a:fld>
            <a:endParaRPr lang="el-GR"/>
          </a:p>
        </p:txBody>
      </p:sp>
    </p:spTree>
    <p:extLst>
      <p:ext uri="{BB962C8B-B14F-4D97-AF65-F5344CB8AC3E}">
        <p14:creationId xmlns:p14="http://schemas.microsoft.com/office/powerpoint/2010/main" val="3554929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475656" y="764704"/>
            <a:ext cx="6896100" cy="4876800"/>
          </a:xfrm>
          <a:prstGeom prst="rect">
            <a:avLst/>
          </a:prstGeom>
          <a:noFill/>
          <a:ln w="9525">
            <a:noFill/>
            <a:miter lim="800000"/>
            <a:headEnd/>
            <a:tailEnd/>
          </a:ln>
        </p:spPr>
      </p:pic>
      <p:sp>
        <p:nvSpPr>
          <p:cNvPr id="3" name="Θέση υποσέλιδου 2">
            <a:extLst>
              <a:ext uri="{FF2B5EF4-FFF2-40B4-BE49-F238E27FC236}">
                <a16:creationId xmlns:a16="http://schemas.microsoft.com/office/drawing/2014/main" id="{A176B35D-F81B-43CB-961C-DD50751622E9}"/>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6061EDB1-5A8A-4D40-AC3A-97DFCC96DAAF}"/>
              </a:ext>
            </a:extLst>
          </p:cNvPr>
          <p:cNvSpPr>
            <a:spLocks noGrp="1"/>
          </p:cNvSpPr>
          <p:nvPr>
            <p:ph type="sldNum" sz="quarter" idx="12"/>
          </p:nvPr>
        </p:nvSpPr>
        <p:spPr/>
        <p:txBody>
          <a:bodyPr/>
          <a:lstStyle/>
          <a:p>
            <a:fld id="{B4B4A090-C6FB-429D-9E72-869C603C7F2D}" type="slidenum">
              <a:rPr lang="el-GR" smtClean="0"/>
              <a:pPr/>
              <a:t>7</a:t>
            </a:fld>
            <a:endParaRPr lang="el-G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1428728" y="386814"/>
            <a:ext cx="7000924" cy="5586145"/>
          </a:xfrm>
          <a:prstGeom prst="rect">
            <a:avLst/>
          </a:prstGeom>
          <a:noFill/>
          <a:ln w="9525">
            <a:noFill/>
            <a:miter lim="800000"/>
            <a:headEnd/>
            <a:tailEnd/>
          </a:ln>
          <a:effectLst/>
        </p:spPr>
        <p:txBody>
          <a:bodyPr vert="horz" wrap="square" lIns="91440" tIns="4572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l-GR" sz="2400" b="1" dirty="0">
                <a:latin typeface="Tahoma" pitchFamily="34" charset="0"/>
                <a:cs typeface="Tahoma" pitchFamily="34" charset="0"/>
              </a:rPr>
              <a:t>Ο</a:t>
            </a:r>
            <a:r>
              <a:rPr kumimoji="0" lang="el-GR" sz="1800" b="1" i="0" u="none" strike="noStrike" cap="none" normalizeH="0" baseline="0" dirty="0">
                <a:ln>
                  <a:noFill/>
                </a:ln>
                <a:effectLst/>
                <a:latin typeface="Tahoma" pitchFamily="34" charset="0"/>
                <a:cs typeface="Tahoma" pitchFamily="34" charset="0"/>
              </a:rPr>
              <a:t> </a:t>
            </a:r>
            <a:r>
              <a:rPr kumimoji="0" lang="el-GR" sz="2400" b="1" i="0" u="none" strike="noStrike" cap="none" normalizeH="0" baseline="0" dirty="0">
                <a:ln>
                  <a:noFill/>
                </a:ln>
                <a:effectLst/>
                <a:latin typeface="Tahoma" pitchFamily="34" charset="0"/>
                <a:cs typeface="Tahoma" pitchFamily="34" charset="0"/>
              </a:rPr>
              <a:t>Pavlov πραγματοποίησε πειράματα για τον τρόπο λειτουργίας του πεπτικού συστήματος σε σκύλους.</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dirty="0">
              <a:ln>
                <a:noFill/>
              </a:ln>
              <a:effectLst/>
              <a:latin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400" b="0" i="0" u="none" strike="noStrike" cap="none" normalizeH="0" baseline="0" dirty="0">
                <a:ln>
                  <a:noFill/>
                </a:ln>
                <a:effectLst/>
                <a:latin typeface="Tahoma" pitchFamily="34" charset="0"/>
                <a:cs typeface="Tahoma" pitchFamily="34" charset="0"/>
              </a:rPr>
              <a:t>Διαπίστωσε ότι</a:t>
            </a:r>
            <a:r>
              <a:rPr kumimoji="0" lang="el-GR" sz="2400" b="1" i="0" u="none" strike="noStrike" cap="none" normalizeH="0" baseline="0" dirty="0">
                <a:ln>
                  <a:noFill/>
                </a:ln>
                <a:effectLst/>
                <a:latin typeface="Tahoma" pitchFamily="34" charset="0"/>
                <a:cs typeface="Tahoma" pitchFamily="34" charset="0"/>
              </a:rPr>
              <a:t> </a:t>
            </a:r>
            <a:r>
              <a:rPr kumimoji="0" lang="el-GR" sz="2400" b="0" i="0" u="none" strike="noStrike" cap="none" normalizeH="0" baseline="0" dirty="0">
                <a:ln>
                  <a:noFill/>
                </a:ln>
                <a:effectLst/>
                <a:latin typeface="Tahoma" pitchFamily="34" charset="0"/>
                <a:cs typeface="Tahoma" pitchFamily="34" charset="0"/>
              </a:rPr>
              <a:t>τα ζώα παρουσίαζαν έκκριση σιέλου όχι μόνο όταν έβλεπαν την τροφή αλλά και όταν άκουγαν τα βήματα του φύλακα που τους έφερνε την τροφή.</a:t>
            </a:r>
            <a:endParaRPr kumimoji="0" lang="el-GR" sz="2400" b="1" i="0" u="none" strike="noStrike" cap="none" normalizeH="0" baseline="0" dirty="0">
              <a:ln>
                <a:noFill/>
              </a:ln>
              <a:effectLst/>
              <a:latin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400" b="0" i="0" u="none" strike="noStrike" cap="none" normalizeH="0" baseline="0" dirty="0">
                <a:ln>
                  <a:noFill/>
                </a:ln>
                <a:effectLst/>
                <a:latin typeface="Tahoma" pitchFamily="34" charset="0"/>
                <a:cs typeface="Tahoma" pitchFamily="34" charset="0"/>
              </a:rPr>
              <a:t>Η έκκριση σιέλου βρίσκεται όχι μόνο κάτω από τον έλεγχο του</a:t>
            </a:r>
            <a:r>
              <a:rPr kumimoji="0" lang="el-GR" sz="2400" b="1" i="0" u="none" strike="noStrike" cap="none" normalizeH="0" baseline="0" dirty="0">
                <a:ln>
                  <a:noFill/>
                </a:ln>
                <a:effectLst/>
                <a:latin typeface="Tahoma" pitchFamily="34" charset="0"/>
                <a:cs typeface="Tahoma" pitchFamily="34" charset="0"/>
              </a:rPr>
              <a:t> φυσικού ερεθίσματος (τροφή) </a:t>
            </a:r>
            <a:r>
              <a:rPr kumimoji="0" lang="el-GR" sz="2400" b="0" i="0" u="none" strike="noStrike" cap="none" normalizeH="0" baseline="0" dirty="0">
                <a:ln>
                  <a:noFill/>
                </a:ln>
                <a:effectLst/>
                <a:latin typeface="Tahoma" pitchFamily="34" charset="0"/>
                <a:cs typeface="Tahoma" pitchFamily="34" charset="0"/>
              </a:rPr>
              <a:t>αλλά και του</a:t>
            </a:r>
            <a:r>
              <a:rPr kumimoji="0" lang="el-GR" sz="2400" b="1" i="0" u="none" strike="noStrike" cap="none" normalizeH="0" baseline="0" dirty="0">
                <a:ln>
                  <a:noFill/>
                </a:ln>
                <a:effectLst/>
                <a:latin typeface="Tahoma" pitchFamily="34" charset="0"/>
                <a:cs typeface="Tahoma" pitchFamily="34" charset="0"/>
              </a:rPr>
              <a:t> ουδέτερου ερεθίσματος (ήχος βημάτων φύλακα). Δηλαδή, το ζώο παρουσίαζε την ίδια αντίδραση στο ουδέτερο ερέθισμα λόγω </a:t>
            </a:r>
            <a:r>
              <a:rPr kumimoji="0" lang="el-GR" sz="2400" b="1" i="0" u="sng" strike="noStrike" cap="none" normalizeH="0" baseline="0" dirty="0" err="1">
                <a:ln>
                  <a:noFill/>
                </a:ln>
                <a:effectLst/>
                <a:latin typeface="Tahoma" pitchFamily="34" charset="0"/>
                <a:cs typeface="Tahoma" pitchFamily="34" charset="0"/>
              </a:rPr>
              <a:t>χωροχρονικής</a:t>
            </a:r>
            <a:r>
              <a:rPr kumimoji="0" lang="el-GR" sz="2400" b="1" i="0" u="sng" strike="noStrike" cap="none" normalizeH="0" baseline="0" dirty="0">
                <a:ln>
                  <a:noFill/>
                </a:ln>
                <a:effectLst/>
                <a:latin typeface="Tahoma" pitchFamily="34" charset="0"/>
                <a:cs typeface="Tahoma" pitchFamily="34" charset="0"/>
              </a:rPr>
              <a:t> σύνδεσης.</a:t>
            </a:r>
            <a:endParaRPr kumimoji="0" lang="el-GR" sz="2400" b="0" i="0" u="none" strike="noStrike" cap="none" normalizeH="0" baseline="0" dirty="0">
              <a:ln>
                <a:noFill/>
              </a:ln>
              <a:effectLst/>
              <a:latin typeface="Arial" pitchFamily="34" charset="0"/>
              <a:cs typeface="Arial" pitchFamily="34" charset="0"/>
            </a:endParaRPr>
          </a:p>
        </p:txBody>
      </p:sp>
      <p:sp>
        <p:nvSpPr>
          <p:cNvPr id="2" name="Θέση υποσέλιδου 1">
            <a:extLst>
              <a:ext uri="{FF2B5EF4-FFF2-40B4-BE49-F238E27FC236}">
                <a16:creationId xmlns:a16="http://schemas.microsoft.com/office/drawing/2014/main" id="{3FF7DC72-A538-4C1F-B8A5-C79114577B0A}"/>
              </a:ext>
            </a:extLst>
          </p:cNvPr>
          <p:cNvSpPr>
            <a:spLocks noGrp="1"/>
          </p:cNvSpPr>
          <p:nvPr>
            <p:ph type="ftr" sz="quarter" idx="11"/>
          </p:nvPr>
        </p:nvSpPr>
        <p:spPr/>
        <p:txBody>
          <a:bodyPr/>
          <a:lstStyle/>
          <a:p>
            <a:endParaRPr lang="el-GR"/>
          </a:p>
        </p:txBody>
      </p:sp>
      <p:sp>
        <p:nvSpPr>
          <p:cNvPr id="3" name="Θέση αριθμού διαφάνειας 2">
            <a:extLst>
              <a:ext uri="{FF2B5EF4-FFF2-40B4-BE49-F238E27FC236}">
                <a16:creationId xmlns:a16="http://schemas.microsoft.com/office/drawing/2014/main" id="{B80FBE1F-5D41-4606-9AF0-C470DB75318C}"/>
              </a:ext>
            </a:extLst>
          </p:cNvPr>
          <p:cNvSpPr>
            <a:spLocks noGrp="1"/>
          </p:cNvSpPr>
          <p:nvPr>
            <p:ph type="sldNum" sz="quarter" idx="12"/>
          </p:nvPr>
        </p:nvSpPr>
        <p:spPr/>
        <p:txBody>
          <a:bodyPr/>
          <a:lstStyle/>
          <a:p>
            <a:fld id="{B4B4A090-C6FB-429D-9E72-869C603C7F2D}" type="slidenum">
              <a:rPr lang="el-GR" smtClean="0"/>
              <a:pPr/>
              <a:t>8</a:t>
            </a:fld>
            <a:endParaRPr lang="el-G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919163" y="1047750"/>
            <a:ext cx="7305675" cy="4762500"/>
          </a:xfrm>
          <a:prstGeom prst="rect">
            <a:avLst/>
          </a:prstGeom>
          <a:noFill/>
          <a:ln w="9525">
            <a:noFill/>
            <a:miter lim="800000"/>
            <a:headEnd/>
            <a:tailEnd/>
          </a:ln>
        </p:spPr>
      </p:pic>
      <p:sp>
        <p:nvSpPr>
          <p:cNvPr id="3" name="Θέση υποσέλιδου 2">
            <a:extLst>
              <a:ext uri="{FF2B5EF4-FFF2-40B4-BE49-F238E27FC236}">
                <a16:creationId xmlns:a16="http://schemas.microsoft.com/office/drawing/2014/main" id="{22387388-4610-4286-9CE8-F6F15CE3E78C}"/>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A9902B8B-D81B-433E-8117-34D26A734397}"/>
              </a:ext>
            </a:extLst>
          </p:cNvPr>
          <p:cNvSpPr>
            <a:spLocks noGrp="1"/>
          </p:cNvSpPr>
          <p:nvPr>
            <p:ph type="sldNum" sz="quarter" idx="12"/>
          </p:nvPr>
        </p:nvSpPr>
        <p:spPr/>
        <p:txBody>
          <a:bodyPr/>
          <a:lstStyle/>
          <a:p>
            <a:fld id="{B4B4A090-C6FB-429D-9E72-869C603C7F2D}" type="slidenum">
              <a:rPr lang="el-GR" smtClean="0"/>
              <a:pPr/>
              <a:t>9</a:t>
            </a:fld>
            <a:endParaRPr lang="el-GR"/>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2842</TotalTime>
  <Words>3923</Words>
  <Application>Microsoft Office PowerPoint</Application>
  <PresentationFormat>Προβολή στην οθόνη (4:3)</PresentationFormat>
  <Paragraphs>328</Paragraphs>
  <Slides>64</Slides>
  <Notes>7</Notes>
  <HiddenSlides>0</HiddenSlides>
  <MMClips>0</MMClips>
  <ScaleCrop>false</ScaleCrop>
  <HeadingPairs>
    <vt:vector size="6" baseType="variant">
      <vt:variant>
        <vt:lpstr>Γραμματοσειρές που χρησιμοποιούνται</vt:lpstr>
      </vt:variant>
      <vt:variant>
        <vt:i4>10</vt:i4>
      </vt:variant>
      <vt:variant>
        <vt:lpstr>Θέμα</vt:lpstr>
      </vt:variant>
      <vt:variant>
        <vt:i4>1</vt:i4>
      </vt:variant>
      <vt:variant>
        <vt:lpstr>Τίτλοι διαφανειών</vt:lpstr>
      </vt:variant>
      <vt:variant>
        <vt:i4>64</vt:i4>
      </vt:variant>
    </vt:vector>
  </HeadingPairs>
  <TitlesOfParts>
    <vt:vector size="75" baseType="lpstr">
      <vt:lpstr>Arial</vt:lpstr>
      <vt:lpstr>Arial Black</vt:lpstr>
      <vt:lpstr>Calibri</vt:lpstr>
      <vt:lpstr>Corbel</vt:lpstr>
      <vt:lpstr>Open Sans</vt:lpstr>
      <vt:lpstr>Tahoma</vt:lpstr>
      <vt:lpstr>Times</vt:lpstr>
      <vt:lpstr>Times New Roman</vt:lpstr>
      <vt:lpstr>Wingdings</vt:lpstr>
      <vt:lpstr>Wingdings 2</vt:lpstr>
      <vt:lpstr>Θέμα του Office</vt:lpstr>
      <vt:lpstr>Θεωρίες Μάθησης</vt:lpstr>
      <vt:lpstr>Θεωρίες Μάθησης και υπολογιστικά περιβάλλοντα</vt:lpstr>
      <vt:lpstr>Οι συμπεριφοριστικές προσεγγίσεις Μάθηση = τροποποίηση Συμπεριφοράς </vt:lpstr>
      <vt:lpstr>Οι οικοδομητιστικές (γνωστικές) προσεγγίσεις </vt:lpstr>
      <vt:lpstr>Οι κοινωνικοπολιτισμικές προσεγγίσεις </vt:lpstr>
      <vt:lpstr>ΣΥΜΠΕΡΙΦΟΡΙΣΜΟΣ</vt:lpstr>
      <vt:lpstr>Παρουσίαση του PowerPoint</vt:lpstr>
      <vt:lpstr>Παρουσίαση του PowerPoint</vt:lpstr>
      <vt:lpstr>Παρουσίαση του PowerPoint</vt:lpstr>
      <vt:lpstr>Παρουσίαση του PowerPoint</vt:lpstr>
      <vt:lpstr>Κλασσική εξαρτημένη μάθηση (classical conditioning) </vt:lpstr>
      <vt:lpstr>ΠΑΡΑΔΕΙΓΜΑ ΚΛΑΣΙΚΗΣ ΕΞΑΡΤΗΜΕΝΗΣ ΜΑΘΗΣΗΣ</vt:lpstr>
      <vt:lpstr>Παρουσίαση του PowerPoint</vt:lpstr>
      <vt:lpstr>Εξαρτημένη μάθηση της λέξης ΓΑΛΑ</vt:lpstr>
      <vt:lpstr>ΠΑΡΑΔΕΙΓΜΑ ΚΛΑΣΙΚΗΣ ΕΞΑΡΤΗΜΕΝΗΣ ΜΑΘΗΣΗΣ</vt:lpstr>
      <vt:lpstr>ΠΑΡΑΔΕΙΓΜΑ ΚΛΑΣΙΚΗΣ ΕΞΑΡΤΗΜΕΝΗΣ ΜΑΘΗΣΗΣ</vt:lpstr>
      <vt:lpstr>B. Watson (1878-1958) 0 ιδρυτής του συμπεριφορισμού</vt:lpstr>
      <vt:lpstr>ΠΕΙΡΑΜΑ ALBERT</vt:lpstr>
      <vt:lpstr>ΠΕΙΡΑΜΑ ALBERT ΟΙ ΦΟΒΟΙ ΜΑΘΑΙΝΟΝΤΑΙ</vt:lpstr>
      <vt:lpstr>Βασικές αρχές της θεωρίας του Watson</vt:lpstr>
      <vt:lpstr>ΒΑΣΙΚΟ ΑΞΙΩΜΑ </vt:lpstr>
      <vt:lpstr>Η αντανακλαστική ή συντελεστική εξαρτημένη μάθηση του Ε. Thorndike</vt:lpstr>
      <vt:lpstr>Παρουσίαση του PowerPoint</vt:lpstr>
      <vt:lpstr>ΠΑΡΑΤΗΡΗΣΕΙΣ ΠΟΥ ΒΑΣΙΣΤΗΚΕ Ο ΝΟΜΟΣ ΤΟΥ ΑΠΟΤΕΛΕΣΜΑΤΟΣ</vt:lpstr>
      <vt:lpstr>Παρουσίαση του PowerPoint</vt:lpstr>
      <vt:lpstr>Eρμηνεία</vt:lpstr>
      <vt:lpstr>Θεωρεία της Συνάφειας </vt:lpstr>
      <vt:lpstr>Αντανακλαστική εξαρτημένη Μάθηση του Thorndike vs κλασική εξαρτημένη μάθηση Pavlov</vt:lpstr>
      <vt:lpstr>Αντανακλαστική εξαρτημένη Μάθηση του Thorndike vs κλασική εξαρτημένη μάθηση Pavlov</vt:lpstr>
      <vt:lpstr>Μάθηση :Τhorndike </vt:lpstr>
      <vt:lpstr>Α’ Παγκόσμιος Πόλεμος και Thorndike</vt:lpstr>
      <vt:lpstr> Σύνοψη: αντανακλαστική εξαρτημένη μάθηση   Εdward L. Thorndike</vt:lpstr>
      <vt:lpstr>H θεωρία του Thorndike για την σχολική τάξη(1/3)</vt:lpstr>
      <vt:lpstr>H θεωρία του Thorndike για την σχολική τάξη(2/3)</vt:lpstr>
      <vt:lpstr>H θεωρία του Thorndike για την σχολική τάξη(3/3)</vt:lpstr>
      <vt:lpstr>Γιατί δεν δουλεύει πάντα στην τάξη η θεωρία του Thorndike</vt:lpstr>
      <vt:lpstr>Η Συντελεστική Μάθηση του Skinner (operant conditioning)</vt:lpstr>
      <vt:lpstr>SKINNER BOX https://www.youtube.com/watch?v=MOgowRy2WC0 </vt:lpstr>
      <vt:lpstr>Skinner box- Θετικη ενίσχυση</vt:lpstr>
      <vt:lpstr>     ??????? Όλες μας οι επιλογές είναι αποτέλεσμα θετικής ενίσχυσης και συνεπώς δεν διαθέτουμε ελεύθερη βούληση αφού  επαναλαμβάνουμε πράξεις από τις οποίες έχουμε αποκομίσει θετικό αποτέλεσμα.  </vt:lpstr>
      <vt:lpstr>Skinner box-Αρνητική ενίσχυση(Τιμωρία)</vt:lpstr>
      <vt:lpstr>Ενίσχυση και τιμωρία – Σημαντικές έννοιες στη θεωρία του Skinner</vt:lpstr>
      <vt:lpstr>τιμωρία</vt:lpstr>
      <vt:lpstr>Είδη ενίσχυσης και τιμωρίας</vt:lpstr>
      <vt:lpstr>Συντελεστική μάθηση στην καθημερινότητα</vt:lpstr>
      <vt:lpstr>Παρουσίαση του PowerPoint</vt:lpstr>
      <vt:lpstr> Γραμμική Οργάνωση (B.F. Skinner) </vt:lpstr>
      <vt:lpstr>Χαρακτηριστικά γραμμικής προγραμματισμένης διδασκαλίας(Skinner)</vt:lpstr>
      <vt:lpstr>Συμπερασματικά:  Οι Aρχές της μάθησης του Skinner</vt:lpstr>
      <vt:lpstr>Προγραμματισμένη διδασκαλία με Διακλαδισμένη Οργάνωση (Ν.Α.Crowder)</vt:lpstr>
      <vt:lpstr> Βασική διαφορά Skinner-Crowder </vt:lpstr>
      <vt:lpstr>Kλασική εξαρτημένη μάθηση VS Συντελεστική εξαρτημένη μάθηση</vt:lpstr>
      <vt:lpstr> Gagné</vt:lpstr>
      <vt:lpstr>Θεωρία Gagné</vt:lpstr>
      <vt:lpstr>ΤΑ 9 ΒΗΜΑΤΑ ΤΗΣ ΜΑΘΗΣΗΣ https://www.youtube.com/watch?v=EOIGhyiCwpU</vt:lpstr>
      <vt:lpstr>(1) ΕΣΤΙΑΣΗ ΠΡΟΣΟΧΗΣ</vt:lpstr>
      <vt:lpstr>(2) ΣΤΟΧΟΙ ΜΑΘΗΣΗΣ</vt:lpstr>
      <vt:lpstr>(3) ΑΝΑΚΛΗΣΗ ΠΡΟΤΕΡΗΣ ΓΝΩΣΗΣ</vt:lpstr>
      <vt:lpstr>(4) ΠΑΡΟΥΣΙΑΣΗ ΥΛΙΚΟΥ</vt:lpstr>
      <vt:lpstr>(5) ΠΑΡΟΧΗ ΥΠΟΣΤΗΡΙΞΗΣ</vt:lpstr>
      <vt:lpstr>(6) ΔΡΑΣΗ ΜΑΘΗΤΩΝ</vt:lpstr>
      <vt:lpstr>(7) ΑΝΑΔΡΑΣΗ από Εκπαιδευτικό</vt:lpstr>
      <vt:lpstr>(8) ΑΞΙΟΛΟΓΗΣΗ</vt:lpstr>
      <vt:lpstr>(9) ΔΙΑΤΗΡΗΣΗ ΓΝΩΣΗΣ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ΣΥΜΠΕΡΙΦΟΡΙΣΜΟΣ</dc:title>
  <dc:creator>ΗΡΑ</dc:creator>
  <cp:lastModifiedBy>Αντωνοπούλου Σωτηρία Ήρα</cp:lastModifiedBy>
  <cp:revision>94</cp:revision>
  <dcterms:created xsi:type="dcterms:W3CDTF">2017-02-26T10:53:09Z</dcterms:created>
  <dcterms:modified xsi:type="dcterms:W3CDTF">2022-11-06T12:06:07Z</dcterms:modified>
</cp:coreProperties>
</file>