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9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1" r:id="rId21"/>
    <p:sldId id="283" r:id="rId22"/>
    <p:sldId id="292" r:id="rId23"/>
    <p:sldId id="284" r:id="rId24"/>
    <p:sldId id="285" r:id="rId25"/>
    <p:sldId id="286" r:id="rId26"/>
    <p:sldId id="287" r:id="rId27"/>
    <p:sldId id="288" r:id="rId28"/>
    <p:sldId id="297" r:id="rId29"/>
    <p:sldId id="298" r:id="rId30"/>
    <p:sldId id="293" r:id="rId31"/>
    <p:sldId id="294" r:id="rId32"/>
    <p:sldId id="296" r:id="rId33"/>
    <p:sldId id="299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CD5AD-617B-4B13-A465-435182709BCA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5E91E-87B7-46BB-94D1-5F070037B2C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5221A-DB15-4E75-B4B4-B3B3CB33B276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7BD4-5AC1-4FE9-A63E-AC90FB255D65}" type="datetimeFigureOut">
              <a:rPr lang="el-GR" smtClean="0"/>
              <a:pPr/>
              <a:t>24/10/2023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6072-1BE2-48C3-B02C-50082CA7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ΦΙΛΟΣΟΦΙΑ </a:t>
            </a:r>
            <a:r>
              <a:rPr lang="el-GR" dirty="0" smtClean="0"/>
              <a:t>ΤΗΣ </a:t>
            </a:r>
            <a:r>
              <a:rPr lang="el-GR" dirty="0" smtClean="0"/>
              <a:t>ΕΚΠΑΙΔΕΥΣΗΣ</a:t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sz="3100" dirty="0" smtClean="0"/>
              <a:t>ΔΗΜΟΠΟΥΛΟΣ ΒΑΣΙΛΕΙΟΣ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3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Παιδεία &amp; Δημοκρατία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Θουκυδίδης, «</a:t>
            </a:r>
            <a:r>
              <a:rPr lang="el-GR" sz="2400" i="1" dirty="0" smtClean="0"/>
              <a:t>Περικλέους Επιτάφιος</a:t>
            </a:r>
            <a:r>
              <a:rPr lang="el-GR" sz="2400" dirty="0" smtClean="0"/>
              <a:t>»:</a:t>
            </a:r>
          </a:p>
          <a:p>
            <a:pPr algn="ctr">
              <a:buNone/>
            </a:pPr>
            <a:r>
              <a:rPr lang="el-GR" sz="2400" dirty="0" smtClean="0"/>
              <a:t>Μόνο εμείς θεωρούμε αυτόν, που δεν μετέχει καθόλου στα πολιτικά, όχι φιλειρηνικό αλλά </a:t>
            </a:r>
            <a:r>
              <a:rPr lang="el-GR" sz="2400" u="sng" dirty="0" smtClean="0"/>
              <a:t>άχρηστο</a:t>
            </a:r>
            <a:r>
              <a:rPr lang="el-GR" sz="2400" dirty="0" smtClean="0"/>
              <a:t>»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                                                              «ιδιώτης»</a:t>
            </a:r>
          </a:p>
          <a:p>
            <a:pPr algn="ctr">
              <a:buNone/>
            </a:pPr>
            <a:r>
              <a:rPr lang="el-GR" sz="2000" dirty="0" smtClean="0"/>
              <a:t>(στις υπόλοιπες ευρωπαϊκές γλώσσες η συγκεκριμένη λέξη διατηρεί το αρχικό της νόημα)</a:t>
            </a:r>
          </a:p>
          <a:p>
            <a:pPr algn="ct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800" dirty="0" smtClean="0"/>
              <a:t>Η </a:t>
            </a:r>
            <a:r>
              <a:rPr lang="el-GR" sz="2800" u="sng" dirty="0" smtClean="0"/>
              <a:t>ουσία</a:t>
            </a:r>
            <a:r>
              <a:rPr lang="el-GR" sz="2800" dirty="0" smtClean="0"/>
              <a:t> του καθενός προκύπτει από την ποιότητα της παρ</a:t>
            </a:r>
            <a:r>
              <a:rPr lang="el-GR" sz="2800" u="sng" dirty="0" smtClean="0"/>
              <a:t>ουσία</a:t>
            </a:r>
            <a:r>
              <a:rPr lang="el-GR" sz="2800" dirty="0" smtClean="0"/>
              <a:t>ς του μέσα στον κόσμο- δηλ. από την ίδια του την </a:t>
            </a:r>
            <a:r>
              <a:rPr lang="el-GR" sz="2800" b="1" dirty="0" smtClean="0"/>
              <a:t>παιδεία</a:t>
            </a:r>
            <a:r>
              <a:rPr lang="el-GR" sz="2800" dirty="0" smtClean="0"/>
              <a:t> …</a:t>
            </a:r>
          </a:p>
          <a:p>
            <a:pPr algn="ctr">
              <a:buNone/>
            </a:pPr>
            <a:endParaRPr lang="el-GR" sz="2000" dirty="0" smtClean="0"/>
          </a:p>
          <a:p>
            <a:pPr algn="ctr"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6429388" y="2714620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500562" y="4143380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«… </a:t>
            </a:r>
            <a:r>
              <a:rPr lang="el-GR" sz="2400" i="1" dirty="0" smtClean="0"/>
              <a:t>η παιδεία πρέπει να κορυφώνεται και να υποτάσσει όλες της τις ενέργειες σε ένα ιδανικό ανθρώπινης ζωής, σε κάτι που δημιουργεί η κοινωνική εξέλιξη, η ομαδική ζωή ορισμένου τόπου και καιρού, σαν μια απαίτηση του καλύτερου, σαν ένα όνειρο </a:t>
            </a:r>
            <a:r>
              <a:rPr lang="el-GR" sz="2400" i="1" dirty="0" err="1" smtClean="0"/>
              <a:t>περιαυγαστικό</a:t>
            </a:r>
            <a:r>
              <a:rPr lang="el-GR" sz="2400" i="1" dirty="0" smtClean="0"/>
              <a:t> και απολυτρωτικό, που σβήνει τις ασχήμιες των τωρινών και συμπληρώνει και μεγαλώνει τα καλά και τα ωραία</a:t>
            </a:r>
            <a:r>
              <a:rPr lang="el-GR" sz="2400" dirty="0" smtClean="0"/>
              <a:t>» (Δημήτρης Γληνός, </a:t>
            </a:r>
            <a:r>
              <a:rPr lang="el-GR" sz="2400" i="1" dirty="0" smtClean="0"/>
              <a:t>Το βασικό πρόβλημα της παιδείας</a:t>
            </a:r>
            <a:r>
              <a:rPr lang="el-GR" sz="2400" dirty="0" smtClean="0"/>
              <a:t>)</a:t>
            </a:r>
            <a:endParaRPr lang="el-G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ΔΗΜΟΚΡΑΤΙΑ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/>
              <a:t>Η γέννηση και η σημασία του ύψιστου πολιτεύματος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01122" cy="2857496"/>
          </a:xfrm>
          <a:solidFill>
            <a:schemeClr val="accent6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3">
                <a:lumMod val="20000"/>
                <a:lumOff val="8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el-GR" sz="2700" b="1" dirty="0" smtClean="0"/>
              <a:t/>
            </a:r>
            <a:br>
              <a:rPr lang="el-GR" sz="2700" b="1" dirty="0" smtClean="0"/>
            </a:br>
            <a:r>
              <a:rPr lang="el-GR" sz="1300" dirty="0" smtClean="0"/>
              <a:t>ΔΗΜΟΠΟΥΛΟΣ ΒΑΣΙΛΕΙΟΣ / ΦΙΛΟΣΟΦΙΑ ΤΗΣ </a:t>
            </a:r>
            <a:r>
              <a:rPr lang="el-GR" sz="1300" dirty="0"/>
              <a:t>ΕΚΠΑΙΔΕΥΣΗΣ</a:t>
            </a:r>
            <a:r>
              <a:rPr lang="el-GR" sz="2700" b="1" dirty="0" smtClean="0"/>
              <a:t/>
            </a:r>
            <a:br>
              <a:rPr lang="el-GR" sz="2700" b="1" dirty="0" smtClean="0"/>
            </a:br>
            <a:r>
              <a:rPr lang="el-GR" sz="2700" b="1" dirty="0" smtClean="0">
                <a:solidFill>
                  <a:schemeClr val="accent1"/>
                </a:solidFill>
              </a:rPr>
              <a:t>ΔΗΜΟΚΡΑΤΙΑ</a:t>
            </a:r>
            <a:r>
              <a:rPr lang="el-GR" sz="2700" dirty="0" smtClean="0">
                <a:solidFill>
                  <a:schemeClr val="accent1"/>
                </a:solidFill>
              </a:rPr>
              <a:t>: </a:t>
            </a:r>
            <a:r>
              <a:rPr lang="el-GR" sz="2700" dirty="0" smtClean="0">
                <a:solidFill>
                  <a:schemeClr val="tx1"/>
                </a:solidFill>
              </a:rPr>
              <a:t/>
            </a:r>
            <a:br>
              <a:rPr lang="el-GR" sz="2700" dirty="0" smtClean="0">
                <a:solidFill>
                  <a:schemeClr val="tx1"/>
                </a:solidFill>
              </a:rPr>
            </a:br>
            <a:r>
              <a:rPr lang="el-GR" sz="2700" dirty="0" smtClean="0">
                <a:solidFill>
                  <a:schemeClr val="tx1"/>
                </a:solidFill>
              </a:rPr>
              <a:t>γεννήθηκε πριν από 2500 περίπου χρόνια στην Αρχαία Αθήνα</a:t>
            </a:r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sz="2700" b="1" dirty="0" smtClean="0">
                <a:solidFill>
                  <a:schemeClr val="accent1"/>
                </a:solidFill>
              </a:rPr>
              <a:t>Δήμος + κράτος</a:t>
            </a:r>
            <a:r>
              <a:rPr lang="el-GR" sz="2700" dirty="0" smtClean="0">
                <a:solidFill>
                  <a:schemeClr val="tx1"/>
                </a:solidFill>
              </a:rPr>
              <a:t/>
            </a:r>
            <a:br>
              <a:rPr lang="el-GR" sz="2700" dirty="0" smtClean="0">
                <a:solidFill>
                  <a:schemeClr val="tx1"/>
                </a:solidFill>
              </a:rPr>
            </a:br>
            <a:r>
              <a:rPr lang="el-GR" sz="2700" dirty="0" smtClean="0">
                <a:solidFill>
                  <a:schemeClr val="tx1"/>
                </a:solidFill>
              </a:rPr>
              <a:t> </a:t>
            </a:r>
            <a:r>
              <a:rPr lang="el-GR" sz="2200" dirty="0" smtClean="0">
                <a:solidFill>
                  <a:schemeClr val="tx1"/>
                </a:solidFill>
              </a:rPr>
              <a:t>(2 λέξεις που προϋπήρχαν στα ομηρικά έπη αλλά μέχρι τότε δεν είχαν  συνδεθεί</a:t>
            </a:r>
            <a:r>
              <a:rPr lang="el-GR" sz="2700" dirty="0" smtClean="0">
                <a:solidFill>
                  <a:schemeClr val="tx1"/>
                </a:solidFill>
              </a:rPr>
              <a:t/>
            </a:r>
            <a:br>
              <a:rPr lang="el-GR" sz="2700" dirty="0" smtClean="0">
                <a:solidFill>
                  <a:schemeClr val="tx1"/>
                </a:solidFill>
              </a:rPr>
            </a:br>
            <a:endParaRPr lang="el-GR" sz="2700" dirty="0">
              <a:solidFill>
                <a:schemeClr val="tx1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58" y="2714620"/>
            <a:ext cx="4306282" cy="37147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sz="2400" dirty="0" smtClean="0">
              <a:latin typeface="+mj-lt"/>
            </a:endParaRPr>
          </a:p>
          <a:p>
            <a:pPr>
              <a:buNone/>
            </a:pPr>
            <a:endParaRPr lang="el-GR" sz="2400" dirty="0" smtClean="0">
              <a:latin typeface="+mj-lt"/>
            </a:endParaRPr>
          </a:p>
          <a:p>
            <a:pPr>
              <a:buNone/>
            </a:pPr>
            <a:r>
              <a:rPr lang="el-GR" sz="2400" dirty="0" smtClean="0">
                <a:latin typeface="+mj-lt"/>
              </a:rPr>
              <a:t>Δήλωνε:</a:t>
            </a:r>
          </a:p>
          <a:p>
            <a:r>
              <a:rPr lang="el-GR" sz="2400" dirty="0" smtClean="0">
                <a:latin typeface="+mj-lt"/>
              </a:rPr>
              <a:t>Μια </a:t>
            </a:r>
            <a:r>
              <a:rPr lang="el-GR" sz="2400" u="sng" dirty="0" smtClean="0">
                <a:latin typeface="+mj-lt"/>
              </a:rPr>
              <a:t>περιοχή</a:t>
            </a:r>
            <a:r>
              <a:rPr lang="el-GR" sz="2400" dirty="0" smtClean="0">
                <a:latin typeface="+mj-lt"/>
              </a:rPr>
              <a:t>, έναν </a:t>
            </a:r>
            <a:r>
              <a:rPr lang="el-GR" sz="2400" u="sng" dirty="0" smtClean="0">
                <a:latin typeface="+mj-lt"/>
              </a:rPr>
              <a:t>λαό</a:t>
            </a:r>
          </a:p>
          <a:p>
            <a:r>
              <a:rPr lang="el-GR" sz="2400" dirty="0" smtClean="0">
                <a:latin typeface="+mj-lt"/>
              </a:rPr>
              <a:t>Το </a:t>
            </a:r>
            <a:r>
              <a:rPr lang="el-GR" sz="2400" u="sng" dirty="0" smtClean="0">
                <a:latin typeface="+mj-lt"/>
              </a:rPr>
              <a:t>πλήθος των αμάχων</a:t>
            </a:r>
            <a:r>
              <a:rPr lang="el-GR" sz="2400" dirty="0" smtClean="0">
                <a:latin typeface="+mj-lt"/>
              </a:rPr>
              <a:t> οι οποίοι διαφοροποιούνταν από τους πολεμιστές </a:t>
            </a:r>
            <a:endParaRPr lang="el-GR" sz="2400" u="sng" dirty="0">
              <a:latin typeface="+mj-lt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2643182"/>
            <a:ext cx="3995768" cy="3714776"/>
          </a:xfrm>
        </p:spPr>
        <p:txBody>
          <a:bodyPr/>
          <a:lstStyle/>
          <a:p>
            <a:pPr algn="ctr">
              <a:buNone/>
            </a:pPr>
            <a:endParaRPr lang="el-GR" sz="2400" dirty="0" smtClean="0">
              <a:latin typeface="+mj-lt"/>
            </a:endParaRPr>
          </a:p>
          <a:p>
            <a:endParaRPr lang="el-GR" sz="2400" dirty="0" smtClean="0">
              <a:latin typeface="+mj-lt"/>
            </a:endParaRPr>
          </a:p>
          <a:p>
            <a:endParaRPr lang="el-GR" sz="2400" dirty="0" smtClean="0">
              <a:latin typeface="+mj-lt"/>
            </a:endParaRPr>
          </a:p>
          <a:p>
            <a:r>
              <a:rPr lang="el-GR" sz="2400" dirty="0" smtClean="0">
                <a:latin typeface="+mj-lt"/>
              </a:rPr>
              <a:t>εξέφραζε την εξουσία που βρισκόταν στα χέρια τόσο των θεών όσο και των ανθρώπων</a:t>
            </a:r>
            <a:r>
              <a:rPr lang="el-GR" sz="2400" dirty="0" smtClean="0"/>
              <a:t> (κράτος - αρχή)</a:t>
            </a:r>
          </a:p>
          <a:p>
            <a:endParaRPr lang="el-GR" sz="2400" dirty="0" smtClean="0">
              <a:latin typeface="+mj-lt"/>
            </a:endParaRPr>
          </a:p>
          <a:p>
            <a:endParaRPr lang="el-GR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0800000" flipV="1">
            <a:off x="1714480" y="2285992"/>
            <a:ext cx="2000264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rot="16200000" flipH="1">
            <a:off x="5322099" y="2464587"/>
            <a:ext cx="178595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Ορθογώνιο"/>
          <p:cNvSpPr/>
          <p:nvPr/>
        </p:nvSpPr>
        <p:spPr>
          <a:xfrm>
            <a:off x="285720" y="357166"/>
            <a:ext cx="85011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>
                <a:latin typeface="+mj-lt"/>
              </a:rPr>
              <a:t> </a:t>
            </a:r>
            <a:r>
              <a:rPr lang="el-GR" sz="1400" dirty="0" smtClean="0"/>
              <a:t>ΔΗΜΟΠΟΥΛΟΣ ΒΑΣΙΛΕΙΟΣ / ΦΙΛΟΣΟΦΙΑ ΤΗΣ </a:t>
            </a:r>
            <a:r>
              <a:rPr lang="el-GR" sz="1400" dirty="0"/>
              <a:t>ΕΚΠΑΙΔΕΥΣΗΣ</a:t>
            </a:r>
            <a:endParaRPr lang="el-GR" sz="1400" dirty="0" smtClean="0">
              <a:latin typeface="+mj-lt"/>
            </a:endParaRPr>
          </a:p>
          <a:p>
            <a:r>
              <a:rPr lang="el-GR" sz="1600" dirty="0" smtClean="0">
                <a:latin typeface="+mj-lt"/>
              </a:rPr>
              <a:t>Μέσα </a:t>
            </a:r>
            <a:r>
              <a:rPr lang="el-GR" sz="1600" dirty="0">
                <a:latin typeface="+mj-lt"/>
              </a:rPr>
              <a:t>από τη σύνδεση των δύο αυτών εννοιών εμφανίστηκε μια νέα μορφή διακυβέρνησης που στηριζόταν στο: </a:t>
            </a:r>
            <a:endParaRPr lang="el-GR" sz="1600" dirty="0" smtClean="0">
              <a:latin typeface="+mj-lt"/>
            </a:endParaRPr>
          </a:p>
          <a:p>
            <a:endParaRPr lang="el-GR" sz="2400" dirty="0">
              <a:latin typeface="+mj-lt"/>
            </a:endParaRPr>
          </a:p>
          <a:p>
            <a:r>
              <a:rPr lang="el-GR" sz="2400" u="sng" dirty="0"/>
              <a:t>«κράτος» του «δήμου</a:t>
            </a:r>
            <a:r>
              <a:rPr lang="el-GR" sz="2400" dirty="0"/>
              <a:t>» → κυριαρχία των </a:t>
            </a:r>
            <a:r>
              <a:rPr lang="el-GR" sz="2400" b="1" dirty="0">
                <a:solidFill>
                  <a:schemeClr val="accent1"/>
                </a:solidFill>
              </a:rPr>
              <a:t>πολιτών</a:t>
            </a:r>
            <a:r>
              <a:rPr lang="el-GR" sz="2400" dirty="0">
                <a:solidFill>
                  <a:schemeClr val="accent1"/>
                </a:solidFill>
              </a:rPr>
              <a:t> </a:t>
            </a:r>
          </a:p>
          <a:p>
            <a:endParaRPr lang="el-GR" sz="2400" dirty="0">
              <a:latin typeface="+mj-lt"/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214282" y="2357431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2400" dirty="0" smtClean="0">
                <a:latin typeface="+mj-lt"/>
              </a:rPr>
              <a:t>Ενήλικες</a:t>
            </a:r>
            <a:r>
              <a:rPr lang="el-GR" sz="2400" dirty="0">
                <a:latin typeface="+mj-lt"/>
              </a:rPr>
              <a:t>, άνδρες, ελεύθεροι, </a:t>
            </a:r>
            <a:r>
              <a:rPr lang="el-GR" sz="2400" dirty="0" smtClean="0">
                <a:latin typeface="+mj-lt"/>
              </a:rPr>
              <a:t>Αθηναίοι</a:t>
            </a:r>
          </a:p>
          <a:p>
            <a:pPr algn="r"/>
            <a:endParaRPr lang="el-GR" sz="2400" dirty="0">
              <a:latin typeface="+mj-lt"/>
            </a:endParaRPr>
          </a:p>
          <a:p>
            <a:pPr algn="r"/>
            <a:endParaRPr lang="el-GR" sz="2400" dirty="0" smtClean="0">
              <a:latin typeface="+mj-lt"/>
            </a:endParaRPr>
          </a:p>
          <a:p>
            <a:pPr algn="just"/>
            <a:r>
              <a:rPr lang="el-GR" sz="2400" dirty="0">
                <a:latin typeface="+mj-lt"/>
              </a:rPr>
              <a:t>Απένειμε στις </a:t>
            </a:r>
            <a:r>
              <a:rPr lang="el-GR" sz="2400" u="sng" dirty="0">
                <a:latin typeface="+mj-lt"/>
              </a:rPr>
              <a:t>λαϊκές </a:t>
            </a:r>
            <a:r>
              <a:rPr lang="el-GR" sz="2400" u="sng" dirty="0" smtClean="0">
                <a:latin typeface="+mj-lt"/>
              </a:rPr>
              <a:t>μάζες</a:t>
            </a:r>
            <a:r>
              <a:rPr lang="el-GR" sz="2400" dirty="0" smtClean="0">
                <a:latin typeface="+mj-lt"/>
              </a:rPr>
              <a:t> </a:t>
            </a:r>
            <a:r>
              <a:rPr lang="el-GR" sz="2400" dirty="0">
                <a:latin typeface="+mj-lt"/>
              </a:rPr>
              <a:t>ένα πρωτόγνωρο/αδιανόητο ρόλο για τα δεδομένα της </a:t>
            </a:r>
            <a:r>
              <a:rPr lang="el-GR" sz="2400" dirty="0" smtClean="0">
                <a:latin typeface="+mj-lt"/>
              </a:rPr>
              <a:t>εποχής</a:t>
            </a:r>
          </a:p>
          <a:p>
            <a:pPr algn="just"/>
            <a:endParaRPr lang="el-GR" sz="2400" dirty="0">
              <a:latin typeface="+mj-lt"/>
            </a:endParaRPr>
          </a:p>
          <a:p>
            <a:pPr algn="just"/>
            <a:r>
              <a:rPr lang="el-GR" sz="2400" dirty="0">
                <a:latin typeface="+mj-lt"/>
              </a:rPr>
              <a:t> </a:t>
            </a:r>
          </a:p>
          <a:p>
            <a:pPr algn="ctr"/>
            <a:r>
              <a:rPr lang="el-GR" sz="2400" dirty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 </a:t>
            </a:r>
            <a:r>
              <a:rPr lang="el-GR" sz="2400" u="sng" dirty="0">
                <a:latin typeface="+mj-lt"/>
              </a:rPr>
              <a:t>Μέχρι τότε</a:t>
            </a:r>
            <a:r>
              <a:rPr lang="el-GR" sz="2400" dirty="0">
                <a:latin typeface="+mj-lt"/>
              </a:rPr>
              <a:t> είχαν περιορισμένο βαθμό συμμετοχικότητας </a:t>
            </a:r>
          </a:p>
          <a:p>
            <a:pPr algn="ctr"/>
            <a:r>
              <a:rPr lang="el-GR" sz="2400" dirty="0">
                <a:latin typeface="+mj-lt"/>
              </a:rPr>
              <a:t>  </a:t>
            </a:r>
            <a:r>
              <a:rPr lang="el-GR" sz="2400" dirty="0" smtClean="0">
                <a:latin typeface="+mj-lt"/>
              </a:rPr>
              <a:t> </a:t>
            </a:r>
            <a:r>
              <a:rPr lang="el-GR" sz="2400" dirty="0">
                <a:latin typeface="+mj-lt"/>
              </a:rPr>
              <a:t>(οι άρχοντας </a:t>
            </a:r>
            <a:r>
              <a:rPr lang="el-GR" sz="2400" dirty="0" smtClean="0">
                <a:latin typeface="+mj-lt"/>
              </a:rPr>
              <a:t>τους </a:t>
            </a:r>
            <a:r>
              <a:rPr lang="el-GR" sz="2400" dirty="0">
                <a:latin typeface="+mj-lt"/>
              </a:rPr>
              <a:t>άκουγαν αλλά αποφάσιζαν οι ίδιοι)</a:t>
            </a:r>
          </a:p>
          <a:p>
            <a:endParaRPr lang="el-GR" sz="2400" dirty="0"/>
          </a:p>
          <a:p>
            <a:r>
              <a:rPr lang="el-GR" sz="2400" dirty="0" smtClean="0">
                <a:latin typeface="+mj-lt"/>
              </a:rPr>
              <a:t> </a:t>
            </a:r>
          </a:p>
          <a:p>
            <a:endParaRPr lang="el-GR" sz="2400" dirty="0">
              <a:latin typeface="+mj-lt"/>
            </a:endParaRPr>
          </a:p>
          <a:p>
            <a:endParaRPr lang="el-GR" sz="2400" dirty="0" smtClean="0">
              <a:latin typeface="+mj-lt"/>
            </a:endParaRPr>
          </a:p>
          <a:p>
            <a:endParaRPr lang="el-GR" sz="2400" dirty="0">
              <a:latin typeface="+mj-lt"/>
            </a:endParaRPr>
          </a:p>
        </p:txBody>
      </p:sp>
      <p:cxnSp>
        <p:nvCxnSpPr>
          <p:cNvPr id="28" name="AutoShape 17"/>
          <p:cNvCxnSpPr>
            <a:cxnSpLocks noChangeShapeType="1"/>
          </p:cNvCxnSpPr>
          <p:nvPr/>
        </p:nvCxnSpPr>
        <p:spPr bwMode="auto">
          <a:xfrm rot="16200000" flipH="1">
            <a:off x="5791218" y="2138344"/>
            <a:ext cx="561961" cy="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0501" name="AutoShape 21"/>
          <p:cNvCxnSpPr>
            <a:cxnSpLocks noChangeShapeType="1"/>
          </p:cNvCxnSpPr>
          <p:nvPr/>
        </p:nvCxnSpPr>
        <p:spPr bwMode="auto">
          <a:xfrm rot="5400000">
            <a:off x="500828" y="2713826"/>
            <a:ext cx="1714512" cy="158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9" name="38 - Ευθύγραμμο βέλος σύνδεσης"/>
          <p:cNvCxnSpPr/>
          <p:nvPr/>
        </p:nvCxnSpPr>
        <p:spPr>
          <a:xfrm rot="5400000">
            <a:off x="3228972" y="4343400"/>
            <a:ext cx="842962" cy="14294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642918"/>
            <a:ext cx="8643998" cy="5715040"/>
          </a:xfrm>
        </p:spPr>
        <p:txBody>
          <a:bodyPr/>
          <a:lstStyle/>
          <a:p>
            <a:pPr algn="just">
              <a:buNone/>
            </a:pPr>
            <a:r>
              <a:rPr lang="el-GR" sz="2400" dirty="0" smtClean="0">
                <a:latin typeface="+mj-lt"/>
              </a:rPr>
              <a:t>     </a:t>
            </a:r>
          </a:p>
          <a:p>
            <a:pPr algn="ctr">
              <a:buNone/>
            </a:pP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endParaRPr lang="el-GR" sz="1600" dirty="0" smtClean="0">
              <a:latin typeface="+mj-lt"/>
            </a:endParaRPr>
          </a:p>
          <a:p>
            <a:pPr algn="ctr">
              <a:buNone/>
            </a:pPr>
            <a:r>
              <a:rPr lang="el-GR" sz="2400" dirty="0" smtClean="0">
                <a:latin typeface="+mj-lt"/>
              </a:rPr>
              <a:t>Με τη Δημοκρατία τα κατώτερα στρώματα κατάφεραν για 1</a:t>
            </a:r>
            <a:r>
              <a:rPr lang="el-GR" sz="2400" baseline="30000" dirty="0" smtClean="0">
                <a:latin typeface="+mj-lt"/>
              </a:rPr>
              <a:t>η</a:t>
            </a:r>
            <a:r>
              <a:rPr lang="el-GR" sz="2400" dirty="0" smtClean="0">
                <a:latin typeface="+mj-lt"/>
              </a:rPr>
              <a:t> (και ίσως μοναδική) φορά να αποκτήσουν 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όχι μόνο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πολιτική υπόσταση / δικαιώματα 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αλλά και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το σκανδαλώδες δικαίωμα να:</a:t>
            </a:r>
          </a:p>
          <a:p>
            <a:pPr>
              <a:buNone/>
            </a:pPr>
            <a:endParaRPr lang="el-GR" sz="2400" dirty="0" smtClean="0">
              <a:latin typeface="+mj-lt"/>
            </a:endParaRPr>
          </a:p>
          <a:p>
            <a:pPr>
              <a:buNone/>
            </a:pPr>
            <a:endParaRPr lang="el-GR" sz="2400" dirty="0" smtClean="0">
              <a:latin typeface="+mj-lt"/>
            </a:endParaRPr>
          </a:p>
          <a:p>
            <a:r>
              <a:rPr lang="el-GR" sz="2400" dirty="0" smtClean="0">
                <a:latin typeface="+mj-lt"/>
              </a:rPr>
              <a:t>Αποφασίζουν</a:t>
            </a:r>
          </a:p>
          <a:p>
            <a:r>
              <a:rPr lang="el-GR" sz="2400" dirty="0" smtClean="0">
                <a:latin typeface="+mj-lt"/>
              </a:rPr>
              <a:t>Νομοθετούν          δηλ. να συναπαρτίζουν το «</a:t>
            </a:r>
            <a:r>
              <a:rPr lang="el-GR" sz="2400" dirty="0" err="1" smtClean="0">
                <a:latin typeface="+mj-lt"/>
              </a:rPr>
              <a:t>κύριον</a:t>
            </a:r>
            <a:r>
              <a:rPr lang="el-GR" sz="2400" dirty="0" smtClean="0">
                <a:latin typeface="+mj-lt"/>
              </a:rPr>
              <a:t>»  της πόλης </a:t>
            </a:r>
          </a:p>
          <a:p>
            <a:r>
              <a:rPr lang="el-GR" sz="2400" dirty="0" smtClean="0">
                <a:latin typeface="+mj-lt"/>
              </a:rPr>
              <a:t>Εξουσιάζουν</a:t>
            </a:r>
          </a:p>
          <a:p>
            <a:endParaRPr lang="el-GR" dirty="0"/>
          </a:p>
        </p:txBody>
      </p:sp>
      <p:sp>
        <p:nvSpPr>
          <p:cNvPr id="4" name="3 - Δεξιό άγκιστρο"/>
          <p:cNvSpPr/>
          <p:nvPr/>
        </p:nvSpPr>
        <p:spPr>
          <a:xfrm>
            <a:off x="2428860" y="3643314"/>
            <a:ext cx="155448" cy="914400"/>
          </a:xfrm>
          <a:prstGeom prst="rightBrac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715436" cy="6234138"/>
          </a:xfrm>
        </p:spPr>
        <p:txBody>
          <a:bodyPr/>
          <a:lstStyle/>
          <a:p>
            <a:pPr>
              <a:buNone/>
            </a:pPr>
            <a:endParaRPr lang="el-GR" sz="2400" b="1" dirty="0" smtClean="0">
              <a:solidFill>
                <a:schemeClr val="accent1"/>
              </a:solidFill>
              <a:latin typeface="+mj-lt"/>
            </a:endParaRPr>
          </a:p>
          <a:p>
            <a:pPr algn="ctr">
              <a:buNone/>
            </a:pPr>
            <a:r>
              <a:rPr lang="el-GR" sz="1400" dirty="0" smtClean="0"/>
              <a:t>ΔΗΜΟΠΟΥΛΟΣ ΒΑΣΙΛΕΙΟΣ / ΦΙΛΟΣΟΦΙΑ ΤΗΣ </a:t>
            </a:r>
            <a:r>
              <a:rPr lang="el-GR" sz="1400" dirty="0"/>
              <a:t>ΕΚΠΑΙΔΕΥΣΗΣ</a:t>
            </a:r>
            <a:endParaRPr lang="el-GR" sz="1400" b="1" dirty="0" smtClean="0">
              <a:solidFill>
                <a:schemeClr val="accent1"/>
              </a:solidFill>
              <a:latin typeface="+mj-lt"/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ΠΛΑΤΩΝΑΣ</a:t>
            </a:r>
            <a:r>
              <a:rPr lang="el-GR" sz="2400" dirty="0" smtClean="0">
                <a:latin typeface="+mj-lt"/>
              </a:rPr>
              <a:t> : Η δημοκρατία </a:t>
            </a:r>
            <a:r>
              <a:rPr lang="el-GR" sz="2400" u="sng" dirty="0" smtClean="0">
                <a:latin typeface="+mj-lt"/>
              </a:rPr>
              <a:t>πολλαπλασιάζει την ισχύ των αδαών</a:t>
            </a:r>
            <a:r>
              <a:rPr lang="el-GR" sz="2400" dirty="0" smtClean="0">
                <a:latin typeface="+mj-lt"/>
              </a:rPr>
              <a:t>                                                                          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 Οδηγεί στην επικράτηση της «δόξας» (γνώμης) έναντι της «φιλοσοφίας» (γνώσης)</a:t>
            </a:r>
            <a:r>
              <a:rPr lang="el-GR" dirty="0" smtClean="0"/>
              <a:t> </a:t>
            </a:r>
          </a:p>
          <a:p>
            <a:pPr>
              <a:buNone/>
            </a:pPr>
            <a:endParaRPr lang="el-GR" sz="2400" b="1" dirty="0" smtClean="0">
              <a:latin typeface="+mj-lt"/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ΑΡΙΣΤΟΤΕΛΗΣ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: </a:t>
            </a:r>
            <a:r>
              <a:rPr lang="el-GR" sz="2400" dirty="0" smtClean="0">
                <a:latin typeface="+mj-lt"/>
              </a:rPr>
              <a:t>Προσπάθησε να βρει μια </a:t>
            </a:r>
            <a:r>
              <a:rPr lang="el-GR" sz="2400" u="sng" dirty="0" smtClean="0">
                <a:latin typeface="+mj-lt"/>
              </a:rPr>
              <a:t>μέση οδό</a:t>
            </a:r>
            <a:r>
              <a:rPr lang="el-GR" sz="24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el-GR" sz="2400" dirty="0" smtClean="0">
                <a:latin typeface="+mj-lt"/>
              </a:rPr>
              <a:t>                                                                                    </a:t>
            </a: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Τη «μείξη» της </a:t>
            </a:r>
            <a:r>
              <a:rPr lang="el-GR" sz="2400" u="sng" dirty="0" smtClean="0">
                <a:latin typeface="+mj-lt"/>
              </a:rPr>
              <a:t>αριστοκρατικής αρετής της γνώσης</a:t>
            </a:r>
            <a:r>
              <a:rPr lang="el-GR" sz="2400" dirty="0" smtClean="0">
                <a:latin typeface="+mj-lt"/>
              </a:rPr>
              <a:t> με την </a:t>
            </a:r>
            <a:r>
              <a:rPr lang="el-GR" sz="2400" u="sng" dirty="0" smtClean="0">
                <a:latin typeface="+mj-lt"/>
              </a:rPr>
              <a:t>δημοκρατική  δύναμη της γνώμης</a:t>
            </a:r>
            <a:r>
              <a:rPr lang="el-GR" sz="2400" dirty="0" smtClean="0">
                <a:latin typeface="+mj-lt"/>
              </a:rPr>
              <a:t> ώστε να παραχθεί το 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βέλτιστο πολιτικό αποτέλεσμα</a:t>
            </a:r>
          </a:p>
          <a:p>
            <a:pPr algn="just">
              <a:buNone/>
            </a:pPr>
            <a:endParaRPr lang="el-GR" sz="2400" b="1" dirty="0" smtClean="0">
              <a:latin typeface="+mj-lt"/>
            </a:endParaRPr>
          </a:p>
          <a:p>
            <a:pPr algn="just">
              <a:buNone/>
            </a:pPr>
            <a:r>
              <a:rPr lang="el-GR" sz="2400" b="1" dirty="0" smtClean="0">
                <a:latin typeface="+mj-lt"/>
              </a:rPr>
              <a:t>                                                  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Η ΠΟΛΙΤΕΙΑ</a:t>
            </a:r>
            <a:endParaRPr lang="el-GR" sz="2400" dirty="0" smtClean="0">
              <a:solidFill>
                <a:schemeClr val="accent1"/>
              </a:solidFill>
              <a:latin typeface="+mj-lt"/>
            </a:endParaRPr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5400000">
            <a:off x="5001422" y="1570818"/>
            <a:ext cx="428628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>
            <a:off x="5715802" y="4071148"/>
            <a:ext cx="427834" cy="794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6200000" flipH="1">
            <a:off x="4001290" y="5499908"/>
            <a:ext cx="857256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715436" cy="6072230"/>
          </a:xfrm>
        </p:spPr>
        <p:txBody>
          <a:bodyPr>
            <a:normAutofit/>
          </a:bodyPr>
          <a:lstStyle/>
          <a:p>
            <a:endParaRPr lang="el-GR" sz="2400" b="1" dirty="0" smtClean="0">
              <a:latin typeface="+mj-lt"/>
            </a:endParaRPr>
          </a:p>
          <a:p>
            <a:pPr algn="ctr">
              <a:buNone/>
            </a:pP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endParaRPr lang="el-GR" sz="1600" b="1" dirty="0" smtClean="0">
              <a:solidFill>
                <a:schemeClr val="accent1"/>
              </a:solidFill>
              <a:latin typeface="+mj-lt"/>
            </a:endParaRPr>
          </a:p>
          <a:p>
            <a:pPr algn="ctr">
              <a:buNone/>
            </a:pP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Η ΠΟΛΙΤΕΙΑ</a:t>
            </a:r>
          </a:p>
          <a:p>
            <a:pPr algn="ctr">
              <a:buNone/>
            </a:pPr>
            <a:endParaRPr lang="el-GR" sz="2400" b="1" dirty="0" smtClean="0">
              <a:latin typeface="+mj-lt"/>
            </a:endParaRPr>
          </a:p>
          <a:p>
            <a:r>
              <a:rPr lang="el-GR" sz="2400" dirty="0" smtClean="0">
                <a:latin typeface="+mj-lt"/>
              </a:rPr>
              <a:t> οι άριστοι όφειλαν να κυβερνούν με τη συναίνεση του πλήθους </a:t>
            </a:r>
          </a:p>
          <a:p>
            <a:pPr>
              <a:buNone/>
            </a:pPr>
            <a:endParaRPr lang="el-GR" sz="2400" dirty="0" smtClean="0">
              <a:latin typeface="+mj-lt"/>
            </a:endParaRPr>
          </a:p>
          <a:p>
            <a:r>
              <a:rPr lang="el-GR" sz="2400" dirty="0" smtClean="0">
                <a:latin typeface="+mj-lt"/>
              </a:rPr>
              <a:t>  το πλήθος μπορούσε να γίνει «άριστο» εφόσον διέθετε την 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απόλυτη γνώση</a:t>
            </a:r>
            <a:r>
              <a:rPr lang="el-GR" sz="2400" dirty="0" smtClean="0">
                <a:latin typeface="+mj-lt"/>
              </a:rPr>
              <a:t> </a:t>
            </a:r>
          </a:p>
          <a:p>
            <a:endParaRPr lang="el-GR" sz="2400" dirty="0" smtClean="0">
              <a:latin typeface="+mj-lt"/>
            </a:endParaRPr>
          </a:p>
          <a:p>
            <a:pPr algn="ctr">
              <a:buNone/>
            </a:pPr>
            <a:r>
              <a:rPr lang="el-GR" sz="2400" dirty="0" smtClean="0">
                <a:latin typeface="+mj-lt"/>
              </a:rPr>
              <a:t>Ένα είδος </a:t>
            </a:r>
            <a:r>
              <a:rPr lang="el-GR" sz="2400" u="sng" dirty="0" smtClean="0">
                <a:latin typeface="+mj-lt"/>
              </a:rPr>
              <a:t>πρακτικής σοφίας</a:t>
            </a:r>
            <a:r>
              <a:rPr lang="el-GR" sz="2400" dirty="0" smtClean="0">
                <a:latin typeface="+mj-lt"/>
              </a:rPr>
              <a:t> που προκύπτει από τον συνδυασμό της εκπαίδευσης με την εμπειρία </a:t>
            </a:r>
            <a:endParaRPr lang="el-GR" sz="2400" dirty="0">
              <a:latin typeface="+mj-lt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714480" y="371475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Ερώτημα 1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329642" cy="340996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>
              <a:buNone/>
            </a:pPr>
            <a:endParaRPr lang="el-GR" dirty="0" smtClean="0">
              <a:latin typeface="+mj-lt"/>
            </a:endParaRPr>
          </a:p>
          <a:p>
            <a:pPr algn="ctr">
              <a:buNone/>
            </a:pPr>
            <a:endParaRPr lang="el-GR" dirty="0" smtClean="0">
              <a:latin typeface="+mj-lt"/>
            </a:endParaRPr>
          </a:p>
          <a:p>
            <a:pPr algn="ctr">
              <a:buNone/>
            </a:pPr>
            <a:r>
              <a:rPr lang="el-GR" sz="2800" b="1" dirty="0" smtClean="0">
                <a:solidFill>
                  <a:schemeClr val="accent1"/>
                </a:solidFill>
                <a:latin typeface="+mj-lt"/>
              </a:rPr>
              <a:t>Πώς γεννήθηκε η Δημοκρατία;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643998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1700" dirty="0" smtClean="0"/>
              <a:t>ΔΗΜΟΠΟΥΛΟΣ ΒΑΣΙΛΕΙΟΣ / ΦΙΛΟΣΟΦΙΑ ΤΗΣ </a:t>
            </a:r>
            <a:r>
              <a:rPr lang="el-GR" sz="1700" dirty="0"/>
              <a:t>ΕΚΠΑΙΔΕΥΣΗΣ</a:t>
            </a:r>
            <a:endParaRPr lang="el-GR" sz="1700" b="1" dirty="0" smtClean="0">
              <a:solidFill>
                <a:schemeClr val="accent1"/>
              </a:solidFill>
              <a:latin typeface="+mj-lt"/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accent1"/>
                </a:solidFill>
                <a:latin typeface="+mj-lt"/>
              </a:rPr>
              <a:t>3 ερμηνείες</a:t>
            </a:r>
          </a:p>
          <a:p>
            <a:pPr algn="ctr">
              <a:buNone/>
            </a:pPr>
            <a:endParaRPr lang="el-GR" dirty="0" smtClean="0">
              <a:solidFill>
                <a:schemeClr val="accent1"/>
              </a:solidFill>
              <a:latin typeface="+mj-lt"/>
            </a:endParaRPr>
          </a:p>
          <a:p>
            <a:pPr>
              <a:buNone/>
            </a:pPr>
            <a:r>
              <a:rPr lang="el-GR" sz="2400" u="sng" dirty="0" smtClean="0">
                <a:solidFill>
                  <a:schemeClr val="accent1"/>
                </a:solidFill>
                <a:latin typeface="+mj-lt"/>
              </a:rPr>
              <a:t>1</a:t>
            </a:r>
            <a:r>
              <a:rPr lang="el-GR" sz="2400" u="sng" baseline="30000" dirty="0" smtClean="0">
                <a:solidFill>
                  <a:schemeClr val="accent1"/>
                </a:solidFill>
                <a:latin typeface="+mj-lt"/>
              </a:rPr>
              <a:t>η</a:t>
            </a:r>
            <a:r>
              <a:rPr lang="el-GR" sz="2400" u="sng" dirty="0" smtClean="0">
                <a:solidFill>
                  <a:schemeClr val="accent1"/>
                </a:solidFill>
                <a:latin typeface="+mj-lt"/>
              </a:rPr>
              <a:t> Γεωγραφική</a:t>
            </a:r>
          </a:p>
          <a:p>
            <a:pPr>
              <a:buNone/>
            </a:pPr>
            <a:endParaRPr lang="el-GR" sz="2400" dirty="0" smtClean="0">
              <a:solidFill>
                <a:schemeClr val="accent1"/>
              </a:solidFill>
              <a:latin typeface="+mj-lt"/>
            </a:endParaRP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Η θέση της Ελλάδας εμπόδιζε τη δημιουργία μιας ενιαίας κρατικής εξουσίας → ίδρυση αυτόνομων κοινοτήτων → μετεξελίχθηκαν σε δημοκρατίες</a:t>
            </a:r>
          </a:p>
          <a:p>
            <a:pPr algn="just">
              <a:buNone/>
            </a:pPr>
            <a:endParaRPr lang="el-GR" sz="2400" dirty="0" smtClean="0">
              <a:latin typeface="+mj-lt"/>
            </a:endParaRPr>
          </a:p>
          <a:p>
            <a:pPr>
              <a:buNone/>
            </a:pPr>
            <a:r>
              <a:rPr lang="el-GR" sz="2400" u="sng" dirty="0" smtClean="0">
                <a:solidFill>
                  <a:schemeClr val="accent1"/>
                </a:solidFill>
                <a:latin typeface="+mj-lt"/>
              </a:rPr>
              <a:t>2</a:t>
            </a:r>
            <a:r>
              <a:rPr lang="el-GR" sz="2400" u="sng" baseline="30000" dirty="0" smtClean="0">
                <a:solidFill>
                  <a:schemeClr val="accent1"/>
                </a:solidFill>
                <a:latin typeface="+mj-lt"/>
              </a:rPr>
              <a:t>η</a:t>
            </a:r>
            <a:r>
              <a:rPr lang="el-GR" sz="2400" u="sng" dirty="0" smtClean="0">
                <a:solidFill>
                  <a:schemeClr val="accent1"/>
                </a:solidFill>
                <a:latin typeface="+mj-lt"/>
              </a:rPr>
              <a:t> Κοινωνική/ταξική</a:t>
            </a:r>
          </a:p>
          <a:p>
            <a:pPr>
              <a:buNone/>
            </a:pPr>
            <a:endParaRPr lang="el-GR" sz="2400" dirty="0" smtClean="0">
              <a:solidFill>
                <a:schemeClr val="accent1"/>
              </a:solidFill>
              <a:latin typeface="+mj-lt"/>
            </a:endParaRP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Οι δούλοι εξασφάλιζαν στους Έλληνες το απαραίτητο πλεόνασμα χρόνου και χρημάτων που είναι απαραίτητα για να συμμετέχει κανείς στα κοινά)</a:t>
            </a:r>
          </a:p>
          <a:p>
            <a:pPr algn="just">
              <a:buNone/>
            </a:pPr>
            <a:endParaRPr lang="el-GR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l-GR" sz="2000" dirty="0" smtClean="0"/>
              <a:t>Η «</a:t>
            </a:r>
            <a:r>
              <a:rPr lang="el-GR" sz="2000" b="1" dirty="0" smtClean="0"/>
              <a:t>παιδεία</a:t>
            </a:r>
            <a:r>
              <a:rPr lang="el-GR" sz="2000" dirty="0" smtClean="0"/>
              <a:t>» αποτελεί έναν όρο που γεννήθηκε (και εν τέλει παρέμεινε) στο πεδίο της </a:t>
            </a:r>
            <a:r>
              <a:rPr lang="el-GR" sz="2000" u="sng" dirty="0" smtClean="0"/>
              <a:t>ελληνικής γλώσσας</a:t>
            </a:r>
          </a:p>
          <a:p>
            <a:pPr>
              <a:buNone/>
            </a:pPr>
            <a:endParaRPr lang="el-GR" sz="2000" u="sng" dirty="0" smtClean="0"/>
          </a:p>
          <a:p>
            <a:pPr>
              <a:buNone/>
            </a:pPr>
            <a:r>
              <a:rPr lang="el-GR" sz="2000" dirty="0" smtClean="0"/>
              <a:t>Μέσα σ’ αυτήν προσέλαβε ένα πλήθος ερμηνειών που αφορούν κυρίως τη νεότητα, τη νεολαία, την ανατροφή των παιδιών, τη διδασκαλία, την εκπαίδευση και τη μόρφωση. </a:t>
            </a:r>
          </a:p>
          <a:p>
            <a:pPr>
              <a:buNone/>
            </a:pPr>
            <a:r>
              <a:rPr lang="el-GR" sz="2000" dirty="0" smtClean="0"/>
              <a:t>Επίσης σχετίστηκε και με την τιμωρία, την επιστήμη, ακόμα και την …δενδροκομική  </a:t>
            </a:r>
          </a:p>
          <a:p>
            <a:r>
              <a:rPr lang="el-GR" sz="2000" dirty="0" smtClean="0"/>
              <a:t>Ως έννοια εμφανίστηκε για πρώτη φορά στον Αισχύλο και αφορούσε την </a:t>
            </a:r>
            <a:r>
              <a:rPr lang="el-GR" sz="2000" u="sng" dirty="0" smtClean="0"/>
              <a:t>ανατροφή </a:t>
            </a:r>
            <a:r>
              <a:rPr lang="el-GR" sz="2000" dirty="0" smtClean="0"/>
              <a:t>(δηλ. την περιποίηση, την ανάπτυξη και το μεγάλωμα) των παιδιών</a:t>
            </a:r>
          </a:p>
          <a:p>
            <a:endParaRPr lang="el-GR" sz="2000" dirty="0" smtClean="0"/>
          </a:p>
          <a:p>
            <a:r>
              <a:rPr lang="el-GR" sz="2000" dirty="0" smtClean="0"/>
              <a:t>Το εννοιολογικό αυτό περιεχόμενο άρχισε στη συνέχεια να διευρύνεται και στο τέλος να συμπεριλαμβάνει την ιδανική καλλιέργεια όχι μόνο του σώματος αλλά και της ψυχής</a:t>
            </a:r>
          </a:p>
          <a:p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5214942" y="2285992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000496" y="4786322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Οι δύο παραπάνω ερμηνείες μοιάζουν να μην είναι πειστικές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Οι λόγοι που επικαλούνται χαρακτηρίζουν και άλλες περιοχές ή λαούς που ωστόσο δεν γνώρισαν ποτέ τη δημοκρατία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86248" y="1500174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643998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endParaRPr lang="el-GR" sz="1600" u="sng" dirty="0" smtClean="0">
              <a:solidFill>
                <a:schemeClr val="accent1"/>
              </a:solidFill>
              <a:latin typeface="+mj-lt"/>
            </a:endParaRPr>
          </a:p>
          <a:p>
            <a:pPr>
              <a:buNone/>
            </a:pPr>
            <a:r>
              <a:rPr lang="el-GR" sz="2400" u="sng" dirty="0" smtClean="0">
                <a:solidFill>
                  <a:schemeClr val="accent1"/>
                </a:solidFill>
                <a:latin typeface="+mj-lt"/>
              </a:rPr>
              <a:t>3</a:t>
            </a:r>
            <a:r>
              <a:rPr lang="el-GR" sz="2400" u="sng" baseline="30000" dirty="0" smtClean="0">
                <a:solidFill>
                  <a:schemeClr val="accent1"/>
                </a:solidFill>
                <a:latin typeface="+mj-lt"/>
              </a:rPr>
              <a:t>η</a:t>
            </a:r>
            <a:r>
              <a:rPr lang="el-GR" sz="2400" u="sng" dirty="0" smtClean="0">
                <a:solidFill>
                  <a:schemeClr val="accent1"/>
                </a:solidFill>
                <a:latin typeface="+mj-lt"/>
              </a:rPr>
              <a:t> Πολεμική/ στρατιωτική</a:t>
            </a:r>
          </a:p>
          <a:p>
            <a:pPr>
              <a:buNone/>
            </a:pPr>
            <a:endParaRPr lang="el-GR" sz="2400" dirty="0" smtClean="0">
              <a:solidFill>
                <a:schemeClr val="accent1"/>
              </a:solidFill>
              <a:latin typeface="+mj-lt"/>
            </a:endParaRP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Στα ομηρικά έπη οι μάχες γίνονταν μεταξύ ευγενών και ηρωικών μονομάχων που πλήρωναν οι ίδιοι για τον εξοπλισμό τους </a:t>
            </a:r>
          </a:p>
          <a:p>
            <a:pPr algn="just">
              <a:buNone/>
            </a:pPr>
            <a:endParaRPr lang="el-GR" sz="2400" dirty="0" smtClean="0">
              <a:latin typeface="+mj-lt"/>
            </a:endParaRP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Στη συνέχεια περάσαμε σε πειθαρχημένους/ενοποιημένους στρατούς 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→</a:t>
            </a:r>
            <a:r>
              <a:rPr lang="el-GR" sz="2400" dirty="0" smtClean="0">
                <a:latin typeface="+mj-lt"/>
              </a:rPr>
              <a:t> παρατάσσονταν σε γραμμές / σχημάτιζαν μια συμπαγή μάζα καλυπτόμενοι πίσω από την στρογγυλή ασπίδα 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→</a:t>
            </a:r>
            <a:r>
              <a:rPr lang="el-GR" sz="2400" dirty="0" smtClean="0">
                <a:latin typeface="+mj-lt"/>
              </a:rPr>
              <a:t> αλληλοεξαρτώμενοι / ισάξιοι πολεμιστές 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→</a:t>
            </a:r>
            <a:r>
              <a:rPr lang="el-GR" sz="2400" dirty="0" smtClean="0">
                <a:latin typeface="+mj-lt"/>
              </a:rPr>
              <a:t> μοιράζονταν από κοινού (ίσα) τα λάφυρα 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→</a:t>
            </a:r>
            <a:r>
              <a:rPr lang="el-GR" sz="2400" dirty="0" smtClean="0">
                <a:latin typeface="+mj-lt"/>
              </a:rPr>
              <a:t> κατάληξαν να κάνουν το ίδιο και με την πολιτική εξουσία </a:t>
            </a:r>
          </a:p>
          <a:p>
            <a:pPr>
              <a:buNone/>
            </a:pPr>
            <a:endParaRPr lang="el-GR" sz="2400" u="sng" dirty="0" smtClean="0"/>
          </a:p>
          <a:p>
            <a:pPr algn="ctr"/>
            <a:endParaRPr lang="el-GR" sz="2400" dirty="0" smtClean="0">
              <a:solidFill>
                <a:schemeClr val="accent1"/>
              </a:solidFill>
              <a:latin typeface="+mj-lt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Και η τρίτη ερμηνεία μοιάζει να μην είναι πειστική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/>
              <a:t>Η αρχαία Σπάρτη – παρότι αποτέλεσε την τέλεια «πολιτεία των οπλιτών»- δεν υιοθέτησε ποτέ τη δημοκρατία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143372" y="1571612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Ερώτημα 2</a:t>
            </a:r>
            <a:r>
              <a:rPr lang="el-GR" sz="3600" baseline="30000" dirty="0" smtClean="0"/>
              <a:t>ο</a:t>
            </a:r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343904" cy="321471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el-GR" sz="2400" dirty="0" smtClean="0">
              <a:latin typeface="+mj-lt"/>
            </a:endParaRPr>
          </a:p>
          <a:p>
            <a:pPr>
              <a:buNone/>
            </a:pPr>
            <a:endParaRPr lang="el-GR" sz="2400" dirty="0" smtClean="0">
              <a:latin typeface="+mj-lt"/>
            </a:endParaRPr>
          </a:p>
          <a:p>
            <a:pPr algn="ctr">
              <a:buNone/>
            </a:pPr>
            <a:r>
              <a:rPr lang="el-GR" sz="2400" dirty="0" smtClean="0">
                <a:latin typeface="+mj-lt"/>
              </a:rPr>
              <a:t>    </a:t>
            </a:r>
            <a:r>
              <a:rPr lang="el-GR" sz="2800" b="1" dirty="0" smtClean="0">
                <a:solidFill>
                  <a:schemeClr val="accent1"/>
                </a:solidFill>
                <a:latin typeface="+mj-lt"/>
              </a:rPr>
              <a:t>Γιατί λοιπόν γεννήθηκε η Δημοκρατία στην αρχαία Αθήνα;</a:t>
            </a:r>
            <a:r>
              <a:rPr lang="el-GR" sz="2800" b="1" u="sng" dirty="0" smtClean="0">
                <a:solidFill>
                  <a:schemeClr val="accent1"/>
                </a:solidFill>
                <a:latin typeface="+mj-lt"/>
              </a:rPr>
              <a:t> </a:t>
            </a:r>
            <a:endParaRPr lang="el-GR" sz="2800" b="1" dirty="0">
              <a:solidFill>
                <a:schemeClr val="accent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643998" cy="5000660"/>
          </a:xfrm>
        </p:spPr>
        <p:txBody>
          <a:bodyPr/>
          <a:lstStyle/>
          <a:p>
            <a:pPr algn="just">
              <a:buNone/>
            </a:pPr>
            <a:r>
              <a:rPr lang="el-GR" sz="2400" dirty="0" smtClean="0">
                <a:latin typeface="+mj-lt"/>
              </a:rPr>
              <a:t>    </a:t>
            </a: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endParaRPr lang="el-GR" sz="1600" dirty="0" smtClean="0">
              <a:latin typeface="+mj-lt"/>
            </a:endParaRPr>
          </a:p>
          <a:p>
            <a:pPr algn="just">
              <a:buNone/>
            </a:pP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ΚΑΣΤΟΡΙΑΔΗΣ:</a:t>
            </a:r>
            <a:r>
              <a:rPr lang="el-GR" sz="2400" dirty="0" smtClean="0">
                <a:latin typeface="+mj-lt"/>
              </a:rPr>
              <a:t> Κάθε κοινωνία ορίζει («</a:t>
            </a:r>
            <a:r>
              <a:rPr lang="el-GR" sz="2400" dirty="0" err="1" smtClean="0">
                <a:latin typeface="+mj-lt"/>
              </a:rPr>
              <a:t>θεσμίζει</a:t>
            </a:r>
            <a:r>
              <a:rPr lang="el-GR" sz="2400" dirty="0" smtClean="0">
                <a:latin typeface="+mj-lt"/>
              </a:rPr>
              <a:t>») ένα μάγμα </a:t>
            </a:r>
            <a:r>
              <a:rPr lang="el-GR" sz="2400" b="1" u="sng" dirty="0" smtClean="0">
                <a:solidFill>
                  <a:schemeClr val="accent1"/>
                </a:solidFill>
                <a:latin typeface="+mj-lt"/>
              </a:rPr>
              <a:t>φαντασιακών σημασιών</a:t>
            </a:r>
            <a:r>
              <a:rPr lang="el-GR" sz="24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στη βάση των οποίων ορίζεται («</a:t>
            </a:r>
            <a:r>
              <a:rPr lang="el-GR" sz="2400" dirty="0" err="1" smtClean="0">
                <a:latin typeface="+mj-lt"/>
              </a:rPr>
              <a:t>θεσμίζεται</a:t>
            </a:r>
            <a:r>
              <a:rPr lang="el-GR" sz="2400" dirty="0" smtClean="0">
                <a:latin typeface="+mj-lt"/>
              </a:rPr>
              <a:t>») και η ίδια </a:t>
            </a:r>
          </a:p>
          <a:p>
            <a:pPr algn="just">
              <a:buNone/>
            </a:pPr>
            <a:r>
              <a:rPr lang="el-GR" sz="2400" dirty="0" smtClean="0">
                <a:latin typeface="+mj-lt"/>
              </a:rPr>
              <a:t>                                                                  </a:t>
            </a:r>
          </a:p>
          <a:p>
            <a:r>
              <a:rPr lang="el-GR" sz="2400" dirty="0" smtClean="0">
                <a:latin typeface="+mj-lt"/>
              </a:rPr>
              <a:t> 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σημασίες</a:t>
            </a:r>
            <a:r>
              <a:rPr lang="el-GR" sz="2400" dirty="0" smtClean="0">
                <a:latin typeface="+mj-lt"/>
              </a:rPr>
              <a:t> που προσανατολίζουν τις άξιες και τη δραστηριότητα     των ανθρώπων </a:t>
            </a:r>
          </a:p>
          <a:p>
            <a:r>
              <a:rPr lang="el-GR" sz="2400" dirty="0" smtClean="0">
                <a:latin typeface="+mj-lt"/>
              </a:rPr>
              <a:t> αποτελούν τον κεντρικό πυρήνα των θεσμών της  κοινωνία</a:t>
            </a:r>
            <a:r>
              <a:rPr lang="en-US" sz="2400" dirty="0" smtClean="0">
                <a:latin typeface="+mj-lt"/>
              </a:rPr>
              <a:t>ς </a:t>
            </a:r>
            <a:endParaRPr lang="el-GR" sz="2400" dirty="0" smtClean="0">
              <a:latin typeface="+mj-lt"/>
            </a:endParaRPr>
          </a:p>
          <a:p>
            <a:r>
              <a:rPr lang="el-GR" sz="2400" dirty="0" smtClean="0">
                <a:latin typeface="+mj-lt"/>
              </a:rPr>
              <a:t> δεν μπορούν να στηριχτούν, να δικαιολογηθούν ή να αναιρεθούν λογικά.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857620" y="2214554"/>
            <a:ext cx="45719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643998" cy="61436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1700" dirty="0" smtClean="0"/>
              <a:t>ΔΗΜΟΠΟΥΛΟΣ ΒΑΣΙΛΕΙΟΣ / ΦΙΛΟΣΟΦΙΑ ΤΗΣ </a:t>
            </a:r>
            <a:r>
              <a:rPr lang="el-GR" sz="1700" dirty="0"/>
              <a:t>ΕΚΠΑΙΔΕΥΣΗΣ</a:t>
            </a:r>
            <a:endParaRPr lang="el-GR" sz="1700" dirty="0" smtClean="0">
              <a:solidFill>
                <a:schemeClr val="accent1"/>
              </a:solidFill>
              <a:latin typeface="+mj-lt"/>
            </a:endParaRPr>
          </a:p>
          <a:p>
            <a:pPr algn="ctr">
              <a:buNone/>
            </a:pPr>
            <a:r>
              <a:rPr lang="el-GR" sz="2800" dirty="0" smtClean="0">
                <a:solidFill>
                  <a:schemeClr val="accent1"/>
                </a:solidFill>
                <a:latin typeface="+mj-lt"/>
              </a:rPr>
              <a:t>Στην αρχαία Αθήνα διακρίνουμε 4 τέτοιες βασικές σημασίες/κεντρικές ιδέες:</a:t>
            </a:r>
          </a:p>
          <a:p>
            <a:pPr algn="just">
              <a:buNone/>
            </a:pPr>
            <a:endParaRPr lang="el-GR" sz="2800" dirty="0" smtClean="0">
              <a:latin typeface="+mj-lt"/>
            </a:endParaRPr>
          </a:p>
          <a:p>
            <a:pPr lvl="0" algn="just">
              <a:buNone/>
            </a:pPr>
            <a:r>
              <a:rPr lang="el-GR" sz="2800" b="1" dirty="0" smtClean="0">
                <a:solidFill>
                  <a:schemeClr val="accent1"/>
                </a:solidFill>
                <a:latin typeface="+mj-lt"/>
              </a:rPr>
              <a:t>1</a:t>
            </a:r>
            <a:r>
              <a:rPr lang="el-GR" sz="2800" b="1" dirty="0" smtClean="0">
                <a:latin typeface="+mj-lt"/>
              </a:rPr>
              <a:t>. </a:t>
            </a:r>
            <a:r>
              <a:rPr lang="el-GR" sz="2800" dirty="0" smtClean="0">
                <a:latin typeface="+mj-lt"/>
              </a:rPr>
              <a:t>Η ερμηνεία που συνδέει τον αρχαιοελληνικό κόσμο με την αρμονία και το μέτρο αποτελεί μια ειδυλλιακή προβολή του 18</a:t>
            </a:r>
            <a:r>
              <a:rPr lang="el-GR" sz="2800" baseline="30000" dirty="0" smtClean="0">
                <a:latin typeface="+mj-lt"/>
              </a:rPr>
              <a:t>ου</a:t>
            </a:r>
            <a:r>
              <a:rPr lang="el-GR" sz="2800" dirty="0" smtClean="0">
                <a:latin typeface="+mj-lt"/>
              </a:rPr>
              <a:t> και 19</a:t>
            </a:r>
            <a:r>
              <a:rPr lang="el-GR" sz="2800" baseline="30000" dirty="0" smtClean="0">
                <a:latin typeface="+mj-lt"/>
              </a:rPr>
              <a:t>ου</a:t>
            </a:r>
            <a:r>
              <a:rPr lang="el-GR" sz="2800" dirty="0" smtClean="0">
                <a:latin typeface="+mj-lt"/>
              </a:rPr>
              <a:t> αιώνα η οποία είναι ιδιαίτερα «αφελής»</a:t>
            </a:r>
          </a:p>
          <a:p>
            <a:pPr algn="just">
              <a:buNone/>
            </a:pPr>
            <a:r>
              <a:rPr lang="el-GR" sz="2800" dirty="0" smtClean="0">
                <a:latin typeface="+mj-lt"/>
              </a:rPr>
              <a:t> </a:t>
            </a:r>
          </a:p>
          <a:p>
            <a:pPr algn="just">
              <a:buNone/>
            </a:pPr>
            <a:r>
              <a:rPr lang="el-GR" sz="2800" dirty="0" smtClean="0">
                <a:latin typeface="+mj-lt"/>
              </a:rPr>
              <a:t>  </a:t>
            </a:r>
            <a:r>
              <a:rPr lang="en-US" sz="2800" dirty="0" smtClean="0"/>
              <a:t>Nietzsche</a:t>
            </a:r>
            <a:r>
              <a:rPr lang="el-GR" sz="2800" dirty="0" smtClean="0"/>
              <a:t>: </a:t>
            </a:r>
            <a:r>
              <a:rPr lang="el-GR" sz="2800" i="1" dirty="0" smtClean="0">
                <a:latin typeface="+mj-lt"/>
              </a:rPr>
              <a:t>οι αρχαίοι Έλληνες ήταν </a:t>
            </a:r>
            <a:r>
              <a:rPr lang="el-GR" sz="2800" b="1" i="1" dirty="0" smtClean="0">
                <a:solidFill>
                  <a:schemeClr val="accent1"/>
                </a:solidFill>
                <a:latin typeface="+mj-lt"/>
              </a:rPr>
              <a:t>επιφανειακοί λόγω του βάθους τους</a:t>
            </a:r>
            <a:r>
              <a:rPr lang="el-GR" sz="2800" i="1" dirty="0" smtClean="0">
                <a:latin typeface="+mj-lt"/>
              </a:rPr>
              <a:t>.</a:t>
            </a:r>
          </a:p>
          <a:p>
            <a:pPr algn="just">
              <a:buNone/>
            </a:pPr>
            <a:r>
              <a:rPr lang="el-GR" sz="2800" i="1" dirty="0" smtClean="0">
                <a:latin typeface="+mj-lt"/>
              </a:rPr>
              <a:t>     Ο μόνος λαός που όχι μόνο γνώριζε τον τρόμο και τη φρίκη της ύπαρξης αλλά και κατάφερε να την εξωραΐσει – δηλ να την μεταμορφώσει- με τη βοήθεια της τέχνης</a:t>
            </a:r>
          </a:p>
          <a:p>
            <a:pPr algn="just"/>
            <a:r>
              <a:rPr lang="el-GR" sz="2800" i="1" dirty="0" smtClean="0">
                <a:latin typeface="+mj-lt"/>
              </a:rPr>
              <a:t>    («διασκεδάζω» = διασκορπίζω / πίσω από το κωμικό κρύβονται συνήθως οι πιο τραγικές ιστορίες…)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500430" y="3929066"/>
            <a:ext cx="64294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8286808" cy="5857916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endParaRPr lang="el-GR" sz="1600" b="1" dirty="0" smtClean="0">
              <a:solidFill>
                <a:schemeClr val="accent1"/>
              </a:solidFill>
            </a:endParaRPr>
          </a:p>
          <a:p>
            <a:pPr lvl="0" algn="just">
              <a:buNone/>
            </a:pPr>
            <a:r>
              <a:rPr lang="el-GR" b="1" dirty="0" smtClean="0">
                <a:solidFill>
                  <a:schemeClr val="accent1"/>
                </a:solidFill>
              </a:rPr>
              <a:t>2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. </a:t>
            </a:r>
            <a:r>
              <a:rPr lang="el-GR" sz="2400" dirty="0" smtClean="0">
                <a:latin typeface="+mj-lt"/>
              </a:rPr>
              <a:t>Ο άνθρωπος όπως και κάθε τι που τον περιβάλλει (θεοί, πράγματα, φαινόμενα, δυνάμεις) προέρχεται από το χάος – δηλ. έναν τερατώδη χώρο όπου κυριαρχεί το τίποτα, το κενό και το μηδέν.</a:t>
            </a:r>
          </a:p>
          <a:p>
            <a:pPr lvl="0" algn="just">
              <a:buNone/>
            </a:pPr>
            <a:endParaRPr lang="el-GR" sz="2400" dirty="0" smtClean="0">
              <a:latin typeface="+mj-lt"/>
            </a:endParaRPr>
          </a:p>
          <a:p>
            <a:pPr lvl="0" algn="just">
              <a:buNone/>
            </a:pP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3. </a:t>
            </a:r>
            <a:r>
              <a:rPr lang="el-GR" sz="2400" dirty="0" smtClean="0">
                <a:latin typeface="+mj-lt"/>
              </a:rPr>
              <a:t>Ο κόσμος αυτός ούτε δημιουργήθηκε ούτε ενδιαφέρεται για τον άνθρωπο και οι ολύμπιοι θεοί είναι απλά δυνατότεροι και όχι καλύτεροι (όπως ο χριστιανικός θεός) από αυτόν.</a:t>
            </a:r>
          </a:p>
          <a:p>
            <a:pPr lvl="0" algn="just">
              <a:buNone/>
            </a:pPr>
            <a:endParaRPr lang="el-GR" sz="2400" dirty="0" smtClean="0">
              <a:latin typeface="+mj-lt"/>
            </a:endParaRPr>
          </a:p>
          <a:p>
            <a:pPr lvl="0" algn="just">
              <a:buNone/>
            </a:pP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4. </a:t>
            </a:r>
            <a:r>
              <a:rPr lang="el-GR" sz="2400" dirty="0" smtClean="0">
                <a:latin typeface="+mj-lt"/>
              </a:rPr>
              <a:t>Ο άνθρωπος δεν διαθέτει κάποια εναλλακτική λύση καθότι η μεταθανάτια ζωή στον </a:t>
            </a:r>
            <a:r>
              <a:rPr lang="el-GR" sz="2400" dirty="0" err="1" smtClean="0">
                <a:latin typeface="+mj-lt"/>
              </a:rPr>
              <a:t>Άδη</a:t>
            </a:r>
            <a:r>
              <a:rPr lang="el-GR" sz="2400" dirty="0" smtClean="0">
                <a:latin typeface="+mj-lt"/>
              </a:rPr>
              <a:t> είναι πολύ χειρότερη από αυτήν πάνω στη γη.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429684" cy="5929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endParaRPr lang="el-GR" sz="1600" dirty="0" smtClean="0">
              <a:latin typeface="+mj-lt"/>
            </a:endParaRPr>
          </a:p>
          <a:p>
            <a:pPr algn="ctr">
              <a:buNone/>
            </a:pPr>
            <a:r>
              <a:rPr lang="el-GR" sz="2400" dirty="0" smtClean="0">
                <a:latin typeface="+mj-lt"/>
              </a:rPr>
              <a:t>Ζώντας λοιπόν σε έναν κόσμο που:</a:t>
            </a:r>
          </a:p>
          <a:p>
            <a:pPr>
              <a:buNone/>
            </a:pPr>
            <a:r>
              <a:rPr lang="el-GR" sz="2400" dirty="0" smtClean="0">
                <a:latin typeface="+mj-lt"/>
              </a:rPr>
              <a:t> </a:t>
            </a:r>
          </a:p>
          <a:p>
            <a:pPr lvl="0"/>
            <a:r>
              <a:rPr lang="el-GR" sz="2400" dirty="0" smtClean="0">
                <a:latin typeface="+mj-lt"/>
              </a:rPr>
              <a:t>Ξεχειλίζει από τραγικότητα και πόνο</a:t>
            </a:r>
          </a:p>
          <a:p>
            <a:pPr lvl="0"/>
            <a:r>
              <a:rPr lang="el-GR" sz="2400" dirty="0" smtClean="0">
                <a:latin typeface="+mj-lt"/>
              </a:rPr>
              <a:t>Συντίθεται και αποσυντίθεται από το Χάος</a:t>
            </a:r>
          </a:p>
          <a:p>
            <a:pPr lvl="0"/>
            <a:r>
              <a:rPr lang="el-GR" sz="2400" dirty="0" smtClean="0">
                <a:latin typeface="+mj-lt"/>
              </a:rPr>
              <a:t>Δεν διαφαίνεται  μια ελπίδα εξωκόσμιας φυγής</a:t>
            </a:r>
          </a:p>
          <a:p>
            <a:pPr lvl="0"/>
            <a:r>
              <a:rPr lang="el-GR" sz="2400" dirty="0" smtClean="0">
                <a:latin typeface="+mj-lt"/>
              </a:rPr>
              <a:t>Δεν υπάρχει κάποιο θεϊκό χέρι να τον προστατεύει</a:t>
            </a:r>
          </a:p>
          <a:p>
            <a:pPr>
              <a:buNone/>
            </a:pPr>
            <a:r>
              <a:rPr lang="el-GR" sz="2400" dirty="0" smtClean="0">
                <a:latin typeface="+mj-lt"/>
              </a:rPr>
              <a:t> </a:t>
            </a:r>
          </a:p>
          <a:p>
            <a:pPr>
              <a:buNone/>
            </a:pPr>
            <a:r>
              <a:rPr lang="el-GR" dirty="0" smtClean="0"/>
              <a:t>                                     </a:t>
            </a:r>
          </a:p>
          <a:p>
            <a:pPr algn="ctr">
              <a:buNone/>
            </a:pPr>
            <a:r>
              <a:rPr lang="el-GR" sz="2400" dirty="0" smtClean="0">
                <a:latin typeface="+mj-lt"/>
              </a:rPr>
              <a:t>Ο αρχαίος Αθηναίος συνειδητοποίησε πως:</a:t>
            </a:r>
          </a:p>
          <a:p>
            <a:pPr algn="ctr">
              <a:buNone/>
            </a:pPr>
            <a:endParaRPr lang="el-GR" sz="2400" dirty="0" smtClean="0">
              <a:latin typeface="+mj-lt"/>
            </a:endParaRPr>
          </a:p>
          <a:p>
            <a:pPr algn="ctr">
              <a:buNone/>
            </a:pPr>
            <a:r>
              <a:rPr lang="el-GR" sz="2400" b="1" dirty="0" err="1" smtClean="0">
                <a:solidFill>
                  <a:schemeClr val="accent1"/>
                </a:solidFill>
                <a:latin typeface="+mj-lt"/>
              </a:rPr>
              <a:t>Ό,τι</a:t>
            </a:r>
            <a:r>
              <a:rPr lang="el-GR" sz="2400" b="1" dirty="0" smtClean="0">
                <a:solidFill>
                  <a:schemeClr val="accent1"/>
                </a:solidFill>
                <a:latin typeface="+mj-lt"/>
              </a:rPr>
              <a:t> είναι να γίνει, θα γίνει εδώ/τώρα κι από τον ίδιο</a:t>
            </a:r>
            <a:endParaRPr lang="el-GR" sz="2400" dirty="0" smtClean="0">
              <a:solidFill>
                <a:schemeClr val="accent1"/>
              </a:solidFill>
              <a:latin typeface="+mj-lt"/>
            </a:endParaRP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14810" y="3500438"/>
            <a:ext cx="484632" cy="714380"/>
          </a:xfrm>
          <a:prstGeom prst="downArrow">
            <a:avLst>
              <a:gd name="adj1" fmla="val 3258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>Αν λοιπόν με την τέχνη κατάφερε να </a:t>
            </a:r>
            <a:r>
              <a:rPr lang="el-GR" sz="2200" b="1" dirty="0" smtClean="0">
                <a:solidFill>
                  <a:schemeClr val="accent1"/>
                </a:solidFill>
              </a:rPr>
              <a:t>«ωραιοποιήσει»</a:t>
            </a:r>
            <a:r>
              <a:rPr lang="el-GR" sz="2200" dirty="0" smtClean="0">
                <a:solidFill>
                  <a:schemeClr val="accent1"/>
                </a:solidFill>
              </a:rPr>
              <a:t> </a:t>
            </a:r>
            <a:r>
              <a:rPr lang="el-GR" sz="2200" dirty="0" smtClean="0"/>
              <a:t>(και εν τέλει να δικαιώσει) την κόσμο (= κόσμημα/στολίδι), με τη δημοκρατία κατάφερε να τον </a:t>
            </a:r>
            <a:r>
              <a:rPr lang="el-GR" sz="2200" b="1" dirty="0" smtClean="0">
                <a:solidFill>
                  <a:schemeClr val="accent1"/>
                </a:solidFill>
              </a:rPr>
              <a:t>«πολιτικοποιήσει»</a:t>
            </a:r>
            <a:r>
              <a:rPr lang="el-GR" b="1" dirty="0" smtClean="0">
                <a:solidFill>
                  <a:schemeClr val="accent1"/>
                </a:solidFill>
              </a:rPr>
              <a:t/>
            </a:r>
            <a:br>
              <a:rPr lang="el-GR" b="1" dirty="0" smtClean="0">
                <a:solidFill>
                  <a:schemeClr val="accent1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sz="2800" b="1" dirty="0" smtClean="0">
              <a:solidFill>
                <a:schemeClr val="accent1"/>
              </a:solidFill>
            </a:endParaRPr>
          </a:p>
          <a:p>
            <a:pPr algn="just">
              <a:buNone/>
            </a:pPr>
            <a:r>
              <a:rPr lang="el-GR" sz="2800" dirty="0" smtClean="0"/>
              <a:t>Στο επίτευγμα αυτό συνέβαλε καθοριστικά και η </a:t>
            </a:r>
            <a:r>
              <a:rPr lang="el-GR" sz="2800" b="1" dirty="0" smtClean="0">
                <a:solidFill>
                  <a:schemeClr val="accent1"/>
                </a:solidFill>
              </a:rPr>
              <a:t>φιλοσοφία</a:t>
            </a:r>
            <a:r>
              <a:rPr lang="el-GR" sz="2800" dirty="0" smtClean="0"/>
              <a:t> η οποία είναι σιαμαία (</a:t>
            </a:r>
            <a:r>
              <a:rPr lang="el-GR" sz="2800" u="sng" dirty="0" smtClean="0"/>
              <a:t>δηλ αχώριστη</a:t>
            </a:r>
            <a:r>
              <a:rPr lang="el-GR" sz="2800" dirty="0" smtClean="0"/>
              <a:t>) αδερφή της </a:t>
            </a:r>
            <a:r>
              <a:rPr lang="el-GR" sz="2800" b="1" dirty="0" smtClean="0">
                <a:solidFill>
                  <a:schemeClr val="accent1"/>
                </a:solidFill>
              </a:rPr>
              <a:t>δημοκρατίας</a:t>
            </a:r>
          </a:p>
          <a:p>
            <a:pPr algn="just">
              <a:buNone/>
            </a:pPr>
            <a:endParaRPr lang="el-GR" sz="2800" b="1" dirty="0" smtClean="0">
              <a:solidFill>
                <a:schemeClr val="accent1"/>
              </a:solidFill>
            </a:endParaRPr>
          </a:p>
          <a:p>
            <a:pPr algn="just">
              <a:buNone/>
            </a:pPr>
            <a:r>
              <a:rPr lang="el-GR" sz="2800" dirty="0" smtClean="0"/>
              <a:t>  προέκυψαν και οι δύο από την μήτρα της </a:t>
            </a:r>
            <a:r>
              <a:rPr lang="el-GR" sz="2800" b="1" dirty="0" smtClean="0">
                <a:solidFill>
                  <a:schemeClr val="accent1"/>
                </a:solidFill>
              </a:rPr>
              <a:t>αμφισβήτησης</a:t>
            </a:r>
            <a:r>
              <a:rPr lang="el-GR" sz="2800" dirty="0" smtClean="0">
                <a:solidFill>
                  <a:schemeClr val="accent1"/>
                </a:solidFill>
              </a:rPr>
              <a:t> </a:t>
            </a:r>
            <a:r>
              <a:rPr lang="el-GR" sz="2800" dirty="0" smtClean="0"/>
              <a:t>απέναντι:</a:t>
            </a:r>
          </a:p>
          <a:p>
            <a:pPr algn="just">
              <a:buNone/>
            </a:pPr>
            <a:endParaRPr lang="el-GR" sz="2800" dirty="0" smtClean="0"/>
          </a:p>
          <a:p>
            <a:pPr algn="just">
              <a:buNone/>
            </a:pPr>
            <a:r>
              <a:rPr lang="el-GR" sz="2800" dirty="0" smtClean="0"/>
              <a:t>                                             </a:t>
            </a:r>
          </a:p>
          <a:p>
            <a:pPr lvl="5"/>
            <a:r>
              <a:rPr lang="el-GR" sz="2800" dirty="0" smtClean="0"/>
              <a:t> στους νόμους, </a:t>
            </a:r>
          </a:p>
          <a:p>
            <a:pPr lvl="5"/>
            <a:r>
              <a:rPr lang="el-GR" sz="2800" dirty="0" smtClean="0"/>
              <a:t>τους παραδοσιακούς θεσμούς, </a:t>
            </a:r>
          </a:p>
          <a:p>
            <a:pPr lvl="5"/>
            <a:r>
              <a:rPr lang="el-GR" sz="2800" dirty="0" smtClean="0"/>
              <a:t>τις δοσμένες απαντήσεις, </a:t>
            </a:r>
          </a:p>
          <a:p>
            <a:pPr lvl="5"/>
            <a:r>
              <a:rPr lang="el-GR" sz="2800" dirty="0" smtClean="0"/>
              <a:t>τις κληρονομημένες ιδέες και αντιλήψεις για τον κόσμο και τα κοινωνικά ζητήματα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429124" y="1428736"/>
            <a:ext cx="50006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14810" y="2571744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Η αμφισβήτηση της αριστοκρατίας από τη δημοκρατία πήρε την μορφή φιλοσοφικών ερωτημάτων τα οποία εξαναγκάστηκαν από την </a:t>
            </a:r>
            <a:r>
              <a:rPr lang="el-GR" sz="2400" b="1" dirty="0" smtClean="0">
                <a:solidFill>
                  <a:schemeClr val="accent1"/>
                </a:solidFill>
              </a:rPr>
              <a:t>πολιτική ζωή</a:t>
            </a:r>
            <a:r>
              <a:rPr lang="el-GR" sz="2400" dirty="0" smtClean="0"/>
              <a:t> να πάει όλο και </a:t>
            </a:r>
            <a:r>
              <a:rPr lang="el-GR" sz="2400" u="sng" dirty="0" smtClean="0"/>
              <a:t>βαθύτερα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«Δεν διερωτάται απλώς: Ποιος άρχει; αλλά και: Πώς μπορεί να δικαιολογηθεί το ποιος άρχει; Η συζήτηση προεκτείνεται, δηλαδή, στο θέμα της νομιμοποίησης της πολιτικής εξουσίας και των πολιτικών καθεστώτων. Είναι δίκαιο να άρχουν οι ολίγοι ή οι πολλοί; Και τι σημαίνει δίκαιο; Συναντά επομένως την φιλοσοφική ερώτηση: Τι σημαίνει δίκαιο και τι δικαιοσύνη; Ερώτηση που έχει τον ίδιο χαρακτήρα με την αρχική φιλοσοφική ερώτηση: Τι και πώς είναι ο κόσμος;» (</a:t>
            </a:r>
            <a:r>
              <a:rPr lang="el-GR" sz="2000" dirty="0" err="1" smtClean="0"/>
              <a:t>Καστοριάδης</a:t>
            </a:r>
            <a:r>
              <a:rPr lang="el-GR" sz="2000" dirty="0" smtClean="0"/>
              <a:t>, </a:t>
            </a:r>
            <a:r>
              <a:rPr lang="el-GR" sz="2000" i="1" dirty="0" smtClean="0"/>
              <a:t>Η αρχαία ελληνική δημοκρατία και η σημασία της για μας σήμερα</a:t>
            </a:r>
            <a:r>
              <a:rPr lang="el-GR" sz="2000" dirty="0" smtClean="0"/>
              <a:t>)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b="1" dirty="0" smtClean="0">
                <a:solidFill>
                  <a:schemeClr val="accent1"/>
                </a:solidFill>
              </a:rPr>
              <a:t>Η φιλοσοφία γεννήθηκε εντός και δια της πόλεως</a:t>
            </a:r>
            <a:r>
              <a:rPr lang="el-GR" sz="2000" dirty="0" smtClean="0">
                <a:solidFill>
                  <a:schemeClr val="accent1"/>
                </a:solidFill>
              </a:rPr>
              <a:t>» </a:t>
            </a:r>
          </a:p>
          <a:p>
            <a:pPr algn="ctr">
              <a:buNone/>
            </a:pPr>
            <a:r>
              <a:rPr lang="el-GR" sz="2000" dirty="0" smtClean="0"/>
              <a:t>(</a:t>
            </a:r>
            <a:r>
              <a:rPr lang="el-GR" sz="2000" dirty="0" err="1" smtClean="0"/>
              <a:t>Καστοριάδης</a:t>
            </a:r>
            <a:r>
              <a:rPr lang="el-GR" sz="2000" dirty="0" smtClean="0"/>
              <a:t>, </a:t>
            </a:r>
            <a:r>
              <a:rPr lang="el-GR" sz="2000" i="1" dirty="0" smtClean="0"/>
              <a:t>Οι ομιλίες στην Ελλάδα</a:t>
            </a:r>
            <a:r>
              <a:rPr lang="el-GR" sz="2000" dirty="0" smtClean="0"/>
              <a:t>)</a:t>
            </a:r>
          </a:p>
          <a:p>
            <a:pPr>
              <a:buNone/>
            </a:pPr>
            <a:endParaRPr lang="el-GR" sz="20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4643446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2857488" y="1643050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br>
              <a:rPr lang="el-GR" dirty="0" smtClean="0"/>
            </a:br>
            <a:r>
              <a:rPr lang="el-GR" sz="3100" dirty="0" smtClean="0"/>
              <a:t>&amp; Μόρφωση</a:t>
            </a: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Η «παιδεία» συνδέθηκε στενά με μια έννοια που επίσης γεννήθηκε στην αρχαία Ελλάδα και αφορούσε τη </a:t>
            </a:r>
            <a:r>
              <a:rPr lang="el-GR" sz="2400" b="1" dirty="0" smtClean="0"/>
              <a:t>μόρφωση</a:t>
            </a:r>
          </a:p>
          <a:p>
            <a:endParaRPr lang="el-GR" sz="2400" b="1" dirty="0" smtClean="0"/>
          </a:p>
          <a:p>
            <a:pPr algn="r">
              <a:buNone/>
            </a:pPr>
            <a:r>
              <a:rPr lang="el-GR" sz="2400" dirty="0" smtClean="0"/>
              <a:t>Στην αρχαιοελληνική γλώσσα εξέφραζε:</a:t>
            </a:r>
          </a:p>
          <a:p>
            <a:r>
              <a:rPr lang="el-GR" sz="2400" dirty="0" smtClean="0"/>
              <a:t>Τόσο τη </a:t>
            </a:r>
            <a:r>
              <a:rPr lang="el-GR" sz="2400" b="1" dirty="0" smtClean="0"/>
              <a:t>διάπλαση</a:t>
            </a:r>
            <a:r>
              <a:rPr lang="el-GR" sz="2400" dirty="0" smtClean="0"/>
              <a:t> ενός – «υλικού» κυρίως- στοιχείου, προκειμένου αυτό να μορφοποιηθεί / σχηματοποιηθεί, δηλ. να αποκτήσει μια εξωτερική εμφάνιση </a:t>
            </a:r>
          </a:p>
          <a:p>
            <a:r>
              <a:rPr lang="el-GR" sz="2400" dirty="0" smtClean="0"/>
              <a:t>Όσο και την </a:t>
            </a:r>
            <a:r>
              <a:rPr lang="el-GR" sz="2400" b="1" dirty="0" smtClean="0"/>
              <a:t>ανάπλαση</a:t>
            </a:r>
            <a:r>
              <a:rPr lang="el-GR" sz="2400" dirty="0" smtClean="0"/>
              <a:t> (π.χ. η Κίρκη χαρακτηρίζεται ως «</a:t>
            </a:r>
            <a:r>
              <a:rPr lang="el-GR" sz="2400" dirty="0" err="1" smtClean="0"/>
              <a:t>μορφώτρια</a:t>
            </a:r>
            <a:r>
              <a:rPr lang="el-GR" sz="2400" dirty="0" smtClean="0"/>
              <a:t>» επειδή μετέτρεψε τους συντρόφους του Οδυσσέα από ανθρώπους σε γουρούνια) </a:t>
            </a:r>
          </a:p>
          <a:p>
            <a:r>
              <a:rPr lang="el-GR" sz="2400" dirty="0" smtClean="0"/>
              <a:t>(για την ερμηνεία, την ιστορική διαδρομή αλλά και τα προβλήματα που εμπεριέχει η χρήση του όρου «Μόρφωση», βλ. </a:t>
            </a:r>
            <a:r>
              <a:rPr lang="el-GR" sz="2400" dirty="0" err="1" smtClean="0"/>
              <a:t>Καρακατσάνη</a:t>
            </a:r>
            <a:r>
              <a:rPr lang="el-GR" sz="2400" dirty="0" smtClean="0"/>
              <a:t>, </a:t>
            </a:r>
            <a:r>
              <a:rPr lang="el-GR" sz="2400" i="1" dirty="0" smtClean="0"/>
              <a:t>Φιλοσοφία της Παιδείας</a:t>
            </a:r>
            <a:r>
              <a:rPr lang="el-GR" sz="2400" dirty="0" smtClean="0"/>
              <a:t>, σ. 143-152)</a:t>
            </a: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5572132" y="2285992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Με βάση τις 4 φαντασιακές σημασίες ο αρχαίος Αθηναίος πολίτης συνειδητοποίησε ότι είναι: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4000" b="1" dirty="0" smtClean="0">
                <a:solidFill>
                  <a:srgbClr val="00B0F0"/>
                </a:solidFill>
              </a:rPr>
              <a:t>ελεύθερος</a:t>
            </a:r>
            <a:r>
              <a:rPr lang="el-GR" sz="4000" dirty="0" smtClean="0"/>
              <a:t> (και συνάμα καταδικασμένος, καθότι δεν διέθετε άλλη επιλογή) </a:t>
            </a:r>
            <a:r>
              <a:rPr lang="el-GR" sz="4000" b="1" dirty="0" smtClean="0">
                <a:solidFill>
                  <a:srgbClr val="00B0F0"/>
                </a:solidFill>
              </a:rPr>
              <a:t>για να (1) </a:t>
            </a:r>
            <a:r>
              <a:rPr lang="el-GR" sz="4000" dirty="0" smtClean="0"/>
              <a:t>αναλάβει </a:t>
            </a:r>
            <a:r>
              <a:rPr lang="el-GR" sz="4000" b="1" dirty="0" smtClean="0">
                <a:solidFill>
                  <a:srgbClr val="FF0000"/>
                </a:solidFill>
              </a:rPr>
              <a:t>οικειοθελώς</a:t>
            </a:r>
            <a:r>
              <a:rPr lang="el-GR" sz="4000" dirty="0" smtClean="0"/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(2)</a:t>
            </a:r>
            <a:r>
              <a:rPr lang="el-GR" sz="4000" dirty="0" smtClean="0"/>
              <a:t> ως άτομο το συλλογικό </a:t>
            </a:r>
            <a:r>
              <a:rPr lang="el-GR" sz="4000" b="1" dirty="0" smtClean="0">
                <a:solidFill>
                  <a:srgbClr val="00B050"/>
                </a:solidFill>
              </a:rPr>
              <a:t>χρέος</a:t>
            </a:r>
            <a:r>
              <a:rPr lang="el-GR" sz="4000" dirty="0" smtClean="0"/>
              <a:t> </a:t>
            </a:r>
            <a:r>
              <a:rPr lang="el-GR" sz="4000" b="1" dirty="0" smtClean="0">
                <a:solidFill>
                  <a:srgbClr val="00B050"/>
                </a:solidFill>
              </a:rPr>
              <a:t>(3)</a:t>
            </a:r>
            <a:r>
              <a:rPr lang="el-GR" sz="4000" dirty="0" smtClean="0"/>
              <a:t> που του αναλογούσε …</a:t>
            </a:r>
            <a:endParaRPr lang="el-GR" sz="4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Οι τρεις ιδιαιτερότητες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sz="2000" b="1" dirty="0" smtClean="0">
                <a:solidFill>
                  <a:srgbClr val="00B0F0"/>
                </a:solidFill>
              </a:rPr>
              <a:t>1.  Θετική ελευθερία («για να») /αρνητική ελευθερία («από»)</a:t>
            </a:r>
          </a:p>
          <a:p>
            <a:pPr marL="514350" indent="-514350">
              <a:buFont typeface="+mj-lt"/>
              <a:buAutoNum type="arabicPeriod"/>
            </a:pPr>
            <a:endParaRPr lang="el-GR" sz="2000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l-GR" sz="2800" b="1" dirty="0" smtClean="0">
                <a:solidFill>
                  <a:srgbClr val="00B0F0"/>
                </a:solidFill>
              </a:rPr>
              <a:t>     </a:t>
            </a:r>
            <a:r>
              <a:rPr lang="el-GR" sz="2400" b="1" dirty="0" smtClean="0">
                <a:solidFill>
                  <a:srgbClr val="00B0F0"/>
                </a:solidFill>
              </a:rPr>
              <a:t>ελευθερία του «Πολίτη»       ελευθερία του «δούλου</a:t>
            </a:r>
          </a:p>
          <a:p>
            <a:pPr>
              <a:buNone/>
            </a:pPr>
            <a:endParaRPr lang="el-GR" sz="2400" b="1" dirty="0" smtClean="0">
              <a:solidFill>
                <a:srgbClr val="00B0F0"/>
              </a:solidFill>
            </a:endParaRPr>
          </a:p>
          <a:p>
            <a:pPr marL="457200" indent="-45720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2. «Οικειοθελώς» (πολίτης / βία/ Σωκράτης / κώνειο)  </a:t>
            </a:r>
          </a:p>
          <a:p>
            <a:pPr marL="457200" indent="-457200">
              <a:buNone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el-GR" sz="2400" b="1" dirty="0" smtClean="0">
                <a:solidFill>
                  <a:srgbClr val="00B050"/>
                </a:solidFill>
              </a:rPr>
              <a:t>3.  Χρέος</a:t>
            </a:r>
            <a:r>
              <a:rPr lang="el-GR" sz="2400" dirty="0" smtClean="0"/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/υποχρέωση / ο άνθρωπος γίνεται ημίθεος διαμέσου της προσφοράς του στην πατρίδα)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2285984" y="2071678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5429256" y="2071678"/>
            <a:ext cx="57150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σημερινή πραγματικότητα …</a:t>
            </a:r>
            <a:br>
              <a:rPr lang="el-GR" dirty="0" smtClean="0"/>
            </a:br>
            <a:r>
              <a:rPr lang="el-GR" dirty="0" smtClean="0"/>
              <a:t>(θέσεις και προβληματισμοί)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2000" dirty="0" smtClean="0"/>
          </a:p>
          <a:p>
            <a:r>
              <a:rPr lang="el-GR" sz="2000" dirty="0" smtClean="0"/>
              <a:t>«Η λεγόμενη κοινωνία δεν </a:t>
            </a:r>
            <a:r>
              <a:rPr lang="el-GR" sz="2000" dirty="0" err="1" smtClean="0"/>
              <a:t>υπάρχει∙</a:t>
            </a:r>
            <a:r>
              <a:rPr lang="el-GR" sz="2000" dirty="0" smtClean="0"/>
              <a:t> υπάρχουν μόνο άτομα και οικογένειες» (</a:t>
            </a:r>
            <a:r>
              <a:rPr lang="el-GR" sz="2000" dirty="0" err="1" smtClean="0"/>
              <a:t>Margaret</a:t>
            </a:r>
            <a:r>
              <a:rPr lang="el-GR" sz="2000" dirty="0" smtClean="0"/>
              <a:t> </a:t>
            </a:r>
            <a:r>
              <a:rPr lang="el-GR" sz="2000" dirty="0" err="1" smtClean="0"/>
              <a:t>Thatcher</a:t>
            </a:r>
            <a:r>
              <a:rPr lang="el-GR" sz="2000" dirty="0" smtClean="0"/>
              <a:t>)</a:t>
            </a:r>
          </a:p>
          <a:p>
            <a:r>
              <a:rPr lang="el-GR" sz="2000" dirty="0" smtClean="0"/>
              <a:t>«Είναι βαθιά απωθητική η ιδέα μιας κοινωνίας που το μόνο το οποίο την κρατά ενωμένη είναι οι σχέσεις και τα αισθήματα που προκύπτουν από το οικονομικό συμφέρον» (</a:t>
            </a:r>
            <a:r>
              <a:rPr lang="en-US" sz="2000" dirty="0" smtClean="0"/>
              <a:t>John Stuart Mill</a:t>
            </a:r>
            <a:r>
              <a:rPr lang="el-GR" sz="2000" dirty="0" smtClean="0"/>
              <a:t>)</a:t>
            </a:r>
          </a:p>
          <a:p>
            <a:r>
              <a:rPr lang="el-GR" sz="2000" dirty="0" smtClean="0"/>
              <a:t>«Δεν υπάρχουν συνθήκες ζωής που να μην μπορεί να συνηθίσει ένας άνθρωπος, ιδίως αν βλέπει να τις αποδέχονται όλοι γύρω του» (</a:t>
            </a:r>
            <a:r>
              <a:rPr lang="el-GR" sz="2000" dirty="0" err="1" smtClean="0"/>
              <a:t>Leo</a:t>
            </a:r>
            <a:r>
              <a:rPr lang="el-GR" sz="2000" dirty="0" smtClean="0"/>
              <a:t> </a:t>
            </a:r>
            <a:r>
              <a:rPr lang="el-GR" sz="2000" dirty="0" err="1" smtClean="0"/>
              <a:t>Tolstoy</a:t>
            </a:r>
            <a:r>
              <a:rPr lang="el-GR" sz="2000" dirty="0" smtClean="0"/>
              <a:t>)</a:t>
            </a:r>
            <a:endParaRPr lang="el-GR" sz="2000" dirty="0"/>
          </a:p>
          <a:p>
            <a:r>
              <a:rPr lang="el-GR" sz="2000" dirty="0" smtClean="0"/>
              <a:t> «Το να ζεις μέσα στις ανισότητες και την παθολογία είναι ένα </a:t>
            </a:r>
            <a:r>
              <a:rPr lang="el-GR" sz="2000" dirty="0" err="1" smtClean="0"/>
              <a:t>πράγμα∙</a:t>
            </a:r>
            <a:r>
              <a:rPr lang="el-GR" sz="2000" dirty="0" smtClean="0"/>
              <a:t> το να το γλεντάς κιόλας, είναι τελείως διαφορετικό» (</a:t>
            </a:r>
            <a:r>
              <a:rPr lang="en-US" sz="2000" dirty="0" smtClean="0"/>
              <a:t>Tony </a:t>
            </a:r>
            <a:r>
              <a:rPr lang="en-US" sz="2000" dirty="0" err="1" smtClean="0"/>
              <a:t>Judt</a:t>
            </a:r>
            <a:r>
              <a:rPr lang="el-GR" sz="2000" dirty="0" smtClean="0"/>
              <a:t>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4000" dirty="0" smtClean="0"/>
              <a:t> Η σημερινή πραγματικότητα …</a:t>
            </a:r>
            <a:br>
              <a:rPr lang="el-GR" sz="4000" dirty="0" smtClean="0"/>
            </a:br>
            <a:r>
              <a:rPr lang="el-GR" sz="4000" dirty="0" smtClean="0"/>
              <a:t>(θέσεις και προβληματισμοί)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l-GR" sz="2000" dirty="0" smtClean="0"/>
          </a:p>
          <a:p>
            <a:r>
              <a:rPr lang="el-GR" sz="2000" dirty="0" smtClean="0"/>
              <a:t> «Τη σήμερον ημέρα νιώθουμε υπερήφανοι που είμαστε αρκετά σκληροί ώστε να προκαλούμε πόνο στους άλλους. Αν εξακολουθούσε να ισχύει μια παλιότερη γλωσσική χρήση, όπου το να είσαι σκληρός σήμαινε πως </a:t>
            </a:r>
            <a:r>
              <a:rPr lang="el-GR" sz="2000" i="1" dirty="0" smtClean="0"/>
              <a:t>άντεχες</a:t>
            </a:r>
            <a:r>
              <a:rPr lang="el-GR" sz="2000" dirty="0" smtClean="0"/>
              <a:t> τον πόνο και όχι ότι τον προκαλούσες στους άλλους, ίσως να το σκεφτόμασταν διπλά προτού να προκρίνουμε την αποτελεσματικότητα έναντι της συμπόνιας» (</a:t>
            </a:r>
            <a:r>
              <a:rPr lang="en-US" sz="2000" dirty="0" smtClean="0"/>
              <a:t>Tony </a:t>
            </a:r>
            <a:r>
              <a:rPr lang="en-US" sz="2000" dirty="0" err="1" smtClean="0"/>
              <a:t>Judt</a:t>
            </a:r>
            <a:r>
              <a:rPr lang="el-GR" sz="2000" dirty="0" smtClean="0"/>
              <a:t>)</a:t>
            </a:r>
          </a:p>
          <a:p>
            <a:r>
              <a:rPr lang="el-GR" sz="2000" dirty="0" smtClean="0"/>
              <a:t>«… η ροπή προς τη διαφωνία, την απόρριψη και την αντίρρηση, όσο οχληρή κι αν είναι όταν το παρατραβάει, αποτελεί την ίδια την ψυχή μιας ανοιχτής κοινωνίας … Μια δημοκρατία διαρκούς συναίνεσης δεν θα παραμείνει για πολύ καιρό δημοκρατία» </a:t>
            </a:r>
            <a:r>
              <a:rPr lang="en-US" sz="2000" dirty="0" smtClean="0"/>
              <a:t>(Tony </a:t>
            </a:r>
            <a:r>
              <a:rPr lang="en-US" sz="2000" dirty="0" err="1" smtClean="0"/>
              <a:t>Judt</a:t>
            </a:r>
            <a:r>
              <a:rPr lang="en-US" sz="2000" dirty="0" smtClean="0"/>
              <a:t>)</a:t>
            </a:r>
          </a:p>
          <a:p>
            <a:r>
              <a:rPr lang="el-GR" sz="2000" dirty="0" smtClean="0"/>
              <a:t>«Οι Έλληνες ήξεραν ότι η δημοκρατία δεν είναι πιθανό να υποκύψει στη γοητεία του ολοκληρωτισμού, του απολυταρχισμού ή της ολιγαρχίας. Είναι πολύ πιο πιθανό να υποκύψει σε μια διαστρεβλωμένη εκδοχή του εαυτού της»</a:t>
            </a:r>
            <a:r>
              <a:rPr lang="en-US" sz="2000" dirty="0" smtClean="0"/>
              <a:t> (Tony </a:t>
            </a:r>
            <a:r>
              <a:rPr lang="en-US" sz="2000" dirty="0" err="1" smtClean="0"/>
              <a:t>Judt</a:t>
            </a:r>
            <a:r>
              <a:rPr lang="en-US" sz="20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Αντίθετα η παιδεία δεν περιορίζεται στο εξωτερικό περίβλημα (στη μορφή ή την όψη) αλλά αντίθετα επικεντρώνεται στον εσωτερικό κόσμο – δηλ. στην </a:t>
            </a:r>
            <a:r>
              <a:rPr lang="el-GR" sz="2400" u="sng" dirty="0" smtClean="0"/>
              <a:t>πνευματική</a:t>
            </a:r>
            <a:r>
              <a:rPr lang="el-GR" sz="2400" dirty="0" smtClean="0"/>
              <a:t> και </a:t>
            </a:r>
            <a:r>
              <a:rPr lang="el-GR" sz="2400" u="sng" dirty="0" smtClean="0"/>
              <a:t>ψυχική </a:t>
            </a:r>
            <a:r>
              <a:rPr lang="el-GR" sz="2400" b="1" dirty="0" smtClean="0"/>
              <a:t>καλλιέργεια</a:t>
            </a:r>
            <a:r>
              <a:rPr lang="el-GR" sz="2400" b="1" u="sng" dirty="0" smtClean="0"/>
              <a:t> </a:t>
            </a:r>
            <a:r>
              <a:rPr lang="el-GR" sz="2400" dirty="0" smtClean="0"/>
              <a:t>του ανθρώπου</a:t>
            </a:r>
          </a:p>
          <a:p>
            <a:pPr algn="r"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Προσέλαβε στην ελληνική αρχαιότητα έναν ιδιαίτερο και μοναδικό χαρακτήρα ο οποίος αποδίδεται πολύ δύσκολα μέσα από τη δυτικότροπη χρήση του όρου «</a:t>
            </a:r>
            <a:r>
              <a:rPr lang="el-GR" sz="2400" u="sng" dirty="0" smtClean="0"/>
              <a:t>Πολιτισμός</a:t>
            </a:r>
            <a:r>
              <a:rPr lang="el-GR" sz="2400" dirty="0" smtClean="0"/>
              <a:t>»</a:t>
            </a:r>
          </a:p>
          <a:p>
            <a:pPr algn="r">
              <a:buNone/>
            </a:pPr>
            <a:endParaRPr lang="el-GR" sz="2400" dirty="0" smtClean="0"/>
          </a:p>
          <a:p>
            <a:pPr algn="r">
              <a:buNone/>
            </a:pP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429124" y="3071810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u="sng" dirty="0" smtClean="0"/>
              <a:t>Πολιτισμός</a:t>
            </a:r>
            <a:r>
              <a:rPr lang="el-GR" sz="2400" dirty="0" smtClean="0"/>
              <a:t>: μια έννοια που για τους αρχαίους Έλληνες αφορούσε απλά και μόνο τη «δημόσια διοίκηση» </a:t>
            </a:r>
          </a:p>
          <a:p>
            <a:endParaRPr lang="el-GR" sz="2400" dirty="0" smtClean="0"/>
          </a:p>
          <a:p>
            <a:r>
              <a:rPr lang="el-GR" sz="2400" dirty="0" smtClean="0"/>
              <a:t>Η νεοελληνική του ερμηνεία οφείλεται στον Αδαμάντιο Κοραή (του προσέδωσε ένα </a:t>
            </a:r>
            <a:r>
              <a:rPr lang="el-GR" sz="2400" u="sng" dirty="0" smtClean="0"/>
              <a:t>περιεχόμενο</a:t>
            </a:r>
            <a:r>
              <a:rPr lang="el-GR" sz="2400" dirty="0" smtClean="0"/>
              <a:t> αντίστοιχο με το υπόλοιπό του ευρωπαϊκού κόσμου)</a:t>
            </a:r>
          </a:p>
          <a:p>
            <a:pPr>
              <a:buNone/>
            </a:pPr>
            <a:r>
              <a:rPr lang="el-GR" sz="2400" dirty="0" smtClean="0"/>
              <a:t>     Αφορούσε όλα τα στοιχεία εκείνα που προσδιορίζουν την ιστορία, την εξέλιξη και εν τέλει τη φυσιογνωμία </a:t>
            </a:r>
            <a:r>
              <a:rPr lang="el-GR" sz="2400" smtClean="0"/>
              <a:t>ενός έθνους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5400000">
            <a:off x="1321571" y="2321711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 rot="5400000">
            <a:off x="5357818" y="39290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2400" dirty="0" smtClean="0"/>
              <a:t>Πιο συγκεκριμένα αφορούσε τον</a:t>
            </a:r>
          </a:p>
          <a:p>
            <a:pPr algn="ctr">
              <a:buNone/>
            </a:pPr>
            <a:r>
              <a:rPr lang="el-GR" sz="2400" dirty="0" smtClean="0"/>
              <a:t> συνδυασμό</a:t>
            </a:r>
          </a:p>
          <a:p>
            <a:pPr>
              <a:buNone/>
            </a:pPr>
            <a:endParaRPr lang="el-GR" sz="2400" dirty="0" smtClean="0"/>
          </a:p>
          <a:p>
            <a:pPr lvl="0">
              <a:buNone/>
            </a:pPr>
            <a:r>
              <a:rPr lang="el-GR" sz="1800" dirty="0" smtClean="0"/>
              <a:t>Των επιτευγμάτων του υλικού τομέα                      </a:t>
            </a:r>
            <a:r>
              <a:rPr lang="el-GR" sz="2000" dirty="0" smtClean="0">
                <a:solidFill>
                  <a:srgbClr val="FF0000"/>
                </a:solidFill>
              </a:rPr>
              <a:t>με </a:t>
            </a:r>
          </a:p>
          <a:p>
            <a:pPr>
              <a:buNone/>
            </a:pPr>
            <a:r>
              <a:rPr lang="el-GR" sz="1800" dirty="0" smtClean="0"/>
              <a:t>τεχνικός πολιτισμός / </a:t>
            </a:r>
            <a:r>
              <a:rPr lang="en-US" sz="1800" dirty="0" smtClean="0"/>
              <a:t>Civilization </a:t>
            </a:r>
            <a:endParaRPr lang="el-GR" sz="1800" dirty="0" smtClean="0"/>
          </a:p>
          <a:p>
            <a:pPr algn="r">
              <a:buNone/>
            </a:pPr>
            <a:r>
              <a:rPr lang="el-GR" sz="1800" dirty="0" smtClean="0"/>
              <a:t>Την καλλιέργεια των πνευματικών και </a:t>
            </a:r>
          </a:p>
          <a:p>
            <a:pPr algn="r">
              <a:buNone/>
            </a:pPr>
            <a:r>
              <a:rPr lang="el-GR" sz="1800" dirty="0" smtClean="0"/>
              <a:t>ψυχικών δυνάμεων του ατόμου </a:t>
            </a:r>
          </a:p>
          <a:p>
            <a:pPr algn="r">
              <a:buNone/>
            </a:pPr>
            <a:r>
              <a:rPr lang="el-GR" sz="1800" dirty="0" smtClean="0"/>
              <a:t>Πνευματικός πολιτισμός</a:t>
            </a:r>
            <a:r>
              <a:rPr lang="en-US" sz="1800" dirty="0" smtClean="0"/>
              <a:t>/</a:t>
            </a:r>
            <a:r>
              <a:rPr lang="el-GR" sz="1800" dirty="0" smtClean="0"/>
              <a:t> </a:t>
            </a:r>
            <a:r>
              <a:rPr lang="en-US" sz="1800" dirty="0" smtClean="0"/>
              <a:t>culture</a:t>
            </a:r>
            <a:endParaRPr lang="el-GR" sz="1800" dirty="0" smtClean="0"/>
          </a:p>
          <a:p>
            <a:pPr algn="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dirty="0" smtClean="0"/>
              <a:t>Το συνδυαστικό αυτό εγχείρημα υπηρετήθηκε για πρώτη φορά από την αρχαιοελληνική παιδεία </a:t>
            </a:r>
          </a:p>
          <a:p>
            <a:pPr algn="ct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dirty="0" smtClean="0"/>
              <a:t>Συνέθεσε σε ένα ενιαίο σύνολο την πνευματική καλλιέργεια, τις τέχνες, τα γράμματα, τις επιστήμες, την παράδοση και τις αξίες</a:t>
            </a:r>
          </a:p>
          <a:p>
            <a:pPr algn="ctr">
              <a:buNone/>
            </a:pPr>
            <a:endParaRPr lang="el-GR" sz="2000" dirty="0" smtClean="0"/>
          </a:p>
          <a:p>
            <a:pPr algn="ctr">
              <a:buNone/>
            </a:pPr>
            <a:endParaRPr lang="el-GR" sz="2000" dirty="0" smtClean="0"/>
          </a:p>
          <a:p>
            <a:pPr algn="r">
              <a:buNone/>
            </a:pPr>
            <a:endParaRPr lang="el-GR" sz="2000" dirty="0" smtClean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214678" y="2428868"/>
            <a:ext cx="42862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5857884" y="2571744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4429124" y="5000636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600" dirty="0" smtClean="0"/>
              <a:t>ΔΗΜΟΠΟΥΛΟΣ ΒΑΣΙΛΕΙΟΣ / ΦΙΛΟΣΟΦΙΑ ΤΗΣ </a:t>
            </a:r>
            <a:r>
              <a:rPr lang="el-GR" sz="16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2400" dirty="0" smtClean="0"/>
              <a:t>«Επί τέχνη» ή «επί παιδεία;»</a:t>
            </a:r>
          </a:p>
          <a:p>
            <a:pPr algn="ctr">
              <a:buNone/>
            </a:pPr>
            <a:r>
              <a:rPr lang="el-GR" sz="2400" dirty="0" smtClean="0"/>
              <a:t>(για επάγγελμα ή για παιδεία)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Το δίλλημα αυτό υποδηλώνει τη διαφοροποίηση ανάμεσα στην πρακτική γνώση και τη γνώση ως καλλιέργεια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Οι αρχαίοι Έλληνες συνέδεσαν την παιδεία κυρίως με αυτό που σήμερα ονομάζουμε κουλτούρα </a:t>
            </a:r>
          </a:p>
          <a:p>
            <a:pPr algn="ctr"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929058" y="2500306"/>
            <a:ext cx="78581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071934" y="3786190"/>
            <a:ext cx="64294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ΚΟΥΛΤΟΥΡΑ</a:t>
            </a:r>
          </a:p>
          <a:p>
            <a:r>
              <a:rPr lang="el-GR" sz="2400" dirty="0" smtClean="0"/>
              <a:t>Στο </a:t>
            </a:r>
            <a:r>
              <a:rPr lang="el-GR" sz="2400" b="1" dirty="0" smtClean="0"/>
              <a:t>συλλογικό</a:t>
            </a:r>
            <a:r>
              <a:rPr lang="el-GR" sz="2400" dirty="0" smtClean="0"/>
              <a:t> πεδίο αφορά το </a:t>
            </a:r>
            <a:r>
              <a:rPr lang="el-GR" sz="2400" dirty="0" err="1" smtClean="0"/>
              <a:t>αξιακό</a:t>
            </a:r>
            <a:r>
              <a:rPr lang="el-GR" sz="2400" dirty="0" smtClean="0"/>
              <a:t> σύστημα που διέπει τις αντιλήψεις ενός λαού</a:t>
            </a:r>
          </a:p>
          <a:p>
            <a:r>
              <a:rPr lang="el-GR" sz="2400" dirty="0" smtClean="0"/>
              <a:t>Στο </a:t>
            </a:r>
            <a:r>
              <a:rPr lang="el-GR" sz="2400" b="1" dirty="0" smtClean="0"/>
              <a:t>ατομικό</a:t>
            </a:r>
            <a:r>
              <a:rPr lang="el-GR" sz="2400" dirty="0" smtClean="0"/>
              <a:t> επίπεδο σχετίζεται με την </a:t>
            </a:r>
            <a:r>
              <a:rPr lang="el-GR" sz="2400" u="sng" dirty="0" smtClean="0"/>
              <a:t>προσωπικότητα</a:t>
            </a:r>
            <a:r>
              <a:rPr lang="el-GR" sz="2400" dirty="0" smtClean="0"/>
              <a:t> του ανθρώπου</a:t>
            </a:r>
          </a:p>
          <a:p>
            <a:pPr algn="r">
              <a:buNone/>
            </a:pPr>
            <a:r>
              <a:rPr lang="el-GR" sz="2400" dirty="0" smtClean="0"/>
              <a:t>Οι αρχαίοι Έλληνες την εξέλαβαν με τον πλέον ευρύ και πολυσύνθετο τρόπο</a:t>
            </a:r>
          </a:p>
          <a:p>
            <a:pPr algn="r">
              <a:buNone/>
            </a:pPr>
            <a:endParaRPr lang="el-GR" sz="2400" dirty="0" smtClean="0"/>
          </a:p>
          <a:p>
            <a:pPr algn="r">
              <a:buNone/>
            </a:pPr>
            <a:r>
              <a:rPr lang="el-GR" sz="2400" dirty="0" smtClean="0"/>
              <a:t>Υπό την έννοια του </a:t>
            </a:r>
            <a:r>
              <a:rPr lang="el-GR" sz="2400" b="1" dirty="0" smtClean="0"/>
              <a:t>Πολίτη</a:t>
            </a:r>
          </a:p>
          <a:p>
            <a:pPr algn="r"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6429388" y="3429000"/>
            <a:ext cx="57150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7000892" y="4643446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</a:t>
            </a:r>
            <a:r>
              <a:rPr lang="el-GR" sz="1800" dirty="0"/>
              <a:t>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ΠΑΙΔΕΙΑ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 Πολίτης αποτελούσε την πεμπτουσία του ανθρώπου</a:t>
            </a:r>
          </a:p>
          <a:p>
            <a:pPr algn="ctr">
              <a:buNone/>
            </a:pPr>
            <a:r>
              <a:rPr lang="el-GR" sz="2400" dirty="0" smtClean="0"/>
              <a:t>(δηλ. ενός </a:t>
            </a:r>
            <a:r>
              <a:rPr lang="el-GR" sz="2400" u="sng" dirty="0" smtClean="0"/>
              <a:t>ενεργού / υπεύθυνου / ενσυνείδητου Όντος )</a:t>
            </a:r>
          </a:p>
          <a:p>
            <a:pPr algn="r">
              <a:buNone/>
            </a:pPr>
            <a:endParaRPr lang="el-GR" sz="2400" u="sng" dirty="0" smtClean="0"/>
          </a:p>
          <a:p>
            <a:pPr algn="ctr">
              <a:buNone/>
            </a:pPr>
            <a:r>
              <a:rPr lang="el-GR" sz="2000" b="1" dirty="0" smtClean="0"/>
              <a:t>Είχε</a:t>
            </a:r>
            <a:r>
              <a:rPr lang="el-GR" sz="2000" dirty="0" smtClean="0"/>
              <a:t> παιδεία μόνο εφόσον</a:t>
            </a:r>
          </a:p>
          <a:p>
            <a:pPr algn="ctr">
              <a:buNone/>
            </a:pPr>
            <a:r>
              <a:rPr lang="el-GR" sz="2000" dirty="0" smtClean="0"/>
              <a:t>μετ</a:t>
            </a:r>
            <a:r>
              <a:rPr lang="el-GR" sz="2000" b="1" dirty="0" smtClean="0"/>
              <a:t>είχε</a:t>
            </a:r>
            <a:r>
              <a:rPr lang="el-GR" sz="2000" dirty="0" smtClean="0"/>
              <a:t> στα κοινά</a:t>
            </a:r>
          </a:p>
          <a:p>
            <a:pPr algn="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dirty="0" smtClean="0"/>
              <a:t>συμμετ</a:t>
            </a:r>
            <a:r>
              <a:rPr lang="el-GR" sz="2000" b="1" dirty="0" smtClean="0"/>
              <a:t>είχε </a:t>
            </a:r>
            <a:r>
              <a:rPr lang="el-GR" sz="2000" dirty="0" smtClean="0"/>
              <a:t>μέσα από τα δικαιώματα και τις υποχρεώσεις που σχετίζονταν με την Πόλη</a:t>
            </a:r>
          </a:p>
          <a:p>
            <a:pPr algn="r">
              <a:buNone/>
            </a:pPr>
            <a:endParaRPr lang="el-GR" sz="2400" u="sng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86248" y="250030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357686" y="3643314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2327</Words>
  <Application>Microsoft Office PowerPoint</Application>
  <PresentationFormat>Προβολή στην οθόνη (4:3)</PresentationFormat>
  <Paragraphs>237</Paragraphs>
  <Slides>33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6" baseType="lpstr">
      <vt:lpstr>Arial</vt:lpstr>
      <vt:lpstr>Calibri</vt:lpstr>
      <vt:lpstr>Θέμα του Office</vt:lpstr>
      <vt:lpstr>ΦΙΛΟΣΟΦΙΑ ΤΗΣ ΕΚΠΑΙΔΕΥΣΗΣ  ΔΗΜΟΠΟΥΛΟΣ ΒΑΣΙΛΕΙΟΣ  (3)</vt:lpstr>
      <vt:lpstr>ΔΗΜΟΠΟΥΛΟΣ ΒΑΣΙΛΕΙΟΣ / ΦΙΛΟΣΟΦΙΑ ΤΗΣ ΕΚΠΑΙΔΕΥΣΗΣ ΠΑΙΔΕΙΑ</vt:lpstr>
      <vt:lpstr>ΔΗΜΟΠΟΥΛΟΣ ΒΑΣΙΛΕΙΟΣ / ΦΙΛΟΣΟΦΙΑ ΤΗΣ ΕΚΠΑΙΔΕΥΣΗΣ ΠΑΙΔΕΙΑ &amp; Μόρφωση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ΠΑΙΔΕΙΑ</vt:lpstr>
      <vt:lpstr>ΔΗΜΟΠΟΥΛΟΣ ΒΑΣΙΛΕΙΟΣ / ΦΙΛΟΣΟΦΙΑ ΤΗΣ ΕΚΠΑΙΔΕΥΣΗΣ ΔΗΜΟΚΡΑΤΙΑ </vt:lpstr>
      <vt:lpstr> ΔΗΜΟΠΟΥΛΟΣ ΒΑΣΙΛΕΙΟΣ / ΦΙΛΟΣΟΦΙΑ ΤΗΣ ΕΚΠΑΙΔΕΥΣΗΣ ΔΗΜΟΚΡΑΤΙΑ:  γεννήθηκε πριν από 2500 περίπου χρόνια στην Αρχαία Αθήνα  Δήμος + κράτος  (2 λέξεις που προϋπήρχαν στα ομηρικά έπη αλλά μέχρι τότε δεν είχαν  συνδεθεί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ΔΗΜΟΠΟΥΛΟΣ ΒΑΣΙΛΕΙΟΣ / ΦΙΛΟΣΟΦΙΑ ΤΗΣ ΕΚΠΑΙΔΕΥΣΗΣ Ερώτημα 1</vt:lpstr>
      <vt:lpstr>Παρουσίαση του PowerPoint</vt:lpstr>
      <vt:lpstr>ΔΗΜΟΠΟΥΛΟΣ ΒΑΣΙΛΕΙΟΣ / ΦΙΛΟΣΟΦΙΑ ΤΗΣ ΕΚΠΑΙΔΕΥΣΗΣ Οι δύο παραπάνω ερμηνείες μοιάζουν να μην είναι πειστικές</vt:lpstr>
      <vt:lpstr>Παρουσίαση του PowerPoint</vt:lpstr>
      <vt:lpstr>ΔΗΜΟΠΟΥΛΟΣ ΒΑΣΙΛΕΙΟΣ / ΦΙΛΟΣΟΦΙΑ ΤΗΣ ΕΚΠΑΙΔΕΥΣΗΣ Και η τρίτη ερμηνεία μοιάζει να μην είναι πειστική</vt:lpstr>
      <vt:lpstr>ΔΗΜΟΠΟΥΛΟΣ ΒΑΣΙΛΕΙΟΣ / ΦΙΛΟΣΟΦΙΑ ΤΗΣ ΕΚΠΑΙΔΕΥΣΗΣ Ερώτημα 2ο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 ΔΗΜΟΠΟΥΛΟΣ ΒΑΣΙΛΕΙΟΣ / ΦΙΛΟΣΟΦΙΑ ΤΗΣ ΕΚΠΑΙΔΕΥΣΗΣ Αν λοιπόν με την τέχνη κατάφερε να «ωραιοποιήσει» (και εν τέλει να δικαιώσει) την κόσμο (= κόσμημα/στολίδι), με τη δημοκρατία κατάφερε να τον «πολιτικοποιήσει» </vt:lpstr>
      <vt:lpstr> ΔΗΜΟΠΟΥΛΟΣ ΒΑΣΙΛΕΙΟΣ / ΦΙΛΟΣΟΦΙΑ ΤΗΣ ΕΚΠΑΙΔΕΥΣΗΣ Η αμφισβήτηση της αριστοκρατίας από τη δημοκρατία πήρε την μορφή φιλοσοφικών ερωτημάτων τα οποία εξαναγκάστηκαν από την πολιτική ζωή να πάει όλο και βαθύτερα</vt:lpstr>
      <vt:lpstr> ΔΗΜΟΠΟΥΛΟΣ ΒΑΣΙΛΕΙΟΣ / ΦΙΛΟΣΟΦΙΑ ΤΗΣ ΕΚΠΑΙΔΕΥΣΗΣ Με βάση τις 4 φαντασιακές σημασίες ο αρχαίος Αθηναίος πολίτης συνειδητοποίησε ότι είναι:</vt:lpstr>
      <vt:lpstr>ΔΗΜΟΠΟΥΛΟΣ ΒΑΣΙΛΕΙΟΣ / ΦΙΛΟΣΟΦΙΑ ΤΗΣ ΕΚΠΑΙΔΕΥΣΗΣ Οι τρεις ιδιαιτερότητες</vt:lpstr>
      <vt:lpstr> ΔΗΜΟΠΟΥΛΟΣ ΒΑΣΙΛΕΙΟΣ / ΦΙΛΟΣΟΦΙΑ ΤΗΣ ΕΚΠΑΙΔΕΥΣΗΣ Η σημερινή πραγματικότητα … (θέσεις και προβληματισμοί)</vt:lpstr>
      <vt:lpstr>ΔΗΜΟΠΟΥΛΟΣ ΒΑΣΙΛΕΙΟΣ / ΦΙΛΟΣΟΦΙΑ ΤΗΣ ΕΚΠΑΙΔΕΥΣΗΣ  Η σημερινή πραγματικότητα … (θέσεις και προβληματισμοί)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ΦΙΛΟΣΟΦΙΑ ΤΗΣ ΠΑΙΔΕΙΑΣ  (2)</dc:title>
  <dc:creator>User</dc:creator>
  <cp:lastModifiedBy>User</cp:lastModifiedBy>
  <cp:revision>157</cp:revision>
  <dcterms:created xsi:type="dcterms:W3CDTF">2021-02-03T08:51:28Z</dcterms:created>
  <dcterms:modified xsi:type="dcterms:W3CDTF">2023-10-24T19:27:47Z</dcterms:modified>
</cp:coreProperties>
</file>