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2" r:id="rId2"/>
    <p:sldId id="257" r:id="rId3"/>
    <p:sldId id="258" r:id="rId4"/>
    <p:sldId id="259" r:id="rId5"/>
    <p:sldId id="263" r:id="rId6"/>
    <p:sldId id="264" r:id="rId7"/>
    <p:sldId id="271" r:id="rId8"/>
    <p:sldId id="260" r:id="rId9"/>
    <p:sldId id="261" r:id="rId10"/>
    <p:sldId id="262" r:id="rId11"/>
    <p:sldId id="265" r:id="rId12"/>
    <p:sldId id="266" r:id="rId13"/>
    <p:sldId id="267" r:id="rId14"/>
    <p:sldId id="268" r:id="rId15"/>
    <p:sldId id="269" r:id="rId16"/>
    <p:sldId id="270" r:id="rId17"/>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4" d="100"/>
          <a:sy n="84" d="100"/>
        </p:scale>
        <p:origin x="581"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p:cNvSpPr>
            <a:spLocks noGrp="1"/>
          </p:cNvSpPr>
          <p:nvPr>
            <p:ph type="dt" sz="half" idx="10"/>
          </p:nvPr>
        </p:nvSpPr>
        <p:spPr/>
        <p:txBody>
          <a:bodyPr/>
          <a:lstStyle/>
          <a:p>
            <a:fld id="{B0EBD5F9-2AC8-41C7-BF99-91F86C0E0151}" type="datetimeFigureOut">
              <a:rPr lang="el-GR" smtClean="0"/>
              <a:t>3/10/2023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A202866-8460-400F-916E-944389BE6393}" type="slidenum">
              <a:rPr lang="el-GR" smtClean="0"/>
              <a:t>‹#›</a:t>
            </a:fld>
            <a:endParaRPr lang="el-GR"/>
          </a:p>
        </p:txBody>
      </p:sp>
    </p:spTree>
    <p:extLst>
      <p:ext uri="{BB962C8B-B14F-4D97-AF65-F5344CB8AC3E}">
        <p14:creationId xmlns:p14="http://schemas.microsoft.com/office/powerpoint/2010/main" val="447493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B0EBD5F9-2AC8-41C7-BF99-91F86C0E0151}" type="datetimeFigureOut">
              <a:rPr lang="el-GR" smtClean="0"/>
              <a:t>3/10/2023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A202866-8460-400F-916E-944389BE6393}" type="slidenum">
              <a:rPr lang="el-GR" smtClean="0"/>
              <a:t>‹#›</a:t>
            </a:fld>
            <a:endParaRPr lang="el-GR"/>
          </a:p>
        </p:txBody>
      </p:sp>
    </p:spTree>
    <p:extLst>
      <p:ext uri="{BB962C8B-B14F-4D97-AF65-F5344CB8AC3E}">
        <p14:creationId xmlns:p14="http://schemas.microsoft.com/office/powerpoint/2010/main" val="3185937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B0EBD5F9-2AC8-41C7-BF99-91F86C0E0151}" type="datetimeFigureOut">
              <a:rPr lang="el-GR" smtClean="0"/>
              <a:t>3/10/2023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A202866-8460-400F-916E-944389BE6393}" type="slidenum">
              <a:rPr lang="el-GR" smtClean="0"/>
              <a:t>‹#›</a:t>
            </a:fld>
            <a:endParaRPr lang="el-GR"/>
          </a:p>
        </p:txBody>
      </p:sp>
    </p:spTree>
    <p:extLst>
      <p:ext uri="{BB962C8B-B14F-4D97-AF65-F5344CB8AC3E}">
        <p14:creationId xmlns:p14="http://schemas.microsoft.com/office/powerpoint/2010/main" val="429270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B0EBD5F9-2AC8-41C7-BF99-91F86C0E0151}" type="datetimeFigureOut">
              <a:rPr lang="el-GR" smtClean="0"/>
              <a:t>3/10/2023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A202866-8460-400F-916E-944389BE6393}" type="slidenum">
              <a:rPr lang="el-GR" smtClean="0"/>
              <a:t>‹#›</a:t>
            </a:fld>
            <a:endParaRPr lang="el-GR"/>
          </a:p>
        </p:txBody>
      </p:sp>
    </p:spTree>
    <p:extLst>
      <p:ext uri="{BB962C8B-B14F-4D97-AF65-F5344CB8AC3E}">
        <p14:creationId xmlns:p14="http://schemas.microsoft.com/office/powerpoint/2010/main" val="624318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a:t>Στυλ κύριου τίτλου</a:t>
            </a: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Θέση ημερομηνίας 3"/>
          <p:cNvSpPr>
            <a:spLocks noGrp="1"/>
          </p:cNvSpPr>
          <p:nvPr>
            <p:ph type="dt" sz="half" idx="10"/>
          </p:nvPr>
        </p:nvSpPr>
        <p:spPr/>
        <p:txBody>
          <a:bodyPr/>
          <a:lstStyle/>
          <a:p>
            <a:fld id="{B0EBD5F9-2AC8-41C7-BF99-91F86C0E0151}" type="datetimeFigureOut">
              <a:rPr lang="el-GR" smtClean="0"/>
              <a:t>3/10/2023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A202866-8460-400F-916E-944389BE6393}" type="slidenum">
              <a:rPr lang="el-GR" smtClean="0"/>
              <a:t>‹#›</a:t>
            </a:fld>
            <a:endParaRPr lang="el-GR"/>
          </a:p>
        </p:txBody>
      </p:sp>
    </p:spTree>
    <p:extLst>
      <p:ext uri="{BB962C8B-B14F-4D97-AF65-F5344CB8AC3E}">
        <p14:creationId xmlns:p14="http://schemas.microsoft.com/office/powerpoint/2010/main" val="1848605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B0EBD5F9-2AC8-41C7-BF99-91F86C0E0151}" type="datetimeFigureOut">
              <a:rPr lang="el-GR" smtClean="0"/>
              <a:t>3/10/2023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FA202866-8460-400F-916E-944389BE6393}" type="slidenum">
              <a:rPr lang="el-GR" smtClean="0"/>
              <a:t>‹#›</a:t>
            </a:fld>
            <a:endParaRPr lang="el-GR"/>
          </a:p>
        </p:txBody>
      </p:sp>
    </p:spTree>
    <p:extLst>
      <p:ext uri="{BB962C8B-B14F-4D97-AF65-F5344CB8AC3E}">
        <p14:creationId xmlns:p14="http://schemas.microsoft.com/office/powerpoint/2010/main" val="1573154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a:t>Στυλ κύριου τίτλου</a:t>
            </a: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B0EBD5F9-2AC8-41C7-BF99-91F86C0E0151}" type="datetimeFigureOut">
              <a:rPr lang="el-GR" smtClean="0"/>
              <a:t>3/10/2023</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FA202866-8460-400F-916E-944389BE6393}" type="slidenum">
              <a:rPr lang="el-GR" smtClean="0"/>
              <a:t>‹#›</a:t>
            </a:fld>
            <a:endParaRPr lang="el-GR"/>
          </a:p>
        </p:txBody>
      </p:sp>
    </p:spTree>
    <p:extLst>
      <p:ext uri="{BB962C8B-B14F-4D97-AF65-F5344CB8AC3E}">
        <p14:creationId xmlns:p14="http://schemas.microsoft.com/office/powerpoint/2010/main" val="3535680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B0EBD5F9-2AC8-41C7-BF99-91F86C0E0151}" type="datetimeFigureOut">
              <a:rPr lang="el-GR" smtClean="0"/>
              <a:t>3/10/2023</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FA202866-8460-400F-916E-944389BE6393}" type="slidenum">
              <a:rPr lang="el-GR" smtClean="0"/>
              <a:t>‹#›</a:t>
            </a:fld>
            <a:endParaRPr lang="el-GR"/>
          </a:p>
        </p:txBody>
      </p:sp>
    </p:spTree>
    <p:extLst>
      <p:ext uri="{BB962C8B-B14F-4D97-AF65-F5344CB8AC3E}">
        <p14:creationId xmlns:p14="http://schemas.microsoft.com/office/powerpoint/2010/main" val="1509750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B0EBD5F9-2AC8-41C7-BF99-91F86C0E0151}" type="datetimeFigureOut">
              <a:rPr lang="el-GR" smtClean="0"/>
              <a:t>3/10/2023</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FA202866-8460-400F-916E-944389BE6393}" type="slidenum">
              <a:rPr lang="el-GR" smtClean="0"/>
              <a:t>‹#›</a:t>
            </a:fld>
            <a:endParaRPr lang="el-GR"/>
          </a:p>
        </p:txBody>
      </p:sp>
    </p:spTree>
    <p:extLst>
      <p:ext uri="{BB962C8B-B14F-4D97-AF65-F5344CB8AC3E}">
        <p14:creationId xmlns:p14="http://schemas.microsoft.com/office/powerpoint/2010/main" val="576078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p:cNvSpPr>
            <a:spLocks noGrp="1"/>
          </p:cNvSpPr>
          <p:nvPr>
            <p:ph type="dt" sz="half" idx="10"/>
          </p:nvPr>
        </p:nvSpPr>
        <p:spPr/>
        <p:txBody>
          <a:bodyPr/>
          <a:lstStyle/>
          <a:p>
            <a:fld id="{B0EBD5F9-2AC8-41C7-BF99-91F86C0E0151}" type="datetimeFigureOut">
              <a:rPr lang="el-GR" smtClean="0"/>
              <a:t>3/10/2023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FA202866-8460-400F-916E-944389BE6393}" type="slidenum">
              <a:rPr lang="el-GR" smtClean="0"/>
              <a:t>‹#›</a:t>
            </a:fld>
            <a:endParaRPr lang="el-GR"/>
          </a:p>
        </p:txBody>
      </p:sp>
    </p:spTree>
    <p:extLst>
      <p:ext uri="{BB962C8B-B14F-4D97-AF65-F5344CB8AC3E}">
        <p14:creationId xmlns:p14="http://schemas.microsoft.com/office/powerpoint/2010/main" val="2716209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p:cNvSpPr>
            <a:spLocks noGrp="1"/>
          </p:cNvSpPr>
          <p:nvPr>
            <p:ph type="dt" sz="half" idx="10"/>
          </p:nvPr>
        </p:nvSpPr>
        <p:spPr/>
        <p:txBody>
          <a:bodyPr/>
          <a:lstStyle/>
          <a:p>
            <a:fld id="{B0EBD5F9-2AC8-41C7-BF99-91F86C0E0151}" type="datetimeFigureOut">
              <a:rPr lang="el-GR" smtClean="0"/>
              <a:t>3/10/2023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FA202866-8460-400F-916E-944389BE6393}" type="slidenum">
              <a:rPr lang="el-GR" smtClean="0"/>
              <a:t>‹#›</a:t>
            </a:fld>
            <a:endParaRPr lang="el-GR"/>
          </a:p>
        </p:txBody>
      </p:sp>
    </p:spTree>
    <p:extLst>
      <p:ext uri="{BB962C8B-B14F-4D97-AF65-F5344CB8AC3E}">
        <p14:creationId xmlns:p14="http://schemas.microsoft.com/office/powerpoint/2010/main" val="516081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EBD5F9-2AC8-41C7-BF99-91F86C0E0151}" type="datetimeFigureOut">
              <a:rPr lang="el-GR" smtClean="0"/>
              <a:t>3/10/2023</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202866-8460-400F-916E-944389BE6393}" type="slidenum">
              <a:rPr lang="el-GR" smtClean="0"/>
              <a:t>‹#›</a:t>
            </a:fld>
            <a:endParaRPr lang="el-GR"/>
          </a:p>
        </p:txBody>
      </p:sp>
    </p:spTree>
    <p:extLst>
      <p:ext uri="{BB962C8B-B14F-4D97-AF65-F5344CB8AC3E}">
        <p14:creationId xmlns:p14="http://schemas.microsoft.com/office/powerpoint/2010/main" val="25277336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ecedu.upatras.gr/mouriki/"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339634"/>
            <a:ext cx="10515600" cy="6217919"/>
          </a:xfrm>
          <a:solidFill>
            <a:schemeClr val="accent2">
              <a:lumMod val="20000"/>
              <a:lumOff val="80000"/>
            </a:schemeClr>
          </a:solidFill>
        </p:spPr>
        <p:txBody>
          <a:bodyPr/>
          <a:lstStyle/>
          <a:p>
            <a:pPr marL="0" indent="0" algn="ctr">
              <a:buNone/>
            </a:pPr>
            <a:endParaRPr lang="el-GR" sz="3600" b="1" dirty="0" smtClean="0">
              <a:solidFill>
                <a:srgbClr val="C00000"/>
              </a:solidFill>
            </a:endParaRPr>
          </a:p>
          <a:p>
            <a:pPr marL="0" indent="0" algn="ctr">
              <a:buNone/>
            </a:pPr>
            <a:r>
              <a:rPr lang="el-GR" sz="3600" b="1" dirty="0" smtClean="0">
                <a:solidFill>
                  <a:srgbClr val="C00000"/>
                </a:solidFill>
              </a:rPr>
              <a:t>Αισθητικές </a:t>
            </a:r>
            <a:r>
              <a:rPr lang="el-GR" sz="3600" b="1" dirty="0">
                <a:solidFill>
                  <a:srgbClr val="C00000"/>
                </a:solidFill>
              </a:rPr>
              <a:t>Θεωρίες και Αγωγή</a:t>
            </a:r>
          </a:p>
          <a:p>
            <a:pPr marL="0" indent="0" algn="ctr">
              <a:buNone/>
            </a:pPr>
            <a:endParaRPr lang="el-GR" dirty="0"/>
          </a:p>
          <a:p>
            <a:pPr marL="0" indent="0" algn="ctr">
              <a:buNone/>
            </a:pPr>
            <a:r>
              <a:rPr lang="el-GR" dirty="0">
                <a:solidFill>
                  <a:srgbClr val="C00000"/>
                </a:solidFill>
              </a:rPr>
              <a:t>Μάθημα Υποχρεωτικό Ζ’ </a:t>
            </a:r>
            <a:r>
              <a:rPr lang="el-GR" dirty="0" smtClean="0">
                <a:solidFill>
                  <a:srgbClr val="C00000"/>
                </a:solidFill>
              </a:rPr>
              <a:t>εξάμηνο</a:t>
            </a:r>
            <a:endParaRPr lang="el-GR" dirty="0">
              <a:solidFill>
                <a:srgbClr val="C00000"/>
              </a:solidFill>
            </a:endParaRPr>
          </a:p>
          <a:p>
            <a:pPr marL="0" indent="0" algn="ctr">
              <a:buNone/>
            </a:pPr>
            <a:endParaRPr lang="el-GR" dirty="0" smtClean="0"/>
          </a:p>
          <a:p>
            <a:pPr marL="0" indent="0" algn="ctr">
              <a:buNone/>
            </a:pPr>
            <a:endParaRPr lang="el-GR" dirty="0"/>
          </a:p>
          <a:p>
            <a:pPr marL="0" indent="0" algn="ctr">
              <a:buNone/>
            </a:pPr>
            <a:endParaRPr lang="el-GR" dirty="0"/>
          </a:p>
          <a:p>
            <a:pPr marL="0" indent="0" algn="ctr">
              <a:buNone/>
            </a:pPr>
            <a:r>
              <a:rPr lang="el-GR" sz="2400" dirty="0">
                <a:solidFill>
                  <a:srgbClr val="7030A0"/>
                </a:solidFill>
              </a:rPr>
              <a:t>Τμήμα Επιστημών της Εκπαίδευσης και της Αγωγής στην Προσχολική Ηλικία, Πανεπιστήμιο Πατρών</a:t>
            </a:r>
          </a:p>
          <a:p>
            <a:endParaRPr lang="en-US" dirty="0"/>
          </a:p>
        </p:txBody>
      </p:sp>
    </p:spTree>
    <p:extLst>
      <p:ext uri="{BB962C8B-B14F-4D97-AF65-F5344CB8AC3E}">
        <p14:creationId xmlns:p14="http://schemas.microsoft.com/office/powerpoint/2010/main" val="15084862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lstStyle/>
          <a:p>
            <a:r>
              <a:rPr lang="el-GR" b="1" dirty="0"/>
              <a:t>Άξονες</a:t>
            </a:r>
          </a:p>
        </p:txBody>
      </p:sp>
      <p:sp>
        <p:nvSpPr>
          <p:cNvPr id="3" name="Θέση περιεχομένου 2"/>
          <p:cNvSpPr>
            <a:spLocks noGrp="1"/>
          </p:cNvSpPr>
          <p:nvPr>
            <p:ph idx="1"/>
          </p:nvPr>
        </p:nvSpPr>
        <p:spPr>
          <a:xfrm>
            <a:off x="838200" y="1436914"/>
            <a:ext cx="10515600" cy="5216435"/>
          </a:xfrm>
        </p:spPr>
        <p:style>
          <a:lnRef idx="1">
            <a:schemeClr val="accent6"/>
          </a:lnRef>
          <a:fillRef idx="2">
            <a:schemeClr val="accent6"/>
          </a:fillRef>
          <a:effectRef idx="1">
            <a:schemeClr val="accent6"/>
          </a:effectRef>
          <a:fontRef idx="minor">
            <a:schemeClr val="dk1"/>
          </a:fontRef>
        </p:style>
        <p:txBody>
          <a:bodyPr>
            <a:normAutofit/>
          </a:bodyPr>
          <a:lstStyle/>
          <a:p>
            <a:endParaRPr lang="el-GR" dirty="0" smtClean="0"/>
          </a:p>
          <a:p>
            <a:r>
              <a:rPr lang="el-GR" dirty="0" smtClean="0"/>
              <a:t>Ο </a:t>
            </a:r>
            <a:r>
              <a:rPr lang="el-GR" dirty="0"/>
              <a:t>κεντρικός άξονας γύρω από τον οποίο θα οργανωθούν αυτά τα μαθήματα είναι αυτός της </a:t>
            </a:r>
            <a:r>
              <a:rPr lang="el-GR" b="1" dirty="0"/>
              <a:t>ανάδειξης της καλλιτεχνικής δραστηριότητας ως μιας δραστηριότητας εκφραστικής/γνωσιακής</a:t>
            </a:r>
            <a:r>
              <a:rPr lang="el-GR" dirty="0"/>
              <a:t>: </a:t>
            </a:r>
          </a:p>
          <a:p>
            <a:r>
              <a:rPr lang="el-GR" dirty="0"/>
              <a:t>η τέχνη θα προσεγγισθεί ως προς την ικανότητα και τη δυνατότητά της να εγκαθιδρύει </a:t>
            </a:r>
            <a:r>
              <a:rPr lang="el-GR" b="1" dirty="0"/>
              <a:t>νέες σημασίες και νοήματα</a:t>
            </a:r>
            <a:r>
              <a:rPr lang="el-GR" dirty="0"/>
              <a:t>, διευρύνοντας τους τρόπους κατανόησης του κόσμου και των πραγμάτων. </a:t>
            </a:r>
          </a:p>
          <a:p>
            <a:pPr marL="0" indent="0">
              <a:buNone/>
            </a:pPr>
            <a:r>
              <a:rPr lang="el-GR" dirty="0"/>
              <a:t>Επί τη βάσει αυτής της παραδοχής, θα εξετασθούν αφενός οι τέχνες</a:t>
            </a:r>
          </a:p>
          <a:p>
            <a:r>
              <a:rPr lang="el-GR" dirty="0"/>
              <a:t> ως προσπάθεια άρθρωσης νέων σημασιών, </a:t>
            </a:r>
          </a:p>
          <a:p>
            <a:r>
              <a:rPr lang="el-GR" dirty="0"/>
              <a:t>δημιουργίας πλήρους νοήματος μορφών,</a:t>
            </a:r>
          </a:p>
        </p:txBody>
      </p:sp>
    </p:spTree>
    <p:extLst>
      <p:ext uri="{BB962C8B-B14F-4D97-AF65-F5344CB8AC3E}">
        <p14:creationId xmlns:p14="http://schemas.microsoft.com/office/powerpoint/2010/main" val="35574549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783771"/>
            <a:ext cx="10515600" cy="5393192"/>
          </a:xfrm>
        </p:spPr>
        <p:style>
          <a:lnRef idx="1">
            <a:schemeClr val="accent6"/>
          </a:lnRef>
          <a:fillRef idx="2">
            <a:schemeClr val="accent6"/>
          </a:fillRef>
          <a:effectRef idx="1">
            <a:schemeClr val="accent6"/>
          </a:effectRef>
          <a:fontRef idx="minor">
            <a:schemeClr val="dk1"/>
          </a:fontRef>
        </p:style>
        <p:txBody>
          <a:bodyPr>
            <a:normAutofit/>
          </a:bodyPr>
          <a:lstStyle/>
          <a:p>
            <a:endParaRPr lang="el-GR" sz="3200" dirty="0" smtClean="0"/>
          </a:p>
          <a:p>
            <a:r>
              <a:rPr lang="el-GR" sz="3200" dirty="0" smtClean="0"/>
              <a:t>αφετέρου</a:t>
            </a:r>
            <a:r>
              <a:rPr lang="el-GR" sz="3200" dirty="0"/>
              <a:t>, δε, η αισθητική αγωγή ως η </a:t>
            </a:r>
            <a:r>
              <a:rPr lang="el-GR" sz="3200" dirty="0" smtClean="0"/>
              <a:t>αντίστοιχη </a:t>
            </a:r>
            <a:r>
              <a:rPr lang="el-GR" sz="3200" dirty="0"/>
              <a:t>προσπάθεια ανάπτυξης της ικανότητας των ανθρώπων να συλλαμβάνουν, κατανοούν και ανταποκρίνονται σε νοήματα αναδυόμενα μέσα από τέτοιες εκφραστικές μορφές. </a:t>
            </a:r>
          </a:p>
          <a:p>
            <a:endParaRPr lang="el-GR" sz="3200" dirty="0"/>
          </a:p>
        </p:txBody>
      </p:sp>
    </p:spTree>
    <p:extLst>
      <p:ext uri="{BB962C8B-B14F-4D97-AF65-F5344CB8AC3E}">
        <p14:creationId xmlns:p14="http://schemas.microsoft.com/office/powerpoint/2010/main" val="533465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644969"/>
            <a:ext cx="10515600" cy="45719"/>
          </a:xfrm>
        </p:spPr>
        <p:txBody>
          <a:bodyPr>
            <a:normAutofit fontScale="90000"/>
          </a:bodyPr>
          <a:lstStyle/>
          <a:p>
            <a:pPr marL="58420" indent="-6350">
              <a:lnSpc>
                <a:spcPct val="107000"/>
              </a:lnSpc>
              <a:spcAft>
                <a:spcPts val="1600"/>
              </a:spcAft>
            </a:pPr>
            <a:r>
              <a:rPr lang="el-GR" b="1" kern="0" dirty="0">
                <a:solidFill>
                  <a:srgbClr val="C00000"/>
                </a:solidFill>
                <a:latin typeface="Calibri" panose="020F0502020204030204" pitchFamily="34" charset="0"/>
                <a:ea typeface="Calibri" panose="020F0502020204030204" pitchFamily="34" charset="0"/>
              </a:rPr>
              <a:t>Διδακτική μέθοδος</a:t>
            </a:r>
            <a:br>
              <a:rPr lang="el-GR" b="1" kern="0" dirty="0">
                <a:solidFill>
                  <a:srgbClr val="C00000"/>
                </a:solidFill>
                <a:latin typeface="Calibri" panose="020F0502020204030204" pitchFamily="34" charset="0"/>
                <a:ea typeface="Calibri" panose="020F0502020204030204" pitchFamily="34" charset="0"/>
              </a:rPr>
            </a:br>
            <a:r>
              <a:rPr lang="el-GR" b="1" dirty="0"/>
              <a:t/>
            </a:r>
            <a:br>
              <a:rPr lang="el-GR" b="1" dirty="0"/>
            </a:br>
            <a:endParaRPr lang="el-GR" dirty="0"/>
          </a:p>
        </p:txBody>
      </p:sp>
      <p:sp>
        <p:nvSpPr>
          <p:cNvPr id="3" name="Θέση περιεχομένου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a:bodyPr>
          <a:lstStyle/>
          <a:p>
            <a:pPr lvl="0" fontAlgn="base"/>
            <a:r>
              <a:rPr lang="el-GR" sz="3600" b="1" dirty="0"/>
              <a:t>Δ</a:t>
            </a:r>
            <a:r>
              <a:rPr lang="el-GR" sz="3600" dirty="0"/>
              <a:t>ιαλέξεις</a:t>
            </a:r>
          </a:p>
          <a:p>
            <a:pPr lvl="0" fontAlgn="base"/>
            <a:r>
              <a:rPr lang="el-GR" sz="3600" dirty="0" smtClean="0"/>
              <a:t>Σχολιασμοί επιλεγμένων </a:t>
            </a:r>
            <a:r>
              <a:rPr lang="el-GR" sz="3600" dirty="0"/>
              <a:t>κειμένων από τους συμμετέχοντες </a:t>
            </a:r>
            <a:endParaRPr lang="el-GR" sz="3600" dirty="0" smtClean="0"/>
          </a:p>
          <a:p>
            <a:pPr lvl="0" fontAlgn="base"/>
            <a:r>
              <a:rPr lang="el-GR" sz="3600" dirty="0" smtClean="0"/>
              <a:t>Συζήτηση - σχολιασμός</a:t>
            </a:r>
            <a:endParaRPr lang="el-GR" sz="3600" dirty="0"/>
          </a:p>
        </p:txBody>
      </p:sp>
    </p:spTree>
    <p:extLst>
      <p:ext uri="{BB962C8B-B14F-4D97-AF65-F5344CB8AC3E}">
        <p14:creationId xmlns:p14="http://schemas.microsoft.com/office/powerpoint/2010/main" val="22638043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rmAutofit/>
          </a:bodyPr>
          <a:lstStyle/>
          <a:p>
            <a:r>
              <a:rPr lang="el-GR" sz="4000" dirty="0">
                <a:solidFill>
                  <a:schemeClr val="accent2">
                    <a:lumMod val="75000"/>
                  </a:schemeClr>
                </a:solidFill>
                <a:effectLst/>
                <a:latin typeface="Calibri" panose="020F0502020204030204" pitchFamily="34" charset="0"/>
                <a:ea typeface="Calibri" panose="020F0502020204030204" pitchFamily="34" charset="0"/>
              </a:rPr>
              <a:t>Υποχρεώσεις </a:t>
            </a:r>
            <a:endParaRPr lang="el-GR" sz="4000" dirty="0">
              <a:solidFill>
                <a:schemeClr val="accent2">
                  <a:lumMod val="75000"/>
                </a:schemeClr>
              </a:solidFill>
            </a:endParaRPr>
          </a:p>
        </p:txBody>
      </p:sp>
      <p:sp>
        <p:nvSpPr>
          <p:cNvPr id="3" name="Θέση περιεχομένου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r>
              <a:rPr lang="el-GR" dirty="0" smtClean="0"/>
              <a:t>Παρακολούθηση  -  συμμετοχή </a:t>
            </a:r>
            <a:endParaRPr lang="el-GR" dirty="0"/>
          </a:p>
          <a:p>
            <a:r>
              <a:rPr lang="el-GR" dirty="0"/>
              <a:t>Διάβασμα </a:t>
            </a:r>
            <a:r>
              <a:rPr lang="el-GR" dirty="0" smtClean="0"/>
              <a:t>κειμένων </a:t>
            </a:r>
            <a:r>
              <a:rPr lang="el-GR" dirty="0"/>
              <a:t>(θεωρητικά - ερευνητικά)</a:t>
            </a:r>
          </a:p>
          <a:p>
            <a:pPr marL="0" indent="0">
              <a:buNone/>
            </a:pPr>
            <a:r>
              <a:rPr lang="el-GR" dirty="0"/>
              <a:t>   – Σχολιασμός &amp; συζήτηση των </a:t>
            </a:r>
            <a:r>
              <a:rPr lang="el-GR" dirty="0" smtClean="0"/>
              <a:t>κειμένων </a:t>
            </a:r>
            <a:r>
              <a:rPr lang="el-GR" dirty="0"/>
              <a:t>αυτών στο μάθημα</a:t>
            </a:r>
          </a:p>
          <a:p>
            <a:pPr marL="0" indent="0">
              <a:buNone/>
            </a:pPr>
            <a:endParaRPr lang="el-GR" dirty="0"/>
          </a:p>
          <a:p>
            <a:pPr marL="0" indent="0">
              <a:buNone/>
            </a:pPr>
            <a:endParaRPr lang="el-GR" dirty="0"/>
          </a:p>
        </p:txBody>
      </p:sp>
    </p:spTree>
    <p:extLst>
      <p:ext uri="{BB962C8B-B14F-4D97-AF65-F5344CB8AC3E}">
        <p14:creationId xmlns:p14="http://schemas.microsoft.com/office/powerpoint/2010/main" val="22034598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548640"/>
            <a:ext cx="10515600" cy="5628323"/>
          </a:xfrm>
        </p:spPr>
        <p:txBody>
          <a:bodyPr>
            <a:normAutofit/>
          </a:bodyPr>
          <a:lstStyle/>
          <a:p>
            <a:pPr marL="0" indent="0">
              <a:buNone/>
            </a:pPr>
            <a:r>
              <a:rPr lang="el-GR" dirty="0"/>
              <a:t/>
            </a:r>
            <a:br>
              <a:rPr lang="el-GR" dirty="0"/>
            </a:br>
            <a:endParaRPr lang="el-GR" dirty="0"/>
          </a:p>
          <a:p>
            <a:pPr marL="0" indent="0">
              <a:buNone/>
            </a:pPr>
            <a:endParaRPr lang="el-GR" sz="5100" dirty="0"/>
          </a:p>
        </p:txBody>
      </p:sp>
      <p:sp>
        <p:nvSpPr>
          <p:cNvPr id="4" name="Ορθογώνιο 3"/>
          <p:cNvSpPr/>
          <p:nvPr/>
        </p:nvSpPr>
        <p:spPr>
          <a:xfrm>
            <a:off x="365759" y="638978"/>
            <a:ext cx="11351623" cy="5724644"/>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el-GR" sz="2400" b="1" i="0" dirty="0">
                <a:solidFill>
                  <a:srgbClr val="333333"/>
                </a:solidFill>
                <a:effectLst/>
                <a:latin typeface="Verdana" panose="020B0604030504040204" pitchFamily="34" charset="0"/>
              </a:rPr>
              <a:t>ΒΙΒΛΙΟΓΡΑΦΙΑ</a:t>
            </a:r>
            <a:endParaRPr lang="el-GR" b="0" i="0" dirty="0">
              <a:solidFill>
                <a:srgbClr val="333333"/>
              </a:solidFill>
              <a:effectLst/>
              <a:latin typeface="Verdana" panose="020B0604030504040204" pitchFamily="34" charset="0"/>
            </a:endParaRPr>
          </a:p>
          <a:p>
            <a:r>
              <a:rPr lang="fr-FR" b="0" i="0" dirty="0">
                <a:solidFill>
                  <a:srgbClr val="333333"/>
                </a:solidFill>
                <a:effectLst/>
                <a:latin typeface="Verdana" panose="020B0604030504040204" pitchFamily="34" charset="0"/>
              </a:rPr>
              <a:t>Blocker, G. (1979). </a:t>
            </a:r>
            <a:r>
              <a:rPr lang="fr-FR" b="0" i="1" dirty="0">
                <a:solidFill>
                  <a:srgbClr val="333333"/>
                </a:solidFill>
                <a:effectLst/>
                <a:latin typeface="Verdana" panose="020B0604030504040204" pitchFamily="34" charset="0"/>
              </a:rPr>
              <a:t>Philosophy of art education</a:t>
            </a:r>
            <a:r>
              <a:rPr lang="fr-FR" b="0" i="0" dirty="0">
                <a:solidFill>
                  <a:srgbClr val="333333"/>
                </a:solidFill>
                <a:effectLst/>
                <a:latin typeface="Verdana" panose="020B0604030504040204" pitchFamily="34" charset="0"/>
              </a:rPr>
              <a:t>. New York: Charles </a:t>
            </a:r>
            <a:r>
              <a:rPr lang="fr-FR" b="0" i="0" dirty="0" err="1">
                <a:solidFill>
                  <a:srgbClr val="333333"/>
                </a:solidFill>
                <a:effectLst/>
                <a:latin typeface="Verdana" panose="020B0604030504040204" pitchFamily="34" charset="0"/>
              </a:rPr>
              <a:t>Scribner’s</a:t>
            </a:r>
            <a:r>
              <a:rPr lang="fr-FR" b="0" i="0" dirty="0">
                <a:solidFill>
                  <a:srgbClr val="333333"/>
                </a:solidFill>
                <a:effectLst/>
                <a:latin typeface="Verdana" panose="020B0604030504040204" pitchFamily="34" charset="0"/>
              </a:rPr>
              <a:t> Sons. </a:t>
            </a:r>
            <a:endParaRPr lang="el-GR" b="0" i="0" dirty="0">
              <a:solidFill>
                <a:srgbClr val="333333"/>
              </a:solidFill>
              <a:effectLst/>
              <a:latin typeface="Verdana" panose="020B0604030504040204" pitchFamily="34" charset="0"/>
            </a:endParaRPr>
          </a:p>
          <a:p>
            <a:r>
              <a:rPr lang="fr-FR" dirty="0"/>
              <a:t/>
            </a:r>
            <a:br>
              <a:rPr lang="fr-FR" dirty="0"/>
            </a:br>
            <a:r>
              <a:rPr lang="fr-FR" b="0" i="0" dirty="0">
                <a:solidFill>
                  <a:srgbClr val="333333"/>
                </a:solidFill>
                <a:effectLst/>
                <a:latin typeface="Verdana" panose="020B0604030504040204" pitchFamily="34" charset="0"/>
              </a:rPr>
              <a:t>Cassirer, E. (1994). </a:t>
            </a:r>
            <a:r>
              <a:rPr lang="el-GR" b="0" i="1" dirty="0">
                <a:solidFill>
                  <a:srgbClr val="333333"/>
                </a:solidFill>
                <a:effectLst/>
                <a:latin typeface="Verdana" panose="020B0604030504040204" pitchFamily="34" charset="0"/>
              </a:rPr>
              <a:t>Η παιδευτική αξία της τέχνης</a:t>
            </a:r>
            <a:r>
              <a:rPr lang="el-GR" b="0" i="0" dirty="0">
                <a:solidFill>
                  <a:srgbClr val="333333"/>
                </a:solidFill>
                <a:effectLst/>
                <a:latin typeface="Verdana" panose="020B0604030504040204" pitchFamily="34" charset="0"/>
              </a:rPr>
              <a:t>. Αθήνα: Εκδόσεις Έρασμος. </a:t>
            </a:r>
          </a:p>
          <a:p>
            <a:r>
              <a:rPr lang="el-GR" dirty="0"/>
              <a:t/>
            </a:r>
            <a:br>
              <a:rPr lang="el-GR" dirty="0"/>
            </a:br>
            <a:r>
              <a:rPr lang="fr-FR" b="0" i="0" dirty="0">
                <a:solidFill>
                  <a:srgbClr val="333333"/>
                </a:solidFill>
                <a:effectLst/>
                <a:latin typeface="Verdana" panose="020B0604030504040204" pitchFamily="34" charset="0"/>
              </a:rPr>
              <a:t>Cometti, J.-P., Morizot, J., Pouivet, R. (2005). </a:t>
            </a:r>
            <a:r>
              <a:rPr lang="el-GR" b="0" i="1" dirty="0">
                <a:solidFill>
                  <a:srgbClr val="333333"/>
                </a:solidFill>
                <a:effectLst/>
                <a:latin typeface="Verdana" panose="020B0604030504040204" pitchFamily="34" charset="0"/>
              </a:rPr>
              <a:t>Ζητήματα αισθητικής</a:t>
            </a:r>
            <a:r>
              <a:rPr lang="el-GR" b="0" i="0" dirty="0">
                <a:solidFill>
                  <a:srgbClr val="333333"/>
                </a:solidFill>
                <a:effectLst/>
                <a:latin typeface="Verdana" panose="020B0604030504040204" pitchFamily="34" charset="0"/>
              </a:rPr>
              <a:t>. Αθήνα: νήσος. </a:t>
            </a:r>
          </a:p>
          <a:p>
            <a:r>
              <a:rPr lang="el-GR" dirty="0"/>
              <a:t/>
            </a:r>
            <a:br>
              <a:rPr lang="el-GR" dirty="0"/>
            </a:br>
            <a:r>
              <a:rPr lang="fr-FR" b="0" i="0" dirty="0">
                <a:solidFill>
                  <a:srgbClr val="333333"/>
                </a:solidFill>
                <a:effectLst/>
                <a:latin typeface="Verdana" panose="020B0604030504040204" pitchFamily="34" charset="0"/>
              </a:rPr>
              <a:t>Danto, A. C. (2004). </a:t>
            </a:r>
            <a:r>
              <a:rPr lang="el-GR" b="0" i="1" dirty="0">
                <a:solidFill>
                  <a:srgbClr val="333333"/>
                </a:solidFill>
                <a:effectLst/>
                <a:latin typeface="Verdana" panose="020B0604030504040204" pitchFamily="34" charset="0"/>
              </a:rPr>
              <a:t>Η μεταμόρφωση του κοινότοπου: Μια φιλοσοφική θεώρηση της τέχνη</a:t>
            </a:r>
            <a:r>
              <a:rPr lang="el-GR" b="0" i="0" dirty="0">
                <a:solidFill>
                  <a:srgbClr val="333333"/>
                </a:solidFill>
                <a:effectLst/>
                <a:latin typeface="Verdana" panose="020B0604030504040204" pitchFamily="34" charset="0"/>
              </a:rPr>
              <a:t>. Αθήνα: Μεταίχμιο. </a:t>
            </a:r>
          </a:p>
          <a:p>
            <a:r>
              <a:rPr lang="el-GR" dirty="0"/>
              <a:t/>
            </a:r>
            <a:br>
              <a:rPr lang="el-GR" dirty="0"/>
            </a:br>
            <a:r>
              <a:rPr lang="fr-FR" b="0" i="0" dirty="0">
                <a:solidFill>
                  <a:srgbClr val="333333"/>
                </a:solidFill>
                <a:effectLst/>
                <a:latin typeface="Verdana" panose="020B0604030504040204" pitchFamily="34" charset="0"/>
              </a:rPr>
              <a:t>Danto, A. C. (2014). </a:t>
            </a:r>
            <a:r>
              <a:rPr lang="el-GR" b="0" i="1" dirty="0">
                <a:solidFill>
                  <a:srgbClr val="333333"/>
                </a:solidFill>
                <a:effectLst/>
                <a:latin typeface="Verdana" panose="020B0604030504040204" pitchFamily="34" charset="0"/>
              </a:rPr>
              <a:t>Τι είναι αυτό που το λένε τέχνη</a:t>
            </a:r>
            <a:r>
              <a:rPr lang="el-GR" b="0" i="0" dirty="0">
                <a:solidFill>
                  <a:srgbClr val="333333"/>
                </a:solidFill>
                <a:effectLst/>
                <a:latin typeface="Verdana" panose="020B0604030504040204" pitchFamily="34" charset="0"/>
              </a:rPr>
              <a:t>. Αθήνα: Μεταίχμιο. </a:t>
            </a:r>
          </a:p>
          <a:p>
            <a:r>
              <a:rPr lang="el-GR" dirty="0"/>
              <a:t/>
            </a:r>
            <a:br>
              <a:rPr lang="el-GR" dirty="0"/>
            </a:br>
            <a:r>
              <a:rPr lang="fr-FR" b="0" i="0" dirty="0">
                <a:solidFill>
                  <a:srgbClr val="333333"/>
                </a:solidFill>
                <a:effectLst/>
                <a:latin typeface="Verdana" panose="020B0604030504040204" pitchFamily="34" charset="0"/>
              </a:rPr>
              <a:t>Dewey, J. (1936). </a:t>
            </a:r>
            <a:r>
              <a:rPr lang="fr-FR" b="0" i="1" dirty="0">
                <a:solidFill>
                  <a:srgbClr val="333333"/>
                </a:solidFill>
                <a:effectLst/>
                <a:latin typeface="Verdana" panose="020B0604030504040204" pitchFamily="34" charset="0"/>
              </a:rPr>
              <a:t>Art as experience</a:t>
            </a:r>
            <a:r>
              <a:rPr lang="fr-FR" b="0" i="0" dirty="0">
                <a:solidFill>
                  <a:srgbClr val="333333"/>
                </a:solidFill>
                <a:effectLst/>
                <a:latin typeface="Verdana" panose="020B0604030504040204" pitchFamily="34" charset="0"/>
              </a:rPr>
              <a:t>. New York: Perigree Books [</a:t>
            </a:r>
            <a:r>
              <a:rPr lang="el-GR" b="0" i="0" dirty="0">
                <a:solidFill>
                  <a:srgbClr val="333333"/>
                </a:solidFill>
                <a:effectLst/>
                <a:latin typeface="Verdana" panose="020B0604030504040204" pitchFamily="34" charset="0"/>
              </a:rPr>
              <a:t>επανέκδοση 1980, </a:t>
            </a:r>
            <a:r>
              <a:rPr lang="fr-FR" b="0" i="0" dirty="0" err="1">
                <a:solidFill>
                  <a:srgbClr val="333333"/>
                </a:solidFill>
                <a:effectLst/>
                <a:latin typeface="Verdana" panose="020B0604030504040204" pitchFamily="34" charset="0"/>
              </a:rPr>
              <a:t>paperback</a:t>
            </a:r>
            <a:r>
              <a:rPr lang="fr-FR" b="0" i="0" dirty="0">
                <a:solidFill>
                  <a:srgbClr val="333333"/>
                </a:solidFill>
                <a:effectLst/>
                <a:latin typeface="Verdana" panose="020B0604030504040204" pitchFamily="34" charset="0"/>
              </a:rPr>
              <a:t> 2005]. </a:t>
            </a:r>
            <a:endParaRPr lang="el-GR" b="0" i="0" dirty="0">
              <a:solidFill>
                <a:srgbClr val="333333"/>
              </a:solidFill>
              <a:effectLst/>
              <a:latin typeface="Verdana" panose="020B0604030504040204" pitchFamily="34" charset="0"/>
            </a:endParaRPr>
          </a:p>
          <a:p>
            <a:r>
              <a:rPr lang="fr-FR" dirty="0"/>
              <a:t/>
            </a:r>
            <a:br>
              <a:rPr lang="fr-FR" dirty="0"/>
            </a:br>
            <a:r>
              <a:rPr lang="fr-FR" b="0" i="0" dirty="0" err="1">
                <a:solidFill>
                  <a:srgbClr val="333333"/>
                </a:solidFill>
                <a:effectLst/>
                <a:latin typeface="Verdana" panose="020B0604030504040204" pitchFamily="34" charset="0"/>
              </a:rPr>
              <a:t>Efland</a:t>
            </a:r>
            <a:r>
              <a:rPr lang="fr-FR" b="0" i="0" dirty="0">
                <a:solidFill>
                  <a:srgbClr val="333333"/>
                </a:solidFill>
                <a:effectLst/>
                <a:latin typeface="Verdana" panose="020B0604030504040204" pitchFamily="34" charset="0"/>
              </a:rPr>
              <a:t>, A. D. (2002). </a:t>
            </a:r>
            <a:r>
              <a:rPr lang="fr-FR" b="0" i="1" dirty="0">
                <a:solidFill>
                  <a:srgbClr val="333333"/>
                </a:solidFill>
                <a:effectLst/>
                <a:latin typeface="Verdana" panose="020B0604030504040204" pitchFamily="34" charset="0"/>
              </a:rPr>
              <a:t>Art and cognition: Integrating the visual arts in the curriculum.</a:t>
            </a:r>
            <a:r>
              <a:rPr lang="fr-FR" b="0" i="0" dirty="0">
                <a:solidFill>
                  <a:srgbClr val="333333"/>
                </a:solidFill>
                <a:effectLst/>
                <a:latin typeface="Verdana" panose="020B0604030504040204" pitchFamily="34" charset="0"/>
              </a:rPr>
              <a:t> New York: Teachers College Press &amp; </a:t>
            </a:r>
            <a:r>
              <a:rPr lang="fr-FR" b="0" i="0" dirty="0" err="1">
                <a:solidFill>
                  <a:srgbClr val="333333"/>
                </a:solidFill>
                <a:effectLst/>
                <a:latin typeface="Verdana" panose="020B0604030504040204" pitchFamily="34" charset="0"/>
              </a:rPr>
              <a:t>Reston</a:t>
            </a:r>
            <a:r>
              <a:rPr lang="fr-FR" b="0" i="0" dirty="0">
                <a:solidFill>
                  <a:srgbClr val="333333"/>
                </a:solidFill>
                <a:effectLst/>
                <a:latin typeface="Verdana" panose="020B0604030504040204" pitchFamily="34" charset="0"/>
              </a:rPr>
              <a:t>, VA: National Art Education Association. </a:t>
            </a:r>
            <a:endParaRPr lang="el-GR" b="0" i="0" dirty="0">
              <a:solidFill>
                <a:srgbClr val="333333"/>
              </a:solidFill>
              <a:effectLst/>
              <a:latin typeface="Verdana" panose="020B0604030504040204" pitchFamily="34" charset="0"/>
            </a:endParaRPr>
          </a:p>
          <a:p>
            <a:r>
              <a:rPr lang="fr-FR" dirty="0"/>
              <a:t/>
            </a:r>
            <a:br>
              <a:rPr lang="fr-FR" dirty="0"/>
            </a:br>
            <a:r>
              <a:rPr lang="fr-FR" b="0" i="0" dirty="0">
                <a:solidFill>
                  <a:srgbClr val="333333"/>
                </a:solidFill>
                <a:effectLst/>
                <a:latin typeface="Verdana" panose="020B0604030504040204" pitchFamily="34" charset="0"/>
              </a:rPr>
              <a:t>Eisner, E. W. (2002). </a:t>
            </a:r>
            <a:r>
              <a:rPr lang="fr-FR" b="0" i="1" dirty="0">
                <a:solidFill>
                  <a:srgbClr val="333333"/>
                </a:solidFill>
                <a:effectLst/>
                <a:latin typeface="Verdana" panose="020B0604030504040204" pitchFamily="34" charset="0"/>
              </a:rPr>
              <a:t>The Arts and the Creation of Mind</a:t>
            </a:r>
            <a:r>
              <a:rPr lang="fr-FR" b="0" i="0" dirty="0">
                <a:solidFill>
                  <a:srgbClr val="333333"/>
                </a:solidFill>
                <a:effectLst/>
                <a:latin typeface="Verdana" panose="020B0604030504040204" pitchFamily="34" charset="0"/>
              </a:rPr>
              <a:t>. New Haven &amp; London: Yale University Press. </a:t>
            </a:r>
            <a:endParaRPr lang="el-GR" dirty="0"/>
          </a:p>
        </p:txBody>
      </p:sp>
    </p:spTree>
    <p:extLst>
      <p:ext uri="{BB962C8B-B14F-4D97-AF65-F5344CB8AC3E}">
        <p14:creationId xmlns:p14="http://schemas.microsoft.com/office/powerpoint/2010/main" val="37676850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157389"/>
          </a:xfrm>
        </p:spPr>
        <p:txBody>
          <a:bodyPr>
            <a:normAutofit fontScale="90000"/>
          </a:bodyPr>
          <a:lstStyle/>
          <a:p>
            <a:endParaRPr lang="el-GR" dirty="0"/>
          </a:p>
        </p:txBody>
      </p:sp>
      <p:sp>
        <p:nvSpPr>
          <p:cNvPr id="3" name="Θέση περιεχομένου 2"/>
          <p:cNvSpPr>
            <a:spLocks noGrp="1"/>
          </p:cNvSpPr>
          <p:nvPr>
            <p:ph idx="1"/>
          </p:nvPr>
        </p:nvSpPr>
        <p:spPr>
          <a:xfrm>
            <a:off x="0" y="0"/>
            <a:ext cx="12192000" cy="7527851"/>
          </a:xfrm>
        </p:spPr>
        <p:style>
          <a:lnRef idx="1">
            <a:schemeClr val="accent6"/>
          </a:lnRef>
          <a:fillRef idx="2">
            <a:schemeClr val="accent6"/>
          </a:fillRef>
          <a:effectRef idx="1">
            <a:schemeClr val="accent6"/>
          </a:effectRef>
          <a:fontRef idx="minor">
            <a:schemeClr val="dk1"/>
          </a:fontRef>
        </p:style>
        <p:txBody>
          <a:bodyPr>
            <a:normAutofit fontScale="32500" lnSpcReduction="20000"/>
          </a:bodyPr>
          <a:lstStyle/>
          <a:p>
            <a:pPr marL="0" indent="0">
              <a:buNone/>
            </a:pPr>
            <a:endParaRPr lang="el-GR" dirty="0"/>
          </a:p>
          <a:p>
            <a:pPr marL="0" indent="0">
              <a:buNone/>
            </a:pPr>
            <a:r>
              <a:rPr lang="en-US" sz="8000" dirty="0" smtClean="0"/>
              <a:t>Freeland, C.</a:t>
            </a:r>
            <a:r>
              <a:rPr lang="fr-FR" sz="8000" dirty="0" smtClean="0"/>
              <a:t> </a:t>
            </a:r>
            <a:r>
              <a:rPr lang="fr-FR" sz="8000" dirty="0"/>
              <a:t>(2005). </a:t>
            </a:r>
            <a:r>
              <a:rPr lang="el-GR" sz="8000" i="1" dirty="0"/>
              <a:t>Μα είναι αυτό τέχνη; Εισαγωγή στη θεωρία της τέχνης</a:t>
            </a:r>
            <a:r>
              <a:rPr lang="el-GR" sz="8000" dirty="0"/>
              <a:t>. Αθήνα: Πλέθρον. </a:t>
            </a:r>
          </a:p>
          <a:p>
            <a:pPr marL="0" indent="0">
              <a:buNone/>
            </a:pPr>
            <a:r>
              <a:rPr lang="el-GR" sz="8000" dirty="0"/>
              <a:t/>
            </a:r>
            <a:br>
              <a:rPr lang="el-GR" sz="8000" dirty="0"/>
            </a:br>
            <a:r>
              <a:rPr lang="fr-FR" sz="8000" dirty="0"/>
              <a:t>Greene, M. (2001). </a:t>
            </a:r>
            <a:r>
              <a:rPr lang="fr-FR" sz="8000" i="1" dirty="0"/>
              <a:t>Variations on a Blue Guitar</a:t>
            </a:r>
            <a:r>
              <a:rPr lang="el-GR" sz="8000" dirty="0"/>
              <a:t>.</a:t>
            </a:r>
            <a:r>
              <a:rPr lang="fr-FR" sz="8000" dirty="0"/>
              <a:t> N. York &amp; London: Teachers College Press.</a:t>
            </a:r>
            <a:endParaRPr lang="el-GR" sz="8000" dirty="0"/>
          </a:p>
          <a:p>
            <a:pPr marL="0" indent="0">
              <a:buNone/>
            </a:pPr>
            <a:endParaRPr lang="el-GR" sz="4000" dirty="0"/>
          </a:p>
          <a:p>
            <a:pPr marL="0" indent="0">
              <a:buNone/>
            </a:pPr>
            <a:r>
              <a:rPr lang="el-GR" sz="8000" dirty="0"/>
              <a:t>Jimenez, M. 2014. Τι είναι η Αισθητική; (μετάφραση Μ. Κάππα, επιμέλεια Γ. Ράπτη). Αθήνα: εκδόσεις Νεφέλη.</a:t>
            </a:r>
          </a:p>
          <a:p>
            <a:pPr marL="0" indent="0">
              <a:buNone/>
            </a:pPr>
            <a:r>
              <a:rPr lang="fr-FR" sz="8000" dirty="0"/>
              <a:t> </a:t>
            </a:r>
            <a:br>
              <a:rPr lang="fr-FR" sz="8000" dirty="0"/>
            </a:br>
            <a:r>
              <a:rPr lang="fr-FR" sz="8000" dirty="0"/>
              <a:t>Parsons, M. J. &amp; Blocker, G. (1993). </a:t>
            </a:r>
            <a:r>
              <a:rPr lang="fr-FR" sz="8000" i="1" dirty="0"/>
              <a:t>Aesthetics and Education</a:t>
            </a:r>
            <a:r>
              <a:rPr lang="fr-FR" sz="8000" dirty="0"/>
              <a:t>. Urbana &amp; Chicago: University of Illinois Press. </a:t>
            </a:r>
            <a:endParaRPr lang="el-GR" sz="8000" dirty="0"/>
          </a:p>
          <a:p>
            <a:pPr marL="0" indent="0">
              <a:buNone/>
            </a:pPr>
            <a:r>
              <a:rPr lang="fr-FR" sz="8000" dirty="0"/>
              <a:t/>
            </a:r>
            <a:br>
              <a:rPr lang="fr-FR" sz="8000" dirty="0"/>
            </a:br>
            <a:r>
              <a:rPr lang="fr-FR" sz="8000" dirty="0"/>
              <a:t>Reimer, B. &amp; Smith, R.A. (1992). </a:t>
            </a:r>
            <a:r>
              <a:rPr lang="fr-FR" sz="8000" i="1" dirty="0"/>
              <a:t>The Arts, Education, and </a:t>
            </a:r>
            <a:r>
              <a:rPr lang="fr-FR" sz="8000" i="1" dirty="0" err="1"/>
              <a:t>Aesthetic</a:t>
            </a:r>
            <a:r>
              <a:rPr lang="fr-FR" sz="8000" i="1" dirty="0"/>
              <a:t> </a:t>
            </a:r>
            <a:r>
              <a:rPr lang="fr-FR" sz="8000" i="1" dirty="0" err="1"/>
              <a:t>Knowing</a:t>
            </a:r>
            <a:r>
              <a:rPr lang="el-GR" sz="8000" dirty="0"/>
              <a:t>.</a:t>
            </a:r>
            <a:r>
              <a:rPr lang="fr-FR" sz="8000" dirty="0"/>
              <a:t> Chicago, Illinois: University of Chicago Press. </a:t>
            </a:r>
            <a:endParaRPr lang="el-GR" sz="8000" dirty="0"/>
          </a:p>
          <a:p>
            <a:pPr marL="0" indent="0">
              <a:buNone/>
            </a:pPr>
            <a:r>
              <a:rPr lang="fr-FR" sz="8000" dirty="0"/>
              <a:t/>
            </a:r>
            <a:br>
              <a:rPr lang="fr-FR" sz="8000" dirty="0"/>
            </a:br>
            <a:r>
              <a:rPr lang="fr-FR" sz="8000" dirty="0"/>
              <a:t>Smith, R. &amp; Simpson, A. (1991). </a:t>
            </a:r>
            <a:r>
              <a:rPr lang="fr-FR" sz="8000" i="1" dirty="0"/>
              <a:t>Aesthetics and Arts Education</a:t>
            </a:r>
            <a:r>
              <a:rPr lang="el-GR" sz="8000" dirty="0"/>
              <a:t>.</a:t>
            </a:r>
            <a:r>
              <a:rPr lang="fr-FR" sz="8000" dirty="0"/>
              <a:t> Urbana &amp; Chicago: University of Illinois Press.</a:t>
            </a:r>
            <a:endParaRPr lang="el-GR" sz="8000" dirty="0"/>
          </a:p>
          <a:p>
            <a:pPr marL="0" indent="0">
              <a:buNone/>
            </a:pPr>
            <a:r>
              <a:rPr lang="fr-FR" sz="8000" dirty="0"/>
              <a:t> </a:t>
            </a:r>
            <a:br>
              <a:rPr lang="fr-FR" sz="8000" dirty="0"/>
            </a:br>
            <a:r>
              <a:rPr lang="el-GR" sz="8000" i="1" dirty="0"/>
              <a:t>μοντέρνας τέχνης</a:t>
            </a:r>
            <a:r>
              <a:rPr lang="el-GR" sz="8000" dirty="0"/>
              <a:t>. Αθήνα: ΜΙΕΤ. </a:t>
            </a:r>
          </a:p>
        </p:txBody>
      </p:sp>
    </p:spTree>
    <p:extLst>
      <p:ext uri="{BB962C8B-B14F-4D97-AF65-F5344CB8AC3E}">
        <p14:creationId xmlns:p14="http://schemas.microsoft.com/office/powerpoint/2010/main" val="3745831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pic>
        <p:nvPicPr>
          <p:cNvPr id="4" name="Θέση περιεχομένου 3">
            <a:extLst>
              <a:ext uri="{FF2B5EF4-FFF2-40B4-BE49-F238E27FC236}">
                <a16:creationId xmlns:a16="http://schemas.microsoft.com/office/drawing/2014/main" id="{7C8940E2-1EEE-4E17-8B22-2C268C8BB485}"/>
              </a:ext>
            </a:extLst>
          </p:cNvPr>
          <p:cNvPicPr>
            <a:picLocks noGrp="1" noChangeAspect="1"/>
          </p:cNvPicPr>
          <p:nvPr>
            <p:ph idx="1"/>
          </p:nvPr>
        </p:nvPicPr>
        <p:blipFill>
          <a:blip r:embed="rId2"/>
          <a:stretch>
            <a:fillRect/>
          </a:stretch>
        </p:blipFill>
        <p:spPr>
          <a:xfrm>
            <a:off x="890452" y="557348"/>
            <a:ext cx="10515600" cy="4493623"/>
          </a:xfrm>
          <a:prstGeom prst="rect">
            <a:avLst/>
          </a:prstGeom>
        </p:spPr>
      </p:pic>
    </p:spTree>
    <p:extLst>
      <p:ext uri="{BB962C8B-B14F-4D97-AF65-F5344CB8AC3E}">
        <p14:creationId xmlns:p14="http://schemas.microsoft.com/office/powerpoint/2010/main" val="607354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838200" y="1777010"/>
            <a:ext cx="10515600" cy="3215367"/>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marL="968375" marR="288290" indent="-6350" algn="ctr">
              <a:lnSpc>
                <a:spcPct val="107000"/>
              </a:lnSpc>
              <a:spcAft>
                <a:spcPts val="800"/>
              </a:spcAft>
            </a:pPr>
            <a:r>
              <a:rPr lang="el-GR" sz="3200" b="1" kern="0" dirty="0">
                <a:solidFill>
                  <a:srgbClr val="FF0000"/>
                </a:solidFill>
                <a:effectLst/>
                <a:latin typeface="Calibri" panose="020F0502020204030204" pitchFamily="34" charset="0"/>
                <a:ea typeface="Calibri" panose="020F0502020204030204" pitchFamily="34" charset="0"/>
              </a:rPr>
              <a:t>Ενότητα 1: Παρουσίαση μαθήματος</a:t>
            </a:r>
            <a:endParaRPr lang="el-GR" sz="4800" b="1" kern="0" dirty="0">
              <a:solidFill>
                <a:srgbClr val="C00000"/>
              </a:solidFill>
              <a:effectLst/>
              <a:latin typeface="Calibri" panose="020F0502020204030204" pitchFamily="34" charset="0"/>
              <a:ea typeface="Calibri" panose="020F0502020204030204" pitchFamily="34" charset="0"/>
            </a:endParaRPr>
          </a:p>
          <a:p>
            <a:pPr marL="531495" marR="2195195">
              <a:lnSpc>
                <a:spcPct val="127000"/>
              </a:lnSpc>
              <a:spcAft>
                <a:spcPts val="0"/>
              </a:spcAft>
            </a:pPr>
            <a:endParaRPr lang="el-GR" sz="4800" b="1" kern="0" dirty="0">
              <a:solidFill>
                <a:srgbClr val="C00000"/>
              </a:solidFill>
              <a:latin typeface="Calibri" panose="020F0502020204030204" pitchFamily="34" charset="0"/>
              <a:ea typeface="Calibri" panose="020F0502020204030204" pitchFamily="34" charset="0"/>
            </a:endParaRPr>
          </a:p>
          <a:p>
            <a:pPr marL="531495" marR="2195195">
              <a:lnSpc>
                <a:spcPct val="127000"/>
              </a:lnSpc>
              <a:spcAft>
                <a:spcPts val="0"/>
              </a:spcAft>
            </a:pPr>
            <a:r>
              <a:rPr lang="el-GR" sz="2800" dirty="0">
                <a:solidFill>
                  <a:srgbClr val="320E04"/>
                </a:solidFill>
                <a:latin typeface="Calibri" panose="020F0502020204030204" pitchFamily="34" charset="0"/>
                <a:ea typeface="Calibri" panose="020F0502020204030204" pitchFamily="34" charset="0"/>
              </a:rPr>
              <a:t>Διδάσκουσα:</a:t>
            </a:r>
            <a:r>
              <a:rPr lang="el-GR" sz="2800" dirty="0">
                <a:solidFill>
                  <a:srgbClr val="0000FF"/>
                </a:solidFill>
                <a:latin typeface="Calibri" panose="020F0502020204030204" pitchFamily="34" charset="0"/>
                <a:ea typeface="Calibri" panose="020F0502020204030204" pitchFamily="34" charset="0"/>
              </a:rPr>
              <a:t> Αλεξάνδρα Μουρίκη, Αν. Καθηγήτρια</a:t>
            </a:r>
            <a:endParaRPr lang="el-GR" sz="2800" dirty="0">
              <a:solidFill>
                <a:srgbClr val="000000"/>
              </a:solidFill>
              <a:effectLst/>
              <a:latin typeface="Calibri" panose="020F0502020204030204" pitchFamily="34" charset="0"/>
              <a:ea typeface="Calibri" panose="020F0502020204030204" pitchFamily="34" charset="0"/>
            </a:endParaRPr>
          </a:p>
          <a:p>
            <a:pPr marL="531495" marR="3780790">
              <a:lnSpc>
                <a:spcPct val="127000"/>
              </a:lnSpc>
              <a:spcAft>
                <a:spcPts val="0"/>
              </a:spcAft>
            </a:pPr>
            <a:r>
              <a:rPr lang="en-US" sz="2800" u="sng" dirty="0" err="1">
                <a:solidFill>
                  <a:srgbClr val="0000FF"/>
                </a:solidFill>
                <a:uFill>
                  <a:solidFill>
                    <a:srgbClr val="0000FF"/>
                  </a:solidFill>
                </a:uFill>
                <a:latin typeface="Calibri" panose="020F0502020204030204" pitchFamily="34" charset="0"/>
                <a:ea typeface="Calibri" panose="020F0502020204030204" pitchFamily="34" charset="0"/>
              </a:rPr>
              <a:t>mouriki</a:t>
            </a:r>
            <a:r>
              <a:rPr lang="el-GR" sz="2800" u="sng" dirty="0">
                <a:solidFill>
                  <a:srgbClr val="0000FF"/>
                </a:solidFill>
                <a:uFill>
                  <a:solidFill>
                    <a:srgbClr val="0000FF"/>
                  </a:solidFill>
                </a:uFill>
                <a:latin typeface="Calibri" panose="020F0502020204030204" pitchFamily="34" charset="0"/>
                <a:ea typeface="Calibri" panose="020F0502020204030204" pitchFamily="34" charset="0"/>
              </a:rPr>
              <a:t>@</a:t>
            </a:r>
            <a:r>
              <a:rPr lang="en-US" sz="2800" u="sng" dirty="0" err="1">
                <a:solidFill>
                  <a:srgbClr val="0000FF"/>
                </a:solidFill>
                <a:uFill>
                  <a:solidFill>
                    <a:srgbClr val="0000FF"/>
                  </a:solidFill>
                </a:uFill>
                <a:latin typeface="Calibri" panose="020F0502020204030204" pitchFamily="34" charset="0"/>
                <a:ea typeface="Calibri" panose="020F0502020204030204" pitchFamily="34" charset="0"/>
              </a:rPr>
              <a:t>upatras</a:t>
            </a:r>
            <a:r>
              <a:rPr lang="el-GR" sz="2800" u="sng" dirty="0">
                <a:solidFill>
                  <a:srgbClr val="0000FF"/>
                </a:solidFill>
                <a:uFill>
                  <a:solidFill>
                    <a:srgbClr val="0000FF"/>
                  </a:solidFill>
                </a:uFill>
                <a:latin typeface="Calibri" panose="020F0502020204030204" pitchFamily="34" charset="0"/>
                <a:ea typeface="Calibri" panose="020F0502020204030204" pitchFamily="34" charset="0"/>
              </a:rPr>
              <a:t>.</a:t>
            </a:r>
            <a:r>
              <a:rPr lang="en-US" sz="2800" u="sng" dirty="0">
                <a:solidFill>
                  <a:srgbClr val="0000FF"/>
                </a:solidFill>
                <a:uFill>
                  <a:solidFill>
                    <a:srgbClr val="0000FF"/>
                  </a:solidFill>
                </a:uFill>
                <a:latin typeface="Calibri" panose="020F0502020204030204" pitchFamily="34" charset="0"/>
                <a:ea typeface="Calibri" panose="020F0502020204030204" pitchFamily="34" charset="0"/>
              </a:rPr>
              <a:t>gr</a:t>
            </a:r>
            <a:endParaRPr lang="el-GR" sz="2800" dirty="0">
              <a:solidFill>
                <a:srgbClr val="000000"/>
              </a:solidFill>
              <a:effectLst/>
              <a:latin typeface="Calibri" panose="020F0502020204030204" pitchFamily="34" charset="0"/>
              <a:ea typeface="Calibri" panose="020F0502020204030204" pitchFamily="34" charset="0"/>
            </a:endParaRPr>
          </a:p>
          <a:p>
            <a:pPr marL="540385">
              <a:lnSpc>
                <a:spcPct val="107000"/>
              </a:lnSpc>
              <a:spcAft>
                <a:spcPts val="135"/>
              </a:spcAft>
            </a:pPr>
            <a:r>
              <a:rPr lang="el-GR" sz="2800" u="sng" dirty="0">
                <a:solidFill>
                  <a:srgbClr val="0000FF"/>
                </a:solidFill>
                <a:uFill>
                  <a:solidFill>
                    <a:srgbClr val="0000FF"/>
                  </a:solidFill>
                </a:uFill>
                <a:latin typeface="Calibri" panose="020F0502020204030204" pitchFamily="34" charset="0"/>
                <a:ea typeface="Calibri" panose="020F0502020204030204" pitchFamily="34" charset="0"/>
                <a:hlinkClick r:id="rId2"/>
              </a:rPr>
              <a:t>www.ecedu.upatras.gr/</a:t>
            </a:r>
            <a:r>
              <a:rPr lang="en-US" sz="2800" u="sng" dirty="0" err="1">
                <a:solidFill>
                  <a:srgbClr val="0000FF"/>
                </a:solidFill>
                <a:uFill>
                  <a:solidFill>
                    <a:srgbClr val="0000FF"/>
                  </a:solidFill>
                </a:uFill>
                <a:latin typeface="Calibri" panose="020F0502020204030204" pitchFamily="34" charset="0"/>
                <a:ea typeface="Calibri" panose="020F0502020204030204" pitchFamily="34" charset="0"/>
                <a:hlinkClick r:id="rId2"/>
              </a:rPr>
              <a:t>mouriki</a:t>
            </a:r>
            <a:r>
              <a:rPr lang="el-GR" sz="2800" u="sng" dirty="0">
                <a:solidFill>
                  <a:srgbClr val="0000FF"/>
                </a:solidFill>
                <a:uFill>
                  <a:solidFill>
                    <a:srgbClr val="0000FF"/>
                  </a:solidFill>
                </a:uFill>
                <a:latin typeface="Calibri" panose="020F0502020204030204" pitchFamily="34" charset="0"/>
                <a:ea typeface="Calibri" panose="020F0502020204030204" pitchFamily="34" charset="0"/>
                <a:hlinkClick r:id="rId2"/>
              </a:rPr>
              <a:t>/</a:t>
            </a:r>
            <a:endParaRPr lang="el-GR" sz="2800" dirty="0">
              <a:solidFill>
                <a:srgbClr val="00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627487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549275"/>
          </a:xfrm>
        </p:spPr>
        <p:txBody>
          <a:bodyPr>
            <a:normAutofit fontScale="90000"/>
          </a:bodyPr>
          <a:lstStyle/>
          <a:p>
            <a:r>
              <a:rPr lang="el-GR" sz="4000" b="1" dirty="0">
                <a:solidFill>
                  <a:schemeClr val="accent2">
                    <a:lumMod val="75000"/>
                  </a:schemeClr>
                </a:solidFill>
              </a:rPr>
              <a:t>Πληροφορίες</a:t>
            </a:r>
            <a:r>
              <a:rPr lang="el-GR" dirty="0"/>
              <a:t> </a:t>
            </a:r>
          </a:p>
        </p:txBody>
      </p:sp>
      <p:sp>
        <p:nvSpPr>
          <p:cNvPr id="4" name="Ορθογώνιο 3"/>
          <p:cNvSpPr/>
          <p:nvPr/>
        </p:nvSpPr>
        <p:spPr>
          <a:xfrm>
            <a:off x="653144" y="1201784"/>
            <a:ext cx="10700656" cy="5183535"/>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marL="968375" indent="-6350">
              <a:lnSpc>
                <a:spcPct val="107000"/>
              </a:lnSpc>
              <a:spcAft>
                <a:spcPts val="435"/>
              </a:spcAft>
            </a:pPr>
            <a:endParaRPr lang="el-GR" sz="1000" b="1" kern="0" dirty="0">
              <a:solidFill>
                <a:srgbClr val="C00000"/>
              </a:solidFill>
              <a:effectLst/>
              <a:latin typeface="Calibri" panose="020F0502020204030204" pitchFamily="34" charset="0"/>
              <a:ea typeface="Calibri" panose="020F0502020204030204" pitchFamily="34" charset="0"/>
            </a:endParaRPr>
          </a:p>
          <a:p>
            <a:pPr marL="342900" lvl="0" indent="-342900" fontAlgn="base">
              <a:lnSpc>
                <a:spcPct val="94000"/>
              </a:lnSpc>
              <a:spcAft>
                <a:spcPts val="300"/>
              </a:spcAft>
              <a:buClr>
                <a:srgbClr val="000000"/>
              </a:buClr>
              <a:buSzPts val="2200"/>
              <a:buFont typeface="Arial" panose="020B0604020202020204" pitchFamily="34" charset="0"/>
              <a:buChar char="•"/>
            </a:pPr>
            <a:r>
              <a:rPr lang="el-GR" sz="2800" b="1"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Γραφείο, </a:t>
            </a:r>
            <a:r>
              <a:rPr lang="el-GR" sz="2800"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Κτίριο Τομέα Γνωστικής και Διαφορικής Ανάλυσης (ΓΔΑ)</a:t>
            </a:r>
          </a:p>
          <a:p>
            <a:pPr marL="342900" lvl="0" indent="-342900" fontAlgn="base">
              <a:lnSpc>
                <a:spcPct val="94000"/>
              </a:lnSpc>
              <a:spcAft>
                <a:spcPts val="300"/>
              </a:spcAft>
              <a:buClr>
                <a:srgbClr val="000000"/>
              </a:buClr>
              <a:buSzPts val="2200"/>
              <a:buFont typeface="Arial" panose="020B0604020202020204" pitchFamily="34" charset="0"/>
              <a:buChar char="•"/>
            </a:pPr>
            <a:endParaRPr lang="el-GR" sz="2800"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342900" lvl="0" indent="-342900" fontAlgn="base">
              <a:lnSpc>
                <a:spcPct val="107000"/>
              </a:lnSpc>
              <a:spcAft>
                <a:spcPts val="0"/>
              </a:spcAft>
              <a:buClr>
                <a:srgbClr val="000000"/>
              </a:buClr>
              <a:buSzPts val="2200"/>
              <a:buFont typeface="Arial" panose="020B0604020202020204" pitchFamily="34" charset="0"/>
              <a:buChar char="•"/>
            </a:pPr>
            <a:r>
              <a:rPr lang="el-GR" sz="2800" b="1" u="none" strike="noStrike" dirty="0" smtClean="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Ώρες </a:t>
            </a:r>
            <a:r>
              <a:rPr lang="el-GR" sz="2800" b="1"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Συνεργασίας</a:t>
            </a:r>
            <a:endParaRPr lang="el-GR" sz="2800"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742950" marR="172720" lvl="1" indent="-285750" fontAlgn="base">
              <a:lnSpc>
                <a:spcPct val="94000"/>
              </a:lnSpc>
              <a:spcAft>
                <a:spcPts val="300"/>
              </a:spcAft>
              <a:buClr>
                <a:srgbClr val="000000"/>
              </a:buClr>
              <a:buSzPts val="2200"/>
              <a:buFont typeface="Arial" panose="020B0604020202020204" pitchFamily="34" charset="0"/>
              <a:buChar char="–"/>
            </a:pPr>
            <a:r>
              <a:rPr lang="el-GR" sz="2800"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Δευτέρα </a:t>
            </a:r>
            <a:r>
              <a:rPr lang="el-GR" sz="2800" u="none" strike="noStrike" dirty="0" smtClean="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15:00 </a:t>
            </a:r>
            <a:r>
              <a:rPr lang="el-GR" sz="2800"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 </a:t>
            </a:r>
            <a:r>
              <a:rPr lang="el-GR" sz="2800" u="none" strike="noStrike" dirty="0" smtClean="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16:30 </a:t>
            </a:r>
            <a:endParaRPr lang="el-GR" sz="2800"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742950" marR="172720" lvl="1" indent="-285750" fontAlgn="base">
              <a:lnSpc>
                <a:spcPct val="94000"/>
              </a:lnSpc>
              <a:spcAft>
                <a:spcPts val="300"/>
              </a:spcAft>
              <a:buClr>
                <a:srgbClr val="000000"/>
              </a:buClr>
              <a:buSzPts val="2200"/>
              <a:buFont typeface="Arial" panose="020B0604020202020204" pitchFamily="34" charset="0"/>
              <a:buChar char="–"/>
            </a:pPr>
            <a:r>
              <a:rPr lang="el-GR" sz="2800"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Τρίτη  </a:t>
            </a:r>
            <a:r>
              <a:rPr lang="en-US" sz="2800" u="none" strike="noStrike" dirty="0" smtClean="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1</a:t>
            </a:r>
            <a:r>
              <a:rPr lang="el-GR" sz="2800" u="none" strike="noStrike" dirty="0" smtClean="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5</a:t>
            </a:r>
            <a:r>
              <a:rPr lang="en-US" sz="2800" u="none" strike="noStrike" dirty="0" smtClean="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.00 </a:t>
            </a:r>
            <a:r>
              <a:rPr lang="en-US" sz="2800"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 </a:t>
            </a:r>
            <a:r>
              <a:rPr lang="en-US" sz="2800" u="none" strike="noStrike" dirty="0" smtClean="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1</a:t>
            </a:r>
            <a:r>
              <a:rPr lang="el-GR" sz="2800"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6</a:t>
            </a:r>
            <a:r>
              <a:rPr lang="en-US" sz="2800" u="none" strike="noStrike" dirty="0" smtClean="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a:t>
            </a:r>
            <a:r>
              <a:rPr lang="el-GR" sz="2800" u="none" strike="noStrike" dirty="0" smtClean="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3</a:t>
            </a:r>
            <a:r>
              <a:rPr lang="en-US" sz="2800" u="none" strike="noStrike" dirty="0" smtClean="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0 </a:t>
            </a:r>
            <a:endParaRPr lang="el-GR" sz="2800"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1290955">
              <a:lnSpc>
                <a:spcPct val="107000"/>
              </a:lnSpc>
              <a:spcAft>
                <a:spcPts val="325"/>
              </a:spcAft>
            </a:pPr>
            <a:r>
              <a:rPr lang="el-GR" sz="2800" dirty="0">
                <a:solidFill>
                  <a:srgbClr val="000000"/>
                </a:solidFill>
                <a:effectLst/>
                <a:latin typeface="Calibri" panose="020F0502020204030204" pitchFamily="34" charset="0"/>
                <a:ea typeface="Calibri" panose="020F0502020204030204" pitchFamily="34" charset="0"/>
              </a:rPr>
              <a:t> </a:t>
            </a:r>
          </a:p>
          <a:p>
            <a:pPr marL="342900" lvl="0" indent="-342900" fontAlgn="base">
              <a:lnSpc>
                <a:spcPct val="94000"/>
              </a:lnSpc>
              <a:spcAft>
                <a:spcPts val="300"/>
              </a:spcAft>
              <a:buClr>
                <a:srgbClr val="000000"/>
              </a:buClr>
              <a:buSzPts val="2200"/>
              <a:buFont typeface="Arial" panose="020B0604020202020204" pitchFamily="34" charset="0"/>
              <a:buChar char="•"/>
            </a:pPr>
            <a:r>
              <a:rPr lang="el-GR" sz="2800" b="1"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Διδασκαλία</a:t>
            </a:r>
            <a:r>
              <a:rPr lang="el-GR" sz="2800"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 Τρίτη </a:t>
            </a:r>
            <a:r>
              <a:rPr lang="el-GR" sz="2800" u="none" strike="noStrike" dirty="0" smtClean="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1</a:t>
            </a:r>
            <a:r>
              <a:rPr lang="el-GR" sz="2800"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7</a:t>
            </a:r>
            <a:r>
              <a:rPr lang="el-GR" sz="2800" u="none" strike="noStrike" dirty="0" smtClean="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:00 </a:t>
            </a:r>
            <a:r>
              <a:rPr lang="el-GR" sz="2800"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 </a:t>
            </a:r>
            <a:r>
              <a:rPr lang="el-GR" sz="2800" dirty="0" smtClean="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20</a:t>
            </a:r>
            <a:r>
              <a:rPr lang="el-GR" sz="2800" u="none" strike="noStrike" dirty="0" smtClean="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:00</a:t>
            </a:r>
            <a:endParaRPr lang="el-GR" sz="2800"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342900" lvl="0" indent="-342900" fontAlgn="base">
              <a:lnSpc>
                <a:spcPct val="94000"/>
              </a:lnSpc>
              <a:spcAft>
                <a:spcPts val="300"/>
              </a:spcAft>
              <a:buClr>
                <a:srgbClr val="000000"/>
              </a:buClr>
              <a:buSzPts val="2200"/>
              <a:buFont typeface="Arial" panose="020B0604020202020204" pitchFamily="34" charset="0"/>
              <a:buChar char="•"/>
            </a:pPr>
            <a:endParaRPr lang="el-GR" sz="2800"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342900" lvl="0" indent="-342900" fontAlgn="base">
              <a:lnSpc>
                <a:spcPct val="94000"/>
              </a:lnSpc>
              <a:spcAft>
                <a:spcPts val="300"/>
              </a:spcAft>
              <a:buClr>
                <a:srgbClr val="000000"/>
              </a:buClr>
              <a:buSzPts val="2200"/>
              <a:buFont typeface="Arial" panose="020B0604020202020204" pitchFamily="34" charset="0"/>
              <a:buChar char="•"/>
            </a:pPr>
            <a:r>
              <a:rPr lang="el-GR" sz="2800" b="1"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Αίθουσα: </a:t>
            </a:r>
            <a:r>
              <a:rPr lang="en-US" sz="2800" dirty="0" smtClean="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A/E</a:t>
            </a:r>
            <a:endParaRPr lang="el-GR" sz="2800" b="1"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342900" lvl="0" indent="-342900" fontAlgn="base">
              <a:lnSpc>
                <a:spcPct val="94000"/>
              </a:lnSpc>
              <a:spcAft>
                <a:spcPts val="300"/>
              </a:spcAft>
              <a:buClr>
                <a:srgbClr val="000000"/>
              </a:buClr>
              <a:buSzPts val="2200"/>
              <a:buFont typeface="Arial" panose="020B0604020202020204" pitchFamily="34" charset="0"/>
              <a:buChar char="•"/>
            </a:pPr>
            <a:endParaRPr lang="el-GR" sz="2800" b="1"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502924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66206" y="365125"/>
            <a:ext cx="10687594" cy="1325563"/>
          </a:xfrm>
          <a:solidFill>
            <a:schemeClr val="accent2">
              <a:lumMod val="20000"/>
              <a:lumOff val="80000"/>
            </a:schemeClr>
          </a:solidFill>
        </p:spPr>
        <p:style>
          <a:lnRef idx="3">
            <a:schemeClr val="lt1"/>
          </a:lnRef>
          <a:fillRef idx="1">
            <a:schemeClr val="accent6"/>
          </a:fillRef>
          <a:effectRef idx="1">
            <a:schemeClr val="accent6"/>
          </a:effectRef>
          <a:fontRef idx="minor">
            <a:schemeClr val="lt1"/>
          </a:fontRef>
        </p:style>
        <p:txBody>
          <a:bodyPr>
            <a:normAutofit/>
          </a:bodyPr>
          <a:lstStyle/>
          <a:p>
            <a:r>
              <a:rPr lang="el-GR" sz="4000" b="1" dirty="0">
                <a:solidFill>
                  <a:schemeClr val="accent4">
                    <a:lumMod val="50000"/>
                  </a:schemeClr>
                </a:solidFill>
              </a:rPr>
              <a:t>Στόχος μαθήματος</a:t>
            </a:r>
          </a:p>
        </p:txBody>
      </p:sp>
      <p:sp>
        <p:nvSpPr>
          <p:cNvPr id="3" name="Θέση περιεχομένου 2"/>
          <p:cNvSpPr>
            <a:spLocks noGrp="1"/>
          </p:cNvSpPr>
          <p:nvPr>
            <p:ph idx="1"/>
          </p:nvPr>
        </p:nvSpPr>
        <p:spPr>
          <a:xfrm>
            <a:off x="666206" y="1532710"/>
            <a:ext cx="10687594" cy="5220788"/>
          </a:xfrm>
          <a:ln/>
        </p:spPr>
        <p:style>
          <a:lnRef idx="1">
            <a:schemeClr val="accent6"/>
          </a:lnRef>
          <a:fillRef idx="2">
            <a:schemeClr val="accent6"/>
          </a:fillRef>
          <a:effectRef idx="1">
            <a:schemeClr val="accent6"/>
          </a:effectRef>
          <a:fontRef idx="minor">
            <a:schemeClr val="dk1"/>
          </a:fontRef>
        </p:style>
        <p:txBody>
          <a:bodyPr>
            <a:noAutofit/>
          </a:bodyPr>
          <a:lstStyle/>
          <a:p>
            <a:pPr marL="0" indent="0">
              <a:buNone/>
            </a:pPr>
            <a:endParaRPr lang="el-GR" sz="800" dirty="0"/>
          </a:p>
          <a:p>
            <a:pPr marL="0" indent="0">
              <a:buNone/>
            </a:pPr>
            <a:r>
              <a:rPr lang="el-GR" dirty="0" smtClean="0"/>
              <a:t>Στόχος </a:t>
            </a:r>
            <a:r>
              <a:rPr lang="el-GR" dirty="0"/>
              <a:t>αυτών των </a:t>
            </a:r>
            <a:r>
              <a:rPr lang="el-GR" dirty="0" smtClean="0"/>
              <a:t>μαθημάτων </a:t>
            </a:r>
            <a:r>
              <a:rPr lang="el-GR" dirty="0"/>
              <a:t>είναι να θέσουν </a:t>
            </a:r>
            <a:r>
              <a:rPr lang="el-GR" b="1" dirty="0"/>
              <a:t>τους όρους και τις προϋποθέσεις </a:t>
            </a:r>
            <a:r>
              <a:rPr lang="el-GR" dirty="0"/>
              <a:t>υπό τις οποίες διεξάγεται η συζήτηση </a:t>
            </a:r>
            <a:r>
              <a:rPr lang="el-GR" dirty="0" smtClean="0"/>
              <a:t>για:</a:t>
            </a:r>
          </a:p>
          <a:p>
            <a:r>
              <a:rPr lang="el-GR" dirty="0" smtClean="0"/>
              <a:t> την </a:t>
            </a:r>
            <a:r>
              <a:rPr lang="el-GR" b="1" dirty="0" smtClean="0"/>
              <a:t>αισθητική</a:t>
            </a:r>
            <a:r>
              <a:rPr lang="en-US" dirty="0" smtClean="0"/>
              <a:t> </a:t>
            </a:r>
            <a:r>
              <a:rPr lang="el-GR" dirty="0" smtClean="0"/>
              <a:t>και τη φιλοσοφία της τέχνης</a:t>
            </a:r>
          </a:p>
          <a:p>
            <a:r>
              <a:rPr lang="el-GR" dirty="0" smtClean="0"/>
              <a:t>αλλά και για το περιεχόμενο και τον τρόπο εφαρμογής της αισθητικής στο πλαίσιο της </a:t>
            </a:r>
            <a:r>
              <a:rPr lang="el-GR" b="1" dirty="0" smtClean="0"/>
              <a:t>αισθητικής αγωγής</a:t>
            </a:r>
            <a:r>
              <a:rPr lang="el-GR" dirty="0" smtClean="0"/>
              <a:t>,</a:t>
            </a:r>
          </a:p>
          <a:p>
            <a:r>
              <a:rPr lang="el-GR" dirty="0" smtClean="0"/>
              <a:t> το φαινόμενο της τέχνης ως </a:t>
            </a:r>
            <a:r>
              <a:rPr lang="el-GR" b="1" dirty="0" smtClean="0"/>
              <a:t>μορφής έκφρασης</a:t>
            </a:r>
            <a:r>
              <a:rPr lang="el-GR" dirty="0" smtClean="0"/>
              <a:t>, </a:t>
            </a:r>
          </a:p>
          <a:p>
            <a:r>
              <a:rPr lang="el-GR" dirty="0" smtClean="0"/>
              <a:t> την σύνδεση μεταξύ αισθητικής και αισθητικής αγωγής</a:t>
            </a:r>
            <a:endParaRPr lang="el-GR" dirty="0"/>
          </a:p>
          <a:p>
            <a:r>
              <a:rPr lang="el-GR" dirty="0"/>
              <a:t> </a:t>
            </a:r>
            <a:r>
              <a:rPr lang="el-GR" dirty="0" smtClean="0"/>
              <a:t>το </a:t>
            </a:r>
            <a:r>
              <a:rPr lang="el-GR" b="1" dirty="0"/>
              <a:t>περιεχόμενο και </a:t>
            </a:r>
            <a:r>
              <a:rPr lang="el-GR" b="1" dirty="0" smtClean="0"/>
              <a:t>τους τρόπους </a:t>
            </a:r>
            <a:r>
              <a:rPr lang="el-GR" dirty="0"/>
              <a:t>με τους οποίους </a:t>
            </a:r>
            <a:r>
              <a:rPr lang="el-GR" dirty="0" smtClean="0"/>
              <a:t>η τέχνη </a:t>
            </a:r>
            <a:r>
              <a:rPr lang="el-GR" b="1" dirty="0"/>
              <a:t>εντάσσεται</a:t>
            </a:r>
            <a:r>
              <a:rPr lang="el-GR" dirty="0"/>
              <a:t> στο </a:t>
            </a:r>
            <a:r>
              <a:rPr lang="el-GR" dirty="0" smtClean="0"/>
              <a:t>εκπαιδευτικό πλαίσιο </a:t>
            </a:r>
            <a:r>
              <a:rPr lang="el-GR" dirty="0"/>
              <a:t>και </a:t>
            </a:r>
            <a:r>
              <a:rPr lang="el-GR" b="1" dirty="0" smtClean="0"/>
              <a:t>συνδιαλέγεται </a:t>
            </a:r>
            <a:r>
              <a:rPr lang="el-GR" b="1" dirty="0"/>
              <a:t>με ζητήματα αισθητικής και μέσω της τέχνης αγωγής</a:t>
            </a:r>
            <a:r>
              <a:rPr lang="el-GR" dirty="0" smtClean="0"/>
              <a:t>.</a:t>
            </a:r>
            <a:endParaRPr lang="en-US" dirty="0" smtClean="0"/>
          </a:p>
          <a:p>
            <a:pPr marL="0" indent="0">
              <a:buNone/>
            </a:pPr>
            <a:r>
              <a:rPr lang="el-GR" dirty="0"/>
              <a:t/>
            </a:r>
            <a:br>
              <a:rPr lang="el-GR" dirty="0"/>
            </a:br>
            <a:endParaRPr lang="el-GR" dirty="0"/>
          </a:p>
        </p:txBody>
      </p:sp>
    </p:spTree>
    <p:extLst>
      <p:ext uri="{BB962C8B-B14F-4D97-AF65-F5344CB8AC3E}">
        <p14:creationId xmlns:p14="http://schemas.microsoft.com/office/powerpoint/2010/main" val="21766305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rmAutofit/>
          </a:bodyPr>
          <a:lstStyle/>
          <a:p>
            <a:r>
              <a:rPr lang="el-GR" sz="4800" b="1" dirty="0">
                <a:solidFill>
                  <a:schemeClr val="accent4">
                    <a:lumMod val="50000"/>
                  </a:schemeClr>
                </a:solidFill>
              </a:rPr>
              <a:t>Προβληματική</a:t>
            </a:r>
          </a:p>
        </p:txBody>
      </p:sp>
      <p:sp>
        <p:nvSpPr>
          <p:cNvPr id="3" name="Θέση περιεχομένου 2"/>
          <p:cNvSpPr>
            <a:spLocks noGrp="1"/>
          </p:cNvSpPr>
          <p:nvPr>
            <p:ph idx="1"/>
          </p:nvPr>
        </p:nvSpPr>
        <p:spPr>
          <a:xfrm>
            <a:off x="838200" y="1825625"/>
            <a:ext cx="10515600" cy="5032376"/>
          </a:xfrm>
          <a:ln/>
        </p:spPr>
        <p:style>
          <a:lnRef idx="1">
            <a:schemeClr val="accent3"/>
          </a:lnRef>
          <a:fillRef idx="2">
            <a:schemeClr val="accent3"/>
          </a:fillRef>
          <a:effectRef idx="1">
            <a:schemeClr val="accent3"/>
          </a:effectRef>
          <a:fontRef idx="minor">
            <a:schemeClr val="dk1"/>
          </a:fontRef>
        </p:style>
        <p:txBody>
          <a:bodyPr>
            <a:normAutofit/>
          </a:bodyPr>
          <a:lstStyle/>
          <a:p>
            <a:pPr lvl="0" fontAlgn="base"/>
            <a:endParaRPr lang="el-GR" sz="800" dirty="0"/>
          </a:p>
          <a:p>
            <a:pPr lvl="0" fontAlgn="base"/>
            <a:r>
              <a:rPr lang="el-GR" sz="3200" dirty="0"/>
              <a:t>Παρά τις αμφισβητήσεις που έχει κατά καιρούς δεχτεί, το πεδίο της </a:t>
            </a:r>
            <a:r>
              <a:rPr lang="el-GR" sz="3200" b="1" dirty="0"/>
              <a:t>Αισθητικής, ως φιλοσοφικού κλάδου μελέτης</a:t>
            </a:r>
            <a:r>
              <a:rPr lang="el-GR" sz="3200" dirty="0"/>
              <a:t>, μπορεί με σχετική σαφήνεια και επάρκεια να οριοθετηθεί –διευρυνόμενο ή συρρικνούμενο, ανάλογα με την προσέγγιση που υιοθετείται. </a:t>
            </a:r>
          </a:p>
          <a:p>
            <a:pPr fontAlgn="base"/>
            <a:r>
              <a:rPr lang="el-GR" sz="3200" dirty="0"/>
              <a:t>Τα ερωτήματα που θέτει και οι απαντήσεις που επιχειρεί να </a:t>
            </a:r>
            <a:r>
              <a:rPr lang="el-GR" sz="3200" dirty="0" smtClean="0"/>
              <a:t>δώσει </a:t>
            </a:r>
            <a:r>
              <a:rPr lang="el-GR" sz="3200" dirty="0"/>
              <a:t>καλύπτουν ένα αρκετά ευρύ φάσμα ζητημάτων που σχετίζονται με </a:t>
            </a:r>
            <a:r>
              <a:rPr lang="el-GR" sz="3200" b="1" dirty="0"/>
              <a:t>την/τις τέχνη/ες και την αισθητική εμπειρία</a:t>
            </a:r>
            <a:r>
              <a:rPr lang="el-GR" sz="3200" dirty="0"/>
              <a:t>.</a:t>
            </a:r>
          </a:p>
          <a:p>
            <a:pPr marL="0" lvl="0" indent="0" fontAlgn="base">
              <a:buNone/>
            </a:pPr>
            <a:endParaRPr lang="el-GR" dirty="0"/>
          </a:p>
          <a:p>
            <a:pPr marL="0" lvl="0" indent="0" fontAlgn="base">
              <a:buNone/>
            </a:pPr>
            <a:endParaRPr lang="el-GR" sz="800" dirty="0"/>
          </a:p>
          <a:p>
            <a:pPr marL="0" lvl="0" indent="0" fontAlgn="base">
              <a:buNone/>
            </a:pPr>
            <a:endParaRPr lang="el-GR" dirty="0"/>
          </a:p>
          <a:p>
            <a:endParaRPr lang="el-GR" dirty="0"/>
          </a:p>
        </p:txBody>
      </p:sp>
    </p:spTree>
    <p:extLst>
      <p:ext uri="{BB962C8B-B14F-4D97-AF65-F5344CB8AC3E}">
        <p14:creationId xmlns:p14="http://schemas.microsoft.com/office/powerpoint/2010/main" val="28021725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566056"/>
            <a:ext cx="10515600" cy="5921829"/>
          </a:xfrm>
        </p:spPr>
        <p:style>
          <a:lnRef idx="1">
            <a:schemeClr val="accent3"/>
          </a:lnRef>
          <a:fillRef idx="2">
            <a:schemeClr val="accent3"/>
          </a:fillRef>
          <a:effectRef idx="1">
            <a:schemeClr val="accent3"/>
          </a:effectRef>
          <a:fontRef idx="minor">
            <a:schemeClr val="dk1"/>
          </a:fontRef>
        </p:style>
        <p:txBody>
          <a:bodyPr/>
          <a:lstStyle/>
          <a:p>
            <a:endParaRPr lang="el-GR" sz="2000" dirty="0"/>
          </a:p>
          <a:p>
            <a:endParaRPr lang="el-GR" dirty="0" smtClean="0"/>
          </a:p>
          <a:p>
            <a:r>
              <a:rPr lang="el-GR" dirty="0" smtClean="0"/>
              <a:t>Το </a:t>
            </a:r>
            <a:r>
              <a:rPr lang="el-GR" dirty="0"/>
              <a:t>πεδίο της </a:t>
            </a:r>
            <a:r>
              <a:rPr lang="el-GR" b="1" dirty="0"/>
              <a:t>Αισθητικής Αγωγής</a:t>
            </a:r>
            <a:r>
              <a:rPr lang="el-GR" dirty="0"/>
              <a:t>, από την άλλη, εξακολουθεί, ακόμα και σήμερα και παρά τις έρευνες, μελέτες και προτάσεις που γίνονται σχετικά με τον προσδιορισμό των στόχων, των επιδιώξεων και των εφαρμογών της, να παραμένει ένα εν πολλοίς </a:t>
            </a:r>
            <a:r>
              <a:rPr lang="el-GR" b="1" dirty="0" smtClean="0"/>
              <a:t>απροσδιόριστο </a:t>
            </a:r>
            <a:r>
              <a:rPr lang="el-GR" b="1" dirty="0"/>
              <a:t>ή/και ετερο-καθοριζόμενο πεδίο</a:t>
            </a:r>
            <a:r>
              <a:rPr lang="el-GR" dirty="0"/>
              <a:t>. </a:t>
            </a:r>
            <a:endParaRPr lang="el-GR" dirty="0" smtClean="0"/>
          </a:p>
          <a:p>
            <a:r>
              <a:rPr lang="el-GR" dirty="0" smtClean="0"/>
              <a:t>Αυτό, </a:t>
            </a:r>
            <a:r>
              <a:rPr lang="el-GR" dirty="0"/>
              <a:t>σε μεγάλο βαθμό οφείλεται στο ότι η έννοια της αισθητικής παραμένει –και αυτό συνιστά ένα </a:t>
            </a:r>
            <a:r>
              <a:rPr lang="el-GR" b="1" dirty="0"/>
              <a:t>ενδιαφέρον παράδοξο-</a:t>
            </a:r>
            <a:r>
              <a:rPr lang="el-GR" dirty="0"/>
              <a:t>- για την Αισθητική Αγωγή αδιάγνωστη και αδιευκρίνιστη ως προς τη σημασία και το εύρος αναφοράς της.</a:t>
            </a:r>
          </a:p>
          <a:p>
            <a:endParaRPr lang="el-GR" sz="800" dirty="0"/>
          </a:p>
        </p:txBody>
      </p:sp>
    </p:spTree>
    <p:extLst>
      <p:ext uri="{BB962C8B-B14F-4D97-AF65-F5344CB8AC3E}">
        <p14:creationId xmlns:p14="http://schemas.microsoft.com/office/powerpoint/2010/main" val="34768237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548640"/>
            <a:ext cx="10515600" cy="5628323"/>
          </a:xfrm>
          <a:solidFill>
            <a:schemeClr val="accent2">
              <a:lumMod val="20000"/>
              <a:lumOff val="80000"/>
            </a:schemeClr>
          </a:solidFill>
        </p:spPr>
        <p:txBody>
          <a:bodyPr/>
          <a:lstStyle/>
          <a:p>
            <a:pPr marL="0" indent="0">
              <a:buNone/>
            </a:pPr>
            <a:endParaRPr lang="el-GR" dirty="0" smtClean="0"/>
          </a:p>
          <a:p>
            <a:pPr marL="0" indent="0">
              <a:buNone/>
            </a:pPr>
            <a:endParaRPr lang="el-GR" dirty="0"/>
          </a:p>
          <a:p>
            <a:pPr marL="0" indent="0">
              <a:buNone/>
            </a:pPr>
            <a:r>
              <a:rPr lang="el-GR" dirty="0" smtClean="0"/>
              <a:t>Η </a:t>
            </a:r>
            <a:r>
              <a:rPr lang="el-GR" dirty="0"/>
              <a:t>προσπάθεια αυτού του κύκλου </a:t>
            </a:r>
            <a:r>
              <a:rPr lang="el-GR" dirty="0" smtClean="0"/>
              <a:t>μαθημάτων, </a:t>
            </a:r>
            <a:r>
              <a:rPr lang="el-GR" dirty="0"/>
              <a:t>μελέτης και συζητήσεων θα είναι λοιπόν </a:t>
            </a:r>
            <a:endParaRPr lang="el-GR" dirty="0" smtClean="0"/>
          </a:p>
          <a:p>
            <a:r>
              <a:rPr lang="el-GR" dirty="0" smtClean="0"/>
              <a:t>να </a:t>
            </a:r>
            <a:r>
              <a:rPr lang="el-GR" dirty="0"/>
              <a:t>ανιχνεύσει </a:t>
            </a:r>
            <a:r>
              <a:rPr lang="el-GR" dirty="0" smtClean="0"/>
              <a:t>τις </a:t>
            </a:r>
            <a:r>
              <a:rPr lang="el-GR" dirty="0"/>
              <a:t>έννοιες και τα πεδία τόσο της φιλοσοφικής </a:t>
            </a:r>
            <a:r>
              <a:rPr lang="el-GR" dirty="0" smtClean="0"/>
              <a:t>αισθητικής </a:t>
            </a:r>
            <a:r>
              <a:rPr lang="el-GR" dirty="0"/>
              <a:t>θεωρίας όσο και της αισθητικής αγωγής και να διερευνήσει τις δυνατότητες και τα αποτελέσματα της προσέγγισης και αλληλο-συσχετισμού </a:t>
            </a:r>
            <a:r>
              <a:rPr lang="el-GR" dirty="0" smtClean="0"/>
              <a:t>τους</a:t>
            </a:r>
            <a:r>
              <a:rPr lang="el-GR" dirty="0"/>
              <a:t>,</a:t>
            </a:r>
            <a:endParaRPr lang="el-GR" dirty="0" smtClean="0"/>
          </a:p>
          <a:p>
            <a:r>
              <a:rPr lang="el-GR" dirty="0"/>
              <a:t>αλλά και </a:t>
            </a:r>
            <a:r>
              <a:rPr lang="el-GR" dirty="0" smtClean="0"/>
              <a:t>το </a:t>
            </a:r>
            <a:r>
              <a:rPr lang="el-GR" dirty="0"/>
              <a:t>περιεχόμενο και τον τρόπο εφαρμογής της </a:t>
            </a:r>
            <a:r>
              <a:rPr lang="el-GR" b="1" dirty="0"/>
              <a:t>αισθητικής</a:t>
            </a:r>
            <a:r>
              <a:rPr lang="el-GR" dirty="0"/>
              <a:t> στο πλαίσιο της </a:t>
            </a:r>
            <a:r>
              <a:rPr lang="el-GR" b="1" dirty="0"/>
              <a:t>αισθητικής </a:t>
            </a:r>
            <a:r>
              <a:rPr lang="el-GR" b="1" dirty="0" smtClean="0"/>
              <a:t>αγωγής</a:t>
            </a:r>
            <a:r>
              <a:rPr lang="el-GR" dirty="0" smtClean="0"/>
              <a:t>.</a:t>
            </a:r>
            <a:endParaRPr lang="el-GR" dirty="0"/>
          </a:p>
          <a:p>
            <a:pPr marL="0" indent="0">
              <a:buNone/>
            </a:pPr>
            <a:endParaRPr lang="el-GR" dirty="0"/>
          </a:p>
          <a:p>
            <a:endParaRPr lang="en-US" dirty="0"/>
          </a:p>
        </p:txBody>
      </p:sp>
    </p:spTree>
    <p:extLst>
      <p:ext uri="{BB962C8B-B14F-4D97-AF65-F5344CB8AC3E}">
        <p14:creationId xmlns:p14="http://schemas.microsoft.com/office/powerpoint/2010/main" val="37632050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lstStyle/>
          <a:p>
            <a:r>
              <a:rPr lang="el-GR" b="1" dirty="0">
                <a:solidFill>
                  <a:schemeClr val="accent2">
                    <a:lumMod val="50000"/>
                  </a:schemeClr>
                </a:solidFill>
              </a:rPr>
              <a:t>Περιεχόμενο</a:t>
            </a:r>
          </a:p>
        </p:txBody>
      </p:sp>
      <p:sp>
        <p:nvSpPr>
          <p:cNvPr id="3" name="Θέση περιεχομένου 2"/>
          <p:cNvSpPr>
            <a:spLocks noGrp="1"/>
          </p:cNvSpPr>
          <p:nvPr>
            <p:ph idx="1"/>
          </p:nvPr>
        </p:nvSpPr>
        <p:spPr>
          <a:xfrm>
            <a:off x="838200" y="1825624"/>
            <a:ext cx="10515600" cy="5032375"/>
          </a:xfrm>
        </p:spPr>
        <p:style>
          <a:lnRef idx="1">
            <a:schemeClr val="accent6"/>
          </a:lnRef>
          <a:fillRef idx="2">
            <a:schemeClr val="accent6"/>
          </a:fillRef>
          <a:effectRef idx="1">
            <a:schemeClr val="accent6"/>
          </a:effectRef>
          <a:fontRef idx="minor">
            <a:schemeClr val="dk1"/>
          </a:fontRef>
        </p:style>
        <p:txBody>
          <a:bodyPr>
            <a:normAutofit fontScale="92500" lnSpcReduction="20000"/>
          </a:bodyPr>
          <a:lstStyle/>
          <a:p>
            <a:endParaRPr lang="el-GR" sz="3200" dirty="0"/>
          </a:p>
          <a:p>
            <a:r>
              <a:rPr lang="el-GR" sz="3200" dirty="0"/>
              <a:t>Ανάλυση και κριτική κατανόηση </a:t>
            </a:r>
            <a:r>
              <a:rPr lang="el-GR" sz="3200" b="1" dirty="0"/>
              <a:t>βασικών εννοιών </a:t>
            </a:r>
            <a:r>
              <a:rPr lang="el-GR" sz="3200" dirty="0"/>
              <a:t>που σχετίζονται με την </a:t>
            </a:r>
            <a:r>
              <a:rPr lang="el-GR" sz="3200" b="1" dirty="0"/>
              <a:t>αισθητική θεωρία </a:t>
            </a:r>
            <a:r>
              <a:rPr lang="el-GR" sz="3200" dirty="0"/>
              <a:t>και </a:t>
            </a:r>
            <a:r>
              <a:rPr lang="el-GR" sz="3200" b="1" dirty="0">
                <a:solidFill>
                  <a:schemeClr val="tx1"/>
                </a:solidFill>
              </a:rPr>
              <a:t>τη φιλοσοφία της τέχνης. </a:t>
            </a:r>
          </a:p>
          <a:p>
            <a:endParaRPr lang="el-GR" sz="3200" dirty="0"/>
          </a:p>
          <a:p>
            <a:r>
              <a:rPr lang="el-GR" sz="3200" dirty="0"/>
              <a:t>Συζήτηση των όρων και των προϋποθέσεων </a:t>
            </a:r>
            <a:r>
              <a:rPr lang="el-GR" sz="3200" b="1" dirty="0"/>
              <a:t>συγκρότησης της αισθητικής αγωγής ως ιδιαίτερου εκπαιδευτικού πεδίου </a:t>
            </a:r>
          </a:p>
          <a:p>
            <a:endParaRPr lang="el-GR" sz="3200" dirty="0"/>
          </a:p>
          <a:p>
            <a:r>
              <a:rPr lang="el-GR" sz="3200" b="1" dirty="0"/>
              <a:t>ανασκευή των παρεξηγήσεων και αστήρικτων υποθέσεων </a:t>
            </a:r>
            <a:r>
              <a:rPr lang="el-GR" sz="3200" dirty="0"/>
              <a:t>πάνω στις οποίες </a:t>
            </a:r>
            <a:r>
              <a:rPr lang="el-GR" sz="3200" dirty="0" smtClean="0"/>
              <a:t>στηρίζεται </a:t>
            </a:r>
            <a:r>
              <a:rPr lang="el-GR" sz="3200" dirty="0"/>
              <a:t>ο εκπαιδευτικός λόγος αλλά και η πρακτική σχετικά με ζητήματα αισθητικής αγωγής. </a:t>
            </a:r>
            <a:br>
              <a:rPr lang="el-GR" sz="3200" dirty="0"/>
            </a:br>
            <a:endParaRPr lang="el-GR" sz="3200" dirty="0"/>
          </a:p>
          <a:p>
            <a:endParaRPr lang="el-GR" dirty="0"/>
          </a:p>
        </p:txBody>
      </p:sp>
    </p:spTree>
    <p:extLst>
      <p:ext uri="{BB962C8B-B14F-4D97-AF65-F5344CB8AC3E}">
        <p14:creationId xmlns:p14="http://schemas.microsoft.com/office/powerpoint/2010/main" val="22254797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p:cNvPicPr>
            <a:picLocks noChangeAspect="1"/>
          </p:cNvPicPr>
          <p:nvPr/>
        </p:nvPicPr>
        <p:blipFill>
          <a:blip r:embed="rId2"/>
          <a:stretch>
            <a:fillRect/>
          </a:stretch>
        </p:blipFill>
        <p:spPr>
          <a:xfrm>
            <a:off x="1110343" y="452847"/>
            <a:ext cx="9653451" cy="914399"/>
          </a:xfrm>
          <a:prstGeom prst="rect">
            <a:avLst/>
          </a:prstGeom>
          <a:solidFill>
            <a:schemeClr val="accent1">
              <a:lumMod val="40000"/>
              <a:lumOff val="60000"/>
            </a:schemeClr>
          </a:solid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pic>
      <p:sp>
        <p:nvSpPr>
          <p:cNvPr id="2" name="Τίτλος 1"/>
          <p:cNvSpPr>
            <a:spLocks noGrp="1"/>
          </p:cNvSpPr>
          <p:nvPr>
            <p:ph type="title"/>
          </p:nvPr>
        </p:nvSpPr>
        <p:spPr>
          <a:xfrm>
            <a:off x="838200" y="365125"/>
            <a:ext cx="10515600" cy="1751058"/>
          </a:xfrm>
        </p:spPr>
        <p:txBody>
          <a:bodyPr>
            <a:normAutofit fontScale="90000"/>
          </a:bodyPr>
          <a:lstStyle/>
          <a:p>
            <a:r>
              <a:rPr lang="el-GR" dirty="0"/>
              <a:t/>
            </a:r>
            <a:br>
              <a:rPr lang="el-GR" dirty="0"/>
            </a:br>
            <a:r>
              <a:rPr lang="el-GR" dirty="0"/>
              <a:t/>
            </a:r>
            <a:br>
              <a:rPr lang="el-GR" dirty="0"/>
            </a:br>
            <a:r>
              <a:rPr lang="el-GR" dirty="0"/>
              <a:t/>
            </a:r>
            <a:br>
              <a:rPr lang="el-GR" dirty="0"/>
            </a:br>
            <a:r>
              <a:rPr lang="el-GR" dirty="0"/>
              <a:t/>
            </a:r>
            <a:br>
              <a:rPr lang="el-GR" dirty="0"/>
            </a:br>
            <a:r>
              <a:rPr lang="el-GR" dirty="0"/>
              <a:t/>
            </a:r>
            <a:br>
              <a:rPr lang="el-GR" dirty="0"/>
            </a:br>
            <a:endParaRPr lang="el-GR" dirty="0"/>
          </a:p>
        </p:txBody>
      </p:sp>
      <p:sp>
        <p:nvSpPr>
          <p:cNvPr id="3" name="Θέση περιεχομένου 2"/>
          <p:cNvSpPr>
            <a:spLocks noGrp="1"/>
          </p:cNvSpPr>
          <p:nvPr>
            <p:ph idx="1"/>
          </p:nvPr>
        </p:nvSpPr>
        <p:spPr>
          <a:xfrm>
            <a:off x="838200" y="1602377"/>
            <a:ext cx="10515600" cy="4574586"/>
          </a:xfrm>
          <a:ln/>
        </p:spPr>
        <p:style>
          <a:lnRef idx="1">
            <a:schemeClr val="accent3"/>
          </a:lnRef>
          <a:fillRef idx="2">
            <a:schemeClr val="accent3"/>
          </a:fillRef>
          <a:effectRef idx="1">
            <a:schemeClr val="accent3"/>
          </a:effectRef>
          <a:fontRef idx="minor">
            <a:schemeClr val="dk1"/>
          </a:fontRef>
        </p:style>
        <p:txBody>
          <a:bodyPr/>
          <a:lstStyle/>
          <a:p>
            <a:r>
              <a:rPr lang="el-GR" dirty="0">
                <a:solidFill>
                  <a:schemeClr val="tx1"/>
                </a:solidFill>
              </a:rPr>
              <a:t>διαφόρων τύπων </a:t>
            </a:r>
            <a:r>
              <a:rPr lang="el-GR" b="1" dirty="0">
                <a:solidFill>
                  <a:schemeClr val="tx1"/>
                </a:solidFill>
              </a:rPr>
              <a:t>επιχειρήματα και θεωρίες </a:t>
            </a:r>
            <a:r>
              <a:rPr lang="el-GR" dirty="0">
                <a:solidFill>
                  <a:schemeClr val="tx1"/>
                </a:solidFill>
              </a:rPr>
              <a:t>που υποστηρίζουν </a:t>
            </a:r>
            <a:r>
              <a:rPr lang="el-GR" dirty="0" smtClean="0">
                <a:solidFill>
                  <a:schemeClr val="tx1"/>
                </a:solidFill>
              </a:rPr>
              <a:t>θέσεις </a:t>
            </a:r>
            <a:r>
              <a:rPr lang="el-GR" dirty="0">
                <a:solidFill>
                  <a:schemeClr val="tx1"/>
                </a:solidFill>
              </a:rPr>
              <a:t>περί της σπουδαιότητας και της </a:t>
            </a:r>
            <a:r>
              <a:rPr lang="el-GR" b="1" dirty="0">
                <a:solidFill>
                  <a:schemeClr val="tx1"/>
                </a:solidFill>
              </a:rPr>
              <a:t>γνωσιακής διάστασης </a:t>
            </a:r>
            <a:r>
              <a:rPr lang="el-GR" dirty="0">
                <a:solidFill>
                  <a:schemeClr val="tx1"/>
                </a:solidFill>
              </a:rPr>
              <a:t>τόσο </a:t>
            </a:r>
            <a:r>
              <a:rPr lang="el-GR" b="1" dirty="0">
                <a:solidFill>
                  <a:schemeClr val="tx1"/>
                </a:solidFill>
              </a:rPr>
              <a:t>της τέχνης </a:t>
            </a:r>
            <a:r>
              <a:rPr lang="el-GR" dirty="0">
                <a:solidFill>
                  <a:schemeClr val="tx1"/>
                </a:solidFill>
              </a:rPr>
              <a:t>όσο και της βασιζόμενης στις τέχνες </a:t>
            </a:r>
            <a:r>
              <a:rPr lang="el-GR" b="1" dirty="0">
                <a:solidFill>
                  <a:schemeClr val="tx1"/>
                </a:solidFill>
              </a:rPr>
              <a:t>αισθητικής αγωγής</a:t>
            </a:r>
            <a:r>
              <a:rPr lang="el-GR" dirty="0">
                <a:solidFill>
                  <a:schemeClr val="tx1"/>
                </a:solidFill>
              </a:rPr>
              <a:t>. </a:t>
            </a:r>
          </a:p>
          <a:p>
            <a:pPr marL="0" indent="0">
              <a:buNone/>
            </a:pPr>
            <a:r>
              <a:rPr lang="el-GR" dirty="0">
                <a:solidFill>
                  <a:schemeClr val="tx1"/>
                </a:solidFill>
              </a:rPr>
              <a:t>Ειδικότερα:</a:t>
            </a:r>
          </a:p>
          <a:p>
            <a:r>
              <a:rPr lang="el-GR" dirty="0">
                <a:solidFill>
                  <a:schemeClr val="tx1"/>
                </a:solidFill>
              </a:rPr>
              <a:t> </a:t>
            </a:r>
            <a:r>
              <a:rPr lang="el-GR" dirty="0" smtClean="0">
                <a:solidFill>
                  <a:schemeClr val="tx1"/>
                </a:solidFill>
              </a:rPr>
              <a:t> παρουσιάζονται και εξετάζονται </a:t>
            </a:r>
            <a:r>
              <a:rPr lang="el-GR" b="1" dirty="0" smtClean="0">
                <a:solidFill>
                  <a:schemeClr val="tx1"/>
                </a:solidFill>
              </a:rPr>
              <a:t>καλλιτεχνικές </a:t>
            </a:r>
            <a:r>
              <a:rPr lang="el-GR" b="1" dirty="0">
                <a:solidFill>
                  <a:schemeClr val="tx1"/>
                </a:solidFill>
              </a:rPr>
              <a:t>μορφές ως μορφές αναπαράστασης και έκφρασης</a:t>
            </a:r>
            <a:r>
              <a:rPr lang="el-GR" dirty="0">
                <a:solidFill>
                  <a:schemeClr val="tx1"/>
                </a:solidFill>
              </a:rPr>
              <a:t>, </a:t>
            </a:r>
          </a:p>
          <a:p>
            <a:r>
              <a:rPr lang="el-GR" dirty="0">
                <a:solidFill>
                  <a:schemeClr val="tx1"/>
                </a:solidFill>
              </a:rPr>
              <a:t>σχολιάζονται ζητήματα </a:t>
            </a:r>
            <a:r>
              <a:rPr lang="el-GR" b="1" dirty="0">
                <a:solidFill>
                  <a:schemeClr val="tx1"/>
                </a:solidFill>
              </a:rPr>
              <a:t>αισθητικού μοντερνισμού και </a:t>
            </a:r>
            <a:r>
              <a:rPr lang="el-GR" b="1" dirty="0" err="1">
                <a:solidFill>
                  <a:schemeClr val="tx1"/>
                </a:solidFill>
              </a:rPr>
              <a:t>μετα</a:t>
            </a:r>
            <a:r>
              <a:rPr lang="el-GR" b="1" dirty="0">
                <a:solidFill>
                  <a:schemeClr val="tx1"/>
                </a:solidFill>
              </a:rPr>
              <a:t>-μοντερνισμού </a:t>
            </a:r>
            <a:endParaRPr lang="el-GR" b="1" dirty="0" smtClean="0">
              <a:solidFill>
                <a:schemeClr val="tx1"/>
              </a:solidFill>
            </a:endParaRPr>
          </a:p>
          <a:p>
            <a:r>
              <a:rPr lang="el-GR" dirty="0" smtClean="0">
                <a:solidFill>
                  <a:schemeClr val="tx1"/>
                </a:solidFill>
              </a:rPr>
              <a:t>και </a:t>
            </a:r>
            <a:r>
              <a:rPr lang="el-GR" dirty="0">
                <a:solidFill>
                  <a:schemeClr val="tx1"/>
                </a:solidFill>
              </a:rPr>
              <a:t>επιχειρείται μια πρώτη διερεύνηση της σχέσης αυτών με το εκπαιδευτικό πλαίσιο. </a:t>
            </a:r>
          </a:p>
        </p:txBody>
      </p:sp>
    </p:spTree>
    <p:extLst>
      <p:ext uri="{BB962C8B-B14F-4D97-AF65-F5344CB8AC3E}">
        <p14:creationId xmlns:p14="http://schemas.microsoft.com/office/powerpoint/2010/main" val="1779809882"/>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TotalTime>
  <Words>675</Words>
  <Application>Microsoft Office PowerPoint</Application>
  <PresentationFormat>Ευρεία οθόνη</PresentationFormat>
  <Paragraphs>97</Paragraphs>
  <Slides>16</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16</vt:i4>
      </vt:variant>
    </vt:vector>
  </HeadingPairs>
  <TitlesOfParts>
    <vt:vector size="21" baseType="lpstr">
      <vt:lpstr>Arial</vt:lpstr>
      <vt:lpstr>Calibri</vt:lpstr>
      <vt:lpstr>Calibri Light</vt:lpstr>
      <vt:lpstr>Verdana</vt:lpstr>
      <vt:lpstr>Θέμα του Office</vt:lpstr>
      <vt:lpstr>Παρουσίαση του PowerPoint</vt:lpstr>
      <vt:lpstr>Παρουσίαση του PowerPoint</vt:lpstr>
      <vt:lpstr>Πληροφορίες </vt:lpstr>
      <vt:lpstr>Στόχος μαθήματος</vt:lpstr>
      <vt:lpstr>Προβληματική</vt:lpstr>
      <vt:lpstr>Παρουσίαση του PowerPoint</vt:lpstr>
      <vt:lpstr>Παρουσίαση του PowerPoint</vt:lpstr>
      <vt:lpstr>Περιεχόμενο</vt:lpstr>
      <vt:lpstr>     </vt:lpstr>
      <vt:lpstr>Άξονες</vt:lpstr>
      <vt:lpstr>Παρουσίαση του PowerPoint</vt:lpstr>
      <vt:lpstr>Διδακτική μέθοδος  </vt:lpstr>
      <vt:lpstr>Υποχρεώσεις </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Αλέκα</dc:creator>
  <cp:lastModifiedBy>user</cp:lastModifiedBy>
  <cp:revision>27</cp:revision>
  <dcterms:created xsi:type="dcterms:W3CDTF">2018-02-19T09:31:03Z</dcterms:created>
  <dcterms:modified xsi:type="dcterms:W3CDTF">2023-10-03T13:39:49Z</dcterms:modified>
</cp:coreProperties>
</file>