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35" r:id="rId2"/>
    <p:sldId id="339" r:id="rId3"/>
    <p:sldId id="340" r:id="rId4"/>
    <p:sldId id="336" r:id="rId5"/>
    <p:sldId id="292" r:id="rId6"/>
    <p:sldId id="293" r:id="rId7"/>
    <p:sldId id="329" r:id="rId8"/>
    <p:sldId id="330" r:id="rId9"/>
    <p:sldId id="331" r:id="rId10"/>
    <p:sldId id="294" r:id="rId11"/>
    <p:sldId id="332" r:id="rId12"/>
    <p:sldId id="333" r:id="rId13"/>
    <p:sldId id="334" r:id="rId14"/>
    <p:sldId id="297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8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0" r:id="rId34"/>
    <p:sldId id="337" r:id="rId35"/>
    <p:sldId id="321" r:id="rId36"/>
    <p:sldId id="322" r:id="rId37"/>
    <p:sldId id="323" r:id="rId38"/>
    <p:sldId id="324" r:id="rId39"/>
    <p:sldId id="325" r:id="rId40"/>
    <p:sldId id="338" r:id="rId41"/>
    <p:sldId id="327" r:id="rId42"/>
    <p:sldId id="328" r:id="rId43"/>
    <p:sldId id="277" r:id="rId44"/>
    <p:sldId id="260" r:id="rId45"/>
    <p:sldId id="261" r:id="rId46"/>
    <p:sldId id="262" r:id="rId47"/>
    <p:sldId id="265" r:id="rId48"/>
    <p:sldId id="287" r:id="rId4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4737" autoAdjust="0"/>
  </p:normalViewPr>
  <p:slideViewPr>
    <p:cSldViewPr>
      <p:cViewPr>
        <p:scale>
          <a:sx n="50" d="100"/>
          <a:sy n="50" d="100"/>
        </p:scale>
        <p:origin x="-5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BEAC77-C915-482B-9E8F-FD12EB3BBF41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78F435-3FA0-4ED9-B487-ED12CCA99D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E14F9-76C8-4DAA-A89F-EF145C83502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F435-3FA0-4ED9-B487-ED12CCA99D41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3861-A67C-4431-8871-852544069C24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09A4-481C-4409-8DB0-94A7C4D57A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3FA6-647C-485A-AE73-543CED78AA73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8E45-0C0F-47D4-AAE4-3DAB07F91B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CD36-07AB-4C04-A7CD-0729DAD5AB8E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9379-1D7F-430A-9DE3-DCC535348F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C5FD-9DE8-4AC0-BFB9-E985BEF5872D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B2C1-649B-408F-A83D-C759204286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A8CB-F981-4E24-874F-B147B972EF2E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2EDE-62C1-4EA8-94D5-D7523C04A8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43F2-E982-4AA6-8791-3A1432DDEDA1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A47E-5858-424B-ABDD-3BEBC6A28C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B7A4-D335-40ED-A965-87FEA16F67D4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6B35-A237-40CB-90CD-181868AEDF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D4D9-D9E3-489A-898C-F03725225663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E5CD-4B05-4758-9BC3-78F7199B26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8957-2B2F-4AD5-A643-4D7B62D7A2CF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D193-73E0-40F1-A417-9BB1AE5476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9A17-D270-43DA-9A7B-93933CAC5908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13B2-BAA9-49EC-A9C1-D4F955C0C4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0D6B-DB6A-4C04-93F8-12DA0C8EBF1B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49A-1349-4468-BC50-2A4C99BE44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A6B033-CACF-4CB4-9C16-C1DD16D506FA}" type="datetimeFigureOut">
              <a:rPr lang="el-GR"/>
              <a:pPr>
                <a:defRPr/>
              </a:pPr>
              <a:t>9/8/2019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FDF9F-897E-4BBB-B010-BEF9DADB7D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>
                <a:solidFill>
                  <a:srgbClr val="FF0000"/>
                </a:solidFill>
              </a:rPr>
              <a:t>ΕΚΤΙΜΗΣΗ ΚΑΤΑΣΤΑΣΗΣ ΘΡΕΨΗΣ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2942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300" b="1" dirty="0" smtClean="0">
                <a:solidFill>
                  <a:srgbClr val="FF0000"/>
                </a:solidFill>
              </a:rPr>
              <a:t>Αναγνώριση κινδύνου </a:t>
            </a:r>
            <a:r>
              <a:rPr lang="el-GR" sz="2300" b="1" dirty="0" err="1" smtClean="0">
                <a:solidFill>
                  <a:srgbClr val="FF0000"/>
                </a:solidFill>
              </a:rPr>
              <a:t>υποθρεψίας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r>
              <a:rPr lang="el-GR" sz="2300" dirty="0" smtClean="0"/>
              <a:t> </a:t>
            </a:r>
          </a:p>
          <a:p>
            <a:r>
              <a:rPr lang="el-GR" sz="2300" dirty="0" smtClean="0"/>
              <a:t>ασθενείς με καλή κατάσταση θρέψης που νοσούν οξέως (τραύμα, παθολογικό νόσημα)</a:t>
            </a:r>
          </a:p>
          <a:p>
            <a:r>
              <a:rPr lang="el-GR" sz="2300" dirty="0" smtClean="0"/>
              <a:t>ασθενείς με χρόνιο νόσημα, κακή θρέψη (μετεγχειρητική επιπλοκή)</a:t>
            </a:r>
          </a:p>
          <a:p>
            <a:pPr>
              <a:buFont typeface="Wingdings" pitchFamily="2" charset="2"/>
              <a:buChar char="q"/>
            </a:pPr>
            <a:r>
              <a:rPr lang="el-GR" sz="2300" b="1" dirty="0" smtClean="0">
                <a:solidFill>
                  <a:srgbClr val="FF0000"/>
                </a:solidFill>
              </a:rPr>
              <a:t>Η εκτίμηση βασίζεται σε:</a:t>
            </a:r>
            <a:endParaRPr lang="el-GR" sz="2300" dirty="0" smtClean="0">
              <a:solidFill>
                <a:srgbClr val="FF0000"/>
              </a:solidFill>
            </a:endParaRPr>
          </a:p>
          <a:p>
            <a:r>
              <a:rPr lang="el-GR" sz="2300" dirty="0" smtClean="0"/>
              <a:t>ανθρωπομετρικά στοιχεία: ιδανικό-σύνηθες βάρος σώματος, πάχος δερματικής πτυχής (μάζα λιπώδους ιστού), περίμετρος μυών βραχίονα</a:t>
            </a:r>
          </a:p>
          <a:p>
            <a:r>
              <a:rPr lang="el-GR" sz="2300" dirty="0" smtClean="0"/>
              <a:t>εργαστηριακά στοιχεία: απόλυτος αριθμός λεμφοκυττάρων, αναιμία, επίπεδα </a:t>
            </a:r>
            <a:r>
              <a:rPr lang="el-GR" sz="2300" dirty="0" err="1" smtClean="0"/>
              <a:t>τρανσφερίνης</a:t>
            </a:r>
            <a:r>
              <a:rPr lang="el-GR" sz="2300" dirty="0" smtClean="0"/>
              <a:t>, </a:t>
            </a:r>
            <a:r>
              <a:rPr lang="el-GR" sz="2300" dirty="0" err="1" smtClean="0"/>
              <a:t>αλβουμίνης</a:t>
            </a:r>
            <a:r>
              <a:rPr lang="el-GR" sz="2300" dirty="0" smtClean="0"/>
              <a:t>, </a:t>
            </a:r>
            <a:r>
              <a:rPr lang="el-GR" sz="2300" dirty="0" err="1" smtClean="0"/>
              <a:t>προαλβουμίνη</a:t>
            </a:r>
            <a:endParaRPr lang="el-GR" sz="2300" dirty="0" smtClean="0"/>
          </a:p>
          <a:p>
            <a:pPr>
              <a:buFont typeface="Wingdings" pitchFamily="2" charset="2"/>
              <a:buChar char="q"/>
            </a:pPr>
            <a:r>
              <a:rPr lang="el-GR" sz="2300" b="1" dirty="0" smtClean="0">
                <a:solidFill>
                  <a:srgbClr val="FF0000"/>
                </a:solidFill>
              </a:rPr>
              <a:t>Κριτήρια σοβαρής </a:t>
            </a:r>
            <a:r>
              <a:rPr lang="el-GR" sz="2300" b="1" dirty="0" err="1" smtClean="0">
                <a:solidFill>
                  <a:srgbClr val="FF0000"/>
                </a:solidFill>
              </a:rPr>
              <a:t>υποθρεψίας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/>
              <a:t> </a:t>
            </a:r>
            <a:r>
              <a:rPr lang="en-US" sz="2300" dirty="0" smtClean="0"/>
              <a:t>BMI (body mass index - </a:t>
            </a:r>
            <a:r>
              <a:rPr lang="el-GR" sz="2300" dirty="0" smtClean="0"/>
              <a:t>δείκτης σωματικής μάζας = σωματικό βάρος σε </a:t>
            </a:r>
            <a:r>
              <a:rPr lang="en-US" sz="2300" dirty="0" smtClean="0"/>
              <a:t>kg / </a:t>
            </a:r>
            <a:r>
              <a:rPr lang="el-GR" sz="2300" dirty="0" smtClean="0"/>
              <a:t> ύψος σε </a:t>
            </a:r>
            <a:r>
              <a:rPr lang="en-US" sz="2300" dirty="0" smtClean="0"/>
              <a:t>m</a:t>
            </a:r>
            <a:r>
              <a:rPr lang="el-GR" sz="2300" dirty="0" smtClean="0"/>
              <a:t>) &lt;16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err="1" smtClean="0"/>
              <a:t>Λευκωματίνη</a:t>
            </a:r>
            <a:r>
              <a:rPr lang="el-GR" sz="2300" dirty="0" smtClean="0"/>
              <a:t> ορού &lt;3</a:t>
            </a:r>
            <a:r>
              <a:rPr lang="en-US" sz="2300" dirty="0" smtClean="0"/>
              <a:t>g/dl</a:t>
            </a:r>
            <a:endParaRPr lang="el-GR" sz="2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3850"/>
            <a:ext cx="8497887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>
                <a:solidFill>
                  <a:srgbClr val="FF0000"/>
                </a:solidFill>
              </a:rPr>
              <a:t>ΕΚΤΙΜΗΣΗ ΕΝΕΡΓΕΙΑΚΩΝ ΑΝΑΓΚΩΝ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980728"/>
            <a:ext cx="8750300" cy="515019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FF0000"/>
                </a:solidFill>
              </a:rPr>
              <a:t>Βασικός μεταβολικός ρυθμός (ΒΕΕ):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κατανάλωση ενέργειας σε πλήρη ηρεμία:</a:t>
            </a:r>
          </a:p>
          <a:p>
            <a:r>
              <a:rPr lang="el-GR" sz="2400" dirty="0" smtClean="0"/>
              <a:t>υπολογίζεται βάσει ύψους (Υ), βάρους (Β), ηλικίας (Η):</a:t>
            </a:r>
          </a:p>
          <a:p>
            <a:r>
              <a:rPr lang="el-GR" sz="2400" dirty="0" smtClean="0"/>
              <a:t>Για άντρες: ΒΕΕ (</a:t>
            </a:r>
            <a:r>
              <a:rPr lang="en-US" sz="2400" dirty="0" smtClean="0"/>
              <a:t>kcal</a:t>
            </a:r>
            <a:r>
              <a:rPr lang="el-GR" sz="2400" dirty="0" smtClean="0"/>
              <a:t>/ημέρα)=66,5+13,75</a:t>
            </a:r>
            <a:r>
              <a:rPr lang="en-US" sz="2400" dirty="0" err="1" smtClean="0"/>
              <a:t>xB</a:t>
            </a:r>
            <a:r>
              <a:rPr lang="el-GR" sz="2400" dirty="0" smtClean="0"/>
              <a:t>+5,003</a:t>
            </a:r>
            <a:r>
              <a:rPr lang="en-US" sz="2400" dirty="0" err="1" smtClean="0"/>
              <a:t>xY</a:t>
            </a:r>
            <a:r>
              <a:rPr lang="el-GR" sz="2400" dirty="0" smtClean="0"/>
              <a:t>-6,77</a:t>
            </a:r>
            <a:r>
              <a:rPr lang="en-US" sz="2400" dirty="0" err="1" smtClean="0"/>
              <a:t>xH</a:t>
            </a:r>
            <a:endParaRPr lang="el-GR" sz="2400" dirty="0" smtClean="0"/>
          </a:p>
          <a:p>
            <a:r>
              <a:rPr lang="el-GR" sz="2400" dirty="0" smtClean="0"/>
              <a:t>Για γυναίκες: ΒΕΕ (</a:t>
            </a:r>
            <a:r>
              <a:rPr lang="en-US" sz="2400" dirty="0" smtClean="0"/>
              <a:t>kcal</a:t>
            </a:r>
            <a:r>
              <a:rPr lang="el-GR" sz="2400" dirty="0" smtClean="0"/>
              <a:t>/ημέρα)=65,5+9,563</a:t>
            </a:r>
            <a:r>
              <a:rPr lang="en-US" sz="2400" dirty="0" err="1" smtClean="0"/>
              <a:t>xB</a:t>
            </a:r>
            <a:r>
              <a:rPr lang="el-GR" sz="2400" dirty="0" smtClean="0"/>
              <a:t>+1,850</a:t>
            </a:r>
            <a:r>
              <a:rPr lang="en-US" sz="2400" dirty="0" err="1" smtClean="0"/>
              <a:t>xY</a:t>
            </a:r>
            <a:r>
              <a:rPr lang="el-GR" sz="2400" dirty="0" smtClean="0"/>
              <a:t>-4,676</a:t>
            </a:r>
            <a:r>
              <a:rPr lang="en-US" sz="2400" dirty="0" err="1" smtClean="0"/>
              <a:t>xH</a:t>
            </a:r>
            <a:endParaRPr lang="el-GR" sz="2400" dirty="0" smtClean="0"/>
          </a:p>
          <a:p>
            <a:pPr>
              <a:buNone/>
            </a:pPr>
            <a:endParaRPr lang="el-GR" sz="1400" dirty="0" smtClean="0"/>
          </a:p>
          <a:p>
            <a:r>
              <a:rPr lang="el-GR" sz="2400" dirty="0" smtClean="0"/>
              <a:t>Ά</a:t>
            </a:r>
            <a:r>
              <a:rPr lang="el-GR" sz="2400" smtClean="0"/>
              <a:t>τομο </a:t>
            </a:r>
            <a:r>
              <a:rPr lang="el-GR" sz="2400" dirty="0" smtClean="0"/>
              <a:t>βάρους 70</a:t>
            </a:r>
            <a:r>
              <a:rPr lang="en-US" sz="2400" dirty="0" err="1" smtClean="0"/>
              <a:t>kgr</a:t>
            </a:r>
            <a:r>
              <a:rPr lang="el-GR" sz="2400" dirty="0" smtClean="0"/>
              <a:t> χρειάζεται κατά </a:t>
            </a:r>
            <a:r>
              <a:rPr lang="el-GR" sz="2400" dirty="0" err="1" smtClean="0"/>
              <a:t>μ.ο</a:t>
            </a:r>
            <a:r>
              <a:rPr lang="el-GR" sz="2400" dirty="0" smtClean="0"/>
              <a:t>. 60</a:t>
            </a:r>
            <a:r>
              <a:rPr lang="en-US" sz="2400" dirty="0" smtClean="0"/>
              <a:t>kcal</a:t>
            </a:r>
            <a:r>
              <a:rPr lang="el-GR" sz="2400" dirty="0" smtClean="0"/>
              <a:t>/ώρα ή 1440</a:t>
            </a:r>
            <a:r>
              <a:rPr lang="en-US" sz="2400" dirty="0" smtClean="0"/>
              <a:t>kcal</a:t>
            </a:r>
            <a:r>
              <a:rPr lang="el-GR" sz="2400" dirty="0" smtClean="0"/>
              <a:t>/ημέρα</a:t>
            </a:r>
          </a:p>
          <a:p>
            <a:r>
              <a:rPr lang="el-GR" sz="2400" dirty="0" smtClean="0"/>
              <a:t>η ενέργεια αυτή δαπανάται σε βασικές λειτουργίες των κυττάρων: αντλία </a:t>
            </a:r>
            <a:r>
              <a:rPr lang="en-US" sz="2400" dirty="0" smtClean="0"/>
              <a:t>Na</a:t>
            </a:r>
            <a:r>
              <a:rPr lang="el-GR" sz="2400" dirty="0" smtClean="0"/>
              <a:t>/Κ στα νευρικά κύτταρα, </a:t>
            </a:r>
            <a:r>
              <a:rPr lang="el-GR" sz="2400" dirty="0" err="1" smtClean="0"/>
              <a:t>πρωτεϊνοσύνθεση</a:t>
            </a:r>
            <a:endParaRPr lang="el-GR" sz="2400" dirty="0" smtClean="0"/>
          </a:p>
          <a:p>
            <a:r>
              <a:rPr lang="el-GR" sz="2400" dirty="0" smtClean="0"/>
              <a:t>ήπαρ, εγκέφαλος, καρδιά, νεφροί: αντιστοιχούν στο 6% του σωματικού βάρους, χρησιμοποιούν το 60-70% του ΒΕΕ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>
                <a:solidFill>
                  <a:srgbClr val="FF0000"/>
                </a:solidFill>
              </a:rPr>
              <a:t>ΕΚΤΙΜΗΣΗ ΕΝΕΡΓΕΙΑΚΩΝ ΑΝΑΓΚΩΝ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980728"/>
            <a:ext cx="8750300" cy="515019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Ο ΒΕΕ επηρεάζεται από:</a:t>
            </a:r>
          </a:p>
          <a:p>
            <a:r>
              <a:rPr lang="el-GR" sz="2400" dirty="0" smtClean="0"/>
              <a:t>φύλο: οι γυναίκες διαθέτουν περισσότερο λιπώδη ιστό και λιγότερη κυτταρική μάζα, έχουν μειωμένο ΒΕΕ</a:t>
            </a:r>
          </a:p>
          <a:p>
            <a:r>
              <a:rPr lang="el-GR" sz="2400" dirty="0" smtClean="0"/>
              <a:t> ηλικία: με την αύξηση της μειώνεται ο ΒΕΕ</a:t>
            </a:r>
          </a:p>
          <a:p>
            <a:r>
              <a:rPr lang="el-GR" sz="2400" dirty="0" smtClean="0"/>
              <a:t> θερμοκρασία σώματος: με την αύξηση της αυξάνεται ο ΒΕΕ</a:t>
            </a:r>
          </a:p>
          <a:p>
            <a:r>
              <a:rPr lang="el-GR" sz="2400" dirty="0" smtClean="0"/>
              <a:t> θερμοκρασία περιβάλλοντος: η ελάχιστη τιμή ΒΕΕ παρατηρείται στους 27-29</a:t>
            </a:r>
            <a:r>
              <a:rPr lang="el-GR" sz="2400" baseline="30000" dirty="0" smtClean="0"/>
              <a:t>0</a:t>
            </a:r>
            <a:r>
              <a:rPr lang="en-US" sz="2400" dirty="0" smtClean="0"/>
              <a:t>C</a:t>
            </a:r>
            <a:r>
              <a:rPr lang="el-GR" sz="2400" dirty="0" smtClean="0"/>
              <a:t> (αύξηση τόσο για υψηλότερες όσο &amp; χαμηλότερες θερμοκρασίες)</a:t>
            </a:r>
          </a:p>
          <a:p>
            <a:r>
              <a:rPr lang="el-GR" sz="2400" dirty="0" smtClean="0"/>
              <a:t> λήψη τροφής: αυξημένη κατανάλωση ενέργειας λόγω χημικού έργου πέψης &amp; γαστρεντερικής κινητικότητας - η αύξηση αντιστοιχεί στο 15-20% της ενέργειας που περιέχεται στο γεύμα</a:t>
            </a:r>
          </a:p>
          <a:p>
            <a:r>
              <a:rPr lang="el-GR" sz="2400" dirty="0" smtClean="0"/>
              <a:t>ο ΒΕΕ υπολογίζεται σε συνθήκες ηρεμίας, </a:t>
            </a:r>
            <a:r>
              <a:rPr lang="el-GR" sz="2400" dirty="0" err="1" smtClean="0"/>
              <a:t>κατακεκλιμένη</a:t>
            </a:r>
            <a:r>
              <a:rPr lang="el-GR" sz="2400" dirty="0" smtClean="0"/>
              <a:t> θέση, φυσιολογική θερμοκρασία σώματος, ουδέτερη θερμοκρασία περιβάλλοντος, 10 ώρες τουλάχιστον μετά τη λήψη γεύματος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>
                <a:solidFill>
                  <a:srgbClr val="FF0000"/>
                </a:solidFill>
              </a:rPr>
              <a:t>ΕΚΤΙΜΗΣΗ ΕΝΕΡΓΕΙΑΚΩΝ ΑΝΑΓΚΩΝ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980728"/>
            <a:ext cx="8750300" cy="515019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FF0000"/>
                </a:solidFill>
              </a:rPr>
              <a:t>Μεταβολική ένταση: </a:t>
            </a:r>
            <a:r>
              <a:rPr lang="el-GR" sz="2400" dirty="0" smtClean="0"/>
              <a:t>αύξηση μεταβολισμού λόγω κλινικών καταστάσεων, έντονης ανοσολογικής και </a:t>
            </a:r>
            <a:r>
              <a:rPr lang="el-GR" sz="2400" dirty="0" err="1" smtClean="0"/>
              <a:t>νευροορμονικής</a:t>
            </a:r>
            <a:r>
              <a:rPr lang="el-GR" sz="2400" dirty="0" smtClean="0"/>
              <a:t> απάντησης του οργανισμού</a:t>
            </a:r>
            <a:endParaRPr lang="en-US" sz="2400" dirty="0" smtClean="0"/>
          </a:p>
          <a:p>
            <a:pPr>
              <a:buNone/>
            </a:pPr>
            <a:endParaRPr lang="el-GR" sz="1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Παράγοντες έντασης </a:t>
            </a:r>
            <a:r>
              <a:rPr lang="el-GR" sz="2400" dirty="0" smtClean="0"/>
              <a:t>(πολλαπλασιάζοντας με τον </a:t>
            </a:r>
            <a:r>
              <a:rPr lang="en-US" sz="2400" dirty="0" smtClean="0"/>
              <a:t>BEE </a:t>
            </a:r>
            <a:r>
              <a:rPr lang="el-GR" sz="2400" dirty="0" smtClean="0"/>
              <a:t>προκύπτει η συνολική κατανάλωση ενέργειας):</a:t>
            </a:r>
          </a:p>
          <a:p>
            <a:pPr lvl="0"/>
            <a:r>
              <a:rPr lang="el-GR" sz="2400" dirty="0" smtClean="0"/>
              <a:t>Πείνα – 1,0</a:t>
            </a:r>
          </a:p>
          <a:p>
            <a:pPr lvl="0"/>
            <a:r>
              <a:rPr lang="el-GR" sz="2400" dirty="0" smtClean="0"/>
              <a:t>Προγραμματισμένη επέμβαση – 1,05</a:t>
            </a:r>
          </a:p>
          <a:p>
            <a:pPr lvl="0"/>
            <a:r>
              <a:rPr lang="el-GR" sz="2400" dirty="0" smtClean="0"/>
              <a:t>Περιτονίτιδα – 1,05-1,25</a:t>
            </a:r>
          </a:p>
          <a:p>
            <a:pPr lvl="0"/>
            <a:r>
              <a:rPr lang="el-GR" sz="2400" dirty="0" err="1" smtClean="0"/>
              <a:t>Πολυτραύμα</a:t>
            </a:r>
            <a:r>
              <a:rPr lang="el-GR" sz="2400" dirty="0" smtClean="0"/>
              <a:t> ή σήψη – 1,30-1,55</a:t>
            </a:r>
          </a:p>
          <a:p>
            <a:pPr lvl="0"/>
            <a:r>
              <a:rPr lang="el-GR" sz="2400" dirty="0" err="1" smtClean="0"/>
              <a:t>Πολυτραύμα</a:t>
            </a:r>
            <a:r>
              <a:rPr lang="el-GR" sz="2400" dirty="0" smtClean="0"/>
              <a:t> και σήψη – 1,50-1,75</a:t>
            </a:r>
          </a:p>
          <a:p>
            <a:pPr lvl="0"/>
            <a:r>
              <a:rPr lang="el-GR" sz="2400" dirty="0" err="1" smtClean="0"/>
              <a:t>Κρανιοεγκεφαλική</a:t>
            </a:r>
            <a:r>
              <a:rPr lang="el-GR" sz="2400" dirty="0" smtClean="0"/>
              <a:t> κάκωση – 1,30-1,50</a:t>
            </a:r>
          </a:p>
          <a:p>
            <a:pPr lvl="0"/>
            <a:r>
              <a:rPr lang="el-GR" sz="2400" dirty="0" smtClean="0"/>
              <a:t>Έγκαυμα – 1,25-2,10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88"/>
            <a:ext cx="9144000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"/>
            <a:ext cx="8893175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0"/>
            <a:ext cx="91122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5" y="0"/>
            <a:ext cx="9315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>
                <a:solidFill>
                  <a:srgbClr val="FF0000"/>
                </a:solidFill>
              </a:rPr>
              <a:t>ΕΚΤΙΜΗΣΗ ΚΑΤΑΣΤΑΣΗΣ ΘΡΕΨΗΣ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2942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300" b="1" dirty="0" smtClean="0">
                <a:solidFill>
                  <a:srgbClr val="FF0000"/>
                </a:solidFill>
              </a:rPr>
              <a:t>Κριτήρια σοβαρής </a:t>
            </a:r>
            <a:r>
              <a:rPr lang="el-GR" sz="2300" b="1" dirty="0" err="1" smtClean="0">
                <a:solidFill>
                  <a:srgbClr val="FF0000"/>
                </a:solidFill>
              </a:rPr>
              <a:t>υποθρεψίας</a:t>
            </a:r>
            <a:r>
              <a:rPr lang="el-GR" sz="2300" b="1" dirty="0" smtClean="0">
                <a:solidFill>
                  <a:srgbClr val="FF0000"/>
                </a:solidFill>
              </a:rPr>
              <a:t> (συνέχεια):</a:t>
            </a:r>
            <a:endParaRPr lang="en-US" sz="23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300" dirty="0" smtClean="0"/>
              <a:t>Απώλεια βάρους </a:t>
            </a:r>
            <a:r>
              <a:rPr lang="el-GR" sz="2300" u="sng" dirty="0" smtClean="0"/>
              <a:t>&gt;</a:t>
            </a:r>
            <a:r>
              <a:rPr lang="el-GR" sz="2300" dirty="0" smtClean="0"/>
              <a:t> 10% συνήθους βάρους εντός</a:t>
            </a:r>
            <a:r>
              <a:rPr lang="en-US" sz="2300" dirty="0" smtClean="0"/>
              <a:t> </a:t>
            </a:r>
            <a:r>
              <a:rPr lang="el-GR" sz="2300" dirty="0" smtClean="0"/>
              <a:t>3 μηνών ή </a:t>
            </a:r>
            <a:r>
              <a:rPr lang="el-GR" sz="2300" u="sng" dirty="0" smtClean="0"/>
              <a:t>&gt;</a:t>
            </a:r>
            <a:r>
              <a:rPr lang="el-GR" sz="2300" dirty="0" smtClean="0"/>
              <a:t> 15% συνήθους βάρους εντός</a:t>
            </a:r>
            <a:r>
              <a:rPr lang="en-US" sz="2300" dirty="0" smtClean="0"/>
              <a:t> </a:t>
            </a:r>
            <a:r>
              <a:rPr lang="el-GR" sz="2300" dirty="0" smtClean="0"/>
              <a:t>6 μηνών </a:t>
            </a:r>
          </a:p>
          <a:p>
            <a:pPr>
              <a:buFont typeface="Wingdings" pitchFamily="2" charset="2"/>
              <a:buChar char="q"/>
            </a:pPr>
            <a:r>
              <a:rPr lang="el-GR" sz="2300" b="1" dirty="0" smtClean="0"/>
              <a:t>Αντιστοιχεί σε απώλεια περίπου 20% της απαιτούμενης ποσότητας πρωτεΐνης του οργανισμού</a:t>
            </a:r>
          </a:p>
          <a:p>
            <a:pPr>
              <a:buFont typeface="Wingdings" pitchFamily="2" charset="2"/>
              <a:buChar char="q"/>
            </a:pPr>
            <a:r>
              <a:rPr lang="el-GR" sz="2300" b="1" dirty="0" smtClean="0">
                <a:solidFill>
                  <a:srgbClr val="FF0000"/>
                </a:solidFill>
              </a:rPr>
              <a:t>Συχνότητα: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/>
              <a:t>9-50% ασθενών κατά την εισαγωγή τους στο Νοσοκομείο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/>
              <a:t>25-30% ασθενών αναπτύσσει </a:t>
            </a:r>
            <a:r>
              <a:rPr lang="el-GR" sz="2300" dirty="0" err="1" smtClean="0"/>
              <a:t>υποθρεψία</a:t>
            </a:r>
            <a:r>
              <a:rPr lang="el-GR" sz="2300" dirty="0" smtClean="0"/>
              <a:t> κατά την παραμονή τους στο Νοσοκομείο</a:t>
            </a:r>
          </a:p>
          <a:p>
            <a:pPr>
              <a:buFont typeface="Wingdings" pitchFamily="2" charset="2"/>
              <a:buChar char="q"/>
            </a:pPr>
            <a:r>
              <a:rPr lang="el-GR" sz="2300" b="1" dirty="0" smtClean="0">
                <a:solidFill>
                  <a:srgbClr val="FF0000"/>
                </a:solidFill>
              </a:rPr>
              <a:t>Συνέπειες </a:t>
            </a:r>
            <a:r>
              <a:rPr lang="el-GR" sz="2300" b="1" dirty="0" err="1" smtClean="0">
                <a:solidFill>
                  <a:srgbClr val="FF0000"/>
                </a:solidFill>
              </a:rPr>
              <a:t>υποθρεψίας</a:t>
            </a:r>
            <a:r>
              <a:rPr lang="el-GR" sz="2300" b="1" dirty="0" smtClean="0">
                <a:solidFill>
                  <a:srgbClr val="FF0000"/>
                </a:solidFill>
              </a:rPr>
              <a:t>:</a:t>
            </a:r>
            <a:endParaRPr lang="el-GR" sz="2300" dirty="0" smtClean="0">
              <a:solidFill>
                <a:srgbClr val="FF0000"/>
              </a:solidFill>
            </a:endParaRPr>
          </a:p>
          <a:p>
            <a:r>
              <a:rPr lang="el-GR" sz="2200" dirty="0" smtClean="0"/>
              <a:t>δυσλειτουργία ανοσοποιητικού, ευπάθεια σε λοιμώξεις</a:t>
            </a:r>
          </a:p>
          <a:p>
            <a:r>
              <a:rPr lang="el-GR" sz="2200" dirty="0" smtClean="0"/>
              <a:t>καθυστέρηση επούλωσης τραυμάτων</a:t>
            </a:r>
          </a:p>
          <a:p>
            <a:r>
              <a:rPr lang="el-GR" sz="2200" dirty="0" smtClean="0"/>
              <a:t>καθυστέρηση αποδέσμευσης από το μηχανικό αερισμό: αδυναμία αναπνευστικών μυών, ηλεκτρολυτικές διαταραχές</a:t>
            </a:r>
          </a:p>
          <a:p>
            <a:r>
              <a:rPr lang="el-GR" sz="2200" dirty="0" smtClean="0"/>
              <a:t>αύξηση νοσηρότητας κατά 10-15%, θνησιμότητας κατά 1-2%</a:t>
            </a:r>
            <a:endParaRPr lang="el-GR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675" y="148604"/>
            <a:ext cx="9210675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6675"/>
            <a:ext cx="91440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3350"/>
            <a:ext cx="9144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91694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0488"/>
            <a:ext cx="9144000" cy="70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8"/>
            <a:ext cx="9144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563"/>
            <a:ext cx="8748713" cy="666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"/>
            <a:ext cx="8820150" cy="65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50"/>
            <a:ext cx="865663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24718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>
                <a:solidFill>
                  <a:srgbClr val="FF0000"/>
                </a:solidFill>
              </a:rPr>
              <a:t>ΕΚΤΙΜΗΣΗ ΚΑΤΑΣΤΑΣΗΣ ΘΡΕΨΗΣ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2942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300" b="1" dirty="0" smtClean="0">
                <a:solidFill>
                  <a:srgbClr val="FF0000"/>
                </a:solidFill>
              </a:rPr>
              <a:t>Ασθενείς με γαστρεντερικά συμπτώματα – υψηλός κίνδυνος </a:t>
            </a:r>
            <a:r>
              <a:rPr lang="el-GR" sz="2300" b="1" dirty="0" err="1" smtClean="0">
                <a:solidFill>
                  <a:srgbClr val="FF0000"/>
                </a:solidFill>
              </a:rPr>
              <a:t>υποθρεψίας</a:t>
            </a:r>
            <a:r>
              <a:rPr lang="el-GR" sz="2300" b="1" dirty="0" smtClean="0">
                <a:solidFill>
                  <a:srgbClr val="FF0000"/>
                </a:solidFill>
              </a:rPr>
              <a:t> – απαραίτητες ερωτήσεις κατά τη λήψη ιστορικού:</a:t>
            </a:r>
            <a:endParaRPr lang="en-US" sz="23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300" dirty="0" smtClean="0"/>
              <a:t>Έχετε ναυτία; Πόσο συχνά κάνετε εμετό &amp; για πόσο διάστημα;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/>
              <a:t>Έχετε διάρροια; Πόσο συχνά &amp; για πόσο διάστημα;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/>
              <a:t>Νιώθετε ανορεξία ή βουλιμία; Για πόσο διάστημα;</a:t>
            </a:r>
          </a:p>
          <a:p>
            <a:pPr>
              <a:buFont typeface="Wingdings" pitchFamily="2" charset="2"/>
              <a:buChar char="q"/>
            </a:pPr>
            <a:r>
              <a:rPr lang="el-GR" sz="2300" b="1" dirty="0" smtClean="0">
                <a:solidFill>
                  <a:srgbClr val="FF0000"/>
                </a:solidFill>
              </a:rPr>
              <a:t>Φυσική εξέταση: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/>
              <a:t>Απώλεια υποδόριου λίπους: ψηλάφηση δερματικών πτυχών μεταξύ δείκτη-αντίχειρα πάνω από τους κοιλιακούς, το δικέφαλο ή τρικέφαλο μυ</a:t>
            </a:r>
          </a:p>
          <a:p>
            <a:pPr>
              <a:buFont typeface="Arial" pitchFamily="34" charset="0"/>
              <a:buChar char="•"/>
            </a:pPr>
            <a:r>
              <a:rPr lang="el-GR" sz="2300" dirty="0" smtClean="0"/>
              <a:t>Απώλεια  μυϊκής μάζας:  μέγεθος δελτοειδούς, δικέφαλου / τρικέφαλου, </a:t>
            </a:r>
            <a:r>
              <a:rPr lang="el-GR" sz="2300" dirty="0" err="1" smtClean="0"/>
              <a:t>υπερωμοπλάτιων</a:t>
            </a:r>
            <a:r>
              <a:rPr lang="el-GR" sz="2300" dirty="0" smtClean="0"/>
              <a:t> μυών – ψηλαφητοί τένοντες επί </a:t>
            </a:r>
            <a:r>
              <a:rPr lang="el-GR" sz="2300" dirty="0" err="1" smtClean="0"/>
              <a:t>υποθρεψίας</a:t>
            </a:r>
            <a:endParaRPr lang="el-GR" sz="2300" dirty="0" smtClean="0"/>
          </a:p>
          <a:p>
            <a:r>
              <a:rPr lang="el-GR" sz="2300" dirty="0" smtClean="0"/>
              <a:t>Οίδημα σφυρών, ανά σάρκα, </a:t>
            </a:r>
            <a:r>
              <a:rPr lang="el-GR" sz="2300" dirty="0" err="1" smtClean="0"/>
              <a:t>ασκίτης</a:t>
            </a:r>
            <a:r>
              <a:rPr lang="el-GR" sz="2300" dirty="0" smtClean="0"/>
              <a:t>: λόγω </a:t>
            </a:r>
            <a:r>
              <a:rPr lang="el-GR" sz="2300" dirty="0" err="1" smtClean="0"/>
              <a:t>υποπρωτεϊναιμίας</a:t>
            </a:r>
            <a:endParaRPr lang="el-GR" sz="2300" dirty="0" smtClean="0"/>
          </a:p>
          <a:p>
            <a:pPr>
              <a:buNone/>
            </a:pPr>
            <a:r>
              <a:rPr lang="el-GR" sz="2300" b="1" dirty="0" smtClean="0"/>
              <a:t>Η κακή κατάσταση θρέψης απαιτεί άμεσα τεχνητή διατροφική υποστήριξη</a:t>
            </a:r>
            <a:endParaRPr lang="el-GR" sz="23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3"/>
            <a:ext cx="9144000" cy="67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3"/>
            <a:ext cx="9144000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>
                <a:solidFill>
                  <a:srgbClr val="FF0000"/>
                </a:solidFill>
              </a:rPr>
              <a:t>ΟΛΙΚΗ ΠΑΡΕΝΤΕΡΙΚΗ ΣΙΤΙΣΗ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1052736"/>
            <a:ext cx="8750300" cy="507818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FF0000"/>
                </a:solidFill>
              </a:rPr>
              <a:t>Ενδείξεις ΟΠΣ: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χειρουργική επέμβαση πεπτικού, δυνατότητα εντερικής σίτισης σε διάστημα &gt;5 ημερών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προϋπάρχουσα μειωμένη μυϊκή μάζα λόγω χρόνιου νοσήματος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δυσανεξία πεπτικού: αδυναμία χορήγησης επαρκούς ποσότητας θερμίδων μέσω πεπτικού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βαριές νόσοι πεπτικού (ελκώδης κολίτιδα)</a:t>
            </a:r>
          </a:p>
          <a:p>
            <a:pPr>
              <a:defRPr/>
            </a:pPr>
            <a:endParaRPr lang="el-GR" sz="2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75"/>
            <a:ext cx="91440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325"/>
            <a:ext cx="9144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91440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3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88"/>
            <a:ext cx="9144000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8450"/>
            <a:ext cx="828040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/>
          <a:lstStyle/>
          <a:p>
            <a:pPr>
              <a:defRPr/>
            </a:pPr>
            <a:r>
              <a:rPr lang="el-GR" sz="3600" b="1" dirty="0" smtClean="0">
                <a:solidFill>
                  <a:srgbClr val="FF0000"/>
                </a:solidFill>
              </a:rPr>
              <a:t>ΟΛΙΚΗ ΠΑΡΕΝΤΕΡΙΚΗ ΣΙΤΙΣΗ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692696"/>
            <a:ext cx="8750300" cy="543822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FF0000"/>
                </a:solidFill>
              </a:rPr>
              <a:t>Γενικές αρχές χορήγησης ΟΠΣ: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200" dirty="0" smtClean="0"/>
              <a:t>έλεγχος σακχάρου ορού ανά 6 ώρες</a:t>
            </a:r>
          </a:p>
          <a:p>
            <a:r>
              <a:rPr lang="el-GR" sz="2200" dirty="0" smtClean="0"/>
              <a:t>έλεγχος </a:t>
            </a:r>
            <a:r>
              <a:rPr lang="el-GR" sz="2200" dirty="0" err="1" smtClean="0"/>
              <a:t>τριγλυκεριδίων</a:t>
            </a:r>
            <a:r>
              <a:rPr lang="el-GR" sz="2200" dirty="0" smtClean="0"/>
              <a:t> ορού (12 ώρες μετά την τελευταία χορήγηση λίπους)</a:t>
            </a:r>
          </a:p>
          <a:p>
            <a:r>
              <a:rPr lang="el-GR" sz="2200" dirty="0" smtClean="0"/>
              <a:t>έξτρα χορήγηση βιταμινών </a:t>
            </a:r>
            <a:r>
              <a:rPr lang="el-GR" sz="2200" dirty="0" smtClean="0"/>
              <a:t>&amp; ιχνοστοιχείων</a:t>
            </a:r>
            <a:endParaRPr lang="el-GR" sz="2200" dirty="0" smtClean="0"/>
          </a:p>
          <a:p>
            <a:r>
              <a:rPr lang="el-GR" sz="2200" dirty="0" smtClean="0"/>
              <a:t>η διατροφή χορηγείται από καθετήρα κεντρικής φλεβικής γραμμής: έλεγχος για σημεία </a:t>
            </a:r>
            <a:r>
              <a:rPr lang="en-US" sz="2200" dirty="0" smtClean="0"/>
              <a:t>IV </a:t>
            </a:r>
            <a:r>
              <a:rPr lang="el-GR" sz="2200" dirty="0" smtClean="0"/>
              <a:t>λοίμωξης</a:t>
            </a:r>
            <a:endParaRPr lang="el-GR" sz="2200" dirty="0" smtClean="0"/>
          </a:p>
          <a:p>
            <a:r>
              <a:rPr lang="el-GR" sz="2200" dirty="0" smtClean="0"/>
              <a:t>τακτικός έλεγχος ισοζυγίου αζώτου </a:t>
            </a:r>
            <a:r>
              <a:rPr lang="el-GR" sz="2200" dirty="0" smtClean="0"/>
              <a:t>&amp; κατάστασης </a:t>
            </a:r>
            <a:r>
              <a:rPr lang="el-GR" sz="2200" dirty="0" smtClean="0"/>
              <a:t>θρέψης</a:t>
            </a:r>
          </a:p>
          <a:p>
            <a:pPr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FF0000"/>
                </a:solidFill>
              </a:rPr>
              <a:t>Επιπλοκές ΟΠΣ: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200" dirty="0" smtClean="0"/>
              <a:t>πνευμοθώρακας κατά τον καθετηριασμό, πνευμονική εμβολή, εμβολή από αέρα</a:t>
            </a:r>
          </a:p>
          <a:p>
            <a:r>
              <a:rPr lang="el-GR" sz="2200" dirty="0" smtClean="0"/>
              <a:t>υπεργλυκαιμία, </a:t>
            </a:r>
            <a:r>
              <a:rPr lang="el-GR" sz="2200" dirty="0" err="1" smtClean="0"/>
              <a:t>υποκαλιαιμία</a:t>
            </a:r>
            <a:r>
              <a:rPr lang="el-GR" sz="2200" dirty="0" smtClean="0"/>
              <a:t>, υπερφόρτωση με υγρά</a:t>
            </a:r>
          </a:p>
          <a:p>
            <a:r>
              <a:rPr lang="el-GR" sz="2200" dirty="0" smtClean="0"/>
              <a:t>ηπατική δυσλειτουργία: αύξηση </a:t>
            </a:r>
            <a:r>
              <a:rPr lang="el-GR" sz="2200" dirty="0" err="1" smtClean="0"/>
              <a:t>τρανσαμινασών</a:t>
            </a:r>
            <a:r>
              <a:rPr lang="el-GR" sz="2200" dirty="0" smtClean="0"/>
              <a:t>, άσηπτη </a:t>
            </a:r>
            <a:r>
              <a:rPr lang="el-GR" sz="2200" dirty="0" smtClean="0"/>
              <a:t>χολοκυστίτιδα</a:t>
            </a:r>
          </a:p>
          <a:p>
            <a:r>
              <a:rPr lang="en-US" sz="2200" dirty="0" smtClean="0"/>
              <a:t>translocation (</a:t>
            </a:r>
            <a:r>
              <a:rPr lang="el-GR" sz="2200" dirty="0" smtClean="0"/>
              <a:t>αυξημένος κίνδυνος λοιμώξεων από την ενδογενή </a:t>
            </a:r>
            <a:r>
              <a:rPr lang="el-GR" sz="2200" smtClean="0"/>
              <a:t>εντερική μικροβιακή χλωρίδα)</a:t>
            </a:r>
            <a:endParaRPr lang="el-GR" sz="2200" dirty="0" smtClean="0"/>
          </a:p>
          <a:p>
            <a:endParaRPr lang="el-GR" sz="2400" dirty="0" smtClean="0"/>
          </a:p>
          <a:p>
            <a:pPr>
              <a:defRPr/>
            </a:pPr>
            <a:endParaRPr lang="el-GR" sz="2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868997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8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0" y="1341438"/>
            <a:ext cx="2051050" cy="86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err="1">
                <a:solidFill>
                  <a:schemeClr val="tx1"/>
                </a:solidFill>
              </a:rPr>
              <a:t>περιεγχειρητικούς</a:t>
            </a:r>
            <a:r>
              <a:rPr lang="el-GR" b="1" dirty="0">
                <a:solidFill>
                  <a:schemeClr val="tx1"/>
                </a:solidFill>
              </a:rPr>
              <a:t> ασθενείς</a:t>
            </a:r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1979613" y="1341438"/>
            <a:ext cx="2016125" cy="86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σοβαρά τραυματισμένους</a:t>
            </a: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3924300" y="1341438"/>
            <a:ext cx="1584325" cy="86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βαριά εγκαύματα</a:t>
            </a: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5508625" y="1341438"/>
            <a:ext cx="1800225" cy="86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αναπνευστική δυσλειτουργία </a:t>
            </a: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7308850" y="1341438"/>
            <a:ext cx="1835150" cy="86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σοβαρές μεταβολικές διαταραχές</a:t>
            </a: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1835150" y="2924175"/>
            <a:ext cx="5473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1258888" y="2205038"/>
            <a:ext cx="576262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2916238" y="2276475"/>
            <a:ext cx="287337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4787900" y="2205038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H="1">
            <a:off x="5867400" y="2205038"/>
            <a:ext cx="468313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flipH="1">
            <a:off x="7308850" y="2276475"/>
            <a:ext cx="503238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Στρογγυλεμένο ορθογώνιο"/>
          <p:cNvSpPr/>
          <p:nvPr/>
        </p:nvSpPr>
        <p:spPr>
          <a:xfrm>
            <a:off x="3779838" y="3068638"/>
            <a:ext cx="1835150" cy="865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ΜΕΘ</a:t>
            </a: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08104" y="4603528"/>
            <a:ext cx="3001516" cy="225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27584" y="4617771"/>
            <a:ext cx="3005962" cy="225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500" b="1">
                <a:latin typeface="+mj-lt"/>
                <a:ea typeface="+mj-ea"/>
                <a:cs typeface="+mj-cs"/>
              </a:rPr>
              <a:t>Βαρέως πάσχοντες ασθενείς </a:t>
            </a:r>
            <a:r>
              <a:rPr lang="el-GR" sz="3500">
                <a:latin typeface="+mj-lt"/>
                <a:ea typeface="+mj-ea"/>
                <a:cs typeface="+mj-cs"/>
              </a:rPr>
              <a:t/>
            </a:r>
            <a:br>
              <a:rPr lang="el-GR" sz="3500">
                <a:latin typeface="+mj-lt"/>
                <a:ea typeface="+mj-ea"/>
                <a:cs typeface="+mj-cs"/>
              </a:rPr>
            </a:br>
            <a:endParaRPr lang="el-GR" sz="3500" dirty="0">
              <a:latin typeface="+mj-lt"/>
              <a:ea typeface="+mj-ea"/>
              <a:cs typeface="+mj-cs"/>
            </a:endParaRPr>
          </a:p>
        </p:txBody>
      </p:sp>
      <p:sp>
        <p:nvSpPr>
          <p:cNvPr id="34" name="33 - Στρογγυλεμένο ορθογώνιο"/>
          <p:cNvSpPr/>
          <p:nvPr/>
        </p:nvSpPr>
        <p:spPr>
          <a:xfrm>
            <a:off x="2843213" y="4005263"/>
            <a:ext cx="3673475" cy="86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Ψηλό κίνδυνο για απειλητικές καταστάσεις για τη ζωή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-107950" y="765175"/>
            <a:ext cx="8229600" cy="1143000"/>
          </a:xfrm>
        </p:spPr>
        <p:txBody>
          <a:bodyPr/>
          <a:lstStyle/>
          <a:p>
            <a:r>
              <a:rPr lang="el-GR" sz="3500" b="1" dirty="0" smtClean="0">
                <a:solidFill>
                  <a:srgbClr val="FF0000"/>
                </a:solidFill>
              </a:rPr>
              <a:t>Διατροφική υποστήριξη σε βαρέως πάσχοντες ασθενείς </a:t>
            </a:r>
            <a:r>
              <a:rPr lang="el-GR" sz="3000" dirty="0" smtClean="0"/>
              <a:t/>
            </a:r>
            <a:br>
              <a:rPr lang="el-GR" sz="3000" dirty="0" smtClean="0"/>
            </a:br>
            <a:endParaRPr lang="el-GR" sz="3000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79388" y="23320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800" dirty="0" smtClean="0">
                <a:solidFill>
                  <a:srgbClr val="FF0000"/>
                </a:solidFill>
              </a:rPr>
              <a:t>Σκοπός διατροφικής υποστήριξης:</a:t>
            </a:r>
            <a:endParaRPr lang="el-GR" dirty="0" smtClean="0">
              <a:solidFill>
                <a:srgbClr val="FF0000"/>
              </a:solidFill>
            </a:endParaRPr>
          </a:p>
          <a:p>
            <a:pPr lvl="1"/>
            <a:r>
              <a:rPr lang="el-GR" dirty="0" smtClean="0"/>
              <a:t>αποτροπή ελλείμματος πρωτεϊνών &amp; θερμίδων,</a:t>
            </a:r>
          </a:p>
          <a:p>
            <a:pPr lvl="1"/>
            <a:r>
              <a:rPr lang="el-GR" dirty="0" smtClean="0"/>
              <a:t>βελτιστοποίηση παρούσας κατάστασης ασθενή  </a:t>
            </a:r>
          </a:p>
          <a:p>
            <a:pPr lvl="1"/>
            <a:r>
              <a:rPr lang="el-GR" dirty="0" smtClean="0"/>
              <a:t>περιορισμός περαιτέρω νοσηρότητας, συνεπειών ασιτίας</a:t>
            </a:r>
          </a:p>
          <a:p>
            <a:pPr lvl="1"/>
            <a:r>
              <a:rPr lang="el-GR" dirty="0" smtClean="0"/>
              <a:t>αποφυγή </a:t>
            </a:r>
            <a:r>
              <a:rPr lang="el-GR" dirty="0" err="1" smtClean="0"/>
              <a:t>υπερ</a:t>
            </a:r>
            <a:r>
              <a:rPr lang="el-GR" dirty="0" smtClean="0"/>
              <a:t>/υποσιτισμού </a:t>
            </a:r>
          </a:p>
          <a:p>
            <a:pPr lvl="1"/>
            <a:r>
              <a:rPr lang="el-GR" dirty="0" smtClean="0"/>
              <a:t>αποφυγή/πρόληψη δυσλειτουργίας ζωτικών λειτουργιών</a:t>
            </a:r>
          </a:p>
          <a:p>
            <a:pPr>
              <a:buFont typeface="Wingdings" pitchFamily="2" charset="2"/>
              <a:buChar char="q"/>
            </a:pPr>
            <a:endParaRPr lang="el-GR" sz="2800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900" b="1" dirty="0">
                <a:solidFill>
                  <a:srgbClr val="FF0000"/>
                </a:solidFill>
              </a:rPr>
              <a:t>Θρεπτικές ανάγκες </a:t>
            </a:r>
            <a:r>
              <a:rPr lang="el-GR" sz="3900" b="1" dirty="0" smtClean="0">
                <a:solidFill>
                  <a:srgbClr val="FF0000"/>
                </a:solidFill>
              </a:rPr>
              <a:t>βαρέως πάσχοντα </a:t>
            </a:r>
            <a:r>
              <a:rPr lang="el-GR" sz="3900" b="1" dirty="0">
                <a:solidFill>
                  <a:srgbClr val="FF0000"/>
                </a:solidFill>
              </a:rPr>
              <a:t>ασθενή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rtlCol="0">
            <a:normAutofit fontScale="92500" lnSpcReduction="20000"/>
          </a:bodyPr>
          <a:lstStyle/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i="1" dirty="0"/>
              <a:t>Σύμφωνα με τις κατευθυντήριες οδηγίες της ESPEN (2006</a:t>
            </a:r>
            <a:r>
              <a:rPr lang="el-GR" i="1" dirty="0" smtClean="0"/>
              <a:t>)</a:t>
            </a:r>
            <a:r>
              <a:rPr lang="el-GR" i="1" dirty="0" smtClean="0">
                <a:sym typeface="Wingdings" pitchFamily="2" charset="2"/>
              </a:rPr>
              <a:t></a:t>
            </a:r>
            <a:r>
              <a:rPr lang="el-GR" i="1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000" dirty="0" smtClean="0"/>
              <a:t>ενεργειακές ανάγκες του  βαριά πάσχοντα για την οξεία φάση ανέρχονται σε 20-25 Kcal/Kg/ημέρα,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000" dirty="0" smtClean="0"/>
              <a:t>στην αναβολική φάση είναι κατά 25% υψηλότερες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000" dirty="0" smtClean="0"/>
              <a:t>ανάγκες σε Πρωτεΐνες: 1.3-2.0 </a:t>
            </a:r>
            <a:r>
              <a:rPr lang="en-US" sz="2000" dirty="0" smtClean="0"/>
              <a:t>gr</a:t>
            </a:r>
            <a:r>
              <a:rPr lang="el-GR" sz="2000" dirty="0" smtClean="0"/>
              <a:t>/</a:t>
            </a:r>
            <a:r>
              <a:rPr lang="en-US" sz="2000" dirty="0" smtClean="0"/>
              <a:t>kg</a:t>
            </a:r>
            <a:r>
              <a:rPr lang="el-GR" sz="2000" dirty="0" smtClean="0"/>
              <a:t>/ημ σε Υδατάνθρακες: 2-5 </a:t>
            </a:r>
            <a:r>
              <a:rPr lang="en-US" sz="2000" dirty="0" smtClean="0"/>
              <a:t>gr</a:t>
            </a:r>
            <a:r>
              <a:rPr lang="el-GR" sz="2000" dirty="0" smtClean="0"/>
              <a:t>/</a:t>
            </a:r>
            <a:r>
              <a:rPr lang="en-US" sz="2000" dirty="0" smtClean="0"/>
              <a:t>kg</a:t>
            </a:r>
            <a:r>
              <a:rPr lang="el-GR" sz="2000" dirty="0" smtClean="0"/>
              <a:t>/ημ και σε Λίπη: 0.7-1.5 gr/kcal/ημ (30-50% των συνολικών θερμίδων)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2800" i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i="1" dirty="0" smtClean="0"/>
              <a:t>Η εντερική σίτιση είναι η προτιμότερη οδός σίτισης στον βαρέως πάσχοντα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dirty="0" smtClean="0"/>
              <a:t>Μη αναμενόμενη φυσιολογική σίτιση εντός  3 </a:t>
            </a:r>
            <a:r>
              <a:rPr lang="el-GR" sz="2800" dirty="0" err="1" smtClean="0"/>
              <a:t>ηµερών</a:t>
            </a:r>
            <a:r>
              <a:rPr lang="el-GR" sz="2800" dirty="0" smtClean="0"/>
              <a:t>: εντερική σίτιση µέσω </a:t>
            </a:r>
            <a:r>
              <a:rPr lang="el-GR" sz="2800" dirty="0" err="1" smtClean="0"/>
              <a:t>ρινογαστρικού</a:t>
            </a:r>
            <a:r>
              <a:rPr lang="el-GR" sz="2800" dirty="0" smtClean="0"/>
              <a:t> σωλήνα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dirty="0" smtClean="0"/>
              <a:t> </a:t>
            </a:r>
            <a:r>
              <a:rPr lang="el-GR" sz="2800" dirty="0" err="1" smtClean="0"/>
              <a:t>Πρώιµη</a:t>
            </a:r>
            <a:r>
              <a:rPr lang="el-GR" sz="2800" dirty="0" smtClean="0"/>
              <a:t> έναρξη σε αιµοδυναµικά σταθερούς ασθενείς µε λειτουργικό γαστρεντερικό </a:t>
            </a:r>
            <a:r>
              <a:rPr lang="el-GR" sz="2800" dirty="0" err="1" smtClean="0"/>
              <a:t>σύστηµα</a:t>
            </a:r>
            <a:endParaRPr lang="el-GR" sz="2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438997"/>
            <a:ext cx="2123728" cy="104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900" b="1" dirty="0"/>
              <a:t>Ανοσοδιατροφή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7489825" cy="561657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dirty="0" smtClean="0"/>
              <a:t>Χορήγηση </a:t>
            </a:r>
            <a:r>
              <a:rPr lang="el-GR" sz="2800" dirty="0"/>
              <a:t>αυξημένων δόσεων μικροθρεπτικών συστατικών για την υποστήριξη του ανοσοποιητικού συστήματος σε περιόδους φυσιολογικής οργανικής καταπόνησης ή </a:t>
            </a:r>
            <a:r>
              <a:rPr lang="en-US" sz="2800" dirty="0" smtClean="0"/>
              <a:t>stress</a:t>
            </a:r>
            <a:endParaRPr lang="el-GR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dirty="0" smtClean="0"/>
              <a:t>Στόχος: βελτίωση μεταβολικής &amp; ανοσολογικής δυσλειτουργίας </a:t>
            </a:r>
            <a:r>
              <a:rPr lang="el-GR" sz="2800" dirty="0"/>
              <a:t>βαρέως </a:t>
            </a:r>
            <a:r>
              <a:rPr lang="el-GR" sz="2800" dirty="0" smtClean="0"/>
              <a:t>πασχόντων ασθενών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dirty="0" err="1" smtClean="0"/>
              <a:t>Ανοσοθρεπτικά</a:t>
            </a:r>
            <a:r>
              <a:rPr lang="el-GR" sz="2800" dirty="0" smtClean="0"/>
              <a:t> </a:t>
            </a:r>
            <a:r>
              <a:rPr lang="el-GR" sz="2800" dirty="0"/>
              <a:t>συστατικά με </a:t>
            </a:r>
            <a:r>
              <a:rPr lang="el-GR" sz="2800" dirty="0" err="1"/>
              <a:t>ανοσοενισχυτική</a:t>
            </a:r>
            <a:r>
              <a:rPr lang="el-GR" sz="2800" dirty="0"/>
              <a:t> </a:t>
            </a:r>
            <a:r>
              <a:rPr lang="el-GR" sz="2800" dirty="0" smtClean="0"/>
              <a:t>δράση: βιταμίνες</a:t>
            </a:r>
            <a:r>
              <a:rPr lang="el-GR" sz="2800" dirty="0"/>
              <a:t>, μέταλλα, λιπαρά οξέα </a:t>
            </a:r>
            <a:r>
              <a:rPr lang="el-GR" sz="2800" dirty="0" smtClean="0"/>
              <a:t>&amp; αμινοξέα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l-GR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800" dirty="0"/>
          </a:p>
        </p:txBody>
      </p:sp>
      <p:sp>
        <p:nvSpPr>
          <p:cNvPr id="56324" name="AutoShape 2" descr="data:image/jpeg;base64,/9j/4AAQSkZJRgABAQAAAQABAAD/2wCEAAkGBxQTEhQUEhQUFhQWGBUUGBcYFBcXFRYXFxUYFxwYFhUYHCggGBolHBcXITEhJSkrLi4vGB8zODMsNygtLisBCgoKDg0OGxAQGywkICQsLC0sLCwsLCwsLCwsLCwsLCwsLCwsLCwsLCwsLCwsLCwsLCwsLCwsLCwsLCwsLCwsLP/AABEIAKwBJQMBEQACEQEDEQH/xAAcAAACAgMBAQAAAAAAAAAAAAAABQQGAgMHAQj/xABFEAABAwIEAwUEBgcHBAMBAAABAAIRAxIEBSExBkFREyJhcZEygaGxByRzssHRFEJSYnLh8CMlNXSCosIWM6PxNEOSFf/EABoBAAIDAQEAAAAAAAAAAAAAAAAEAgMFAQb/xAAyEQACAgEDAgUDAwUAAgMAAAAAAQIDEQQSITFBBSJRYXETMoEjkbEUM6HB8EPhNELR/9oADAMBAAIRAxEAPwDjwamEinJkApJHMmQClgMmQCkkcybGhdSOMk0qV2ylwuWVuSXUlYOgSYjwQ3nlFta3dGNKWWF2w8vHy6qmVqXU04aPcsvj3fB47LyDqPKNR6rsLIy6Fd2k2r0+O4txQgplMzZLBGKkc7HkLgG3D4UvjkJAnz/oKqdij1IymkScVkr2AyDoTpEbEiZ9yXWojKWEVq5N4FbwrWXpmly4SR9U/R3/AIXgf8vR+4EpLqxksKiAIAEACABAAgAQAIAEACABAAgAQAIAEACABAAgAQAIA+MWhNJC5KwuENQw1EpKKISnjqM8Rw5VY24h0EhrSWkA9deW3wVUdTFvBUr4t4FRpwmlz0LsnoapoM5LDwjjGU6h7SBIIBIkNPIxzSmsrnOPlFdRCUkNKrmVsU0MjWASNASBJIHL+ZVdEZ114kaHhNTbSZaM/H6LSZ2brHVGB7iGkutOoGnstAjzMlY+qsk7duT0NTUotvt0NlHBjEYV1Z0F4IpuMQXEjulw/aBjXoVfobZPK9CNu3coLo/5OZ5n7S9DDoeevXmIQCtwUmYYuEWy38GUmi5zRNQMLg3qQd+YnzWNr5SQlqGxxm+JJwru3kG+1urQTv3pGw30n3pDSqW7JTSnuycvxB7x8+S3org1YLg0Qu4LD6p+jv8AwvA/5ej9wJOf3MYRYVEAQAIAEACABAAgAQAIAEACABAAgAQAIAEACABAAgAQB8ZAp3AuP+EsSxtYXwWy2R11/rRLalNx4Fr4vbwdIxFSpe++Owc10kOkFse0IG5k89IWMlJSMyKkpHMMzaO002+fj4L0GnztRqV5xyTskyE4iSCABEkmABPP47dFDUapVPkrsuUGaMyyh9B9rvmDpy2VtGoVq4LKrFNDDh1hbVYRuLo84RqH5eDa8N4mdL4zFhoV2WQKUNJIibQNCdDHj0XlNU2r/k1NElKtr0Znl7CzAVHFrQ6pUDmxzl7jp1gEpjw9tyfuRvSV0Yrscox9G5x8XH5r1UHhfgwNX9zfux/lnDNMsbe7vP1aIHIxBM8ysi7XNW7UY9l7UsFbx1CxxHRa9Tco5ZfW9xjgczdSMtJ0nYweu/uVV1Cn1JyrUjDMM3qVB3iSbQ0k6zGxg7c/VV16eMDsKlEVlquwXAGLuAyfUn0e/wCGYH/L0fuBIWfe/kZXQsKgdBAAgAQAIAEACABAAgAQAIAEACABAAgAQAIAEACABAHxkAnig2UnlpBBghDimjjWUMqeb1A0NGwHUnU89/6lVf00epQ64kdrSTJOpV8VhFmC0cOZoKbXU6jSWu31iI5g8j+aR1mndnIvZpnNm/M3HEPFrYaAAOcADrvKnpKnUuRrTaRpDnIOH3FzTB0IM/krJ2rnJtaajbyy28XUhTwVJlWmS2Ds4NcDeDAJBHOdl53xCyLtjj9xrSxU5T2vglPwTquDow20Q7bWBoASeZ/mmvDJx+m/V9CEsLUNN9P/AMKBmeQuado+XuW7GcZGfqNN6GAzSpTZbaJAhptEieiWloIynuMa3SYlkrGKplxJP8lowjGKwS2bSFUowp9TqY54Wy5lRzi8XFo0bMTy/FZuunOC8pRqLJJYRF4iwtNlZwpezp48uvNW6NylXmRKiUnHkVQmsF2T6d4A/wANwX+Xo/cCzbfvfyNx6IfqskCABAAgAQAIAEACABAAgAQAIAEACABAAgAQAIAEACAPjUBPi+TY1qkkRybWMUmjhOoU1W2iSwN8BhpIBVc5PA5RFSkdAyHA02tvqRaNfygdSsrU6z6KybVdHRRXmLXg8wptpktpweUnl8Pgsi3xNyjgjZppueHIUZhmdN7S2sA5szzn4krP+o3HDHYaWVfMSTgc3GlsWiABr+akr2sYK7dHlZ/ybc0zagXW1GQDseXvaeXktavxd5SKa9HZtynn2KvxBgGD2Yg7H3Tv0Xoqb/qpSE7qIqOUimYqknV0MaxLIursVsULsiiRsSPJdlWpEDU5vXVc2YRJGNi5g7k+mOAf8NwX+XpfcCybv7kvljsPtQ/VZIEACABAAgAQAIAEACABAAgAQAIAEACABAAgAQAIAEAfKXDuTDEVAwmB+EEn4BNX2fTjlGfbdtXAzzfh2mymX0nOIBtMgDUDXz29Utpda7ZYaKK9S5PkS0qC1WsDDmXbh3JaTqTnvJIAA0gEEydSQdIB1WHrdTKt4QvO1oYYnKadoqMJAOhDvaaQALYA0/BLUatz8rNXw6xuS/BKxdWGMABLS4g8hLYAHy9Vn6/Lnhnr6pYlJfgc8QPdSoU3x3SwaDkRpCz7K3Lbgp01kd0s9mUKtnV8gq3+na5Oy1O5m/L897waBpMKMtPjklDVJ8FwzzB3Yam947wuMgw4bRJQoYim+5Gua+tJR6C1jb8MJJuAO/RrvyMe5ei8Jlmt57MX1Mc7kvkq2PpwSvQw6HmL44kK6rFZuUVliknjqMsJw297LvHSXAXAj9UHmkLPEYwl2F5XJCzMMuNNxaZ0JHp4pyi9WrKLIWKRBdTVzLcn0fwKf7uwf2FL7gWNd/cl8ser+1D25V4JhKMAEowAXIwBWc24rtqOpUQHFmjnH2Q79kRuUNYWS6VLjUrJd+i/2V7Dcb4g1y1ppVGN0e0gtcD+64aFMOmKrzJ4YytLFVb7G0XjKc4p4hgfTPUEHcEbgpdpp4YlOEovDJ9yMEAuQBHr49jDDnAH5efRdUGyErIxeGze2pIkGQuYJp55R7cjAGLqoG5XDorzTPBSENEuiddB5nmuNpAJv+o6t27OsW6fOVHes4O4Y+yjNxWEEQ8axyI6hTXJxjG5dwAXIwAXIwcC5GAPlHA411JwcwwQtGdUZrDM+cFIYZhndSsIdt0gdPDnOs+Kqp0cK3lFUKlFnlDLqnZ9paLdeeum5AU5XwUtoOazgbZJnRp6HUHRwOoLRyA6pPVaVTWSf0XIsFHMe2t0gNl0D2ZMQI5uJSEdKq+Td8O030/NLoiXQpmtim0mjuUdDHN8y4+shZF8t9n+Dbi9sHJ9+RzxI9r8GIMhpe2epmdPDVGpplWo5FtLNTnJrucjx1QsdCsrimiqyTjIm5KbnNJA35BV3rHBdp/NydjNJr6NOk7QuY63pJMgHx7qZr8Plbpt6F56lV6ht+pWMrbBqYeoO8yXNncg6OH4o8Pu+nbtfR/yPWvKU1/yEOcYEtcR7x4jkvXVPsYGrpaeUJmd1w39yuur3waRj2c8Fl7Sm4U3dpZa3Vve2iHEBpjYD3ry1mlslMz5QbYhz/FCpUJG06eUfNb+hplXHkuqWBHVTraGEz6E4IP934P7Cl90LHu/uS+TSr+xfA7uVZMLkAFyAMXu0PkUAcXzyu6gAA43Eue48ySdvUpqiCny+iNzS7dQ3Oa4ikkiJhK/6PQLgWmq8zB6TqSrPpu2WZdP+wi++l2yVbXlXL932X4Lr9HzSGPMyHWu8iZlLXPMjN8Ta+qorsl+S8UahVRnG+/SemqAOVZtndQvxFnZlo70uL7tde8AO6ITuzoZsZ8fLLxwVi78K3WXDU7wLhMAncKi9YkMaR+THoxy9ypGiO8rgHN/pGq123dgTMtmJkADloqW4KxfUfHbPTP/AHuaGgjXKTUzn+F4yxDCRU73IyNfVcs0sJScllNrHqjQnRVPhLHwdZ4Oxxquo1BpdJjmBad1OvKzGWMr0MbUVOqbg+xfLlaUBcgAuQAXIA+T2BayQizaHKWCOCbQzGpZ2dxsPJL2aety3Aq+cm3BU5KjOWFwP6aOZFuoVBhmNMB1QkQOQMSSesCPVYGvvaWF3PSV1qMUn06v5GGGxdlO1kCpWLi93NrT7R8zMeqq8O06lL6k+iI3w+pJVR6dWTKumGeP1Q5sedpn8F3xd7owfyGmp2XOHojnPFMCoC32SNPQJTTcoX1iwxjwwG9nruXABU6l8jGjXkydHxrhYL9g1kGdu7y969Z4Us6aKXuJWwq3SlZ0zgU5rirwHyBXb3b9u0G4JPUj4grE8U0rpsbj0lz+RnRtLKfb+DXeMTRugCo0kOHKRv6iD6rU8K1LlDEuq6leqqW3+Cs42hBIXoYvjJ5m6OJCysSOZVjrh2Qqoo04dtzw2YBMSVTfY6620jsuEZ51ghScAHTInlIM7GCk9HfK2LbRyuWWdz4Jd/d+E+wpfdCSu/uS+TTr+xfA6uVZMLkAFyAC5AFS4q4eFQONM0w52tryB3uolWVS2Sz2GdLeqrFJ9Cs5fwW53equZqN72wPeCrpah7k0aV3isF/bWfdl8yTJm4ek2m0yBuebj1S0m5PJk3XStlukNGNUcFRtDoQGTlXFmMp/pNVjTodyIIt8II13GsrRhB7YtmTKfmmo9DoHDDmfo1OyNpcARIP70c0penveR3SNfSWPyM1SMmDqYK6AmzrKw/UPa18aXaSB+SrnUp9iSngqr+EmOkVGU3cw4uZpzmZmEvVppV5Sb5GP6qSxteC28P5WyiNC0uAAgGQwHkPNMQrUee5ROxzeWxzcrCAXIALkAFyAPljC0HPcGtEkrTnJQWWJSaXUkY3APpGKgg+vxRVdGxcEYzUjfgsG9+rRI/lKhbdXF4Z1SXQe5ThIcAR4nwA19EpbYpR4Nzw+CbXp1/Yl4591YNBixtz3cm/rOJ8tBHULz9kXdbtj8I1JWYTk+nUwrVyTDdPZ8w39Vp8eZ8SvRUadVwx6GfbfPO2PVvn2XoWTP3WYICYc5/rDQCsHxXG+MTRrl+pOXtg51mr57Nx1jQjkUtRwKajlo35fVtYwTzuKrtWZMuoliODqmOAfhaTmmRazXyMFeq8BmpVRXpkQ1qeJp+zK/UaHNLXchE87eo8Wn4StLxDRK+px/KFtNqmmv+4I2QYosrOo1YDjBaeT4285aSvJ6GX0L9slx0Nqb3xU0+DXnFKHEHl8uXwXrKZ5MLWVcten8FcxKaTMpog1BzUJTi+GwWCO95UMKPQko4O/cFv+oYT7Gl90LIt+9/I5D7UOr1XgmF6MBk14nE2NLjrHKQPidF1LJxywslVxXHgZULOzaQ0An+0F0azEaEiNpVyoys5F3qMPGDTjuJsBWc2pUFWWgtENJG4OsSJEe6T1XFTLsSdy7ohHH5faRTbXLY1Gw05y8bwTz5rv0murIfW9IsMx+ktlNrW0GMIaA2alTXTTS2Z81OOnXdv8I5K+ecRSXyxTivpSfUAaIp66uY1znR4XRCsjp4p5w38lc7bGsNpfBrpcX1T2jHmq5j9WS5p7vVxEaFTcEsPCyUZ3ZW54NGDw1Kq2q8sANNl0NeSHajQyO6J6IlJ5R2FeE8HuEzypRa80WlrjpLDIH8UySptbmlLkrUdqzF4M2ceV8Pbc95fu9joc0jrOhE9FCVKfG39iyuyXVS/fknYf6VajnCWUgOYN4PrEKH9NH3Lv6ixd0NcXxjhq8X0nGA4SHNJFwg6RKp+hjv8A4Lfrya+3/JFfnOXmbqeIMwDoYMAgctPad6+SPoS9QV69DXhuK6VAvOFpnVrQ41Hl3sCGgNAku6klCoz1YSva6IuWRZ724Ehgkci7UjcQWj5qqcNpbXZuG96hgtyF6MAF6MAfMmVY80ajXjUjkeaetp+pHAlZDcsE7MMyOILe7a1vIePiq9Lp1SiqurZwW7hvG0xRDA/s3AyXWnUCNOf9FZGvotlPcjjqlKRJxXec91Jsk6ge+Gt/1HVVOx1VYfwer0VThBRfV8/CEGId2YLJDnSH1D+1VOoZ5N3I6+Sd8L0+F9SXV9Pgr1VqafpH/LPcpN9Ro3lwnxMrWsW1CWmbndl92OfpDrFjaDBybPvJleS1b36l57I2c7YP3ZRcW6WjkoV8MXtecHoqQ0ALjWWdhLakdX4Zqdplxndt3pA/ktbwGbVkonNWlLD9hDiK0O8RqF7XK28nmN7hYmRMS3tLbYa8EOpHo4O1Z6mR715fxvS4xdHqupvaK5cQ7Pp7PuTMxudTaXiHgbDXbRzZHNp+BRoNV9SOWXainctvdc/grDx3wDstK2T2ZR526DWcFlr4SnY4ltMU7Ja4HvOdB03knbSF5+N1ztM/MtxQsQ3UxsvRxflWR6PQ7twY/wCoYT7Gn90LMtXnfyNx+1DntFAkHaIA8qQ4Q4SDyR0OPngRZhluCYSX0g951iTz66xCk7ZLuRVMX2NH/wDRwzALsLTDdBo1p39y5GcpPr7/ALHZ1wiuUT6GDwVQBwo0iDzsCI3Saymclp4J4cSTWyzCvADqFIgaDuDRdVs10bOOmtrmKIX/AEhgCZ/RmfH81P8AqLPUh/TV+gg4jydlEvLRDd2RAAB5a9DPqmIzdkF6iTh9K1rsyvZdiWtZUuJ7ze9EHuyBofMqE85GopYJPDFBj3ua8Ogxs4aRrqI5qznCYta44aZf2cI4RzGmrSbUduXOGuusacglpaizPDG6tJWorKN9DIcLT9ihSH+mfmoO6x9WWLT1rse4nDUNXPpUjG5LG6Ae5RVk/VknTB9kVXH8aYWiWCjhRUa4kXtY0MEbkkjbdMqix/c8FsNOuyRNybN8HjbS/DtZUdMNexsujoRuFCddlfc5OjHLRYcNhqdP/tsDfJVNt9SCSXQ3douYOnvaIwB5ejAHy8xydXBQSaVVd3HOrHWV6kTsBJ8R095St9mI5NbQ0pvc10LFicw7KkDPekubMdxxb/3YPtENgMHvWDh32Y7GjZYowbzyVfEVoga6amepGgPiAAvTaeOI49ODK1T2pL8v5/8AQ54TINRhPI3H3CfmuaiflDw2GZokfSFXufRHRjfUgH8V5Wx7rps1LOIr3ZHwORNrUqkmzsw1wdBOhcGkEe8LmmhK6zZDqQvca4bpELP8AKRc0bMNs9dpPqoRb3tEpxxFMvHA+J+p2nq4HyLdPkVreETxZJehycW8fDFtbFspl1wmIOw18DPJb2o09lzi65YPKaqDU8oUVage1wEjd4jcHnHjsfcrtVV9Sv6b6YNDRy8r9uUS8NmZqMNwHabut2quA0qhv6rjqC0aHzheQr3aa1rt3NyFishuT5/7gTZkwaEbHUeHhK9PTJSRl6ypdV3FrsS7qVZ9OPoZLgkyO5yk+p1Lg7hwg/6jhfsaf3Qs+z738jEX5UOO0UMEg7RGADtEYA5lmmMqHFBzSTL3XQZAY2RB9ArtNC1xnG5eXHl6ct9MYKr5U+WVT82eevRdcpm3H4o1GGbW0z1kn1Gx8pUoRoosUZ2JT9OP4ISsuuhurrbj6jfgwhrXMBdpqQ510HlB6EKvURxPhJLtjoy2ie+OW3nvnsWpj1RgtySGVEYDIt4txLW4e8tugxEwdfFX0Rbk0K6qSjiX4ORYnHlxr91oimOpnvDnOyZlXtwvchCzcmyzcB1i6tTB5gHc7DlB8l2yO2LYtu3zjH3OmvrEHRZ6RqtnnbyuNHVIrPHlR/6K4MMSRdpcS0AmAOcwFZQouaTGNOsz+Dm9DHPeS2tIdYXyW9x7R+0yI3jZOW1xb4NGizciVQxVQFryA+mIscCQBBuuMatMA6beit2VxhtfUrsjKx5TWDrWDxN9Njv2mtd6gFZuDJfDN3aIwcC9GADtEYA+YQ5M5IYHGR5Q7EXEODWtiSfExtulr9SqupVZaoDGgz9He9lUja2dxIMj3FKzk7o5Rv8Ah10HHEnjPGSJjMaC65zg7mANZM8+gU6qtpKajHltP0wLauIk/E+a0YPCMq+W54/JZuGamscyCPUgfik9TM0/DYYTfsSOOnziQ3p+enwhecred0hm7tEdYZlmFru6tpN/8jT+Cb8GWdUvgp8U405A4uoG1zj+tB9QD+KQeY3yXuxqazTFr0RO4Jq/VneBHwd+Tyn9DPZqWvVEa1mMflinOqmvw9F6+ifB57W14k/lizDVnT3QdNfJWW2JC9E9jM2+1NMxrMTBadJGvKQ0+5ZGo08ZNvrk2a1v5j+xnjqoLQBBIkujYF3IKdEXFI7qZx2qGcvkW4TD9pUawGLjEpm236cNxhylhNnuc5caDgCZkXbEGPEHZV6fUK6OUQrluR1/hJ/1LDfY0/uhU2fcxmPRDa9RwSC9GAC9GAEGdZaS2pYPaB2Gsrlb2WRl2TOWLfXKK6tFKyfDYgE0jTeSNGutlsfvT81PxDQ12zdtUorcnuXfn0fVFmk1soQUJxfGMe3z6ov+U5eaYJce8QJ93/sqL6RiuiWEVQWG2+reRm0wuYJZMg9ACP6QKzRhO86BPvPKB6q6h7W2hbULc4x/JzfB5W+o2saTXvaaYE93Q796SOQ3Ctlam1k5Gvangt3B2Ao0q1O57r4bDv1T4Ae/dcnbKSaRWq4xxJ+p0HE4dwOmqTTH2iIXKZwg5xgG4ikabvAg9CNiiPlkpLsSjLDKTmkYINp08DUrxr2r+/qSCYaNI0B9FbbfOyW6T/Y0araYR8pKwmW4jFOpmobMPu5nZ9ncIi0sgTPwUq7Yxi1jLfR+hTfcnja/wXlpAAA2GgVGBLJ7ejABejABegD5kD1PcdwMsqzmrh5NN0Tp4en9bKi2qNnUhKmM+pHxmZPe4ucZJMn3ohXGCwi+EtixEjmueqtQStkz2m/VSbeCtr1LXwy/veTf+QSN/KNvQ/bL4JXFTpxr/AwsKHFbLZ82pFuzvDxg6bRpeGvPk0gD1JPotDwbMJufqGrpep/Sj0Rp4upzg6T/ANoAHza0NPxHxSWqht1LfqTg/wBHa+seBZwTUihWHQs+NRqt0/8A8hMKOiXuKc2q6uHi75leo08uDD1kcyfyzbw7mdOmHB5tOhuABkDdpB6/gl9fTbZjYY9sHngUZnig6o4tADSSQOgTVMJxhiQ1VY4xIgxJUseha7Gz2/mEdeCElkwq1S72jK6ooilg7Lwq/wCp4b7Kn90Jaf3Mmug17RRwdDtEYAhY+hUeQWVLe64c9Cf1oB196AIbMtrDeuXHSfaAMAAHQ6Hn4oA1VcLUae9i4mNCYgxEjWehhAGQy6s4yMQY7208413idDptqo7kdSY6wNJzWND3XOAguiJPWFzcS2k2mwc1zLDBXuO8TT7MNqNJZaXaRqQQY1Gg2Vtae35F7GvqfCOdMo9sKlV39iHNgNY82uAPMc9iIPgrsbeMZwR3ZWU+o0yrNGPLW1KZZUw4DWWuBuJ0lx9PVCTjLPqRsSlW16HWaeL2Dug+SUcRuEsxWfQ9qkHdRJivMcMXtta8sMtMjeAQSB5jRSUvUi0JqmBrXD6zbEiN5GkTJ30UtyItM8dl1ctjt46Rd+1MTMkQpHB2HoAL0YAL0YAL0YA+ZmuVWS7B7eu5A3YMNL2h5hhIuPQTquSzh4ITb2vAy4ko4dtRowxubEmCSJk9RvEeqro3tZmVU72szJnBlKiaru2gd0ltxNt2ntRrG6jqnYo+Qr1G/jaP63Zds/sYtsdMbSBy8JVMFJR8xueEuWxqXoyVxDgicSHEauLTHgWg/jHuWLY9qkjQUd0k+4z46xBaywGLRSpj/SwPPxcVu+GxioxiUaqco1ylHvL+DdjCauXkb2Gm73VGa/FhWb4jxYpDMFmT94r9+4vyWiadBx5OqUmz4953/H4qGkebMkaVtkl7lXzGr3vX5r0tD8pi63738sWPcm08iGDfTwrnCQNIJVM7kuGyuU0uCNiaZYYI6/AkfMLqmmixSTMGVEMsR68oTItHZOFX/U8N9lT+6FVLqwGt6iGQvQGQvQGRPxPmT6VL+z9t2gPQcyPFJ6290w47jOmqVkuTnuNqFzmuMkxDnHYunqeat8G1ClGUJS5zwn1wL+LUNSU0uO7Q/wCGM77Kxhkhzo8gTvv+S076lKOccmXprZxuw35X29zoLakLOwa4dvJjkpqOCLlkq/HtSSW9KLj8QroLyJ+4o3m6S9iHwjhwaFZxY0zTkSOYTVjw18iOMt+yKvlOj62kd0H/AHhRt+6PyNV/ZL4OtirdTY7q0fJJyWJtDNEs1RfsbKOK5FQlEvjIiZli7dAYJ5nZK3WquOWScklllWw+APbmr2ktmY3ExsVlV5seE/yJwg5y4f5GuXNfTLy59zXOkD9kLQ02+t+Z8DMapLO5ja9aRHIXoDIXoDIXroZPmoJYZLHlPCdas0OAJBuGnhIEHmZHxVEtQovArPUxTwLcwy51F1rwZ0kH9Un9U+Kvrt3InCzeRmtV65JN9ibh2ru3JHqWDJxv1tI97oAS9y6Gxo3iL+GW11HtsXh23RAtd/pcefl8l5qbTbXqzQXl59EL+O8WHPJGxc5w8iYHwAXo9HHAlrHtqin8/uNuGiKmFqsJgmkCPOm4/wDFxWb4lDMZfORult11yXumL8NVIwrWzJFQOd4C4NBPr8UrpX5+Ca4kvkqOYnX1+a9FRLKMTWx8z+WLy/UJrPBnNHROHx9XnDw6pdDoAOhGhEn2Z3jePBYGr3bsmbc5JirjfCtaAYaHloc5ogQdpgdQNvFM6Gcn1LdPJvqUqVrPqPmQeonUdk4Xd9Tw32VP7oUWQGly4cC5ABcgBFxTQlrakEhlwMbgOEXDyVGp08tRW64vD4a9HjsWVXKme9rK6P8APcprKAIdYb9iRqD/AFosS2nUaWcZT8vXDT/2alV1Oog1HzdMrH+iTlGWmpWaLC3UOLhMNjwT2k8Q1Nj+nlSXdtc4/wC9hXUaHTx8+Nvw+MnRy9aaWBNvJ7TdquvocEfGVOag/epPHoFZF/pfkW/87+CX9H1EHB687mrupliSwV6evdvz6YKdicH2dbFDpTb8XyrbHlxfuco/tyydBwTv7Cn5Je3+4y/S/wBpHl6iXCviPDuq0yGnXQLM8Qra2zSyl1I25kl7C7h3L30mntCTMCN4I8CkaU52bksJBRB792ME7H0Krn07HQ0HvDmQmnVKdy9C25S3p9htetcie3oOBcgAvQB854VwD2k7AifJKNdRqSymdWy3G0KlCk01W0ywd5rie80umRaRqdNzKyrK5NmHbVPdkqvG+Ysq1e4ZAtE9YaBJbOhWjpYNdR/TQcVyV2mE+hhjFuFeGh5aQ0/rEGPVCnDdgrUvNgsnC7JqsB/bpfAl3/FKap4i36cm7pV+nJ/A64RcTjrZ0l3ukGV5vvH5Hu0vgr/FNTX3AehIXqdK1lmf4jzGPwiycAmTb+5WP+wN+ZCz/EMbZDVL/QgvcW5cXOdXaT/9dTyBDS4f7gCsvTyxOPuXSfLfoVrN3d53nPqAV6Gl4Rla9eZikvTSkZmCbgc1fTiCeWxIMAg7jwbCrnVGZXOtSDGY91T2iTudSSdfErtdcYdDkYKJDKsb5LTAlGTp2ThZ31PDfZU/uhBU+o0uXDgXIALkALKmZuBINJ0XFoP7QBjQR7+kSgBbXw2Hd3hRdMj2bm7tu6ddFNzk1h9CKrinlLBNwuK7IWtolonlJnUjeNTpKrwieWT8vxhqMuLHMMxa7fRSAl0yZ0lcYEbiPDkuo6H2anpCE/038lUl+svgOCDbg2fxO+a7fy18HNNxu+RZxLhf7TFOA3pM+EqSlnYRS2/ULERbTpj91vyUJPM2yylba0R7l0mLcZmhY9zeyc4AAyATMkCNuhJ9y4dNNbHG1xFN0d7YkOED+HQlUS08JLBJzbWGY0szcxpHY1DA7upcXabTHVWV1xrWIkfYcU6sgHqAfHXqFYcPbkAFyAC9AHzuEqNkhmIeBAcQNOfTb8UKKIbUwDidT8VYkkHCN9JWLBBjqpnFR9JtJ0WiBtrpMfMquOmipbyqNKUsjXherFVp6PpH1fb8il9VzE39K81y/BZuEwGYqu9w0psqP9BsvPRjvmkOT8sX+xSs+rEmDyDQfOJPxK9PpuDO8Rlh7fRJFm+jfExiKTTs4upnyezT/c0JLWwzleqGKZZ06a7Mxoi12LPRj2//AKNn/JY2n6ocny2vVop+bP77/wCIj00XoaftRl+Ic2MbcGYGnUvLmB7miQ0nfWNhqfJUaqycehgaqco9CPxpgqdGo0U2hpLWlzRs1xBJH8uSt0ds5LzEtNOTXJX2vT2eS9ouHCOHpPpv7tNz5EB5ERrMDrsszWWWRl5RLUucegs40w1JlaKUciYMgGNQCPGVdpbJuPmLtPKTjydB4Wd9Tw32VP7oTxbLqxrKCISgDyV0D25AEHGZoGGDtEk8vIHqk53uWY1NN/5/bq0T245af+v3IeW5257zLRZruIc2Ouus/BLLXtxy1ysL5z6ej9n+409Ltx3yWjDlp5BO7slDjglHEBn4BdSycbwV/izMrCwlzg8tcBaGnfwPLTkrYx8mPcXb/Vz7E/L6fZ0KTRPszrE666xpK5LmTO1LEc+vIu4qxfZ2yXjtGhvdDYPejvEiY1XYrKXsyMsKUl6pFhZVY5rAQPZEHrooSTUmWVNOCMKmHZ0UdzLdqF2IrU2uDZgnzKot1are3uWRo3LJoxlQsDS1zC0yXOLoDWtidNy7XQR1Sr8Te/Cjwuv/AKLFpk11PMNiQ9oc2YOuog+8LUqsjZHdEVsg4SwzbKsIHlyAPZQASgD56aUmNmwFSRwsnDXD5xFxJAaGzJk2+cdUvdfsFL79gwz7h0UmdpTc1zSTqNLbRq1w5GUUanf1K6rt5XWOTw2kO8lqxJ/dMf6YcltT2NfQcxkvVMulN1jsa7q1o9z6jD8lhadfrfA+/MvyjnubVZcf4ifivR0LCMbXy3Tfzkc8GYm2tSPR1I+lQJbU9f3/AIHNHzVKPt/sfZk239J/erNZ6PLz8GLC0qzJmgvuj/3QoGYu7xPWT6lbtXQxtY82N+7ItLFOYZaSFc0pdRCcFLqeYjFOeZcSSpxSj0Ixio8I1hyl1Om2liC3YwuNJ9Tkop9TCrVJ3MrnC6HYrCwjr/C5+p4b7Kn90K6PQql9zGkqREJQASgDF7tD5KL6HUVBmIucH1bboNpDTALpDbgTqBoSPDwWBbXBylGrMWvV8cYzz1Xt7mrHdGtbsNP9yVSa8Cm65tR7RY+paBfJ2b4dY6KpJyht34i23jLf5fH7ZO+VSk9jzhY/7JYsmxDgw3zIMbRMdAdgtLQz+rFtdM8c5/yLamP02svLwShVJdJWljCEs5Yg41B7aj0LfwcPxUo/Yin/AMkvhFow7rqdI9Wt+ShNYkydDzWipcX4q6qW8mOYPQFx+StUcKJUnmU2/gszDFGlO9jfkoS+9llHFaM6GL5O9xUJR7oujL1F2KolxD2QS3WHezz2PXVYeom3Nzh1jwaNeFHD7kR9R7GwQC957stuaBuTYNSRt0VbVkXtfV+nP+CzytZXY2ZZXqOu7S2RHsgj1B2Wh4c5+ZS6LApq0lhonStQSCUAErgBKAPn0FJjZsaVJAXbg3O6bGup1QSx4DDG/WQCdefQJHUUufQQ1NLmbeKM/puptpUZtEmSRLnbXEDT4LumpcXyR09LTKk160cjyQ5yd0ejz7rUpe8mx4cv8ZLriW20aoO4w+Gc537zbTPv0HvWRXxe2hyPFaZzzNXd8/xO+a3qJcGPrV+o17jPhh39oz+OiP8AyhU6l8/v/A3o+KpP2X8lt4iEtJ2+s1AfEvpug/A+qxdIvMzUXE4/H+jneO3Hktup5Rgar7skCoVcKmNy6BnQZc4NHMrkpYRGXCyW7FcHRSlrgagbc5uugiZmNdx6FJLVLfhia1K37WU+poSDy0TieR1I7HwufqeG+yp/dCZh9qKJ/cxnKkRCUAEoAJQAtOXUwX6A3Em0n2SQR3egOuniUhraLbI4qx7+5fTYlJOTaJeCbTptAbHrprvuVCjROv5fVjFuqUuTcHJ+EFBYQlKTk8syadVPBEjcWUrqdF/NrwPcSFyD4aKrF50/VDlhhtMDa1vyUJcyZOlYgiq8S4W7FBgHtlvxAafvK6D+0qawp49SyY10QByAHoqo88l6WEkQ3OjfRTAxvHXfldpPlMFKWaWDlvS5L4XNLayKK1R1naljomZI7uuhYYkSOSSjpLnZmXQYd9ajwSxUHUSfFadVSrWEJ2Tc3lmUq0gEoAJQASgD5/ptJIA3OgCQUsLI6+FklYzBVKRtqMc0kTBEaIhZkhGal0NbXKeUd4zyZXrqwjmEbaR1CG+CUFmRa+HcGHkXzZ7T43LBrYPF5EeUpC+zGTarhtq2r/7cfgtGMxl2HxVQxNV9OlEaBoIcY8A1ke8LP0ybsyMuOXCBzPH1rnE9ST6lb1XCMTVSUpv8k/IcUWODgJLS2oB1NN4eB8FVqBrRcqUPVHR88Y11TEUphtSyrTdGzwLmny1g/wASwap7LGjQlmUIzXVHN84pQSYiZMdCNHD1W1TMS1sE/Muj/wCYleU0jJ7m7AYJ9Z4YwSSoysjEhKaj1MsbhamHqWvFrhrqoqUbEEZRsiWRvG57EsLBcW2Xwbo238tJ3+aWelW7KFXo1v3IqFSpJJ6ptcMdxjg7LwufqeG+yp/dCbr+1Cs/uY0lSIhKACUAEoAgVsrY51xLpkO30kIwdyajkVLT2tPFcwGRhh6QY0NEwBGu66cNkoA342lfQcDOkEaSdDyA3UO/ASxhP3N9Ak06ZIINrQQRBkCNkPqwr+xEOvRBx1I691jjsYnSNdp0mEZaiRxmX5NmLPeKlHoTZFxFEPaWu2MT7jK6cITcmpja4akjvbExt6AIwdyeNyWmNO9EWxOkQQPQFGAybGZWwODhMhxfyiT+CMBknSg4EoAJQASgDguBxRpVG1G7sIcPcs2UdywPSjvjhk7PM7diXhzmtaAIDW7DWefiVyqvYV1UqCwLgVa2WNDPh/GU6VZr6rbmCdIB5bwdDHRQtjuiVXQlKOEZ5vjmVcQ59MWsMQNOXMx1RXFxjiRPTJ1rEuo8yHNAyATEabxI8+usJDUV7uh6GpxlFJySfv3GfEOch2HsaRBdJIEesdB3QOi5p6sMnqJQqjlPL9ihVnyVrR6HnZPc8m/BV7SI5ax1VViymMaW3bJex0+vnLCxrpEmm0Aw2dI1M84Ee4FYk6v1D0Sp3RzGSx6ZKLnWKvJMzvr1J/8AQWjp44M3WWR2xjHsmV6U6jGGXD+bfo9W+LmkFpHUHT5Kq6G4puq3xMuJs5GJqBzW2tDQ0CZgARvzUKa9iwFFX01gTSr2y9hK5kDtfC//AMPD/ZU/uhO1/ahOf3MZypEQlABKACUAC6ALgAgACAGmH9ggRKillld0kkkFYhoaByXGuSdTzE01abnPZUaWm3lBuGm45Hou8dCtqcW31X8GWMtdq0/mPMckJNE42bnh9ReVIkCABAAgAQAIAEACAPn1ZxoHoXTjMgV04z25HbAdjNp1XAXQm4WqRzVc0MV2SRIzGsezau1RR22yUlyKpVws+h60rjBPDLK7EONOnP7MJGUFuNGNjcFkT4h5J1V8Ba2bk+SASr0LtGJKA7HhK4dPFwAlAHd8kw4bg8JE97D0XHzLASm6pPahW2OGS7VbkqC1GQC1GQC1GQC1GQC1GQC1GQC1GQJFMqLO4XQxqldQGNNxHNDOoze4lcA0Fqlk4FqMnAtRkAtRkAtRkAtRkAtRkAtR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56325" name="Picture 6" descr="http://en.food-intolerance.ca/images/immuno-nutrition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5478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900" b="1" dirty="0"/>
              <a:t>Νουκλεοτίδια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92150"/>
            <a:ext cx="8364538" cy="50736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/>
              <a:t>Λαμβάνονται από την διατροφή και συντίθενται </a:t>
            </a:r>
            <a:r>
              <a:rPr lang="en-US" dirty="0"/>
              <a:t>de novo</a:t>
            </a:r>
            <a:r>
              <a:rPr lang="el-GR" dirty="0"/>
              <a:t> στον </a:t>
            </a:r>
            <a:r>
              <a:rPr lang="el-GR" dirty="0" smtClean="0"/>
              <a:t>οργανισμό.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 smtClean="0"/>
              <a:t>Ρόλος:</a:t>
            </a:r>
            <a:endParaRPr lang="el-GR" dirty="0" smtClean="0">
              <a:sym typeface="Wingdings" pitchFamily="2" charset="2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/>
              <a:t>κυτταρική διαίρεση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/>
              <a:t>ρύθμιση της άμυνας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/>
              <a:t>σύνθεση συνενζύμων </a:t>
            </a:r>
            <a:r>
              <a:rPr lang="en-US" dirty="0" smtClean="0"/>
              <a:t>FAD</a:t>
            </a:r>
            <a:r>
              <a:rPr lang="el-GR" dirty="0" smtClean="0"/>
              <a:t>, </a:t>
            </a:r>
            <a:r>
              <a:rPr lang="en-US" dirty="0" smtClean="0"/>
              <a:t>NAD</a:t>
            </a:r>
            <a:r>
              <a:rPr lang="el-GR" dirty="0" smtClean="0"/>
              <a:t> &amp; </a:t>
            </a:r>
            <a:r>
              <a:rPr lang="en-US" dirty="0" smtClean="0"/>
              <a:t>CoA</a:t>
            </a:r>
            <a:endParaRPr lang="el-GR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dirty="0"/>
              <a:t>Η παρεντερική χορήγησή τους </a:t>
            </a:r>
            <a:r>
              <a:rPr lang="el-GR" dirty="0" smtClean="0"/>
              <a:t>(α-πουρίνη </a:t>
            </a:r>
            <a:r>
              <a:rPr lang="el-GR" dirty="0"/>
              <a:t>και α-</a:t>
            </a:r>
            <a:r>
              <a:rPr lang="el-GR" dirty="0" err="1"/>
              <a:t>πυριμιδίνη</a:t>
            </a:r>
            <a:r>
              <a:rPr lang="el-GR" dirty="0" smtClean="0"/>
              <a:t>):</a:t>
            </a:r>
            <a:endParaRPr lang="el-GR" dirty="0" smtClean="0">
              <a:sym typeface="Wingdings" pitchFamily="2" charset="2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>
                <a:sym typeface="Wingdings" pitchFamily="2" charset="2"/>
              </a:rPr>
              <a:t>άμυνα οργανισμού,</a:t>
            </a:r>
            <a:r>
              <a:rPr lang="el-GR" dirty="0"/>
              <a:t> </a:t>
            </a:r>
            <a:endParaRPr lang="el-G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/>
              <a:t>μείωση </a:t>
            </a:r>
            <a:r>
              <a:rPr lang="el-GR" dirty="0" smtClean="0"/>
              <a:t>παραγωγής </a:t>
            </a:r>
            <a:r>
              <a:rPr lang="el-GR" dirty="0" err="1" smtClean="0"/>
              <a:t>προφλεγμονωδών</a:t>
            </a:r>
            <a:r>
              <a:rPr lang="el-GR" dirty="0" smtClean="0"/>
              <a:t> </a:t>
            </a:r>
            <a:r>
              <a:rPr lang="el-GR" dirty="0" err="1" smtClean="0"/>
              <a:t>κυτταροκινών</a:t>
            </a:r>
            <a:r>
              <a:rPr lang="el-GR" dirty="0" smtClean="0"/>
              <a:t> (</a:t>
            </a:r>
            <a:r>
              <a:rPr lang="en-US" dirty="0" smtClean="0"/>
              <a:t>IL</a:t>
            </a:r>
            <a:r>
              <a:rPr lang="el-GR" dirty="0" smtClean="0"/>
              <a:t>-12) </a:t>
            </a:r>
            <a:endParaRPr lang="el-G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/>
              <a:t>τροποποίηση εντερικής </a:t>
            </a:r>
            <a:r>
              <a:rPr lang="el-GR" dirty="0"/>
              <a:t>μικροχλωρίδας </a:t>
            </a:r>
            <a:endParaRPr lang="el-G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dirty="0" smtClean="0"/>
              <a:t>διατήρηση ακεραιότητας </a:t>
            </a:r>
            <a:r>
              <a:rPr lang="el-GR" dirty="0"/>
              <a:t>του φραγμού του βλεννογόνου του </a:t>
            </a:r>
            <a:r>
              <a:rPr lang="el-GR" dirty="0" smtClean="0"/>
              <a:t>εντέρου</a:t>
            </a:r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876925"/>
            <a:ext cx="65532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900" b="1" dirty="0"/>
              <a:t>Ω-3 λιπαρά οξέα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850" y="928671"/>
            <a:ext cx="8569325" cy="5715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latin typeface="+mn-lt"/>
              </a:rPr>
              <a:t>Ω-3 / Ω</a:t>
            </a:r>
            <a:r>
              <a:rPr lang="en-GB" sz="2400" dirty="0" smtClean="0">
                <a:latin typeface="+mn-lt"/>
              </a:rPr>
              <a:t>-6 </a:t>
            </a:r>
            <a:r>
              <a:rPr lang="en-GB" sz="2400" dirty="0" err="1" smtClean="0">
                <a:latin typeface="+mn-lt"/>
              </a:rPr>
              <a:t>λιπαρά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οξέα</a:t>
            </a:r>
            <a:r>
              <a:rPr lang="el-GR" sz="2400" dirty="0" smtClean="0">
                <a:latin typeface="+mn-lt"/>
              </a:rPr>
              <a:t>: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συναγωνίζονται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για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τη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χρήση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των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ίδιων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κυτταρικών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ενζυμικών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συστημάτων</a:t>
            </a:r>
            <a:r>
              <a:rPr lang="en-GB" sz="2400" dirty="0" smtClean="0">
                <a:latin typeface="+mn-lt"/>
              </a:rPr>
              <a:t> </a:t>
            </a:r>
            <a:endParaRPr lang="el-GR" sz="2400" dirty="0" smtClean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latin typeface="+mn-lt"/>
              </a:rPr>
              <a:t>Ο</a:t>
            </a:r>
            <a:r>
              <a:rPr lang="en-GB" sz="2400" dirty="0" smtClean="0">
                <a:latin typeface="+mn-lt"/>
              </a:rPr>
              <a:t>ι </a:t>
            </a:r>
            <a:r>
              <a:rPr lang="en-GB" sz="2400" dirty="0" err="1" smtClean="0">
                <a:latin typeface="+mn-lt"/>
              </a:rPr>
              <a:t>ιστοί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με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υψηλότερη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συγκέντρωση</a:t>
            </a:r>
            <a:r>
              <a:rPr lang="el-GR" sz="2400" dirty="0" smtClean="0">
                <a:latin typeface="+mn-lt"/>
              </a:rPr>
              <a:t> Ω</a:t>
            </a:r>
            <a:r>
              <a:rPr lang="en-GB" sz="2400" dirty="0" smtClean="0">
                <a:latin typeface="+mn-lt"/>
              </a:rPr>
              <a:t>-3 </a:t>
            </a:r>
            <a:r>
              <a:rPr lang="en-GB" sz="2400" dirty="0" err="1" smtClean="0">
                <a:latin typeface="+mn-lt"/>
              </a:rPr>
              <a:t>παράγουν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χαμηλότερη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φλεγμονώδη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απόκριση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από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εκείνους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με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υψηλότερη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συγκέντρωση</a:t>
            </a:r>
            <a:r>
              <a:rPr lang="en-GB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Ω</a:t>
            </a:r>
            <a:r>
              <a:rPr lang="en-GB" sz="2400" dirty="0" smtClean="0">
                <a:latin typeface="+mn-lt"/>
              </a:rPr>
              <a:t>-6</a:t>
            </a:r>
            <a:endParaRPr lang="el-GR" sz="2400" dirty="0" smtClean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400" dirty="0" smtClean="0">
                <a:latin typeface="+mn-lt"/>
              </a:rPr>
              <a:t>Η </a:t>
            </a:r>
            <a:r>
              <a:rPr lang="en-GB" sz="2400" dirty="0" err="1" smtClean="0">
                <a:latin typeface="+mn-lt"/>
              </a:rPr>
              <a:t>χορήγηση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διατροφικών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συμπληρωμάτων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με</a:t>
            </a:r>
            <a:r>
              <a:rPr lang="en-GB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Ω-</a:t>
            </a:r>
            <a:r>
              <a:rPr lang="en-GB" sz="2400" dirty="0" smtClean="0">
                <a:latin typeface="+mn-lt"/>
              </a:rPr>
              <a:t>3 </a:t>
            </a:r>
            <a:r>
              <a:rPr lang="en-GB" sz="2400" dirty="0" err="1" smtClean="0">
                <a:latin typeface="+mn-lt"/>
              </a:rPr>
              <a:t>συμβάλλει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στην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αύξηση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του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δείκτη</a:t>
            </a:r>
            <a:r>
              <a:rPr lang="en-GB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Ω</a:t>
            </a:r>
            <a:r>
              <a:rPr lang="en-GB" sz="2400" dirty="0" smtClean="0">
                <a:latin typeface="+mn-lt"/>
              </a:rPr>
              <a:t>-3, </a:t>
            </a:r>
            <a:r>
              <a:rPr lang="el-GR" sz="2400" dirty="0" smtClean="0">
                <a:latin typeface="+mn-lt"/>
              </a:rPr>
              <a:t>που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αντικατοπτρίζει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το</a:t>
            </a:r>
            <a:r>
              <a:rPr lang="en-GB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% </a:t>
            </a:r>
            <a:r>
              <a:rPr lang="en-GB" sz="2400" dirty="0" err="1" smtClean="0">
                <a:latin typeface="+mn-lt"/>
              </a:rPr>
              <a:t>τους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επί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των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συνολικών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λιπαρών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οξέων</a:t>
            </a:r>
            <a:r>
              <a:rPr lang="en-GB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της </a:t>
            </a:r>
            <a:r>
              <a:rPr lang="en-GB" sz="2400" dirty="0" err="1" smtClean="0">
                <a:latin typeface="+mn-lt"/>
              </a:rPr>
              <a:t>κυτταρική</a:t>
            </a:r>
            <a:r>
              <a:rPr lang="el-GR" sz="2400" dirty="0" smtClean="0">
                <a:latin typeface="+mn-lt"/>
              </a:rPr>
              <a:t>ς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μεμβράνη</a:t>
            </a:r>
            <a:r>
              <a:rPr lang="el-GR" sz="2400" dirty="0" smtClean="0">
                <a:latin typeface="+mn-lt"/>
              </a:rPr>
              <a:t>ς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400" dirty="0">
              <a:latin typeface="+mn-lt"/>
              <a:cs typeface="+mn-cs"/>
              <a:sym typeface="Wingdings" pitchFamily="2" charset="2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400" dirty="0" smtClean="0">
                <a:latin typeface="+mn-lt"/>
                <a:cs typeface="+mn-cs"/>
              </a:rPr>
              <a:t>Αντιφλεγμονώδης </a:t>
            </a:r>
            <a:r>
              <a:rPr lang="el-GR" sz="2400" dirty="0">
                <a:latin typeface="+mn-lt"/>
                <a:cs typeface="+mn-cs"/>
              </a:rPr>
              <a:t>δράση: μείωση </a:t>
            </a:r>
            <a:r>
              <a:rPr lang="el-GR" sz="2400" dirty="0" smtClean="0">
                <a:latin typeface="+mn-lt"/>
                <a:cs typeface="+mn-cs"/>
              </a:rPr>
              <a:t>δράσης </a:t>
            </a:r>
            <a:r>
              <a:rPr lang="el-GR" sz="2400" dirty="0">
                <a:latin typeface="+mn-lt"/>
                <a:cs typeface="+mn-cs"/>
              </a:rPr>
              <a:t>των μεταβολιτών του </a:t>
            </a:r>
            <a:r>
              <a:rPr lang="el-GR" sz="2400" dirty="0" err="1">
                <a:latin typeface="+mn-lt"/>
                <a:cs typeface="+mn-cs"/>
              </a:rPr>
              <a:t>αραχιδονικού</a:t>
            </a:r>
            <a:r>
              <a:rPr lang="el-GR" sz="2400" dirty="0">
                <a:latin typeface="+mn-lt"/>
                <a:cs typeface="+mn-cs"/>
              </a:rPr>
              <a:t> οξέος (</a:t>
            </a:r>
            <a:r>
              <a:rPr lang="el-GR" sz="2400" dirty="0" smtClean="0">
                <a:latin typeface="+mn-lt"/>
                <a:cs typeface="+mn-cs"/>
              </a:rPr>
              <a:t>π.χ</a:t>
            </a:r>
            <a:r>
              <a:rPr lang="el-GR" sz="2400" dirty="0">
                <a:latin typeface="+mn-lt"/>
                <a:cs typeface="+mn-cs"/>
              </a:rPr>
              <a:t>. </a:t>
            </a:r>
            <a:r>
              <a:rPr lang="el-GR" sz="2400" dirty="0" err="1">
                <a:latin typeface="+mn-lt"/>
                <a:cs typeface="+mn-cs"/>
              </a:rPr>
              <a:t>προσταγλανδίνες</a:t>
            </a:r>
            <a:r>
              <a:rPr lang="el-GR" sz="2400" dirty="0">
                <a:latin typeface="+mn-lt"/>
                <a:cs typeface="+mn-cs"/>
              </a:rPr>
              <a:t>, </a:t>
            </a:r>
            <a:r>
              <a:rPr lang="el-GR" sz="2400" dirty="0" err="1">
                <a:latin typeface="+mn-lt"/>
                <a:cs typeface="+mn-cs"/>
              </a:rPr>
              <a:t>λευκοτριένη</a:t>
            </a:r>
            <a:r>
              <a:rPr lang="el-GR" sz="2400" dirty="0">
                <a:latin typeface="+mn-lt"/>
                <a:cs typeface="+mn-cs"/>
              </a:rPr>
              <a:t> Β4, </a:t>
            </a:r>
            <a:r>
              <a:rPr lang="el-GR" sz="2400" dirty="0" err="1">
                <a:latin typeface="+mn-lt"/>
                <a:cs typeface="+mn-cs"/>
              </a:rPr>
              <a:t>θρομβοξάνη</a:t>
            </a:r>
            <a:r>
              <a:rPr lang="el-GR" sz="2400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A</a:t>
            </a:r>
            <a:r>
              <a:rPr lang="el-GR" sz="2400" dirty="0">
                <a:latin typeface="+mn-lt"/>
                <a:cs typeface="+mn-cs"/>
              </a:rPr>
              <a:t>2</a:t>
            </a:r>
            <a:r>
              <a:rPr lang="el-GR" sz="2400" dirty="0" smtClean="0">
                <a:latin typeface="+mn-lt"/>
                <a:cs typeface="+mn-cs"/>
              </a:rPr>
              <a:t>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l-GR" sz="2400" dirty="0" smtClean="0">
                <a:latin typeface="+mn-lt"/>
                <a:cs typeface="+mn-cs"/>
              </a:rPr>
              <a:t>Αναστολή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συγκόλληση</a:t>
            </a:r>
            <a:r>
              <a:rPr lang="el-GR" sz="2400" dirty="0" smtClean="0">
                <a:latin typeface="+mn-lt"/>
              </a:rPr>
              <a:t>ς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αιμοπεταλίων</a:t>
            </a:r>
            <a:r>
              <a:rPr lang="el-GR" sz="2400" dirty="0" smtClean="0">
                <a:latin typeface="+mn-lt"/>
              </a:rPr>
              <a:t>,</a:t>
            </a:r>
            <a:r>
              <a:rPr lang="el-GR" sz="2400" dirty="0" smtClean="0">
                <a:latin typeface="+mn-lt"/>
                <a:cs typeface="+mn-cs"/>
              </a:rPr>
              <a:t>συσσώρευσης </a:t>
            </a:r>
            <a:r>
              <a:rPr lang="el-GR" sz="2400" dirty="0" err="1" smtClean="0">
                <a:latin typeface="+mn-lt"/>
                <a:cs typeface="+mn-cs"/>
              </a:rPr>
              <a:t>θρομβοκυττάρων</a:t>
            </a:r>
            <a:endParaRPr lang="el-GR" sz="2400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l-GR" sz="2800" dirty="0">
              <a:latin typeface="+mn-lt"/>
              <a:cs typeface="+mn-cs"/>
              <a:sym typeface="Wingdings" pitchFamily="2" charset="2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4488"/>
            <a:ext cx="8351837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404813"/>
            <a:ext cx="8482012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>
                <a:solidFill>
                  <a:srgbClr val="FF0000"/>
                </a:solidFill>
              </a:rPr>
              <a:t>ΘΡΕΠΤΙΚΑ ΣΤΟΙΧΕΙΑ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980728"/>
            <a:ext cx="8750300" cy="515019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FF0000"/>
                </a:solidFill>
              </a:rPr>
              <a:t>Υδατάνθρακες:</a:t>
            </a:r>
            <a:r>
              <a:rPr lang="el-GR" sz="2400" dirty="0" smtClean="0">
                <a:solidFill>
                  <a:srgbClr val="FF0000"/>
                </a:solidFill>
              </a:rPr>
              <a:t> κυρίως γλυκόζη:</a:t>
            </a:r>
          </a:p>
          <a:p>
            <a:r>
              <a:rPr lang="el-GR" sz="2400" dirty="0" err="1" smtClean="0"/>
              <a:t>γλυκοζοεξαρτώμενοι</a:t>
            </a:r>
            <a:r>
              <a:rPr lang="el-GR" sz="2400" dirty="0" smtClean="0"/>
              <a:t> ιστοί: εγκέφαλος, λευκά-ερυθρά αιμοσφαίρια, φακοί οφθαλμών, μυελώδης μοίρα νεφρών, αναγεννώμενος ιστός σε τραύματα, εγκαύματα</a:t>
            </a:r>
          </a:p>
          <a:p>
            <a:r>
              <a:rPr lang="el-GR" sz="2400" dirty="0" smtClean="0"/>
              <a:t>1 </a:t>
            </a:r>
            <a:r>
              <a:rPr lang="en-US" sz="2400" dirty="0" smtClean="0"/>
              <a:t>mole </a:t>
            </a:r>
            <a:r>
              <a:rPr lang="el-GR" sz="2400" dirty="0" smtClean="0"/>
              <a:t>γλυκόζης (180</a:t>
            </a:r>
            <a:r>
              <a:rPr lang="en-US" sz="2400" dirty="0" err="1" smtClean="0"/>
              <a:t>gr</a:t>
            </a:r>
            <a:r>
              <a:rPr lang="el-GR" sz="2400" dirty="0" smtClean="0"/>
              <a:t>) παρέχει 675</a:t>
            </a:r>
            <a:r>
              <a:rPr lang="en-US" sz="2400" dirty="0" smtClean="0"/>
              <a:t>kcal</a:t>
            </a:r>
            <a:r>
              <a:rPr lang="el-GR" sz="2400" dirty="0" smtClean="0"/>
              <a:t> - </a:t>
            </a:r>
            <a:r>
              <a:rPr lang="el-GR" sz="2400" dirty="0" smtClean="0">
                <a:solidFill>
                  <a:srgbClr val="FF0000"/>
                </a:solidFill>
              </a:rPr>
              <a:t>3,75</a:t>
            </a:r>
            <a:r>
              <a:rPr lang="en-US" sz="2400" dirty="0" smtClean="0">
                <a:solidFill>
                  <a:srgbClr val="FF0000"/>
                </a:solidFill>
              </a:rPr>
              <a:t>kcal</a:t>
            </a:r>
            <a:r>
              <a:rPr lang="el-GR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</a:rPr>
              <a:t>gr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η γλυκόζη λαμβάνεται:</a:t>
            </a:r>
          </a:p>
          <a:p>
            <a:pPr>
              <a:buNone/>
            </a:pPr>
            <a:r>
              <a:rPr lang="el-GR" sz="2400" dirty="0" smtClean="0"/>
              <a:t>- από προηγηθέν γεύμα,</a:t>
            </a:r>
          </a:p>
          <a:p>
            <a:pPr>
              <a:buNone/>
            </a:pPr>
            <a:r>
              <a:rPr lang="el-GR" sz="2400" dirty="0" smtClean="0"/>
              <a:t>- από τη </a:t>
            </a:r>
            <a:r>
              <a:rPr lang="el-GR" sz="2400" dirty="0" err="1" smtClean="0"/>
              <a:t>γλυκογονόλυση</a:t>
            </a:r>
            <a:r>
              <a:rPr lang="el-GR" sz="2400" dirty="0" smtClean="0"/>
              <a:t>: διάσπαση γλυκογόνου αποθηκευμένου στο ήπαρ,</a:t>
            </a:r>
          </a:p>
          <a:p>
            <a:pPr>
              <a:buNone/>
            </a:pPr>
            <a:r>
              <a:rPr lang="el-GR" sz="2400" dirty="0" smtClean="0"/>
              <a:t>- από τη </a:t>
            </a:r>
            <a:r>
              <a:rPr lang="el-GR" sz="2400" dirty="0" err="1" smtClean="0"/>
              <a:t>γλυκονεογένεση</a:t>
            </a:r>
            <a:r>
              <a:rPr lang="el-GR" sz="2400" dirty="0" smtClean="0"/>
              <a:t>: σύνθεση από άλλες ουσίες (100</a:t>
            </a:r>
            <a:r>
              <a:rPr lang="en-US" sz="2400" dirty="0" err="1" smtClean="0"/>
              <a:t>gr</a:t>
            </a:r>
            <a:r>
              <a:rPr lang="en-US" sz="2400" dirty="0" smtClean="0"/>
              <a:t> </a:t>
            </a:r>
            <a:r>
              <a:rPr lang="el-GR" sz="2400" dirty="0" smtClean="0"/>
              <a:t>πρωτεΐνης δίνουν 55</a:t>
            </a:r>
            <a:r>
              <a:rPr lang="en-US" sz="2400" dirty="0" err="1" smtClean="0"/>
              <a:t>gr</a:t>
            </a:r>
            <a:r>
              <a:rPr lang="en-US" sz="2400" dirty="0" smtClean="0"/>
              <a:t> </a:t>
            </a:r>
            <a:r>
              <a:rPr lang="el-GR" sz="2400" dirty="0" smtClean="0"/>
              <a:t>γλυκόζης, 100</a:t>
            </a:r>
            <a:r>
              <a:rPr lang="en-US" sz="2400" dirty="0" err="1" smtClean="0"/>
              <a:t>gr</a:t>
            </a:r>
            <a:r>
              <a:rPr lang="en-US" sz="2400" dirty="0" smtClean="0"/>
              <a:t> </a:t>
            </a:r>
            <a:r>
              <a:rPr lang="el-GR" sz="2400" dirty="0" smtClean="0"/>
              <a:t>λίπους δίνουν μόλις 15</a:t>
            </a:r>
            <a:r>
              <a:rPr lang="en-US" sz="2400" dirty="0" err="1" smtClean="0"/>
              <a:t>gr</a:t>
            </a:r>
            <a:r>
              <a:rPr lang="en-US" sz="2400" dirty="0" smtClean="0"/>
              <a:t> </a:t>
            </a:r>
            <a:r>
              <a:rPr lang="el-GR" sz="2400" dirty="0" smtClean="0"/>
              <a:t>γλυκόζης)</a:t>
            </a:r>
          </a:p>
          <a:p>
            <a:pPr>
              <a:defRPr/>
            </a:pPr>
            <a:endParaRPr lang="el-GR" sz="2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>
                <a:solidFill>
                  <a:srgbClr val="FF0000"/>
                </a:solidFill>
              </a:rPr>
              <a:t>ΘΡΕΠΤΙΚΑ ΣΤΟΙΧΕΙΑ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980728"/>
            <a:ext cx="8750300" cy="515019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FF0000"/>
                </a:solidFill>
              </a:rPr>
              <a:t>Λίπη:</a:t>
            </a:r>
            <a:r>
              <a:rPr lang="el-GR" sz="2400" dirty="0" smtClean="0">
                <a:solidFill>
                  <a:srgbClr val="FF0000"/>
                </a:solidFill>
              </a:rPr>
              <a:t> ελεύθερα λιπαρά οξέα, γλυκερίδια, </a:t>
            </a:r>
            <a:r>
              <a:rPr lang="el-GR" sz="2400" dirty="0" err="1" smtClean="0">
                <a:solidFill>
                  <a:srgbClr val="FF0000"/>
                </a:solidFill>
              </a:rPr>
              <a:t>φωσφολιπίδια</a:t>
            </a:r>
            <a:r>
              <a:rPr lang="el-GR" sz="2400" dirty="0" smtClean="0">
                <a:solidFill>
                  <a:srgbClr val="FF0000"/>
                </a:solidFill>
              </a:rPr>
              <a:t>, </a:t>
            </a:r>
            <a:r>
              <a:rPr lang="el-GR" sz="2400" dirty="0" err="1" smtClean="0">
                <a:solidFill>
                  <a:srgbClr val="FF0000"/>
                </a:solidFill>
              </a:rPr>
              <a:t>στερόλες</a:t>
            </a:r>
            <a:r>
              <a:rPr lang="el-GR" sz="2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l-GR" sz="2400" dirty="0" smtClean="0"/>
              <a:t>στο μεταβολισμό συμμετέχουν τα λιπαρά οξέα &amp; τα </a:t>
            </a:r>
            <a:r>
              <a:rPr lang="el-GR" sz="2400" dirty="0" err="1" smtClean="0"/>
              <a:t>τριγλυκερίδια</a:t>
            </a:r>
            <a:r>
              <a:rPr lang="el-GR" sz="2400" dirty="0" smtClean="0"/>
              <a:t>: τα τελευταία αποθηκεύονται μέσα στα </a:t>
            </a:r>
            <a:r>
              <a:rPr lang="el-GR" sz="2400" dirty="0" err="1" smtClean="0"/>
              <a:t>λιποκύτταρα</a:t>
            </a:r>
            <a:r>
              <a:rPr lang="el-GR" sz="2400" dirty="0" smtClean="0"/>
              <a:t> του λιπώδους ιστού</a:t>
            </a:r>
          </a:p>
          <a:p>
            <a:r>
              <a:rPr lang="el-GR" sz="2400" dirty="0" err="1" smtClean="0"/>
              <a:t>πολυακόρεστα</a:t>
            </a:r>
            <a:r>
              <a:rPr lang="el-GR" sz="2400" dirty="0" smtClean="0"/>
              <a:t> λιπαρά οξέα: τα πιο ωφέλιμα &amp; απαραίτητα να ληφθούν μέσω της διατροφής</a:t>
            </a:r>
          </a:p>
          <a:p>
            <a:r>
              <a:rPr lang="el-GR" sz="2400" dirty="0" err="1" smtClean="0"/>
              <a:t>λιποπρωτεϊνες</a:t>
            </a:r>
            <a:r>
              <a:rPr lang="el-GR" sz="2400" dirty="0" smtClean="0"/>
              <a:t> αίματος: υψηλής πυκνότητας σε πρωτεΐνη (</a:t>
            </a:r>
            <a:r>
              <a:rPr lang="en-US" sz="2400" dirty="0" smtClean="0"/>
              <a:t>HDL</a:t>
            </a:r>
            <a:r>
              <a:rPr lang="el-GR" sz="2400" dirty="0" smtClean="0"/>
              <a:t> – η «καλή» χοληστερόλη) / χαμηλής πυκνότητας σε πρωτεΐνη (</a:t>
            </a:r>
            <a:r>
              <a:rPr lang="en-US" sz="2400" dirty="0" smtClean="0"/>
              <a:t>LDL</a:t>
            </a:r>
            <a:r>
              <a:rPr lang="el-GR" sz="2400" dirty="0" smtClean="0"/>
              <a:t> – η «κακή» χοληστερόλη)</a:t>
            </a:r>
            <a:endParaRPr lang="en-US" sz="2400" dirty="0" smtClean="0"/>
          </a:p>
          <a:p>
            <a:r>
              <a:rPr lang="el-GR" sz="2400" dirty="0" smtClean="0"/>
              <a:t>επί νηστείας τα λιπαρά οξέα οξειδώνονται παράγοντας ενέργεια, επί λήψης τροφής </a:t>
            </a:r>
            <a:r>
              <a:rPr lang="el-GR" sz="2400" dirty="0" err="1" smtClean="0"/>
              <a:t>επανεστεροποιούνται</a:t>
            </a:r>
            <a:r>
              <a:rPr lang="el-GR" sz="2400" dirty="0" smtClean="0"/>
              <a:t> στα </a:t>
            </a:r>
            <a:r>
              <a:rPr lang="el-GR" sz="2400" dirty="0" err="1" smtClean="0"/>
              <a:t>λιποκύτταρα</a:t>
            </a:r>
            <a:endParaRPr lang="el-GR" sz="2400" dirty="0" smtClean="0"/>
          </a:p>
          <a:p>
            <a:r>
              <a:rPr lang="el-GR" sz="2400" dirty="0" smtClean="0"/>
              <a:t>1 </a:t>
            </a:r>
            <a:r>
              <a:rPr lang="en-US" sz="2400" dirty="0" smtClean="0"/>
              <a:t>mole </a:t>
            </a:r>
            <a:r>
              <a:rPr lang="el-GR" sz="2400" dirty="0" smtClean="0"/>
              <a:t>στεατικού οξέος (285</a:t>
            </a:r>
            <a:r>
              <a:rPr lang="en-US" sz="2400" dirty="0" err="1" smtClean="0"/>
              <a:t>gr</a:t>
            </a:r>
            <a:r>
              <a:rPr lang="el-GR" sz="2400" dirty="0" smtClean="0"/>
              <a:t>) παρέχει 2.650</a:t>
            </a:r>
            <a:r>
              <a:rPr lang="en-US" sz="2400" dirty="0" smtClean="0"/>
              <a:t>kcal</a:t>
            </a:r>
            <a:r>
              <a:rPr lang="el-GR" sz="2400" dirty="0" smtClean="0"/>
              <a:t> - </a:t>
            </a:r>
            <a:r>
              <a:rPr lang="el-GR" sz="2400" dirty="0" smtClean="0">
                <a:solidFill>
                  <a:srgbClr val="FF0000"/>
                </a:solidFill>
              </a:rPr>
              <a:t>9,3</a:t>
            </a:r>
            <a:r>
              <a:rPr lang="en-US" sz="2400" dirty="0" smtClean="0">
                <a:solidFill>
                  <a:srgbClr val="FF0000"/>
                </a:solidFill>
              </a:rPr>
              <a:t>kcal</a:t>
            </a:r>
            <a:r>
              <a:rPr lang="el-GR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</a:rPr>
              <a:t>gr</a:t>
            </a:r>
            <a:endParaRPr lang="el-GR" sz="24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l-GR" sz="2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36562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>
                <a:solidFill>
                  <a:srgbClr val="FF0000"/>
                </a:solidFill>
              </a:rPr>
              <a:t>ΘΡΕΠΤΙΚΑ ΣΤΟΙΧΕΙΑ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980728"/>
            <a:ext cx="8750300" cy="515019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b="1" dirty="0" smtClean="0">
                <a:solidFill>
                  <a:srgbClr val="FF0000"/>
                </a:solidFill>
              </a:rPr>
              <a:t>Λευκώματα ή πρωτεΐνες:</a:t>
            </a:r>
            <a:r>
              <a:rPr lang="el-GR" sz="2400" dirty="0" smtClean="0"/>
              <a:t> μαζί με τα </a:t>
            </a:r>
            <a:r>
              <a:rPr lang="el-GR" sz="2400" dirty="0" err="1" smtClean="0"/>
              <a:t>φωσφολιπίδια</a:t>
            </a:r>
            <a:r>
              <a:rPr lang="el-GR" sz="2400" dirty="0" smtClean="0"/>
              <a:t> αποτελούν τα </a:t>
            </a:r>
            <a:r>
              <a:rPr lang="el-GR" sz="2400" dirty="0" smtClean="0">
                <a:solidFill>
                  <a:srgbClr val="FF0000"/>
                </a:solidFill>
              </a:rPr>
              <a:t>βασικά δομικά υλικά</a:t>
            </a:r>
            <a:r>
              <a:rPr lang="el-GR" sz="2400" dirty="0" smtClean="0"/>
              <a:t> του οργανισμού:</a:t>
            </a:r>
          </a:p>
          <a:p>
            <a:r>
              <a:rPr lang="el-GR" sz="2400" dirty="0" smtClean="0"/>
              <a:t>λειτουργίες: μεταφορά ουσιών στο πλάσμα &amp; στο εσωτερικό των κυττάρων, ανοσοποιητικές δράσεις, πηκτικότητα αίματος, </a:t>
            </a:r>
            <a:r>
              <a:rPr lang="el-GR" sz="2400" dirty="0" err="1" smtClean="0"/>
              <a:t>σύυνθεση</a:t>
            </a:r>
            <a:r>
              <a:rPr lang="el-GR" sz="2400" dirty="0" smtClean="0"/>
              <a:t> ορμονών, χημικές κυτταρικές αντιδράσεις (συνένζυμα)</a:t>
            </a:r>
          </a:p>
          <a:p>
            <a:r>
              <a:rPr lang="el-GR" sz="2400" dirty="0" smtClean="0"/>
              <a:t>κολλαγόνο: 1/3 συνολικής ποσότητας πρωτεΐνης οργανισμού</a:t>
            </a:r>
          </a:p>
          <a:p>
            <a:r>
              <a:rPr lang="el-GR" sz="2400" dirty="0" smtClean="0"/>
              <a:t>παρέχουν </a:t>
            </a:r>
            <a:r>
              <a:rPr lang="el-GR" sz="2400" dirty="0" smtClean="0">
                <a:solidFill>
                  <a:srgbClr val="FF0000"/>
                </a:solidFill>
              </a:rPr>
              <a:t>3,7</a:t>
            </a:r>
            <a:r>
              <a:rPr lang="en-US" sz="2400" dirty="0" smtClean="0">
                <a:solidFill>
                  <a:srgbClr val="FF0000"/>
                </a:solidFill>
              </a:rPr>
              <a:t>kcal</a:t>
            </a:r>
            <a:r>
              <a:rPr lang="el-GR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</a:rPr>
              <a:t>gr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από τα 20 αμινοξέα, τα 9 δεν συντίθεται από τον οργανισμό και λαμβάνονται εξωγενώς</a:t>
            </a:r>
          </a:p>
          <a:p>
            <a:r>
              <a:rPr lang="el-GR" sz="2400" dirty="0" smtClean="0"/>
              <a:t>ελάχιστες ημερήσιες ανάγκες οργανισμού σε πρωτεΐνη: ενήλικες 0,8</a:t>
            </a:r>
            <a:r>
              <a:rPr lang="en-US" sz="2400" dirty="0" smtClean="0"/>
              <a:t>g/kg </a:t>
            </a:r>
            <a:r>
              <a:rPr lang="el-GR" sz="2400" dirty="0" smtClean="0"/>
              <a:t>σωματικού βάρους, βρέφη 2,2</a:t>
            </a:r>
            <a:r>
              <a:rPr lang="en-US" sz="2400" dirty="0" smtClean="0"/>
              <a:t>g/kg</a:t>
            </a:r>
            <a:r>
              <a:rPr lang="el-GR" sz="2400" dirty="0" smtClean="0"/>
              <a:t> </a:t>
            </a:r>
          </a:p>
          <a:p>
            <a:r>
              <a:rPr lang="el-GR" sz="2400" dirty="0" smtClean="0"/>
              <a:t>Η πολύ αυξημένη κατανάλωση δεν ωφελεί, αντίθετα ενδέχεται να έχει τοξική δράση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1631</TotalTime>
  <Words>1432</Words>
  <Application>Microsoft Office PowerPoint</Application>
  <PresentationFormat>Προβολή στην οθόνη (4:3)</PresentationFormat>
  <Paragraphs>200</Paragraphs>
  <Slides>48</Slides>
  <Notes>48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Office Theme</vt:lpstr>
      <vt:lpstr>ΕΚΤΙΜΗΣΗ ΚΑΤΑΣΤΑΣΗΣ ΘΡΕΨΗΣ</vt:lpstr>
      <vt:lpstr>ΕΚΤΙΜΗΣΗ ΚΑΤΑΣΤΑΣΗΣ ΘΡΕΨΗΣ</vt:lpstr>
      <vt:lpstr>ΕΚΤΙΜΗΣΗ ΚΑΤΑΣΤΑΣΗΣ ΘΡΕΨΗΣ</vt:lpstr>
      <vt:lpstr>Διαφάνεια 4</vt:lpstr>
      <vt:lpstr>Διαφάνεια 5</vt:lpstr>
      <vt:lpstr>Διαφάνεια 6</vt:lpstr>
      <vt:lpstr>ΘΡΕΠΤΙΚΑ ΣΤΟΙΧΕΙΑ</vt:lpstr>
      <vt:lpstr>ΘΡΕΠΤΙΚΑ ΣΤΟΙΧΕΙΑ</vt:lpstr>
      <vt:lpstr>ΘΡΕΠΤΙΚΑ ΣΤΟΙΧΕΙΑ</vt:lpstr>
      <vt:lpstr>Διαφάνεια 10</vt:lpstr>
      <vt:lpstr>ΕΚΤΙΜΗΣΗ ΕΝΕΡΓΕΙΑΚΩΝ ΑΝΑΓΚΩΝ</vt:lpstr>
      <vt:lpstr>ΕΚΤΙΜΗΣΗ ΕΝΕΡΓΕΙΑΚΩΝ ΑΝΑΓΚΩΝ</vt:lpstr>
      <vt:lpstr>ΕΚΤΙΜΗΣΗ ΕΝΕΡΓΕΙΑΚΩΝ ΑΝΑΓΚΩΝ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ΟΛΙΚΗ ΠΑΡΕΝΤΕΡΙΚΗ ΣΙΤΙΣΗ</vt:lpstr>
      <vt:lpstr>Διαφάνεια 35</vt:lpstr>
      <vt:lpstr>Διαφάνεια 36</vt:lpstr>
      <vt:lpstr>Διαφάνεια 37</vt:lpstr>
      <vt:lpstr>Διαφάνεια 38</vt:lpstr>
      <vt:lpstr>Διαφάνεια 39</vt:lpstr>
      <vt:lpstr>ΟΛΙΚΗ ΠΑΡΕΝΤΕΡΙΚΗ ΣΙΤΙΣΗ</vt:lpstr>
      <vt:lpstr>Διαφάνεια 41</vt:lpstr>
      <vt:lpstr>Διαφάνεια 42</vt:lpstr>
      <vt:lpstr>Διαφάνεια 43</vt:lpstr>
      <vt:lpstr>Διατροφική υποστήριξη σε βαρέως πάσχοντες ασθενείς  </vt:lpstr>
      <vt:lpstr>Θρεπτικές ανάγκες βαρέως πάσχοντα ασθενή </vt:lpstr>
      <vt:lpstr>Ανοσοδιατροφή </vt:lpstr>
      <vt:lpstr>Νουκλεοτίδια </vt:lpstr>
      <vt:lpstr>Ω-3 λιπαρά οξέα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Fujitsos</dc:creator>
  <cp:lastModifiedBy>Valued Acer Customer</cp:lastModifiedBy>
  <cp:revision>56</cp:revision>
  <dcterms:created xsi:type="dcterms:W3CDTF">2014-04-06T08:09:14Z</dcterms:created>
  <dcterms:modified xsi:type="dcterms:W3CDTF">2019-08-09T06:40:57Z</dcterms:modified>
</cp:coreProperties>
</file>