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F3E6F1-11C1-44BD-8410-D885DC7EE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020E0D5-C958-42AB-BA58-C75297C51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C94CB1-637A-4C66-90D0-44DF2191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B935AB-AA55-4246-A1BD-6C8A3FBD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035791-8C55-4C3A-B01B-2E7E7CF6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79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C88742-025D-4C2C-9BA9-3B3A4DEF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ECBD54-F67C-4507-883B-1B34363B6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7D40A3-915F-4978-94EE-3630F436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D80FE2-408F-49FE-9273-84C96DA5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432489-1221-478A-9BF8-8D171AE5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1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BD9AAB0-C88D-4691-B85F-4728D8B08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0C68EBC-8F94-425A-876A-A3CE380FC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F49E67-1BBC-4409-AF6F-8C3FE413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8B16D8-36EC-4296-B0D0-46C8DB4B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746C19-36B9-4B7A-97B2-CFB8B747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24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6E5F21-5C83-406C-A62F-025BDF80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296A72-9491-4E3D-BEC0-67AEB501B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93008C-E700-48DB-B846-40C3D8A6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418F44-1757-4159-8061-79AA2316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F5694F-4B79-4984-80BB-48C7B6F9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3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84A0BA-25EB-4363-9BBC-131BF57B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9541F2-EE60-4DA7-B992-4DBBEE95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E7F939-19CE-4869-B608-45B4DCFD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43C14F-346F-43BC-B068-85B79701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6E5D9C-0D19-4A34-B3B7-A5DDA208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34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EED87C-54C4-4645-BFB3-D2637234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2F4FD0-94E9-4E96-B605-ECD28671C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855722-A1B2-4C36-9CF4-AD702A63B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220C36-5CE0-495D-86CF-FB83565B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9EEDE6-1F09-4477-B042-986A53F6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9EBD55-0262-420B-9BB3-BBDBD52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174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1DB26-6FD4-4A7D-A037-18E3A41D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8E3A87-2CBE-4665-ADA2-35498E7B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EE2769-4D2A-4FCF-80AD-C2B494A80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880CAD9-37CB-4D3C-850F-0613A0471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63F1578-0CA3-49B4-85C7-49D08236C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F1FE2E-7AD1-436F-B834-2160CDCE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65ADC3D-9D7C-414E-B1A3-A948803F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AA20F55-2F6C-488D-ADBD-97C789C3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3259CC-40F2-4695-8440-A52C1E5E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C3656A5-1703-467B-9F70-BE351B87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3957827-9728-4ECB-A433-A6C80505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7F686A7-18CA-493B-9F58-85CD6565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0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FBC79C6-508B-42B1-8D00-F09E0165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73E345F-E293-4B90-B3D4-7F8DDF3B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6EB19A-CA55-44E4-9C37-295ED7AA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52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34406C-8CC3-4D62-833B-BD1124A2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4DA784-A3C3-4530-B478-9B5A7E53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292FB5-865A-4D52-B185-A9C52AC4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4400A7-7FD8-461E-9288-72F33650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E9054D-FFCD-40D2-B837-BC42DC7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87C9EB-797C-47F8-8CEC-1C6142A4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4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C39E83-6FE4-4280-8C68-D38977DF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FCE7C1-D00D-4EF0-9F87-29B5640E3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A44B1A-3536-4275-80F5-9EFC4C62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F4A1521-F15F-4A01-82AA-3C9B20BE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403EA84-67EE-4EC7-B2BA-85E93758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D08CDC5-0051-4E28-A446-C07D8F1B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0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0DD37B7-3474-4CC4-AECC-7DD986DD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449955-607C-4DF1-A576-024C822C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BC7209-3844-411A-ABF6-75FF41F82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7215-C56D-4BA8-B494-95D171F83015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BC6430-2F76-49C0-97B2-04531AE22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4BF1A1-2599-4D27-AB32-787D7A68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2AC8-8062-46E3-A42E-5DF14F11A6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96A6C6-BACB-49A1-A440-F545A09D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365126"/>
            <a:ext cx="11704320" cy="591478"/>
          </a:xfrm>
        </p:spPr>
        <p:txBody>
          <a:bodyPr>
            <a:normAutofit fontScale="90000"/>
          </a:bodyPr>
          <a:lstStyle/>
          <a:p>
            <a:r>
              <a:rPr lang="el-GR" dirty="0"/>
              <a:t>Κωστής Παλαμάς. Ποιητικές συλλογές (1912-1919)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D69AA4-7C88-402A-BD31-F0829EEFB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139484"/>
            <a:ext cx="11704320" cy="545826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1912: </a:t>
            </a:r>
            <a:r>
              <a:rPr lang="el-GR" i="1" dirty="0"/>
              <a:t>Καημοί της λιμνοθάλασσας </a:t>
            </a:r>
            <a:r>
              <a:rPr lang="el-GR" dirty="0"/>
              <a:t>[Η λιμνοθάλασσα περιεκτικό και σύνθετο σύμβολο της ανθρώπινης ύπαρξης: ως λίμνη είναι σχετικά ρηχή και με στάσιμα νερά, αναδίνοντας τη δυσωδία της τελματωμένης καθημερινότητας, αλλά ως θάλασσα έχει ανοιχτούς ορίζοντες που επιτρέπουν τον καθορισμό ανθρωπιστικά δικαιωμένων στόχων]. </a:t>
            </a:r>
          </a:p>
          <a:p>
            <a:r>
              <a:rPr lang="el-GR" dirty="0"/>
              <a:t>1912: </a:t>
            </a:r>
            <a:r>
              <a:rPr lang="el-GR" i="1" dirty="0"/>
              <a:t>Η Πολιτεία και η μοναξιά </a:t>
            </a:r>
            <a:r>
              <a:rPr lang="el-GR" dirty="0"/>
              <a:t>[Δυαδισμός του ποιητή ήδη από τον τίτλο: ποιήματα που αναφέρονται σε εθνικά γεγονότα και σε ζητήματα κοινωνικού ενδιαφέροντος, αλλά και ποιήματα εσωτερικής διερεύνησης, ψυχογραφικά]</a:t>
            </a:r>
          </a:p>
          <a:p>
            <a:r>
              <a:rPr lang="el-GR" dirty="0"/>
              <a:t>1915: </a:t>
            </a:r>
            <a:r>
              <a:rPr lang="el-GR" i="1" dirty="0"/>
              <a:t>Βωμοί</a:t>
            </a:r>
            <a:r>
              <a:rPr lang="el-GR" dirty="0"/>
              <a:t> [Χρήση της πολιτισμικής παράδοσης από τις νεότερες γενιές, μαχητικές -αγωνιστικές αναφορές και «πολεμικό» λεξιλόγιο που απηχεί το γενικότερο ιστορικό κλίμα]</a:t>
            </a:r>
          </a:p>
          <a:p>
            <a:r>
              <a:rPr lang="el-GR" dirty="0"/>
              <a:t>1919: </a:t>
            </a:r>
            <a:r>
              <a:rPr lang="el-GR" i="1" dirty="0"/>
              <a:t>Τα Παράκαιρα </a:t>
            </a:r>
            <a:r>
              <a:rPr lang="el-GR" dirty="0"/>
              <a:t>[Κλίμα υπαρξιακό που ενέχει έναν υψηλό βαθμό διαχρονικότητας και δεν είναι στενά προσκολλημένο στην κοινωνική επικαιρότητα και στις ιστορικές εξελίξεις]</a:t>
            </a:r>
          </a:p>
          <a:p>
            <a:r>
              <a:rPr lang="el-GR" dirty="0"/>
              <a:t>1919: </a:t>
            </a:r>
            <a:r>
              <a:rPr lang="el-GR" i="1" dirty="0"/>
              <a:t>Τα δεκατετράστιχα </a:t>
            </a:r>
            <a:r>
              <a:rPr lang="el-GR" dirty="0"/>
              <a:t>[σονέτα]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895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5081CD-82AE-4EC7-BBE6-ABB20B5C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250724"/>
            <a:ext cx="9910916" cy="64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724D33F9-A021-4AC0-8470-4314830A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1016"/>
            <a:ext cx="9270609" cy="63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2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985690-783C-4198-85BF-7B4E413D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8" y="379828"/>
            <a:ext cx="9270608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189EDD-4EAF-4F8A-853E-11E78BA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2666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509</a:t>
            </a:r>
          </a:p>
        </p:txBody>
      </p:sp>
      <p:pic>
        <p:nvPicPr>
          <p:cNvPr id="5" name="Θέση περιεχομένου 4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F2A016E2-E441-4DF4-AD30-CF659405D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012874"/>
            <a:ext cx="9298745" cy="5480002"/>
          </a:xfrm>
        </p:spPr>
      </p:pic>
    </p:spTree>
    <p:extLst>
      <p:ext uri="{BB962C8B-B14F-4D97-AF65-F5344CB8AC3E}">
        <p14:creationId xmlns:p14="http://schemas.microsoft.com/office/powerpoint/2010/main" val="312557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D5C8B7-425B-4633-8078-45D9324C4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82881"/>
            <a:ext cx="9298744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14BB2-DFC5-4E9B-AE6F-76F4DA52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192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513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0B3F4B0-FE63-4356-8E2A-465146FF6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377" y="829994"/>
            <a:ext cx="9383151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C43E4-4179-41D6-AD60-B58C65F0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4438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514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145C5D4-8E62-4D0A-A013-165A549E9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378" y="858128"/>
            <a:ext cx="8904849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01BE5-828F-4F3E-BA2B-B6B620E6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48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515 </a:t>
            </a:r>
            <a:r>
              <a:rPr lang="el-GR" dirty="0" err="1"/>
              <a:t>Κασσιανισμός</a:t>
            </a:r>
            <a:r>
              <a:rPr lang="el-GR" dirty="0"/>
              <a:t> και </a:t>
            </a:r>
            <a:r>
              <a:rPr lang="el-GR" dirty="0" err="1"/>
              <a:t>Τυρταϊσμός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CD649BE-910C-4379-93A0-16930671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837" y="815926"/>
            <a:ext cx="9397218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8AC42-2D54-4423-B1C6-6CE0C192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004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515-516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02EF685-3D65-4FEF-BDD5-1BE50D806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72" y="1850394"/>
            <a:ext cx="8539090" cy="15786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1CCEC9A-7B1A-45AB-9CD7-E95A27229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72" y="3174623"/>
            <a:ext cx="8426548" cy="18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2B7BFA1-FFD0-4E91-BCC6-F3A31066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225083"/>
            <a:ext cx="8299937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8C290-4617-469F-9B1B-76300BB9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365126"/>
            <a:ext cx="11044311" cy="760290"/>
          </a:xfrm>
        </p:spPr>
        <p:txBody>
          <a:bodyPr>
            <a:normAutofit fontScale="90000"/>
          </a:bodyPr>
          <a:lstStyle/>
          <a:p>
            <a:r>
              <a:rPr lang="el-GR" dirty="0"/>
              <a:t>Κωστής Παλαμάς. Ποιητικές συλλογές (1925 κ.ε.)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C3E600-9412-4108-8793-1489287A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491174"/>
            <a:ext cx="11690253" cy="5190979"/>
          </a:xfrm>
        </p:spPr>
        <p:txBody>
          <a:bodyPr>
            <a:normAutofit/>
          </a:bodyPr>
          <a:lstStyle/>
          <a:p>
            <a:r>
              <a:rPr lang="el-GR" dirty="0"/>
              <a:t>1925: </a:t>
            </a:r>
            <a:r>
              <a:rPr lang="el-GR" i="1" dirty="0"/>
              <a:t>Οι πεντασύλλαβοι –Τα παθητικά </a:t>
            </a:r>
            <a:r>
              <a:rPr lang="el-GR" i="1" dirty="0" err="1"/>
              <a:t>κρυφομιλήματα</a:t>
            </a:r>
            <a:r>
              <a:rPr lang="el-GR" i="1" dirty="0"/>
              <a:t> –Οι λύκοι –Δυο λουλούδια από τα ξένα </a:t>
            </a:r>
            <a:r>
              <a:rPr lang="el-GR" dirty="0"/>
              <a:t>[παλαιότερα ποιήματα]</a:t>
            </a:r>
          </a:p>
          <a:p>
            <a:r>
              <a:rPr lang="el-GR" dirty="0"/>
              <a:t>1928: </a:t>
            </a:r>
            <a:r>
              <a:rPr lang="el-GR" i="1" dirty="0"/>
              <a:t>Δειλοί και σκληροί στίχοι </a:t>
            </a:r>
            <a:r>
              <a:rPr lang="el-GR" dirty="0"/>
              <a:t>[Ο τίτλος χαρακτηριστικός του δυϊσμού του Παλαμά]</a:t>
            </a:r>
          </a:p>
          <a:p>
            <a:r>
              <a:rPr lang="el-GR" dirty="0"/>
              <a:t>1929: </a:t>
            </a:r>
            <a:r>
              <a:rPr lang="el-GR" i="1" dirty="0"/>
              <a:t>Ο κύκλος των τετράστιχων </a:t>
            </a:r>
            <a:r>
              <a:rPr lang="el-GR" dirty="0"/>
              <a:t>[Αποκλειστικά τετράστιχα]</a:t>
            </a:r>
          </a:p>
          <a:p>
            <a:r>
              <a:rPr lang="el-GR" dirty="0"/>
              <a:t>1930: </a:t>
            </a:r>
            <a:r>
              <a:rPr lang="el-GR" i="1" dirty="0" err="1"/>
              <a:t>Ξανατονισμένη</a:t>
            </a:r>
            <a:r>
              <a:rPr lang="el-GR" i="1" dirty="0"/>
              <a:t> μουσική </a:t>
            </a:r>
            <a:r>
              <a:rPr lang="el-GR" dirty="0"/>
              <a:t>[Μεταφράσεις]</a:t>
            </a:r>
          </a:p>
          <a:p>
            <a:r>
              <a:rPr lang="el-GR" dirty="0"/>
              <a:t>1931: </a:t>
            </a:r>
            <a:r>
              <a:rPr lang="el-GR" i="1" dirty="0"/>
              <a:t>Περάσματα και χαιρετισμοί </a:t>
            </a:r>
            <a:r>
              <a:rPr lang="el-GR" dirty="0"/>
              <a:t>[Ο ρόλος της τέχνης, η μυστικιστική προσέγγιση της ανθρώπινης ύπαρξης, η φθορά του χρόνου, η μελαγχολία και η αναπόληση των περασμένων βιωμάτων]</a:t>
            </a:r>
          </a:p>
          <a:p>
            <a:r>
              <a:rPr lang="el-GR" dirty="0"/>
              <a:t>1935: </a:t>
            </a:r>
            <a:r>
              <a:rPr lang="el-GR" i="1" dirty="0"/>
              <a:t>Οι νύχτες του Φήμιου </a:t>
            </a:r>
            <a:r>
              <a:rPr lang="el-GR" dirty="0"/>
              <a:t>[Τετράστιχα. Αυτοπροσδιορισμός του ως ποιητή-τραγουδιστή]</a:t>
            </a:r>
          </a:p>
        </p:txBody>
      </p:sp>
    </p:spTree>
    <p:extLst>
      <p:ext uri="{BB962C8B-B14F-4D97-AF65-F5344CB8AC3E}">
        <p14:creationId xmlns:p14="http://schemas.microsoft.com/office/powerpoint/2010/main" val="127598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239F42-491F-438A-B7FD-CBDFAA47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520</a:t>
            </a:r>
          </a:p>
        </p:txBody>
      </p:sp>
      <p:pic>
        <p:nvPicPr>
          <p:cNvPr id="5" name="Θέση περιεχομένου 4" descr="Εικόνα που περιέχει άτομο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9E6F73F-F8DF-4291-B467-570C03567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1069145"/>
            <a:ext cx="8778240" cy="5423729"/>
          </a:xfrm>
        </p:spPr>
      </p:pic>
    </p:spTree>
    <p:extLst>
      <p:ext uri="{BB962C8B-B14F-4D97-AF65-F5344CB8AC3E}">
        <p14:creationId xmlns:p14="http://schemas.microsoft.com/office/powerpoint/2010/main" val="49522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4FAB9-A65C-4B2D-8BEA-5C50E6D5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σελ. 521. «Ποιητικός </a:t>
            </a:r>
            <a:r>
              <a:rPr lang="el-GR" dirty="0" err="1"/>
              <a:t>συγκριτισμός</a:t>
            </a:r>
            <a:r>
              <a:rPr lang="el-GR" dirty="0"/>
              <a:t>»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BDEBA5-EA22-4A3A-AD8B-629A9ACE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757" y="1467095"/>
            <a:ext cx="7249640" cy="252813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D75B09D-607F-4E15-9397-79C1BFD9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33" y="4234375"/>
            <a:ext cx="7249640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BCE7A3-C4B7-4E60-862D-7A920383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523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7D867CD-0743-4B33-91FA-0FF82D4F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" y="872198"/>
            <a:ext cx="7033282" cy="285574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9A7676B-6AA7-4249-B25D-B47F3130C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8" y="3849177"/>
            <a:ext cx="7569591" cy="2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318C55-279A-4247-8CD6-CD4DC944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" y="196313"/>
            <a:ext cx="11901268" cy="1325563"/>
          </a:xfrm>
        </p:spPr>
        <p:txBody>
          <a:bodyPr>
            <a:noAutofit/>
          </a:bodyPr>
          <a:lstStyle/>
          <a:p>
            <a:r>
              <a:rPr lang="el-GR" sz="3600" dirty="0"/>
              <a:t>«Η Ποιητική μου. Μέρος Δεύτερο. Οι τρεις λυρισμοί» [1920]: Κ. Παλαμά, </a:t>
            </a:r>
            <a:r>
              <a:rPr lang="el-GR" sz="3600" i="1" dirty="0"/>
              <a:t>Άπαντα</a:t>
            </a:r>
            <a:r>
              <a:rPr lang="el-GR" sz="3600" dirty="0"/>
              <a:t>, </a:t>
            </a:r>
            <a:r>
              <a:rPr lang="el-GR" sz="3600" dirty="0" err="1"/>
              <a:t>τόμ</a:t>
            </a:r>
            <a:r>
              <a:rPr lang="el-GR" sz="3600" dirty="0"/>
              <a:t>. 10, Αθήνα, </a:t>
            </a:r>
            <a:r>
              <a:rPr lang="el-GR" sz="3600" dirty="0" err="1"/>
              <a:t>Γκοβόστης</a:t>
            </a:r>
            <a:r>
              <a:rPr lang="el-GR" sz="3600" dirty="0"/>
              <a:t>, 1967, 489-524.</a:t>
            </a:r>
          </a:p>
        </p:txBody>
      </p:sp>
      <p:pic>
        <p:nvPicPr>
          <p:cNvPr id="5" name="Θέση περιεχομένου 4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D4D0E791-ABB0-4361-8B0B-256FD3B78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0"/>
          <a:stretch/>
        </p:blipFill>
        <p:spPr>
          <a:xfrm>
            <a:off x="1645920" y="2337803"/>
            <a:ext cx="8679765" cy="1643354"/>
          </a:xfrm>
        </p:spPr>
      </p:pic>
    </p:spTree>
    <p:extLst>
      <p:ext uri="{BB962C8B-B14F-4D97-AF65-F5344CB8AC3E}">
        <p14:creationId xmlns:p14="http://schemas.microsoft.com/office/powerpoint/2010/main" val="20519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9B3805-D662-4E9E-89F4-CD7A99AB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493 και 494, σελ. 496-497.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2C7289-EBBC-4F7F-A534-5761F61B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3385"/>
            <a:ext cx="7152249" cy="1758628"/>
          </a:xfrm>
        </p:spPr>
      </p:pic>
      <p:pic>
        <p:nvPicPr>
          <p:cNvPr id="7" name="Εικόνα 6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7AB10BBA-283C-40E0-B480-D09B0F11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9" y="3344427"/>
            <a:ext cx="7863840" cy="33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5FD89C9-979B-422E-B25A-7175CAC84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686761"/>
            <a:ext cx="7045387" cy="6019048"/>
          </a:xfrm>
          <a:prstGeom prst="rect">
            <a:avLst/>
          </a:prstGeom>
        </p:spPr>
      </p:pic>
      <p:pic>
        <p:nvPicPr>
          <p:cNvPr id="3" name="Θέση περιεχομένου 4">
            <a:extLst>
              <a:ext uri="{FF2B5EF4-FFF2-40B4-BE49-F238E27FC236}">
                <a16:creationId xmlns:a16="http://schemas.microsoft.com/office/drawing/2014/main" id="{0B01AD04-847C-4848-9F78-6A089F116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0"/>
            <a:ext cx="7454911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07A96-FF3E-416E-A74C-AF7D04FF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526293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498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5F47355-56E6-43DE-8A18-DE05C0A09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6" y="548640"/>
            <a:ext cx="8370276" cy="6154615"/>
          </a:xfrm>
        </p:spPr>
      </p:pic>
    </p:spTree>
    <p:extLst>
      <p:ext uri="{BB962C8B-B14F-4D97-AF65-F5344CB8AC3E}">
        <p14:creationId xmlns:p14="http://schemas.microsoft.com/office/powerpoint/2010/main" val="328979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46C16A-E227-4D08-AECD-98C4CB91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733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499</a:t>
            </a:r>
          </a:p>
        </p:txBody>
      </p:sp>
      <p:pic>
        <p:nvPicPr>
          <p:cNvPr id="5" name="Θέση περιεχομένου 4" descr="Εικόνα που περιέχει άτομο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4EF559F-BC54-4DD1-B062-D6E0A2D55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041009"/>
            <a:ext cx="7863840" cy="5331655"/>
          </a:xfrm>
        </p:spPr>
      </p:pic>
    </p:spTree>
    <p:extLst>
      <p:ext uri="{BB962C8B-B14F-4D97-AF65-F5344CB8AC3E}">
        <p14:creationId xmlns:p14="http://schemas.microsoft.com/office/powerpoint/2010/main" val="309030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DA4312-94D6-4CBC-9197-656179970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478302"/>
            <a:ext cx="9087729" cy="6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D27FD-4FC8-49C1-AA7C-67AA8A6E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463"/>
          </a:xfrm>
        </p:spPr>
        <p:txBody>
          <a:bodyPr>
            <a:normAutofit fontScale="90000"/>
          </a:bodyPr>
          <a:lstStyle/>
          <a:p>
            <a:r>
              <a:rPr lang="el-GR" dirty="0"/>
              <a:t>σελ. 502-503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7D4D74C-6429-4D9A-AA6D-CF4568B0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22651">
            <a:off x="2047711" y="559458"/>
            <a:ext cx="7584005" cy="181231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007449-002F-46C3-B1B6-F0E0FC6E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66" y="2461846"/>
            <a:ext cx="6991643" cy="43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09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347</Words>
  <Application>Microsoft Office PowerPoint</Application>
  <PresentationFormat>Ευρεία οθόνη</PresentationFormat>
  <Paragraphs>26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Κωστής Παλαμάς. Ποιητικές συλλογές (1912-1919)</vt:lpstr>
      <vt:lpstr>Κωστής Παλαμάς. Ποιητικές συλλογές (1925 κ.ε.)</vt:lpstr>
      <vt:lpstr>«Η Ποιητική μου. Μέρος Δεύτερο. Οι τρεις λυρισμοί» [1920]: Κ. Παλαμά, Άπαντα, τόμ. 10, Αθήνα, Γκοβόστης, 1967, 489-524.</vt:lpstr>
      <vt:lpstr>σελ. 493 και 494, σελ. 496-497.</vt:lpstr>
      <vt:lpstr>Παρουσίαση του PowerPoint</vt:lpstr>
      <vt:lpstr>σελ. 498</vt:lpstr>
      <vt:lpstr>σελ. 499</vt:lpstr>
      <vt:lpstr>Παρουσίαση του PowerPoint</vt:lpstr>
      <vt:lpstr>σελ. 502-503</vt:lpstr>
      <vt:lpstr>Παρουσίαση του PowerPoint</vt:lpstr>
      <vt:lpstr>Παρουσίαση του PowerPoint</vt:lpstr>
      <vt:lpstr>Παρουσίαση του PowerPoint</vt:lpstr>
      <vt:lpstr>σελ. 509</vt:lpstr>
      <vt:lpstr>Παρουσίαση του PowerPoint</vt:lpstr>
      <vt:lpstr>σελ. 513</vt:lpstr>
      <vt:lpstr>σελ. 514</vt:lpstr>
      <vt:lpstr>σελ. 515 Κασσιανισμός και Τυρταϊσμός</vt:lpstr>
      <vt:lpstr>σελ. 515-516</vt:lpstr>
      <vt:lpstr>Παρουσίαση του PowerPoint</vt:lpstr>
      <vt:lpstr>σελ. 520</vt:lpstr>
      <vt:lpstr>σελ. 521. «Ποιητικός συγκριτισμός»</vt:lpstr>
      <vt:lpstr>σελ. 523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«Η Ποιητική μου. Μέρος Δεύτερο. Οι τρεις λυρισμοί» [1920]: Κ. Παλαμά, Άπαντα, τόμ. 10, Αθήνα, Γκοβόστης, 1967, 489-524.</dc:title>
  <dc:creator>Θάλεια Ιερωνυμάκη</dc:creator>
  <cp:lastModifiedBy>Θάλεια Ιερωνυμάκη</cp:lastModifiedBy>
  <cp:revision>12</cp:revision>
  <dcterms:created xsi:type="dcterms:W3CDTF">2019-05-15T09:23:15Z</dcterms:created>
  <dcterms:modified xsi:type="dcterms:W3CDTF">2019-05-22T18:45:29Z</dcterms:modified>
</cp:coreProperties>
</file>