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9144000" cy="6858000" type="screen4x3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 hidden="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 hidden="1"/>
          <p:cNvSpPr/>
          <p:nvPr/>
        </p:nvSpPr>
        <p:spPr>
          <a:xfrm>
            <a:off x="64080" y="69840"/>
            <a:ext cx="9012600" cy="6692760"/>
          </a:xfrm>
          <a:prstGeom prst="roundRect">
            <a:avLst>
              <a:gd name="adj" fmla="val 4929"/>
            </a:avLst>
          </a:prstGeom>
          <a:ln w="6480">
            <a:solidFill>
              <a:schemeClr val="tx1">
                <a:alpha val="100000"/>
              </a:schemeClr>
            </a:solidFill>
            <a:round/>
          </a:ln>
          <a:effectLst>
            <a:outerShdw blurRad="38100" dist="2556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65160" y="69840"/>
            <a:ext cx="9012600" cy="6691320"/>
          </a:xfrm>
          <a:prstGeom prst="roundRect">
            <a:avLst>
              <a:gd name="adj" fmla="val 4929"/>
            </a:avLst>
          </a:prstGeom>
          <a:blipFill rotWithShape="0">
            <a:blip r:embed="rId14"/>
            <a:tile/>
          </a:blipFill>
          <a:ln w="6480">
            <a:solidFill>
              <a:schemeClr val="tx1">
                <a:alpha val="100000"/>
              </a:schemeClr>
            </a:solidFill>
            <a:round/>
          </a:ln>
          <a:effectLst>
            <a:outerShdw blurRad="38100" dist="2556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63000" y="1449360"/>
            <a:ext cx="9020880" cy="152676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80">
            <a:noFill/>
          </a:ln>
          <a:effectLst>
            <a:outerShdw blurRad="38100" dist="2556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63000" y="1396800"/>
            <a:ext cx="9020880" cy="1198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80">
            <a:noFill/>
          </a:ln>
          <a:effectLst>
            <a:outerShdw blurRad="38100" dist="2556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63000" y="2976480"/>
            <a:ext cx="9020880" cy="109800"/>
          </a:xfrm>
          <a:prstGeom prst="rect">
            <a:avLst/>
          </a:prstGeom>
          <a:solidFill>
            <a:schemeClr val="accent5"/>
          </a:solidFill>
          <a:ln w="19080">
            <a:noFill/>
          </a:ln>
          <a:effectLst>
            <a:outerShdw blurRad="38100" dist="2556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457200" y="3938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el-GR" sz="1800" b="0" strike="noStrike" spc="-1"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64080" y="69840"/>
            <a:ext cx="9012600" cy="6692760"/>
          </a:xfrm>
          <a:prstGeom prst="roundRect">
            <a:avLst>
              <a:gd name="adj" fmla="val 4929"/>
            </a:avLst>
          </a:prstGeom>
          <a:ln w="6480">
            <a:solidFill>
              <a:schemeClr val="tx1">
                <a:alpha val="100000"/>
              </a:schemeClr>
            </a:solidFill>
            <a:round/>
          </a:ln>
          <a:effectLst>
            <a:outerShdw blurRad="38100" dist="2556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47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l-GR" sz="4400" b="0" strike="noStrike" spc="-1"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7200" y="14040"/>
            <a:ext cx="9129240" cy="6836040"/>
          </a:xfrm>
          <a:prstGeom prst="rtTriangle">
            <a:avLst/>
          </a:prstGeom>
          <a:gradFill rotWithShape="0">
            <a:gsLst>
              <a:gs pos="0">
                <a:srgbClr val="D2D2D2">
                  <a:alpha val="11372"/>
                </a:srgbClr>
              </a:gs>
              <a:gs pos="100000">
                <a:srgbClr val="D2D2D2">
                  <a:alpha val="9019"/>
                </a:srgbClr>
              </a:gs>
            </a:gsLst>
            <a:lin ang="7998000"/>
          </a:gradFill>
          <a:ln>
            <a:noFill/>
          </a:ln>
          <a:effectLst>
            <a:outerShdw blurRad="63500" dist="25445" dir="1469311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6" name="Line 2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ln w="5040">
            <a:solidFill>
              <a:schemeClr val="bg2">
                <a:tint val="55000"/>
                <a:satMod val="200000"/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7" name="Line 3"/>
          <p:cNvSpPr/>
          <p:nvPr/>
        </p:nvSpPr>
        <p:spPr>
          <a:xfrm flipH="1">
            <a:off x="6468480" y="4948200"/>
            <a:ext cx="2673000" cy="1900080"/>
          </a:xfrm>
          <a:prstGeom prst="line">
            <a:avLst/>
          </a:prstGeom>
          <a:ln w="6120">
            <a:solidFill>
              <a:schemeClr val="bg2">
                <a:tint val="50000"/>
                <a:satMod val="200000"/>
                <a:alpha val="4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l-GR" sz="4400" b="0" strike="noStrike" spc="-1"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1295280" y="3200400"/>
            <a:ext cx="6400080" cy="15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581"/>
              </a:spcBef>
            </a:pPr>
            <a:r>
              <a:rPr lang="el-GR" sz="2600" b="0" strike="noStrike" spc="-1" dirty="0">
                <a:solidFill>
                  <a:srgbClr val="696464"/>
                </a:solidFill>
                <a:latin typeface="Perpetua"/>
              </a:rPr>
              <a:t>ΜΑΡΙΑ ΛΑΓΚΑΔΙΝΟΥ</a:t>
            </a:r>
            <a:endParaRPr lang="el-GR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81"/>
              </a:spcBef>
            </a:pPr>
            <a:r>
              <a:rPr lang="el-GR" sz="2600" b="0" strike="noStrike" spc="-1" dirty="0" smtClean="0">
                <a:solidFill>
                  <a:srgbClr val="696464"/>
                </a:solidFill>
                <a:latin typeface="Perpetua"/>
              </a:rPr>
              <a:t>ΠΑΘΟΛΟΓΟΣ-ΛΟΙΜΩΞΙΟΛΟΓΟΣ</a:t>
            </a:r>
          </a:p>
          <a:p>
            <a:pPr algn="ctr">
              <a:lnSpc>
                <a:spcPct val="100000"/>
              </a:lnSpc>
              <a:spcBef>
                <a:spcPts val="581"/>
              </a:spcBef>
            </a:pPr>
            <a:r>
              <a:rPr lang="el-GR" sz="2600" spc="-1" dirty="0" err="1" smtClean="0">
                <a:solidFill>
                  <a:srgbClr val="696464"/>
                </a:solidFill>
                <a:latin typeface="Arial"/>
              </a:rPr>
              <a:t>Επ.Καθηγήτρια</a:t>
            </a:r>
            <a:r>
              <a:rPr lang="el-GR" sz="2600" spc="-1" dirty="0" smtClean="0">
                <a:solidFill>
                  <a:srgbClr val="696464"/>
                </a:solidFill>
                <a:latin typeface="Arial"/>
              </a:rPr>
              <a:t> Παθολογίας</a:t>
            </a:r>
            <a:endParaRPr lang="el-GR" sz="2600" b="0" strike="noStrike" spc="-1" dirty="0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457200" y="1505880"/>
            <a:ext cx="82288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4000" b="0" strike="noStrike" spc="-1">
                <a:solidFill>
                  <a:srgbClr val="FFFFFF"/>
                </a:solidFill>
                <a:latin typeface="Franklin Gothic Book"/>
              </a:rPr>
              <a:t>Εισαγωγή στις λοιμώξεις </a:t>
            </a:r>
            <a:endParaRPr lang="el-GR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b="0" strike="noStrike" spc="-1">
                <a:solidFill>
                  <a:srgbClr val="696464"/>
                </a:solidFill>
                <a:latin typeface="Franklin Gothic Book"/>
              </a:rPr>
              <a:t>ΛΟΙΜΩΞΕΙΣ ΣΗΜΕΡΑ</a:t>
            </a:r>
            <a:endParaRPr lang="el-GR" sz="4000" b="0" strike="noStrike" spc="-1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Bef>
                <a:spcPts val="581"/>
              </a:spcBef>
            </a:pPr>
            <a:endParaRPr lang="el-GR" sz="1800" b="0" strike="noStrike" spc="-1">
              <a:latin typeface="Arial"/>
            </a:endParaRPr>
          </a:p>
          <a:p>
            <a:pPr marL="274320" indent="-273600" algn="just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Ένα άτομο που έχει μολυνθεί από ένα παθογόνο μικροοργανισμό ονομάζεται ξενιστής(δεν έχει απαραίτητα λοίμωξη)</a:t>
            </a:r>
            <a:r>
              <a:rPr lang="el-GR" sz="2600" b="1" strike="noStrike" spc="-1">
                <a:solidFill>
                  <a:srgbClr val="000000"/>
                </a:solidFill>
                <a:latin typeface="Perpetua"/>
              </a:rPr>
              <a:t>. </a:t>
            </a:r>
            <a:endParaRPr lang="el-GR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81"/>
              </a:spcBef>
            </a:pPr>
            <a:endParaRPr lang="el-GR" sz="2600" b="0" strike="noStrike" spc="-1">
              <a:latin typeface="Arial"/>
            </a:endParaRPr>
          </a:p>
          <a:p>
            <a:pPr marL="274320" indent="-273600" algn="just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1" strike="noStrike" spc="-1">
                <a:solidFill>
                  <a:srgbClr val="000000"/>
                </a:solidFill>
                <a:latin typeface="Perpetua"/>
              </a:rPr>
              <a:t>Η λοίμωξη είναι πιθανότερο να συμβεί όταν οι φυσιολογικοί μηχανισμοί άμυνάς μας έχουν κατασταλεί, δηλαδή όταν πάσχει η φυσική και η επίκτητη ανοσία</a:t>
            </a:r>
            <a:endParaRPr lang="el-GR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7" name="Picture 2"/>
          <p:cNvPicPr/>
          <p:nvPr/>
        </p:nvPicPr>
        <p:blipFill>
          <a:blip r:embed="rId2"/>
          <a:stretch/>
        </p:blipFill>
        <p:spPr>
          <a:xfrm>
            <a:off x="362880" y="357120"/>
            <a:ext cx="8423280" cy="64090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b="0" strike="noStrike" spc="-1">
                <a:solidFill>
                  <a:srgbClr val="696464"/>
                </a:solidFill>
                <a:latin typeface="Franklin Gothic Book"/>
              </a:rPr>
              <a:t>ΟΡΙΣΜΟΙ</a:t>
            </a:r>
            <a:endParaRPr lang="el-GR" sz="4000" b="0" strike="noStrike" spc="-1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9000" lnSpcReduction="10000"/>
          </a:bodyPr>
          <a:lstStyle/>
          <a:p>
            <a:pPr marL="274320" indent="-273600">
              <a:lnSpc>
                <a:spcPct val="100000"/>
              </a:lnSpc>
              <a:spcBef>
                <a:spcPts val="581"/>
              </a:spcBef>
            </a:pPr>
            <a:endParaRPr lang="el-GR" sz="18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</a:pPr>
            <a:r>
              <a:rPr lang="el-GR" sz="2600" b="1" strike="noStrike" spc="-1">
                <a:solidFill>
                  <a:srgbClr val="000000"/>
                </a:solidFill>
                <a:latin typeface="Perpetua"/>
              </a:rPr>
              <a:t>Παθογόνο </a:t>
            </a:r>
            <a:endParaRPr lang="el-GR" sz="2600" b="0" strike="noStrike" spc="-1">
              <a:latin typeface="Arial"/>
            </a:endParaRPr>
          </a:p>
          <a:p>
            <a:pPr marL="274320" indent="-273600" algn="just">
              <a:lnSpc>
                <a:spcPct val="12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Ένας οργανισμός που προκαλεί λοίμωξη σε άτομο με φυσιολογικό αμυντικό σύστημα, π.χ., </a:t>
            </a:r>
            <a:r>
              <a:rPr lang="el-GR" sz="2600" b="0" i="1" strike="noStrike" spc="-1">
                <a:solidFill>
                  <a:srgbClr val="000000"/>
                </a:solidFill>
                <a:latin typeface="Perpetua"/>
              </a:rPr>
              <a:t>Salmonella enteritidis, Vibrio cholerae </a:t>
            </a:r>
            <a:endParaRPr lang="el-GR" sz="2600" b="0" strike="noStrike" spc="-1">
              <a:latin typeface="Arial"/>
            </a:endParaRPr>
          </a:p>
          <a:p>
            <a:pPr marL="274320" indent="-273600" algn="just">
              <a:lnSpc>
                <a:spcPct val="120000"/>
              </a:lnSpc>
              <a:spcBef>
                <a:spcPts val="581"/>
              </a:spcBef>
            </a:pPr>
            <a:r>
              <a:rPr lang="el-GR" sz="2600" b="1" strike="noStrike" spc="-1">
                <a:solidFill>
                  <a:srgbClr val="000000"/>
                </a:solidFill>
                <a:latin typeface="Perpetua"/>
              </a:rPr>
              <a:t>Αποικισμός =φυσιολογική χλωρίδα</a:t>
            </a:r>
            <a:endParaRPr lang="el-GR" sz="2600" b="0" strike="noStrike" spc="-1">
              <a:latin typeface="Arial"/>
            </a:endParaRPr>
          </a:p>
          <a:p>
            <a:pPr marL="274320" indent="-273600" algn="just">
              <a:lnSpc>
                <a:spcPct val="12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Ένας οργανισμός που ανευρίσκεται φυσιολογικά σε εκείνα τα μέρη του σώματος που εκτίθενται ή επικοινωνούν με το εξωτερικό περιβάλλον, π.χ. </a:t>
            </a:r>
            <a:r>
              <a:rPr lang="el-GR" sz="2600" b="0" i="1" strike="noStrike" spc="-1">
                <a:solidFill>
                  <a:srgbClr val="000000"/>
                </a:solidFill>
                <a:latin typeface="Perpetua"/>
              </a:rPr>
              <a:t>Bacteroides fragilis, Staphylococcus epidermidis;</a:t>
            </a:r>
            <a:endParaRPr lang="el-GR" sz="2600" b="0" strike="noStrike" spc="-1">
              <a:latin typeface="Arial"/>
            </a:endParaRPr>
          </a:p>
          <a:p>
            <a:pPr marL="274320" indent="-273600" algn="just">
              <a:lnSpc>
                <a:spcPct val="120000"/>
              </a:lnSpc>
              <a:spcBef>
                <a:spcPts val="581"/>
              </a:spcBef>
            </a:pPr>
            <a:r>
              <a:rPr lang="el-GR" sz="2600" b="1" strike="noStrike" spc="-1">
                <a:solidFill>
                  <a:srgbClr val="000000"/>
                </a:solidFill>
                <a:latin typeface="Perpetua"/>
              </a:rPr>
              <a:t>Ευκαιριακό παθογόνο </a:t>
            </a:r>
            <a:endParaRPr lang="el-GR" sz="2600" b="0" strike="noStrike" spc="-1">
              <a:latin typeface="Arial"/>
            </a:endParaRPr>
          </a:p>
          <a:p>
            <a:pPr marL="274320" indent="-273600" algn="just">
              <a:lnSpc>
                <a:spcPct val="12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Ένας οργανισμός που προκαλεί λοίμωξη σε άτομο με μη φυσιολογικό αμυντικό σύστημα. Ο αποικισμός μπορεί να γίνει ευκαιριακά παθογόνος. </a:t>
            </a:r>
            <a:endParaRPr lang="el-GR" sz="2600" b="0" strike="noStrike" spc="-1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581"/>
              </a:spcBef>
            </a:pPr>
            <a:endParaRPr lang="el-GR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b="0" strike="noStrike" spc="-1">
                <a:solidFill>
                  <a:srgbClr val="696464"/>
                </a:solidFill>
                <a:latin typeface="Franklin Gothic Book"/>
              </a:rPr>
              <a:t>Οι λοιμώξεις σήμερα….</a:t>
            </a:r>
            <a:endParaRPr lang="el-GR" sz="4000" b="0" strike="noStrike" spc="-1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Bef>
                <a:spcPts val="581"/>
              </a:spcBef>
            </a:pPr>
            <a:endParaRPr lang="el-GR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81"/>
              </a:spcBef>
            </a:pPr>
            <a:endParaRPr lang="el-GR" sz="1800" b="0" strike="noStrike" spc="-1">
              <a:latin typeface="Arial"/>
            </a:endParaRPr>
          </a:p>
          <a:p>
            <a:pPr marL="274320" indent="-273600" algn="just">
              <a:lnSpc>
                <a:spcPct val="100000"/>
              </a:lnSpc>
              <a:spcBef>
                <a:spcPts val="581"/>
              </a:spcBef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….αποτελούν σημαντική αιτία νοσηρότητας και θνησιμότητας</a:t>
            </a:r>
            <a:endParaRPr lang="el-GR" sz="2600" b="0" strike="noStrike" spc="-1">
              <a:latin typeface="Arial"/>
            </a:endParaRPr>
          </a:p>
          <a:p>
            <a:pPr marL="274320" indent="-273600" algn="just">
              <a:lnSpc>
                <a:spcPct val="100000"/>
              </a:lnSpc>
              <a:spcBef>
                <a:spcPts val="581"/>
              </a:spcBef>
            </a:pPr>
            <a:endParaRPr lang="el-GR" sz="2600" b="0" strike="noStrike" spc="-1">
              <a:latin typeface="Arial"/>
            </a:endParaRPr>
          </a:p>
          <a:p>
            <a:pPr marL="274320" indent="-273600" algn="just">
              <a:lnSpc>
                <a:spcPct val="100000"/>
              </a:lnSpc>
              <a:spcBef>
                <a:spcPts val="581"/>
              </a:spcBef>
            </a:pPr>
            <a:endParaRPr lang="el-GR" sz="2600" b="0" strike="noStrike" spc="-1">
              <a:latin typeface="Arial"/>
            </a:endParaRPr>
          </a:p>
          <a:p>
            <a:pPr marL="274320" indent="-273600" algn="just">
              <a:lnSpc>
                <a:spcPct val="100000"/>
              </a:lnSpc>
              <a:spcBef>
                <a:spcPts val="581"/>
              </a:spcBef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Ιδιαίτερο πρόβλημα οι ενδονοσοκομειακές λοιμώξεις που προκαλούνται από gram(-) παθογόνα </a:t>
            </a:r>
            <a:endParaRPr lang="el-GR" sz="2600" b="0" strike="noStrike" spc="-1">
              <a:latin typeface="Arial"/>
            </a:endParaRPr>
          </a:p>
          <a:p>
            <a:pPr marL="274320" indent="-273600" algn="just">
              <a:lnSpc>
                <a:spcPct val="100000"/>
              </a:lnSpc>
              <a:spcBef>
                <a:spcPts val="581"/>
              </a:spcBef>
            </a:pPr>
            <a:endParaRPr lang="el-GR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3" name="Picture 2"/>
          <p:cNvPicPr/>
          <p:nvPr/>
        </p:nvPicPr>
        <p:blipFill>
          <a:blip r:embed="rId2"/>
          <a:stretch/>
        </p:blipFill>
        <p:spPr>
          <a:xfrm>
            <a:off x="285840" y="142920"/>
            <a:ext cx="8692200" cy="64994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914400" y="14292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1440" anchor="b">
            <a:normAutofit fontScale="40000" lnSpcReduction="10000"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el-GR" sz="3100" b="1" strike="noStrike" spc="-1">
                <a:solidFill>
                  <a:srgbClr val="696464"/>
                </a:solidFill>
                <a:latin typeface="Franklin Gothic Book"/>
              </a:rPr>
              <a:t>Οι λοιμώξεις μπορεί να εμφανιστούν με διάφορους αλληλοσχετιζόμενους τρόπους </a:t>
            </a:r>
            <a:r>
              <a:t/>
            </a:r>
            <a:br/>
            <a:endParaRPr lang="el-GR" sz="3100" b="0" strike="noStrike" spc="-1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9500" lnSpcReduction="10000"/>
          </a:bodyPr>
          <a:lstStyle/>
          <a:p>
            <a:pPr>
              <a:lnSpc>
                <a:spcPct val="100000"/>
              </a:lnSpc>
              <a:spcBef>
                <a:spcPts val="581"/>
              </a:spcBef>
            </a:pPr>
            <a:endParaRPr lang="el-GR" sz="1800" b="0" strike="noStrike" spc="-1">
              <a:latin typeface="Arial"/>
            </a:endParaRPr>
          </a:p>
          <a:p>
            <a:pPr marL="274320" indent="-273600" algn="just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Ορισμένα μικρόβια προσβάλλουν τον άνθρωπο λόγω της παθογονικότητας τους. Δεν αποτελούν ποτέ μέρος της φυσιολογικής του χλώρίδας αλλά μπορεί να προκαλέσουν υποκλινική λοίμωξη. π.χ.</a:t>
            </a:r>
            <a:r>
              <a:rPr lang="el-GR" sz="2600" b="0" i="1" strike="noStrike" spc="-1">
                <a:solidFill>
                  <a:srgbClr val="000000"/>
                </a:solidFill>
                <a:latin typeface="Perpetua"/>
              </a:rPr>
              <a:t>M . Tuberculosis </a:t>
            </a:r>
            <a:endParaRPr lang="el-GR" sz="2600" b="0" strike="noStrike" spc="-1">
              <a:latin typeface="Arial"/>
            </a:endParaRPr>
          </a:p>
          <a:p>
            <a:pPr marL="274320" indent="-273600" algn="just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Ορισμένα μικρόβια που είναι μέρος της φυσιολογικής χλωρίδας αποκτούν πρόσθετους λοιμογόνους παράγοντες που τα κάνουν πιο παθογόνα, π.χ. </a:t>
            </a:r>
            <a:r>
              <a:rPr lang="el-GR" sz="2600" b="0" i="1" strike="noStrike" spc="-1">
                <a:solidFill>
                  <a:srgbClr val="000000"/>
                </a:solidFill>
                <a:latin typeface="Perpetua"/>
              </a:rPr>
              <a:t>E. coli </a:t>
            </a:r>
            <a:endParaRPr lang="el-GR" sz="2600" b="0" strike="noStrike" spc="-1">
              <a:latin typeface="Arial"/>
            </a:endParaRPr>
          </a:p>
          <a:p>
            <a:pPr marL="274320" indent="-273600" algn="just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Ορισμένα μικρόβια που είναι μέρος της φυσιολογικής χλωρίδας μπορεί να προκαλέσουν λοίμωξη αν αποκτήσουν πρόσβαση σε βαθύτερους ιστούς με τραύμα ,χειρουργείο,προθέσεις-γραμμές π.χ. </a:t>
            </a:r>
            <a:r>
              <a:rPr lang="el-GR" sz="2600" b="0" i="1" strike="noStrike" spc="-1">
                <a:solidFill>
                  <a:srgbClr val="000000"/>
                </a:solidFill>
                <a:latin typeface="Perpetua"/>
              </a:rPr>
              <a:t>S. epidermidis </a:t>
            </a:r>
            <a:endParaRPr lang="el-GR" sz="2600" b="0" strike="noStrike" spc="-1">
              <a:latin typeface="Arial"/>
            </a:endParaRPr>
          </a:p>
          <a:p>
            <a:pPr marL="274320" indent="-273600" algn="just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Σε ανοσοκατασταλμένους ασθενείς πολλά ελεύθερα διαβιούντα μικρόβια της φυσιολογικής χλωρίδας μπορεί να προκαλέσουν νόσο ειδικά αν εισέλθουν σε βαθύτερους ιστούς . π.χ </a:t>
            </a:r>
            <a:r>
              <a:rPr lang="el-GR" sz="2600" b="0" i="1" strike="noStrike" spc="-1">
                <a:solidFill>
                  <a:srgbClr val="000000"/>
                </a:solidFill>
                <a:latin typeface="Perpetua"/>
              </a:rPr>
              <a:t>Acinetobacter </a:t>
            </a:r>
            <a:endParaRPr lang="el-GR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l-GR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1440" anchor="b">
            <a:normAutofit fontScale="87500" lnSpcReduction="10000"/>
          </a:bodyPr>
          <a:lstStyle/>
          <a:p>
            <a:pPr>
              <a:lnSpc>
                <a:spcPct val="100000"/>
              </a:lnSpc>
            </a:pPr>
            <a:r>
              <a:rPr lang="el-GR" sz="4000" b="1" strike="noStrike" spc="-1">
                <a:solidFill>
                  <a:srgbClr val="696464"/>
                </a:solidFill>
                <a:latin typeface="Franklin Gothic Book"/>
              </a:rPr>
              <a:t>ΚΛΙΝΙΚΗ ΕΙΚΟΝΑ </a:t>
            </a:r>
            <a:r>
              <a:t/>
            </a:r>
            <a:br/>
            <a:endParaRPr lang="el-GR" sz="4000" b="0" strike="noStrike" spc="-1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81"/>
              </a:spcBef>
            </a:pPr>
            <a:endParaRPr lang="el-GR" sz="18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1" strike="noStrike" spc="-1">
                <a:solidFill>
                  <a:srgbClr val="000000"/>
                </a:solidFill>
                <a:latin typeface="Perpetua"/>
              </a:rPr>
              <a:t>Η πορεία μίας λοίμωξης μπορεί να διαιρεθεί σε 4 στάδια, που ποικίλλουν χρονικά: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Εισβολή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Επώαση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Κλινική νόσος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Λύση </a:t>
            </a:r>
            <a:endParaRPr lang="el-GR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l-GR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1440" anchor="b">
            <a:normAutofit fontScale="87500" lnSpcReduction="10000"/>
          </a:bodyPr>
          <a:lstStyle/>
          <a:p>
            <a:pPr>
              <a:lnSpc>
                <a:spcPct val="100000"/>
              </a:lnSpc>
            </a:pPr>
            <a:r>
              <a:rPr lang="el-GR" sz="4000" b="1" strike="noStrike" spc="-1">
                <a:solidFill>
                  <a:srgbClr val="696464"/>
                </a:solidFill>
                <a:latin typeface="Franklin Gothic Book"/>
              </a:rPr>
              <a:t>ΚΛΙΝΙΚΗ ΕΙΚΟΝΑ </a:t>
            </a:r>
            <a:r>
              <a:t/>
            </a:r>
            <a:br/>
            <a:endParaRPr lang="el-GR" sz="4000" b="0" strike="noStrike" spc="-1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500"/>
          </a:bodyPr>
          <a:lstStyle/>
          <a:p>
            <a:pPr>
              <a:lnSpc>
                <a:spcPct val="100000"/>
              </a:lnSpc>
              <a:spcBef>
                <a:spcPts val="581"/>
              </a:spcBef>
            </a:pPr>
            <a:endParaRPr lang="el-GR" sz="1800" b="0" strike="noStrike" spc="-1">
              <a:latin typeface="Arial"/>
            </a:endParaRPr>
          </a:p>
          <a:p>
            <a:pPr marL="274320" indent="-273600" algn="just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Κατά το </a:t>
            </a:r>
            <a:r>
              <a:rPr lang="el-GR" sz="2600" b="1" strike="noStrike" spc="-1">
                <a:solidFill>
                  <a:srgbClr val="000000"/>
                </a:solidFill>
                <a:latin typeface="Perpetua"/>
              </a:rPr>
              <a:t>στάδιο της εισβολής</a:t>
            </a: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: τα βακτήρια εισέρχονται στον οργανισμό. </a:t>
            </a:r>
            <a:endParaRPr lang="el-GR" sz="2600" b="0" strike="noStrike" spc="-1">
              <a:latin typeface="Arial"/>
            </a:endParaRPr>
          </a:p>
          <a:p>
            <a:pPr marL="274320" indent="-273600" algn="just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Κατά την </a:t>
            </a:r>
            <a:r>
              <a:rPr lang="el-GR" sz="2600" b="1" strike="noStrike" spc="-1">
                <a:solidFill>
                  <a:srgbClr val="000000"/>
                </a:solidFill>
                <a:latin typeface="Perpetua"/>
              </a:rPr>
              <a:t>επώαση:</a:t>
            </a: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 τα βακτήρια- εισβολείς πολλαπλασιάζονται, αλλά δεν προκαλούν σημεία ή συμπτώματα λοίμωξης. </a:t>
            </a:r>
            <a:endParaRPr lang="el-GR" sz="2600" b="0" strike="noStrike" spc="-1">
              <a:latin typeface="Arial"/>
            </a:endParaRPr>
          </a:p>
          <a:p>
            <a:pPr marL="274320" indent="-273600" algn="just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Στη συνέχεια αρχίζουν να εμφανίζονται τα πρώτα μη ειδικά κλινικά σημεία και συμπτώματα της νόσου. Ακολουθεί η </a:t>
            </a:r>
            <a:r>
              <a:rPr lang="el-GR" sz="2600" b="1" strike="noStrike" spc="-1">
                <a:solidFill>
                  <a:srgbClr val="000000"/>
                </a:solidFill>
                <a:latin typeface="Perpetua"/>
              </a:rPr>
              <a:t>κλινική νόσος </a:t>
            </a: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και σε αυτό το στάδιο μία λοιμώδης νόσος μπορεί να διαγνωσθεί και να θεραπευθεί. </a:t>
            </a:r>
            <a:endParaRPr lang="el-GR" sz="2600" b="0" strike="noStrike" spc="-1">
              <a:latin typeface="Arial"/>
            </a:endParaRPr>
          </a:p>
          <a:p>
            <a:pPr marL="274320" indent="-273600" algn="just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Κατά τη </a:t>
            </a:r>
            <a:r>
              <a:rPr lang="el-GR" sz="2600" b="1" strike="noStrike" spc="-1">
                <a:solidFill>
                  <a:srgbClr val="000000"/>
                </a:solidFill>
                <a:latin typeface="Perpetua"/>
              </a:rPr>
              <a:t>λύση</a:t>
            </a: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 οι μηχανισμοί άμυνας του οργανισμού υπερνικούν τους παθογόνους μικροοργανισμούς και τους απομακρύνουν από τους μολυσμένους ιστούς με ή χωρίς αντιβιοτικά</a:t>
            </a:r>
            <a:endParaRPr lang="el-GR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l-GR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1" name="Picture 2"/>
          <p:cNvPicPr/>
          <p:nvPr/>
        </p:nvPicPr>
        <p:blipFill>
          <a:blip r:embed="rId2"/>
          <a:stretch/>
        </p:blipFill>
        <p:spPr>
          <a:xfrm>
            <a:off x="357120" y="285840"/>
            <a:ext cx="8355240" cy="63918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3" name="Picture 2"/>
          <p:cNvPicPr/>
          <p:nvPr/>
        </p:nvPicPr>
        <p:blipFill>
          <a:blip r:embed="rId2"/>
          <a:stretch/>
        </p:blipFill>
        <p:spPr>
          <a:xfrm>
            <a:off x="214200" y="214200"/>
            <a:ext cx="8727480" cy="64774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b="0" strike="noStrike" spc="-1">
                <a:solidFill>
                  <a:srgbClr val="696464"/>
                </a:solidFill>
                <a:latin typeface="Franklin Gothic Book"/>
              </a:rPr>
              <a:t>ΛΟΙΜΩΞΕΙΣ-ΙΣΤΟΡΙΚΗ ΑΝΑΔΡΟΜΗ </a:t>
            </a:r>
            <a:endParaRPr lang="el-GR" sz="4000" b="0" strike="noStrike" spc="-1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74320" indent="-273600">
              <a:lnSpc>
                <a:spcPct val="9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400" b="1" strike="noStrike" spc="-1">
                <a:solidFill>
                  <a:srgbClr val="000000"/>
                </a:solidFill>
                <a:latin typeface="Comic Sans MS"/>
              </a:rPr>
              <a:t>Υπολογίζονται ετησίως </a:t>
            </a:r>
            <a:r>
              <a:rPr lang="el-GR" sz="2400" b="1" strike="noStrike" spc="-1">
                <a:solidFill>
                  <a:srgbClr val="FF0000"/>
                </a:solidFill>
                <a:latin typeface="Comic Sans MS"/>
              </a:rPr>
              <a:t>13 εκ. θάνατοι διεθνώς</a:t>
            </a:r>
            <a:r>
              <a:rPr lang="el-GR" sz="2400" b="1" strike="noStrike" spc="-1">
                <a:solidFill>
                  <a:srgbClr val="FFFF00"/>
                </a:solidFill>
                <a:latin typeface="Comic Sans MS"/>
              </a:rPr>
              <a:t>. </a:t>
            </a:r>
            <a:endParaRPr lang="el-GR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581"/>
              </a:spcBef>
            </a:pPr>
            <a:endParaRPr lang="el-GR" sz="2400" b="0" strike="noStrike" spc="-1">
              <a:latin typeface="Arial"/>
            </a:endParaRPr>
          </a:p>
          <a:p>
            <a:pPr marL="274320" indent="-273600">
              <a:lnSpc>
                <a:spcPct val="90000"/>
              </a:lnSpc>
              <a:spcBef>
                <a:spcPts val="581"/>
              </a:spcBef>
            </a:pPr>
            <a:endParaRPr lang="el-GR" sz="2400" b="0" strike="noStrike" spc="-1">
              <a:latin typeface="Arial"/>
            </a:endParaRPr>
          </a:p>
          <a:p>
            <a:pPr marL="274320" indent="-273600">
              <a:lnSpc>
                <a:spcPct val="9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400" b="1" strike="noStrike" spc="-1">
                <a:solidFill>
                  <a:srgbClr val="000000"/>
                </a:solidFill>
                <a:latin typeface="Comic Sans MS"/>
              </a:rPr>
              <a:t>Στόν πόλεμο, τά μικρόβια ενίκησαν καί ως φαίνεται θά εξακολουθούν νά έχουν τον τελευταίο λόγο.</a:t>
            </a:r>
            <a:endParaRPr lang="el-GR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581"/>
              </a:spcBef>
            </a:pPr>
            <a:endParaRPr lang="el-GR" sz="2400" b="0" strike="noStrike" spc="-1">
              <a:latin typeface="Arial"/>
            </a:endParaRPr>
          </a:p>
          <a:p>
            <a:pPr marL="274320" indent="-273600">
              <a:lnSpc>
                <a:spcPct val="9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400" b="1" strike="noStrike" spc="-1">
                <a:solidFill>
                  <a:srgbClr val="000000"/>
                </a:solidFill>
                <a:latin typeface="Comic Sans MS"/>
              </a:rPr>
              <a:t>Οι παλαιές λοιμώξεις επιμένουν καί νέες τίς διεδέχθηκαν</a:t>
            </a:r>
            <a:endParaRPr lang="el-G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5" name="Picture 2"/>
          <p:cNvPicPr/>
          <p:nvPr/>
        </p:nvPicPr>
        <p:blipFill>
          <a:blip r:embed="rId2"/>
          <a:stretch/>
        </p:blipFill>
        <p:spPr>
          <a:xfrm>
            <a:off x="285840" y="285840"/>
            <a:ext cx="8521560" cy="63770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1440" anchor="b">
            <a:normAutofit fontScale="88500"/>
          </a:bodyPr>
          <a:lstStyle/>
          <a:p>
            <a:pPr>
              <a:lnSpc>
                <a:spcPct val="100000"/>
              </a:lnSpc>
            </a:pPr>
            <a:r>
              <a:rPr lang="el-GR" sz="4000" b="0" strike="noStrike" spc="-1">
                <a:solidFill>
                  <a:srgbClr val="696464"/>
                </a:solidFill>
                <a:latin typeface="Franklin Gothic Book"/>
              </a:rPr>
              <a:t>Προσέγγιση Ασθενούς με Πιθανή Λοίμωξη </a:t>
            </a:r>
            <a:endParaRPr lang="el-GR" sz="4000" b="0" strike="noStrike" spc="-1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74320" indent="-273600" algn="just">
              <a:lnSpc>
                <a:spcPct val="15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Ιστορικό: Ιστορικό έκθεσης σε μολυσματικό νόσημα, πολυανθεκτικό μικρόβιο </a:t>
            </a:r>
            <a:endParaRPr lang="el-GR" sz="2600" b="0" strike="noStrike" spc="-1">
              <a:latin typeface="Arial"/>
            </a:endParaRPr>
          </a:p>
          <a:p>
            <a:pPr marL="274320" indent="-273600" algn="just">
              <a:lnSpc>
                <a:spcPct val="15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Έξεις και συμπεριφορές (χρήστης ΕΦ ναρκωτικών, σεξουαλικές προτιμήσεις) </a:t>
            </a:r>
            <a:endParaRPr lang="el-GR" sz="2600" b="0" strike="noStrike" spc="-1">
              <a:latin typeface="Arial"/>
            </a:endParaRPr>
          </a:p>
          <a:p>
            <a:pPr marL="274320" indent="-273600" algn="just">
              <a:lnSpc>
                <a:spcPct val="15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Επαγγελματική έκθεση </a:t>
            </a:r>
            <a:endParaRPr lang="el-GR" sz="2600" b="0" strike="noStrike" spc="-1">
              <a:latin typeface="Arial"/>
            </a:endParaRPr>
          </a:p>
          <a:p>
            <a:pPr marL="274320" indent="-273600" algn="just">
              <a:lnSpc>
                <a:spcPct val="15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Hobby (κηπουρική, Sporothrix scenckii)</a:t>
            </a:r>
            <a:endParaRPr lang="el-GR" sz="2600" b="0" strike="noStrike" spc="-1">
              <a:latin typeface="Arial"/>
            </a:endParaRPr>
          </a:p>
          <a:p>
            <a:pPr marL="274320" indent="-273600" algn="just">
              <a:lnSpc>
                <a:spcPct val="15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Διαιτητικές συνήθειες (τυρί)</a:t>
            </a:r>
            <a:endParaRPr lang="el-GR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1440" anchor="b">
            <a:normAutofit fontScale="88500"/>
          </a:bodyPr>
          <a:lstStyle/>
          <a:p>
            <a:pPr>
              <a:lnSpc>
                <a:spcPct val="100000"/>
              </a:lnSpc>
            </a:pPr>
            <a:r>
              <a:rPr lang="el-GR" sz="4000" b="0" strike="noStrike" spc="-1">
                <a:solidFill>
                  <a:srgbClr val="696464"/>
                </a:solidFill>
                <a:latin typeface="Franklin Gothic Book"/>
              </a:rPr>
              <a:t>Προσέγγιση Ασθενούς με Πιθανή Λοίμωξη </a:t>
            </a:r>
            <a:endParaRPr lang="el-GR" sz="4000" b="0" strike="noStrike" spc="-1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74320" indent="-273600" algn="just">
              <a:lnSpc>
                <a:spcPct val="15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Ιστορικό :Έκθεση σε ζώα (γάτες, Bartonella henselae, ποντίκια, Leptospirosis) </a:t>
            </a:r>
            <a:endParaRPr lang="el-GR" sz="2600" b="0" strike="noStrike" spc="-1">
              <a:latin typeface="Arial"/>
            </a:endParaRPr>
          </a:p>
          <a:p>
            <a:pPr marL="274320" indent="-273600" algn="just">
              <a:lnSpc>
                <a:spcPct val="15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Πρόσφατα ταξίδια (ηπατίτιδα Α, ελονοσία, ενδημικές μυκητιάσεις) </a:t>
            </a:r>
            <a:endParaRPr lang="el-GR" sz="2600" b="0" strike="noStrike" spc="-1">
              <a:latin typeface="Arial"/>
            </a:endParaRPr>
          </a:p>
          <a:p>
            <a:pPr marL="274320" indent="-273600" algn="just">
              <a:lnSpc>
                <a:spcPct val="15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Ιστορικό εμβολιασμών </a:t>
            </a:r>
            <a:endParaRPr lang="el-GR" sz="2600" b="0" strike="noStrike" spc="-1">
              <a:latin typeface="Arial"/>
            </a:endParaRPr>
          </a:p>
          <a:p>
            <a:pPr marL="274320" indent="-273600" algn="just">
              <a:lnSpc>
                <a:spcPct val="15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Ατομικό αναμνηστικό (νοσήματα, θεραπείες, επεμβάσεις, ξένα σώματα) </a:t>
            </a:r>
            <a:endParaRPr lang="el-GR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285840" y="500040"/>
            <a:ext cx="8643240" cy="99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1440" anchor="b">
            <a:normAutofit fontScale="55000" lnSpcReduction="10000"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el-GR" sz="4000" b="0" strike="noStrike" spc="-1">
                <a:solidFill>
                  <a:srgbClr val="696464"/>
                </a:solidFill>
                <a:latin typeface="Franklin Gothic Book"/>
              </a:rPr>
              <a:t>Προσέγγιση Ασθενούς με Πιθανή Λοίμωξη (Ανοσοκατασταλμένος Ασθενής</a:t>
            </a:r>
            <a:endParaRPr lang="el-GR" sz="4000" b="0" strike="noStrike" spc="-1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74320" indent="-273600" algn="just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Ανεπάρκεια μηχανισμών άμυνας :Πρωτογενή –Δευτερογενή από κάποια νόσο ή θεραπεία </a:t>
            </a:r>
            <a:endParaRPr lang="el-GR" sz="2600" b="0" strike="noStrike" spc="-1">
              <a:latin typeface="Arial"/>
            </a:endParaRPr>
          </a:p>
          <a:p>
            <a:pPr marL="274320" indent="-273600" algn="just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Ανεπάρκεια μηχανισμών άμυνας :</a:t>
            </a:r>
            <a:endParaRPr lang="el-GR" sz="2600" b="0" strike="noStrike" spc="-1">
              <a:latin typeface="Arial"/>
            </a:endParaRPr>
          </a:p>
          <a:p>
            <a:pPr marL="548640" lvl="1" indent="-227880" algn="just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l-GR" sz="2400" b="0" strike="noStrike" spc="-1">
                <a:solidFill>
                  <a:srgbClr val="000000"/>
                </a:solidFill>
                <a:latin typeface="Perpetua"/>
              </a:rPr>
              <a:t>Διαταραχή της λειτουργίας του φραγμού δέρματος ή βλεννογόνων </a:t>
            </a:r>
            <a:endParaRPr lang="el-GR" sz="2400" b="0" strike="noStrike" spc="-1">
              <a:latin typeface="Arial"/>
            </a:endParaRPr>
          </a:p>
          <a:p>
            <a:pPr marL="548640" lvl="1" indent="-227880" algn="just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l-GR" sz="2400" b="0" strike="noStrike" spc="-1">
                <a:solidFill>
                  <a:srgbClr val="000000"/>
                </a:solidFill>
                <a:latin typeface="Perpetua"/>
              </a:rPr>
              <a:t>Ελάττωση του αριθμού ή δυσλειτουργία των πολυμορφοπυρήνων </a:t>
            </a:r>
            <a:endParaRPr lang="el-GR" sz="2400" b="0" strike="noStrike" spc="-1">
              <a:latin typeface="Arial"/>
            </a:endParaRPr>
          </a:p>
          <a:p>
            <a:pPr marL="548640" lvl="1" indent="-227880" algn="just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l-GR" sz="2400" b="0" strike="noStrike" spc="-1">
                <a:solidFill>
                  <a:srgbClr val="000000"/>
                </a:solidFill>
                <a:latin typeface="Perpetua"/>
              </a:rPr>
              <a:t>Διαταραχή της χυμικής ανοσίας  </a:t>
            </a:r>
            <a:endParaRPr lang="el-GR" sz="2400" b="0" strike="noStrike" spc="-1">
              <a:latin typeface="Arial"/>
            </a:endParaRPr>
          </a:p>
          <a:p>
            <a:pPr marL="548640" lvl="1" indent="-227880" algn="just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l-GR" sz="2400" b="0" strike="noStrike" spc="-1">
                <a:solidFill>
                  <a:srgbClr val="000000"/>
                </a:solidFill>
                <a:latin typeface="Perpetua"/>
              </a:rPr>
              <a:t>Διαταραχή της κυτταρικής ανοσίας</a:t>
            </a:r>
            <a:endParaRPr lang="el-GR" sz="2400" b="0" strike="noStrike" spc="-1">
              <a:latin typeface="Arial"/>
            </a:endParaRPr>
          </a:p>
          <a:p>
            <a:pPr marL="548640" lvl="1" indent="-227880" algn="just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l-GR" sz="2400" b="0" strike="noStrike" spc="-1">
                <a:solidFill>
                  <a:srgbClr val="000000"/>
                </a:solidFill>
                <a:latin typeface="Perpetua"/>
              </a:rPr>
              <a:t>Λειτουργική/ανατομική ασπληνία </a:t>
            </a:r>
            <a:endParaRPr lang="el-G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b="0" strike="noStrike" spc="-1">
                <a:solidFill>
                  <a:srgbClr val="696464"/>
                </a:solidFill>
                <a:latin typeface="Franklin Gothic Book"/>
              </a:rPr>
              <a:t>Ανεύρεση του Παθογόνου Αιτίου </a:t>
            </a:r>
            <a:endParaRPr lang="el-GR" sz="4000" b="0" strike="noStrike" spc="-1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Μικροσκοπική εξέταση του άμεσου παρασκευάσματος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Καλλιέργεια διαφόρων βιολογικών δειγμάτων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Αναζήτηση αντιγόνων του πιθανού μικροοργανισμού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Αναζήτηση αντισωμάτων έναντι του υποτιθέμενου παθογόνου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Ενίσχυση DNA στόχου με PCR </a:t>
            </a:r>
            <a:endParaRPr lang="el-GR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1440" anchor="b">
            <a:normAutofit fontScale="87500" lnSpcReduction="10000"/>
          </a:bodyPr>
          <a:lstStyle/>
          <a:p>
            <a:pPr>
              <a:lnSpc>
                <a:spcPct val="100000"/>
              </a:lnSpc>
            </a:pPr>
            <a:r>
              <a:rPr lang="el-GR" sz="4000" b="0" strike="noStrike" spc="-1">
                <a:solidFill>
                  <a:srgbClr val="696464"/>
                </a:solidFill>
                <a:latin typeface="Franklin Gothic Book"/>
              </a:rPr>
              <a:t>Εξέταση Βιολογικών Υγρών </a:t>
            </a:r>
            <a:r>
              <a:t/>
            </a:r>
            <a:br/>
            <a:endParaRPr lang="el-GR" sz="4000" b="0" strike="noStrike" spc="-1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Πτύελα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Πλευριτικό υγρό 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ΕΝΥ 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Ασκιτικό υγρό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Αρθρικό υγρό</a:t>
            </a:r>
            <a:endParaRPr lang="el-GR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b="0" strike="noStrike" spc="-1">
                <a:solidFill>
                  <a:srgbClr val="696464"/>
                </a:solidFill>
                <a:latin typeface="Franklin Gothic Book"/>
              </a:rPr>
              <a:t>Απεικονιστικαί Μέθοδοι </a:t>
            </a:r>
            <a:endParaRPr lang="el-GR" sz="4000" b="0" strike="noStrike" spc="-1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Απλές ακτινογραφίες 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Ultrasound 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 CT 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MRI  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 Σπινθηρογράφημα (PET/CT) </a:t>
            </a:r>
            <a:endParaRPr lang="el-GR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b="0" strike="noStrike" spc="-1">
                <a:solidFill>
                  <a:srgbClr val="696464"/>
                </a:solidFill>
                <a:latin typeface="Franklin Gothic Book"/>
              </a:rPr>
              <a:t>Λοιμώξεις του Ουροποιητικού </a:t>
            </a:r>
            <a:endParaRPr lang="el-GR" sz="4000" b="0" strike="noStrike" spc="-1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3000" lnSpcReduction="10000"/>
          </a:bodyPr>
          <a:lstStyle/>
          <a:p>
            <a:pPr marL="274320" indent="-273600">
              <a:lnSpc>
                <a:spcPct val="100000"/>
              </a:lnSpc>
              <a:spcBef>
                <a:spcPts val="581"/>
              </a:spcBef>
            </a:pPr>
            <a:endParaRPr lang="el-GR" sz="18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1" strike="noStrike" spc="-1">
                <a:solidFill>
                  <a:srgbClr val="000000"/>
                </a:solidFill>
                <a:latin typeface="Perpetua"/>
              </a:rPr>
              <a:t>Ορισμοί </a:t>
            </a: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: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Ανώτερο ουροποιητικό (πυελονεφρίτις) των νεφρών και της κύστεως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Κατώτερο ουροποιητικό (κυστίτις) μόνο της κύστεως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1" strike="noStrike" spc="-1">
                <a:solidFill>
                  <a:srgbClr val="000000"/>
                </a:solidFill>
                <a:latin typeface="Perpetua"/>
              </a:rPr>
              <a:t>Σημεία και συμπτώματα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Δυσουρία –πόνος στην ούρηση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Συχνουρία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Διάταση κύστεως και ή των νεφρών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1" strike="noStrike" spc="-1">
                <a:solidFill>
                  <a:srgbClr val="000000"/>
                </a:solidFill>
                <a:latin typeface="Perpetua"/>
              </a:rPr>
              <a:t>Διάγνωση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Δείγμα ούρων : Μέσο της ούρηση </a:t>
            </a:r>
            <a:endParaRPr lang="el-GR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l-GR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b="0" strike="noStrike" spc="-1">
                <a:solidFill>
                  <a:srgbClr val="696464"/>
                </a:solidFill>
                <a:latin typeface="Franklin Gothic Book"/>
              </a:rPr>
              <a:t>Πνευμονία </a:t>
            </a:r>
            <a:endParaRPr lang="el-GR" sz="4000" b="0" strike="noStrike" spc="-1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74320" indent="-273600">
              <a:lnSpc>
                <a:spcPct val="100000"/>
              </a:lnSpc>
              <a:spcBef>
                <a:spcPts val="581"/>
              </a:spcBef>
            </a:pPr>
            <a:endParaRPr lang="el-GR" sz="18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Ορισμός : Λοίμωξη των πνευμόνων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1" strike="noStrike" spc="-1">
                <a:solidFill>
                  <a:srgbClr val="000000"/>
                </a:solidFill>
                <a:latin typeface="Perpetua"/>
              </a:rPr>
              <a:t>Σημεία και Συμπτώματα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Δύσπνοια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Βήχας, πυρετός 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Θωρακικός πόνος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Διάγνωση: Δείγματα από πτύελα, ακτινογραφία, αξονική</a:t>
            </a:r>
            <a:endParaRPr lang="el-GR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l-GR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b="0" strike="noStrike" spc="-1">
                <a:solidFill>
                  <a:srgbClr val="696464"/>
                </a:solidFill>
                <a:latin typeface="Franklin Gothic Book"/>
              </a:rPr>
              <a:t>Φαρυγγίτιδα </a:t>
            </a:r>
            <a:endParaRPr lang="el-GR" sz="4000" b="0" strike="noStrike" spc="-1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81"/>
              </a:spcBef>
            </a:pP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l-GR" sz="18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Λοίμωξη του φάρυγγα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1" strike="noStrike" spc="-1">
                <a:solidFill>
                  <a:srgbClr val="000000"/>
                </a:solidFill>
                <a:latin typeface="Perpetua"/>
              </a:rPr>
              <a:t>Εικόνα</a:t>
            </a: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: πυρετός, πόνος στο φάρυγγα, δυσκαταποσία, κακουχία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1" strike="noStrike" spc="-1">
                <a:solidFill>
                  <a:srgbClr val="000000"/>
                </a:solidFill>
                <a:latin typeface="Perpetua"/>
              </a:rPr>
              <a:t>Διάγνωση</a:t>
            </a: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: καλλιέργεια φαρυγγικού επιχρίσματος </a:t>
            </a:r>
            <a:endParaRPr lang="el-GR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l-GR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l-GR" sz="2600" b="0" strike="noStrike" spc="-1">
              <a:latin typeface="Arial"/>
            </a:endParaRPr>
          </a:p>
        </p:txBody>
      </p:sp>
      <p:pic>
        <p:nvPicPr>
          <p:cNvPr id="184" name="Picture 2"/>
          <p:cNvPicPr/>
          <p:nvPr/>
        </p:nvPicPr>
        <p:blipFill>
          <a:blip r:embed="rId2"/>
          <a:stretch/>
        </p:blipFill>
        <p:spPr>
          <a:xfrm>
            <a:off x="5929200" y="4429080"/>
            <a:ext cx="2440800" cy="1998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1440" anchor="b">
            <a:normAutofit fontScale="87500" lnSpcReduction="10000"/>
          </a:bodyPr>
          <a:lstStyle/>
          <a:p>
            <a:pPr>
              <a:lnSpc>
                <a:spcPct val="100000"/>
              </a:lnSpc>
            </a:pPr>
            <a:r>
              <a:rPr lang="el-GR" sz="4000" b="1" strike="noStrike" spc="-1">
                <a:solidFill>
                  <a:srgbClr val="696464"/>
                </a:solidFill>
                <a:latin typeface="Franklin Gothic Book"/>
              </a:rPr>
              <a:t>ΛΟΙΜΩΞΕΙΣ </a:t>
            </a:r>
            <a:r>
              <a:t/>
            </a:r>
            <a:br/>
            <a:endParaRPr lang="el-GR" sz="4000" b="0" strike="noStrike" spc="-1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3500" lnSpcReduction="10000"/>
          </a:bodyPr>
          <a:lstStyle/>
          <a:p>
            <a:pPr>
              <a:lnSpc>
                <a:spcPct val="100000"/>
              </a:lnSpc>
              <a:spcBef>
                <a:spcPts val="581"/>
              </a:spcBef>
            </a:pPr>
            <a:endParaRPr lang="el-GR" sz="18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1" strike="noStrike" spc="-1">
                <a:solidFill>
                  <a:srgbClr val="000000"/>
                </a:solidFill>
                <a:latin typeface="Perpetua"/>
              </a:rPr>
              <a:t>1900 –Κύρια αίτια θανάτου </a:t>
            </a:r>
            <a:endParaRPr lang="el-GR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 </a:t>
            </a:r>
            <a:r>
              <a:rPr lang="el-GR" sz="2600" b="1" strike="noStrike" spc="-1">
                <a:solidFill>
                  <a:srgbClr val="000000"/>
                </a:solidFill>
                <a:latin typeface="Perpetua"/>
              </a:rPr>
              <a:t>Tuberculosis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Pneumonia and Influenza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Heart Disease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1" strike="noStrike" spc="-1">
                <a:solidFill>
                  <a:srgbClr val="000000"/>
                </a:solidFill>
                <a:latin typeface="Perpetua"/>
              </a:rPr>
              <a:t>Diarrhea / Enteritis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Cerebrovascular Disease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Nephritis / Nephrosis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Unintended Injury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Cancer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1" strike="noStrike" spc="-1">
                <a:solidFill>
                  <a:srgbClr val="000000"/>
                </a:solidFill>
                <a:latin typeface="Perpetua"/>
              </a:rPr>
              <a:t>Diphtheria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1" strike="noStrike" spc="-1">
                <a:solidFill>
                  <a:srgbClr val="000000"/>
                </a:solidFill>
                <a:latin typeface="Perpetua"/>
              </a:rPr>
              <a:t>Typhoid Fever </a:t>
            </a:r>
            <a:endParaRPr lang="el-GR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l-GR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l-GR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6" name="Picture 2"/>
          <p:cNvPicPr/>
          <p:nvPr/>
        </p:nvPicPr>
        <p:blipFill>
          <a:blip r:embed="rId2"/>
          <a:stretch/>
        </p:blipFill>
        <p:spPr>
          <a:xfrm>
            <a:off x="500040" y="285840"/>
            <a:ext cx="8392320" cy="6294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8" name="Picture 2"/>
          <p:cNvPicPr/>
          <p:nvPr/>
        </p:nvPicPr>
        <p:blipFill>
          <a:blip r:embed="rId2"/>
          <a:stretch/>
        </p:blipFill>
        <p:spPr>
          <a:xfrm>
            <a:off x="357120" y="285840"/>
            <a:ext cx="8480520" cy="64033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0" y="920880"/>
            <a:ext cx="7129800" cy="10555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2"/>
          <p:cNvSpPr/>
          <p:nvPr/>
        </p:nvSpPr>
        <p:spPr>
          <a:xfrm>
            <a:off x="0" y="0"/>
            <a:ext cx="7248960" cy="189900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3"/>
          <p:cNvSpPr/>
          <p:nvPr/>
        </p:nvSpPr>
        <p:spPr>
          <a:xfrm>
            <a:off x="1111680" y="150840"/>
            <a:ext cx="6917040" cy="121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1317960" indent="-1305360">
              <a:lnSpc>
                <a:spcPct val="100000"/>
              </a:lnSpc>
            </a:pPr>
            <a:r>
              <a:rPr lang="el-GR" sz="4000" b="0" strike="noStrike" spc="-26">
                <a:solidFill>
                  <a:srgbClr val="FF388C"/>
                </a:solidFill>
                <a:latin typeface="Arial"/>
                <a:ea typeface="DejaVu Sans"/>
              </a:rPr>
              <a:t>Λοιμώξει</a:t>
            </a:r>
            <a:r>
              <a:rPr lang="el-GR" sz="4000" b="0" strike="noStrike" spc="-21">
                <a:solidFill>
                  <a:srgbClr val="FF388C"/>
                </a:solidFill>
                <a:latin typeface="Arial"/>
                <a:ea typeface="DejaVu Sans"/>
              </a:rPr>
              <a:t>ς</a:t>
            </a:r>
            <a:r>
              <a:rPr lang="el-GR" sz="4000" b="0" strike="noStrike" spc="145">
                <a:solidFill>
                  <a:srgbClr val="FF388C"/>
                </a:solidFill>
                <a:latin typeface="Arial"/>
                <a:ea typeface="DejaVu Sans"/>
              </a:rPr>
              <a:t> </a:t>
            </a:r>
            <a:r>
              <a:rPr lang="el-GR" sz="4000" b="0" strike="noStrike" spc="-26">
                <a:solidFill>
                  <a:srgbClr val="FF388C"/>
                </a:solidFill>
                <a:latin typeface="Arial"/>
                <a:ea typeface="DejaVu Sans"/>
              </a:rPr>
              <a:t>Κεντρικού</a:t>
            </a:r>
            <a:r>
              <a:rPr lang="el-GR" sz="4000" b="0" strike="noStrike" spc="145">
                <a:solidFill>
                  <a:srgbClr val="FF388C"/>
                </a:solidFill>
                <a:latin typeface="Arial"/>
                <a:ea typeface="DejaVu Sans"/>
              </a:rPr>
              <a:t> </a:t>
            </a:r>
            <a:r>
              <a:rPr lang="el-GR" sz="4000" b="0" strike="noStrike" spc="-32">
                <a:solidFill>
                  <a:srgbClr val="FF388C"/>
                </a:solidFill>
                <a:latin typeface="Arial"/>
                <a:ea typeface="DejaVu Sans"/>
              </a:rPr>
              <a:t>Νευρικού</a:t>
            </a:r>
            <a:r>
              <a:rPr lang="el-GR" sz="4000" b="0" strike="noStrike" spc="-21">
                <a:solidFill>
                  <a:srgbClr val="FF388C"/>
                </a:solidFill>
                <a:latin typeface="Arial"/>
                <a:ea typeface="DejaVu Sans"/>
              </a:rPr>
              <a:t> Συστήματο</a:t>
            </a:r>
            <a:r>
              <a:rPr lang="el-GR" sz="4000" b="0" strike="noStrike" spc="-1">
                <a:solidFill>
                  <a:srgbClr val="FF388C"/>
                </a:solidFill>
                <a:latin typeface="Arial"/>
                <a:ea typeface="DejaVu Sans"/>
              </a:rPr>
              <a:t>ς</a:t>
            </a:r>
            <a:r>
              <a:rPr lang="el-GR" sz="4000" b="0" strike="noStrike" spc="140">
                <a:solidFill>
                  <a:srgbClr val="FF388C"/>
                </a:solidFill>
                <a:latin typeface="Arial"/>
                <a:ea typeface="DejaVu Sans"/>
              </a:rPr>
              <a:t> </a:t>
            </a:r>
            <a:r>
              <a:rPr lang="el-GR" sz="4000" b="0" strike="noStrike" spc="-1">
                <a:solidFill>
                  <a:srgbClr val="FF388C"/>
                </a:solidFill>
                <a:latin typeface="Tahoma"/>
                <a:ea typeface="DejaVu Sans"/>
              </a:rPr>
              <a:t>(</a:t>
            </a:r>
            <a:r>
              <a:rPr lang="el-GR" sz="4000" b="0" strike="noStrike" spc="-7">
                <a:solidFill>
                  <a:srgbClr val="FF388C"/>
                </a:solidFill>
                <a:latin typeface="Arial"/>
                <a:ea typeface="DejaVu Sans"/>
              </a:rPr>
              <a:t>ΚΝ</a:t>
            </a:r>
            <a:r>
              <a:rPr lang="el-GR" sz="4000" b="0" strike="noStrike" spc="1">
                <a:solidFill>
                  <a:srgbClr val="FF388C"/>
                </a:solidFill>
                <a:latin typeface="Arial"/>
                <a:ea typeface="DejaVu Sans"/>
              </a:rPr>
              <a:t>Σ</a:t>
            </a:r>
            <a:r>
              <a:rPr lang="el-GR" sz="4000" b="0" strike="noStrike" spc="-1">
                <a:solidFill>
                  <a:srgbClr val="FF388C"/>
                </a:solidFill>
                <a:latin typeface="Tahoma"/>
                <a:ea typeface="DejaVu Sans"/>
              </a:rPr>
              <a:t>)</a:t>
            </a:r>
            <a:endParaRPr lang="el-GR" sz="4000" b="0" strike="noStrike" spc="-1">
              <a:latin typeface="Arial"/>
            </a:endParaRPr>
          </a:p>
        </p:txBody>
      </p:sp>
      <p:sp>
        <p:nvSpPr>
          <p:cNvPr id="192" name="CustomShape 4"/>
          <p:cNvSpPr/>
          <p:nvPr/>
        </p:nvSpPr>
        <p:spPr>
          <a:xfrm>
            <a:off x="525600" y="1737720"/>
            <a:ext cx="8009280" cy="41065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356400" indent="-34308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lang="el-GR" sz="2400" b="0" strike="noStrike" spc="-15" dirty="0">
                <a:solidFill>
                  <a:srgbClr val="FFFFFF"/>
                </a:solidFill>
                <a:latin typeface="Times New Roman"/>
                <a:ea typeface="DejaVu Sans"/>
              </a:rPr>
              <a:t>Μηνιγγίτιδα</a:t>
            </a:r>
            <a:endParaRPr lang="el-GR" sz="2400" b="0" strike="noStrike" spc="-1" dirty="0">
              <a:latin typeface="Arial"/>
            </a:endParaRPr>
          </a:p>
          <a:p>
            <a:pPr>
              <a:lnSpc>
                <a:spcPts val="1001"/>
              </a:lnSpc>
            </a:pPr>
            <a:endParaRPr lang="el-GR" sz="2400" b="0" strike="noStrike" spc="-1" dirty="0">
              <a:latin typeface="Arial"/>
            </a:endParaRPr>
          </a:p>
          <a:p>
            <a:pPr>
              <a:lnSpc>
                <a:spcPts val="1001"/>
              </a:lnSpc>
              <a:spcBef>
                <a:spcPts val="9"/>
              </a:spcBef>
            </a:pPr>
            <a:endParaRPr lang="el-GR" sz="2400" b="0" strike="noStrike" spc="-1" dirty="0">
              <a:latin typeface="Arial"/>
            </a:endParaRPr>
          </a:p>
          <a:p>
            <a:pPr marL="356400" indent="-34308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lang="el-GR" sz="2400" b="0" strike="noStrike" spc="-15" dirty="0">
                <a:solidFill>
                  <a:srgbClr val="FFFFFF"/>
                </a:solidFill>
                <a:latin typeface="Times New Roman"/>
                <a:ea typeface="DejaVu Sans"/>
              </a:rPr>
              <a:t>Εγκεφαλίτιδα</a:t>
            </a:r>
            <a:endParaRPr lang="el-GR" sz="2400" b="0" strike="noStrike" spc="-1" dirty="0">
              <a:latin typeface="Arial"/>
            </a:endParaRPr>
          </a:p>
          <a:p>
            <a:pPr>
              <a:lnSpc>
                <a:spcPts val="1001"/>
              </a:lnSpc>
            </a:pPr>
            <a:endParaRPr lang="el-GR" sz="2400" b="0" strike="noStrike" spc="-1" dirty="0">
              <a:latin typeface="Arial"/>
            </a:endParaRPr>
          </a:p>
          <a:p>
            <a:pPr>
              <a:lnSpc>
                <a:spcPts val="1001"/>
              </a:lnSpc>
              <a:spcBef>
                <a:spcPts val="3"/>
              </a:spcBef>
            </a:pPr>
            <a:endParaRPr lang="el-GR" sz="2400" b="0" strike="noStrike" spc="-1" dirty="0">
              <a:latin typeface="Arial"/>
            </a:endParaRPr>
          </a:p>
          <a:p>
            <a:pPr marL="356400" indent="-34308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lang="el-GR" sz="2400" b="0" strike="noStrike" spc="-15" dirty="0" err="1">
                <a:solidFill>
                  <a:srgbClr val="FFFFFF"/>
                </a:solidFill>
                <a:latin typeface="Times New Roman"/>
                <a:ea typeface="DejaVu Sans"/>
              </a:rPr>
              <a:t>Μηνιγγοεγκεφαλίτιδα</a:t>
            </a:r>
            <a:endParaRPr lang="el-GR" sz="2400" b="0" strike="noStrike" spc="-1" dirty="0">
              <a:latin typeface="Arial"/>
            </a:endParaRPr>
          </a:p>
          <a:p>
            <a:pPr>
              <a:lnSpc>
                <a:spcPts val="1001"/>
              </a:lnSpc>
            </a:pPr>
            <a:endParaRPr lang="el-GR" sz="2400" b="0" strike="noStrike" spc="-1" dirty="0">
              <a:latin typeface="Arial"/>
            </a:endParaRPr>
          </a:p>
          <a:p>
            <a:pPr>
              <a:lnSpc>
                <a:spcPts val="1001"/>
              </a:lnSpc>
              <a:spcBef>
                <a:spcPts val="11"/>
              </a:spcBef>
            </a:pPr>
            <a:endParaRPr lang="el-GR" sz="2400" b="0" strike="noStrike" spc="-1" dirty="0">
              <a:latin typeface="Arial"/>
            </a:endParaRPr>
          </a:p>
          <a:p>
            <a:pPr marL="356400" indent="-34308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lang="el-GR" sz="2400" b="0" strike="noStrike" spc="-15" dirty="0">
                <a:solidFill>
                  <a:srgbClr val="FFFFFF"/>
                </a:solidFill>
                <a:latin typeface="Times New Roman"/>
                <a:ea typeface="DejaVu Sans"/>
              </a:rPr>
              <a:t>Εγκεφαλικό</a:t>
            </a:r>
            <a:r>
              <a:rPr lang="el-GR" sz="2400" b="0" strike="noStrike" spc="-7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el-GR" sz="2400" b="0" strike="noStrike" spc="-15" dirty="0">
                <a:solidFill>
                  <a:srgbClr val="FFFFFF"/>
                </a:solidFill>
                <a:latin typeface="Times New Roman"/>
                <a:ea typeface="DejaVu Sans"/>
              </a:rPr>
              <a:t>απόστημα</a:t>
            </a:r>
            <a:r>
              <a:rPr lang="el-GR" sz="2400" b="0" strike="noStrike" spc="-7" dirty="0">
                <a:solidFill>
                  <a:srgbClr val="FFFFFF"/>
                </a:solidFill>
                <a:latin typeface="Times New Roman"/>
                <a:ea typeface="DejaVu Sans"/>
              </a:rPr>
              <a:t> κα</a:t>
            </a:r>
            <a:r>
              <a:rPr lang="el-GR" sz="24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ι </a:t>
            </a:r>
            <a:r>
              <a:rPr lang="el-GR" sz="2400" b="0" strike="noStrike" spc="-15" dirty="0">
                <a:solidFill>
                  <a:srgbClr val="FFFFFF"/>
                </a:solidFill>
                <a:latin typeface="Times New Roman"/>
                <a:ea typeface="DejaVu Sans"/>
              </a:rPr>
              <a:t>άλλες εντοπισμένες</a:t>
            </a:r>
            <a:r>
              <a:rPr lang="el-GR" sz="2400" b="0" strike="noStrike" spc="7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el-GR" sz="2400" b="0" strike="noStrike" spc="-15" dirty="0">
                <a:solidFill>
                  <a:srgbClr val="FFFFFF"/>
                </a:solidFill>
                <a:latin typeface="Times New Roman"/>
                <a:ea typeface="DejaVu Sans"/>
              </a:rPr>
              <a:t>λοιμώξεις</a:t>
            </a:r>
            <a:endParaRPr lang="el-GR" sz="2400" b="0" strike="noStrike" spc="-1" dirty="0">
              <a:latin typeface="Arial"/>
            </a:endParaRPr>
          </a:p>
          <a:p>
            <a:pPr>
              <a:lnSpc>
                <a:spcPts val="1001"/>
              </a:lnSpc>
            </a:pPr>
            <a:endParaRPr lang="el-GR" sz="2400" b="0" strike="noStrike" spc="-1" dirty="0">
              <a:latin typeface="Arial"/>
            </a:endParaRPr>
          </a:p>
          <a:p>
            <a:pPr>
              <a:lnSpc>
                <a:spcPts val="1001"/>
              </a:lnSpc>
              <a:spcBef>
                <a:spcPts val="3"/>
              </a:spcBef>
            </a:pPr>
            <a:endParaRPr lang="el-GR" sz="2400" b="0" strike="noStrike" spc="-1" dirty="0">
              <a:latin typeface="Arial"/>
            </a:endParaRPr>
          </a:p>
          <a:p>
            <a:pPr marL="356400" indent="-34308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lang="el-GR" sz="2400" b="0" strike="noStrike" spc="-15" dirty="0">
                <a:solidFill>
                  <a:srgbClr val="FFFFFF"/>
                </a:solidFill>
                <a:latin typeface="Times New Roman"/>
                <a:ea typeface="DejaVu Sans"/>
              </a:rPr>
              <a:t>Λοιμώξεις</a:t>
            </a:r>
            <a:r>
              <a:rPr lang="el-GR" sz="2400" b="0" strike="noStrike" spc="7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el-GR" sz="2400" b="0" strike="noStrike" spc="-21" dirty="0">
                <a:solidFill>
                  <a:srgbClr val="FFFFFF"/>
                </a:solidFill>
                <a:latin typeface="Times New Roman"/>
                <a:ea typeface="DejaVu Sans"/>
              </a:rPr>
              <a:t>πο</a:t>
            </a:r>
            <a:r>
              <a:rPr lang="el-GR" sz="2400" b="0" strike="noStrike" spc="-15" dirty="0">
                <a:solidFill>
                  <a:srgbClr val="FFFFFF"/>
                </a:solidFill>
                <a:latin typeface="Times New Roman"/>
                <a:ea typeface="DejaVu Sans"/>
              </a:rPr>
              <a:t>υ</a:t>
            </a:r>
            <a:r>
              <a:rPr lang="el-GR" sz="2400" b="0" strike="noStrike" spc="1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el-GR" sz="2400" b="0" strike="noStrike" spc="-15" dirty="0">
                <a:solidFill>
                  <a:srgbClr val="FFFFFF"/>
                </a:solidFill>
                <a:latin typeface="Times New Roman"/>
                <a:ea typeface="DejaVu Sans"/>
              </a:rPr>
              <a:t>δρουν στο</a:t>
            </a:r>
            <a:r>
              <a:rPr lang="el-GR" sz="2400" b="0" strike="noStrike" spc="-7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el-GR" sz="2400" b="0" strike="noStrike" spc="-21" dirty="0">
                <a:solidFill>
                  <a:srgbClr val="FFFFFF"/>
                </a:solidFill>
                <a:latin typeface="Times New Roman"/>
                <a:ea typeface="DejaVu Sans"/>
              </a:rPr>
              <a:t>ΚΝΣ</a:t>
            </a:r>
            <a:r>
              <a:rPr lang="el-GR" sz="2400" b="0" strike="noStrike" spc="1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el-GR" sz="2400" b="0" strike="noStrike" spc="-12" dirty="0">
                <a:solidFill>
                  <a:srgbClr val="FFFFFF"/>
                </a:solidFill>
                <a:latin typeface="Times New Roman"/>
                <a:ea typeface="DejaVu Sans"/>
              </a:rPr>
              <a:t>μέσ</a:t>
            </a:r>
            <a:r>
              <a:rPr lang="el-GR" sz="2400" b="0" strike="noStrike" spc="-21" dirty="0">
                <a:solidFill>
                  <a:srgbClr val="FFFFFF"/>
                </a:solidFill>
                <a:latin typeface="Times New Roman"/>
                <a:ea typeface="DejaVu Sans"/>
              </a:rPr>
              <a:t>ω</a:t>
            </a:r>
            <a:r>
              <a:rPr lang="el-GR" sz="2400" b="0" strike="noStrike" spc="-12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el-GR" sz="2400" b="0" strike="noStrike" spc="-15" dirty="0">
                <a:solidFill>
                  <a:srgbClr val="FFFFFF"/>
                </a:solidFill>
                <a:latin typeface="Times New Roman"/>
                <a:ea typeface="DejaVu Sans"/>
              </a:rPr>
              <a:t>τοξινών :</a:t>
            </a:r>
            <a:endParaRPr lang="el-GR" sz="2400" b="0" strike="noStrike" spc="-1" dirty="0">
              <a:latin typeface="Arial"/>
            </a:endParaRPr>
          </a:p>
          <a:p>
            <a:pPr>
              <a:lnSpc>
                <a:spcPts val="1001"/>
              </a:lnSpc>
            </a:pPr>
            <a:endParaRPr lang="el-GR" sz="2400" b="0" strike="noStrike" spc="-1" dirty="0">
              <a:latin typeface="Arial"/>
            </a:endParaRPr>
          </a:p>
          <a:p>
            <a:pPr>
              <a:lnSpc>
                <a:spcPts val="1001"/>
              </a:lnSpc>
              <a:spcBef>
                <a:spcPts val="9"/>
              </a:spcBef>
            </a:pPr>
            <a:endParaRPr lang="el-GR" sz="2400" b="0" strike="noStrike" spc="-1" dirty="0">
              <a:latin typeface="Arial"/>
            </a:endParaRPr>
          </a:p>
          <a:p>
            <a:pPr marL="470880">
              <a:lnSpc>
                <a:spcPct val="100000"/>
              </a:lnSpc>
            </a:pPr>
            <a:r>
              <a:rPr lang="el-GR" sz="24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–</a:t>
            </a:r>
            <a:r>
              <a:rPr lang="el-GR" sz="2400" b="0" strike="noStrike" spc="242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el-GR" sz="2400" b="0" strike="noStrike" spc="-15" dirty="0">
                <a:solidFill>
                  <a:srgbClr val="FFFFFF"/>
                </a:solidFill>
                <a:latin typeface="Times New Roman"/>
                <a:ea typeface="DejaVu Sans"/>
              </a:rPr>
              <a:t>τέτανο</a:t>
            </a:r>
            <a:r>
              <a:rPr lang="el-GR" sz="2400" b="0" strike="noStrike" spc="-12" dirty="0">
                <a:solidFill>
                  <a:srgbClr val="FFFFFF"/>
                </a:solidFill>
                <a:latin typeface="Times New Roman"/>
                <a:ea typeface="DejaVu Sans"/>
              </a:rPr>
              <a:t>ς</a:t>
            </a:r>
            <a:r>
              <a:rPr lang="el-GR" sz="24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,</a:t>
            </a:r>
            <a:r>
              <a:rPr lang="el-GR" sz="2400" b="0" strike="noStrike" spc="-7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el-GR" sz="24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αλλαντίασ</a:t>
            </a:r>
            <a:r>
              <a:rPr lang="el-GR" sz="2400" b="0" strike="noStrike" spc="-7" dirty="0">
                <a:solidFill>
                  <a:srgbClr val="FFFFFF"/>
                </a:solidFill>
                <a:latin typeface="Times New Roman"/>
                <a:ea typeface="DejaVu Sans"/>
              </a:rPr>
              <a:t>η</a:t>
            </a:r>
            <a:r>
              <a:rPr lang="el-GR" sz="24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,</a:t>
            </a:r>
            <a:r>
              <a:rPr lang="el-GR" sz="2400" b="0" strike="noStrike" spc="-7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el-GR" sz="2400" b="0" strike="noStrike" spc="-15" dirty="0">
                <a:solidFill>
                  <a:srgbClr val="FFFFFF"/>
                </a:solidFill>
                <a:latin typeface="Times New Roman"/>
                <a:ea typeface="DejaVu Sans"/>
              </a:rPr>
              <a:t>διφθερίτιδα</a:t>
            </a:r>
            <a:endParaRPr lang="el-GR" sz="2400" b="0" strike="noStrike" spc="-1" dirty="0">
              <a:latin typeface="Arial"/>
            </a:endParaRPr>
          </a:p>
          <a:p>
            <a:pPr marL="470880">
              <a:lnSpc>
                <a:spcPts val="1001"/>
              </a:lnSpc>
            </a:pPr>
            <a:endParaRPr lang="el-GR" sz="2400" b="0" strike="noStrike" spc="-1" dirty="0">
              <a:latin typeface="Arial"/>
            </a:endParaRPr>
          </a:p>
          <a:p>
            <a:pPr marL="470880">
              <a:lnSpc>
                <a:spcPts val="1001"/>
              </a:lnSpc>
              <a:spcBef>
                <a:spcPts val="3"/>
              </a:spcBef>
            </a:pPr>
            <a:endParaRPr lang="el-GR" sz="2400" b="0" strike="noStrike" spc="-1" dirty="0">
              <a:latin typeface="Arial"/>
            </a:endParaRPr>
          </a:p>
          <a:p>
            <a:pPr marL="356400" indent="-34308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lang="el-GR" sz="2400" b="0" strike="noStrike" spc="-15" dirty="0">
                <a:solidFill>
                  <a:srgbClr val="FFFFFF"/>
                </a:solidFill>
                <a:latin typeface="Times New Roman"/>
                <a:ea typeface="DejaVu Sans"/>
              </a:rPr>
              <a:t>Άλλες λοιμώξεις</a:t>
            </a:r>
            <a:r>
              <a:rPr lang="el-GR" sz="2400" b="0" strike="noStrike" spc="1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el-GR" sz="2400" b="0" strike="noStrike" spc="-21" dirty="0">
                <a:solidFill>
                  <a:srgbClr val="FFFFFF"/>
                </a:solidFill>
                <a:latin typeface="Times New Roman"/>
                <a:ea typeface="DejaVu Sans"/>
              </a:rPr>
              <a:t>ΚΝΣ</a:t>
            </a:r>
            <a:endParaRPr lang="el-GR" sz="2400" b="0" strike="noStrike" spc="-1" dirty="0">
              <a:latin typeface="Arial"/>
            </a:endParaRPr>
          </a:p>
        </p:txBody>
      </p:sp>
      <p:sp>
        <p:nvSpPr>
          <p:cNvPr id="193" name="CustomShape 5"/>
          <p:cNvSpPr/>
          <p:nvPr/>
        </p:nvSpPr>
        <p:spPr>
          <a:xfrm>
            <a:off x="838080" y="1600200"/>
            <a:ext cx="1904400" cy="608760"/>
          </a:xfrm>
          <a:prstGeom prst="ellipse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6"/>
          <p:cNvSpPr/>
          <p:nvPr/>
        </p:nvSpPr>
        <p:spPr>
          <a:xfrm>
            <a:off x="762120" y="2209680"/>
            <a:ext cx="2056680" cy="761400"/>
          </a:xfrm>
          <a:prstGeom prst="ellipse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CustomShape 7"/>
          <p:cNvSpPr/>
          <p:nvPr/>
        </p:nvSpPr>
        <p:spPr>
          <a:xfrm>
            <a:off x="762120" y="2895480"/>
            <a:ext cx="3123360" cy="761400"/>
          </a:xfrm>
          <a:prstGeom prst="ellipse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457200" y="267480"/>
            <a:ext cx="8228880" cy="13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484560">
              <a:lnSpc>
                <a:spcPct val="100000"/>
              </a:lnSpc>
            </a:pPr>
            <a:r>
              <a:rPr lang="el-GR" sz="4000" b="0" strike="noStrike" spc="-1" dirty="0">
                <a:solidFill>
                  <a:srgbClr val="D26785"/>
                </a:solidFill>
                <a:latin typeface="Century Gothic"/>
              </a:rPr>
              <a:t>Συμπτώματα σε λοιμώξεις ΚΝΣ </a:t>
            </a:r>
            <a:endParaRPr lang="el-GR" sz="4000" b="0" strike="noStrike" spc="-1" dirty="0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457200" y="1882800"/>
            <a:ext cx="8457480" cy="457128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48200" indent="-383400">
              <a:lnSpc>
                <a:spcPct val="100000"/>
              </a:lnSpc>
              <a:spcBef>
                <a:spcPts val="561"/>
              </a:spcBef>
              <a:buClr>
                <a:srgbClr val="FF388C"/>
              </a:buClr>
              <a:buSzPct val="80000"/>
              <a:buFont typeface="Wingdings 2" charset="2"/>
              <a:buChar char=""/>
            </a:pPr>
            <a:r>
              <a:rPr lang="el-GR" sz="2800" b="0" strike="noStrike" spc="-1" dirty="0">
                <a:latin typeface="Century Gothic"/>
              </a:rPr>
              <a:t>Πυρετός</a:t>
            </a:r>
            <a:endParaRPr lang="el-GR" sz="2800" b="0" strike="noStrike" spc="-1" dirty="0">
              <a:latin typeface="Arial"/>
            </a:endParaRPr>
          </a:p>
          <a:p>
            <a:pPr marL="448200" indent="-383400">
              <a:lnSpc>
                <a:spcPct val="100000"/>
              </a:lnSpc>
              <a:spcBef>
                <a:spcPts val="561"/>
              </a:spcBef>
              <a:buClr>
                <a:srgbClr val="FF388C"/>
              </a:buClr>
              <a:buSzPct val="80000"/>
              <a:buFont typeface="Wingdings 2" charset="2"/>
              <a:buChar char=""/>
            </a:pPr>
            <a:r>
              <a:rPr lang="el-GR" sz="2800" b="0" strike="noStrike" spc="-1" dirty="0">
                <a:latin typeface="Century Gothic"/>
              </a:rPr>
              <a:t>Κεφαλαλγία</a:t>
            </a:r>
            <a:endParaRPr lang="el-GR" sz="2800" b="0" strike="noStrike" spc="-1" dirty="0">
              <a:latin typeface="Arial"/>
            </a:endParaRPr>
          </a:p>
          <a:p>
            <a:pPr marL="448200" indent="-383400">
              <a:lnSpc>
                <a:spcPct val="100000"/>
              </a:lnSpc>
              <a:spcBef>
                <a:spcPts val="561"/>
              </a:spcBef>
              <a:buClr>
                <a:srgbClr val="FF388C"/>
              </a:buClr>
              <a:buSzPct val="80000"/>
              <a:buFont typeface="Wingdings 2" charset="2"/>
              <a:buChar char=""/>
            </a:pPr>
            <a:r>
              <a:rPr lang="el-GR" sz="2800" b="0" strike="noStrike" spc="-1" dirty="0">
                <a:latin typeface="Century Gothic"/>
              </a:rPr>
              <a:t>Έμετοι, Φωτοφοβία, Εξάνθημα, Δυσκαμψία,</a:t>
            </a:r>
            <a:endParaRPr lang="el-GR" sz="2800" b="0" strike="noStrike" spc="-1" dirty="0">
              <a:latin typeface="Arial"/>
            </a:endParaRPr>
          </a:p>
          <a:p>
            <a:pPr marL="448200" indent="-383400">
              <a:lnSpc>
                <a:spcPct val="100000"/>
              </a:lnSpc>
              <a:spcBef>
                <a:spcPts val="561"/>
              </a:spcBef>
              <a:buClr>
                <a:srgbClr val="FF388C"/>
              </a:buClr>
              <a:buSzPct val="80000"/>
              <a:buFont typeface="Wingdings 2" charset="2"/>
              <a:buChar char=""/>
            </a:pPr>
            <a:r>
              <a:rPr lang="el-GR" sz="2800" b="0" strike="noStrike" spc="-1" dirty="0">
                <a:latin typeface="Century Gothic"/>
              </a:rPr>
              <a:t>Σπασμοί</a:t>
            </a:r>
            <a:endParaRPr lang="el-GR" sz="2800" b="0" strike="noStrike" spc="-1" dirty="0">
              <a:latin typeface="Arial"/>
            </a:endParaRPr>
          </a:p>
          <a:p>
            <a:pPr marL="448200" indent="-383400">
              <a:lnSpc>
                <a:spcPct val="100000"/>
              </a:lnSpc>
              <a:spcBef>
                <a:spcPts val="601"/>
              </a:spcBef>
              <a:buClr>
                <a:srgbClr val="FF388C"/>
              </a:buClr>
              <a:buSzPct val="80000"/>
              <a:buFont typeface="Wingdings 2" charset="2"/>
              <a:buChar char=""/>
            </a:pPr>
            <a:r>
              <a:rPr lang="el-GR" sz="2800" b="0" strike="noStrike" spc="-1" dirty="0">
                <a:latin typeface="Century Gothic"/>
              </a:rPr>
              <a:t>Διαταραχή στη συμπεριφορά, μεταβολή επιπέδου </a:t>
            </a:r>
            <a:r>
              <a:rPr lang="el-GR" sz="2800" b="0" strike="noStrike" spc="-1" dirty="0" err="1">
                <a:latin typeface="Century Gothic"/>
              </a:rPr>
              <a:t>συνείδησης,εστιακοί</a:t>
            </a:r>
            <a:r>
              <a:rPr lang="el-GR" sz="2800" b="0" strike="noStrike" spc="-1" dirty="0">
                <a:latin typeface="Century Gothic"/>
              </a:rPr>
              <a:t>  σπασμοί    εγκεφαλίτιδα</a:t>
            </a:r>
            <a:r>
              <a:rPr lang="el-GR" sz="3000" b="0" strike="noStrike" spc="-1" dirty="0">
                <a:latin typeface="Century Gothic"/>
              </a:rPr>
              <a:t>    </a:t>
            </a:r>
            <a:r>
              <a:rPr lang="el-GR" sz="3000" b="0" strike="noStrike" spc="-1" dirty="0">
                <a:solidFill>
                  <a:srgbClr val="FFFFFF"/>
                </a:solidFill>
                <a:latin typeface="Century Gothic"/>
              </a:rPr>
              <a:t>      </a:t>
            </a:r>
            <a:endParaRPr lang="el-GR" sz="3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0" y="920880"/>
            <a:ext cx="7129800" cy="10555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2"/>
          <p:cNvSpPr/>
          <p:nvPr/>
        </p:nvSpPr>
        <p:spPr>
          <a:xfrm>
            <a:off x="0" y="0"/>
            <a:ext cx="7248960" cy="189900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3"/>
          <p:cNvSpPr/>
          <p:nvPr/>
        </p:nvSpPr>
        <p:spPr>
          <a:xfrm>
            <a:off x="457200" y="267480"/>
            <a:ext cx="8228880" cy="13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77920" rIns="0" bIns="0" anchor="ctr">
            <a:noAutofit/>
          </a:bodyPr>
          <a:lstStyle/>
          <a:p>
            <a:pPr marL="860400">
              <a:lnSpc>
                <a:spcPts val="4771"/>
              </a:lnSpc>
            </a:pPr>
            <a:r>
              <a:rPr lang="el-GR" sz="4000" b="0" strike="noStrike" spc="-7">
                <a:solidFill>
                  <a:srgbClr val="FF388C"/>
                </a:solidFill>
                <a:latin typeface="Arial"/>
              </a:rPr>
              <a:t>Διαγνωστικ</a:t>
            </a:r>
            <a:r>
              <a:rPr lang="el-GR" sz="4000" b="0" strike="noStrike" spc="-1">
                <a:solidFill>
                  <a:srgbClr val="FF388C"/>
                </a:solidFill>
                <a:latin typeface="Arial"/>
              </a:rPr>
              <a:t>ή</a:t>
            </a:r>
            <a:r>
              <a:rPr lang="el-GR" sz="4000" b="0" strike="noStrike" spc="140">
                <a:solidFill>
                  <a:srgbClr val="FF388C"/>
                </a:solidFill>
                <a:latin typeface="Arial"/>
              </a:rPr>
              <a:t> </a:t>
            </a:r>
            <a:r>
              <a:rPr lang="el-GR" sz="4000" b="0" strike="noStrike" spc="-26">
                <a:solidFill>
                  <a:srgbClr val="FF388C"/>
                </a:solidFill>
                <a:latin typeface="Arial"/>
              </a:rPr>
              <a:t>προσπέλαση</a:t>
            </a:r>
            <a:endParaRPr lang="el-GR" sz="4000" b="0" strike="noStrike" spc="-1">
              <a:latin typeface="Arial"/>
            </a:endParaRPr>
          </a:p>
        </p:txBody>
      </p:sp>
      <p:sp>
        <p:nvSpPr>
          <p:cNvPr id="201" name="CustomShape 4"/>
          <p:cNvSpPr/>
          <p:nvPr/>
        </p:nvSpPr>
        <p:spPr>
          <a:xfrm>
            <a:off x="525600" y="1588320"/>
            <a:ext cx="7398360" cy="45936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356400" indent="-34308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lang="el-GR" sz="2400" b="1" strike="noStrike" spc="-15" dirty="0" err="1">
                <a:latin typeface="Times New Roman"/>
                <a:ea typeface="DejaVu Sans"/>
              </a:rPr>
              <a:t>Οσφυονωτιαία</a:t>
            </a:r>
            <a:r>
              <a:rPr lang="el-GR" sz="2400" b="1" strike="noStrike" spc="92" dirty="0">
                <a:latin typeface="Times New Roman"/>
                <a:ea typeface="DejaVu Sans"/>
              </a:rPr>
              <a:t> </a:t>
            </a:r>
            <a:r>
              <a:rPr lang="el-GR" sz="2400" b="1" strike="noStrike" spc="-15" dirty="0">
                <a:latin typeface="Times New Roman"/>
                <a:ea typeface="DejaVu Sans"/>
              </a:rPr>
              <a:t>παρακέντηση</a:t>
            </a:r>
            <a:r>
              <a:rPr lang="el-GR" sz="2400" b="1" strike="noStrike" spc="80" dirty="0">
                <a:latin typeface="Times New Roman"/>
                <a:ea typeface="DejaVu Sans"/>
              </a:rPr>
              <a:t> </a:t>
            </a:r>
            <a:r>
              <a:rPr lang="el-GR" sz="2400" b="1" strike="noStrike" spc="-1" dirty="0">
                <a:latin typeface="Times New Roman"/>
                <a:ea typeface="DejaVu Sans"/>
              </a:rPr>
              <a:t>γι</a:t>
            </a:r>
            <a:r>
              <a:rPr lang="el-GR" sz="2400" b="1" strike="noStrike" spc="-7" dirty="0">
                <a:latin typeface="Times New Roman"/>
                <a:ea typeface="DejaVu Sans"/>
              </a:rPr>
              <a:t>α</a:t>
            </a:r>
            <a:r>
              <a:rPr lang="el-GR" sz="2400" b="1" strike="noStrike" spc="-1" dirty="0">
                <a:latin typeface="Times New Roman"/>
                <a:ea typeface="DejaVu Sans"/>
              </a:rPr>
              <a:t>:</a:t>
            </a:r>
            <a:endParaRPr lang="el-GR" sz="2400" b="0" strike="noStrike" spc="-1" dirty="0">
              <a:latin typeface="Arial"/>
            </a:endParaRPr>
          </a:p>
          <a:p>
            <a:pPr>
              <a:lnSpc>
                <a:spcPts val="853"/>
              </a:lnSpc>
              <a:spcBef>
                <a:spcPts val="20"/>
              </a:spcBef>
            </a:pPr>
            <a:endParaRPr lang="el-GR" sz="2400" b="0" strike="noStrike" spc="-1" dirty="0">
              <a:latin typeface="Arial"/>
            </a:endParaRPr>
          </a:p>
          <a:p>
            <a:pPr>
              <a:lnSpc>
                <a:spcPts val="1001"/>
              </a:lnSpc>
            </a:pPr>
            <a:endParaRPr lang="el-GR" sz="2400" b="0" strike="noStrike" spc="-1" dirty="0">
              <a:latin typeface="Arial"/>
            </a:endParaRPr>
          </a:p>
          <a:p>
            <a:pPr marL="756720" lvl="1" indent="-285840">
              <a:lnSpc>
                <a:spcPct val="100000"/>
              </a:lnSpc>
              <a:buClr>
                <a:srgbClr val="FFFFFF"/>
              </a:buClr>
              <a:buFont typeface="Symbol"/>
              <a:buChar char=""/>
            </a:pPr>
            <a:r>
              <a:rPr lang="el-GR" sz="2400" b="1" strike="noStrike" spc="-15" dirty="0">
                <a:latin typeface="Times New Roman"/>
                <a:ea typeface="DejaVu Sans"/>
              </a:rPr>
              <a:t>μέτρηση</a:t>
            </a:r>
            <a:r>
              <a:rPr lang="el-GR" sz="2400" b="1" strike="noStrike" spc="75" dirty="0">
                <a:latin typeface="Times New Roman"/>
                <a:ea typeface="DejaVu Sans"/>
              </a:rPr>
              <a:t> </a:t>
            </a:r>
            <a:r>
              <a:rPr lang="el-GR" sz="2400" b="1" strike="noStrike" spc="-15" dirty="0">
                <a:latin typeface="Times New Roman"/>
                <a:ea typeface="DejaVu Sans"/>
              </a:rPr>
              <a:t>πίεσης</a:t>
            </a:r>
            <a:r>
              <a:rPr lang="el-GR" sz="2400" b="1" strike="noStrike" spc="86" dirty="0">
                <a:latin typeface="Times New Roman"/>
                <a:ea typeface="DejaVu Sans"/>
              </a:rPr>
              <a:t> </a:t>
            </a:r>
            <a:r>
              <a:rPr lang="el-GR" sz="2400" b="1" strike="noStrike" spc="-21" dirty="0">
                <a:latin typeface="Times New Roman"/>
                <a:ea typeface="DejaVu Sans"/>
              </a:rPr>
              <a:t>ΕΝΥ</a:t>
            </a:r>
            <a:r>
              <a:rPr lang="el-GR" sz="2400" b="1" strike="noStrike" spc="80" dirty="0">
                <a:latin typeface="Times New Roman"/>
                <a:ea typeface="DejaVu Sans"/>
              </a:rPr>
              <a:t> </a:t>
            </a:r>
            <a:r>
              <a:rPr lang="el-GR" sz="2400" b="1" strike="noStrike" spc="-7" dirty="0">
                <a:latin typeface="Times New Roman"/>
                <a:ea typeface="DejaVu Sans"/>
              </a:rPr>
              <a:t>κα</a:t>
            </a:r>
            <a:r>
              <a:rPr lang="el-GR" sz="2400" b="1" strike="noStrike" spc="-1" dirty="0">
                <a:latin typeface="Times New Roman"/>
                <a:ea typeface="DejaVu Sans"/>
              </a:rPr>
              <a:t>ι</a:t>
            </a:r>
            <a:r>
              <a:rPr lang="el-GR" sz="2400" b="1" strike="noStrike" spc="80" dirty="0">
                <a:latin typeface="Times New Roman"/>
                <a:ea typeface="DejaVu Sans"/>
              </a:rPr>
              <a:t> </a:t>
            </a:r>
            <a:r>
              <a:rPr lang="el-GR" sz="2400" b="1" strike="noStrike" spc="-15" dirty="0">
                <a:latin typeface="Times New Roman"/>
                <a:ea typeface="DejaVu Sans"/>
              </a:rPr>
              <a:t>λήψη</a:t>
            </a:r>
            <a:r>
              <a:rPr lang="el-GR" sz="2400" b="1" strike="noStrike" spc="80" dirty="0">
                <a:latin typeface="Times New Roman"/>
                <a:ea typeface="DejaVu Sans"/>
              </a:rPr>
              <a:t> </a:t>
            </a:r>
            <a:r>
              <a:rPr lang="el-GR" sz="2400" b="1" strike="noStrike" spc="-21" dirty="0">
                <a:latin typeface="Times New Roman"/>
                <a:ea typeface="DejaVu Sans"/>
              </a:rPr>
              <a:t>ΕΝΥ</a:t>
            </a:r>
            <a:r>
              <a:rPr lang="el-GR" sz="2400" b="1" strike="noStrike" spc="80" dirty="0">
                <a:latin typeface="Times New Roman"/>
                <a:ea typeface="DejaVu Sans"/>
              </a:rPr>
              <a:t> </a:t>
            </a:r>
            <a:r>
              <a:rPr lang="el-GR" sz="2400" b="1" strike="noStrike" spc="-1" dirty="0">
                <a:latin typeface="Times New Roman"/>
                <a:ea typeface="DejaVu Sans"/>
              </a:rPr>
              <a:t>για</a:t>
            </a:r>
            <a:r>
              <a:rPr lang="el-GR" sz="2400" b="1" strike="noStrike" spc="80" dirty="0">
                <a:latin typeface="Times New Roman"/>
                <a:ea typeface="DejaVu Sans"/>
              </a:rPr>
              <a:t> </a:t>
            </a:r>
            <a:r>
              <a:rPr lang="el-GR" sz="2400" b="1" strike="noStrike" spc="-15" dirty="0">
                <a:latin typeface="Times New Roman"/>
                <a:ea typeface="DejaVu Sans"/>
              </a:rPr>
              <a:t>εξέταση</a:t>
            </a:r>
            <a:endParaRPr lang="el-GR" sz="2400" b="0" strike="noStrike" spc="-1" dirty="0">
              <a:latin typeface="Arial"/>
            </a:endParaRPr>
          </a:p>
          <a:p>
            <a:pPr>
              <a:lnSpc>
                <a:spcPts val="853"/>
              </a:lnSpc>
              <a:spcBef>
                <a:spcPts val="23"/>
              </a:spcBef>
            </a:pPr>
            <a:endParaRPr lang="el-GR" sz="2400" b="0" strike="noStrike" spc="-1" dirty="0">
              <a:latin typeface="Arial"/>
            </a:endParaRPr>
          </a:p>
          <a:p>
            <a:pPr>
              <a:lnSpc>
                <a:spcPts val="1001"/>
              </a:lnSpc>
            </a:pPr>
            <a:endParaRPr lang="el-GR" sz="2400" b="0" strike="noStrike" spc="-1" dirty="0">
              <a:latin typeface="Arial"/>
            </a:endParaRPr>
          </a:p>
          <a:p>
            <a:pPr marL="356400" indent="-34308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lang="el-GR" sz="2400" b="1" strike="noStrike" spc="-15" dirty="0">
                <a:latin typeface="Times New Roman"/>
                <a:ea typeface="DejaVu Sans"/>
              </a:rPr>
              <a:t>Γενική</a:t>
            </a:r>
            <a:r>
              <a:rPr lang="el-GR" sz="2400" b="1" strike="noStrike" spc="69" dirty="0">
                <a:latin typeface="Times New Roman"/>
                <a:ea typeface="DejaVu Sans"/>
              </a:rPr>
              <a:t> </a:t>
            </a:r>
            <a:r>
              <a:rPr lang="el-GR" sz="2400" b="1" strike="noStrike" spc="-15" dirty="0">
                <a:latin typeface="Times New Roman"/>
                <a:ea typeface="DejaVu Sans"/>
              </a:rPr>
              <a:t>αίματος</a:t>
            </a:r>
            <a:endParaRPr lang="el-GR" sz="2400" b="0" strike="noStrike" spc="-1" dirty="0">
              <a:latin typeface="Arial"/>
            </a:endParaRPr>
          </a:p>
          <a:p>
            <a:pPr>
              <a:lnSpc>
                <a:spcPts val="853"/>
              </a:lnSpc>
              <a:spcBef>
                <a:spcPts val="14"/>
              </a:spcBef>
            </a:pPr>
            <a:endParaRPr lang="el-GR" sz="2400" b="0" strike="noStrike" spc="-1" dirty="0">
              <a:latin typeface="Arial"/>
            </a:endParaRPr>
          </a:p>
          <a:p>
            <a:pPr>
              <a:lnSpc>
                <a:spcPts val="1001"/>
              </a:lnSpc>
            </a:pPr>
            <a:endParaRPr lang="el-GR" sz="2400" b="0" strike="noStrike" spc="-1" dirty="0">
              <a:latin typeface="Arial"/>
            </a:endParaRPr>
          </a:p>
          <a:p>
            <a:pPr marL="756720" lvl="1" indent="-285840">
              <a:lnSpc>
                <a:spcPct val="100000"/>
              </a:lnSpc>
              <a:buClr>
                <a:srgbClr val="FFFFFF"/>
              </a:buClr>
              <a:buFont typeface="Symbol"/>
              <a:buChar char=""/>
            </a:pPr>
            <a:r>
              <a:rPr lang="el-GR" sz="2400" b="1" strike="noStrike" spc="-15" dirty="0">
                <a:latin typeface="Times New Roman"/>
                <a:ea typeface="DejaVu Sans"/>
              </a:rPr>
              <a:t>μέτρηση</a:t>
            </a:r>
            <a:r>
              <a:rPr lang="el-GR" sz="2400" b="1" strike="noStrike" spc="75" dirty="0">
                <a:latin typeface="Times New Roman"/>
                <a:ea typeface="DejaVu Sans"/>
              </a:rPr>
              <a:t> </a:t>
            </a:r>
            <a:r>
              <a:rPr lang="el-GR" sz="2400" b="1" strike="noStrike" spc="-15" dirty="0">
                <a:latin typeface="Times New Roman"/>
                <a:ea typeface="DejaVu Sans"/>
              </a:rPr>
              <a:t>λευκών</a:t>
            </a:r>
            <a:r>
              <a:rPr lang="el-GR" sz="2400" b="1" strike="noStrike" spc="86" dirty="0">
                <a:latin typeface="Times New Roman"/>
                <a:ea typeface="DejaVu Sans"/>
              </a:rPr>
              <a:t> </a:t>
            </a:r>
            <a:r>
              <a:rPr lang="el-GR" sz="2400" b="1" strike="noStrike" spc="-15" dirty="0">
                <a:latin typeface="Times New Roman"/>
                <a:ea typeface="DejaVu Sans"/>
              </a:rPr>
              <a:t>αιμοσφαιρίων</a:t>
            </a:r>
            <a:r>
              <a:rPr lang="el-GR" sz="2400" b="1" strike="noStrike" spc="80" dirty="0">
                <a:latin typeface="Times New Roman"/>
                <a:ea typeface="DejaVu Sans"/>
              </a:rPr>
              <a:t> </a:t>
            </a:r>
            <a:r>
              <a:rPr lang="el-GR" sz="2400" b="1" strike="noStrike" spc="-7" dirty="0">
                <a:latin typeface="Times New Roman"/>
                <a:ea typeface="DejaVu Sans"/>
              </a:rPr>
              <a:t>κα</a:t>
            </a:r>
            <a:r>
              <a:rPr lang="el-GR" sz="2400" b="1" strike="noStrike" spc="-1" dirty="0">
                <a:latin typeface="Times New Roman"/>
                <a:ea typeface="DejaVu Sans"/>
              </a:rPr>
              <a:t>ι</a:t>
            </a:r>
            <a:r>
              <a:rPr lang="el-GR" sz="2400" b="1" strike="noStrike" spc="80" dirty="0">
                <a:latin typeface="Times New Roman"/>
                <a:ea typeface="DejaVu Sans"/>
              </a:rPr>
              <a:t> </a:t>
            </a:r>
            <a:r>
              <a:rPr lang="el-GR" sz="2400" b="1" strike="noStrike" spc="-15" dirty="0">
                <a:latin typeface="Times New Roman"/>
                <a:ea typeface="DejaVu Sans"/>
              </a:rPr>
              <a:t>αιμοπεταλίων</a:t>
            </a:r>
            <a:endParaRPr lang="el-GR" sz="2400" b="0" strike="noStrike" spc="-1" dirty="0">
              <a:latin typeface="Arial"/>
            </a:endParaRPr>
          </a:p>
          <a:p>
            <a:pPr>
              <a:lnSpc>
                <a:spcPts val="853"/>
              </a:lnSpc>
              <a:spcBef>
                <a:spcPts val="23"/>
              </a:spcBef>
            </a:pPr>
            <a:endParaRPr lang="el-GR" sz="2400" b="0" strike="noStrike" spc="-1" dirty="0">
              <a:latin typeface="Arial"/>
            </a:endParaRPr>
          </a:p>
          <a:p>
            <a:pPr>
              <a:lnSpc>
                <a:spcPts val="1001"/>
              </a:lnSpc>
            </a:pPr>
            <a:endParaRPr lang="el-GR" sz="2400" b="0" strike="noStrike" spc="-1" dirty="0">
              <a:latin typeface="Arial"/>
            </a:endParaRPr>
          </a:p>
          <a:p>
            <a:pPr marL="356400" indent="-34308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lang="el-GR" sz="2400" b="1" strike="noStrike" spc="-15" dirty="0">
                <a:latin typeface="Times New Roman"/>
                <a:ea typeface="DejaVu Sans"/>
              </a:rPr>
              <a:t>Έλεγχος</a:t>
            </a:r>
            <a:r>
              <a:rPr lang="el-GR" sz="2400" b="1" strike="noStrike" spc="86" dirty="0">
                <a:latin typeface="Times New Roman"/>
                <a:ea typeface="DejaVu Sans"/>
              </a:rPr>
              <a:t> </a:t>
            </a:r>
            <a:r>
              <a:rPr lang="el-GR" sz="2400" b="1" strike="noStrike" spc="-21" dirty="0">
                <a:latin typeface="Times New Roman"/>
                <a:ea typeface="DejaVu Sans"/>
              </a:rPr>
              <a:t>πήξεως</a:t>
            </a:r>
            <a:endParaRPr lang="el-GR" sz="2400" b="0" strike="noStrike" spc="-1" dirty="0">
              <a:latin typeface="Arial"/>
            </a:endParaRPr>
          </a:p>
          <a:p>
            <a:pPr>
              <a:lnSpc>
                <a:spcPts val="853"/>
              </a:lnSpc>
              <a:spcBef>
                <a:spcPts val="23"/>
              </a:spcBef>
            </a:pPr>
            <a:endParaRPr lang="el-GR" sz="2400" b="0" strike="noStrike" spc="-1" dirty="0">
              <a:latin typeface="Arial"/>
            </a:endParaRPr>
          </a:p>
          <a:p>
            <a:pPr>
              <a:lnSpc>
                <a:spcPts val="1001"/>
              </a:lnSpc>
            </a:pPr>
            <a:endParaRPr lang="el-GR" sz="2400" b="0" strike="noStrike" spc="-1" dirty="0">
              <a:latin typeface="Arial"/>
            </a:endParaRPr>
          </a:p>
          <a:p>
            <a:pPr marL="356400" indent="-34308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lang="el-GR" sz="2400" b="1" strike="noStrike" spc="-15" dirty="0">
                <a:latin typeface="Times New Roman"/>
                <a:ea typeface="DejaVu Sans"/>
              </a:rPr>
              <a:t>Καλλιέργεια</a:t>
            </a:r>
            <a:r>
              <a:rPr lang="el-GR" sz="2400" b="1" strike="noStrike" spc="80" dirty="0">
                <a:latin typeface="Times New Roman"/>
                <a:ea typeface="DejaVu Sans"/>
              </a:rPr>
              <a:t> </a:t>
            </a:r>
            <a:r>
              <a:rPr lang="el-GR" sz="2400" b="1" strike="noStrike" spc="-15" dirty="0">
                <a:latin typeface="Times New Roman"/>
                <a:ea typeface="DejaVu Sans"/>
              </a:rPr>
              <a:t>αίματος</a:t>
            </a:r>
            <a:endParaRPr lang="el-GR" sz="2400" b="0" strike="noStrike" spc="-1" dirty="0">
              <a:latin typeface="Arial"/>
            </a:endParaRPr>
          </a:p>
          <a:p>
            <a:pPr>
              <a:lnSpc>
                <a:spcPts val="853"/>
              </a:lnSpc>
              <a:spcBef>
                <a:spcPts val="14"/>
              </a:spcBef>
            </a:pPr>
            <a:endParaRPr lang="el-GR" sz="2400" b="0" strike="noStrike" spc="-1" dirty="0">
              <a:latin typeface="Arial"/>
            </a:endParaRPr>
          </a:p>
          <a:p>
            <a:pPr>
              <a:lnSpc>
                <a:spcPts val="1001"/>
              </a:lnSpc>
            </a:pPr>
            <a:endParaRPr lang="el-GR" sz="2400" b="0" strike="noStrike" spc="-1" dirty="0">
              <a:latin typeface="Arial"/>
            </a:endParaRPr>
          </a:p>
          <a:p>
            <a:pPr marL="356400" indent="-34308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lang="el-GR" sz="2400" b="0" strike="noStrike" spc="-15" dirty="0">
                <a:latin typeface="Times New Roman"/>
                <a:ea typeface="DejaVu Sans"/>
              </a:rPr>
              <a:t>Ακτινολογικός</a:t>
            </a:r>
            <a:r>
              <a:rPr lang="el-GR" sz="2400" b="0" strike="noStrike" spc="92" dirty="0">
                <a:latin typeface="Times New Roman"/>
                <a:ea typeface="DejaVu Sans"/>
              </a:rPr>
              <a:t> </a:t>
            </a:r>
            <a:r>
              <a:rPr lang="el-GR" sz="2400" b="0" strike="noStrike" spc="-15" dirty="0">
                <a:latin typeface="Times New Roman"/>
                <a:ea typeface="DejaVu Sans"/>
              </a:rPr>
              <a:t>έλεγχος</a:t>
            </a:r>
            <a:endParaRPr lang="el-GR" sz="2400" b="0" strike="noStrike" spc="-1" dirty="0">
              <a:latin typeface="Arial"/>
            </a:endParaRPr>
          </a:p>
          <a:p>
            <a:pPr>
              <a:lnSpc>
                <a:spcPts val="853"/>
              </a:lnSpc>
              <a:spcBef>
                <a:spcPts val="20"/>
              </a:spcBef>
            </a:pPr>
            <a:endParaRPr lang="el-GR" sz="2400" b="0" strike="noStrike" spc="-1" dirty="0">
              <a:latin typeface="Arial"/>
            </a:endParaRPr>
          </a:p>
          <a:p>
            <a:pPr>
              <a:lnSpc>
                <a:spcPts val="1001"/>
              </a:lnSpc>
            </a:pPr>
            <a:endParaRPr lang="el-GR" sz="2400" b="0" strike="noStrike" spc="-1" dirty="0">
              <a:latin typeface="Arial"/>
            </a:endParaRPr>
          </a:p>
          <a:p>
            <a:pPr marL="756720" lvl="1" indent="-285840">
              <a:lnSpc>
                <a:spcPts val="2863"/>
              </a:lnSpc>
              <a:buClr>
                <a:srgbClr val="FFFFFF"/>
              </a:buClr>
              <a:buFont typeface="Symbol"/>
              <a:buChar char=""/>
            </a:pPr>
            <a:r>
              <a:rPr lang="el-GR" sz="2400" b="0" strike="noStrike" spc="-1" dirty="0">
                <a:latin typeface="Times New Roman"/>
                <a:ea typeface="DejaVu Sans"/>
              </a:rPr>
              <a:t>CT</a:t>
            </a:r>
            <a:r>
              <a:rPr lang="el-GR" sz="2400" b="0" strike="noStrike" spc="-7" dirty="0">
                <a:latin typeface="Times New Roman"/>
                <a:ea typeface="DejaVu Sans"/>
              </a:rPr>
              <a:t> κα</a:t>
            </a:r>
            <a:r>
              <a:rPr lang="el-GR" sz="2400" b="0" strike="noStrike" spc="-1" dirty="0">
                <a:latin typeface="Times New Roman"/>
                <a:ea typeface="DejaVu Sans"/>
              </a:rPr>
              <a:t>ι</a:t>
            </a:r>
            <a:r>
              <a:rPr lang="el-GR" sz="2400" b="0" strike="noStrike" spc="80" dirty="0">
                <a:latin typeface="Times New Roman"/>
                <a:ea typeface="DejaVu Sans"/>
              </a:rPr>
              <a:t> </a:t>
            </a:r>
            <a:r>
              <a:rPr lang="el-GR" sz="2400" b="0" strike="noStrike" spc="-1" dirty="0">
                <a:latin typeface="Times New Roman"/>
                <a:ea typeface="DejaVu Sans"/>
              </a:rPr>
              <a:t>MRI</a:t>
            </a:r>
            <a:r>
              <a:rPr lang="el-GR" sz="2400" b="0" strike="noStrike" spc="-7" dirty="0">
                <a:latin typeface="Times New Roman"/>
                <a:ea typeface="DejaVu Sans"/>
              </a:rPr>
              <a:t> </a:t>
            </a:r>
            <a:r>
              <a:rPr lang="el-GR" sz="2400" b="0" strike="noStrike" spc="-15" dirty="0">
                <a:latin typeface="Times New Roman"/>
                <a:ea typeface="DejaVu Sans"/>
              </a:rPr>
              <a:t>εγκεφάλου</a:t>
            </a:r>
            <a:r>
              <a:rPr lang="el-GR" sz="2400" b="0" strike="noStrike" spc="86" dirty="0">
                <a:latin typeface="Times New Roman"/>
                <a:ea typeface="DejaVu Sans"/>
              </a:rPr>
              <a:t> </a:t>
            </a:r>
            <a:r>
              <a:rPr lang="el-GR" sz="2400" b="0" strike="noStrike" spc="-1" dirty="0">
                <a:latin typeface="Times New Roman"/>
                <a:ea typeface="DejaVu Sans"/>
              </a:rPr>
              <a:t>και</a:t>
            </a:r>
            <a:r>
              <a:rPr lang="el-GR" sz="2400" b="0" strike="noStrike" spc="75" dirty="0">
                <a:latin typeface="Times New Roman"/>
                <a:ea typeface="DejaVu Sans"/>
              </a:rPr>
              <a:t> </a:t>
            </a:r>
            <a:r>
              <a:rPr lang="el-GR" sz="2400" b="0" strike="noStrike" spc="-7" dirty="0" err="1">
                <a:latin typeface="Times New Roman"/>
                <a:ea typeface="DejaVu Sans"/>
              </a:rPr>
              <a:t>R</a:t>
            </a:r>
            <a:r>
              <a:rPr lang="el-GR" sz="2400" b="0" strike="noStrike" spc="-1" dirty="0" err="1">
                <a:latin typeface="Times New Roman"/>
                <a:ea typeface="DejaVu Sans"/>
              </a:rPr>
              <a:t>ö</a:t>
            </a:r>
            <a:r>
              <a:rPr lang="el-GR" sz="2400" b="0" strike="noStrike" spc="-7" dirty="0">
                <a:latin typeface="Times New Roman"/>
                <a:ea typeface="DejaVu Sans"/>
              </a:rPr>
              <a:t> </a:t>
            </a:r>
            <a:r>
              <a:rPr lang="el-GR" sz="2400" b="0" strike="noStrike" spc="-15" dirty="0">
                <a:latin typeface="Times New Roman"/>
                <a:ea typeface="DejaVu Sans"/>
              </a:rPr>
              <a:t>θώρακος</a:t>
            </a:r>
            <a:endParaRPr lang="el-GR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5000" lnSpcReduction="10000"/>
          </a:bodyPr>
          <a:lstStyle/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1" strike="noStrike" spc="-1">
                <a:solidFill>
                  <a:srgbClr val="000000"/>
                </a:solidFill>
                <a:latin typeface="Perpetua"/>
              </a:rPr>
              <a:t>1992 -Κύρια αίτια θανάτου </a:t>
            </a:r>
            <a:endParaRPr lang="el-GR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1" strike="noStrike" spc="-1">
                <a:solidFill>
                  <a:srgbClr val="000000"/>
                </a:solidFill>
                <a:latin typeface="Perpetua"/>
              </a:rPr>
              <a:t>Heart Disease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Cancer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Cerebrovascular Disease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COPD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Unintended Injury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1" strike="noStrike" spc="-1">
                <a:solidFill>
                  <a:srgbClr val="000000"/>
                </a:solidFill>
                <a:latin typeface="Perpetua"/>
              </a:rPr>
              <a:t>Pneumonia / Influenza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Diabetes Mellitus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1" strike="noStrike" spc="-1">
                <a:solidFill>
                  <a:srgbClr val="000000"/>
                </a:solidFill>
                <a:latin typeface="Perpetua"/>
              </a:rPr>
              <a:t>HIV/AIDS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Suicide </a:t>
            </a: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Homicide / Legal Intervention </a:t>
            </a:r>
            <a:endParaRPr lang="el-GR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l-GR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l-GR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1440" anchor="b">
            <a:normAutofit fontScale="88500"/>
          </a:bodyPr>
          <a:lstStyle/>
          <a:p>
            <a:pPr>
              <a:lnSpc>
                <a:spcPct val="100000"/>
              </a:lnSpc>
            </a:pPr>
            <a:r>
              <a:rPr lang="el-GR" sz="4000" b="0" strike="noStrike" spc="-1">
                <a:solidFill>
                  <a:srgbClr val="696464"/>
                </a:solidFill>
                <a:latin typeface="Franklin Gothic Book"/>
              </a:rPr>
              <a:t>ΕΝΝΟΙΕΣ ΠΟΥ ΘΑ ΜΑΣ ΑΠΑΣΧΟΛΗΣΟΥΝ</a:t>
            </a:r>
            <a:endParaRPr lang="el-GR" sz="4000" b="0" strike="noStrike" spc="-1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581"/>
              </a:spcBef>
            </a:pPr>
            <a:endParaRPr lang="el-GR" sz="1800" b="0" strike="noStrike" spc="-1">
              <a:latin typeface="Arial"/>
            </a:endParaRPr>
          </a:p>
          <a:p>
            <a:pPr marL="274320" indent="-273600" algn="ctr">
              <a:lnSpc>
                <a:spcPct val="9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400" b="1" u="sng" strike="noStrike" spc="-1">
                <a:solidFill>
                  <a:srgbClr val="000000"/>
                </a:solidFill>
                <a:uFillTx/>
                <a:latin typeface="Comic Sans MS"/>
              </a:rPr>
              <a:t>Μικρόβιο – Ξενιστής(Πάσχων)-Γιατρός</a:t>
            </a:r>
            <a:endParaRPr lang="el-GR" sz="2400" b="0" strike="noStrike" spc="-1">
              <a:latin typeface="Arial"/>
            </a:endParaRPr>
          </a:p>
          <a:p>
            <a:pPr marL="274320" indent="-273600" algn="ctr">
              <a:lnSpc>
                <a:spcPct val="9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400" b="1" u="sng" strike="noStrike" spc="-1">
                <a:solidFill>
                  <a:srgbClr val="000000"/>
                </a:solidFill>
                <a:uFillTx/>
                <a:latin typeface="Comic Sans MS"/>
              </a:rPr>
              <a:t>Φορεία </a:t>
            </a:r>
            <a:endParaRPr lang="el-GR" sz="2400" b="0" strike="noStrike" spc="-1">
              <a:latin typeface="Arial"/>
            </a:endParaRPr>
          </a:p>
          <a:p>
            <a:pPr marL="274320" indent="-273600" algn="ctr">
              <a:lnSpc>
                <a:spcPct val="9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400" b="1" strike="noStrike" spc="-1">
                <a:solidFill>
                  <a:srgbClr val="000000"/>
                </a:solidFill>
                <a:latin typeface="Comic Sans MS"/>
              </a:rPr>
              <a:t>Ιατρογενείς Λοιμώξεις</a:t>
            </a:r>
            <a:endParaRPr lang="el-GR" sz="2400" b="0" strike="noStrike" spc="-1">
              <a:latin typeface="Arial"/>
            </a:endParaRPr>
          </a:p>
          <a:p>
            <a:pPr marL="274320" indent="-273600" algn="ctr">
              <a:lnSpc>
                <a:spcPct val="9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400" b="1" strike="noStrike" spc="-1">
                <a:solidFill>
                  <a:srgbClr val="000000"/>
                </a:solidFill>
                <a:latin typeface="Comic Sans MS"/>
              </a:rPr>
              <a:t>Νοσοκομειακές Λοιμώξεις</a:t>
            </a:r>
            <a:endParaRPr lang="el-GR" sz="2400" b="0" strike="noStrike" spc="-1">
              <a:latin typeface="Arial"/>
            </a:endParaRPr>
          </a:p>
          <a:p>
            <a:pPr marL="274320" indent="-273600" algn="ctr">
              <a:lnSpc>
                <a:spcPct val="9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400" b="1" strike="noStrike" spc="-1">
                <a:solidFill>
                  <a:srgbClr val="000000"/>
                </a:solidFill>
                <a:latin typeface="Comic Sans MS"/>
              </a:rPr>
              <a:t>Λοιμώξεις επί ανοσοκαταστολής</a:t>
            </a:r>
            <a:endParaRPr lang="el-GR" sz="2400" b="0" strike="noStrike" spc="-1">
              <a:latin typeface="Arial"/>
            </a:endParaRPr>
          </a:p>
          <a:p>
            <a:pPr marL="274320" indent="-273600" algn="ctr">
              <a:lnSpc>
                <a:spcPct val="9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400" b="1" strike="noStrike" spc="-1">
                <a:solidFill>
                  <a:srgbClr val="000000"/>
                </a:solidFill>
                <a:latin typeface="Comic Sans MS"/>
              </a:rPr>
              <a:t> Ευκαιριακές λοιμώξεις </a:t>
            </a:r>
            <a:r>
              <a:rPr lang="el-GR" sz="2000" b="1" strike="noStrike" spc="-1">
                <a:solidFill>
                  <a:srgbClr val="000000"/>
                </a:solidFill>
                <a:latin typeface="Comic Sans MS"/>
              </a:rPr>
              <a:t>(opportunist)</a:t>
            </a:r>
            <a:endParaRPr lang="el-GR" sz="2000" b="0" strike="noStrike" spc="-1">
              <a:latin typeface="Arial"/>
            </a:endParaRPr>
          </a:p>
          <a:p>
            <a:pPr marL="274320" indent="-273600" algn="ctr">
              <a:lnSpc>
                <a:spcPct val="9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400" b="1" strike="noStrike" spc="-1">
                <a:solidFill>
                  <a:srgbClr val="000000"/>
                </a:solidFill>
                <a:latin typeface="Comic Sans MS"/>
              </a:rPr>
              <a:t>Λοιμώξεις από Τοξίνες (διφθερίτις,τέτανος,αλαντίασις)</a:t>
            </a:r>
            <a:endParaRPr lang="el-GR" sz="2400" b="0" strike="noStrike" spc="-1">
              <a:latin typeface="Arial"/>
            </a:endParaRPr>
          </a:p>
          <a:p>
            <a:pPr marL="274320" indent="-273600">
              <a:lnSpc>
                <a:spcPct val="90000"/>
              </a:lnSpc>
              <a:spcBef>
                <a:spcPts val="581"/>
              </a:spcBef>
            </a:pPr>
            <a:endParaRPr lang="el-GR" sz="24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</a:pPr>
            <a:endParaRPr lang="el-G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b="0" strike="noStrike" spc="-1">
                <a:solidFill>
                  <a:srgbClr val="696464"/>
                </a:solidFill>
                <a:latin typeface="Franklin Gothic Book"/>
              </a:rPr>
              <a:t>ΛΟΙΜΩΞΗ-ΟΡΙΣΜΟΣ </a:t>
            </a:r>
            <a:endParaRPr lang="el-GR" sz="4000" b="0" strike="noStrike" spc="-1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74320" indent="-273600" algn="just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Λοίμωξη σημαίνει ότι ένας αριθμός μικροβίων βρίσκεται σε ένα σημείο του οργανισμού (όπου φυσιολογικά δεν υπάρχουν) και άμεσα ή έμμεσα, μέσω της τοξικότητάς τους, προκαλούν αντίδραση φλεγμονής που συνοδεύεται και από την κλινική εικόνα της εκάστοτε λοίμωξης.  </a:t>
            </a:r>
            <a:endParaRPr lang="el-GR" sz="2600" b="0" strike="noStrike" spc="-1">
              <a:latin typeface="Arial"/>
            </a:endParaRPr>
          </a:p>
          <a:p>
            <a:pPr marL="274320" indent="-273600" algn="just">
              <a:lnSpc>
                <a:spcPct val="100000"/>
              </a:lnSpc>
              <a:spcBef>
                <a:spcPts val="581"/>
              </a:spcBef>
            </a:pPr>
            <a:endParaRPr lang="el-GR" sz="2600" b="0" strike="noStrike" spc="-1">
              <a:latin typeface="Arial"/>
            </a:endParaRPr>
          </a:p>
          <a:p>
            <a:pPr marL="274320" indent="-273600" algn="just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Για τους πιο πολλούς ιστούς, ο κρίσιμος αριθμός των μικροβίων για την πρόκληση λοίμωξης είναι 1.000.000 ανά κυβικό χιλιοστό ιστού </a:t>
            </a:r>
            <a:endParaRPr lang="el-GR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b="0" strike="noStrike" spc="-1">
                <a:solidFill>
                  <a:srgbClr val="696464"/>
                </a:solidFill>
                <a:latin typeface="Franklin Gothic Book"/>
              </a:rPr>
              <a:t>ΛΟΙΜΩΞΗ</a:t>
            </a:r>
            <a:endParaRPr lang="el-GR" sz="4000" b="0" strike="noStrike" spc="-1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74320" indent="-273600" algn="just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1" i="1" strike="noStrike" spc="-1">
                <a:solidFill>
                  <a:srgbClr val="000000"/>
                </a:solidFill>
                <a:latin typeface="Perpetua"/>
              </a:rPr>
              <a:t>Ο όρος λοίμωξη προϋποθέτει υποχρεωτικά την παρουσία μικροβίων με αιτιολογική σχέση στη φλεγμονή</a:t>
            </a:r>
            <a:r>
              <a:rPr lang="el-GR" sz="2600" b="1" strike="noStrike" spc="-1">
                <a:solidFill>
                  <a:srgbClr val="000000"/>
                </a:solidFill>
                <a:latin typeface="Perpetua"/>
              </a:rPr>
              <a:t>. </a:t>
            </a:r>
            <a:endParaRPr lang="el-GR" sz="2600" b="0" strike="noStrike" spc="-1">
              <a:latin typeface="Arial"/>
            </a:endParaRPr>
          </a:p>
          <a:p>
            <a:pPr marL="274320" indent="-273600" algn="just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Μπορεί να προκληθεί από οποιονδήποτε μικροοργανισμό (βακτήρια, μύκητες, ιούς, παράσιτα).  </a:t>
            </a:r>
            <a:endParaRPr lang="el-GR" sz="2600" b="0" strike="noStrike" spc="-1">
              <a:latin typeface="Arial"/>
            </a:endParaRPr>
          </a:p>
          <a:p>
            <a:pPr marL="274320" indent="-273600" algn="just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 </a:t>
            </a:r>
            <a:r>
              <a:rPr lang="el-GR" sz="2600" b="1" strike="noStrike" spc="-1">
                <a:solidFill>
                  <a:srgbClr val="000000"/>
                </a:solidFill>
                <a:latin typeface="Perpetua"/>
              </a:rPr>
              <a:t>Πρέπει να διακρίνεται από τον όρο μόλυνση που σημαίνει παρουσία μικροβίων εκεί που φυσιολογικά δεν υπάρχουν χωρίς να προκαλούν φλεγμονή.</a:t>
            </a:r>
            <a:endParaRPr lang="el-GR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b="0" strike="noStrike" spc="-1">
                <a:solidFill>
                  <a:srgbClr val="696464"/>
                </a:solidFill>
                <a:latin typeface="Franklin Gothic Book"/>
              </a:rPr>
              <a:t>ΛΟΙΜΩΞΗ</a:t>
            </a:r>
            <a:endParaRPr lang="el-GR" sz="4000" b="0" strike="noStrike" spc="-1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 Η λοίμωξη μπορεί να συμβεί ως αποτέλεσμα:</a:t>
            </a:r>
            <a:endParaRPr lang="el-GR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 εισβολής μικροοργανισμών από το εξωτερικό περιβάλλον (</a:t>
            </a:r>
            <a:r>
              <a:rPr lang="el-GR" sz="2600" b="1" strike="noStrike" spc="-1">
                <a:solidFill>
                  <a:srgbClr val="000000"/>
                </a:solidFill>
                <a:latin typeface="Perpetua"/>
              </a:rPr>
              <a:t>εξωγενής λοίμωξη</a:t>
            </a: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) ή </a:t>
            </a:r>
            <a:endParaRPr lang="el-GR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l-GR" sz="26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υπερβολικής ανάπτυξης της φυσιολογικής χλωρίδας του οργανισμού (</a:t>
            </a:r>
            <a:r>
              <a:rPr lang="el-GR" sz="2600" b="1" strike="noStrike" spc="-1">
                <a:solidFill>
                  <a:srgbClr val="000000"/>
                </a:solidFill>
                <a:latin typeface="Perpetua"/>
              </a:rPr>
              <a:t>ενδογενής λοίμωξη</a:t>
            </a: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). </a:t>
            </a:r>
            <a:endParaRPr lang="el-GR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3" name="Picture 2"/>
          <p:cNvPicPr/>
          <p:nvPr/>
        </p:nvPicPr>
        <p:blipFill>
          <a:blip r:embed="rId2"/>
          <a:stretch/>
        </p:blipFill>
        <p:spPr>
          <a:xfrm>
            <a:off x="214200" y="250920"/>
            <a:ext cx="8835120" cy="66063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346</TotalTime>
  <Words>964</Words>
  <Application>LibreOffice/6.3.0.4$Windows_x86 LibreOffice_project/057fc023c990d676a43019934386b85b21a9ee99</Application>
  <PresentationFormat>Προβολή στην οθόνη (4:3)</PresentationFormat>
  <Paragraphs>210</Paragraphs>
  <Slides>34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34</vt:i4>
      </vt:variant>
    </vt:vector>
  </HeadingPairs>
  <TitlesOfParts>
    <vt:vector size="37" baseType="lpstr">
      <vt:lpstr>Office Theme</vt:lpstr>
      <vt:lpstr>Office Theme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στις λοιμώξεις</dc:title>
  <dc:creator>LAGA</dc:creator>
  <cp:lastModifiedBy>LAGA</cp:lastModifiedBy>
  <cp:revision>55</cp:revision>
  <dcterms:created xsi:type="dcterms:W3CDTF">2020-02-24T14:59:53Z</dcterms:created>
  <dcterms:modified xsi:type="dcterms:W3CDTF">2022-01-12T19:31:33Z</dcterms:modified>
  <dc:language>el-GR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HP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Προβολή στην οθόνη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31</vt:i4>
  </property>
</Properties>
</file>