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0" r:id="rId2"/>
    <p:sldId id="261" r:id="rId3"/>
    <p:sldId id="262" r:id="rId4"/>
    <p:sldId id="303" r:id="rId5"/>
    <p:sldId id="304" r:id="rId6"/>
    <p:sldId id="305" r:id="rId7"/>
    <p:sldId id="372" r:id="rId8"/>
    <p:sldId id="265" r:id="rId9"/>
    <p:sldId id="301" r:id="rId10"/>
    <p:sldId id="371" r:id="rId11"/>
    <p:sldId id="373" r:id="rId12"/>
    <p:sldId id="280" r:id="rId13"/>
    <p:sldId id="290" r:id="rId14"/>
    <p:sldId id="295" r:id="rId15"/>
    <p:sldId id="299" r:id="rId16"/>
    <p:sldId id="292" r:id="rId17"/>
    <p:sldId id="291" r:id="rId18"/>
    <p:sldId id="294" r:id="rId19"/>
    <p:sldId id="293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  <a:srgbClr val="5075BC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2" autoAdjust="0"/>
    <p:restoredTop sz="99309" autoAdjust="0"/>
  </p:normalViewPr>
  <p:slideViewPr>
    <p:cSldViewPr>
      <p:cViewPr>
        <p:scale>
          <a:sx n="60" d="100"/>
          <a:sy n="60" d="100"/>
        </p:scale>
        <p:origin x="-3000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kern="0" dirty="0" smtClean="0"/>
              <a:t>Ιστοί αντίδρασης</a:t>
            </a:r>
            <a:endParaRPr lang="el-GR" sz="3600" kern="0" dirty="0"/>
          </a:p>
        </p:txBody>
      </p:sp>
      <p:sp>
        <p:nvSpPr>
          <p:cNvPr id="14" name="13 - TextBox"/>
          <p:cNvSpPr txBox="1"/>
          <p:nvPr/>
        </p:nvSpPr>
        <p:spPr>
          <a:xfrm>
            <a:off x="1547664" y="5301208"/>
            <a:ext cx="604867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err="1" smtClean="0"/>
              <a:t>Ψευδόμορφος</a:t>
            </a:r>
            <a:r>
              <a:rPr lang="el-GR" dirty="0" smtClean="0"/>
              <a:t> </a:t>
            </a:r>
            <a:r>
              <a:rPr lang="el-GR" dirty="0" err="1" smtClean="0"/>
              <a:t>σταυρολίθου</a:t>
            </a:r>
            <a:r>
              <a:rPr lang="el-GR" dirty="0" smtClean="0"/>
              <a:t> κατά μοσχοβίτη, Λέρος (</a:t>
            </a:r>
            <a:r>
              <a:rPr lang="en-US" dirty="0" smtClean="0"/>
              <a:t>X</a:t>
            </a:r>
            <a:r>
              <a:rPr lang="el-GR" dirty="0" smtClean="0"/>
              <a:t> </a:t>
            </a:r>
            <a:r>
              <a:rPr lang="en-US" dirty="0" err="1" smtClean="0"/>
              <a:t>nicols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</p:txBody>
      </p:sp>
      <p:pic>
        <p:nvPicPr>
          <p:cNvPr id="9" name="Picture 8" descr="Εικόνα 5: Ψευδόμορφος σταυρολίθου κατά μοσχοβίτη, Λέρος (X nicols, δείγμα: LE197c_x_2-5.jpg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290732"/>
            <a:ext cx="5472608" cy="4057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/>
              <a:t>Πως ερμηνεύουμε μια </a:t>
            </a:r>
            <a:r>
              <a:rPr lang="en-US" sz="3600" kern="0" dirty="0" smtClean="0"/>
              <a:t>P-T-t </a:t>
            </a:r>
            <a:r>
              <a:rPr lang="el-GR" sz="3600" kern="0" dirty="0" smtClean="0"/>
              <a:t>ιστορία</a:t>
            </a: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dirty="0" smtClean="0">
                <a:sym typeface="Wingdings" pitchFamily="2" charset="2"/>
              </a:rPr>
              <a:t>Θα πρέπει να συνδυάζουμε τις συνθήκες P-T, σχήμα πορείας καθώς και τη διάρκεια και τον ρυθμό των τμημάτων P-T με τα αίτια που προκαλούν τη μεταμόρφωση.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dirty="0" smtClean="0">
                <a:sym typeface="Wingdings" pitchFamily="2" charset="2"/>
              </a:rPr>
              <a:t>Δεν αρκεί από μόνο του το σχήμα της πορείας για μια μονοσήμαντη ερμηνεία των τεκτονικών διεργασιών.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dirty="0" smtClean="0">
                <a:sym typeface="Wingdings" pitchFamily="2" charset="2"/>
              </a:rPr>
              <a:t>Στην ιδανική περίπτωση P-T-t πορείας σε κάθε στάδιό της επιτυγχάνονται συνθήκες ισορροπίας έως ότου «κλειδώσει» η τελική </a:t>
            </a:r>
            <a:r>
              <a:rPr lang="el-GR" dirty="0" err="1" smtClean="0">
                <a:sym typeface="Wingdings" pitchFamily="2" charset="2"/>
              </a:rPr>
              <a:t>παραγένεση</a:t>
            </a:r>
            <a:r>
              <a:rPr lang="el-GR" dirty="0" smtClean="0">
                <a:sym typeface="Wingdings" pitchFamily="2" charset="2"/>
              </a:rPr>
              <a:t> στις συνθήκες κορύφωσης. Αυτό όμως αγνοεί τους κινητικούς παράγοντες των αντιδράσεων που συχνά εμπλέκονται.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dirty="0" smtClean="0">
                <a:sym typeface="Wingdings" pitchFamily="2" charset="2"/>
              </a:rPr>
              <a:t>Είναι επίσης σημαντική η καταλυτική επιρροή της παραμόρφωσης στις μεταμορφικές αντιδράσεις.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2: </a:t>
            </a:r>
            <a:r>
              <a:rPr lang="en-US" sz="1800" dirty="0" smtClean="0"/>
              <a:t>&lt;http://commons.wikimedia.org/wiki/File:Al2SiO5_phase_diagram.svg&gt;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6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&lt;http://commons.wikimedia.org/wiki/File:Scotland_metamorphic_zones_EN.svg&gt;</a:t>
            </a:r>
            <a:endParaRPr lang="el-GR" sz="1800" dirty="0"/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Εικόνα </a:t>
            </a:r>
            <a:r>
              <a:rPr lang="en-US" sz="1800" dirty="0" smtClean="0">
                <a:solidFill>
                  <a:srgbClr val="FF0000"/>
                </a:solidFill>
              </a:rPr>
              <a:t>7</a:t>
            </a:r>
            <a:r>
              <a:rPr lang="el-GR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&lt;http://commons.wikimedia.org/wiki/File:Scotland_metamorphic_zones_EN.svg&gt;</a:t>
            </a:r>
            <a:endParaRPr lang="el-G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Εικόνα </a:t>
            </a:r>
            <a:r>
              <a:rPr lang="en-US" sz="1800" dirty="0" smtClean="0">
                <a:solidFill>
                  <a:srgbClr val="FF0000"/>
                </a:solidFill>
              </a:rPr>
              <a:t>8</a:t>
            </a:r>
            <a:r>
              <a:rPr lang="el-GR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&lt;http://commons.wikimedia.org/wiki/File:Al2SiO5_phase_diagram.svg&gt;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n-US" sz="1800" dirty="0" smtClean="0">
                <a:solidFill>
                  <a:srgbClr val="FF0000"/>
                </a:solidFill>
              </a:rPr>
              <a:t>9</a:t>
            </a:r>
            <a:r>
              <a:rPr lang="el-GR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&lt;</a:t>
            </a:r>
            <a:r>
              <a:rPr lang="it-IT" sz="1800" dirty="0" smtClean="0"/>
              <a:t>https://commons.wikimedia.org/wiki/File:Facies_eskola.svg&gt;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10: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&lt; https://commons.wikimedia.org/wiki/File:Metamorfe_facies.jpg 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10: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&lt; https://commons.wikimedia.org/wiki/File:Metamorfe_facies.jpg &gt;</a:t>
            </a:r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Όλες οι εικόνες που δεν έχουν αναφορά προέρχονται από το προσωπικό αρχείο του διδάσκοντα.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5001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200" dirty="0" smtClean="0"/>
              <a:t>ΖΩΝΕΣ –ΙΣΟΒΑΘΜΟΙ-ΦΑΣΕΙΣ ΜΕΤΑΜΟΡΦΩΣΗΣ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600" kern="0" dirty="0" smtClean="0"/>
              <a:t>Η προοδευτική «φύση» της μεταμόρφωσης</a:t>
            </a:r>
            <a:endParaRPr lang="el-GR" sz="3600" kern="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spcAft>
                <a:spcPts val="1800"/>
              </a:spcAft>
              <a:buClr>
                <a:schemeClr val="tx1"/>
              </a:buClr>
            </a:pPr>
            <a:r>
              <a:rPr lang="el-GR" sz="2800" dirty="0" smtClean="0">
                <a:solidFill>
                  <a:srgbClr val="5075BC"/>
                </a:solidFill>
                <a:sym typeface="Wingdings" pitchFamily="2" charset="2"/>
              </a:rPr>
              <a:t>Προοδευτική μεταμόρφωση </a:t>
            </a:r>
            <a:r>
              <a:rPr lang="el-GR" sz="2800" dirty="0" smtClean="0">
                <a:sym typeface="Wingdings" pitchFamily="2" charset="2"/>
              </a:rPr>
              <a:t>: οι αλλαγές σε ένα πέτρωμα που συνοδεύουν την αύξηση του βαθμού μεταμόρφωσης.</a:t>
            </a:r>
          </a:p>
          <a:p>
            <a:pPr marL="355600" indent="-355600">
              <a:spcAft>
                <a:spcPts val="1800"/>
              </a:spcAft>
              <a:buClr>
                <a:schemeClr val="tx1"/>
              </a:buClr>
            </a:pPr>
            <a:r>
              <a:rPr lang="el-GR" sz="2800" dirty="0" smtClean="0">
                <a:solidFill>
                  <a:srgbClr val="5075BC"/>
                </a:solidFill>
                <a:sym typeface="Wingdings" pitchFamily="2" charset="2"/>
              </a:rPr>
              <a:t>Ανάδρομη μεταμόρφωση </a:t>
            </a:r>
            <a:r>
              <a:rPr lang="el-GR" sz="2800" dirty="0" smtClean="0">
                <a:sym typeface="Wingdings" pitchFamily="2" charset="2"/>
              </a:rPr>
              <a:t>: οι αλλαγές σε ένα πέτρωμα που συνοδεύουν την μείωση του βαθμού μεταμόρφωσης.</a:t>
            </a:r>
            <a:endParaRPr lang="el-GR" sz="2800" dirty="0">
              <a:sym typeface="Wingdings" pitchFamily="2" charset="2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/>
              <a:t>Η προοδευτική «φύση» της μεταμόρφωσης</a:t>
            </a: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3816424"/>
          </a:xfrm>
        </p:spPr>
        <p:txBody>
          <a:bodyPr>
            <a:noAutofit/>
          </a:bodyPr>
          <a:lstStyle/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>
                <a:sym typeface="Wingdings" pitchFamily="2" charset="2"/>
              </a:rPr>
              <a:t>Οι </a:t>
            </a:r>
            <a:r>
              <a:rPr lang="el-GR" sz="2400" dirty="0" err="1" smtClean="0">
                <a:sym typeface="Wingdings" pitchFamily="2" charset="2"/>
              </a:rPr>
              <a:t>παραγενέσεις</a:t>
            </a:r>
            <a:r>
              <a:rPr lang="el-GR" sz="2400" dirty="0" smtClean="0">
                <a:sym typeface="Wingdings" pitchFamily="2" charset="2"/>
              </a:rPr>
              <a:t> στα μεταμορφωμένα πετρώματα διατηρούν την ισορροπία καθώς ο βαθμός μεταμόρφωσης αυξάνει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>
                <a:sym typeface="Wingdings" pitchFamily="2" charset="2"/>
              </a:rPr>
              <a:t>Ένα μεταμορφωμένο πέτρωμα υψηλού βαθμού μεταμόρφωσης πέρασε διαμέσου όλων των ορυκτολογικών αλλαγών που απαιτούνταν ώστε κάθε φορά να διατηρείται η ισορροπία καθώς αυξανόταν ο βαθμός μεταμόρφωσης, και όχι με απότομη μετάβαση από την αρχική κατάσταση στην τελική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>
                <a:sym typeface="Wingdings" pitchFamily="2" charset="2"/>
              </a:rPr>
              <a:t>Ισχυρή ένδειξη της προοδευτικότητας: η εύρεση </a:t>
            </a:r>
            <a:r>
              <a:rPr lang="el-GR" sz="2400" dirty="0" err="1" smtClean="0">
                <a:sym typeface="Wingdings" pitchFamily="2" charset="2"/>
              </a:rPr>
              <a:t>μετασταθών</a:t>
            </a:r>
            <a:r>
              <a:rPr lang="el-GR" sz="2400" dirty="0" smtClean="0">
                <a:sym typeface="Wingdings" pitchFamily="2" charset="2"/>
              </a:rPr>
              <a:t> υπολειμματικών ορυκτών που αντιδρούν μερικώς προς την ορυκτή φάση υψηλότερου βαθμού μεταμόρφωσης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/>
              <a:t>Η προοδευτική «φύση» της μεταμόρφωσης</a:t>
            </a: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>
              <a:spcAft>
                <a:spcPts val="1800"/>
              </a:spcAft>
              <a:defRPr/>
            </a:pPr>
            <a:r>
              <a:rPr lang="el-GR" sz="2400" dirty="0" smtClean="0">
                <a:sym typeface="Wingdings" pitchFamily="2" charset="2"/>
              </a:rPr>
              <a:t>Όλα τα πετρώματα που βρίσκουμε σήμερα, σίγουρα έχουν ψυχθεί στην θερμοκρασία της επιφάνειας της γης</a:t>
            </a:r>
          </a:p>
          <a:p>
            <a:pPr marL="355600" indent="-355600">
              <a:spcAft>
                <a:spcPts val="1800"/>
              </a:spcAft>
              <a:defRPr/>
            </a:pPr>
            <a:r>
              <a:rPr lang="el-GR" sz="2400" dirty="0" smtClean="0">
                <a:sym typeface="Wingdings" pitchFamily="2" charset="2"/>
              </a:rPr>
              <a:t>Ένα μεταμορφωμένο πέτρωμα που ακολούθησε έναν κύκλο προοδευτικής μεταμόρφωσης και στην συνέχεια δέχθηκε και μια μείωση του βαθμού μεταμόρφωσης, σε ποιο σημείο αυτής της κυκλικής διαδρομής </a:t>
            </a:r>
            <a:r>
              <a:rPr lang="en-US" sz="2400" dirty="0" smtClean="0">
                <a:sym typeface="Wingdings" pitchFamily="2" charset="2"/>
              </a:rPr>
              <a:t>P-T-t</a:t>
            </a:r>
            <a:r>
              <a:rPr lang="el-GR" sz="2400" dirty="0" smtClean="0">
                <a:sym typeface="Wingdings" pitchFamily="2" charset="2"/>
              </a:rPr>
              <a:t> εξισορρόπησε τελικά η τωρινή του </a:t>
            </a:r>
            <a:r>
              <a:rPr lang="el-GR" sz="2400" dirty="0" err="1" smtClean="0">
                <a:sym typeface="Wingdings" pitchFamily="2" charset="2"/>
              </a:rPr>
              <a:t>παραγένεση</a:t>
            </a:r>
            <a:r>
              <a:rPr lang="el-GR" sz="2400" dirty="0" smtClean="0">
                <a:sym typeface="Wingdings" pitchFamily="2" charset="2"/>
              </a:rPr>
              <a:t> ;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kern="0" dirty="0" smtClean="0"/>
              <a:t>Πως προσδιορίζουμε μια </a:t>
            </a:r>
            <a:r>
              <a:rPr lang="en-US" sz="3600" kern="0" dirty="0" smtClean="0"/>
              <a:t>P-T-t </a:t>
            </a:r>
            <a:r>
              <a:rPr lang="el-GR" sz="3600" kern="0" dirty="0" smtClean="0"/>
              <a:t>ιστορία</a:t>
            </a:r>
            <a: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dirty="0" smtClean="0">
                <a:sym typeface="Wingdings" pitchFamily="2" charset="2"/>
              </a:rPr>
              <a:t>Συχνά το μόνο κομμάτι της ιστορίας </a:t>
            </a:r>
            <a:r>
              <a:rPr lang="en-US" dirty="0" smtClean="0">
                <a:sym typeface="Wingdings" pitchFamily="2" charset="2"/>
              </a:rPr>
              <a:t>P-T </a:t>
            </a:r>
            <a:r>
              <a:rPr lang="el-GR" dirty="0" smtClean="0">
                <a:sym typeface="Wingdings" pitchFamily="2" charset="2"/>
              </a:rPr>
              <a:t>που αποτυπώθηκε στην </a:t>
            </a:r>
            <a:r>
              <a:rPr lang="el-GR" dirty="0" err="1" smtClean="0">
                <a:sym typeface="Wingdings" pitchFamily="2" charset="2"/>
              </a:rPr>
              <a:t>παραγένεση</a:t>
            </a:r>
            <a:r>
              <a:rPr lang="el-GR" dirty="0" smtClean="0">
                <a:sym typeface="Wingdings" pitchFamily="2" charset="2"/>
              </a:rPr>
              <a:t>  του αφορά την κορύφωση της μεταμόρφωσης (δηλ. την μέγιστη </a:t>
            </a:r>
            <a:r>
              <a:rPr lang="en-US" dirty="0" smtClean="0">
                <a:sym typeface="Wingdings" pitchFamily="2" charset="2"/>
              </a:rPr>
              <a:t>T </a:t>
            </a:r>
            <a:r>
              <a:rPr lang="el-GR" dirty="0" smtClean="0">
                <a:sym typeface="Wingdings" pitchFamily="2" charset="2"/>
              </a:rPr>
              <a:t>και την μέγιστη </a:t>
            </a:r>
            <a:r>
              <a:rPr lang="en-US" dirty="0" smtClean="0">
                <a:sym typeface="Wingdings" pitchFamily="2" charset="2"/>
              </a:rPr>
              <a:t>P </a:t>
            </a:r>
            <a:r>
              <a:rPr lang="el-GR" dirty="0" smtClean="0">
                <a:sym typeface="Wingdings" pitchFamily="2" charset="2"/>
              </a:rPr>
              <a:t>σε αυτήν την Τ)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dirty="0" smtClean="0">
                <a:sym typeface="Wingdings" pitchFamily="2" charset="2"/>
              </a:rPr>
              <a:t>Αν το πέτρωμα είχε έναν ιζηματογενή ή ηφαιστειογενή </a:t>
            </a:r>
            <a:r>
              <a:rPr lang="el-GR" dirty="0" err="1" smtClean="0">
                <a:sym typeface="Wingdings" pitchFamily="2" charset="2"/>
              </a:rPr>
              <a:t>πρωτόλιθο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l-GR" dirty="0" smtClean="0">
                <a:sym typeface="Wingdings" pitchFamily="2" charset="2"/>
              </a:rPr>
              <a:t>μπορούμε να υποθέσουμε ότι το πέτρωμά ξεκίνησε στην επιφάνεια, έφτασε τις μέγιστες συνθήκες σε κάποια </a:t>
            </a:r>
            <a:r>
              <a:rPr lang="en-US" dirty="0" smtClean="0">
                <a:sym typeface="Wingdings" pitchFamily="2" charset="2"/>
              </a:rPr>
              <a:t>T </a:t>
            </a:r>
            <a:r>
              <a:rPr lang="el-GR" dirty="0" smtClean="0">
                <a:sym typeface="Wingdings" pitchFamily="2" charset="2"/>
              </a:rPr>
              <a:t>και σε ένα βάθος μέσα στη γη, και επέστρεψε στην επιφάνεια (από όπου και το συλλέξαμε)</a:t>
            </a:r>
          </a:p>
          <a:p>
            <a:pPr marL="355600" indent="-355600">
              <a:spcBef>
                <a:spcPts val="0"/>
              </a:spcBef>
              <a:spcAft>
                <a:spcPts val="1200"/>
              </a:spcAft>
            </a:pPr>
            <a:r>
              <a:rPr lang="el-GR" dirty="0" smtClean="0">
                <a:sym typeface="Wingdings" pitchFamily="2" charset="2"/>
              </a:rPr>
              <a:t>Κατά την κορύφωση της μεταμόρφωσης η </a:t>
            </a:r>
            <a:r>
              <a:rPr lang="el-GR" dirty="0" err="1" smtClean="0">
                <a:sym typeface="Wingdings" pitchFamily="2" charset="2"/>
              </a:rPr>
              <a:t>παραγένεση</a:t>
            </a:r>
            <a:r>
              <a:rPr lang="el-GR" dirty="0" smtClean="0">
                <a:sym typeface="Wingdings" pitchFamily="2" charset="2"/>
              </a:rPr>
              <a:t> ισορρόπησε, και  καμία άλλη αντίδραση δε συνέβη κατά την ψύξη και </a:t>
            </a:r>
            <a:r>
              <a:rPr lang="el-GR" dirty="0" err="1" smtClean="0">
                <a:sym typeface="Wingdings" pitchFamily="2" charset="2"/>
              </a:rPr>
              <a:t>αποσυμπίεση</a:t>
            </a:r>
            <a:r>
              <a:rPr lang="el-GR" dirty="0" smtClean="0">
                <a:sym typeface="Wingdings" pitchFamily="2" charset="2"/>
              </a:rPr>
              <a:t>  στην πορεία του προς την επιφάνεια της γης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kern="0" dirty="0" smtClean="0"/>
              <a:t>Εγκλείσματα </a:t>
            </a:r>
            <a:r>
              <a:rPr lang="el-GR" sz="3600" kern="0" dirty="0" err="1" smtClean="0"/>
              <a:t>πορφυροβλαστών</a:t>
            </a:r>
            <a:endParaRPr lang="el-GR" sz="3600" kern="0" dirty="0"/>
          </a:p>
        </p:txBody>
      </p:sp>
      <p:sp>
        <p:nvSpPr>
          <p:cNvPr id="14" name="13 - TextBox"/>
          <p:cNvSpPr txBox="1"/>
          <p:nvPr/>
        </p:nvSpPr>
        <p:spPr>
          <a:xfrm>
            <a:off x="1547664" y="5301208"/>
            <a:ext cx="604867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Εγκλείσματα γρανατών σε </a:t>
            </a:r>
            <a:r>
              <a:rPr lang="el-GR" dirty="0" err="1" smtClean="0"/>
              <a:t>γλαυκοφανή</a:t>
            </a:r>
            <a:r>
              <a:rPr lang="el-GR" dirty="0" smtClean="0"/>
              <a:t>, Άνδρος (// </a:t>
            </a:r>
            <a:r>
              <a:rPr lang="en-US" dirty="0" err="1" smtClean="0"/>
              <a:t>nicols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</p:txBody>
      </p:sp>
      <p:pic>
        <p:nvPicPr>
          <p:cNvPr id="9" name="Picture 8" descr="Εικόνα 1: Εγκλείσματα γρανατών σε γλαυκοφανή, Άνδρος (// nicols, δείγμα: 10AD35B_04p_10.jpg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290732"/>
            <a:ext cx="5472608" cy="4057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kern="0" dirty="0" smtClean="0"/>
              <a:t>Εγκλείσματα σε </a:t>
            </a:r>
            <a:r>
              <a:rPr lang="el-GR" sz="3600" kern="0" dirty="0" err="1" smtClean="0"/>
              <a:t>πορφυροβλάστες</a:t>
            </a:r>
            <a:endParaRPr lang="el-GR" sz="3600" kern="0" dirty="0"/>
          </a:p>
        </p:txBody>
      </p:sp>
      <p:pic>
        <p:nvPicPr>
          <p:cNvPr id="10" name="9 - Θέση περιεχομένου" descr="426px-Al2SiO5_phase_diagram.svg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49525" y="1600994"/>
            <a:ext cx="4057650" cy="4438650"/>
          </a:xfrm>
        </p:spPr>
      </p:pic>
      <p:sp>
        <p:nvSpPr>
          <p:cNvPr id="14" name="13 - TextBox"/>
          <p:cNvSpPr txBox="1"/>
          <p:nvPr/>
        </p:nvSpPr>
        <p:spPr>
          <a:xfrm>
            <a:off x="3428992" y="328612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err="1" smtClean="0"/>
              <a:t>Kyanite</a:t>
            </a:r>
            <a:endParaRPr lang="el-GR" dirty="0" smtClean="0"/>
          </a:p>
        </p:txBody>
      </p:sp>
      <p:sp>
        <p:nvSpPr>
          <p:cNvPr id="15" name="14 - TextBox"/>
          <p:cNvSpPr txBox="1"/>
          <p:nvPr/>
        </p:nvSpPr>
        <p:spPr>
          <a:xfrm>
            <a:off x="3857620" y="464344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6" name="15 - TextBox"/>
          <p:cNvSpPr txBox="1"/>
          <p:nvPr/>
        </p:nvSpPr>
        <p:spPr>
          <a:xfrm>
            <a:off x="3786182" y="45720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err="1" smtClean="0"/>
              <a:t>Andalusite</a:t>
            </a:r>
            <a:endParaRPr lang="el-GR" dirty="0" smtClean="0"/>
          </a:p>
        </p:txBody>
      </p:sp>
      <p:sp>
        <p:nvSpPr>
          <p:cNvPr id="18" name="17 - TextBox"/>
          <p:cNvSpPr txBox="1"/>
          <p:nvPr/>
        </p:nvSpPr>
        <p:spPr>
          <a:xfrm>
            <a:off x="4943484" y="371475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err="1" smtClean="0"/>
              <a:t>Sillimanite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kern="0" dirty="0" err="1" smtClean="0"/>
              <a:t>Ζώνωση</a:t>
            </a:r>
            <a:r>
              <a:rPr lang="el-GR" sz="3600" kern="0" dirty="0" smtClean="0"/>
              <a:t> </a:t>
            </a:r>
            <a:r>
              <a:rPr lang="el-GR" sz="3600" kern="0" dirty="0" err="1" smtClean="0"/>
              <a:t>πορφυροβλαστών</a:t>
            </a:r>
            <a:endParaRPr lang="el-GR" sz="3600" kern="0" dirty="0"/>
          </a:p>
        </p:txBody>
      </p:sp>
      <p:sp>
        <p:nvSpPr>
          <p:cNvPr id="14" name="13 - TextBox"/>
          <p:cNvSpPr txBox="1"/>
          <p:nvPr/>
        </p:nvSpPr>
        <p:spPr>
          <a:xfrm>
            <a:off x="1547664" y="4657740"/>
            <a:ext cx="604867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err="1" smtClean="0"/>
              <a:t>Ζωνωμένοι</a:t>
            </a:r>
            <a:r>
              <a:rPr lang="el-GR" dirty="0" smtClean="0"/>
              <a:t> κρύσταλλοι </a:t>
            </a:r>
            <a:r>
              <a:rPr lang="el-GR" dirty="0" err="1" smtClean="0"/>
              <a:t>γλαυκοφανούς</a:t>
            </a:r>
            <a:r>
              <a:rPr lang="el-GR" dirty="0" smtClean="0"/>
              <a:t>, Κάρυστος (// </a:t>
            </a:r>
            <a:r>
              <a:rPr lang="en-US" dirty="0" err="1" smtClean="0"/>
              <a:t>nicols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</p:txBody>
      </p:sp>
      <p:pic>
        <p:nvPicPr>
          <p:cNvPr id="10" name="Picture 9" descr="Εικόνα 3: Ζωνωμένοι κρύσταλλοι γλαυκοφανούς, Κάρυστος (// nicols, δείγμα: 09KR4B_01p_20_new_OK.jpg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7340" y="1988820"/>
            <a:ext cx="5989320" cy="288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8137</TotalTime>
  <Words>803</Words>
  <Application>Microsoft Office PowerPoint</Application>
  <PresentationFormat>On-screen Show (4:3)</PresentationFormat>
  <Paragraphs>96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Θέμα του Office</vt:lpstr>
      <vt:lpstr>ΠΕΤΡΟΛΟΓΙΑ ΜΑΓΜΑΤΙΚΩΝ &amp; ΜΕΤΑΜΟΡΦΩΜΕΝΩΝ ΠΕΤΡΩΜΑΤΩΝ </vt:lpstr>
      <vt:lpstr>ΖΩΝΕΣ –ΙΣΟΒΑΘΜΟΙ-ΦΑΣΕΙΣ ΜΕΤΑΜΟΡΦΩΣΗΣ</vt:lpstr>
      <vt:lpstr>Η προοδευτική «φύση» της μεταμόρφωσης</vt:lpstr>
      <vt:lpstr> Η προοδευτική «φύση» της μεταμόρφωσης </vt:lpstr>
      <vt:lpstr> Η προοδευτική «φύση» της μεταμόρφωσης </vt:lpstr>
      <vt:lpstr> Πως προσδιορίζουμε μια P-T-t ιστορία </vt:lpstr>
      <vt:lpstr>Εγκλείσματα πορφυροβλαστών</vt:lpstr>
      <vt:lpstr>Εγκλείσματα σε πορφυροβλάστες</vt:lpstr>
      <vt:lpstr>Ζώνωση πορφυροβλαστών</vt:lpstr>
      <vt:lpstr>Ιστοί αντίδρασης</vt:lpstr>
      <vt:lpstr> Πως ερμηνεύουμε μια P-T-t ιστορία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536</cp:revision>
  <dcterms:created xsi:type="dcterms:W3CDTF">2012-09-06T09:03:05Z</dcterms:created>
  <dcterms:modified xsi:type="dcterms:W3CDTF">2015-09-09T08:59:24Z</dcterms:modified>
</cp:coreProperties>
</file>