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8" r:id="rId13"/>
    <p:sldId id="269" r:id="rId14"/>
    <p:sldId id="270" r:id="rId15"/>
    <p:sldId id="273" r:id="rId16"/>
    <p:sldId id="274" r:id="rId17"/>
    <p:sldId id="271" r:id="rId18"/>
    <p:sldId id="272"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156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7B0BA2-7181-4605-8D79-16174DA31D18}" type="datetimeFigureOut">
              <a:rPr lang="el-GR" smtClean="0"/>
              <a:t>21/10/2019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45592E8-4ACD-456D-8292-6BF8922F4EBB}" type="slidenum">
              <a:rPr lang="el-GR" smtClean="0"/>
              <a:t>‹#›</a:t>
            </a:fld>
            <a:endParaRPr lang="el-GR"/>
          </a:p>
        </p:txBody>
      </p:sp>
    </p:spTree>
    <p:extLst>
      <p:ext uri="{BB962C8B-B14F-4D97-AF65-F5344CB8AC3E}">
        <p14:creationId xmlns:p14="http://schemas.microsoft.com/office/powerpoint/2010/main" val="1308798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7B0BA2-7181-4605-8D79-16174DA31D18}" type="datetimeFigureOut">
              <a:rPr lang="el-GR" smtClean="0"/>
              <a:t>21/10/2019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45592E8-4ACD-456D-8292-6BF8922F4EBB}" type="slidenum">
              <a:rPr lang="el-GR" smtClean="0"/>
              <a:t>‹#›</a:t>
            </a:fld>
            <a:endParaRPr lang="el-GR"/>
          </a:p>
        </p:txBody>
      </p:sp>
    </p:spTree>
    <p:extLst>
      <p:ext uri="{BB962C8B-B14F-4D97-AF65-F5344CB8AC3E}">
        <p14:creationId xmlns:p14="http://schemas.microsoft.com/office/powerpoint/2010/main" val="3575832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7B0BA2-7181-4605-8D79-16174DA31D18}" type="datetimeFigureOut">
              <a:rPr lang="el-GR" smtClean="0"/>
              <a:t>21/10/2019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45592E8-4ACD-456D-8292-6BF8922F4EBB}" type="slidenum">
              <a:rPr lang="el-GR" smtClean="0"/>
              <a:t>‹#›</a:t>
            </a:fld>
            <a:endParaRPr lang="el-GR"/>
          </a:p>
        </p:txBody>
      </p:sp>
    </p:spTree>
    <p:extLst>
      <p:ext uri="{BB962C8B-B14F-4D97-AF65-F5344CB8AC3E}">
        <p14:creationId xmlns:p14="http://schemas.microsoft.com/office/powerpoint/2010/main" val="1532920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7B0BA2-7181-4605-8D79-16174DA31D18}" type="datetimeFigureOut">
              <a:rPr lang="el-GR" smtClean="0"/>
              <a:t>21/10/2019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45592E8-4ACD-456D-8292-6BF8922F4EBB}" type="slidenum">
              <a:rPr lang="el-GR" smtClean="0"/>
              <a:t>‹#›</a:t>
            </a:fld>
            <a:endParaRPr lang="el-GR"/>
          </a:p>
        </p:txBody>
      </p:sp>
    </p:spTree>
    <p:extLst>
      <p:ext uri="{BB962C8B-B14F-4D97-AF65-F5344CB8AC3E}">
        <p14:creationId xmlns:p14="http://schemas.microsoft.com/office/powerpoint/2010/main" val="2662485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7B0BA2-7181-4605-8D79-16174DA31D18}" type="datetimeFigureOut">
              <a:rPr lang="el-GR" smtClean="0"/>
              <a:t>21/10/2019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45592E8-4ACD-456D-8292-6BF8922F4EBB}" type="slidenum">
              <a:rPr lang="el-GR" smtClean="0"/>
              <a:t>‹#›</a:t>
            </a:fld>
            <a:endParaRPr lang="el-GR"/>
          </a:p>
        </p:txBody>
      </p:sp>
    </p:spTree>
    <p:extLst>
      <p:ext uri="{BB962C8B-B14F-4D97-AF65-F5344CB8AC3E}">
        <p14:creationId xmlns:p14="http://schemas.microsoft.com/office/powerpoint/2010/main" val="3435350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A7B0BA2-7181-4605-8D79-16174DA31D18}" type="datetimeFigureOut">
              <a:rPr lang="el-GR" smtClean="0"/>
              <a:t>21/10/2019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45592E8-4ACD-456D-8292-6BF8922F4EBB}" type="slidenum">
              <a:rPr lang="el-GR" smtClean="0"/>
              <a:t>‹#›</a:t>
            </a:fld>
            <a:endParaRPr lang="el-GR"/>
          </a:p>
        </p:txBody>
      </p:sp>
    </p:spTree>
    <p:extLst>
      <p:ext uri="{BB962C8B-B14F-4D97-AF65-F5344CB8AC3E}">
        <p14:creationId xmlns:p14="http://schemas.microsoft.com/office/powerpoint/2010/main" val="151685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7B0BA2-7181-4605-8D79-16174DA31D18}" type="datetimeFigureOut">
              <a:rPr lang="el-GR" smtClean="0"/>
              <a:t>21/10/2019</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45592E8-4ACD-456D-8292-6BF8922F4EBB}" type="slidenum">
              <a:rPr lang="el-GR" smtClean="0"/>
              <a:t>‹#›</a:t>
            </a:fld>
            <a:endParaRPr lang="el-GR"/>
          </a:p>
        </p:txBody>
      </p:sp>
    </p:spTree>
    <p:extLst>
      <p:ext uri="{BB962C8B-B14F-4D97-AF65-F5344CB8AC3E}">
        <p14:creationId xmlns:p14="http://schemas.microsoft.com/office/powerpoint/2010/main" val="2837828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7B0BA2-7181-4605-8D79-16174DA31D18}" type="datetimeFigureOut">
              <a:rPr lang="el-GR" smtClean="0"/>
              <a:t>21/10/2019</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45592E8-4ACD-456D-8292-6BF8922F4EBB}" type="slidenum">
              <a:rPr lang="el-GR" smtClean="0"/>
              <a:t>‹#›</a:t>
            </a:fld>
            <a:endParaRPr lang="el-GR"/>
          </a:p>
        </p:txBody>
      </p:sp>
    </p:spTree>
    <p:extLst>
      <p:ext uri="{BB962C8B-B14F-4D97-AF65-F5344CB8AC3E}">
        <p14:creationId xmlns:p14="http://schemas.microsoft.com/office/powerpoint/2010/main" val="2373259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7B0BA2-7181-4605-8D79-16174DA31D18}" type="datetimeFigureOut">
              <a:rPr lang="el-GR" smtClean="0"/>
              <a:t>21/10/2019</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45592E8-4ACD-456D-8292-6BF8922F4EBB}" type="slidenum">
              <a:rPr lang="el-GR" smtClean="0"/>
              <a:t>‹#›</a:t>
            </a:fld>
            <a:endParaRPr lang="el-GR"/>
          </a:p>
        </p:txBody>
      </p:sp>
    </p:spTree>
    <p:extLst>
      <p:ext uri="{BB962C8B-B14F-4D97-AF65-F5344CB8AC3E}">
        <p14:creationId xmlns:p14="http://schemas.microsoft.com/office/powerpoint/2010/main" val="541605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7B0BA2-7181-4605-8D79-16174DA31D18}" type="datetimeFigureOut">
              <a:rPr lang="el-GR" smtClean="0"/>
              <a:t>21/10/2019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45592E8-4ACD-456D-8292-6BF8922F4EBB}" type="slidenum">
              <a:rPr lang="el-GR" smtClean="0"/>
              <a:t>‹#›</a:t>
            </a:fld>
            <a:endParaRPr lang="el-GR"/>
          </a:p>
        </p:txBody>
      </p:sp>
    </p:spTree>
    <p:extLst>
      <p:ext uri="{BB962C8B-B14F-4D97-AF65-F5344CB8AC3E}">
        <p14:creationId xmlns:p14="http://schemas.microsoft.com/office/powerpoint/2010/main" val="3598948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7B0BA2-7181-4605-8D79-16174DA31D18}" type="datetimeFigureOut">
              <a:rPr lang="el-GR" smtClean="0"/>
              <a:t>21/10/2019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45592E8-4ACD-456D-8292-6BF8922F4EBB}" type="slidenum">
              <a:rPr lang="el-GR" smtClean="0"/>
              <a:t>‹#›</a:t>
            </a:fld>
            <a:endParaRPr lang="el-GR"/>
          </a:p>
        </p:txBody>
      </p:sp>
    </p:spTree>
    <p:extLst>
      <p:ext uri="{BB962C8B-B14F-4D97-AF65-F5344CB8AC3E}">
        <p14:creationId xmlns:p14="http://schemas.microsoft.com/office/powerpoint/2010/main" val="267276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7B0BA2-7181-4605-8D79-16174DA31D18}" type="datetimeFigureOut">
              <a:rPr lang="el-GR" smtClean="0"/>
              <a:t>21/10/2019</a:t>
            </a:fld>
            <a:endParaRPr lang="el-G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5592E8-4ACD-456D-8292-6BF8922F4EBB}" type="slidenum">
              <a:rPr lang="el-GR" smtClean="0"/>
              <a:t>‹#›</a:t>
            </a:fld>
            <a:endParaRPr lang="el-GR"/>
          </a:p>
        </p:txBody>
      </p:sp>
    </p:spTree>
    <p:extLst>
      <p:ext uri="{BB962C8B-B14F-4D97-AF65-F5344CB8AC3E}">
        <p14:creationId xmlns:p14="http://schemas.microsoft.com/office/powerpoint/2010/main" val="1841736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slideLayout" Target="../slideLayouts/slideLayout1.xml"/><Relationship Id="rId1" Type="http://schemas.openxmlformats.org/officeDocument/2006/relationships/themeOverride" Target="../theme/themeOverride12.xml"/></Relationships>
</file>

<file path=ppt/slides/_rels/slide14.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5.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6.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7.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2.xml"/><Relationship Id="rId5" Type="http://schemas.openxmlformats.org/officeDocument/2006/relationships/image" Target="../media/image22.emf"/><Relationship Id="rId4" Type="http://schemas.openxmlformats.org/officeDocument/2006/relationships/image" Target="../media/image21.emf"/></Relationships>
</file>

<file path=ppt/slides/_rels/slide18.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emf"/><Relationship Id="rId1" Type="http://schemas.openxmlformats.org/officeDocument/2006/relationships/slideLayout" Target="../slideLayouts/slideLayout2.xml"/><Relationship Id="rId5" Type="http://schemas.openxmlformats.org/officeDocument/2006/relationships/image" Target="../media/image26.emf"/><Relationship Id="rId4" Type="http://schemas.openxmlformats.org/officeDocument/2006/relationships/image" Target="../media/image25.emf"/></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themeOverride" Target="../theme/themeOverride3.xml"/><Relationship Id="rId5" Type="http://schemas.openxmlformats.org/officeDocument/2006/relationships/image" Target="../media/image5.emf"/><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themeOverride" Target="../theme/themeOverride6.xml"/><Relationship Id="rId5" Type="http://schemas.openxmlformats.org/officeDocument/2006/relationships/image" Target="../media/image10.emf"/><Relationship Id="rId4" Type="http://schemas.openxmlformats.org/officeDocument/2006/relationships/image" Target="../media/image9.emf"/></Relationships>
</file>

<file path=ppt/slides/_rels/slide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TextBox 3"/>
          <p:cNvSpPr txBox="1"/>
          <p:nvPr/>
        </p:nvSpPr>
        <p:spPr>
          <a:xfrm>
            <a:off x="658907" y="3200400"/>
            <a:ext cx="8135471" cy="400110"/>
          </a:xfrm>
          <a:prstGeom prst="rect">
            <a:avLst/>
          </a:prstGeom>
          <a:noFill/>
        </p:spPr>
        <p:txBody>
          <a:bodyPr wrap="square" rtlCol="0">
            <a:spAutoFit/>
          </a:bodyPr>
          <a:lstStyle/>
          <a:p>
            <a:pPr algn="ctr"/>
            <a:r>
              <a:rPr lang="el-GR" sz="2000" b="1" dirty="0">
                <a:solidFill>
                  <a:srgbClr val="002060"/>
                </a:solidFill>
                <a:latin typeface="Arial Narrow" panose="020B0606020202030204" pitchFamily="34" charset="0"/>
              </a:rPr>
              <a:t>ΚΑΤΑΧΩΡΗΣΗ ΔΙΑΣΤΑΣΕΩΝ ΣΤΟ ΣΧΕΔΙΟ</a:t>
            </a:r>
          </a:p>
        </p:txBody>
      </p:sp>
    </p:spTree>
    <p:extLst>
      <p:ext uri="{BB962C8B-B14F-4D97-AF65-F5344CB8AC3E}">
        <p14:creationId xmlns:p14="http://schemas.microsoft.com/office/powerpoint/2010/main" val="25081022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2866080" y="1680882"/>
            <a:ext cx="4043855" cy="2243632"/>
          </a:xfrm>
          <a:prstGeom prst="rect">
            <a:avLst/>
          </a:prstGeom>
        </p:spPr>
      </p:pic>
      <p:sp>
        <p:nvSpPr>
          <p:cNvPr id="5" name="TextBox 4"/>
          <p:cNvSpPr txBox="1"/>
          <p:nvPr/>
        </p:nvSpPr>
        <p:spPr>
          <a:xfrm>
            <a:off x="820271" y="655750"/>
            <a:ext cx="8135471" cy="400110"/>
          </a:xfrm>
          <a:prstGeom prst="rect">
            <a:avLst/>
          </a:prstGeom>
          <a:noFill/>
        </p:spPr>
        <p:txBody>
          <a:bodyPr wrap="square" rtlCol="0">
            <a:spAutoFit/>
          </a:bodyPr>
          <a:lstStyle/>
          <a:p>
            <a:pPr algn="r"/>
            <a:r>
              <a:rPr lang="el-GR" sz="2000" b="1" dirty="0">
                <a:solidFill>
                  <a:srgbClr val="002060"/>
                </a:solidFill>
                <a:latin typeface="Arial Narrow" panose="020B0606020202030204" pitchFamily="34" charset="0"/>
              </a:rPr>
              <a:t>ΠΑΡΑΛΛΗΛΗ ΔΙΑΤΑΞΗ ΔΙΑΣΤΑΣΕΩΝ</a:t>
            </a:r>
          </a:p>
        </p:txBody>
      </p:sp>
      <p:sp>
        <p:nvSpPr>
          <p:cNvPr id="6" name="TextBox 5"/>
          <p:cNvSpPr txBox="1"/>
          <p:nvPr/>
        </p:nvSpPr>
        <p:spPr>
          <a:xfrm>
            <a:off x="712695" y="4549536"/>
            <a:ext cx="8350624" cy="1015663"/>
          </a:xfrm>
          <a:prstGeom prst="rect">
            <a:avLst/>
          </a:prstGeom>
          <a:noFill/>
        </p:spPr>
        <p:txBody>
          <a:bodyPr wrap="square" rtlCol="0">
            <a:spAutoFit/>
          </a:bodyPr>
          <a:lstStyle/>
          <a:p>
            <a:r>
              <a:rPr lang="el-GR" sz="2000" dirty="0">
                <a:solidFill>
                  <a:srgbClr val="002060"/>
                </a:solidFill>
                <a:latin typeface="Arial Narrow" panose="020B0606020202030204" pitchFamily="34" charset="0"/>
              </a:rPr>
              <a:t>Χρησιμοποιείται όταν μια σειρά διαστάσεων έχουν κάποιο στοιχείο ως κοινή βάση αναφοράς</a:t>
            </a:r>
          </a:p>
          <a:p>
            <a:endParaRPr lang="el-GR" sz="2000" dirty="0">
              <a:solidFill>
                <a:srgbClr val="002060"/>
              </a:solidFill>
              <a:latin typeface="Arial Narrow" panose="020B0606020202030204" pitchFamily="34" charset="0"/>
            </a:endParaRPr>
          </a:p>
        </p:txBody>
      </p:sp>
    </p:spTree>
    <p:extLst>
      <p:ext uri="{BB962C8B-B14F-4D97-AF65-F5344CB8AC3E}">
        <p14:creationId xmlns:p14="http://schemas.microsoft.com/office/powerpoint/2010/main" val="3380821997"/>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TextBox 3"/>
          <p:cNvSpPr txBox="1"/>
          <p:nvPr/>
        </p:nvSpPr>
        <p:spPr>
          <a:xfrm>
            <a:off x="820271" y="655750"/>
            <a:ext cx="8135471" cy="400110"/>
          </a:xfrm>
          <a:prstGeom prst="rect">
            <a:avLst/>
          </a:prstGeom>
          <a:noFill/>
        </p:spPr>
        <p:txBody>
          <a:bodyPr wrap="square" rtlCol="0">
            <a:spAutoFit/>
          </a:bodyPr>
          <a:lstStyle/>
          <a:p>
            <a:pPr algn="r"/>
            <a:r>
              <a:rPr lang="el-GR" sz="2000" b="1" dirty="0">
                <a:solidFill>
                  <a:srgbClr val="002060"/>
                </a:solidFill>
                <a:latin typeface="Arial Narrow" panose="020B0606020202030204" pitchFamily="34" charset="0"/>
              </a:rPr>
              <a:t>ΣΥΝΔΥΑΣΤΙΚΗ ΔΙΑΤΑΞΗ ΔΙΑΣΤΑΣΕΩΝ</a:t>
            </a:r>
          </a:p>
        </p:txBody>
      </p:sp>
      <p:pic>
        <p:nvPicPr>
          <p:cNvPr id="5" name="Picture 4"/>
          <p:cNvPicPr>
            <a:picLocks noChangeAspect="1"/>
          </p:cNvPicPr>
          <p:nvPr/>
        </p:nvPicPr>
        <p:blipFill>
          <a:blip r:embed="rId3"/>
          <a:stretch>
            <a:fillRect/>
          </a:stretch>
        </p:blipFill>
        <p:spPr>
          <a:xfrm>
            <a:off x="2462923" y="1627094"/>
            <a:ext cx="4304573" cy="2898090"/>
          </a:xfrm>
          <a:prstGeom prst="rect">
            <a:avLst/>
          </a:prstGeom>
        </p:spPr>
      </p:pic>
      <p:sp>
        <p:nvSpPr>
          <p:cNvPr id="6" name="TextBox 5"/>
          <p:cNvSpPr txBox="1"/>
          <p:nvPr/>
        </p:nvSpPr>
        <p:spPr>
          <a:xfrm>
            <a:off x="439897" y="4993289"/>
            <a:ext cx="8350624" cy="1015663"/>
          </a:xfrm>
          <a:prstGeom prst="rect">
            <a:avLst/>
          </a:prstGeom>
          <a:noFill/>
        </p:spPr>
        <p:txBody>
          <a:bodyPr wrap="square" rtlCol="0">
            <a:spAutoFit/>
          </a:bodyPr>
          <a:lstStyle/>
          <a:p>
            <a:pPr algn="just"/>
            <a:r>
              <a:rPr lang="el-GR" sz="2000" dirty="0">
                <a:solidFill>
                  <a:srgbClr val="002060"/>
                </a:solidFill>
                <a:latin typeface="Arial Narrow" panose="020B0606020202030204" pitchFamily="34" charset="0"/>
              </a:rPr>
              <a:t>Ο συνδυασμός αλυσιδωτής και παράλληλης διάταξης είναι ο συνηθέστερος τρόπος αναγραφής διαστάσεων στο μηχανολογικό σχέδιο</a:t>
            </a:r>
          </a:p>
          <a:p>
            <a:pPr algn="just"/>
            <a:endParaRPr lang="el-GR" sz="2000" dirty="0">
              <a:solidFill>
                <a:srgbClr val="002060"/>
              </a:solidFill>
              <a:latin typeface="Arial Narrow" panose="020B0606020202030204" pitchFamily="34" charset="0"/>
            </a:endParaRPr>
          </a:p>
        </p:txBody>
      </p:sp>
    </p:spTree>
    <p:extLst>
      <p:ext uri="{BB962C8B-B14F-4D97-AF65-F5344CB8AC3E}">
        <p14:creationId xmlns:p14="http://schemas.microsoft.com/office/powerpoint/2010/main" val="1527981050"/>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TextBox 3"/>
          <p:cNvSpPr txBox="1"/>
          <p:nvPr/>
        </p:nvSpPr>
        <p:spPr>
          <a:xfrm>
            <a:off x="658907" y="3200400"/>
            <a:ext cx="8135471" cy="400110"/>
          </a:xfrm>
          <a:prstGeom prst="rect">
            <a:avLst/>
          </a:prstGeom>
          <a:noFill/>
        </p:spPr>
        <p:txBody>
          <a:bodyPr wrap="square" rtlCol="0">
            <a:spAutoFit/>
          </a:bodyPr>
          <a:lstStyle/>
          <a:p>
            <a:pPr algn="ctr"/>
            <a:r>
              <a:rPr lang="el-GR" sz="2000" b="1" dirty="0">
                <a:solidFill>
                  <a:srgbClr val="002060"/>
                </a:solidFill>
                <a:latin typeface="Arial Narrow" panose="020B0606020202030204" pitchFamily="34" charset="0"/>
              </a:rPr>
              <a:t>ΟΡΘΕΣ ΠΡΟΒΟΛΕΣ – ΣΧΕΔΙΑΣΗ ΟΨΕΩΝ</a:t>
            </a:r>
          </a:p>
        </p:txBody>
      </p:sp>
    </p:spTree>
    <p:extLst>
      <p:ext uri="{BB962C8B-B14F-4D97-AF65-F5344CB8AC3E}">
        <p14:creationId xmlns:p14="http://schemas.microsoft.com/office/powerpoint/2010/main" val="346600160"/>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5" name="TextBox 4"/>
          <p:cNvSpPr txBox="1"/>
          <p:nvPr/>
        </p:nvSpPr>
        <p:spPr>
          <a:xfrm>
            <a:off x="820273" y="134471"/>
            <a:ext cx="8135471" cy="400110"/>
          </a:xfrm>
          <a:prstGeom prst="rect">
            <a:avLst/>
          </a:prstGeom>
          <a:noFill/>
        </p:spPr>
        <p:txBody>
          <a:bodyPr wrap="square" rtlCol="0">
            <a:spAutoFit/>
          </a:bodyPr>
          <a:lstStyle/>
          <a:p>
            <a:pPr algn="r"/>
            <a:r>
              <a:rPr lang="el-GR" sz="2000" b="1" dirty="0">
                <a:solidFill>
                  <a:srgbClr val="002060"/>
                </a:solidFill>
                <a:latin typeface="Arial Narrow" panose="020B0606020202030204" pitchFamily="34" charset="0"/>
              </a:rPr>
              <a:t>ΕΙΣΑΓΩΓΙΚΑ</a:t>
            </a:r>
          </a:p>
        </p:txBody>
      </p:sp>
      <p:sp>
        <p:nvSpPr>
          <p:cNvPr id="7" name="TextBox 6"/>
          <p:cNvSpPr txBox="1"/>
          <p:nvPr/>
        </p:nvSpPr>
        <p:spPr>
          <a:xfrm>
            <a:off x="336179" y="606904"/>
            <a:ext cx="8619565" cy="3170099"/>
          </a:xfrm>
          <a:prstGeom prst="rect">
            <a:avLst/>
          </a:prstGeom>
          <a:noFill/>
        </p:spPr>
        <p:txBody>
          <a:bodyPr wrap="square" rtlCol="0">
            <a:spAutoFit/>
          </a:bodyPr>
          <a:lstStyle/>
          <a:p>
            <a:pPr marL="285750" indent="-285750" algn="just">
              <a:spcAft>
                <a:spcPts val="600"/>
              </a:spcAft>
              <a:buFont typeface="Wingdings" panose="05000000000000000000" pitchFamily="2" charset="2"/>
              <a:buChar char="§"/>
            </a:pPr>
            <a:r>
              <a:rPr lang="el-GR" dirty="0">
                <a:solidFill>
                  <a:srgbClr val="002060"/>
                </a:solidFill>
                <a:latin typeface="Arial Narrow" panose="020B0606020202030204" pitchFamily="34" charset="0"/>
              </a:rPr>
              <a:t>Κάθε αντικείμενο έχει τρεις διαστάσεις (μήκος, πλάτος, ύψος/ μήκος, πλάτος, πάχος)</a:t>
            </a:r>
          </a:p>
          <a:p>
            <a:pPr marL="285750" indent="-285750" algn="just">
              <a:spcAft>
                <a:spcPts val="600"/>
              </a:spcAft>
              <a:buFont typeface="Wingdings" panose="05000000000000000000" pitchFamily="2" charset="2"/>
              <a:buChar char="§"/>
            </a:pPr>
            <a:r>
              <a:rPr lang="el-GR" dirty="0">
                <a:solidFill>
                  <a:srgbClr val="002060"/>
                </a:solidFill>
                <a:latin typeface="Arial Narrow" panose="020B0606020202030204" pitchFamily="34" charset="0"/>
              </a:rPr>
              <a:t>Ως </a:t>
            </a:r>
            <a:r>
              <a:rPr lang="el-GR" b="1" dirty="0">
                <a:solidFill>
                  <a:srgbClr val="C00000"/>
                </a:solidFill>
                <a:latin typeface="Arial Narrow" panose="020B0606020202030204" pitchFamily="34" charset="0"/>
              </a:rPr>
              <a:t>προβολή</a:t>
            </a:r>
            <a:r>
              <a:rPr lang="el-GR" dirty="0">
                <a:solidFill>
                  <a:srgbClr val="002060"/>
                </a:solidFill>
                <a:latin typeface="Arial Narrow" panose="020B0606020202030204" pitchFamily="34" charset="0"/>
              </a:rPr>
              <a:t> ορίζεται η </a:t>
            </a:r>
            <a:r>
              <a:rPr lang="el-GR" b="1" dirty="0">
                <a:solidFill>
                  <a:srgbClr val="C00000"/>
                </a:solidFill>
                <a:latin typeface="Arial Narrow" panose="020B0606020202030204" pitchFamily="34" charset="0"/>
              </a:rPr>
              <a:t>αναπαράσταση</a:t>
            </a:r>
            <a:r>
              <a:rPr lang="el-GR" dirty="0">
                <a:solidFill>
                  <a:srgbClr val="002060"/>
                </a:solidFill>
                <a:latin typeface="Arial Narrow" panose="020B0606020202030204" pitchFamily="34" charset="0"/>
              </a:rPr>
              <a:t> του αντικειμένου σε ένα </a:t>
            </a:r>
            <a:r>
              <a:rPr lang="el-GR" b="1" dirty="0">
                <a:solidFill>
                  <a:srgbClr val="C00000"/>
                </a:solidFill>
                <a:latin typeface="Arial Narrow" panose="020B0606020202030204" pitchFamily="34" charset="0"/>
              </a:rPr>
              <a:t>επίπεδο δύο διαστάσεων</a:t>
            </a:r>
          </a:p>
          <a:p>
            <a:pPr marL="285750" indent="-285750" algn="just">
              <a:spcAft>
                <a:spcPts val="600"/>
              </a:spcAft>
              <a:buFont typeface="Wingdings" panose="05000000000000000000" pitchFamily="2" charset="2"/>
              <a:buChar char="§"/>
            </a:pPr>
            <a:r>
              <a:rPr lang="el-GR" dirty="0">
                <a:solidFill>
                  <a:srgbClr val="002060"/>
                </a:solidFill>
                <a:latin typeface="Arial Narrow" panose="020B0606020202030204" pitchFamily="34" charset="0"/>
              </a:rPr>
              <a:t>Οι προβολές ενός αντικειμένου πρέπει να αναπαριστούν το τρισδιάστατο αντικείμενο με πληρότητα, συμπεριλαμβάνοντας όλες τις λεπτομέρειές του στο δισδιάστατο επίπεδο</a:t>
            </a:r>
          </a:p>
          <a:p>
            <a:pPr marL="285750" indent="-285750" algn="just">
              <a:spcAft>
                <a:spcPts val="600"/>
              </a:spcAft>
              <a:buFont typeface="Wingdings" panose="05000000000000000000" pitchFamily="2" charset="2"/>
              <a:buChar char="§"/>
            </a:pPr>
            <a:r>
              <a:rPr lang="el-GR" dirty="0">
                <a:solidFill>
                  <a:srgbClr val="002060"/>
                </a:solidFill>
                <a:latin typeface="Arial Narrow" panose="020B0606020202030204" pitchFamily="34" charset="0"/>
              </a:rPr>
              <a:t>Μία προβολή μπορεί να δημιουργηθεί βλέποντας το αντικείμενο από το σημείο θέασης (ή προβολής) και εντοπίζοντας τη σωστή αλληλουχία των σημείων τομής μεταξύ της περιοχής θέασης και του επιπέδου, στο οποίο προβάλλεται το αντικείμενο</a:t>
            </a:r>
          </a:p>
          <a:p>
            <a:pPr marL="285750" indent="-285750" algn="just">
              <a:spcAft>
                <a:spcPts val="600"/>
              </a:spcAft>
              <a:buFont typeface="Wingdings" panose="05000000000000000000" pitchFamily="2" charset="2"/>
              <a:buChar char="§"/>
            </a:pPr>
            <a:r>
              <a:rPr lang="el-GR" dirty="0">
                <a:solidFill>
                  <a:srgbClr val="002060"/>
                </a:solidFill>
                <a:latin typeface="Arial Narrow" panose="020B0606020202030204" pitchFamily="34" charset="0"/>
              </a:rPr>
              <a:t>Μια προβολή ονομάζεται </a:t>
            </a:r>
            <a:r>
              <a:rPr lang="el-GR" b="1" dirty="0">
                <a:solidFill>
                  <a:srgbClr val="C00000"/>
                </a:solidFill>
                <a:latin typeface="Arial Narrow" panose="020B0606020202030204" pitchFamily="34" charset="0"/>
              </a:rPr>
              <a:t>ορθή</a:t>
            </a:r>
            <a:r>
              <a:rPr lang="el-GR" dirty="0">
                <a:solidFill>
                  <a:srgbClr val="002060"/>
                </a:solidFill>
                <a:latin typeface="Arial Narrow" panose="020B0606020202030204" pitchFamily="34" charset="0"/>
              </a:rPr>
              <a:t> όταν το </a:t>
            </a:r>
            <a:r>
              <a:rPr lang="el-GR" b="1" dirty="0">
                <a:solidFill>
                  <a:srgbClr val="C00000"/>
                </a:solidFill>
                <a:latin typeface="Arial Narrow" panose="020B0606020202030204" pitchFamily="34" charset="0"/>
              </a:rPr>
              <a:t>σημείο προβολής </a:t>
            </a:r>
            <a:r>
              <a:rPr lang="el-GR" dirty="0">
                <a:solidFill>
                  <a:srgbClr val="002060"/>
                </a:solidFill>
                <a:latin typeface="Arial Narrow" panose="020B0606020202030204" pitchFamily="34" charset="0"/>
              </a:rPr>
              <a:t>θεωρηθεί ότι βρίσκεται σε </a:t>
            </a:r>
            <a:r>
              <a:rPr lang="el-GR" b="1" dirty="0">
                <a:solidFill>
                  <a:srgbClr val="C00000"/>
                </a:solidFill>
                <a:latin typeface="Arial Narrow" panose="020B0606020202030204" pitchFamily="34" charset="0"/>
              </a:rPr>
              <a:t>άπειρη απόσταση</a:t>
            </a:r>
            <a:r>
              <a:rPr lang="el-GR" dirty="0">
                <a:solidFill>
                  <a:srgbClr val="002060"/>
                </a:solidFill>
                <a:latin typeface="Arial Narrow" panose="020B0606020202030204" pitchFamily="34" charset="0"/>
              </a:rPr>
              <a:t>, έτσι ώστε οι </a:t>
            </a:r>
            <a:r>
              <a:rPr lang="el-GR" b="1" dirty="0">
                <a:solidFill>
                  <a:srgbClr val="002060"/>
                </a:solidFill>
                <a:latin typeface="Arial Narrow" panose="020B0606020202030204" pitchFamily="34" charset="0"/>
              </a:rPr>
              <a:t>ακτίνες προβολής να είναι παράλληλες μεταξύ τους και να τέμνουν κάθετα το επίπεδο προβολής</a:t>
            </a:r>
          </a:p>
        </p:txBody>
      </p:sp>
      <p:pic>
        <p:nvPicPr>
          <p:cNvPr id="8" name="Picture 7"/>
          <p:cNvPicPr>
            <a:picLocks noChangeAspect="1"/>
          </p:cNvPicPr>
          <p:nvPr/>
        </p:nvPicPr>
        <p:blipFill>
          <a:blip r:embed="rId3"/>
          <a:stretch>
            <a:fillRect/>
          </a:stretch>
        </p:blipFill>
        <p:spPr>
          <a:xfrm>
            <a:off x="5179369" y="3777003"/>
            <a:ext cx="3964631" cy="3080997"/>
          </a:xfrm>
          <a:prstGeom prst="rect">
            <a:avLst/>
          </a:prstGeom>
        </p:spPr>
      </p:pic>
    </p:spTree>
    <p:extLst>
      <p:ext uri="{BB962C8B-B14F-4D97-AF65-F5344CB8AC3E}">
        <p14:creationId xmlns:p14="http://schemas.microsoft.com/office/powerpoint/2010/main" val="2841489666"/>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5" name="TextBox 4"/>
          <p:cNvSpPr txBox="1"/>
          <p:nvPr/>
        </p:nvSpPr>
        <p:spPr>
          <a:xfrm>
            <a:off x="820273" y="134471"/>
            <a:ext cx="8135471" cy="400110"/>
          </a:xfrm>
          <a:prstGeom prst="rect">
            <a:avLst/>
          </a:prstGeom>
          <a:noFill/>
        </p:spPr>
        <p:txBody>
          <a:bodyPr wrap="square" rtlCol="0">
            <a:spAutoFit/>
          </a:bodyPr>
          <a:lstStyle/>
          <a:p>
            <a:pPr algn="r"/>
            <a:r>
              <a:rPr lang="el-GR" sz="2000" b="1" dirty="0">
                <a:solidFill>
                  <a:srgbClr val="002060"/>
                </a:solidFill>
                <a:latin typeface="Arial Narrow" panose="020B0606020202030204" pitchFamily="34" charset="0"/>
              </a:rPr>
              <a:t>ΠΡΟΟΨΗ</a:t>
            </a:r>
          </a:p>
        </p:txBody>
      </p:sp>
      <p:sp>
        <p:nvSpPr>
          <p:cNvPr id="6" name="TextBox 5"/>
          <p:cNvSpPr txBox="1"/>
          <p:nvPr/>
        </p:nvSpPr>
        <p:spPr>
          <a:xfrm>
            <a:off x="336179" y="606904"/>
            <a:ext cx="8619565" cy="1631216"/>
          </a:xfrm>
          <a:prstGeom prst="rect">
            <a:avLst/>
          </a:prstGeom>
          <a:noFill/>
        </p:spPr>
        <p:txBody>
          <a:bodyPr wrap="square" rtlCol="0">
            <a:spAutoFit/>
          </a:bodyPr>
          <a:lstStyle/>
          <a:p>
            <a:pPr marL="285750" indent="-285750" algn="just">
              <a:spcAft>
                <a:spcPts val="600"/>
              </a:spcAft>
              <a:buFont typeface="Wingdings" panose="05000000000000000000" pitchFamily="2" charset="2"/>
              <a:buChar char="§"/>
            </a:pPr>
            <a:r>
              <a:rPr lang="el-GR" dirty="0">
                <a:solidFill>
                  <a:srgbClr val="002060"/>
                </a:solidFill>
                <a:latin typeface="Arial Narrow" panose="020B0606020202030204" pitchFamily="34" charset="0"/>
              </a:rPr>
              <a:t>Ως πρόοψη ορίζεται η αναπαράσταση του αντικειμένου που προκύπτει ως ορθή προβολή στο κατακόρυφο επίπεδο όταν κοιτάζουμε το αντικείμενο από την μπροστινή του επιφάνεια</a:t>
            </a:r>
          </a:p>
          <a:p>
            <a:pPr algn="just">
              <a:spcAft>
                <a:spcPts val="600"/>
              </a:spcAft>
            </a:pPr>
            <a:endParaRPr lang="el-GR" dirty="0">
              <a:solidFill>
                <a:srgbClr val="002060"/>
              </a:solidFill>
              <a:latin typeface="Arial Narrow" panose="020B0606020202030204" pitchFamily="34" charset="0"/>
            </a:endParaRPr>
          </a:p>
          <a:p>
            <a:pPr marL="285750" indent="-285750" algn="just">
              <a:spcAft>
                <a:spcPts val="600"/>
              </a:spcAft>
              <a:buFont typeface="Wingdings" panose="05000000000000000000" pitchFamily="2" charset="2"/>
              <a:buChar char="§"/>
            </a:pPr>
            <a:r>
              <a:rPr lang="el-GR" dirty="0">
                <a:solidFill>
                  <a:srgbClr val="002060"/>
                </a:solidFill>
                <a:latin typeface="Arial Narrow" panose="020B0606020202030204" pitchFamily="34" charset="0"/>
              </a:rPr>
              <a:t>Συνηθίζεται η τοποθέτηση του αντικειμένου να γίνεται έτσι, ώστε η θέαση από την μπροστινή πλευρά να δίνει τις περισσότερες δυνατές πληροφορίες για το αντικείμενο</a:t>
            </a:r>
            <a:endParaRPr lang="el-GR" b="1" dirty="0">
              <a:solidFill>
                <a:srgbClr val="C00000"/>
              </a:solidFill>
              <a:latin typeface="Arial Narrow" panose="020B0606020202030204" pitchFamily="34" charset="0"/>
            </a:endParaRPr>
          </a:p>
        </p:txBody>
      </p:sp>
      <p:pic>
        <p:nvPicPr>
          <p:cNvPr id="7" name="Picture 6"/>
          <p:cNvPicPr>
            <a:picLocks noChangeAspect="1"/>
          </p:cNvPicPr>
          <p:nvPr/>
        </p:nvPicPr>
        <p:blipFill>
          <a:blip r:embed="rId3"/>
          <a:stretch>
            <a:fillRect/>
          </a:stretch>
        </p:blipFill>
        <p:spPr>
          <a:xfrm>
            <a:off x="2783542" y="2526439"/>
            <a:ext cx="3644152" cy="3739383"/>
          </a:xfrm>
          <a:prstGeom prst="rect">
            <a:avLst/>
          </a:prstGeom>
        </p:spPr>
      </p:pic>
    </p:spTree>
    <p:extLst>
      <p:ext uri="{BB962C8B-B14F-4D97-AF65-F5344CB8AC3E}">
        <p14:creationId xmlns:p14="http://schemas.microsoft.com/office/powerpoint/2010/main" val="3167206622"/>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TextBox 3"/>
          <p:cNvSpPr txBox="1"/>
          <p:nvPr/>
        </p:nvSpPr>
        <p:spPr>
          <a:xfrm>
            <a:off x="820273" y="134471"/>
            <a:ext cx="8135471" cy="400110"/>
          </a:xfrm>
          <a:prstGeom prst="rect">
            <a:avLst/>
          </a:prstGeom>
          <a:noFill/>
        </p:spPr>
        <p:txBody>
          <a:bodyPr wrap="square" rtlCol="0">
            <a:spAutoFit/>
          </a:bodyPr>
          <a:lstStyle/>
          <a:p>
            <a:pPr algn="r"/>
            <a:r>
              <a:rPr lang="el-GR" sz="2000" b="1" dirty="0">
                <a:solidFill>
                  <a:srgbClr val="002060"/>
                </a:solidFill>
                <a:latin typeface="Arial Narrow" panose="020B0606020202030204" pitchFamily="34" charset="0"/>
              </a:rPr>
              <a:t>ΚΑΤΟΨΗ</a:t>
            </a:r>
          </a:p>
        </p:txBody>
      </p:sp>
      <p:sp>
        <p:nvSpPr>
          <p:cNvPr id="5" name="TextBox 4"/>
          <p:cNvSpPr txBox="1"/>
          <p:nvPr/>
        </p:nvSpPr>
        <p:spPr>
          <a:xfrm>
            <a:off x="336179" y="606904"/>
            <a:ext cx="8619565" cy="1000274"/>
          </a:xfrm>
          <a:prstGeom prst="rect">
            <a:avLst/>
          </a:prstGeom>
          <a:noFill/>
        </p:spPr>
        <p:txBody>
          <a:bodyPr wrap="square" rtlCol="0">
            <a:spAutoFit/>
          </a:bodyPr>
          <a:lstStyle/>
          <a:p>
            <a:pPr algn="just">
              <a:spcAft>
                <a:spcPts val="600"/>
              </a:spcAft>
            </a:pPr>
            <a:r>
              <a:rPr lang="el-GR" dirty="0">
                <a:solidFill>
                  <a:srgbClr val="002060"/>
                </a:solidFill>
                <a:latin typeface="Arial Narrow" panose="020B0606020202030204" pitchFamily="34" charset="0"/>
              </a:rPr>
              <a:t>Ως κάτοψη ορίζεται η αναπαράσταση του αντικειμένου που προκύπτει ως ορθή προβολή στο οριζόντιο επίπεδο όταν κοιτάζουμε το αντικείμενο από επάνω</a:t>
            </a:r>
          </a:p>
          <a:p>
            <a:pPr algn="just">
              <a:spcAft>
                <a:spcPts val="600"/>
              </a:spcAft>
            </a:pPr>
            <a:endParaRPr lang="el-GR" dirty="0">
              <a:solidFill>
                <a:srgbClr val="002060"/>
              </a:solidFill>
              <a:latin typeface="Arial Narrow" panose="020B0606020202030204" pitchFamily="34" charset="0"/>
            </a:endParaRPr>
          </a:p>
        </p:txBody>
      </p:sp>
      <p:pic>
        <p:nvPicPr>
          <p:cNvPr id="7" name="Picture 6"/>
          <p:cNvPicPr>
            <a:picLocks noChangeAspect="1"/>
          </p:cNvPicPr>
          <p:nvPr/>
        </p:nvPicPr>
        <p:blipFill>
          <a:blip r:embed="rId3"/>
          <a:stretch>
            <a:fillRect/>
          </a:stretch>
        </p:blipFill>
        <p:spPr>
          <a:xfrm>
            <a:off x="2673354" y="1959428"/>
            <a:ext cx="4058492" cy="4106897"/>
          </a:xfrm>
          <a:prstGeom prst="rect">
            <a:avLst/>
          </a:prstGeom>
        </p:spPr>
      </p:pic>
    </p:spTree>
    <p:extLst>
      <p:ext uri="{BB962C8B-B14F-4D97-AF65-F5344CB8AC3E}">
        <p14:creationId xmlns:p14="http://schemas.microsoft.com/office/powerpoint/2010/main" val="3072946142"/>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5" name="TextBox 4"/>
          <p:cNvSpPr txBox="1"/>
          <p:nvPr/>
        </p:nvSpPr>
        <p:spPr>
          <a:xfrm>
            <a:off x="820273" y="134471"/>
            <a:ext cx="8135471" cy="400110"/>
          </a:xfrm>
          <a:prstGeom prst="rect">
            <a:avLst/>
          </a:prstGeom>
          <a:noFill/>
        </p:spPr>
        <p:txBody>
          <a:bodyPr wrap="square" rtlCol="0">
            <a:spAutoFit/>
          </a:bodyPr>
          <a:lstStyle/>
          <a:p>
            <a:pPr algn="r"/>
            <a:r>
              <a:rPr lang="el-GR" sz="2000" b="1" dirty="0">
                <a:solidFill>
                  <a:srgbClr val="002060"/>
                </a:solidFill>
                <a:latin typeface="Arial Narrow" panose="020B0606020202030204" pitchFamily="34" charset="0"/>
              </a:rPr>
              <a:t>ΠΛΑΓΙΑ ΟΨΗ</a:t>
            </a:r>
          </a:p>
        </p:txBody>
      </p:sp>
      <p:sp>
        <p:nvSpPr>
          <p:cNvPr id="6" name="TextBox 5"/>
          <p:cNvSpPr txBox="1"/>
          <p:nvPr/>
        </p:nvSpPr>
        <p:spPr>
          <a:xfrm>
            <a:off x="336179" y="606904"/>
            <a:ext cx="8619565" cy="1554272"/>
          </a:xfrm>
          <a:prstGeom prst="rect">
            <a:avLst/>
          </a:prstGeom>
          <a:noFill/>
        </p:spPr>
        <p:txBody>
          <a:bodyPr wrap="square" rtlCol="0">
            <a:spAutoFit/>
          </a:bodyPr>
          <a:lstStyle/>
          <a:p>
            <a:pPr algn="just">
              <a:spcAft>
                <a:spcPts val="600"/>
              </a:spcAft>
            </a:pPr>
            <a:r>
              <a:rPr lang="el-GR" dirty="0">
                <a:solidFill>
                  <a:srgbClr val="002060"/>
                </a:solidFill>
                <a:latin typeface="Arial Narrow" panose="020B0606020202030204" pitchFamily="34" charset="0"/>
              </a:rPr>
              <a:t>Ως πλάγια όψη ορίζεται η αναπαράσταση του αντικειμένου που προκύπτει ως ορθή προβολή στο πλάγιο προβολικό επίπεδο όταν κοιτάζουμε το αντικείμενο είτε από τη δεξιά είτε από την αριστερή του πλευρά. Υπάρχει αριστερή πλάγια όψη και δεξιά πλάγια όψη, αφού τα αντικείμενα έχουν δύο πλάγιες πλευρές</a:t>
            </a:r>
          </a:p>
          <a:p>
            <a:pPr algn="just">
              <a:spcAft>
                <a:spcPts val="600"/>
              </a:spcAft>
            </a:pPr>
            <a:endParaRPr lang="el-GR" dirty="0">
              <a:solidFill>
                <a:srgbClr val="002060"/>
              </a:solidFill>
              <a:latin typeface="Arial Narrow" panose="020B0606020202030204" pitchFamily="34" charset="0"/>
            </a:endParaRPr>
          </a:p>
        </p:txBody>
      </p:sp>
      <p:pic>
        <p:nvPicPr>
          <p:cNvPr id="7" name="Picture 6"/>
          <p:cNvPicPr>
            <a:picLocks noChangeAspect="1"/>
          </p:cNvPicPr>
          <p:nvPr/>
        </p:nvPicPr>
        <p:blipFill>
          <a:blip r:embed="rId3"/>
          <a:stretch>
            <a:fillRect/>
          </a:stretch>
        </p:blipFill>
        <p:spPr>
          <a:xfrm>
            <a:off x="2333896" y="2393496"/>
            <a:ext cx="4823956" cy="4034877"/>
          </a:xfrm>
          <a:prstGeom prst="rect">
            <a:avLst/>
          </a:prstGeom>
        </p:spPr>
      </p:pic>
    </p:spTree>
    <p:extLst>
      <p:ext uri="{BB962C8B-B14F-4D97-AF65-F5344CB8AC3E}">
        <p14:creationId xmlns:p14="http://schemas.microsoft.com/office/powerpoint/2010/main" val="3921159723"/>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6051260" y="1257336"/>
            <a:ext cx="2393394" cy="4101281"/>
          </a:xfrm>
          <a:prstGeom prst="rect">
            <a:avLst/>
          </a:prstGeom>
        </p:spPr>
      </p:pic>
      <p:cxnSp>
        <p:nvCxnSpPr>
          <p:cNvPr id="6" name="Straight Arrow Connector 5"/>
          <p:cNvCxnSpPr/>
          <p:nvPr/>
        </p:nvCxnSpPr>
        <p:spPr>
          <a:xfrm flipH="1" flipV="1">
            <a:off x="7637923" y="4397189"/>
            <a:ext cx="1102658" cy="961428"/>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256441" y="4677848"/>
            <a:ext cx="672353" cy="400110"/>
          </a:xfrm>
          <a:prstGeom prst="rect">
            <a:avLst/>
          </a:prstGeom>
          <a:noFill/>
        </p:spPr>
        <p:txBody>
          <a:bodyPr wrap="square" rtlCol="0">
            <a:spAutoFit/>
          </a:bodyPr>
          <a:lstStyle/>
          <a:p>
            <a:r>
              <a:rPr lang="en-US" sz="2000" b="1" dirty="0">
                <a:solidFill>
                  <a:srgbClr val="C00000"/>
                </a:solidFill>
              </a:rPr>
              <a:t>V</a:t>
            </a:r>
            <a:endParaRPr lang="el-GR" sz="2000" b="1" dirty="0">
              <a:solidFill>
                <a:srgbClr val="C00000"/>
              </a:solidFill>
            </a:endParaRPr>
          </a:p>
        </p:txBody>
      </p:sp>
      <p:pic>
        <p:nvPicPr>
          <p:cNvPr id="9" name="Picture 8"/>
          <p:cNvPicPr>
            <a:picLocks noChangeAspect="1"/>
          </p:cNvPicPr>
          <p:nvPr/>
        </p:nvPicPr>
        <p:blipFill>
          <a:blip r:embed="rId3"/>
          <a:stretch>
            <a:fillRect/>
          </a:stretch>
        </p:blipFill>
        <p:spPr>
          <a:xfrm>
            <a:off x="679304" y="887506"/>
            <a:ext cx="1593242" cy="3249158"/>
          </a:xfrm>
          <a:prstGeom prst="rect">
            <a:avLst/>
          </a:prstGeom>
        </p:spPr>
      </p:pic>
      <p:pic>
        <p:nvPicPr>
          <p:cNvPr id="10" name="Picture 9"/>
          <p:cNvPicPr>
            <a:picLocks noChangeAspect="1"/>
          </p:cNvPicPr>
          <p:nvPr/>
        </p:nvPicPr>
        <p:blipFill>
          <a:blip r:embed="rId4"/>
          <a:stretch>
            <a:fillRect/>
          </a:stretch>
        </p:blipFill>
        <p:spPr>
          <a:xfrm>
            <a:off x="3072229" y="887506"/>
            <a:ext cx="1859450" cy="3249158"/>
          </a:xfrm>
          <a:prstGeom prst="rect">
            <a:avLst/>
          </a:prstGeom>
        </p:spPr>
      </p:pic>
      <p:pic>
        <p:nvPicPr>
          <p:cNvPr id="12" name="Picture 11"/>
          <p:cNvPicPr>
            <a:picLocks noChangeAspect="1"/>
          </p:cNvPicPr>
          <p:nvPr/>
        </p:nvPicPr>
        <p:blipFill>
          <a:blip r:embed="rId5"/>
          <a:stretch>
            <a:fillRect/>
          </a:stretch>
        </p:blipFill>
        <p:spPr>
          <a:xfrm>
            <a:off x="788398" y="4637744"/>
            <a:ext cx="1484148" cy="1821414"/>
          </a:xfrm>
          <a:prstGeom prst="rect">
            <a:avLst/>
          </a:prstGeom>
        </p:spPr>
      </p:pic>
      <p:cxnSp>
        <p:nvCxnSpPr>
          <p:cNvPr id="3" name="Straight Arrow Connector 2"/>
          <p:cNvCxnSpPr/>
          <p:nvPr/>
        </p:nvCxnSpPr>
        <p:spPr>
          <a:xfrm>
            <a:off x="788398" y="706752"/>
            <a:ext cx="139209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88398" y="606056"/>
            <a:ext cx="0" cy="366823"/>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180492" y="606056"/>
            <a:ext cx="0" cy="366823"/>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307804" y="520992"/>
            <a:ext cx="329609" cy="246221"/>
          </a:xfrm>
          <a:prstGeom prst="rect">
            <a:avLst/>
          </a:prstGeom>
          <a:noFill/>
        </p:spPr>
        <p:txBody>
          <a:bodyPr wrap="square" rtlCol="0">
            <a:spAutoFit/>
          </a:bodyPr>
          <a:lstStyle/>
          <a:p>
            <a:r>
              <a:rPr lang="en-US" sz="1000" dirty="0">
                <a:solidFill>
                  <a:srgbClr val="0070C0"/>
                </a:solidFill>
              </a:rPr>
              <a:t>45</a:t>
            </a:r>
          </a:p>
        </p:txBody>
      </p:sp>
      <p:cxnSp>
        <p:nvCxnSpPr>
          <p:cNvPr id="17" name="Straight Arrow Connector 16"/>
          <p:cNvCxnSpPr/>
          <p:nvPr/>
        </p:nvCxnSpPr>
        <p:spPr>
          <a:xfrm flipH="1">
            <a:off x="537882" y="964170"/>
            <a:ext cx="2048" cy="311109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435429" y="964170"/>
            <a:ext cx="35296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435429" y="4083971"/>
            <a:ext cx="352969" cy="0"/>
          </a:xfrm>
          <a:prstGeom prst="line">
            <a:avLst/>
          </a:prstGeom>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rot="16200000">
            <a:off x="277593" y="2362816"/>
            <a:ext cx="381925" cy="246221"/>
          </a:xfrm>
          <a:prstGeom prst="rect">
            <a:avLst/>
          </a:prstGeom>
          <a:noFill/>
        </p:spPr>
        <p:txBody>
          <a:bodyPr wrap="square" rtlCol="0">
            <a:spAutoFit/>
          </a:bodyPr>
          <a:lstStyle/>
          <a:p>
            <a:r>
              <a:rPr lang="en-US" sz="1000" dirty="0">
                <a:solidFill>
                  <a:srgbClr val="0070C0"/>
                </a:solidFill>
              </a:rPr>
              <a:t>100</a:t>
            </a:r>
          </a:p>
        </p:txBody>
      </p:sp>
      <p:cxnSp>
        <p:nvCxnSpPr>
          <p:cNvPr id="27" name="Straight Arrow Connector 26"/>
          <p:cNvCxnSpPr/>
          <p:nvPr/>
        </p:nvCxnSpPr>
        <p:spPr>
          <a:xfrm>
            <a:off x="537882" y="4657940"/>
            <a:ext cx="0" cy="175791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462009" y="4657940"/>
            <a:ext cx="35296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477774" y="6415856"/>
            <a:ext cx="352969"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rot="16200000">
            <a:off x="271101" y="5367943"/>
            <a:ext cx="381925" cy="246221"/>
          </a:xfrm>
          <a:prstGeom prst="rect">
            <a:avLst/>
          </a:prstGeom>
          <a:noFill/>
        </p:spPr>
        <p:txBody>
          <a:bodyPr wrap="square" rtlCol="0">
            <a:spAutoFit/>
          </a:bodyPr>
          <a:lstStyle/>
          <a:p>
            <a:pPr algn="ctr"/>
            <a:r>
              <a:rPr lang="en-US" sz="1000" dirty="0">
                <a:solidFill>
                  <a:srgbClr val="0070C0"/>
                </a:solidFill>
              </a:rPr>
              <a:t>57</a:t>
            </a:r>
          </a:p>
        </p:txBody>
      </p:sp>
      <p:cxnSp>
        <p:nvCxnSpPr>
          <p:cNvPr id="36" name="Straight Connector 35"/>
          <p:cNvCxnSpPr/>
          <p:nvPr/>
        </p:nvCxnSpPr>
        <p:spPr>
          <a:xfrm>
            <a:off x="2200938" y="5542214"/>
            <a:ext cx="4697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2210745" y="6422051"/>
            <a:ext cx="4697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2562447" y="5536898"/>
            <a:ext cx="5316" cy="87895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rot="16200000">
            <a:off x="2310783" y="5860588"/>
            <a:ext cx="381925" cy="246221"/>
          </a:xfrm>
          <a:prstGeom prst="rect">
            <a:avLst/>
          </a:prstGeom>
          <a:noFill/>
        </p:spPr>
        <p:txBody>
          <a:bodyPr wrap="square" rtlCol="0">
            <a:spAutoFit/>
          </a:bodyPr>
          <a:lstStyle/>
          <a:p>
            <a:pPr algn="ctr"/>
            <a:r>
              <a:rPr lang="en-US" sz="1000" dirty="0">
                <a:solidFill>
                  <a:srgbClr val="0070C0"/>
                </a:solidFill>
              </a:rPr>
              <a:t>28</a:t>
            </a:r>
          </a:p>
        </p:txBody>
      </p:sp>
      <p:cxnSp>
        <p:nvCxnSpPr>
          <p:cNvPr id="45" name="Straight Connector 44"/>
          <p:cNvCxnSpPr/>
          <p:nvPr/>
        </p:nvCxnSpPr>
        <p:spPr>
          <a:xfrm>
            <a:off x="2180492" y="2346582"/>
            <a:ext cx="4443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171200" y="4081767"/>
            <a:ext cx="4536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2532951" y="2346582"/>
            <a:ext cx="0" cy="173518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rot="16200000">
            <a:off x="2257738" y="3091064"/>
            <a:ext cx="381925" cy="246221"/>
          </a:xfrm>
          <a:prstGeom prst="rect">
            <a:avLst/>
          </a:prstGeom>
          <a:noFill/>
        </p:spPr>
        <p:txBody>
          <a:bodyPr wrap="square" rtlCol="0">
            <a:spAutoFit/>
          </a:bodyPr>
          <a:lstStyle/>
          <a:p>
            <a:pPr algn="ctr"/>
            <a:r>
              <a:rPr lang="en-US" sz="1000" dirty="0">
                <a:solidFill>
                  <a:srgbClr val="0070C0"/>
                </a:solidFill>
              </a:rPr>
              <a:t>57</a:t>
            </a:r>
          </a:p>
        </p:txBody>
      </p:sp>
    </p:spTree>
    <p:extLst>
      <p:ext uri="{BB962C8B-B14F-4D97-AF65-F5344CB8AC3E}">
        <p14:creationId xmlns:p14="http://schemas.microsoft.com/office/powerpoint/2010/main" val="486677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down)">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additive="base">
                                        <p:cTn id="22" dur="500" fill="hold"/>
                                        <p:tgtEl>
                                          <p:spTgt spid="3"/>
                                        </p:tgtEl>
                                        <p:attrNameLst>
                                          <p:attrName>ppt_x</p:attrName>
                                        </p:attrNameLst>
                                      </p:cBhvr>
                                      <p:tavLst>
                                        <p:tav tm="0">
                                          <p:val>
                                            <p:strVal val="#ppt_x"/>
                                          </p:val>
                                        </p:tav>
                                        <p:tav tm="100000">
                                          <p:val>
                                            <p:strVal val="#ppt_x"/>
                                          </p:val>
                                        </p:tav>
                                      </p:tavLst>
                                    </p:anim>
                                    <p:anim calcmode="lin" valueType="num">
                                      <p:cBhvr additive="base">
                                        <p:cTn id="23" dur="500" fill="hold"/>
                                        <p:tgtEl>
                                          <p:spTgt spid="3"/>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additive="base">
                                        <p:cTn id="26" dur="500" fill="hold"/>
                                        <p:tgtEl>
                                          <p:spTgt spid="11"/>
                                        </p:tgtEl>
                                        <p:attrNameLst>
                                          <p:attrName>ppt_x</p:attrName>
                                        </p:attrNameLst>
                                      </p:cBhvr>
                                      <p:tavLst>
                                        <p:tav tm="0">
                                          <p:val>
                                            <p:strVal val="#ppt_x"/>
                                          </p:val>
                                        </p:tav>
                                        <p:tav tm="100000">
                                          <p:val>
                                            <p:strVal val="#ppt_x"/>
                                          </p:val>
                                        </p:tav>
                                      </p:tavLst>
                                    </p:anim>
                                    <p:anim calcmode="lin" valueType="num">
                                      <p:cBhvr additive="base">
                                        <p:cTn id="27" dur="500" fill="hold"/>
                                        <p:tgtEl>
                                          <p:spTgt spid="11"/>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15"/>
                                        </p:tgtEl>
                                        <p:attrNameLst>
                                          <p:attrName>style.visibility</p:attrName>
                                        </p:attrNameLst>
                                      </p:cBhvr>
                                      <p:to>
                                        <p:strVal val="visible"/>
                                      </p:to>
                                    </p:set>
                                    <p:anim calcmode="lin" valueType="num">
                                      <p:cBhvr additive="base">
                                        <p:cTn id="30" dur="500" fill="hold"/>
                                        <p:tgtEl>
                                          <p:spTgt spid="15"/>
                                        </p:tgtEl>
                                        <p:attrNameLst>
                                          <p:attrName>ppt_x</p:attrName>
                                        </p:attrNameLst>
                                      </p:cBhvr>
                                      <p:tavLst>
                                        <p:tav tm="0">
                                          <p:val>
                                            <p:strVal val="#ppt_x"/>
                                          </p:val>
                                        </p:tav>
                                        <p:tav tm="100000">
                                          <p:val>
                                            <p:strVal val="#ppt_x"/>
                                          </p:val>
                                        </p:tav>
                                      </p:tavLst>
                                    </p:anim>
                                    <p:anim calcmode="lin" valueType="num">
                                      <p:cBhvr additive="base">
                                        <p:cTn id="31" dur="500" fill="hold"/>
                                        <p:tgtEl>
                                          <p:spTgt spid="15"/>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14"/>
                                        </p:tgtEl>
                                        <p:attrNameLst>
                                          <p:attrName>style.visibility</p:attrName>
                                        </p:attrNameLst>
                                      </p:cBhvr>
                                      <p:to>
                                        <p:strVal val="visible"/>
                                      </p:to>
                                    </p:set>
                                    <p:anim calcmode="lin" valueType="num">
                                      <p:cBhvr additive="base">
                                        <p:cTn id="34" dur="500" fill="hold"/>
                                        <p:tgtEl>
                                          <p:spTgt spid="14"/>
                                        </p:tgtEl>
                                        <p:attrNameLst>
                                          <p:attrName>ppt_x</p:attrName>
                                        </p:attrNameLst>
                                      </p:cBhvr>
                                      <p:tavLst>
                                        <p:tav tm="0">
                                          <p:val>
                                            <p:strVal val="#ppt_x"/>
                                          </p:val>
                                        </p:tav>
                                        <p:tav tm="100000">
                                          <p:val>
                                            <p:strVal val="#ppt_x"/>
                                          </p:val>
                                        </p:tav>
                                      </p:tavLst>
                                    </p:anim>
                                    <p:anim calcmode="lin" valueType="num">
                                      <p:cBhvr additive="base">
                                        <p:cTn id="35" dur="500" fill="hold"/>
                                        <p:tgtEl>
                                          <p:spTgt spid="14"/>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25"/>
                                        </p:tgtEl>
                                        <p:attrNameLst>
                                          <p:attrName>style.visibility</p:attrName>
                                        </p:attrNameLst>
                                      </p:cBhvr>
                                      <p:to>
                                        <p:strVal val="visible"/>
                                      </p:to>
                                    </p:set>
                                    <p:anim calcmode="lin" valueType="num">
                                      <p:cBhvr additive="base">
                                        <p:cTn id="38" dur="500" fill="hold"/>
                                        <p:tgtEl>
                                          <p:spTgt spid="25"/>
                                        </p:tgtEl>
                                        <p:attrNameLst>
                                          <p:attrName>ppt_x</p:attrName>
                                        </p:attrNameLst>
                                      </p:cBhvr>
                                      <p:tavLst>
                                        <p:tav tm="0">
                                          <p:val>
                                            <p:strVal val="#ppt_x"/>
                                          </p:val>
                                        </p:tav>
                                        <p:tav tm="100000">
                                          <p:val>
                                            <p:strVal val="#ppt_x"/>
                                          </p:val>
                                        </p:tav>
                                      </p:tavLst>
                                    </p:anim>
                                    <p:anim calcmode="lin" valueType="num">
                                      <p:cBhvr additive="base">
                                        <p:cTn id="39" dur="500" fill="hold"/>
                                        <p:tgtEl>
                                          <p:spTgt spid="25"/>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19"/>
                                        </p:tgtEl>
                                        <p:attrNameLst>
                                          <p:attrName>style.visibility</p:attrName>
                                        </p:attrNameLst>
                                      </p:cBhvr>
                                      <p:to>
                                        <p:strVal val="visible"/>
                                      </p:to>
                                    </p:set>
                                    <p:anim calcmode="lin" valueType="num">
                                      <p:cBhvr additive="base">
                                        <p:cTn id="42" dur="500" fill="hold"/>
                                        <p:tgtEl>
                                          <p:spTgt spid="19"/>
                                        </p:tgtEl>
                                        <p:attrNameLst>
                                          <p:attrName>ppt_x</p:attrName>
                                        </p:attrNameLst>
                                      </p:cBhvr>
                                      <p:tavLst>
                                        <p:tav tm="0">
                                          <p:val>
                                            <p:strVal val="#ppt_x"/>
                                          </p:val>
                                        </p:tav>
                                        <p:tav tm="100000">
                                          <p:val>
                                            <p:strVal val="#ppt_x"/>
                                          </p:val>
                                        </p:tav>
                                      </p:tavLst>
                                    </p:anim>
                                    <p:anim calcmode="lin" valueType="num">
                                      <p:cBhvr additive="base">
                                        <p:cTn id="43" dur="500" fill="hold"/>
                                        <p:tgtEl>
                                          <p:spTgt spid="19"/>
                                        </p:tgtEl>
                                        <p:attrNameLst>
                                          <p:attrName>ppt_y</p:attrName>
                                        </p:attrNameLst>
                                      </p:cBhvr>
                                      <p:tavLst>
                                        <p:tav tm="0">
                                          <p:val>
                                            <p:strVal val="1+#ppt_h/2"/>
                                          </p:val>
                                        </p:tav>
                                        <p:tav tm="100000">
                                          <p:val>
                                            <p:strVal val="#ppt_y"/>
                                          </p:val>
                                        </p:tav>
                                      </p:tavLst>
                                    </p:anim>
                                  </p:childTnLst>
                                </p:cTn>
                              </p:par>
                              <p:par>
                                <p:cTn id="44" presetID="2" presetClass="entr" presetSubtype="4" fill="hold" nodeType="withEffect">
                                  <p:stCondLst>
                                    <p:cond delay="0"/>
                                  </p:stCondLst>
                                  <p:childTnLst>
                                    <p:set>
                                      <p:cBhvr>
                                        <p:cTn id="45" dur="1" fill="hold">
                                          <p:stCondLst>
                                            <p:cond delay="0"/>
                                          </p:stCondLst>
                                        </p:cTn>
                                        <p:tgtEl>
                                          <p:spTgt spid="17"/>
                                        </p:tgtEl>
                                        <p:attrNameLst>
                                          <p:attrName>style.visibility</p:attrName>
                                        </p:attrNameLst>
                                      </p:cBhvr>
                                      <p:to>
                                        <p:strVal val="visible"/>
                                      </p:to>
                                    </p:set>
                                    <p:anim calcmode="lin" valueType="num">
                                      <p:cBhvr additive="base">
                                        <p:cTn id="46" dur="500" fill="hold"/>
                                        <p:tgtEl>
                                          <p:spTgt spid="17"/>
                                        </p:tgtEl>
                                        <p:attrNameLst>
                                          <p:attrName>ppt_x</p:attrName>
                                        </p:attrNameLst>
                                      </p:cBhvr>
                                      <p:tavLst>
                                        <p:tav tm="0">
                                          <p:val>
                                            <p:strVal val="#ppt_x"/>
                                          </p:val>
                                        </p:tav>
                                        <p:tav tm="100000">
                                          <p:val>
                                            <p:strVal val="#ppt_x"/>
                                          </p:val>
                                        </p:tav>
                                      </p:tavLst>
                                    </p:anim>
                                    <p:anim calcmode="lin" valueType="num">
                                      <p:cBhvr additive="base">
                                        <p:cTn id="47" dur="500" fill="hold"/>
                                        <p:tgtEl>
                                          <p:spTgt spid="17"/>
                                        </p:tgtEl>
                                        <p:attrNameLst>
                                          <p:attrName>ppt_y</p:attrName>
                                        </p:attrNameLst>
                                      </p:cBhvr>
                                      <p:tavLst>
                                        <p:tav tm="0">
                                          <p:val>
                                            <p:strVal val="1+#ppt_h/2"/>
                                          </p:val>
                                        </p:tav>
                                        <p:tav tm="100000">
                                          <p:val>
                                            <p:strVal val="#ppt_y"/>
                                          </p:val>
                                        </p:tav>
                                      </p:tavLst>
                                    </p:anim>
                                  </p:childTnLst>
                                </p:cTn>
                              </p:par>
                              <p:par>
                                <p:cTn id="48" presetID="2" presetClass="entr" presetSubtype="4" fill="hold" nodeType="withEffect">
                                  <p:stCondLst>
                                    <p:cond delay="0"/>
                                  </p:stCondLst>
                                  <p:childTnLst>
                                    <p:set>
                                      <p:cBhvr>
                                        <p:cTn id="49" dur="1" fill="hold">
                                          <p:stCondLst>
                                            <p:cond delay="0"/>
                                          </p:stCondLst>
                                        </p:cTn>
                                        <p:tgtEl>
                                          <p:spTgt spid="20"/>
                                        </p:tgtEl>
                                        <p:attrNameLst>
                                          <p:attrName>style.visibility</p:attrName>
                                        </p:attrNameLst>
                                      </p:cBhvr>
                                      <p:to>
                                        <p:strVal val="visible"/>
                                      </p:to>
                                    </p:set>
                                    <p:anim calcmode="lin" valueType="num">
                                      <p:cBhvr additive="base">
                                        <p:cTn id="50" dur="500" fill="hold"/>
                                        <p:tgtEl>
                                          <p:spTgt spid="20"/>
                                        </p:tgtEl>
                                        <p:attrNameLst>
                                          <p:attrName>ppt_x</p:attrName>
                                        </p:attrNameLst>
                                      </p:cBhvr>
                                      <p:tavLst>
                                        <p:tav tm="0">
                                          <p:val>
                                            <p:strVal val="#ppt_x"/>
                                          </p:val>
                                        </p:tav>
                                        <p:tav tm="100000">
                                          <p:val>
                                            <p:strVal val="#ppt_x"/>
                                          </p:val>
                                        </p:tav>
                                      </p:tavLst>
                                    </p:anim>
                                    <p:anim calcmode="lin" valueType="num">
                                      <p:cBhvr additive="base">
                                        <p:cTn id="51" dur="500" fill="hold"/>
                                        <p:tgtEl>
                                          <p:spTgt spid="20"/>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34"/>
                                        </p:tgtEl>
                                        <p:attrNameLst>
                                          <p:attrName>style.visibility</p:attrName>
                                        </p:attrNameLst>
                                      </p:cBhvr>
                                      <p:to>
                                        <p:strVal val="visible"/>
                                      </p:to>
                                    </p:set>
                                    <p:anim calcmode="lin" valueType="num">
                                      <p:cBhvr additive="base">
                                        <p:cTn id="54" dur="500" fill="hold"/>
                                        <p:tgtEl>
                                          <p:spTgt spid="34"/>
                                        </p:tgtEl>
                                        <p:attrNameLst>
                                          <p:attrName>ppt_x</p:attrName>
                                        </p:attrNameLst>
                                      </p:cBhvr>
                                      <p:tavLst>
                                        <p:tav tm="0">
                                          <p:val>
                                            <p:strVal val="#ppt_x"/>
                                          </p:val>
                                        </p:tav>
                                        <p:tav tm="100000">
                                          <p:val>
                                            <p:strVal val="#ppt_x"/>
                                          </p:val>
                                        </p:tav>
                                      </p:tavLst>
                                    </p:anim>
                                    <p:anim calcmode="lin" valueType="num">
                                      <p:cBhvr additive="base">
                                        <p:cTn id="55" dur="500" fill="hold"/>
                                        <p:tgtEl>
                                          <p:spTgt spid="34"/>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43"/>
                                        </p:tgtEl>
                                        <p:attrNameLst>
                                          <p:attrName>style.visibility</p:attrName>
                                        </p:attrNameLst>
                                      </p:cBhvr>
                                      <p:to>
                                        <p:strVal val="visible"/>
                                      </p:to>
                                    </p:set>
                                    <p:anim calcmode="lin" valueType="num">
                                      <p:cBhvr additive="base">
                                        <p:cTn id="58" dur="500" fill="hold"/>
                                        <p:tgtEl>
                                          <p:spTgt spid="43"/>
                                        </p:tgtEl>
                                        <p:attrNameLst>
                                          <p:attrName>ppt_x</p:attrName>
                                        </p:attrNameLst>
                                      </p:cBhvr>
                                      <p:tavLst>
                                        <p:tav tm="0">
                                          <p:val>
                                            <p:strVal val="#ppt_x"/>
                                          </p:val>
                                        </p:tav>
                                        <p:tav tm="100000">
                                          <p:val>
                                            <p:strVal val="#ppt_x"/>
                                          </p:val>
                                        </p:tav>
                                      </p:tavLst>
                                    </p:anim>
                                    <p:anim calcmode="lin" valueType="num">
                                      <p:cBhvr additive="base">
                                        <p:cTn id="59" dur="500" fill="hold"/>
                                        <p:tgtEl>
                                          <p:spTgt spid="43"/>
                                        </p:tgtEl>
                                        <p:attrNameLst>
                                          <p:attrName>ppt_y</p:attrName>
                                        </p:attrNameLst>
                                      </p:cBhvr>
                                      <p:tavLst>
                                        <p:tav tm="0">
                                          <p:val>
                                            <p:strVal val="1+#ppt_h/2"/>
                                          </p:val>
                                        </p:tav>
                                        <p:tav tm="100000">
                                          <p:val>
                                            <p:strVal val="#ppt_y"/>
                                          </p:val>
                                        </p:tav>
                                      </p:tavLst>
                                    </p:anim>
                                  </p:childTnLst>
                                </p:cTn>
                              </p:par>
                              <p:par>
                                <p:cTn id="60" presetID="2" presetClass="entr" presetSubtype="4" fill="hold" nodeType="withEffect">
                                  <p:stCondLst>
                                    <p:cond delay="0"/>
                                  </p:stCondLst>
                                  <p:childTnLst>
                                    <p:set>
                                      <p:cBhvr>
                                        <p:cTn id="61" dur="1" fill="hold">
                                          <p:stCondLst>
                                            <p:cond delay="0"/>
                                          </p:stCondLst>
                                        </p:cTn>
                                        <p:tgtEl>
                                          <p:spTgt spid="29"/>
                                        </p:tgtEl>
                                        <p:attrNameLst>
                                          <p:attrName>style.visibility</p:attrName>
                                        </p:attrNameLst>
                                      </p:cBhvr>
                                      <p:to>
                                        <p:strVal val="visible"/>
                                      </p:to>
                                    </p:set>
                                    <p:anim calcmode="lin" valueType="num">
                                      <p:cBhvr additive="base">
                                        <p:cTn id="62" dur="500" fill="hold"/>
                                        <p:tgtEl>
                                          <p:spTgt spid="29"/>
                                        </p:tgtEl>
                                        <p:attrNameLst>
                                          <p:attrName>ppt_x</p:attrName>
                                        </p:attrNameLst>
                                      </p:cBhvr>
                                      <p:tavLst>
                                        <p:tav tm="0">
                                          <p:val>
                                            <p:strVal val="#ppt_x"/>
                                          </p:val>
                                        </p:tav>
                                        <p:tav tm="100000">
                                          <p:val>
                                            <p:strVal val="#ppt_x"/>
                                          </p:val>
                                        </p:tav>
                                      </p:tavLst>
                                    </p:anim>
                                    <p:anim calcmode="lin" valueType="num">
                                      <p:cBhvr additive="base">
                                        <p:cTn id="63" dur="500" fill="hold"/>
                                        <p:tgtEl>
                                          <p:spTgt spid="29"/>
                                        </p:tgtEl>
                                        <p:attrNameLst>
                                          <p:attrName>ppt_y</p:attrName>
                                        </p:attrNameLst>
                                      </p:cBhvr>
                                      <p:tavLst>
                                        <p:tav tm="0">
                                          <p:val>
                                            <p:strVal val="1+#ppt_h/2"/>
                                          </p:val>
                                        </p:tav>
                                        <p:tav tm="100000">
                                          <p:val>
                                            <p:strVal val="#ppt_y"/>
                                          </p:val>
                                        </p:tav>
                                      </p:tavLst>
                                    </p:anim>
                                  </p:childTnLst>
                                </p:cTn>
                              </p:par>
                              <p:par>
                                <p:cTn id="64" presetID="2" presetClass="entr" presetSubtype="4" fill="hold" nodeType="withEffect">
                                  <p:stCondLst>
                                    <p:cond delay="0"/>
                                  </p:stCondLst>
                                  <p:childTnLst>
                                    <p:set>
                                      <p:cBhvr>
                                        <p:cTn id="65" dur="1" fill="hold">
                                          <p:stCondLst>
                                            <p:cond delay="0"/>
                                          </p:stCondLst>
                                        </p:cTn>
                                        <p:tgtEl>
                                          <p:spTgt spid="27"/>
                                        </p:tgtEl>
                                        <p:attrNameLst>
                                          <p:attrName>style.visibility</p:attrName>
                                        </p:attrNameLst>
                                      </p:cBhvr>
                                      <p:to>
                                        <p:strVal val="visible"/>
                                      </p:to>
                                    </p:set>
                                    <p:anim calcmode="lin" valueType="num">
                                      <p:cBhvr additive="base">
                                        <p:cTn id="66" dur="500" fill="hold"/>
                                        <p:tgtEl>
                                          <p:spTgt spid="27"/>
                                        </p:tgtEl>
                                        <p:attrNameLst>
                                          <p:attrName>ppt_x</p:attrName>
                                        </p:attrNameLst>
                                      </p:cBhvr>
                                      <p:tavLst>
                                        <p:tav tm="0">
                                          <p:val>
                                            <p:strVal val="#ppt_x"/>
                                          </p:val>
                                        </p:tav>
                                        <p:tav tm="100000">
                                          <p:val>
                                            <p:strVal val="#ppt_x"/>
                                          </p:val>
                                        </p:tav>
                                      </p:tavLst>
                                    </p:anim>
                                    <p:anim calcmode="lin" valueType="num">
                                      <p:cBhvr additive="base">
                                        <p:cTn id="67" dur="500" fill="hold"/>
                                        <p:tgtEl>
                                          <p:spTgt spid="27"/>
                                        </p:tgtEl>
                                        <p:attrNameLst>
                                          <p:attrName>ppt_y</p:attrName>
                                        </p:attrNameLst>
                                      </p:cBhvr>
                                      <p:tavLst>
                                        <p:tav tm="0">
                                          <p:val>
                                            <p:strVal val="1+#ppt_h/2"/>
                                          </p:val>
                                        </p:tav>
                                        <p:tav tm="100000">
                                          <p:val>
                                            <p:strVal val="#ppt_y"/>
                                          </p:val>
                                        </p:tav>
                                      </p:tavLst>
                                    </p:anim>
                                  </p:childTnLst>
                                </p:cTn>
                              </p:par>
                              <p:par>
                                <p:cTn id="68" presetID="2" presetClass="entr" presetSubtype="4" fill="hold" nodeType="withEffect">
                                  <p:stCondLst>
                                    <p:cond delay="0"/>
                                  </p:stCondLst>
                                  <p:childTnLst>
                                    <p:set>
                                      <p:cBhvr>
                                        <p:cTn id="69" dur="1" fill="hold">
                                          <p:stCondLst>
                                            <p:cond delay="0"/>
                                          </p:stCondLst>
                                        </p:cTn>
                                        <p:tgtEl>
                                          <p:spTgt spid="32"/>
                                        </p:tgtEl>
                                        <p:attrNameLst>
                                          <p:attrName>style.visibility</p:attrName>
                                        </p:attrNameLst>
                                      </p:cBhvr>
                                      <p:to>
                                        <p:strVal val="visible"/>
                                      </p:to>
                                    </p:set>
                                    <p:anim calcmode="lin" valueType="num">
                                      <p:cBhvr additive="base">
                                        <p:cTn id="70" dur="500" fill="hold"/>
                                        <p:tgtEl>
                                          <p:spTgt spid="32"/>
                                        </p:tgtEl>
                                        <p:attrNameLst>
                                          <p:attrName>ppt_x</p:attrName>
                                        </p:attrNameLst>
                                      </p:cBhvr>
                                      <p:tavLst>
                                        <p:tav tm="0">
                                          <p:val>
                                            <p:strVal val="#ppt_x"/>
                                          </p:val>
                                        </p:tav>
                                        <p:tav tm="100000">
                                          <p:val>
                                            <p:strVal val="#ppt_x"/>
                                          </p:val>
                                        </p:tav>
                                      </p:tavLst>
                                    </p:anim>
                                    <p:anim calcmode="lin" valueType="num">
                                      <p:cBhvr additive="base">
                                        <p:cTn id="71" dur="500" fill="hold"/>
                                        <p:tgtEl>
                                          <p:spTgt spid="32"/>
                                        </p:tgtEl>
                                        <p:attrNameLst>
                                          <p:attrName>ppt_y</p:attrName>
                                        </p:attrNameLst>
                                      </p:cBhvr>
                                      <p:tavLst>
                                        <p:tav tm="0">
                                          <p:val>
                                            <p:strVal val="1+#ppt_h/2"/>
                                          </p:val>
                                        </p:tav>
                                        <p:tav tm="100000">
                                          <p:val>
                                            <p:strVal val="#ppt_y"/>
                                          </p:val>
                                        </p:tav>
                                      </p:tavLst>
                                    </p:anim>
                                  </p:childTnLst>
                                </p:cTn>
                              </p:par>
                              <p:par>
                                <p:cTn id="72" presetID="2" presetClass="entr" presetSubtype="4" fill="hold" nodeType="withEffect">
                                  <p:stCondLst>
                                    <p:cond delay="0"/>
                                  </p:stCondLst>
                                  <p:childTnLst>
                                    <p:set>
                                      <p:cBhvr>
                                        <p:cTn id="73" dur="1" fill="hold">
                                          <p:stCondLst>
                                            <p:cond delay="0"/>
                                          </p:stCondLst>
                                        </p:cTn>
                                        <p:tgtEl>
                                          <p:spTgt spid="36"/>
                                        </p:tgtEl>
                                        <p:attrNameLst>
                                          <p:attrName>style.visibility</p:attrName>
                                        </p:attrNameLst>
                                      </p:cBhvr>
                                      <p:to>
                                        <p:strVal val="visible"/>
                                      </p:to>
                                    </p:set>
                                    <p:anim calcmode="lin" valueType="num">
                                      <p:cBhvr additive="base">
                                        <p:cTn id="74" dur="500" fill="hold"/>
                                        <p:tgtEl>
                                          <p:spTgt spid="36"/>
                                        </p:tgtEl>
                                        <p:attrNameLst>
                                          <p:attrName>ppt_x</p:attrName>
                                        </p:attrNameLst>
                                      </p:cBhvr>
                                      <p:tavLst>
                                        <p:tav tm="0">
                                          <p:val>
                                            <p:strVal val="#ppt_x"/>
                                          </p:val>
                                        </p:tav>
                                        <p:tav tm="100000">
                                          <p:val>
                                            <p:strVal val="#ppt_x"/>
                                          </p:val>
                                        </p:tav>
                                      </p:tavLst>
                                    </p:anim>
                                    <p:anim calcmode="lin" valueType="num">
                                      <p:cBhvr additive="base">
                                        <p:cTn id="75" dur="500" fill="hold"/>
                                        <p:tgtEl>
                                          <p:spTgt spid="36"/>
                                        </p:tgtEl>
                                        <p:attrNameLst>
                                          <p:attrName>ppt_y</p:attrName>
                                        </p:attrNameLst>
                                      </p:cBhvr>
                                      <p:tavLst>
                                        <p:tav tm="0">
                                          <p:val>
                                            <p:strVal val="1+#ppt_h/2"/>
                                          </p:val>
                                        </p:tav>
                                        <p:tav tm="100000">
                                          <p:val>
                                            <p:strVal val="#ppt_y"/>
                                          </p:val>
                                        </p:tav>
                                      </p:tavLst>
                                    </p:anim>
                                  </p:childTnLst>
                                </p:cTn>
                              </p:par>
                              <p:par>
                                <p:cTn id="76" presetID="2" presetClass="entr" presetSubtype="4" fill="hold" nodeType="withEffect">
                                  <p:stCondLst>
                                    <p:cond delay="0"/>
                                  </p:stCondLst>
                                  <p:childTnLst>
                                    <p:set>
                                      <p:cBhvr>
                                        <p:cTn id="77" dur="1" fill="hold">
                                          <p:stCondLst>
                                            <p:cond delay="0"/>
                                          </p:stCondLst>
                                        </p:cTn>
                                        <p:tgtEl>
                                          <p:spTgt spid="38"/>
                                        </p:tgtEl>
                                        <p:attrNameLst>
                                          <p:attrName>style.visibility</p:attrName>
                                        </p:attrNameLst>
                                      </p:cBhvr>
                                      <p:to>
                                        <p:strVal val="visible"/>
                                      </p:to>
                                    </p:set>
                                    <p:anim calcmode="lin" valueType="num">
                                      <p:cBhvr additive="base">
                                        <p:cTn id="78" dur="500" fill="hold"/>
                                        <p:tgtEl>
                                          <p:spTgt spid="38"/>
                                        </p:tgtEl>
                                        <p:attrNameLst>
                                          <p:attrName>ppt_x</p:attrName>
                                        </p:attrNameLst>
                                      </p:cBhvr>
                                      <p:tavLst>
                                        <p:tav tm="0">
                                          <p:val>
                                            <p:strVal val="#ppt_x"/>
                                          </p:val>
                                        </p:tav>
                                        <p:tav tm="100000">
                                          <p:val>
                                            <p:strVal val="#ppt_x"/>
                                          </p:val>
                                        </p:tav>
                                      </p:tavLst>
                                    </p:anim>
                                    <p:anim calcmode="lin" valueType="num">
                                      <p:cBhvr additive="base">
                                        <p:cTn id="79" dur="500" fill="hold"/>
                                        <p:tgtEl>
                                          <p:spTgt spid="38"/>
                                        </p:tgtEl>
                                        <p:attrNameLst>
                                          <p:attrName>ppt_y</p:attrName>
                                        </p:attrNameLst>
                                      </p:cBhvr>
                                      <p:tavLst>
                                        <p:tav tm="0">
                                          <p:val>
                                            <p:strVal val="1+#ppt_h/2"/>
                                          </p:val>
                                        </p:tav>
                                        <p:tav tm="100000">
                                          <p:val>
                                            <p:strVal val="#ppt_y"/>
                                          </p:val>
                                        </p:tav>
                                      </p:tavLst>
                                    </p:anim>
                                  </p:childTnLst>
                                </p:cTn>
                              </p:par>
                              <p:par>
                                <p:cTn id="80" presetID="2" presetClass="entr" presetSubtype="4" fill="hold" nodeType="withEffect">
                                  <p:stCondLst>
                                    <p:cond delay="0"/>
                                  </p:stCondLst>
                                  <p:childTnLst>
                                    <p:set>
                                      <p:cBhvr>
                                        <p:cTn id="81" dur="1" fill="hold">
                                          <p:stCondLst>
                                            <p:cond delay="0"/>
                                          </p:stCondLst>
                                        </p:cTn>
                                        <p:tgtEl>
                                          <p:spTgt spid="42"/>
                                        </p:tgtEl>
                                        <p:attrNameLst>
                                          <p:attrName>style.visibility</p:attrName>
                                        </p:attrNameLst>
                                      </p:cBhvr>
                                      <p:to>
                                        <p:strVal val="visible"/>
                                      </p:to>
                                    </p:set>
                                    <p:anim calcmode="lin" valueType="num">
                                      <p:cBhvr additive="base">
                                        <p:cTn id="82" dur="500" fill="hold"/>
                                        <p:tgtEl>
                                          <p:spTgt spid="42"/>
                                        </p:tgtEl>
                                        <p:attrNameLst>
                                          <p:attrName>ppt_x</p:attrName>
                                        </p:attrNameLst>
                                      </p:cBhvr>
                                      <p:tavLst>
                                        <p:tav tm="0">
                                          <p:val>
                                            <p:strVal val="#ppt_x"/>
                                          </p:val>
                                        </p:tav>
                                        <p:tav tm="100000">
                                          <p:val>
                                            <p:strVal val="#ppt_x"/>
                                          </p:val>
                                        </p:tav>
                                      </p:tavLst>
                                    </p:anim>
                                    <p:anim calcmode="lin" valueType="num">
                                      <p:cBhvr additive="base">
                                        <p:cTn id="83" dur="500" fill="hold"/>
                                        <p:tgtEl>
                                          <p:spTgt spid="42"/>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0"/>
                                  </p:stCondLst>
                                  <p:childTnLst>
                                    <p:set>
                                      <p:cBhvr>
                                        <p:cTn id="85" dur="1" fill="hold">
                                          <p:stCondLst>
                                            <p:cond delay="0"/>
                                          </p:stCondLst>
                                        </p:cTn>
                                        <p:tgtEl>
                                          <p:spTgt spid="51"/>
                                        </p:tgtEl>
                                        <p:attrNameLst>
                                          <p:attrName>style.visibility</p:attrName>
                                        </p:attrNameLst>
                                      </p:cBhvr>
                                      <p:to>
                                        <p:strVal val="visible"/>
                                      </p:to>
                                    </p:set>
                                    <p:anim calcmode="lin" valueType="num">
                                      <p:cBhvr additive="base">
                                        <p:cTn id="86" dur="500" fill="hold"/>
                                        <p:tgtEl>
                                          <p:spTgt spid="51"/>
                                        </p:tgtEl>
                                        <p:attrNameLst>
                                          <p:attrName>ppt_x</p:attrName>
                                        </p:attrNameLst>
                                      </p:cBhvr>
                                      <p:tavLst>
                                        <p:tav tm="0">
                                          <p:val>
                                            <p:strVal val="#ppt_x"/>
                                          </p:val>
                                        </p:tav>
                                        <p:tav tm="100000">
                                          <p:val>
                                            <p:strVal val="#ppt_x"/>
                                          </p:val>
                                        </p:tav>
                                      </p:tavLst>
                                    </p:anim>
                                    <p:anim calcmode="lin" valueType="num">
                                      <p:cBhvr additive="base">
                                        <p:cTn id="87" dur="500" fill="hold"/>
                                        <p:tgtEl>
                                          <p:spTgt spid="51"/>
                                        </p:tgtEl>
                                        <p:attrNameLst>
                                          <p:attrName>ppt_y</p:attrName>
                                        </p:attrNameLst>
                                      </p:cBhvr>
                                      <p:tavLst>
                                        <p:tav tm="0">
                                          <p:val>
                                            <p:strVal val="1+#ppt_h/2"/>
                                          </p:val>
                                        </p:tav>
                                        <p:tav tm="100000">
                                          <p:val>
                                            <p:strVal val="#ppt_y"/>
                                          </p:val>
                                        </p:tav>
                                      </p:tavLst>
                                    </p:anim>
                                  </p:childTnLst>
                                </p:cTn>
                              </p:par>
                              <p:par>
                                <p:cTn id="88" presetID="2" presetClass="entr" presetSubtype="4" fill="hold" nodeType="withEffect">
                                  <p:stCondLst>
                                    <p:cond delay="0"/>
                                  </p:stCondLst>
                                  <p:childTnLst>
                                    <p:set>
                                      <p:cBhvr>
                                        <p:cTn id="89" dur="1" fill="hold">
                                          <p:stCondLst>
                                            <p:cond delay="0"/>
                                          </p:stCondLst>
                                        </p:cTn>
                                        <p:tgtEl>
                                          <p:spTgt spid="49"/>
                                        </p:tgtEl>
                                        <p:attrNameLst>
                                          <p:attrName>style.visibility</p:attrName>
                                        </p:attrNameLst>
                                      </p:cBhvr>
                                      <p:to>
                                        <p:strVal val="visible"/>
                                      </p:to>
                                    </p:set>
                                    <p:anim calcmode="lin" valueType="num">
                                      <p:cBhvr additive="base">
                                        <p:cTn id="90" dur="500" fill="hold"/>
                                        <p:tgtEl>
                                          <p:spTgt spid="49"/>
                                        </p:tgtEl>
                                        <p:attrNameLst>
                                          <p:attrName>ppt_x</p:attrName>
                                        </p:attrNameLst>
                                      </p:cBhvr>
                                      <p:tavLst>
                                        <p:tav tm="0">
                                          <p:val>
                                            <p:strVal val="#ppt_x"/>
                                          </p:val>
                                        </p:tav>
                                        <p:tav tm="100000">
                                          <p:val>
                                            <p:strVal val="#ppt_x"/>
                                          </p:val>
                                        </p:tav>
                                      </p:tavLst>
                                    </p:anim>
                                    <p:anim calcmode="lin" valueType="num">
                                      <p:cBhvr additive="base">
                                        <p:cTn id="91" dur="500" fill="hold"/>
                                        <p:tgtEl>
                                          <p:spTgt spid="49"/>
                                        </p:tgtEl>
                                        <p:attrNameLst>
                                          <p:attrName>ppt_y</p:attrName>
                                        </p:attrNameLst>
                                      </p:cBhvr>
                                      <p:tavLst>
                                        <p:tav tm="0">
                                          <p:val>
                                            <p:strVal val="1+#ppt_h/2"/>
                                          </p:val>
                                        </p:tav>
                                        <p:tav tm="100000">
                                          <p:val>
                                            <p:strVal val="#ppt_y"/>
                                          </p:val>
                                        </p:tav>
                                      </p:tavLst>
                                    </p:anim>
                                  </p:childTnLst>
                                </p:cTn>
                              </p:par>
                              <p:par>
                                <p:cTn id="92" presetID="2" presetClass="entr" presetSubtype="4" fill="hold" nodeType="withEffect">
                                  <p:stCondLst>
                                    <p:cond delay="0"/>
                                  </p:stCondLst>
                                  <p:childTnLst>
                                    <p:set>
                                      <p:cBhvr>
                                        <p:cTn id="93" dur="1" fill="hold">
                                          <p:stCondLst>
                                            <p:cond delay="0"/>
                                          </p:stCondLst>
                                        </p:cTn>
                                        <p:tgtEl>
                                          <p:spTgt spid="45"/>
                                        </p:tgtEl>
                                        <p:attrNameLst>
                                          <p:attrName>style.visibility</p:attrName>
                                        </p:attrNameLst>
                                      </p:cBhvr>
                                      <p:to>
                                        <p:strVal val="visible"/>
                                      </p:to>
                                    </p:set>
                                    <p:anim calcmode="lin" valueType="num">
                                      <p:cBhvr additive="base">
                                        <p:cTn id="94" dur="500" fill="hold"/>
                                        <p:tgtEl>
                                          <p:spTgt spid="45"/>
                                        </p:tgtEl>
                                        <p:attrNameLst>
                                          <p:attrName>ppt_x</p:attrName>
                                        </p:attrNameLst>
                                      </p:cBhvr>
                                      <p:tavLst>
                                        <p:tav tm="0">
                                          <p:val>
                                            <p:strVal val="#ppt_x"/>
                                          </p:val>
                                        </p:tav>
                                        <p:tav tm="100000">
                                          <p:val>
                                            <p:strVal val="#ppt_x"/>
                                          </p:val>
                                        </p:tav>
                                      </p:tavLst>
                                    </p:anim>
                                    <p:anim calcmode="lin" valueType="num">
                                      <p:cBhvr additive="base">
                                        <p:cTn id="95" dur="500" fill="hold"/>
                                        <p:tgtEl>
                                          <p:spTgt spid="45"/>
                                        </p:tgtEl>
                                        <p:attrNameLst>
                                          <p:attrName>ppt_y</p:attrName>
                                        </p:attrNameLst>
                                      </p:cBhvr>
                                      <p:tavLst>
                                        <p:tav tm="0">
                                          <p:val>
                                            <p:strVal val="1+#ppt_h/2"/>
                                          </p:val>
                                        </p:tav>
                                        <p:tav tm="100000">
                                          <p:val>
                                            <p:strVal val="#ppt_y"/>
                                          </p:val>
                                        </p:tav>
                                      </p:tavLst>
                                    </p:anim>
                                  </p:childTnLst>
                                </p:cTn>
                              </p:par>
                              <p:par>
                                <p:cTn id="96" presetID="2" presetClass="entr" presetSubtype="4" fill="hold" nodeType="withEffect">
                                  <p:stCondLst>
                                    <p:cond delay="0"/>
                                  </p:stCondLst>
                                  <p:childTnLst>
                                    <p:set>
                                      <p:cBhvr>
                                        <p:cTn id="97" dur="1" fill="hold">
                                          <p:stCondLst>
                                            <p:cond delay="0"/>
                                          </p:stCondLst>
                                        </p:cTn>
                                        <p:tgtEl>
                                          <p:spTgt spid="47"/>
                                        </p:tgtEl>
                                        <p:attrNameLst>
                                          <p:attrName>style.visibility</p:attrName>
                                        </p:attrNameLst>
                                      </p:cBhvr>
                                      <p:to>
                                        <p:strVal val="visible"/>
                                      </p:to>
                                    </p:set>
                                    <p:anim calcmode="lin" valueType="num">
                                      <p:cBhvr additive="base">
                                        <p:cTn id="98" dur="500" fill="hold"/>
                                        <p:tgtEl>
                                          <p:spTgt spid="47"/>
                                        </p:tgtEl>
                                        <p:attrNameLst>
                                          <p:attrName>ppt_x</p:attrName>
                                        </p:attrNameLst>
                                      </p:cBhvr>
                                      <p:tavLst>
                                        <p:tav tm="0">
                                          <p:val>
                                            <p:strVal val="#ppt_x"/>
                                          </p:val>
                                        </p:tav>
                                        <p:tav tm="100000">
                                          <p:val>
                                            <p:strVal val="#ppt_x"/>
                                          </p:val>
                                        </p:tav>
                                      </p:tavLst>
                                    </p:anim>
                                    <p:anim calcmode="lin" valueType="num">
                                      <p:cBhvr additive="base">
                                        <p:cTn id="99"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5" grpId="0"/>
      <p:bldP spid="34" grpId="0"/>
      <p:bldP spid="43" grpId="0"/>
      <p:bldP spid="5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432360" y="1429824"/>
            <a:ext cx="3263988" cy="3559035"/>
          </a:xfrm>
          <a:prstGeom prst="rect">
            <a:avLst/>
          </a:prstGeom>
        </p:spPr>
      </p:pic>
      <p:cxnSp>
        <p:nvCxnSpPr>
          <p:cNvPr id="5" name="Straight Arrow Connector 4"/>
          <p:cNvCxnSpPr/>
          <p:nvPr/>
        </p:nvCxnSpPr>
        <p:spPr>
          <a:xfrm flipH="1" flipV="1">
            <a:off x="7741653" y="3630707"/>
            <a:ext cx="1102658" cy="961428"/>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8360171" y="3911366"/>
            <a:ext cx="672353" cy="400110"/>
          </a:xfrm>
          <a:prstGeom prst="rect">
            <a:avLst/>
          </a:prstGeom>
          <a:noFill/>
        </p:spPr>
        <p:txBody>
          <a:bodyPr wrap="square" rtlCol="0">
            <a:spAutoFit/>
          </a:bodyPr>
          <a:lstStyle/>
          <a:p>
            <a:r>
              <a:rPr lang="en-US" sz="2000" b="1" dirty="0">
                <a:solidFill>
                  <a:srgbClr val="C00000"/>
                </a:solidFill>
              </a:rPr>
              <a:t>V</a:t>
            </a:r>
            <a:endParaRPr lang="el-GR" sz="2000" b="1" dirty="0">
              <a:solidFill>
                <a:srgbClr val="C00000"/>
              </a:solidFill>
            </a:endParaRPr>
          </a:p>
        </p:txBody>
      </p:sp>
      <p:pic>
        <p:nvPicPr>
          <p:cNvPr id="7" name="Picture 6"/>
          <p:cNvPicPr>
            <a:picLocks noChangeAspect="1"/>
          </p:cNvPicPr>
          <p:nvPr/>
        </p:nvPicPr>
        <p:blipFill>
          <a:blip r:embed="rId3"/>
          <a:stretch>
            <a:fillRect/>
          </a:stretch>
        </p:blipFill>
        <p:spPr>
          <a:xfrm>
            <a:off x="239103" y="804979"/>
            <a:ext cx="3411333" cy="2502997"/>
          </a:xfrm>
          <a:prstGeom prst="rect">
            <a:avLst/>
          </a:prstGeom>
        </p:spPr>
      </p:pic>
      <p:pic>
        <p:nvPicPr>
          <p:cNvPr id="8" name="Picture 7"/>
          <p:cNvPicPr>
            <a:picLocks noChangeAspect="1"/>
          </p:cNvPicPr>
          <p:nvPr/>
        </p:nvPicPr>
        <p:blipFill>
          <a:blip r:embed="rId4"/>
          <a:stretch>
            <a:fillRect/>
          </a:stretch>
        </p:blipFill>
        <p:spPr>
          <a:xfrm>
            <a:off x="3650436" y="808215"/>
            <a:ext cx="1781924" cy="2574709"/>
          </a:xfrm>
          <a:prstGeom prst="rect">
            <a:avLst/>
          </a:prstGeom>
        </p:spPr>
      </p:pic>
      <p:pic>
        <p:nvPicPr>
          <p:cNvPr id="9" name="Picture 8"/>
          <p:cNvPicPr>
            <a:picLocks noChangeAspect="1"/>
          </p:cNvPicPr>
          <p:nvPr/>
        </p:nvPicPr>
        <p:blipFill>
          <a:blip r:embed="rId5"/>
          <a:stretch>
            <a:fillRect/>
          </a:stretch>
        </p:blipFill>
        <p:spPr>
          <a:xfrm>
            <a:off x="239103" y="3543054"/>
            <a:ext cx="3431575" cy="1795428"/>
          </a:xfrm>
          <a:prstGeom prst="rect">
            <a:avLst/>
          </a:prstGeom>
        </p:spPr>
      </p:pic>
      <p:cxnSp>
        <p:nvCxnSpPr>
          <p:cNvPr id="3" name="Straight Connector 2"/>
          <p:cNvCxnSpPr/>
          <p:nvPr/>
        </p:nvCxnSpPr>
        <p:spPr>
          <a:xfrm flipV="1">
            <a:off x="5503817" y="2133600"/>
            <a:ext cx="8709" cy="5399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7732944" y="889893"/>
            <a:ext cx="8709" cy="5399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5512526" y="968188"/>
            <a:ext cx="2229127" cy="126701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rot="19804708">
            <a:off x="6279088" y="1260548"/>
            <a:ext cx="687294" cy="338554"/>
          </a:xfrm>
          <a:prstGeom prst="rect">
            <a:avLst/>
          </a:prstGeom>
          <a:noFill/>
        </p:spPr>
        <p:txBody>
          <a:bodyPr wrap="square" rtlCol="0">
            <a:spAutoFit/>
          </a:bodyPr>
          <a:lstStyle/>
          <a:p>
            <a:r>
              <a:rPr lang="en-US" sz="1600" dirty="0"/>
              <a:t>100</a:t>
            </a:r>
          </a:p>
        </p:txBody>
      </p:sp>
      <p:cxnSp>
        <p:nvCxnSpPr>
          <p:cNvPr id="15" name="Straight Connector 14"/>
          <p:cNvCxnSpPr/>
          <p:nvPr/>
        </p:nvCxnSpPr>
        <p:spPr>
          <a:xfrm flipV="1">
            <a:off x="8696347" y="1386541"/>
            <a:ext cx="0" cy="5737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7741653" y="968188"/>
            <a:ext cx="954694" cy="543859"/>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rot="1584992">
            <a:off x="8064750" y="1029730"/>
            <a:ext cx="687294" cy="338554"/>
          </a:xfrm>
          <a:prstGeom prst="rect">
            <a:avLst/>
          </a:prstGeom>
          <a:noFill/>
        </p:spPr>
        <p:txBody>
          <a:bodyPr wrap="square" rtlCol="0">
            <a:spAutoFit/>
          </a:bodyPr>
          <a:lstStyle/>
          <a:p>
            <a:r>
              <a:rPr lang="en-US" sz="1600" dirty="0"/>
              <a:t>45</a:t>
            </a:r>
          </a:p>
        </p:txBody>
      </p:sp>
      <p:cxnSp>
        <p:nvCxnSpPr>
          <p:cNvPr id="20" name="Straight Connector 19"/>
          <p:cNvCxnSpPr/>
          <p:nvPr/>
        </p:nvCxnSpPr>
        <p:spPr>
          <a:xfrm flipV="1">
            <a:off x="6757851" y="2133600"/>
            <a:ext cx="757646" cy="4702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6900037" y="1878212"/>
            <a:ext cx="504349" cy="331379"/>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rot="1736031">
            <a:off x="7028558" y="1887611"/>
            <a:ext cx="687294" cy="338554"/>
          </a:xfrm>
          <a:prstGeom prst="rect">
            <a:avLst/>
          </a:prstGeom>
          <a:noFill/>
        </p:spPr>
        <p:txBody>
          <a:bodyPr wrap="square" rtlCol="0">
            <a:spAutoFit/>
          </a:bodyPr>
          <a:lstStyle/>
          <a:p>
            <a:r>
              <a:rPr lang="en-US" sz="1600" dirty="0"/>
              <a:t>25</a:t>
            </a:r>
          </a:p>
        </p:txBody>
      </p:sp>
      <p:cxnSp>
        <p:nvCxnSpPr>
          <p:cNvPr id="26" name="Straight Connector 25"/>
          <p:cNvCxnSpPr/>
          <p:nvPr/>
        </p:nvCxnSpPr>
        <p:spPr>
          <a:xfrm>
            <a:off x="8696347" y="1960282"/>
            <a:ext cx="33617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8696347" y="3630707"/>
            <a:ext cx="33617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8961121" y="1960282"/>
            <a:ext cx="8709" cy="1670425"/>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rot="16200000">
            <a:off x="8511215" y="2543101"/>
            <a:ext cx="687294" cy="338554"/>
          </a:xfrm>
          <a:prstGeom prst="rect">
            <a:avLst/>
          </a:prstGeom>
          <a:noFill/>
        </p:spPr>
        <p:txBody>
          <a:bodyPr wrap="square" rtlCol="0">
            <a:spAutoFit/>
          </a:bodyPr>
          <a:lstStyle/>
          <a:p>
            <a:r>
              <a:rPr lang="en-US" sz="1600" dirty="0"/>
              <a:t>65</a:t>
            </a:r>
          </a:p>
        </p:txBody>
      </p:sp>
      <p:cxnSp>
        <p:nvCxnSpPr>
          <p:cNvPr id="33" name="Straight Connector 32"/>
          <p:cNvCxnSpPr/>
          <p:nvPr/>
        </p:nvCxnSpPr>
        <p:spPr>
          <a:xfrm flipH="1" flipV="1">
            <a:off x="5759355" y="3466531"/>
            <a:ext cx="284394" cy="1641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H="1">
            <a:off x="5818497" y="3498376"/>
            <a:ext cx="4548" cy="1046328"/>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rot="16200000">
            <a:off x="5388628" y="3698186"/>
            <a:ext cx="687294" cy="338554"/>
          </a:xfrm>
          <a:prstGeom prst="rect">
            <a:avLst/>
          </a:prstGeom>
          <a:noFill/>
        </p:spPr>
        <p:txBody>
          <a:bodyPr wrap="square" rtlCol="0">
            <a:spAutoFit/>
          </a:bodyPr>
          <a:lstStyle/>
          <a:p>
            <a:r>
              <a:rPr lang="en-US" sz="1600" dirty="0"/>
              <a:t>40</a:t>
            </a:r>
          </a:p>
        </p:txBody>
      </p:sp>
      <p:cxnSp>
        <p:nvCxnSpPr>
          <p:cNvPr id="40" name="Straight Connector 39"/>
          <p:cNvCxnSpPr/>
          <p:nvPr/>
        </p:nvCxnSpPr>
        <p:spPr>
          <a:xfrm>
            <a:off x="7160920" y="3466531"/>
            <a:ext cx="0" cy="6448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V="1">
            <a:off x="6482284" y="4021540"/>
            <a:ext cx="678636" cy="419228"/>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rot="19891987">
            <a:off x="6553958" y="3896637"/>
            <a:ext cx="687294" cy="338554"/>
          </a:xfrm>
          <a:prstGeom prst="rect">
            <a:avLst/>
          </a:prstGeom>
          <a:noFill/>
        </p:spPr>
        <p:txBody>
          <a:bodyPr wrap="square" rtlCol="0">
            <a:spAutoFit/>
          </a:bodyPr>
          <a:lstStyle/>
          <a:p>
            <a:r>
              <a:rPr lang="en-US" sz="1600" dirty="0"/>
              <a:t>30</a:t>
            </a:r>
          </a:p>
        </p:txBody>
      </p:sp>
      <p:cxnSp>
        <p:nvCxnSpPr>
          <p:cNvPr id="47" name="Straight Connector 46"/>
          <p:cNvCxnSpPr/>
          <p:nvPr/>
        </p:nvCxnSpPr>
        <p:spPr>
          <a:xfrm>
            <a:off x="8181976" y="2875157"/>
            <a:ext cx="9894" cy="986368"/>
          </a:xfrm>
          <a:prstGeom prst="line">
            <a:avLst/>
          </a:prstGeom>
          <a:ln>
            <a:solidFill>
              <a:schemeClr val="tx1"/>
            </a:solidFill>
            <a:prstDash val="lgDashDot"/>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H="1">
            <a:off x="7777568" y="3114743"/>
            <a:ext cx="836638" cy="522780"/>
          </a:xfrm>
          <a:prstGeom prst="line">
            <a:avLst/>
          </a:prstGeom>
          <a:ln>
            <a:solidFill>
              <a:schemeClr val="tx1"/>
            </a:solidFill>
            <a:prstDash val="lgDashDot"/>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8495246" y="2086729"/>
            <a:ext cx="2126" cy="112261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rot="16200000">
            <a:off x="8044630" y="2362233"/>
            <a:ext cx="687294" cy="338554"/>
          </a:xfrm>
          <a:prstGeom prst="rect">
            <a:avLst/>
          </a:prstGeom>
          <a:noFill/>
        </p:spPr>
        <p:txBody>
          <a:bodyPr wrap="square" rtlCol="0">
            <a:spAutoFit/>
          </a:bodyPr>
          <a:lstStyle/>
          <a:p>
            <a:r>
              <a:rPr lang="en-US" sz="1600" dirty="0"/>
              <a:t>45</a:t>
            </a:r>
          </a:p>
        </p:txBody>
      </p:sp>
      <p:cxnSp>
        <p:nvCxnSpPr>
          <p:cNvPr id="56" name="Straight Arrow Connector 55"/>
          <p:cNvCxnSpPr/>
          <p:nvPr/>
        </p:nvCxnSpPr>
        <p:spPr>
          <a:xfrm>
            <a:off x="7675795" y="3209341"/>
            <a:ext cx="367864" cy="9863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rot="933955">
            <a:off x="7626920" y="2975327"/>
            <a:ext cx="687294" cy="338554"/>
          </a:xfrm>
          <a:prstGeom prst="rect">
            <a:avLst/>
          </a:prstGeom>
          <a:noFill/>
        </p:spPr>
        <p:txBody>
          <a:bodyPr wrap="square" rtlCol="0">
            <a:spAutoFit/>
          </a:bodyPr>
          <a:lstStyle/>
          <a:p>
            <a:r>
              <a:rPr lang="el-GR" sz="1600" dirty="0"/>
              <a:t>Φ15</a:t>
            </a:r>
            <a:endParaRPr lang="en-US" sz="1600" dirty="0"/>
          </a:p>
        </p:txBody>
      </p:sp>
      <p:cxnSp>
        <p:nvCxnSpPr>
          <p:cNvPr id="62" name="Straight Arrow Connector 61"/>
          <p:cNvCxnSpPr/>
          <p:nvPr/>
        </p:nvCxnSpPr>
        <p:spPr>
          <a:xfrm flipV="1">
            <a:off x="8181975" y="3481323"/>
            <a:ext cx="503610" cy="30270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rot="19804708">
            <a:off x="8180884" y="3309292"/>
            <a:ext cx="687294" cy="338554"/>
          </a:xfrm>
          <a:prstGeom prst="rect">
            <a:avLst/>
          </a:prstGeom>
          <a:noFill/>
        </p:spPr>
        <p:txBody>
          <a:bodyPr wrap="square" rtlCol="0">
            <a:spAutoFit/>
          </a:bodyPr>
          <a:lstStyle/>
          <a:p>
            <a:r>
              <a:rPr lang="el-GR" sz="1600" dirty="0"/>
              <a:t>22</a:t>
            </a:r>
            <a:endParaRPr lang="en-US" sz="1600" dirty="0"/>
          </a:p>
        </p:txBody>
      </p:sp>
    </p:spTree>
    <p:extLst>
      <p:ext uri="{BB962C8B-B14F-4D97-AF65-F5344CB8AC3E}">
        <p14:creationId xmlns:p14="http://schemas.microsoft.com/office/powerpoint/2010/main" val="677019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855695" y="2446712"/>
            <a:ext cx="5704577" cy="2078472"/>
          </a:xfrm>
          <a:prstGeom prst="rect">
            <a:avLst/>
          </a:prstGeom>
        </p:spPr>
      </p:pic>
      <p:sp>
        <p:nvSpPr>
          <p:cNvPr id="5" name="TextBox 4"/>
          <p:cNvSpPr txBox="1"/>
          <p:nvPr/>
        </p:nvSpPr>
        <p:spPr>
          <a:xfrm>
            <a:off x="820273" y="255494"/>
            <a:ext cx="8135471" cy="400110"/>
          </a:xfrm>
          <a:prstGeom prst="rect">
            <a:avLst/>
          </a:prstGeom>
          <a:noFill/>
        </p:spPr>
        <p:txBody>
          <a:bodyPr wrap="square" rtlCol="0">
            <a:spAutoFit/>
          </a:bodyPr>
          <a:lstStyle/>
          <a:p>
            <a:pPr algn="r"/>
            <a:r>
              <a:rPr lang="el-GR" sz="2000" b="1" dirty="0">
                <a:solidFill>
                  <a:srgbClr val="002060"/>
                </a:solidFill>
                <a:latin typeface="Arial Narrow" panose="020B0606020202030204" pitchFamily="34" charset="0"/>
              </a:rPr>
              <a:t>ΓΕΝΙΚΟΣ ΚΑΝΟΝΑΣ</a:t>
            </a:r>
          </a:p>
        </p:txBody>
      </p:sp>
    </p:spTree>
    <p:extLst>
      <p:ext uri="{BB962C8B-B14F-4D97-AF65-F5344CB8AC3E}">
        <p14:creationId xmlns:p14="http://schemas.microsoft.com/office/powerpoint/2010/main" val="3961772183"/>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888497" y="1642078"/>
            <a:ext cx="5367005" cy="3573844"/>
          </a:xfrm>
          <a:prstGeom prst="rect">
            <a:avLst/>
          </a:prstGeom>
        </p:spPr>
      </p:pic>
      <p:sp>
        <p:nvSpPr>
          <p:cNvPr id="5" name="TextBox 4"/>
          <p:cNvSpPr txBox="1"/>
          <p:nvPr/>
        </p:nvSpPr>
        <p:spPr>
          <a:xfrm>
            <a:off x="820273" y="255494"/>
            <a:ext cx="8135471" cy="400110"/>
          </a:xfrm>
          <a:prstGeom prst="rect">
            <a:avLst/>
          </a:prstGeom>
          <a:noFill/>
        </p:spPr>
        <p:txBody>
          <a:bodyPr wrap="square" rtlCol="0">
            <a:spAutoFit/>
          </a:bodyPr>
          <a:lstStyle/>
          <a:p>
            <a:pPr algn="r"/>
            <a:r>
              <a:rPr lang="el-GR" sz="2000" b="1" dirty="0">
                <a:solidFill>
                  <a:srgbClr val="002060"/>
                </a:solidFill>
                <a:latin typeface="Arial Narrow" panose="020B0606020202030204" pitchFamily="34" charset="0"/>
              </a:rPr>
              <a:t>ΒΑΣΙΚΕΣ ΠΡΟΔΙΑΓΡΑΦΕΣ</a:t>
            </a:r>
          </a:p>
        </p:txBody>
      </p:sp>
    </p:spTree>
    <p:extLst>
      <p:ext uri="{BB962C8B-B14F-4D97-AF65-F5344CB8AC3E}">
        <p14:creationId xmlns:p14="http://schemas.microsoft.com/office/powerpoint/2010/main" val="3620125412"/>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5" name="TextBox 4"/>
          <p:cNvSpPr txBox="1"/>
          <p:nvPr/>
        </p:nvSpPr>
        <p:spPr>
          <a:xfrm>
            <a:off x="820273" y="147918"/>
            <a:ext cx="8135471" cy="400110"/>
          </a:xfrm>
          <a:prstGeom prst="rect">
            <a:avLst/>
          </a:prstGeom>
          <a:noFill/>
        </p:spPr>
        <p:txBody>
          <a:bodyPr wrap="square" rtlCol="0">
            <a:spAutoFit/>
          </a:bodyPr>
          <a:lstStyle/>
          <a:p>
            <a:pPr algn="r"/>
            <a:r>
              <a:rPr lang="el-GR" sz="2000" b="1" dirty="0">
                <a:solidFill>
                  <a:srgbClr val="002060"/>
                </a:solidFill>
                <a:latin typeface="Arial Narrow" panose="020B0606020202030204" pitchFamily="34" charset="0"/>
              </a:rPr>
              <a:t>ΚΥΡΙΟΙ ΚΑΝΟΝΕΣ</a:t>
            </a:r>
          </a:p>
        </p:txBody>
      </p:sp>
      <p:sp>
        <p:nvSpPr>
          <p:cNvPr id="7" name="TextBox 6"/>
          <p:cNvSpPr txBox="1"/>
          <p:nvPr/>
        </p:nvSpPr>
        <p:spPr>
          <a:xfrm>
            <a:off x="215153" y="726142"/>
            <a:ext cx="8592671" cy="3970318"/>
          </a:xfrm>
          <a:prstGeom prst="rect">
            <a:avLst/>
          </a:prstGeom>
          <a:noFill/>
        </p:spPr>
        <p:txBody>
          <a:bodyPr wrap="square" rtlCol="0">
            <a:spAutoFit/>
          </a:bodyPr>
          <a:lstStyle/>
          <a:p>
            <a:pPr marL="342900" indent="-342900" algn="just">
              <a:buFont typeface="+mj-lt"/>
              <a:buAutoNum type="arabicPeriod"/>
            </a:pPr>
            <a:r>
              <a:rPr lang="el-GR" dirty="0">
                <a:solidFill>
                  <a:srgbClr val="002060"/>
                </a:solidFill>
                <a:latin typeface="Arial Narrow" panose="020B0606020202030204" pitchFamily="34" charset="0"/>
              </a:rPr>
              <a:t>Οι γραμμές διαστάσεων και οι βοηθητικές τους σχεδιάζονται ως λεπτές συνεχείς γραμμές</a:t>
            </a:r>
          </a:p>
          <a:p>
            <a:pPr marL="342900" indent="-342900" algn="just">
              <a:buFont typeface="+mj-lt"/>
              <a:buAutoNum type="arabicPeriod"/>
            </a:pPr>
            <a:endParaRPr lang="el-GR" dirty="0">
              <a:solidFill>
                <a:srgbClr val="002060"/>
              </a:solidFill>
              <a:latin typeface="Arial Narrow" panose="020B0606020202030204" pitchFamily="34" charset="0"/>
            </a:endParaRPr>
          </a:p>
          <a:p>
            <a:pPr marL="342900" indent="-342900" algn="just">
              <a:buFont typeface="+mj-lt"/>
              <a:buAutoNum type="arabicPeriod"/>
            </a:pPr>
            <a:r>
              <a:rPr lang="el-GR" dirty="0">
                <a:solidFill>
                  <a:srgbClr val="002060"/>
                </a:solidFill>
                <a:latin typeface="Arial Narrow" panose="020B0606020202030204" pitchFamily="34" charset="0"/>
              </a:rPr>
              <a:t>Οι βοηθητικές γραμμές διαστάσεων πρέπει να σχεδιάζονται κάθετα ως προς το στοιχείο που διαστασιολογείται. Σε περίπτωση που κάτι τέτοιο δεν είναι εφικτό, θα πρέπει οι βοηθητικές τουλάχιστον να είναι παράλληλες μεταξύ τους</a:t>
            </a:r>
          </a:p>
          <a:p>
            <a:pPr marL="342900" indent="-342900" algn="just">
              <a:buFont typeface="+mj-lt"/>
              <a:buAutoNum type="arabicPeriod"/>
            </a:pPr>
            <a:endParaRPr lang="el-GR" dirty="0">
              <a:solidFill>
                <a:srgbClr val="002060"/>
              </a:solidFill>
              <a:latin typeface="Arial Narrow" panose="020B0606020202030204" pitchFamily="34" charset="0"/>
            </a:endParaRPr>
          </a:p>
          <a:p>
            <a:pPr marL="342900" indent="-342900" algn="just">
              <a:buFont typeface="+mj-lt"/>
              <a:buAutoNum type="arabicPeriod"/>
            </a:pPr>
            <a:r>
              <a:rPr lang="el-GR" dirty="0">
                <a:solidFill>
                  <a:srgbClr val="002060"/>
                </a:solidFill>
                <a:latin typeface="Arial Narrow" panose="020B0606020202030204" pitchFamily="34" charset="0"/>
              </a:rPr>
              <a:t>Οι γραμμές διαστάσεων δεν πρέπει να τέμνονται με τις βοηθητικές γραμμές διαστάσεων, εκτός αν είναι αναπόφευκτο</a:t>
            </a:r>
          </a:p>
          <a:p>
            <a:pPr marL="342900" indent="-342900" algn="just">
              <a:buFont typeface="+mj-lt"/>
              <a:buAutoNum type="arabicPeriod"/>
            </a:pPr>
            <a:endParaRPr lang="el-GR" dirty="0">
              <a:solidFill>
                <a:srgbClr val="002060"/>
              </a:solidFill>
              <a:latin typeface="Arial Narrow" panose="020B0606020202030204" pitchFamily="34" charset="0"/>
            </a:endParaRPr>
          </a:p>
          <a:p>
            <a:pPr marL="342900" indent="-342900" algn="just">
              <a:buFont typeface="+mj-lt"/>
              <a:buAutoNum type="arabicPeriod"/>
            </a:pPr>
            <a:r>
              <a:rPr lang="el-GR" dirty="0">
                <a:solidFill>
                  <a:srgbClr val="002060"/>
                </a:solidFill>
                <a:latin typeface="Arial Narrow" panose="020B0606020202030204" pitchFamily="34" charset="0"/>
              </a:rPr>
              <a:t>Μία αξονική γραμμή ή μία γραμμή του περιγράμματος ενός αντικειμένου δεν πρέπει να χρησιμοποιούνται ως γραμμές διαστάσεων. Ιδίως, όμως, οι αξονικές μπορούν να χρησιμοποιούνται ως βοηθητικές γραμμές διαστάσεων</a:t>
            </a:r>
          </a:p>
          <a:p>
            <a:pPr marL="342900" indent="-342900" algn="just">
              <a:buFont typeface="+mj-lt"/>
              <a:buAutoNum type="arabicPeriod"/>
            </a:pPr>
            <a:endParaRPr lang="el-GR" dirty="0">
              <a:solidFill>
                <a:srgbClr val="002060"/>
              </a:solidFill>
              <a:latin typeface="Arial Narrow" panose="020B0606020202030204" pitchFamily="34" charset="0"/>
            </a:endParaRPr>
          </a:p>
          <a:p>
            <a:pPr marL="342900" indent="-342900" algn="just">
              <a:buFont typeface="+mj-lt"/>
              <a:buAutoNum type="arabicPeriod"/>
            </a:pPr>
            <a:endParaRPr lang="el-GR" dirty="0">
              <a:solidFill>
                <a:srgbClr val="002060"/>
              </a:solidFill>
              <a:latin typeface="Arial Narrow" panose="020B0606020202030204" pitchFamily="34" charset="0"/>
            </a:endParaRPr>
          </a:p>
        </p:txBody>
      </p:sp>
      <p:pic>
        <p:nvPicPr>
          <p:cNvPr id="8" name="Picture 7"/>
          <p:cNvPicPr>
            <a:picLocks noChangeAspect="1"/>
          </p:cNvPicPr>
          <p:nvPr/>
        </p:nvPicPr>
        <p:blipFill>
          <a:blip r:embed="rId3"/>
          <a:stretch>
            <a:fillRect/>
          </a:stretch>
        </p:blipFill>
        <p:spPr>
          <a:xfrm>
            <a:off x="504574" y="4760155"/>
            <a:ext cx="2756030" cy="1909688"/>
          </a:xfrm>
          <a:prstGeom prst="rect">
            <a:avLst/>
          </a:prstGeom>
        </p:spPr>
      </p:pic>
      <p:pic>
        <p:nvPicPr>
          <p:cNvPr id="9" name="Picture 8"/>
          <p:cNvPicPr>
            <a:picLocks noChangeAspect="1"/>
          </p:cNvPicPr>
          <p:nvPr/>
        </p:nvPicPr>
        <p:blipFill>
          <a:blip r:embed="rId4"/>
          <a:stretch>
            <a:fillRect/>
          </a:stretch>
        </p:blipFill>
        <p:spPr>
          <a:xfrm>
            <a:off x="3550025" y="4280984"/>
            <a:ext cx="3299983" cy="2364375"/>
          </a:xfrm>
          <a:prstGeom prst="rect">
            <a:avLst/>
          </a:prstGeom>
        </p:spPr>
      </p:pic>
      <p:pic>
        <p:nvPicPr>
          <p:cNvPr id="10" name="Picture 9"/>
          <p:cNvPicPr>
            <a:picLocks noChangeAspect="1"/>
          </p:cNvPicPr>
          <p:nvPr/>
        </p:nvPicPr>
        <p:blipFill>
          <a:blip r:embed="rId5"/>
          <a:stretch>
            <a:fillRect/>
          </a:stretch>
        </p:blipFill>
        <p:spPr>
          <a:xfrm>
            <a:off x="7261413" y="4282196"/>
            <a:ext cx="1765136" cy="2253441"/>
          </a:xfrm>
          <a:prstGeom prst="rect">
            <a:avLst/>
          </a:prstGeom>
        </p:spPr>
      </p:pic>
    </p:spTree>
    <p:extLst>
      <p:ext uri="{BB962C8B-B14F-4D97-AF65-F5344CB8AC3E}">
        <p14:creationId xmlns:p14="http://schemas.microsoft.com/office/powerpoint/2010/main" val="82935394"/>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3625850" y="2191872"/>
            <a:ext cx="5235762" cy="1128903"/>
          </a:xfrm>
          <a:prstGeom prst="rect">
            <a:avLst/>
          </a:prstGeom>
        </p:spPr>
      </p:pic>
      <p:sp>
        <p:nvSpPr>
          <p:cNvPr id="5" name="TextBox 4"/>
          <p:cNvSpPr txBox="1"/>
          <p:nvPr/>
        </p:nvSpPr>
        <p:spPr>
          <a:xfrm>
            <a:off x="726141" y="1586753"/>
            <a:ext cx="8135471" cy="400110"/>
          </a:xfrm>
          <a:prstGeom prst="rect">
            <a:avLst/>
          </a:prstGeom>
          <a:noFill/>
        </p:spPr>
        <p:txBody>
          <a:bodyPr wrap="square" rtlCol="0">
            <a:spAutoFit/>
          </a:bodyPr>
          <a:lstStyle/>
          <a:p>
            <a:pPr algn="r"/>
            <a:r>
              <a:rPr lang="el-GR" sz="2000" b="1" dirty="0">
                <a:solidFill>
                  <a:srgbClr val="002060"/>
                </a:solidFill>
                <a:latin typeface="Arial Narrow" panose="020B0606020202030204" pitchFamily="34" charset="0"/>
              </a:rPr>
              <a:t>ΤΟ ΒΕΛΑΚΙ</a:t>
            </a:r>
          </a:p>
        </p:txBody>
      </p:sp>
      <p:sp>
        <p:nvSpPr>
          <p:cNvPr id="6" name="TextBox 5"/>
          <p:cNvSpPr txBox="1"/>
          <p:nvPr/>
        </p:nvSpPr>
        <p:spPr>
          <a:xfrm>
            <a:off x="3625850" y="3525784"/>
            <a:ext cx="4281021" cy="646331"/>
          </a:xfrm>
          <a:prstGeom prst="rect">
            <a:avLst/>
          </a:prstGeom>
          <a:noFill/>
        </p:spPr>
        <p:txBody>
          <a:bodyPr wrap="square" rtlCol="0">
            <a:spAutoFit/>
          </a:bodyPr>
          <a:lstStyle/>
          <a:p>
            <a:r>
              <a:rPr lang="en-US" b="1" dirty="0"/>
              <a:t>d</a:t>
            </a:r>
            <a:r>
              <a:rPr lang="en-US" dirty="0"/>
              <a:t>: </a:t>
            </a:r>
            <a:r>
              <a:rPr lang="el-GR" dirty="0"/>
              <a:t>Το μεγαλύτερο πάχος της χρησιμοποιούμενης ομάδας γραμμών</a:t>
            </a:r>
          </a:p>
        </p:txBody>
      </p:sp>
    </p:spTree>
    <p:extLst>
      <p:ext uri="{BB962C8B-B14F-4D97-AF65-F5344CB8AC3E}">
        <p14:creationId xmlns:p14="http://schemas.microsoft.com/office/powerpoint/2010/main" val="3726607040"/>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205107" y="2057400"/>
            <a:ext cx="7144899" cy="1838865"/>
          </a:xfrm>
          <a:prstGeom prst="rect">
            <a:avLst/>
          </a:prstGeom>
        </p:spPr>
      </p:pic>
      <p:sp>
        <p:nvSpPr>
          <p:cNvPr id="5" name="TextBox 4"/>
          <p:cNvSpPr txBox="1"/>
          <p:nvPr/>
        </p:nvSpPr>
        <p:spPr>
          <a:xfrm>
            <a:off x="820273" y="147918"/>
            <a:ext cx="8135471" cy="400110"/>
          </a:xfrm>
          <a:prstGeom prst="rect">
            <a:avLst/>
          </a:prstGeom>
          <a:noFill/>
        </p:spPr>
        <p:txBody>
          <a:bodyPr wrap="square" rtlCol="0">
            <a:spAutoFit/>
          </a:bodyPr>
          <a:lstStyle/>
          <a:p>
            <a:pPr algn="r"/>
            <a:r>
              <a:rPr lang="el-GR" sz="2000" b="1" dirty="0">
                <a:solidFill>
                  <a:srgbClr val="002060"/>
                </a:solidFill>
                <a:latin typeface="Arial Narrow" panose="020B0606020202030204" pitchFamily="34" charset="0"/>
              </a:rPr>
              <a:t>ΔΙΑΣΤΑΣΙΟΛΟΓΗΣΗ ΕΥΘΥΓΡΑΜΜΩΝ ΤΜΗΜΑΤΩΝ</a:t>
            </a:r>
          </a:p>
        </p:txBody>
      </p:sp>
      <p:sp>
        <p:nvSpPr>
          <p:cNvPr id="6" name="TextBox 5"/>
          <p:cNvSpPr txBox="1"/>
          <p:nvPr/>
        </p:nvSpPr>
        <p:spPr>
          <a:xfrm>
            <a:off x="2635623" y="4746812"/>
            <a:ext cx="2138083" cy="923330"/>
          </a:xfrm>
          <a:prstGeom prst="rect">
            <a:avLst/>
          </a:prstGeom>
          <a:noFill/>
        </p:spPr>
        <p:txBody>
          <a:bodyPr wrap="square" rtlCol="0">
            <a:spAutoFit/>
          </a:bodyPr>
          <a:lstStyle/>
          <a:p>
            <a:r>
              <a:rPr lang="el-GR" dirty="0">
                <a:solidFill>
                  <a:srgbClr val="FF0000"/>
                </a:solidFill>
              </a:rPr>
              <a:t>Συχνότερη χρήση: αριθμός πάνω από γραμμή διάστασης</a:t>
            </a:r>
          </a:p>
        </p:txBody>
      </p:sp>
      <p:cxnSp>
        <p:nvCxnSpPr>
          <p:cNvPr id="8" name="Straight Arrow Connector 7"/>
          <p:cNvCxnSpPr/>
          <p:nvPr/>
        </p:nvCxnSpPr>
        <p:spPr>
          <a:xfrm flipV="1">
            <a:off x="4558553" y="3738282"/>
            <a:ext cx="430306" cy="108921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Right Arrow 9"/>
          <p:cNvSpPr/>
          <p:nvPr/>
        </p:nvSpPr>
        <p:spPr>
          <a:xfrm rot="5400000">
            <a:off x="6952129" y="3613877"/>
            <a:ext cx="712694" cy="564776"/>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TextBox 10"/>
          <p:cNvSpPr txBox="1"/>
          <p:nvPr/>
        </p:nvSpPr>
        <p:spPr>
          <a:xfrm>
            <a:off x="5701551" y="4282888"/>
            <a:ext cx="3213850" cy="1200329"/>
          </a:xfrm>
          <a:prstGeom prst="rect">
            <a:avLst/>
          </a:prstGeom>
          <a:noFill/>
        </p:spPr>
        <p:txBody>
          <a:bodyPr wrap="square" rtlCol="0">
            <a:spAutoFit/>
          </a:bodyPr>
          <a:lstStyle/>
          <a:p>
            <a:r>
              <a:rPr lang="el-GR" dirty="0">
                <a:solidFill>
                  <a:srgbClr val="FF0000"/>
                </a:solidFill>
              </a:rPr>
              <a:t>Όταν διαστασιολογούμε μικρά τμήματα, συνηθίζεται η γραμμή διάστασης να μπαίνει έξω από τις βοηθητικές</a:t>
            </a:r>
          </a:p>
        </p:txBody>
      </p:sp>
    </p:spTree>
    <p:extLst>
      <p:ext uri="{BB962C8B-B14F-4D97-AF65-F5344CB8AC3E}">
        <p14:creationId xmlns:p14="http://schemas.microsoft.com/office/powerpoint/2010/main" val="1045189954"/>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344706" y="882792"/>
            <a:ext cx="2330765" cy="2337929"/>
          </a:xfrm>
          <a:prstGeom prst="rect">
            <a:avLst/>
          </a:prstGeom>
        </p:spPr>
      </p:pic>
      <p:sp>
        <p:nvSpPr>
          <p:cNvPr id="5" name="TextBox 4"/>
          <p:cNvSpPr txBox="1"/>
          <p:nvPr/>
        </p:nvSpPr>
        <p:spPr>
          <a:xfrm>
            <a:off x="820273" y="147918"/>
            <a:ext cx="8135471" cy="400110"/>
          </a:xfrm>
          <a:prstGeom prst="rect">
            <a:avLst/>
          </a:prstGeom>
          <a:noFill/>
        </p:spPr>
        <p:txBody>
          <a:bodyPr wrap="square" rtlCol="0">
            <a:spAutoFit/>
          </a:bodyPr>
          <a:lstStyle/>
          <a:p>
            <a:pPr algn="r"/>
            <a:r>
              <a:rPr lang="el-GR" sz="2000" b="1" dirty="0">
                <a:solidFill>
                  <a:srgbClr val="002060"/>
                </a:solidFill>
                <a:latin typeface="Arial Narrow" panose="020B0606020202030204" pitchFamily="34" charset="0"/>
              </a:rPr>
              <a:t>ΔΙΑΣΤΑΣΙΟΛΟΓΗΣΗ ΔΙΑΜΕΤΡΩΝ</a:t>
            </a:r>
          </a:p>
        </p:txBody>
      </p:sp>
      <p:pic>
        <p:nvPicPr>
          <p:cNvPr id="6" name="Picture 5"/>
          <p:cNvPicPr>
            <a:picLocks noChangeAspect="1"/>
          </p:cNvPicPr>
          <p:nvPr/>
        </p:nvPicPr>
        <p:blipFill>
          <a:blip r:embed="rId4"/>
          <a:stretch>
            <a:fillRect/>
          </a:stretch>
        </p:blipFill>
        <p:spPr>
          <a:xfrm>
            <a:off x="3704350" y="3187254"/>
            <a:ext cx="1193002" cy="1455040"/>
          </a:xfrm>
          <a:prstGeom prst="rect">
            <a:avLst/>
          </a:prstGeom>
        </p:spPr>
      </p:pic>
      <p:pic>
        <p:nvPicPr>
          <p:cNvPr id="7" name="Picture 6"/>
          <p:cNvPicPr>
            <a:picLocks noChangeAspect="1"/>
          </p:cNvPicPr>
          <p:nvPr/>
        </p:nvPicPr>
        <p:blipFill>
          <a:blip r:embed="rId5"/>
          <a:stretch>
            <a:fillRect/>
          </a:stretch>
        </p:blipFill>
        <p:spPr>
          <a:xfrm>
            <a:off x="4926231" y="4642294"/>
            <a:ext cx="903966" cy="846295"/>
          </a:xfrm>
          <a:prstGeom prst="rect">
            <a:avLst/>
          </a:prstGeom>
        </p:spPr>
      </p:pic>
    </p:spTree>
    <p:extLst>
      <p:ext uri="{BB962C8B-B14F-4D97-AF65-F5344CB8AC3E}">
        <p14:creationId xmlns:p14="http://schemas.microsoft.com/office/powerpoint/2010/main" val="445196320"/>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2003612" y="1573262"/>
            <a:ext cx="5020748" cy="3509726"/>
          </a:xfrm>
          <a:prstGeom prst="rect">
            <a:avLst/>
          </a:prstGeom>
        </p:spPr>
      </p:pic>
      <p:sp>
        <p:nvSpPr>
          <p:cNvPr id="5" name="TextBox 4"/>
          <p:cNvSpPr txBox="1"/>
          <p:nvPr/>
        </p:nvSpPr>
        <p:spPr>
          <a:xfrm>
            <a:off x="820273" y="147918"/>
            <a:ext cx="8135471" cy="400110"/>
          </a:xfrm>
          <a:prstGeom prst="rect">
            <a:avLst/>
          </a:prstGeom>
          <a:noFill/>
        </p:spPr>
        <p:txBody>
          <a:bodyPr wrap="square" rtlCol="0">
            <a:spAutoFit/>
          </a:bodyPr>
          <a:lstStyle/>
          <a:p>
            <a:pPr algn="r"/>
            <a:r>
              <a:rPr lang="el-GR" sz="2000" b="1" dirty="0">
                <a:solidFill>
                  <a:srgbClr val="002060"/>
                </a:solidFill>
                <a:latin typeface="Arial Narrow" panose="020B0606020202030204" pitchFamily="34" charset="0"/>
              </a:rPr>
              <a:t>ΔΙΑΣΤΑΣΙΟΛΟΓΗΣΗ ΤΟΞΩΝ (με βάση την ακτίνα)</a:t>
            </a:r>
          </a:p>
        </p:txBody>
      </p:sp>
    </p:spTree>
    <p:extLst>
      <p:ext uri="{BB962C8B-B14F-4D97-AF65-F5344CB8AC3E}">
        <p14:creationId xmlns:p14="http://schemas.microsoft.com/office/powerpoint/2010/main" val="3600606362"/>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TextBox 3"/>
          <p:cNvSpPr txBox="1"/>
          <p:nvPr/>
        </p:nvSpPr>
        <p:spPr>
          <a:xfrm>
            <a:off x="820273" y="147918"/>
            <a:ext cx="8135471" cy="400110"/>
          </a:xfrm>
          <a:prstGeom prst="rect">
            <a:avLst/>
          </a:prstGeom>
          <a:noFill/>
        </p:spPr>
        <p:txBody>
          <a:bodyPr wrap="square" rtlCol="0">
            <a:spAutoFit/>
          </a:bodyPr>
          <a:lstStyle/>
          <a:p>
            <a:pPr algn="r"/>
            <a:r>
              <a:rPr lang="el-GR" sz="2000" b="1" dirty="0">
                <a:solidFill>
                  <a:srgbClr val="002060"/>
                </a:solidFill>
                <a:latin typeface="Arial Narrow" panose="020B0606020202030204" pitchFamily="34" charset="0"/>
              </a:rPr>
              <a:t>ΑΛΥΣΙΔΩΤΗ ΔΙΑΤΑΞΗ ΔΙΑΣΤΑΣΕΩΝ</a:t>
            </a:r>
          </a:p>
        </p:txBody>
      </p:sp>
      <p:pic>
        <p:nvPicPr>
          <p:cNvPr id="5" name="Picture 4"/>
          <p:cNvPicPr>
            <a:picLocks noChangeAspect="1"/>
          </p:cNvPicPr>
          <p:nvPr/>
        </p:nvPicPr>
        <p:blipFill>
          <a:blip r:embed="rId3"/>
          <a:stretch>
            <a:fillRect/>
          </a:stretch>
        </p:blipFill>
        <p:spPr>
          <a:xfrm>
            <a:off x="3111094" y="1091914"/>
            <a:ext cx="3553828" cy="2146125"/>
          </a:xfrm>
          <a:prstGeom prst="rect">
            <a:avLst/>
          </a:prstGeom>
        </p:spPr>
      </p:pic>
      <p:sp>
        <p:nvSpPr>
          <p:cNvPr id="6" name="TextBox 5"/>
          <p:cNvSpPr txBox="1"/>
          <p:nvPr/>
        </p:nvSpPr>
        <p:spPr>
          <a:xfrm>
            <a:off x="470647" y="3684494"/>
            <a:ext cx="8350624" cy="1938992"/>
          </a:xfrm>
          <a:prstGeom prst="rect">
            <a:avLst/>
          </a:prstGeom>
          <a:noFill/>
        </p:spPr>
        <p:txBody>
          <a:bodyPr wrap="square" rtlCol="0">
            <a:spAutoFit/>
          </a:bodyPr>
          <a:lstStyle/>
          <a:p>
            <a:pPr marL="342900" indent="-342900">
              <a:buFont typeface="Wingdings" panose="05000000000000000000" pitchFamily="2" charset="2"/>
              <a:buChar char="§"/>
            </a:pPr>
            <a:r>
              <a:rPr lang="el-GR" sz="2000" dirty="0">
                <a:solidFill>
                  <a:srgbClr val="002060"/>
                </a:solidFill>
                <a:latin typeface="Arial Narrow" panose="020B0606020202030204" pitchFamily="34" charset="0"/>
              </a:rPr>
              <a:t>Χρησιμοποιείται σχετικά σπάνια ως μοναδική διάταξη διαστάσεων</a:t>
            </a:r>
          </a:p>
          <a:p>
            <a:pPr marL="342900" indent="-342900">
              <a:buFont typeface="Wingdings" panose="05000000000000000000" pitchFamily="2" charset="2"/>
              <a:buChar char="§"/>
            </a:pPr>
            <a:endParaRPr lang="el-GR" sz="2000" dirty="0">
              <a:solidFill>
                <a:srgbClr val="002060"/>
              </a:solidFill>
              <a:latin typeface="Arial Narrow" panose="020B0606020202030204" pitchFamily="34" charset="0"/>
            </a:endParaRPr>
          </a:p>
          <a:p>
            <a:pPr marL="342900" indent="-342900">
              <a:buFont typeface="Wingdings" panose="05000000000000000000" pitchFamily="2" charset="2"/>
              <a:buChar char="§"/>
            </a:pPr>
            <a:r>
              <a:rPr lang="el-GR" sz="2000" dirty="0">
                <a:solidFill>
                  <a:srgbClr val="002060"/>
                </a:solidFill>
                <a:latin typeface="Arial Narrow" panose="020B0606020202030204" pitchFamily="34" charset="0"/>
              </a:rPr>
              <a:t>Συσσώρευση ανοχών μπορεί να δημιουργήσει πρόβλημα στην κατασκευή</a:t>
            </a:r>
          </a:p>
          <a:p>
            <a:pPr marL="342900" indent="-342900">
              <a:buFont typeface="Wingdings" panose="05000000000000000000" pitchFamily="2" charset="2"/>
              <a:buChar char="§"/>
            </a:pPr>
            <a:endParaRPr lang="el-GR" sz="2000" dirty="0">
              <a:solidFill>
                <a:srgbClr val="002060"/>
              </a:solidFill>
              <a:latin typeface="Arial Narrow" panose="020B0606020202030204" pitchFamily="34" charset="0"/>
            </a:endParaRPr>
          </a:p>
          <a:p>
            <a:pPr marL="342900" indent="-342900">
              <a:buFont typeface="Wingdings" panose="05000000000000000000" pitchFamily="2" charset="2"/>
              <a:buChar char="§"/>
            </a:pPr>
            <a:r>
              <a:rPr lang="el-GR" sz="2000" dirty="0">
                <a:solidFill>
                  <a:srgbClr val="002060"/>
                </a:solidFill>
                <a:latin typeface="Arial Narrow" panose="020B0606020202030204" pitchFamily="34" charset="0"/>
              </a:rPr>
              <a:t>Όταν η ακρίβεια δεν παίζει μεγάλο ρόλο μπορεί να χρησιμοποιηθεί η αλυσιδωτή διάτξη διαστάσεων</a:t>
            </a:r>
          </a:p>
        </p:txBody>
      </p:sp>
      <p:sp>
        <p:nvSpPr>
          <p:cNvPr id="7" name="TextBox 6"/>
          <p:cNvSpPr txBox="1"/>
          <p:nvPr/>
        </p:nvSpPr>
        <p:spPr>
          <a:xfrm>
            <a:off x="3581737" y="5408221"/>
            <a:ext cx="5239534" cy="1323439"/>
          </a:xfrm>
          <a:prstGeom prst="rect">
            <a:avLst/>
          </a:prstGeom>
          <a:noFill/>
          <a:ln>
            <a:solidFill>
              <a:schemeClr val="tx1"/>
            </a:solidFill>
          </a:ln>
        </p:spPr>
        <p:txBody>
          <a:bodyPr wrap="square" rtlCol="0">
            <a:spAutoFit/>
          </a:bodyPr>
          <a:lstStyle/>
          <a:p>
            <a:pPr algn="just"/>
            <a:r>
              <a:rPr lang="el-GR" sz="1600" b="1" dirty="0"/>
              <a:t>Ανοχή</a:t>
            </a:r>
            <a:r>
              <a:rPr lang="el-GR" sz="1600" dirty="0"/>
              <a:t> (tolerance) είναι η ποσότητα κατά την οποία επιτρέπεται να μεταβληθεί μια μέτρηση, χωρίς να υπάρξουν συνέπειες για το προϊόν. Η ανοχή δείχνει πόσο μεγαλύτερο ή μικρότερο μπορεί να είναι ένα εξάρτημα από μια δεδομένη διάσταση.</a:t>
            </a:r>
          </a:p>
        </p:txBody>
      </p:sp>
      <p:cxnSp>
        <p:nvCxnSpPr>
          <p:cNvPr id="9" name="Straight Arrow Connector 8"/>
          <p:cNvCxnSpPr/>
          <p:nvPr/>
        </p:nvCxnSpPr>
        <p:spPr>
          <a:xfrm flipH="1" flipV="1">
            <a:off x="2662518" y="4653990"/>
            <a:ext cx="919219" cy="75423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189043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0.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2.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3.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4.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5.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116</TotalTime>
  <Words>521</Words>
  <Application>Microsoft Office PowerPoint</Application>
  <PresentationFormat>On-screen Show (4:3)</PresentationFormat>
  <Paragraphs>60</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 Narrow</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Nikolas Katsoulakos</dc:creator>
  <cp:lastModifiedBy>sakkas</cp:lastModifiedBy>
  <cp:revision>19</cp:revision>
  <dcterms:created xsi:type="dcterms:W3CDTF">2017-02-21T16:41:32Z</dcterms:created>
  <dcterms:modified xsi:type="dcterms:W3CDTF">2019-10-21T04:32:45Z</dcterms:modified>
</cp:coreProperties>
</file>