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9" r:id="rId2"/>
    <p:sldId id="300" r:id="rId3"/>
    <p:sldId id="296" r:id="rId4"/>
    <p:sldId id="297" r:id="rId5"/>
    <p:sldId id="257" r:id="rId6"/>
    <p:sldId id="258" r:id="rId7"/>
    <p:sldId id="259" r:id="rId8"/>
    <p:sldId id="260" r:id="rId9"/>
    <p:sldId id="294" r:id="rId10"/>
    <p:sldId id="261" r:id="rId11"/>
    <p:sldId id="262" r:id="rId12"/>
    <p:sldId id="295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8" r:id="rId34"/>
    <p:sldId id="283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5C141E-4929-4C5C-A63F-6C66714A03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3660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3A50-BCCE-4546-B22C-F8E81A337D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0FBB-CE4F-475D-8DEC-CB3A9019AD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AADDC-B200-40F4-916C-BAA28CA52B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2920-EB40-4C46-8DDD-79A75BF3BB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2AD6-27D6-4AFA-8B20-E9D63835A8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5469-11D8-475F-B34C-F56D8320A6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2ABDA-A723-4E20-975F-421F65889B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79D7-2B58-4147-A300-9C634DEC46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9F14-3D7A-4D43-BB77-5156677134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9217-68C5-4500-A94B-EC4841AE26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0F76-A712-428B-A607-45F23D17A1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4E8F-ECEB-4EBC-A2DE-961DDE6321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60FE-B8F6-436F-865F-1AB093138A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DA41-78D5-4452-AE96-81F7C41B93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E238-18C9-4110-9928-E4AE00614D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l-GR"/>
              <a:t>Φυσικοφαρμακευτική : Κεφάλαιο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37B6F77-8AA0-49E4-9560-866A70DEA5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Φυσικοφαρμακευτική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</a:t>
            </a:r>
            <a:r>
              <a:rPr lang="en-US" sz="2800" b="1" dirty="0" smtClean="0"/>
              <a:t>5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 </a:t>
            </a:r>
            <a:r>
              <a:rPr lang="el-GR" sz="2800" dirty="0"/>
              <a:t>ΡΕΟΛΟΓΙΑ</a:t>
            </a:r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Νευτώνεια Υλικά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619672" y="908720"/>
          <a:ext cx="5395334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Graph" r:id="rId3" imgW="4159910" imgH="2887066" progId="Origin50.Graph">
                  <p:embed/>
                </p:oleObj>
              </mc:Choice>
              <mc:Fallback>
                <p:oleObj name="Graph" r:id="rId3" imgW="4159910" imgH="2887066" progId="Origin50.Grap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08720"/>
                        <a:ext cx="5395334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323528" y="4869160"/>
            <a:ext cx="8064896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err="1" smtClean="0"/>
              <a:t>Ρεόγραμμα</a:t>
            </a:r>
            <a:r>
              <a:rPr lang="el-GR" sz="1800" dirty="0" smtClean="0"/>
              <a:t> : γραφική παράσταση του </a:t>
            </a:r>
            <a:r>
              <a:rPr lang="en-US" sz="1800" dirty="0" smtClean="0"/>
              <a:t>F</a:t>
            </a:r>
            <a:r>
              <a:rPr lang="el-GR" sz="1800" dirty="0" smtClean="0"/>
              <a:t> έναντι του </a:t>
            </a:r>
            <a:r>
              <a:rPr lang="en-US" sz="1800" dirty="0" smtClean="0"/>
              <a:t>G</a:t>
            </a:r>
            <a:endParaRPr lang="el-GR" sz="1800" dirty="0" smtClean="0"/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Για τα νευτώνεια υγρά:</a:t>
            </a:r>
            <a:r>
              <a:rPr lang="en-US" sz="1800" dirty="0" smtClean="0"/>
              <a:t> </a:t>
            </a:r>
            <a:r>
              <a:rPr lang="el-GR" sz="1800" dirty="0" smtClean="0"/>
              <a:t>ευθεία που διέρχεται από την αρχή των αξόνων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Εξάρτηση Ιξώδους από την θερμοκρασία (1)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128023" cy="122435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Εξάρτηση Ιξώδους από την Θερμοκρασία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Υγρά : μειώνεται με την αύξηση της θερμοκρασίας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Αέρια : αυξάνεται με την αύξηση της θερμοκρασίας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691680" y="1772816"/>
          <a:ext cx="6225384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Graph" r:id="rId3" imgW="4159910" imgH="2887066" progId="Origin50.Graph">
                  <p:embed/>
                </p:oleObj>
              </mc:Choice>
              <mc:Fallback>
                <p:oleObj name="Graph" r:id="rId3" imgW="4159910" imgH="2887066" progId="Origin50.Grap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72816"/>
                        <a:ext cx="6225384" cy="432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Εξάρτηση Ιξώδους από την θερμοκρασία (2)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2132856"/>
            <a:ext cx="8229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Μεταβολή με την θερμοκρασία (εξίσωση </a:t>
            </a:r>
            <a:r>
              <a:rPr lang="en-US" sz="1800" dirty="0" smtClean="0"/>
              <a:t>Arrhenius</a:t>
            </a:r>
            <a:r>
              <a:rPr lang="el-GR" sz="1800" dirty="0" smtClean="0"/>
              <a:t>):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Ε</a:t>
            </a:r>
            <a:r>
              <a:rPr lang="en-US" sz="1800" baseline="-25000" dirty="0" smtClean="0"/>
              <a:t>u</a:t>
            </a:r>
            <a:r>
              <a:rPr lang="el-GR" sz="1800" dirty="0" smtClean="0"/>
              <a:t>: ενέργεια ενεργοποίησης για την έναρξη ροής ανάμεσα στα μόρια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Εξήγηση της μείωσης του ιξώδους με την αύξηση της θερμοκρασίας : ενέργεια εξάτμισης υγρού – δημιουργία κενού χώρου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Ενέργεια ενεργοποίησης (παρουσία του κενού) = 1/3 ενέργεια εξάτμισης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ελεύθερος χώρος για την ροή = 1/3 όγκου του μορίου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Μόριο σε ροή: περιστροφή, παλινδρόμηση, εκτέλεση ελιγμών σε μικρότερο χώρο από τον όγκο που καταλαμβάνει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Αύξηση της θερμοκρασίας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χαλάρωση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διαμοριακών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δεσμών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Διάσπαση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διαμοριακών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δεσμών σε υψηλότερες θερμοκρασίες και σημαντική μείωση της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endParaRPr kumimoji="0" lang="el-GR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</a:pP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Προσδιορισμός της </a:t>
            </a:r>
            <a:r>
              <a:rPr lang="en-US" kern="0" dirty="0" err="1" smtClean="0"/>
              <a:t>E</a:t>
            </a:r>
            <a:r>
              <a:rPr lang="en-US" kern="0" baseline="-25000" dirty="0" err="1" smtClean="0"/>
              <a:t>u</a:t>
            </a:r>
            <a:r>
              <a:rPr lang="el-GR" kern="0" dirty="0" smtClean="0"/>
              <a:t> από την κλίση στην γραφική παράσταση του </a:t>
            </a:r>
            <a:r>
              <a:rPr lang="en-US" kern="0" dirty="0" err="1" smtClean="0"/>
              <a:t>ln</a:t>
            </a:r>
            <a:r>
              <a:rPr lang="en-US" kern="0" dirty="0" smtClean="0"/>
              <a:t>(n) </a:t>
            </a:r>
            <a:r>
              <a:rPr lang="el-GR" kern="0" dirty="0" smtClean="0"/>
              <a:t>έναντι του 1/</a:t>
            </a:r>
            <a:r>
              <a:rPr lang="en-US" kern="0" dirty="0" smtClean="0"/>
              <a:t>T</a:t>
            </a:r>
            <a:endParaRPr kumimoji="0" lang="el-GR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1835696" y="980728"/>
          <a:ext cx="54451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Εξίσωση" r:id="rId3" imgW="1955800" imgH="431800" progId="Equation.3">
                  <p:embed/>
                </p:oleObj>
              </mc:Choice>
              <mc:Fallback>
                <p:oleObj name="Εξίσωση" r:id="rId3" imgW="1955800" imgH="431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80728"/>
                        <a:ext cx="5445125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Μη-Νευτώνεια Υλικά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Φαρμακευτικά σκευάσματα : μη-νευτώνεια συστήματα</a:t>
            </a:r>
          </a:p>
          <a:p>
            <a:pPr marL="609600" indent="-609600" eaLnBrk="1" hangingPunct="1">
              <a:buFontTx/>
              <a:buNone/>
            </a:pPr>
            <a:r>
              <a:rPr lang="el-GR" sz="1600" dirty="0" smtClean="0"/>
              <a:t>(κολλοειδή, γαλακτώματα, υγρά αιωρήματα, αλοιφές, </a:t>
            </a:r>
            <a:r>
              <a:rPr lang="el-GR" sz="1600" dirty="0" err="1" smtClean="0"/>
              <a:t>κ.λ</a:t>
            </a:r>
            <a:r>
              <a:rPr lang="el-GR" sz="1600" dirty="0" smtClean="0"/>
              <a:t>.)</a:t>
            </a:r>
          </a:p>
          <a:p>
            <a:pPr marL="609600" indent="-609600"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2000" b="1" dirty="0" smtClean="0"/>
              <a:t>Είδη ροής</a:t>
            </a:r>
            <a:r>
              <a:rPr lang="el-GR" sz="2000" dirty="0" smtClean="0"/>
              <a:t> :</a:t>
            </a:r>
            <a:endParaRPr lang="el-GR" sz="2000" b="1" dirty="0" smtClean="0"/>
          </a:p>
          <a:p>
            <a:pPr marL="609600" indent="-609600" eaLnBrk="1" hangingPunct="1">
              <a:buFontTx/>
              <a:buNone/>
            </a:pPr>
            <a:r>
              <a:rPr lang="el-GR" sz="2000" b="1" dirty="0" smtClean="0"/>
              <a:t>	1. πλαστική</a:t>
            </a:r>
            <a:r>
              <a:rPr lang="el-GR" sz="2000" dirty="0" smtClean="0"/>
              <a:t>,</a:t>
            </a:r>
            <a:endParaRPr lang="el-GR" sz="2000" b="1" dirty="0" smtClean="0"/>
          </a:p>
          <a:p>
            <a:pPr marL="609600" indent="-609600" eaLnBrk="1" hangingPunct="1">
              <a:buFontTx/>
              <a:buNone/>
            </a:pPr>
            <a:r>
              <a:rPr lang="el-GR" sz="2000" b="1" dirty="0" smtClean="0"/>
              <a:t>	2. </a:t>
            </a:r>
            <a:r>
              <a:rPr lang="el-GR" sz="2000" b="1" dirty="0" err="1" smtClean="0"/>
              <a:t>ψευδοπλαστική</a:t>
            </a:r>
            <a:r>
              <a:rPr lang="el-GR" sz="2000" dirty="0" smtClean="0"/>
              <a:t> και</a:t>
            </a:r>
            <a:endParaRPr lang="el-GR" sz="2000" b="1" dirty="0" smtClean="0"/>
          </a:p>
          <a:p>
            <a:pPr marL="609600" indent="-609600" eaLnBrk="1" hangingPunct="1">
              <a:buFontTx/>
              <a:buNone/>
            </a:pPr>
            <a:r>
              <a:rPr lang="el-GR" sz="2000" b="1" dirty="0" smtClean="0"/>
              <a:t>	3. διασταλτική.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Πλαστική Ροή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824413" cy="53292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Υλικό με πλαστική ροή: σώματα </a:t>
            </a:r>
            <a:r>
              <a:rPr lang="en-US" sz="1800" dirty="0" smtClean="0"/>
              <a:t>Bingham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Παρουσιάζουν </a:t>
            </a:r>
            <a:r>
              <a:rPr lang="el-GR" sz="1800" b="1" dirty="0" smtClean="0"/>
              <a:t>τιμή υποχώρησης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Σε δύναμη μετατόπισης &lt; τιμή υποχώρησης : ελαστικό σώμα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Αρχικά μεγάλο ιξώδες, μη-νευτώνεια συμπεριφορά 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του ιξώδους μέχρι ορισμένη τιμή, νευτώνεια συμπεριφορά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Κινητικότητα : κλίση στο γραμμικό τμήμα του ρεογράμματος ~ ρευστότητα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Πλαστική ροή : παρουσία κροκιδωμένων σωματιδίων σε πυκνά αιωρήματα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Δυνάμεις </a:t>
            </a:r>
            <a:r>
              <a:rPr lang="de-DE" sz="1600" dirty="0" smtClean="0"/>
              <a:t>Van der Waals</a:t>
            </a:r>
            <a:r>
              <a:rPr lang="el-GR" sz="1600" dirty="0" smtClean="0"/>
              <a:t> λόγω επαφών ανάμεσα στα γειτονικά σωματίδια 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Σπάσιμο των επαφών πριν ξεκινήσει η ροή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7164388" y="5013325"/>
          <a:ext cx="11525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Εξίσωση" r:id="rId3" imgW="596641" imgH="393529" progId="Equation.3">
                  <p:embed/>
                </p:oleObj>
              </mc:Choice>
              <mc:Fallback>
                <p:oleObj name="Εξίσωση" r:id="rId3" imgW="596641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013325"/>
                        <a:ext cx="1152525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5076825" y="5157788"/>
            <a:ext cx="2089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/>
              <a:t>Πλαστικό Ιξώδες: </a:t>
            </a:r>
            <a:endParaRPr lang="el-GR" sz="120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3847811" cy="40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Ψευδοπλαστική Ροή (1)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691063" cy="485775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Παρουσιάζεται σε συστήματα πολυμερών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Δεν παρουσιάζουν τιμή υποχώρησης – δεν εμφανίζεται γραμμικό τμήμα στο ρεόγραμμα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Συνεχής μείωση του ιξώδους με την αύξηση της ταχύτητας μετατόπισης – υπολογισμός του φαινόμενου ιξώδους από την κλίση στο ρεόγραμμα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600" smtClean="0"/>
              <a:t>Σε συστήματα πολυμερών η μείωση του ιξώδους οφείλεται στον προσανατολισμό των αλυσίδων του πολυμερούς στην διεύθυνση ροής και στην απόσπαση μορίων από τις αλυσίδες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Περιγραφή του ιξώδους σε ψευδοπλαστικό σύστημα : αρκετά περίπλοκη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405036" cy="36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Ψευδοπλαστική Ροή (2)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5483225" cy="507365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Αύξηση του Ν οδηγεί σε απομάκρυνση από την νευτώνεια συμπεριφορά 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για Ν=1 : νευτώνεια συμπεριφορά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n’ </a:t>
            </a:r>
            <a:r>
              <a:rPr lang="el-GR" sz="1800" dirty="0" smtClean="0"/>
              <a:t>: συντελεστής </a:t>
            </a:r>
            <a:r>
              <a:rPr lang="el-GR" sz="1800" dirty="0" err="1" smtClean="0"/>
              <a:t>ψευδοπλαστικού</a:t>
            </a:r>
            <a:r>
              <a:rPr lang="el-GR" sz="1800" dirty="0" smtClean="0"/>
              <a:t> ιξώδους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Αρκετά </a:t>
            </a:r>
            <a:r>
              <a:rPr lang="el-GR" sz="1800" dirty="0" err="1" smtClean="0"/>
              <a:t>ψευδοπλαστικά</a:t>
            </a:r>
            <a:r>
              <a:rPr lang="el-GR" sz="1800" dirty="0" smtClean="0"/>
              <a:t> συστήματα προσαρμόζονται στην παραπάνω σχέση (</a:t>
            </a:r>
            <a:r>
              <a:rPr lang="en-US" sz="1800" dirty="0" err="1" smtClean="0"/>
              <a:t>logG</a:t>
            </a:r>
            <a:r>
              <a:rPr lang="el-GR" sz="1800" dirty="0" smtClean="0"/>
              <a:t> έναντι </a:t>
            </a:r>
            <a:r>
              <a:rPr lang="en-US" sz="1800" dirty="0" err="1" smtClean="0"/>
              <a:t>logF</a:t>
            </a:r>
            <a:r>
              <a:rPr lang="el-GR" sz="1800" dirty="0" smtClean="0"/>
              <a:t>)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Τα σημαντικότερα </a:t>
            </a:r>
            <a:r>
              <a:rPr lang="el-GR" sz="1600" dirty="0" err="1" smtClean="0"/>
              <a:t>ψευδοπλαστικά</a:t>
            </a:r>
            <a:r>
              <a:rPr lang="el-GR" sz="1600" dirty="0" smtClean="0"/>
              <a:t> αιωρούμενα που χρησιμοποιούνται στην φαρμακευτική δεν ακολουθούν την παραπάνω σχέση</a:t>
            </a:r>
          </a:p>
          <a:p>
            <a:pPr marL="0" indent="0" eaLnBrk="1" hangingPunct="1"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Τυπικό </a:t>
            </a:r>
            <a:r>
              <a:rPr lang="el-GR" sz="1800" dirty="0" err="1" smtClean="0"/>
              <a:t>ρεόγραμμα</a:t>
            </a:r>
            <a:r>
              <a:rPr lang="el-GR" sz="1800" dirty="0" smtClean="0"/>
              <a:t> </a:t>
            </a:r>
            <a:r>
              <a:rPr lang="el-GR" sz="1800" dirty="0" err="1" smtClean="0"/>
              <a:t>ψευδοπλαστικού</a:t>
            </a:r>
            <a:r>
              <a:rPr lang="el-GR" sz="1800" dirty="0" smtClean="0"/>
              <a:t> υλικού αποτελείται από δύο τμήματα : ένα πρώτης τάξεως και ένα μηδενικής τάξεως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588125" y="1052513"/>
          <a:ext cx="13684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Εξίσωση" r:id="rId3" imgW="609336" imgH="203112" progId="Equation.3">
                  <p:embed/>
                </p:oleObj>
              </mc:Choice>
              <mc:Fallback>
                <p:oleObj name="Εξίσωση" r:id="rId3" imgW="609336" imgH="203112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052513"/>
                        <a:ext cx="13684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84888" y="2636838"/>
          <a:ext cx="2879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Εξίσωση" r:id="rId5" imgW="1422400" imgH="203200" progId="Equation.3">
                  <p:embed/>
                </p:oleObj>
              </mc:Choice>
              <mc:Fallback>
                <p:oleObj name="Εξίσωση" r:id="rId5" imgW="1422400" imgH="203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636838"/>
                        <a:ext cx="28797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Διασταλτική Ροή (1)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691062" cy="3384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Αύξηση του ιξώδους με την αύξηση της ταχύτητας μετατόπισης και αύξηση του όγκου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Αντίστροφη της </a:t>
            </a:r>
            <a:r>
              <a:rPr lang="el-GR" sz="1800" dirty="0" err="1" smtClean="0"/>
              <a:t>ψευδοπλαστικής</a:t>
            </a:r>
            <a:r>
              <a:rPr lang="el-GR" sz="1800" dirty="0" smtClean="0"/>
              <a:t> ροής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Εμφανίζεται σε αιωρήματα με μεγάλη περιεκτικότητα στερεών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Εφαρμογή της εξίσωσης των </a:t>
            </a:r>
            <a:r>
              <a:rPr lang="el-GR" sz="1800" dirty="0" err="1" smtClean="0"/>
              <a:t>ψευδοπλαστικών</a:t>
            </a:r>
            <a:r>
              <a:rPr lang="el-GR" sz="1800" dirty="0" smtClean="0"/>
              <a:t> συστημάτων για Ν&lt;1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9433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Φυσικοφαρμακευτική : Κεφάλαιο 5</a:t>
            </a:r>
          </a:p>
        </p:txBody>
      </p:sp>
      <p:sp>
        <p:nvSpPr>
          <p:cNvPr id="2150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723885-9BD4-4B71-A4DD-8C1F86A2DDDC}" type="slidenum">
              <a:rPr lang="el-GR"/>
              <a:pPr/>
              <a:t>18</a:t>
            </a:fld>
            <a:endParaRPr lang="el-G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smtClean="0"/>
              <a:t>Διασταλτική Ροή (2)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424862" cy="30972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Αιωρήματα με μεγάλη περιεκτικότητα στερεών (50% και μεγαλύτερη)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(μικρά και αποκροκιδωμένα σωματίδια)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Εξήγηση της διασταλτικής ροής: 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Char char="Ø"/>
            </a:pPr>
            <a:r>
              <a:rPr lang="el-GR" sz="1800" smtClean="0"/>
              <a:t>  μικρή ποσότητα υγρού για την επικάλυψη των σωματιδίων  	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Char char="Ø"/>
            </a:pPr>
            <a:r>
              <a:rPr lang="el-GR" sz="1800" smtClean="0"/>
              <a:t>  ανοικτή διάταξη στα σωματίδια όταν κινούνται 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Char char="Ø"/>
            </a:pPr>
            <a:r>
              <a:rPr lang="el-GR" sz="1800" smtClean="0"/>
              <a:t>  αύξηση του όγκου 	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Char char="Ø"/>
            </a:pPr>
            <a:r>
              <a:rPr lang="el-GR" sz="1800" smtClean="0"/>
              <a:t>  σημαντική αύξηση του ενδοσωματιδιακού όγκου 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Char char="Ø"/>
            </a:pPr>
            <a:r>
              <a:rPr lang="el-GR" sz="1800" smtClean="0"/>
              <a:t>  μετατροπή του στερεή πάστα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Χρειάζεται προσοχή στον χειρισμό διασταλτικών υλικών  - υπερφόρτωση συσκευών – προτιμούνται συσκευές με χαμηλές στροφές</a:t>
            </a:r>
          </a:p>
        </p:txBody>
      </p:sp>
      <p:pic>
        <p:nvPicPr>
          <p:cNvPr id="21510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4076700"/>
            <a:ext cx="6624638" cy="24177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err="1" smtClean="0"/>
              <a:t>Θιξοτροπία</a:t>
            </a:r>
            <a:r>
              <a:rPr lang="el-GR" sz="2400" b="1" dirty="0" smtClean="0"/>
              <a:t> (1)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52736"/>
            <a:ext cx="8352928" cy="18722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Διαφορετική συμπεριφορά του υλικού κατά την εφαρμογή και κατά την άρση της δύναμης μετατόπισης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Λέπτυνση των υλικών με την εφαρμογή της δύναμης μετατόπισης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Κατάρρευση της δομής του υλικού όταν αυξάνει η δύναμη μετατόπισης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Αργή αποκατάσταση της προηγούμενης δομής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3131393" cy="31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3033886" cy="31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Θιξοτροπία (2)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b="1" dirty="0" err="1" smtClean="0"/>
              <a:t>Θιξοτροπία</a:t>
            </a:r>
            <a:r>
              <a:rPr lang="el-GR" sz="1800" b="1" dirty="0" smtClean="0"/>
              <a:t> :</a:t>
            </a:r>
            <a:r>
              <a:rPr lang="el-GR" sz="1800" dirty="0" smtClean="0"/>
              <a:t> ισόθερμος και αργή ανάκτηση της συνοχής του υλικού λόγω της εφαρμογής της δύναμης μετατόπισης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b="1" dirty="0" err="1" smtClean="0"/>
              <a:t>Θιξότροπα</a:t>
            </a:r>
            <a:r>
              <a:rPr lang="el-GR" sz="1800" b="1" dirty="0" smtClean="0"/>
              <a:t> υλικά : </a:t>
            </a:r>
            <a:r>
              <a:rPr lang="el-GR" sz="1800" dirty="0" smtClean="0"/>
              <a:t>μόνο όσα παθαίνουν λέπτυνση λόγω της εφαρμογής της δύναμης μετατόπισης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b="1" dirty="0" err="1" smtClean="0"/>
              <a:t>Θιξοτροπικά</a:t>
            </a:r>
            <a:r>
              <a:rPr lang="el-GR" sz="1800" b="1" dirty="0" smtClean="0"/>
              <a:t> συστήματα: </a:t>
            </a:r>
            <a:r>
              <a:rPr lang="el-GR" sz="1800" dirty="0" smtClean="0"/>
              <a:t>περιέχουν ασύμμετρα σωματίδια με πολλά σημεία επαφής τα οποία χάνονται όταν αυξάνει η δύναμη μετατόπισης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Αρχικά υπάρχει ακαμψία στο σύστημα και όταν σπάνε τα σημεία επαφής και τα σωματίδια προσανατολίζονται τότε μειώνεται το ιξώδες 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Μετά την απομάκρυνση της δύναμης μετατόπισης τα σημεία επαφής ξανασχηματίζονται αλλά αργά διότι τα σωματίδια έρχονται σε επαφή μέσω της κίνησης </a:t>
            </a:r>
            <a:r>
              <a:rPr lang="en-US" sz="1800" dirty="0" smtClean="0"/>
              <a:t>Brown</a:t>
            </a:r>
            <a:endParaRPr lang="el-GR" sz="1800" dirty="0" smtClean="0"/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dirty="0" err="1" smtClean="0"/>
              <a:t>Ρεόγραμμα</a:t>
            </a:r>
            <a:r>
              <a:rPr lang="el-GR" sz="1800" dirty="0" smtClean="0"/>
              <a:t> : εξαρτάται από την </a:t>
            </a:r>
            <a:r>
              <a:rPr lang="el-GR" sz="1800" dirty="0" err="1" smtClean="0"/>
              <a:t>ρεολογική</a:t>
            </a:r>
            <a:r>
              <a:rPr lang="el-GR" sz="1800" dirty="0" smtClean="0"/>
              <a:t> ιστορία του υλικού (μέγιστη ταχύτητα μετατόπισης, χρόνος εφαρμογής της)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Θιξοτροπία (3)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391025" cy="2663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Μέτρηση της Θιξοτροπίας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Αρκετές μέθοδοι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Μέτρηση του βρόγχου υστέρησης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α) προσδιορισμός της δομικής κατάρρευσης σε σταθερή ταχύτητα μετατόπισης (αυθαίρετη επιλογή της τιμής της)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Θιξοτροπικός συντελεστής, Β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692275" y="4221163"/>
          <a:ext cx="143986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Εξίσωση" r:id="rId3" imgW="787400" imgH="647700" progId="Equation.3">
                  <p:embed/>
                </p:oleObj>
              </mc:Choice>
              <mc:Fallback>
                <p:oleObj name="Εξίσωση" r:id="rId3" imgW="787400" imgH="647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221163"/>
                        <a:ext cx="1439863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268760"/>
            <a:ext cx="37719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Θιξοτροπία (4)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1397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β) προσδιορισμός της δομικής κατάρρευσης σε αυξανόμενη ταχύτητα μετατόπισης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θιξοτροπικός συντελεστής, Μ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692275" y="2997200"/>
          <a:ext cx="15113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Εξίσωση" r:id="rId3" imgW="825500" imgH="647700" progId="Equation.3">
                  <p:embed/>
                </p:oleObj>
              </mc:Choice>
              <mc:Fallback>
                <p:oleObj name="Εξίσωση" r:id="rId3" imgW="825500" imgH="647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1511300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84784"/>
            <a:ext cx="3686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Θιξοτροπία (5)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4475162" cy="273685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Φαρμακευτικές διασπορές : πολύπλοκοι βρόγχοι υστέρησης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Πυκνό υδατικό </a:t>
            </a:r>
            <a:r>
              <a:rPr lang="en-US" sz="1800" dirty="0" smtClean="0"/>
              <a:t>gel</a:t>
            </a:r>
            <a:r>
              <a:rPr lang="el-GR" sz="1800" dirty="0" smtClean="0"/>
              <a:t> </a:t>
            </a:r>
            <a:r>
              <a:rPr lang="el-GR" sz="1800" dirty="0" err="1" smtClean="0"/>
              <a:t>μπετονίτη</a:t>
            </a:r>
            <a:r>
              <a:rPr lang="el-GR" sz="1800" dirty="0" smtClean="0"/>
              <a:t> (10-15%)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Τα κρυσταλλικά επίπεδα του </a:t>
            </a:r>
            <a:r>
              <a:rPr lang="el-GR" sz="1800" dirty="0" err="1" smtClean="0"/>
              <a:t>μπετονίτη</a:t>
            </a:r>
            <a:r>
              <a:rPr lang="el-GR" sz="1800" dirty="0" smtClean="0"/>
              <a:t> παρουσιάζουν δομή χαρτόκουτου – προκαλεί διόγκωση του (υπεύθυνη για την προεξοχή)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6861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Θιξοτροπία (6)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691062" cy="29083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Ισχυρά δομημένα υλικά (</a:t>
            </a:r>
            <a:r>
              <a:rPr lang="fr-FR" sz="1800" dirty="0" smtClean="0"/>
              <a:t>gel </a:t>
            </a:r>
            <a:r>
              <a:rPr lang="fr-FR" sz="1800" dirty="0" err="1" smtClean="0"/>
              <a:t>procaine</a:t>
            </a:r>
            <a:r>
              <a:rPr lang="fr-FR" sz="1800" dirty="0" smtClean="0"/>
              <a:t> </a:t>
            </a:r>
            <a:r>
              <a:rPr lang="fr-FR" sz="1800" dirty="0" err="1" smtClean="0"/>
              <a:t>penicillin</a:t>
            </a:r>
            <a:r>
              <a:rPr lang="el-GR" sz="1800" dirty="0" smtClean="0"/>
              <a:t> χορήγηση με ενδομυϊκή έγχυση) : εμφάνιση </a:t>
            </a:r>
            <a:r>
              <a:rPr lang="el-GR" sz="1800" dirty="0" err="1" smtClean="0"/>
              <a:t>σπηρανοειδούς</a:t>
            </a:r>
            <a:r>
              <a:rPr lang="el-GR" sz="1800" dirty="0" smtClean="0"/>
              <a:t> προεξοχής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Δομή με υψηλή τιμή υποχώρησης Υ – σπάσιμο τρισδιάστατης δομής</a:t>
            </a:r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(άφεση σε ηρεμία για λίγο χρόνο – εφαρμογή της δύναμης μετατόπισης)</a:t>
            </a:r>
            <a:endParaRPr lang="fr-FR" sz="1800" dirty="0" smtClean="0"/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fr-FR" sz="1800" dirty="0" smtClean="0"/>
              <a:t>Gel </a:t>
            </a:r>
            <a:r>
              <a:rPr lang="fr-FR" sz="1800" dirty="0" err="1" smtClean="0"/>
              <a:t>procaine</a:t>
            </a:r>
            <a:r>
              <a:rPr lang="fr-FR" sz="1800" dirty="0" smtClean="0"/>
              <a:t> </a:t>
            </a:r>
            <a:r>
              <a:rPr lang="fr-FR" sz="1800" dirty="0" err="1" smtClean="0"/>
              <a:t>penicillin</a:t>
            </a:r>
            <a:r>
              <a:rPr lang="el-GR" sz="1800" dirty="0" smtClean="0"/>
              <a:t> : πολύ </a:t>
            </a:r>
            <a:r>
              <a:rPr lang="el-GR" sz="1800" dirty="0" err="1" smtClean="0"/>
              <a:t>θιξότροπες</a:t>
            </a:r>
            <a:r>
              <a:rPr lang="el-GR" sz="1800" dirty="0" smtClean="0"/>
              <a:t> – σχηματίζουν ενδομυϊκές εκτοπίσεις για παρατεταμένα επίπεδα φαρμάκου στο αίμα</a:t>
            </a: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766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Αρνητική Θιξοτροπία (1)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4330700" cy="49291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Αύξηση της συνεκτικότητας του υλικού κατά την άρση της δύναμης μετατόπισης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Μαγνησία : θιξότροπο υλικό σε ταχύτητες μετατόπισης &lt; 30 </a:t>
            </a:r>
            <a:r>
              <a:rPr lang="en-US" sz="1800" smtClean="0"/>
              <a:t>s</a:t>
            </a:r>
            <a:r>
              <a:rPr lang="el-GR" sz="1800" baseline="30000" smtClean="0"/>
              <a:t>-1</a:t>
            </a:r>
            <a:r>
              <a:rPr lang="el-GR" sz="1800" smtClean="0"/>
              <a:t>, ενώ σε μεγαλύτερες τιμές εμφανίζει αρνητική θιξοτροπία η οποία φθάνει σε οριακό σημείο μετά από ορισμένους κύκλους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Οφείλεται στην αύξηση της ενδομοριακής σύζευξης λόγω των συγκρούσεων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Αρχικά υπάρχει μεγάλος αριθμός μικρών συσσωματωμάτων και στην οριακή κατάσταση μικρός αριθμός μεγάλων συσσωματωμάτων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Στην ηρεμία τα μεγάλα σωματίδια διασπώνται και επιστρέφει το σύστημα στην αρχική κατάσταση</a:t>
            </a: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147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Αρνητική Θιξοτροπία (2)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Το σύστημα σε ισορροπία μοιάζει με γέλη</a:t>
            </a:r>
          </a:p>
          <a:p>
            <a:pPr marL="0" indent="0" eaLnBrk="1" hangingPunct="1"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Αρνητική Θιξοτροπία # ρεοπηξία (διασταλτικότητα)</a:t>
            </a:r>
          </a:p>
          <a:p>
            <a:pPr marL="0" indent="0" eaLnBrk="1" hangingPunct="1"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Διασταλτικότητα : υλικά με μεγάλη συγκέντρωση αποκροκιδωμένων σωματιδίων (&gt; 50%)</a:t>
            </a:r>
          </a:p>
          <a:p>
            <a:pPr marL="0" indent="0" eaLnBrk="1" hangingPunct="1"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Αντιθιξοτροπία : υλικά με 1-10% στερεά</a:t>
            </a:r>
          </a:p>
          <a:p>
            <a:pPr marL="0" indent="0" eaLnBrk="1" hangingPunct="1"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Ρεοπηξία : σχηματισμός γέλης σε απότομη ανακίνηση, γέλη είναι η κατάσταση ισορροπίας ενώ στην αντιθιξοτροπία είναι η κολλοειδής κατάσταση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Θιξοτροπία στην Μορφοποίηση (1)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Επιθυμητή κατάσταση : μεγάλη συνεκτικότητα στην συσκευασία και να λεπτύνονται όταν λαμβάνεται η κατάλληλη ποσότητα από τον περιέκτη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Ιδιότητες καλά μορφοποιημένου θιξότροπου αιωρήματος: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	1. να μην καθιζάνει στην συσκευασία,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	2. να γίνεται υγρό στην ανακίνηση,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	3. να λαμβάνεται η επιθυμητή δόση εύκολα και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	4. να παραμένει επί μακρόν στην δόση που χορηγείται.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	5. να αποκτά γρήγορα την συνεκτικότητα του για να παραμένουν τα 	σωματίδια σε αιώρηση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Θιξοτροπία στην Μορφοποίηση (2)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Αύξηση της θιξοτροπίας μειώνει την ταχύτητα καταβύθισης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Π.χ. : συμπυκνωμένα παρεντερικά αιωρήματα πενικιλλίνης (40-70%) έχουν μεγάλη θιξοτροπία, εισάγονται με ένεση και δημιουργούν απόθεση με αποτέλεσμα την παρατεταμένη αποδέσμευση του φαρμάκου στον οργανισμό</a:t>
            </a:r>
            <a:br>
              <a:rPr lang="el-GR" sz="1800" smtClean="0"/>
            </a:br>
            <a:endParaRPr lang="el-GR" sz="1800" smtClean="0"/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Μεταβολή του βαθμού θιξοτροπίας με τον χρόνο στην περίπτωση μη καλής μορφοποίησης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Δεν μπορούν να εκτιμηθούν μόνο από μία παράμετρο τους 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FontTx/>
              <a:buNone/>
            </a:pPr>
            <a:r>
              <a:rPr lang="el-GR" sz="1800" smtClean="0"/>
              <a:t>Μεταβολές στο πλαστικό ιξώδες, εμβαδό υστέρησης, τιμή υποχώρησης και την τιμή Υ με την γήρανση του υλικού για την πληρέστερη εκτίμηση της συμπεριφοράς του υλικού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Επιλογή Ιξωδομέτρου (1)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Ιξωδόμετρα ενός σημείου (μόνο για νευτώνεια υλικά)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1. Τριχοειδές Ιξωδόμετρο (</a:t>
            </a:r>
            <a:r>
              <a:rPr lang="en-US" sz="2000" smtClean="0"/>
              <a:t>Ostwald, Cannon-Fenske)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2. </a:t>
            </a:r>
            <a:r>
              <a:rPr lang="el-GR" sz="2000" smtClean="0"/>
              <a:t>Ιξωδόμετρο Σφαίρας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Ιξωδόμετρα πολλών σημείων (για όλα τα υλικά)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1. Ιξωδόμετρο Περιστρεφόμενου Βαριδίου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2. Ιξωδόμετρο Κώνου – Περιστρεφόμενης Πλάκας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endParaRPr lang="el-GR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800" b="1" dirty="0" smtClean="0"/>
              <a:t>ΠΕΡΙΕΧΟΜΕΝΑ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el-GR" sz="1600" dirty="0" smtClean="0"/>
              <a:t>Γενικά για την </a:t>
            </a:r>
            <a:r>
              <a:rPr lang="el-GR" sz="1600" dirty="0" err="1" smtClean="0"/>
              <a:t>ρεολογία</a:t>
            </a:r>
            <a:endParaRPr lang="el-GR" sz="1600" dirty="0" smtClean="0"/>
          </a:p>
          <a:p>
            <a:pPr>
              <a:buNone/>
            </a:pPr>
            <a:r>
              <a:rPr lang="el-GR" sz="1600" dirty="0" smtClean="0"/>
              <a:t>Νευτώνεια συστήματα</a:t>
            </a:r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400" dirty="0" smtClean="0"/>
              <a:t>Νόμος </a:t>
            </a:r>
            <a:r>
              <a:rPr lang="en-US" sz="1400" dirty="0" smtClean="0"/>
              <a:t>Newton </a:t>
            </a:r>
            <a:r>
              <a:rPr lang="el-GR" sz="1400" dirty="0" smtClean="0"/>
              <a:t>για την ροή</a:t>
            </a:r>
          </a:p>
          <a:p>
            <a:pPr>
              <a:buNone/>
            </a:pPr>
            <a:r>
              <a:rPr lang="el-GR" sz="1400" dirty="0" smtClean="0"/>
              <a:t>	Εξάρτηση του ιξώδους από την θερμοκρασία – Θεωρία Ιξώδους</a:t>
            </a:r>
          </a:p>
          <a:p>
            <a:pPr>
              <a:buNone/>
            </a:pPr>
            <a:r>
              <a:rPr lang="el-GR" sz="1600" dirty="0" smtClean="0"/>
              <a:t>Μη-νευτώνεια συστήματα</a:t>
            </a:r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400" dirty="0" smtClean="0"/>
              <a:t>Πλαστική ροή</a:t>
            </a:r>
          </a:p>
          <a:p>
            <a:pPr>
              <a:buNone/>
            </a:pPr>
            <a:r>
              <a:rPr lang="el-GR" sz="1400" dirty="0" smtClean="0"/>
              <a:t>	</a:t>
            </a:r>
            <a:r>
              <a:rPr lang="el-GR" sz="1400" dirty="0" err="1" smtClean="0"/>
              <a:t>Ψευδοπλαστική</a:t>
            </a:r>
            <a:r>
              <a:rPr lang="el-GR" sz="1400" dirty="0" smtClean="0"/>
              <a:t> ροή</a:t>
            </a:r>
          </a:p>
          <a:p>
            <a:pPr>
              <a:buNone/>
            </a:pPr>
            <a:r>
              <a:rPr lang="el-GR" sz="1400" dirty="0" smtClean="0"/>
              <a:t>	Διασταλτική ροή</a:t>
            </a:r>
          </a:p>
          <a:p>
            <a:pPr>
              <a:buNone/>
            </a:pPr>
            <a:r>
              <a:rPr lang="el-GR" sz="1600" dirty="0" err="1" smtClean="0"/>
              <a:t>Θιξοτροπία</a:t>
            </a:r>
            <a:endParaRPr lang="el-GR" sz="1600" dirty="0" smtClean="0"/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400" dirty="0" smtClean="0"/>
              <a:t>Μέτρηση της </a:t>
            </a:r>
            <a:r>
              <a:rPr lang="el-GR" sz="1400" dirty="0" err="1" smtClean="0"/>
              <a:t>θιξοτροπίας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	Αρνητική </a:t>
            </a:r>
            <a:r>
              <a:rPr lang="el-GR" sz="1400" dirty="0" err="1" smtClean="0"/>
              <a:t>θιξοτροπία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	</a:t>
            </a:r>
            <a:r>
              <a:rPr lang="el-GR" sz="1400" dirty="0" err="1" smtClean="0"/>
              <a:t>Θιξοτροπία</a:t>
            </a:r>
            <a:r>
              <a:rPr lang="el-GR" sz="1400" dirty="0" smtClean="0"/>
              <a:t> στην μορφοποίηση</a:t>
            </a:r>
          </a:p>
          <a:p>
            <a:pPr>
              <a:buNone/>
            </a:pPr>
            <a:r>
              <a:rPr lang="el-GR" sz="1600" dirty="0" smtClean="0"/>
              <a:t>Προσδιορισμός </a:t>
            </a:r>
            <a:r>
              <a:rPr lang="el-GR" sz="1600" dirty="0" err="1" smtClean="0"/>
              <a:t>ρεολογικών</a:t>
            </a:r>
            <a:r>
              <a:rPr lang="el-GR" sz="1600" dirty="0" smtClean="0"/>
              <a:t> ιδιοτήτων</a:t>
            </a:r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400" dirty="0" smtClean="0"/>
              <a:t>Επιλογή Ιξωδομέτρου</a:t>
            </a:r>
          </a:p>
          <a:p>
            <a:pPr>
              <a:buNone/>
            </a:pPr>
            <a:r>
              <a:rPr lang="el-GR" sz="1400" dirty="0" smtClean="0"/>
              <a:t>	Ιξωδόμετρα</a:t>
            </a:r>
          </a:p>
          <a:p>
            <a:pPr>
              <a:buNone/>
            </a:pPr>
            <a:r>
              <a:rPr lang="el-GR" sz="1600" dirty="0" err="1" smtClean="0"/>
              <a:t>Ψυχορεολογία</a:t>
            </a:r>
            <a:endParaRPr lang="el-GR" sz="1600" dirty="0" smtClean="0"/>
          </a:p>
          <a:p>
            <a:pPr>
              <a:buNone/>
            </a:pPr>
            <a:r>
              <a:rPr lang="el-GR" sz="1600" dirty="0" smtClean="0"/>
              <a:t>Εφαρμογές της </a:t>
            </a:r>
            <a:r>
              <a:rPr lang="el-GR" sz="1600" dirty="0" err="1" smtClean="0"/>
              <a:t>ρεολογίας</a:t>
            </a:r>
            <a:r>
              <a:rPr lang="el-GR" sz="1600" dirty="0" smtClean="0"/>
              <a:t> στην Φαρμακευτική</a:t>
            </a:r>
          </a:p>
          <a:p>
            <a:pPr>
              <a:buNone/>
            </a:pPr>
            <a:r>
              <a:rPr lang="el-GR" sz="1600" dirty="0" err="1" smtClean="0"/>
              <a:t>Ιξωδοελαστικότητα</a:t>
            </a:r>
            <a:endParaRPr lang="el-GR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Επιλογή Ιξωδομέτρου (2)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50006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1556792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Νευτώνειο</a:t>
            </a:r>
          </a:p>
          <a:p>
            <a:r>
              <a:rPr lang="el-GR" dirty="0" smtClean="0"/>
              <a:t>Ιξώδες = 20</a:t>
            </a:r>
            <a:r>
              <a:rPr lang="en-US" dirty="0" smtClean="0"/>
              <a:t> poise</a:t>
            </a:r>
          </a:p>
          <a:p>
            <a:endParaRPr lang="en-US" dirty="0"/>
          </a:p>
          <a:p>
            <a:r>
              <a:rPr lang="el-GR" dirty="0" smtClean="0"/>
              <a:t>Ψευδοπλαστικό</a:t>
            </a:r>
          </a:p>
          <a:p>
            <a:r>
              <a:rPr lang="el-GR" dirty="0" smtClean="0"/>
              <a:t>Ιξώδες = 8</a:t>
            </a:r>
            <a:r>
              <a:rPr lang="en-US" dirty="0" smtClean="0"/>
              <a:t>.</a:t>
            </a:r>
            <a:r>
              <a:rPr lang="el-GR" dirty="0" smtClean="0"/>
              <a:t>5 </a:t>
            </a:r>
            <a:r>
              <a:rPr lang="en-US" dirty="0" smtClean="0"/>
              <a:t>poise</a:t>
            </a:r>
          </a:p>
          <a:p>
            <a:endParaRPr lang="en-US" dirty="0"/>
          </a:p>
          <a:p>
            <a:r>
              <a:rPr lang="el-GR" dirty="0" smtClean="0"/>
              <a:t>Πλαστικό </a:t>
            </a:r>
            <a:r>
              <a:rPr lang="en-US" dirty="0" smtClean="0"/>
              <a:t>C</a:t>
            </a:r>
          </a:p>
          <a:p>
            <a:r>
              <a:rPr lang="el-GR" dirty="0" smtClean="0"/>
              <a:t>Ιξώδες =</a:t>
            </a:r>
            <a:r>
              <a:rPr lang="en-US" dirty="0" smtClean="0"/>
              <a:t> </a:t>
            </a:r>
            <a:r>
              <a:rPr lang="el-GR" dirty="0" smtClean="0"/>
              <a:t>10 </a:t>
            </a:r>
            <a:r>
              <a:rPr lang="en-US" dirty="0" smtClean="0"/>
              <a:t>poise</a:t>
            </a:r>
          </a:p>
          <a:p>
            <a:endParaRPr lang="en-US" dirty="0"/>
          </a:p>
          <a:p>
            <a:r>
              <a:rPr lang="el-GR" dirty="0" smtClean="0"/>
              <a:t>Πλαστικό </a:t>
            </a:r>
            <a:r>
              <a:rPr lang="en-US" dirty="0" smtClean="0"/>
              <a:t>D</a:t>
            </a:r>
          </a:p>
          <a:p>
            <a:r>
              <a:rPr lang="el-GR" dirty="0" smtClean="0"/>
              <a:t>Ιξώδες = 5 </a:t>
            </a:r>
            <a:r>
              <a:rPr lang="en-US" dirty="0" smtClean="0"/>
              <a:t>poise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4208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Τριχοειδές Ιξωδόμετρο 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832475" cy="30241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Διαφορετικές διαμορφώσεις :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Ostwald, Cannon-</a:t>
            </a:r>
            <a:r>
              <a:rPr lang="en-US" sz="1800" dirty="0" err="1" smtClean="0"/>
              <a:t>Fenske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Σταθερά ιξωδομέτρου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     1. γεωμετρικά χαρακτηριστικά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     2. επιτάχυνση βαρύτητας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Βαθμονόμηση με υγρό γνωστού ιξώδους σε ορισμένη θερμοκρασία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Ελάχιστος χρόνος μέτρησης : 100 </a:t>
            </a:r>
            <a:r>
              <a:rPr lang="en-US" sz="1800" dirty="0" smtClean="0"/>
              <a:t>sec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Εξίσωση </a:t>
            </a:r>
            <a:r>
              <a:rPr lang="en-US" sz="1800" dirty="0" err="1" smtClean="0"/>
              <a:t>Poiseuille</a:t>
            </a:r>
            <a:r>
              <a:rPr lang="en-US" sz="1800" dirty="0" smtClean="0"/>
              <a:t>  - </a:t>
            </a:r>
            <a:r>
              <a:rPr lang="el-GR" sz="1800" dirty="0" smtClean="0"/>
              <a:t>(</a:t>
            </a:r>
            <a:r>
              <a:rPr lang="en-US" sz="1800" dirty="0" smtClean="0"/>
              <a:t>r, l </a:t>
            </a:r>
            <a:r>
              <a:rPr lang="el-GR" sz="1800" dirty="0" smtClean="0"/>
              <a:t>και </a:t>
            </a:r>
            <a:r>
              <a:rPr lang="en-US" sz="1800" dirty="0" smtClean="0"/>
              <a:t>V </a:t>
            </a:r>
            <a:r>
              <a:rPr lang="el-GR" sz="1800" dirty="0" smtClean="0"/>
              <a:t>σταθερά)</a:t>
            </a:r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1484784"/>
            <a:ext cx="1604962" cy="3889375"/>
          </a:xfrm>
          <a:noFill/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79613" y="4076700"/>
          <a:ext cx="23145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Εξίσωση" r:id="rId4" imgW="1155700" imgH="1092200" progId="Equation.3">
                  <p:embed/>
                </p:oleObj>
              </mc:Choice>
              <mc:Fallback>
                <p:oleObj name="Εξίσωση" r:id="rId4" imgW="1155700" imgH="10922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76700"/>
                        <a:ext cx="2314575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20272" y="3933056"/>
            <a:ext cx="90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Τριχοειδής</a:t>
            </a:r>
          </a:p>
          <a:p>
            <a:r>
              <a:rPr lang="el-GR" sz="1200" dirty="0" smtClean="0"/>
              <a:t>σωλήνας</a:t>
            </a:r>
            <a:endParaRPr lang="el-G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537394" y="288429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Α1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42829" y="349113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Α2</a:t>
            </a:r>
            <a:endParaRPr lang="el-GR" sz="14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7092280" y="3038181"/>
            <a:ext cx="445114" cy="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197715" y="3645024"/>
            <a:ext cx="445114" cy="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82066" y="836712"/>
            <a:ext cx="109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Εισαγωγή δείγματος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4527" y="836712"/>
            <a:ext cx="141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Σύστημα αναρρόφησης</a:t>
            </a:r>
            <a:endParaRPr lang="el-GR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98768" y="1359932"/>
            <a:ext cx="326864" cy="21602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081582" y="1268760"/>
            <a:ext cx="455812" cy="30690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Ιξωδόμετρο Σφαίρας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645024"/>
            <a:ext cx="4464496" cy="237626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Β : σταθερά σφαίρας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S </a:t>
            </a:r>
            <a:r>
              <a:rPr lang="el-GR" sz="1800" dirty="0" smtClean="0"/>
              <a:t>: ειδικό βάρος υγρού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Κίνηση σφαίρας με οριακή ταχύτητα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Ελάχιστος χρόνος μέτρησης : 30</a:t>
            </a:r>
            <a:r>
              <a:rPr lang="en-US" sz="1800" dirty="0" smtClean="0"/>
              <a:t> sec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Περιοχή τιμών ιξώδους : 0.5 – 200.000</a:t>
            </a:r>
            <a:r>
              <a:rPr lang="en-US" sz="1800" dirty="0" smtClean="0"/>
              <a:t> poise </a:t>
            </a:r>
            <a:r>
              <a:rPr lang="el-GR" sz="1800" dirty="0" smtClean="0"/>
              <a:t>(σφαίρες με διαφορετικές πυκνότητες)</a:t>
            </a:r>
          </a:p>
        </p:txBody>
      </p:sp>
      <p:pic>
        <p:nvPicPr>
          <p:cNvPr id="819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628775"/>
            <a:ext cx="3328988" cy="3289300"/>
          </a:xfrm>
          <a:noFill/>
        </p:spPr>
      </p:pic>
      <p:graphicFrame>
        <p:nvGraphicFramePr>
          <p:cNvPr id="819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50049054"/>
              </p:ext>
            </p:extLst>
          </p:nvPr>
        </p:nvGraphicFramePr>
        <p:xfrm>
          <a:off x="971600" y="2381274"/>
          <a:ext cx="19446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Εξίσωση" r:id="rId4" imgW="901309" imgH="228501" progId="Equation.3">
                  <p:embed/>
                </p:oleObj>
              </mc:Choice>
              <mc:Fallback>
                <p:oleObj name="Εξίσωση" r:id="rId4" imgW="901309" imgH="228501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81274"/>
                        <a:ext cx="194468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644008" y="184482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Σφαίρα στον υάλινο σωλήνα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9952" y="364502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Σύστημα θερμοστάτησης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982" y="226699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Α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3568" y="278092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Β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8591" y="32849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Γ</a:t>
            </a:r>
            <a:endParaRPr lang="el-GR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44208" y="2636912"/>
            <a:ext cx="154384" cy="720080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1934944"/>
            <a:ext cx="3464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Προσδιορισμός συντελεστή ιξώδους</a:t>
            </a:r>
            <a:endParaRPr lang="el-GR" sz="1600" dirty="0"/>
          </a:p>
        </p:txBody>
      </p:sp>
      <p:sp>
        <p:nvSpPr>
          <p:cNvPr id="20" name="Rectangle 19"/>
          <p:cNvSpPr/>
          <p:nvPr/>
        </p:nvSpPr>
        <p:spPr>
          <a:xfrm>
            <a:off x="7524328" y="1690935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Σύστημα περιστροφής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36296" y="2273498"/>
            <a:ext cx="504056" cy="50743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800" b="1" dirty="0"/>
              <a:t>Ιξωδόμετρο Περιστρεφόμενου </a:t>
            </a:r>
            <a:r>
              <a:rPr lang="el-GR" sz="2800" b="1" dirty="0" smtClean="0"/>
              <a:t>Βαριδίου</a:t>
            </a:r>
            <a:r>
              <a:rPr lang="en-US" sz="2800" b="1" dirty="0" smtClean="0"/>
              <a:t> (1)</a:t>
            </a:r>
            <a:endParaRPr lang="el-GR" sz="28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663248" cy="5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46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Ιξωδόμετρο Περιστρεφόμενου Βαριδίου</a:t>
            </a:r>
            <a:r>
              <a:rPr lang="en-US" sz="2400" b="1" dirty="0" smtClean="0"/>
              <a:t> (2)</a:t>
            </a:r>
            <a:endParaRPr lang="el-GR" sz="2400" b="1" dirty="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980728"/>
            <a:ext cx="5051425" cy="792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Διαφορετικές διαμορφώσεις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Ιξωδόμετρο </a:t>
            </a:r>
            <a:r>
              <a:rPr lang="en-US" sz="1800" dirty="0" err="1" smtClean="0"/>
              <a:t>Couette</a:t>
            </a:r>
            <a:r>
              <a:rPr lang="en-US" sz="1800" dirty="0" smtClean="0"/>
              <a:t> : </a:t>
            </a:r>
            <a:r>
              <a:rPr lang="el-GR" sz="1800" dirty="0" smtClean="0"/>
              <a:t>περιστροφή </a:t>
            </a:r>
            <a:r>
              <a:rPr lang="el-GR" sz="1800" dirty="0" err="1" smtClean="0"/>
              <a:t>περιέκτη</a:t>
            </a:r>
            <a:endParaRPr lang="el-GR" sz="1800" dirty="0" smtClean="0"/>
          </a:p>
        </p:txBody>
      </p:sp>
      <p:graphicFrame>
        <p:nvGraphicFramePr>
          <p:cNvPr id="921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63688" y="1772816"/>
          <a:ext cx="216058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Εξίσωση" r:id="rId3" imgW="1282700" imgH="889000" progId="Equation.3">
                  <p:embed/>
                </p:oleObj>
              </mc:Choice>
              <mc:Fallback>
                <p:oleObj name="Εξίσωση" r:id="rId3" imgW="1282700" imgH="889000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72816"/>
                        <a:ext cx="2160587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95536" y="3356992"/>
            <a:ext cx="5616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M : </a:t>
            </a:r>
            <a:r>
              <a:rPr lang="el-GR" dirty="0"/>
              <a:t>εξωτερικά εφαρμοζόμενη ροπή</a:t>
            </a:r>
          </a:p>
          <a:p>
            <a:pPr>
              <a:spcBef>
                <a:spcPct val="20000"/>
              </a:spcBef>
            </a:pPr>
            <a:r>
              <a:rPr lang="en-US" dirty="0"/>
              <a:t>h </a:t>
            </a:r>
            <a:r>
              <a:rPr lang="el-GR" dirty="0"/>
              <a:t>: ύψος κυλίνδρου σε επαφή με το ρευστό</a:t>
            </a:r>
          </a:p>
          <a:p>
            <a:pPr>
              <a:spcBef>
                <a:spcPct val="20000"/>
              </a:spcBef>
            </a:pP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 : </a:t>
            </a:r>
            <a:r>
              <a:rPr lang="el-GR" dirty="0"/>
              <a:t>ακτίνες εσωτερικού και εξωτερικού κυλίνδρου</a:t>
            </a:r>
          </a:p>
          <a:p>
            <a:pPr>
              <a:spcBef>
                <a:spcPct val="20000"/>
              </a:spcBef>
            </a:pPr>
            <a:r>
              <a:rPr lang="en-US" dirty="0"/>
              <a:t>c : </a:t>
            </a:r>
            <a:r>
              <a:rPr lang="el-GR" dirty="0"/>
              <a:t>σταθερά στρέψης σύρματος</a:t>
            </a:r>
          </a:p>
          <a:p>
            <a:pPr>
              <a:spcBef>
                <a:spcPct val="20000"/>
              </a:spcBef>
            </a:pPr>
            <a:endParaRPr lang="el-GR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3528" y="4869160"/>
            <a:ext cx="698477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Μειονεκτήματα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Πλαστικά υλικά – Εμφάνιση βαθμωτής ροής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Χρήση εσωτερικού κυλίνδρου με την μέγιστη δυνατή διάμετρο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Ιξωδόμετρο Κώνου – Πλάκας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4691063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Πλεονεκτήματα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Μικρός όγκος δείγματος : 0.1-0.2 </a:t>
            </a:r>
            <a:r>
              <a:rPr lang="en-US" sz="1800" dirty="0" smtClean="0"/>
              <a:t>ml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Εύκολη και ταχεία </a:t>
            </a:r>
            <a:r>
              <a:rPr lang="el-GR" sz="1800" dirty="0" err="1" smtClean="0"/>
              <a:t>θερμοστάτηση</a:t>
            </a:r>
            <a:r>
              <a:rPr lang="el-GR" sz="1800" dirty="0" smtClean="0"/>
              <a:t> δείγματος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Εύκολος καθαρισμός υποδοχέα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Δεν εμφανίζεται </a:t>
            </a:r>
            <a:r>
              <a:rPr lang="el-GR" sz="1800" dirty="0" err="1" smtClean="0"/>
              <a:t>βάθμωση</a:t>
            </a:r>
            <a:r>
              <a:rPr lang="el-GR" sz="1800" dirty="0" smtClean="0"/>
              <a:t> της μετατόπισης</a:t>
            </a:r>
          </a:p>
        </p:txBody>
      </p:sp>
      <p:graphicFrame>
        <p:nvGraphicFramePr>
          <p:cNvPr id="10242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9512" y="3645024"/>
          <a:ext cx="44640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Εξίσωση" r:id="rId3" imgW="2705100" imgH="419100" progId="Equation.3">
                  <p:embed/>
                </p:oleObj>
              </mc:Choice>
              <mc:Fallback>
                <p:oleObj name="Εξίσωση" r:id="rId3" imgW="2705100" imgH="4191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645024"/>
                        <a:ext cx="44640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79512" y="4869160"/>
            <a:ext cx="59769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dirty="0"/>
              <a:t>Ο λόγος </a:t>
            </a:r>
            <a:r>
              <a:rPr lang="en-US" dirty="0"/>
              <a:t>r/d </a:t>
            </a:r>
            <a:r>
              <a:rPr lang="el-GR" dirty="0"/>
              <a:t>είναι σταθερός και ανάλογος της γωνίας, ψ</a:t>
            </a:r>
          </a:p>
        </p:txBody>
      </p:sp>
      <p:pic>
        <p:nvPicPr>
          <p:cNvPr id="10" name="9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4200525" cy="24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Ψυχορεολογία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Κριτήρια :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</a:t>
            </a:r>
            <a:r>
              <a:rPr lang="el-GR" sz="1800" smtClean="0"/>
              <a:t>1. Αφή,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2. Εξαπλωσιμότητα,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3. Χρώμα,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4. Οσμή,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5. Άλλα ψυχολογικά – αισθητικά χαρακτηριστικά.</a:t>
            </a:r>
          </a:p>
          <a:p>
            <a:pPr eaLnBrk="1" hangingPunct="1">
              <a:buFontTx/>
              <a:buNone/>
            </a:pPr>
            <a:r>
              <a:rPr lang="el-GR" sz="1800" smtClean="0"/>
              <a:t>Υλικά : βούτυρο, σοκολάτα, μαγιονέζα και ζύμη άρτου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Κατηγορία Ι : μαλακά προϊόντα – οφθαλμολογική χρήση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Κατηγορία ΙΙ : φαρμακευτικές αλοιφές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Κατηγορία ΙΙΙ : προϊόντα προστασίας</a:t>
            </a:r>
          </a:p>
          <a:p>
            <a:pPr eaLnBrk="1" hangingPunct="1">
              <a:buFontTx/>
              <a:buNone/>
            </a:pPr>
            <a:endParaRPr lang="el-GR" sz="1800" smtClean="0"/>
          </a:p>
          <a:p>
            <a:pPr eaLnBrk="1" hangingPunct="1">
              <a:buFontTx/>
              <a:buNone/>
            </a:pPr>
            <a:r>
              <a:rPr lang="el-GR" sz="1800" smtClean="0"/>
              <a:t>Συνεκτικότητα </a:t>
            </a:r>
            <a:r>
              <a:rPr lang="el-GR" sz="1800" smtClean="0">
                <a:sym typeface="Symbol" pitchFamily="18" charset="2"/>
              </a:rPr>
              <a:t> Απαλότητα  Συντελεστής Τριβής</a:t>
            </a:r>
          </a:p>
          <a:p>
            <a:pPr eaLnBrk="1" hangingPunct="1">
              <a:buFontTx/>
              <a:buNone/>
            </a:pPr>
            <a:r>
              <a:rPr lang="el-GR" sz="1800" smtClean="0">
                <a:sym typeface="Symbol" pitchFamily="18" charset="2"/>
              </a:rPr>
              <a:t>		          Λεπτότητα  Ιξώδες</a:t>
            </a:r>
          </a:p>
          <a:p>
            <a:pPr eaLnBrk="1" hangingPunct="1">
              <a:buFontTx/>
              <a:buNone/>
            </a:pPr>
            <a:r>
              <a:rPr lang="el-GR" sz="1800" smtClean="0">
                <a:sym typeface="Symbol" pitchFamily="18" charset="2"/>
              </a:rPr>
              <a:t>		          Θερμότητα  Πολύπλοκη παράμετρος</a:t>
            </a:r>
            <a:endParaRPr lang="el-GR" sz="200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Εφαρμογές στην Φαρμακευτική (1)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4857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smtClean="0"/>
              <a:t>Poloxamers (</a:t>
            </a:r>
            <a:r>
              <a:rPr lang="el-GR" sz="1800" smtClean="0"/>
              <a:t>συμπολυμερή) : δερματολογικές βάσεις – τοπικά οφθαλμολογικά σκευάσματα – χαμηλή τοξικότητα – σχηματίζουν γέλες καθαρής υδατικής βάσεως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Διαλύματα Πολυμερών : διαλύματα διαβροχής φακών επαφής και διαλύματα αναπλήρωσης δακρύων (</a:t>
            </a:r>
            <a:r>
              <a:rPr lang="en-US" sz="1800" smtClean="0"/>
              <a:t>dry eye syndrome)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Φυσικά (δεξτράνες) και Συνθετικά Πολυμερή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Οφθαλμολογικά Σκευάσματα – Υποκατάστατα δακρύων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Σύγκριση εμπορικών σκευασμάτων και διαλυμάτων υαλουρονικού νατρίου (0.1 -0.2 %)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		</a:t>
            </a:r>
            <a:r>
              <a:rPr lang="en-US" sz="1800" smtClean="0"/>
              <a:t>Neo-Tears : </a:t>
            </a:r>
            <a:r>
              <a:rPr lang="el-GR" sz="1800" smtClean="0"/>
              <a:t>3-πλάσια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		ΥΝ – 0.1% : 5-πλάσια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		ΥΝ – 0.2% : 30-πλάσια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Εφαρμογές στην Φαρμακευτική (2)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4330700" cy="46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Καταστάσεις Υγρού κορεσμού </a:t>
            </a:r>
            <a:r>
              <a:rPr lang="el-GR" sz="1800" dirty="0" err="1" smtClean="0"/>
              <a:t>κόνεως</a:t>
            </a:r>
            <a:endParaRPr lang="el-GR" sz="1800" dirty="0" smtClean="0"/>
          </a:p>
        </p:txBody>
      </p:sp>
      <p:pic>
        <p:nvPicPr>
          <p:cNvPr id="36871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340768"/>
            <a:ext cx="5688013" cy="1320800"/>
          </a:xfrm>
          <a:noFill/>
        </p:spPr>
      </p:pic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115616" y="2564904"/>
            <a:ext cx="7705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1600" dirty="0"/>
              <a:t>	     </a:t>
            </a:r>
            <a:r>
              <a:rPr lang="el-GR" sz="1600" dirty="0" err="1"/>
              <a:t>Εκκρεμοειδής</a:t>
            </a:r>
            <a:r>
              <a:rPr lang="el-GR" sz="1600" dirty="0"/>
              <a:t>     Σχοινοειδής         Τριχοειδής        Υγρή Σταγόνα</a:t>
            </a: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7"/>
            <a:ext cx="4248472" cy="341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Ιξωδοελαστικότητα (1)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Αλλαγή της κατάστασης των υλικών με την εφαρμογή συνεχούς δύναμης μετατόπισης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Μεταβολή από την ‘θεμελιώδη κατάσταση’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Προσανατολισμός μακρομορίων σε πολυμερή υλικά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Αργή ανάκτηση της ‘θεμελιώδους κατάστασης’ – λανθασμένα αποτελέσματα – συχνή αλλαγή δείγματος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Ιξωδοελαστικές μετρήσεις : μηχανικές ιδιότητες υλικού 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	Ελαστικές ιδιότητες στερεού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	Ιξώδεις ιδιότητες υγρού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Φαρμακευτική : κρέμες, </a:t>
            </a:r>
            <a:r>
              <a:rPr lang="en-US" sz="1800" smtClean="0"/>
              <a:t>lotions</a:t>
            </a:r>
            <a:r>
              <a:rPr lang="el-GR" sz="1800" smtClean="0"/>
              <a:t>, αλοιφές, υπόθετα, αιωρήματα, κολλοειδή ενώσεις (διασποράς, γαλακτοματοποίησης, αιώρησης)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Βιολογικά υλικά : αίμα, φλέγματα και αυχενικά υγρά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ΣΚΟΠΟΣ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dirty="0" smtClean="0"/>
              <a:t>Σε αυτή την ενότητα παρουσιάζονται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1) η βασική θεώρηση του ιξώδους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2) τα κύρια είδη της μη-νευτώνειας συμπεριφοράς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3) τα κριτήρια επιλογής ιξωδομέτρου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4) τα ιξωδόμετρα για την μελέτη νευτώνειων και μη-νευτώνειων υγρών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5) ορισμένες εφαρμογές του ιξώδους στην Φαρμακευτική και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6) η βασική θεώρηση της ιξωδοελαστικότητας και οι εφαρμογές της στην Φαρμακευτική</a:t>
            </a:r>
            <a:endParaRPr lang="el-GR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Ιξωδοελαστικότητα (2)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7931150" cy="46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600" smtClean="0"/>
              <a:t>Ροή Νευτώνειου ρευστού		          Ελαστικές Ιδιότητες (Νόμος </a:t>
            </a:r>
            <a:r>
              <a:rPr lang="en-US" sz="1600" smtClean="0"/>
              <a:t>Hooke)</a:t>
            </a:r>
            <a:endParaRPr lang="el-GR" sz="160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1913" y="1773238"/>
          <a:ext cx="8636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Εξίσωση" r:id="rId3" imgW="418918" imgH="393529" progId="Equation.3">
                  <p:embed/>
                </p:oleObj>
              </mc:Choice>
              <mc:Fallback>
                <p:oleObj name="Εξίσωση" r:id="rId3" imgW="418918" imgH="393529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73238"/>
                        <a:ext cx="8636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1773238"/>
          <a:ext cx="811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Εξίσωση" r:id="rId5" imgW="393529" imgH="418918" progId="Equation.3">
                  <p:embed/>
                </p:oleObj>
              </mc:Choice>
              <mc:Fallback>
                <p:oleObj name="Εξίσωση" r:id="rId5" imgW="393529" imgH="418918" progId="Equation.3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73238"/>
                        <a:ext cx="8112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11560" y="5301208"/>
            <a:ext cx="793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dirty="0"/>
              <a:t>     </a:t>
            </a:r>
            <a:r>
              <a:rPr lang="el-GR" sz="1600" dirty="0"/>
              <a:t>Πιστόνι	Ελατήριο	</a:t>
            </a:r>
            <a:r>
              <a:rPr lang="en-US" sz="1600" dirty="0"/>
              <a:t>     </a:t>
            </a:r>
            <a:r>
              <a:rPr lang="el-GR" sz="1600" dirty="0"/>
              <a:t>Στοιχείο </a:t>
            </a:r>
            <a:r>
              <a:rPr lang="en-US" sz="1600" dirty="0"/>
              <a:t>Maxwell	                 </a:t>
            </a:r>
            <a:r>
              <a:rPr lang="el-GR" sz="1600" dirty="0"/>
              <a:t>Στοιχείο </a:t>
            </a:r>
            <a:r>
              <a:rPr lang="en-US" sz="1600" dirty="0"/>
              <a:t>Voigt</a:t>
            </a:r>
            <a:endParaRPr lang="el-GR" sz="16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140968"/>
            <a:ext cx="70294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Ιξωδοελαστικότητα (</a:t>
            </a:r>
            <a:r>
              <a:rPr lang="en-US" sz="2800" b="1" dirty="0" smtClean="0"/>
              <a:t>3</a:t>
            </a:r>
            <a:r>
              <a:rPr lang="el-GR" sz="2800" b="1" dirty="0" smtClean="0"/>
              <a:t>)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764170" cy="49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Ιξωδοελαστικότητα (</a:t>
            </a:r>
            <a:r>
              <a:rPr lang="en-US" sz="2800" b="1" dirty="0" smtClean="0"/>
              <a:t>4</a:t>
            </a:r>
            <a:r>
              <a:rPr lang="el-GR" sz="2800" b="1" dirty="0" smtClean="0"/>
              <a:t>)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07705" y="5301208"/>
            <a:ext cx="5256584" cy="3540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        Νευτώνειο	                       </a:t>
            </a:r>
            <a:r>
              <a:rPr lang="el-GR" sz="1800" dirty="0" err="1" smtClean="0"/>
              <a:t>Ιξωδοελαστικό</a:t>
            </a:r>
            <a:endParaRPr lang="el-GR" sz="1800" dirty="0" smtClean="0"/>
          </a:p>
        </p:txBody>
      </p:sp>
      <p:pic>
        <p:nvPicPr>
          <p:cNvPr id="8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790150" cy="33842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- TextBox"/>
          <p:cNvSpPr txBox="1"/>
          <p:nvPr/>
        </p:nvSpPr>
        <p:spPr>
          <a:xfrm>
            <a:off x="3059832" y="1340768"/>
            <a:ext cx="34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ΦΑΙΝΟΜΕΝΟ </a:t>
            </a:r>
            <a:r>
              <a:rPr lang="en-US" dirty="0" smtClean="0"/>
              <a:t>WEISSENBERG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/>
              <a:t>«</a:t>
            </a:r>
            <a:r>
              <a:rPr lang="el-GR" dirty="0" smtClean="0"/>
              <a:t>ΡΕΟΛΟΓΙΑ</a:t>
            </a:r>
            <a:r>
              <a:rPr lang="el-GR" dirty="0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  <a:endParaRPr lang="en-US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7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3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425184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b="1" dirty="0" err="1" smtClean="0"/>
              <a:t>Ρεολογία</a:t>
            </a:r>
            <a:r>
              <a:rPr lang="el-GR" sz="1800" dirty="0" smtClean="0"/>
              <a:t> : μελέτη της ροής υγρών και της παραμόρφωσης στερεών υπό την επίδραση εξωτερικής δύναμης</a:t>
            </a:r>
            <a:endParaRPr lang="el-GR" sz="1800" b="1" dirty="0" smtClean="0"/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/>
              <a:t>Ιξώδες</a:t>
            </a:r>
            <a:r>
              <a:rPr lang="el-GR" sz="1800" dirty="0" smtClean="0"/>
              <a:t>: εκφράζει την αντίσταση στην ροή ενός υγρού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Απόλυτο ιξώδες για τα απλά υγρά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Περισσότερο περίπλοκες οι </a:t>
            </a:r>
            <a:r>
              <a:rPr lang="el-GR" sz="1800" dirty="0" err="1" smtClean="0"/>
              <a:t>ρεολογικές</a:t>
            </a:r>
            <a:r>
              <a:rPr lang="el-GR" sz="1800" dirty="0" smtClean="0"/>
              <a:t> ιδιότητες των ετερογενών διασπορών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Βασικές αρχές της </a:t>
            </a:r>
            <a:r>
              <a:rPr lang="el-GR" sz="1800" dirty="0" err="1" smtClean="0"/>
              <a:t>ρεολογίας</a:t>
            </a:r>
            <a:r>
              <a:rPr lang="el-GR" sz="1800" dirty="0" smtClean="0"/>
              <a:t> :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	1. </a:t>
            </a:r>
            <a:r>
              <a:rPr lang="el-GR" sz="1800" dirty="0" smtClean="0"/>
              <a:t>μελέτη χρωμάτων, μελανιών, ζυμών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	2. </a:t>
            </a:r>
            <a:r>
              <a:rPr lang="el-GR" sz="1800" dirty="0" smtClean="0"/>
              <a:t>υλικών κατασκευής δρόμων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	3. </a:t>
            </a:r>
            <a:r>
              <a:rPr lang="el-GR" sz="1800" dirty="0" smtClean="0"/>
              <a:t>καλλυντικών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	4. </a:t>
            </a:r>
            <a:r>
              <a:rPr lang="el-GR" sz="1800" dirty="0" smtClean="0"/>
              <a:t>γαλακτοκομικών προϊόντων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	5. </a:t>
            </a:r>
            <a:r>
              <a:rPr lang="el-GR" sz="1800" dirty="0" smtClean="0"/>
              <a:t>φαρμακευτικά προϊόντα (γαλακτώματα, πάστες, υπόθετα, </a:t>
            </a:r>
            <a:r>
              <a:rPr lang="en-US" sz="1800" dirty="0" smtClean="0"/>
              <a:t>	</a:t>
            </a:r>
            <a:r>
              <a:rPr lang="el-GR" sz="1800" dirty="0" smtClean="0"/>
              <a:t>επικαλύψεις δισκίων)</a:t>
            </a: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Αποδεκτή σύσταση και απαλότητα – αναπαραγωγή σε κάθε νέα σειρά παραγωγής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Περιλαμβάνει : 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ανάμιξη – ροή υλικών, 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τοποθέτηση στις συσκευασίες, 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λήψη πριν την χρήση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Μεταβολή της </a:t>
            </a:r>
            <a:r>
              <a:rPr lang="el-GR" sz="1800" dirty="0" err="1" smtClean="0"/>
              <a:t>ρεολογίας</a:t>
            </a:r>
            <a:r>
              <a:rPr lang="el-GR" sz="1800" dirty="0" smtClean="0"/>
              <a:t> σε κάθε στάδιο της παραγωγής – επίδραση στην αποδοχή από τον ασθενή, φυσική σταθερότητα, βιολογική διαθεσιμότητα, ταχύτητα απορρόφησης από την γαστρεντερική οδό</a:t>
            </a:r>
          </a:p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Επίδραση των </a:t>
            </a:r>
            <a:r>
              <a:rPr lang="el-GR" sz="1800" dirty="0" err="1" smtClean="0"/>
              <a:t>ρεολογικών</a:t>
            </a:r>
            <a:r>
              <a:rPr lang="el-GR" sz="1800" dirty="0" smtClean="0"/>
              <a:t> ιδιοτήτων: επιλογή συσκευών τυποποίησης και επεξεργασίας στην βιομηχανία (μη σωστή επιλογή : ανεπιθύμητο προϊόν – χαρακτηριστικά ροής, προβλήματα στις συσκευές</a:t>
            </a:r>
            <a:r>
              <a:rPr lang="en-US" sz="1800" dirty="0" smtClean="0"/>
              <a:t> </a:t>
            </a:r>
            <a:r>
              <a:rPr lang="el-GR" sz="1800" dirty="0" smtClean="0"/>
              <a:t>μορφοποίησης)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544910"/>
            <a:ext cx="6331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l-GR" sz="2400" b="1" dirty="0"/>
              <a:t>Ρεολογία στην Φαρμακευτική Βιομηχανία 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352159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Εξάρτηση της ρεολογικής συμπεριφοράς κολλοειδούς ή αδρομερούς διασποράς από: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1. ιξώδες του μέσου διασποράς,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2. συγκέντρωση των σωματιδίων,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3. μέγεθος των σωματιδίων,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4. σχήμα των σωματιδίων,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5. διαμοριακές αλληλεπιδράσεις σωματιδίου – σωματιδίου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	6. διαμοριακές αλληλεπιδράσεις σωματιδίου – μέσου διασποράς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FontTx/>
              <a:buNone/>
            </a:pPr>
            <a:r>
              <a:rPr lang="el-GR" sz="1800" b="1" dirty="0" smtClean="0"/>
              <a:t>Κατάταξη Υλικών</a:t>
            </a:r>
            <a:r>
              <a:rPr lang="el-GR" sz="1800" dirty="0" smtClean="0"/>
              <a:t> σε :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FontTx/>
              <a:buNone/>
            </a:pPr>
            <a:r>
              <a:rPr lang="el-GR" sz="1800" b="1" dirty="0" smtClean="0"/>
              <a:t>	Νευτώνια</a:t>
            </a:r>
            <a:r>
              <a:rPr lang="el-GR" sz="1800" dirty="0" smtClean="0"/>
              <a:t> και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FontTx/>
              <a:buNone/>
            </a:pPr>
            <a:r>
              <a:rPr lang="el-GR" sz="1800" b="1" dirty="0" smtClean="0"/>
              <a:t>	Μη-Νευτώνεια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</a:t>
            </a:r>
            <a:r>
              <a:rPr lang="en-US" sz="2400" b="1" dirty="0" smtClean="0"/>
              <a:t>(1)</a:t>
            </a:r>
            <a:endParaRPr lang="el-GR" sz="2400" b="1" dirty="0" smtClean="0"/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52737"/>
            <a:ext cx="6562725" cy="18722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1800" dirty="0" smtClean="0"/>
              <a:t>Δύναμη μετατόπισης (</a:t>
            </a:r>
            <a:r>
              <a:rPr lang="el-GR" sz="1800" dirty="0" err="1" smtClean="0"/>
              <a:t>διατμητική</a:t>
            </a:r>
            <a:r>
              <a:rPr lang="el-GR" sz="1800" dirty="0" smtClean="0"/>
              <a:t> τάση) : </a:t>
            </a:r>
            <a:r>
              <a:rPr lang="en-US" sz="1800" dirty="0" smtClean="0"/>
              <a:t>F’ / A </a:t>
            </a:r>
            <a:r>
              <a:rPr lang="el-GR" sz="1800" dirty="0" smtClean="0"/>
              <a:t>= </a:t>
            </a:r>
            <a:r>
              <a:rPr lang="en-US" sz="1800" dirty="0" smtClean="0"/>
              <a:t>F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1800" dirty="0" err="1" smtClean="0"/>
              <a:t>Βάθμωση</a:t>
            </a:r>
            <a:r>
              <a:rPr lang="el-GR" sz="1800" dirty="0" smtClean="0"/>
              <a:t> ταχύτητας (ταχύτητα μετατόπισης) : </a:t>
            </a:r>
            <a:r>
              <a:rPr lang="en-US" sz="1800" dirty="0" smtClean="0"/>
              <a:t>du</a:t>
            </a:r>
            <a:r>
              <a:rPr lang="el-GR" sz="1800" dirty="0" smtClean="0"/>
              <a:t> / </a:t>
            </a:r>
            <a:r>
              <a:rPr lang="en-US" sz="1800" dirty="0" err="1" smtClean="0"/>
              <a:t>dr</a:t>
            </a:r>
            <a:r>
              <a:rPr lang="el-GR" sz="1800" dirty="0" smtClean="0"/>
              <a:t> = </a:t>
            </a:r>
            <a:r>
              <a:rPr lang="en-US" sz="1800" dirty="0" smtClean="0"/>
              <a:t>G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1800" dirty="0" smtClean="0"/>
              <a:t>Ταχύτητα μετατόπισης ~ Δύναμη μετατόπισης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1800" dirty="0" smtClean="0"/>
              <a:t>Ιξώδες, </a:t>
            </a:r>
            <a:r>
              <a:rPr lang="en-US" sz="1800" dirty="0" smtClean="0"/>
              <a:t>n = F / G</a:t>
            </a:r>
            <a:endParaRPr lang="el-GR" sz="18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l-GR" sz="1800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948264" y="1628800"/>
          <a:ext cx="147644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Εξίσωση" r:id="rId3" imgW="622030" imgH="393529" progId="Equation.3">
                  <p:embed/>
                </p:oleObj>
              </mc:Choice>
              <mc:Fallback>
                <p:oleObj name="Εξίσωση" r:id="rId3" imgW="622030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628800"/>
                        <a:ext cx="1476441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852936"/>
            <a:ext cx="52292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Ιξώδες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7992887" cy="3456384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Μονάδα Ιξώδους : </a:t>
            </a:r>
            <a:r>
              <a:rPr lang="en-US" sz="1800" dirty="0" smtClean="0"/>
              <a:t>poise</a:t>
            </a:r>
            <a:r>
              <a:rPr lang="el-GR" sz="1800" dirty="0" smtClean="0"/>
              <a:t> (= 1</a:t>
            </a:r>
            <a:r>
              <a:rPr lang="en-US" sz="1800" dirty="0" smtClean="0"/>
              <a:t>dyne</a:t>
            </a:r>
            <a:r>
              <a:rPr lang="el-GR" sz="1800" dirty="0" smtClean="0"/>
              <a:t>.</a:t>
            </a:r>
            <a:r>
              <a:rPr lang="en-US" sz="1800" dirty="0" smtClean="0"/>
              <a:t>sec</a:t>
            </a:r>
            <a:r>
              <a:rPr lang="el-GR" sz="1800" dirty="0" smtClean="0"/>
              <a:t>.</a:t>
            </a:r>
            <a:r>
              <a:rPr lang="en-US" sz="1800" dirty="0" smtClean="0"/>
              <a:t>cm</a:t>
            </a:r>
            <a:r>
              <a:rPr lang="el-GR" sz="1800" baseline="30000" dirty="0" smtClean="0"/>
              <a:t>-2</a:t>
            </a:r>
            <a:r>
              <a:rPr lang="el-GR" sz="1800" dirty="0" smtClean="0"/>
              <a:t> ή </a:t>
            </a:r>
            <a:r>
              <a:rPr lang="en-US" sz="1800" dirty="0" smtClean="0"/>
              <a:t>g</a:t>
            </a:r>
            <a:r>
              <a:rPr lang="el-GR" sz="1800" dirty="0" smtClean="0"/>
              <a:t>.</a:t>
            </a:r>
            <a:r>
              <a:rPr lang="en-US" sz="1800" dirty="0" smtClean="0"/>
              <a:t>cm</a:t>
            </a:r>
            <a:r>
              <a:rPr lang="el-GR" sz="1800" baseline="30000" dirty="0" smtClean="0"/>
              <a:t>-1</a:t>
            </a:r>
            <a:r>
              <a:rPr lang="el-GR" sz="1800" dirty="0" smtClean="0"/>
              <a:t>.</a:t>
            </a:r>
            <a:r>
              <a:rPr lang="en-US" sz="1800" dirty="0" smtClean="0"/>
              <a:t>sec</a:t>
            </a:r>
            <a:r>
              <a:rPr lang="el-GR" sz="1800" baseline="30000" dirty="0" smtClean="0"/>
              <a:t>-1</a:t>
            </a:r>
            <a:r>
              <a:rPr lang="el-GR" sz="1800" dirty="0" smtClean="0"/>
              <a:t> στο </a:t>
            </a:r>
            <a:r>
              <a:rPr lang="en-US" sz="1800" dirty="0" smtClean="0"/>
              <a:t>CGS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None/>
            </a:pPr>
            <a:r>
              <a:rPr lang="el-GR" sz="1800" dirty="0" smtClean="0"/>
              <a:t>Διεθνές Σύστημα (</a:t>
            </a:r>
            <a:r>
              <a:rPr lang="en-US" sz="1800" dirty="0" smtClean="0"/>
              <a:t>SI) : </a:t>
            </a:r>
            <a:r>
              <a:rPr lang="el-GR" sz="1800" dirty="0" smtClean="0"/>
              <a:t>1</a:t>
            </a:r>
            <a:r>
              <a:rPr lang="en-US" sz="1800" dirty="0" smtClean="0"/>
              <a:t> Pa</a:t>
            </a:r>
            <a:r>
              <a:rPr lang="el-GR" sz="1800" dirty="0" smtClean="0"/>
              <a:t>.</a:t>
            </a:r>
            <a:r>
              <a:rPr lang="en-US" sz="1800" dirty="0" smtClean="0"/>
              <a:t>s</a:t>
            </a:r>
            <a:r>
              <a:rPr lang="el-GR" sz="1800" dirty="0" smtClean="0"/>
              <a:t> (</a:t>
            </a:r>
            <a:r>
              <a:rPr lang="en-US" sz="1800" dirty="0" smtClean="0"/>
              <a:t>Pascal</a:t>
            </a:r>
            <a:r>
              <a:rPr lang="el-GR" sz="1800" dirty="0" smtClean="0"/>
              <a:t>.</a:t>
            </a:r>
            <a:r>
              <a:rPr lang="en-US" sz="1800" dirty="0" smtClean="0"/>
              <a:t>sec</a:t>
            </a:r>
            <a:r>
              <a:rPr lang="el-GR" sz="1800" dirty="0" smtClean="0"/>
              <a:t>)</a:t>
            </a:r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Ελληνική </a:t>
            </a:r>
            <a:r>
              <a:rPr lang="el-GR" sz="1800" dirty="0" err="1" smtClean="0"/>
              <a:t>Φαρμακοποιϊα</a:t>
            </a:r>
            <a:r>
              <a:rPr lang="el-GR" sz="1800" dirty="0" smtClean="0"/>
              <a:t> </a:t>
            </a:r>
            <a:r>
              <a:rPr lang="en-US" sz="1800" dirty="0" smtClean="0"/>
              <a:t>IV	</a:t>
            </a:r>
            <a:endParaRPr lang="el-GR" sz="1800" dirty="0" smtClean="0"/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1 </a:t>
            </a:r>
            <a:r>
              <a:rPr lang="en-US" sz="1800" dirty="0" err="1" smtClean="0"/>
              <a:t>centipoise</a:t>
            </a:r>
            <a:r>
              <a:rPr lang="el-GR" sz="1800" dirty="0" smtClean="0"/>
              <a:t> = 0.01 </a:t>
            </a:r>
            <a:r>
              <a:rPr lang="en-US" sz="1800" dirty="0" smtClean="0"/>
              <a:t>poise = 0.001 </a:t>
            </a:r>
            <a:r>
              <a:rPr lang="en-US" sz="1800" dirty="0" err="1" smtClean="0"/>
              <a:t>Pa.s</a:t>
            </a:r>
            <a:endParaRPr lang="en-US" sz="1800" dirty="0" smtClean="0"/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n-US" sz="1800" dirty="0" smtClean="0"/>
              <a:t>1 poise = 0.1 </a:t>
            </a:r>
            <a:r>
              <a:rPr lang="en-US" sz="1800" dirty="0" err="1" smtClean="0"/>
              <a:t>Pa.s</a:t>
            </a:r>
            <a:endParaRPr lang="el-GR" sz="1800" dirty="0" smtClean="0"/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Ρευστότητα: αντίστροφο του ιξώδους</a:t>
            </a:r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Κινηματικό</a:t>
            </a:r>
            <a:r>
              <a:rPr lang="en-US" sz="1800" dirty="0" smtClean="0"/>
              <a:t> </a:t>
            </a:r>
            <a:r>
              <a:rPr lang="el-GR" sz="1800" dirty="0" smtClean="0"/>
              <a:t>Ιξώδες</a:t>
            </a:r>
            <a:r>
              <a:rPr lang="en-US" sz="1800" dirty="0" smtClean="0"/>
              <a:t>  = n/</a:t>
            </a:r>
            <a:r>
              <a:rPr lang="el-GR" sz="1800" dirty="0" smtClean="0"/>
              <a:t>ρ</a:t>
            </a:r>
            <a:r>
              <a:rPr lang="en-US" sz="1800" dirty="0" smtClean="0"/>
              <a:t>  (</a:t>
            </a:r>
            <a:r>
              <a:rPr lang="el-GR" sz="1800" dirty="0" smtClean="0"/>
              <a:t>απόλυτο ιξώδες/ πυκνότητα)</a:t>
            </a:r>
          </a:p>
          <a:p>
            <a:pPr marL="0" indent="0" eaLnBrk="1" hangingPunct="1">
              <a:spcBef>
                <a:spcPts val="600"/>
              </a:spcBef>
              <a:spcAft>
                <a:spcPct val="10000"/>
              </a:spcAft>
              <a:buFontTx/>
              <a:buNone/>
            </a:pPr>
            <a:r>
              <a:rPr lang="el-GR" sz="1800" dirty="0" smtClean="0"/>
              <a:t>Μονάδες : </a:t>
            </a:r>
            <a:r>
              <a:rPr lang="en-US" sz="1800" dirty="0" smtClean="0"/>
              <a:t>Stoke (s), </a:t>
            </a:r>
            <a:r>
              <a:rPr lang="en-US" sz="1800" dirty="0" err="1" smtClean="0"/>
              <a:t>Centistoke</a:t>
            </a:r>
            <a:r>
              <a:rPr lang="el-GR" sz="18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cs</a:t>
            </a:r>
            <a:r>
              <a:rPr lang="en-US" sz="1800" dirty="0" smtClean="0"/>
              <a:t>) </a:t>
            </a:r>
            <a:r>
              <a:rPr lang="el-GR" sz="1800" dirty="0" smtClean="0"/>
              <a:t>= 0</a:t>
            </a:r>
            <a:r>
              <a:rPr lang="en-US" sz="1800" dirty="0" smtClean="0"/>
              <a:t>.</a:t>
            </a:r>
            <a:r>
              <a:rPr lang="el-GR" sz="1800" dirty="0" smtClean="0"/>
              <a:t>01 </a:t>
            </a:r>
            <a:r>
              <a:rPr lang="en-US" sz="1800" dirty="0" smtClean="0"/>
              <a:t>s</a:t>
            </a:r>
            <a:endParaRPr lang="el-GR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1802</Words>
  <Application>Microsoft Office PowerPoint</Application>
  <PresentationFormat>On-screen Show (4:3)</PresentationFormat>
  <Paragraphs>335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Προεπιλεγμένη σχεδίαση</vt:lpstr>
      <vt:lpstr>Εξίσωση</vt:lpstr>
      <vt:lpstr>Graph</vt:lpstr>
      <vt:lpstr>Φυσικοφαρμακευτική</vt:lpstr>
      <vt:lpstr>Χρηματοδότηση</vt:lpstr>
      <vt:lpstr>ΠΕΡΙΕΧΟΜΕΝΑ</vt:lpstr>
      <vt:lpstr>ΣΚΟΠΟΣ</vt:lpstr>
      <vt:lpstr>PowerPoint Presentation</vt:lpstr>
      <vt:lpstr>PowerPoint Presentation</vt:lpstr>
      <vt:lpstr>PowerPoint Presentation</vt:lpstr>
      <vt:lpstr>Ιξώδες (1)</vt:lpstr>
      <vt:lpstr>Ιξώδες (2)</vt:lpstr>
      <vt:lpstr>Νευτώνεια Υλικά</vt:lpstr>
      <vt:lpstr>Εξάρτηση Ιξώδους από την θερμοκρασία (1)</vt:lpstr>
      <vt:lpstr>Εξάρτηση Ιξώδους από την θερμοκρασία (2)</vt:lpstr>
      <vt:lpstr>Μη-Νευτώνεια Υλικά</vt:lpstr>
      <vt:lpstr>Πλαστική Ροή</vt:lpstr>
      <vt:lpstr>Ψευδοπλαστική Ροή (1)</vt:lpstr>
      <vt:lpstr>Ψευδοπλαστική Ροή (2)</vt:lpstr>
      <vt:lpstr>Διασταλτική Ροή (1)</vt:lpstr>
      <vt:lpstr>Διασταλτική Ροή (2)</vt:lpstr>
      <vt:lpstr>Θιξοτροπία (1)</vt:lpstr>
      <vt:lpstr>Θιξοτροπία (2)</vt:lpstr>
      <vt:lpstr>Θιξοτροπία (3)</vt:lpstr>
      <vt:lpstr>Θιξοτροπία (4)</vt:lpstr>
      <vt:lpstr>Θιξοτροπία (5)</vt:lpstr>
      <vt:lpstr>Θιξοτροπία (6)</vt:lpstr>
      <vt:lpstr>Αρνητική Θιξοτροπία (1)</vt:lpstr>
      <vt:lpstr>Αρνητική Θιξοτροπία (2)</vt:lpstr>
      <vt:lpstr>Θιξοτροπία στην Μορφοποίηση (1)</vt:lpstr>
      <vt:lpstr>Θιξοτροπία στην Μορφοποίηση (2)</vt:lpstr>
      <vt:lpstr>Επιλογή Ιξωδομέτρου (1)</vt:lpstr>
      <vt:lpstr>Επιλογή Ιξωδομέτρου (2)</vt:lpstr>
      <vt:lpstr>Τριχοειδές Ιξωδόμετρο </vt:lpstr>
      <vt:lpstr>Ιξωδόμετρο Σφαίρας</vt:lpstr>
      <vt:lpstr>Ιξωδόμετρο Περιστρεφόμενου Βαριδίου (1)</vt:lpstr>
      <vt:lpstr>Ιξωδόμετρο Περιστρεφόμενου Βαριδίου (2)</vt:lpstr>
      <vt:lpstr>Ιξωδόμετρο Κώνου – Πλάκας</vt:lpstr>
      <vt:lpstr>Ψυχορεολογία</vt:lpstr>
      <vt:lpstr>Εφαρμογές στην Φαρμακευτική (1)</vt:lpstr>
      <vt:lpstr>Εφαρμογές στην Φαρμακευτική (2)</vt:lpstr>
      <vt:lpstr>Ιξωδοελαστικότητα (1)</vt:lpstr>
      <vt:lpstr>Ιξωδοελαστικότητα (2)</vt:lpstr>
      <vt:lpstr>Ιξωδοελαστικότητα (3)</vt:lpstr>
      <vt:lpstr>Ιξωδοελαστικότητα (4)</vt:lpstr>
      <vt:lpstr>Σημείωμα Αναφοράς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ΡΕΟΛΟΓΙΑ</dc:title>
  <dc:creator>Pavlos Klepetsanis</dc:creator>
  <cp:lastModifiedBy>admin</cp:lastModifiedBy>
  <cp:revision>59</cp:revision>
  <dcterms:created xsi:type="dcterms:W3CDTF">2008-05-02T04:50:35Z</dcterms:created>
  <dcterms:modified xsi:type="dcterms:W3CDTF">2015-05-04T07:40:55Z</dcterms:modified>
</cp:coreProperties>
</file>