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3" r:id="rId2"/>
    <p:sldId id="274" r:id="rId3"/>
    <p:sldId id="275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2A0C-0815-425A-B510-528F25C0B652}" type="datetimeFigureOut">
              <a:rPr lang="el-GR" smtClean="0"/>
              <a:t>17/10/2015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228E-801F-42E3-8353-CD83EAAED1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3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6CC45C-6496-4809-A3C7-EB08B5C802F0}" type="slidenum">
              <a:rPr lang="el-GR" altLang="el-GR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l-GR" alt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6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43F7-7AD5-BC44-A19B-B57ECF96F0C4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2A83-173F-C642-8836-8F5DF6AE2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0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LIT186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91305" y="2006575"/>
            <a:ext cx="7866895" cy="1470025"/>
          </a:xfrm>
        </p:spPr>
        <p:txBody>
          <a:bodyPr>
            <a:normAutofit fontScale="90000"/>
          </a:bodyPr>
          <a:lstStyle/>
          <a:p>
            <a:r>
              <a:rPr lang="el-GR" sz="3800" dirty="0" err="1" smtClean="0">
                <a:solidFill>
                  <a:srgbClr val="5075BC"/>
                </a:solidFill>
              </a:rPr>
              <a:t>Μυθος</a:t>
            </a:r>
            <a:r>
              <a:rPr lang="el-GR" sz="3800" dirty="0" smtClean="0">
                <a:solidFill>
                  <a:srgbClr val="5075BC"/>
                </a:solidFill>
              </a:rPr>
              <a:t> και Τελετουργία  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στην</a:t>
            </a:r>
            <a:br>
              <a:rPr lang="el-GR" sz="3800" dirty="0" smtClean="0">
                <a:solidFill>
                  <a:srgbClr val="5075BC"/>
                </a:solidFill>
              </a:rPr>
            </a:br>
            <a:r>
              <a:rPr lang="el-GR" sz="3800" dirty="0" smtClean="0">
                <a:solidFill>
                  <a:srgbClr val="5075BC"/>
                </a:solidFill>
              </a:rPr>
              <a:t>Αρχαία Ελλάδα </a:t>
            </a:r>
            <a:endParaRPr lang="el-GR" sz="38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49032"/>
            <a:ext cx="7776864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30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30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Λειτουργική </a:t>
            </a: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ερμηνεία του 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</a:rPr>
              <a:t>μύθου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3000" dirty="0" smtClean="0"/>
              <a:t> Ευφημία Δ. </a:t>
            </a:r>
            <a:r>
              <a:rPr lang="el-GR" sz="3000" dirty="0" err="1" smtClean="0"/>
              <a:t>Καρακάντζα</a:t>
            </a:r>
            <a:endParaRPr lang="el-GR" sz="3000" dirty="0" smtClean="0"/>
          </a:p>
          <a:p>
            <a:r>
              <a:rPr lang="el-GR" sz="3000" dirty="0" smtClean="0"/>
              <a:t>Τμήμα Φιλολογίας  </a:t>
            </a:r>
            <a:endParaRPr lang="en-US" sz="30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87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0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latin typeface="+mj-lt"/>
              </a:rPr>
              <a:t>Μαύρος Κυνηγός</a:t>
            </a:r>
            <a:br>
              <a:rPr lang="el-GR" dirty="0" smtClean="0">
                <a:latin typeface="+mj-lt"/>
              </a:rPr>
            </a:br>
            <a:r>
              <a:rPr lang="en-US" dirty="0" smtClean="0">
                <a:latin typeface="+mj-lt"/>
              </a:rPr>
              <a:t>P. Vidal-</a:t>
            </a:r>
            <a:r>
              <a:rPr lang="en-US" dirty="0" err="1" smtClean="0">
                <a:latin typeface="+mj-lt"/>
              </a:rPr>
              <a:t>Naquet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895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>
                <a:latin typeface="+mj-lt"/>
              </a:rPr>
              <a:t>Μελάνθιος </a:t>
            </a:r>
            <a:r>
              <a:rPr lang="el-GR" dirty="0">
                <a:latin typeface="+mj-lt"/>
              </a:rPr>
              <a:t>(Αθηναίος) – Ξάνθιος (Θηβαίος) = η διαμάχη στην Μελανία </a:t>
            </a:r>
            <a:r>
              <a:rPr lang="el-GR" dirty="0" smtClean="0">
                <a:latin typeface="+mj-lt"/>
              </a:rPr>
              <a:t>χώρα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81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Μελέτη </a:t>
            </a:r>
            <a:r>
              <a:rPr lang="el-GR" dirty="0"/>
              <a:t>περιπτώσεων: οι μύθοι σχετικά με </a:t>
            </a:r>
            <a:r>
              <a:rPr lang="el-GR" dirty="0" smtClean="0"/>
              <a:t>τους: </a:t>
            </a:r>
          </a:p>
          <a:p>
            <a:r>
              <a:rPr lang="el-GR" dirty="0" smtClean="0"/>
              <a:t>Αχιλλέα</a:t>
            </a:r>
            <a:r>
              <a:rPr lang="el-GR" dirty="0"/>
              <a:t>,</a:t>
            </a:r>
            <a:r>
              <a:rPr lang="el-GR" dirty="0" smtClean="0"/>
              <a:t> </a:t>
            </a:r>
          </a:p>
          <a:p>
            <a:r>
              <a:rPr lang="el-GR" dirty="0" smtClean="0"/>
              <a:t>Φιλοκτήτη</a:t>
            </a:r>
            <a:r>
              <a:rPr lang="el-GR" dirty="0"/>
              <a:t>,</a:t>
            </a:r>
            <a:r>
              <a:rPr lang="el-GR" dirty="0" smtClean="0"/>
              <a:t> </a:t>
            </a:r>
          </a:p>
          <a:p>
            <a:r>
              <a:rPr lang="el-GR" dirty="0" smtClean="0"/>
              <a:t>Οδυσσέα</a:t>
            </a:r>
            <a:r>
              <a:rPr lang="el-GR" dirty="0"/>
              <a:t>,</a:t>
            </a:r>
            <a:r>
              <a:rPr lang="el-GR" dirty="0" smtClean="0"/>
              <a:t> </a:t>
            </a:r>
          </a:p>
          <a:p>
            <a:r>
              <a:rPr lang="el-GR" dirty="0" smtClean="0"/>
              <a:t>Θησέα</a:t>
            </a:r>
            <a:r>
              <a:rPr lang="el-GR" dirty="0"/>
              <a:t>,</a:t>
            </a:r>
            <a:r>
              <a:rPr lang="el-GR" dirty="0" smtClean="0"/>
              <a:t> </a:t>
            </a:r>
          </a:p>
          <a:p>
            <a:r>
              <a:rPr lang="el-GR" dirty="0" smtClean="0"/>
              <a:t>Ιάσονα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5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u="sng" dirty="0" smtClean="0">
                <a:latin typeface="Gentium"/>
                <a:cs typeface="Gentium"/>
              </a:rPr>
              <a:t/>
            </a:r>
            <a:br>
              <a:rPr lang="el-GR" u="sng" dirty="0" smtClean="0">
                <a:latin typeface="Gentium"/>
                <a:cs typeface="Gentium"/>
              </a:rPr>
            </a:br>
            <a:r>
              <a:rPr lang="en-US" u="sng" dirty="0" err="1" smtClean="0">
                <a:latin typeface="+mj-lt"/>
                <a:cs typeface="Gentium"/>
              </a:rPr>
              <a:t>ΘΕΣΜΟΘΕΤΗΜΕΝΗ</a:t>
            </a:r>
            <a:r>
              <a:rPr lang="en-US" u="sng" dirty="0" smtClean="0">
                <a:latin typeface="+mj-lt"/>
                <a:cs typeface="Gentium"/>
              </a:rPr>
              <a:t> </a:t>
            </a:r>
            <a:r>
              <a:rPr lang="en-US" u="sng" dirty="0" err="1">
                <a:latin typeface="+mj-lt"/>
                <a:cs typeface="Gentium"/>
              </a:rPr>
              <a:t>ΒΙΑ</a:t>
            </a:r>
            <a:r>
              <a:rPr lang="en-US" dirty="0">
                <a:latin typeface="Gentium"/>
                <a:cs typeface="Gentium"/>
              </a:rPr>
              <a:t/>
            </a:r>
            <a:br>
              <a:rPr lang="en-US" dirty="0">
                <a:latin typeface="Gentium"/>
                <a:cs typeface="Gentium"/>
              </a:rPr>
            </a:b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Gentium"/>
              <a:cs typeface="Gentium"/>
            </a:endParaRPr>
          </a:p>
          <a:p>
            <a:pPr>
              <a:buNone/>
            </a:pPr>
            <a:r>
              <a:rPr lang="el-GR" dirty="0" smtClean="0">
                <a:latin typeface="+mj-lt"/>
                <a:cs typeface="Gentium"/>
              </a:rPr>
              <a:t>	</a:t>
            </a:r>
          </a:p>
          <a:p>
            <a:pPr>
              <a:buNone/>
            </a:pPr>
            <a:r>
              <a:rPr lang="el-GR" dirty="0">
                <a:latin typeface="+mj-lt"/>
                <a:cs typeface="Gentium"/>
              </a:rPr>
              <a:t>	</a:t>
            </a:r>
            <a:r>
              <a:rPr lang="en-US" sz="3000" dirty="0" smtClean="0">
                <a:latin typeface="+mj-lt"/>
                <a:cs typeface="Gentium"/>
              </a:rPr>
              <a:t>W</a:t>
            </a:r>
            <a:r>
              <a:rPr lang="en-US" sz="3000" dirty="0">
                <a:latin typeface="+mj-lt"/>
                <a:cs typeface="Gentium"/>
              </a:rPr>
              <a:t>. </a:t>
            </a:r>
            <a:r>
              <a:rPr lang="en-US" sz="3000" dirty="0" err="1">
                <a:latin typeface="+mj-lt"/>
                <a:cs typeface="Gentium"/>
              </a:rPr>
              <a:t>Burkert</a:t>
            </a:r>
            <a:r>
              <a:rPr lang="en-US" sz="3000" dirty="0">
                <a:latin typeface="+mj-lt"/>
                <a:cs typeface="Gentium"/>
              </a:rPr>
              <a:t>,</a:t>
            </a:r>
            <a:r>
              <a:rPr lang="en-US" sz="3000" u="sng" dirty="0">
                <a:latin typeface="+mj-lt"/>
                <a:cs typeface="Gentium"/>
              </a:rPr>
              <a:t> </a:t>
            </a:r>
            <a:r>
              <a:rPr lang="en-US" sz="3000" i="1" dirty="0">
                <a:latin typeface="+mj-lt"/>
                <a:cs typeface="Gentium"/>
              </a:rPr>
              <a:t>Homo </a:t>
            </a:r>
            <a:r>
              <a:rPr lang="en-US" sz="3000" i="1" dirty="0" err="1">
                <a:latin typeface="+mj-lt"/>
                <a:cs typeface="Gentium"/>
              </a:rPr>
              <a:t>Necans</a:t>
            </a:r>
            <a:r>
              <a:rPr lang="en-US" sz="3000" i="1" dirty="0">
                <a:latin typeface="+mj-lt"/>
                <a:cs typeface="Gentium"/>
              </a:rPr>
              <a:t>.</a:t>
            </a:r>
            <a:r>
              <a:rPr lang="el-GR" sz="3000" i="1" dirty="0">
                <a:latin typeface="+mj-lt"/>
                <a:cs typeface="Gentium"/>
              </a:rPr>
              <a:t> Η ανθρωπολογία της θυσιαστικής τελετουργίας και του μύθου στην αρχαία Ελλάδα </a:t>
            </a:r>
            <a:r>
              <a:rPr lang="en-US" sz="3000" dirty="0">
                <a:latin typeface="+mj-lt"/>
                <a:cs typeface="Gentium"/>
              </a:rPr>
              <a:t>[1972]</a:t>
            </a: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87539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Θεσμοθετημένη βία</a:t>
            </a:r>
            <a:endParaRPr lang="en-US" dirty="0">
              <a:latin typeface="+mj-lt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>
              <a:latin typeface="Gentium"/>
              <a:cs typeface="Gentium"/>
            </a:endParaRPr>
          </a:p>
          <a:p>
            <a:pPr lvl="0"/>
            <a:r>
              <a:rPr lang="el-GR" dirty="0" smtClean="0">
                <a:latin typeface="+mj-lt"/>
                <a:cs typeface="Gentium"/>
              </a:rPr>
              <a:t>επιθετικότητα </a:t>
            </a:r>
            <a:r>
              <a:rPr lang="el-GR" dirty="0">
                <a:latin typeface="+mj-lt"/>
                <a:cs typeface="Gentium"/>
              </a:rPr>
              <a:t>στην καρδιά της ανθρώπινης κοινωνίας</a:t>
            </a:r>
            <a:endParaRPr lang="en-US" dirty="0">
              <a:latin typeface="+mj-lt"/>
              <a:cs typeface="Gentium"/>
            </a:endParaRPr>
          </a:p>
          <a:p>
            <a:pPr lvl="0"/>
            <a:r>
              <a:rPr lang="el-GR" dirty="0">
                <a:latin typeface="+mj-lt"/>
                <a:cs typeface="Gentium"/>
              </a:rPr>
              <a:t>θεσμοθετημένη επιθετικότητα στην καρδιά της τελετουργίας (δηλ. της θρησκευτικής ζωής)</a:t>
            </a:r>
            <a:endParaRPr lang="en-US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47091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>
                <a:latin typeface="+mj-lt"/>
                <a:cs typeface="Gentium"/>
              </a:rPr>
              <a:t>Θεσμοθετημένη βία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+mj-lt"/>
                <a:cs typeface="Gentium"/>
              </a:rPr>
              <a:t>πώς πραγματώνεται: </a:t>
            </a:r>
            <a:endParaRPr lang="en-US" dirty="0">
              <a:latin typeface="+mj-lt"/>
              <a:cs typeface="Gentium"/>
            </a:endParaRPr>
          </a:p>
          <a:p>
            <a:pPr lvl="0"/>
            <a:r>
              <a:rPr lang="en-US" dirty="0" err="1">
                <a:latin typeface="+mj-lt"/>
                <a:cs typeface="Gentium"/>
              </a:rPr>
              <a:t>συλλογική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κοινωνική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ενοποίηση</a:t>
            </a:r>
            <a:r>
              <a:rPr lang="en-US" dirty="0">
                <a:latin typeface="+mj-lt"/>
                <a:cs typeface="Gentium"/>
              </a:rPr>
              <a:t>: </a:t>
            </a:r>
            <a:r>
              <a:rPr lang="en-US" dirty="0" err="1">
                <a:latin typeface="+mj-lt"/>
                <a:cs typeface="Gentium"/>
              </a:rPr>
              <a:t>κυνηγοί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των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προϊστορικών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χρόνων</a:t>
            </a:r>
            <a:endParaRPr lang="en-US" dirty="0">
              <a:latin typeface="+mj-lt"/>
              <a:cs typeface="Gentium"/>
            </a:endParaRPr>
          </a:p>
          <a:p>
            <a:pPr lvl="0"/>
            <a:r>
              <a:rPr lang="en-US" dirty="0" err="1">
                <a:latin typeface="+mj-lt"/>
                <a:cs typeface="Gentium"/>
              </a:rPr>
              <a:t>οι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άνθρωποι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αποκτούν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τα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χαρακτηριστικά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σαρκοβόρων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 smtClean="0">
                <a:latin typeface="+mj-lt"/>
                <a:cs typeface="Gentium"/>
              </a:rPr>
              <a:t>ζώων</a:t>
            </a:r>
            <a:r>
              <a:rPr lang="el-GR" dirty="0" smtClean="0">
                <a:latin typeface="+mj-lt"/>
                <a:cs typeface="Gentium"/>
              </a:rPr>
              <a:t> τα οποία κυνηγούν</a:t>
            </a:r>
            <a:r>
              <a:rPr lang="en-US" dirty="0" smtClean="0">
                <a:latin typeface="+mj-lt"/>
                <a:cs typeface="Gentium"/>
              </a:rPr>
              <a:t>:</a:t>
            </a:r>
            <a:endParaRPr lang="en-US" dirty="0">
              <a:latin typeface="+mj-lt"/>
              <a:cs typeface="Gentium"/>
            </a:endParaRPr>
          </a:p>
          <a:p>
            <a:pPr lvl="1"/>
            <a:r>
              <a:rPr lang="en-US" dirty="0" err="1">
                <a:latin typeface="+mj-lt"/>
                <a:cs typeface="Gentium"/>
              </a:rPr>
              <a:t>θαρραλέοι</a:t>
            </a:r>
            <a:r>
              <a:rPr lang="en-US" dirty="0">
                <a:latin typeface="+mj-lt"/>
                <a:cs typeface="Gentium"/>
              </a:rPr>
              <a:t> </a:t>
            </a:r>
          </a:p>
          <a:p>
            <a:pPr lvl="1"/>
            <a:r>
              <a:rPr lang="en-US" dirty="0" err="1">
                <a:latin typeface="+mj-lt"/>
                <a:cs typeface="Gentium"/>
              </a:rPr>
              <a:t>υπομονετικοί</a:t>
            </a:r>
            <a:r>
              <a:rPr lang="en-US" dirty="0">
                <a:latin typeface="+mj-lt"/>
                <a:cs typeface="Gentium"/>
              </a:rPr>
              <a:t> </a:t>
            </a:r>
          </a:p>
          <a:p>
            <a:pPr lvl="1"/>
            <a:r>
              <a:rPr lang="en-US" dirty="0" err="1">
                <a:latin typeface="+mj-lt"/>
                <a:cs typeface="Gentium"/>
              </a:rPr>
              <a:t>κρατούν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τον</a:t>
            </a:r>
            <a:r>
              <a:rPr lang="en-US" dirty="0">
                <a:latin typeface="+mj-lt"/>
                <a:cs typeface="Gentium"/>
              </a:rPr>
              <a:t> ‘</a:t>
            </a:r>
            <a:r>
              <a:rPr lang="en-US" dirty="0" err="1">
                <a:latin typeface="+mj-lt"/>
                <a:cs typeface="Gentium"/>
              </a:rPr>
              <a:t>λόγο</a:t>
            </a:r>
            <a:r>
              <a:rPr lang="en-US" dirty="0">
                <a:latin typeface="+mj-lt"/>
                <a:cs typeface="Gentium"/>
              </a:rPr>
              <a:t>’ </a:t>
            </a:r>
            <a:r>
              <a:rPr lang="en-US" dirty="0" err="1">
                <a:latin typeface="+mj-lt"/>
                <a:cs typeface="Gentium"/>
              </a:rPr>
              <a:t>τους</a:t>
            </a:r>
            <a:endParaRPr lang="en-US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87339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Gentium"/>
              </a:rPr>
              <a:t>Burkert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535"/>
            <a:ext cx="8229600" cy="4525963"/>
          </a:xfrm>
        </p:spPr>
        <p:txBody>
          <a:bodyPr/>
          <a:lstStyle/>
          <a:p>
            <a:pPr lvl="0"/>
            <a:endParaRPr lang="en-US" dirty="0" smtClean="0">
              <a:latin typeface="+mj-lt"/>
              <a:cs typeface="Gentium"/>
            </a:endParaRPr>
          </a:p>
          <a:p>
            <a:pPr lvl="0"/>
            <a:r>
              <a:rPr lang="en-US" dirty="0" err="1" smtClean="0">
                <a:latin typeface="+mj-lt"/>
                <a:cs typeface="Gentium"/>
              </a:rPr>
              <a:t>η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κοινωνική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συνοχή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εξασφαλίζεται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από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την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συμμετοχή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στην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αιματηρή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πράξη</a:t>
            </a:r>
            <a:r>
              <a:rPr lang="en-US" dirty="0">
                <a:latin typeface="+mj-lt"/>
                <a:cs typeface="Gentium"/>
              </a:rPr>
              <a:t> </a:t>
            </a:r>
          </a:p>
          <a:p>
            <a:pPr lvl="0"/>
            <a:r>
              <a:rPr lang="en-US" dirty="0" err="1">
                <a:latin typeface="+mj-lt"/>
                <a:cs typeface="Gentium"/>
              </a:rPr>
              <a:t>στον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μύθο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το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ιερό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σφάγιο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αντικαθίσταται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από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ανθρώπινο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θύμα</a:t>
            </a:r>
            <a:r>
              <a:rPr lang="en-US" dirty="0">
                <a:latin typeface="+mj-lt"/>
                <a:cs typeface="Gentium"/>
              </a:rPr>
              <a:t> </a:t>
            </a:r>
          </a:p>
          <a:p>
            <a:pPr lvl="0"/>
            <a:r>
              <a:rPr lang="en-US" b="1" dirty="0" err="1">
                <a:latin typeface="+mj-lt"/>
                <a:cs typeface="Gentium"/>
              </a:rPr>
              <a:t>τελετουργία</a:t>
            </a:r>
            <a:r>
              <a:rPr lang="en-US" b="1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εμπεριέχει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θεατρικότητα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που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αποσκοπεί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στην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επικοινωνία</a:t>
            </a:r>
            <a:endParaRPr lang="en-US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89507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Gentium"/>
              </a:rPr>
              <a:t>Burkert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>
              <a:latin typeface="+mj-lt"/>
              <a:cs typeface="Gentium"/>
            </a:endParaRPr>
          </a:p>
          <a:p>
            <a:r>
              <a:rPr lang="en-US" u="sng" dirty="0" err="1" smtClean="0">
                <a:latin typeface="+mj-lt"/>
                <a:cs typeface="Gentium"/>
              </a:rPr>
              <a:t>σύνδεση</a:t>
            </a:r>
            <a:r>
              <a:rPr lang="en-US" u="sng" dirty="0" smtClean="0">
                <a:latin typeface="+mj-lt"/>
                <a:cs typeface="Gentium"/>
              </a:rPr>
              <a:t> </a:t>
            </a:r>
            <a:r>
              <a:rPr lang="en-US" u="sng" dirty="0" err="1">
                <a:latin typeface="+mj-lt"/>
                <a:cs typeface="Gentium"/>
              </a:rPr>
              <a:t>μύθου</a:t>
            </a:r>
            <a:r>
              <a:rPr lang="en-US" u="sng" dirty="0">
                <a:latin typeface="+mj-lt"/>
                <a:cs typeface="Gentium"/>
              </a:rPr>
              <a:t> </a:t>
            </a:r>
            <a:r>
              <a:rPr lang="en-US" u="sng" dirty="0" err="1">
                <a:latin typeface="+mj-lt"/>
                <a:cs typeface="Gentium"/>
              </a:rPr>
              <a:t>και</a:t>
            </a:r>
            <a:r>
              <a:rPr lang="en-US" u="sng" dirty="0">
                <a:latin typeface="+mj-lt"/>
                <a:cs typeface="Gentium"/>
              </a:rPr>
              <a:t> </a:t>
            </a:r>
            <a:r>
              <a:rPr lang="en-US" u="sng" dirty="0" err="1">
                <a:latin typeface="+mj-lt"/>
                <a:cs typeface="Gentium"/>
              </a:rPr>
              <a:t>τελετουργίας</a:t>
            </a:r>
            <a:r>
              <a:rPr lang="en-US" u="sng" dirty="0">
                <a:latin typeface="+mj-lt"/>
                <a:cs typeface="Gentium"/>
              </a:rPr>
              <a:t> </a:t>
            </a:r>
            <a:endParaRPr lang="en-US" dirty="0">
              <a:latin typeface="+mj-lt"/>
              <a:cs typeface="Gentium"/>
            </a:endParaRPr>
          </a:p>
          <a:p>
            <a:r>
              <a:rPr lang="en-US" dirty="0" err="1">
                <a:latin typeface="+mj-lt"/>
                <a:cs typeface="Gentium"/>
              </a:rPr>
              <a:t>δύο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αποτελεσματικά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συστήματα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επικοινωνίας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επειδή</a:t>
            </a:r>
            <a:r>
              <a:rPr lang="en-US" dirty="0">
                <a:latin typeface="+mj-lt"/>
                <a:cs typeface="Gentium"/>
              </a:rPr>
              <a:t> </a:t>
            </a:r>
          </a:p>
          <a:p>
            <a:pPr lvl="0"/>
            <a:r>
              <a:rPr lang="en-US" dirty="0" err="1">
                <a:latin typeface="+mj-lt"/>
                <a:cs typeface="Gentium"/>
              </a:rPr>
              <a:t>τελετουργία</a:t>
            </a:r>
            <a:r>
              <a:rPr lang="en-US" dirty="0">
                <a:latin typeface="+mj-lt"/>
                <a:cs typeface="Gentium"/>
              </a:rPr>
              <a:t> = </a:t>
            </a:r>
            <a:r>
              <a:rPr lang="en-US" dirty="0" err="1">
                <a:latin typeface="+mj-lt"/>
                <a:cs typeface="Gentium"/>
              </a:rPr>
              <a:t>είδος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γλώσσας</a:t>
            </a:r>
            <a:endParaRPr lang="en-US" dirty="0">
              <a:latin typeface="+mj-lt"/>
              <a:cs typeface="Gentium"/>
            </a:endParaRPr>
          </a:p>
          <a:p>
            <a:pPr lvl="0"/>
            <a:r>
              <a:rPr lang="en-US" dirty="0" err="1">
                <a:latin typeface="+mj-lt"/>
                <a:cs typeface="Gentium"/>
              </a:rPr>
              <a:t>έναθρος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λόγος</a:t>
            </a:r>
            <a:r>
              <a:rPr lang="en-US" dirty="0">
                <a:latin typeface="+mj-lt"/>
                <a:cs typeface="Gentium"/>
              </a:rPr>
              <a:t> (</a:t>
            </a:r>
            <a:r>
              <a:rPr lang="en-US" dirty="0" err="1">
                <a:latin typeface="+mj-lt"/>
                <a:cs typeface="Gentium"/>
              </a:rPr>
              <a:t>μύθος</a:t>
            </a:r>
            <a:r>
              <a:rPr lang="en-US" dirty="0">
                <a:latin typeface="+mj-lt"/>
                <a:cs typeface="Gentium"/>
              </a:rPr>
              <a:t>) = </a:t>
            </a:r>
            <a:r>
              <a:rPr lang="en-US" dirty="0" err="1">
                <a:latin typeface="+mj-lt"/>
                <a:cs typeface="Gentium"/>
              </a:rPr>
              <a:t>γλώσσα</a:t>
            </a:r>
            <a:r>
              <a:rPr lang="en-US" dirty="0">
                <a:latin typeface="+mj-lt"/>
                <a:cs typeface="Gentium"/>
              </a:rPr>
              <a:t> </a:t>
            </a: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2891581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Burkert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latin typeface="Gentium"/>
              <a:cs typeface="Gentium"/>
            </a:endParaRPr>
          </a:p>
          <a:p>
            <a:r>
              <a:rPr lang="en-US" dirty="0" err="1" smtClean="0">
                <a:latin typeface="+mj-lt"/>
                <a:cs typeface="Gentium"/>
              </a:rPr>
              <a:t>μελέτη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>
                <a:latin typeface="+mj-lt"/>
                <a:cs typeface="Gentium"/>
              </a:rPr>
              <a:t>π</a:t>
            </a:r>
            <a:r>
              <a:rPr lang="en-US" dirty="0" err="1">
                <a:latin typeface="+mj-lt"/>
                <a:cs typeface="Gentium"/>
              </a:rPr>
              <a:t>ερι</a:t>
            </a:r>
            <a:r>
              <a:rPr lang="en-US" dirty="0">
                <a:latin typeface="+mj-lt"/>
                <a:cs typeface="Gentium"/>
              </a:rPr>
              <a:t>πτώσεων:  </a:t>
            </a:r>
            <a:r>
              <a:rPr lang="en-US" dirty="0" smtClean="0">
                <a:latin typeface="+mj-lt"/>
                <a:cs typeface="Gentium"/>
              </a:rPr>
              <a:t> </a:t>
            </a:r>
          </a:p>
          <a:p>
            <a:endParaRPr lang="en-US" dirty="0" smtClean="0">
              <a:latin typeface="+mj-lt"/>
              <a:cs typeface="Gentium"/>
            </a:endParaRPr>
          </a:p>
          <a:p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 smtClean="0">
                <a:latin typeface="+mj-lt"/>
                <a:cs typeface="Gentium"/>
              </a:rPr>
              <a:t>άρρητη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θυσία</a:t>
            </a:r>
            <a:r>
              <a:rPr lang="en-US" dirty="0">
                <a:latin typeface="+mj-lt"/>
                <a:cs typeface="Gentium"/>
              </a:rPr>
              <a:t>, </a:t>
            </a:r>
            <a:r>
              <a:rPr lang="en-US" dirty="0" err="1">
                <a:latin typeface="+mj-lt"/>
                <a:cs typeface="Gentium"/>
              </a:rPr>
              <a:t>θυσία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επανόρθωσης</a:t>
            </a:r>
            <a:endParaRPr lang="en-US" dirty="0">
              <a:latin typeface="+mj-lt"/>
              <a:cs typeface="Gentium"/>
            </a:endParaRPr>
          </a:p>
          <a:p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 smtClean="0">
                <a:latin typeface="+mj-lt"/>
                <a:cs typeface="Gentium"/>
              </a:rPr>
              <a:t>θυσία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παρθένου</a:t>
            </a:r>
            <a:r>
              <a:rPr lang="en-US" dirty="0">
                <a:latin typeface="+mj-lt"/>
                <a:cs typeface="Gentium"/>
              </a:rPr>
              <a:t> (</a:t>
            </a:r>
            <a:r>
              <a:rPr lang="en-US" dirty="0" err="1">
                <a:latin typeface="+mj-lt"/>
                <a:cs typeface="Gentium"/>
              </a:rPr>
              <a:t>Ελευσίνια</a:t>
            </a:r>
            <a:r>
              <a:rPr lang="en-US" dirty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μυστήρια</a:t>
            </a:r>
            <a:r>
              <a:rPr lang="en-US" dirty="0">
                <a:latin typeface="+mj-lt"/>
                <a:cs typeface="Gentium"/>
              </a:rPr>
              <a:t>)</a:t>
            </a:r>
          </a:p>
          <a:p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 smtClean="0">
                <a:latin typeface="+mj-lt"/>
                <a:cs typeface="Gentium"/>
              </a:rPr>
              <a:t>θυσία</a:t>
            </a:r>
            <a:r>
              <a:rPr lang="en-US" dirty="0" smtClean="0">
                <a:latin typeface="+mj-lt"/>
                <a:cs typeface="Gentium"/>
              </a:rPr>
              <a:t> </a:t>
            </a:r>
            <a:r>
              <a:rPr lang="en-US" dirty="0" err="1">
                <a:latin typeface="+mj-lt"/>
                <a:cs typeface="Gentium"/>
              </a:rPr>
              <a:t>Διονύσου</a:t>
            </a:r>
            <a:r>
              <a:rPr lang="en-US" dirty="0">
                <a:latin typeface="+mj-lt"/>
                <a:cs typeface="Gentium"/>
              </a:rPr>
              <a:t> (</a:t>
            </a:r>
            <a:r>
              <a:rPr lang="en-US" dirty="0" err="1">
                <a:latin typeface="+mj-lt"/>
                <a:cs typeface="Gentium"/>
              </a:rPr>
              <a:t>Ανθεστήρια</a:t>
            </a:r>
            <a:r>
              <a:rPr lang="en-US" dirty="0">
                <a:latin typeface="+mj-lt"/>
                <a:cs typeface="Gentium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3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174" y="5223966"/>
            <a:ext cx="3240360" cy="771224"/>
          </a:xfrm>
          <a:prstGeom prst="rect">
            <a:avLst/>
          </a:prstGeom>
          <a:noFill/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4" y="5821432"/>
            <a:ext cx="726005" cy="704483"/>
          </a:xfrm>
          <a:prstGeom prst="rect">
            <a:avLst/>
          </a:prstGeom>
        </p:spPr>
      </p:pic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489" y="5332881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303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b="1" dirty="0" err="1" smtClean="0"/>
              <a:t>Copyright</a:t>
            </a:r>
            <a:r>
              <a:rPr lang="el-GR" sz="2000" dirty="0" smtClean="0"/>
              <a:t>: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, </a:t>
            </a:r>
            <a:r>
              <a:rPr lang="el-GR" sz="2000" dirty="0" smtClean="0"/>
              <a:t>2013. </a:t>
            </a:r>
            <a:r>
              <a:rPr lang="el-GR" sz="2000" dirty="0" smtClean="0"/>
              <a:t>Ευφημία Δ. </a:t>
            </a:r>
            <a:r>
              <a:rPr lang="el-GR" sz="2000" dirty="0" err="1" smtClean="0"/>
              <a:t>Καρακάντζα</a:t>
            </a:r>
            <a:r>
              <a:rPr lang="el-GR" sz="2000" dirty="0" smtClean="0"/>
              <a:t>. «</a:t>
            </a:r>
            <a:r>
              <a:rPr lang="el-GR" sz="2000" dirty="0" err="1" smtClean="0"/>
              <a:t>Μυθος</a:t>
            </a:r>
            <a:r>
              <a:rPr lang="el-GR" sz="2000" dirty="0" smtClean="0"/>
              <a:t> και Τελετουργία  στην ΑΕ. </a:t>
            </a:r>
            <a:r>
              <a:rPr lang="el-GR" sz="2000" dirty="0"/>
              <a:t>Λειτουργική ερμηνεία του </a:t>
            </a:r>
            <a:r>
              <a:rPr lang="el-GR" sz="2000" dirty="0" smtClean="0"/>
              <a:t>μύθου». </a:t>
            </a:r>
            <a:r>
              <a:rPr lang="el-GR" sz="2000" b="1" dirty="0"/>
              <a:t>Έκδοση</a:t>
            </a:r>
            <a:r>
              <a:rPr lang="el-GR" sz="2000" dirty="0"/>
              <a:t>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</a:t>
            </a:r>
            <a:r>
              <a:rPr lang="en-US" sz="2000" dirty="0" smtClean="0"/>
              <a:t>3</a:t>
            </a:r>
            <a:r>
              <a:rPr lang="el-GR" sz="2000" dirty="0" smtClean="0"/>
              <a:t>.  </a:t>
            </a:r>
            <a:r>
              <a:rPr lang="el-GR" sz="2000" b="1" dirty="0"/>
              <a:t>Διαθέσιμο από τη δικτυακή </a:t>
            </a:r>
            <a:r>
              <a:rPr lang="el-GR" sz="2000" b="1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 smtClean="0">
                <a:hlinkClick r:id="rId3"/>
              </a:rPr>
              <a:t>https://eclass.upatras.gr/courses/LIT1869/</a:t>
            </a:r>
            <a:r>
              <a:rPr lang="el-GR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1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dirty="0" smtClean="0"/>
              <a:t>Παρουσίαση </a:t>
            </a:r>
            <a:r>
              <a:rPr lang="el-GR" sz="2800" dirty="0"/>
              <a:t>της µ</a:t>
            </a:r>
            <a:r>
              <a:rPr lang="el-GR" sz="2800" dirty="0" err="1"/>
              <a:t>υητικής</a:t>
            </a:r>
            <a:r>
              <a:rPr lang="el-GR" sz="2800" dirty="0"/>
              <a:t> διαδικασίας των διαβατήριων τελετών και της </a:t>
            </a:r>
            <a:r>
              <a:rPr lang="el-GR" sz="2800" dirty="0" err="1"/>
              <a:t>θεσµοθετηµένης</a:t>
            </a:r>
            <a:r>
              <a:rPr lang="el-GR" sz="2800" dirty="0"/>
              <a:t> βίας στο πλαίσιο του µ</a:t>
            </a:r>
            <a:r>
              <a:rPr lang="el-GR" sz="2800" dirty="0" err="1"/>
              <a:t>ύθου</a:t>
            </a:r>
            <a:r>
              <a:rPr lang="el-GR" sz="2800" dirty="0"/>
              <a:t> και της τελετουργίας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764704"/>
            <a:ext cx="8639806" cy="14401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5744" y="2880232"/>
            <a:ext cx="8818132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6230283"/>
            <a:ext cx="574884" cy="557842"/>
          </a:xfrm>
          <a:prstGeom prst="rect">
            <a:avLst/>
          </a:prstGeom>
        </p:spPr>
      </p:pic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694" y="2404156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Αναφοράς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ο </a:t>
            </a:r>
            <a:r>
              <a:rPr lang="en-US" sz="2400" dirty="0" err="1"/>
              <a:t>Σημείωμ</a:t>
            </a:r>
            <a:r>
              <a:rPr lang="en-US" sz="2400" dirty="0"/>
              <a:t>α Αδειοδότησης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 err="1"/>
              <a:t>τ</a:t>
            </a:r>
            <a:r>
              <a:rPr lang="en-US" sz="2400" dirty="0" smtClean="0"/>
              <a:t>η </a:t>
            </a:r>
            <a:r>
              <a:rPr lang="en-US" sz="2400" dirty="0" err="1"/>
              <a:t>δήλωση</a:t>
            </a:r>
            <a:r>
              <a:rPr lang="en-US" sz="2400" dirty="0"/>
              <a:t> </a:t>
            </a:r>
            <a:r>
              <a:rPr lang="el-GR" sz="2400" dirty="0" err="1"/>
              <a:t>Δ</a:t>
            </a:r>
            <a:r>
              <a:rPr lang="en-US" sz="2400" dirty="0" smtClean="0"/>
              <a:t>ια</a:t>
            </a:r>
            <a:r>
              <a:rPr lang="en-US" sz="2400" dirty="0" err="1" smtClean="0"/>
              <a:t>τήρησης</a:t>
            </a:r>
            <a:r>
              <a:rPr lang="en-US" sz="2400" dirty="0" smtClean="0"/>
              <a:t> </a:t>
            </a:r>
            <a:r>
              <a:rPr lang="en-US" sz="2400" dirty="0"/>
              <a:t>Σημειωμάτων</a:t>
            </a:r>
            <a:endParaRPr lang="el-GR" sz="2400" dirty="0"/>
          </a:p>
          <a:p>
            <a:pPr lvl="1">
              <a:buFont typeface="Arial" pitchFamily="34" charset="0"/>
              <a:buChar char="•"/>
              <a:defRPr/>
            </a:pPr>
            <a:r>
              <a:rPr lang="el-GR" sz="2400" dirty="0"/>
              <a:t>τ</a:t>
            </a:r>
            <a:r>
              <a:rPr lang="el-GR" sz="2400" dirty="0" smtClean="0"/>
              <a:t>ο Σημείωμα Χρήσης Έργων Τρίτων </a:t>
            </a:r>
            <a:r>
              <a:rPr lang="el-GR" sz="2400" dirty="0"/>
              <a:t>(εφόσον υπάρχει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marL="457200" lvl="1" indent="0">
              <a:buFontTx/>
              <a:buNone/>
              <a:defRPr/>
            </a:pPr>
            <a:endParaRPr lang="el-GR" sz="2000" dirty="0"/>
          </a:p>
          <a:p>
            <a:pPr marL="0" indent="0">
              <a:buFontTx/>
              <a:buNone/>
              <a:defRPr/>
            </a:pPr>
            <a:r>
              <a:rPr lang="el-GR" sz="2200" dirty="0"/>
              <a:t>μαζί με τους συνοδευόμενους </a:t>
            </a:r>
            <a:r>
              <a:rPr lang="el-GR" sz="2200" dirty="0" err="1"/>
              <a:t>υπερσυνδέσμους</a:t>
            </a:r>
            <a:r>
              <a:rPr lang="el-GR" sz="2200" dirty="0"/>
              <a:t>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l-GR"/>
          </a:p>
        </p:txBody>
      </p:sp>
      <p:pic>
        <p:nvPicPr>
          <p:cNvPr id="3687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pPr algn="just"/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3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Λειτουργική </a:t>
            </a:r>
            <a:r>
              <a:rPr lang="el-GR" dirty="0" err="1"/>
              <a:t>ερµηνεία</a:t>
            </a:r>
            <a:r>
              <a:rPr lang="el-GR" dirty="0"/>
              <a:t> του µ</a:t>
            </a:r>
            <a:r>
              <a:rPr lang="el-GR" dirty="0" err="1"/>
              <a:t>ύθου</a:t>
            </a:r>
            <a:r>
              <a:rPr lang="el-GR" dirty="0"/>
              <a:t>. </a:t>
            </a:r>
          </a:p>
          <a:p>
            <a:r>
              <a:rPr lang="en-US" dirty="0"/>
              <a:t>Van </a:t>
            </a:r>
            <a:r>
              <a:rPr lang="en-US" dirty="0" err="1" smtClean="0"/>
              <a:t>Gennep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/>
          </a:p>
          <a:p>
            <a:r>
              <a:rPr lang="en-US" dirty="0"/>
              <a:t>P. Vidal – </a:t>
            </a:r>
            <a:r>
              <a:rPr lang="en-US" dirty="0" err="1" smtClean="0"/>
              <a:t>Naquet</a:t>
            </a:r>
            <a:r>
              <a:rPr lang="el-GR" dirty="0" smtClean="0"/>
              <a:t>.</a:t>
            </a:r>
            <a:endParaRPr lang="el-GR" dirty="0"/>
          </a:p>
          <a:p>
            <a:r>
              <a:rPr lang="en-US" dirty="0"/>
              <a:t>W. </a:t>
            </a:r>
            <a:r>
              <a:rPr lang="en-US" dirty="0" err="1" smtClean="0"/>
              <a:t>Burket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4100"/>
            <a:ext cx="7772400" cy="1470025"/>
          </a:xfrm>
        </p:spPr>
        <p:txBody>
          <a:bodyPr/>
          <a:lstStyle/>
          <a:p>
            <a:r>
              <a:rPr lang="en-US" dirty="0" err="1"/>
              <a:t>ΛΕΙΤΟΥΡΓΙΚΗ</a:t>
            </a:r>
            <a:r>
              <a:rPr lang="en-US" dirty="0"/>
              <a:t> </a:t>
            </a:r>
            <a:r>
              <a:rPr lang="en-US" dirty="0" err="1"/>
              <a:t>ΕΡΜΗΝΕΙΑ</a:t>
            </a:r>
            <a:r>
              <a:rPr lang="en-US" dirty="0"/>
              <a:t> </a:t>
            </a:r>
            <a:r>
              <a:rPr lang="en-US" dirty="0" err="1"/>
              <a:t>ΤΩΝ</a:t>
            </a:r>
            <a:r>
              <a:rPr lang="en-US" dirty="0"/>
              <a:t> </a:t>
            </a:r>
            <a:r>
              <a:rPr lang="en-US" dirty="0" err="1"/>
              <a:t>ΜΥΘΩΝ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3900"/>
            <a:ext cx="64008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i="1" dirty="0" err="1"/>
              <a:t>Λειτουργικότητα</a:t>
            </a:r>
            <a:r>
              <a:rPr lang="en-US" sz="2800" i="1" dirty="0"/>
              <a:t> </a:t>
            </a:r>
            <a:r>
              <a:rPr lang="en-US" sz="2800" dirty="0" err="1"/>
              <a:t>των</a:t>
            </a:r>
            <a:r>
              <a:rPr lang="en-US" sz="2800" dirty="0"/>
              <a:t> </a:t>
            </a:r>
            <a:r>
              <a:rPr lang="en-US" sz="2800" dirty="0" err="1"/>
              <a:t>μύθων</a:t>
            </a:r>
            <a:r>
              <a:rPr lang="en-US" sz="2800" dirty="0"/>
              <a:t> </a:t>
            </a:r>
            <a:r>
              <a:rPr lang="en-US" sz="2800" dirty="0" err="1"/>
              <a:t>και</a:t>
            </a:r>
            <a:r>
              <a:rPr lang="en-US" sz="2800" dirty="0"/>
              <a:t> </a:t>
            </a:r>
            <a:r>
              <a:rPr lang="en-US" sz="2800" dirty="0" err="1"/>
              <a:t>των</a:t>
            </a:r>
            <a:r>
              <a:rPr lang="en-US" sz="2800" dirty="0"/>
              <a:t> </a:t>
            </a:r>
            <a:r>
              <a:rPr lang="en-US" sz="2800" dirty="0" err="1"/>
              <a:t>τελετουργιών</a:t>
            </a:r>
            <a:r>
              <a:rPr lang="en-US" sz="2800" dirty="0"/>
              <a:t> </a:t>
            </a:r>
            <a:r>
              <a:rPr lang="en-US" sz="2800" dirty="0" err="1"/>
              <a:t>στο</a:t>
            </a:r>
            <a:r>
              <a:rPr lang="en-US" sz="2800" dirty="0"/>
              <a:t> </a:t>
            </a:r>
            <a:r>
              <a:rPr lang="en-US" sz="2800" dirty="0" err="1"/>
              <a:t>πλαίσιο</a:t>
            </a:r>
            <a:r>
              <a:rPr lang="en-US" sz="2800" dirty="0"/>
              <a:t> </a:t>
            </a:r>
            <a:r>
              <a:rPr lang="en-US" sz="2800" dirty="0" err="1"/>
              <a:t>μιας</a:t>
            </a:r>
            <a:r>
              <a:rPr lang="en-US" sz="2800" dirty="0"/>
              <a:t> </a:t>
            </a:r>
            <a:r>
              <a:rPr lang="en-US" sz="2800" dirty="0" err="1"/>
              <a:t>δεδομένης</a:t>
            </a:r>
            <a:r>
              <a:rPr lang="en-US" sz="2800" dirty="0"/>
              <a:t> </a:t>
            </a:r>
            <a:r>
              <a:rPr lang="en-US" sz="2800" dirty="0" err="1"/>
              <a:t>κοινωνίας</a:t>
            </a:r>
            <a:r>
              <a:rPr lang="en-US" sz="2800" dirty="0"/>
              <a:t> </a:t>
            </a:r>
            <a:r>
              <a:rPr lang="en-US" sz="2800" dirty="0" err="1"/>
              <a:t>σε</a:t>
            </a:r>
            <a:r>
              <a:rPr lang="en-US" sz="2800" dirty="0"/>
              <a:t> </a:t>
            </a:r>
            <a:r>
              <a:rPr lang="en-US" sz="2800" dirty="0" err="1"/>
              <a:t>καθορισμένο</a:t>
            </a:r>
            <a:r>
              <a:rPr lang="en-US" sz="2800" dirty="0"/>
              <a:t> </a:t>
            </a:r>
            <a:r>
              <a:rPr lang="en-US" sz="2800" dirty="0" err="1"/>
              <a:t>χρόνο</a:t>
            </a:r>
            <a:r>
              <a:rPr lang="en-US" sz="2800" dirty="0"/>
              <a:t> </a:t>
            </a:r>
            <a:r>
              <a:rPr lang="en-US" sz="2800" dirty="0" err="1"/>
              <a:t>στη</a:t>
            </a:r>
            <a:r>
              <a:rPr lang="en-US" sz="2800" dirty="0"/>
              <a:t> </a:t>
            </a:r>
            <a:r>
              <a:rPr lang="en-US" sz="2800" dirty="0" err="1"/>
              <a:t>διάρκεια</a:t>
            </a:r>
            <a:r>
              <a:rPr lang="en-US" sz="2800" dirty="0"/>
              <a:t> </a:t>
            </a:r>
            <a:r>
              <a:rPr lang="en-US" sz="2800" dirty="0" err="1"/>
              <a:t>τη</a:t>
            </a:r>
            <a:r>
              <a:rPr lang="el-GR" sz="2800" dirty="0"/>
              <a:t>ς</a:t>
            </a:r>
            <a:r>
              <a:rPr lang="en-US" sz="2800" dirty="0"/>
              <a:t> </a:t>
            </a:r>
            <a:r>
              <a:rPr lang="en-US" sz="2800" dirty="0" err="1"/>
              <a:t>ιστορίας</a:t>
            </a:r>
            <a:r>
              <a:rPr lang="en-US" sz="2800" dirty="0"/>
              <a:t> </a:t>
            </a:r>
            <a:r>
              <a:rPr lang="en-US" sz="2800" dirty="0" err="1"/>
              <a:t>της</a:t>
            </a:r>
            <a:r>
              <a:rPr lang="en-US" sz="2800" dirty="0"/>
              <a:t> (</a:t>
            </a:r>
            <a:r>
              <a:rPr lang="en-US" sz="2800" dirty="0" smtClean="0"/>
              <a:t>Graf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19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89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cs typeface="Gentium"/>
              </a:rPr>
              <a:t>Kluckhohn</a:t>
            </a:r>
            <a:r>
              <a:rPr lang="en-US" sz="2800" dirty="0">
                <a:cs typeface="Gentium"/>
              </a:rPr>
              <a:t>, “Myths and Rituals. A general theory” </a:t>
            </a:r>
            <a:r>
              <a:rPr lang="en-US" sz="2800" i="1" dirty="0">
                <a:cs typeface="Gentium"/>
              </a:rPr>
              <a:t>Harvard Theological Review </a:t>
            </a:r>
            <a:r>
              <a:rPr lang="en-US" sz="2800" dirty="0">
                <a:cs typeface="Gentium"/>
              </a:rPr>
              <a:t>35 (1942)</a:t>
            </a:r>
            <a:r>
              <a:rPr lang="en-US" sz="2800" dirty="0" smtClean="0">
                <a:cs typeface="Gentium"/>
              </a:rPr>
              <a:t>,</a:t>
            </a:r>
            <a:r>
              <a:rPr lang="el-GR" sz="2800" dirty="0" smtClean="0">
                <a:cs typeface="Gentium"/>
              </a:rPr>
              <a:t> </a:t>
            </a:r>
            <a:r>
              <a:rPr lang="en-US" sz="2800" dirty="0" smtClean="0">
                <a:cs typeface="Gentium"/>
              </a:rPr>
              <a:t> </a:t>
            </a:r>
            <a:r>
              <a:rPr lang="en-US" sz="2800" dirty="0">
                <a:cs typeface="Gentium"/>
              </a:rPr>
              <a:t>45-79.</a:t>
            </a:r>
            <a:r>
              <a:rPr lang="en-US" sz="3200" dirty="0" smtClean="0">
                <a:cs typeface="Gentium"/>
              </a:rPr>
              <a:t> </a:t>
            </a:r>
            <a:endParaRPr lang="en-US" sz="3200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705"/>
            <a:ext cx="8229600" cy="4525963"/>
          </a:xfrm>
        </p:spPr>
        <p:txBody>
          <a:bodyPr/>
          <a:lstStyle/>
          <a:p>
            <a:pPr lvl="0"/>
            <a:r>
              <a:rPr lang="el-GR" sz="3000" dirty="0">
                <a:latin typeface="+mj-lt"/>
                <a:cs typeface="Gentium"/>
              </a:rPr>
              <a:t>Η αλληλεξάρτηση μύθου τελετουργίας δεν είναι στατική αλλά μεταβάλλεται σε διαφορετικές χρονικές περιόδους </a:t>
            </a:r>
            <a:endParaRPr lang="en-US" sz="3000" dirty="0">
              <a:latin typeface="+mj-lt"/>
              <a:cs typeface="Gentium"/>
            </a:endParaRPr>
          </a:p>
          <a:p>
            <a:pPr lvl="0"/>
            <a:r>
              <a:rPr lang="el-GR" sz="3000" dirty="0">
                <a:latin typeface="+mj-lt"/>
                <a:cs typeface="Gentium"/>
              </a:rPr>
              <a:t>Συμβολικές δραματοποιήσεις των αναγκών του ανθρώπου (= </a:t>
            </a:r>
            <a:r>
              <a:rPr lang="el-GR" sz="3000" dirty="0" smtClean="0">
                <a:latin typeface="+mj-lt"/>
                <a:cs typeface="Gentium"/>
              </a:rPr>
              <a:t>τελετουργίες)</a:t>
            </a:r>
            <a:endParaRPr lang="en-US" sz="3000" dirty="0" smtClean="0">
              <a:latin typeface="+mj-lt"/>
              <a:cs typeface="Gentium"/>
            </a:endParaRPr>
          </a:p>
          <a:p>
            <a:pPr lvl="0"/>
            <a:r>
              <a:rPr lang="en-US" sz="3000" dirty="0" err="1">
                <a:latin typeface="+mj-lt"/>
                <a:cs typeface="Gentium"/>
              </a:rPr>
              <a:t>Εκλογικεύει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αυτές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τις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ανάγκες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σε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αφηγήσεις</a:t>
            </a:r>
            <a:r>
              <a:rPr lang="en-US" sz="3000" dirty="0">
                <a:latin typeface="+mj-lt"/>
                <a:cs typeface="Gentium"/>
              </a:rPr>
              <a:t> (= </a:t>
            </a:r>
            <a:r>
              <a:rPr lang="en-US" sz="3000" dirty="0" err="1">
                <a:latin typeface="+mj-lt"/>
                <a:cs typeface="Gentium"/>
              </a:rPr>
              <a:t>μύθοι</a:t>
            </a:r>
            <a:r>
              <a:rPr lang="en-US" sz="3000" dirty="0">
                <a:latin typeface="+mj-lt"/>
                <a:cs typeface="Gentium"/>
              </a:rPr>
              <a:t>)</a:t>
            </a: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53136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Gentium"/>
              </a:rPr>
              <a:t>Kluckhohn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err="1">
                <a:latin typeface="+mj-lt"/>
                <a:cs typeface="Gentium"/>
              </a:rPr>
              <a:t>Μύθος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i="1" dirty="0" err="1">
                <a:latin typeface="+mj-lt"/>
                <a:cs typeface="Gentium"/>
              </a:rPr>
              <a:t>και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Τελετουργία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προσφέρουν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συμβολική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επίλυση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των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συγκρούσεων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που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ενδημούν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στις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ανθρώπινες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κοινωνίες</a:t>
            </a:r>
            <a:r>
              <a:rPr lang="en-US" sz="3000" dirty="0">
                <a:latin typeface="+mj-lt"/>
                <a:cs typeface="Gentium"/>
              </a:rPr>
              <a:t>  </a:t>
            </a:r>
          </a:p>
          <a:p>
            <a:pPr lvl="0"/>
            <a:r>
              <a:rPr lang="en-US" sz="3000" dirty="0" err="1">
                <a:latin typeface="+mj-lt"/>
                <a:cs typeface="Gentium"/>
              </a:rPr>
              <a:t>Σε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περιόδους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κρίσης</a:t>
            </a:r>
            <a:r>
              <a:rPr lang="en-US" sz="3000" dirty="0">
                <a:latin typeface="+mj-lt"/>
                <a:cs typeface="Gentium"/>
              </a:rPr>
              <a:t>:</a:t>
            </a:r>
          </a:p>
          <a:p>
            <a:r>
              <a:rPr lang="en-US" sz="3000" dirty="0" err="1">
                <a:latin typeface="+mj-lt"/>
                <a:cs typeface="Gentium"/>
              </a:rPr>
              <a:t>Μύθοι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και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Τελετουργίες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τείνουν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να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εξελίσσονται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από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ιδιωτικές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 smtClean="0">
                <a:latin typeface="+mj-lt"/>
                <a:cs typeface="Gentium"/>
              </a:rPr>
              <a:t>τελετ</a:t>
            </a:r>
            <a:r>
              <a:rPr lang="el-GR" sz="3000" dirty="0" smtClean="0">
                <a:latin typeface="+mj-lt"/>
                <a:cs typeface="Gentium"/>
              </a:rPr>
              <a:t>έ</a:t>
            </a:r>
            <a:r>
              <a:rPr lang="en-US" sz="3000" dirty="0" err="1" smtClean="0">
                <a:latin typeface="+mj-lt"/>
                <a:cs typeface="Gentium"/>
              </a:rPr>
              <a:t>ς</a:t>
            </a:r>
            <a:r>
              <a:rPr lang="en-US" sz="3000" dirty="0" smtClean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και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προσωπικές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φαντασιώσεις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σε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θεσμοθετημένες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και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καθιερωμένες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μορφές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που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εξασφαλίζουν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την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απρόσκοπτη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ζωή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της</a:t>
            </a:r>
            <a:r>
              <a:rPr lang="en-US" sz="3000" dirty="0">
                <a:latin typeface="+mj-lt"/>
                <a:cs typeface="Gentium"/>
              </a:rPr>
              <a:t> </a:t>
            </a:r>
            <a:r>
              <a:rPr lang="en-US" sz="3000" dirty="0" err="1">
                <a:latin typeface="+mj-lt"/>
                <a:cs typeface="Gentium"/>
              </a:rPr>
              <a:t>κοινότητας</a:t>
            </a:r>
            <a:r>
              <a:rPr lang="en-US" sz="3000" dirty="0">
                <a:latin typeface="+mj-lt"/>
                <a:cs typeface="Gentium"/>
              </a:rPr>
              <a:t>. </a:t>
            </a: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147067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 smtClean="0">
                <a:latin typeface="Gentium"/>
                <a:cs typeface="Gentium"/>
              </a:rPr>
              <a:t/>
            </a:r>
            <a:br>
              <a:rPr lang="el-GR" u="sng" dirty="0" smtClean="0">
                <a:latin typeface="Gentium"/>
                <a:cs typeface="Gentium"/>
              </a:rPr>
            </a:br>
            <a:r>
              <a:rPr lang="en-US" u="sng" dirty="0" err="1" smtClean="0">
                <a:cs typeface="Gentium"/>
              </a:rPr>
              <a:t>Σύγχρονες</a:t>
            </a:r>
            <a:r>
              <a:rPr lang="en-US" u="sng" dirty="0" smtClean="0">
                <a:cs typeface="Gentium"/>
              </a:rPr>
              <a:t> </a:t>
            </a:r>
            <a:r>
              <a:rPr lang="en-US" u="sng" dirty="0" err="1" smtClean="0">
                <a:cs typeface="Gentium"/>
              </a:rPr>
              <a:t>τάσεις</a:t>
            </a:r>
            <a:r>
              <a:rPr lang="en-US" u="sng" dirty="0" smtClean="0">
                <a:cs typeface="Gentium"/>
              </a:rPr>
              <a:t> </a:t>
            </a:r>
            <a:r>
              <a:rPr lang="en-US" u="sng" dirty="0" err="1" smtClean="0">
                <a:cs typeface="Gentium"/>
              </a:rPr>
              <a:t>της</a:t>
            </a:r>
            <a:r>
              <a:rPr lang="en-US" u="sng" dirty="0" smtClean="0">
                <a:cs typeface="Gentium"/>
              </a:rPr>
              <a:t> </a:t>
            </a:r>
            <a:r>
              <a:rPr lang="en-US" u="sng" dirty="0" err="1" smtClean="0">
                <a:cs typeface="Gentium"/>
              </a:rPr>
              <a:t>Σχολής</a:t>
            </a:r>
            <a:r>
              <a:rPr lang="en-US" u="sng" dirty="0" smtClean="0">
                <a:cs typeface="Gentium"/>
              </a:rPr>
              <a:t>   </a:t>
            </a:r>
            <a:r>
              <a:rPr lang="en-US" dirty="0" smtClean="0">
                <a:latin typeface="Gentium"/>
                <a:cs typeface="Gentium"/>
              </a:rPr>
              <a:t/>
            </a:r>
            <a:br>
              <a:rPr lang="en-US" dirty="0" smtClean="0">
                <a:latin typeface="Gentium"/>
                <a:cs typeface="Gentium"/>
              </a:rPr>
            </a:br>
            <a:endParaRPr lang="en-US" dirty="0">
              <a:latin typeface="Gentium"/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u="sng" dirty="0" smtClean="0">
              <a:latin typeface="Gentium"/>
              <a:cs typeface="Gentium"/>
            </a:endParaRPr>
          </a:p>
          <a:p>
            <a:pPr lvl="0"/>
            <a:r>
              <a:rPr lang="en-US" u="sng" dirty="0" err="1" smtClean="0">
                <a:latin typeface="+mj-lt"/>
                <a:cs typeface="Gentium"/>
              </a:rPr>
              <a:t>Μύηση</a:t>
            </a:r>
            <a:r>
              <a:rPr lang="en-US" u="sng" dirty="0" smtClean="0">
                <a:latin typeface="+mj-lt"/>
                <a:cs typeface="Gentium"/>
              </a:rPr>
              <a:t> </a:t>
            </a:r>
            <a:endParaRPr lang="en-US" dirty="0">
              <a:latin typeface="+mj-lt"/>
              <a:cs typeface="Gentium"/>
            </a:endParaRPr>
          </a:p>
          <a:p>
            <a:pPr lvl="0"/>
            <a:r>
              <a:rPr lang="en-US" u="sng" dirty="0" err="1">
                <a:latin typeface="+mj-lt"/>
                <a:cs typeface="Gentium"/>
              </a:rPr>
              <a:t>Θεσμοθετημένη</a:t>
            </a:r>
            <a:r>
              <a:rPr lang="en-US" u="sng" dirty="0">
                <a:latin typeface="+mj-lt"/>
                <a:cs typeface="Gentium"/>
              </a:rPr>
              <a:t> </a:t>
            </a:r>
            <a:r>
              <a:rPr lang="en-US" u="sng" dirty="0" err="1">
                <a:latin typeface="+mj-lt"/>
                <a:cs typeface="Gentium"/>
              </a:rPr>
              <a:t>βία</a:t>
            </a:r>
            <a:r>
              <a:rPr lang="en-US" u="sng" dirty="0">
                <a:latin typeface="+mj-lt"/>
                <a:cs typeface="Gentium"/>
              </a:rPr>
              <a:t> </a:t>
            </a:r>
            <a:endParaRPr lang="en-US" dirty="0">
              <a:latin typeface="+mj-lt"/>
              <a:cs typeface="Gentium"/>
            </a:endParaRP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421548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Μύηση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cs typeface="Gentium"/>
              </a:rPr>
              <a:t>Van </a:t>
            </a:r>
            <a:r>
              <a:rPr lang="en-US" dirty="0" err="1">
                <a:latin typeface="+mj-lt"/>
                <a:cs typeface="Gentium"/>
              </a:rPr>
              <a:t>Gennep</a:t>
            </a:r>
            <a:r>
              <a:rPr lang="en-US" dirty="0">
                <a:latin typeface="+mj-lt"/>
                <a:cs typeface="Gentium"/>
              </a:rPr>
              <a:t> – Rites de passage (</a:t>
            </a:r>
            <a:r>
              <a:rPr lang="el-GR" dirty="0">
                <a:latin typeface="+mj-lt"/>
                <a:cs typeface="Gentium"/>
              </a:rPr>
              <a:t>= διαβατήρια </a:t>
            </a:r>
            <a:r>
              <a:rPr lang="el-GR" dirty="0" smtClean="0">
                <a:latin typeface="+mj-lt"/>
                <a:cs typeface="Gentium"/>
              </a:rPr>
              <a:t>έθιμα, 1909)</a:t>
            </a:r>
          </a:p>
          <a:p>
            <a:endParaRPr lang="en-US" dirty="0" smtClean="0">
              <a:latin typeface="+mj-lt"/>
              <a:cs typeface="Gentium"/>
            </a:endParaRPr>
          </a:p>
          <a:p>
            <a:r>
              <a:rPr lang="el-GR" dirty="0">
                <a:latin typeface="+mj-lt"/>
                <a:cs typeface="Gentium"/>
              </a:rPr>
              <a:t>Μετάβαση από μια κατάσταση σε μιαν </a:t>
            </a:r>
            <a:r>
              <a:rPr lang="el-GR" dirty="0" smtClean="0">
                <a:latin typeface="+mj-lt"/>
                <a:cs typeface="Gentium"/>
              </a:rPr>
              <a:t>άλλη:</a:t>
            </a:r>
            <a:endParaRPr lang="en-US" dirty="0" smtClean="0">
              <a:latin typeface="+mj-lt"/>
              <a:cs typeface="Gentium"/>
            </a:endParaRPr>
          </a:p>
          <a:p>
            <a:pPr marL="0" indent="0">
              <a:buNone/>
            </a:pPr>
            <a:r>
              <a:rPr lang="el-GR" dirty="0" smtClean="0">
                <a:latin typeface="+mj-lt"/>
                <a:cs typeface="Gentium"/>
              </a:rPr>
              <a:t> </a:t>
            </a:r>
            <a:endParaRPr lang="en-US" dirty="0">
              <a:latin typeface="+mj-lt"/>
              <a:cs typeface="Gentium"/>
            </a:endParaRPr>
          </a:p>
          <a:p>
            <a:pPr lvl="0">
              <a:buNone/>
            </a:pPr>
            <a:r>
              <a:rPr lang="el-GR" dirty="0">
                <a:latin typeface="+mj-lt"/>
                <a:cs typeface="Gentium"/>
              </a:rPr>
              <a:t>Ηλικιακή ομάδα</a:t>
            </a:r>
            <a:endParaRPr lang="en-US" dirty="0">
              <a:latin typeface="+mj-lt"/>
              <a:cs typeface="Gentium"/>
            </a:endParaRPr>
          </a:p>
          <a:p>
            <a:pPr lvl="0">
              <a:buNone/>
            </a:pPr>
            <a:r>
              <a:rPr lang="el-GR" dirty="0">
                <a:latin typeface="+mj-lt"/>
                <a:cs typeface="Gentium"/>
              </a:rPr>
              <a:t>Θρησκευτική / πολιτική ομάδα</a:t>
            </a:r>
            <a:endParaRPr lang="en-US" dirty="0">
              <a:latin typeface="+mj-lt"/>
              <a:cs typeface="Gentium"/>
            </a:endParaRPr>
          </a:p>
          <a:p>
            <a:pPr lvl="0">
              <a:buNone/>
            </a:pPr>
            <a:r>
              <a:rPr lang="el-GR" dirty="0">
                <a:latin typeface="+mj-lt"/>
                <a:cs typeface="Gentium"/>
              </a:rPr>
              <a:t>Από την ζωή στον θάνατο</a:t>
            </a:r>
            <a:endParaRPr lang="en-US" dirty="0">
              <a:latin typeface="+mj-lt"/>
              <a:cs typeface="Gentiu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4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943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cs typeface="Gentium"/>
              </a:rPr>
              <a:t>Τρία στάδια μυητικής διαδικασίας</a:t>
            </a:r>
            <a:endParaRPr lang="en-US" dirty="0">
              <a:cs typeface="Gent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9360"/>
            <a:ext cx="8229600" cy="48698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2600" dirty="0" smtClean="0">
                <a:latin typeface="+mj-lt"/>
                <a:cs typeface="Gentium"/>
              </a:rPr>
              <a:t>Το </a:t>
            </a:r>
            <a:r>
              <a:rPr lang="el-GR" sz="2600" dirty="0">
                <a:latin typeface="+mj-lt"/>
                <a:cs typeface="Gentium"/>
              </a:rPr>
              <a:t>άτομο συμβολικά πεθαίνει και ξαναγεννιέται </a:t>
            </a:r>
            <a:endParaRPr lang="en-US" sz="2600" dirty="0">
              <a:latin typeface="+mj-lt"/>
              <a:cs typeface="Gentium"/>
            </a:endParaRPr>
          </a:p>
          <a:p>
            <a:pPr lvl="0">
              <a:lnSpc>
                <a:spcPct val="150000"/>
              </a:lnSpc>
            </a:pPr>
            <a:r>
              <a:rPr lang="en-US" sz="2600" dirty="0" smtClean="0">
                <a:latin typeface="+mj-lt"/>
                <a:cs typeface="Gentium"/>
              </a:rPr>
              <a:t>Separation</a:t>
            </a:r>
            <a:r>
              <a:rPr lang="el-GR" sz="2600" dirty="0" smtClean="0">
                <a:latin typeface="+mj-lt"/>
                <a:cs typeface="Gentium"/>
              </a:rPr>
              <a:t> (=απομάκρυνση)</a:t>
            </a:r>
            <a:endParaRPr lang="en-US" sz="2600" dirty="0" smtClean="0">
              <a:latin typeface="+mj-lt"/>
              <a:cs typeface="Gentium"/>
            </a:endParaRPr>
          </a:p>
          <a:p>
            <a:pPr>
              <a:lnSpc>
                <a:spcPct val="150000"/>
              </a:lnSpc>
              <a:buNone/>
            </a:pPr>
            <a:r>
              <a:rPr lang="el-GR" sz="2600" dirty="0">
                <a:latin typeface="+mj-lt"/>
                <a:cs typeface="Gentium"/>
              </a:rPr>
              <a:t>Προηγείται μια περίοδος απομόνωσης ή </a:t>
            </a:r>
            <a:r>
              <a:rPr lang="el-GR" sz="2600" dirty="0" smtClean="0">
                <a:latin typeface="+mj-lt"/>
                <a:cs typeface="Gentium"/>
              </a:rPr>
              <a:t>εκδίωξη (</a:t>
            </a:r>
            <a:r>
              <a:rPr lang="el-GR" sz="2600" dirty="0">
                <a:latin typeface="+mj-lt"/>
                <a:cs typeface="Gentium"/>
              </a:rPr>
              <a:t>καταλύονται οι θεσμοί της κοινωνίας)</a:t>
            </a:r>
            <a:endParaRPr lang="en-US" sz="2600" dirty="0">
              <a:latin typeface="+mj-lt"/>
              <a:cs typeface="Gentium"/>
            </a:endParaRPr>
          </a:p>
          <a:p>
            <a:pPr lvl="0">
              <a:lnSpc>
                <a:spcPct val="150000"/>
              </a:lnSpc>
            </a:pPr>
            <a:r>
              <a:rPr lang="en-US" sz="2600" dirty="0">
                <a:latin typeface="+mj-lt"/>
                <a:cs typeface="Gentium"/>
              </a:rPr>
              <a:t>Segregation</a:t>
            </a:r>
            <a:r>
              <a:rPr lang="en-US" sz="2600" dirty="0" smtClean="0">
                <a:latin typeface="+mj-lt"/>
                <a:cs typeface="Gentium"/>
              </a:rPr>
              <a:t> </a:t>
            </a:r>
            <a:r>
              <a:rPr lang="el-GR" sz="2600" dirty="0" smtClean="0">
                <a:latin typeface="+mj-lt"/>
                <a:cs typeface="Gentium"/>
              </a:rPr>
              <a:t>(=απομόνωση, δοκιμασίες )</a:t>
            </a:r>
            <a:endParaRPr lang="en-US" sz="2600" dirty="0" smtClean="0">
              <a:latin typeface="+mj-lt"/>
              <a:cs typeface="Gentium"/>
            </a:endParaRPr>
          </a:p>
          <a:p>
            <a:pPr>
              <a:lnSpc>
                <a:spcPct val="150000"/>
              </a:lnSpc>
              <a:buNone/>
            </a:pPr>
            <a:r>
              <a:rPr lang="el-GR" sz="2600" dirty="0">
                <a:latin typeface="+mj-lt"/>
                <a:cs typeface="Gentium"/>
              </a:rPr>
              <a:t>Το άτομο περνά δοκιμασίες</a:t>
            </a:r>
            <a:endParaRPr lang="en-US" sz="2600" dirty="0">
              <a:latin typeface="+mj-lt"/>
              <a:cs typeface="Gentium"/>
            </a:endParaRPr>
          </a:p>
          <a:p>
            <a:pPr lvl="0">
              <a:lnSpc>
                <a:spcPct val="150000"/>
              </a:lnSpc>
            </a:pPr>
            <a:r>
              <a:rPr lang="en-US" sz="2600" dirty="0">
                <a:latin typeface="+mj-lt"/>
                <a:cs typeface="Gentium"/>
              </a:rPr>
              <a:t>Reintegration</a:t>
            </a:r>
            <a:r>
              <a:rPr lang="en-US" sz="2600" dirty="0" smtClean="0">
                <a:latin typeface="+mj-lt"/>
                <a:cs typeface="Gentium"/>
              </a:rPr>
              <a:t> </a:t>
            </a:r>
            <a:r>
              <a:rPr lang="el-GR" sz="2600" dirty="0" smtClean="0">
                <a:latin typeface="+mj-lt"/>
                <a:cs typeface="Gentium"/>
              </a:rPr>
              <a:t>(=επανένταξη)</a:t>
            </a:r>
            <a:endParaRPr lang="en-US" sz="2600" dirty="0" smtClean="0">
              <a:latin typeface="+mj-lt"/>
              <a:cs typeface="Gentium"/>
            </a:endParaRPr>
          </a:p>
          <a:p>
            <a:pPr>
              <a:lnSpc>
                <a:spcPct val="150000"/>
              </a:lnSpc>
              <a:buNone/>
            </a:pPr>
            <a:r>
              <a:rPr lang="el-GR" sz="2600" dirty="0">
                <a:latin typeface="+mj-lt"/>
                <a:cs typeface="Gentium"/>
              </a:rPr>
              <a:t>Γίνεται αποδεκτός από την νέα ομάδα</a:t>
            </a:r>
            <a:r>
              <a:rPr lang="el-GR" sz="2600" dirty="0" smtClean="0">
                <a:latin typeface="+mj-lt"/>
                <a:cs typeface="Gentium"/>
              </a:rPr>
              <a:t> </a:t>
            </a:r>
          </a:p>
          <a:p>
            <a:endParaRPr lang="en-US" dirty="0">
              <a:latin typeface="Gentium"/>
              <a:cs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420540338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700</Words>
  <Application>Microsoft Office PowerPoint</Application>
  <PresentationFormat>Προβολή στην οθόνη (4:3)</PresentationFormat>
  <Paragraphs>127</Paragraphs>
  <Slides>22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Μυθος και Τελετουργία   στην Αρχαία Ελλάδα </vt:lpstr>
      <vt:lpstr>Σκοποί  ενότητας</vt:lpstr>
      <vt:lpstr>Περιεχόμενα ενότητας</vt:lpstr>
      <vt:lpstr>ΛΕΙΤΟΥΡΓΙΚΗ ΕΡΜΗΝΕΙΑ ΤΩΝ ΜΥΘΩΝ </vt:lpstr>
      <vt:lpstr>Kluckhohn, “Myths and Rituals. A general theory” Harvard Theological Review 35 (1942),  45-79. </vt:lpstr>
      <vt:lpstr>Kluckhohn</vt:lpstr>
      <vt:lpstr> Σύγχρονες τάσεις της Σχολής    </vt:lpstr>
      <vt:lpstr>Μύηση</vt:lpstr>
      <vt:lpstr>Τρία στάδια μυητικής διαδικασίας</vt:lpstr>
      <vt:lpstr>Μαύρος Κυνηγός P. Vidal-Naquet</vt:lpstr>
      <vt:lpstr>Μύηση</vt:lpstr>
      <vt:lpstr> ΘΕΣΜΟΘΕΤΗΜΕΝΗ ΒΙΑ </vt:lpstr>
      <vt:lpstr>Θεσμοθετημένη βία</vt:lpstr>
      <vt:lpstr>Θεσμοθετημένη βία</vt:lpstr>
      <vt:lpstr>Burkert</vt:lpstr>
      <vt:lpstr>Burkert</vt:lpstr>
      <vt:lpstr>Burkert</vt:lpstr>
      <vt:lpstr>Τέλος Ενότητας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BD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μύθος;</dc:title>
  <dc:creator>E Coleman</dc:creator>
  <cp:lastModifiedBy>User</cp:lastModifiedBy>
  <cp:revision>18</cp:revision>
  <dcterms:created xsi:type="dcterms:W3CDTF">2015-10-01T11:04:25Z</dcterms:created>
  <dcterms:modified xsi:type="dcterms:W3CDTF">2015-10-17T08:33:52Z</dcterms:modified>
</cp:coreProperties>
</file>