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6" r:id="rId2"/>
    <p:sldId id="257" r:id="rId3"/>
    <p:sldId id="258" r:id="rId4"/>
    <p:sldId id="335" r:id="rId5"/>
    <p:sldId id="271" r:id="rId6"/>
    <p:sldId id="272" r:id="rId7"/>
    <p:sldId id="273" r:id="rId8"/>
    <p:sldId id="274" r:id="rId9"/>
    <p:sldId id="275" r:id="rId10"/>
    <p:sldId id="276" r:id="rId11"/>
    <p:sldId id="277" r:id="rId12"/>
    <p:sldId id="281" r:id="rId13"/>
    <p:sldId id="278" r:id="rId14"/>
    <p:sldId id="279" r:id="rId15"/>
    <p:sldId id="280" r:id="rId16"/>
    <p:sldId id="282" r:id="rId17"/>
    <p:sldId id="330" r:id="rId18"/>
    <p:sldId id="290" r:id="rId19"/>
    <p:sldId id="283" r:id="rId20"/>
    <p:sldId id="284" r:id="rId21"/>
    <p:sldId id="285" r:id="rId22"/>
    <p:sldId id="286" r:id="rId23"/>
    <p:sldId id="287" r:id="rId24"/>
    <p:sldId id="288" r:id="rId25"/>
    <p:sldId id="289" r:id="rId26"/>
    <p:sldId id="332" r:id="rId27"/>
    <p:sldId id="294" r:id="rId28"/>
    <p:sldId id="291" r:id="rId29"/>
    <p:sldId id="292" r:id="rId30"/>
    <p:sldId id="293" r:id="rId31"/>
    <p:sldId id="333" r:id="rId32"/>
    <p:sldId id="311" r:id="rId33"/>
    <p:sldId id="295" r:id="rId34"/>
    <p:sldId id="331" r:id="rId35"/>
    <p:sldId id="303" r:id="rId36"/>
    <p:sldId id="309" r:id="rId37"/>
    <p:sldId id="304" r:id="rId38"/>
    <p:sldId id="305" r:id="rId39"/>
    <p:sldId id="336" r:id="rId40"/>
    <p:sldId id="310" r:id="rId41"/>
    <p:sldId id="306" r:id="rId42"/>
    <p:sldId id="307" r:id="rId43"/>
    <p:sldId id="308" r:id="rId44"/>
    <p:sldId id="337" r:id="rId45"/>
    <p:sldId id="312" r:id="rId46"/>
    <p:sldId id="313" r:id="rId47"/>
    <p:sldId id="314" r:id="rId48"/>
    <p:sldId id="319" r:id="rId49"/>
    <p:sldId id="317" r:id="rId50"/>
    <p:sldId id="315" r:id="rId51"/>
    <p:sldId id="320" r:id="rId52"/>
    <p:sldId id="316" r:id="rId53"/>
    <p:sldId id="318" r:id="rId54"/>
    <p:sldId id="323" r:id="rId55"/>
    <p:sldId id="324" r:id="rId56"/>
    <p:sldId id="325" r:id="rId57"/>
    <p:sldId id="326" r:id="rId58"/>
    <p:sldId id="327" r:id="rId59"/>
    <p:sldId id="328" r:id="rId60"/>
    <p:sldId id="329" r:id="rId61"/>
    <p:sldId id="334"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74" autoAdjust="0"/>
    <p:restoredTop sz="94660"/>
  </p:normalViewPr>
  <p:slideViewPr>
    <p:cSldViewPr>
      <p:cViewPr varScale="1">
        <p:scale>
          <a:sx n="47" d="100"/>
          <a:sy n="47" d="100"/>
        </p:scale>
        <p:origin x="-912" y="-2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9D590FCE-2492-424F-8BBC-021A1D522598}" type="datetimeFigureOut">
              <a:rPr lang="en-GB" smtClean="0"/>
              <a:pPr/>
              <a:t>06/12/2015</a:t>
            </a:fld>
            <a:endParaRPr lang="en-GB"/>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GB"/>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005FC5F-E5B5-4849-8CC0-F6AABDB02FA5}" type="slidenum">
              <a:rPr lang="en-GB" smtClean="0"/>
              <a:pPr/>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590FCE-2492-424F-8BBC-021A1D522598}" type="datetimeFigureOut">
              <a:rPr lang="en-GB" smtClean="0"/>
              <a:pPr/>
              <a:t>06/12/2015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05FC5F-E5B5-4849-8CC0-F6AABDB02FA5}" type="slidenum">
              <a:rPr lang="en-GB" smtClean="0"/>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590FCE-2492-424F-8BBC-021A1D522598}" type="datetimeFigureOut">
              <a:rPr lang="en-GB" smtClean="0"/>
              <a:pPr/>
              <a:t>06/12/2015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05FC5F-E5B5-4849-8CC0-F6AABDB02FA5}" type="slidenum">
              <a:rPr lang="en-GB" smtClean="0"/>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9D590FCE-2492-424F-8BBC-021A1D522598}" type="datetimeFigureOut">
              <a:rPr lang="en-GB" smtClean="0"/>
              <a:pPr/>
              <a:t>06/12/2015</a:t>
            </a:fld>
            <a:endParaRPr lang="en-GB"/>
          </a:p>
        </p:txBody>
      </p:sp>
      <p:sp>
        <p:nvSpPr>
          <p:cNvPr id="5" name="Footer Placeholder 4"/>
          <p:cNvSpPr>
            <a:spLocks noGrp="1"/>
          </p:cNvSpPr>
          <p:nvPr>
            <p:ph type="ftr" sz="quarter" idx="11"/>
          </p:nvPr>
        </p:nvSpPr>
        <p:spPr>
          <a:xfrm>
            <a:off x="457200" y="6480969"/>
            <a:ext cx="4260056" cy="300831"/>
          </a:xfrm>
        </p:spPr>
        <p:txBody>
          <a:bodyPr/>
          <a:lstStyle/>
          <a:p>
            <a:endParaRPr lang="en-GB"/>
          </a:p>
        </p:txBody>
      </p:sp>
      <p:sp>
        <p:nvSpPr>
          <p:cNvPr id="6" name="Slide Number Placeholder 5"/>
          <p:cNvSpPr>
            <a:spLocks noGrp="1"/>
          </p:cNvSpPr>
          <p:nvPr>
            <p:ph type="sldNum" sz="quarter" idx="12"/>
          </p:nvPr>
        </p:nvSpPr>
        <p:spPr/>
        <p:txBody>
          <a:bodyPr/>
          <a:lstStyle/>
          <a:p>
            <a:fld id="{1005FC5F-E5B5-4849-8CC0-F6AABDB02FA5}" type="slidenum">
              <a:rPr lang="en-GB" smtClean="0"/>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9D590FCE-2492-424F-8BBC-021A1D522598}" type="datetimeFigureOut">
              <a:rPr lang="en-GB" smtClean="0"/>
              <a:pPr/>
              <a:t>06/12/2015</a:t>
            </a:fld>
            <a:endParaRPr lang="en-GB"/>
          </a:p>
        </p:txBody>
      </p:sp>
      <p:sp>
        <p:nvSpPr>
          <p:cNvPr id="5" name="Footer Placeholder 4"/>
          <p:cNvSpPr>
            <a:spLocks noGrp="1"/>
          </p:cNvSpPr>
          <p:nvPr>
            <p:ph type="ftr" sz="quarter" idx="11"/>
          </p:nvPr>
        </p:nvSpPr>
        <p:spPr>
          <a:xfrm>
            <a:off x="2619376" y="6480969"/>
            <a:ext cx="4260056" cy="300831"/>
          </a:xfrm>
        </p:spPr>
        <p:txBody>
          <a:bodyPr/>
          <a:lstStyle/>
          <a:p>
            <a:endParaRPr lang="en-GB"/>
          </a:p>
        </p:txBody>
      </p:sp>
      <p:sp>
        <p:nvSpPr>
          <p:cNvPr id="6" name="Slide Number Placeholder 5"/>
          <p:cNvSpPr>
            <a:spLocks noGrp="1"/>
          </p:cNvSpPr>
          <p:nvPr>
            <p:ph type="sldNum" sz="quarter" idx="12"/>
          </p:nvPr>
        </p:nvSpPr>
        <p:spPr>
          <a:xfrm>
            <a:off x="8451056" y="809624"/>
            <a:ext cx="502920" cy="300831"/>
          </a:xfrm>
        </p:spPr>
        <p:txBody>
          <a:bodyPr/>
          <a:lstStyle/>
          <a:p>
            <a:fld id="{1005FC5F-E5B5-4849-8CC0-F6AABDB02FA5}" type="slidenum">
              <a:rPr lang="en-GB" smtClean="0"/>
              <a:pPr/>
              <a:t>‹#›</a:t>
            </a:fld>
            <a:endParaRPr lang="en-GB"/>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9D590FCE-2492-424F-8BBC-021A1D522598}" type="datetimeFigureOut">
              <a:rPr lang="en-GB" smtClean="0"/>
              <a:pPr/>
              <a:t>06/12/2015</a:t>
            </a:fld>
            <a:endParaRPr lang="en-GB"/>
          </a:p>
        </p:txBody>
      </p:sp>
      <p:sp>
        <p:nvSpPr>
          <p:cNvPr id="6" name="Footer Placeholder 5"/>
          <p:cNvSpPr>
            <a:spLocks noGrp="1"/>
          </p:cNvSpPr>
          <p:nvPr>
            <p:ph type="ftr" sz="quarter" idx="11"/>
          </p:nvPr>
        </p:nvSpPr>
        <p:spPr>
          <a:xfrm>
            <a:off x="457200" y="6480969"/>
            <a:ext cx="4260056" cy="301752"/>
          </a:xfrm>
        </p:spPr>
        <p:txBody>
          <a:bodyPr/>
          <a:lstStyle/>
          <a:p>
            <a:endParaRPr lang="en-GB"/>
          </a:p>
        </p:txBody>
      </p:sp>
      <p:sp>
        <p:nvSpPr>
          <p:cNvPr id="7" name="Slide Number Placeholder 6"/>
          <p:cNvSpPr>
            <a:spLocks noGrp="1"/>
          </p:cNvSpPr>
          <p:nvPr>
            <p:ph type="sldNum" sz="quarter" idx="12"/>
          </p:nvPr>
        </p:nvSpPr>
        <p:spPr>
          <a:xfrm>
            <a:off x="7589520" y="6480969"/>
            <a:ext cx="502920" cy="301752"/>
          </a:xfrm>
        </p:spPr>
        <p:txBody>
          <a:bodyPr/>
          <a:lstStyle/>
          <a:p>
            <a:fld id="{1005FC5F-E5B5-4849-8CC0-F6AABDB02FA5}" type="slidenum">
              <a:rPr lang="en-GB" smtClean="0"/>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9D590FCE-2492-424F-8BBC-021A1D522598}" type="datetimeFigureOut">
              <a:rPr lang="en-GB" smtClean="0"/>
              <a:pPr/>
              <a:t>06/12/2015</a:t>
            </a:fld>
            <a:endParaRPr lang="en-GB"/>
          </a:p>
        </p:txBody>
      </p:sp>
      <p:sp>
        <p:nvSpPr>
          <p:cNvPr id="8" name="Footer Placeholder 7"/>
          <p:cNvSpPr>
            <a:spLocks noGrp="1"/>
          </p:cNvSpPr>
          <p:nvPr>
            <p:ph type="ftr" sz="quarter" idx="11"/>
          </p:nvPr>
        </p:nvSpPr>
        <p:spPr>
          <a:xfrm>
            <a:off x="457200" y="6480969"/>
            <a:ext cx="4261104" cy="301752"/>
          </a:xfrm>
        </p:spPr>
        <p:txBody>
          <a:bodyPr/>
          <a:lstStyle/>
          <a:p>
            <a:endParaRPr lang="en-GB"/>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1005FC5F-E5B5-4849-8CC0-F6AABDB02FA5}"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590FCE-2492-424F-8BBC-021A1D522598}" type="datetimeFigureOut">
              <a:rPr lang="en-GB" smtClean="0"/>
              <a:pPr/>
              <a:t>06/12/2015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05FC5F-E5B5-4849-8CC0-F6AABDB02FA5}" type="slidenum">
              <a:rPr lang="en-GB" smtClean="0"/>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9D590FCE-2492-424F-8BBC-021A1D522598}" type="datetimeFigureOut">
              <a:rPr lang="en-GB" smtClean="0"/>
              <a:pPr/>
              <a:t>06/12/2015</a:t>
            </a:fld>
            <a:endParaRPr lang="en-GB"/>
          </a:p>
        </p:txBody>
      </p:sp>
      <p:sp>
        <p:nvSpPr>
          <p:cNvPr id="3" name="Footer Placeholder 2"/>
          <p:cNvSpPr>
            <a:spLocks noGrp="1"/>
          </p:cNvSpPr>
          <p:nvPr>
            <p:ph type="ftr" sz="quarter" idx="11"/>
          </p:nvPr>
        </p:nvSpPr>
        <p:spPr>
          <a:xfrm>
            <a:off x="457200" y="6481890"/>
            <a:ext cx="4260056" cy="300831"/>
          </a:xfrm>
        </p:spPr>
        <p:txBody>
          <a:bodyPr/>
          <a:lstStyle/>
          <a:p>
            <a:endParaRPr lang="en-GB"/>
          </a:p>
        </p:txBody>
      </p:sp>
      <p:sp>
        <p:nvSpPr>
          <p:cNvPr id="4" name="Slide Number Placeholder 3"/>
          <p:cNvSpPr>
            <a:spLocks noGrp="1"/>
          </p:cNvSpPr>
          <p:nvPr>
            <p:ph type="sldNum" sz="quarter" idx="12"/>
          </p:nvPr>
        </p:nvSpPr>
        <p:spPr>
          <a:xfrm>
            <a:off x="7589520" y="6480969"/>
            <a:ext cx="502920" cy="301752"/>
          </a:xfrm>
        </p:spPr>
        <p:txBody>
          <a:bodyPr/>
          <a:lstStyle/>
          <a:p>
            <a:fld id="{1005FC5F-E5B5-4849-8CC0-F6AABDB02FA5}" type="slidenum">
              <a:rPr lang="en-GB" smtClean="0"/>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9D590FCE-2492-424F-8BBC-021A1D522598}" type="datetimeFigureOut">
              <a:rPr lang="en-GB" smtClean="0"/>
              <a:pPr/>
              <a:t>06/12/2015</a:t>
            </a:fld>
            <a:endParaRPr lang="en-GB"/>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GB"/>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1005FC5F-E5B5-4849-8CC0-F6AABDB02FA5}"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9D590FCE-2492-424F-8BBC-021A1D522598}" type="datetimeFigureOut">
              <a:rPr lang="en-GB" smtClean="0"/>
              <a:pPr/>
              <a:t>06/12/2015</a:t>
            </a:fld>
            <a:endParaRPr lang="en-GB"/>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GB"/>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1005FC5F-E5B5-4849-8CC0-F6AABDB02FA5}"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9D590FCE-2492-424F-8BBC-021A1D522598}" type="datetimeFigureOut">
              <a:rPr lang="en-GB" smtClean="0"/>
              <a:pPr/>
              <a:t>06/12/2015</a:t>
            </a:fld>
            <a:endParaRPr lang="en-GB"/>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GB"/>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005FC5F-E5B5-4849-8CC0-F6AABDB02FA5}"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ransition/>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www.ncbi.nlm.nih.gov/pubmed?term=Takegami%20T%5bAuthor%5d&amp;cauthor=true&amp;cauthor_uid=23074024" TargetMode="External"/><Relationship Id="rId3" Type="http://schemas.openxmlformats.org/officeDocument/2006/relationships/hyperlink" Target="http://www.ncbi.nlm.nih.gov/pubmed?term=Nukuzuma%20S%5bAuthor%5d&amp;cauthor=true&amp;cauthor_uid=23074024" TargetMode="External"/><Relationship Id="rId7" Type="http://schemas.openxmlformats.org/officeDocument/2006/relationships/hyperlink" Target="http://www.ncbi.nlm.nih.gov/pubmed?term=Nukuzuma%20C%5bAuthor%5d&amp;cauthor=true&amp;cauthor_uid=23074024" TargetMode="External"/><Relationship Id="rId2" Type="http://schemas.openxmlformats.org/officeDocument/2006/relationships/hyperlink" Target="http://www.ncbi.nlm.nih.gov/pubmed/23074024" TargetMode="External"/><Relationship Id="rId1" Type="http://schemas.openxmlformats.org/officeDocument/2006/relationships/slideLayout" Target="../slideLayouts/slideLayout7.xml"/><Relationship Id="rId6" Type="http://schemas.openxmlformats.org/officeDocument/2006/relationships/hyperlink" Target="http://www.ncbi.nlm.nih.gov/pubmed?term=Nakamichi%20K%5bAuthor%5d&amp;cauthor=true&amp;cauthor_uid=23074024" TargetMode="External"/><Relationship Id="rId5" Type="http://schemas.openxmlformats.org/officeDocument/2006/relationships/hyperlink" Target="http://www.ncbi.nlm.nih.gov/pubmed?term=Sugiura%20S%5bAuthor%5d&amp;cauthor=true&amp;cauthor_uid=23074024" TargetMode="External"/><Relationship Id="rId4" Type="http://schemas.openxmlformats.org/officeDocument/2006/relationships/hyperlink" Target="http://www.ncbi.nlm.nih.gov/pubmed?term=Kameoka%20M%5bAuthor%5d&amp;cauthor=true&amp;cauthor_uid=23074024"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www.ncbi.nlm.nih.gov/pubmed/23477875"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44" y="0"/>
            <a:ext cx="8062912" cy="2276871"/>
          </a:xfrm>
        </p:spPr>
        <p:txBody>
          <a:bodyPr>
            <a:normAutofit fontScale="90000"/>
          </a:bodyPr>
          <a:lstStyle/>
          <a:p>
            <a:pPr algn="ctr"/>
            <a:r>
              <a:rPr lang="el-GR" dirty="0" smtClean="0"/>
              <a:t/>
            </a:r>
            <a:br>
              <a:rPr lang="el-GR" dirty="0" smtClean="0"/>
            </a:br>
            <a:r>
              <a:rPr lang="el-GR" dirty="0"/>
              <a:t/>
            </a:r>
            <a:br>
              <a:rPr lang="el-GR" dirty="0"/>
            </a:br>
            <a:r>
              <a:rPr lang="el-GR" dirty="0" smtClean="0"/>
              <a:t> </a:t>
            </a:r>
            <a:br>
              <a:rPr lang="el-GR" dirty="0" smtClean="0"/>
            </a:br>
            <a:r>
              <a:rPr lang="el-GR" dirty="0" smtClean="0"/>
              <a:t>ΑΝΤΙ-ΙΙΚΑ ΦΑΡΜΑΚΑ</a:t>
            </a:r>
            <a:br>
              <a:rPr lang="el-GR" dirty="0" smtClean="0"/>
            </a:br>
            <a:r>
              <a:rPr lang="el-GR" dirty="0" smtClean="0"/>
              <a:t>ΝΕΟΤΕΡΑ </a:t>
            </a:r>
            <a:r>
              <a:rPr lang="el-GR" dirty="0" smtClean="0"/>
              <a:t>ΔΕΔΟΜΕΝΑ ΣΤΗΝ ΑΝΤΙΪΚΗ ΘΕΡΑΠΕΙΑ</a:t>
            </a:r>
            <a:endParaRPr lang="en-GB" dirty="0"/>
          </a:p>
        </p:txBody>
      </p:sp>
      <p:sp>
        <p:nvSpPr>
          <p:cNvPr id="3" name="Subtitle 2"/>
          <p:cNvSpPr>
            <a:spLocks noGrp="1"/>
          </p:cNvSpPr>
          <p:nvPr>
            <p:ph type="subTitle" idx="1"/>
          </p:nvPr>
        </p:nvSpPr>
        <p:spPr>
          <a:xfrm>
            <a:off x="0" y="2564904"/>
            <a:ext cx="9144000" cy="4293096"/>
          </a:xfrm>
        </p:spPr>
        <p:txBody>
          <a:bodyPr>
            <a:noAutofit/>
          </a:bodyPr>
          <a:lstStyle/>
          <a:p>
            <a:pPr algn="ctr"/>
            <a:endParaRPr lang="en-US" sz="3200" dirty="0" smtClean="0">
              <a:solidFill>
                <a:srgbClr val="FFFF00"/>
              </a:solidFill>
            </a:endParaRPr>
          </a:p>
          <a:p>
            <a:pPr algn="ctr"/>
            <a:endParaRPr lang="en-US" sz="3200" dirty="0">
              <a:solidFill>
                <a:srgbClr val="FFFF00"/>
              </a:solidFill>
            </a:endParaRPr>
          </a:p>
          <a:p>
            <a:pPr algn="ctr"/>
            <a:endParaRPr lang="en-US" sz="3200" dirty="0" smtClean="0">
              <a:solidFill>
                <a:srgbClr val="FFFF00"/>
              </a:solidFill>
            </a:endParaRPr>
          </a:p>
          <a:p>
            <a:pPr algn="ctr"/>
            <a:r>
              <a:rPr lang="el-GR" sz="3200" dirty="0" smtClean="0">
                <a:solidFill>
                  <a:srgbClr val="FFFF00"/>
                </a:solidFill>
              </a:rPr>
              <a:t>ΓΕΩΡΓΙΟΣ </a:t>
            </a:r>
            <a:r>
              <a:rPr lang="el-GR" sz="3200" dirty="0" smtClean="0">
                <a:solidFill>
                  <a:srgbClr val="FFFF00"/>
                </a:solidFill>
              </a:rPr>
              <a:t>Ζ. </a:t>
            </a:r>
            <a:r>
              <a:rPr lang="el-GR" sz="3200" dirty="0" smtClean="0">
                <a:solidFill>
                  <a:srgbClr val="FFFF00"/>
                </a:solidFill>
              </a:rPr>
              <a:t>ΠΑΝΟΣ</a:t>
            </a:r>
          </a:p>
          <a:p>
            <a:pPr algn="ctr"/>
            <a:r>
              <a:rPr lang="en-US" sz="2800" dirty="0" smtClean="0">
                <a:solidFill>
                  <a:srgbClr val="FFFF00"/>
                </a:solidFill>
              </a:rPr>
              <a:t>BSc(</a:t>
            </a:r>
            <a:r>
              <a:rPr lang="en-US" sz="2800" dirty="0" err="1" smtClean="0">
                <a:solidFill>
                  <a:srgbClr val="FFFF00"/>
                </a:solidFill>
              </a:rPr>
              <a:t>Biomed.Eng</a:t>
            </a:r>
            <a:r>
              <a:rPr lang="en-US" sz="2800" dirty="0" smtClean="0">
                <a:solidFill>
                  <a:srgbClr val="FFFF00"/>
                </a:solidFill>
              </a:rPr>
              <a:t>.),</a:t>
            </a:r>
            <a:r>
              <a:rPr lang="en-US" sz="2800" dirty="0" err="1" smtClean="0">
                <a:solidFill>
                  <a:srgbClr val="FFFF00"/>
                </a:solidFill>
              </a:rPr>
              <a:t>CEng,MIET,MD,PhD,DTM&amp;H</a:t>
            </a:r>
            <a:r>
              <a:rPr lang="en-US" sz="2800" dirty="0" smtClean="0">
                <a:solidFill>
                  <a:srgbClr val="FFFF00"/>
                </a:solidFill>
              </a:rPr>
              <a:t>(Lon),FRCP</a:t>
            </a:r>
            <a:endParaRPr lang="el-GR" sz="2800" dirty="0" smtClean="0">
              <a:solidFill>
                <a:srgbClr val="FFFF00"/>
              </a:solidFill>
            </a:endParaRPr>
          </a:p>
          <a:p>
            <a:pPr algn="ctr"/>
            <a:r>
              <a:rPr lang="el-GR" sz="2800" dirty="0" smtClean="0">
                <a:solidFill>
                  <a:srgbClr val="FFFF00"/>
                </a:solidFill>
              </a:rPr>
              <a:t>Αν.  </a:t>
            </a:r>
            <a:r>
              <a:rPr lang="el-GR" sz="2800" dirty="0" smtClean="0">
                <a:solidFill>
                  <a:srgbClr val="FFFF00"/>
                </a:solidFill>
              </a:rPr>
              <a:t>Καθηγητής Παθολογίας και Λοιμωδών Νοσημάτων </a:t>
            </a:r>
            <a:endParaRPr lang="en-US" sz="2800" dirty="0" smtClean="0">
              <a:solidFill>
                <a:srgbClr val="FFFF00"/>
              </a:solidFill>
            </a:endParaRPr>
          </a:p>
          <a:p>
            <a:pPr algn="ctr"/>
            <a:r>
              <a:rPr lang="el-GR" sz="3200" dirty="0" smtClean="0">
                <a:solidFill>
                  <a:srgbClr val="FFFF00"/>
                </a:solidFill>
              </a:rPr>
              <a:t>Πανεπιστημιακό Γενικό Νοσοκομείο </a:t>
            </a:r>
            <a:r>
              <a:rPr lang="el-GR" sz="3200" dirty="0" smtClean="0">
                <a:solidFill>
                  <a:srgbClr val="FFFF00"/>
                </a:solidFill>
              </a:rPr>
              <a:t>Πατρών, </a:t>
            </a:r>
          </a:p>
          <a:p>
            <a:pPr algn="ctr"/>
            <a:r>
              <a:rPr lang="el-GR" sz="3200" dirty="0" smtClean="0">
                <a:solidFill>
                  <a:srgbClr val="FFFF00"/>
                </a:solidFill>
              </a:rPr>
              <a:t>Ιατρική Σχολή Πατρών</a:t>
            </a:r>
            <a:endParaRPr lang="en-GB" sz="3200" dirty="0">
              <a:solidFill>
                <a:srgbClr val="FFFF0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260648"/>
            <a:ext cx="8568952" cy="6555641"/>
          </a:xfrm>
          <a:prstGeom prst="rect">
            <a:avLst/>
          </a:prstGeom>
          <a:noFill/>
        </p:spPr>
        <p:txBody>
          <a:bodyPr wrap="square" rtlCol="0">
            <a:spAutoFit/>
          </a:bodyPr>
          <a:lstStyle/>
          <a:p>
            <a:pPr marL="514350" indent="-514350">
              <a:buClr>
                <a:srgbClr val="FFC000"/>
              </a:buClr>
              <a:buFont typeface="Wingdings 3" pitchFamily="18" charset="2"/>
              <a:buChar char=""/>
            </a:pPr>
            <a:r>
              <a:rPr lang="el-GR" sz="3000" dirty="0" smtClean="0"/>
              <a:t>Ανασύσταση ανοσοποιητικού συστήματος:</a:t>
            </a:r>
          </a:p>
          <a:p>
            <a:pPr marL="971550" lvl="1" indent="-514350">
              <a:buClr>
                <a:srgbClr val="FFC000"/>
              </a:buClr>
              <a:buFont typeface="Arial" pitchFamily="34" charset="0"/>
              <a:buChar char="•"/>
            </a:pPr>
            <a:r>
              <a:rPr lang="el-GR" sz="3000" dirty="0" smtClean="0"/>
              <a:t>Διακοπή ανοσοκατασταλτικής αγωγής</a:t>
            </a:r>
          </a:p>
          <a:p>
            <a:pPr marL="971550" lvl="1" indent="-514350">
              <a:buClr>
                <a:srgbClr val="FFC000"/>
              </a:buClr>
              <a:buFont typeface="Arial" pitchFamily="34" charset="0"/>
              <a:buChar char="•"/>
            </a:pPr>
            <a:r>
              <a:rPr lang="el-GR" sz="3000" dirty="0" smtClean="0"/>
              <a:t>Πλασμαφαίρεση</a:t>
            </a:r>
          </a:p>
          <a:p>
            <a:pPr marL="971550" lvl="1" indent="-514350">
              <a:buClr>
                <a:srgbClr val="FFC000"/>
              </a:buClr>
            </a:pPr>
            <a:endParaRPr lang="el-GR" sz="3000" dirty="0" smtClean="0"/>
          </a:p>
          <a:p>
            <a:pPr marL="514350" indent="-514350">
              <a:buClr>
                <a:srgbClr val="FFC000"/>
              </a:buClr>
              <a:buFont typeface="Wingdings 3" pitchFamily="18" charset="2"/>
              <a:buChar char=""/>
            </a:pPr>
            <a:r>
              <a:rPr lang="el-GR" sz="3000" dirty="0" smtClean="0"/>
              <a:t>Σε ασθενείς με </a:t>
            </a:r>
            <a:r>
              <a:rPr lang="en-GB" sz="3000" dirty="0" smtClean="0"/>
              <a:t>AIDS</a:t>
            </a:r>
            <a:r>
              <a:rPr lang="el-GR" sz="3000" dirty="0" smtClean="0"/>
              <a:t>:</a:t>
            </a:r>
          </a:p>
          <a:p>
            <a:pPr marL="971550" lvl="1" indent="-514350">
              <a:buClr>
                <a:srgbClr val="FFC000"/>
              </a:buClr>
              <a:buFont typeface="Arial" pitchFamily="34" charset="0"/>
              <a:buChar char="•"/>
            </a:pPr>
            <a:r>
              <a:rPr lang="el-GR" sz="3000" dirty="0" smtClean="0"/>
              <a:t>Άμεση έναρξη </a:t>
            </a:r>
            <a:r>
              <a:rPr lang="en-GB" sz="3000" dirty="0" smtClean="0"/>
              <a:t>HAART</a:t>
            </a:r>
          </a:p>
          <a:p>
            <a:pPr marL="971550" lvl="1" indent="-514350">
              <a:buClr>
                <a:srgbClr val="FFC000"/>
              </a:buClr>
              <a:buFont typeface="Arial" pitchFamily="34" charset="0"/>
              <a:buChar char="•"/>
            </a:pPr>
            <a:r>
              <a:rPr lang="el-GR" sz="3000" dirty="0" smtClean="0"/>
              <a:t>Βελτιστοποίηση </a:t>
            </a:r>
            <a:r>
              <a:rPr lang="en-GB" sz="3000" dirty="0" smtClean="0"/>
              <a:t>HAART</a:t>
            </a:r>
            <a:r>
              <a:rPr lang="el-GR" sz="3000" dirty="0" smtClean="0"/>
              <a:t> σχήματος με στόχο μη ανιχνεύσιμο ιϊκό φορτίο και επιστροφή των </a:t>
            </a:r>
            <a:r>
              <a:rPr lang="en-GB" sz="3000" dirty="0" smtClean="0"/>
              <a:t>CD4</a:t>
            </a:r>
            <a:r>
              <a:rPr lang="el-GR" sz="3000" dirty="0" smtClean="0"/>
              <a:t> σε φυσιολογικά επίπεδα</a:t>
            </a:r>
          </a:p>
          <a:p>
            <a:pPr marL="971550" lvl="1" indent="-514350">
              <a:buClr>
                <a:srgbClr val="FFC000"/>
              </a:buClr>
              <a:buFont typeface="Arial" pitchFamily="34" charset="0"/>
              <a:buChar char="•"/>
            </a:pPr>
            <a:endParaRPr lang="el-GR" sz="3000" dirty="0" smtClean="0"/>
          </a:p>
          <a:p>
            <a:pPr marL="514350" indent="-514350">
              <a:buClr>
                <a:srgbClr val="FFC000"/>
              </a:buClr>
              <a:buFont typeface="Wingdings 3" pitchFamily="18" charset="2"/>
              <a:buChar char=""/>
            </a:pPr>
            <a:r>
              <a:rPr lang="el-GR" sz="3000" dirty="0" smtClean="0"/>
              <a:t>Κίνδυνος για </a:t>
            </a:r>
            <a:r>
              <a:rPr lang="en-GB" sz="3000" dirty="0" smtClean="0"/>
              <a:t>IRIS</a:t>
            </a:r>
            <a:r>
              <a:rPr lang="el-GR" sz="3000" dirty="0" smtClean="0"/>
              <a:t> κατά την ανασύσταση του ανοσοποιητικού – απαιτούνται υψηλές δόσεις κορτικοστεροειδών: </a:t>
            </a:r>
            <a:r>
              <a:rPr lang="en-GB" sz="3000" dirty="0" err="1" smtClean="0"/>
              <a:t>methylprednisolone</a:t>
            </a:r>
            <a:r>
              <a:rPr lang="en-GB" sz="3000" dirty="0" smtClean="0"/>
              <a:t> </a:t>
            </a:r>
            <a:r>
              <a:rPr lang="el-GR" sz="3000" dirty="0" smtClean="0"/>
              <a:t>ή ισοδύναμο στεροειδές (</a:t>
            </a:r>
            <a:r>
              <a:rPr lang="en-GB" sz="3000" dirty="0" smtClean="0"/>
              <a:t> 1g/d </a:t>
            </a:r>
            <a:r>
              <a:rPr lang="el-GR" sz="3000" dirty="0" smtClean="0"/>
              <a:t>για 3 ημέρες)</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892480" cy="6278642"/>
          </a:xfrm>
          <a:prstGeom prst="rect">
            <a:avLst/>
          </a:prstGeom>
          <a:noFill/>
        </p:spPr>
        <p:txBody>
          <a:bodyPr wrap="square" rtlCol="0">
            <a:spAutoFit/>
          </a:bodyPr>
          <a:lstStyle/>
          <a:p>
            <a:pPr>
              <a:buClr>
                <a:srgbClr val="FFC000"/>
              </a:buClr>
              <a:buFont typeface="Wingdings 3" pitchFamily="18" charset="2"/>
              <a:buChar char=""/>
            </a:pPr>
            <a:r>
              <a:rPr lang="en-GB" sz="3000" b="1" dirty="0" smtClean="0"/>
              <a:t> </a:t>
            </a:r>
            <a:r>
              <a:rPr lang="en-GB" sz="3000" b="1" dirty="0" err="1" smtClean="0"/>
              <a:t>Cidofovir</a:t>
            </a:r>
            <a:r>
              <a:rPr lang="en-GB" sz="3000" b="1" dirty="0" smtClean="0"/>
              <a:t> </a:t>
            </a:r>
            <a:r>
              <a:rPr lang="en-GB" sz="3000" dirty="0" smtClean="0"/>
              <a:t>– </a:t>
            </a:r>
            <a:r>
              <a:rPr lang="el-GR" sz="3000" dirty="0" smtClean="0"/>
              <a:t>αναστέλλει την αντιγραφή του ιού</a:t>
            </a:r>
          </a:p>
          <a:p>
            <a:pPr lvl="1">
              <a:buClr>
                <a:srgbClr val="FFC000"/>
              </a:buClr>
              <a:buFont typeface="Calibri" pitchFamily="34" charset="0"/>
              <a:buChar char="‒"/>
            </a:pPr>
            <a:r>
              <a:rPr lang="el-GR" sz="3000" dirty="0" smtClean="0"/>
              <a:t> </a:t>
            </a:r>
            <a:r>
              <a:rPr lang="el-GR" sz="2800" dirty="0" smtClean="0"/>
              <a:t>Πολύ καλή μακροχρόνια ανταπόκριση</a:t>
            </a:r>
          </a:p>
          <a:p>
            <a:pPr lvl="1">
              <a:buClr>
                <a:srgbClr val="FFC000"/>
              </a:buClr>
              <a:buFont typeface="Calibri" pitchFamily="34" charset="0"/>
              <a:buChar char="‒"/>
            </a:pPr>
            <a:r>
              <a:rPr lang="el-GR" sz="2800" dirty="0" smtClean="0"/>
              <a:t> Αναφορές καλής ανταπόκρισης και σε προσθήκη σε </a:t>
            </a:r>
            <a:r>
              <a:rPr lang="en-GB" sz="2800" dirty="0" smtClean="0"/>
              <a:t>HAART</a:t>
            </a:r>
            <a:r>
              <a:rPr lang="el-GR" sz="2800" dirty="0" smtClean="0"/>
              <a:t> σχήματα</a:t>
            </a:r>
          </a:p>
          <a:p>
            <a:pPr>
              <a:buClr>
                <a:srgbClr val="FFC000"/>
              </a:buClr>
              <a:buFont typeface="Wingdings 3" pitchFamily="18" charset="2"/>
              <a:buChar char=""/>
            </a:pPr>
            <a:r>
              <a:rPr lang="el-GR" sz="3000" dirty="0" smtClean="0"/>
              <a:t> </a:t>
            </a:r>
            <a:r>
              <a:rPr lang="el-GR" sz="3000" b="1" dirty="0" smtClean="0"/>
              <a:t>Αναστολείς σεροτονινεργικών υποδοχέων [5ΗΤ2</a:t>
            </a:r>
            <a:r>
              <a:rPr lang="en-GB" sz="3000" b="1" dirty="0" smtClean="0"/>
              <a:t>a</a:t>
            </a:r>
            <a:r>
              <a:rPr lang="el-GR" sz="3000" b="1" dirty="0" smtClean="0"/>
              <a:t>] </a:t>
            </a:r>
            <a:r>
              <a:rPr lang="el-GR" sz="3000" dirty="0" smtClean="0"/>
              <a:t>(</a:t>
            </a:r>
            <a:r>
              <a:rPr lang="en-GB" sz="3000" dirty="0" err="1" smtClean="0"/>
              <a:t>olanzapine</a:t>
            </a:r>
            <a:r>
              <a:rPr lang="en-GB" sz="3000" dirty="0" smtClean="0"/>
              <a:t>, </a:t>
            </a:r>
            <a:r>
              <a:rPr lang="en-GB" sz="3000" dirty="0" err="1" smtClean="0"/>
              <a:t>zisprasidone</a:t>
            </a:r>
            <a:r>
              <a:rPr lang="en-GB" sz="3000" dirty="0" smtClean="0"/>
              <a:t>, </a:t>
            </a:r>
            <a:r>
              <a:rPr lang="en-GB" sz="3000" i="1" dirty="0" err="1" smtClean="0"/>
              <a:t>mirtazapine</a:t>
            </a:r>
            <a:r>
              <a:rPr lang="en-GB" sz="3000" dirty="0" smtClean="0"/>
              <a:t>) – </a:t>
            </a:r>
            <a:r>
              <a:rPr lang="el-GR" sz="3000" dirty="0" smtClean="0"/>
              <a:t>δρούν αναστέλλοντας την είσοδο του ιού στα κύτταρα (αναστολή των υποδοχέων)</a:t>
            </a:r>
          </a:p>
          <a:p>
            <a:pPr lvl="1">
              <a:buClr>
                <a:srgbClr val="FFC000"/>
              </a:buClr>
              <a:buFont typeface="Calibri" pitchFamily="34" charset="0"/>
              <a:buChar char="‒"/>
            </a:pPr>
            <a:r>
              <a:rPr lang="el-GR" sz="2800" dirty="0" smtClean="0"/>
              <a:t> η αποτελεσματικότητά τους δεν έχει αποδειχθεί </a:t>
            </a:r>
          </a:p>
          <a:p>
            <a:pPr lvl="1">
              <a:buClr>
                <a:srgbClr val="FFC000"/>
              </a:buClr>
              <a:buFont typeface="Arial" pitchFamily="34" charset="0"/>
              <a:buChar char="•"/>
            </a:pPr>
            <a:r>
              <a:rPr lang="el-GR" sz="2400" dirty="0" smtClean="0"/>
              <a:t> αναφορά θεραπείας ασθενούς με συνδιασμό </a:t>
            </a:r>
            <a:r>
              <a:rPr lang="en-GB" sz="2400" dirty="0" err="1" smtClean="0"/>
              <a:t>cidofovir</a:t>
            </a:r>
            <a:r>
              <a:rPr lang="el-GR" sz="2400" dirty="0" smtClean="0"/>
              <a:t> </a:t>
            </a:r>
            <a:r>
              <a:rPr lang="en-GB" sz="2400" dirty="0" smtClean="0"/>
              <a:t>+</a:t>
            </a:r>
            <a:r>
              <a:rPr lang="el-GR" sz="2400" dirty="0" smtClean="0"/>
              <a:t> </a:t>
            </a:r>
            <a:r>
              <a:rPr lang="en-GB" sz="2400" dirty="0" err="1" smtClean="0"/>
              <a:t>mirtazapine</a:t>
            </a:r>
            <a:endParaRPr lang="en-GB" sz="2400" dirty="0" smtClean="0"/>
          </a:p>
          <a:p>
            <a:pPr>
              <a:buClr>
                <a:srgbClr val="FFC000"/>
              </a:buClr>
              <a:buFont typeface="Wingdings 3" pitchFamily="18" charset="2"/>
              <a:buChar char=""/>
            </a:pPr>
            <a:r>
              <a:rPr lang="en-GB" sz="3000" b="1" dirty="0" smtClean="0"/>
              <a:t> </a:t>
            </a:r>
            <a:r>
              <a:rPr lang="en-GB" sz="3000" b="1" dirty="0" err="1" smtClean="0"/>
              <a:t>Melfoquine</a:t>
            </a:r>
            <a:r>
              <a:rPr lang="en-GB" sz="3000" b="1" dirty="0" smtClean="0"/>
              <a:t> </a:t>
            </a:r>
            <a:r>
              <a:rPr lang="en-GB" sz="3000" dirty="0" smtClean="0"/>
              <a:t>(</a:t>
            </a:r>
            <a:r>
              <a:rPr lang="el-GR" sz="3000" dirty="0" smtClean="0"/>
              <a:t>ανθελονοσιακό) </a:t>
            </a:r>
          </a:p>
          <a:p>
            <a:pPr lvl="1">
              <a:buClr>
                <a:srgbClr val="FFC000"/>
              </a:buClr>
              <a:buFont typeface="Calibri" pitchFamily="34" charset="0"/>
              <a:buChar char="‒"/>
            </a:pPr>
            <a:r>
              <a:rPr lang="el-GR" sz="3000" dirty="0" smtClean="0"/>
              <a:t> </a:t>
            </a:r>
            <a:r>
              <a:rPr lang="en-GB" sz="2800" dirty="0" smtClean="0"/>
              <a:t>in vitro</a:t>
            </a:r>
            <a:r>
              <a:rPr lang="el-GR" sz="2800" dirty="0" smtClean="0"/>
              <a:t> αναστολή αντιγραφής του ιού</a:t>
            </a:r>
          </a:p>
          <a:p>
            <a:pPr lvl="1">
              <a:buClr>
                <a:srgbClr val="FFC000"/>
              </a:buClr>
              <a:buFont typeface="Calibri" pitchFamily="34" charset="0"/>
              <a:buChar char="‒"/>
            </a:pPr>
            <a:r>
              <a:rPr lang="el-GR" sz="2800" dirty="0" smtClean="0"/>
              <a:t> </a:t>
            </a:r>
            <a:r>
              <a:rPr lang="en-GB" sz="2800" dirty="0" smtClean="0"/>
              <a:t>in vivo </a:t>
            </a:r>
            <a:r>
              <a:rPr lang="el-GR" sz="2800" dirty="0" smtClean="0"/>
              <a:t>αποτελεσματικότητα δεν έχει διευκρινιστεί </a:t>
            </a:r>
            <a:endParaRPr lang="en-GB" sz="28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88640"/>
            <a:ext cx="7272808" cy="2400657"/>
          </a:xfrm>
          <a:prstGeom prst="rect">
            <a:avLst/>
          </a:prstGeom>
          <a:noFill/>
        </p:spPr>
        <p:txBody>
          <a:bodyPr wrap="square" rtlCol="0">
            <a:spAutoFit/>
          </a:bodyPr>
          <a:lstStyle/>
          <a:p>
            <a:pPr>
              <a:buClr>
                <a:srgbClr val="FFC000"/>
              </a:buClr>
              <a:buFont typeface="Wingdings" pitchFamily="2" charset="2"/>
              <a:buChar char="v"/>
            </a:pPr>
            <a:r>
              <a:rPr lang="el-GR" sz="3000" dirty="0" smtClean="0"/>
              <a:t>Νεότερα:</a:t>
            </a:r>
          </a:p>
          <a:p>
            <a:r>
              <a:rPr lang="en-GB" sz="3000" b="1" dirty="0" smtClean="0"/>
              <a:t>PARP – 1 </a:t>
            </a:r>
            <a:r>
              <a:rPr lang="el-GR" sz="3000" b="1" dirty="0" smtClean="0"/>
              <a:t>αναστολείς (3-</a:t>
            </a:r>
            <a:r>
              <a:rPr lang="en-GB" sz="3000" b="1" dirty="0" err="1" smtClean="0"/>
              <a:t>aminobenzamide</a:t>
            </a:r>
            <a:r>
              <a:rPr lang="en-GB" sz="3000" b="1" dirty="0" smtClean="0"/>
              <a:t>) </a:t>
            </a:r>
            <a:r>
              <a:rPr lang="en-GB" sz="3000" dirty="0" smtClean="0"/>
              <a:t>: </a:t>
            </a:r>
            <a:r>
              <a:rPr lang="el-GR" sz="3000" dirty="0" smtClean="0"/>
              <a:t>αναστολή αντιγραφής και</a:t>
            </a:r>
            <a:r>
              <a:rPr lang="en-GB" sz="3000" dirty="0" smtClean="0"/>
              <a:t> </a:t>
            </a:r>
            <a:r>
              <a:rPr lang="el-GR" sz="3000" dirty="0" smtClean="0"/>
              <a:t>διάδοσης του ιού </a:t>
            </a:r>
            <a:r>
              <a:rPr lang="en-GB" sz="3000" dirty="0" smtClean="0"/>
              <a:t>in vitro</a:t>
            </a:r>
          </a:p>
          <a:p>
            <a:endParaRPr lang="en-GB" sz="3000" dirty="0"/>
          </a:p>
        </p:txBody>
      </p:sp>
      <p:sp>
        <p:nvSpPr>
          <p:cNvPr id="3" name="TextBox 2"/>
          <p:cNvSpPr txBox="1"/>
          <p:nvPr/>
        </p:nvSpPr>
        <p:spPr>
          <a:xfrm>
            <a:off x="251520" y="2276872"/>
            <a:ext cx="8352928" cy="923330"/>
          </a:xfrm>
          <a:prstGeom prst="rect">
            <a:avLst/>
          </a:prstGeom>
          <a:noFill/>
        </p:spPr>
        <p:txBody>
          <a:bodyPr wrap="square" rtlCol="0">
            <a:spAutoFit/>
          </a:bodyPr>
          <a:lstStyle/>
          <a:p>
            <a:r>
              <a:rPr lang="en-GB" u="sng" dirty="0" smtClean="0">
                <a:hlinkClick r:id="rId2" tooltip="Journal of medical virology."/>
              </a:rPr>
              <a:t>J Med </a:t>
            </a:r>
            <a:r>
              <a:rPr lang="en-GB" u="sng" dirty="0" err="1" smtClean="0">
                <a:hlinkClick r:id="rId2" tooltip="Journal of medical virology."/>
              </a:rPr>
              <a:t>Virol</a:t>
            </a:r>
            <a:r>
              <a:rPr lang="en-GB" u="sng" dirty="0" smtClean="0">
                <a:hlinkClick r:id="rId2" tooltip="Journal of medical virology."/>
              </a:rPr>
              <a:t>.</a:t>
            </a:r>
            <a:r>
              <a:rPr lang="en-GB" dirty="0" smtClean="0"/>
              <a:t> 2013 Jan;85(1):132-7. </a:t>
            </a:r>
            <a:r>
              <a:rPr lang="en-GB" dirty="0" err="1" smtClean="0"/>
              <a:t>doi</a:t>
            </a:r>
            <a:r>
              <a:rPr lang="en-GB" dirty="0" smtClean="0"/>
              <a:t>: 10.1002/jmv.23443. </a:t>
            </a:r>
            <a:r>
              <a:rPr lang="en-GB" dirty="0" err="1" smtClean="0"/>
              <a:t>Epub</a:t>
            </a:r>
            <a:r>
              <a:rPr lang="en-GB" dirty="0" smtClean="0"/>
              <a:t> 2012 Oct 16.</a:t>
            </a:r>
          </a:p>
          <a:p>
            <a:r>
              <a:rPr lang="en-GB" b="1" dirty="0" smtClean="0"/>
              <a:t>Suppressive effect of PARP-1 inhibitor on JC virus replication in vitro.</a:t>
            </a:r>
          </a:p>
          <a:p>
            <a:r>
              <a:rPr lang="en-GB" u="sng" dirty="0" err="1" smtClean="0">
                <a:hlinkClick r:id="rId3"/>
              </a:rPr>
              <a:t>Nukuzuma</a:t>
            </a:r>
            <a:r>
              <a:rPr lang="en-GB" u="sng" dirty="0" smtClean="0">
                <a:hlinkClick r:id="rId3"/>
              </a:rPr>
              <a:t> S</a:t>
            </a:r>
            <a:r>
              <a:rPr lang="en-GB" dirty="0" smtClean="0"/>
              <a:t>, </a:t>
            </a:r>
            <a:r>
              <a:rPr lang="en-GB" u="sng" dirty="0" err="1" smtClean="0">
                <a:hlinkClick r:id="rId4"/>
              </a:rPr>
              <a:t>Kameoka</a:t>
            </a:r>
            <a:r>
              <a:rPr lang="en-GB" u="sng" dirty="0" smtClean="0">
                <a:hlinkClick r:id="rId4"/>
              </a:rPr>
              <a:t> M</a:t>
            </a:r>
            <a:r>
              <a:rPr lang="en-GB" dirty="0" smtClean="0"/>
              <a:t>, </a:t>
            </a:r>
            <a:r>
              <a:rPr lang="en-GB" u="sng" dirty="0" err="1" smtClean="0">
                <a:hlinkClick r:id="rId5"/>
              </a:rPr>
              <a:t>Sugiura</a:t>
            </a:r>
            <a:r>
              <a:rPr lang="en-GB" u="sng" dirty="0" smtClean="0">
                <a:hlinkClick r:id="rId5"/>
              </a:rPr>
              <a:t> S</a:t>
            </a:r>
            <a:r>
              <a:rPr lang="en-GB" dirty="0" smtClean="0"/>
              <a:t>, </a:t>
            </a:r>
            <a:r>
              <a:rPr lang="en-GB" u="sng" dirty="0" err="1" smtClean="0">
                <a:hlinkClick r:id="rId6"/>
              </a:rPr>
              <a:t>Nakamichi</a:t>
            </a:r>
            <a:r>
              <a:rPr lang="en-GB" u="sng" dirty="0" smtClean="0">
                <a:hlinkClick r:id="rId6"/>
              </a:rPr>
              <a:t> K</a:t>
            </a:r>
            <a:r>
              <a:rPr lang="en-GB" dirty="0" smtClean="0"/>
              <a:t>, </a:t>
            </a:r>
            <a:r>
              <a:rPr lang="en-GB" u="sng" dirty="0" err="1" smtClean="0">
                <a:hlinkClick r:id="rId7"/>
              </a:rPr>
              <a:t>Nukuzuma</a:t>
            </a:r>
            <a:r>
              <a:rPr lang="en-GB" u="sng" dirty="0" smtClean="0">
                <a:hlinkClick r:id="rId7"/>
              </a:rPr>
              <a:t> C</a:t>
            </a:r>
            <a:r>
              <a:rPr lang="en-GB" dirty="0" smtClean="0"/>
              <a:t>, </a:t>
            </a:r>
            <a:r>
              <a:rPr lang="en-GB" u="sng" dirty="0" err="1" smtClean="0">
                <a:hlinkClick r:id="rId8"/>
              </a:rPr>
              <a:t>Takegami</a:t>
            </a:r>
            <a:r>
              <a:rPr lang="en-GB" u="sng" dirty="0" smtClean="0">
                <a:hlinkClick r:id="rId8"/>
              </a:rPr>
              <a:t> T</a:t>
            </a:r>
            <a:r>
              <a:rPr lang="en-GB" dirty="0" smtClean="0"/>
              <a:t>.</a:t>
            </a:r>
            <a:endParaRPr lang="en-GB"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390008"/>
            <a:ext cx="8229600" cy="1399032"/>
          </a:xfrm>
        </p:spPr>
        <p:txBody>
          <a:bodyPr/>
          <a:lstStyle/>
          <a:p>
            <a:pPr algn="ctr"/>
            <a:r>
              <a:rPr lang="en-GB" dirty="0" smtClean="0"/>
              <a:t>Crimean-Congo Haemorrhagic Fever Virus</a:t>
            </a:r>
            <a:endParaRPr lang="en-GB"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560" y="0"/>
            <a:ext cx="3815408" cy="404664"/>
          </a:xfrm>
        </p:spPr>
        <p:txBody>
          <a:bodyPr>
            <a:normAutofit fontScale="90000"/>
          </a:bodyPr>
          <a:lstStyle/>
          <a:p>
            <a:r>
              <a:rPr lang="el-GR" dirty="0" smtClean="0"/>
              <a:t>Φυσική πορεία</a:t>
            </a:r>
            <a:endParaRPr lang="en-GB" dirty="0"/>
          </a:p>
        </p:txBody>
      </p:sp>
      <p:pic>
        <p:nvPicPr>
          <p:cNvPr id="4" name="Content Placeholder 3" descr="1-s2.0-S0166354207004688-gr1.jpg"/>
          <p:cNvPicPr>
            <a:picLocks noGrp="1" noChangeAspect="1"/>
          </p:cNvPicPr>
          <p:nvPr>
            <p:ph idx="1"/>
          </p:nvPr>
        </p:nvPicPr>
        <p:blipFill>
          <a:blip r:embed="rId2" cstate="print"/>
          <a:stretch>
            <a:fillRect/>
          </a:stretch>
        </p:blipFill>
        <p:spPr>
          <a:xfrm>
            <a:off x="1" y="743377"/>
            <a:ext cx="9144000" cy="6046290"/>
          </a:xfrm>
        </p:spPr>
      </p:pic>
      <p:sp>
        <p:nvSpPr>
          <p:cNvPr id="5" name="TextBox 4"/>
          <p:cNvSpPr txBox="1"/>
          <p:nvPr/>
        </p:nvSpPr>
        <p:spPr>
          <a:xfrm>
            <a:off x="1115616" y="1052736"/>
            <a:ext cx="1512168" cy="1077218"/>
          </a:xfrm>
          <a:prstGeom prst="rect">
            <a:avLst/>
          </a:prstGeom>
          <a:solidFill>
            <a:schemeClr val="tx2">
              <a:lumMod val="50000"/>
            </a:schemeClr>
          </a:solidFill>
          <a:ln>
            <a:noFill/>
          </a:ln>
        </p:spPr>
        <p:txBody>
          <a:bodyPr wrap="square" rtlCol="0">
            <a:spAutoFit/>
          </a:bodyPr>
          <a:lstStyle/>
          <a:p>
            <a:pPr>
              <a:buFont typeface="Arial" pitchFamily="34" charset="0"/>
              <a:buChar char="•"/>
            </a:pPr>
            <a:r>
              <a:rPr lang="el-GR" sz="1600" b="1" dirty="0" smtClean="0">
                <a:solidFill>
                  <a:srgbClr val="FFC000"/>
                </a:solidFill>
                <a:effectLst>
                  <a:outerShdw blurRad="50800" dist="38100" dir="2700000" algn="tl" rotWithShape="0">
                    <a:prstClr val="black">
                      <a:alpha val="40000"/>
                    </a:prstClr>
                  </a:outerShdw>
                </a:effectLst>
              </a:rPr>
              <a:t>Μυαλγίες </a:t>
            </a:r>
          </a:p>
          <a:p>
            <a:pPr>
              <a:buFont typeface="Arial" pitchFamily="34" charset="0"/>
              <a:buChar char="•"/>
            </a:pPr>
            <a:r>
              <a:rPr lang="el-GR" sz="1600" b="1" dirty="0" smtClean="0">
                <a:solidFill>
                  <a:srgbClr val="FFC000"/>
                </a:solidFill>
                <a:effectLst>
                  <a:outerShdw blurRad="50800" dist="38100" dir="2700000" algn="tl" rotWithShape="0">
                    <a:prstClr val="black">
                      <a:alpha val="40000"/>
                    </a:prstClr>
                  </a:outerShdw>
                </a:effectLst>
              </a:rPr>
              <a:t>Πυρετός</a:t>
            </a:r>
          </a:p>
          <a:p>
            <a:pPr>
              <a:buFont typeface="Arial" pitchFamily="34" charset="0"/>
              <a:buChar char="•"/>
            </a:pPr>
            <a:r>
              <a:rPr lang="el-GR" sz="1600" b="1" dirty="0" smtClean="0">
                <a:solidFill>
                  <a:srgbClr val="FFC000"/>
                </a:solidFill>
                <a:effectLst>
                  <a:outerShdw blurRad="50800" dist="38100" dir="2700000" algn="tl" rotWithShape="0">
                    <a:prstClr val="black">
                      <a:alpha val="40000"/>
                    </a:prstClr>
                  </a:outerShdw>
                </a:effectLst>
              </a:rPr>
              <a:t>Ναυτία-έμετοι</a:t>
            </a:r>
          </a:p>
          <a:p>
            <a:pPr>
              <a:buFont typeface="Arial" pitchFamily="34" charset="0"/>
              <a:buChar char="•"/>
            </a:pPr>
            <a:r>
              <a:rPr lang="el-GR" sz="1600" b="1" dirty="0" smtClean="0">
                <a:solidFill>
                  <a:srgbClr val="FFC000"/>
                </a:solidFill>
                <a:effectLst>
                  <a:outerShdw blurRad="50800" dist="38100" dir="2700000" algn="tl" rotWithShape="0">
                    <a:prstClr val="black">
                      <a:alpha val="40000"/>
                    </a:prstClr>
                  </a:outerShdw>
                </a:effectLst>
              </a:rPr>
              <a:t>Πυρετός</a:t>
            </a:r>
          </a:p>
        </p:txBody>
      </p:sp>
      <p:sp>
        <p:nvSpPr>
          <p:cNvPr id="6" name="TextBox 5"/>
          <p:cNvSpPr txBox="1"/>
          <p:nvPr/>
        </p:nvSpPr>
        <p:spPr>
          <a:xfrm>
            <a:off x="5940152" y="476672"/>
            <a:ext cx="2232248" cy="1080120"/>
          </a:xfrm>
          <a:prstGeom prst="rect">
            <a:avLst/>
          </a:prstGeom>
          <a:solidFill>
            <a:schemeClr val="tx2">
              <a:lumMod val="50000"/>
            </a:schemeClr>
          </a:solidFill>
          <a:ln>
            <a:noFill/>
          </a:ln>
        </p:spPr>
        <p:txBody>
          <a:bodyPr wrap="square" rtlCol="0">
            <a:spAutoFit/>
          </a:bodyPr>
          <a:lstStyle/>
          <a:p>
            <a:pPr>
              <a:buFont typeface="Arial" pitchFamily="34" charset="0"/>
              <a:buChar char="•"/>
            </a:pPr>
            <a:r>
              <a:rPr lang="el-GR" sz="1600" b="1" dirty="0" smtClean="0">
                <a:solidFill>
                  <a:srgbClr val="FFC000"/>
                </a:solidFill>
                <a:effectLst>
                  <a:outerShdw blurRad="50800" dist="38100" dir="2700000" algn="tl" rotWithShape="0">
                    <a:prstClr val="black">
                      <a:alpha val="40000"/>
                    </a:prstClr>
                  </a:outerShdw>
                </a:effectLst>
              </a:rPr>
              <a:t> Αιμορραγίες από ποικίλες θέσεις (μέλαινα, εματέμεση..)</a:t>
            </a:r>
          </a:p>
          <a:p>
            <a:pPr>
              <a:buFont typeface="Arial" pitchFamily="34" charset="0"/>
              <a:buChar char="•"/>
            </a:pPr>
            <a:r>
              <a:rPr lang="el-GR" sz="1600" b="1" dirty="0" smtClean="0">
                <a:solidFill>
                  <a:srgbClr val="FFC000"/>
                </a:solidFill>
                <a:effectLst>
                  <a:outerShdw blurRad="50800" dist="38100" dir="2700000" algn="tl" rotWithShape="0">
                    <a:prstClr val="black">
                      <a:alpha val="40000"/>
                    </a:prstClr>
                  </a:outerShdw>
                </a:effectLst>
              </a:rPr>
              <a:t> Υπνηλία</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9" presetClass="entr" presetSubtype="0" fill="hold" grpId="1" nodeType="clickEffect">
                                  <p:stCondLst>
                                    <p:cond delay="0"/>
                                  </p:stCondLst>
                                  <p:iterate type="lt">
                                    <p:tmPct val="0"/>
                                  </p:iterate>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ppt_x</p:attrName>
                                        </p:attrNameLst>
                                      </p:cBhvr>
                                      <p:tavLst>
                                        <p:tav tm="0">
                                          <p:val>
                                            <p:strVal val="#ppt_x-.2"/>
                                          </p:val>
                                        </p:tav>
                                        <p:tav tm="100000">
                                          <p:val>
                                            <p:strVal val="#ppt_x"/>
                                          </p:val>
                                        </p:tav>
                                      </p:tavLst>
                                    </p:anim>
                                    <p:anim calcmode="lin" valueType="num">
                                      <p:cBhvr>
                                        <p:cTn id="12"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3" dur="1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9"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1000" fill="hold"/>
                                        <p:tgtEl>
                                          <p:spTgt spid="6"/>
                                        </p:tgtEl>
                                        <p:attrNameLst>
                                          <p:attrName>ppt_x</p:attrName>
                                        </p:attrNameLst>
                                      </p:cBhvr>
                                      <p:tavLst>
                                        <p:tav tm="0">
                                          <p:val>
                                            <p:strVal val="#ppt_x-.2"/>
                                          </p:val>
                                        </p:tav>
                                        <p:tav tm="100000">
                                          <p:val>
                                            <p:strVal val="#ppt_x"/>
                                          </p:val>
                                        </p:tav>
                                      </p:tavLst>
                                    </p:anim>
                                    <p:anim calcmode="lin" valueType="num">
                                      <p:cBhvr>
                                        <p:cTn id="19"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2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915000" cy="785242"/>
          </a:xfrm>
        </p:spPr>
        <p:txBody>
          <a:bodyPr/>
          <a:lstStyle/>
          <a:p>
            <a:r>
              <a:rPr lang="el-GR" dirty="0" smtClean="0"/>
              <a:t>Θεραπεία:</a:t>
            </a:r>
            <a:endParaRPr lang="en-GB" dirty="0"/>
          </a:p>
        </p:txBody>
      </p:sp>
      <p:sp>
        <p:nvSpPr>
          <p:cNvPr id="3" name="Content Placeholder 2"/>
          <p:cNvSpPr>
            <a:spLocks noGrp="1"/>
          </p:cNvSpPr>
          <p:nvPr>
            <p:ph idx="1"/>
          </p:nvPr>
        </p:nvSpPr>
        <p:spPr>
          <a:xfrm>
            <a:off x="611560" y="836712"/>
            <a:ext cx="8229600" cy="4572000"/>
          </a:xfrm>
        </p:spPr>
        <p:txBody>
          <a:bodyPr>
            <a:normAutofit/>
          </a:bodyPr>
          <a:lstStyle/>
          <a:p>
            <a:pPr marL="578358" indent="-514350">
              <a:buFont typeface="+mj-lt"/>
              <a:buAutoNum type="arabicPeriod"/>
            </a:pPr>
            <a:r>
              <a:rPr lang="el-GR" dirty="0" smtClean="0"/>
              <a:t>Αποκατάσταση υγρών</a:t>
            </a:r>
            <a:r>
              <a:rPr lang="en-GB" dirty="0" smtClean="0"/>
              <a:t>/</a:t>
            </a:r>
            <a:r>
              <a:rPr lang="el-GR" dirty="0" smtClean="0"/>
              <a:t>όγκου</a:t>
            </a:r>
          </a:p>
          <a:p>
            <a:pPr marL="578358" indent="-514350">
              <a:buFont typeface="+mj-lt"/>
              <a:buAutoNum type="arabicPeriod"/>
            </a:pPr>
            <a:r>
              <a:rPr lang="el-GR" dirty="0" smtClean="0"/>
              <a:t>Μετάγγιση αιμοπεταλίων</a:t>
            </a:r>
          </a:p>
          <a:p>
            <a:pPr marL="578358" indent="-514350">
              <a:buFont typeface="+mj-lt"/>
              <a:buAutoNum type="arabicPeriod"/>
            </a:pPr>
            <a:r>
              <a:rPr lang="el-GR" dirty="0" smtClean="0"/>
              <a:t>Μετάγγιση πλάσματος (</a:t>
            </a:r>
            <a:r>
              <a:rPr lang="en-GB" dirty="0" smtClean="0"/>
              <a:t>FFP)</a:t>
            </a:r>
            <a:endParaRPr lang="el-GR" dirty="0" smtClean="0"/>
          </a:p>
          <a:p>
            <a:pPr marL="578358" indent="-514350">
              <a:buFont typeface="+mj-lt"/>
              <a:buAutoNum type="arabicPeriod"/>
            </a:pPr>
            <a:r>
              <a:rPr lang="el-GR" dirty="0" smtClean="0"/>
              <a:t>Μετάγγιση ερυθροκυττάρων</a:t>
            </a:r>
          </a:p>
          <a:p>
            <a:pPr marL="578358" indent="-514350">
              <a:buFont typeface="+mj-lt"/>
              <a:buAutoNum type="arabicPeriod"/>
            </a:pPr>
            <a:r>
              <a:rPr lang="en-GB" dirty="0" smtClean="0"/>
              <a:t>IVIG</a:t>
            </a:r>
          </a:p>
          <a:p>
            <a:pPr marL="578358" indent="-514350">
              <a:buFont typeface="+mj-lt"/>
              <a:buAutoNum type="arabicPeriod"/>
            </a:pPr>
            <a:r>
              <a:rPr lang="el-GR" dirty="0" smtClean="0"/>
              <a:t>Υψηλές δόσεις </a:t>
            </a:r>
            <a:r>
              <a:rPr lang="en-GB" dirty="0" err="1" smtClean="0"/>
              <a:t>methylprendisolone</a:t>
            </a:r>
            <a:endParaRPr lang="en-GB" dirty="0" smtClean="0"/>
          </a:p>
          <a:p>
            <a:pPr marL="578358" indent="-514350">
              <a:buFont typeface="+mj-lt"/>
              <a:buAutoNum type="arabicPeriod"/>
            </a:pPr>
            <a:r>
              <a:rPr lang="en-GB" b="1" dirty="0" err="1" smtClean="0"/>
              <a:t>Ribavirin</a:t>
            </a:r>
            <a:r>
              <a:rPr lang="en-GB" b="1" dirty="0" smtClean="0"/>
              <a:t> </a:t>
            </a:r>
            <a:r>
              <a:rPr lang="el-GR" b="1" dirty="0" smtClean="0"/>
              <a:t>  </a:t>
            </a:r>
            <a:r>
              <a:rPr lang="en-US" b="1" dirty="0" smtClean="0"/>
              <a:t>IV </a:t>
            </a:r>
            <a:r>
              <a:rPr lang="en-GB" sz="2400" dirty="0" smtClean="0"/>
              <a:t>(30mg/kg </a:t>
            </a:r>
            <a:r>
              <a:rPr lang="el-GR" sz="2400" dirty="0" smtClean="0"/>
              <a:t>αρχικά και έπειτα, 15</a:t>
            </a:r>
            <a:r>
              <a:rPr lang="en-GB" sz="2400" dirty="0" smtClean="0"/>
              <a:t>mg/kg </a:t>
            </a:r>
            <a:r>
              <a:rPr lang="el-GR" sz="2400" dirty="0" smtClean="0"/>
              <a:t>ανά 6ώρες για 4 ημέρες και 7,5</a:t>
            </a:r>
            <a:r>
              <a:rPr lang="en-GB" sz="2400" dirty="0" smtClean="0"/>
              <a:t>mg</a:t>
            </a:r>
            <a:r>
              <a:rPr lang="el-GR" sz="2400" dirty="0" smtClean="0"/>
              <a:t>/</a:t>
            </a:r>
            <a:r>
              <a:rPr lang="en-GB" sz="2400" dirty="0" smtClean="0"/>
              <a:t>kg </a:t>
            </a:r>
            <a:r>
              <a:rPr lang="el-GR" sz="2400" dirty="0" smtClean="0"/>
              <a:t>ανά 8ώρες για 6 ημέρες)</a:t>
            </a:r>
            <a:endParaRPr lang="el-GR" dirty="0" smtClean="0"/>
          </a:p>
          <a:p>
            <a:pPr marL="578358" indent="-514350">
              <a:buFont typeface="+mj-lt"/>
              <a:buAutoNum type="arabicPeriod"/>
            </a:pPr>
            <a:endParaRPr lang="el-GR" b="1" dirty="0" smtClean="0"/>
          </a:p>
          <a:p>
            <a:pPr marL="578358" indent="-514350">
              <a:buFont typeface="+mj-lt"/>
              <a:buAutoNum type="arabicPeriod"/>
            </a:pPr>
            <a:endParaRPr lang="el-GR" dirty="0" smtClean="0"/>
          </a:p>
          <a:p>
            <a:pPr marL="578358" indent="-514350">
              <a:buFont typeface="+mj-lt"/>
              <a:buAutoNum type="arabicPeriod"/>
            </a:pP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iterate type="lt">
                                    <p:tmAbs val="0"/>
                                  </p:iterate>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8" presetClass="emph" presetSubtype="0" fill="hold" nodeType="clickEffect">
                                  <p:stCondLst>
                                    <p:cond delay="0"/>
                                  </p:stCondLst>
                                  <p:iterate type="lt">
                                    <p:tmPct val="4000"/>
                                  </p:iterate>
                                  <p:childTnLst>
                                    <p:set>
                                      <p:cBhvr override="childStyle">
                                        <p:cTn id="22" dur="500" fill="hold"/>
                                        <p:tgtEl>
                                          <p:spTgt spid="3">
                                            <p:txEl>
                                              <p:pRg st="6" end="6"/>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Hantavirus Haemorrhagic Fever</a:t>
            </a:r>
            <a:endParaRPr lang="en-GB" dirty="0"/>
          </a:p>
        </p:txBody>
      </p:sp>
      <p:sp>
        <p:nvSpPr>
          <p:cNvPr id="3" name="Content Placeholder 2"/>
          <p:cNvSpPr>
            <a:spLocks noGrp="1"/>
          </p:cNvSpPr>
          <p:nvPr>
            <p:ph idx="1"/>
          </p:nvPr>
        </p:nvSpPr>
        <p:spPr>
          <a:xfrm>
            <a:off x="457200" y="1882808"/>
            <a:ext cx="8507288" cy="4572000"/>
          </a:xfrm>
        </p:spPr>
        <p:txBody>
          <a:bodyPr/>
          <a:lstStyle/>
          <a:p>
            <a:pPr>
              <a:buFont typeface="Wingdings" pitchFamily="2" charset="2"/>
              <a:buChar char="v"/>
            </a:pPr>
            <a:r>
              <a:rPr lang="el-GR" dirty="0" smtClean="0"/>
              <a:t>Άμεση νοσηλεία σε ΜΕΘ</a:t>
            </a:r>
          </a:p>
          <a:p>
            <a:pPr>
              <a:buFont typeface="Wingdings" pitchFamily="2" charset="2"/>
              <a:buChar char="v"/>
            </a:pPr>
            <a:r>
              <a:rPr lang="el-GR" dirty="0" smtClean="0"/>
              <a:t>Ο₂ / Διασωλήνωση</a:t>
            </a:r>
            <a:r>
              <a:rPr lang="en-GB" dirty="0" smtClean="0"/>
              <a:t> / </a:t>
            </a:r>
            <a:r>
              <a:rPr lang="el-GR" dirty="0" smtClean="0"/>
              <a:t>υποστήρηξη αναπνευστικού</a:t>
            </a:r>
          </a:p>
          <a:p>
            <a:pPr>
              <a:buFont typeface="Wingdings" pitchFamily="2" charset="2"/>
              <a:buChar char="v"/>
            </a:pPr>
            <a:r>
              <a:rPr lang="en-GB" b="1" u="sng" dirty="0" err="1" smtClean="0"/>
              <a:t>Ribavirin</a:t>
            </a:r>
            <a:r>
              <a:rPr lang="en-GB" b="1" u="sng" dirty="0" smtClean="0"/>
              <a:t>  IV</a:t>
            </a:r>
            <a:endParaRPr lang="el-GR" b="1" u="sng" dirty="0" smtClean="0"/>
          </a:p>
          <a:p>
            <a:pPr>
              <a:buNone/>
            </a:pPr>
            <a:r>
              <a:rPr lang="el-GR" sz="3200" dirty="0" smtClean="0"/>
              <a:t>    </a:t>
            </a:r>
            <a:r>
              <a:rPr lang="en-GB" sz="3200" dirty="0" smtClean="0"/>
              <a:t>(30mg/kg </a:t>
            </a:r>
            <a:r>
              <a:rPr lang="el-GR" sz="3200" dirty="0" smtClean="0"/>
              <a:t>αρχικά και έπειτα, 15</a:t>
            </a:r>
            <a:r>
              <a:rPr lang="en-GB" sz="3200" dirty="0" smtClean="0"/>
              <a:t>mg/kg </a:t>
            </a:r>
            <a:r>
              <a:rPr lang="el-GR" sz="3200" dirty="0" smtClean="0"/>
              <a:t>ανά 6ώρες για 4 ημέρες και 7,5</a:t>
            </a:r>
            <a:r>
              <a:rPr lang="en-GB" sz="3200" dirty="0" smtClean="0"/>
              <a:t>mg</a:t>
            </a:r>
            <a:r>
              <a:rPr lang="el-GR" sz="3200" dirty="0" smtClean="0"/>
              <a:t>/</a:t>
            </a:r>
            <a:r>
              <a:rPr lang="en-GB" sz="3200" dirty="0" smtClean="0"/>
              <a:t>kg </a:t>
            </a:r>
            <a:r>
              <a:rPr lang="el-GR" sz="3200" dirty="0" smtClean="0"/>
              <a:t>ανά 8ώρες για 6 ημέρες)</a:t>
            </a:r>
            <a:endParaRPr lang="en-GB" b="1" u="sng" dirty="0" smtClean="0"/>
          </a:p>
          <a:p>
            <a:pPr>
              <a:buNone/>
            </a:pPr>
            <a:endParaRPr lang="en-GB"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484784"/>
            <a:ext cx="8229600" cy="1399032"/>
          </a:xfrm>
        </p:spPr>
        <p:txBody>
          <a:bodyPr/>
          <a:lstStyle/>
          <a:p>
            <a:pPr algn="ctr"/>
            <a:r>
              <a:rPr lang="en-GB" dirty="0" smtClean="0"/>
              <a:t>HIV / AIDS</a:t>
            </a:r>
            <a:endParaRPr lang="en-GB"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20688"/>
          </a:xfrm>
        </p:spPr>
        <p:txBody>
          <a:bodyPr>
            <a:normAutofit fontScale="90000"/>
          </a:bodyPr>
          <a:lstStyle/>
          <a:p>
            <a:r>
              <a:rPr lang="el-GR" dirty="0" smtClean="0"/>
              <a:t>Συστάσεις για το χρόνο έναρξης θεραπείας</a:t>
            </a:r>
            <a:endParaRPr lang="en-GB" dirty="0"/>
          </a:p>
        </p:txBody>
      </p:sp>
      <p:graphicFrame>
        <p:nvGraphicFramePr>
          <p:cNvPr id="5" name="Table 4"/>
          <p:cNvGraphicFramePr>
            <a:graphicFrameLocks noGrp="1"/>
          </p:cNvGraphicFramePr>
          <p:nvPr/>
        </p:nvGraphicFramePr>
        <p:xfrm>
          <a:off x="0" y="764704"/>
          <a:ext cx="9144000" cy="5922301"/>
        </p:xfrm>
        <a:graphic>
          <a:graphicData uri="http://schemas.openxmlformats.org/drawingml/2006/table">
            <a:tbl>
              <a:tblPr firstRow="1" bandRow="1">
                <a:tableStyleId>{B301B821-A1FF-4177-AEE7-76D212191A09}</a:tableStyleId>
              </a:tblPr>
              <a:tblGrid>
                <a:gridCol w="9144000"/>
              </a:tblGrid>
              <a:tr h="388843">
                <a:tc>
                  <a:txBody>
                    <a:bodyPr/>
                    <a:lstStyle/>
                    <a:p>
                      <a:pPr>
                        <a:buClr>
                          <a:srgbClr val="C00000"/>
                        </a:buClr>
                        <a:buFont typeface="Wingdings 2" pitchFamily="18" charset="2"/>
                        <a:buChar char="®"/>
                      </a:pPr>
                      <a:r>
                        <a:rPr lang="el-GR" sz="1800" b="0" dirty="0" smtClean="0">
                          <a:solidFill>
                            <a:schemeClr val="bg1"/>
                          </a:solidFill>
                        </a:rPr>
                        <a:t> Έναρξη</a:t>
                      </a:r>
                      <a:r>
                        <a:rPr lang="el-GR" sz="1800" b="0" baseline="0" dirty="0" smtClean="0">
                          <a:solidFill>
                            <a:schemeClr val="bg1"/>
                          </a:solidFill>
                        </a:rPr>
                        <a:t> θεραπείας σε όλους ανεξάρτητα από την τιμή των </a:t>
                      </a:r>
                      <a:r>
                        <a:rPr lang="en-GB" sz="1800" b="0" baseline="0" dirty="0" smtClean="0">
                          <a:solidFill>
                            <a:schemeClr val="bg1"/>
                          </a:solidFill>
                        </a:rPr>
                        <a:t>CD4+</a:t>
                      </a:r>
                      <a:r>
                        <a:rPr lang="el-GR" sz="1800" b="0" baseline="0" dirty="0" smtClean="0">
                          <a:solidFill>
                            <a:schemeClr val="bg1"/>
                          </a:solidFill>
                        </a:rPr>
                        <a:t>, κυρίως στις εξής περιπτώσεις:</a:t>
                      </a:r>
                      <a:endParaRPr lang="en-GB" sz="1800" b="0" dirty="0">
                        <a:solidFill>
                          <a:schemeClr val="bg1"/>
                        </a:solidFill>
                      </a:endParaRPr>
                    </a:p>
                  </a:txBody>
                  <a:tcPr>
                    <a:solidFill>
                      <a:schemeClr val="accent1">
                        <a:lumMod val="20000"/>
                        <a:lumOff val="80000"/>
                      </a:schemeClr>
                    </a:solidFill>
                  </a:tcPr>
                </a:tc>
              </a:tr>
              <a:tr h="388843">
                <a:tc>
                  <a:txBody>
                    <a:bodyPr/>
                    <a:lstStyle/>
                    <a:p>
                      <a:pPr lvl="1">
                        <a:buFont typeface="Arial" pitchFamily="34" charset="0"/>
                        <a:buChar char="•"/>
                      </a:pPr>
                      <a:r>
                        <a:rPr lang="el-GR" sz="1800" dirty="0" smtClean="0">
                          <a:solidFill>
                            <a:schemeClr val="bg1"/>
                          </a:solidFill>
                        </a:rPr>
                        <a:t> </a:t>
                      </a:r>
                      <a:r>
                        <a:rPr lang="en-GB" sz="1800" b="1" dirty="0" smtClean="0">
                          <a:solidFill>
                            <a:schemeClr val="bg1"/>
                          </a:solidFill>
                        </a:rPr>
                        <a:t>CD4+</a:t>
                      </a:r>
                      <a:r>
                        <a:rPr lang="el-GR" sz="1800" b="1" dirty="0" smtClean="0">
                          <a:solidFill>
                            <a:schemeClr val="bg1"/>
                          </a:solidFill>
                        </a:rPr>
                        <a:t> ≤ 500 </a:t>
                      </a:r>
                      <a:r>
                        <a:rPr lang="en-GB" sz="1800" b="1" dirty="0" smtClean="0">
                          <a:solidFill>
                            <a:schemeClr val="bg1"/>
                          </a:solidFill>
                        </a:rPr>
                        <a:t>/</a:t>
                      </a:r>
                      <a:r>
                        <a:rPr lang="el-GR" sz="1800" b="1" dirty="0" smtClean="0">
                          <a:solidFill>
                            <a:schemeClr val="bg1"/>
                          </a:solidFill>
                        </a:rPr>
                        <a:t>μ</a:t>
                      </a:r>
                      <a:r>
                        <a:rPr lang="en-GB" sz="1800" b="1" dirty="0" smtClean="0">
                          <a:solidFill>
                            <a:schemeClr val="bg1"/>
                          </a:solidFill>
                        </a:rPr>
                        <a:t>L</a:t>
                      </a:r>
                    </a:p>
                  </a:txBody>
                  <a:tcPr>
                    <a:solidFill>
                      <a:schemeClr val="accent1">
                        <a:lumMod val="20000"/>
                        <a:lumOff val="80000"/>
                      </a:schemeClr>
                    </a:solidFill>
                  </a:tcPr>
                </a:tc>
              </a:tr>
              <a:tr h="388843">
                <a:tc>
                  <a:txBody>
                    <a:bodyPr/>
                    <a:lstStyle/>
                    <a:p>
                      <a:pPr lvl="1">
                        <a:buFont typeface="Arial" pitchFamily="34" charset="0"/>
                        <a:buChar char="•"/>
                      </a:pPr>
                      <a:r>
                        <a:rPr lang="en-GB" sz="1800" dirty="0" smtClean="0">
                          <a:solidFill>
                            <a:schemeClr val="bg1"/>
                          </a:solidFill>
                        </a:rPr>
                        <a:t> </a:t>
                      </a:r>
                      <a:r>
                        <a:rPr lang="en-GB" sz="1800" b="1" dirty="0" smtClean="0">
                          <a:solidFill>
                            <a:schemeClr val="bg1"/>
                          </a:solidFill>
                        </a:rPr>
                        <a:t>CD4+</a:t>
                      </a:r>
                      <a:r>
                        <a:rPr lang="en-GB" sz="1800" b="1" baseline="0" dirty="0" smtClean="0">
                          <a:solidFill>
                            <a:schemeClr val="bg1"/>
                          </a:solidFill>
                        </a:rPr>
                        <a:t> &gt; 500 /</a:t>
                      </a:r>
                      <a:r>
                        <a:rPr lang="el-GR" sz="1800" b="1" baseline="0" dirty="0" smtClean="0">
                          <a:solidFill>
                            <a:schemeClr val="bg1"/>
                          </a:solidFill>
                        </a:rPr>
                        <a:t>μ</a:t>
                      </a:r>
                      <a:r>
                        <a:rPr lang="en-GB" sz="1800" b="1" baseline="0" dirty="0" smtClean="0">
                          <a:solidFill>
                            <a:schemeClr val="bg1"/>
                          </a:solidFill>
                        </a:rPr>
                        <a:t>L </a:t>
                      </a:r>
                      <a:r>
                        <a:rPr lang="el-GR" sz="1800" b="1" baseline="0" dirty="0" smtClean="0">
                          <a:solidFill>
                            <a:schemeClr val="bg1"/>
                          </a:solidFill>
                        </a:rPr>
                        <a:t>+</a:t>
                      </a:r>
                      <a:r>
                        <a:rPr lang="el-GR" sz="1800" baseline="0" dirty="0" smtClean="0">
                          <a:solidFill>
                            <a:schemeClr val="bg1"/>
                          </a:solidFill>
                        </a:rPr>
                        <a:t> παράγοντες όπως:</a:t>
                      </a:r>
                      <a:endParaRPr lang="en-GB" sz="1800" dirty="0">
                        <a:solidFill>
                          <a:schemeClr val="bg1"/>
                        </a:solidFill>
                      </a:endParaRPr>
                    </a:p>
                  </a:txBody>
                  <a:tcPr>
                    <a:solidFill>
                      <a:schemeClr val="accent1">
                        <a:lumMod val="20000"/>
                        <a:lumOff val="80000"/>
                      </a:schemeClr>
                    </a:solidFill>
                  </a:tcPr>
                </a:tc>
              </a:tr>
              <a:tr h="388843">
                <a:tc>
                  <a:txBody>
                    <a:bodyPr/>
                    <a:lstStyle/>
                    <a:p>
                      <a:pPr lvl="2">
                        <a:buFont typeface="Calibri" pitchFamily="34" charset="0"/>
                        <a:buChar char="₋"/>
                      </a:pPr>
                      <a:r>
                        <a:rPr lang="el-GR" sz="1800" b="1" dirty="0" smtClean="0">
                          <a:solidFill>
                            <a:schemeClr val="bg1"/>
                          </a:solidFill>
                        </a:rPr>
                        <a:t>Κύηση</a:t>
                      </a:r>
                      <a:endParaRPr lang="en-GB" sz="1800" b="1" dirty="0">
                        <a:solidFill>
                          <a:schemeClr val="bg1"/>
                        </a:solidFill>
                      </a:endParaRPr>
                    </a:p>
                  </a:txBody>
                  <a:tcPr>
                    <a:solidFill>
                      <a:schemeClr val="accent1">
                        <a:lumMod val="20000"/>
                        <a:lumOff val="80000"/>
                      </a:schemeClr>
                    </a:solidFill>
                  </a:tcPr>
                </a:tc>
              </a:tr>
              <a:tr h="388843">
                <a:tc>
                  <a:txBody>
                    <a:bodyPr/>
                    <a:lstStyle/>
                    <a:p>
                      <a:pPr lvl="2">
                        <a:buFont typeface="Calibri" pitchFamily="34" charset="0"/>
                        <a:buChar char="₋"/>
                      </a:pPr>
                      <a:r>
                        <a:rPr lang="el-GR" sz="1800" b="1" dirty="0" smtClean="0">
                          <a:solidFill>
                            <a:schemeClr val="bg1"/>
                          </a:solidFill>
                        </a:rPr>
                        <a:t>Χρόνια</a:t>
                      </a:r>
                      <a:r>
                        <a:rPr lang="el-GR" sz="1800" b="1" baseline="0" dirty="0" smtClean="0">
                          <a:solidFill>
                            <a:schemeClr val="bg1"/>
                          </a:solidFill>
                        </a:rPr>
                        <a:t> ηπατίτιδα Β</a:t>
                      </a:r>
                      <a:endParaRPr lang="en-GB" sz="1800" b="1" dirty="0">
                        <a:solidFill>
                          <a:schemeClr val="bg1"/>
                        </a:solidFill>
                      </a:endParaRPr>
                    </a:p>
                  </a:txBody>
                  <a:tcPr>
                    <a:solidFill>
                      <a:schemeClr val="accent1">
                        <a:lumMod val="20000"/>
                        <a:lumOff val="80000"/>
                      </a:schemeClr>
                    </a:solidFill>
                  </a:tcPr>
                </a:tc>
              </a:tr>
              <a:tr h="388843">
                <a:tc>
                  <a:txBody>
                    <a:bodyPr/>
                    <a:lstStyle/>
                    <a:p>
                      <a:pPr lvl="2">
                        <a:buFont typeface="Calibri" pitchFamily="34" charset="0"/>
                        <a:buChar char="₋"/>
                      </a:pPr>
                      <a:r>
                        <a:rPr lang="el-GR" sz="1800" b="1" dirty="0" smtClean="0">
                          <a:solidFill>
                            <a:schemeClr val="bg1"/>
                          </a:solidFill>
                        </a:rPr>
                        <a:t>Ηπατίτιδα </a:t>
                      </a:r>
                      <a:r>
                        <a:rPr lang="en-GB" sz="1400" b="1" dirty="0" smtClean="0">
                          <a:solidFill>
                            <a:schemeClr val="bg1"/>
                          </a:solidFill>
                        </a:rPr>
                        <a:t>C</a:t>
                      </a:r>
                      <a:r>
                        <a:rPr lang="el-GR" sz="1400" b="1" dirty="0" smtClean="0">
                          <a:solidFill>
                            <a:schemeClr val="bg1"/>
                          </a:solidFill>
                        </a:rPr>
                        <a:t> (σημ.:</a:t>
                      </a:r>
                      <a:r>
                        <a:rPr lang="el-GR" sz="1400" b="1" baseline="0" dirty="0" smtClean="0">
                          <a:solidFill>
                            <a:schemeClr val="bg1"/>
                          </a:solidFill>
                        </a:rPr>
                        <a:t> σε ασθενή με συλλοίμωξη </a:t>
                      </a:r>
                      <a:r>
                        <a:rPr lang="en-GB" sz="1400" b="1" baseline="0" dirty="0" smtClean="0">
                          <a:solidFill>
                            <a:schemeClr val="bg1"/>
                          </a:solidFill>
                        </a:rPr>
                        <a:t>HCV</a:t>
                      </a:r>
                      <a:r>
                        <a:rPr lang="el-GR" sz="1400" b="1" baseline="0" dirty="0" smtClean="0">
                          <a:solidFill>
                            <a:schemeClr val="bg1"/>
                          </a:solidFill>
                        </a:rPr>
                        <a:t> και </a:t>
                      </a:r>
                      <a:r>
                        <a:rPr lang="en-GB" sz="1400" b="1" baseline="0" dirty="0" smtClean="0">
                          <a:solidFill>
                            <a:schemeClr val="bg1"/>
                          </a:solidFill>
                        </a:rPr>
                        <a:t>CD4 &gt;500/</a:t>
                      </a:r>
                      <a:r>
                        <a:rPr lang="el-GR" sz="1400" b="1" baseline="0" dirty="0" smtClean="0">
                          <a:solidFill>
                            <a:schemeClr val="bg1"/>
                          </a:solidFill>
                        </a:rPr>
                        <a:t>μ</a:t>
                      </a:r>
                      <a:r>
                        <a:rPr lang="en-GB" sz="1400" b="1" baseline="0" dirty="0" smtClean="0">
                          <a:solidFill>
                            <a:schemeClr val="bg1"/>
                          </a:solidFill>
                        </a:rPr>
                        <a:t>L</a:t>
                      </a:r>
                      <a:r>
                        <a:rPr lang="el-GR" sz="1400" b="1" baseline="0" dirty="0" smtClean="0">
                          <a:solidFill>
                            <a:schemeClr val="bg1"/>
                          </a:solidFill>
                        </a:rPr>
                        <a:t>, καθυστέρηση έναρξης </a:t>
                      </a:r>
                      <a:r>
                        <a:rPr lang="en-GB" sz="1400" b="1" baseline="0" dirty="0" smtClean="0">
                          <a:solidFill>
                            <a:schemeClr val="bg1"/>
                          </a:solidFill>
                        </a:rPr>
                        <a:t>ART</a:t>
                      </a:r>
                      <a:r>
                        <a:rPr lang="el-GR" sz="1400" b="1" baseline="0" dirty="0" smtClean="0">
                          <a:solidFill>
                            <a:schemeClr val="bg1"/>
                          </a:solidFill>
                        </a:rPr>
                        <a:t> μέχρι την ολοκλήρωση της </a:t>
                      </a:r>
                      <a:r>
                        <a:rPr lang="en-GB" sz="1400" b="1" baseline="0" dirty="0" smtClean="0">
                          <a:solidFill>
                            <a:schemeClr val="bg1"/>
                          </a:solidFill>
                        </a:rPr>
                        <a:t>HCV </a:t>
                      </a:r>
                      <a:r>
                        <a:rPr lang="el-GR" sz="1400" b="1" baseline="0" dirty="0" smtClean="0">
                          <a:solidFill>
                            <a:schemeClr val="bg1"/>
                          </a:solidFill>
                        </a:rPr>
                        <a:t>θεραπείας)</a:t>
                      </a:r>
                      <a:endParaRPr lang="en-GB" sz="1800" b="1" dirty="0">
                        <a:solidFill>
                          <a:schemeClr val="bg1"/>
                        </a:solidFill>
                      </a:endParaRPr>
                    </a:p>
                  </a:txBody>
                  <a:tcPr>
                    <a:solidFill>
                      <a:schemeClr val="accent1">
                        <a:lumMod val="20000"/>
                        <a:lumOff val="80000"/>
                      </a:schemeClr>
                    </a:solidFill>
                  </a:tcPr>
                </a:tc>
              </a:tr>
              <a:tr h="388843">
                <a:tc>
                  <a:txBody>
                    <a:bodyPr/>
                    <a:lstStyle/>
                    <a:p>
                      <a:pPr lvl="2">
                        <a:buFont typeface="Calibri" pitchFamily="34" charset="0"/>
                        <a:buChar char="₋"/>
                      </a:pPr>
                      <a:r>
                        <a:rPr lang="el-GR" sz="1800" b="1" dirty="0" smtClean="0">
                          <a:solidFill>
                            <a:schemeClr val="bg1"/>
                          </a:solidFill>
                        </a:rPr>
                        <a:t>Ηλικία &gt; 60 ετών</a:t>
                      </a:r>
                      <a:endParaRPr lang="en-GB" sz="1800" b="1" dirty="0">
                        <a:solidFill>
                          <a:schemeClr val="bg1"/>
                        </a:solidFill>
                      </a:endParaRPr>
                    </a:p>
                  </a:txBody>
                  <a:tcPr>
                    <a:solidFill>
                      <a:schemeClr val="accent1">
                        <a:lumMod val="20000"/>
                        <a:lumOff val="80000"/>
                      </a:schemeClr>
                    </a:solidFill>
                  </a:tcPr>
                </a:tc>
              </a:tr>
              <a:tr h="388843">
                <a:tc>
                  <a:txBody>
                    <a:bodyPr/>
                    <a:lstStyle/>
                    <a:p>
                      <a:pPr lvl="2">
                        <a:buFont typeface="Calibri" pitchFamily="34" charset="0"/>
                        <a:buChar char="₋"/>
                      </a:pPr>
                      <a:r>
                        <a:rPr lang="en-GB" sz="1800" b="1" dirty="0" smtClean="0">
                          <a:solidFill>
                            <a:schemeClr val="bg1"/>
                          </a:solidFill>
                        </a:rPr>
                        <a:t>HIV –</a:t>
                      </a:r>
                      <a:r>
                        <a:rPr lang="el-GR" sz="1800" b="1" dirty="0" smtClean="0">
                          <a:solidFill>
                            <a:schemeClr val="bg1"/>
                          </a:solidFill>
                        </a:rPr>
                        <a:t>σχετιζόμενη</a:t>
                      </a:r>
                      <a:r>
                        <a:rPr lang="el-GR" sz="1800" b="1" baseline="0" dirty="0" smtClean="0">
                          <a:solidFill>
                            <a:schemeClr val="bg1"/>
                          </a:solidFill>
                        </a:rPr>
                        <a:t> νεφροπάθεια</a:t>
                      </a:r>
                      <a:endParaRPr lang="en-GB" sz="1800" b="1" dirty="0">
                        <a:solidFill>
                          <a:schemeClr val="bg1"/>
                        </a:solidFill>
                      </a:endParaRPr>
                    </a:p>
                  </a:txBody>
                  <a:tcPr>
                    <a:solidFill>
                      <a:schemeClr val="accent1">
                        <a:lumMod val="20000"/>
                        <a:lumOff val="80000"/>
                      </a:schemeClr>
                    </a:solidFill>
                  </a:tcPr>
                </a:tc>
              </a:tr>
              <a:tr h="388843">
                <a:tc>
                  <a:txBody>
                    <a:bodyPr/>
                    <a:lstStyle/>
                    <a:p>
                      <a:pPr lvl="0">
                        <a:buClr>
                          <a:srgbClr val="C00000"/>
                        </a:buClr>
                        <a:buFont typeface="Wingdings 2" pitchFamily="18" charset="2"/>
                        <a:buChar char="®"/>
                      </a:pPr>
                      <a:r>
                        <a:rPr lang="el-GR" sz="1800" dirty="0" smtClean="0">
                          <a:solidFill>
                            <a:schemeClr val="bg1"/>
                          </a:solidFill>
                        </a:rPr>
                        <a:t> Θεραπεία</a:t>
                      </a:r>
                      <a:r>
                        <a:rPr lang="el-GR" sz="1800" baseline="0" dirty="0" smtClean="0">
                          <a:solidFill>
                            <a:schemeClr val="bg1"/>
                          </a:solidFill>
                        </a:rPr>
                        <a:t> </a:t>
                      </a:r>
                      <a:r>
                        <a:rPr lang="el-GR" sz="1800" b="1" baseline="0" dirty="0" smtClean="0">
                          <a:solidFill>
                            <a:schemeClr val="bg1"/>
                          </a:solidFill>
                        </a:rPr>
                        <a:t>όλων των ασθενών με οξεία </a:t>
                      </a:r>
                      <a:r>
                        <a:rPr lang="en-GB" sz="1800" b="1" baseline="0" dirty="0" smtClean="0">
                          <a:solidFill>
                            <a:schemeClr val="bg1"/>
                          </a:solidFill>
                        </a:rPr>
                        <a:t>HIV</a:t>
                      </a:r>
                      <a:r>
                        <a:rPr lang="el-GR" sz="1800" b="1" baseline="0" dirty="0" smtClean="0">
                          <a:solidFill>
                            <a:schemeClr val="bg1"/>
                          </a:solidFill>
                        </a:rPr>
                        <a:t> πρωτολοίμωξη</a:t>
                      </a:r>
                      <a:r>
                        <a:rPr lang="el-GR" sz="1800" baseline="0" dirty="0" smtClean="0">
                          <a:solidFill>
                            <a:schemeClr val="bg1"/>
                          </a:solidFill>
                        </a:rPr>
                        <a:t>, ανεξαρτήτως συμπτωμάτων</a:t>
                      </a:r>
                      <a:endParaRPr lang="en-GB" sz="1800" dirty="0">
                        <a:solidFill>
                          <a:schemeClr val="bg1"/>
                        </a:solidFill>
                      </a:endParaRPr>
                    </a:p>
                  </a:txBody>
                  <a:tcPr>
                    <a:solidFill>
                      <a:schemeClr val="accent1">
                        <a:lumMod val="20000"/>
                        <a:lumOff val="80000"/>
                      </a:schemeClr>
                    </a:solidFill>
                  </a:tcPr>
                </a:tc>
              </a:tr>
              <a:tr h="388843">
                <a:tc>
                  <a:txBody>
                    <a:bodyPr/>
                    <a:lstStyle/>
                    <a:p>
                      <a:pPr>
                        <a:buClr>
                          <a:srgbClr val="C00000"/>
                        </a:buClr>
                        <a:buFont typeface="Wingdings 2" pitchFamily="18" charset="2"/>
                        <a:buChar char="®"/>
                      </a:pPr>
                      <a:r>
                        <a:rPr lang="el-GR" sz="1800" dirty="0" smtClean="0">
                          <a:solidFill>
                            <a:schemeClr val="bg1"/>
                          </a:solidFill>
                        </a:rPr>
                        <a:t> Το ταχύτερο δυνατόν σε περιπτώσεις </a:t>
                      </a:r>
                      <a:r>
                        <a:rPr lang="el-GR" sz="1800" b="1" dirty="0" smtClean="0">
                          <a:solidFill>
                            <a:schemeClr val="bg1"/>
                          </a:solidFill>
                        </a:rPr>
                        <a:t>ευκαιριακών λοιμώξεων</a:t>
                      </a:r>
                      <a:r>
                        <a:rPr lang="el-GR" sz="1800" b="1" baseline="0" dirty="0" smtClean="0">
                          <a:solidFill>
                            <a:schemeClr val="bg1"/>
                          </a:solidFill>
                        </a:rPr>
                        <a:t> με βέλτιστο χρόνο, εντός 2 εβδομάδων από τη διάγνωση</a:t>
                      </a:r>
                      <a:r>
                        <a:rPr lang="el-GR" sz="1400" baseline="0" dirty="0" smtClean="0">
                          <a:solidFill>
                            <a:schemeClr val="bg1"/>
                          </a:solidFill>
                        </a:rPr>
                        <a:t>. (Ο βέλτιστος χρόνος σε περιπτώσεις κρυπτοκοκκικής μηνιγγίτιδας δεν είναι σαφώς διευκρινισμένος, καθώς έναρξη </a:t>
                      </a:r>
                      <a:r>
                        <a:rPr lang="en-GB" sz="1400" baseline="0" dirty="0" smtClean="0">
                          <a:solidFill>
                            <a:schemeClr val="bg1"/>
                          </a:solidFill>
                        </a:rPr>
                        <a:t>ART</a:t>
                      </a:r>
                      <a:r>
                        <a:rPr lang="el-GR" sz="1400" baseline="0" dirty="0" smtClean="0">
                          <a:solidFill>
                            <a:schemeClr val="bg1"/>
                          </a:solidFill>
                        </a:rPr>
                        <a:t> πρώιμα κατά τη θεραπειά της κρυπτοκοκκικής μηνιγγίτιδας ίσως σχετίζεται με αυξημένη θνητότητα)</a:t>
                      </a:r>
                      <a:endParaRPr lang="en-GB" sz="1800" dirty="0">
                        <a:solidFill>
                          <a:schemeClr val="bg1"/>
                        </a:solidFill>
                      </a:endParaRPr>
                    </a:p>
                  </a:txBody>
                  <a:tcPr>
                    <a:solidFill>
                      <a:schemeClr val="accent1">
                        <a:lumMod val="20000"/>
                        <a:lumOff val="80000"/>
                      </a:schemeClr>
                    </a:solidFill>
                  </a:tcPr>
                </a:tc>
              </a:tr>
              <a:tr h="388843">
                <a:tc>
                  <a:txBody>
                    <a:bodyPr/>
                    <a:lstStyle/>
                    <a:p>
                      <a:pPr>
                        <a:buClr>
                          <a:srgbClr val="C00000"/>
                        </a:buClr>
                        <a:buFont typeface="Wingdings 2" pitchFamily="18" charset="2"/>
                        <a:buChar char="®"/>
                      </a:pPr>
                      <a:r>
                        <a:rPr lang="el-GR" sz="1800" dirty="0" smtClean="0">
                          <a:solidFill>
                            <a:schemeClr val="bg1"/>
                          </a:solidFill>
                        </a:rPr>
                        <a:t>Σε όλους τους ασθενείς με φυματίωση (</a:t>
                      </a:r>
                      <a:r>
                        <a:rPr lang="el-GR" sz="1800" b="1" dirty="0" smtClean="0">
                          <a:solidFill>
                            <a:schemeClr val="bg1"/>
                          </a:solidFill>
                        </a:rPr>
                        <a:t>ΤΒ) εντός</a:t>
                      </a:r>
                      <a:r>
                        <a:rPr lang="el-GR" sz="1800" b="1" baseline="0" dirty="0" smtClean="0">
                          <a:solidFill>
                            <a:schemeClr val="bg1"/>
                          </a:solidFill>
                        </a:rPr>
                        <a:t> 2 εβδ από την έναρξη της αντι-ΤΒ αγωγής σε ασθενείς με </a:t>
                      </a:r>
                      <a:r>
                        <a:rPr lang="en-GB" sz="1800" b="1" baseline="0" dirty="0" smtClean="0">
                          <a:solidFill>
                            <a:schemeClr val="bg1"/>
                          </a:solidFill>
                        </a:rPr>
                        <a:t>CD4+&lt;50</a:t>
                      </a:r>
                      <a:r>
                        <a:rPr lang="el-GR" sz="1800" b="1" baseline="0" dirty="0" smtClean="0">
                          <a:solidFill>
                            <a:schemeClr val="bg1"/>
                          </a:solidFill>
                        </a:rPr>
                        <a:t>/μ</a:t>
                      </a:r>
                      <a:r>
                        <a:rPr lang="en-GB" sz="1800" b="1" baseline="0" dirty="0" smtClean="0">
                          <a:solidFill>
                            <a:schemeClr val="bg1"/>
                          </a:solidFill>
                        </a:rPr>
                        <a:t>L </a:t>
                      </a:r>
                      <a:r>
                        <a:rPr lang="el-GR" sz="1800" baseline="0" dirty="0" smtClean="0">
                          <a:solidFill>
                            <a:schemeClr val="bg1"/>
                          </a:solidFill>
                        </a:rPr>
                        <a:t>και εντός 2-8 εβδ σε ασθενείς με υψηλότερες τιμές </a:t>
                      </a:r>
                      <a:r>
                        <a:rPr lang="en-GB" sz="1800" baseline="0" dirty="0" smtClean="0">
                          <a:solidFill>
                            <a:schemeClr val="bg1"/>
                          </a:solidFill>
                        </a:rPr>
                        <a:t>CD4</a:t>
                      </a:r>
                      <a:r>
                        <a:rPr lang="el-GR" sz="1800" baseline="0" dirty="0" smtClean="0">
                          <a:solidFill>
                            <a:schemeClr val="bg1"/>
                          </a:solidFill>
                        </a:rPr>
                        <a:t> (όπως και σε περιπτώσεις </a:t>
                      </a:r>
                      <a:r>
                        <a:rPr lang="en-GB" sz="1800" baseline="0" dirty="0" smtClean="0">
                          <a:solidFill>
                            <a:schemeClr val="bg1"/>
                          </a:solidFill>
                        </a:rPr>
                        <a:t>TB </a:t>
                      </a:r>
                      <a:r>
                        <a:rPr lang="el-GR" sz="1800" baseline="0" dirty="0" smtClean="0">
                          <a:solidFill>
                            <a:schemeClr val="bg1"/>
                          </a:solidFill>
                        </a:rPr>
                        <a:t>μηνιγγίτιδας)</a:t>
                      </a:r>
                      <a:endParaRPr lang="en-GB" sz="1800" dirty="0">
                        <a:solidFill>
                          <a:schemeClr val="bg1"/>
                        </a:solidFill>
                      </a:endParaRPr>
                    </a:p>
                  </a:txBody>
                  <a:tcPr>
                    <a:solidFill>
                      <a:schemeClr val="accent1">
                        <a:lumMod val="20000"/>
                        <a:lumOff val="80000"/>
                      </a:schemeClr>
                    </a:solid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004048" cy="620688"/>
          </a:xfrm>
        </p:spPr>
        <p:txBody>
          <a:bodyPr>
            <a:normAutofit fontScale="90000"/>
          </a:bodyPr>
          <a:lstStyle/>
          <a:p>
            <a:r>
              <a:rPr lang="el-GR" dirty="0" smtClean="0"/>
              <a:t>Νέα </a:t>
            </a:r>
            <a:r>
              <a:rPr lang="en-GB" dirty="0" smtClean="0"/>
              <a:t>HIV </a:t>
            </a:r>
            <a:r>
              <a:rPr lang="el-GR" dirty="0" smtClean="0"/>
              <a:t>φάρμακα</a:t>
            </a:r>
            <a:endParaRPr lang="en-GB" dirty="0"/>
          </a:p>
        </p:txBody>
      </p:sp>
      <p:sp>
        <p:nvSpPr>
          <p:cNvPr id="5" name="TextBox 4"/>
          <p:cNvSpPr txBox="1"/>
          <p:nvPr/>
        </p:nvSpPr>
        <p:spPr>
          <a:xfrm>
            <a:off x="0" y="620688"/>
            <a:ext cx="9144000" cy="6463308"/>
          </a:xfrm>
          <a:prstGeom prst="rect">
            <a:avLst/>
          </a:prstGeom>
          <a:noFill/>
        </p:spPr>
        <p:txBody>
          <a:bodyPr wrap="square" rtlCol="0">
            <a:spAutoFit/>
          </a:bodyPr>
          <a:lstStyle/>
          <a:p>
            <a:pPr>
              <a:buClr>
                <a:srgbClr val="FFC000"/>
              </a:buClr>
              <a:buFont typeface="Wingdings 2" pitchFamily="18" charset="2"/>
              <a:buChar char=""/>
            </a:pPr>
            <a:r>
              <a:rPr lang="en-GB" sz="3000" b="1" dirty="0" smtClean="0">
                <a:solidFill>
                  <a:srgbClr val="FFC000"/>
                </a:solidFill>
              </a:rPr>
              <a:t> </a:t>
            </a:r>
            <a:r>
              <a:rPr lang="en-GB" sz="3000" b="1" dirty="0" err="1" smtClean="0">
                <a:solidFill>
                  <a:srgbClr val="FFC000"/>
                </a:solidFill>
              </a:rPr>
              <a:t>Dolutegravir</a:t>
            </a:r>
            <a:r>
              <a:rPr lang="en-GB" sz="3000" dirty="0" smtClean="0"/>
              <a:t> </a:t>
            </a:r>
            <a:endParaRPr lang="el-GR" sz="3000" dirty="0" smtClean="0"/>
          </a:p>
          <a:p>
            <a:pPr>
              <a:buClr>
                <a:srgbClr val="FFC000"/>
              </a:buClr>
            </a:pPr>
            <a:r>
              <a:rPr lang="el-GR" sz="2400" dirty="0" smtClean="0"/>
              <a:t>     </a:t>
            </a:r>
            <a:r>
              <a:rPr lang="en-GB" sz="2800" dirty="0" err="1" smtClean="0">
                <a:solidFill>
                  <a:srgbClr val="FFC000"/>
                </a:solidFill>
              </a:rPr>
              <a:t>Integrase</a:t>
            </a:r>
            <a:r>
              <a:rPr lang="en-GB" sz="2800" dirty="0" smtClean="0">
                <a:solidFill>
                  <a:srgbClr val="FFC000"/>
                </a:solidFill>
              </a:rPr>
              <a:t> Inhibitor</a:t>
            </a:r>
            <a:endParaRPr lang="en-GB" sz="2400" dirty="0" smtClean="0">
              <a:solidFill>
                <a:srgbClr val="FFC000"/>
              </a:solidFill>
            </a:endParaRPr>
          </a:p>
          <a:p>
            <a:pPr lvl="1" algn="just">
              <a:buClr>
                <a:srgbClr val="FFC000"/>
              </a:buClr>
              <a:buFont typeface="Calibri" pitchFamily="34" charset="0"/>
              <a:buChar char="‒"/>
            </a:pPr>
            <a:r>
              <a:rPr lang="en-GB" sz="2400" dirty="0" smtClean="0"/>
              <a:t> </a:t>
            </a:r>
            <a:r>
              <a:rPr lang="el-GR" sz="2400" dirty="0" smtClean="0"/>
              <a:t> Δρα εμποδίζοντας την είσοδο του γονιδιώματος του ιού στο χρωμόσωμα του ξενιστή. Δεν παρεμβαίνει σε κυτταρικές διαδικασίες του ξενιστή, έτσι έχει περιορισμένη τοξικότητα. Λόγω του διαφορετικού μηχανισμού δράσης, δεν επηρεάζεται από την ανάπτυξη ανοχής σε παλιές τάξεις φαρμάκων</a:t>
            </a:r>
          </a:p>
          <a:p>
            <a:pPr lvl="1">
              <a:buClr>
                <a:srgbClr val="FFC000"/>
              </a:buClr>
            </a:pPr>
            <a:endParaRPr lang="el-GR" sz="2400" dirty="0" smtClean="0"/>
          </a:p>
          <a:p>
            <a:pPr lvl="1">
              <a:buClr>
                <a:srgbClr val="FFC000"/>
              </a:buClr>
              <a:buFont typeface="Calibri" pitchFamily="34" charset="0"/>
              <a:buChar char="‒"/>
            </a:pPr>
            <a:r>
              <a:rPr lang="el-GR" sz="3000" dirty="0" smtClean="0"/>
              <a:t> Καλύτερη αποτελεσματικότητα συγκριτικά με</a:t>
            </a:r>
            <a:r>
              <a:rPr lang="en-GB" sz="3000" dirty="0" smtClean="0"/>
              <a:t> </a:t>
            </a:r>
            <a:r>
              <a:rPr lang="el-GR" sz="3000" dirty="0" smtClean="0"/>
              <a:t>το </a:t>
            </a:r>
            <a:r>
              <a:rPr lang="en-GB" sz="3000" dirty="0" err="1" smtClean="0"/>
              <a:t>raltegravir</a:t>
            </a:r>
            <a:r>
              <a:rPr lang="el-GR" sz="3000" dirty="0" smtClean="0"/>
              <a:t> στη θεραπεία </a:t>
            </a:r>
            <a:r>
              <a:rPr lang="en-GB" sz="3000" dirty="0" smtClean="0"/>
              <a:t>treatment-experienced </a:t>
            </a:r>
            <a:r>
              <a:rPr lang="el-GR" sz="3000" dirty="0" smtClean="0"/>
              <a:t>ασθενών με </a:t>
            </a:r>
            <a:r>
              <a:rPr lang="en-GB" sz="3000" dirty="0" smtClean="0"/>
              <a:t> </a:t>
            </a:r>
            <a:r>
              <a:rPr lang="el-GR" sz="3000" dirty="0" smtClean="0"/>
              <a:t>ανθεκτικότητα σε ≥ 2 τάξεις αντιϊκών</a:t>
            </a:r>
          </a:p>
          <a:p>
            <a:pPr lvl="1">
              <a:buClr>
                <a:srgbClr val="FFC000"/>
              </a:buClr>
            </a:pPr>
            <a:endParaRPr lang="el-GR" sz="3000" dirty="0" smtClean="0"/>
          </a:p>
          <a:p>
            <a:pPr lvl="1">
              <a:buClr>
                <a:srgbClr val="FFC000"/>
              </a:buClr>
              <a:buFont typeface="Calibri" pitchFamily="34" charset="0"/>
              <a:buChar char="‒"/>
            </a:pPr>
            <a:r>
              <a:rPr lang="el-GR" sz="3000" dirty="0" smtClean="0"/>
              <a:t> Χορηγείται σε 1 δόση ημερησίως </a:t>
            </a:r>
          </a:p>
          <a:p>
            <a:pPr lvl="1">
              <a:buClr>
                <a:srgbClr val="FFC000"/>
              </a:buClr>
              <a:buFont typeface="Calibri" pitchFamily="34" charset="0"/>
              <a:buChar char="‒"/>
            </a:pPr>
            <a:r>
              <a:rPr lang="el-GR" sz="3000" dirty="0" smtClean="0"/>
              <a:t> Δεν απαιτείται φαρμακοκινητική ενίσχυση</a:t>
            </a:r>
          </a:p>
          <a:p>
            <a:pPr lvl="1">
              <a:buClr>
                <a:srgbClr val="FFC000"/>
              </a:buClr>
              <a:buFont typeface="Calibri" pitchFamily="34" charset="0"/>
              <a:buChar char="‒"/>
            </a:pPr>
            <a:endParaRPr lang="en-GB" sz="3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nodeType="clickEffect">
                                  <p:stCondLst>
                                    <p:cond delay="0"/>
                                  </p:stCondLst>
                                  <p:iterate type="lt">
                                    <p:tmPct val="4000"/>
                                  </p:iterate>
                                  <p:childTnLst>
                                    <p:set>
                                      <p:cBhvr override="childStyle">
                                        <p:cTn id="10" dur="500" fill="hold"/>
                                        <p:tgtEl>
                                          <p:spTgt spid="5">
                                            <p:txEl>
                                              <p:pRg st="0" end="0"/>
                                            </p:txEl>
                                          </p:spTgt>
                                        </p:tgtEl>
                                        <p:attrNameLst>
                                          <p:attrName>style.textDecorationUnderline</p:attrName>
                                        </p:attrNameLst>
                                      </p:cBhvr>
                                      <p:to>
                                        <p:strVal val="tru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HTLV1	</a:t>
            </a:r>
            <a:endParaRPr lang="en-GB" dirty="0"/>
          </a:p>
        </p:txBody>
      </p:sp>
      <p:sp>
        <p:nvSpPr>
          <p:cNvPr id="3" name="Content Placeholder 2"/>
          <p:cNvSpPr>
            <a:spLocks noGrp="1"/>
          </p:cNvSpPr>
          <p:nvPr>
            <p:ph idx="1"/>
          </p:nvPr>
        </p:nvSpPr>
        <p:spPr/>
        <p:txBody>
          <a:bodyPr anchor="t"/>
          <a:lstStyle/>
          <a:p>
            <a:pPr marL="578358" indent="-514350">
              <a:buFont typeface="+mj-lt"/>
              <a:buAutoNum type="arabicPeriod"/>
            </a:pPr>
            <a:r>
              <a:rPr lang="en-GB" dirty="0" smtClean="0"/>
              <a:t>Adult T-cell </a:t>
            </a:r>
            <a:r>
              <a:rPr lang="en-GB" dirty="0" err="1" smtClean="0"/>
              <a:t>leukemia</a:t>
            </a:r>
            <a:r>
              <a:rPr lang="en-GB" dirty="0" smtClean="0"/>
              <a:t>/lymphoma (ATL)</a:t>
            </a:r>
          </a:p>
          <a:p>
            <a:pPr marL="578358" indent="-514350">
              <a:buFont typeface="+mj-lt"/>
              <a:buAutoNum type="arabicPeriod"/>
            </a:pPr>
            <a:endParaRPr lang="en-GB" dirty="0" smtClean="0"/>
          </a:p>
          <a:p>
            <a:pPr marL="578358" indent="-514350">
              <a:buFont typeface="+mj-lt"/>
              <a:buAutoNum type="arabicPeriod"/>
            </a:pPr>
            <a:endParaRPr lang="en-GB" dirty="0" smtClean="0"/>
          </a:p>
          <a:p>
            <a:pPr marL="578358" indent="-514350">
              <a:buFont typeface="+mj-lt"/>
              <a:buAutoNum type="arabicPeriod"/>
            </a:pPr>
            <a:r>
              <a:rPr lang="en-GB" dirty="0" smtClean="0"/>
              <a:t>HTLV-1 associated </a:t>
            </a:r>
            <a:r>
              <a:rPr lang="en-GB" dirty="0" err="1" smtClean="0"/>
              <a:t>myelopathy</a:t>
            </a:r>
            <a:r>
              <a:rPr lang="en-GB" dirty="0" smtClean="0"/>
              <a:t>/tropical spastic </a:t>
            </a:r>
            <a:r>
              <a:rPr lang="en-GB" dirty="0" err="1" smtClean="0"/>
              <a:t>paraparesis</a:t>
            </a:r>
            <a:r>
              <a:rPr lang="en-GB" dirty="0" smtClean="0"/>
              <a:t> (HAM/TSP)</a:t>
            </a: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417415"/>
          </a:xfrm>
          <a:prstGeom prst="rect">
            <a:avLst/>
          </a:prstGeom>
          <a:noFill/>
        </p:spPr>
        <p:txBody>
          <a:bodyPr wrap="square" rtlCol="0">
            <a:spAutoFit/>
          </a:bodyPr>
          <a:lstStyle/>
          <a:p>
            <a:r>
              <a:rPr lang="el-GR" sz="2800" i="1" dirty="0" smtClean="0"/>
              <a:t>Μελέτη </a:t>
            </a:r>
            <a:r>
              <a:rPr lang="en-GB" sz="2800" i="1" dirty="0" smtClean="0"/>
              <a:t>SAILING</a:t>
            </a:r>
            <a:r>
              <a:rPr lang="el-GR" sz="2800" i="1" dirty="0" smtClean="0"/>
              <a:t>: </a:t>
            </a:r>
          </a:p>
          <a:p>
            <a:r>
              <a:rPr lang="el-GR" sz="3000" dirty="0" smtClean="0"/>
              <a:t>Αξιολόγηση </a:t>
            </a:r>
            <a:r>
              <a:rPr lang="en-GB" sz="3000" dirty="0" err="1" smtClean="0"/>
              <a:t>dolutegravir</a:t>
            </a:r>
            <a:r>
              <a:rPr lang="en-GB" sz="3000" dirty="0" smtClean="0"/>
              <a:t> </a:t>
            </a:r>
            <a:r>
              <a:rPr lang="el-GR" sz="3000" dirty="0" smtClean="0"/>
              <a:t>έναντι </a:t>
            </a:r>
            <a:r>
              <a:rPr lang="en-GB" sz="3000" dirty="0" err="1" smtClean="0"/>
              <a:t>raltegravir</a:t>
            </a:r>
            <a:r>
              <a:rPr lang="el-GR" sz="3000" dirty="0" smtClean="0"/>
              <a:t> σε ασθενείς αποτυχημένους σε προηγούμενα σχήματα</a:t>
            </a:r>
          </a:p>
          <a:p>
            <a:pPr lvl="1">
              <a:buFont typeface="Arial" pitchFamily="34" charset="0"/>
              <a:buChar char="•"/>
            </a:pPr>
            <a:r>
              <a:rPr lang="el-GR" sz="3000" dirty="0" smtClean="0"/>
              <a:t> </a:t>
            </a:r>
            <a:r>
              <a:rPr lang="el-GR" sz="2400" dirty="0" smtClean="0"/>
              <a:t>Μελέτη ασθενών που ανέπτυξαν αντοχή σε ≥ 2 τάξεις αντιϊκών, στους οποίους δεν είχε χορηγηθεί στο παρελθόν αναστολέας ιντεγκράσης.</a:t>
            </a:r>
            <a:endParaRPr lang="el-GR" sz="3000" dirty="0" smtClean="0"/>
          </a:p>
          <a:p>
            <a:r>
              <a:rPr lang="el-GR" sz="2800" i="1" u="sng" dirty="0" smtClean="0"/>
              <a:t>Αποτελέσματα:</a:t>
            </a:r>
          </a:p>
          <a:p>
            <a:pPr>
              <a:buFont typeface="Calibri" pitchFamily="34" charset="0"/>
              <a:buChar char="‒"/>
            </a:pPr>
            <a:r>
              <a:rPr lang="el-GR" sz="2800" dirty="0" smtClean="0"/>
              <a:t>Το </a:t>
            </a:r>
            <a:r>
              <a:rPr lang="en-GB" sz="2800" dirty="0" err="1" smtClean="0"/>
              <a:t>Dolutegravir</a:t>
            </a:r>
            <a:r>
              <a:rPr lang="en-GB" sz="2800" dirty="0" smtClean="0"/>
              <a:t> </a:t>
            </a:r>
            <a:r>
              <a:rPr lang="el-GR" sz="2800" dirty="0" smtClean="0"/>
              <a:t>ήταν ασφαλές και καλά ανεκτό.</a:t>
            </a:r>
          </a:p>
          <a:p>
            <a:pPr>
              <a:buFont typeface="Calibri" pitchFamily="34" charset="0"/>
              <a:buChar char="‒"/>
            </a:pPr>
            <a:r>
              <a:rPr lang="el-GR" sz="2800" dirty="0" smtClean="0"/>
              <a:t>Ανώτερη αποτελεσματικότητα συγκριτικά με το </a:t>
            </a:r>
            <a:r>
              <a:rPr lang="en-GB" sz="2800" dirty="0" err="1" smtClean="0"/>
              <a:t>raltegravir</a:t>
            </a:r>
            <a:r>
              <a:rPr lang="el-GR" sz="2800" dirty="0" smtClean="0"/>
              <a:t>, με χαμηλότερα ποσοστά αποτυχίας.  </a:t>
            </a:r>
          </a:p>
          <a:p>
            <a:pPr>
              <a:buFont typeface="Calibri" pitchFamily="34" charset="0"/>
              <a:buChar char="‒"/>
            </a:pPr>
            <a:r>
              <a:rPr lang="el-GR" sz="2800" b="1" dirty="0" smtClean="0"/>
              <a:t> 6 μήνες θεραπείας: 79% των ασθενών που λάμβαναν </a:t>
            </a:r>
            <a:r>
              <a:rPr lang="en-GB" sz="2800" b="1" dirty="0" err="1" smtClean="0"/>
              <a:t>dolutegravir</a:t>
            </a:r>
            <a:r>
              <a:rPr lang="el-GR" sz="2800" b="1" dirty="0" smtClean="0"/>
              <a:t> είχαν μη ανιχνεύσιμο ιϊκό φορτίο συγκριτικά με το 70% αυτών που λάμβαναν </a:t>
            </a:r>
            <a:r>
              <a:rPr lang="en-GB" sz="2800" b="1" dirty="0" err="1" smtClean="0"/>
              <a:t>raltegravir</a:t>
            </a:r>
            <a:endParaRPr lang="en-GB" sz="2800" b="1" dirty="0" smtClean="0"/>
          </a:p>
          <a:p>
            <a:pPr>
              <a:buFont typeface="Calibri" pitchFamily="34" charset="0"/>
              <a:buChar char="‒"/>
            </a:pPr>
            <a:r>
              <a:rPr lang="en-GB" sz="2800" dirty="0" smtClean="0"/>
              <a:t> K</a:t>
            </a:r>
            <a:r>
              <a:rPr lang="el-GR" sz="2800" dirty="0" smtClean="0"/>
              <a:t>αλύτερη ανταπόκριση στο </a:t>
            </a:r>
            <a:r>
              <a:rPr lang="en-GB" sz="2800" dirty="0" err="1" smtClean="0"/>
              <a:t>dolutegravir</a:t>
            </a:r>
            <a:r>
              <a:rPr lang="en-GB" sz="2800" dirty="0" smtClean="0"/>
              <a:t> </a:t>
            </a:r>
            <a:r>
              <a:rPr lang="el-GR" sz="2800" dirty="0" smtClean="0"/>
              <a:t>παρατηρήθηκε σε ασθενείς με υψηλότερο ιϊκό φορτίο κατά την έναρξη της θεραπείας</a:t>
            </a:r>
          </a:p>
          <a:p>
            <a:pPr lvl="1"/>
            <a:endParaRPr lang="en-GB" sz="3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8248412"/>
          </a:xfrm>
          <a:prstGeom prst="rect">
            <a:avLst/>
          </a:prstGeom>
          <a:noFill/>
        </p:spPr>
        <p:txBody>
          <a:bodyPr wrap="square" rtlCol="0">
            <a:spAutoFit/>
          </a:bodyPr>
          <a:lstStyle/>
          <a:p>
            <a:pPr>
              <a:buClr>
                <a:srgbClr val="FFC000"/>
              </a:buClr>
              <a:buFont typeface="Wingdings 2" pitchFamily="18" charset="2"/>
              <a:buChar char="®"/>
            </a:pPr>
            <a:r>
              <a:rPr lang="el-GR" sz="3000" b="1" dirty="0" smtClean="0">
                <a:solidFill>
                  <a:srgbClr val="FFC000"/>
                </a:solidFill>
              </a:rPr>
              <a:t> </a:t>
            </a:r>
            <a:r>
              <a:rPr lang="en-GB" sz="3000" b="1" dirty="0" err="1" smtClean="0">
                <a:solidFill>
                  <a:srgbClr val="FFC000"/>
                </a:solidFill>
              </a:rPr>
              <a:t>Tenofovir</a:t>
            </a:r>
            <a:r>
              <a:rPr lang="en-GB" sz="3000" b="1" dirty="0" smtClean="0">
                <a:solidFill>
                  <a:srgbClr val="FFC000"/>
                </a:solidFill>
              </a:rPr>
              <a:t> </a:t>
            </a:r>
            <a:r>
              <a:rPr lang="en-GB" sz="3000" b="1" dirty="0" err="1" smtClean="0">
                <a:solidFill>
                  <a:srgbClr val="FFC000"/>
                </a:solidFill>
              </a:rPr>
              <a:t>alafenamide</a:t>
            </a:r>
            <a:r>
              <a:rPr lang="en-GB" sz="3000" b="1" dirty="0" smtClean="0">
                <a:solidFill>
                  <a:srgbClr val="FFC000"/>
                </a:solidFill>
              </a:rPr>
              <a:t> </a:t>
            </a:r>
            <a:r>
              <a:rPr lang="en-GB" sz="3000" b="1" dirty="0" err="1" smtClean="0">
                <a:solidFill>
                  <a:srgbClr val="FFC000"/>
                </a:solidFill>
              </a:rPr>
              <a:t>fumarate</a:t>
            </a:r>
            <a:r>
              <a:rPr lang="en-GB" sz="3000" b="1" dirty="0" smtClean="0">
                <a:solidFill>
                  <a:srgbClr val="FFC000"/>
                </a:solidFill>
              </a:rPr>
              <a:t> – TAF</a:t>
            </a:r>
          </a:p>
          <a:p>
            <a:pPr>
              <a:buClr>
                <a:srgbClr val="FFC000"/>
              </a:buClr>
            </a:pPr>
            <a:r>
              <a:rPr lang="el-GR" sz="3200" dirty="0" smtClean="0"/>
              <a:t>Προ-φάρμακο της τενοφοβίρης</a:t>
            </a:r>
          </a:p>
          <a:p>
            <a:pPr>
              <a:buClr>
                <a:srgbClr val="FFC000"/>
              </a:buClr>
              <a:buFont typeface="Calibri" pitchFamily="34" charset="0"/>
              <a:buChar char="‒"/>
            </a:pPr>
            <a:r>
              <a:rPr lang="el-GR" sz="3000" dirty="0" smtClean="0"/>
              <a:t> </a:t>
            </a:r>
            <a:r>
              <a:rPr lang="el-GR" sz="2400" dirty="0" smtClean="0"/>
              <a:t>Διαφορετική δομή και μεταβολίζεται από την </a:t>
            </a:r>
            <a:r>
              <a:rPr lang="en-GB" sz="2400" dirty="0" err="1" smtClean="0"/>
              <a:t>cadapsin</a:t>
            </a:r>
            <a:r>
              <a:rPr lang="en-GB" sz="2400" dirty="0" smtClean="0"/>
              <a:t> A</a:t>
            </a:r>
            <a:r>
              <a:rPr lang="el-GR" sz="2400" dirty="0" smtClean="0"/>
              <a:t>, με αποτέλεσμα να επιτυγχάνει υψηλότερη συγκέντρωση στα </a:t>
            </a:r>
            <a:r>
              <a:rPr lang="en-GB" sz="2400" dirty="0" smtClean="0"/>
              <a:t>CD4+ </a:t>
            </a:r>
            <a:r>
              <a:rPr lang="el-GR" sz="2400" dirty="0" smtClean="0"/>
              <a:t>λεμφοκύτταρα.</a:t>
            </a:r>
            <a:endParaRPr lang="el-GR" sz="3000" dirty="0" smtClean="0"/>
          </a:p>
          <a:p>
            <a:pPr>
              <a:buClr>
                <a:srgbClr val="FFC000"/>
              </a:buClr>
              <a:buFont typeface="Calibri" pitchFamily="34" charset="0"/>
              <a:buChar char="‒"/>
            </a:pPr>
            <a:r>
              <a:rPr lang="el-GR" sz="3000" dirty="0" smtClean="0"/>
              <a:t> </a:t>
            </a:r>
            <a:r>
              <a:rPr lang="el-GR" sz="2400" dirty="0" smtClean="0"/>
              <a:t>Επαρκής συγκέντρωση φαρμάκου εντός των κυττάρων με χαμηλότερη δόση – μικρότερη πιθανότητα νεφροτοξικότητας</a:t>
            </a:r>
            <a:endParaRPr lang="en-GB" sz="2800" dirty="0" smtClean="0"/>
          </a:p>
          <a:p>
            <a:pPr>
              <a:buClr>
                <a:srgbClr val="FFC000"/>
              </a:buClr>
              <a:buFont typeface="Calibri" pitchFamily="34" charset="0"/>
              <a:buChar char="‒"/>
            </a:pPr>
            <a:r>
              <a:rPr lang="en-GB" sz="2800" dirty="0" smtClean="0"/>
              <a:t> </a:t>
            </a:r>
            <a:r>
              <a:rPr lang="en-GB" sz="2400" dirty="0" smtClean="0"/>
              <a:t>10x </a:t>
            </a:r>
            <a:r>
              <a:rPr lang="en-GB" sz="2400" dirty="0" smtClean="0">
                <a:sym typeface="Wingdings 3"/>
              </a:rPr>
              <a:t> </a:t>
            </a:r>
            <a:r>
              <a:rPr lang="el-GR" sz="2400" dirty="0" smtClean="0">
                <a:sym typeface="Wingdings 3"/>
              </a:rPr>
              <a:t>επίπεδα στο πλάσμα =  συγκέντρωση σε οστά και νεφρούς</a:t>
            </a:r>
          </a:p>
          <a:p>
            <a:pPr>
              <a:buClr>
                <a:srgbClr val="FFC000"/>
              </a:buClr>
              <a:buFont typeface="Calibri" pitchFamily="34" charset="0"/>
              <a:buChar char="‒"/>
            </a:pPr>
            <a:r>
              <a:rPr lang="el-GR" sz="2400" dirty="0" smtClean="0">
                <a:sym typeface="Wingdings 3"/>
              </a:rPr>
              <a:t> 5</a:t>
            </a:r>
            <a:r>
              <a:rPr lang="en-GB" sz="2400" dirty="0" smtClean="0">
                <a:sym typeface="Wingdings 3"/>
              </a:rPr>
              <a:t>x</a:t>
            </a:r>
            <a:r>
              <a:rPr lang="el-GR" sz="2400" dirty="0" smtClean="0">
                <a:sym typeface="Wingdings 3"/>
              </a:rPr>
              <a:t>  ενδοκυττάρια επίπεδα (κυρίως </a:t>
            </a:r>
            <a:r>
              <a:rPr lang="en-GB" sz="2400" dirty="0" smtClean="0">
                <a:sym typeface="Wingdings 3"/>
              </a:rPr>
              <a:t>PBMCs,</a:t>
            </a:r>
            <a:r>
              <a:rPr lang="el-GR" sz="2400" dirty="0" smtClean="0">
                <a:sym typeface="Wingdings 3"/>
              </a:rPr>
              <a:t> λεμφικό ιστό)= μικρότερη απαιτούμενη δόση</a:t>
            </a:r>
            <a:endParaRPr lang="en-GB" sz="3000" dirty="0" smtClean="0"/>
          </a:p>
          <a:p>
            <a:pPr>
              <a:buClr>
                <a:srgbClr val="FFC000"/>
              </a:buClr>
            </a:pPr>
            <a:r>
              <a:rPr lang="en-GB" sz="2800" i="1" u="sng" dirty="0" smtClean="0"/>
              <a:t>A</a:t>
            </a:r>
            <a:r>
              <a:rPr lang="el-GR" sz="2800" i="1" u="sng" dirty="0" smtClean="0"/>
              <a:t>ποτελέσματα μελετών:</a:t>
            </a:r>
          </a:p>
          <a:p>
            <a:pPr>
              <a:buClr>
                <a:srgbClr val="FFC000"/>
              </a:buClr>
              <a:buFont typeface="Arial" pitchFamily="34" charset="0"/>
              <a:buChar char="•"/>
            </a:pPr>
            <a:r>
              <a:rPr lang="en-GB" sz="3000" dirty="0" smtClean="0"/>
              <a:t> </a:t>
            </a:r>
            <a:r>
              <a:rPr lang="el-GR" sz="2800" dirty="0" smtClean="0"/>
              <a:t>Το </a:t>
            </a:r>
            <a:r>
              <a:rPr lang="en-GB" sz="2800" dirty="0" smtClean="0"/>
              <a:t>TAF-</a:t>
            </a:r>
            <a:r>
              <a:rPr lang="el-GR" sz="2800" dirty="0" smtClean="0"/>
              <a:t>σχήμα έδειξε συγκρίσιμη αποτελεσματικότητα και </a:t>
            </a:r>
            <a:r>
              <a:rPr lang="el-GR" sz="2800" b="1" dirty="0" smtClean="0"/>
              <a:t>στατιστικά σημαντική βελτίωση όσον αφορά τις νεφρικές και οστικές επιδράσεις στις 24 εβδομάδες </a:t>
            </a:r>
            <a:r>
              <a:rPr lang="el-GR" sz="2800" dirty="0" smtClean="0"/>
              <a:t>σε σχέση με το </a:t>
            </a:r>
            <a:r>
              <a:rPr lang="en-GB" sz="2800" dirty="0" smtClean="0"/>
              <a:t>TDF </a:t>
            </a:r>
            <a:r>
              <a:rPr lang="el-GR" sz="2800" dirty="0" smtClean="0"/>
              <a:t>σχήμα</a:t>
            </a:r>
          </a:p>
          <a:p>
            <a:pPr>
              <a:buClr>
                <a:srgbClr val="FFC000"/>
              </a:buClr>
              <a:buFont typeface="Arial" pitchFamily="34" charset="0"/>
              <a:buChar char="•"/>
            </a:pPr>
            <a:r>
              <a:rPr lang="el-GR" sz="2800" dirty="0" smtClean="0"/>
              <a:t>  Ασφαλές και ίσης αποτελεσματικότητας</a:t>
            </a:r>
          </a:p>
          <a:p>
            <a:pPr>
              <a:buClr>
                <a:srgbClr val="FFC000"/>
              </a:buClr>
            </a:pPr>
            <a:endParaRPr lang="el-GR" sz="3000" dirty="0" smtClean="0"/>
          </a:p>
          <a:p>
            <a:pPr>
              <a:buClr>
                <a:srgbClr val="FFC000"/>
              </a:buClr>
            </a:pPr>
            <a:endParaRPr lang="en-GB" sz="3000" dirty="0" smtClean="0"/>
          </a:p>
          <a:p>
            <a:pPr>
              <a:buClr>
                <a:srgbClr val="FFC000"/>
              </a:buClr>
            </a:pPr>
            <a:r>
              <a:rPr lang="en-GB" sz="3000" b="1" dirty="0" smtClean="0">
                <a:solidFill>
                  <a:srgbClr val="FFC000"/>
                </a:solidFill>
              </a:rPr>
              <a:t> </a:t>
            </a:r>
            <a:endParaRPr lang="en-GB" sz="3000" b="1" dirty="0">
              <a:solidFill>
                <a:srgbClr val="FFC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nodeType="clickEffect">
                                  <p:stCondLst>
                                    <p:cond delay="0"/>
                                  </p:stCondLst>
                                  <p:iterate type="lt">
                                    <p:tmPct val="4000"/>
                                  </p:iterate>
                                  <p:childTnLst>
                                    <p:set>
                                      <p:cBhvr override="childStyle">
                                        <p:cTn id="10" dur="500" fill="hold"/>
                                        <p:tgtEl>
                                          <p:spTgt spid="2">
                                            <p:txEl>
                                              <p:pRg st="0" end="0"/>
                                            </p:txEl>
                                          </p:spTgt>
                                        </p:tgtEl>
                                        <p:attrNameLst>
                                          <p:attrName>style.textDecorationUnderline</p:attrName>
                                        </p:attrNameLst>
                                      </p:cBhvr>
                                      <p:to>
                                        <p:strVal val="tru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093976"/>
          </a:xfrm>
          <a:prstGeom prst="rect">
            <a:avLst/>
          </a:prstGeom>
          <a:noFill/>
        </p:spPr>
        <p:txBody>
          <a:bodyPr wrap="square" rtlCol="0">
            <a:spAutoFit/>
          </a:bodyPr>
          <a:lstStyle/>
          <a:p>
            <a:pPr>
              <a:buClr>
                <a:srgbClr val="FFC000"/>
              </a:buClr>
              <a:buFont typeface="Wingdings 2" pitchFamily="18" charset="2"/>
              <a:buChar char="®"/>
            </a:pPr>
            <a:r>
              <a:rPr lang="el-GR" sz="3000" dirty="0" smtClean="0"/>
              <a:t> </a:t>
            </a:r>
            <a:r>
              <a:rPr lang="en-GB" sz="3000" b="1" dirty="0" smtClean="0">
                <a:solidFill>
                  <a:srgbClr val="FFC000"/>
                </a:solidFill>
              </a:rPr>
              <a:t>MK – 1439</a:t>
            </a:r>
          </a:p>
          <a:p>
            <a:pPr>
              <a:buClr>
                <a:srgbClr val="FFC000"/>
              </a:buClr>
            </a:pPr>
            <a:r>
              <a:rPr lang="el-GR" sz="3000" b="1" dirty="0" smtClean="0">
                <a:solidFill>
                  <a:srgbClr val="FFC000"/>
                </a:solidFill>
              </a:rPr>
              <a:t>Νέας γενιάς </a:t>
            </a:r>
            <a:r>
              <a:rPr lang="en-GB" sz="3000" b="1" dirty="0" smtClean="0">
                <a:solidFill>
                  <a:srgbClr val="FFC000"/>
                </a:solidFill>
              </a:rPr>
              <a:t>NNRTI</a:t>
            </a:r>
          </a:p>
          <a:p>
            <a:pPr>
              <a:buClr>
                <a:srgbClr val="FFC000"/>
              </a:buClr>
              <a:buFont typeface="Calibri" pitchFamily="34" charset="0"/>
              <a:buChar char="‒"/>
            </a:pPr>
            <a:r>
              <a:rPr lang="en-GB" sz="3000" dirty="0" smtClean="0"/>
              <a:t> </a:t>
            </a:r>
            <a:r>
              <a:rPr lang="el-GR" sz="3000" dirty="0" smtClean="0"/>
              <a:t> Ισχυρή αντιρετροϊκή δράση και καλή ανοχή ως μονοθεραπεία  (μελέτη φάσης Ιβ)</a:t>
            </a:r>
            <a:endParaRPr lang="en-GB" sz="3000" dirty="0" smtClean="0"/>
          </a:p>
          <a:p>
            <a:pPr>
              <a:buClr>
                <a:srgbClr val="FFC000"/>
              </a:buClr>
              <a:buFont typeface="Calibri" pitchFamily="34" charset="0"/>
              <a:buChar char="‒"/>
            </a:pPr>
            <a:r>
              <a:rPr lang="en-GB" sz="3000" dirty="0" smtClean="0"/>
              <a:t> </a:t>
            </a:r>
            <a:r>
              <a:rPr lang="el-GR" sz="3000" dirty="0" smtClean="0"/>
              <a:t>Προκλινικές μελέτες δείχνουν </a:t>
            </a:r>
            <a:r>
              <a:rPr lang="el-GR" sz="3000" b="1" dirty="0" smtClean="0"/>
              <a:t>αυξημένη δραστηκότητα έναντι </a:t>
            </a:r>
            <a:r>
              <a:rPr lang="en-GB" sz="3000" b="1" dirty="0" smtClean="0"/>
              <a:t>HIV </a:t>
            </a:r>
            <a:r>
              <a:rPr lang="el-GR" sz="3000" b="1" dirty="0" smtClean="0"/>
              <a:t>στελεχών με συγκεκριμένες μεταλλάξεις </a:t>
            </a:r>
            <a:r>
              <a:rPr lang="el-GR" sz="3000" dirty="0" smtClean="0"/>
              <a:t>σε κοινούς </a:t>
            </a:r>
            <a:r>
              <a:rPr lang="en-GB" sz="3000" dirty="0" smtClean="0"/>
              <a:t>NNRTIs (</a:t>
            </a:r>
            <a:r>
              <a:rPr lang="el-GR" sz="3000" dirty="0" smtClean="0"/>
              <a:t>συμπεριλαμβανομένων των </a:t>
            </a:r>
            <a:r>
              <a:rPr lang="en-GB" sz="3000" dirty="0" smtClean="0"/>
              <a:t> </a:t>
            </a:r>
            <a:r>
              <a:rPr lang="en-GB" sz="3000" b="1" dirty="0" smtClean="0"/>
              <a:t>K103N </a:t>
            </a:r>
            <a:r>
              <a:rPr lang="el-GR" sz="3000" b="1" dirty="0" smtClean="0"/>
              <a:t>και Υ181</a:t>
            </a:r>
            <a:r>
              <a:rPr lang="en-GB" sz="3000" b="1" dirty="0" smtClean="0"/>
              <a:t>C)</a:t>
            </a:r>
            <a:endParaRPr lang="el-GR" sz="3000" b="1" dirty="0" smtClean="0"/>
          </a:p>
          <a:p>
            <a:pPr>
              <a:buClr>
                <a:srgbClr val="FFC000"/>
              </a:buClr>
              <a:buFont typeface="Calibri" pitchFamily="34" charset="0"/>
              <a:buChar char="‒"/>
            </a:pPr>
            <a:r>
              <a:rPr lang="el-GR" sz="3000" dirty="0" smtClean="0"/>
              <a:t> Χαμηλή ΚΝΣ τοξικότητα</a:t>
            </a:r>
          </a:p>
          <a:p>
            <a:pPr>
              <a:buClr>
                <a:srgbClr val="FFC000"/>
              </a:buClr>
              <a:buFont typeface="Calibri" pitchFamily="34" charset="0"/>
              <a:buChar char="‒"/>
            </a:pPr>
            <a:r>
              <a:rPr lang="el-GR" sz="3000" dirty="0" smtClean="0"/>
              <a:t> Ασφαλές και καλά ανεκτό</a:t>
            </a:r>
          </a:p>
          <a:p>
            <a:pPr>
              <a:buClr>
                <a:srgbClr val="FFC000"/>
              </a:buClr>
              <a:buFont typeface="Calibri" pitchFamily="34" charset="0"/>
              <a:buChar char="‒"/>
            </a:pPr>
            <a:r>
              <a:rPr lang="el-GR" sz="3000" dirty="0" smtClean="0"/>
              <a:t> Ήπιας- μέτριας βαρύτητας ανεπιθύμητες ενέργειες οι οποίες υποχωρούν μετά το τέλος της θεραπείας</a:t>
            </a:r>
            <a:endParaRPr lang="en-GB" sz="3000" dirty="0" smtClean="0"/>
          </a:p>
          <a:p>
            <a:pPr>
              <a:buClr>
                <a:srgbClr val="FFC000"/>
              </a:buClr>
            </a:pPr>
            <a:endParaRPr lang="en-GB" sz="3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nodeType="clickEffect">
                                  <p:stCondLst>
                                    <p:cond delay="0"/>
                                  </p:stCondLst>
                                  <p:iterate type="lt">
                                    <p:tmPct val="4000"/>
                                  </p:iterate>
                                  <p:childTnLst>
                                    <p:set>
                                      <p:cBhvr override="childStyle">
                                        <p:cTn id="10" dur="500" fill="hold"/>
                                        <p:tgtEl>
                                          <p:spTgt spid="2">
                                            <p:txEl>
                                              <p:pRg st="0" end="0"/>
                                            </p:txEl>
                                          </p:spTgt>
                                        </p:tgtEl>
                                        <p:attrNameLst>
                                          <p:attrName>style.textDecorationUnderline</p:attrName>
                                        </p:attrNameLst>
                                      </p:cBhvr>
                                      <p:to>
                                        <p:strVal val="tru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894195"/>
          </a:xfrm>
          <a:prstGeom prst="rect">
            <a:avLst/>
          </a:prstGeom>
          <a:noFill/>
        </p:spPr>
        <p:txBody>
          <a:bodyPr wrap="square" rtlCol="0">
            <a:spAutoFit/>
          </a:bodyPr>
          <a:lstStyle/>
          <a:p>
            <a:pPr>
              <a:buClr>
                <a:srgbClr val="FFC000"/>
              </a:buClr>
              <a:buFont typeface="Wingdings 2" pitchFamily="18" charset="2"/>
              <a:buChar char="®"/>
            </a:pPr>
            <a:r>
              <a:rPr lang="el-GR" sz="3000" b="1" dirty="0" smtClean="0">
                <a:solidFill>
                  <a:srgbClr val="FFC000"/>
                </a:solidFill>
              </a:rPr>
              <a:t> </a:t>
            </a:r>
            <a:r>
              <a:rPr lang="en-GB" sz="3000" b="1" dirty="0" err="1" smtClean="0">
                <a:solidFill>
                  <a:srgbClr val="FFC000"/>
                </a:solidFill>
              </a:rPr>
              <a:t>Cenicriviroc</a:t>
            </a:r>
            <a:r>
              <a:rPr lang="en-GB" sz="3000" b="1" dirty="0" smtClean="0">
                <a:solidFill>
                  <a:srgbClr val="FFC000"/>
                </a:solidFill>
              </a:rPr>
              <a:t> </a:t>
            </a:r>
          </a:p>
          <a:p>
            <a:pPr>
              <a:buClr>
                <a:srgbClr val="FFC000"/>
              </a:buClr>
            </a:pPr>
            <a:r>
              <a:rPr lang="el-GR" sz="3000" dirty="0" smtClean="0">
                <a:solidFill>
                  <a:srgbClr val="FFC000"/>
                </a:solidFill>
              </a:rPr>
              <a:t>Διπλός </a:t>
            </a:r>
            <a:r>
              <a:rPr lang="en-GB" sz="3000" dirty="0" smtClean="0">
                <a:solidFill>
                  <a:srgbClr val="FFC000"/>
                </a:solidFill>
              </a:rPr>
              <a:t>CCR5/CCR2 </a:t>
            </a:r>
            <a:r>
              <a:rPr lang="el-GR" sz="3000" dirty="0" smtClean="0">
                <a:solidFill>
                  <a:srgbClr val="FFC000"/>
                </a:solidFill>
              </a:rPr>
              <a:t>αναστολέας</a:t>
            </a:r>
            <a:r>
              <a:rPr lang="en-US" sz="3000" dirty="0" smtClean="0">
                <a:solidFill>
                  <a:srgbClr val="FFC000"/>
                </a:solidFill>
              </a:rPr>
              <a:t> (</a:t>
            </a:r>
            <a:r>
              <a:rPr lang="el-GR" sz="3000" dirty="0" smtClean="0">
                <a:solidFill>
                  <a:srgbClr val="FFC000"/>
                </a:solidFill>
              </a:rPr>
              <a:t>Αναστολέας Εισόδου) </a:t>
            </a:r>
          </a:p>
          <a:p>
            <a:pPr>
              <a:buClr>
                <a:srgbClr val="FFC000"/>
              </a:buClr>
            </a:pPr>
            <a:endParaRPr lang="el-GR" sz="3000" dirty="0" smtClean="0"/>
          </a:p>
          <a:p>
            <a:pPr>
              <a:buClr>
                <a:srgbClr val="FFC000"/>
              </a:buClr>
            </a:pPr>
            <a:r>
              <a:rPr lang="el-GR" sz="3000" i="1" dirty="0" smtClean="0"/>
              <a:t>Μηχανισμός Δράσης: </a:t>
            </a:r>
            <a:r>
              <a:rPr lang="el-GR" sz="3000" dirty="0" smtClean="0"/>
              <a:t>Αναστέλλει τον </a:t>
            </a:r>
            <a:r>
              <a:rPr lang="en-GB" sz="3000" dirty="0" smtClean="0"/>
              <a:t>CCR5</a:t>
            </a:r>
            <a:r>
              <a:rPr lang="el-GR" sz="3000" dirty="0" smtClean="0"/>
              <a:t>, έναν από τους δύο συνυποδοχείς που χρησιμοποιεί ο </a:t>
            </a:r>
            <a:r>
              <a:rPr lang="en-GB" sz="3000" dirty="0" smtClean="0"/>
              <a:t>HIV </a:t>
            </a:r>
            <a:r>
              <a:rPr lang="el-GR" sz="3000" dirty="0" smtClean="0"/>
              <a:t>για την είσοδό του στο Τ-κύτταρο. </a:t>
            </a:r>
            <a:endParaRPr lang="en-US" sz="3000" dirty="0" smtClean="0"/>
          </a:p>
          <a:p>
            <a:pPr>
              <a:buClr>
                <a:srgbClr val="FFC000"/>
              </a:buClr>
            </a:pPr>
            <a:endParaRPr lang="en-US" sz="3000" dirty="0" smtClean="0"/>
          </a:p>
          <a:p>
            <a:pPr>
              <a:buClr>
                <a:srgbClr val="FFC000"/>
              </a:buClr>
            </a:pPr>
            <a:r>
              <a:rPr lang="el-GR" sz="3000" dirty="0" smtClean="0"/>
              <a:t>Ταυτόχρονα παρεμβαίνει στον </a:t>
            </a:r>
            <a:r>
              <a:rPr lang="en-GB" sz="3000" dirty="0" smtClean="0"/>
              <a:t>CCR2</a:t>
            </a:r>
            <a:r>
              <a:rPr lang="el-GR" sz="3000" dirty="0" smtClean="0"/>
              <a:t>, έναν υποδοχέα που δεσμεύει την </a:t>
            </a:r>
            <a:r>
              <a:rPr lang="en-GB" sz="3000" dirty="0" smtClean="0"/>
              <a:t>MCP-1</a:t>
            </a:r>
            <a:r>
              <a:rPr lang="el-GR" sz="3000" dirty="0" smtClean="0"/>
              <a:t>, κυτοκίνη που προάγει τη μετανάστευση των μονοκυττάρων. </a:t>
            </a:r>
            <a:endParaRPr lang="en-US" sz="3000" dirty="0" smtClean="0"/>
          </a:p>
          <a:p>
            <a:pPr>
              <a:buClr>
                <a:srgbClr val="FFC000"/>
              </a:buClr>
            </a:pPr>
            <a:endParaRPr lang="en-US" sz="3000" dirty="0" smtClean="0"/>
          </a:p>
          <a:p>
            <a:pPr>
              <a:buClr>
                <a:srgbClr val="FFC000"/>
              </a:buClr>
            </a:pPr>
            <a:r>
              <a:rPr lang="el-GR" sz="2400" dirty="0" smtClean="0"/>
              <a:t>(ο </a:t>
            </a:r>
            <a:r>
              <a:rPr lang="en-GB" sz="2400" dirty="0" smtClean="0"/>
              <a:t>CCR5</a:t>
            </a:r>
            <a:r>
              <a:rPr lang="el-GR" sz="2400" dirty="0" smtClean="0"/>
              <a:t> παίζει ρόλο στη φλεγμονή και συμμετέχει στην ηπατική ίνωση, το μεταβολικό σύνδρομο και την καρδιαγγειακή νόσο).</a:t>
            </a:r>
          </a:p>
          <a:p>
            <a:pPr>
              <a:buClr>
                <a:srgbClr val="FFC000"/>
              </a:buClr>
            </a:pPr>
            <a:endParaRPr lang="el-GR" sz="2400" dirty="0" smtClean="0"/>
          </a:p>
          <a:p>
            <a:pPr>
              <a:buClr>
                <a:srgbClr val="FFC000"/>
              </a:buClr>
              <a:buFont typeface="Calibri" pitchFamily="34" charset="0"/>
              <a:buChar char="‒"/>
            </a:pPr>
            <a:r>
              <a:rPr lang="el-GR" sz="2400" dirty="0" smtClean="0"/>
              <a:t> 1 δόση ημερισίως</a:t>
            </a:r>
          </a:p>
          <a:p>
            <a:pPr>
              <a:buClr>
                <a:srgbClr val="FFC000"/>
              </a:buClr>
            </a:pPr>
            <a:endParaRPr lang="en-GB" sz="16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nodeType="clickEffect">
                                  <p:stCondLst>
                                    <p:cond delay="0"/>
                                  </p:stCondLst>
                                  <p:iterate type="lt">
                                    <p:tmPct val="4000"/>
                                  </p:iterate>
                                  <p:childTnLst>
                                    <p:set>
                                      <p:cBhvr override="childStyle">
                                        <p:cTn id="10" dur="500" fill="hold"/>
                                        <p:tgtEl>
                                          <p:spTgt spid="2">
                                            <p:txEl>
                                              <p:pRg st="0" end="0"/>
                                            </p:txEl>
                                          </p:spTgt>
                                        </p:tgtEl>
                                        <p:attrNameLst>
                                          <p:attrName>style.textDecorationUnderline</p:attrName>
                                        </p:attrNameLst>
                                      </p:cBhvr>
                                      <p:to>
                                        <p:strVal val="tru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555641"/>
          </a:xfrm>
          <a:prstGeom prst="rect">
            <a:avLst/>
          </a:prstGeom>
          <a:noFill/>
        </p:spPr>
        <p:txBody>
          <a:bodyPr wrap="square" rtlCol="0">
            <a:spAutoFit/>
          </a:bodyPr>
          <a:lstStyle/>
          <a:p>
            <a:pPr>
              <a:buClr>
                <a:srgbClr val="FFC000"/>
              </a:buClr>
            </a:pPr>
            <a:r>
              <a:rPr lang="el-GR" sz="2800" i="1" u="sng" dirty="0" smtClean="0"/>
              <a:t>Αποτελέσματα μελέτης φάσης ΙΙ</a:t>
            </a:r>
            <a:r>
              <a:rPr lang="en-GB" sz="2800" i="1" u="sng" dirty="0" smtClean="0"/>
              <a:t>b</a:t>
            </a:r>
            <a:r>
              <a:rPr lang="el-GR" sz="2800" i="1" u="sng" dirty="0" smtClean="0"/>
              <a:t> </a:t>
            </a:r>
            <a:r>
              <a:rPr lang="el-GR" sz="2800" i="1" dirty="0" smtClean="0"/>
              <a:t>(</a:t>
            </a:r>
            <a:r>
              <a:rPr lang="en-GB" sz="2800" i="1" dirty="0" err="1" smtClean="0"/>
              <a:t>cenicriviroc</a:t>
            </a:r>
            <a:r>
              <a:rPr lang="en-GB" sz="2800" i="1" dirty="0" smtClean="0"/>
              <a:t> </a:t>
            </a:r>
            <a:r>
              <a:rPr lang="en-GB" sz="2800" i="1" dirty="0" err="1" smtClean="0"/>
              <a:t>vs</a:t>
            </a:r>
            <a:r>
              <a:rPr lang="en-GB" sz="2800" i="1" dirty="0" smtClean="0"/>
              <a:t> </a:t>
            </a:r>
            <a:r>
              <a:rPr lang="en-GB" sz="2800" i="1" dirty="0" err="1" smtClean="0"/>
              <a:t>efavirenz</a:t>
            </a:r>
            <a:r>
              <a:rPr lang="en-GB" sz="2800" i="1" dirty="0" smtClean="0"/>
              <a:t>):</a:t>
            </a:r>
          </a:p>
          <a:p>
            <a:pPr>
              <a:buClr>
                <a:srgbClr val="FFC000"/>
              </a:buClr>
            </a:pPr>
            <a:r>
              <a:rPr lang="el-GR" sz="2800" dirty="0" smtClean="0"/>
              <a:t>Πρωτοθεραπευόμενοι ασθενείς </a:t>
            </a:r>
            <a:r>
              <a:rPr lang="en-GB" sz="2800" dirty="0" smtClean="0"/>
              <a:t>CCR5-tropic</a:t>
            </a:r>
            <a:endParaRPr lang="el-GR" sz="2800" dirty="0" smtClean="0"/>
          </a:p>
          <a:p>
            <a:pPr>
              <a:buClr>
                <a:srgbClr val="FFC000"/>
              </a:buClr>
            </a:pPr>
            <a:endParaRPr lang="en-GB" sz="2800" dirty="0" smtClean="0"/>
          </a:p>
          <a:p>
            <a:pPr>
              <a:buClr>
                <a:srgbClr val="FFC000"/>
              </a:buClr>
              <a:buFont typeface="Calibri" pitchFamily="34" charset="0"/>
              <a:buChar char="‒"/>
            </a:pPr>
            <a:r>
              <a:rPr lang="el-GR" sz="2400" dirty="0" smtClean="0"/>
              <a:t>24</a:t>
            </a:r>
            <a:r>
              <a:rPr lang="en-GB" sz="2400" dirty="0" smtClean="0"/>
              <a:t>w – </a:t>
            </a:r>
            <a:r>
              <a:rPr lang="el-GR" sz="2400" dirty="0" smtClean="0"/>
              <a:t>μη ανιχνεύσιμο ιϊκό φορτίο: 76% </a:t>
            </a:r>
            <a:r>
              <a:rPr lang="en-GB" sz="2400" dirty="0" smtClean="0"/>
              <a:t>1</a:t>
            </a:r>
            <a:r>
              <a:rPr lang="el-GR" sz="2400" dirty="0" smtClean="0"/>
              <a:t>00</a:t>
            </a:r>
            <a:r>
              <a:rPr lang="en-GB" sz="2400" dirty="0" smtClean="0"/>
              <a:t>mg </a:t>
            </a:r>
            <a:r>
              <a:rPr lang="en-GB" sz="2400" dirty="0" err="1" smtClean="0"/>
              <a:t>cenicriviroc</a:t>
            </a:r>
            <a:r>
              <a:rPr lang="en-GB" sz="2400" dirty="0" smtClean="0"/>
              <a:t>, 73% 200mg </a:t>
            </a:r>
            <a:r>
              <a:rPr lang="en-GB" sz="2400" dirty="0" err="1" smtClean="0"/>
              <a:t>cenicriviroc</a:t>
            </a:r>
            <a:r>
              <a:rPr lang="en-GB" sz="2400" dirty="0" smtClean="0"/>
              <a:t>, 71% </a:t>
            </a:r>
            <a:r>
              <a:rPr lang="en-GB" sz="2400" dirty="0" err="1" smtClean="0"/>
              <a:t>efavirenz</a:t>
            </a:r>
            <a:endParaRPr lang="el-GR" sz="2400" dirty="0" smtClean="0"/>
          </a:p>
          <a:p>
            <a:pPr>
              <a:buClr>
                <a:srgbClr val="FFC000"/>
              </a:buClr>
            </a:pPr>
            <a:r>
              <a:rPr lang="el-GR" sz="2400" dirty="0" smtClean="0"/>
              <a:t>Συγκριτικά με </a:t>
            </a:r>
            <a:r>
              <a:rPr lang="en-GB" sz="2400" dirty="0" smtClean="0"/>
              <a:t>EFV </a:t>
            </a:r>
            <a:r>
              <a:rPr lang="el-GR" sz="2400" dirty="0" smtClean="0"/>
              <a:t>την 24</a:t>
            </a:r>
            <a:r>
              <a:rPr lang="el-GR" sz="2400" baseline="30000" dirty="0" smtClean="0"/>
              <a:t>η</a:t>
            </a:r>
            <a:r>
              <a:rPr lang="el-GR" sz="2400" dirty="0" smtClean="0"/>
              <a:t> εβδ:</a:t>
            </a:r>
          </a:p>
          <a:p>
            <a:pPr>
              <a:buClr>
                <a:srgbClr val="FFC000"/>
              </a:buClr>
            </a:pPr>
            <a:endParaRPr lang="en-GB" sz="2400" dirty="0" smtClean="0"/>
          </a:p>
          <a:p>
            <a:pPr>
              <a:buClr>
                <a:srgbClr val="FFC000"/>
              </a:buClr>
              <a:buFont typeface="Calibri" pitchFamily="34" charset="0"/>
              <a:buChar char="‒"/>
            </a:pPr>
            <a:r>
              <a:rPr lang="en-GB" sz="2400" dirty="0" smtClean="0"/>
              <a:t> </a:t>
            </a:r>
            <a:r>
              <a:rPr lang="el-GR" sz="2400" b="1" dirty="0" smtClean="0">
                <a:sym typeface="Wingdings 3"/>
              </a:rPr>
              <a:t> % μη ανιχνεύσιμου ιϊκού φορτίου (76% 100</a:t>
            </a:r>
            <a:r>
              <a:rPr lang="en-GB" sz="2400" b="1" dirty="0" smtClean="0">
                <a:sym typeface="Wingdings 3"/>
              </a:rPr>
              <a:t>mg CVC </a:t>
            </a:r>
            <a:r>
              <a:rPr lang="en-GB" sz="2400" b="1" dirty="0" err="1" smtClean="0">
                <a:sym typeface="Wingdings 3"/>
              </a:rPr>
              <a:t>vs</a:t>
            </a:r>
            <a:r>
              <a:rPr lang="en-GB" sz="2400" b="1" dirty="0" smtClean="0">
                <a:sym typeface="Wingdings 3"/>
              </a:rPr>
              <a:t> 71% EFV)</a:t>
            </a:r>
            <a:endParaRPr lang="el-GR" sz="2400" b="1" dirty="0" smtClean="0">
              <a:sym typeface="Wingdings 3"/>
            </a:endParaRPr>
          </a:p>
          <a:p>
            <a:pPr>
              <a:buClr>
                <a:srgbClr val="FFC000"/>
              </a:buClr>
              <a:buFont typeface="Calibri" pitchFamily="34" charset="0"/>
              <a:buChar char="‒"/>
            </a:pPr>
            <a:endParaRPr lang="en-GB" sz="2400" dirty="0" smtClean="0">
              <a:sym typeface="Wingdings 3"/>
            </a:endParaRPr>
          </a:p>
          <a:p>
            <a:pPr>
              <a:buClr>
                <a:srgbClr val="FFC000"/>
              </a:buClr>
              <a:buFont typeface="Calibri" pitchFamily="34" charset="0"/>
              <a:buChar char="‒"/>
            </a:pPr>
            <a:r>
              <a:rPr lang="en-GB" sz="2400" dirty="0" smtClean="0">
                <a:sym typeface="Wingdings 3"/>
              </a:rPr>
              <a:t>  % </a:t>
            </a:r>
            <a:r>
              <a:rPr lang="el-GR" sz="2400" dirty="0" smtClean="0">
                <a:sym typeface="Wingdings 3"/>
              </a:rPr>
              <a:t>μη ανταποκρινόμενων (13% </a:t>
            </a:r>
            <a:r>
              <a:rPr lang="en-GB" sz="2400" dirty="0" smtClean="0">
                <a:sym typeface="Wingdings 3"/>
              </a:rPr>
              <a:t>CVC </a:t>
            </a:r>
            <a:r>
              <a:rPr lang="en-GB" sz="2400" dirty="0" err="1" smtClean="0">
                <a:sym typeface="Wingdings 3"/>
              </a:rPr>
              <a:t>vs</a:t>
            </a:r>
            <a:r>
              <a:rPr lang="en-GB" sz="2400" dirty="0" smtClean="0">
                <a:sym typeface="Wingdings 3"/>
              </a:rPr>
              <a:t> 4% EFV)</a:t>
            </a:r>
            <a:endParaRPr lang="el-GR" sz="2400" dirty="0" smtClean="0"/>
          </a:p>
          <a:p>
            <a:pPr>
              <a:buClr>
                <a:srgbClr val="FFC000"/>
              </a:buClr>
              <a:buFont typeface="Calibri" pitchFamily="34" charset="0"/>
              <a:buChar char="‒"/>
            </a:pPr>
            <a:r>
              <a:rPr lang="el-GR" sz="2400" dirty="0" smtClean="0"/>
              <a:t> </a:t>
            </a:r>
            <a:r>
              <a:rPr lang="el-GR" sz="2400" dirty="0" smtClean="0">
                <a:sym typeface="Wingdings 3"/>
              </a:rPr>
              <a:t> </a:t>
            </a:r>
            <a:r>
              <a:rPr lang="en-GB" sz="2400" dirty="0" smtClean="0">
                <a:sym typeface="Wingdings 3"/>
              </a:rPr>
              <a:t>MCP1 </a:t>
            </a:r>
            <a:r>
              <a:rPr lang="el-GR" sz="2400" dirty="0" smtClean="0">
                <a:sym typeface="Wingdings 3"/>
              </a:rPr>
              <a:t> σ’αυτούς που λάμβαναν </a:t>
            </a:r>
            <a:r>
              <a:rPr lang="en-GB" sz="2400" dirty="0" err="1" smtClean="0">
                <a:sym typeface="Wingdings 3"/>
              </a:rPr>
              <a:t>cenicriviroc</a:t>
            </a:r>
            <a:endParaRPr lang="en-GB" sz="2400" dirty="0" smtClean="0">
              <a:sym typeface="Wingdings 3"/>
            </a:endParaRPr>
          </a:p>
          <a:p>
            <a:pPr>
              <a:buClr>
                <a:srgbClr val="FFC000"/>
              </a:buClr>
              <a:buFont typeface="Calibri" pitchFamily="34" charset="0"/>
              <a:buChar char="‒"/>
            </a:pPr>
            <a:r>
              <a:rPr lang="en-GB" sz="2400" dirty="0" smtClean="0">
                <a:sym typeface="Wingdings 3"/>
              </a:rPr>
              <a:t>  s CD14 </a:t>
            </a:r>
            <a:r>
              <a:rPr lang="el-GR" sz="2400" dirty="0" smtClean="0">
                <a:sym typeface="Wingdings 3"/>
              </a:rPr>
              <a:t>(δείκτης εν/σης μονοκυττάρων) με </a:t>
            </a:r>
            <a:r>
              <a:rPr lang="en-GB" sz="2400" dirty="0" err="1" smtClean="0">
                <a:sym typeface="Wingdings 3"/>
              </a:rPr>
              <a:t>cenicriviroc</a:t>
            </a:r>
            <a:endParaRPr lang="en-GB" sz="2400" dirty="0" smtClean="0">
              <a:sym typeface="Wingdings 3"/>
            </a:endParaRPr>
          </a:p>
          <a:p>
            <a:pPr>
              <a:buClr>
                <a:srgbClr val="FFC000"/>
              </a:buClr>
              <a:buFont typeface="Calibri" pitchFamily="34" charset="0"/>
              <a:buChar char="‒"/>
            </a:pPr>
            <a:r>
              <a:rPr lang="en-GB" sz="2400" dirty="0" smtClean="0">
                <a:sym typeface="Wingdings 3"/>
              </a:rPr>
              <a:t>  </a:t>
            </a:r>
            <a:r>
              <a:rPr lang="el-GR" sz="2400" dirty="0" smtClean="0">
                <a:sym typeface="Wingdings 3"/>
              </a:rPr>
              <a:t>χοληστερόλης (</a:t>
            </a:r>
            <a:r>
              <a:rPr lang="en-GB" sz="2400" dirty="0" smtClean="0">
                <a:sym typeface="Wingdings 3"/>
              </a:rPr>
              <a:t>LDL,HDL) </a:t>
            </a:r>
            <a:r>
              <a:rPr lang="el-GR" sz="2400" dirty="0" smtClean="0">
                <a:sym typeface="Wingdings 3"/>
              </a:rPr>
              <a:t>με </a:t>
            </a:r>
            <a:r>
              <a:rPr lang="en-GB" sz="2400" dirty="0" smtClean="0">
                <a:sym typeface="Wingdings 3"/>
              </a:rPr>
              <a:t>CVC</a:t>
            </a:r>
          </a:p>
          <a:p>
            <a:pPr>
              <a:buClr>
                <a:srgbClr val="FFC000"/>
              </a:buClr>
              <a:buFont typeface="Calibri" pitchFamily="34" charset="0"/>
              <a:buChar char="‒"/>
            </a:pPr>
            <a:r>
              <a:rPr lang="en-GB" sz="2400" dirty="0" smtClean="0">
                <a:sym typeface="Wingdings 3"/>
              </a:rPr>
              <a:t> </a:t>
            </a:r>
            <a:r>
              <a:rPr lang="el-GR" sz="2400" dirty="0" smtClean="0">
                <a:sym typeface="Wingdings 3"/>
              </a:rPr>
              <a:t>Λιγότερες ανεπιθύμητες ενέργειες</a:t>
            </a:r>
          </a:p>
          <a:p>
            <a:pPr>
              <a:buClr>
                <a:srgbClr val="FFC000"/>
              </a:buClr>
              <a:buFont typeface="Calibri" pitchFamily="34" charset="0"/>
              <a:buChar char="‒"/>
            </a:pPr>
            <a:r>
              <a:rPr lang="el-GR" sz="2400" dirty="0" smtClean="0">
                <a:sym typeface="Wingdings 3"/>
              </a:rPr>
              <a:t> </a:t>
            </a:r>
            <a:r>
              <a:rPr lang="en-GB" sz="2400" dirty="0" smtClean="0">
                <a:sym typeface="Wingdings 3"/>
              </a:rPr>
              <a:t> % </a:t>
            </a:r>
            <a:r>
              <a:rPr lang="el-GR" sz="2400" dirty="0" smtClean="0">
                <a:sym typeface="Wingdings 3"/>
              </a:rPr>
              <a:t>ανάπτυξης </a:t>
            </a:r>
            <a:r>
              <a:rPr lang="en-GB" sz="2400" dirty="0" smtClean="0">
                <a:sym typeface="Wingdings 3"/>
              </a:rPr>
              <a:t>NRTIs</a:t>
            </a:r>
            <a:r>
              <a:rPr lang="el-GR" sz="2400" dirty="0" smtClean="0">
                <a:sym typeface="Wingdings 3"/>
              </a:rPr>
              <a:t> μεταλλάξεων</a:t>
            </a:r>
          </a:p>
          <a:p>
            <a:pPr>
              <a:buClr>
                <a:srgbClr val="FFC000"/>
              </a:buClr>
              <a:buFont typeface="Calibri" pitchFamily="34" charset="0"/>
              <a:buChar char="‒"/>
            </a:pPr>
            <a:r>
              <a:rPr lang="el-GR" sz="2400" dirty="0" smtClean="0">
                <a:sym typeface="Wingdings 3"/>
              </a:rPr>
              <a:t> Η πολυπλοκότητα της αγωγής καθιστά δύσκολη τη συμμόρφοση και δε θα αποτελούσε αξιόπιστη συνιστώσα των σημερινών σχημάτων.</a:t>
            </a:r>
            <a:endParaRPr lang="el-GR" sz="2400" dirty="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0"/>
            <a:ext cx="9073008" cy="5878532"/>
          </a:xfrm>
          <a:prstGeom prst="rect">
            <a:avLst/>
          </a:prstGeom>
          <a:noFill/>
        </p:spPr>
        <p:txBody>
          <a:bodyPr wrap="square" rtlCol="0">
            <a:spAutoFit/>
          </a:bodyPr>
          <a:lstStyle/>
          <a:p>
            <a:pPr>
              <a:buClr>
                <a:srgbClr val="FFC000"/>
              </a:buClr>
              <a:buFont typeface="Wingdings 2" pitchFamily="18" charset="2"/>
              <a:buChar char="®"/>
            </a:pPr>
            <a:r>
              <a:rPr lang="en-GB" sz="3000" b="1" dirty="0" err="1" smtClean="0">
                <a:solidFill>
                  <a:srgbClr val="FFC000"/>
                </a:solidFill>
              </a:rPr>
              <a:t>Albuvirtide</a:t>
            </a:r>
            <a:r>
              <a:rPr lang="en-GB" sz="3000" b="1" dirty="0" smtClean="0">
                <a:solidFill>
                  <a:srgbClr val="FFC000"/>
                </a:solidFill>
              </a:rPr>
              <a:t> </a:t>
            </a:r>
          </a:p>
          <a:p>
            <a:r>
              <a:rPr lang="en-GB" sz="3000" dirty="0" smtClean="0">
                <a:solidFill>
                  <a:srgbClr val="FFC000"/>
                </a:solidFill>
              </a:rPr>
              <a:t>Fusion Inhibitor (</a:t>
            </a:r>
            <a:r>
              <a:rPr lang="el-GR" sz="3000" dirty="0" smtClean="0">
                <a:solidFill>
                  <a:srgbClr val="FFC000"/>
                </a:solidFill>
              </a:rPr>
              <a:t>Αναστολέας Σύντηξης)</a:t>
            </a:r>
            <a:endParaRPr lang="en-GB" sz="3000" dirty="0" smtClean="0">
              <a:solidFill>
                <a:srgbClr val="FFC000"/>
              </a:solidFill>
            </a:endParaRPr>
          </a:p>
          <a:p>
            <a:r>
              <a:rPr lang="el-GR" sz="2800" dirty="0" smtClean="0"/>
              <a:t>Μηχανισμός δράσης:  σύνδεση με την </a:t>
            </a:r>
            <a:r>
              <a:rPr lang="en-GB" sz="2800" dirty="0" smtClean="0"/>
              <a:t>gp41</a:t>
            </a:r>
            <a:r>
              <a:rPr lang="el-GR" sz="2800" dirty="0" smtClean="0"/>
              <a:t> πρωτεΐνη του </a:t>
            </a:r>
            <a:r>
              <a:rPr lang="en-GB" sz="2800" dirty="0" smtClean="0"/>
              <a:t>HIV</a:t>
            </a:r>
            <a:r>
              <a:rPr lang="el-GR" sz="2800" dirty="0" smtClean="0"/>
              <a:t> – Συνδέεται ισχυρά με την αλβουμίνη στο πλάσμα, με αποτέλεσμα να έχει μακρύτερη διάρκεια δράσης (όμως δε διυσδύει στον εγκέφαλο και στους όρχεις)</a:t>
            </a:r>
          </a:p>
          <a:p>
            <a:endParaRPr lang="el-GR" sz="2800" dirty="0" smtClean="0"/>
          </a:p>
          <a:p>
            <a:r>
              <a:rPr lang="el-GR" sz="2400" i="1" u="sng" dirty="0" smtClean="0"/>
              <a:t>Αποτελέσματα μελετών:</a:t>
            </a:r>
          </a:p>
          <a:p>
            <a:pPr>
              <a:buClr>
                <a:srgbClr val="FFC000"/>
              </a:buClr>
              <a:buFont typeface="Calibri" pitchFamily="34" charset="0"/>
              <a:buChar char="‒"/>
            </a:pPr>
            <a:r>
              <a:rPr lang="el-GR" sz="2400" dirty="0" smtClean="0"/>
              <a:t>Ασφαλές και καλά ανεκτό</a:t>
            </a:r>
          </a:p>
          <a:p>
            <a:pPr>
              <a:buClr>
                <a:srgbClr val="FFC000"/>
              </a:buClr>
              <a:buFont typeface="Calibri" pitchFamily="34" charset="0"/>
              <a:buChar char="‒"/>
            </a:pPr>
            <a:r>
              <a:rPr lang="el-GR" sz="2400" dirty="0" smtClean="0"/>
              <a:t>Δεν παρατηρήθηκαν σοβαρές ανεπιθύμητες ενέργεις</a:t>
            </a:r>
          </a:p>
          <a:p>
            <a:pPr>
              <a:buClr>
                <a:srgbClr val="FFC000"/>
              </a:buClr>
              <a:buFont typeface="Calibri" pitchFamily="34" charset="0"/>
              <a:buChar char="‒"/>
            </a:pPr>
            <a:r>
              <a:rPr lang="el-GR" sz="2400" dirty="0" smtClean="0"/>
              <a:t>Καλό φαρμακοκινητικό προφίλ (χρόνος ημιζωής: 11 ημέρες)</a:t>
            </a:r>
          </a:p>
          <a:p>
            <a:pPr>
              <a:buClr>
                <a:srgbClr val="FFC000"/>
              </a:buClr>
              <a:buFont typeface="Calibri" pitchFamily="34" charset="0"/>
              <a:buChar char="‒"/>
            </a:pPr>
            <a:r>
              <a:rPr lang="el-GR" sz="2400" dirty="0" smtClean="0"/>
              <a:t>Συνέχιση αντιϊκής δράσης για 6-10 ημέρες μετά από μια μόνο δόση.</a:t>
            </a:r>
          </a:p>
          <a:p>
            <a:pPr>
              <a:buClr>
                <a:srgbClr val="FFC000"/>
              </a:buClr>
              <a:buFont typeface="Calibri" pitchFamily="34" charset="0"/>
              <a:buChar char="‒"/>
            </a:pPr>
            <a:r>
              <a:rPr lang="el-GR" sz="2400" dirty="0" smtClean="0"/>
              <a:t>Συσχέτιση δόσης και αντιϊκής δράσης </a:t>
            </a:r>
            <a:endParaRPr lang="en-GB" sz="3200" dirty="0" smtClean="0"/>
          </a:p>
          <a:p>
            <a:endParaRPr lang="en-GB"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nodeType="clickEffect">
                                  <p:stCondLst>
                                    <p:cond delay="0"/>
                                  </p:stCondLst>
                                  <p:iterate type="lt">
                                    <p:tmPct val="4000"/>
                                  </p:iterate>
                                  <p:childTnLst>
                                    <p:set>
                                      <p:cBhvr override="childStyle">
                                        <p:cTn id="10" dur="500" fill="hold"/>
                                        <p:tgtEl>
                                          <p:spTgt spid="2">
                                            <p:txEl>
                                              <p:pRg st="0" end="0"/>
                                            </p:txEl>
                                          </p:spTgt>
                                        </p:tgtEl>
                                        <p:attrNameLst>
                                          <p:attrName>style.textDecorationUnderline</p:attrName>
                                        </p:attrNameLst>
                                      </p:cBhvr>
                                      <p:to>
                                        <p:strVal val="tru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467544" y="404664"/>
            <a:ext cx="8233544" cy="6096811"/>
          </a:xfrm>
          <a:prstGeom prst="rect">
            <a:avLst/>
          </a:prstGeom>
          <a:noFill/>
          <a:ln w="9525">
            <a:noFill/>
            <a:miter lim="800000"/>
            <a:headEnd/>
            <a:tailEnd/>
          </a:ln>
        </p:spPr>
      </p:pic>
      <p:sp>
        <p:nvSpPr>
          <p:cNvPr id="3" name="Oval 2"/>
          <p:cNvSpPr/>
          <p:nvPr/>
        </p:nvSpPr>
        <p:spPr>
          <a:xfrm>
            <a:off x="4644008" y="692696"/>
            <a:ext cx="1512168"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usion1.jpg"/>
          <p:cNvPicPr>
            <a:picLocks noChangeAspect="1"/>
          </p:cNvPicPr>
          <p:nvPr/>
        </p:nvPicPr>
        <p:blipFill>
          <a:blip r:embed="rId2" cstate="print"/>
          <a:stretch>
            <a:fillRect/>
          </a:stretch>
        </p:blipFill>
        <p:spPr>
          <a:xfrm>
            <a:off x="0" y="1268760"/>
            <a:ext cx="9144000" cy="3651463"/>
          </a:xfrm>
          <a:prstGeom prst="rect">
            <a:avLst/>
          </a:prstGeom>
        </p:spPr>
      </p:pic>
      <p:sp>
        <p:nvSpPr>
          <p:cNvPr id="5" name="Oval 4"/>
          <p:cNvSpPr/>
          <p:nvPr/>
        </p:nvSpPr>
        <p:spPr>
          <a:xfrm>
            <a:off x="971600" y="4149080"/>
            <a:ext cx="648072" cy="50405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0"/>
            <a:ext cx="8712968" cy="6093976"/>
          </a:xfrm>
          <a:prstGeom prst="rect">
            <a:avLst/>
          </a:prstGeom>
          <a:noFill/>
        </p:spPr>
        <p:txBody>
          <a:bodyPr wrap="square" rtlCol="0">
            <a:spAutoFit/>
          </a:bodyPr>
          <a:lstStyle/>
          <a:p>
            <a:pPr>
              <a:buClr>
                <a:srgbClr val="FFC000"/>
              </a:buClr>
              <a:buFont typeface="Wingdings 2" pitchFamily="18" charset="2"/>
              <a:buChar char="®"/>
            </a:pPr>
            <a:r>
              <a:rPr lang="el-GR" sz="3000" b="1" dirty="0" smtClean="0">
                <a:solidFill>
                  <a:srgbClr val="FFC000"/>
                </a:solidFill>
              </a:rPr>
              <a:t> </a:t>
            </a:r>
            <a:r>
              <a:rPr lang="en-GB" sz="3000" b="1" dirty="0" smtClean="0">
                <a:solidFill>
                  <a:srgbClr val="FFC000"/>
                </a:solidFill>
              </a:rPr>
              <a:t>Maturation Inhibitors</a:t>
            </a:r>
            <a:r>
              <a:rPr lang="el-GR" sz="3000" b="1" dirty="0" smtClean="0">
                <a:solidFill>
                  <a:srgbClr val="FFC000"/>
                </a:solidFill>
              </a:rPr>
              <a:t> (Αναστολείς Ωρίμανσης)</a:t>
            </a:r>
            <a:endParaRPr lang="en-GB" sz="3000" b="1" dirty="0" smtClean="0">
              <a:solidFill>
                <a:srgbClr val="FFC000"/>
              </a:solidFill>
            </a:endParaRPr>
          </a:p>
          <a:p>
            <a:endParaRPr lang="en-GB" sz="3000" dirty="0" smtClean="0"/>
          </a:p>
          <a:p>
            <a:r>
              <a:rPr lang="el-GR" sz="3000" dirty="0" smtClean="0"/>
              <a:t>Μικρά μόρια που αναστέλλουν την αντιγραφή του ιού, παρεμβαίνοντας στο τελικό στάδιο επεξεργασίας της </a:t>
            </a:r>
            <a:r>
              <a:rPr lang="en-GB" sz="3000" dirty="0" smtClean="0"/>
              <a:t>gag</a:t>
            </a:r>
            <a:r>
              <a:rPr lang="el-GR" sz="3000" dirty="0" smtClean="0"/>
              <a:t> πρωτεϊνης του </a:t>
            </a:r>
            <a:r>
              <a:rPr lang="en-GB" sz="3000" dirty="0" smtClean="0"/>
              <a:t>HIV</a:t>
            </a:r>
            <a:r>
              <a:rPr lang="el-GR" sz="3000" dirty="0" smtClean="0"/>
              <a:t>, με αποτέλεσμα την παραγωγή μη βιώσιμων σωματιδίων.</a:t>
            </a:r>
          </a:p>
          <a:p>
            <a:endParaRPr lang="el-GR" sz="3000" dirty="0" smtClean="0"/>
          </a:p>
          <a:p>
            <a:pPr>
              <a:buClr>
                <a:srgbClr val="FFC000"/>
              </a:buClr>
              <a:buFont typeface="Calibri" pitchFamily="34" charset="0"/>
              <a:buChar char="‒"/>
            </a:pPr>
            <a:r>
              <a:rPr lang="el-GR" sz="3000" dirty="0" smtClean="0"/>
              <a:t> απουσία αλληλεπιδράσεων</a:t>
            </a:r>
          </a:p>
          <a:p>
            <a:pPr>
              <a:buClr>
                <a:srgbClr val="FFC000"/>
              </a:buClr>
              <a:buFont typeface="Calibri" pitchFamily="34" charset="0"/>
              <a:buChar char="‒"/>
            </a:pPr>
            <a:r>
              <a:rPr lang="el-GR" sz="3000" dirty="0" smtClean="0"/>
              <a:t> δραστικά μόρια σε πολυανθεκτικά στελέχη</a:t>
            </a:r>
          </a:p>
          <a:p>
            <a:pPr>
              <a:buClr>
                <a:srgbClr val="FFC000"/>
              </a:buClr>
              <a:buFont typeface="Calibri" pitchFamily="34" charset="0"/>
              <a:buChar char="‒"/>
            </a:pPr>
            <a:r>
              <a:rPr lang="el-GR" sz="3000" dirty="0" smtClean="0"/>
              <a:t> 2</a:t>
            </a:r>
            <a:r>
              <a:rPr lang="en-GB" sz="3000" dirty="0" smtClean="0"/>
              <a:t>log</a:t>
            </a:r>
            <a:r>
              <a:rPr lang="el-GR" sz="3000" dirty="0" smtClean="0"/>
              <a:t> </a:t>
            </a:r>
            <a:r>
              <a:rPr lang="el-GR" sz="3000" dirty="0" smtClean="0">
                <a:sym typeface="Wingdings 3"/>
              </a:rPr>
              <a:t> ιϊκού φορτίου σε μελέτες φάσης ΙΙ</a:t>
            </a:r>
          </a:p>
          <a:p>
            <a:pPr>
              <a:buClr>
                <a:srgbClr val="FFC000"/>
              </a:buClr>
              <a:buFont typeface="Calibri" pitchFamily="34" charset="0"/>
              <a:buChar char="‒"/>
            </a:pPr>
            <a:endParaRPr lang="el-GR" sz="3000" dirty="0" smtClean="0">
              <a:sym typeface="Wingdings 3"/>
            </a:endParaRPr>
          </a:p>
          <a:p>
            <a:pPr>
              <a:buClr>
                <a:srgbClr val="FFC000"/>
              </a:buClr>
              <a:buFont typeface="Calibri" pitchFamily="34" charset="0"/>
              <a:buChar char="‒"/>
            </a:pPr>
            <a:r>
              <a:rPr lang="el-GR" sz="3000" dirty="0" smtClean="0">
                <a:sym typeface="Wingdings 3"/>
              </a:rPr>
              <a:t> Προτότυπο φάρμακο: </a:t>
            </a:r>
            <a:r>
              <a:rPr lang="en-GB" sz="3000" dirty="0" err="1" smtClean="0">
                <a:sym typeface="Wingdings 3"/>
              </a:rPr>
              <a:t>Bevirimat</a:t>
            </a:r>
            <a:r>
              <a:rPr lang="en-GB" sz="3000" dirty="0" smtClean="0">
                <a:sym typeface="Wingdings 3"/>
              </a:rPr>
              <a:t> </a:t>
            </a:r>
          </a:p>
          <a:p>
            <a:pPr>
              <a:buClr>
                <a:srgbClr val="FFC000"/>
              </a:buClr>
              <a:buFont typeface="Calibri" pitchFamily="34" charset="0"/>
              <a:buChar char="‒"/>
            </a:pPr>
            <a:r>
              <a:rPr lang="en-GB" sz="3000" dirty="0" smtClean="0">
                <a:sym typeface="Wingdings 3"/>
              </a:rPr>
              <a:t> </a:t>
            </a:r>
            <a:r>
              <a:rPr lang="el-GR" sz="3000" dirty="0" smtClean="0">
                <a:sym typeface="Wingdings 3"/>
              </a:rPr>
              <a:t>2</a:t>
            </a:r>
            <a:r>
              <a:rPr lang="el-GR" sz="3000" baseline="30000" dirty="0" smtClean="0">
                <a:sym typeface="Wingdings 3"/>
              </a:rPr>
              <a:t>ης</a:t>
            </a:r>
            <a:r>
              <a:rPr lang="el-GR" sz="3000" dirty="0" smtClean="0">
                <a:sym typeface="Wingdings 3"/>
              </a:rPr>
              <a:t> γενιάς φάρμακα υπό μελέτη</a:t>
            </a:r>
            <a:endParaRPr lang="en-GB" sz="3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nodeType="clickEffect">
                                  <p:stCondLst>
                                    <p:cond delay="0"/>
                                  </p:stCondLst>
                                  <p:iterate type="lt">
                                    <p:tmPct val="4000"/>
                                  </p:iterate>
                                  <p:childTnLst>
                                    <p:set>
                                      <p:cBhvr override="childStyle">
                                        <p:cTn id="10" dur="500" fill="hold"/>
                                        <p:tgtEl>
                                          <p:spTgt spid="2">
                                            <p:txEl>
                                              <p:pRg st="0" end="0"/>
                                            </p:txEl>
                                          </p:spTgt>
                                        </p:tgtEl>
                                        <p:attrNameLst>
                                          <p:attrName>style.textDecorationUnderline</p:attrName>
                                        </p:attrNameLst>
                                      </p:cBhvr>
                                      <p:to>
                                        <p:strVal val="tru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8143notw1.ce.JPG"/>
          <p:cNvPicPr>
            <a:picLocks noChangeAspect="1"/>
          </p:cNvPicPr>
          <p:nvPr/>
        </p:nvPicPr>
        <p:blipFill>
          <a:blip r:embed="rId2" cstate="print"/>
          <a:stretch>
            <a:fillRect/>
          </a:stretch>
        </p:blipFill>
        <p:spPr>
          <a:xfrm>
            <a:off x="292421" y="692696"/>
            <a:ext cx="8559158" cy="5472608"/>
          </a:xfrm>
          <a:prstGeom prst="rect">
            <a:avLst/>
          </a:prstGeom>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Adult T-cell </a:t>
            </a:r>
            <a:r>
              <a:rPr lang="en-GB" dirty="0" err="1" smtClean="0"/>
              <a:t>leukemia</a:t>
            </a:r>
            <a:r>
              <a:rPr lang="en-GB" dirty="0" smtClean="0"/>
              <a:t>/lymphoma</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l-GR" b="1" dirty="0" smtClean="0"/>
              <a:t>Θεραπεία βάση:</a:t>
            </a:r>
          </a:p>
          <a:p>
            <a:pPr marL="578358" indent="-514350">
              <a:buFont typeface="+mj-lt"/>
              <a:buAutoNum type="alphaUcPeriod"/>
            </a:pPr>
            <a:r>
              <a:rPr lang="el-GR" b="1" dirty="0" smtClean="0"/>
              <a:t>Υποτύπου (σταδίου)</a:t>
            </a:r>
          </a:p>
          <a:p>
            <a:pPr marL="953262" lvl="1" indent="-514350">
              <a:buFont typeface="Wingdings 3" pitchFamily="18" charset="2"/>
              <a:buChar char="ê"/>
            </a:pPr>
            <a:r>
              <a:rPr lang="el-GR" sz="2000" dirty="0" smtClean="0"/>
              <a:t>Υποβόσκουσα</a:t>
            </a:r>
          </a:p>
          <a:p>
            <a:pPr marL="953262" lvl="1" indent="-514350">
              <a:buFont typeface="Wingdings 3" pitchFamily="18" charset="2"/>
              <a:buChar char="ê"/>
            </a:pPr>
            <a:r>
              <a:rPr lang="el-GR" sz="2000" dirty="0" smtClean="0"/>
              <a:t>Χρόνια</a:t>
            </a:r>
          </a:p>
          <a:p>
            <a:pPr marL="953262" lvl="1" indent="-514350">
              <a:buFont typeface="Wingdings 3" pitchFamily="18" charset="2"/>
              <a:buChar char="ê"/>
            </a:pPr>
            <a:r>
              <a:rPr lang="en-GB" sz="2000" dirty="0" smtClean="0"/>
              <a:t>ATL </a:t>
            </a:r>
            <a:r>
              <a:rPr lang="el-GR" sz="2000" dirty="0" smtClean="0"/>
              <a:t>λέμφωμα</a:t>
            </a:r>
          </a:p>
          <a:p>
            <a:pPr marL="953262" lvl="1" indent="-514350">
              <a:buFont typeface="Wingdings 3" pitchFamily="18" charset="2"/>
              <a:buChar char="ê"/>
            </a:pPr>
            <a:r>
              <a:rPr lang="el-GR" sz="2000" dirty="0" smtClean="0"/>
              <a:t>Οξεία</a:t>
            </a:r>
          </a:p>
          <a:p>
            <a:pPr marL="578358" indent="-514350">
              <a:buFont typeface="+mj-lt"/>
              <a:buAutoNum type="alphaUcPeriod"/>
            </a:pPr>
            <a:r>
              <a:rPr lang="el-GR" b="1" dirty="0" smtClean="0"/>
              <a:t>Προγνωστικών παραγόντων</a:t>
            </a:r>
          </a:p>
          <a:p>
            <a:pPr marL="953262" lvl="1" indent="-514350">
              <a:buFont typeface="Wingdings 3" pitchFamily="18" charset="2"/>
              <a:buChar char="ê"/>
            </a:pPr>
            <a:r>
              <a:rPr lang="en-GB" sz="1900" dirty="0" smtClean="0">
                <a:sym typeface="Wingdings 3"/>
              </a:rPr>
              <a:t></a:t>
            </a:r>
            <a:r>
              <a:rPr lang="el-GR" sz="1900" dirty="0" smtClean="0"/>
              <a:t> </a:t>
            </a:r>
            <a:r>
              <a:rPr lang="en-GB" sz="1900" dirty="0" smtClean="0"/>
              <a:t>LDH</a:t>
            </a:r>
          </a:p>
          <a:p>
            <a:pPr marL="953262" lvl="1" indent="-514350">
              <a:buFont typeface="Wingdings 3" pitchFamily="18" charset="2"/>
              <a:buChar char="ê"/>
            </a:pPr>
            <a:r>
              <a:rPr lang="en-GB" sz="1900" dirty="0" smtClean="0">
                <a:sym typeface="Wingdings 3"/>
              </a:rPr>
              <a:t></a:t>
            </a:r>
            <a:r>
              <a:rPr lang="en-GB" sz="1900" dirty="0" smtClean="0"/>
              <a:t> Ca</a:t>
            </a:r>
            <a:r>
              <a:rPr lang="en-GB" sz="1200" dirty="0" smtClean="0"/>
              <a:t> ++</a:t>
            </a:r>
          </a:p>
          <a:p>
            <a:pPr marL="953262" lvl="1" indent="-514350">
              <a:buFont typeface="Wingdings 3" pitchFamily="18" charset="2"/>
              <a:buChar char="ê"/>
            </a:pPr>
            <a:r>
              <a:rPr lang="en-GB" sz="1900" dirty="0" smtClean="0"/>
              <a:t>&gt; 40 </a:t>
            </a:r>
            <a:r>
              <a:rPr lang="el-GR" sz="1900" dirty="0" smtClean="0"/>
              <a:t>ετών</a:t>
            </a:r>
          </a:p>
          <a:p>
            <a:pPr marL="953262" lvl="1" indent="-514350">
              <a:buFont typeface="Wingdings 3" pitchFamily="18" charset="2"/>
              <a:buChar char="ê"/>
            </a:pPr>
            <a:r>
              <a:rPr lang="el-GR" sz="1900" dirty="0" smtClean="0"/>
              <a:t>&gt; 3 εντοπίσεις</a:t>
            </a:r>
          </a:p>
          <a:p>
            <a:pPr marL="953262" lvl="1" indent="-514350">
              <a:buFont typeface="Wingdings 3" pitchFamily="18" charset="2"/>
              <a:buChar char="ê"/>
            </a:pPr>
            <a:r>
              <a:rPr lang="el-GR" sz="1900" dirty="0" smtClean="0"/>
              <a:t>Θρομβοκυτοπενία</a:t>
            </a:r>
          </a:p>
          <a:p>
            <a:pPr marL="953262" lvl="1" indent="-514350">
              <a:buFont typeface="Wingdings 3" pitchFamily="18" charset="2"/>
              <a:buChar char="ê"/>
            </a:pPr>
            <a:r>
              <a:rPr lang="en-GB" sz="1900" dirty="0" smtClean="0"/>
              <a:t>P53 </a:t>
            </a:r>
            <a:r>
              <a:rPr lang="el-GR" sz="1900" dirty="0" smtClean="0"/>
              <a:t>μετάλλαξη</a:t>
            </a:r>
          </a:p>
          <a:p>
            <a:pPr marL="578358" indent="-514350">
              <a:buNone/>
            </a:pP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8784976" cy="4616648"/>
          </a:xfrm>
          <a:prstGeom prst="rect">
            <a:avLst/>
          </a:prstGeom>
          <a:noFill/>
        </p:spPr>
        <p:txBody>
          <a:bodyPr wrap="square" rtlCol="0">
            <a:spAutoFit/>
          </a:bodyPr>
          <a:lstStyle/>
          <a:p>
            <a:pPr>
              <a:buClr>
                <a:srgbClr val="FFC000"/>
              </a:buClr>
              <a:buFont typeface="Wingdings 2" pitchFamily="18" charset="2"/>
              <a:buChar char="®"/>
            </a:pPr>
            <a:r>
              <a:rPr lang="en-GB" sz="3000" b="1" dirty="0" smtClean="0">
                <a:solidFill>
                  <a:srgbClr val="FFC000"/>
                </a:solidFill>
              </a:rPr>
              <a:t>Attachment Inhibitors</a:t>
            </a:r>
            <a:r>
              <a:rPr lang="el-GR" sz="3000" b="1" dirty="0" smtClean="0">
                <a:solidFill>
                  <a:srgbClr val="FFC000"/>
                </a:solidFill>
              </a:rPr>
              <a:t> </a:t>
            </a:r>
          </a:p>
          <a:p>
            <a:pPr>
              <a:buClr>
                <a:srgbClr val="FFC000"/>
              </a:buClr>
            </a:pPr>
            <a:r>
              <a:rPr lang="el-GR" sz="3000" b="1" dirty="0" smtClean="0">
                <a:solidFill>
                  <a:srgbClr val="FFC000"/>
                </a:solidFill>
              </a:rPr>
              <a:t>(Αναστολείς Επαφής</a:t>
            </a:r>
            <a:r>
              <a:rPr lang="en-US" sz="3000" b="1" dirty="0" smtClean="0">
                <a:solidFill>
                  <a:srgbClr val="FFC000"/>
                </a:solidFill>
              </a:rPr>
              <a:t>/</a:t>
            </a:r>
            <a:r>
              <a:rPr lang="el-GR" sz="3000" b="1" dirty="0" smtClean="0">
                <a:solidFill>
                  <a:srgbClr val="FFC000"/>
                </a:solidFill>
              </a:rPr>
              <a:t>Σύνδεσης) [</a:t>
            </a:r>
            <a:r>
              <a:rPr lang="en-US" sz="3000" b="1" dirty="0" smtClean="0">
                <a:solidFill>
                  <a:srgbClr val="FFC000"/>
                </a:solidFill>
              </a:rPr>
              <a:t>Entry Inhibitors]</a:t>
            </a:r>
            <a:endParaRPr lang="en-GB" sz="3000" dirty="0" smtClean="0"/>
          </a:p>
          <a:p>
            <a:r>
              <a:rPr lang="el-GR" sz="3000" dirty="0" smtClean="0"/>
              <a:t>Αναστέλλουν τη σύνδεση του </a:t>
            </a:r>
            <a:r>
              <a:rPr lang="en-GB" sz="3000" dirty="0" smtClean="0"/>
              <a:t>gp120 </a:t>
            </a:r>
            <a:r>
              <a:rPr lang="el-GR" sz="3000" dirty="0" smtClean="0"/>
              <a:t>στον </a:t>
            </a:r>
            <a:r>
              <a:rPr lang="en-GB" sz="3000" dirty="0" smtClean="0"/>
              <a:t>CD4 </a:t>
            </a:r>
            <a:r>
              <a:rPr lang="el-GR" sz="3000" dirty="0" smtClean="0"/>
              <a:t>υποδοχέα</a:t>
            </a:r>
          </a:p>
          <a:p>
            <a:pPr>
              <a:buClr>
                <a:srgbClr val="FFC000"/>
              </a:buClr>
              <a:buFont typeface="Wingdings 3" pitchFamily="18" charset="2"/>
              <a:buChar char="ê"/>
            </a:pPr>
            <a:r>
              <a:rPr lang="el-GR" sz="3000" dirty="0" smtClean="0"/>
              <a:t> </a:t>
            </a:r>
            <a:r>
              <a:rPr lang="en-GB" sz="2400" dirty="0" smtClean="0"/>
              <a:t>BMS – 488043 : </a:t>
            </a:r>
            <a:r>
              <a:rPr lang="el-GR" sz="2400" dirty="0" smtClean="0"/>
              <a:t>σημαντικές διακυμάνσεις </a:t>
            </a:r>
            <a:r>
              <a:rPr lang="en-GB" sz="2400" dirty="0" smtClean="0"/>
              <a:t>EC50 + </a:t>
            </a:r>
            <a:r>
              <a:rPr lang="el-GR" sz="2400" dirty="0" smtClean="0"/>
              <a:t>μειωμένη βιοδιαθεσιμότητα με </a:t>
            </a:r>
            <a:r>
              <a:rPr lang="en-GB" sz="2400" dirty="0" err="1" smtClean="0"/>
              <a:t>p.o</a:t>
            </a:r>
            <a:r>
              <a:rPr lang="el-GR" sz="2400" dirty="0" smtClean="0"/>
              <a:t>  χορήγηση</a:t>
            </a:r>
            <a:endParaRPr lang="el-GR" sz="2000" dirty="0" smtClean="0"/>
          </a:p>
          <a:p>
            <a:pPr>
              <a:buClr>
                <a:srgbClr val="FFC000"/>
              </a:buClr>
              <a:buFont typeface="Wingdings 3" pitchFamily="18" charset="2"/>
              <a:buChar char="ê"/>
            </a:pPr>
            <a:r>
              <a:rPr lang="el-GR" sz="2400" dirty="0" smtClean="0"/>
              <a:t> </a:t>
            </a:r>
            <a:r>
              <a:rPr lang="en-GB" sz="2400" dirty="0" smtClean="0"/>
              <a:t>BMS – 626529 </a:t>
            </a:r>
            <a:r>
              <a:rPr lang="el-GR" sz="2400" dirty="0" smtClean="0"/>
              <a:t>: επίσης μικρή διαλυτότητα στο εσωτερικό</a:t>
            </a:r>
          </a:p>
          <a:p>
            <a:pPr>
              <a:buClr>
                <a:srgbClr val="FFC000"/>
              </a:buClr>
              <a:buFont typeface="Wingdings 3" pitchFamily="18" charset="2"/>
              <a:buChar char="ê"/>
            </a:pPr>
            <a:endParaRPr lang="el-GR" sz="2400" dirty="0" smtClean="0"/>
          </a:p>
          <a:p>
            <a:pPr>
              <a:buClr>
                <a:srgbClr val="FFC000"/>
              </a:buClr>
              <a:buFont typeface="Wingdings 3" pitchFamily="18" charset="2"/>
              <a:buChar char="ê"/>
            </a:pPr>
            <a:r>
              <a:rPr lang="en-GB" sz="2400" dirty="0" smtClean="0"/>
              <a:t> </a:t>
            </a:r>
            <a:r>
              <a:rPr lang="en-GB" sz="2400" u="sng" dirty="0" smtClean="0"/>
              <a:t>BMS – 663068 </a:t>
            </a:r>
            <a:r>
              <a:rPr lang="el-GR" sz="2400" dirty="0" smtClean="0"/>
              <a:t>: προ-φάρμακο </a:t>
            </a:r>
            <a:r>
              <a:rPr lang="en-GB" sz="2400" dirty="0" smtClean="0"/>
              <a:t>– </a:t>
            </a:r>
            <a:r>
              <a:rPr lang="el-GR" sz="2400" dirty="0" smtClean="0"/>
              <a:t>καλή μεμβρανική διαπερατότητα με αποτέλεσμα την ταχεία απορρόφησή του – επαρκής συγκέντρωση με </a:t>
            </a:r>
            <a:r>
              <a:rPr lang="en-GB" sz="2400" dirty="0" err="1" smtClean="0"/>
              <a:t>p.o</a:t>
            </a:r>
            <a:r>
              <a:rPr lang="el-GR" sz="2400" dirty="0" smtClean="0"/>
              <a:t>  χορήγηση</a:t>
            </a:r>
            <a:endParaRPr lang="en-GB" sz="2800" dirty="0"/>
          </a:p>
        </p:txBody>
      </p:sp>
      <p:pic>
        <p:nvPicPr>
          <p:cNvPr id="2050" name="Picture 2"/>
          <p:cNvPicPr>
            <a:picLocks noChangeAspect="1" noChangeArrowheads="1"/>
          </p:cNvPicPr>
          <p:nvPr/>
        </p:nvPicPr>
        <p:blipFill>
          <a:blip r:embed="rId2" cstate="print"/>
          <a:srcRect/>
          <a:stretch>
            <a:fillRect/>
          </a:stretch>
        </p:blipFill>
        <p:spPr bwMode="auto">
          <a:xfrm>
            <a:off x="5076056" y="4437111"/>
            <a:ext cx="3888432" cy="2420889"/>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iterate type="lt">
                                    <p:tmAbs val="0"/>
                                  </p:iterate>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8" presetClass="emph" presetSubtype="0" fill="hold" nodeType="clickEffect">
                                  <p:stCondLst>
                                    <p:cond delay="0"/>
                                  </p:stCondLst>
                                  <p:iterate type="lt">
                                    <p:tmPct val="4000"/>
                                  </p:iterate>
                                  <p:childTnLst>
                                    <p:set>
                                      <p:cBhvr override="childStyle">
                                        <p:cTn id="14" dur="500" fill="hold"/>
                                        <p:tgtEl>
                                          <p:spTgt spid="2">
                                            <p:txEl>
                                              <p:pRg st="0" end="0"/>
                                            </p:txEl>
                                          </p:spTgt>
                                        </p:tgtEl>
                                        <p:attrNameLst>
                                          <p:attrName>style.textDecorationUnderline</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8" presetClass="emph" presetSubtype="0" fill="hold" nodeType="clickEffect">
                                  <p:stCondLst>
                                    <p:cond delay="0"/>
                                  </p:stCondLst>
                                  <p:iterate type="lt">
                                    <p:tmPct val="4000"/>
                                  </p:iterate>
                                  <p:childTnLst>
                                    <p:set>
                                      <p:cBhvr override="childStyle">
                                        <p:cTn id="18" dur="500" fill="hold"/>
                                        <p:tgtEl>
                                          <p:spTgt spid="2">
                                            <p:txEl>
                                              <p:pRg st="1" end="1"/>
                                            </p:txEl>
                                          </p:spTgt>
                                        </p:tgtEl>
                                        <p:attrNameLst>
                                          <p:attrName>style.textDecorationUnderline</p:attrName>
                                        </p:attrNameLst>
                                      </p:cBhvr>
                                      <p:to>
                                        <p:strVal val="tru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92696"/>
            <a:ext cx="8208912" cy="1384995"/>
          </a:xfrm>
          <a:prstGeom prst="rect">
            <a:avLst/>
          </a:prstGeom>
          <a:noFill/>
        </p:spPr>
        <p:txBody>
          <a:bodyPr wrap="square" rtlCol="0">
            <a:spAutoFit/>
          </a:bodyPr>
          <a:lstStyle/>
          <a:p>
            <a:pPr lvl="1">
              <a:buClr>
                <a:srgbClr val="FFC000"/>
              </a:buClr>
              <a:buFont typeface="Arial" pitchFamily="34" charset="0"/>
              <a:buChar char="•"/>
            </a:pPr>
            <a:r>
              <a:rPr lang="el-GR" sz="2800" dirty="0" smtClean="0">
                <a:sym typeface="Wingdings 3"/>
              </a:rPr>
              <a:t> κυτταροτοξικότητα σε καλλιέργειες κυττάρων</a:t>
            </a:r>
          </a:p>
          <a:p>
            <a:pPr lvl="1">
              <a:buClr>
                <a:srgbClr val="FFC000"/>
              </a:buClr>
              <a:buFont typeface="Arial" pitchFamily="34" charset="0"/>
              <a:buChar char="•"/>
            </a:pPr>
            <a:r>
              <a:rPr lang="el-GR" sz="2800" dirty="0" smtClean="0">
                <a:sym typeface="Wingdings 3"/>
              </a:rPr>
              <a:t> προσθετική ή/και συνεργιακή αλληλεπίδραση με τις άλλες τάξεις φαρμάκων</a:t>
            </a:r>
          </a:p>
        </p:txBody>
      </p:sp>
      <p:pic>
        <p:nvPicPr>
          <p:cNvPr id="3" name="Picture 2" descr="450px-HIV_attachment.gif"/>
          <p:cNvPicPr>
            <a:picLocks noChangeAspect="1"/>
          </p:cNvPicPr>
          <p:nvPr/>
        </p:nvPicPr>
        <p:blipFill>
          <a:blip r:embed="rId2" cstate="print"/>
          <a:stretch>
            <a:fillRect/>
          </a:stretch>
        </p:blipFill>
        <p:spPr>
          <a:xfrm>
            <a:off x="1259632" y="2564904"/>
            <a:ext cx="6552728" cy="3625843"/>
          </a:xfrm>
          <a:prstGeom prst="rect">
            <a:avLst/>
          </a:prstGeom>
        </p:spPr>
      </p:pic>
      <p:sp>
        <p:nvSpPr>
          <p:cNvPr id="4" name="Oval 3"/>
          <p:cNvSpPr/>
          <p:nvPr/>
        </p:nvSpPr>
        <p:spPr>
          <a:xfrm>
            <a:off x="5148064" y="5085184"/>
            <a:ext cx="720080" cy="4320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476672"/>
          </a:xfrm>
        </p:spPr>
        <p:txBody>
          <a:bodyPr>
            <a:normAutofit fontScale="90000"/>
          </a:bodyPr>
          <a:lstStyle/>
          <a:p>
            <a:pPr algn="ctr"/>
            <a:r>
              <a:rPr lang="el-GR" b="1" dirty="0" smtClean="0"/>
              <a:t>Μελέτη </a:t>
            </a:r>
            <a:r>
              <a:rPr lang="en-GB" b="1" dirty="0" smtClean="0"/>
              <a:t>VOICE</a:t>
            </a:r>
            <a:r>
              <a:rPr lang="el-GR" b="1" dirty="0" smtClean="0"/>
              <a:t> – Αποτυχία </a:t>
            </a:r>
            <a:r>
              <a:rPr lang="en-GB" b="1" dirty="0" err="1" smtClean="0"/>
              <a:t>PrEP</a:t>
            </a:r>
            <a:endParaRPr lang="en-GB" b="1" dirty="0"/>
          </a:p>
        </p:txBody>
      </p:sp>
      <p:sp>
        <p:nvSpPr>
          <p:cNvPr id="3" name="TextBox 2"/>
          <p:cNvSpPr txBox="1"/>
          <p:nvPr/>
        </p:nvSpPr>
        <p:spPr>
          <a:xfrm>
            <a:off x="179512" y="620688"/>
            <a:ext cx="8964488" cy="2923877"/>
          </a:xfrm>
          <a:prstGeom prst="rect">
            <a:avLst/>
          </a:prstGeom>
          <a:noFill/>
        </p:spPr>
        <p:txBody>
          <a:bodyPr wrap="square" rtlCol="0">
            <a:spAutoFit/>
          </a:bodyPr>
          <a:lstStyle/>
          <a:p>
            <a:r>
              <a:rPr lang="el-GR" sz="2400" dirty="0" smtClean="0"/>
              <a:t>Ν = 5029</a:t>
            </a:r>
            <a:r>
              <a:rPr lang="en-GB" sz="2400" dirty="0" smtClean="0"/>
              <a:t>  </a:t>
            </a:r>
            <a:r>
              <a:rPr lang="en-GB" sz="2400" dirty="0" smtClean="0">
                <a:latin typeface="Times New Roman"/>
                <a:cs typeface="Times New Roman"/>
              </a:rPr>
              <a:t>♀</a:t>
            </a:r>
          </a:p>
          <a:p>
            <a:r>
              <a:rPr lang="en-GB" sz="2000" dirty="0" smtClean="0">
                <a:cs typeface="Times New Roman"/>
              </a:rPr>
              <a:t>Randomization:</a:t>
            </a:r>
          </a:p>
          <a:p>
            <a:pPr lvl="1">
              <a:buClr>
                <a:srgbClr val="FFC000"/>
              </a:buClr>
              <a:buFont typeface="Calibri" pitchFamily="34" charset="0"/>
              <a:buChar char="₋"/>
            </a:pPr>
            <a:r>
              <a:rPr lang="en-GB" sz="2000" dirty="0" err="1" smtClean="0">
                <a:cs typeface="Times New Roman"/>
              </a:rPr>
              <a:t>Truvada</a:t>
            </a:r>
            <a:r>
              <a:rPr lang="en-GB" sz="2000" dirty="0" smtClean="0">
                <a:cs typeface="Times New Roman"/>
              </a:rPr>
              <a:t> (</a:t>
            </a:r>
            <a:r>
              <a:rPr lang="en-GB" sz="2000" dirty="0" err="1" smtClean="0">
                <a:cs typeface="Times New Roman"/>
              </a:rPr>
              <a:t>PrEP</a:t>
            </a:r>
            <a:r>
              <a:rPr lang="en-GB" sz="2000" dirty="0" smtClean="0">
                <a:cs typeface="Times New Roman"/>
              </a:rPr>
              <a:t>)</a:t>
            </a:r>
          </a:p>
          <a:p>
            <a:pPr lvl="1">
              <a:buClr>
                <a:srgbClr val="FFC000"/>
              </a:buClr>
              <a:buFont typeface="Calibri" pitchFamily="34" charset="0"/>
              <a:buChar char="₋"/>
            </a:pPr>
            <a:r>
              <a:rPr lang="en-GB" sz="2000" dirty="0" smtClean="0">
                <a:cs typeface="Times New Roman"/>
              </a:rPr>
              <a:t> </a:t>
            </a:r>
            <a:r>
              <a:rPr lang="en-GB" sz="2000" dirty="0" err="1" smtClean="0">
                <a:cs typeface="Times New Roman"/>
              </a:rPr>
              <a:t>Tenofovir</a:t>
            </a:r>
            <a:r>
              <a:rPr lang="en-GB" sz="2000" dirty="0" smtClean="0">
                <a:cs typeface="Times New Roman"/>
              </a:rPr>
              <a:t> (</a:t>
            </a:r>
            <a:r>
              <a:rPr lang="en-GB" sz="2000" dirty="0" err="1" smtClean="0">
                <a:cs typeface="Times New Roman"/>
              </a:rPr>
              <a:t>PrEP</a:t>
            </a:r>
            <a:r>
              <a:rPr lang="en-GB" sz="2000" dirty="0" smtClean="0">
                <a:cs typeface="Times New Roman"/>
              </a:rPr>
              <a:t>) </a:t>
            </a:r>
          </a:p>
          <a:p>
            <a:pPr lvl="1">
              <a:buClr>
                <a:srgbClr val="FFC000"/>
              </a:buClr>
              <a:buFont typeface="Calibri" pitchFamily="34" charset="0"/>
              <a:buChar char="₋"/>
            </a:pPr>
            <a:r>
              <a:rPr lang="en-GB" sz="2000" dirty="0" smtClean="0">
                <a:cs typeface="Times New Roman"/>
              </a:rPr>
              <a:t> placebo pill </a:t>
            </a:r>
          </a:p>
          <a:p>
            <a:pPr lvl="1">
              <a:buClr>
                <a:srgbClr val="FFC000"/>
              </a:buClr>
              <a:buFont typeface="Calibri" pitchFamily="34" charset="0"/>
              <a:buChar char="₋"/>
            </a:pPr>
            <a:r>
              <a:rPr lang="en-GB" sz="2000" dirty="0" smtClean="0">
                <a:cs typeface="Times New Roman"/>
              </a:rPr>
              <a:t> </a:t>
            </a:r>
            <a:r>
              <a:rPr lang="en-GB" sz="2000" dirty="0" err="1" smtClean="0">
                <a:cs typeface="Times New Roman"/>
              </a:rPr>
              <a:t>Tenofovir</a:t>
            </a:r>
            <a:r>
              <a:rPr lang="en-GB" sz="2000" dirty="0" smtClean="0">
                <a:cs typeface="Times New Roman"/>
              </a:rPr>
              <a:t>-containing gel </a:t>
            </a:r>
          </a:p>
          <a:p>
            <a:pPr lvl="1">
              <a:buClr>
                <a:srgbClr val="FFC000"/>
              </a:buClr>
              <a:buFont typeface="Calibri" pitchFamily="34" charset="0"/>
              <a:buChar char="₋"/>
            </a:pPr>
            <a:r>
              <a:rPr lang="en-GB" sz="2000" dirty="0" smtClean="0">
                <a:cs typeface="Times New Roman"/>
              </a:rPr>
              <a:t> placebo-gel </a:t>
            </a:r>
            <a:r>
              <a:rPr lang="en-GB" sz="2000" dirty="0" smtClean="0"/>
              <a:t> </a:t>
            </a:r>
          </a:p>
          <a:p>
            <a:pPr lvl="1">
              <a:buClr>
                <a:srgbClr val="FFC000"/>
              </a:buClr>
              <a:buFont typeface="Calibri" pitchFamily="34" charset="0"/>
              <a:buChar char="₋"/>
            </a:pPr>
            <a:endParaRPr lang="en-GB" sz="2000" dirty="0" smtClean="0"/>
          </a:p>
          <a:p>
            <a:pPr>
              <a:buClr>
                <a:srgbClr val="FFC000"/>
              </a:buClr>
            </a:pPr>
            <a:endParaRPr lang="en-GB" sz="2000" dirty="0"/>
          </a:p>
        </p:txBody>
      </p:sp>
      <p:sp>
        <p:nvSpPr>
          <p:cNvPr id="8" name="TextBox 7"/>
          <p:cNvSpPr txBox="1"/>
          <p:nvPr/>
        </p:nvSpPr>
        <p:spPr>
          <a:xfrm>
            <a:off x="5327576" y="1700808"/>
            <a:ext cx="3816424" cy="646331"/>
          </a:xfrm>
          <a:prstGeom prst="rect">
            <a:avLst/>
          </a:prstGeom>
          <a:noFill/>
        </p:spPr>
        <p:txBody>
          <a:bodyPr wrap="square" rtlCol="0">
            <a:spAutoFit/>
          </a:bodyPr>
          <a:lstStyle/>
          <a:p>
            <a:r>
              <a:rPr lang="el-GR" dirty="0" smtClean="0"/>
              <a:t>Πρώιμη διακοπή λόγω μη ενδείξεων  αποτελεσματικότητας</a:t>
            </a:r>
            <a:endParaRPr lang="en-GB" dirty="0"/>
          </a:p>
        </p:txBody>
      </p:sp>
      <p:grpSp>
        <p:nvGrpSpPr>
          <p:cNvPr id="18" name="Group 17"/>
          <p:cNvGrpSpPr/>
          <p:nvPr/>
        </p:nvGrpSpPr>
        <p:grpSpPr>
          <a:xfrm>
            <a:off x="2663280" y="1772816"/>
            <a:ext cx="2664296" cy="1008112"/>
            <a:chOff x="2663280" y="1772816"/>
            <a:chExt cx="2664296" cy="1008112"/>
          </a:xfrm>
        </p:grpSpPr>
        <p:cxnSp>
          <p:nvCxnSpPr>
            <p:cNvPr id="5" name="Straight Connector 4"/>
            <p:cNvCxnSpPr>
              <a:endCxn id="8" idx="1"/>
            </p:cNvCxnSpPr>
            <p:nvPr/>
          </p:nvCxnSpPr>
          <p:spPr>
            <a:xfrm>
              <a:off x="2807296" y="1772816"/>
              <a:ext cx="2520280" cy="25115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a:endCxn id="8" idx="1"/>
            </p:cNvCxnSpPr>
            <p:nvPr/>
          </p:nvCxnSpPr>
          <p:spPr>
            <a:xfrm flipV="1">
              <a:off x="3599384" y="2023974"/>
              <a:ext cx="1728192" cy="3249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a:endCxn id="8" idx="1"/>
            </p:cNvCxnSpPr>
            <p:nvPr/>
          </p:nvCxnSpPr>
          <p:spPr>
            <a:xfrm flipV="1">
              <a:off x="2663280" y="2023974"/>
              <a:ext cx="2664296" cy="756954"/>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 name="TextBox 16"/>
          <p:cNvSpPr txBox="1"/>
          <p:nvPr/>
        </p:nvSpPr>
        <p:spPr>
          <a:xfrm>
            <a:off x="0" y="2924944"/>
            <a:ext cx="8964488" cy="4093428"/>
          </a:xfrm>
          <a:prstGeom prst="rect">
            <a:avLst/>
          </a:prstGeom>
          <a:noFill/>
        </p:spPr>
        <p:txBody>
          <a:bodyPr wrap="square" rtlCol="0">
            <a:spAutoFit/>
          </a:bodyPr>
          <a:lstStyle/>
          <a:p>
            <a:r>
              <a:rPr lang="el-GR" sz="2400" u="sng" dirty="0" smtClean="0"/>
              <a:t>Αποτελέσματα:</a:t>
            </a:r>
          </a:p>
          <a:p>
            <a:pPr lvl="1">
              <a:buClr>
                <a:srgbClr val="FFC000"/>
              </a:buClr>
              <a:buFont typeface="Wingdings 3" pitchFamily="18" charset="2"/>
              <a:buChar char="ê"/>
            </a:pPr>
            <a:r>
              <a:rPr lang="el-GR" sz="2400" dirty="0" smtClean="0"/>
              <a:t> 312 (6,2%) μολυνθηκαν κατά τη διάρκεια της μελέτης </a:t>
            </a:r>
          </a:p>
          <a:p>
            <a:pPr lvl="1">
              <a:buClr>
                <a:srgbClr val="FFC000"/>
              </a:buClr>
              <a:buFont typeface="Wingdings 3" pitchFamily="18" charset="2"/>
              <a:buChar char="ê"/>
            </a:pPr>
            <a:r>
              <a:rPr lang="el-GR" sz="2400" dirty="0" smtClean="0"/>
              <a:t> Καμία από τις 3 μεθόδους δεν είχε ως αποτέλεσμα τη μείωση της </a:t>
            </a:r>
            <a:r>
              <a:rPr lang="en-GB" sz="2400" dirty="0" smtClean="0"/>
              <a:t>HIV </a:t>
            </a:r>
            <a:r>
              <a:rPr lang="el-GR" sz="2400" dirty="0" smtClean="0"/>
              <a:t>λοίμωξης σε σχέση </a:t>
            </a:r>
            <a:r>
              <a:rPr lang="en-GB" sz="2400" dirty="0" smtClean="0"/>
              <a:t>placebo.</a:t>
            </a:r>
          </a:p>
          <a:p>
            <a:pPr lvl="1">
              <a:buClr>
                <a:srgbClr val="FFC000"/>
              </a:buClr>
              <a:buFont typeface="Wingdings 3" pitchFamily="18" charset="2"/>
              <a:buChar char="ê"/>
            </a:pPr>
            <a:r>
              <a:rPr lang="en-GB" sz="2400" dirty="0" smtClean="0"/>
              <a:t> </a:t>
            </a:r>
            <a:r>
              <a:rPr lang="en-GB" sz="2400" dirty="0" err="1" smtClean="0"/>
              <a:t>Tenofovir</a:t>
            </a:r>
            <a:r>
              <a:rPr lang="en-GB" sz="2400" dirty="0" smtClean="0"/>
              <a:t>-gel </a:t>
            </a:r>
            <a:r>
              <a:rPr lang="el-GR" sz="2400" dirty="0" smtClean="0"/>
              <a:t> μόνο </a:t>
            </a:r>
            <a:r>
              <a:rPr lang="en-GB" sz="2400" dirty="0" smtClean="0"/>
              <a:t>15% </a:t>
            </a:r>
            <a:r>
              <a:rPr lang="el-GR" sz="2400" dirty="0" smtClean="0"/>
              <a:t>λιγότερες μολύνσεις </a:t>
            </a:r>
            <a:r>
              <a:rPr lang="en-GB" sz="2400" dirty="0" err="1" smtClean="0"/>
              <a:t>vs</a:t>
            </a:r>
            <a:r>
              <a:rPr lang="en-GB" sz="2400" dirty="0" smtClean="0"/>
              <a:t> placebo</a:t>
            </a:r>
          </a:p>
          <a:p>
            <a:pPr lvl="1">
              <a:buClr>
                <a:srgbClr val="FFC000"/>
              </a:buClr>
              <a:buFont typeface="Wingdings 3" pitchFamily="18" charset="2"/>
              <a:buChar char="ê"/>
            </a:pPr>
            <a:r>
              <a:rPr lang="en-GB" sz="2400" dirty="0" smtClean="0"/>
              <a:t> oral </a:t>
            </a:r>
            <a:r>
              <a:rPr lang="en-GB" sz="2400" dirty="0" err="1" smtClean="0"/>
              <a:t>PrEP</a:t>
            </a:r>
            <a:r>
              <a:rPr lang="en-GB" sz="2400" dirty="0" smtClean="0"/>
              <a:t> : </a:t>
            </a:r>
            <a:r>
              <a:rPr lang="en-GB" sz="2400" dirty="0" smtClean="0">
                <a:sym typeface="Wingdings 3"/>
              </a:rPr>
              <a:t> </a:t>
            </a:r>
            <a:r>
              <a:rPr lang="el-GR" sz="2400" dirty="0" smtClean="0">
                <a:sym typeface="Wingdings 3"/>
              </a:rPr>
              <a:t>μόλυνσης </a:t>
            </a:r>
            <a:r>
              <a:rPr lang="en-GB" sz="2400" dirty="0" err="1" smtClean="0">
                <a:sym typeface="Wingdings 3"/>
              </a:rPr>
              <a:t>vs</a:t>
            </a:r>
            <a:r>
              <a:rPr lang="en-GB" sz="2400" dirty="0" smtClean="0">
                <a:sym typeface="Wingdings 3"/>
              </a:rPr>
              <a:t> placebo !!! </a:t>
            </a:r>
          </a:p>
          <a:p>
            <a:pPr lvl="1">
              <a:buClr>
                <a:srgbClr val="FFC000"/>
              </a:buClr>
              <a:buFont typeface="Wingdings 3" pitchFamily="18" charset="2"/>
              <a:buChar char="ê"/>
            </a:pPr>
            <a:r>
              <a:rPr lang="en-GB" sz="2400" dirty="0" smtClean="0">
                <a:sym typeface="Wingdings 3"/>
              </a:rPr>
              <a:t> </a:t>
            </a:r>
            <a:r>
              <a:rPr lang="en-GB" sz="2400" dirty="0" err="1" smtClean="0">
                <a:sym typeface="Wingdings 3"/>
              </a:rPr>
              <a:t>Tuvada</a:t>
            </a:r>
            <a:r>
              <a:rPr lang="en-GB" sz="2400" dirty="0" smtClean="0">
                <a:sym typeface="Wingdings 3"/>
              </a:rPr>
              <a:t> &gt;4% </a:t>
            </a:r>
            <a:r>
              <a:rPr lang="el-GR" sz="2400" dirty="0" smtClean="0">
                <a:sym typeface="Wingdings 3"/>
              </a:rPr>
              <a:t>πιθανότητα </a:t>
            </a:r>
            <a:r>
              <a:rPr lang="en-GB" sz="2400" dirty="0" smtClean="0">
                <a:sym typeface="Wingdings 3"/>
              </a:rPr>
              <a:t>HIV (+) </a:t>
            </a:r>
            <a:r>
              <a:rPr lang="en-GB" sz="2400" dirty="0" err="1" smtClean="0">
                <a:sym typeface="Wingdings 3"/>
              </a:rPr>
              <a:t>vs</a:t>
            </a:r>
            <a:r>
              <a:rPr lang="en-GB" sz="2400" dirty="0" smtClean="0">
                <a:sym typeface="Wingdings 3"/>
              </a:rPr>
              <a:t> placebo</a:t>
            </a:r>
          </a:p>
          <a:p>
            <a:pPr lvl="1">
              <a:buClr>
                <a:srgbClr val="FFC000"/>
              </a:buClr>
              <a:buFont typeface="Wingdings 3" pitchFamily="18" charset="2"/>
              <a:buChar char="ê"/>
            </a:pPr>
            <a:r>
              <a:rPr lang="en-GB" sz="2400" dirty="0" smtClean="0">
                <a:sym typeface="Wingdings 3"/>
              </a:rPr>
              <a:t> </a:t>
            </a:r>
            <a:r>
              <a:rPr lang="en-GB" sz="2400" dirty="0" err="1" smtClean="0">
                <a:sym typeface="Wingdings 3"/>
              </a:rPr>
              <a:t>Tenofovir</a:t>
            </a:r>
            <a:r>
              <a:rPr lang="en-GB" sz="2400" dirty="0" smtClean="0">
                <a:sym typeface="Wingdings 3"/>
              </a:rPr>
              <a:t> &gt;49% </a:t>
            </a:r>
            <a:r>
              <a:rPr lang="el-GR" sz="2400" dirty="0" smtClean="0">
                <a:sym typeface="Wingdings 3"/>
              </a:rPr>
              <a:t>πιθανότητα </a:t>
            </a:r>
            <a:r>
              <a:rPr lang="en-GB" sz="2400" dirty="0" smtClean="0">
                <a:sym typeface="Wingdings 3"/>
              </a:rPr>
              <a:t>HIV(+) </a:t>
            </a:r>
            <a:r>
              <a:rPr lang="en-GB" sz="2400" dirty="0" err="1" smtClean="0">
                <a:sym typeface="Wingdings 3"/>
              </a:rPr>
              <a:t>vs</a:t>
            </a:r>
            <a:r>
              <a:rPr lang="en-GB" sz="2400" dirty="0" smtClean="0">
                <a:sym typeface="Wingdings 3"/>
              </a:rPr>
              <a:t> placebo</a:t>
            </a:r>
          </a:p>
          <a:p>
            <a:pPr lvl="1">
              <a:buClr>
                <a:srgbClr val="FFC000"/>
              </a:buClr>
              <a:buFont typeface="Wingdings 3" pitchFamily="18" charset="2"/>
              <a:buChar char="ê"/>
            </a:pPr>
            <a:endParaRPr lang="en-GB" sz="2400" dirty="0" smtClean="0">
              <a:sym typeface="Wingdings 3"/>
            </a:endParaRPr>
          </a:p>
          <a:p>
            <a:pPr lvl="1">
              <a:buClr>
                <a:srgbClr val="FFC000"/>
              </a:buClr>
              <a:buFont typeface="Wingdings 3" pitchFamily="18" charset="2"/>
              <a:buChar char="ê"/>
            </a:pPr>
            <a:r>
              <a:rPr lang="en-GB" sz="2400" dirty="0" smtClean="0">
                <a:sym typeface="Wingdings 3"/>
              </a:rPr>
              <a:t>  </a:t>
            </a:r>
            <a:r>
              <a:rPr lang="el-GR" sz="2400" dirty="0" smtClean="0">
                <a:sym typeface="Wingdings 3"/>
              </a:rPr>
              <a:t>Ποσοστό ΜΗ συμμόρφοσης στην αγωγή</a:t>
            </a:r>
          </a:p>
          <a:p>
            <a:pPr lvl="1">
              <a:buClr>
                <a:srgbClr val="FFC000"/>
              </a:buClr>
            </a:pPr>
            <a:endParaRPr lang="en-GB"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7">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7">
                                            <p:txEl>
                                              <p:pRg st="5" end="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7">
                                            <p:txEl>
                                              <p:pRg st="6" end="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44000" cy="6801862"/>
          </a:xfrm>
          <a:prstGeom prst="rect">
            <a:avLst/>
          </a:prstGeom>
          <a:noFill/>
        </p:spPr>
        <p:txBody>
          <a:bodyPr wrap="square" rtlCol="0">
            <a:spAutoFit/>
          </a:bodyPr>
          <a:lstStyle/>
          <a:p>
            <a:r>
              <a:rPr lang="el-GR" sz="2000" dirty="0" smtClean="0">
                <a:solidFill>
                  <a:srgbClr val="FFC000"/>
                </a:solidFill>
              </a:rPr>
              <a:t>Αναφορά περιστατικού «λειτουργικής» ίασης παιδιού με </a:t>
            </a:r>
            <a:r>
              <a:rPr lang="en-GB" sz="2000" dirty="0" smtClean="0">
                <a:solidFill>
                  <a:srgbClr val="FFC000"/>
                </a:solidFill>
              </a:rPr>
              <a:t>HIV</a:t>
            </a:r>
            <a:r>
              <a:rPr lang="el-GR" sz="2000" dirty="0" smtClean="0">
                <a:solidFill>
                  <a:srgbClr val="FFC000"/>
                </a:solidFill>
              </a:rPr>
              <a:t> λοίμωξη κατά τη γέννηση</a:t>
            </a:r>
          </a:p>
          <a:p>
            <a:endParaRPr lang="el-GR" dirty="0" smtClean="0"/>
          </a:p>
          <a:p>
            <a:pPr>
              <a:buClr>
                <a:srgbClr val="FFC000"/>
              </a:buClr>
              <a:buSzPct val="100000"/>
              <a:buFont typeface="Wingdings 3" pitchFamily="18" charset="2"/>
              <a:buChar char=""/>
            </a:pPr>
            <a:r>
              <a:rPr lang="el-GR" sz="2000" dirty="0" smtClean="0"/>
              <a:t> Το παιδί γεννήθηκε πρόωρα, την 35</a:t>
            </a:r>
            <a:r>
              <a:rPr lang="el-GR" sz="2000" baseline="30000" dirty="0" smtClean="0"/>
              <a:t>η</a:t>
            </a:r>
            <a:r>
              <a:rPr lang="el-GR" sz="2000" dirty="0" smtClean="0"/>
              <a:t> εβδ κύησης, από μητέρα με ανιχνεύσιμο ιϊκό φορτίο κατά τον τοκετό. Η λοίμωξη του παιδιού επιβαβαιώθηκε με </a:t>
            </a:r>
            <a:r>
              <a:rPr lang="en-GB" sz="2000" dirty="0" smtClean="0"/>
              <a:t>PCR</a:t>
            </a:r>
            <a:r>
              <a:rPr lang="el-GR" sz="2000" dirty="0" smtClean="0"/>
              <a:t> και μέτρηση ιϊκού φορτίου περί την 30</a:t>
            </a:r>
            <a:r>
              <a:rPr lang="el-GR" sz="2000" baseline="30000" dirty="0" smtClean="0"/>
              <a:t>η</a:t>
            </a:r>
            <a:r>
              <a:rPr lang="el-GR" sz="2000" dirty="0" smtClean="0"/>
              <a:t> ώρα γέννηση (ανιχνεύσιμο ιϊκό φορτίο και </a:t>
            </a:r>
            <a:r>
              <a:rPr lang="en-GB" sz="2000" dirty="0" smtClean="0"/>
              <a:t>HIV RNA &lt; 20,000 copies/</a:t>
            </a:r>
            <a:r>
              <a:rPr lang="en-GB" sz="2000" dirty="0" err="1" smtClean="0"/>
              <a:t>mL</a:t>
            </a:r>
            <a:r>
              <a:rPr lang="en-GB" sz="2000" dirty="0" smtClean="0"/>
              <a:t>). </a:t>
            </a:r>
            <a:endParaRPr lang="el-GR" sz="2000" dirty="0" smtClean="0"/>
          </a:p>
          <a:p>
            <a:pPr>
              <a:buClr>
                <a:srgbClr val="FFC000"/>
              </a:buClr>
              <a:buSzPct val="100000"/>
              <a:buFont typeface="Wingdings 3" pitchFamily="18" charset="2"/>
              <a:buChar char=""/>
            </a:pPr>
            <a:r>
              <a:rPr lang="el-GR" sz="2000" dirty="0" smtClean="0"/>
              <a:t> Έναρξη αντιρετροϊκής θεραπείας με </a:t>
            </a:r>
            <a:r>
              <a:rPr lang="en-GB" sz="2000" dirty="0" err="1" smtClean="0"/>
              <a:t>zidovudine</a:t>
            </a:r>
            <a:r>
              <a:rPr lang="en-GB" sz="2000" dirty="0" smtClean="0"/>
              <a:t>/</a:t>
            </a:r>
            <a:r>
              <a:rPr lang="en-GB" sz="2000" dirty="0" err="1" smtClean="0"/>
              <a:t>lamivudine</a:t>
            </a:r>
            <a:r>
              <a:rPr lang="en-GB" sz="2000" dirty="0" smtClean="0"/>
              <a:t> (AZT/3TC) + </a:t>
            </a:r>
            <a:r>
              <a:rPr lang="en-GB" sz="2000" dirty="0" err="1" smtClean="0"/>
              <a:t>nevirapine</a:t>
            </a:r>
            <a:r>
              <a:rPr lang="en-GB" sz="2000" dirty="0" smtClean="0"/>
              <a:t> </a:t>
            </a:r>
            <a:r>
              <a:rPr lang="el-GR" sz="2000" dirty="0" smtClean="0"/>
              <a:t>(την 7</a:t>
            </a:r>
            <a:r>
              <a:rPr lang="el-GR" sz="2000" baseline="30000" dirty="0" smtClean="0"/>
              <a:t>η</a:t>
            </a:r>
            <a:r>
              <a:rPr lang="el-GR" sz="2000" dirty="0" smtClean="0"/>
              <a:t> ημέρα αλλαγή του </a:t>
            </a:r>
            <a:r>
              <a:rPr lang="en-GB" sz="2000" dirty="0" err="1" smtClean="0"/>
              <a:t>nevirapine</a:t>
            </a:r>
            <a:r>
              <a:rPr lang="en-GB" sz="2000" dirty="0" smtClean="0"/>
              <a:t> </a:t>
            </a:r>
            <a:r>
              <a:rPr lang="el-GR" sz="2000" dirty="0" smtClean="0"/>
              <a:t>σε </a:t>
            </a:r>
            <a:r>
              <a:rPr lang="en-GB" sz="2000" dirty="0" err="1" smtClean="0"/>
              <a:t>lopinavir</a:t>
            </a:r>
            <a:r>
              <a:rPr lang="en-GB" sz="2000" dirty="0" smtClean="0"/>
              <a:t>/</a:t>
            </a:r>
            <a:r>
              <a:rPr lang="en-GB" sz="2000" dirty="0" err="1" smtClean="0"/>
              <a:t>ritonavir</a:t>
            </a:r>
            <a:r>
              <a:rPr lang="en-GB" sz="2000" dirty="0" smtClean="0"/>
              <a:t> [</a:t>
            </a:r>
            <a:r>
              <a:rPr lang="en-GB" sz="2000" dirty="0" err="1" smtClean="0"/>
              <a:t>Kaletra</a:t>
            </a:r>
            <a:r>
              <a:rPr lang="en-GB" sz="2000" dirty="0" smtClean="0"/>
              <a:t>] )</a:t>
            </a:r>
            <a:r>
              <a:rPr lang="el-GR" sz="2000" dirty="0" smtClean="0"/>
              <a:t>η οποία συνεχίστηκε έως και το 18</a:t>
            </a:r>
            <a:r>
              <a:rPr lang="el-GR" sz="2000" baseline="30000" dirty="0" smtClean="0"/>
              <a:t>ο</a:t>
            </a:r>
            <a:r>
              <a:rPr lang="el-GR" sz="2000" dirty="0" smtClean="0"/>
              <a:t> μήνα , οπότε και διακόπηκε μετά από απόφαση των κηδεμόνων.</a:t>
            </a:r>
            <a:endParaRPr lang="en-GB" sz="2000" dirty="0" smtClean="0"/>
          </a:p>
          <a:p>
            <a:pPr>
              <a:buClr>
                <a:srgbClr val="FFC000"/>
              </a:buClr>
              <a:buSzPct val="100000"/>
              <a:buFont typeface="Wingdings 3" pitchFamily="18" charset="2"/>
              <a:buChar char=""/>
            </a:pPr>
            <a:r>
              <a:rPr lang="el-GR" sz="2000" dirty="0" smtClean="0"/>
              <a:t> Επακόλουθες μετρήσεις την 7</a:t>
            </a:r>
            <a:r>
              <a:rPr lang="el-GR" sz="2000" baseline="30000" dirty="0" smtClean="0"/>
              <a:t>η</a:t>
            </a:r>
            <a:r>
              <a:rPr lang="el-GR" sz="2000" dirty="0" smtClean="0"/>
              <a:t>, 12</a:t>
            </a:r>
            <a:r>
              <a:rPr lang="el-GR" sz="2000" baseline="30000" dirty="0" smtClean="0"/>
              <a:t>η</a:t>
            </a:r>
            <a:r>
              <a:rPr lang="el-GR" sz="2000" dirty="0" smtClean="0"/>
              <a:t> και 20</a:t>
            </a:r>
            <a:r>
              <a:rPr lang="el-GR" sz="2000" baseline="30000" dirty="0" smtClean="0"/>
              <a:t>η</a:t>
            </a:r>
            <a:r>
              <a:rPr lang="el-GR" sz="2000" dirty="0" smtClean="0"/>
              <a:t>  ημέρα έδειξαν ανιχνεύσιμο ιϊκό φορτίο μετά την έναρξη της αγωγής. </a:t>
            </a:r>
          </a:p>
          <a:p>
            <a:pPr>
              <a:buClr>
                <a:srgbClr val="FFC000"/>
              </a:buClr>
              <a:buSzPct val="100000"/>
              <a:buFont typeface="Wingdings 3" pitchFamily="18" charset="2"/>
              <a:buChar char=""/>
            </a:pPr>
            <a:r>
              <a:rPr lang="el-GR" sz="2000" dirty="0" smtClean="0"/>
              <a:t>Την 29</a:t>
            </a:r>
            <a:r>
              <a:rPr lang="el-GR" sz="2000" baseline="30000" dirty="0" smtClean="0"/>
              <a:t>η</a:t>
            </a:r>
            <a:r>
              <a:rPr lang="el-GR" sz="2000" dirty="0" smtClean="0"/>
              <a:t> ημέρα το ιϊκό φορτίο ήταν μη ανιχνεύσιμο (ευαισθησία μεθόδου &lt;20</a:t>
            </a:r>
            <a:r>
              <a:rPr lang="en-GB" sz="2000" dirty="0" smtClean="0"/>
              <a:t>copies/</a:t>
            </a:r>
            <a:r>
              <a:rPr lang="en-GB" sz="2000" dirty="0" err="1" smtClean="0"/>
              <a:t>mL</a:t>
            </a:r>
            <a:r>
              <a:rPr lang="en-GB" sz="2000" dirty="0" smtClean="0"/>
              <a:t>)</a:t>
            </a:r>
            <a:r>
              <a:rPr lang="el-GR" sz="2000" dirty="0" smtClean="0"/>
              <a:t>.</a:t>
            </a:r>
          </a:p>
          <a:p>
            <a:pPr>
              <a:buClr>
                <a:srgbClr val="FFC000"/>
              </a:buClr>
              <a:buSzPct val="100000"/>
              <a:buFont typeface="Wingdings 3" pitchFamily="18" charset="2"/>
              <a:buChar char=""/>
            </a:pPr>
            <a:r>
              <a:rPr lang="el-GR" sz="2000" dirty="0" smtClean="0"/>
              <a:t> Σε ηλικία 23 μηνών το παιδί επανέρχεται με μη ανιχνεύσιμο ιϊκό φορτίο, παρά τη διακοπή της θεραπείας για διάστημα 6 μηνών. Χρησιμοποιώντας ευαίσθητες μεθόδους ανιχνεύθηκαν </a:t>
            </a:r>
            <a:r>
              <a:rPr lang="el-GR" sz="2000" u="sng" dirty="0" smtClean="0"/>
              <a:t>37 αντίγραφα </a:t>
            </a:r>
            <a:r>
              <a:rPr lang="en-GB" sz="2000" u="sng" dirty="0" smtClean="0"/>
              <a:t>HIV DNA/</a:t>
            </a:r>
            <a:r>
              <a:rPr lang="el-GR" sz="2000" u="sng" dirty="0" smtClean="0"/>
              <a:t>εκατ</a:t>
            </a:r>
            <a:r>
              <a:rPr lang="el-GR" sz="2000" dirty="0" smtClean="0"/>
              <a:t>. </a:t>
            </a:r>
            <a:r>
              <a:rPr lang="en-GB" sz="2000" dirty="0" smtClean="0"/>
              <a:t>PBMC </a:t>
            </a:r>
            <a:r>
              <a:rPr lang="el-GR" sz="2000" dirty="0" smtClean="0"/>
              <a:t>, ενώ σε αντίστοιχη μέτρηση σε ηλικία 26 μηνών ανέδειξε μόνο </a:t>
            </a:r>
            <a:r>
              <a:rPr lang="el-GR" sz="2000" u="sng" dirty="0" smtClean="0"/>
              <a:t>4 ιϊκά αντίγραφα</a:t>
            </a:r>
            <a:r>
              <a:rPr lang="el-GR" sz="2000" dirty="0" smtClean="0"/>
              <a:t>.</a:t>
            </a:r>
          </a:p>
          <a:p>
            <a:pPr>
              <a:buClr>
                <a:srgbClr val="FFC000"/>
              </a:buClr>
              <a:buSzPct val="100000"/>
              <a:buFont typeface="Wingdings 3" pitchFamily="18" charset="2"/>
              <a:buChar char=""/>
            </a:pPr>
            <a:r>
              <a:rPr lang="el-GR" sz="2000" dirty="0" smtClean="0"/>
              <a:t>Το ιϊκό φορτίο, το </a:t>
            </a:r>
            <a:r>
              <a:rPr lang="en-GB" sz="2000" dirty="0" smtClean="0"/>
              <a:t>PBMC DNA </a:t>
            </a:r>
            <a:r>
              <a:rPr lang="el-GR" sz="2000" dirty="0" smtClean="0"/>
              <a:t>και ειδικά </a:t>
            </a:r>
            <a:r>
              <a:rPr lang="en-GB" sz="2000" dirty="0" smtClean="0"/>
              <a:t>HIV</a:t>
            </a:r>
            <a:r>
              <a:rPr lang="el-GR" sz="2000" dirty="0" smtClean="0"/>
              <a:t>-αντισώματα παρέμειναν μη ανιχνεύσιμα</a:t>
            </a:r>
            <a:r>
              <a:rPr lang="en-GB" sz="2000" dirty="0" smtClean="0"/>
              <a:t>….</a:t>
            </a:r>
            <a:endParaRPr lang="el-GR" sz="2000" dirty="0" smtClean="0"/>
          </a:p>
          <a:p>
            <a:pPr>
              <a:buSzPct val="100000"/>
              <a:buFont typeface="Wingdings 3" pitchFamily="18" charset="2"/>
              <a:buChar char=""/>
            </a:pP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44824"/>
            <a:ext cx="8229600" cy="1399032"/>
          </a:xfrm>
        </p:spPr>
        <p:txBody>
          <a:bodyPr/>
          <a:lstStyle/>
          <a:p>
            <a:pPr algn="ctr"/>
            <a:r>
              <a:rPr lang="el-GR" dirty="0" smtClean="0"/>
              <a:t>Ηπατίτιδα </a:t>
            </a:r>
            <a:r>
              <a:rPr lang="en-GB" dirty="0" smtClean="0"/>
              <a:t>C</a:t>
            </a:r>
            <a:endParaRPr lang="en-GB"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399032"/>
          </a:xfrm>
        </p:spPr>
        <p:txBody>
          <a:bodyPr/>
          <a:lstStyle/>
          <a:p>
            <a:pPr algn="ctr"/>
            <a:r>
              <a:rPr lang="el-GR" dirty="0" smtClean="0"/>
              <a:t>Τριπλό σχήμα θεραπείας χρόνιας ηπατίτιδας </a:t>
            </a:r>
            <a:r>
              <a:rPr lang="en-GB" dirty="0" smtClean="0"/>
              <a:t>C</a:t>
            </a:r>
            <a:r>
              <a:rPr lang="el-GR" dirty="0" smtClean="0"/>
              <a:t> γονοτύπου 1</a:t>
            </a:r>
            <a:endParaRPr lang="en-GB" dirty="0"/>
          </a:p>
        </p:txBody>
      </p:sp>
      <p:sp>
        <p:nvSpPr>
          <p:cNvPr id="3" name="TextBox 2"/>
          <p:cNvSpPr txBox="1"/>
          <p:nvPr/>
        </p:nvSpPr>
        <p:spPr>
          <a:xfrm>
            <a:off x="323528" y="2564904"/>
            <a:ext cx="8820472" cy="3539430"/>
          </a:xfrm>
          <a:prstGeom prst="rect">
            <a:avLst/>
          </a:prstGeom>
          <a:noFill/>
        </p:spPr>
        <p:txBody>
          <a:bodyPr wrap="square" rtlCol="0">
            <a:spAutoFit/>
          </a:bodyPr>
          <a:lstStyle/>
          <a:p>
            <a:pPr>
              <a:buClr>
                <a:srgbClr val="FFC000"/>
              </a:buClr>
              <a:buFont typeface="AngsanaUPC" pitchFamily="18" charset="-34"/>
              <a:buChar char="๑"/>
            </a:pPr>
            <a:r>
              <a:rPr lang="el-GR" sz="2800" dirty="0" smtClean="0"/>
              <a:t> Το 3πλό σχήμα αυξάνει την πιθανότητα για </a:t>
            </a:r>
            <a:r>
              <a:rPr lang="en-GB" sz="2800" dirty="0" smtClean="0"/>
              <a:t>SVR</a:t>
            </a:r>
            <a:r>
              <a:rPr lang="el-GR" sz="2800" dirty="0" smtClean="0"/>
              <a:t> περίπου στο 70% </a:t>
            </a:r>
          </a:p>
          <a:p>
            <a:pPr>
              <a:buClr>
                <a:srgbClr val="FFC000"/>
              </a:buClr>
              <a:buFont typeface="AngsanaUPC" pitchFamily="18" charset="-34"/>
              <a:buChar char="๑"/>
            </a:pPr>
            <a:r>
              <a:rPr lang="el-GR" sz="2800" dirty="0" smtClean="0"/>
              <a:t> Μικρότερης διάρκειας θεραπεία στο 50% των περιπτώσεων</a:t>
            </a:r>
          </a:p>
          <a:p>
            <a:pPr>
              <a:buClr>
                <a:srgbClr val="FFC000"/>
              </a:buClr>
              <a:buFont typeface="AngsanaUPC" pitchFamily="18" charset="-34"/>
              <a:buChar char="๑"/>
            </a:pPr>
            <a:r>
              <a:rPr lang="el-GR" sz="2800" dirty="0" smtClean="0"/>
              <a:t> Η πιθανότητα </a:t>
            </a:r>
            <a:r>
              <a:rPr lang="en-GB" sz="2800" dirty="0" smtClean="0"/>
              <a:t>SVR </a:t>
            </a:r>
            <a:r>
              <a:rPr lang="el-GR" sz="2800" dirty="0" smtClean="0"/>
              <a:t>στους προηγουμένως θεραπευόμενους ασθενείς σχετίζεται με την ανταπόκρίσή τους στην προηγούμενη θεραπεία - &gt;80% σε υποτροπή και </a:t>
            </a:r>
            <a:r>
              <a:rPr lang="el-GR" sz="2800" dirty="0" smtClean="0">
                <a:latin typeface="Cambria"/>
              </a:rPr>
              <a:t>~</a:t>
            </a:r>
            <a:r>
              <a:rPr lang="el-GR" sz="2800" dirty="0" smtClean="0"/>
              <a:t>30% σε μη ανταποκρινόμενους </a:t>
            </a:r>
            <a:endParaRPr lang="en-GB" sz="2800"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772816"/>
            <a:ext cx="8229600" cy="1399032"/>
          </a:xfrm>
        </p:spPr>
        <p:txBody>
          <a:bodyPr/>
          <a:lstStyle/>
          <a:p>
            <a:pPr algn="ctr"/>
            <a:r>
              <a:rPr lang="en-GB" b="1" dirty="0" err="1" smtClean="0"/>
              <a:t>Telaprevir</a:t>
            </a:r>
            <a:endParaRPr lang="en-GB" b="1"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188640"/>
            <a:ext cx="8784976" cy="553998"/>
          </a:xfrm>
          <a:prstGeom prst="rect">
            <a:avLst/>
          </a:prstGeom>
          <a:noFill/>
        </p:spPr>
        <p:txBody>
          <a:bodyPr wrap="square" rtlCol="0">
            <a:spAutoFit/>
          </a:bodyPr>
          <a:lstStyle/>
          <a:p>
            <a:pPr algn="ctr"/>
            <a:r>
              <a:rPr lang="el-GR" sz="3000" dirty="0" smtClean="0">
                <a:solidFill>
                  <a:srgbClr val="FFC000"/>
                </a:solidFill>
              </a:rPr>
              <a:t>Πρωτοθεραπευόμενοι και Υποτροπιάζοντες</a:t>
            </a:r>
            <a:endParaRPr lang="en-GB" sz="3000" dirty="0">
              <a:solidFill>
                <a:srgbClr val="FFC000"/>
              </a:solidFill>
            </a:endParaRPr>
          </a:p>
        </p:txBody>
      </p:sp>
      <p:graphicFrame>
        <p:nvGraphicFramePr>
          <p:cNvPr id="4" name="Table 3"/>
          <p:cNvGraphicFramePr>
            <a:graphicFrameLocks noGrp="1"/>
          </p:cNvGraphicFramePr>
          <p:nvPr/>
        </p:nvGraphicFramePr>
        <p:xfrm>
          <a:off x="0" y="5445224"/>
          <a:ext cx="9144000" cy="304800"/>
        </p:xfrm>
        <a:graphic>
          <a:graphicData uri="http://schemas.openxmlformats.org/drawingml/2006/table">
            <a:tbl>
              <a:tblPr firstRow="1" bandRow="1">
                <a:effectLst>
                  <a:outerShdw blurRad="50800" dist="38100" dir="18900000" algn="bl" rotWithShape="0">
                    <a:prstClr val="black">
                      <a:alpha val="40000"/>
                    </a:prstClr>
                  </a:outerShdw>
                </a:effectLst>
                <a:tableStyleId>{2D5ABB26-0587-4C30-8999-92F81FD0307C}</a:tableStyleId>
              </a:tblPr>
              <a:tblGrid>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tblGrid>
              <a:tr h="288032">
                <a:tc>
                  <a:txBody>
                    <a:bodyPr/>
                    <a:lstStyle/>
                    <a:p>
                      <a:r>
                        <a:rPr lang="en-GB" sz="1400" dirty="0" smtClean="0"/>
                        <a:t>0</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4</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12</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24</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48</a:t>
                      </a:r>
                      <a:endParaRPr lang="en-GB" sz="1400" dirty="0"/>
                    </a:p>
                  </a:txBody>
                  <a:tcPr>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 name="Rounded Rectangle 7"/>
          <p:cNvSpPr/>
          <p:nvPr/>
        </p:nvSpPr>
        <p:spPr>
          <a:xfrm>
            <a:off x="0" y="2852936"/>
            <a:ext cx="2195736" cy="864096"/>
          </a:xfrm>
          <a:prstGeom prst="roundRect">
            <a:avLst/>
          </a:prstGeom>
          <a:solidFill>
            <a:srgbClr val="FFC000">
              <a:alpha val="8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lumMod val="95000"/>
                    <a:lumOff val="5000"/>
                  </a:schemeClr>
                </a:solidFill>
              </a:rPr>
              <a:t>TPV</a:t>
            </a:r>
          </a:p>
          <a:p>
            <a:pPr algn="ctr"/>
            <a:r>
              <a:rPr lang="en-GB" b="1" dirty="0" smtClean="0">
                <a:solidFill>
                  <a:schemeClr val="bg1">
                    <a:lumMod val="95000"/>
                    <a:lumOff val="5000"/>
                  </a:schemeClr>
                </a:solidFill>
              </a:rPr>
              <a:t>+ Peg-</a:t>
            </a:r>
            <a:r>
              <a:rPr lang="en-GB" b="1" dirty="0" err="1" smtClean="0">
                <a:solidFill>
                  <a:schemeClr val="bg1">
                    <a:lumMod val="95000"/>
                    <a:lumOff val="5000"/>
                  </a:schemeClr>
                </a:solidFill>
              </a:rPr>
              <a:t>IFNa</a:t>
            </a:r>
            <a:endParaRPr lang="en-GB" b="1" dirty="0" smtClean="0">
              <a:solidFill>
                <a:schemeClr val="bg1">
                  <a:lumMod val="95000"/>
                  <a:lumOff val="5000"/>
                </a:schemeClr>
              </a:solidFill>
            </a:endParaRPr>
          </a:p>
          <a:p>
            <a:pPr algn="ctr"/>
            <a:r>
              <a:rPr lang="en-GB" b="1" dirty="0" smtClean="0">
                <a:solidFill>
                  <a:schemeClr val="bg1">
                    <a:lumMod val="95000"/>
                    <a:lumOff val="5000"/>
                  </a:schemeClr>
                </a:solidFill>
              </a:rPr>
              <a:t>+ RBV</a:t>
            </a:r>
            <a:endParaRPr lang="en-GB" b="1" dirty="0">
              <a:solidFill>
                <a:schemeClr val="bg1">
                  <a:lumMod val="95000"/>
                  <a:lumOff val="5000"/>
                </a:schemeClr>
              </a:solidFill>
            </a:endParaRPr>
          </a:p>
        </p:txBody>
      </p:sp>
      <p:sp>
        <p:nvSpPr>
          <p:cNvPr id="9" name="Rounded Rectangle 8"/>
          <p:cNvSpPr/>
          <p:nvPr/>
        </p:nvSpPr>
        <p:spPr>
          <a:xfrm>
            <a:off x="2195736" y="1268760"/>
            <a:ext cx="2160240" cy="792088"/>
          </a:xfrm>
          <a:prstGeom prst="roundRect">
            <a:avLst/>
          </a:prstGeom>
          <a:solidFill>
            <a:schemeClr val="accent1">
              <a:lumMod val="20000"/>
              <a:lumOff val="80000"/>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Peg-</a:t>
            </a:r>
            <a:r>
              <a:rPr lang="en-GB" b="1" dirty="0" err="1" smtClean="0">
                <a:solidFill>
                  <a:schemeClr val="bg1"/>
                </a:solidFill>
              </a:rPr>
              <a:t>IFNa</a:t>
            </a:r>
            <a:endParaRPr lang="en-GB" b="1" dirty="0" smtClean="0">
              <a:solidFill>
                <a:schemeClr val="bg1"/>
              </a:solidFill>
            </a:endParaRPr>
          </a:p>
          <a:p>
            <a:pPr algn="ctr"/>
            <a:r>
              <a:rPr lang="en-GB" b="1" dirty="0" smtClean="0">
                <a:solidFill>
                  <a:schemeClr val="bg1"/>
                </a:solidFill>
              </a:rPr>
              <a:t>+ RBV</a:t>
            </a:r>
            <a:endParaRPr lang="en-GB" b="1" dirty="0">
              <a:solidFill>
                <a:schemeClr val="bg1"/>
              </a:solidFill>
            </a:endParaRPr>
          </a:p>
        </p:txBody>
      </p:sp>
      <p:sp>
        <p:nvSpPr>
          <p:cNvPr id="10" name="Rounded Rectangle 9"/>
          <p:cNvSpPr/>
          <p:nvPr/>
        </p:nvSpPr>
        <p:spPr>
          <a:xfrm>
            <a:off x="2195736" y="4293096"/>
            <a:ext cx="6552728" cy="936104"/>
          </a:xfrm>
          <a:prstGeom prst="roundRect">
            <a:avLst/>
          </a:prstGeom>
          <a:solidFill>
            <a:schemeClr val="accent1">
              <a:lumMod val="20000"/>
              <a:lumOff val="80000"/>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Peg-</a:t>
            </a:r>
            <a:r>
              <a:rPr lang="en-GB" b="1" dirty="0" err="1" smtClean="0">
                <a:solidFill>
                  <a:schemeClr val="bg1"/>
                </a:solidFill>
              </a:rPr>
              <a:t>IFNa</a:t>
            </a:r>
            <a:r>
              <a:rPr lang="en-GB" b="1" dirty="0" smtClean="0">
                <a:solidFill>
                  <a:schemeClr val="bg1"/>
                </a:solidFill>
              </a:rPr>
              <a:t> + RBV </a:t>
            </a:r>
            <a:endParaRPr lang="en-GB" b="1" dirty="0">
              <a:solidFill>
                <a:schemeClr val="bg1"/>
              </a:solidFill>
            </a:endParaRPr>
          </a:p>
        </p:txBody>
      </p:sp>
      <p:cxnSp>
        <p:nvCxnSpPr>
          <p:cNvPr id="12" name="Straight Arrow Connector 11"/>
          <p:cNvCxnSpPr/>
          <p:nvPr/>
        </p:nvCxnSpPr>
        <p:spPr>
          <a:xfrm flipV="1">
            <a:off x="1115616" y="1844824"/>
            <a:ext cx="1008112" cy="936104"/>
          </a:xfrm>
          <a:prstGeom prst="straightConnector1">
            <a:avLst/>
          </a:prstGeom>
          <a:ln w="28575">
            <a:solidFill>
              <a:schemeClr val="accent1"/>
            </a:solidFill>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179512" y="1700808"/>
            <a:ext cx="1368152" cy="646331"/>
          </a:xfrm>
          <a:prstGeom prst="rect">
            <a:avLst/>
          </a:prstGeom>
          <a:noFill/>
        </p:spPr>
        <p:txBody>
          <a:bodyPr wrap="square" rtlCol="0">
            <a:spAutoFit/>
          </a:bodyPr>
          <a:lstStyle/>
          <a:p>
            <a:pPr algn="ctr"/>
            <a:r>
              <a:rPr lang="en-GB" b="1" dirty="0" smtClean="0"/>
              <a:t>  e RVR + </a:t>
            </a:r>
            <a:r>
              <a:rPr lang="el-GR" b="1" dirty="0" smtClean="0"/>
              <a:t>μη κιρρωτικοί </a:t>
            </a:r>
            <a:endParaRPr lang="en-GB" b="1" dirty="0"/>
          </a:p>
        </p:txBody>
      </p:sp>
      <p:cxnSp>
        <p:nvCxnSpPr>
          <p:cNvPr id="15" name="Straight Arrow Connector 14"/>
          <p:cNvCxnSpPr/>
          <p:nvPr/>
        </p:nvCxnSpPr>
        <p:spPr>
          <a:xfrm>
            <a:off x="1043608" y="3789040"/>
            <a:ext cx="1080120" cy="792088"/>
          </a:xfrm>
          <a:prstGeom prst="straightConnector1">
            <a:avLst/>
          </a:prstGeom>
          <a:ln w="28575">
            <a:tailEnd type="arrow"/>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179512" y="4149080"/>
            <a:ext cx="1296144" cy="646331"/>
          </a:xfrm>
          <a:prstGeom prst="rect">
            <a:avLst/>
          </a:prstGeom>
          <a:noFill/>
        </p:spPr>
        <p:txBody>
          <a:bodyPr wrap="square" rtlCol="0">
            <a:spAutoFit/>
          </a:bodyPr>
          <a:lstStyle/>
          <a:p>
            <a:r>
              <a:rPr lang="el-GR" b="1" dirty="0" smtClean="0"/>
              <a:t>οχι</a:t>
            </a:r>
            <a:r>
              <a:rPr lang="en-GB" b="1" dirty="0" smtClean="0"/>
              <a:t> e RVR + </a:t>
            </a:r>
            <a:r>
              <a:rPr lang="el-GR" b="1" dirty="0" smtClean="0"/>
              <a:t>κιρρωτικοί </a:t>
            </a:r>
            <a:endParaRPr lang="en-GB" b="1" dirty="0"/>
          </a:p>
        </p:txBody>
      </p:sp>
      <p:cxnSp>
        <p:nvCxnSpPr>
          <p:cNvPr id="21" name="Straight Arrow Connector 20"/>
          <p:cNvCxnSpPr/>
          <p:nvPr/>
        </p:nvCxnSpPr>
        <p:spPr>
          <a:xfrm>
            <a:off x="755576" y="5661248"/>
            <a:ext cx="0" cy="288032"/>
          </a:xfrm>
          <a:prstGeom prst="straightConnector1">
            <a:avLst/>
          </a:prstGeom>
          <a:ln w="38100">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427984" y="5661248"/>
            <a:ext cx="0" cy="288032"/>
          </a:xfrm>
          <a:prstGeom prst="straightConnector1">
            <a:avLst/>
          </a:prstGeom>
          <a:ln w="38100">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267744" y="5661248"/>
            <a:ext cx="0" cy="288032"/>
          </a:xfrm>
          <a:prstGeom prst="straightConnector1">
            <a:avLst/>
          </a:prstGeom>
          <a:ln w="38100">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51520" y="5949280"/>
            <a:ext cx="2664296" cy="646331"/>
          </a:xfrm>
          <a:prstGeom prst="rect">
            <a:avLst/>
          </a:prstGeom>
          <a:noFill/>
        </p:spPr>
        <p:txBody>
          <a:bodyPr wrap="square" rtlCol="0">
            <a:spAutoFit/>
          </a:bodyPr>
          <a:lstStyle/>
          <a:p>
            <a:r>
              <a:rPr lang="el-GR" dirty="0" smtClean="0">
                <a:solidFill>
                  <a:srgbClr val="C00000"/>
                </a:solidFill>
              </a:rPr>
              <a:t>Εάν </a:t>
            </a:r>
            <a:r>
              <a:rPr lang="en-GB" dirty="0" smtClean="0">
                <a:solidFill>
                  <a:srgbClr val="C00000"/>
                </a:solidFill>
              </a:rPr>
              <a:t>HCV RNA &gt;1000 IU/ml</a:t>
            </a:r>
          </a:p>
          <a:p>
            <a:r>
              <a:rPr lang="en-GB" dirty="0" smtClean="0">
                <a:solidFill>
                  <a:srgbClr val="C00000"/>
                </a:solidFill>
              </a:rPr>
              <a:t> </a:t>
            </a:r>
            <a:r>
              <a:rPr lang="en-GB" dirty="0" smtClean="0">
                <a:solidFill>
                  <a:srgbClr val="C00000"/>
                </a:solidFill>
                <a:sym typeface="Wingdings 3"/>
              </a:rPr>
              <a:t> </a:t>
            </a:r>
            <a:r>
              <a:rPr lang="el-GR" dirty="0" smtClean="0">
                <a:solidFill>
                  <a:srgbClr val="C00000"/>
                </a:solidFill>
                <a:sym typeface="Wingdings 3"/>
              </a:rPr>
              <a:t>Διακοπή θεραπείας</a:t>
            </a:r>
            <a:endParaRPr lang="en-GB" dirty="0">
              <a:solidFill>
                <a:srgbClr val="C00000"/>
              </a:solidFill>
            </a:endParaRPr>
          </a:p>
        </p:txBody>
      </p:sp>
      <p:sp>
        <p:nvSpPr>
          <p:cNvPr id="25" name="TextBox 24"/>
          <p:cNvSpPr txBox="1"/>
          <p:nvPr/>
        </p:nvSpPr>
        <p:spPr>
          <a:xfrm>
            <a:off x="4211960" y="5923637"/>
            <a:ext cx="2664296" cy="646331"/>
          </a:xfrm>
          <a:prstGeom prst="rect">
            <a:avLst/>
          </a:prstGeom>
          <a:noFill/>
        </p:spPr>
        <p:txBody>
          <a:bodyPr wrap="square" rtlCol="0">
            <a:spAutoFit/>
          </a:bodyPr>
          <a:lstStyle/>
          <a:p>
            <a:r>
              <a:rPr lang="el-GR" dirty="0" smtClean="0">
                <a:solidFill>
                  <a:srgbClr val="C00000"/>
                </a:solidFill>
              </a:rPr>
              <a:t>Εάν ανιχνεύσιμο </a:t>
            </a:r>
            <a:r>
              <a:rPr lang="en-GB" dirty="0" smtClean="0">
                <a:solidFill>
                  <a:srgbClr val="C00000"/>
                </a:solidFill>
              </a:rPr>
              <a:t>HCV RNA </a:t>
            </a:r>
          </a:p>
          <a:p>
            <a:r>
              <a:rPr lang="en-GB" dirty="0" smtClean="0">
                <a:solidFill>
                  <a:srgbClr val="C00000"/>
                </a:solidFill>
              </a:rPr>
              <a:t> </a:t>
            </a:r>
            <a:r>
              <a:rPr lang="en-GB" dirty="0" smtClean="0">
                <a:solidFill>
                  <a:srgbClr val="C00000"/>
                </a:solidFill>
                <a:sym typeface="Wingdings 3"/>
              </a:rPr>
              <a:t> </a:t>
            </a:r>
            <a:r>
              <a:rPr lang="el-GR" dirty="0" smtClean="0">
                <a:solidFill>
                  <a:srgbClr val="C00000"/>
                </a:solidFill>
                <a:sym typeface="Wingdings 3"/>
              </a:rPr>
              <a:t>Διακοπή θεραπείας</a:t>
            </a:r>
            <a:endParaRPr lang="en-GB" dirty="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7" presetClass="entr" presetSubtype="1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7" presetClass="entr" presetSubtype="1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p:cTn id="35" dur="500" fill="hold"/>
                                        <p:tgtEl>
                                          <p:spTgt spid="10"/>
                                        </p:tgtEl>
                                        <p:attrNameLst>
                                          <p:attrName>ppt_w</p:attrName>
                                        </p:attrNameLst>
                                      </p:cBhvr>
                                      <p:tavLst>
                                        <p:tav tm="0">
                                          <p:val>
                                            <p:fltVal val="0"/>
                                          </p:val>
                                        </p:tav>
                                        <p:tav tm="100000">
                                          <p:val>
                                            <p:strVal val="#ppt_w"/>
                                          </p:val>
                                        </p:tav>
                                      </p:tavLst>
                                    </p:anim>
                                    <p:anim calcmode="lin" valueType="num">
                                      <p:cBhvr>
                                        <p:cTn id="36"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50" presetClass="entr" presetSubtype="0" decel="100000" fill="hold" nodeType="click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p:cTn id="41" dur="1000" fill="hold"/>
                                        <p:tgtEl>
                                          <p:spTgt spid="21"/>
                                        </p:tgtEl>
                                        <p:attrNameLst>
                                          <p:attrName>ppt_w</p:attrName>
                                        </p:attrNameLst>
                                      </p:cBhvr>
                                      <p:tavLst>
                                        <p:tav tm="0">
                                          <p:val>
                                            <p:strVal val="#ppt_w+.3"/>
                                          </p:val>
                                        </p:tav>
                                        <p:tav tm="100000">
                                          <p:val>
                                            <p:strVal val="#ppt_w"/>
                                          </p:val>
                                        </p:tav>
                                      </p:tavLst>
                                    </p:anim>
                                    <p:anim calcmode="lin" valueType="num">
                                      <p:cBhvr>
                                        <p:cTn id="42" dur="1000" fill="hold"/>
                                        <p:tgtEl>
                                          <p:spTgt spid="21"/>
                                        </p:tgtEl>
                                        <p:attrNameLst>
                                          <p:attrName>ppt_h</p:attrName>
                                        </p:attrNameLst>
                                      </p:cBhvr>
                                      <p:tavLst>
                                        <p:tav tm="0">
                                          <p:val>
                                            <p:strVal val="#ppt_h"/>
                                          </p:val>
                                        </p:tav>
                                        <p:tav tm="100000">
                                          <p:val>
                                            <p:strVal val="#ppt_h"/>
                                          </p:val>
                                        </p:tav>
                                      </p:tavLst>
                                    </p:anim>
                                    <p:animEffect transition="in" filter="fade">
                                      <p:cBhvr>
                                        <p:cTn id="43" dur="1000"/>
                                        <p:tgtEl>
                                          <p:spTgt spid="21"/>
                                        </p:tgtEl>
                                      </p:cBhvr>
                                    </p:animEffect>
                                  </p:childTnLst>
                                </p:cTn>
                              </p:par>
                              <p:par>
                                <p:cTn id="44" presetID="50" presetClass="entr" presetSubtype="0" decel="100000" fill="hold" nodeType="withEffect">
                                  <p:stCondLst>
                                    <p:cond delay="0"/>
                                  </p:stCondLst>
                                  <p:childTnLst>
                                    <p:set>
                                      <p:cBhvr>
                                        <p:cTn id="45" dur="1" fill="hold">
                                          <p:stCondLst>
                                            <p:cond delay="0"/>
                                          </p:stCondLst>
                                        </p:cTn>
                                        <p:tgtEl>
                                          <p:spTgt spid="23"/>
                                        </p:tgtEl>
                                        <p:attrNameLst>
                                          <p:attrName>style.visibility</p:attrName>
                                        </p:attrNameLst>
                                      </p:cBhvr>
                                      <p:to>
                                        <p:strVal val="visible"/>
                                      </p:to>
                                    </p:set>
                                    <p:anim calcmode="lin" valueType="num">
                                      <p:cBhvr>
                                        <p:cTn id="46" dur="1000" fill="hold"/>
                                        <p:tgtEl>
                                          <p:spTgt spid="23"/>
                                        </p:tgtEl>
                                        <p:attrNameLst>
                                          <p:attrName>ppt_w</p:attrName>
                                        </p:attrNameLst>
                                      </p:cBhvr>
                                      <p:tavLst>
                                        <p:tav tm="0">
                                          <p:val>
                                            <p:strVal val="#ppt_w+.3"/>
                                          </p:val>
                                        </p:tav>
                                        <p:tav tm="100000">
                                          <p:val>
                                            <p:strVal val="#ppt_w"/>
                                          </p:val>
                                        </p:tav>
                                      </p:tavLst>
                                    </p:anim>
                                    <p:anim calcmode="lin" valueType="num">
                                      <p:cBhvr>
                                        <p:cTn id="47" dur="1000" fill="hold"/>
                                        <p:tgtEl>
                                          <p:spTgt spid="23"/>
                                        </p:tgtEl>
                                        <p:attrNameLst>
                                          <p:attrName>ppt_h</p:attrName>
                                        </p:attrNameLst>
                                      </p:cBhvr>
                                      <p:tavLst>
                                        <p:tav tm="0">
                                          <p:val>
                                            <p:strVal val="#ppt_h"/>
                                          </p:val>
                                        </p:tav>
                                        <p:tav tm="100000">
                                          <p:val>
                                            <p:strVal val="#ppt_h"/>
                                          </p:val>
                                        </p:tav>
                                      </p:tavLst>
                                    </p:anim>
                                    <p:animEffect transition="in" filter="fade">
                                      <p:cBhvr>
                                        <p:cTn id="48" dur="1000"/>
                                        <p:tgtEl>
                                          <p:spTgt spid="23"/>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50" presetClass="entr" presetSubtype="0" decel="100000"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anim calcmode="lin" valueType="num">
                                      <p:cBhvr>
                                        <p:cTn id="57" dur="1000" fill="hold"/>
                                        <p:tgtEl>
                                          <p:spTgt spid="22"/>
                                        </p:tgtEl>
                                        <p:attrNameLst>
                                          <p:attrName>ppt_w</p:attrName>
                                        </p:attrNameLst>
                                      </p:cBhvr>
                                      <p:tavLst>
                                        <p:tav tm="0">
                                          <p:val>
                                            <p:strVal val="#ppt_w+.3"/>
                                          </p:val>
                                        </p:tav>
                                        <p:tav tm="100000">
                                          <p:val>
                                            <p:strVal val="#ppt_w"/>
                                          </p:val>
                                        </p:tav>
                                      </p:tavLst>
                                    </p:anim>
                                    <p:anim calcmode="lin" valueType="num">
                                      <p:cBhvr>
                                        <p:cTn id="58" dur="1000" fill="hold"/>
                                        <p:tgtEl>
                                          <p:spTgt spid="22"/>
                                        </p:tgtEl>
                                        <p:attrNameLst>
                                          <p:attrName>ppt_h</p:attrName>
                                        </p:attrNameLst>
                                      </p:cBhvr>
                                      <p:tavLst>
                                        <p:tav tm="0">
                                          <p:val>
                                            <p:strVal val="#ppt_h"/>
                                          </p:val>
                                        </p:tav>
                                        <p:tav tm="100000">
                                          <p:val>
                                            <p:strVal val="#ppt_h"/>
                                          </p:val>
                                        </p:tav>
                                      </p:tavLst>
                                    </p:anim>
                                    <p:animEffect transition="in" filter="fade">
                                      <p:cBhvr>
                                        <p:cTn id="59" dur="1000"/>
                                        <p:tgtEl>
                                          <p:spTgt spid="22"/>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3" grpId="0"/>
      <p:bldP spid="17" grpId="0"/>
      <p:bldP spid="24" grpId="0"/>
      <p:bldP spid="2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4581128"/>
          <a:ext cx="9144000" cy="304800"/>
        </p:xfrm>
        <a:graphic>
          <a:graphicData uri="http://schemas.openxmlformats.org/drawingml/2006/table">
            <a:tbl>
              <a:tblPr firstRow="1" bandRow="1">
                <a:effectLst>
                  <a:outerShdw blurRad="50800" dist="38100" dir="18900000" algn="bl" rotWithShape="0">
                    <a:prstClr val="black">
                      <a:alpha val="40000"/>
                    </a:prstClr>
                  </a:outerShdw>
                </a:effectLst>
                <a:tableStyleId>{2D5ABB26-0587-4C30-8999-92F81FD0307C}</a:tableStyleId>
              </a:tblPr>
              <a:tblGrid>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tblGrid>
              <a:tr h="288032">
                <a:tc>
                  <a:txBody>
                    <a:bodyPr/>
                    <a:lstStyle/>
                    <a:p>
                      <a:r>
                        <a:rPr lang="en-GB" sz="1400" dirty="0" smtClean="0"/>
                        <a:t>0</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4</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12</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24</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48</a:t>
                      </a:r>
                      <a:endParaRPr lang="en-GB" sz="1400" dirty="0"/>
                    </a:p>
                  </a:txBody>
                  <a:tcPr>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 name="TextBox 2"/>
          <p:cNvSpPr txBox="1"/>
          <p:nvPr/>
        </p:nvSpPr>
        <p:spPr>
          <a:xfrm>
            <a:off x="0" y="0"/>
            <a:ext cx="9144000" cy="553998"/>
          </a:xfrm>
          <a:prstGeom prst="rect">
            <a:avLst/>
          </a:prstGeom>
          <a:noFill/>
        </p:spPr>
        <p:txBody>
          <a:bodyPr wrap="square" rtlCol="0">
            <a:spAutoFit/>
          </a:bodyPr>
          <a:lstStyle/>
          <a:p>
            <a:pPr algn="ctr"/>
            <a:r>
              <a:rPr lang="el-GR" sz="3000" dirty="0" smtClean="0">
                <a:solidFill>
                  <a:srgbClr val="FFC000"/>
                </a:solidFill>
              </a:rPr>
              <a:t>Μη- ανταποκρινόμενοι και μερικώς ανταποκρινόμενοι</a:t>
            </a:r>
            <a:endParaRPr lang="en-GB" sz="3000" dirty="0">
              <a:solidFill>
                <a:srgbClr val="FFC000"/>
              </a:solidFill>
            </a:endParaRPr>
          </a:p>
        </p:txBody>
      </p:sp>
      <p:sp>
        <p:nvSpPr>
          <p:cNvPr id="17" name="Rounded Rectangle 16"/>
          <p:cNvSpPr/>
          <p:nvPr/>
        </p:nvSpPr>
        <p:spPr>
          <a:xfrm>
            <a:off x="0" y="2708920"/>
            <a:ext cx="2195736" cy="936104"/>
          </a:xfrm>
          <a:prstGeom prst="roundRect">
            <a:avLst/>
          </a:prstGeom>
          <a:solidFill>
            <a:schemeClr val="accent1">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TPV </a:t>
            </a:r>
          </a:p>
          <a:p>
            <a:pPr algn="ctr"/>
            <a:r>
              <a:rPr lang="en-GB" b="1" dirty="0" smtClean="0">
                <a:solidFill>
                  <a:schemeClr val="bg1"/>
                </a:solidFill>
              </a:rPr>
              <a:t>+ Peg-</a:t>
            </a:r>
            <a:r>
              <a:rPr lang="en-GB" b="1" dirty="0" err="1" smtClean="0">
                <a:solidFill>
                  <a:schemeClr val="bg1"/>
                </a:solidFill>
              </a:rPr>
              <a:t>IFNa</a:t>
            </a:r>
            <a:r>
              <a:rPr lang="en-GB" b="1" dirty="0" smtClean="0">
                <a:solidFill>
                  <a:schemeClr val="bg1"/>
                </a:solidFill>
              </a:rPr>
              <a:t> </a:t>
            </a:r>
          </a:p>
          <a:p>
            <a:pPr algn="ctr"/>
            <a:r>
              <a:rPr lang="en-GB" b="1" dirty="0" smtClean="0">
                <a:solidFill>
                  <a:schemeClr val="bg1"/>
                </a:solidFill>
              </a:rPr>
              <a:t>+ RBV</a:t>
            </a:r>
            <a:endParaRPr lang="en-GB" b="1" dirty="0">
              <a:solidFill>
                <a:schemeClr val="bg1"/>
              </a:solidFill>
            </a:endParaRPr>
          </a:p>
        </p:txBody>
      </p:sp>
      <p:sp>
        <p:nvSpPr>
          <p:cNvPr id="18" name="Rounded Rectangle 17"/>
          <p:cNvSpPr/>
          <p:nvPr/>
        </p:nvSpPr>
        <p:spPr>
          <a:xfrm>
            <a:off x="2267744" y="2708920"/>
            <a:ext cx="6480720" cy="936104"/>
          </a:xfrm>
          <a:prstGeom prst="roundRect">
            <a:avLst/>
          </a:prstGeom>
          <a:solidFill>
            <a:schemeClr val="accent1">
              <a:lumMod val="20000"/>
              <a:lumOff val="80000"/>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Peg-</a:t>
            </a:r>
            <a:r>
              <a:rPr lang="en-GB" b="1" dirty="0" err="1" smtClean="0">
                <a:solidFill>
                  <a:schemeClr val="bg1"/>
                </a:solidFill>
              </a:rPr>
              <a:t>IFNa</a:t>
            </a:r>
            <a:r>
              <a:rPr lang="en-GB" b="1" dirty="0" smtClean="0">
                <a:solidFill>
                  <a:schemeClr val="bg1"/>
                </a:solidFill>
              </a:rPr>
              <a:t> + RBV</a:t>
            </a:r>
            <a:endParaRPr lang="en-GB" b="1" dirty="0">
              <a:solidFill>
                <a:schemeClr val="bg1"/>
              </a:solidFill>
            </a:endParaRPr>
          </a:p>
        </p:txBody>
      </p:sp>
      <p:cxnSp>
        <p:nvCxnSpPr>
          <p:cNvPr id="20" name="Straight Arrow Connector 19"/>
          <p:cNvCxnSpPr/>
          <p:nvPr/>
        </p:nvCxnSpPr>
        <p:spPr>
          <a:xfrm>
            <a:off x="755576" y="4869160"/>
            <a:ext cx="0" cy="288032"/>
          </a:xfrm>
          <a:prstGeom prst="straightConnector1">
            <a:avLst/>
          </a:prstGeom>
          <a:ln w="38100">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427984" y="4869160"/>
            <a:ext cx="0" cy="288032"/>
          </a:xfrm>
          <a:prstGeom prst="straightConnector1">
            <a:avLst/>
          </a:prstGeom>
          <a:ln w="38100">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267744" y="4869160"/>
            <a:ext cx="0" cy="288032"/>
          </a:xfrm>
          <a:prstGeom prst="straightConnector1">
            <a:avLst/>
          </a:prstGeom>
          <a:ln w="38100">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95536" y="5229200"/>
            <a:ext cx="2736304" cy="646331"/>
          </a:xfrm>
          <a:prstGeom prst="rect">
            <a:avLst/>
          </a:prstGeom>
          <a:noFill/>
        </p:spPr>
        <p:txBody>
          <a:bodyPr wrap="square" rtlCol="0">
            <a:spAutoFit/>
          </a:bodyPr>
          <a:lstStyle/>
          <a:p>
            <a:r>
              <a:rPr lang="el-GR" dirty="0" smtClean="0">
                <a:solidFill>
                  <a:srgbClr val="C00000"/>
                </a:solidFill>
              </a:rPr>
              <a:t>Εάν </a:t>
            </a:r>
            <a:r>
              <a:rPr lang="en-GB" dirty="0" smtClean="0">
                <a:solidFill>
                  <a:srgbClr val="C00000"/>
                </a:solidFill>
              </a:rPr>
              <a:t>HCV RNA &gt;1000 IU/ml </a:t>
            </a:r>
            <a:r>
              <a:rPr lang="en-GB" dirty="0" smtClean="0">
                <a:solidFill>
                  <a:srgbClr val="C00000"/>
                </a:solidFill>
                <a:sym typeface="Wingdings 3"/>
              </a:rPr>
              <a:t> </a:t>
            </a:r>
            <a:r>
              <a:rPr lang="el-GR" dirty="0" smtClean="0">
                <a:solidFill>
                  <a:srgbClr val="C00000"/>
                </a:solidFill>
                <a:sym typeface="Wingdings 3"/>
              </a:rPr>
              <a:t>Διακοπή θεραπείας</a:t>
            </a:r>
            <a:r>
              <a:rPr lang="en-GB" dirty="0" smtClean="0">
                <a:solidFill>
                  <a:srgbClr val="C00000"/>
                </a:solidFill>
              </a:rPr>
              <a:t> </a:t>
            </a:r>
            <a:endParaRPr lang="en-GB" dirty="0">
              <a:solidFill>
                <a:srgbClr val="C00000"/>
              </a:solidFill>
            </a:endParaRPr>
          </a:p>
        </p:txBody>
      </p:sp>
      <p:sp>
        <p:nvSpPr>
          <p:cNvPr id="25" name="Rectangle 24"/>
          <p:cNvSpPr/>
          <p:nvPr/>
        </p:nvSpPr>
        <p:spPr>
          <a:xfrm>
            <a:off x="4355976" y="5229200"/>
            <a:ext cx="2736304" cy="646331"/>
          </a:xfrm>
          <a:prstGeom prst="rect">
            <a:avLst/>
          </a:prstGeom>
        </p:spPr>
        <p:txBody>
          <a:bodyPr wrap="square">
            <a:spAutoFit/>
          </a:bodyPr>
          <a:lstStyle/>
          <a:p>
            <a:r>
              <a:rPr lang="el-GR" dirty="0" smtClean="0">
                <a:solidFill>
                  <a:srgbClr val="C00000"/>
                </a:solidFill>
              </a:rPr>
              <a:t>Εάν ανιχνεύσιμο </a:t>
            </a:r>
            <a:r>
              <a:rPr lang="en-GB" dirty="0" smtClean="0">
                <a:solidFill>
                  <a:srgbClr val="C00000"/>
                </a:solidFill>
              </a:rPr>
              <a:t>HCV RNA </a:t>
            </a:r>
            <a:r>
              <a:rPr lang="en-GB" dirty="0" smtClean="0">
                <a:solidFill>
                  <a:srgbClr val="C00000"/>
                </a:solidFill>
                <a:sym typeface="Wingdings 3"/>
              </a:rPr>
              <a:t> </a:t>
            </a:r>
            <a:r>
              <a:rPr lang="el-GR" dirty="0" smtClean="0">
                <a:solidFill>
                  <a:srgbClr val="C00000"/>
                </a:solidFill>
                <a:sym typeface="Wingdings 3"/>
              </a:rPr>
              <a:t>Διακοπή θεραπείας</a:t>
            </a:r>
            <a:r>
              <a:rPr lang="en-GB" dirty="0" smtClean="0">
                <a:solidFill>
                  <a:srgbClr val="C00000"/>
                </a:solidFill>
              </a:rPr>
              <a:t> </a:t>
            </a:r>
            <a:endParaRPr lang="en-GB" dirty="0">
              <a:solidFill>
                <a:srgbClr val="C00000"/>
              </a:solidFill>
            </a:endParaRPr>
          </a:p>
        </p:txBody>
      </p:sp>
      <p:sp>
        <p:nvSpPr>
          <p:cNvPr id="26" name="TextBox 25"/>
          <p:cNvSpPr txBox="1"/>
          <p:nvPr/>
        </p:nvSpPr>
        <p:spPr>
          <a:xfrm>
            <a:off x="4644008" y="908720"/>
            <a:ext cx="4211960" cy="1200329"/>
          </a:xfrm>
          <a:prstGeom prst="rect">
            <a:avLst/>
          </a:prstGeom>
          <a:noFill/>
          <a:ln>
            <a:solidFill>
              <a:srgbClr val="FFC000"/>
            </a:solidFill>
            <a:prstDash val="solid"/>
          </a:ln>
        </p:spPr>
        <p:txBody>
          <a:bodyPr wrap="square" rtlCol="0">
            <a:spAutoFit/>
          </a:bodyPr>
          <a:lstStyle/>
          <a:p>
            <a:pPr algn="just"/>
            <a:r>
              <a:rPr lang="el-GR" dirty="0" smtClean="0">
                <a:solidFill>
                  <a:schemeClr val="tx1">
                    <a:lumMod val="95000"/>
                  </a:schemeClr>
                </a:solidFill>
              </a:rPr>
              <a:t>± </a:t>
            </a:r>
            <a:r>
              <a:rPr lang="en-GB" b="1" dirty="0" smtClean="0">
                <a:solidFill>
                  <a:schemeClr val="tx1">
                    <a:lumMod val="95000"/>
                  </a:schemeClr>
                </a:solidFill>
              </a:rPr>
              <a:t>Lead- in </a:t>
            </a:r>
            <a:r>
              <a:rPr lang="el-GR" dirty="0" smtClean="0">
                <a:solidFill>
                  <a:schemeClr val="tx1">
                    <a:lumMod val="95000"/>
                  </a:schemeClr>
                </a:solidFill>
              </a:rPr>
              <a:t>με </a:t>
            </a:r>
            <a:r>
              <a:rPr lang="en-GB" i="1" dirty="0" smtClean="0">
                <a:solidFill>
                  <a:schemeClr val="tx1">
                    <a:lumMod val="95000"/>
                  </a:schemeClr>
                </a:solidFill>
              </a:rPr>
              <a:t>Peg-</a:t>
            </a:r>
            <a:r>
              <a:rPr lang="en-GB" i="1" dirty="0" err="1" smtClean="0">
                <a:solidFill>
                  <a:schemeClr val="tx1">
                    <a:lumMod val="95000"/>
                  </a:schemeClr>
                </a:solidFill>
              </a:rPr>
              <a:t>IFNa</a:t>
            </a:r>
            <a:r>
              <a:rPr lang="en-GB" i="1" dirty="0" smtClean="0">
                <a:solidFill>
                  <a:schemeClr val="tx1">
                    <a:lumMod val="95000"/>
                  </a:schemeClr>
                </a:solidFill>
              </a:rPr>
              <a:t> + RBV </a:t>
            </a:r>
            <a:r>
              <a:rPr lang="el-GR" b="1" dirty="0" smtClean="0">
                <a:solidFill>
                  <a:schemeClr val="tx1">
                    <a:lumMod val="95000"/>
                  </a:schemeClr>
                </a:solidFill>
              </a:rPr>
              <a:t>σε μερικώς ανταποκρινόμενους</a:t>
            </a:r>
            <a:r>
              <a:rPr lang="el-GR" dirty="0" smtClean="0">
                <a:solidFill>
                  <a:schemeClr val="tx1">
                    <a:lumMod val="95000"/>
                  </a:schemeClr>
                </a:solidFill>
              </a:rPr>
              <a:t> και συνέχιση με προσθήκη </a:t>
            </a:r>
            <a:r>
              <a:rPr lang="en-GB" dirty="0" smtClean="0">
                <a:solidFill>
                  <a:schemeClr val="tx1">
                    <a:lumMod val="95000"/>
                  </a:schemeClr>
                </a:solidFill>
              </a:rPr>
              <a:t>TPV </a:t>
            </a:r>
            <a:r>
              <a:rPr lang="el-GR" dirty="0" smtClean="0">
                <a:solidFill>
                  <a:schemeClr val="tx1">
                    <a:lumMod val="95000"/>
                  </a:schemeClr>
                </a:solidFill>
              </a:rPr>
              <a:t>εάν ≥ 1 </a:t>
            </a:r>
            <a:r>
              <a:rPr lang="en-GB" dirty="0" smtClean="0">
                <a:solidFill>
                  <a:schemeClr val="tx1">
                    <a:lumMod val="95000"/>
                  </a:schemeClr>
                </a:solidFill>
              </a:rPr>
              <a:t>log</a:t>
            </a:r>
            <a:r>
              <a:rPr lang="el-GR" dirty="0" smtClean="0">
                <a:solidFill>
                  <a:schemeClr val="tx1">
                    <a:lumMod val="95000"/>
                  </a:schemeClr>
                </a:solidFill>
              </a:rPr>
              <a:t> μείωση του </a:t>
            </a:r>
            <a:r>
              <a:rPr lang="en-GB" dirty="0" smtClean="0">
                <a:solidFill>
                  <a:schemeClr val="tx1">
                    <a:lumMod val="95000"/>
                  </a:schemeClr>
                </a:solidFill>
              </a:rPr>
              <a:t>HCV RNA </a:t>
            </a:r>
            <a:r>
              <a:rPr lang="el-GR" dirty="0" smtClean="0">
                <a:solidFill>
                  <a:schemeClr val="tx1">
                    <a:lumMod val="95000"/>
                  </a:schemeClr>
                </a:solidFill>
              </a:rPr>
              <a:t>την 4</a:t>
            </a:r>
            <a:r>
              <a:rPr lang="el-GR" baseline="30000" dirty="0" smtClean="0">
                <a:solidFill>
                  <a:schemeClr val="tx1">
                    <a:lumMod val="95000"/>
                  </a:schemeClr>
                </a:solidFill>
              </a:rPr>
              <a:t>η</a:t>
            </a:r>
            <a:r>
              <a:rPr lang="el-GR" dirty="0" smtClean="0">
                <a:solidFill>
                  <a:schemeClr val="tx1">
                    <a:lumMod val="95000"/>
                  </a:schemeClr>
                </a:solidFill>
              </a:rPr>
              <a:t> εβδ.</a:t>
            </a:r>
            <a:endParaRPr lang="en-GB" dirty="0">
              <a:solidFill>
                <a:schemeClr val="tx1">
                  <a:lumMod val="95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p:cTn id="13" dur="500" fill="hold"/>
                                        <p:tgtEl>
                                          <p:spTgt spid="18"/>
                                        </p:tgtEl>
                                        <p:attrNameLst>
                                          <p:attrName>ppt_w</p:attrName>
                                        </p:attrNameLst>
                                      </p:cBhvr>
                                      <p:tavLst>
                                        <p:tav tm="0">
                                          <p:val>
                                            <p:fltVal val="0"/>
                                          </p:val>
                                        </p:tav>
                                        <p:tav tm="100000">
                                          <p:val>
                                            <p:strVal val="#ppt_w"/>
                                          </p:val>
                                        </p:tav>
                                      </p:tavLst>
                                    </p:anim>
                                    <p:anim calcmode="lin" valueType="num">
                                      <p:cBhvr>
                                        <p:cTn id="14" dur="500" fill="hold"/>
                                        <p:tgtEl>
                                          <p:spTgt spid="18"/>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p:cTn id="19" dur="500" fill="hold"/>
                                        <p:tgtEl>
                                          <p:spTgt spid="26"/>
                                        </p:tgtEl>
                                        <p:attrNameLst>
                                          <p:attrName>ppt_w</p:attrName>
                                        </p:attrNameLst>
                                      </p:cBhvr>
                                      <p:tavLst>
                                        <p:tav tm="0">
                                          <p:val>
                                            <p:fltVal val="0"/>
                                          </p:val>
                                        </p:tav>
                                        <p:tav tm="100000">
                                          <p:val>
                                            <p:strVal val="#ppt_w"/>
                                          </p:val>
                                        </p:tav>
                                      </p:tavLst>
                                    </p:anim>
                                    <p:anim calcmode="lin" valueType="num">
                                      <p:cBhvr>
                                        <p:cTn id="20" dur="500" fill="hold"/>
                                        <p:tgtEl>
                                          <p:spTgt spid="26"/>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50" presetClass="entr" presetSubtype="0" decel="100000"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p:cTn id="25" dur="1000" fill="hold"/>
                                        <p:tgtEl>
                                          <p:spTgt spid="20"/>
                                        </p:tgtEl>
                                        <p:attrNameLst>
                                          <p:attrName>ppt_w</p:attrName>
                                        </p:attrNameLst>
                                      </p:cBhvr>
                                      <p:tavLst>
                                        <p:tav tm="0">
                                          <p:val>
                                            <p:strVal val="#ppt_w+.3"/>
                                          </p:val>
                                        </p:tav>
                                        <p:tav tm="100000">
                                          <p:val>
                                            <p:strVal val="#ppt_w"/>
                                          </p:val>
                                        </p:tav>
                                      </p:tavLst>
                                    </p:anim>
                                    <p:anim calcmode="lin" valueType="num">
                                      <p:cBhvr>
                                        <p:cTn id="26" dur="1000" fill="hold"/>
                                        <p:tgtEl>
                                          <p:spTgt spid="20"/>
                                        </p:tgtEl>
                                        <p:attrNameLst>
                                          <p:attrName>ppt_h</p:attrName>
                                        </p:attrNameLst>
                                      </p:cBhvr>
                                      <p:tavLst>
                                        <p:tav tm="0">
                                          <p:val>
                                            <p:strVal val="#ppt_h"/>
                                          </p:val>
                                        </p:tav>
                                        <p:tav tm="100000">
                                          <p:val>
                                            <p:strVal val="#ppt_h"/>
                                          </p:val>
                                        </p:tav>
                                      </p:tavLst>
                                    </p:anim>
                                    <p:animEffect transition="in" filter="fade">
                                      <p:cBhvr>
                                        <p:cTn id="27" dur="1000"/>
                                        <p:tgtEl>
                                          <p:spTgt spid="20"/>
                                        </p:tgtEl>
                                      </p:cBhvr>
                                    </p:animEffect>
                                  </p:childTnLst>
                                </p:cTn>
                              </p:par>
                              <p:par>
                                <p:cTn id="28" presetID="50" presetClass="entr" presetSubtype="0" decel="100000" fill="hold" nodeType="with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p:cTn id="30" dur="1000" fill="hold"/>
                                        <p:tgtEl>
                                          <p:spTgt spid="22"/>
                                        </p:tgtEl>
                                        <p:attrNameLst>
                                          <p:attrName>ppt_w</p:attrName>
                                        </p:attrNameLst>
                                      </p:cBhvr>
                                      <p:tavLst>
                                        <p:tav tm="0">
                                          <p:val>
                                            <p:strVal val="#ppt_w+.3"/>
                                          </p:val>
                                        </p:tav>
                                        <p:tav tm="100000">
                                          <p:val>
                                            <p:strVal val="#ppt_w"/>
                                          </p:val>
                                        </p:tav>
                                      </p:tavLst>
                                    </p:anim>
                                    <p:anim calcmode="lin" valueType="num">
                                      <p:cBhvr>
                                        <p:cTn id="31" dur="1000" fill="hold"/>
                                        <p:tgtEl>
                                          <p:spTgt spid="22"/>
                                        </p:tgtEl>
                                        <p:attrNameLst>
                                          <p:attrName>ppt_h</p:attrName>
                                        </p:attrNameLst>
                                      </p:cBhvr>
                                      <p:tavLst>
                                        <p:tav tm="0">
                                          <p:val>
                                            <p:strVal val="#ppt_h"/>
                                          </p:val>
                                        </p:tav>
                                        <p:tav tm="100000">
                                          <p:val>
                                            <p:strVal val="#ppt_h"/>
                                          </p:val>
                                        </p:tav>
                                      </p:tavLst>
                                    </p:anim>
                                    <p:animEffect transition="in" filter="fade">
                                      <p:cBhvr>
                                        <p:cTn id="32" dur="10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50" presetClass="entr" presetSubtype="0" decel="100000" fill="hold" nodeType="click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p:cTn id="41" dur="1000" fill="hold"/>
                                        <p:tgtEl>
                                          <p:spTgt spid="21"/>
                                        </p:tgtEl>
                                        <p:attrNameLst>
                                          <p:attrName>ppt_w</p:attrName>
                                        </p:attrNameLst>
                                      </p:cBhvr>
                                      <p:tavLst>
                                        <p:tav tm="0">
                                          <p:val>
                                            <p:strVal val="#ppt_w+.3"/>
                                          </p:val>
                                        </p:tav>
                                        <p:tav tm="100000">
                                          <p:val>
                                            <p:strVal val="#ppt_w"/>
                                          </p:val>
                                        </p:tav>
                                      </p:tavLst>
                                    </p:anim>
                                    <p:anim calcmode="lin" valueType="num">
                                      <p:cBhvr>
                                        <p:cTn id="42" dur="1000" fill="hold"/>
                                        <p:tgtEl>
                                          <p:spTgt spid="21"/>
                                        </p:tgtEl>
                                        <p:attrNameLst>
                                          <p:attrName>ppt_h</p:attrName>
                                        </p:attrNameLst>
                                      </p:cBhvr>
                                      <p:tavLst>
                                        <p:tav tm="0">
                                          <p:val>
                                            <p:strVal val="#ppt_h"/>
                                          </p:val>
                                        </p:tav>
                                        <p:tav tm="100000">
                                          <p:val>
                                            <p:strVal val="#ppt_h"/>
                                          </p:val>
                                        </p:tav>
                                      </p:tavLst>
                                    </p:anim>
                                    <p:animEffect transition="in" filter="fade">
                                      <p:cBhvr>
                                        <p:cTn id="43" dur="1000"/>
                                        <p:tgtEl>
                                          <p:spTgt spid="21"/>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3" grpId="0"/>
      <p:bldP spid="25" grpId="0"/>
      <p:bldP spid="2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8352928" cy="954107"/>
          </a:xfrm>
          <a:prstGeom prst="rect">
            <a:avLst/>
          </a:prstGeom>
          <a:noFill/>
        </p:spPr>
        <p:txBody>
          <a:bodyPr wrap="square" rtlCol="0">
            <a:spAutoFit/>
          </a:bodyPr>
          <a:lstStyle/>
          <a:p>
            <a:pPr>
              <a:buClr>
                <a:srgbClr val="FFC000"/>
              </a:buClr>
              <a:buFont typeface="Wingdings 3" pitchFamily="18" charset="2"/>
              <a:buChar char=""/>
            </a:pPr>
            <a:r>
              <a:rPr lang="en-GB" sz="2800" dirty="0" smtClean="0"/>
              <a:t> </a:t>
            </a:r>
            <a:r>
              <a:rPr lang="el-GR" sz="2800" dirty="0" smtClean="0"/>
              <a:t>Αναμενόμενο </a:t>
            </a:r>
            <a:r>
              <a:rPr lang="en-GB" sz="2800" dirty="0" smtClean="0"/>
              <a:t>SVR:</a:t>
            </a:r>
          </a:p>
          <a:p>
            <a:pPr lvl="1">
              <a:buClr>
                <a:srgbClr val="FFC000"/>
              </a:buClr>
              <a:buFont typeface="AngsanaUPC" pitchFamily="18" charset="-34"/>
              <a:buChar char="๑"/>
            </a:pPr>
            <a:r>
              <a:rPr lang="en-GB" sz="2800" dirty="0" smtClean="0"/>
              <a:t> </a:t>
            </a:r>
            <a:r>
              <a:rPr lang="el-GR" sz="2800" dirty="0" smtClean="0"/>
              <a:t>πρωτοθεραπευόμενοι: 69-75%</a:t>
            </a:r>
            <a:endParaRPr lang="en-GB" sz="28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641226"/>
          </a:xfrm>
        </p:spPr>
        <p:txBody>
          <a:bodyPr>
            <a:normAutofit fontScale="90000"/>
          </a:bodyPr>
          <a:lstStyle/>
          <a:p>
            <a:r>
              <a:rPr lang="el-GR" dirty="0" smtClean="0"/>
              <a:t>Προτεινόμενες Θεραπείες:</a:t>
            </a:r>
            <a:endParaRPr lang="en-GB" dirty="0"/>
          </a:p>
        </p:txBody>
      </p:sp>
      <p:sp>
        <p:nvSpPr>
          <p:cNvPr id="3" name="Content Placeholder 2"/>
          <p:cNvSpPr>
            <a:spLocks noGrp="1"/>
          </p:cNvSpPr>
          <p:nvPr>
            <p:ph idx="1"/>
          </p:nvPr>
        </p:nvSpPr>
        <p:spPr>
          <a:xfrm>
            <a:off x="0" y="980728"/>
            <a:ext cx="9144000" cy="5474080"/>
          </a:xfrm>
        </p:spPr>
        <p:txBody>
          <a:bodyPr>
            <a:normAutofit/>
          </a:bodyPr>
          <a:lstStyle/>
          <a:p>
            <a:pPr>
              <a:buClr>
                <a:srgbClr val="FFC000"/>
              </a:buClr>
              <a:buFont typeface="Wingdings 3" pitchFamily="18" charset="2"/>
              <a:buChar char=""/>
            </a:pPr>
            <a:r>
              <a:rPr lang="en-GB" sz="2800" b="1" dirty="0" smtClean="0"/>
              <a:t>IFN – a &amp; </a:t>
            </a:r>
            <a:r>
              <a:rPr lang="en-GB" sz="2800" b="1" dirty="0" err="1" smtClean="0"/>
              <a:t>Zidovudine</a:t>
            </a:r>
            <a:r>
              <a:rPr lang="en-GB" sz="2800" b="1" dirty="0" smtClean="0"/>
              <a:t> (AZT)</a:t>
            </a:r>
            <a:r>
              <a:rPr lang="el-GR" sz="2800" b="1" dirty="0" smtClean="0"/>
              <a:t>  ± </a:t>
            </a:r>
            <a:r>
              <a:rPr lang="en-GB" sz="2800" b="1" dirty="0" smtClean="0"/>
              <a:t>Arsenic Trioxide</a:t>
            </a:r>
            <a:endParaRPr lang="el-GR" sz="2800" b="1" dirty="0" smtClean="0"/>
          </a:p>
          <a:p>
            <a:pPr>
              <a:buClr>
                <a:srgbClr val="FFC000"/>
              </a:buClr>
              <a:buFont typeface="Wingdings 3" pitchFamily="18" charset="2"/>
              <a:buChar char=""/>
            </a:pPr>
            <a:r>
              <a:rPr lang="el-GR" sz="2800" b="1" dirty="0" smtClean="0"/>
              <a:t>ΧΜΘ</a:t>
            </a:r>
          </a:p>
          <a:p>
            <a:pPr>
              <a:buClr>
                <a:srgbClr val="FFC000"/>
              </a:buClr>
              <a:buFont typeface="Wingdings 3" pitchFamily="18" charset="2"/>
              <a:buChar char=""/>
            </a:pPr>
            <a:r>
              <a:rPr lang="en-GB" sz="2800" b="1" dirty="0" smtClean="0"/>
              <a:t> </a:t>
            </a:r>
            <a:r>
              <a:rPr lang="el-GR" sz="2800" b="1" dirty="0" smtClean="0"/>
              <a:t>Αλλογενής μεταμόσχευση αιμοποιητικών κυττάρων</a:t>
            </a:r>
          </a:p>
          <a:p>
            <a:pPr>
              <a:buClr>
                <a:srgbClr val="FFC000"/>
              </a:buClr>
              <a:buNone/>
            </a:pPr>
            <a:endParaRPr lang="el-GR" sz="2800" b="1" dirty="0" smtClean="0"/>
          </a:p>
          <a:p>
            <a:pPr>
              <a:buClr>
                <a:srgbClr val="FFC000"/>
              </a:buClr>
              <a:buFont typeface="Wingdings 3" pitchFamily="18" charset="2"/>
              <a:buChar char=""/>
            </a:pPr>
            <a:r>
              <a:rPr lang="el-GR" sz="2800" b="1" dirty="0" smtClean="0"/>
              <a:t>Νέοι παράγοντες υπό μελέτη</a:t>
            </a:r>
          </a:p>
          <a:p>
            <a:pPr lvl="1">
              <a:buClr>
                <a:srgbClr val="FFC000"/>
              </a:buClr>
              <a:buFont typeface="Wingdings 3" pitchFamily="18" charset="2"/>
              <a:buChar char="ê"/>
            </a:pPr>
            <a:r>
              <a:rPr lang="en-GB" sz="2400" b="1" dirty="0" err="1" smtClean="0"/>
              <a:t>Pentostatine</a:t>
            </a:r>
            <a:r>
              <a:rPr lang="en-GB" sz="2400" b="1" dirty="0" smtClean="0"/>
              <a:t> (2’ – </a:t>
            </a:r>
            <a:r>
              <a:rPr lang="en-GB" sz="2400" b="1" dirty="0" err="1" smtClean="0"/>
              <a:t>deoxycoformycin</a:t>
            </a:r>
            <a:r>
              <a:rPr lang="en-GB" sz="2400" b="1" dirty="0" smtClean="0"/>
              <a:t>)</a:t>
            </a:r>
            <a:r>
              <a:rPr lang="el-GR" sz="2400" dirty="0" smtClean="0"/>
              <a:t>: </a:t>
            </a:r>
            <a:r>
              <a:rPr lang="el-GR" sz="1800" dirty="0" smtClean="0"/>
              <a:t>Αναστολέας αδενοδιαμινάσης (</a:t>
            </a:r>
            <a:r>
              <a:rPr lang="en-GB" sz="1800" dirty="0" smtClean="0"/>
              <a:t>ADA</a:t>
            </a:r>
            <a:r>
              <a:rPr lang="el-GR" sz="1800" dirty="0" smtClean="0"/>
              <a:t>)</a:t>
            </a:r>
          </a:p>
          <a:p>
            <a:pPr lvl="1">
              <a:buClr>
                <a:srgbClr val="FFC000"/>
              </a:buClr>
              <a:buFont typeface="Wingdings 3" pitchFamily="18" charset="2"/>
              <a:buChar char="ê"/>
            </a:pPr>
            <a:r>
              <a:rPr lang="en-GB" sz="2400" b="1" dirty="0" err="1" smtClean="0"/>
              <a:t>Histone</a:t>
            </a:r>
            <a:r>
              <a:rPr lang="en-GB" sz="2400" b="1" dirty="0" smtClean="0"/>
              <a:t> </a:t>
            </a:r>
            <a:r>
              <a:rPr lang="en-GB" sz="2400" b="1" dirty="0" err="1" smtClean="0"/>
              <a:t>Deacetilase</a:t>
            </a:r>
            <a:r>
              <a:rPr lang="en-GB" sz="2400" b="1" dirty="0" smtClean="0"/>
              <a:t> Inhibitor (</a:t>
            </a:r>
            <a:r>
              <a:rPr lang="el-GR" sz="2400" b="1" dirty="0" smtClean="0"/>
              <a:t>Αναστολείς αποακετυλασών των ιστονών)</a:t>
            </a:r>
            <a:r>
              <a:rPr lang="el-GR" sz="2400" dirty="0" smtClean="0"/>
              <a:t> </a:t>
            </a:r>
            <a:r>
              <a:rPr lang="el-GR" sz="2400" b="1" dirty="0" smtClean="0"/>
              <a:t>–</a:t>
            </a:r>
            <a:r>
              <a:rPr lang="en-GB" sz="2000" i="1" dirty="0" err="1" smtClean="0"/>
              <a:t>Vorinostat</a:t>
            </a:r>
            <a:r>
              <a:rPr lang="el-GR" sz="2000" i="1" dirty="0" smtClean="0"/>
              <a:t>, </a:t>
            </a:r>
            <a:r>
              <a:rPr lang="en-GB" sz="2000" i="1" dirty="0" err="1" smtClean="0"/>
              <a:t>Romidepsin</a:t>
            </a:r>
            <a:r>
              <a:rPr lang="el-GR" sz="2000" i="1" dirty="0" smtClean="0"/>
              <a:t>, </a:t>
            </a:r>
            <a:r>
              <a:rPr lang="en-GB" sz="2000" i="1" dirty="0" err="1" smtClean="0"/>
              <a:t>Panobinostat</a:t>
            </a:r>
            <a:endParaRPr lang="el-GR" sz="2800" i="1" dirty="0" smtClean="0"/>
          </a:p>
          <a:p>
            <a:pPr lvl="1">
              <a:buClr>
                <a:srgbClr val="FFC000"/>
              </a:buClr>
              <a:buFont typeface="Wingdings 3" pitchFamily="18" charset="2"/>
              <a:buChar char="ê"/>
            </a:pPr>
            <a:r>
              <a:rPr lang="el-GR" sz="2400" b="1" dirty="0" smtClean="0"/>
              <a:t>Μονοκλωνικά αντισώματα και </a:t>
            </a:r>
            <a:r>
              <a:rPr lang="en-GB" sz="2400" b="1" dirty="0" smtClean="0"/>
              <a:t> </a:t>
            </a:r>
            <a:r>
              <a:rPr lang="el-GR" sz="2400" b="1" dirty="0" smtClean="0"/>
              <a:t>πρωτεϊνες σύντηξης τοξίνης (</a:t>
            </a:r>
            <a:r>
              <a:rPr lang="en-GB" sz="2400" b="1" dirty="0" smtClean="0"/>
              <a:t>toxin fusion proteins)</a:t>
            </a:r>
            <a:r>
              <a:rPr lang="en-GB" sz="2000" dirty="0" smtClean="0"/>
              <a:t>-</a:t>
            </a:r>
            <a:r>
              <a:rPr lang="el-GR" sz="2000" dirty="0" smtClean="0"/>
              <a:t>Στόχευση μορίων που εκφράζονται στην επιφάνεια των </a:t>
            </a:r>
            <a:r>
              <a:rPr lang="en-GB" sz="2000" dirty="0" smtClean="0"/>
              <a:t>ATL</a:t>
            </a:r>
            <a:r>
              <a:rPr lang="el-GR" sz="2000" dirty="0" smtClean="0"/>
              <a:t> κυττάρων όπως </a:t>
            </a:r>
            <a:r>
              <a:rPr lang="en-GB" sz="2000" dirty="0" smtClean="0"/>
              <a:t>CD25, CD2, CD52, CCR4</a:t>
            </a:r>
          </a:p>
          <a:p>
            <a:pPr lvl="1">
              <a:buClr>
                <a:srgbClr val="FFC000"/>
              </a:buClr>
              <a:buFont typeface="Wingdings 3" pitchFamily="18" charset="2"/>
              <a:buChar char="ê"/>
            </a:pPr>
            <a:endParaRPr lang="el-GR" sz="2800" dirty="0" smtClean="0"/>
          </a:p>
          <a:p>
            <a:pPr lvl="1">
              <a:buClr>
                <a:srgbClr val="FFC000"/>
              </a:buClr>
              <a:buFont typeface="Wingdings 3" pitchFamily="18" charset="2"/>
              <a:buChar char="ê"/>
            </a:pPr>
            <a:endParaRPr lang="el-GR" sz="2400" b="1" dirty="0" smtClean="0"/>
          </a:p>
          <a:p>
            <a:pPr>
              <a:buClr>
                <a:srgbClr val="FFC000"/>
              </a:buClr>
              <a:buNone/>
            </a:pPr>
            <a:endParaRPr lang="el-GR" sz="2800" b="1" u="sng"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988840"/>
            <a:ext cx="8229600" cy="1399032"/>
          </a:xfrm>
        </p:spPr>
        <p:txBody>
          <a:bodyPr/>
          <a:lstStyle/>
          <a:p>
            <a:pPr algn="ctr"/>
            <a:r>
              <a:rPr lang="en-GB" b="1" dirty="0" err="1" smtClean="0"/>
              <a:t>Boceprevir</a:t>
            </a:r>
            <a:endParaRPr lang="en-GB" b="1"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0"/>
            <a:ext cx="8640960" cy="553998"/>
          </a:xfrm>
          <a:prstGeom prst="rect">
            <a:avLst/>
          </a:prstGeom>
          <a:noFill/>
        </p:spPr>
        <p:txBody>
          <a:bodyPr wrap="square" rtlCol="0">
            <a:spAutoFit/>
          </a:bodyPr>
          <a:lstStyle/>
          <a:p>
            <a:pPr algn="ctr"/>
            <a:r>
              <a:rPr lang="el-GR" sz="3000" dirty="0" smtClean="0">
                <a:solidFill>
                  <a:srgbClr val="FFC000"/>
                </a:solidFill>
              </a:rPr>
              <a:t>Πρωτοθεραπευόμενοι, ΜΗ κιρρωτικοί</a:t>
            </a:r>
            <a:endParaRPr lang="en-GB" sz="3000" dirty="0">
              <a:solidFill>
                <a:srgbClr val="FFC000"/>
              </a:solidFill>
            </a:endParaRPr>
          </a:p>
        </p:txBody>
      </p:sp>
      <p:graphicFrame>
        <p:nvGraphicFramePr>
          <p:cNvPr id="3" name="Table 2"/>
          <p:cNvGraphicFramePr>
            <a:graphicFrameLocks noGrp="1"/>
          </p:cNvGraphicFramePr>
          <p:nvPr/>
        </p:nvGraphicFramePr>
        <p:xfrm>
          <a:off x="0" y="5301208"/>
          <a:ext cx="9144000" cy="304800"/>
        </p:xfrm>
        <a:graphic>
          <a:graphicData uri="http://schemas.openxmlformats.org/drawingml/2006/table">
            <a:tbl>
              <a:tblPr firstRow="1" bandRow="1">
                <a:effectLst>
                  <a:outerShdw blurRad="50800" dist="38100" dir="18900000" algn="bl" rotWithShape="0">
                    <a:prstClr val="black">
                      <a:alpha val="40000"/>
                    </a:prstClr>
                  </a:outerShdw>
                </a:effectLst>
                <a:tableStyleId>{2D5ABB26-0587-4C30-8999-92F81FD0307C}</a:tableStyleId>
              </a:tblPr>
              <a:tblGrid>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tblGrid>
              <a:tr h="288032">
                <a:tc>
                  <a:txBody>
                    <a:bodyPr/>
                    <a:lstStyle/>
                    <a:p>
                      <a:r>
                        <a:rPr lang="en-GB" sz="1400" dirty="0" smtClean="0"/>
                        <a:t>0</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4</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8</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12</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24</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1400" dirty="0" smtClean="0"/>
                        <a:t>28</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48</a:t>
                      </a:r>
                      <a:endParaRPr lang="en-GB" sz="1400" dirty="0"/>
                    </a:p>
                  </a:txBody>
                  <a:tcPr>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Rounded Rectangle 3"/>
          <p:cNvSpPr/>
          <p:nvPr/>
        </p:nvSpPr>
        <p:spPr>
          <a:xfrm>
            <a:off x="0" y="2708920"/>
            <a:ext cx="755576" cy="720080"/>
          </a:xfrm>
          <a:prstGeom prst="roundRect">
            <a:avLst/>
          </a:prstGeom>
          <a:solidFill>
            <a:schemeClr val="accent1">
              <a:lumMod val="20000"/>
              <a:lumOff val="80000"/>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solidFill>
                  <a:schemeClr val="bg1"/>
                </a:solidFill>
              </a:rPr>
              <a:t>Peg-</a:t>
            </a:r>
            <a:r>
              <a:rPr lang="en-GB" sz="1600" b="1" dirty="0" err="1" smtClean="0">
                <a:solidFill>
                  <a:schemeClr val="bg1"/>
                </a:solidFill>
              </a:rPr>
              <a:t>IFNa</a:t>
            </a:r>
            <a:r>
              <a:rPr lang="en-GB" sz="1600" b="1" dirty="0" smtClean="0">
                <a:solidFill>
                  <a:schemeClr val="bg1"/>
                </a:solidFill>
              </a:rPr>
              <a:t> + RBV</a:t>
            </a:r>
            <a:endParaRPr lang="en-GB" sz="1600" b="1" dirty="0">
              <a:solidFill>
                <a:schemeClr val="bg1"/>
              </a:solidFill>
            </a:endParaRPr>
          </a:p>
        </p:txBody>
      </p:sp>
      <p:sp>
        <p:nvSpPr>
          <p:cNvPr id="5" name="Rounded Rectangle 4"/>
          <p:cNvSpPr/>
          <p:nvPr/>
        </p:nvSpPr>
        <p:spPr>
          <a:xfrm>
            <a:off x="755576" y="2708920"/>
            <a:ext cx="720080"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BPR</a:t>
            </a:r>
            <a:endParaRPr lang="en-GB" b="1" dirty="0">
              <a:solidFill>
                <a:schemeClr val="bg1"/>
              </a:solidFill>
            </a:endParaRPr>
          </a:p>
        </p:txBody>
      </p:sp>
      <p:sp>
        <p:nvSpPr>
          <p:cNvPr id="7" name="Rounded Rectangle 6"/>
          <p:cNvSpPr/>
          <p:nvPr/>
        </p:nvSpPr>
        <p:spPr>
          <a:xfrm>
            <a:off x="1475656" y="1340768"/>
            <a:ext cx="3672408" cy="792088"/>
          </a:xfrm>
          <a:prstGeom prst="roundRect">
            <a:avLst/>
          </a:prstGeom>
          <a:solidFill>
            <a:schemeClr val="accent1">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BPR + Peg-</a:t>
            </a:r>
            <a:r>
              <a:rPr lang="en-GB" b="1" dirty="0" err="1" smtClean="0">
                <a:solidFill>
                  <a:schemeClr val="bg1"/>
                </a:solidFill>
              </a:rPr>
              <a:t>IFNa</a:t>
            </a:r>
            <a:r>
              <a:rPr lang="en-GB" b="1" dirty="0" smtClean="0">
                <a:solidFill>
                  <a:schemeClr val="bg1"/>
                </a:solidFill>
              </a:rPr>
              <a:t> + RBV</a:t>
            </a:r>
            <a:endParaRPr lang="en-GB" b="1" dirty="0">
              <a:solidFill>
                <a:schemeClr val="bg1"/>
              </a:solidFill>
            </a:endParaRPr>
          </a:p>
        </p:txBody>
      </p:sp>
      <p:sp>
        <p:nvSpPr>
          <p:cNvPr id="8" name="Rounded Rectangle 7"/>
          <p:cNvSpPr/>
          <p:nvPr/>
        </p:nvSpPr>
        <p:spPr>
          <a:xfrm>
            <a:off x="1475656" y="3861048"/>
            <a:ext cx="3672408" cy="792088"/>
          </a:xfrm>
          <a:prstGeom prst="roundRect">
            <a:avLst/>
          </a:prstGeom>
          <a:solidFill>
            <a:schemeClr val="accent1">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BPR + Peg-</a:t>
            </a:r>
            <a:r>
              <a:rPr lang="en-GB" b="1" dirty="0" err="1" smtClean="0">
                <a:solidFill>
                  <a:schemeClr val="bg1"/>
                </a:solidFill>
              </a:rPr>
              <a:t>IFNa</a:t>
            </a:r>
            <a:r>
              <a:rPr lang="en-GB" b="1" dirty="0" smtClean="0">
                <a:solidFill>
                  <a:schemeClr val="bg1"/>
                </a:solidFill>
              </a:rPr>
              <a:t> + RBV</a:t>
            </a:r>
            <a:endParaRPr lang="en-GB" b="1" dirty="0">
              <a:solidFill>
                <a:schemeClr val="bg1"/>
              </a:solidFill>
            </a:endParaRPr>
          </a:p>
        </p:txBody>
      </p:sp>
      <p:sp>
        <p:nvSpPr>
          <p:cNvPr id="9" name="Rounded Rectangle 8"/>
          <p:cNvSpPr/>
          <p:nvPr/>
        </p:nvSpPr>
        <p:spPr>
          <a:xfrm>
            <a:off x="5148064" y="3861048"/>
            <a:ext cx="3600400" cy="792088"/>
          </a:xfrm>
          <a:prstGeom prst="roundRect">
            <a:avLst/>
          </a:prstGeom>
          <a:solidFill>
            <a:schemeClr val="accent1">
              <a:lumMod val="20000"/>
              <a:lumOff val="80000"/>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Peg-</a:t>
            </a:r>
            <a:r>
              <a:rPr lang="en-GB" b="1" dirty="0" err="1" smtClean="0">
                <a:solidFill>
                  <a:schemeClr val="bg1"/>
                </a:solidFill>
              </a:rPr>
              <a:t>IFNa</a:t>
            </a:r>
            <a:r>
              <a:rPr lang="en-GB" b="1" dirty="0" smtClean="0">
                <a:solidFill>
                  <a:schemeClr val="bg1"/>
                </a:solidFill>
              </a:rPr>
              <a:t> + RBV</a:t>
            </a:r>
            <a:endParaRPr lang="en-GB" b="1" dirty="0">
              <a:solidFill>
                <a:schemeClr val="bg1"/>
              </a:solidFill>
            </a:endParaRPr>
          </a:p>
        </p:txBody>
      </p:sp>
      <p:cxnSp>
        <p:nvCxnSpPr>
          <p:cNvPr id="10" name="Straight Arrow Connector 9"/>
          <p:cNvCxnSpPr>
            <a:stCxn id="5" idx="0"/>
          </p:cNvCxnSpPr>
          <p:nvPr/>
        </p:nvCxnSpPr>
        <p:spPr>
          <a:xfrm flipV="1">
            <a:off x="1115616" y="2132856"/>
            <a:ext cx="360040" cy="576064"/>
          </a:xfrm>
          <a:prstGeom prst="straightConnector1">
            <a:avLst/>
          </a:prstGeom>
          <a:ln w="28575">
            <a:solidFill>
              <a:schemeClr val="accent1"/>
            </a:solidFill>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a:off x="1187624" y="3429000"/>
            <a:ext cx="360040" cy="432048"/>
          </a:xfrm>
          <a:prstGeom prst="straightConnector1">
            <a:avLst/>
          </a:prstGeom>
          <a:ln w="28575">
            <a:solidFill>
              <a:schemeClr val="accent1"/>
            </a:solidFill>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323528" y="2132856"/>
            <a:ext cx="864096" cy="369332"/>
          </a:xfrm>
          <a:prstGeom prst="rect">
            <a:avLst/>
          </a:prstGeom>
          <a:noFill/>
        </p:spPr>
        <p:txBody>
          <a:bodyPr wrap="square" rtlCol="0">
            <a:spAutoFit/>
          </a:bodyPr>
          <a:lstStyle/>
          <a:p>
            <a:pPr algn="ctr"/>
            <a:r>
              <a:rPr lang="en-GB" b="1" dirty="0" smtClean="0"/>
              <a:t>RVR8</a:t>
            </a:r>
            <a:endParaRPr lang="en-GB" b="1" dirty="0"/>
          </a:p>
        </p:txBody>
      </p:sp>
      <p:sp>
        <p:nvSpPr>
          <p:cNvPr id="19" name="TextBox 18"/>
          <p:cNvSpPr txBox="1"/>
          <p:nvPr/>
        </p:nvSpPr>
        <p:spPr>
          <a:xfrm>
            <a:off x="179512" y="3645024"/>
            <a:ext cx="1259632" cy="369332"/>
          </a:xfrm>
          <a:prstGeom prst="rect">
            <a:avLst/>
          </a:prstGeom>
          <a:noFill/>
        </p:spPr>
        <p:txBody>
          <a:bodyPr wrap="square" rtlCol="0">
            <a:spAutoFit/>
          </a:bodyPr>
          <a:lstStyle/>
          <a:p>
            <a:pPr algn="ctr"/>
            <a:r>
              <a:rPr lang="en-GB" b="1" dirty="0" smtClean="0"/>
              <a:t>No RVR8</a:t>
            </a:r>
            <a:endParaRPr lang="en-GB" b="1" dirty="0"/>
          </a:p>
        </p:txBody>
      </p:sp>
      <p:cxnSp>
        <p:nvCxnSpPr>
          <p:cNvPr id="20" name="Straight Arrow Connector 19"/>
          <p:cNvCxnSpPr/>
          <p:nvPr/>
        </p:nvCxnSpPr>
        <p:spPr>
          <a:xfrm>
            <a:off x="4427984" y="5589240"/>
            <a:ext cx="0" cy="288032"/>
          </a:xfrm>
          <a:prstGeom prst="straightConnector1">
            <a:avLst/>
          </a:prstGeom>
          <a:ln w="38100">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195736" y="5589240"/>
            <a:ext cx="0" cy="288032"/>
          </a:xfrm>
          <a:prstGeom prst="straightConnector1">
            <a:avLst/>
          </a:prstGeom>
          <a:ln w="38100">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11560" y="5877272"/>
            <a:ext cx="2736304" cy="646331"/>
          </a:xfrm>
          <a:prstGeom prst="rect">
            <a:avLst/>
          </a:prstGeom>
          <a:noFill/>
        </p:spPr>
        <p:txBody>
          <a:bodyPr wrap="square" rtlCol="0">
            <a:spAutoFit/>
          </a:bodyPr>
          <a:lstStyle/>
          <a:p>
            <a:r>
              <a:rPr lang="el-GR" dirty="0" smtClean="0">
                <a:solidFill>
                  <a:srgbClr val="C00000"/>
                </a:solidFill>
              </a:rPr>
              <a:t>Εάν </a:t>
            </a:r>
            <a:r>
              <a:rPr lang="en-GB" dirty="0" smtClean="0">
                <a:solidFill>
                  <a:srgbClr val="C00000"/>
                </a:solidFill>
              </a:rPr>
              <a:t>HCV RNA ≥ 100 IU/ml </a:t>
            </a:r>
            <a:r>
              <a:rPr lang="en-GB" dirty="0" smtClean="0">
                <a:solidFill>
                  <a:srgbClr val="C00000"/>
                </a:solidFill>
                <a:sym typeface="Wingdings 3"/>
              </a:rPr>
              <a:t> </a:t>
            </a:r>
            <a:r>
              <a:rPr lang="el-GR" dirty="0" smtClean="0">
                <a:solidFill>
                  <a:srgbClr val="C00000"/>
                </a:solidFill>
                <a:sym typeface="Wingdings 3"/>
              </a:rPr>
              <a:t>Διακοπή θεραπείας</a:t>
            </a:r>
            <a:r>
              <a:rPr lang="en-GB" dirty="0" smtClean="0">
                <a:solidFill>
                  <a:srgbClr val="C00000"/>
                </a:solidFill>
              </a:rPr>
              <a:t> </a:t>
            </a:r>
            <a:endParaRPr lang="en-GB" dirty="0">
              <a:solidFill>
                <a:srgbClr val="C00000"/>
              </a:solidFill>
            </a:endParaRPr>
          </a:p>
        </p:txBody>
      </p:sp>
      <p:sp>
        <p:nvSpPr>
          <p:cNvPr id="25" name="Rectangle 24"/>
          <p:cNvSpPr/>
          <p:nvPr/>
        </p:nvSpPr>
        <p:spPr>
          <a:xfrm>
            <a:off x="4355976" y="5877272"/>
            <a:ext cx="2736304" cy="646331"/>
          </a:xfrm>
          <a:prstGeom prst="rect">
            <a:avLst/>
          </a:prstGeom>
        </p:spPr>
        <p:txBody>
          <a:bodyPr wrap="square">
            <a:spAutoFit/>
          </a:bodyPr>
          <a:lstStyle/>
          <a:p>
            <a:r>
              <a:rPr lang="el-GR" dirty="0" smtClean="0">
                <a:solidFill>
                  <a:srgbClr val="C00000"/>
                </a:solidFill>
              </a:rPr>
              <a:t>Εάν ανιχνεύσιμο </a:t>
            </a:r>
            <a:r>
              <a:rPr lang="en-GB" dirty="0" smtClean="0">
                <a:solidFill>
                  <a:srgbClr val="C00000"/>
                </a:solidFill>
              </a:rPr>
              <a:t>HCV RNA </a:t>
            </a:r>
            <a:r>
              <a:rPr lang="en-GB" dirty="0" smtClean="0">
                <a:solidFill>
                  <a:srgbClr val="C00000"/>
                </a:solidFill>
                <a:sym typeface="Wingdings 3"/>
              </a:rPr>
              <a:t> </a:t>
            </a:r>
            <a:r>
              <a:rPr lang="el-GR" dirty="0" smtClean="0">
                <a:solidFill>
                  <a:srgbClr val="C00000"/>
                </a:solidFill>
                <a:sym typeface="Wingdings 3"/>
              </a:rPr>
              <a:t>Διακοπή θεραπείας</a:t>
            </a:r>
            <a:r>
              <a:rPr lang="en-GB" dirty="0" smtClean="0">
                <a:solidFill>
                  <a:srgbClr val="C00000"/>
                </a:solidFill>
              </a:rPr>
              <a:t> </a:t>
            </a:r>
            <a:endParaRPr lang="en-GB" dirty="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7" presetClass="entr" presetSubtype="1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500" fill="hold"/>
                                        <p:tgtEl>
                                          <p:spTgt spid="8"/>
                                        </p:tgtEl>
                                        <p:attrNameLst>
                                          <p:attrName>ppt_w</p:attrName>
                                        </p:attrNameLst>
                                      </p:cBhvr>
                                      <p:tavLst>
                                        <p:tav tm="0">
                                          <p:val>
                                            <p:fltVal val="0"/>
                                          </p:val>
                                        </p:tav>
                                        <p:tav tm="100000">
                                          <p:val>
                                            <p:strVal val="#ppt_w"/>
                                          </p:val>
                                        </p:tav>
                                      </p:tavLst>
                                    </p:anim>
                                    <p:anim calcmode="lin" valueType="num">
                                      <p:cBhvr>
                                        <p:cTn id="40"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17" presetClass="entr" presetSubtype="1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p:cTn id="45" dur="500" fill="hold"/>
                                        <p:tgtEl>
                                          <p:spTgt spid="9"/>
                                        </p:tgtEl>
                                        <p:attrNameLst>
                                          <p:attrName>ppt_w</p:attrName>
                                        </p:attrNameLst>
                                      </p:cBhvr>
                                      <p:tavLst>
                                        <p:tav tm="0">
                                          <p:val>
                                            <p:fltVal val="0"/>
                                          </p:val>
                                        </p:tav>
                                        <p:tav tm="100000">
                                          <p:val>
                                            <p:strVal val="#ppt_w"/>
                                          </p:val>
                                        </p:tav>
                                      </p:tavLst>
                                    </p:anim>
                                    <p:anim calcmode="lin" valueType="num">
                                      <p:cBhvr>
                                        <p:cTn id="46" dur="5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50" presetClass="entr" presetSubtype="0" decel="100000" fill="hold" nodeType="click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p:cTn id="51" dur="1000" fill="hold"/>
                                        <p:tgtEl>
                                          <p:spTgt spid="21"/>
                                        </p:tgtEl>
                                        <p:attrNameLst>
                                          <p:attrName>ppt_w</p:attrName>
                                        </p:attrNameLst>
                                      </p:cBhvr>
                                      <p:tavLst>
                                        <p:tav tm="0">
                                          <p:val>
                                            <p:strVal val="#ppt_w+.3"/>
                                          </p:val>
                                        </p:tav>
                                        <p:tav tm="100000">
                                          <p:val>
                                            <p:strVal val="#ppt_w"/>
                                          </p:val>
                                        </p:tav>
                                      </p:tavLst>
                                    </p:anim>
                                    <p:anim calcmode="lin" valueType="num">
                                      <p:cBhvr>
                                        <p:cTn id="52" dur="1000" fill="hold"/>
                                        <p:tgtEl>
                                          <p:spTgt spid="21"/>
                                        </p:tgtEl>
                                        <p:attrNameLst>
                                          <p:attrName>ppt_h</p:attrName>
                                        </p:attrNameLst>
                                      </p:cBhvr>
                                      <p:tavLst>
                                        <p:tav tm="0">
                                          <p:val>
                                            <p:strVal val="#ppt_h"/>
                                          </p:val>
                                        </p:tav>
                                        <p:tav tm="100000">
                                          <p:val>
                                            <p:strVal val="#ppt_h"/>
                                          </p:val>
                                        </p:tav>
                                      </p:tavLst>
                                    </p:anim>
                                    <p:animEffect transition="in" filter="fade">
                                      <p:cBhvr>
                                        <p:cTn id="53" dur="1000"/>
                                        <p:tgtEl>
                                          <p:spTgt spid="21"/>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3"/>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50" presetClass="entr" presetSubtype="0" decel="100000" fill="hold" nodeType="clickEffect">
                                  <p:stCondLst>
                                    <p:cond delay="0"/>
                                  </p:stCondLst>
                                  <p:childTnLst>
                                    <p:set>
                                      <p:cBhvr>
                                        <p:cTn id="61" dur="1" fill="hold">
                                          <p:stCondLst>
                                            <p:cond delay="0"/>
                                          </p:stCondLst>
                                        </p:cTn>
                                        <p:tgtEl>
                                          <p:spTgt spid="20"/>
                                        </p:tgtEl>
                                        <p:attrNameLst>
                                          <p:attrName>style.visibility</p:attrName>
                                        </p:attrNameLst>
                                      </p:cBhvr>
                                      <p:to>
                                        <p:strVal val="visible"/>
                                      </p:to>
                                    </p:set>
                                    <p:anim calcmode="lin" valueType="num">
                                      <p:cBhvr>
                                        <p:cTn id="62" dur="1000" fill="hold"/>
                                        <p:tgtEl>
                                          <p:spTgt spid="20"/>
                                        </p:tgtEl>
                                        <p:attrNameLst>
                                          <p:attrName>ppt_w</p:attrName>
                                        </p:attrNameLst>
                                      </p:cBhvr>
                                      <p:tavLst>
                                        <p:tav tm="0">
                                          <p:val>
                                            <p:strVal val="#ppt_w+.3"/>
                                          </p:val>
                                        </p:tav>
                                        <p:tav tm="100000">
                                          <p:val>
                                            <p:strVal val="#ppt_w"/>
                                          </p:val>
                                        </p:tav>
                                      </p:tavLst>
                                    </p:anim>
                                    <p:anim calcmode="lin" valueType="num">
                                      <p:cBhvr>
                                        <p:cTn id="63" dur="1000" fill="hold"/>
                                        <p:tgtEl>
                                          <p:spTgt spid="20"/>
                                        </p:tgtEl>
                                        <p:attrNameLst>
                                          <p:attrName>ppt_h</p:attrName>
                                        </p:attrNameLst>
                                      </p:cBhvr>
                                      <p:tavLst>
                                        <p:tav tm="0">
                                          <p:val>
                                            <p:strVal val="#ppt_h"/>
                                          </p:val>
                                        </p:tav>
                                        <p:tav tm="100000">
                                          <p:val>
                                            <p:strVal val="#ppt_h"/>
                                          </p:val>
                                        </p:tav>
                                      </p:tavLst>
                                    </p:anim>
                                    <p:animEffect transition="in" filter="fade">
                                      <p:cBhvr>
                                        <p:cTn id="64" dur="1000"/>
                                        <p:tgtEl>
                                          <p:spTgt spid="20"/>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7" grpId="0"/>
      <p:bldP spid="19" grpId="0"/>
      <p:bldP spid="23" grpId="0"/>
      <p:bldP spid="2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0"/>
            <a:ext cx="8784976" cy="1015663"/>
          </a:xfrm>
          <a:prstGeom prst="rect">
            <a:avLst/>
          </a:prstGeom>
          <a:noFill/>
        </p:spPr>
        <p:txBody>
          <a:bodyPr wrap="square" rtlCol="0">
            <a:spAutoFit/>
          </a:bodyPr>
          <a:lstStyle/>
          <a:p>
            <a:pPr algn="ctr"/>
            <a:r>
              <a:rPr lang="el-GR" sz="3000" dirty="0" smtClean="0">
                <a:solidFill>
                  <a:srgbClr val="FFC000"/>
                </a:solidFill>
              </a:rPr>
              <a:t>Υποτροπιάζοντες ή μερικώς ανταποκρινόμενοι, ΜΗ κιρρωτικοί</a:t>
            </a:r>
            <a:endParaRPr lang="en-GB" sz="3000" dirty="0">
              <a:solidFill>
                <a:srgbClr val="FFC000"/>
              </a:solidFill>
            </a:endParaRPr>
          </a:p>
        </p:txBody>
      </p:sp>
      <p:graphicFrame>
        <p:nvGraphicFramePr>
          <p:cNvPr id="3" name="Table 2"/>
          <p:cNvGraphicFramePr>
            <a:graphicFrameLocks noGrp="1"/>
          </p:cNvGraphicFramePr>
          <p:nvPr/>
        </p:nvGraphicFramePr>
        <p:xfrm>
          <a:off x="0" y="5301208"/>
          <a:ext cx="9144000" cy="304800"/>
        </p:xfrm>
        <a:graphic>
          <a:graphicData uri="http://schemas.openxmlformats.org/drawingml/2006/table">
            <a:tbl>
              <a:tblPr firstRow="1" bandRow="1">
                <a:effectLst>
                  <a:outerShdw blurRad="50800" dist="38100" dir="18900000" algn="bl" rotWithShape="0">
                    <a:prstClr val="black">
                      <a:alpha val="40000"/>
                    </a:prstClr>
                  </a:outerShdw>
                </a:effectLst>
                <a:tableStyleId>{2D5ABB26-0587-4C30-8999-92F81FD0307C}</a:tableStyleId>
              </a:tblPr>
              <a:tblGrid>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tblGrid>
              <a:tr h="288032">
                <a:tc>
                  <a:txBody>
                    <a:bodyPr/>
                    <a:lstStyle/>
                    <a:p>
                      <a:r>
                        <a:rPr lang="en-GB" sz="1400" dirty="0" smtClean="0"/>
                        <a:t>0</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4</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1400" dirty="0" smtClean="0"/>
                        <a:t>8</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12</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24</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1400" dirty="0" smtClean="0"/>
                        <a:t>36</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48</a:t>
                      </a:r>
                      <a:endParaRPr lang="en-GB" sz="1400" dirty="0"/>
                    </a:p>
                  </a:txBody>
                  <a:tcPr>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Rounded Rectangle 3"/>
          <p:cNvSpPr/>
          <p:nvPr/>
        </p:nvSpPr>
        <p:spPr>
          <a:xfrm>
            <a:off x="0" y="2708920"/>
            <a:ext cx="755576" cy="720080"/>
          </a:xfrm>
          <a:prstGeom prst="roundRect">
            <a:avLst/>
          </a:prstGeom>
          <a:solidFill>
            <a:schemeClr val="accent1">
              <a:lumMod val="20000"/>
              <a:lumOff val="80000"/>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solidFill>
                  <a:schemeClr val="bg1"/>
                </a:solidFill>
              </a:rPr>
              <a:t>Peg-</a:t>
            </a:r>
            <a:r>
              <a:rPr lang="en-GB" sz="1600" b="1" dirty="0" err="1" smtClean="0">
                <a:solidFill>
                  <a:schemeClr val="bg1"/>
                </a:solidFill>
              </a:rPr>
              <a:t>IFNa</a:t>
            </a:r>
            <a:r>
              <a:rPr lang="en-GB" sz="1600" b="1" dirty="0" smtClean="0">
                <a:solidFill>
                  <a:schemeClr val="bg1"/>
                </a:solidFill>
              </a:rPr>
              <a:t> + RBV</a:t>
            </a:r>
            <a:endParaRPr lang="en-GB" sz="1600" b="1" dirty="0">
              <a:solidFill>
                <a:schemeClr val="bg1"/>
              </a:solidFill>
            </a:endParaRPr>
          </a:p>
        </p:txBody>
      </p:sp>
      <p:sp>
        <p:nvSpPr>
          <p:cNvPr id="5" name="Rounded Rectangle 4"/>
          <p:cNvSpPr/>
          <p:nvPr/>
        </p:nvSpPr>
        <p:spPr>
          <a:xfrm>
            <a:off x="755576" y="2708920"/>
            <a:ext cx="720080"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BPR</a:t>
            </a:r>
            <a:endParaRPr lang="en-GB" b="1" dirty="0">
              <a:solidFill>
                <a:schemeClr val="bg1"/>
              </a:solidFill>
            </a:endParaRPr>
          </a:p>
        </p:txBody>
      </p:sp>
      <p:sp>
        <p:nvSpPr>
          <p:cNvPr id="6" name="Rounded Rectangle 5"/>
          <p:cNvSpPr/>
          <p:nvPr/>
        </p:nvSpPr>
        <p:spPr>
          <a:xfrm>
            <a:off x="1475656" y="3933056"/>
            <a:ext cx="5112568" cy="720080"/>
          </a:xfrm>
          <a:prstGeom prst="roundRect">
            <a:avLst/>
          </a:prstGeom>
          <a:solidFill>
            <a:schemeClr val="accent1">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BPR + Peg-</a:t>
            </a:r>
            <a:r>
              <a:rPr lang="en-GB" b="1" dirty="0" err="1" smtClean="0">
                <a:solidFill>
                  <a:schemeClr val="bg1"/>
                </a:solidFill>
              </a:rPr>
              <a:t>IFNa</a:t>
            </a:r>
            <a:r>
              <a:rPr lang="en-GB" b="1" dirty="0" smtClean="0">
                <a:solidFill>
                  <a:schemeClr val="bg1"/>
                </a:solidFill>
              </a:rPr>
              <a:t> + RBV</a:t>
            </a:r>
            <a:endParaRPr lang="en-GB" b="1" dirty="0">
              <a:solidFill>
                <a:schemeClr val="bg1"/>
              </a:solidFill>
            </a:endParaRPr>
          </a:p>
        </p:txBody>
      </p:sp>
      <p:sp>
        <p:nvSpPr>
          <p:cNvPr id="7" name="Rounded Rectangle 6"/>
          <p:cNvSpPr/>
          <p:nvPr/>
        </p:nvSpPr>
        <p:spPr>
          <a:xfrm>
            <a:off x="1475656" y="1556792"/>
            <a:ext cx="5112568" cy="720080"/>
          </a:xfrm>
          <a:prstGeom prst="roundRect">
            <a:avLst/>
          </a:prstGeom>
          <a:solidFill>
            <a:schemeClr val="accent1">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BPR + Peg-</a:t>
            </a:r>
            <a:r>
              <a:rPr lang="en-GB" b="1" dirty="0" err="1" smtClean="0">
                <a:solidFill>
                  <a:schemeClr val="bg1"/>
                </a:solidFill>
              </a:rPr>
              <a:t>IFNa</a:t>
            </a:r>
            <a:r>
              <a:rPr lang="en-GB" b="1" dirty="0" smtClean="0">
                <a:solidFill>
                  <a:schemeClr val="bg1"/>
                </a:solidFill>
              </a:rPr>
              <a:t> + RBV</a:t>
            </a:r>
            <a:endParaRPr lang="en-GB" b="1" dirty="0">
              <a:solidFill>
                <a:schemeClr val="bg1"/>
              </a:solidFill>
            </a:endParaRPr>
          </a:p>
        </p:txBody>
      </p:sp>
      <p:sp>
        <p:nvSpPr>
          <p:cNvPr id="8" name="Rounded Rectangle 7"/>
          <p:cNvSpPr/>
          <p:nvPr/>
        </p:nvSpPr>
        <p:spPr>
          <a:xfrm>
            <a:off x="6588224" y="3933056"/>
            <a:ext cx="2232248" cy="720080"/>
          </a:xfrm>
          <a:prstGeom prst="roundRect">
            <a:avLst/>
          </a:prstGeom>
          <a:solidFill>
            <a:schemeClr val="accent1">
              <a:lumMod val="20000"/>
              <a:lumOff val="80000"/>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Peg-</a:t>
            </a:r>
            <a:r>
              <a:rPr lang="en-GB" b="1" dirty="0" err="1" smtClean="0">
                <a:solidFill>
                  <a:schemeClr val="bg1"/>
                </a:solidFill>
              </a:rPr>
              <a:t>IFNa</a:t>
            </a:r>
            <a:r>
              <a:rPr lang="en-GB" b="1" dirty="0" smtClean="0">
                <a:solidFill>
                  <a:schemeClr val="bg1"/>
                </a:solidFill>
              </a:rPr>
              <a:t> + RBV</a:t>
            </a:r>
            <a:endParaRPr lang="en-GB" b="1" dirty="0">
              <a:solidFill>
                <a:schemeClr val="bg1"/>
              </a:solidFill>
            </a:endParaRPr>
          </a:p>
        </p:txBody>
      </p:sp>
      <p:cxnSp>
        <p:nvCxnSpPr>
          <p:cNvPr id="9" name="Straight Arrow Connector 8"/>
          <p:cNvCxnSpPr/>
          <p:nvPr/>
        </p:nvCxnSpPr>
        <p:spPr>
          <a:xfrm flipV="1">
            <a:off x="1187624" y="2204864"/>
            <a:ext cx="360040" cy="576064"/>
          </a:xfrm>
          <a:prstGeom prst="straightConnector1">
            <a:avLst/>
          </a:prstGeom>
          <a:ln w="28575">
            <a:solidFill>
              <a:schemeClr val="accent1"/>
            </a:solidFill>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a:off x="1187624" y="3501008"/>
            <a:ext cx="360040" cy="432048"/>
          </a:xfrm>
          <a:prstGeom prst="straightConnector1">
            <a:avLst/>
          </a:prstGeom>
          <a:ln w="28575">
            <a:solidFill>
              <a:schemeClr val="accent1"/>
            </a:solidFill>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23528" y="2204864"/>
            <a:ext cx="864096" cy="369332"/>
          </a:xfrm>
          <a:prstGeom prst="rect">
            <a:avLst/>
          </a:prstGeom>
          <a:noFill/>
        </p:spPr>
        <p:txBody>
          <a:bodyPr wrap="square" rtlCol="0">
            <a:spAutoFit/>
          </a:bodyPr>
          <a:lstStyle/>
          <a:p>
            <a:pPr algn="ctr"/>
            <a:r>
              <a:rPr lang="en-GB" b="1" dirty="0" smtClean="0"/>
              <a:t>RVR8</a:t>
            </a:r>
            <a:endParaRPr lang="en-GB" b="1" dirty="0"/>
          </a:p>
        </p:txBody>
      </p:sp>
      <p:sp>
        <p:nvSpPr>
          <p:cNvPr id="12" name="TextBox 11"/>
          <p:cNvSpPr txBox="1"/>
          <p:nvPr/>
        </p:nvSpPr>
        <p:spPr>
          <a:xfrm>
            <a:off x="179512" y="3717032"/>
            <a:ext cx="1259632" cy="369332"/>
          </a:xfrm>
          <a:prstGeom prst="rect">
            <a:avLst/>
          </a:prstGeom>
          <a:noFill/>
        </p:spPr>
        <p:txBody>
          <a:bodyPr wrap="square" rtlCol="0">
            <a:spAutoFit/>
          </a:bodyPr>
          <a:lstStyle/>
          <a:p>
            <a:pPr algn="ctr"/>
            <a:r>
              <a:rPr lang="en-GB" b="1" dirty="0" smtClean="0"/>
              <a:t>No RVR8</a:t>
            </a:r>
            <a:endParaRPr lang="en-GB" b="1" dirty="0"/>
          </a:p>
        </p:txBody>
      </p:sp>
      <p:cxnSp>
        <p:nvCxnSpPr>
          <p:cNvPr id="13" name="Straight Arrow Connector 12"/>
          <p:cNvCxnSpPr/>
          <p:nvPr/>
        </p:nvCxnSpPr>
        <p:spPr>
          <a:xfrm>
            <a:off x="4427984" y="5589240"/>
            <a:ext cx="0" cy="288032"/>
          </a:xfrm>
          <a:prstGeom prst="straightConnector1">
            <a:avLst/>
          </a:prstGeom>
          <a:ln w="38100">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195736" y="5589240"/>
            <a:ext cx="0" cy="288032"/>
          </a:xfrm>
          <a:prstGeom prst="straightConnector1">
            <a:avLst/>
          </a:prstGeom>
          <a:ln w="38100">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11560" y="5877272"/>
            <a:ext cx="2736304" cy="646331"/>
          </a:xfrm>
          <a:prstGeom prst="rect">
            <a:avLst/>
          </a:prstGeom>
          <a:noFill/>
        </p:spPr>
        <p:txBody>
          <a:bodyPr wrap="square" rtlCol="0">
            <a:spAutoFit/>
          </a:bodyPr>
          <a:lstStyle/>
          <a:p>
            <a:r>
              <a:rPr lang="el-GR" dirty="0" smtClean="0">
                <a:solidFill>
                  <a:srgbClr val="C00000"/>
                </a:solidFill>
              </a:rPr>
              <a:t>Εάν </a:t>
            </a:r>
            <a:r>
              <a:rPr lang="en-GB" dirty="0" smtClean="0">
                <a:solidFill>
                  <a:srgbClr val="C00000"/>
                </a:solidFill>
              </a:rPr>
              <a:t>HCV RNA ≥ 100 IU/ml </a:t>
            </a:r>
            <a:r>
              <a:rPr lang="en-GB" dirty="0" smtClean="0">
                <a:solidFill>
                  <a:srgbClr val="C00000"/>
                </a:solidFill>
                <a:sym typeface="Wingdings 3"/>
              </a:rPr>
              <a:t> </a:t>
            </a:r>
            <a:r>
              <a:rPr lang="el-GR" dirty="0" smtClean="0">
                <a:solidFill>
                  <a:srgbClr val="C00000"/>
                </a:solidFill>
                <a:sym typeface="Wingdings 3"/>
              </a:rPr>
              <a:t>Διακοπή θεραπείας</a:t>
            </a:r>
            <a:r>
              <a:rPr lang="en-GB" dirty="0" smtClean="0">
                <a:solidFill>
                  <a:srgbClr val="C00000"/>
                </a:solidFill>
              </a:rPr>
              <a:t> </a:t>
            </a:r>
            <a:endParaRPr lang="en-GB" dirty="0">
              <a:solidFill>
                <a:srgbClr val="C00000"/>
              </a:solidFill>
            </a:endParaRPr>
          </a:p>
        </p:txBody>
      </p:sp>
      <p:sp>
        <p:nvSpPr>
          <p:cNvPr id="16" name="Rectangle 15"/>
          <p:cNvSpPr/>
          <p:nvPr/>
        </p:nvSpPr>
        <p:spPr>
          <a:xfrm>
            <a:off x="4355976" y="5877272"/>
            <a:ext cx="2736304" cy="646331"/>
          </a:xfrm>
          <a:prstGeom prst="rect">
            <a:avLst/>
          </a:prstGeom>
        </p:spPr>
        <p:txBody>
          <a:bodyPr wrap="square">
            <a:spAutoFit/>
          </a:bodyPr>
          <a:lstStyle/>
          <a:p>
            <a:r>
              <a:rPr lang="el-GR" dirty="0" smtClean="0">
                <a:solidFill>
                  <a:srgbClr val="C00000"/>
                </a:solidFill>
              </a:rPr>
              <a:t>Εάν ανιχνεύσιμο </a:t>
            </a:r>
            <a:r>
              <a:rPr lang="en-GB" dirty="0" smtClean="0">
                <a:solidFill>
                  <a:srgbClr val="C00000"/>
                </a:solidFill>
              </a:rPr>
              <a:t>HCV RNA </a:t>
            </a:r>
            <a:r>
              <a:rPr lang="en-GB" dirty="0" smtClean="0">
                <a:solidFill>
                  <a:srgbClr val="C00000"/>
                </a:solidFill>
                <a:sym typeface="Wingdings 3"/>
              </a:rPr>
              <a:t> </a:t>
            </a:r>
            <a:r>
              <a:rPr lang="el-GR" dirty="0" smtClean="0">
                <a:solidFill>
                  <a:srgbClr val="C00000"/>
                </a:solidFill>
                <a:sym typeface="Wingdings 3"/>
              </a:rPr>
              <a:t>Διακοπή θεραπείας</a:t>
            </a:r>
            <a:r>
              <a:rPr lang="en-GB" dirty="0" smtClean="0">
                <a:solidFill>
                  <a:srgbClr val="C00000"/>
                </a:solidFill>
              </a:rPr>
              <a:t> </a:t>
            </a:r>
            <a:endParaRPr lang="en-GB" dirty="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7" presetClass="entr" presetSubtype="1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500" fill="hold"/>
                                        <p:tgtEl>
                                          <p:spTgt spid="6"/>
                                        </p:tgtEl>
                                        <p:attrNameLst>
                                          <p:attrName>ppt_w</p:attrName>
                                        </p:attrNameLst>
                                      </p:cBhvr>
                                      <p:tavLst>
                                        <p:tav tm="0">
                                          <p:val>
                                            <p:fltVal val="0"/>
                                          </p:val>
                                        </p:tav>
                                        <p:tav tm="100000">
                                          <p:val>
                                            <p:strVal val="#ppt_w"/>
                                          </p:val>
                                        </p:tav>
                                      </p:tavLst>
                                    </p:anim>
                                    <p:anim calcmode="lin" valueType="num">
                                      <p:cBhvr>
                                        <p:cTn id="40"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17" presetClass="entr" presetSubtype="1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p:cTn id="45" dur="500" fill="hold"/>
                                        <p:tgtEl>
                                          <p:spTgt spid="8"/>
                                        </p:tgtEl>
                                        <p:attrNameLst>
                                          <p:attrName>ppt_w</p:attrName>
                                        </p:attrNameLst>
                                      </p:cBhvr>
                                      <p:tavLst>
                                        <p:tav tm="0">
                                          <p:val>
                                            <p:fltVal val="0"/>
                                          </p:val>
                                        </p:tav>
                                        <p:tav tm="100000">
                                          <p:val>
                                            <p:strVal val="#ppt_w"/>
                                          </p:val>
                                        </p:tav>
                                      </p:tavLst>
                                    </p:anim>
                                    <p:anim calcmode="lin" valueType="num">
                                      <p:cBhvr>
                                        <p:cTn id="46"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50" presetClass="entr" presetSubtype="0" decel="100000" fill="hold" nodeType="click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p:cTn id="51" dur="1000" fill="hold"/>
                                        <p:tgtEl>
                                          <p:spTgt spid="14"/>
                                        </p:tgtEl>
                                        <p:attrNameLst>
                                          <p:attrName>ppt_w</p:attrName>
                                        </p:attrNameLst>
                                      </p:cBhvr>
                                      <p:tavLst>
                                        <p:tav tm="0">
                                          <p:val>
                                            <p:strVal val="#ppt_w+.3"/>
                                          </p:val>
                                        </p:tav>
                                        <p:tav tm="100000">
                                          <p:val>
                                            <p:strVal val="#ppt_w"/>
                                          </p:val>
                                        </p:tav>
                                      </p:tavLst>
                                    </p:anim>
                                    <p:anim calcmode="lin" valueType="num">
                                      <p:cBhvr>
                                        <p:cTn id="52" dur="1000" fill="hold"/>
                                        <p:tgtEl>
                                          <p:spTgt spid="14"/>
                                        </p:tgtEl>
                                        <p:attrNameLst>
                                          <p:attrName>ppt_h</p:attrName>
                                        </p:attrNameLst>
                                      </p:cBhvr>
                                      <p:tavLst>
                                        <p:tav tm="0">
                                          <p:val>
                                            <p:strVal val="#ppt_h"/>
                                          </p:val>
                                        </p:tav>
                                        <p:tav tm="100000">
                                          <p:val>
                                            <p:strVal val="#ppt_h"/>
                                          </p:val>
                                        </p:tav>
                                      </p:tavLst>
                                    </p:anim>
                                    <p:animEffect transition="in" filter="fade">
                                      <p:cBhvr>
                                        <p:cTn id="53" dur="1000"/>
                                        <p:tgtEl>
                                          <p:spTgt spid="14"/>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15"/>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50" presetClass="entr" presetSubtype="0" decel="100000" fill="hold" nodeType="click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p:cTn id="62" dur="1000" fill="hold"/>
                                        <p:tgtEl>
                                          <p:spTgt spid="13"/>
                                        </p:tgtEl>
                                        <p:attrNameLst>
                                          <p:attrName>ppt_w</p:attrName>
                                        </p:attrNameLst>
                                      </p:cBhvr>
                                      <p:tavLst>
                                        <p:tav tm="0">
                                          <p:val>
                                            <p:strVal val="#ppt_w+.3"/>
                                          </p:val>
                                        </p:tav>
                                        <p:tav tm="100000">
                                          <p:val>
                                            <p:strVal val="#ppt_w"/>
                                          </p:val>
                                        </p:tav>
                                      </p:tavLst>
                                    </p:anim>
                                    <p:anim calcmode="lin" valueType="num">
                                      <p:cBhvr>
                                        <p:cTn id="63" dur="1000" fill="hold"/>
                                        <p:tgtEl>
                                          <p:spTgt spid="13"/>
                                        </p:tgtEl>
                                        <p:attrNameLst>
                                          <p:attrName>ppt_h</p:attrName>
                                        </p:attrNameLst>
                                      </p:cBhvr>
                                      <p:tavLst>
                                        <p:tav tm="0">
                                          <p:val>
                                            <p:strVal val="#ppt_h"/>
                                          </p:val>
                                        </p:tav>
                                        <p:tav tm="100000">
                                          <p:val>
                                            <p:strVal val="#ppt_h"/>
                                          </p:val>
                                        </p:tav>
                                      </p:tavLst>
                                    </p:anim>
                                    <p:animEffect transition="in" filter="fade">
                                      <p:cBhvr>
                                        <p:cTn id="64" dur="1000"/>
                                        <p:tgtEl>
                                          <p:spTgt spid="13"/>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1" grpId="0"/>
      <p:bldP spid="12" grpId="0"/>
      <p:bldP spid="15" grpId="0"/>
      <p:bldP spid="1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4941168"/>
          <a:ext cx="9144000" cy="304800"/>
        </p:xfrm>
        <a:graphic>
          <a:graphicData uri="http://schemas.openxmlformats.org/drawingml/2006/table">
            <a:tbl>
              <a:tblPr firstRow="1" bandRow="1">
                <a:effectLst>
                  <a:outerShdw blurRad="50800" dist="38100" dir="18900000" algn="bl" rotWithShape="0">
                    <a:prstClr val="black">
                      <a:alpha val="40000"/>
                    </a:prstClr>
                  </a:outerShdw>
                </a:effectLst>
                <a:tableStyleId>{2D5ABB26-0587-4C30-8999-92F81FD0307C}</a:tableStyleId>
              </a:tblPr>
              <a:tblGrid>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gridCol w="365760"/>
              </a:tblGrid>
              <a:tr h="288032">
                <a:tc>
                  <a:txBody>
                    <a:bodyPr/>
                    <a:lstStyle/>
                    <a:p>
                      <a:r>
                        <a:rPr lang="en-GB" sz="1400" dirty="0" smtClean="0"/>
                        <a:t>0</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4</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12</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24</a:t>
                      </a:r>
                      <a:endParaRPr lang="en-GB" sz="14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4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smtClean="0"/>
                        <a:t>48</a:t>
                      </a:r>
                      <a:endParaRPr lang="en-GB" sz="1400" dirty="0"/>
                    </a:p>
                  </a:txBody>
                  <a:tcPr>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TextBox 4"/>
          <p:cNvSpPr txBox="1"/>
          <p:nvPr/>
        </p:nvSpPr>
        <p:spPr>
          <a:xfrm>
            <a:off x="0" y="260648"/>
            <a:ext cx="8964488" cy="553998"/>
          </a:xfrm>
          <a:prstGeom prst="rect">
            <a:avLst/>
          </a:prstGeom>
          <a:noFill/>
        </p:spPr>
        <p:txBody>
          <a:bodyPr wrap="square" rtlCol="0">
            <a:spAutoFit/>
          </a:bodyPr>
          <a:lstStyle/>
          <a:p>
            <a:pPr algn="ctr"/>
            <a:r>
              <a:rPr lang="el-GR" sz="3000" dirty="0" smtClean="0">
                <a:solidFill>
                  <a:srgbClr val="FFC000"/>
                </a:solidFill>
              </a:rPr>
              <a:t>Κιρρωτικοί και μη ανταποκρινόμενοι</a:t>
            </a:r>
            <a:endParaRPr lang="en-GB" sz="3000" dirty="0">
              <a:solidFill>
                <a:srgbClr val="FFC000"/>
              </a:solidFill>
            </a:endParaRPr>
          </a:p>
        </p:txBody>
      </p:sp>
      <p:sp>
        <p:nvSpPr>
          <p:cNvPr id="6" name="Rounded Rectangle 5"/>
          <p:cNvSpPr/>
          <p:nvPr/>
        </p:nvSpPr>
        <p:spPr>
          <a:xfrm>
            <a:off x="0" y="2708920"/>
            <a:ext cx="755576" cy="720080"/>
          </a:xfrm>
          <a:prstGeom prst="roundRect">
            <a:avLst/>
          </a:prstGeom>
          <a:solidFill>
            <a:schemeClr val="accent1">
              <a:lumMod val="20000"/>
              <a:lumOff val="80000"/>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solidFill>
                  <a:schemeClr val="bg1"/>
                </a:solidFill>
              </a:rPr>
              <a:t>Peg-</a:t>
            </a:r>
            <a:r>
              <a:rPr lang="en-GB" sz="1600" b="1" dirty="0" err="1" smtClean="0">
                <a:solidFill>
                  <a:schemeClr val="bg1"/>
                </a:solidFill>
              </a:rPr>
              <a:t>IFNa</a:t>
            </a:r>
            <a:r>
              <a:rPr lang="en-GB" sz="1600" b="1" dirty="0" smtClean="0">
                <a:solidFill>
                  <a:schemeClr val="bg1"/>
                </a:solidFill>
              </a:rPr>
              <a:t> + RBV</a:t>
            </a:r>
            <a:endParaRPr lang="en-GB" sz="1600" b="1" dirty="0">
              <a:solidFill>
                <a:schemeClr val="bg1"/>
              </a:solidFill>
            </a:endParaRPr>
          </a:p>
        </p:txBody>
      </p:sp>
      <p:sp>
        <p:nvSpPr>
          <p:cNvPr id="7" name="Rounded Rectangle 6"/>
          <p:cNvSpPr/>
          <p:nvPr/>
        </p:nvSpPr>
        <p:spPr>
          <a:xfrm>
            <a:off x="755576" y="2708920"/>
            <a:ext cx="7992888" cy="720080"/>
          </a:xfrm>
          <a:prstGeom prst="roundRect">
            <a:avLst/>
          </a:prstGeom>
          <a:solidFill>
            <a:schemeClr val="accent1">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BPR + Peg-</a:t>
            </a:r>
            <a:r>
              <a:rPr lang="en-GB" b="1" dirty="0" err="1" smtClean="0">
                <a:solidFill>
                  <a:schemeClr val="bg1"/>
                </a:solidFill>
              </a:rPr>
              <a:t>IFNa</a:t>
            </a:r>
            <a:r>
              <a:rPr lang="en-GB" b="1" dirty="0" smtClean="0">
                <a:solidFill>
                  <a:schemeClr val="bg1"/>
                </a:solidFill>
              </a:rPr>
              <a:t> + RBV</a:t>
            </a:r>
            <a:endParaRPr lang="en-GB" b="1" dirty="0">
              <a:solidFill>
                <a:schemeClr val="bg1"/>
              </a:solidFill>
            </a:endParaRPr>
          </a:p>
        </p:txBody>
      </p:sp>
      <p:cxnSp>
        <p:nvCxnSpPr>
          <p:cNvPr id="8" name="Straight Arrow Connector 7"/>
          <p:cNvCxnSpPr/>
          <p:nvPr/>
        </p:nvCxnSpPr>
        <p:spPr>
          <a:xfrm>
            <a:off x="4427984" y="5229200"/>
            <a:ext cx="0" cy="288032"/>
          </a:xfrm>
          <a:prstGeom prst="straightConnector1">
            <a:avLst/>
          </a:prstGeom>
          <a:ln w="38100">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195736" y="5229200"/>
            <a:ext cx="0" cy="288032"/>
          </a:xfrm>
          <a:prstGeom prst="straightConnector1">
            <a:avLst/>
          </a:prstGeom>
          <a:ln w="38100">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11560" y="5517232"/>
            <a:ext cx="2736304" cy="646331"/>
          </a:xfrm>
          <a:prstGeom prst="rect">
            <a:avLst/>
          </a:prstGeom>
          <a:noFill/>
        </p:spPr>
        <p:txBody>
          <a:bodyPr wrap="square" rtlCol="0">
            <a:spAutoFit/>
          </a:bodyPr>
          <a:lstStyle/>
          <a:p>
            <a:r>
              <a:rPr lang="el-GR" dirty="0" smtClean="0">
                <a:solidFill>
                  <a:srgbClr val="C00000"/>
                </a:solidFill>
              </a:rPr>
              <a:t>Εάν </a:t>
            </a:r>
            <a:r>
              <a:rPr lang="en-GB" dirty="0" smtClean="0">
                <a:solidFill>
                  <a:srgbClr val="C00000"/>
                </a:solidFill>
              </a:rPr>
              <a:t>HCV RNA ≥ 100 IU/ml </a:t>
            </a:r>
            <a:r>
              <a:rPr lang="en-GB" dirty="0" smtClean="0">
                <a:solidFill>
                  <a:srgbClr val="C00000"/>
                </a:solidFill>
                <a:sym typeface="Wingdings 3"/>
              </a:rPr>
              <a:t> </a:t>
            </a:r>
            <a:r>
              <a:rPr lang="el-GR" dirty="0" smtClean="0">
                <a:solidFill>
                  <a:srgbClr val="C00000"/>
                </a:solidFill>
                <a:sym typeface="Wingdings 3"/>
              </a:rPr>
              <a:t>Διακοπή θεραπείας</a:t>
            </a:r>
            <a:r>
              <a:rPr lang="en-GB" dirty="0" smtClean="0">
                <a:solidFill>
                  <a:srgbClr val="C00000"/>
                </a:solidFill>
              </a:rPr>
              <a:t> </a:t>
            </a:r>
            <a:endParaRPr lang="en-GB" dirty="0">
              <a:solidFill>
                <a:srgbClr val="C00000"/>
              </a:solidFill>
            </a:endParaRPr>
          </a:p>
        </p:txBody>
      </p:sp>
      <p:sp>
        <p:nvSpPr>
          <p:cNvPr id="11" name="Rectangle 10"/>
          <p:cNvSpPr/>
          <p:nvPr/>
        </p:nvSpPr>
        <p:spPr>
          <a:xfrm>
            <a:off x="4355976" y="5517232"/>
            <a:ext cx="2736304" cy="646331"/>
          </a:xfrm>
          <a:prstGeom prst="rect">
            <a:avLst/>
          </a:prstGeom>
        </p:spPr>
        <p:txBody>
          <a:bodyPr wrap="square">
            <a:spAutoFit/>
          </a:bodyPr>
          <a:lstStyle/>
          <a:p>
            <a:r>
              <a:rPr lang="el-GR" dirty="0" smtClean="0">
                <a:solidFill>
                  <a:srgbClr val="C00000"/>
                </a:solidFill>
              </a:rPr>
              <a:t>Εάν ανιχνεύσιμο </a:t>
            </a:r>
            <a:r>
              <a:rPr lang="en-GB" dirty="0" smtClean="0">
                <a:solidFill>
                  <a:srgbClr val="C00000"/>
                </a:solidFill>
              </a:rPr>
              <a:t>HCV RNA </a:t>
            </a:r>
            <a:r>
              <a:rPr lang="en-GB" dirty="0" smtClean="0">
                <a:solidFill>
                  <a:srgbClr val="C00000"/>
                </a:solidFill>
                <a:sym typeface="Wingdings 3"/>
              </a:rPr>
              <a:t> </a:t>
            </a:r>
            <a:r>
              <a:rPr lang="el-GR" dirty="0" smtClean="0">
                <a:solidFill>
                  <a:srgbClr val="C00000"/>
                </a:solidFill>
                <a:sym typeface="Wingdings 3"/>
              </a:rPr>
              <a:t>Διακοπή θεραπείας</a:t>
            </a:r>
            <a:r>
              <a:rPr lang="en-GB" dirty="0" smtClean="0">
                <a:solidFill>
                  <a:srgbClr val="C00000"/>
                </a:solidFill>
              </a:rPr>
              <a:t> </a:t>
            </a:r>
            <a:endParaRPr lang="en-GB" dirty="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strVal val="#ppt_w+.3"/>
                                          </p:val>
                                        </p:tav>
                                        <p:tav tm="100000">
                                          <p:val>
                                            <p:strVal val="#ppt_w"/>
                                          </p:val>
                                        </p:tav>
                                      </p:tavLst>
                                    </p:anim>
                                    <p:anim calcmode="lin" valueType="num">
                                      <p:cBhvr>
                                        <p:cTn id="20" dur="1000" fill="hold"/>
                                        <p:tgtEl>
                                          <p:spTgt spid="9"/>
                                        </p:tgtEl>
                                        <p:attrNameLst>
                                          <p:attrName>ppt_h</p:attrName>
                                        </p:attrNameLst>
                                      </p:cBhvr>
                                      <p:tavLst>
                                        <p:tav tm="0">
                                          <p:val>
                                            <p:strVal val="#ppt_h"/>
                                          </p:val>
                                        </p:tav>
                                        <p:tav tm="100000">
                                          <p:val>
                                            <p:strVal val="#ppt_h"/>
                                          </p:val>
                                        </p:tav>
                                      </p:tavLst>
                                    </p:anim>
                                    <p:animEffect transition="in" filter="fade">
                                      <p:cBhvr>
                                        <p:cTn id="21" dur="10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50" presetClass="entr" presetSubtype="0" decel="100000" fill="hold"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1000" fill="hold"/>
                                        <p:tgtEl>
                                          <p:spTgt spid="8"/>
                                        </p:tgtEl>
                                        <p:attrNameLst>
                                          <p:attrName>ppt_w</p:attrName>
                                        </p:attrNameLst>
                                      </p:cBhvr>
                                      <p:tavLst>
                                        <p:tav tm="0">
                                          <p:val>
                                            <p:strVal val="#ppt_w+.3"/>
                                          </p:val>
                                        </p:tav>
                                        <p:tav tm="100000">
                                          <p:val>
                                            <p:strVal val="#ppt_w"/>
                                          </p:val>
                                        </p:tav>
                                      </p:tavLst>
                                    </p:anim>
                                    <p:anim calcmode="lin" valueType="num">
                                      <p:cBhvr>
                                        <p:cTn id="31" dur="1000" fill="hold"/>
                                        <p:tgtEl>
                                          <p:spTgt spid="8"/>
                                        </p:tgtEl>
                                        <p:attrNameLst>
                                          <p:attrName>ppt_h</p:attrName>
                                        </p:attrNameLst>
                                      </p:cBhvr>
                                      <p:tavLst>
                                        <p:tav tm="0">
                                          <p:val>
                                            <p:strVal val="#ppt_h"/>
                                          </p:val>
                                        </p:tav>
                                        <p:tav tm="100000">
                                          <p:val>
                                            <p:strVal val="#ppt_h"/>
                                          </p:val>
                                        </p:tav>
                                      </p:tavLst>
                                    </p:anim>
                                    <p:animEffect transition="in" filter="fade">
                                      <p:cBhvr>
                                        <p:cTn id="32" dur="1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p:bldP spid="11"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1340768"/>
          <a:ext cx="9144000" cy="5328593"/>
        </p:xfrm>
        <a:graphic>
          <a:graphicData uri="http://schemas.openxmlformats.org/drawingml/2006/table">
            <a:tbl>
              <a:tblPr firstRow="1" bandRow="1">
                <a:tableStyleId>{5C22544A-7EE6-4342-B048-85BDC9FD1C3A}</a:tableStyleId>
              </a:tblPr>
              <a:tblGrid>
                <a:gridCol w="1784195"/>
                <a:gridCol w="3568390"/>
                <a:gridCol w="3791415"/>
              </a:tblGrid>
              <a:tr h="636583">
                <a:tc>
                  <a:txBody>
                    <a:bodyPr/>
                    <a:lstStyle/>
                    <a:p>
                      <a:endParaRPr lang="en-GB" sz="2000" i="1" u="sng" dirty="0"/>
                    </a:p>
                  </a:txBody>
                  <a:tcPr/>
                </a:tc>
                <a:tc>
                  <a:txBody>
                    <a:bodyPr/>
                    <a:lstStyle/>
                    <a:p>
                      <a:pPr algn="ctr"/>
                      <a:r>
                        <a:rPr lang="en-GB" sz="2400" b="1" dirty="0" err="1" smtClean="0"/>
                        <a:t>Telaprevir</a:t>
                      </a:r>
                      <a:endParaRPr lang="en-GB" sz="2400" b="1" dirty="0"/>
                    </a:p>
                  </a:txBody>
                  <a:tcPr/>
                </a:tc>
                <a:tc>
                  <a:txBody>
                    <a:bodyPr/>
                    <a:lstStyle/>
                    <a:p>
                      <a:pPr algn="ctr"/>
                      <a:r>
                        <a:rPr lang="en-GB" sz="2400" b="1" dirty="0" err="1" smtClean="0"/>
                        <a:t>Boceprevir</a:t>
                      </a:r>
                      <a:endParaRPr lang="en-GB" sz="2400" b="1" dirty="0"/>
                    </a:p>
                  </a:txBody>
                  <a:tcPr/>
                </a:tc>
              </a:tr>
              <a:tr h="766273">
                <a:tc>
                  <a:txBody>
                    <a:bodyPr/>
                    <a:lstStyle/>
                    <a:p>
                      <a:r>
                        <a:rPr lang="el-GR" sz="2000" i="1" u="sng" dirty="0" smtClean="0"/>
                        <a:t>Δόση</a:t>
                      </a:r>
                      <a:endParaRPr lang="en-GB" sz="2000" i="1" u="sng" dirty="0"/>
                    </a:p>
                  </a:txBody>
                  <a:tcPr/>
                </a:tc>
                <a:tc>
                  <a:txBody>
                    <a:bodyPr/>
                    <a:lstStyle/>
                    <a:p>
                      <a:r>
                        <a:rPr lang="el-GR" sz="2000" dirty="0" smtClean="0"/>
                        <a:t>750</a:t>
                      </a:r>
                      <a:r>
                        <a:rPr lang="en-GB" sz="2000" dirty="0" smtClean="0"/>
                        <a:t>mg/7-9h</a:t>
                      </a:r>
                      <a:r>
                        <a:rPr lang="en-GB" sz="2000" baseline="0" dirty="0" smtClean="0"/>
                        <a:t> </a:t>
                      </a:r>
                      <a:r>
                        <a:rPr lang="el-GR" sz="2000" baseline="0" dirty="0" smtClean="0"/>
                        <a:t>με λιπαρό γεύμα</a:t>
                      </a:r>
                      <a:endParaRPr lang="en-GB" sz="2000" dirty="0"/>
                    </a:p>
                  </a:txBody>
                  <a:tcPr/>
                </a:tc>
                <a:tc>
                  <a:txBody>
                    <a:bodyPr/>
                    <a:lstStyle/>
                    <a:p>
                      <a:r>
                        <a:rPr lang="el-GR" sz="2000" dirty="0" smtClean="0"/>
                        <a:t>800</a:t>
                      </a:r>
                      <a:r>
                        <a:rPr lang="en-GB" sz="2000" dirty="0" smtClean="0"/>
                        <a:t>mg</a:t>
                      </a:r>
                      <a:r>
                        <a:rPr lang="en-GB" sz="2000" baseline="0" dirty="0" smtClean="0"/>
                        <a:t>/7-9h </a:t>
                      </a:r>
                      <a:r>
                        <a:rPr lang="el-GR" sz="2000" baseline="0" dirty="0" smtClean="0"/>
                        <a:t>με φαγητό</a:t>
                      </a:r>
                      <a:endParaRPr lang="en-GB" sz="2000" dirty="0"/>
                    </a:p>
                  </a:txBody>
                  <a:tcPr/>
                </a:tc>
              </a:tr>
              <a:tr h="758756">
                <a:tc>
                  <a:txBody>
                    <a:bodyPr/>
                    <a:lstStyle/>
                    <a:p>
                      <a:r>
                        <a:rPr lang="el-GR" sz="2000" i="1" u="sng" dirty="0" smtClean="0"/>
                        <a:t>Διακοπή εάν</a:t>
                      </a:r>
                      <a:endParaRPr lang="en-GB" sz="2000" i="1" u="sng" dirty="0"/>
                    </a:p>
                  </a:txBody>
                  <a:tcPr/>
                </a:tc>
                <a:tc>
                  <a:txBody>
                    <a:bodyPr/>
                    <a:lstStyle/>
                    <a:p>
                      <a:r>
                        <a:rPr lang="en-GB" sz="2000" dirty="0" smtClean="0"/>
                        <a:t>VL&gt;1000 IU/</a:t>
                      </a:r>
                      <a:r>
                        <a:rPr lang="en-GB" sz="2000" dirty="0" err="1" smtClean="0"/>
                        <a:t>mL</a:t>
                      </a:r>
                      <a:r>
                        <a:rPr lang="en-GB" sz="2000" baseline="0" dirty="0" smtClean="0"/>
                        <a:t> </a:t>
                      </a:r>
                      <a:r>
                        <a:rPr lang="el-GR" sz="2000" baseline="0" dirty="0" smtClean="0"/>
                        <a:t>την 4</a:t>
                      </a:r>
                      <a:r>
                        <a:rPr lang="el-GR" sz="2000" baseline="30000" dirty="0" smtClean="0"/>
                        <a:t>η</a:t>
                      </a:r>
                      <a:r>
                        <a:rPr lang="el-GR" sz="2000" baseline="0" dirty="0" smtClean="0"/>
                        <a:t> ή 12</a:t>
                      </a:r>
                      <a:r>
                        <a:rPr lang="el-GR" sz="2000" baseline="30000" dirty="0" smtClean="0"/>
                        <a:t>η</a:t>
                      </a:r>
                      <a:r>
                        <a:rPr lang="el-GR" sz="2000" baseline="0" dirty="0" smtClean="0"/>
                        <a:t> εβδ &amp; </a:t>
                      </a:r>
                      <a:r>
                        <a:rPr lang="en-GB" sz="2000" baseline="0" dirty="0" smtClean="0"/>
                        <a:t>VL </a:t>
                      </a:r>
                      <a:r>
                        <a:rPr lang="el-GR" sz="2000" baseline="0" dirty="0" smtClean="0"/>
                        <a:t>ανιχνεύσιμο την 24</a:t>
                      </a:r>
                      <a:r>
                        <a:rPr lang="el-GR" sz="2000" baseline="30000" dirty="0" smtClean="0"/>
                        <a:t>η</a:t>
                      </a:r>
                      <a:endParaRPr lang="en-GB"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VL&gt;100 IU/</a:t>
                      </a:r>
                      <a:r>
                        <a:rPr lang="en-GB" sz="2000" dirty="0" err="1" smtClean="0"/>
                        <a:t>mL</a:t>
                      </a:r>
                      <a:r>
                        <a:rPr lang="en-GB" sz="2000" baseline="0" dirty="0" smtClean="0"/>
                        <a:t> </a:t>
                      </a:r>
                      <a:r>
                        <a:rPr lang="el-GR" sz="2000" baseline="0" dirty="0" smtClean="0"/>
                        <a:t>την 8</a:t>
                      </a:r>
                      <a:r>
                        <a:rPr lang="el-GR" sz="2000" baseline="30000" dirty="0" smtClean="0"/>
                        <a:t>η</a:t>
                      </a:r>
                      <a:r>
                        <a:rPr lang="el-GR" sz="2000" baseline="0" dirty="0" smtClean="0"/>
                        <a:t> ή 12</a:t>
                      </a:r>
                      <a:r>
                        <a:rPr lang="el-GR" sz="2000" baseline="30000" dirty="0" smtClean="0"/>
                        <a:t>η</a:t>
                      </a:r>
                      <a:r>
                        <a:rPr lang="el-GR" sz="2000" baseline="0" dirty="0" smtClean="0"/>
                        <a:t> εβδ &amp; </a:t>
                      </a:r>
                      <a:r>
                        <a:rPr lang="en-GB" sz="2000" baseline="0" dirty="0" smtClean="0"/>
                        <a:t>VL </a:t>
                      </a:r>
                      <a:r>
                        <a:rPr lang="el-GR" sz="2000" baseline="0" dirty="0" smtClean="0"/>
                        <a:t>ανιχνεύσιμο την 24</a:t>
                      </a:r>
                      <a:r>
                        <a:rPr lang="el-GR" sz="2000" baseline="30000" dirty="0" smtClean="0"/>
                        <a:t>η</a:t>
                      </a:r>
                      <a:endParaRPr lang="en-GB" sz="2000" dirty="0" smtClean="0"/>
                    </a:p>
                  </a:txBody>
                  <a:tcPr/>
                </a:tc>
              </a:tr>
              <a:tr h="1748437">
                <a:tc>
                  <a:txBody>
                    <a:bodyPr/>
                    <a:lstStyle/>
                    <a:p>
                      <a:r>
                        <a:rPr lang="en-GB" sz="2000" i="1" u="sng" dirty="0" smtClean="0"/>
                        <a:t>SVR</a:t>
                      </a:r>
                      <a:endParaRPr lang="en-GB" sz="2000" i="1" u="sng" dirty="0"/>
                    </a:p>
                  </a:txBody>
                  <a:tcPr/>
                </a:tc>
                <a:tc>
                  <a:txBody>
                    <a:bodyPr/>
                    <a:lstStyle/>
                    <a:p>
                      <a:r>
                        <a:rPr lang="en-GB" sz="2000" b="0" dirty="0" smtClean="0"/>
                        <a:t>Naïve: </a:t>
                      </a:r>
                      <a:r>
                        <a:rPr lang="en-GB" sz="2000" b="1" dirty="0" smtClean="0"/>
                        <a:t>69</a:t>
                      </a:r>
                      <a:r>
                        <a:rPr lang="en-GB" sz="2000" b="1" baseline="0" dirty="0" smtClean="0"/>
                        <a:t> – 75 %</a:t>
                      </a:r>
                    </a:p>
                    <a:p>
                      <a:r>
                        <a:rPr lang="en-GB" sz="2000" b="0" baseline="0" dirty="0" err="1" smtClean="0"/>
                        <a:t>Relapser</a:t>
                      </a:r>
                      <a:r>
                        <a:rPr lang="en-GB" sz="2000" b="0" baseline="0" dirty="0" smtClean="0"/>
                        <a:t>: </a:t>
                      </a:r>
                      <a:r>
                        <a:rPr lang="en-GB" sz="2000" b="1" baseline="0" dirty="0" smtClean="0"/>
                        <a:t>84 – 88 %</a:t>
                      </a:r>
                    </a:p>
                    <a:p>
                      <a:r>
                        <a:rPr lang="en-GB" sz="2000" b="0" baseline="0" dirty="0" smtClean="0"/>
                        <a:t>Partial responder: </a:t>
                      </a:r>
                      <a:r>
                        <a:rPr lang="en-GB" sz="2000" b="1" baseline="0" dirty="0" smtClean="0"/>
                        <a:t>56 – 61 %</a:t>
                      </a:r>
                    </a:p>
                    <a:p>
                      <a:r>
                        <a:rPr lang="en-GB" sz="2000" b="0" baseline="0" dirty="0" smtClean="0"/>
                        <a:t>Null responder: </a:t>
                      </a:r>
                      <a:r>
                        <a:rPr lang="en-GB" sz="2000" b="1" baseline="0" dirty="0" smtClean="0"/>
                        <a:t>31 – 33 %</a:t>
                      </a:r>
                      <a:endParaRPr lang="en-GB" sz="2000" b="1" dirty="0" smtClean="0"/>
                    </a:p>
                  </a:txBody>
                  <a:tcPr/>
                </a:tc>
                <a:tc>
                  <a:txBody>
                    <a:bodyPr/>
                    <a:lstStyle/>
                    <a:p>
                      <a:r>
                        <a:rPr lang="en-GB" sz="2000" b="0" dirty="0" smtClean="0"/>
                        <a:t>Naïve: </a:t>
                      </a:r>
                      <a:r>
                        <a:rPr lang="en-GB" sz="2000" b="1" dirty="0" smtClean="0"/>
                        <a:t>63</a:t>
                      </a:r>
                      <a:r>
                        <a:rPr lang="en-GB" sz="2000" b="1" baseline="0" dirty="0" smtClean="0"/>
                        <a:t> – 66 %</a:t>
                      </a:r>
                    </a:p>
                    <a:p>
                      <a:r>
                        <a:rPr lang="en-GB" sz="2000" b="0" baseline="0" dirty="0" err="1" smtClean="0"/>
                        <a:t>Relapser</a:t>
                      </a:r>
                      <a:r>
                        <a:rPr lang="en-GB" sz="2000" b="0" baseline="0" dirty="0" smtClean="0"/>
                        <a:t>: </a:t>
                      </a:r>
                      <a:r>
                        <a:rPr lang="en-GB" sz="2000" b="1" baseline="0" dirty="0" smtClean="0"/>
                        <a:t>69 – 75 %</a:t>
                      </a:r>
                    </a:p>
                    <a:p>
                      <a:r>
                        <a:rPr lang="en-GB" sz="2000" b="0" baseline="0" dirty="0" smtClean="0"/>
                        <a:t>Partial responder: </a:t>
                      </a:r>
                      <a:r>
                        <a:rPr lang="en-GB" sz="2000" b="1" baseline="0" dirty="0" smtClean="0"/>
                        <a:t>40 – 52 %</a:t>
                      </a:r>
                    </a:p>
                    <a:p>
                      <a:r>
                        <a:rPr lang="en-GB" sz="2000" b="0" baseline="0" dirty="0" smtClean="0"/>
                        <a:t>Null responder: </a:t>
                      </a:r>
                      <a:r>
                        <a:rPr lang="el-GR" sz="2000" b="0" baseline="0" dirty="0" smtClean="0"/>
                        <a:t>δεν έχει μελετηθεί</a:t>
                      </a:r>
                      <a:endParaRPr lang="en-GB" sz="2000" b="0" dirty="0" smtClean="0"/>
                    </a:p>
                  </a:txBody>
                  <a:tcPr/>
                </a:tc>
              </a:tr>
              <a:tr h="1418544">
                <a:tc>
                  <a:txBody>
                    <a:bodyPr/>
                    <a:lstStyle/>
                    <a:p>
                      <a:r>
                        <a:rPr lang="el-GR" sz="2000" i="1" u="sng" dirty="0" smtClean="0"/>
                        <a:t>Ανεπιθύμητες</a:t>
                      </a:r>
                      <a:r>
                        <a:rPr lang="el-GR" sz="2000" i="1" u="sng" baseline="0" dirty="0" smtClean="0"/>
                        <a:t> ενέργειες</a:t>
                      </a:r>
                      <a:endParaRPr lang="en-GB" sz="2000" i="1" u="sng" dirty="0"/>
                    </a:p>
                  </a:txBody>
                  <a:tcPr/>
                </a:tc>
                <a:tc>
                  <a:txBody>
                    <a:bodyPr/>
                    <a:lstStyle/>
                    <a:p>
                      <a:r>
                        <a:rPr lang="el-GR" sz="2000" dirty="0" smtClean="0"/>
                        <a:t>Αναιμία (37%)</a:t>
                      </a:r>
                    </a:p>
                    <a:p>
                      <a:r>
                        <a:rPr lang="el-GR" sz="2000" dirty="0" smtClean="0"/>
                        <a:t>Εξάνθημα (56%</a:t>
                      </a:r>
                      <a:r>
                        <a:rPr lang="el-GR" sz="2000" baseline="0" dirty="0" smtClean="0"/>
                        <a:t> - σοβαρό σε 4-7%)</a:t>
                      </a:r>
                    </a:p>
                    <a:p>
                      <a:r>
                        <a:rPr lang="el-GR" sz="2000" baseline="0" dirty="0" smtClean="0"/>
                        <a:t>Κνησμός πρωκτού (29%)</a:t>
                      </a:r>
                      <a:endParaRPr lang="en-GB" sz="2000" dirty="0"/>
                    </a:p>
                  </a:txBody>
                  <a:tcPr/>
                </a:tc>
                <a:tc>
                  <a:txBody>
                    <a:bodyPr/>
                    <a:lstStyle/>
                    <a:p>
                      <a:r>
                        <a:rPr lang="el-GR" sz="2000" dirty="0" smtClean="0"/>
                        <a:t>Αναιμία (49%)</a:t>
                      </a:r>
                    </a:p>
                    <a:p>
                      <a:r>
                        <a:rPr lang="el-GR" sz="2000" dirty="0" smtClean="0"/>
                        <a:t>Δυσγευσία (43%)</a:t>
                      </a:r>
                      <a:endParaRPr lang="en-GB" sz="2000" dirty="0"/>
                    </a:p>
                  </a:txBody>
                  <a:tcPr/>
                </a:tc>
              </a:tr>
            </a:tbl>
          </a:graphicData>
        </a:graphic>
      </p:graphicFrame>
      <p:sp>
        <p:nvSpPr>
          <p:cNvPr id="3" name="TextBox 2"/>
          <p:cNvSpPr txBox="1"/>
          <p:nvPr/>
        </p:nvSpPr>
        <p:spPr>
          <a:xfrm>
            <a:off x="323528" y="476672"/>
            <a:ext cx="8208912" cy="523220"/>
          </a:xfrm>
          <a:prstGeom prst="rect">
            <a:avLst/>
          </a:prstGeom>
          <a:noFill/>
        </p:spPr>
        <p:txBody>
          <a:bodyPr wrap="square" rtlCol="0">
            <a:spAutoFit/>
          </a:bodyPr>
          <a:lstStyle/>
          <a:p>
            <a:pPr algn="ctr"/>
            <a:r>
              <a:rPr lang="en-GB" sz="2800" b="1" dirty="0" err="1" smtClean="0">
                <a:solidFill>
                  <a:srgbClr val="FFC000"/>
                </a:solidFill>
              </a:rPr>
              <a:t>Telaprevir</a:t>
            </a:r>
            <a:r>
              <a:rPr lang="en-GB" sz="2800" b="1" dirty="0" smtClean="0">
                <a:solidFill>
                  <a:srgbClr val="FFC000"/>
                </a:solidFill>
              </a:rPr>
              <a:t> Vs </a:t>
            </a:r>
            <a:r>
              <a:rPr lang="en-GB" sz="2800" b="1" dirty="0" err="1" smtClean="0">
                <a:solidFill>
                  <a:srgbClr val="FFC000"/>
                </a:solidFill>
              </a:rPr>
              <a:t>Boceprevir</a:t>
            </a:r>
            <a:endParaRPr lang="en-GB" sz="2800" b="1" dirty="0">
              <a:solidFill>
                <a:srgbClr val="FFC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073274"/>
          </a:xfrm>
        </p:spPr>
        <p:txBody>
          <a:bodyPr>
            <a:normAutofit fontScale="90000"/>
          </a:bodyPr>
          <a:lstStyle/>
          <a:p>
            <a:pPr algn="ctr"/>
            <a:r>
              <a:rPr lang="el-GR" dirty="0" smtClean="0"/>
              <a:t>2</a:t>
            </a:r>
            <a:r>
              <a:rPr lang="el-GR" baseline="30000" dirty="0" smtClean="0"/>
              <a:t>ης</a:t>
            </a:r>
            <a:r>
              <a:rPr lang="el-GR" dirty="0" smtClean="0"/>
              <a:t> γενιάς </a:t>
            </a:r>
            <a:r>
              <a:rPr lang="en-GB" dirty="0" smtClean="0"/>
              <a:t>NS3/4A </a:t>
            </a:r>
            <a:r>
              <a:rPr lang="el-GR" dirty="0" smtClean="0"/>
              <a:t>Αναστολείς Πρωτεάσης </a:t>
            </a:r>
            <a:endParaRPr lang="en-GB" dirty="0"/>
          </a:p>
        </p:txBody>
      </p:sp>
      <p:sp>
        <p:nvSpPr>
          <p:cNvPr id="3" name="TextBox 2"/>
          <p:cNvSpPr txBox="1"/>
          <p:nvPr/>
        </p:nvSpPr>
        <p:spPr>
          <a:xfrm>
            <a:off x="467544" y="1484784"/>
            <a:ext cx="8280920" cy="5693866"/>
          </a:xfrm>
          <a:prstGeom prst="rect">
            <a:avLst/>
          </a:prstGeom>
          <a:noFill/>
        </p:spPr>
        <p:txBody>
          <a:bodyPr wrap="square" rtlCol="0">
            <a:spAutoFit/>
          </a:bodyPr>
          <a:lstStyle/>
          <a:p>
            <a:pPr>
              <a:buClr>
                <a:srgbClr val="FFC000"/>
              </a:buClr>
              <a:buFont typeface="Wingdings 2" pitchFamily="18" charset="2"/>
              <a:buChar char="®"/>
            </a:pPr>
            <a:r>
              <a:rPr lang="en-GB" sz="2800" dirty="0" smtClean="0"/>
              <a:t> </a:t>
            </a:r>
            <a:r>
              <a:rPr lang="en-GB" sz="2800" dirty="0" err="1" smtClean="0"/>
              <a:t>Simeprevir</a:t>
            </a:r>
            <a:r>
              <a:rPr lang="en-GB" sz="2800" dirty="0" smtClean="0"/>
              <a:t> </a:t>
            </a:r>
          </a:p>
          <a:p>
            <a:pPr>
              <a:buClr>
                <a:srgbClr val="FFC000"/>
              </a:buClr>
              <a:buFont typeface="Wingdings 2" pitchFamily="18" charset="2"/>
              <a:buChar char="®"/>
            </a:pPr>
            <a:endParaRPr lang="en-GB" sz="2800" dirty="0" smtClean="0"/>
          </a:p>
          <a:p>
            <a:pPr>
              <a:buClr>
                <a:srgbClr val="FFC000"/>
              </a:buClr>
              <a:buFont typeface="Wingdings 2" pitchFamily="18" charset="2"/>
              <a:buChar char="®"/>
            </a:pPr>
            <a:r>
              <a:rPr lang="en-GB" sz="2800" dirty="0" smtClean="0"/>
              <a:t> </a:t>
            </a:r>
            <a:r>
              <a:rPr lang="en-GB" sz="2800" dirty="0" err="1" smtClean="0"/>
              <a:t>Faldaprevir</a:t>
            </a:r>
            <a:r>
              <a:rPr lang="en-GB" sz="2800" dirty="0" smtClean="0"/>
              <a:t> (BI – 201335)</a:t>
            </a:r>
          </a:p>
          <a:p>
            <a:pPr>
              <a:buClr>
                <a:srgbClr val="FFC000"/>
              </a:buClr>
              <a:buFont typeface="Wingdings 2" pitchFamily="18" charset="2"/>
              <a:buChar char="®"/>
            </a:pPr>
            <a:endParaRPr lang="en-GB" sz="2800" dirty="0" smtClean="0"/>
          </a:p>
          <a:p>
            <a:pPr>
              <a:buClr>
                <a:srgbClr val="FFC000"/>
              </a:buClr>
              <a:buFont typeface="Wingdings 2" pitchFamily="18" charset="2"/>
              <a:buChar char="®"/>
            </a:pPr>
            <a:r>
              <a:rPr lang="en-GB" sz="2800" dirty="0" smtClean="0"/>
              <a:t> MK – 5172</a:t>
            </a:r>
          </a:p>
          <a:p>
            <a:pPr>
              <a:buClr>
                <a:srgbClr val="FFC000"/>
              </a:buClr>
              <a:buFont typeface="Wingdings 2" pitchFamily="18" charset="2"/>
              <a:buChar char="®"/>
            </a:pPr>
            <a:endParaRPr lang="en-GB" sz="2800" dirty="0" smtClean="0"/>
          </a:p>
          <a:p>
            <a:pPr>
              <a:buClr>
                <a:srgbClr val="FFC000"/>
              </a:buClr>
              <a:buFont typeface="Wingdings 2" pitchFamily="18" charset="2"/>
              <a:buChar char="®"/>
            </a:pPr>
            <a:r>
              <a:rPr lang="en-GB" sz="2800" dirty="0" smtClean="0"/>
              <a:t> ABT – 450</a:t>
            </a:r>
          </a:p>
          <a:p>
            <a:pPr>
              <a:buClr>
                <a:srgbClr val="FFC000"/>
              </a:buClr>
              <a:buFont typeface="Wingdings 2" pitchFamily="18" charset="2"/>
              <a:buChar char="®"/>
            </a:pPr>
            <a:endParaRPr lang="en-GB" sz="2800" dirty="0" smtClean="0"/>
          </a:p>
          <a:p>
            <a:pPr>
              <a:buClr>
                <a:srgbClr val="FFC000"/>
              </a:buClr>
              <a:buFont typeface="Wingdings 2" pitchFamily="18" charset="2"/>
              <a:buChar char="®"/>
            </a:pPr>
            <a:r>
              <a:rPr lang="en-GB" sz="2800" dirty="0" smtClean="0"/>
              <a:t> </a:t>
            </a:r>
            <a:r>
              <a:rPr lang="en-GB" sz="2800" dirty="0" err="1" smtClean="0"/>
              <a:t>Asunaprevir</a:t>
            </a:r>
            <a:r>
              <a:rPr lang="en-GB" sz="2800" dirty="0" smtClean="0"/>
              <a:t> (NS3 PI)</a:t>
            </a:r>
            <a:endParaRPr lang="el-GR" sz="2800" dirty="0" smtClean="0"/>
          </a:p>
          <a:p>
            <a:pPr>
              <a:buClr>
                <a:srgbClr val="FFC000"/>
              </a:buClr>
              <a:buFont typeface="Wingdings 2" pitchFamily="18" charset="2"/>
              <a:buChar char="®"/>
            </a:pPr>
            <a:endParaRPr lang="el-GR" sz="2800" dirty="0" smtClean="0"/>
          </a:p>
          <a:p>
            <a:pPr>
              <a:buClr>
                <a:srgbClr val="FFC000"/>
              </a:buClr>
              <a:buFont typeface="Wingdings 2" pitchFamily="18" charset="2"/>
              <a:buChar char="®"/>
            </a:pPr>
            <a:r>
              <a:rPr lang="en-GB" sz="2800" dirty="0" smtClean="0"/>
              <a:t> </a:t>
            </a:r>
            <a:r>
              <a:rPr lang="en-GB" sz="2800" dirty="0" err="1" smtClean="0"/>
              <a:t>Danoprevir</a:t>
            </a:r>
            <a:endParaRPr lang="en-GB" sz="2800" dirty="0" smtClean="0"/>
          </a:p>
          <a:p>
            <a:pPr>
              <a:buClr>
                <a:srgbClr val="FFC000"/>
              </a:buClr>
            </a:pPr>
            <a:endParaRPr lang="en-GB" sz="2800" dirty="0" smtClean="0"/>
          </a:p>
          <a:p>
            <a:pPr>
              <a:buClr>
                <a:srgbClr val="FFC000"/>
              </a:buClr>
              <a:buFont typeface="Wingdings 2" pitchFamily="18" charset="2"/>
              <a:buChar char="®"/>
            </a:pPr>
            <a:endParaRPr lang="en-GB"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0"/>
            <a:ext cx="8229600" cy="1399032"/>
          </a:xfrm>
        </p:spPr>
        <p:txBody>
          <a:bodyPr/>
          <a:lstStyle/>
          <a:p>
            <a:pPr algn="ctr"/>
            <a:r>
              <a:rPr lang="en-GB" dirty="0" smtClean="0"/>
              <a:t>Polymerase Inhibitors</a:t>
            </a:r>
            <a:endParaRPr lang="en-GB" dirty="0"/>
          </a:p>
        </p:txBody>
      </p:sp>
      <p:sp>
        <p:nvSpPr>
          <p:cNvPr id="4" name="TextBox 3"/>
          <p:cNvSpPr txBox="1"/>
          <p:nvPr/>
        </p:nvSpPr>
        <p:spPr>
          <a:xfrm>
            <a:off x="0" y="1164134"/>
            <a:ext cx="9144000" cy="5693866"/>
          </a:xfrm>
          <a:prstGeom prst="rect">
            <a:avLst/>
          </a:prstGeom>
          <a:noFill/>
        </p:spPr>
        <p:txBody>
          <a:bodyPr wrap="square" rtlCol="0">
            <a:spAutoFit/>
          </a:bodyPr>
          <a:lstStyle/>
          <a:p>
            <a:r>
              <a:rPr lang="el-GR" sz="2800" dirty="0" smtClean="0"/>
              <a:t> Παρεμβαίνουν στην αντιγραφή του ιού μέσω δέσμευσης στην </a:t>
            </a:r>
            <a:r>
              <a:rPr lang="en-GB" sz="2800" dirty="0" smtClean="0">
                <a:solidFill>
                  <a:srgbClr val="FFC000"/>
                </a:solidFill>
              </a:rPr>
              <a:t>NS5B-RNA</a:t>
            </a:r>
            <a:r>
              <a:rPr lang="en-GB" sz="2800" dirty="0" smtClean="0"/>
              <a:t> – </a:t>
            </a:r>
            <a:r>
              <a:rPr lang="el-GR" sz="2800" dirty="0" smtClean="0"/>
              <a:t>εξαρτώμενη πολυμεράση.</a:t>
            </a:r>
          </a:p>
          <a:p>
            <a:r>
              <a:rPr lang="el-GR" sz="2800" dirty="0" smtClean="0"/>
              <a:t>2 κατηγορίες:</a:t>
            </a:r>
          </a:p>
          <a:p>
            <a:pPr lvl="1">
              <a:buClr>
                <a:srgbClr val="FFC000"/>
              </a:buClr>
              <a:buFont typeface="AngsanaUPC" pitchFamily="18" charset="-34"/>
              <a:buChar char="๑"/>
            </a:pPr>
            <a:r>
              <a:rPr lang="el-GR" sz="2800" dirty="0" smtClean="0"/>
              <a:t> Νουκλεοσιδικά ανάλογα/αναστολείς</a:t>
            </a:r>
            <a:r>
              <a:rPr lang="en-GB" sz="2800" dirty="0" smtClean="0"/>
              <a:t> (NI)</a:t>
            </a:r>
          </a:p>
          <a:p>
            <a:pPr lvl="2">
              <a:buClr>
                <a:srgbClr val="FFC000"/>
              </a:buClr>
              <a:buFont typeface="Wingdings 2" pitchFamily="18" charset="2"/>
              <a:buChar char="®"/>
            </a:pPr>
            <a:r>
              <a:rPr lang="en-GB" sz="2800" dirty="0" smtClean="0"/>
              <a:t> </a:t>
            </a:r>
            <a:r>
              <a:rPr lang="en-GB" sz="2800" dirty="0" err="1" smtClean="0"/>
              <a:t>Sofosbuvir</a:t>
            </a:r>
            <a:endParaRPr lang="en-GB" sz="2800" dirty="0" smtClean="0"/>
          </a:p>
          <a:p>
            <a:pPr lvl="2">
              <a:buClr>
                <a:srgbClr val="FFC000"/>
              </a:buClr>
              <a:buFont typeface="Wingdings 2" pitchFamily="18" charset="2"/>
              <a:buChar char="®"/>
            </a:pPr>
            <a:r>
              <a:rPr lang="en-GB" sz="2800" dirty="0" smtClean="0"/>
              <a:t> </a:t>
            </a:r>
            <a:r>
              <a:rPr lang="en-GB" sz="2800" dirty="0" err="1" smtClean="0"/>
              <a:t>Mericitabine</a:t>
            </a:r>
            <a:endParaRPr lang="el-GR" sz="2800" dirty="0" smtClean="0"/>
          </a:p>
          <a:p>
            <a:pPr lvl="1">
              <a:buClr>
                <a:srgbClr val="FFC000"/>
              </a:buClr>
              <a:buFont typeface="AngsanaUPC" pitchFamily="18" charset="-34"/>
              <a:buChar char="๑"/>
            </a:pPr>
            <a:endParaRPr lang="el-GR" sz="2800" dirty="0" smtClean="0"/>
          </a:p>
          <a:p>
            <a:pPr lvl="1">
              <a:buClr>
                <a:srgbClr val="FFC000"/>
              </a:buClr>
              <a:buFont typeface="AngsanaUPC" pitchFamily="18" charset="-34"/>
              <a:buChar char="๑"/>
            </a:pPr>
            <a:r>
              <a:rPr lang="el-GR" sz="2800" dirty="0" smtClean="0"/>
              <a:t> Μη νουκλεοσιδικά ανάλογα/αναστολείς</a:t>
            </a:r>
            <a:r>
              <a:rPr lang="en-GB" sz="2800" dirty="0" smtClean="0"/>
              <a:t> (NNI)</a:t>
            </a:r>
            <a:endParaRPr lang="el-GR" sz="2800" dirty="0" smtClean="0"/>
          </a:p>
          <a:p>
            <a:pPr lvl="2">
              <a:buClr>
                <a:srgbClr val="FFC000"/>
              </a:buClr>
              <a:buFont typeface="Wingdings 2" pitchFamily="18" charset="2"/>
              <a:buChar char="®"/>
            </a:pPr>
            <a:r>
              <a:rPr lang="el-GR" sz="2800" dirty="0" smtClean="0"/>
              <a:t> </a:t>
            </a:r>
            <a:r>
              <a:rPr lang="en-GB" sz="2800" dirty="0" smtClean="0"/>
              <a:t>BI - 207127</a:t>
            </a:r>
          </a:p>
          <a:p>
            <a:pPr lvl="2">
              <a:buClr>
                <a:srgbClr val="FFC000"/>
              </a:buClr>
              <a:buFont typeface="Wingdings 2" pitchFamily="18" charset="2"/>
              <a:buChar char="®"/>
            </a:pPr>
            <a:r>
              <a:rPr lang="en-GB" sz="2800" dirty="0" smtClean="0"/>
              <a:t> BMS – 791325</a:t>
            </a:r>
          </a:p>
          <a:p>
            <a:pPr lvl="2">
              <a:buClr>
                <a:srgbClr val="FFC000"/>
              </a:buClr>
              <a:buFont typeface="Wingdings 2" pitchFamily="18" charset="2"/>
              <a:buChar char="®"/>
            </a:pPr>
            <a:r>
              <a:rPr lang="en-GB" sz="2800" dirty="0" smtClean="0"/>
              <a:t> ABT – 333</a:t>
            </a:r>
          </a:p>
          <a:p>
            <a:pPr lvl="2">
              <a:buClr>
                <a:srgbClr val="FFC000"/>
              </a:buClr>
              <a:buFont typeface="Wingdings 2" pitchFamily="18" charset="2"/>
              <a:buChar char="®"/>
            </a:pPr>
            <a:r>
              <a:rPr lang="en-GB" sz="2800" dirty="0" smtClean="0"/>
              <a:t> VX – 222</a:t>
            </a:r>
          </a:p>
          <a:p>
            <a:pPr lvl="2">
              <a:buClr>
                <a:srgbClr val="FFC000"/>
              </a:buClr>
              <a:buFont typeface="Wingdings 2" pitchFamily="18" charset="2"/>
              <a:buChar char="®"/>
            </a:pPr>
            <a:r>
              <a:rPr lang="en-GB" sz="2800" dirty="0" smtClean="0"/>
              <a:t> TMC - 647055</a:t>
            </a:r>
            <a:endParaRPr lang="en-GB"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NS5A </a:t>
            </a:r>
            <a:r>
              <a:rPr lang="el-GR" dirty="0" smtClean="0"/>
              <a:t>Αναστολείς</a:t>
            </a:r>
            <a:endParaRPr lang="en-GB" dirty="0"/>
          </a:p>
        </p:txBody>
      </p:sp>
      <p:sp>
        <p:nvSpPr>
          <p:cNvPr id="3" name="TextBox 2"/>
          <p:cNvSpPr txBox="1"/>
          <p:nvPr/>
        </p:nvSpPr>
        <p:spPr>
          <a:xfrm>
            <a:off x="395536" y="2060848"/>
            <a:ext cx="8424936" cy="2246769"/>
          </a:xfrm>
          <a:prstGeom prst="rect">
            <a:avLst/>
          </a:prstGeom>
          <a:noFill/>
        </p:spPr>
        <p:txBody>
          <a:bodyPr wrap="square" rtlCol="0">
            <a:spAutoFit/>
          </a:bodyPr>
          <a:lstStyle/>
          <a:p>
            <a:pPr>
              <a:buClr>
                <a:srgbClr val="FFC000"/>
              </a:buClr>
              <a:buFont typeface="Wingdings 2" pitchFamily="18" charset="2"/>
              <a:buChar char="®"/>
            </a:pPr>
            <a:r>
              <a:rPr lang="el-GR" sz="2800" dirty="0" smtClean="0"/>
              <a:t> </a:t>
            </a:r>
            <a:r>
              <a:rPr lang="en-GB" sz="2800" dirty="0" err="1" smtClean="0"/>
              <a:t>Daclatasvir</a:t>
            </a:r>
            <a:endParaRPr lang="en-GB" sz="2800" dirty="0" smtClean="0"/>
          </a:p>
          <a:p>
            <a:pPr>
              <a:buClr>
                <a:srgbClr val="FFC000"/>
              </a:buClr>
              <a:buFont typeface="Wingdings 2" pitchFamily="18" charset="2"/>
              <a:buChar char="®"/>
            </a:pPr>
            <a:endParaRPr lang="en-GB" sz="2800" dirty="0" smtClean="0"/>
          </a:p>
          <a:p>
            <a:pPr>
              <a:buClr>
                <a:srgbClr val="FFC000"/>
              </a:buClr>
              <a:buFont typeface="Wingdings 2" pitchFamily="18" charset="2"/>
              <a:buChar char="®"/>
            </a:pPr>
            <a:r>
              <a:rPr lang="en-GB" sz="2800" dirty="0" smtClean="0"/>
              <a:t> </a:t>
            </a:r>
            <a:r>
              <a:rPr lang="en-GB" sz="2800" dirty="0" err="1" smtClean="0"/>
              <a:t>Ledipasvir</a:t>
            </a:r>
            <a:r>
              <a:rPr lang="en-GB" sz="2800" dirty="0" smtClean="0"/>
              <a:t> (GS – 5885)</a:t>
            </a:r>
          </a:p>
          <a:p>
            <a:pPr>
              <a:buClr>
                <a:srgbClr val="FFC000"/>
              </a:buClr>
              <a:buFont typeface="Wingdings 2" pitchFamily="18" charset="2"/>
              <a:buChar char="®"/>
            </a:pPr>
            <a:endParaRPr lang="en-GB" sz="2800" dirty="0" smtClean="0"/>
          </a:p>
          <a:p>
            <a:pPr>
              <a:buClr>
                <a:srgbClr val="FFC000"/>
              </a:buClr>
              <a:buFont typeface="Wingdings 2" pitchFamily="18" charset="2"/>
              <a:buChar char="®"/>
            </a:pPr>
            <a:r>
              <a:rPr lang="en-GB" sz="2800" dirty="0" smtClean="0"/>
              <a:t> ABT - 267</a:t>
            </a:r>
            <a:endParaRPr lang="en-GB"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188640"/>
            <a:ext cx="8568952" cy="5693866"/>
          </a:xfrm>
          <a:prstGeom prst="rect">
            <a:avLst/>
          </a:prstGeom>
          <a:noFill/>
        </p:spPr>
        <p:txBody>
          <a:bodyPr wrap="square" rtlCol="0">
            <a:spAutoFit/>
          </a:bodyPr>
          <a:lstStyle/>
          <a:p>
            <a:r>
              <a:rPr lang="en-GB" sz="2800" u="sng" dirty="0" err="1" smtClean="0"/>
              <a:t>Mericitabine</a:t>
            </a:r>
            <a:r>
              <a:rPr lang="en-GB" sz="2800" u="sng" dirty="0" smtClean="0"/>
              <a:t> + </a:t>
            </a:r>
            <a:r>
              <a:rPr lang="en-GB" sz="2800" u="sng" dirty="0" err="1" smtClean="0"/>
              <a:t>PegIFN</a:t>
            </a:r>
            <a:r>
              <a:rPr lang="en-GB" sz="2800" u="sng" dirty="0" smtClean="0"/>
              <a:t> + RBV </a:t>
            </a:r>
            <a:r>
              <a:rPr lang="en-GB" sz="2800" dirty="0" smtClean="0"/>
              <a:t>		(Phase II b)</a:t>
            </a:r>
            <a:endParaRPr lang="el-GR" sz="2800" dirty="0" smtClean="0"/>
          </a:p>
          <a:p>
            <a:endParaRPr lang="en-GB" sz="2800" dirty="0" smtClean="0"/>
          </a:p>
          <a:p>
            <a:r>
              <a:rPr lang="el-GR" sz="2800" dirty="0" smtClean="0"/>
              <a:t>Γονότυποι 1 (60% 1</a:t>
            </a:r>
            <a:r>
              <a:rPr lang="el-GR" sz="2800" baseline="30000" dirty="0" smtClean="0"/>
              <a:t> </a:t>
            </a:r>
            <a:r>
              <a:rPr lang="el-GR" sz="2800" dirty="0" smtClean="0"/>
              <a:t>α, 30% 1β) και 4</a:t>
            </a:r>
          </a:p>
          <a:p>
            <a:endParaRPr lang="el-GR" sz="2800" dirty="0" smtClean="0"/>
          </a:p>
          <a:p>
            <a:pPr>
              <a:buClr>
                <a:srgbClr val="FFC000"/>
              </a:buClr>
              <a:buFont typeface="AngsanaUPC" pitchFamily="18" charset="-34"/>
              <a:buChar char="๑"/>
            </a:pPr>
            <a:r>
              <a:rPr lang="el-GR" sz="2400" dirty="0" smtClean="0"/>
              <a:t>Στο τέλος της θερπαπείας (24</a:t>
            </a:r>
            <a:r>
              <a:rPr lang="en-GB" sz="2400" dirty="0" smtClean="0"/>
              <a:t>w)</a:t>
            </a:r>
            <a:r>
              <a:rPr lang="el-GR" sz="2400" dirty="0" smtClean="0"/>
              <a:t>: 90% μη ανιχνεύσιμο </a:t>
            </a:r>
            <a:r>
              <a:rPr lang="en-GB" sz="2400" dirty="0" smtClean="0"/>
              <a:t>HCV RNA </a:t>
            </a:r>
            <a:r>
              <a:rPr lang="el-GR" sz="2400" dirty="0" smtClean="0"/>
              <a:t> </a:t>
            </a:r>
            <a:r>
              <a:rPr lang="en-GB" sz="2400" dirty="0" err="1" smtClean="0"/>
              <a:t>vs</a:t>
            </a:r>
            <a:r>
              <a:rPr lang="en-GB" sz="2400" dirty="0" smtClean="0"/>
              <a:t> </a:t>
            </a:r>
            <a:r>
              <a:rPr lang="el-GR" sz="2400" dirty="0" smtClean="0"/>
              <a:t>60% σε όσους έλαβαν </a:t>
            </a:r>
            <a:r>
              <a:rPr lang="en-GB" sz="2400" dirty="0" smtClean="0"/>
              <a:t>placebo</a:t>
            </a:r>
          </a:p>
          <a:p>
            <a:pPr>
              <a:buClr>
                <a:srgbClr val="FFC000"/>
              </a:buClr>
              <a:buFont typeface="AngsanaUPC" pitchFamily="18" charset="-34"/>
              <a:buChar char="๑"/>
            </a:pPr>
            <a:r>
              <a:rPr lang="en-GB" sz="2400" dirty="0" smtClean="0"/>
              <a:t>56,8% SVR (</a:t>
            </a:r>
            <a:r>
              <a:rPr lang="en-GB" sz="2400" dirty="0" err="1" smtClean="0"/>
              <a:t>vs</a:t>
            </a:r>
            <a:r>
              <a:rPr lang="en-GB" sz="2400" dirty="0" smtClean="0"/>
              <a:t> placebo 36,5%)</a:t>
            </a:r>
          </a:p>
          <a:p>
            <a:pPr>
              <a:buClr>
                <a:srgbClr val="FFC000"/>
              </a:buClr>
              <a:buFont typeface="AngsanaUPC" pitchFamily="18" charset="-34"/>
              <a:buChar char="๑"/>
            </a:pPr>
            <a:r>
              <a:rPr lang="en-GB" sz="2400" dirty="0" smtClean="0"/>
              <a:t>27,7% </a:t>
            </a:r>
            <a:r>
              <a:rPr lang="el-GR" sz="2400" dirty="0" smtClean="0"/>
              <a:t>υποτροπή (</a:t>
            </a:r>
            <a:r>
              <a:rPr lang="en-GB" sz="2400" dirty="0" err="1" smtClean="0"/>
              <a:t>vs</a:t>
            </a:r>
            <a:r>
              <a:rPr lang="en-GB" sz="2400" dirty="0" smtClean="0"/>
              <a:t> placebo 32%)</a:t>
            </a:r>
          </a:p>
          <a:p>
            <a:pPr>
              <a:buClr>
                <a:srgbClr val="FFC000"/>
              </a:buClr>
              <a:buFont typeface="AngsanaUPC" pitchFamily="18" charset="-34"/>
              <a:buChar char="๑"/>
            </a:pPr>
            <a:r>
              <a:rPr lang="el-GR" sz="2400" dirty="0" smtClean="0"/>
              <a:t>Το 3πλό σχήμα με </a:t>
            </a:r>
            <a:r>
              <a:rPr lang="en-GB" sz="2400" dirty="0" err="1" smtClean="0"/>
              <a:t>Mericitabine</a:t>
            </a:r>
            <a:r>
              <a:rPr lang="en-GB" sz="2400" dirty="0" smtClean="0"/>
              <a:t> </a:t>
            </a:r>
            <a:r>
              <a:rPr lang="el-GR" sz="2400" dirty="0" smtClean="0"/>
              <a:t>ήταν ασφαλές και καλά ανεκτό</a:t>
            </a:r>
          </a:p>
          <a:p>
            <a:pPr>
              <a:buClr>
                <a:srgbClr val="FFC000"/>
              </a:buClr>
              <a:buFont typeface="AngsanaUPC" pitchFamily="18" charset="-34"/>
              <a:buChar char="๑"/>
            </a:pPr>
            <a:r>
              <a:rPr lang="el-GR" sz="2400" dirty="0" smtClean="0"/>
              <a:t>Ανεπιθύμητες ενέργειες παρόμοιες με αυτές του σχήματος </a:t>
            </a:r>
            <a:r>
              <a:rPr lang="en-GB" sz="2400" dirty="0" smtClean="0"/>
              <a:t>IFN/RBV (</a:t>
            </a:r>
            <a:r>
              <a:rPr lang="el-GR" sz="2400" dirty="0" smtClean="0"/>
              <a:t>κόπωση, κεφαλαλγία, αναιμία)</a:t>
            </a:r>
            <a:r>
              <a:rPr lang="en-GB" sz="2400" dirty="0" smtClean="0"/>
              <a:t> </a:t>
            </a:r>
            <a:endParaRPr lang="el-GR" sz="2400" dirty="0" smtClean="0"/>
          </a:p>
          <a:p>
            <a:endParaRPr lang="en-GB" sz="2800" dirty="0" smtClean="0"/>
          </a:p>
          <a:p>
            <a:endParaRPr lang="en-GB" sz="2800" dirty="0" smtClean="0"/>
          </a:p>
          <a:p>
            <a:endParaRPr lang="en-GB" sz="2800" dirty="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1484784"/>
            <a:ext cx="8229600" cy="1399032"/>
          </a:xfrm>
        </p:spPr>
        <p:txBody>
          <a:bodyPr/>
          <a:lstStyle/>
          <a:p>
            <a:pPr algn="ctr"/>
            <a:r>
              <a:rPr lang="en-GB" dirty="0" smtClean="0"/>
              <a:t>IFN – free Trials</a:t>
            </a:r>
            <a:endParaRPr lang="en-GB"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95536" y="0"/>
            <a:ext cx="8147248" cy="332656"/>
          </a:xfrm>
        </p:spPr>
        <p:txBody>
          <a:bodyPr>
            <a:noAutofit/>
          </a:bodyPr>
          <a:lstStyle/>
          <a:p>
            <a:r>
              <a:rPr lang="el-GR" sz="2800" dirty="0" smtClean="0"/>
              <a:t>Αλγόριθμος Θεραπείας </a:t>
            </a:r>
            <a:r>
              <a:rPr lang="en-GB" sz="2800" dirty="0" smtClean="0"/>
              <a:t>ATL</a:t>
            </a:r>
            <a:endParaRPr lang="en-GB" sz="2800" dirty="0"/>
          </a:p>
        </p:txBody>
      </p:sp>
      <p:graphicFrame>
        <p:nvGraphicFramePr>
          <p:cNvPr id="7" name="Table 6"/>
          <p:cNvGraphicFramePr>
            <a:graphicFrameLocks noGrp="1"/>
          </p:cNvGraphicFramePr>
          <p:nvPr/>
        </p:nvGraphicFramePr>
        <p:xfrm>
          <a:off x="0" y="476672"/>
          <a:ext cx="9144000" cy="6372389"/>
        </p:xfrm>
        <a:graphic>
          <a:graphicData uri="http://schemas.openxmlformats.org/drawingml/2006/table">
            <a:tbl>
              <a:tblPr firstRow="1" bandRow="1">
                <a:tableStyleId>{BC89EF96-8CEA-46FF-86C4-4CE0E7609802}</a:tableStyleId>
              </a:tblPr>
              <a:tblGrid>
                <a:gridCol w="2483768"/>
                <a:gridCol w="3312368"/>
                <a:gridCol w="3347864"/>
              </a:tblGrid>
              <a:tr h="390583">
                <a:tc>
                  <a:txBody>
                    <a:bodyPr/>
                    <a:lstStyle/>
                    <a:p>
                      <a:pPr algn="ctr"/>
                      <a:r>
                        <a:rPr lang="el-GR" b="0" dirty="0" smtClean="0">
                          <a:solidFill>
                            <a:schemeClr val="bg1"/>
                          </a:solidFill>
                        </a:rPr>
                        <a:t>Υπότυπος</a:t>
                      </a:r>
                      <a:endParaRPr lang="en-GB" b="0" dirty="0">
                        <a:solidFill>
                          <a:schemeClr val="bg1"/>
                        </a:solidFill>
                      </a:endParaRPr>
                    </a:p>
                  </a:txBody>
                  <a:tcPr>
                    <a:lnB w="38100" cap="flat" cmpd="sng" algn="ctr">
                      <a:solidFill>
                        <a:srgbClr val="FFC000"/>
                      </a:solidFill>
                      <a:prstDash val="solid"/>
                      <a:round/>
                      <a:headEnd type="none" w="med" len="med"/>
                      <a:tailEnd type="none" w="med" len="med"/>
                    </a:lnB>
                    <a:solidFill>
                      <a:schemeClr val="accent1">
                        <a:lumMod val="40000"/>
                        <a:lumOff val="60000"/>
                      </a:schemeClr>
                    </a:solidFill>
                  </a:tcPr>
                </a:tc>
                <a:tc>
                  <a:txBody>
                    <a:bodyPr/>
                    <a:lstStyle/>
                    <a:p>
                      <a:pPr algn="ctr"/>
                      <a:r>
                        <a:rPr lang="el-GR" b="0" dirty="0" smtClean="0">
                          <a:solidFill>
                            <a:schemeClr val="bg1"/>
                          </a:solidFill>
                        </a:rPr>
                        <a:t>Αρχική Θεραπεία</a:t>
                      </a:r>
                      <a:endParaRPr lang="en-GB" b="0" dirty="0">
                        <a:solidFill>
                          <a:schemeClr val="bg1"/>
                        </a:solidFill>
                      </a:endParaRPr>
                    </a:p>
                  </a:txBody>
                  <a:tcPr>
                    <a:lnB w="38100" cap="flat" cmpd="sng" algn="ctr">
                      <a:solidFill>
                        <a:srgbClr val="FFC000"/>
                      </a:solidFill>
                      <a:prstDash val="solid"/>
                      <a:round/>
                      <a:headEnd type="none" w="med" len="med"/>
                      <a:tailEnd type="none" w="med" len="med"/>
                    </a:lnB>
                    <a:solidFill>
                      <a:schemeClr val="accent1">
                        <a:lumMod val="40000"/>
                        <a:lumOff val="60000"/>
                      </a:schemeClr>
                    </a:solidFill>
                  </a:tcPr>
                </a:tc>
                <a:tc>
                  <a:txBody>
                    <a:bodyPr/>
                    <a:lstStyle/>
                    <a:p>
                      <a:pPr algn="ctr"/>
                      <a:r>
                        <a:rPr lang="el-GR" b="0" dirty="0" smtClean="0">
                          <a:solidFill>
                            <a:schemeClr val="bg1"/>
                          </a:solidFill>
                        </a:rPr>
                        <a:t>Θεραπεία συντήρησης</a:t>
                      </a:r>
                      <a:endParaRPr lang="en-GB" b="0" dirty="0">
                        <a:solidFill>
                          <a:schemeClr val="bg1"/>
                        </a:solidFill>
                      </a:endParaRPr>
                    </a:p>
                  </a:txBody>
                  <a:tcPr>
                    <a:lnB w="38100" cap="flat" cmpd="sng" algn="ctr">
                      <a:solidFill>
                        <a:srgbClr val="FFC000"/>
                      </a:solidFill>
                      <a:prstDash val="solid"/>
                      <a:round/>
                      <a:headEnd type="none" w="med" len="med"/>
                      <a:tailEnd type="none" w="med" len="med"/>
                    </a:lnB>
                    <a:solidFill>
                      <a:schemeClr val="accent1">
                        <a:lumMod val="40000"/>
                        <a:lumOff val="60000"/>
                      </a:schemeClr>
                    </a:solidFill>
                  </a:tcPr>
                </a:tc>
              </a:tr>
              <a:tr h="390583">
                <a:tc>
                  <a:txBody>
                    <a:bodyPr/>
                    <a:lstStyle/>
                    <a:p>
                      <a:r>
                        <a:rPr lang="el-GR" b="1" dirty="0" smtClean="0">
                          <a:solidFill>
                            <a:schemeClr val="bg1"/>
                          </a:solidFill>
                        </a:rPr>
                        <a:t>Υποβόσκουσα</a:t>
                      </a:r>
                      <a:r>
                        <a:rPr lang="el-GR" b="1" baseline="0" dirty="0" smtClean="0">
                          <a:solidFill>
                            <a:schemeClr val="bg1"/>
                          </a:solidFill>
                        </a:rPr>
                        <a:t> / Χρόνια</a:t>
                      </a:r>
                      <a:endParaRPr lang="en-GB" b="1" dirty="0">
                        <a:solidFill>
                          <a:schemeClr val="bg1"/>
                        </a:solidFill>
                      </a:endParaRPr>
                    </a:p>
                  </a:txBody>
                  <a:tcPr>
                    <a:lnL w="381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381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accent1">
                        <a:lumMod val="20000"/>
                        <a:lumOff val="80000"/>
                      </a:schemeClr>
                    </a:solidFill>
                  </a:tcPr>
                </a:tc>
                <a:tc>
                  <a:txBody>
                    <a:bodyPr/>
                    <a:lstStyle/>
                    <a:p>
                      <a:r>
                        <a:rPr lang="en-GB" b="1" dirty="0" smtClean="0">
                          <a:solidFill>
                            <a:schemeClr val="bg1"/>
                          </a:solidFill>
                        </a:rPr>
                        <a:t>IFN</a:t>
                      </a:r>
                      <a:r>
                        <a:rPr lang="en-GB" b="1" baseline="0" dirty="0" smtClean="0">
                          <a:solidFill>
                            <a:schemeClr val="bg1"/>
                          </a:solidFill>
                        </a:rPr>
                        <a:t> – AZT </a:t>
                      </a:r>
                      <a:endParaRPr lang="en-GB" b="1" dirty="0">
                        <a:solidFill>
                          <a:schemeClr val="bg1"/>
                        </a:solidFill>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381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accent1">
                        <a:lumMod val="40000"/>
                        <a:lumOff val="60000"/>
                      </a:schemeClr>
                    </a:solidFill>
                  </a:tcPr>
                </a:tc>
                <a:tc>
                  <a:txBody>
                    <a:bodyPr/>
                    <a:lstStyle/>
                    <a:p>
                      <a:r>
                        <a:rPr lang="el-GR" sz="1600" dirty="0" smtClean="0">
                          <a:solidFill>
                            <a:schemeClr val="bg1"/>
                          </a:solidFill>
                        </a:rPr>
                        <a:t> + </a:t>
                      </a:r>
                      <a:r>
                        <a:rPr lang="en-GB" sz="1600" dirty="0" smtClean="0">
                          <a:solidFill>
                            <a:schemeClr val="bg1"/>
                          </a:solidFill>
                        </a:rPr>
                        <a:t>Arsenic</a:t>
                      </a:r>
                      <a:r>
                        <a:rPr lang="en-GB" sz="1600" baseline="0" dirty="0" smtClean="0">
                          <a:solidFill>
                            <a:schemeClr val="bg1"/>
                          </a:solidFill>
                        </a:rPr>
                        <a:t> Trioxide</a:t>
                      </a:r>
                      <a:endParaRPr lang="en-GB" sz="1600" dirty="0">
                        <a:solidFill>
                          <a:schemeClr val="bg1"/>
                        </a:solidFill>
                      </a:endParaRPr>
                    </a:p>
                  </a:txBody>
                  <a:tcPr>
                    <a:lnL w="12700" cap="flat" cmpd="sng" algn="ctr">
                      <a:solidFill>
                        <a:srgbClr val="FFC000"/>
                      </a:solidFill>
                      <a:prstDash val="solid"/>
                      <a:round/>
                      <a:headEnd type="none" w="med" len="med"/>
                      <a:tailEnd type="none" w="med" len="med"/>
                    </a:lnL>
                    <a:lnR w="38100" cap="flat" cmpd="sng" algn="ctr">
                      <a:solidFill>
                        <a:srgbClr val="FFC000"/>
                      </a:solidFill>
                      <a:prstDash val="solid"/>
                      <a:round/>
                      <a:headEnd type="none" w="med" len="med"/>
                      <a:tailEnd type="none" w="med" len="med"/>
                    </a:lnR>
                    <a:lnT w="381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accent1">
                        <a:lumMod val="40000"/>
                        <a:lumOff val="60000"/>
                      </a:schemeClr>
                    </a:solidFill>
                  </a:tcPr>
                </a:tc>
              </a:tr>
              <a:tr h="1829855">
                <a:tc>
                  <a:txBody>
                    <a:bodyPr/>
                    <a:lstStyle/>
                    <a:p>
                      <a:endParaRPr lang="en-GB" b="1" dirty="0">
                        <a:solidFill>
                          <a:schemeClr val="bg1"/>
                        </a:solidFill>
                      </a:endParaRPr>
                    </a:p>
                  </a:txBody>
                  <a:tcPr>
                    <a:lnL w="381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38100" cap="flat" cmpd="sng" algn="ctr">
                      <a:solidFill>
                        <a:srgbClr val="FFC000"/>
                      </a:solidFill>
                      <a:prstDash val="solid"/>
                      <a:round/>
                      <a:headEnd type="none" w="med" len="med"/>
                      <a:tailEnd type="none" w="med" len="med"/>
                    </a:lnB>
                    <a:solidFill>
                      <a:schemeClr val="accent1">
                        <a:lumMod val="40000"/>
                        <a:lumOff val="60000"/>
                      </a:schemeClr>
                    </a:solidFill>
                  </a:tcPr>
                </a:tc>
                <a:tc>
                  <a:txBody>
                    <a:bodyPr/>
                    <a:lstStyle/>
                    <a:p>
                      <a:r>
                        <a:rPr lang="en-GB" dirty="0" smtClean="0">
                          <a:solidFill>
                            <a:schemeClr val="bg1"/>
                          </a:solidFill>
                        </a:rPr>
                        <a:t>IFN:</a:t>
                      </a:r>
                      <a:r>
                        <a:rPr lang="en-GB" baseline="0" dirty="0" smtClean="0">
                          <a:solidFill>
                            <a:schemeClr val="bg1"/>
                          </a:solidFill>
                        </a:rPr>
                        <a:t> 5-6 </a:t>
                      </a:r>
                      <a:r>
                        <a:rPr lang="el-GR" baseline="0" dirty="0" smtClean="0">
                          <a:solidFill>
                            <a:schemeClr val="bg1"/>
                          </a:solidFill>
                        </a:rPr>
                        <a:t>εκ. </a:t>
                      </a:r>
                      <a:r>
                        <a:rPr lang="en-GB" baseline="0" dirty="0" smtClean="0">
                          <a:solidFill>
                            <a:schemeClr val="bg1"/>
                          </a:solidFill>
                        </a:rPr>
                        <a:t>IU/m</a:t>
                      </a:r>
                      <a:r>
                        <a:rPr lang="en-GB" sz="1200" baseline="0" dirty="0" smtClean="0">
                          <a:solidFill>
                            <a:schemeClr val="bg1"/>
                          </a:solidFill>
                        </a:rPr>
                        <a:t>2</a:t>
                      </a:r>
                      <a:r>
                        <a:rPr lang="en-GB" sz="1800" baseline="0" dirty="0" smtClean="0">
                          <a:solidFill>
                            <a:schemeClr val="bg1"/>
                          </a:solidFill>
                        </a:rPr>
                        <a:t>/d</a:t>
                      </a:r>
                    </a:p>
                    <a:p>
                      <a:r>
                        <a:rPr lang="en-GB" sz="1800" baseline="0" dirty="0" smtClean="0">
                          <a:solidFill>
                            <a:schemeClr val="bg1"/>
                          </a:solidFill>
                        </a:rPr>
                        <a:t>AZT: 600-900 mg/d </a:t>
                      </a:r>
                      <a:r>
                        <a:rPr lang="el-GR" sz="1800" baseline="0" dirty="0" smtClean="0">
                          <a:solidFill>
                            <a:schemeClr val="bg1"/>
                          </a:solidFill>
                        </a:rPr>
                        <a:t>σε 3 δόσεις</a:t>
                      </a:r>
                    </a:p>
                    <a:p>
                      <a:r>
                        <a:rPr lang="el-GR" sz="1800" baseline="0" dirty="0" smtClean="0">
                          <a:solidFill>
                            <a:schemeClr val="bg1"/>
                          </a:solidFill>
                        </a:rPr>
                        <a:t>Μετά από 1 μηνα:</a:t>
                      </a:r>
                    </a:p>
                    <a:p>
                      <a:r>
                        <a:rPr lang="en-GB" sz="1800" baseline="0" dirty="0" smtClean="0">
                          <a:solidFill>
                            <a:schemeClr val="bg1"/>
                          </a:solidFill>
                        </a:rPr>
                        <a:t>IFN: 3-5 </a:t>
                      </a:r>
                      <a:r>
                        <a:rPr lang="el-GR" sz="1800" baseline="0" dirty="0" smtClean="0">
                          <a:solidFill>
                            <a:schemeClr val="bg1"/>
                          </a:solidFill>
                        </a:rPr>
                        <a:t>εκ </a:t>
                      </a:r>
                      <a:r>
                        <a:rPr lang="en-GB" sz="1800" baseline="0" dirty="0" smtClean="0">
                          <a:solidFill>
                            <a:schemeClr val="bg1"/>
                          </a:solidFill>
                        </a:rPr>
                        <a:t>IU/d</a:t>
                      </a:r>
                    </a:p>
                    <a:p>
                      <a:r>
                        <a:rPr lang="en-GB" sz="1800" baseline="0" dirty="0" smtClean="0">
                          <a:solidFill>
                            <a:schemeClr val="bg1"/>
                          </a:solidFill>
                        </a:rPr>
                        <a:t>AZT: 600mg/d </a:t>
                      </a:r>
                      <a:r>
                        <a:rPr lang="el-GR" sz="1800" baseline="0" dirty="0" smtClean="0">
                          <a:solidFill>
                            <a:schemeClr val="bg1"/>
                          </a:solidFill>
                        </a:rPr>
                        <a:t>σε 2 δόσεις</a:t>
                      </a: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38100" cap="flat" cmpd="sng" algn="ctr">
                      <a:solidFill>
                        <a:srgbClr val="FFC000"/>
                      </a:solidFill>
                      <a:prstDash val="solid"/>
                      <a:round/>
                      <a:headEnd type="none" w="med" len="med"/>
                      <a:tailEnd type="none" w="med" len="med"/>
                    </a:lnB>
                    <a:solidFill>
                      <a:schemeClr val="accent1">
                        <a:lumMod val="40000"/>
                        <a:lumOff val="60000"/>
                      </a:schemeClr>
                    </a:solidFill>
                  </a:tcPr>
                </a:tc>
                <a:tc>
                  <a:txBody>
                    <a:bodyPr/>
                    <a:lstStyle/>
                    <a:p>
                      <a:endParaRPr lang="en-GB" sz="1600" dirty="0">
                        <a:solidFill>
                          <a:schemeClr val="bg1"/>
                        </a:solidFill>
                      </a:endParaRPr>
                    </a:p>
                  </a:txBody>
                  <a:tcPr>
                    <a:lnL w="12700" cap="flat" cmpd="sng" algn="ctr">
                      <a:solidFill>
                        <a:srgbClr val="FFC000"/>
                      </a:solidFill>
                      <a:prstDash val="solid"/>
                      <a:round/>
                      <a:headEnd type="none" w="med" len="med"/>
                      <a:tailEnd type="none" w="med" len="med"/>
                    </a:lnL>
                    <a:lnR w="381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38100" cap="flat" cmpd="sng" algn="ctr">
                      <a:solidFill>
                        <a:srgbClr val="FFC000"/>
                      </a:solidFill>
                      <a:prstDash val="solid"/>
                      <a:round/>
                      <a:headEnd type="none" w="med" len="med"/>
                      <a:tailEnd type="none" w="med" len="med"/>
                    </a:lnB>
                    <a:solidFill>
                      <a:schemeClr val="accent1">
                        <a:lumMod val="40000"/>
                        <a:lumOff val="60000"/>
                      </a:schemeClr>
                    </a:solidFill>
                  </a:tcPr>
                </a:tc>
              </a:tr>
              <a:tr h="390583">
                <a:tc>
                  <a:txBody>
                    <a:bodyPr/>
                    <a:lstStyle/>
                    <a:p>
                      <a:r>
                        <a:rPr lang="el-GR" b="1" dirty="0" smtClean="0">
                          <a:solidFill>
                            <a:schemeClr val="bg1"/>
                          </a:solidFill>
                        </a:rPr>
                        <a:t>Α</a:t>
                      </a:r>
                      <a:r>
                        <a:rPr lang="en-GB" b="1" dirty="0" smtClean="0">
                          <a:solidFill>
                            <a:schemeClr val="bg1"/>
                          </a:solidFill>
                        </a:rPr>
                        <a:t>TL</a:t>
                      </a:r>
                      <a:r>
                        <a:rPr lang="en-GB" b="1" baseline="0" dirty="0" smtClean="0">
                          <a:solidFill>
                            <a:schemeClr val="bg1"/>
                          </a:solidFill>
                        </a:rPr>
                        <a:t> </a:t>
                      </a:r>
                      <a:r>
                        <a:rPr lang="el-GR" b="1" baseline="0" dirty="0" smtClean="0">
                          <a:solidFill>
                            <a:schemeClr val="bg1"/>
                          </a:solidFill>
                        </a:rPr>
                        <a:t>Λέμφωμα</a:t>
                      </a:r>
                      <a:endParaRPr lang="en-GB" b="1" dirty="0">
                        <a:solidFill>
                          <a:schemeClr val="bg1"/>
                        </a:solidFill>
                      </a:endParaRPr>
                    </a:p>
                  </a:txBody>
                  <a:tcPr>
                    <a:lnL w="38100" cap="flat" cmpd="sng" algn="ctr">
                      <a:solidFill>
                        <a:srgbClr val="FFC000"/>
                      </a:solidFill>
                      <a:prstDash val="solid"/>
                      <a:round/>
                      <a:headEnd type="none" w="med" len="med"/>
                      <a:tailEnd type="none" w="med" len="med"/>
                    </a:lnL>
                    <a:lnT w="38100" cap="flat" cmpd="sng" algn="ctr">
                      <a:solidFill>
                        <a:srgbClr val="FFC000"/>
                      </a:solidFill>
                      <a:prstDash val="solid"/>
                      <a:round/>
                      <a:headEnd type="none" w="med" len="med"/>
                      <a:tailEnd type="none" w="med" len="med"/>
                    </a:lnT>
                    <a:solidFill>
                      <a:schemeClr val="accent1">
                        <a:lumMod val="20000"/>
                        <a:lumOff val="80000"/>
                      </a:schemeClr>
                    </a:solidFill>
                  </a:tcPr>
                </a:tc>
                <a:tc>
                  <a:txBody>
                    <a:bodyPr/>
                    <a:lstStyle/>
                    <a:p>
                      <a:r>
                        <a:rPr lang="en-GB" dirty="0" smtClean="0">
                          <a:solidFill>
                            <a:schemeClr val="bg1"/>
                          </a:solidFill>
                        </a:rPr>
                        <a:t>LSG 15 </a:t>
                      </a:r>
                      <a:r>
                        <a:rPr lang="el-GR" dirty="0" smtClean="0">
                          <a:solidFill>
                            <a:schemeClr val="bg1"/>
                          </a:solidFill>
                        </a:rPr>
                        <a:t>ΧΜΘ</a:t>
                      </a:r>
                      <a:r>
                        <a:rPr lang="el-GR" baseline="0" dirty="0" smtClean="0">
                          <a:solidFill>
                            <a:schemeClr val="bg1"/>
                          </a:solidFill>
                        </a:rPr>
                        <a:t> σχήμα</a:t>
                      </a:r>
                      <a:endParaRPr lang="en-GB" dirty="0">
                        <a:solidFill>
                          <a:schemeClr val="bg1"/>
                        </a:solidFill>
                      </a:endParaRPr>
                    </a:p>
                  </a:txBody>
                  <a:tcPr>
                    <a:lnT w="38100" cap="flat" cmpd="sng" algn="ctr">
                      <a:solidFill>
                        <a:srgbClr val="FFC000"/>
                      </a:solidFill>
                      <a:prstDash val="solid"/>
                      <a:round/>
                      <a:headEnd type="none" w="med" len="med"/>
                      <a:tailEnd type="none" w="med" len="med"/>
                    </a:lnT>
                    <a:solidFill>
                      <a:schemeClr val="accent1">
                        <a:lumMod val="40000"/>
                        <a:lumOff val="60000"/>
                      </a:schemeClr>
                    </a:solidFill>
                  </a:tcPr>
                </a:tc>
                <a:tc>
                  <a:txBody>
                    <a:bodyPr/>
                    <a:lstStyle/>
                    <a:p>
                      <a:r>
                        <a:rPr lang="el-GR" sz="1600" dirty="0" smtClean="0">
                          <a:solidFill>
                            <a:schemeClr val="bg1"/>
                          </a:solidFill>
                        </a:rPr>
                        <a:t>Αλλογενής</a:t>
                      </a:r>
                      <a:r>
                        <a:rPr lang="el-GR" sz="1600" baseline="0" dirty="0" smtClean="0">
                          <a:solidFill>
                            <a:schemeClr val="bg1"/>
                          </a:solidFill>
                        </a:rPr>
                        <a:t> μεταμόσχευση</a:t>
                      </a:r>
                    </a:p>
                  </a:txBody>
                  <a:tcPr>
                    <a:lnR w="38100" cap="flat" cmpd="sng" algn="ctr">
                      <a:solidFill>
                        <a:srgbClr val="FFC000"/>
                      </a:solidFill>
                      <a:prstDash val="solid"/>
                      <a:round/>
                      <a:headEnd type="none" w="med" len="med"/>
                      <a:tailEnd type="none" w="med" len="med"/>
                    </a:lnR>
                    <a:lnT w="38100" cap="flat" cmpd="sng" algn="ctr">
                      <a:solidFill>
                        <a:srgbClr val="FFC000"/>
                      </a:solidFill>
                      <a:prstDash val="solid"/>
                      <a:round/>
                      <a:headEnd type="none" w="med" len="med"/>
                      <a:tailEnd type="none" w="med" len="med"/>
                    </a:lnT>
                    <a:solidFill>
                      <a:schemeClr val="accent1">
                        <a:lumMod val="40000"/>
                        <a:lumOff val="60000"/>
                      </a:schemeClr>
                    </a:solidFill>
                  </a:tcPr>
                </a:tc>
              </a:tr>
              <a:tr h="674157">
                <a:tc>
                  <a:txBody>
                    <a:bodyPr/>
                    <a:lstStyle/>
                    <a:p>
                      <a:endParaRPr lang="en-GB" b="1" dirty="0">
                        <a:solidFill>
                          <a:schemeClr val="bg1"/>
                        </a:solidFill>
                      </a:endParaRPr>
                    </a:p>
                  </a:txBody>
                  <a:tcPr>
                    <a:lnL w="38100" cap="flat" cmpd="sng" algn="ctr">
                      <a:solidFill>
                        <a:srgbClr val="FFC000"/>
                      </a:solidFill>
                      <a:prstDash val="solid"/>
                      <a:round/>
                      <a:headEnd type="none" w="med" len="med"/>
                      <a:tailEnd type="none" w="med" len="med"/>
                    </a:lnL>
                    <a:lnB w="38100" cap="flat" cmpd="sng" algn="ctr">
                      <a:solidFill>
                        <a:srgbClr val="FFC000"/>
                      </a:solidFill>
                      <a:prstDash val="solid"/>
                      <a:round/>
                      <a:headEnd type="none" w="med" len="med"/>
                      <a:tailEnd type="none" w="med" len="med"/>
                    </a:lnB>
                    <a:solidFill>
                      <a:schemeClr val="accent1">
                        <a:lumMod val="40000"/>
                        <a:lumOff val="60000"/>
                      </a:schemeClr>
                    </a:solidFill>
                  </a:tcPr>
                </a:tc>
                <a:tc>
                  <a:txBody>
                    <a:bodyPr/>
                    <a:lstStyle/>
                    <a:p>
                      <a:r>
                        <a:rPr lang="en-GB" baseline="0" dirty="0" smtClean="0">
                          <a:solidFill>
                            <a:schemeClr val="bg1"/>
                          </a:solidFill>
                        </a:rPr>
                        <a:t>&amp;</a:t>
                      </a:r>
                      <a:r>
                        <a:rPr lang="el-GR" baseline="0" dirty="0" smtClean="0">
                          <a:solidFill>
                            <a:schemeClr val="bg1"/>
                          </a:solidFill>
                        </a:rPr>
                        <a:t> ενδοραχιαία έγχυση </a:t>
                      </a:r>
                      <a:r>
                        <a:rPr lang="en-GB" baseline="0" dirty="0" smtClean="0">
                          <a:solidFill>
                            <a:schemeClr val="bg1"/>
                          </a:solidFill>
                        </a:rPr>
                        <a:t>MTX+ PSL</a:t>
                      </a:r>
                      <a:endParaRPr lang="en-GB" dirty="0">
                        <a:solidFill>
                          <a:schemeClr val="bg1"/>
                        </a:solidFill>
                      </a:endParaRPr>
                    </a:p>
                  </a:txBody>
                  <a:tcPr>
                    <a:lnB w="38100" cap="flat" cmpd="sng" algn="ctr">
                      <a:solidFill>
                        <a:srgbClr val="FFC000"/>
                      </a:solidFill>
                      <a:prstDash val="solid"/>
                      <a:round/>
                      <a:headEnd type="none" w="med" len="med"/>
                      <a:tailEnd type="none" w="med" len="med"/>
                    </a:lnB>
                    <a:solidFill>
                      <a:schemeClr val="accent1">
                        <a:lumMod val="40000"/>
                        <a:lumOff val="60000"/>
                      </a:schemeClr>
                    </a:solidFill>
                  </a:tcPr>
                </a:tc>
                <a:tc>
                  <a:txBody>
                    <a:bodyPr/>
                    <a:lstStyle/>
                    <a:p>
                      <a:r>
                        <a:rPr lang="el-GR" sz="1600" dirty="0" smtClean="0">
                          <a:solidFill>
                            <a:schemeClr val="bg1"/>
                          </a:solidFill>
                        </a:rPr>
                        <a:t>Ή </a:t>
                      </a:r>
                      <a:r>
                        <a:rPr lang="en-GB" sz="1600" dirty="0" smtClean="0">
                          <a:solidFill>
                            <a:schemeClr val="bg1"/>
                          </a:solidFill>
                        </a:rPr>
                        <a:t>IFN – AZT &amp; arsenic</a:t>
                      </a:r>
                      <a:r>
                        <a:rPr lang="en-GB" sz="1600" baseline="0" dirty="0" smtClean="0">
                          <a:solidFill>
                            <a:schemeClr val="bg1"/>
                          </a:solidFill>
                        </a:rPr>
                        <a:t> trioxide</a:t>
                      </a:r>
                      <a:endParaRPr lang="en-GB" sz="1600" dirty="0">
                        <a:solidFill>
                          <a:schemeClr val="bg1"/>
                        </a:solidFill>
                      </a:endParaRPr>
                    </a:p>
                  </a:txBody>
                  <a:tcPr>
                    <a:lnR w="38100" cap="flat" cmpd="sng" algn="ctr">
                      <a:solidFill>
                        <a:srgbClr val="FFC000"/>
                      </a:solidFill>
                      <a:prstDash val="solid"/>
                      <a:round/>
                      <a:headEnd type="none" w="med" len="med"/>
                      <a:tailEnd type="none" w="med" len="med"/>
                    </a:lnR>
                    <a:lnB w="38100" cap="flat" cmpd="sng" algn="ctr">
                      <a:solidFill>
                        <a:srgbClr val="FFC000"/>
                      </a:solidFill>
                      <a:prstDash val="solid"/>
                      <a:round/>
                      <a:headEnd type="none" w="med" len="med"/>
                      <a:tailEnd type="none" w="med" len="med"/>
                    </a:lnB>
                    <a:solidFill>
                      <a:schemeClr val="accent1">
                        <a:lumMod val="40000"/>
                        <a:lumOff val="60000"/>
                      </a:schemeClr>
                    </a:solidFill>
                  </a:tcPr>
                </a:tc>
              </a:tr>
              <a:tr h="674157">
                <a:tc>
                  <a:txBody>
                    <a:bodyPr/>
                    <a:lstStyle/>
                    <a:p>
                      <a:r>
                        <a:rPr lang="el-GR" b="1" dirty="0" smtClean="0">
                          <a:solidFill>
                            <a:schemeClr val="bg1"/>
                          </a:solidFill>
                        </a:rPr>
                        <a:t>Οξεία</a:t>
                      </a:r>
                      <a:r>
                        <a:rPr lang="el-GR" b="1" baseline="0" dirty="0" smtClean="0">
                          <a:solidFill>
                            <a:schemeClr val="bg1"/>
                          </a:solidFill>
                        </a:rPr>
                        <a:t> </a:t>
                      </a:r>
                      <a:r>
                        <a:rPr lang="en-GB" b="1" baseline="0" dirty="0" smtClean="0">
                          <a:solidFill>
                            <a:schemeClr val="bg1"/>
                          </a:solidFill>
                        </a:rPr>
                        <a:t>ATL</a:t>
                      </a:r>
                      <a:endParaRPr lang="en-GB" b="1" dirty="0">
                        <a:solidFill>
                          <a:schemeClr val="bg1"/>
                        </a:solidFill>
                      </a:endParaRPr>
                    </a:p>
                  </a:txBody>
                  <a:tcPr>
                    <a:lnL w="38100" cap="flat" cmpd="sng" algn="ctr">
                      <a:solidFill>
                        <a:srgbClr val="FFC000"/>
                      </a:solidFill>
                      <a:prstDash val="solid"/>
                      <a:round/>
                      <a:headEnd type="none" w="med" len="med"/>
                      <a:tailEnd type="none" w="med" len="med"/>
                    </a:lnL>
                    <a:lnT w="38100" cap="flat" cmpd="sng" algn="ctr">
                      <a:solidFill>
                        <a:srgbClr val="FFC000"/>
                      </a:solidFill>
                      <a:prstDash val="solid"/>
                      <a:round/>
                      <a:headEnd type="none" w="med" len="med"/>
                      <a:tailEnd type="none" w="med" len="med"/>
                    </a:lnT>
                    <a:solidFill>
                      <a:schemeClr val="accent1">
                        <a:lumMod val="20000"/>
                        <a:lumOff val="80000"/>
                      </a:schemeClr>
                    </a:solidFill>
                  </a:tcPr>
                </a:tc>
                <a:tc>
                  <a:txBody>
                    <a:bodyPr/>
                    <a:lstStyle/>
                    <a:p>
                      <a:r>
                        <a:rPr lang="en-GB" b="1" dirty="0" smtClean="0">
                          <a:solidFill>
                            <a:schemeClr val="bg1"/>
                          </a:solidFill>
                        </a:rPr>
                        <a:t>IFN</a:t>
                      </a:r>
                      <a:r>
                        <a:rPr lang="en-GB" b="1" baseline="0" dirty="0" smtClean="0">
                          <a:solidFill>
                            <a:schemeClr val="bg1"/>
                          </a:solidFill>
                        </a:rPr>
                        <a:t> – AZT</a:t>
                      </a:r>
                      <a:endParaRPr lang="en-GB" b="1" dirty="0">
                        <a:solidFill>
                          <a:schemeClr val="bg1"/>
                        </a:solidFill>
                      </a:endParaRPr>
                    </a:p>
                  </a:txBody>
                  <a:tcPr>
                    <a:lnT w="38100" cap="flat" cmpd="sng" algn="ctr">
                      <a:solidFill>
                        <a:srgbClr val="FFC000"/>
                      </a:solidFill>
                      <a:prstDash val="solid"/>
                      <a:round/>
                      <a:headEnd type="none" w="med" len="med"/>
                      <a:tailEnd type="none" w="med" len="med"/>
                    </a:lnT>
                    <a:solidFill>
                      <a:schemeClr val="accent1">
                        <a:lumMod val="40000"/>
                        <a:lumOff val="60000"/>
                      </a:schemeClr>
                    </a:solidFill>
                  </a:tcPr>
                </a:tc>
                <a:tc>
                  <a:txBody>
                    <a:bodyPr/>
                    <a:lstStyle/>
                    <a:p>
                      <a:r>
                        <a:rPr lang="el-GR" sz="1600" dirty="0" smtClean="0">
                          <a:solidFill>
                            <a:schemeClr val="bg1"/>
                          </a:solidFill>
                        </a:rPr>
                        <a:t>Επί</a:t>
                      </a:r>
                      <a:r>
                        <a:rPr lang="el-GR" sz="1600" baseline="0" dirty="0" smtClean="0">
                          <a:solidFill>
                            <a:schemeClr val="bg1"/>
                          </a:solidFill>
                        </a:rPr>
                        <a:t> ανταπόκρισης: Ι</a:t>
                      </a:r>
                      <a:r>
                        <a:rPr lang="en-GB" sz="1600" baseline="0" dirty="0" smtClean="0">
                          <a:solidFill>
                            <a:schemeClr val="bg1"/>
                          </a:solidFill>
                        </a:rPr>
                        <a:t>FN/AZT &amp; arsenic trioxide </a:t>
                      </a:r>
                      <a:endParaRPr lang="en-GB" sz="1600" dirty="0">
                        <a:solidFill>
                          <a:schemeClr val="bg1"/>
                        </a:solidFill>
                      </a:endParaRPr>
                    </a:p>
                  </a:txBody>
                  <a:tcPr>
                    <a:lnR w="38100" cap="flat" cmpd="sng" algn="ctr">
                      <a:solidFill>
                        <a:srgbClr val="FFC000"/>
                      </a:solidFill>
                      <a:prstDash val="solid"/>
                      <a:round/>
                      <a:headEnd type="none" w="med" len="med"/>
                      <a:tailEnd type="none" w="med" len="med"/>
                    </a:lnR>
                    <a:lnT w="38100" cap="flat" cmpd="sng" algn="ctr">
                      <a:solidFill>
                        <a:srgbClr val="FFC000"/>
                      </a:solidFill>
                      <a:prstDash val="solid"/>
                      <a:round/>
                      <a:headEnd type="none" w="med" len="med"/>
                      <a:tailEnd type="none" w="med" len="med"/>
                    </a:lnT>
                    <a:solidFill>
                      <a:schemeClr val="accent1">
                        <a:lumMod val="40000"/>
                        <a:lumOff val="60000"/>
                      </a:schemeClr>
                    </a:solidFill>
                  </a:tcPr>
                </a:tc>
              </a:tr>
              <a:tr h="674157">
                <a:tc>
                  <a:txBody>
                    <a:bodyPr/>
                    <a:lstStyle/>
                    <a:p>
                      <a:endParaRPr lang="en-GB" dirty="0">
                        <a:solidFill>
                          <a:schemeClr val="bg1"/>
                        </a:solidFill>
                      </a:endParaRPr>
                    </a:p>
                  </a:txBody>
                  <a:tcPr>
                    <a:lnL w="38100" cap="flat" cmpd="sng" algn="ctr">
                      <a:solidFill>
                        <a:srgbClr val="FFC000"/>
                      </a:solidFill>
                      <a:prstDash val="solid"/>
                      <a:round/>
                      <a:headEnd type="none" w="med" len="med"/>
                      <a:tailEnd type="none" w="med" len="med"/>
                    </a:lnL>
                    <a:solidFill>
                      <a:schemeClr val="accent1">
                        <a:lumMod val="40000"/>
                        <a:lumOff val="60000"/>
                      </a:schemeClr>
                    </a:solidFill>
                  </a:tcPr>
                </a:tc>
                <a:tc>
                  <a:txBody>
                    <a:bodyPr/>
                    <a:lstStyle/>
                    <a:p>
                      <a:r>
                        <a:rPr lang="en-GB" dirty="0" smtClean="0">
                          <a:solidFill>
                            <a:schemeClr val="bg1"/>
                          </a:solidFill>
                        </a:rPr>
                        <a:t>&amp;</a:t>
                      </a:r>
                      <a:r>
                        <a:rPr lang="en-GB" baseline="0" dirty="0" smtClean="0">
                          <a:solidFill>
                            <a:schemeClr val="bg1"/>
                          </a:solidFill>
                        </a:rPr>
                        <a:t> </a:t>
                      </a:r>
                      <a:r>
                        <a:rPr lang="el-GR" baseline="0" dirty="0" smtClean="0">
                          <a:solidFill>
                            <a:schemeClr val="bg1"/>
                          </a:solidFill>
                        </a:rPr>
                        <a:t>ενδοραχιαία έγχυση </a:t>
                      </a:r>
                      <a:r>
                        <a:rPr lang="en-GB" baseline="0" dirty="0" smtClean="0">
                          <a:solidFill>
                            <a:schemeClr val="bg1"/>
                          </a:solidFill>
                        </a:rPr>
                        <a:t>MTX + PSL</a:t>
                      </a:r>
                      <a:endParaRPr lang="en-GB" dirty="0">
                        <a:solidFill>
                          <a:schemeClr val="bg1"/>
                        </a:solidFill>
                      </a:endParaRPr>
                    </a:p>
                  </a:txBody>
                  <a:tcPr>
                    <a:solidFill>
                      <a:schemeClr val="accent1">
                        <a:lumMod val="40000"/>
                        <a:lumOff val="60000"/>
                      </a:schemeClr>
                    </a:solidFill>
                  </a:tcPr>
                </a:tc>
                <a:tc>
                  <a:txBody>
                    <a:bodyPr/>
                    <a:lstStyle/>
                    <a:p>
                      <a:r>
                        <a:rPr lang="el-GR" sz="1600" dirty="0" smtClean="0">
                          <a:solidFill>
                            <a:schemeClr val="bg1"/>
                          </a:solidFill>
                        </a:rPr>
                        <a:t>Απάντηση σε 2μήνες: αλλογενής</a:t>
                      </a:r>
                      <a:r>
                        <a:rPr lang="el-GR" sz="1600" baseline="0" dirty="0" smtClean="0">
                          <a:solidFill>
                            <a:schemeClr val="bg1"/>
                          </a:solidFill>
                        </a:rPr>
                        <a:t> μεταμόσχευση</a:t>
                      </a:r>
                      <a:endParaRPr lang="en-GB" sz="1600" dirty="0">
                        <a:solidFill>
                          <a:schemeClr val="bg1"/>
                        </a:solidFill>
                      </a:endParaRPr>
                    </a:p>
                  </a:txBody>
                  <a:tcPr>
                    <a:lnR w="38100" cap="flat" cmpd="sng" algn="ctr">
                      <a:solidFill>
                        <a:srgbClr val="FFC000"/>
                      </a:solidFill>
                      <a:prstDash val="solid"/>
                      <a:round/>
                      <a:headEnd type="none" w="med" len="med"/>
                      <a:tailEnd type="none" w="med" len="med"/>
                    </a:lnR>
                    <a:solidFill>
                      <a:schemeClr val="accent1">
                        <a:lumMod val="40000"/>
                        <a:lumOff val="60000"/>
                      </a:schemeClr>
                    </a:solidFill>
                  </a:tcPr>
                </a:tc>
              </a:tr>
              <a:tr h="674157">
                <a:tc>
                  <a:txBody>
                    <a:bodyPr/>
                    <a:lstStyle/>
                    <a:p>
                      <a:endParaRPr lang="en-GB" dirty="0">
                        <a:solidFill>
                          <a:schemeClr val="bg1"/>
                        </a:solidFill>
                      </a:endParaRPr>
                    </a:p>
                  </a:txBody>
                  <a:tcPr>
                    <a:lnL w="38100" cap="flat" cmpd="sng" algn="ctr">
                      <a:solidFill>
                        <a:srgbClr val="FFC000"/>
                      </a:solidFill>
                      <a:prstDash val="solid"/>
                      <a:round/>
                      <a:headEnd type="none" w="med" len="med"/>
                      <a:tailEnd type="none" w="med" len="med"/>
                    </a:lnL>
                    <a:lnB w="38100" cap="flat" cmpd="sng" algn="ctr">
                      <a:solidFill>
                        <a:srgbClr val="FFC000"/>
                      </a:solidFill>
                      <a:prstDash val="solid"/>
                      <a:round/>
                      <a:headEnd type="none" w="med" len="med"/>
                      <a:tailEnd type="none" w="med" len="med"/>
                    </a:lnB>
                    <a:solidFill>
                      <a:schemeClr val="accent1">
                        <a:lumMod val="40000"/>
                        <a:lumOff val="60000"/>
                      </a:schemeClr>
                    </a:solidFill>
                  </a:tcPr>
                </a:tc>
                <a:tc>
                  <a:txBody>
                    <a:bodyPr/>
                    <a:lstStyle/>
                    <a:p>
                      <a:r>
                        <a:rPr lang="el-GR" dirty="0" smtClean="0">
                          <a:solidFill>
                            <a:schemeClr val="bg1"/>
                          </a:solidFill>
                        </a:rPr>
                        <a:t>&amp; έλεγχος</a:t>
                      </a:r>
                      <a:r>
                        <a:rPr lang="el-GR" baseline="0" dirty="0" smtClean="0">
                          <a:solidFill>
                            <a:schemeClr val="bg1"/>
                          </a:solidFill>
                        </a:rPr>
                        <a:t> για </a:t>
                      </a:r>
                      <a:r>
                        <a:rPr lang="en-GB" baseline="0" dirty="0" smtClean="0">
                          <a:solidFill>
                            <a:schemeClr val="bg1"/>
                          </a:solidFill>
                        </a:rPr>
                        <a:t>p53</a:t>
                      </a:r>
                      <a:endParaRPr lang="en-GB" dirty="0">
                        <a:solidFill>
                          <a:schemeClr val="bg1"/>
                        </a:solidFill>
                      </a:endParaRPr>
                    </a:p>
                  </a:txBody>
                  <a:tcPr>
                    <a:lnB w="38100" cap="flat" cmpd="sng" algn="ctr">
                      <a:solidFill>
                        <a:srgbClr val="FFC000"/>
                      </a:solidFill>
                      <a:prstDash val="solid"/>
                      <a:round/>
                      <a:headEnd type="none" w="med" len="med"/>
                      <a:tailEnd type="none" w="med" len="med"/>
                    </a:lnB>
                    <a:solidFill>
                      <a:schemeClr val="accent1">
                        <a:lumMod val="40000"/>
                        <a:lumOff val="60000"/>
                      </a:schemeClr>
                    </a:solidFill>
                  </a:tcPr>
                </a:tc>
                <a:tc>
                  <a:txBody>
                    <a:bodyPr/>
                    <a:lstStyle/>
                    <a:p>
                      <a:r>
                        <a:rPr lang="el-GR" sz="1600" dirty="0" smtClean="0">
                          <a:solidFill>
                            <a:schemeClr val="bg1"/>
                          </a:solidFill>
                        </a:rPr>
                        <a:t>Επί μη ανταπόκρισης: ερευνητικά</a:t>
                      </a:r>
                      <a:r>
                        <a:rPr lang="el-GR" sz="1600" baseline="0" dirty="0" smtClean="0">
                          <a:solidFill>
                            <a:schemeClr val="bg1"/>
                          </a:solidFill>
                        </a:rPr>
                        <a:t> σκευάσματα</a:t>
                      </a:r>
                      <a:endParaRPr lang="en-GB" sz="1600" dirty="0">
                        <a:solidFill>
                          <a:schemeClr val="bg1"/>
                        </a:solidFill>
                      </a:endParaRPr>
                    </a:p>
                  </a:txBody>
                  <a:tcPr>
                    <a:lnR w="38100" cap="flat" cmpd="sng" algn="ctr">
                      <a:solidFill>
                        <a:srgbClr val="FFC000"/>
                      </a:solidFill>
                      <a:prstDash val="solid"/>
                      <a:round/>
                      <a:headEnd type="none" w="med" len="med"/>
                      <a:tailEnd type="none" w="med" len="med"/>
                    </a:lnR>
                    <a:lnB w="38100" cap="flat" cmpd="sng" algn="ctr">
                      <a:solidFill>
                        <a:srgbClr val="FFC000"/>
                      </a:solidFill>
                      <a:prstDash val="solid"/>
                      <a:round/>
                      <a:headEnd type="none" w="med" len="med"/>
                      <a:tailEnd type="none" w="med" len="med"/>
                    </a:lnB>
                    <a:solidFill>
                      <a:schemeClr val="accent1">
                        <a:lumMod val="40000"/>
                        <a:lumOff val="60000"/>
                      </a:schemeClr>
                    </a:solidFill>
                  </a:tcPr>
                </a:tc>
              </a:tr>
              <a:tr h="674157">
                <a:tc>
                  <a:txBody>
                    <a:bodyPr/>
                    <a:lstStyle/>
                    <a:p>
                      <a:r>
                        <a:rPr lang="el-GR" sz="1600" dirty="0" smtClean="0">
                          <a:solidFill>
                            <a:schemeClr val="bg1"/>
                          </a:solidFill>
                        </a:rPr>
                        <a:t>Υποστηρικτικά:</a:t>
                      </a:r>
                      <a:endParaRPr lang="en-GB" sz="1600" dirty="0" smtClean="0">
                        <a:solidFill>
                          <a:schemeClr val="bg1"/>
                        </a:solidFill>
                      </a:endParaRPr>
                    </a:p>
                  </a:txBody>
                  <a:tcPr>
                    <a:lnT w="38100" cap="flat" cmpd="sng" algn="ctr">
                      <a:solidFill>
                        <a:srgbClr val="FFC000"/>
                      </a:solidFill>
                      <a:prstDash val="solid"/>
                      <a:round/>
                      <a:headEnd type="none" w="med" len="med"/>
                      <a:tailEnd type="none" w="med" len="med"/>
                    </a:lnT>
                    <a:solidFill>
                      <a:schemeClr val="accent1">
                        <a:lumMod val="40000"/>
                        <a:lumOff val="60000"/>
                      </a:schemeClr>
                    </a:solidFill>
                  </a:tcPr>
                </a:tc>
                <a:tc gridSpan="2">
                  <a:txBody>
                    <a:bodyPr/>
                    <a:lstStyle/>
                    <a:p>
                      <a:r>
                        <a:rPr lang="el-GR" sz="1600" dirty="0" smtClean="0">
                          <a:solidFill>
                            <a:schemeClr val="bg1"/>
                          </a:solidFill>
                        </a:rPr>
                        <a:t>Διόρθωση</a:t>
                      </a:r>
                      <a:r>
                        <a:rPr lang="el-GR" sz="1600" baseline="0" dirty="0" smtClean="0">
                          <a:solidFill>
                            <a:schemeClr val="bg1"/>
                          </a:solidFill>
                        </a:rPr>
                        <a:t> υπερασβεστιαιμίας (Ενυδάτωση, διφωσφωνικά)</a:t>
                      </a:r>
                    </a:p>
                    <a:p>
                      <a:r>
                        <a:rPr lang="el-GR" sz="1600" baseline="0" dirty="0" smtClean="0">
                          <a:solidFill>
                            <a:schemeClr val="bg1"/>
                          </a:solidFill>
                        </a:rPr>
                        <a:t>Προφύλαξη από </a:t>
                      </a:r>
                      <a:r>
                        <a:rPr lang="en-GB" sz="1600" baseline="0" dirty="0" smtClean="0">
                          <a:solidFill>
                            <a:schemeClr val="bg1"/>
                          </a:solidFill>
                        </a:rPr>
                        <a:t>PCP, HSV, </a:t>
                      </a:r>
                      <a:r>
                        <a:rPr lang="el-GR" sz="1600" baseline="0" dirty="0" smtClean="0">
                          <a:solidFill>
                            <a:schemeClr val="bg1"/>
                          </a:solidFill>
                        </a:rPr>
                        <a:t>μύκητες (</a:t>
                      </a:r>
                      <a:r>
                        <a:rPr lang="en-GB" sz="1600" baseline="0" dirty="0" smtClean="0">
                          <a:solidFill>
                            <a:schemeClr val="bg1"/>
                          </a:solidFill>
                        </a:rPr>
                        <a:t>TMP/SMX, </a:t>
                      </a:r>
                      <a:r>
                        <a:rPr lang="en-GB" sz="1600" baseline="0" dirty="0" err="1" smtClean="0">
                          <a:solidFill>
                            <a:schemeClr val="bg1"/>
                          </a:solidFill>
                        </a:rPr>
                        <a:t>Valacyclovir</a:t>
                      </a:r>
                      <a:r>
                        <a:rPr lang="en-GB" sz="1600" baseline="0" dirty="0" smtClean="0">
                          <a:solidFill>
                            <a:schemeClr val="bg1"/>
                          </a:solidFill>
                        </a:rPr>
                        <a:t>, </a:t>
                      </a:r>
                      <a:r>
                        <a:rPr lang="el-GR" sz="1600" baseline="0" dirty="0" smtClean="0">
                          <a:solidFill>
                            <a:schemeClr val="bg1"/>
                          </a:solidFill>
                        </a:rPr>
                        <a:t>αντιμυκητιακικά)</a:t>
                      </a:r>
                      <a:endParaRPr lang="en-GB" sz="1600" dirty="0">
                        <a:solidFill>
                          <a:schemeClr val="bg1"/>
                        </a:solidFill>
                      </a:endParaRPr>
                    </a:p>
                  </a:txBody>
                  <a:tcPr>
                    <a:lnT w="38100" cap="flat" cmpd="sng" algn="ctr">
                      <a:solidFill>
                        <a:srgbClr val="FFC000"/>
                      </a:solidFill>
                      <a:prstDash val="solid"/>
                      <a:round/>
                      <a:headEnd type="none" w="med" len="med"/>
                      <a:tailEnd type="none" w="med" len="med"/>
                    </a:lnT>
                    <a:solidFill>
                      <a:schemeClr val="accent1">
                        <a:lumMod val="40000"/>
                        <a:lumOff val="60000"/>
                      </a:schemeClr>
                    </a:solidFill>
                  </a:tcPr>
                </a:tc>
                <a:tc hMerge="1">
                  <a:txBody>
                    <a:bodyPr/>
                    <a:lstStyle/>
                    <a:p>
                      <a:endParaRPr lang="en-GB" dirty="0"/>
                    </a:p>
                  </a:txBody>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79513" y="0"/>
          <a:ext cx="8712967" cy="6858001"/>
        </p:xfrm>
        <a:graphic>
          <a:graphicData uri="http://schemas.openxmlformats.org/drawingml/2006/table">
            <a:tbl>
              <a:tblPr firstRow="1" bandRow="1">
                <a:tableStyleId>{B301B821-A1FF-4177-AEE7-76D212191A09}</a:tableStyleId>
              </a:tblPr>
              <a:tblGrid>
                <a:gridCol w="1452161"/>
                <a:gridCol w="1528591"/>
                <a:gridCol w="1375732"/>
                <a:gridCol w="1452161"/>
                <a:gridCol w="1452161"/>
                <a:gridCol w="1452161"/>
              </a:tblGrid>
              <a:tr h="414775">
                <a:tc>
                  <a:txBody>
                    <a:bodyPr/>
                    <a:lstStyle/>
                    <a:p>
                      <a:r>
                        <a:rPr lang="en-GB" sz="1800" dirty="0" smtClean="0"/>
                        <a:t>Drug</a:t>
                      </a:r>
                      <a:r>
                        <a:rPr lang="en-GB" sz="1800" baseline="0" dirty="0" smtClean="0"/>
                        <a:t> 1</a:t>
                      </a:r>
                      <a:endParaRPr lang="en-GB" sz="1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dirty="0" smtClean="0"/>
                        <a:t>Drug 2</a:t>
                      </a:r>
                      <a:endParaRPr lang="en-GB" sz="1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dirty="0" smtClean="0"/>
                        <a:t>Drug 3</a:t>
                      </a:r>
                      <a:endParaRPr lang="en-GB" sz="1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dirty="0" smtClean="0"/>
                        <a:t>Drug</a:t>
                      </a:r>
                      <a:r>
                        <a:rPr lang="en-GB" sz="1800" baseline="0" dirty="0" smtClean="0"/>
                        <a:t> 4</a:t>
                      </a:r>
                      <a:endParaRPr lang="en-GB" sz="1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dirty="0" smtClean="0"/>
                        <a:t>Genotype</a:t>
                      </a:r>
                      <a:endParaRPr lang="en-GB" sz="18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dirty="0" smtClean="0"/>
                        <a:t>Patients</a:t>
                      </a:r>
                      <a:endParaRPr lang="en-GB" sz="1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5914">
                <a:tc>
                  <a:txBody>
                    <a:bodyPr/>
                    <a:lstStyle/>
                    <a:p>
                      <a:r>
                        <a:rPr lang="en-GB" sz="1800" b="1" dirty="0" err="1" smtClean="0"/>
                        <a:t>Faldaprevir</a:t>
                      </a:r>
                      <a:endParaRPr lang="en-GB" sz="1800" b="1" dirty="0" smtClean="0"/>
                    </a:p>
                    <a:p>
                      <a:r>
                        <a:rPr lang="en-GB" sz="1800" i="1" dirty="0" smtClean="0"/>
                        <a:t>PI</a:t>
                      </a:r>
                      <a:endParaRPr lang="en-GB" sz="1800" i="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dirty="0" smtClean="0"/>
                        <a:t>BI 207127</a:t>
                      </a:r>
                    </a:p>
                    <a:p>
                      <a:r>
                        <a:rPr lang="en-GB" sz="1800" i="1" dirty="0" smtClean="0"/>
                        <a:t>NS5B NNI</a:t>
                      </a:r>
                      <a:endParaRPr lang="en-GB" sz="1800" i="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dirty="0" err="1" smtClean="0"/>
                        <a:t>Ribavirin</a:t>
                      </a:r>
                      <a:endParaRPr lang="en-GB" sz="18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0" dirty="0" smtClean="0"/>
                        <a:t>1</a:t>
                      </a:r>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0" dirty="0" smtClean="0"/>
                        <a:t>naive</a:t>
                      </a:r>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r>
              <a:tr h="715914">
                <a:tc>
                  <a:txBody>
                    <a:bodyPr/>
                    <a:lstStyle/>
                    <a:p>
                      <a:r>
                        <a:rPr lang="en-GB" sz="1800" b="1" dirty="0" smtClean="0"/>
                        <a:t>ABT – 450/r</a:t>
                      </a:r>
                    </a:p>
                    <a:p>
                      <a:r>
                        <a:rPr lang="en-GB" sz="1800" i="1" dirty="0" smtClean="0"/>
                        <a:t>PI</a:t>
                      </a:r>
                      <a:endParaRPr lang="en-GB" sz="1800" i="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dirty="0" smtClean="0"/>
                        <a:t>ABT – 267</a:t>
                      </a:r>
                    </a:p>
                    <a:p>
                      <a:r>
                        <a:rPr lang="en-GB" sz="1800" i="1" dirty="0" smtClean="0"/>
                        <a:t>NS5A </a:t>
                      </a:r>
                      <a:r>
                        <a:rPr lang="en-GB" sz="1800" i="1" dirty="0" err="1" smtClean="0"/>
                        <a:t>inh</a:t>
                      </a:r>
                      <a:endParaRPr lang="en-GB" sz="1800" i="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dirty="0" smtClean="0"/>
                        <a:t>ABT-</a:t>
                      </a:r>
                      <a:r>
                        <a:rPr lang="en-GB" sz="1800" b="1" baseline="0" dirty="0" smtClean="0"/>
                        <a:t> 333</a:t>
                      </a:r>
                    </a:p>
                    <a:p>
                      <a:r>
                        <a:rPr lang="en-GB" sz="1800" i="1" baseline="0" dirty="0" smtClean="0"/>
                        <a:t>NS5B NNI</a:t>
                      </a:r>
                      <a:endParaRPr lang="en-GB" sz="1800" i="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dirty="0" err="1" smtClean="0"/>
                        <a:t>Ribavirin</a:t>
                      </a:r>
                      <a:endParaRPr lang="en-GB" sz="18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1800" b="0" dirty="0" smtClean="0"/>
                        <a:t>1</a:t>
                      </a:r>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0" dirty="0" smtClean="0"/>
                        <a:t>Experienced</a:t>
                      </a:r>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r>
              <a:tr h="715914">
                <a:tc>
                  <a:txBody>
                    <a:bodyPr/>
                    <a:lstStyle/>
                    <a:p>
                      <a:r>
                        <a:rPr lang="en-GB" sz="1800" b="1" i="0" dirty="0" err="1" smtClean="0"/>
                        <a:t>Simeprevir</a:t>
                      </a:r>
                      <a:endParaRPr lang="en-GB" sz="1800" b="1" i="0" dirty="0" smtClean="0"/>
                    </a:p>
                    <a:p>
                      <a:r>
                        <a:rPr lang="en-GB" sz="1800" b="0" i="1" dirty="0" smtClean="0"/>
                        <a:t>PI</a:t>
                      </a:r>
                      <a:endParaRPr lang="en-GB" sz="1800" b="0" i="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i="0" dirty="0" smtClean="0"/>
                        <a:t>TMC-</a:t>
                      </a:r>
                      <a:r>
                        <a:rPr lang="en-GB" sz="1800" b="1" i="0" baseline="0" dirty="0" smtClean="0"/>
                        <a:t> 647055</a:t>
                      </a:r>
                    </a:p>
                    <a:p>
                      <a:r>
                        <a:rPr lang="en-GB" sz="1800" b="0" i="1" baseline="0" dirty="0" smtClean="0"/>
                        <a:t>NS5B NNI</a:t>
                      </a:r>
                      <a:endParaRPr lang="en-GB" sz="1800" b="0" i="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i="0" dirty="0" err="1" smtClean="0"/>
                        <a:t>Ritonavir</a:t>
                      </a:r>
                      <a:endParaRPr lang="en-GB" sz="1800" b="1" i="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dirty="0" err="1" smtClean="0"/>
                        <a:t>Ribavirin</a:t>
                      </a:r>
                      <a:endParaRPr lang="en-GB" sz="18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0" dirty="0" smtClean="0"/>
                        <a:t>1</a:t>
                      </a:r>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0" dirty="0" smtClean="0"/>
                        <a:t>Naïve</a:t>
                      </a:r>
                    </a:p>
                    <a:p>
                      <a:r>
                        <a:rPr lang="en-GB" sz="1800" b="0" dirty="0" err="1" smtClean="0"/>
                        <a:t>Relapsers</a:t>
                      </a:r>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r>
              <a:tr h="715914">
                <a:tc>
                  <a:txBody>
                    <a:bodyPr/>
                    <a:lstStyle/>
                    <a:p>
                      <a:r>
                        <a:rPr lang="en-GB" sz="1800" b="1" i="0" dirty="0" err="1" smtClean="0"/>
                        <a:t>Simeprevir</a:t>
                      </a:r>
                      <a:endParaRPr lang="en-GB" sz="1800" b="1" i="0" dirty="0" smtClean="0"/>
                    </a:p>
                    <a:p>
                      <a:r>
                        <a:rPr lang="en-GB" sz="1800" b="0" i="1" dirty="0" smtClean="0"/>
                        <a:t>PI</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dirty="0" err="1" smtClean="0"/>
                        <a:t>Sofosbuvir</a:t>
                      </a:r>
                      <a:endParaRPr lang="en-GB" sz="1800" b="1" dirty="0" smtClean="0"/>
                    </a:p>
                    <a:p>
                      <a:r>
                        <a:rPr lang="en-GB" sz="1800" i="1" dirty="0" smtClean="0"/>
                        <a:t>NS5B</a:t>
                      </a:r>
                      <a:r>
                        <a:rPr lang="en-GB" sz="1800" i="1" baseline="0" dirty="0" smtClean="0"/>
                        <a:t> NI</a:t>
                      </a:r>
                      <a:endParaRPr lang="en-GB" sz="1800" i="1" dirty="0" smtClean="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i="0" dirty="0" err="1" smtClean="0"/>
                        <a:t>Ribavirin</a:t>
                      </a:r>
                      <a:endParaRPr lang="en-GB" sz="1800" b="1" i="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8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0" dirty="0" smtClean="0"/>
                        <a:t>1</a:t>
                      </a:r>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0" dirty="0" smtClean="0"/>
                        <a:t>Null - responders</a:t>
                      </a:r>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r>
              <a:tr h="715914">
                <a:tc>
                  <a:txBody>
                    <a:bodyPr/>
                    <a:lstStyle/>
                    <a:p>
                      <a:r>
                        <a:rPr lang="en-GB" sz="1800" b="1" dirty="0" err="1" smtClean="0"/>
                        <a:t>Sofosbuvir</a:t>
                      </a:r>
                      <a:endParaRPr lang="en-GB" sz="1800" b="1" dirty="0" smtClean="0"/>
                    </a:p>
                    <a:p>
                      <a:r>
                        <a:rPr lang="en-GB" sz="1800" i="1" dirty="0" smtClean="0"/>
                        <a:t>NS5B</a:t>
                      </a:r>
                      <a:r>
                        <a:rPr lang="en-GB" sz="1800" i="1" baseline="0" dirty="0" smtClean="0"/>
                        <a:t> NI</a:t>
                      </a:r>
                      <a:endParaRPr lang="en-GB" sz="1800" i="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dirty="0" err="1" smtClean="0"/>
                        <a:t>Ribavirin</a:t>
                      </a:r>
                      <a:endParaRPr lang="en-GB" sz="18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0" dirty="0" smtClean="0"/>
                        <a:t>2,3</a:t>
                      </a:r>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0" dirty="0" smtClean="0"/>
                        <a:t>Naïve</a:t>
                      </a:r>
                    </a:p>
                    <a:p>
                      <a:r>
                        <a:rPr lang="en-GB" sz="1800" b="0" dirty="0" smtClean="0"/>
                        <a:t>Experienced</a:t>
                      </a:r>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r>
              <a:tr h="715914">
                <a:tc>
                  <a:txBody>
                    <a:bodyPr/>
                    <a:lstStyle/>
                    <a:p>
                      <a:r>
                        <a:rPr lang="en-GB" sz="1800" b="1" dirty="0" err="1" smtClean="0"/>
                        <a:t>Sofosbuvir</a:t>
                      </a:r>
                      <a:endParaRPr lang="en-GB" sz="1800" b="1" dirty="0" smtClean="0"/>
                    </a:p>
                    <a:p>
                      <a:r>
                        <a:rPr lang="en-GB" sz="1800" i="1" dirty="0" smtClean="0"/>
                        <a:t>NS5B NI</a:t>
                      </a:r>
                      <a:endParaRPr lang="en-GB" sz="1800" i="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dirty="0" err="1" smtClean="0"/>
                        <a:t>Ledipasvir</a:t>
                      </a:r>
                      <a:endParaRPr lang="en-GB" sz="1800" b="1" dirty="0" smtClean="0"/>
                    </a:p>
                    <a:p>
                      <a:r>
                        <a:rPr lang="en-GB" sz="1800" i="1" dirty="0" smtClean="0"/>
                        <a:t>NS5A </a:t>
                      </a:r>
                      <a:r>
                        <a:rPr lang="en-GB" sz="1800" i="1" dirty="0" err="1" smtClean="0"/>
                        <a:t>inh</a:t>
                      </a:r>
                      <a:endParaRPr lang="en-GB" sz="1800" i="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dirty="0" err="1" smtClean="0"/>
                        <a:t>Ribavirin</a:t>
                      </a:r>
                      <a:endParaRPr lang="en-GB" sz="18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0" dirty="0" smtClean="0"/>
                        <a:t>1</a:t>
                      </a:r>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0" dirty="0" smtClean="0"/>
                        <a:t>Experienced</a:t>
                      </a:r>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r>
              <a:tr h="715914">
                <a:tc>
                  <a:txBody>
                    <a:bodyPr/>
                    <a:lstStyle/>
                    <a:p>
                      <a:r>
                        <a:rPr lang="en-GB" sz="1800" b="1" dirty="0" err="1" smtClean="0"/>
                        <a:t>Sofosbuvir</a:t>
                      </a:r>
                      <a:endParaRPr lang="en-GB" sz="1800" b="1" dirty="0" smtClean="0"/>
                    </a:p>
                    <a:p>
                      <a:r>
                        <a:rPr lang="en-GB" sz="1800" i="1" dirty="0" smtClean="0"/>
                        <a:t>NS5B NI</a:t>
                      </a:r>
                      <a:endParaRPr lang="en-GB" sz="1800" i="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dirty="0" err="1" smtClean="0"/>
                        <a:t>Daclatasvir</a:t>
                      </a:r>
                      <a:endParaRPr lang="en-GB" sz="1800" b="1" dirty="0" smtClean="0"/>
                    </a:p>
                    <a:p>
                      <a:r>
                        <a:rPr lang="en-GB" sz="1800" i="1" dirty="0" smtClean="0"/>
                        <a:t>NS5A</a:t>
                      </a:r>
                      <a:r>
                        <a:rPr lang="en-GB" sz="1800" i="1" baseline="0" dirty="0" smtClean="0"/>
                        <a:t> </a:t>
                      </a:r>
                      <a:r>
                        <a:rPr lang="en-GB" sz="1800" i="1" baseline="0" dirty="0" err="1" smtClean="0"/>
                        <a:t>inh</a:t>
                      </a:r>
                      <a:endParaRPr lang="en-GB" sz="1800" i="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dirty="0" smtClean="0"/>
                        <a:t>± </a:t>
                      </a:r>
                      <a:r>
                        <a:rPr lang="en-GB" sz="1800" b="1" dirty="0" err="1" smtClean="0"/>
                        <a:t>Ribavirin</a:t>
                      </a:r>
                      <a:endParaRPr lang="en-GB" sz="18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0" dirty="0" smtClean="0"/>
                        <a:t>1,2,3</a:t>
                      </a:r>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0" dirty="0" smtClean="0"/>
                        <a:t>Naïve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r>
              <a:tr h="715914">
                <a:tc>
                  <a:txBody>
                    <a:bodyPr/>
                    <a:lstStyle/>
                    <a:p>
                      <a:r>
                        <a:rPr lang="en-GB" sz="1800" b="1" dirty="0" err="1" smtClean="0"/>
                        <a:t>Asunaprevir</a:t>
                      </a:r>
                      <a:endParaRPr lang="en-GB" sz="1800" b="1" dirty="0" smtClean="0"/>
                    </a:p>
                    <a:p>
                      <a:r>
                        <a:rPr lang="en-GB" sz="1800" i="1" dirty="0" smtClean="0"/>
                        <a:t>PI</a:t>
                      </a:r>
                      <a:endParaRPr lang="en-GB" sz="1800" i="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dirty="0" err="1" smtClean="0"/>
                        <a:t>Daclatasvir</a:t>
                      </a:r>
                      <a:endParaRPr lang="en-GB" sz="1800" b="1" dirty="0" smtClean="0"/>
                    </a:p>
                    <a:p>
                      <a:r>
                        <a:rPr lang="en-GB" sz="1800" i="1" dirty="0" smtClean="0"/>
                        <a:t>NS5A </a:t>
                      </a:r>
                      <a:r>
                        <a:rPr lang="en-GB" sz="1800" i="1" dirty="0" err="1" smtClean="0"/>
                        <a:t>inh</a:t>
                      </a:r>
                      <a:endParaRPr lang="en-GB" sz="1800" i="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r>
              <a:tr h="715914">
                <a:tc>
                  <a:txBody>
                    <a:bodyPr/>
                    <a:lstStyle/>
                    <a:p>
                      <a:r>
                        <a:rPr lang="en-GB" sz="1800" b="1" dirty="0" err="1" smtClean="0"/>
                        <a:t>Telaprevir</a:t>
                      </a:r>
                      <a:endParaRPr lang="en-GB" sz="1800" b="1" dirty="0" smtClean="0"/>
                    </a:p>
                    <a:p>
                      <a:r>
                        <a:rPr lang="en-GB" sz="1800" i="1" dirty="0" smtClean="0"/>
                        <a:t>PI</a:t>
                      </a:r>
                      <a:endParaRPr lang="en-GB" sz="1800" i="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dirty="0" smtClean="0"/>
                        <a:t>VX – 222</a:t>
                      </a:r>
                    </a:p>
                    <a:p>
                      <a:r>
                        <a:rPr lang="en-GB" sz="1800" i="1" dirty="0" smtClean="0"/>
                        <a:t>NS5B NNI</a:t>
                      </a:r>
                      <a:endParaRPr lang="en-GB" sz="1800" i="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b="1" dirty="0" err="1" smtClean="0"/>
                        <a:t>Ribavirin</a:t>
                      </a:r>
                      <a:endParaRPr lang="en-GB" sz="18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8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520" y="188640"/>
            <a:ext cx="8640960" cy="6124754"/>
          </a:xfrm>
          <a:prstGeom prst="rect">
            <a:avLst/>
          </a:prstGeom>
          <a:noFill/>
        </p:spPr>
        <p:txBody>
          <a:bodyPr wrap="square" rtlCol="0">
            <a:spAutoFit/>
          </a:bodyPr>
          <a:lstStyle/>
          <a:p>
            <a:r>
              <a:rPr lang="en-GB" sz="2800" u="sng" dirty="0" err="1" smtClean="0"/>
              <a:t>Sofosbuvir</a:t>
            </a:r>
            <a:r>
              <a:rPr lang="en-GB" sz="2800" u="sng" dirty="0" smtClean="0"/>
              <a:t> + </a:t>
            </a:r>
            <a:r>
              <a:rPr lang="en-GB" sz="2800" u="sng" dirty="0" err="1" smtClean="0"/>
              <a:t>Ledipasvir</a:t>
            </a:r>
            <a:r>
              <a:rPr lang="en-GB" sz="2800" u="sng" dirty="0" smtClean="0"/>
              <a:t> + </a:t>
            </a:r>
            <a:r>
              <a:rPr lang="en-GB" sz="2800" u="sng" dirty="0" err="1" smtClean="0"/>
              <a:t>Ribavirin</a:t>
            </a:r>
            <a:endParaRPr lang="en-GB" sz="2800" u="sng" dirty="0" smtClean="0"/>
          </a:p>
          <a:p>
            <a:endParaRPr lang="en-GB" sz="2800" dirty="0" smtClean="0"/>
          </a:p>
          <a:p>
            <a:r>
              <a:rPr lang="el-GR" sz="2800" dirty="0" smtClean="0"/>
              <a:t>Γονότυπος 1</a:t>
            </a:r>
          </a:p>
          <a:p>
            <a:r>
              <a:rPr lang="el-GR" sz="2800" dirty="0" smtClean="0"/>
              <a:t>Πρωτοθεραπευόμενοι (Ν=25) και μη- ανταποκρινόμενοι ασθενείς (Ν=9)</a:t>
            </a:r>
          </a:p>
          <a:p>
            <a:endParaRPr lang="el-GR" sz="2800" dirty="0" smtClean="0"/>
          </a:p>
          <a:p>
            <a:pPr>
              <a:buClr>
                <a:srgbClr val="FFC000"/>
              </a:buClr>
              <a:buFont typeface="AngsanaUPC" pitchFamily="18" charset="-34"/>
              <a:buChar char="๑"/>
            </a:pPr>
            <a:r>
              <a:rPr lang="el-GR" sz="2800" dirty="0" smtClean="0"/>
              <a:t> </a:t>
            </a:r>
            <a:r>
              <a:rPr lang="el-GR" sz="2400" b="1" dirty="0" smtClean="0"/>
              <a:t>4</a:t>
            </a:r>
            <a:r>
              <a:rPr lang="el-GR" sz="2400" b="1" baseline="30000" dirty="0" smtClean="0"/>
              <a:t>η</a:t>
            </a:r>
            <a:r>
              <a:rPr lang="el-GR" sz="2400" b="1" dirty="0" smtClean="0"/>
              <a:t> εβδ: όλοι οι πρωτοθεραπευόμενοι και 8 μη-ανταποκρινόμενοι είχαν μη ανιχνεύσιμο ιικό φορτίο</a:t>
            </a:r>
          </a:p>
          <a:p>
            <a:pPr>
              <a:buClr>
                <a:srgbClr val="FFC000"/>
              </a:buClr>
              <a:buFont typeface="AngsanaUPC" pitchFamily="18" charset="-34"/>
              <a:buChar char="๑"/>
            </a:pPr>
            <a:r>
              <a:rPr lang="el-GR" sz="2400" b="1" dirty="0" smtClean="0"/>
              <a:t> 12</a:t>
            </a:r>
            <a:r>
              <a:rPr lang="el-GR" sz="2400" b="1" baseline="30000" dirty="0" smtClean="0"/>
              <a:t>η</a:t>
            </a:r>
            <a:r>
              <a:rPr lang="el-GR" sz="2400" b="1" dirty="0" smtClean="0"/>
              <a:t> εβδ: 100% ανταπόκριση</a:t>
            </a:r>
          </a:p>
          <a:p>
            <a:endParaRPr lang="el-GR" sz="2400" dirty="0" smtClean="0"/>
          </a:p>
          <a:p>
            <a:pPr>
              <a:buClr>
                <a:srgbClr val="FFC000"/>
              </a:buClr>
              <a:buFont typeface="Wingdings 3" pitchFamily="18" charset="2"/>
              <a:buChar char="ª"/>
            </a:pPr>
            <a:r>
              <a:rPr lang="el-GR" sz="2400" dirty="0" smtClean="0"/>
              <a:t> Η προσθήκη </a:t>
            </a:r>
            <a:r>
              <a:rPr lang="en-GB" sz="2400" dirty="0" err="1" smtClean="0"/>
              <a:t>Ledipasvir</a:t>
            </a:r>
            <a:r>
              <a:rPr lang="en-GB" sz="2400" dirty="0" smtClean="0"/>
              <a:t> </a:t>
            </a:r>
            <a:r>
              <a:rPr lang="el-GR" sz="2400" dirty="0" smtClean="0"/>
              <a:t>αύξησε την αποτελεσματικότητα του σχήματος </a:t>
            </a:r>
            <a:r>
              <a:rPr lang="en-GB" sz="2400" dirty="0" err="1" smtClean="0"/>
              <a:t>Sofosbuvir</a:t>
            </a:r>
            <a:r>
              <a:rPr lang="en-GB" sz="2400" dirty="0" smtClean="0"/>
              <a:t>/RBV, </a:t>
            </a:r>
            <a:r>
              <a:rPr lang="el-GR" sz="2400" dirty="0" smtClean="0"/>
              <a:t>που σε προηγούμενη μελέτη είχε πολύ χαμηλότερα ποσοστά ανταπόκρισης (84% πρωτοθεραπευόμενοι και 10% μη-ανταποκρινόμενοι)</a:t>
            </a:r>
          </a:p>
          <a:p>
            <a:endParaRPr lang="en-GB"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Ανάλογα ιντερφερόνης</a:t>
            </a:r>
            <a:endParaRPr lang="en-GB" dirty="0"/>
          </a:p>
        </p:txBody>
      </p:sp>
      <p:sp>
        <p:nvSpPr>
          <p:cNvPr id="3" name="TextBox 2"/>
          <p:cNvSpPr txBox="1"/>
          <p:nvPr/>
        </p:nvSpPr>
        <p:spPr>
          <a:xfrm>
            <a:off x="0" y="1628800"/>
            <a:ext cx="9144000" cy="3108543"/>
          </a:xfrm>
          <a:prstGeom prst="rect">
            <a:avLst/>
          </a:prstGeom>
          <a:noFill/>
        </p:spPr>
        <p:txBody>
          <a:bodyPr wrap="square" rtlCol="0">
            <a:spAutoFit/>
          </a:bodyPr>
          <a:lstStyle/>
          <a:p>
            <a:pPr>
              <a:buClr>
                <a:srgbClr val="FFC000"/>
              </a:buClr>
              <a:buFont typeface="Wingdings 2" pitchFamily="18" charset="2"/>
              <a:buChar char="®"/>
            </a:pPr>
            <a:r>
              <a:rPr lang="el-GR" sz="2800" b="1" u="sng" dirty="0" smtClean="0">
                <a:solidFill>
                  <a:srgbClr val="FFC000"/>
                </a:solidFill>
              </a:rPr>
              <a:t> Ι</a:t>
            </a:r>
            <a:r>
              <a:rPr lang="en-GB" sz="2800" b="1" u="sng" dirty="0" smtClean="0">
                <a:solidFill>
                  <a:srgbClr val="FFC000"/>
                </a:solidFill>
              </a:rPr>
              <a:t>FN – </a:t>
            </a:r>
            <a:r>
              <a:rPr lang="el-GR" sz="2800" b="1" u="sng" dirty="0" smtClean="0">
                <a:solidFill>
                  <a:srgbClr val="FFC000"/>
                </a:solidFill>
              </a:rPr>
              <a:t>λ</a:t>
            </a:r>
          </a:p>
          <a:p>
            <a:pPr lvl="1">
              <a:buClr>
                <a:srgbClr val="FFC000"/>
              </a:buClr>
              <a:buFont typeface="Wingdings 3" pitchFamily="18" charset="2"/>
              <a:buChar char="ê"/>
            </a:pPr>
            <a:r>
              <a:rPr lang="el-GR" sz="2800" dirty="0" smtClean="0"/>
              <a:t> </a:t>
            </a:r>
            <a:r>
              <a:rPr lang="el-GR" sz="2800" dirty="0" smtClean="0">
                <a:sym typeface="Wingdings 3"/>
              </a:rPr>
              <a:t> ειδικότητα στο ηπατοκύτταρο σε σχέση με την </a:t>
            </a:r>
            <a:r>
              <a:rPr lang="en-GB" sz="2800" dirty="0" smtClean="0">
                <a:sym typeface="Wingdings 3"/>
              </a:rPr>
              <a:t>IFN2a  </a:t>
            </a:r>
            <a:r>
              <a:rPr lang="el-GR" sz="2800" dirty="0" smtClean="0">
                <a:sym typeface="Wingdings 3"/>
              </a:rPr>
              <a:t>λιγότερες ανεπιθύμητες ενέργειες</a:t>
            </a:r>
          </a:p>
          <a:p>
            <a:pPr lvl="1">
              <a:buClr>
                <a:srgbClr val="FFC000"/>
              </a:buClr>
              <a:buFont typeface="Wingdings 3" pitchFamily="18" charset="2"/>
              <a:buChar char="ê"/>
            </a:pPr>
            <a:r>
              <a:rPr lang="el-GR" sz="2800" dirty="0" smtClean="0">
                <a:sym typeface="Wingdings 3"/>
              </a:rPr>
              <a:t> Ανωτερότητα σε σχέση με την κλασική </a:t>
            </a:r>
            <a:r>
              <a:rPr lang="en-GB" sz="2800" dirty="0" smtClean="0">
                <a:sym typeface="Wingdings 3"/>
              </a:rPr>
              <a:t>IFN</a:t>
            </a:r>
            <a:r>
              <a:rPr lang="el-GR" sz="2800" dirty="0" smtClean="0">
                <a:sym typeface="Wingdings 3"/>
              </a:rPr>
              <a:t>:  </a:t>
            </a:r>
          </a:p>
          <a:p>
            <a:pPr lvl="2">
              <a:buClr>
                <a:srgbClr val="FFC000"/>
              </a:buClr>
              <a:buFont typeface="Calibri" pitchFamily="34" charset="0"/>
              <a:buChar char="₋"/>
            </a:pPr>
            <a:r>
              <a:rPr lang="el-GR" sz="2800" dirty="0" smtClean="0">
                <a:sym typeface="Wingdings 3"/>
              </a:rPr>
              <a:t>  </a:t>
            </a:r>
            <a:r>
              <a:rPr lang="en-GB" sz="2800" dirty="0" smtClean="0">
                <a:sym typeface="Wingdings 3"/>
              </a:rPr>
              <a:t>RVR </a:t>
            </a:r>
            <a:r>
              <a:rPr lang="el-GR" sz="2800" dirty="0" smtClean="0">
                <a:sym typeface="Wingdings 3"/>
              </a:rPr>
              <a:t>σε σχέση με </a:t>
            </a:r>
            <a:r>
              <a:rPr lang="en-GB" sz="2800" dirty="0" smtClean="0">
                <a:sym typeface="Wingdings 3"/>
              </a:rPr>
              <a:t>IFNa2a</a:t>
            </a:r>
          </a:p>
          <a:p>
            <a:pPr lvl="2">
              <a:buClr>
                <a:srgbClr val="FFC000"/>
              </a:buClr>
              <a:buFont typeface="Calibri" pitchFamily="34" charset="0"/>
              <a:buChar char="₋"/>
            </a:pPr>
            <a:r>
              <a:rPr lang="en-GB" sz="2800" dirty="0" smtClean="0">
                <a:sym typeface="Wingdings 3"/>
              </a:rPr>
              <a:t>  </a:t>
            </a:r>
            <a:r>
              <a:rPr lang="el-GR" sz="2800" dirty="0" smtClean="0">
                <a:sym typeface="Wingdings 3"/>
              </a:rPr>
              <a:t>ανεπιθύμητες ενέργειες (γριπώδης συνδρομή, μυοσκελετικλά συμπτλωματα, κυτταροπενίες)</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23528" y="260650"/>
          <a:ext cx="8424936" cy="5976660"/>
        </p:xfrm>
        <a:graphic>
          <a:graphicData uri="http://schemas.openxmlformats.org/drawingml/2006/table">
            <a:tbl>
              <a:tblPr firstRow="1" bandRow="1">
                <a:tableStyleId>{2D5ABB26-0587-4C30-8999-92F81FD0307C}</a:tableStyleId>
              </a:tblPr>
              <a:tblGrid>
                <a:gridCol w="8424936"/>
              </a:tblGrid>
              <a:tr h="1195332">
                <a:tc>
                  <a:txBody>
                    <a:bodyPr/>
                    <a:lstStyle/>
                    <a:p>
                      <a:endParaRPr lang="en-GB" dirty="0"/>
                    </a:p>
                  </a:txBody>
                  <a:tcPr/>
                </a:tc>
              </a:tr>
              <a:tr h="1195332">
                <a:tc>
                  <a:txBody>
                    <a:bodyPr/>
                    <a:lstStyle/>
                    <a:p>
                      <a:endParaRPr lang="en-GB" dirty="0"/>
                    </a:p>
                  </a:txBody>
                  <a:tcPr/>
                </a:tc>
              </a:tr>
              <a:tr h="1195332">
                <a:tc>
                  <a:txBody>
                    <a:bodyPr/>
                    <a:lstStyle/>
                    <a:p>
                      <a:endParaRPr lang="en-GB"/>
                    </a:p>
                  </a:txBody>
                  <a:tcPr/>
                </a:tc>
              </a:tr>
              <a:tr h="1195332">
                <a:tc>
                  <a:txBody>
                    <a:bodyPr/>
                    <a:lstStyle/>
                    <a:p>
                      <a:endParaRPr lang="en-GB" dirty="0"/>
                    </a:p>
                  </a:txBody>
                  <a:tcPr/>
                </a:tc>
              </a:tr>
              <a:tr h="1195332">
                <a:tc>
                  <a:txBody>
                    <a:bodyPr/>
                    <a:lstStyle/>
                    <a:p>
                      <a:endParaRPr lang="en-GB" dirty="0"/>
                    </a:p>
                  </a:txBody>
                  <a:tcPr/>
                </a:tc>
              </a:tr>
            </a:tbl>
          </a:graphicData>
        </a:graphic>
      </p:graphicFrame>
      <p:grpSp>
        <p:nvGrpSpPr>
          <p:cNvPr id="43" name="Group 42"/>
          <p:cNvGrpSpPr/>
          <p:nvPr/>
        </p:nvGrpSpPr>
        <p:grpSpPr>
          <a:xfrm>
            <a:off x="2195736" y="548680"/>
            <a:ext cx="2952328" cy="504056"/>
            <a:chOff x="2195736" y="692696"/>
            <a:chExt cx="2952328" cy="504056"/>
          </a:xfrm>
        </p:grpSpPr>
        <p:sp>
          <p:nvSpPr>
            <p:cNvPr id="7" name="Rectangle 6"/>
            <p:cNvSpPr/>
            <p:nvPr/>
          </p:nvSpPr>
          <p:spPr>
            <a:xfrm>
              <a:off x="2195736" y="692696"/>
              <a:ext cx="1080120" cy="504056"/>
            </a:xfrm>
            <a:prstGeom prst="rect">
              <a:avLst/>
            </a:prstGeom>
            <a:solidFill>
              <a:schemeClr val="accent1">
                <a:lumMod val="20000"/>
                <a:lumOff val="80000"/>
                <a:alpha val="85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err="1" smtClean="0">
                  <a:solidFill>
                    <a:schemeClr val="bg1"/>
                  </a:solidFill>
                </a:rPr>
                <a:t>PegIFN</a:t>
              </a:r>
              <a:r>
                <a:rPr lang="en-GB" b="1" dirty="0" smtClean="0">
                  <a:solidFill>
                    <a:schemeClr val="bg1"/>
                  </a:solidFill>
                </a:rPr>
                <a:t> </a:t>
              </a:r>
              <a:endParaRPr lang="en-GB" b="1" dirty="0">
                <a:solidFill>
                  <a:schemeClr val="bg1"/>
                </a:solidFill>
              </a:endParaRPr>
            </a:p>
          </p:txBody>
        </p:sp>
        <p:sp>
          <p:nvSpPr>
            <p:cNvPr id="8" name="Rectangle 7"/>
            <p:cNvSpPr/>
            <p:nvPr/>
          </p:nvSpPr>
          <p:spPr>
            <a:xfrm>
              <a:off x="4211960" y="692696"/>
              <a:ext cx="936104" cy="504056"/>
            </a:xfrm>
            <a:prstGeom prst="rect">
              <a:avLst/>
            </a:prstGeom>
            <a:solidFill>
              <a:schemeClr val="accent1">
                <a:lumMod val="60000"/>
                <a:lumOff val="40000"/>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RBV</a:t>
              </a:r>
              <a:endParaRPr lang="en-GB" b="1" dirty="0">
                <a:solidFill>
                  <a:schemeClr val="bg1"/>
                </a:solidFill>
              </a:endParaRPr>
            </a:p>
          </p:txBody>
        </p:sp>
        <p:sp>
          <p:nvSpPr>
            <p:cNvPr id="9" name="Plus 8"/>
            <p:cNvSpPr/>
            <p:nvPr/>
          </p:nvSpPr>
          <p:spPr>
            <a:xfrm>
              <a:off x="3635896" y="836712"/>
              <a:ext cx="288032" cy="28803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4" name="Group 43"/>
          <p:cNvGrpSpPr/>
          <p:nvPr/>
        </p:nvGrpSpPr>
        <p:grpSpPr>
          <a:xfrm>
            <a:off x="2195736" y="2060848"/>
            <a:ext cx="6192688" cy="648072"/>
            <a:chOff x="2195736" y="1844824"/>
            <a:chExt cx="6192688" cy="648072"/>
          </a:xfrm>
        </p:grpSpPr>
        <p:sp>
          <p:nvSpPr>
            <p:cNvPr id="10" name="Rectangle 9"/>
            <p:cNvSpPr/>
            <p:nvPr/>
          </p:nvSpPr>
          <p:spPr>
            <a:xfrm>
              <a:off x="2195736" y="1916832"/>
              <a:ext cx="1080120" cy="504056"/>
            </a:xfrm>
            <a:prstGeom prst="rect">
              <a:avLst/>
            </a:prstGeom>
            <a:solidFill>
              <a:schemeClr val="accent1">
                <a:lumMod val="20000"/>
                <a:lumOff val="80000"/>
                <a:alpha val="85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err="1" smtClean="0">
                  <a:solidFill>
                    <a:schemeClr val="bg1"/>
                  </a:solidFill>
                </a:rPr>
                <a:t>PegIFN</a:t>
              </a:r>
              <a:r>
                <a:rPr lang="en-GB" b="1" dirty="0" smtClean="0">
                  <a:solidFill>
                    <a:schemeClr val="bg1"/>
                  </a:solidFill>
                </a:rPr>
                <a:t> </a:t>
              </a:r>
              <a:endParaRPr lang="en-GB" b="1" dirty="0">
                <a:solidFill>
                  <a:schemeClr val="bg1"/>
                </a:solidFill>
              </a:endParaRPr>
            </a:p>
          </p:txBody>
        </p:sp>
        <p:sp>
          <p:nvSpPr>
            <p:cNvPr id="13" name="Plus 12"/>
            <p:cNvSpPr/>
            <p:nvPr/>
          </p:nvSpPr>
          <p:spPr>
            <a:xfrm>
              <a:off x="3635896" y="2060848"/>
              <a:ext cx="288032" cy="28803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Plus 13"/>
            <p:cNvSpPr/>
            <p:nvPr/>
          </p:nvSpPr>
          <p:spPr>
            <a:xfrm>
              <a:off x="5436096" y="2060848"/>
              <a:ext cx="288032" cy="28803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4211960" y="1916832"/>
              <a:ext cx="936104" cy="504056"/>
            </a:xfrm>
            <a:prstGeom prst="rect">
              <a:avLst/>
            </a:prstGeom>
            <a:solidFill>
              <a:schemeClr val="accent1">
                <a:lumMod val="60000"/>
                <a:lumOff val="40000"/>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RBV</a:t>
              </a:r>
              <a:endParaRPr lang="en-GB" b="1" dirty="0">
                <a:solidFill>
                  <a:schemeClr val="bg1"/>
                </a:solidFill>
              </a:endParaRPr>
            </a:p>
          </p:txBody>
        </p:sp>
        <p:sp>
          <p:nvSpPr>
            <p:cNvPr id="16" name="Rectangle 15"/>
            <p:cNvSpPr/>
            <p:nvPr/>
          </p:nvSpPr>
          <p:spPr>
            <a:xfrm>
              <a:off x="6300192" y="1844824"/>
              <a:ext cx="1080120" cy="648072"/>
            </a:xfrm>
            <a:prstGeom prst="rect">
              <a:avLst/>
            </a:prstGeom>
            <a:solidFill>
              <a:srgbClr val="92D050">
                <a:alpha val="85000"/>
              </a:srgb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PI s</a:t>
              </a:r>
            </a:p>
          </p:txBody>
        </p:sp>
        <p:sp>
          <p:nvSpPr>
            <p:cNvPr id="17" name="TextBox 16"/>
            <p:cNvSpPr txBox="1"/>
            <p:nvPr/>
          </p:nvSpPr>
          <p:spPr>
            <a:xfrm>
              <a:off x="7740352" y="1844824"/>
              <a:ext cx="648072" cy="646331"/>
            </a:xfrm>
            <a:prstGeom prst="rect">
              <a:avLst/>
            </a:prstGeom>
            <a:noFill/>
          </p:spPr>
          <p:txBody>
            <a:bodyPr wrap="square" rtlCol="0">
              <a:spAutoFit/>
            </a:bodyPr>
            <a:lstStyle/>
            <a:p>
              <a:r>
                <a:rPr lang="en-GB" b="1" dirty="0" smtClean="0">
                  <a:solidFill>
                    <a:schemeClr val="accent4">
                      <a:lumMod val="75000"/>
                    </a:schemeClr>
                  </a:solidFill>
                </a:rPr>
                <a:t>BPR</a:t>
              </a:r>
            </a:p>
            <a:p>
              <a:r>
                <a:rPr lang="en-GB" b="1" dirty="0" smtClean="0">
                  <a:solidFill>
                    <a:schemeClr val="accent4">
                      <a:lumMod val="75000"/>
                    </a:schemeClr>
                  </a:solidFill>
                </a:rPr>
                <a:t>TPV</a:t>
              </a:r>
              <a:endParaRPr lang="en-GB" b="1" dirty="0">
                <a:solidFill>
                  <a:schemeClr val="accent4">
                    <a:lumMod val="75000"/>
                  </a:schemeClr>
                </a:solidFill>
              </a:endParaRPr>
            </a:p>
          </p:txBody>
        </p:sp>
        <p:cxnSp>
          <p:nvCxnSpPr>
            <p:cNvPr id="19" name="Straight Connector 18"/>
            <p:cNvCxnSpPr/>
            <p:nvPr/>
          </p:nvCxnSpPr>
          <p:spPr>
            <a:xfrm flipV="1">
              <a:off x="7452320" y="1988840"/>
              <a:ext cx="360040" cy="144016"/>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452320" y="2132856"/>
              <a:ext cx="360040" cy="144016"/>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5" name="Group 44"/>
          <p:cNvGrpSpPr/>
          <p:nvPr/>
        </p:nvGrpSpPr>
        <p:grpSpPr>
          <a:xfrm>
            <a:off x="2195736" y="3501008"/>
            <a:ext cx="5328592" cy="1224136"/>
            <a:chOff x="2195736" y="2852936"/>
            <a:chExt cx="5328592" cy="1224136"/>
          </a:xfrm>
        </p:grpSpPr>
        <p:sp>
          <p:nvSpPr>
            <p:cNvPr id="11" name="Plus 10"/>
            <p:cNvSpPr/>
            <p:nvPr/>
          </p:nvSpPr>
          <p:spPr>
            <a:xfrm>
              <a:off x="5940152" y="3212976"/>
              <a:ext cx="288032" cy="28803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Plus 11"/>
            <p:cNvSpPr/>
            <p:nvPr/>
          </p:nvSpPr>
          <p:spPr>
            <a:xfrm>
              <a:off x="3635896" y="3212976"/>
              <a:ext cx="288032" cy="28803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p:cNvSpPr/>
            <p:nvPr/>
          </p:nvSpPr>
          <p:spPr>
            <a:xfrm>
              <a:off x="2195736" y="2852936"/>
              <a:ext cx="1080120" cy="648072"/>
            </a:xfrm>
            <a:prstGeom prst="rect">
              <a:avLst/>
            </a:prstGeom>
            <a:solidFill>
              <a:srgbClr val="92D050">
                <a:alpha val="85000"/>
              </a:srgb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PI s</a:t>
              </a:r>
            </a:p>
          </p:txBody>
        </p:sp>
        <p:sp>
          <p:nvSpPr>
            <p:cNvPr id="31" name="Rectangle 30"/>
            <p:cNvSpPr/>
            <p:nvPr/>
          </p:nvSpPr>
          <p:spPr>
            <a:xfrm>
              <a:off x="2195736" y="3501008"/>
              <a:ext cx="1080120" cy="504056"/>
            </a:xfrm>
            <a:prstGeom prst="rect">
              <a:avLst/>
            </a:prstGeom>
            <a:solidFill>
              <a:schemeClr val="accent1">
                <a:lumMod val="20000"/>
                <a:lumOff val="80000"/>
                <a:alpha val="85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err="1" smtClean="0">
                  <a:solidFill>
                    <a:schemeClr val="bg1"/>
                  </a:solidFill>
                </a:rPr>
                <a:t>PegIFN</a:t>
              </a:r>
              <a:r>
                <a:rPr lang="en-GB" b="1" dirty="0" smtClean="0">
                  <a:solidFill>
                    <a:schemeClr val="bg1"/>
                  </a:solidFill>
                </a:rPr>
                <a:t> </a:t>
              </a:r>
              <a:endParaRPr lang="en-GB" b="1" dirty="0">
                <a:solidFill>
                  <a:schemeClr val="bg1"/>
                </a:solidFill>
              </a:endParaRPr>
            </a:p>
          </p:txBody>
        </p:sp>
        <p:sp>
          <p:nvSpPr>
            <p:cNvPr id="32" name="Rectangle 31"/>
            <p:cNvSpPr/>
            <p:nvPr/>
          </p:nvSpPr>
          <p:spPr>
            <a:xfrm>
              <a:off x="4211960" y="3068960"/>
              <a:ext cx="1368152" cy="720080"/>
            </a:xfrm>
            <a:prstGeom prst="rect">
              <a:avLst/>
            </a:prstGeom>
            <a:solidFill>
              <a:schemeClr val="accent2">
                <a:lumMod val="75000"/>
                <a:alpha val="8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Polymerase Inhibitors</a:t>
              </a:r>
              <a:endParaRPr lang="en-GB" b="1" dirty="0">
                <a:solidFill>
                  <a:schemeClr val="bg1"/>
                </a:solidFill>
              </a:endParaRPr>
            </a:p>
          </p:txBody>
        </p:sp>
        <p:sp>
          <p:nvSpPr>
            <p:cNvPr id="33" name="Minus 32"/>
            <p:cNvSpPr/>
            <p:nvPr/>
          </p:nvSpPr>
          <p:spPr>
            <a:xfrm>
              <a:off x="5940152" y="3501008"/>
              <a:ext cx="288032" cy="144016"/>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p:cNvSpPr/>
            <p:nvPr/>
          </p:nvSpPr>
          <p:spPr>
            <a:xfrm>
              <a:off x="6444208" y="2924944"/>
              <a:ext cx="936104" cy="504056"/>
            </a:xfrm>
            <a:prstGeom prst="rect">
              <a:avLst/>
            </a:prstGeom>
            <a:solidFill>
              <a:schemeClr val="accent1">
                <a:lumMod val="60000"/>
                <a:lumOff val="40000"/>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RBV</a:t>
              </a:r>
              <a:endParaRPr lang="en-GB" b="1" dirty="0">
                <a:solidFill>
                  <a:schemeClr val="bg1"/>
                </a:solidFill>
              </a:endParaRPr>
            </a:p>
          </p:txBody>
        </p:sp>
        <p:sp>
          <p:nvSpPr>
            <p:cNvPr id="35" name="Rectangle 34"/>
            <p:cNvSpPr/>
            <p:nvPr/>
          </p:nvSpPr>
          <p:spPr>
            <a:xfrm>
              <a:off x="6444208" y="3501008"/>
              <a:ext cx="1080120" cy="576064"/>
            </a:xfrm>
            <a:prstGeom prst="rect">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NS5A Inhibitor</a:t>
              </a:r>
              <a:endParaRPr lang="en-GB" b="1" dirty="0">
                <a:solidFill>
                  <a:schemeClr val="bg1"/>
                </a:solidFill>
              </a:endParaRPr>
            </a:p>
          </p:txBody>
        </p:sp>
      </p:grpSp>
      <p:grpSp>
        <p:nvGrpSpPr>
          <p:cNvPr id="46" name="Group 45"/>
          <p:cNvGrpSpPr/>
          <p:nvPr/>
        </p:nvGrpSpPr>
        <p:grpSpPr>
          <a:xfrm>
            <a:off x="2123728" y="5661248"/>
            <a:ext cx="6696744" cy="720080"/>
            <a:chOff x="2123728" y="4725144"/>
            <a:chExt cx="6696744" cy="720080"/>
          </a:xfrm>
        </p:grpSpPr>
        <p:sp>
          <p:nvSpPr>
            <p:cNvPr id="36" name="Rectangle 35"/>
            <p:cNvSpPr/>
            <p:nvPr/>
          </p:nvSpPr>
          <p:spPr>
            <a:xfrm>
              <a:off x="2123728" y="4725144"/>
              <a:ext cx="1080120" cy="648072"/>
            </a:xfrm>
            <a:prstGeom prst="rect">
              <a:avLst/>
            </a:prstGeom>
            <a:solidFill>
              <a:srgbClr val="92D050">
                <a:alpha val="85000"/>
              </a:srgb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PI s</a:t>
              </a:r>
            </a:p>
          </p:txBody>
        </p:sp>
        <p:sp>
          <p:nvSpPr>
            <p:cNvPr id="37" name="Rectangle 36"/>
            <p:cNvSpPr/>
            <p:nvPr/>
          </p:nvSpPr>
          <p:spPr>
            <a:xfrm>
              <a:off x="5868144" y="4725144"/>
              <a:ext cx="1368152" cy="720080"/>
            </a:xfrm>
            <a:prstGeom prst="rect">
              <a:avLst/>
            </a:prstGeom>
            <a:solidFill>
              <a:schemeClr val="accent2">
                <a:lumMod val="75000"/>
                <a:alpha val="8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Polymerase Inhibitors</a:t>
              </a:r>
              <a:endParaRPr lang="en-GB" b="1" dirty="0">
                <a:solidFill>
                  <a:schemeClr val="bg1"/>
                </a:solidFill>
              </a:endParaRPr>
            </a:p>
          </p:txBody>
        </p:sp>
        <p:sp>
          <p:nvSpPr>
            <p:cNvPr id="38" name="Rectangle 37"/>
            <p:cNvSpPr/>
            <p:nvPr/>
          </p:nvSpPr>
          <p:spPr>
            <a:xfrm>
              <a:off x="3995936" y="4725144"/>
              <a:ext cx="1368152" cy="720080"/>
            </a:xfrm>
            <a:prstGeom prst="rect">
              <a:avLst/>
            </a:prstGeom>
            <a:solidFill>
              <a:schemeClr val="accent2">
                <a:lumMod val="75000"/>
                <a:alpha val="8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Polymerase Inhibitors</a:t>
              </a:r>
              <a:endParaRPr lang="en-GB" b="1" dirty="0">
                <a:solidFill>
                  <a:schemeClr val="bg1"/>
                </a:solidFill>
              </a:endParaRPr>
            </a:p>
          </p:txBody>
        </p:sp>
        <p:sp>
          <p:nvSpPr>
            <p:cNvPr id="39" name="Rectangle 38"/>
            <p:cNvSpPr/>
            <p:nvPr/>
          </p:nvSpPr>
          <p:spPr>
            <a:xfrm>
              <a:off x="7740352" y="4797152"/>
              <a:ext cx="1080120" cy="576064"/>
            </a:xfrm>
            <a:prstGeom prst="rect">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NS5A Inhibitor</a:t>
              </a:r>
              <a:endParaRPr lang="en-GB" b="1" dirty="0">
                <a:solidFill>
                  <a:schemeClr val="bg1"/>
                </a:solidFill>
              </a:endParaRPr>
            </a:p>
          </p:txBody>
        </p:sp>
        <p:sp>
          <p:nvSpPr>
            <p:cNvPr id="40" name="Plus 39"/>
            <p:cNvSpPr/>
            <p:nvPr/>
          </p:nvSpPr>
          <p:spPr>
            <a:xfrm>
              <a:off x="7308304" y="4941168"/>
              <a:ext cx="288032" cy="28803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Plus 40"/>
            <p:cNvSpPr/>
            <p:nvPr/>
          </p:nvSpPr>
          <p:spPr>
            <a:xfrm>
              <a:off x="5436096" y="4941168"/>
              <a:ext cx="288032" cy="28803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Plus 41"/>
            <p:cNvSpPr/>
            <p:nvPr/>
          </p:nvSpPr>
          <p:spPr>
            <a:xfrm>
              <a:off x="3491880" y="4941168"/>
              <a:ext cx="288032" cy="28803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2" name="Rounded Rectangle 51"/>
          <p:cNvSpPr/>
          <p:nvPr/>
        </p:nvSpPr>
        <p:spPr>
          <a:xfrm>
            <a:off x="611560" y="620688"/>
            <a:ext cx="936104" cy="432048"/>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C000"/>
                </a:solidFill>
              </a:rPr>
              <a:t>SOC</a:t>
            </a:r>
            <a:endParaRPr lang="en-GB" b="1" dirty="0">
              <a:solidFill>
                <a:srgbClr val="FFC000"/>
              </a:solidFill>
            </a:endParaRPr>
          </a:p>
        </p:txBody>
      </p:sp>
      <p:sp>
        <p:nvSpPr>
          <p:cNvPr id="53" name="Rounded Rectangle 52"/>
          <p:cNvSpPr/>
          <p:nvPr/>
        </p:nvSpPr>
        <p:spPr>
          <a:xfrm>
            <a:off x="539552" y="2060848"/>
            <a:ext cx="1080120" cy="720080"/>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C000"/>
                </a:solidFill>
              </a:rPr>
              <a:t>New SOC</a:t>
            </a:r>
            <a:endParaRPr lang="en-GB" b="1" dirty="0">
              <a:solidFill>
                <a:srgbClr val="FFC000"/>
              </a:solidFill>
            </a:endParaRPr>
          </a:p>
        </p:txBody>
      </p:sp>
      <p:sp>
        <p:nvSpPr>
          <p:cNvPr id="54" name="Rounded Rectangle 53"/>
          <p:cNvSpPr/>
          <p:nvPr/>
        </p:nvSpPr>
        <p:spPr>
          <a:xfrm>
            <a:off x="251520" y="3645024"/>
            <a:ext cx="1656184" cy="1008112"/>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C000"/>
                </a:solidFill>
              </a:rPr>
              <a:t>Dual oral / Quad 2 DAAs </a:t>
            </a:r>
            <a:r>
              <a:rPr lang="en-GB" b="1" dirty="0" err="1" smtClean="0">
                <a:solidFill>
                  <a:srgbClr val="FFC000"/>
                </a:solidFill>
              </a:rPr>
              <a:t>quandruple</a:t>
            </a:r>
            <a:endParaRPr lang="en-GB" b="1" dirty="0">
              <a:solidFill>
                <a:srgbClr val="FFC000"/>
              </a:solidFill>
            </a:endParaRPr>
          </a:p>
        </p:txBody>
      </p:sp>
      <p:sp>
        <p:nvSpPr>
          <p:cNvPr id="55" name="Rounded Rectangle 54"/>
          <p:cNvSpPr/>
          <p:nvPr/>
        </p:nvSpPr>
        <p:spPr>
          <a:xfrm>
            <a:off x="395536" y="5733256"/>
            <a:ext cx="1296144" cy="504056"/>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C000"/>
                </a:solidFill>
              </a:rPr>
              <a:t>IFN-free</a:t>
            </a:r>
            <a:endParaRPr lang="en-GB" b="1" dirty="0">
              <a:solidFill>
                <a:srgbClr val="FFC000"/>
              </a:solidFill>
            </a:endParaRPr>
          </a:p>
        </p:txBody>
      </p:sp>
      <p:cxnSp>
        <p:nvCxnSpPr>
          <p:cNvPr id="56" name="Straight Arrow Connector 55"/>
          <p:cNvCxnSpPr/>
          <p:nvPr/>
        </p:nvCxnSpPr>
        <p:spPr>
          <a:xfrm>
            <a:off x="1043608" y="4941168"/>
            <a:ext cx="0" cy="5040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7" name="Straight Arrow Connector 56"/>
          <p:cNvCxnSpPr/>
          <p:nvPr/>
        </p:nvCxnSpPr>
        <p:spPr>
          <a:xfrm>
            <a:off x="1043608" y="2924944"/>
            <a:ext cx="0" cy="5040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8" name="Straight Arrow Connector 57"/>
          <p:cNvCxnSpPr/>
          <p:nvPr/>
        </p:nvCxnSpPr>
        <p:spPr>
          <a:xfrm>
            <a:off x="1043608" y="1268760"/>
            <a:ext cx="0" cy="5040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7" presetClass="entr" presetSubtype="10" fill="hold" nodeType="click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strVal val="#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7" presetClass="entr" presetSubtype="10" fill="hold" nodeType="clickEffect">
                                  <p:stCondLst>
                                    <p:cond delay="0"/>
                                  </p:stCondLst>
                                  <p:childTnLst>
                                    <p:set>
                                      <p:cBhvr>
                                        <p:cTn id="22" dur="1" fill="hold">
                                          <p:stCondLst>
                                            <p:cond delay="0"/>
                                          </p:stCondLst>
                                        </p:cTn>
                                        <p:tgtEl>
                                          <p:spTgt spid="44"/>
                                        </p:tgtEl>
                                        <p:attrNameLst>
                                          <p:attrName>style.visibility</p:attrName>
                                        </p:attrNameLst>
                                      </p:cBhvr>
                                      <p:to>
                                        <p:strVal val="visible"/>
                                      </p:to>
                                    </p:set>
                                    <p:anim calcmode="lin" valueType="num">
                                      <p:cBhvr>
                                        <p:cTn id="23" dur="500" fill="hold"/>
                                        <p:tgtEl>
                                          <p:spTgt spid="44"/>
                                        </p:tgtEl>
                                        <p:attrNameLst>
                                          <p:attrName>ppt_w</p:attrName>
                                        </p:attrNameLst>
                                      </p:cBhvr>
                                      <p:tavLst>
                                        <p:tav tm="0">
                                          <p:val>
                                            <p:fltVal val="0"/>
                                          </p:val>
                                        </p:tav>
                                        <p:tav tm="100000">
                                          <p:val>
                                            <p:strVal val="#ppt_w"/>
                                          </p:val>
                                        </p:tav>
                                      </p:tavLst>
                                    </p:anim>
                                    <p:anim calcmode="lin" valueType="num">
                                      <p:cBhvr>
                                        <p:cTn id="24" dur="500" fill="hold"/>
                                        <p:tgtEl>
                                          <p:spTgt spid="44"/>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7" presetClass="entr" presetSubtype="10" fill="hold" nodeType="clickEffect">
                                  <p:stCondLst>
                                    <p:cond delay="0"/>
                                  </p:stCondLst>
                                  <p:childTnLst>
                                    <p:set>
                                      <p:cBhvr>
                                        <p:cTn id="34" dur="1" fill="hold">
                                          <p:stCondLst>
                                            <p:cond delay="0"/>
                                          </p:stCondLst>
                                        </p:cTn>
                                        <p:tgtEl>
                                          <p:spTgt spid="45"/>
                                        </p:tgtEl>
                                        <p:attrNameLst>
                                          <p:attrName>style.visibility</p:attrName>
                                        </p:attrNameLst>
                                      </p:cBhvr>
                                      <p:to>
                                        <p:strVal val="visible"/>
                                      </p:to>
                                    </p:set>
                                    <p:anim calcmode="lin" valueType="num">
                                      <p:cBhvr>
                                        <p:cTn id="35" dur="500" fill="hold"/>
                                        <p:tgtEl>
                                          <p:spTgt spid="45"/>
                                        </p:tgtEl>
                                        <p:attrNameLst>
                                          <p:attrName>ppt_w</p:attrName>
                                        </p:attrNameLst>
                                      </p:cBhvr>
                                      <p:tavLst>
                                        <p:tav tm="0">
                                          <p:val>
                                            <p:fltVal val="0"/>
                                          </p:val>
                                        </p:tav>
                                        <p:tav tm="100000">
                                          <p:val>
                                            <p:strVal val="#ppt_w"/>
                                          </p:val>
                                        </p:tav>
                                      </p:tavLst>
                                    </p:anim>
                                    <p:anim calcmode="lin" valueType="num">
                                      <p:cBhvr>
                                        <p:cTn id="36" dur="500" fill="hold"/>
                                        <p:tgtEl>
                                          <p:spTgt spid="45"/>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7" presetClass="entr" presetSubtype="10" fill="hold" nodeType="clickEffect">
                                  <p:stCondLst>
                                    <p:cond delay="0"/>
                                  </p:stCondLst>
                                  <p:childTnLst>
                                    <p:set>
                                      <p:cBhvr>
                                        <p:cTn id="46" dur="1" fill="hold">
                                          <p:stCondLst>
                                            <p:cond delay="0"/>
                                          </p:stCondLst>
                                        </p:cTn>
                                        <p:tgtEl>
                                          <p:spTgt spid="46"/>
                                        </p:tgtEl>
                                        <p:attrNameLst>
                                          <p:attrName>style.visibility</p:attrName>
                                        </p:attrNameLst>
                                      </p:cBhvr>
                                      <p:to>
                                        <p:strVal val="visible"/>
                                      </p:to>
                                    </p:set>
                                    <p:anim calcmode="lin" valueType="num">
                                      <p:cBhvr>
                                        <p:cTn id="47" dur="500" fill="hold"/>
                                        <p:tgtEl>
                                          <p:spTgt spid="46"/>
                                        </p:tgtEl>
                                        <p:attrNameLst>
                                          <p:attrName>ppt_w</p:attrName>
                                        </p:attrNameLst>
                                      </p:cBhvr>
                                      <p:tavLst>
                                        <p:tav tm="0">
                                          <p:val>
                                            <p:fltVal val="0"/>
                                          </p:val>
                                        </p:tav>
                                        <p:tav tm="100000">
                                          <p:val>
                                            <p:strVal val="#ppt_w"/>
                                          </p:val>
                                        </p:tav>
                                      </p:tavLst>
                                    </p:anim>
                                    <p:anim calcmode="lin" valueType="num">
                                      <p:cBhvr>
                                        <p:cTn id="48" dur="500" fill="hold"/>
                                        <p:tgtEl>
                                          <p:spTgt spid="4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animBg="1"/>
      <p:bldP spid="54" grpId="0" animBg="1"/>
      <p:bldP spid="55"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7344816" cy="1399032"/>
          </a:xfrm>
        </p:spPr>
        <p:txBody>
          <a:bodyPr/>
          <a:lstStyle/>
          <a:p>
            <a:pPr algn="ctr"/>
            <a:r>
              <a:rPr lang="en-GB" dirty="0" smtClean="0"/>
              <a:t>DRACOs- </a:t>
            </a:r>
            <a:r>
              <a:rPr lang="el-GR" dirty="0" smtClean="0"/>
              <a:t>Ευρέος φάσματος αντιϊκή θεραπεία</a:t>
            </a:r>
            <a:endParaRPr lang="en-GB" dirty="0"/>
          </a:p>
        </p:txBody>
      </p:sp>
      <p:sp>
        <p:nvSpPr>
          <p:cNvPr id="3" name="TextBox 2"/>
          <p:cNvSpPr txBox="1"/>
          <p:nvPr/>
        </p:nvSpPr>
        <p:spPr>
          <a:xfrm>
            <a:off x="323528" y="1916832"/>
            <a:ext cx="8352928" cy="2308324"/>
          </a:xfrm>
          <a:prstGeom prst="rect">
            <a:avLst/>
          </a:prstGeom>
          <a:noFill/>
        </p:spPr>
        <p:txBody>
          <a:bodyPr wrap="square" rtlCol="0">
            <a:spAutoFit/>
          </a:bodyPr>
          <a:lstStyle/>
          <a:p>
            <a:r>
              <a:rPr lang="en-GB" sz="3600" dirty="0" smtClean="0">
                <a:solidFill>
                  <a:srgbClr val="FFC000"/>
                </a:solidFill>
              </a:rPr>
              <a:t>D</a:t>
            </a:r>
            <a:r>
              <a:rPr lang="en-GB" sz="3600" dirty="0" smtClean="0"/>
              <a:t>ouble – stranded </a:t>
            </a:r>
            <a:r>
              <a:rPr lang="en-GB" sz="3600" dirty="0" smtClean="0">
                <a:solidFill>
                  <a:srgbClr val="FFC000"/>
                </a:solidFill>
              </a:rPr>
              <a:t>R</a:t>
            </a:r>
            <a:r>
              <a:rPr lang="en-GB" sz="3600" dirty="0" smtClean="0"/>
              <a:t>NA (</a:t>
            </a:r>
            <a:r>
              <a:rPr lang="en-GB" sz="3600" dirty="0" err="1" smtClean="0"/>
              <a:t>dsRNA</a:t>
            </a:r>
            <a:r>
              <a:rPr lang="en-GB" sz="3600" dirty="0" smtClean="0"/>
              <a:t>)</a:t>
            </a:r>
          </a:p>
          <a:p>
            <a:r>
              <a:rPr lang="en-GB" sz="3600" dirty="0" smtClean="0">
                <a:solidFill>
                  <a:srgbClr val="FFC000"/>
                </a:solidFill>
              </a:rPr>
              <a:t>A</a:t>
            </a:r>
            <a:r>
              <a:rPr lang="en-GB" sz="3600" dirty="0" smtClean="0"/>
              <a:t>ctivated</a:t>
            </a:r>
          </a:p>
          <a:p>
            <a:r>
              <a:rPr lang="en-GB" sz="3600" dirty="0" err="1" smtClean="0">
                <a:solidFill>
                  <a:srgbClr val="FFC000"/>
                </a:solidFill>
              </a:rPr>
              <a:t>C</a:t>
            </a:r>
            <a:r>
              <a:rPr lang="en-GB" sz="3600" dirty="0" err="1" smtClean="0"/>
              <a:t>aspase</a:t>
            </a:r>
            <a:endParaRPr lang="en-GB" sz="3600" dirty="0" smtClean="0"/>
          </a:p>
          <a:p>
            <a:r>
              <a:rPr lang="en-GB" sz="3600" dirty="0" err="1" smtClean="0">
                <a:solidFill>
                  <a:srgbClr val="FFC000"/>
                </a:solidFill>
              </a:rPr>
              <a:t>O</a:t>
            </a:r>
            <a:r>
              <a:rPr lang="en-GB" sz="3600" dirty="0" err="1" smtClean="0"/>
              <a:t>ligomerizer</a:t>
            </a:r>
            <a:endParaRPr lang="en-GB" sz="3600" dirty="0"/>
          </a:p>
        </p:txBody>
      </p:sp>
      <p:sp>
        <p:nvSpPr>
          <p:cNvPr id="4" name="TextBox 3"/>
          <p:cNvSpPr txBox="1"/>
          <p:nvPr/>
        </p:nvSpPr>
        <p:spPr>
          <a:xfrm>
            <a:off x="395536" y="4725144"/>
            <a:ext cx="8280920" cy="1477328"/>
          </a:xfrm>
          <a:prstGeom prst="rect">
            <a:avLst/>
          </a:prstGeom>
          <a:noFill/>
        </p:spPr>
        <p:txBody>
          <a:bodyPr wrap="square" rtlCol="0">
            <a:spAutoFit/>
          </a:bodyPr>
          <a:lstStyle/>
          <a:p>
            <a:r>
              <a:rPr lang="el-GR" sz="3000" dirty="0" smtClean="0"/>
              <a:t>Επιλεκτική επαγωγή απόπτωσης κυττάρων που περιέχουν ιϊκό </a:t>
            </a:r>
            <a:r>
              <a:rPr lang="en-GB" sz="3000" dirty="0" err="1" smtClean="0"/>
              <a:t>dsRNA</a:t>
            </a:r>
            <a:r>
              <a:rPr lang="el-GR" sz="3000" dirty="0" smtClean="0"/>
              <a:t>, ενώ αφήνουν ανέπαφα τα υγειή κύτταρα</a:t>
            </a:r>
            <a:endParaRPr lang="en-GB" sz="3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0"/>
                                  </p:iterate>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iterate type="lt">
                                    <p:tmAbs val="0"/>
                                  </p:iterate>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iterate type="lt">
                                    <p:tmAbs val="0"/>
                                  </p:iterate>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iterate type="lt">
                                    <p:tmAbs val="0"/>
                                  </p:iterate>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5" presetClass="emph" presetSubtype="1" nodeType="clickEffect">
                                  <p:stCondLst>
                                    <p:cond delay="0"/>
                                  </p:stCondLst>
                                  <p:iterate type="lt">
                                    <p:tmAbs val="0"/>
                                  </p:iterate>
                                  <p:childTnLst>
                                    <p:set>
                                      <p:cBhvr override="childStyle">
                                        <p:cTn id="16" dur="indefinite"/>
                                        <p:tgtEl>
                                          <p:spTgt spid="3">
                                            <p:txEl>
                                              <p:pRg st="0" end="0"/>
                                            </p:txEl>
                                          </p:spTgt>
                                        </p:tgtEl>
                                        <p:attrNameLst>
                                          <p:attrName>style.fontStyle</p:attrName>
                                        </p:attrNameLst>
                                      </p:cBhvr>
                                      <p:to>
                                        <p:strVal val="normal"/>
                                      </p:to>
                                    </p:set>
                                    <p:set>
                                      <p:cBhvr override="childStyle">
                                        <p:cTn id="17" dur="indefinite"/>
                                        <p:tgtEl>
                                          <p:spTgt spid="3">
                                            <p:txEl>
                                              <p:pRg st="0" end="0"/>
                                            </p:txEl>
                                          </p:spTgt>
                                        </p:tgtEl>
                                        <p:attrNameLst>
                                          <p:attrName>style.fontWeight</p:attrName>
                                        </p:attrNameLst>
                                      </p:cBhvr>
                                      <p:to>
                                        <p:strVal val="bold"/>
                                      </p:to>
                                    </p:set>
                                    <p:set>
                                      <p:cBhvr override="childStyle">
                                        <p:cTn id="18" dur="indefinite"/>
                                        <p:tgtEl>
                                          <p:spTgt spid="3">
                                            <p:txEl>
                                              <p:pRg st="0" end="0"/>
                                            </p:txEl>
                                          </p:spTgt>
                                        </p:tgtEl>
                                        <p:attrNameLst>
                                          <p:attrName>style.textDecorationUnderline</p:attrName>
                                        </p:attrNameLst>
                                      </p:cBhvr>
                                      <p:to>
                                        <p:strVal val="false"/>
                                      </p:to>
                                    </p:set>
                                  </p:childTnLst>
                                </p:cTn>
                              </p:par>
                              <p:par>
                                <p:cTn id="19" presetID="5" presetClass="emph" presetSubtype="1" nodeType="withEffect">
                                  <p:stCondLst>
                                    <p:cond delay="0"/>
                                  </p:stCondLst>
                                  <p:iterate type="lt">
                                    <p:tmAbs val="0"/>
                                  </p:iterate>
                                  <p:childTnLst>
                                    <p:set>
                                      <p:cBhvr override="childStyle">
                                        <p:cTn id="20" dur="indefinite"/>
                                        <p:tgtEl>
                                          <p:spTgt spid="3">
                                            <p:txEl>
                                              <p:pRg st="1" end="1"/>
                                            </p:txEl>
                                          </p:spTgt>
                                        </p:tgtEl>
                                        <p:attrNameLst>
                                          <p:attrName>style.fontStyle</p:attrName>
                                        </p:attrNameLst>
                                      </p:cBhvr>
                                      <p:to>
                                        <p:strVal val="normal"/>
                                      </p:to>
                                    </p:set>
                                    <p:set>
                                      <p:cBhvr override="childStyle">
                                        <p:cTn id="21" dur="indefinite"/>
                                        <p:tgtEl>
                                          <p:spTgt spid="3">
                                            <p:txEl>
                                              <p:pRg st="1" end="1"/>
                                            </p:txEl>
                                          </p:spTgt>
                                        </p:tgtEl>
                                        <p:attrNameLst>
                                          <p:attrName>style.fontWeight</p:attrName>
                                        </p:attrNameLst>
                                      </p:cBhvr>
                                      <p:to>
                                        <p:strVal val="bold"/>
                                      </p:to>
                                    </p:set>
                                    <p:set>
                                      <p:cBhvr override="childStyle">
                                        <p:cTn id="22" dur="indefinite"/>
                                        <p:tgtEl>
                                          <p:spTgt spid="3">
                                            <p:txEl>
                                              <p:pRg st="1" end="1"/>
                                            </p:txEl>
                                          </p:spTgt>
                                        </p:tgtEl>
                                        <p:attrNameLst>
                                          <p:attrName>style.textDecorationUnderline</p:attrName>
                                        </p:attrNameLst>
                                      </p:cBhvr>
                                      <p:to>
                                        <p:strVal val="false"/>
                                      </p:to>
                                    </p:set>
                                  </p:childTnLst>
                                </p:cTn>
                              </p:par>
                              <p:par>
                                <p:cTn id="23" presetID="5" presetClass="emph" presetSubtype="1" nodeType="withEffect">
                                  <p:stCondLst>
                                    <p:cond delay="0"/>
                                  </p:stCondLst>
                                  <p:iterate type="lt">
                                    <p:tmAbs val="0"/>
                                  </p:iterate>
                                  <p:childTnLst>
                                    <p:set>
                                      <p:cBhvr override="childStyle">
                                        <p:cTn id="24" dur="indefinite"/>
                                        <p:tgtEl>
                                          <p:spTgt spid="3">
                                            <p:txEl>
                                              <p:pRg st="2" end="2"/>
                                            </p:txEl>
                                          </p:spTgt>
                                        </p:tgtEl>
                                        <p:attrNameLst>
                                          <p:attrName>style.fontStyle</p:attrName>
                                        </p:attrNameLst>
                                      </p:cBhvr>
                                      <p:to>
                                        <p:strVal val="normal"/>
                                      </p:to>
                                    </p:set>
                                    <p:set>
                                      <p:cBhvr override="childStyle">
                                        <p:cTn id="25" dur="indefinite"/>
                                        <p:tgtEl>
                                          <p:spTgt spid="3">
                                            <p:txEl>
                                              <p:pRg st="2" end="2"/>
                                            </p:txEl>
                                          </p:spTgt>
                                        </p:tgtEl>
                                        <p:attrNameLst>
                                          <p:attrName>style.fontWeight</p:attrName>
                                        </p:attrNameLst>
                                      </p:cBhvr>
                                      <p:to>
                                        <p:strVal val="bold"/>
                                      </p:to>
                                    </p:set>
                                    <p:set>
                                      <p:cBhvr override="childStyle">
                                        <p:cTn id="26" dur="indefinite"/>
                                        <p:tgtEl>
                                          <p:spTgt spid="3">
                                            <p:txEl>
                                              <p:pRg st="2" end="2"/>
                                            </p:txEl>
                                          </p:spTgt>
                                        </p:tgtEl>
                                        <p:attrNameLst>
                                          <p:attrName>style.textDecorationUnderline</p:attrName>
                                        </p:attrNameLst>
                                      </p:cBhvr>
                                      <p:to>
                                        <p:strVal val="false"/>
                                      </p:to>
                                    </p:set>
                                  </p:childTnLst>
                                </p:cTn>
                              </p:par>
                              <p:par>
                                <p:cTn id="27" presetID="5" presetClass="emph" presetSubtype="1" nodeType="withEffect">
                                  <p:stCondLst>
                                    <p:cond delay="0"/>
                                  </p:stCondLst>
                                  <p:iterate type="lt">
                                    <p:tmAbs val="0"/>
                                  </p:iterate>
                                  <p:childTnLst>
                                    <p:set>
                                      <p:cBhvr override="childStyle">
                                        <p:cTn id="28" dur="indefinite"/>
                                        <p:tgtEl>
                                          <p:spTgt spid="3">
                                            <p:txEl>
                                              <p:pRg st="3" end="3"/>
                                            </p:txEl>
                                          </p:spTgt>
                                        </p:tgtEl>
                                        <p:attrNameLst>
                                          <p:attrName>style.fontStyle</p:attrName>
                                        </p:attrNameLst>
                                      </p:cBhvr>
                                      <p:to>
                                        <p:strVal val="normal"/>
                                      </p:to>
                                    </p:set>
                                    <p:set>
                                      <p:cBhvr override="childStyle">
                                        <p:cTn id="29" dur="indefinite"/>
                                        <p:tgtEl>
                                          <p:spTgt spid="3">
                                            <p:txEl>
                                              <p:pRg st="3" end="3"/>
                                            </p:txEl>
                                          </p:spTgt>
                                        </p:tgtEl>
                                        <p:attrNameLst>
                                          <p:attrName>style.fontWeight</p:attrName>
                                        </p:attrNameLst>
                                      </p:cBhvr>
                                      <p:to>
                                        <p:strVal val="bold"/>
                                      </p:to>
                                    </p:set>
                                    <p:set>
                                      <p:cBhvr override="childStyle">
                                        <p:cTn id="30" dur="indefinite"/>
                                        <p:tgtEl>
                                          <p:spTgt spid="3">
                                            <p:txEl>
                                              <p:pRg st="3" end="3"/>
                                            </p:txEl>
                                          </p:spTgt>
                                        </p:tgtEl>
                                        <p:attrNameLst>
                                          <p:attrName>style.textDecorationUnderline</p:attrName>
                                        </p:attrNameLst>
                                      </p:cBhvr>
                                      <p:to>
                                        <p:strVal val="fals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520" y="260648"/>
            <a:ext cx="8892480" cy="6678751"/>
          </a:xfrm>
          <a:prstGeom prst="rect">
            <a:avLst/>
          </a:prstGeom>
          <a:noFill/>
        </p:spPr>
        <p:txBody>
          <a:bodyPr wrap="square" rtlCol="0">
            <a:spAutoFit/>
          </a:bodyPr>
          <a:lstStyle/>
          <a:p>
            <a:r>
              <a:rPr lang="el-GR" sz="3000" b="1" u="sng" dirty="0" smtClean="0"/>
              <a:t>Μηχανισμός δράσης - Συνδυασμός 2 φυσιολογικών κυτταρικών διαδικασιών:</a:t>
            </a:r>
          </a:p>
          <a:p>
            <a:endParaRPr lang="el-GR" sz="3000" dirty="0" smtClean="0"/>
          </a:p>
          <a:p>
            <a:r>
              <a:rPr lang="el-GR" sz="2800" i="1" dirty="0" smtClean="0">
                <a:solidFill>
                  <a:srgbClr val="FFC000"/>
                </a:solidFill>
              </a:rPr>
              <a:t>1. </a:t>
            </a:r>
            <a:r>
              <a:rPr lang="el-GR" sz="2800" i="1" dirty="0" smtClean="0"/>
              <a:t>Αναγνώριση του ιϊκού </a:t>
            </a:r>
            <a:r>
              <a:rPr lang="en-GB" sz="2800" i="1" dirty="0" err="1" smtClean="0"/>
              <a:t>dsRNA</a:t>
            </a:r>
            <a:r>
              <a:rPr lang="en-GB" sz="2800" i="1" dirty="0" smtClean="0"/>
              <a:t> </a:t>
            </a:r>
            <a:r>
              <a:rPr lang="el-GR" sz="2800" i="1" dirty="0" smtClean="0"/>
              <a:t>από το μονοπάτι των ιντερφερονών.</a:t>
            </a:r>
          </a:p>
          <a:p>
            <a:r>
              <a:rPr lang="el-GR" sz="2800" dirty="0" smtClean="0"/>
              <a:t>Οι περισσότεροι ιοί διαθέτουν δίκλωνο ή μονόκλωνο (</a:t>
            </a:r>
            <a:r>
              <a:rPr lang="en-GB" sz="2800" dirty="0" err="1" smtClean="0"/>
              <a:t>ssRNA</a:t>
            </a:r>
            <a:r>
              <a:rPr lang="en-GB" sz="2800" dirty="0" smtClean="0"/>
              <a:t>)</a:t>
            </a:r>
            <a:r>
              <a:rPr lang="el-GR" sz="2800" dirty="0" smtClean="0"/>
              <a:t> γονιδίωμα. Κατά τη μεταγραφή και αντιγραφή παράγουν μακριές </a:t>
            </a:r>
            <a:r>
              <a:rPr lang="en-GB" sz="2800" dirty="0" err="1" smtClean="0"/>
              <a:t>dsRNA</a:t>
            </a:r>
            <a:r>
              <a:rPr lang="el-GR" sz="2800" dirty="0" smtClean="0"/>
              <a:t> έλικες. Ενώ άλλοι ιοί με </a:t>
            </a:r>
            <a:r>
              <a:rPr lang="en-GB" sz="2800" dirty="0" smtClean="0"/>
              <a:t>DNA</a:t>
            </a:r>
            <a:r>
              <a:rPr lang="el-GR" sz="2800" dirty="0" smtClean="0"/>
              <a:t> γονιδίωμα, μέσω συμμετρικής μεταγραφής παράγουν επίσης </a:t>
            </a:r>
            <a:r>
              <a:rPr lang="en-GB" sz="2800" dirty="0" err="1" smtClean="0"/>
              <a:t>dsRNA</a:t>
            </a:r>
            <a:r>
              <a:rPr lang="en-GB" sz="2800" dirty="0" smtClean="0"/>
              <a:t>.</a:t>
            </a:r>
            <a:r>
              <a:rPr lang="el-GR" sz="2800" dirty="0" smtClean="0"/>
              <a:t> Αντίθετα, τα κύτταρα των θηλαστικών δεν παράγουν </a:t>
            </a:r>
            <a:r>
              <a:rPr lang="en-GB" sz="2800" dirty="0" err="1" smtClean="0"/>
              <a:t>dsRNA</a:t>
            </a:r>
            <a:r>
              <a:rPr lang="el-GR" sz="2800" dirty="0" smtClean="0"/>
              <a:t> έλικες.</a:t>
            </a:r>
          </a:p>
          <a:p>
            <a:r>
              <a:rPr lang="el-GR" sz="2800" dirty="0" smtClean="0"/>
              <a:t>Κατά φυσιολογική διαδικασία της κυτταρικής ανοσίας, η διαφορά αυτή αναγνωρίζεται με αποτέλεσμα την ανίχνευση και αντιμετώπιση της ιογενούς λοίμωξης.</a:t>
            </a:r>
          </a:p>
          <a:p>
            <a:pPr marL="514350" indent="-514350">
              <a:buFont typeface="+mj-lt"/>
              <a:buAutoNum type="arabicPeriod"/>
            </a:pPr>
            <a:endParaRPr lang="en-GB" sz="3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1268760"/>
            <a:ext cx="8964488" cy="2677656"/>
          </a:xfrm>
          <a:prstGeom prst="rect">
            <a:avLst/>
          </a:prstGeom>
          <a:noFill/>
        </p:spPr>
        <p:txBody>
          <a:bodyPr wrap="square" rtlCol="0">
            <a:spAutoFit/>
          </a:bodyPr>
          <a:lstStyle/>
          <a:p>
            <a:r>
              <a:rPr lang="el-GR" sz="2800" i="1" dirty="0" smtClean="0">
                <a:solidFill>
                  <a:srgbClr val="FFC000"/>
                </a:solidFill>
              </a:rPr>
              <a:t>2. </a:t>
            </a:r>
            <a:r>
              <a:rPr lang="el-GR" sz="2800" i="1" dirty="0" smtClean="0"/>
              <a:t>Απόπτωση</a:t>
            </a:r>
          </a:p>
          <a:p>
            <a:r>
              <a:rPr lang="el-GR" sz="2800" dirty="0" smtClean="0"/>
              <a:t>Κατά τα τελευταία στάδια της απόπτωσης</a:t>
            </a:r>
            <a:r>
              <a:rPr lang="en-GB" sz="2800" dirty="0" smtClean="0"/>
              <a:t>,</a:t>
            </a:r>
            <a:r>
              <a:rPr lang="el-GR" sz="2800" dirty="0" smtClean="0"/>
              <a:t> συμπλέγματα τα οποία περιέχουν ενδοκυττάρια μόρια επαγωγείς της απόπτωσης (π.χ. </a:t>
            </a:r>
            <a:r>
              <a:rPr lang="en-GB" sz="2800" dirty="0" smtClean="0"/>
              <a:t>Apaf-1) </a:t>
            </a:r>
            <a:r>
              <a:rPr lang="el-GR" sz="2800" dirty="0" smtClean="0"/>
              <a:t>δεσμεύονται με προκασπάσες. Οι προκασπάσες αλληλεπιδρούν μεταξύ τους στο μονοπάτι της απόπτωσης οδηγώντας τελικά στο θάνατο του κυττάρου.</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771084"/>
          </a:xfrm>
          <a:prstGeom prst="rect">
            <a:avLst/>
          </a:prstGeom>
          <a:noFill/>
        </p:spPr>
        <p:txBody>
          <a:bodyPr wrap="square" rtlCol="0">
            <a:spAutoFit/>
          </a:bodyPr>
          <a:lstStyle/>
          <a:p>
            <a:r>
              <a:rPr lang="en-GB" sz="3000" b="1" dirty="0" smtClean="0">
                <a:solidFill>
                  <a:srgbClr val="FFC000"/>
                </a:solidFill>
              </a:rPr>
              <a:t>DRACOs</a:t>
            </a:r>
            <a:r>
              <a:rPr lang="el-GR" sz="3000" dirty="0" smtClean="0"/>
              <a:t>  =  χιμαιρικές πρωτεΐνες με 1 </a:t>
            </a:r>
            <a:r>
              <a:rPr lang="en-GB" sz="3000" dirty="0" smtClean="0"/>
              <a:t>domain</a:t>
            </a:r>
            <a:r>
              <a:rPr lang="el-GR" sz="3000" dirty="0" smtClean="0"/>
              <a:t> που συνδέονται με το ιϊκό </a:t>
            </a:r>
            <a:r>
              <a:rPr lang="en-GB" sz="3000" dirty="0" err="1" smtClean="0"/>
              <a:t>dsRNA</a:t>
            </a:r>
            <a:r>
              <a:rPr lang="en-GB" sz="3000" dirty="0" smtClean="0"/>
              <a:t> </a:t>
            </a:r>
            <a:r>
              <a:rPr lang="el-GR" sz="3000" dirty="0" smtClean="0"/>
              <a:t>και με ένα δεύτερο </a:t>
            </a:r>
            <a:r>
              <a:rPr lang="en-GB" sz="3000" dirty="0" smtClean="0"/>
              <a:t>domain</a:t>
            </a:r>
            <a:r>
              <a:rPr lang="el-GR" sz="3000" dirty="0" smtClean="0"/>
              <a:t> ο οποίος προάγει την απόπτωση (π.χ προ-κασπάση ή κασπάση) όταν 2 ή περισσότερα </a:t>
            </a:r>
            <a:r>
              <a:rPr lang="en-GB" sz="3000" dirty="0" smtClean="0"/>
              <a:t>DRACOs</a:t>
            </a:r>
            <a:r>
              <a:rPr lang="el-GR" sz="3000" dirty="0" smtClean="0"/>
              <a:t> αλληλεπιδρούν στο ίδιο </a:t>
            </a:r>
            <a:r>
              <a:rPr lang="en-GB" sz="3000" dirty="0" err="1" smtClean="0"/>
              <a:t>dsRNA</a:t>
            </a:r>
            <a:r>
              <a:rPr lang="en-GB" sz="3000" dirty="0" smtClean="0"/>
              <a:t>.</a:t>
            </a:r>
            <a:endParaRPr lang="el-GR" sz="3000" dirty="0" smtClean="0"/>
          </a:p>
          <a:p>
            <a:endParaRPr lang="en-GB" sz="3000" dirty="0" smtClean="0"/>
          </a:p>
          <a:p>
            <a:r>
              <a:rPr lang="el-GR" sz="2800" dirty="0" smtClean="0"/>
              <a:t>Επί παρουσίας </a:t>
            </a:r>
            <a:r>
              <a:rPr lang="en-GB" sz="2800" dirty="0" err="1" smtClean="0"/>
              <a:t>dsRNA</a:t>
            </a:r>
            <a:r>
              <a:rPr lang="el-GR" sz="2800" dirty="0" smtClean="0"/>
              <a:t> εντός του κυττάρου το </a:t>
            </a:r>
            <a:r>
              <a:rPr lang="en-GB" sz="2800" dirty="0" smtClean="0"/>
              <a:t>DRACO</a:t>
            </a:r>
            <a:r>
              <a:rPr lang="el-GR" sz="2800" dirty="0" smtClean="0"/>
              <a:t> συνδέεται στις </a:t>
            </a:r>
            <a:r>
              <a:rPr lang="en-GB" sz="2800" dirty="0" err="1" smtClean="0"/>
              <a:t>dsRNA</a:t>
            </a:r>
            <a:r>
              <a:rPr lang="en-GB" sz="2800" dirty="0" smtClean="0"/>
              <a:t> </a:t>
            </a:r>
            <a:r>
              <a:rPr lang="el-GR" sz="2800" dirty="0" smtClean="0"/>
              <a:t>έλικες και προάγει την απόπτωση του κυττάρου. Στην περίπτωση όπου εντός του κυττάρου δεν ανευρίσκονται </a:t>
            </a:r>
            <a:r>
              <a:rPr lang="en-GB" sz="2800" dirty="0" err="1" smtClean="0"/>
              <a:t>dsRNA</a:t>
            </a:r>
            <a:r>
              <a:rPr lang="el-GR" sz="2800" dirty="0" smtClean="0"/>
              <a:t> έλικες τα </a:t>
            </a:r>
            <a:r>
              <a:rPr lang="en-GB" sz="2800" dirty="0" smtClean="0"/>
              <a:t>DRACOs </a:t>
            </a:r>
            <a:r>
              <a:rPr lang="el-GR" sz="2800" dirty="0" smtClean="0"/>
              <a:t>δε δρουν και το κύτταρο δεν αποπίπτει.</a:t>
            </a:r>
          </a:p>
          <a:p>
            <a:endParaRPr lang="el-GR" sz="3000" dirty="0" smtClean="0"/>
          </a:p>
          <a:p>
            <a:r>
              <a:rPr lang="el-GR" sz="2800" dirty="0" smtClean="0"/>
              <a:t>Η μεταφορά του </a:t>
            </a:r>
            <a:r>
              <a:rPr lang="en-GB" sz="2800" dirty="0" smtClean="0"/>
              <a:t>DRACO</a:t>
            </a:r>
            <a:r>
              <a:rPr lang="el-GR" sz="2800" dirty="0" smtClean="0"/>
              <a:t> εντός του κυττάρου απαιτεί τη συγχώνευσή του με γνωστές σηματοδοτηκές πρωτεΐνες μεταγωγής. </a:t>
            </a:r>
            <a:endParaRPr lang="en-GB"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548680"/>
            <a:ext cx="8748464" cy="4401205"/>
          </a:xfrm>
          <a:prstGeom prst="rect">
            <a:avLst/>
          </a:prstGeom>
          <a:noFill/>
        </p:spPr>
        <p:txBody>
          <a:bodyPr wrap="square" rtlCol="0">
            <a:spAutoFit/>
          </a:bodyPr>
          <a:lstStyle/>
          <a:p>
            <a:pPr>
              <a:buClr>
                <a:srgbClr val="FFC000"/>
              </a:buClr>
              <a:buFont typeface="AngsanaUPC" pitchFamily="18" charset="-34"/>
              <a:buChar char="๑"/>
            </a:pPr>
            <a:endParaRPr lang="el-GR" sz="2800" dirty="0" smtClean="0"/>
          </a:p>
          <a:p>
            <a:pPr>
              <a:buClr>
                <a:srgbClr val="FFC000"/>
              </a:buClr>
            </a:pPr>
            <a:endParaRPr lang="el-GR" sz="2800" dirty="0" smtClean="0"/>
          </a:p>
          <a:p>
            <a:pPr>
              <a:buClr>
                <a:srgbClr val="FFC000"/>
              </a:buClr>
              <a:buFont typeface="AngsanaUPC" pitchFamily="18" charset="-34"/>
              <a:buChar char="๑"/>
            </a:pPr>
            <a:r>
              <a:rPr lang="el-GR" sz="2800" dirty="0" smtClean="0"/>
              <a:t> Εισέρχονται στο κύτταρο εντός 10 λεπτών</a:t>
            </a:r>
          </a:p>
          <a:p>
            <a:pPr>
              <a:buClr>
                <a:srgbClr val="FFC000"/>
              </a:buClr>
              <a:buFont typeface="AngsanaUPC" pitchFamily="18" charset="-34"/>
              <a:buChar char="๑"/>
            </a:pPr>
            <a:r>
              <a:rPr lang="el-GR" sz="2800" dirty="0" smtClean="0"/>
              <a:t> Μέγιστη συγκέντρωση σε </a:t>
            </a:r>
            <a:r>
              <a:rPr lang="el-GR" sz="2800" dirty="0" smtClean="0">
                <a:latin typeface="Cambria"/>
              </a:rPr>
              <a:t>~</a:t>
            </a:r>
            <a:r>
              <a:rPr lang="el-GR" sz="2800" dirty="0" smtClean="0">
                <a:latin typeface="+mj-lt"/>
              </a:rPr>
              <a:t> 1,5 ώρες</a:t>
            </a:r>
          </a:p>
          <a:p>
            <a:pPr>
              <a:buClr>
                <a:srgbClr val="FFC000"/>
              </a:buClr>
              <a:buFont typeface="AngsanaUPC" pitchFamily="18" charset="-34"/>
              <a:buChar char="๑"/>
            </a:pPr>
            <a:r>
              <a:rPr lang="el-GR" sz="2800" dirty="0" smtClean="0">
                <a:latin typeface="+mj-lt"/>
              </a:rPr>
              <a:t> Παραμονή εντός των κυττάρων για </a:t>
            </a:r>
            <a:r>
              <a:rPr lang="el-GR" sz="2800" dirty="0" smtClean="0">
                <a:latin typeface="Cambria"/>
              </a:rPr>
              <a:t>~ </a:t>
            </a:r>
            <a:r>
              <a:rPr lang="el-GR" sz="2800" dirty="0" smtClean="0">
                <a:latin typeface="+mj-lt"/>
              </a:rPr>
              <a:t>8 ημέρες</a:t>
            </a:r>
          </a:p>
          <a:p>
            <a:endParaRPr lang="el-GR" sz="2800" dirty="0" smtClean="0">
              <a:latin typeface="+mj-lt"/>
            </a:endParaRPr>
          </a:p>
          <a:p>
            <a:pPr>
              <a:buClr>
                <a:srgbClr val="FFC000"/>
              </a:buClr>
              <a:buFont typeface="AngsanaUPC" pitchFamily="18" charset="-34"/>
              <a:buChar char="๑"/>
            </a:pPr>
            <a:r>
              <a:rPr lang="el-GR" sz="2800" dirty="0" smtClean="0">
                <a:latin typeface="+mj-lt"/>
              </a:rPr>
              <a:t> Ελεύθερα τοξικότητας τόσο </a:t>
            </a:r>
            <a:r>
              <a:rPr lang="en-GB" sz="2800" dirty="0" smtClean="0">
                <a:latin typeface="+mj-lt"/>
              </a:rPr>
              <a:t>in vitro </a:t>
            </a:r>
            <a:r>
              <a:rPr lang="el-GR" sz="2800" dirty="0" smtClean="0">
                <a:latin typeface="+mj-lt"/>
              </a:rPr>
              <a:t>όσο και </a:t>
            </a:r>
            <a:r>
              <a:rPr lang="en-GB" sz="2800" dirty="0" smtClean="0">
                <a:latin typeface="+mj-lt"/>
              </a:rPr>
              <a:t>in vivo</a:t>
            </a:r>
          </a:p>
          <a:p>
            <a:pPr>
              <a:buClr>
                <a:srgbClr val="FFC000"/>
              </a:buClr>
              <a:buFont typeface="AngsanaUPC" pitchFamily="18" charset="-34"/>
              <a:buChar char="๑"/>
            </a:pPr>
            <a:endParaRPr lang="en-GB" sz="2800" dirty="0" smtClean="0">
              <a:latin typeface="+mj-lt"/>
            </a:endParaRPr>
          </a:p>
          <a:p>
            <a:pPr>
              <a:buClr>
                <a:srgbClr val="FFC000"/>
              </a:buClr>
              <a:buFont typeface="AngsanaUPC" pitchFamily="18" charset="-34"/>
              <a:buChar char="๑"/>
            </a:pPr>
            <a:r>
              <a:rPr lang="el-GR" sz="2800" dirty="0" smtClean="0">
                <a:latin typeface="+mj-lt"/>
              </a:rPr>
              <a:t> Κατάλληλα για χορήγηση είτε ως προφυλακτική είτε ως θεραπευτική αγωγή</a:t>
            </a:r>
            <a:endParaRPr lang="en-GB"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0"/>
            <a:ext cx="6552728" cy="523220"/>
          </a:xfrm>
          <a:prstGeom prst="rect">
            <a:avLst/>
          </a:prstGeom>
          <a:noFill/>
        </p:spPr>
        <p:txBody>
          <a:bodyPr wrap="square" rtlCol="0">
            <a:spAutoFit/>
          </a:bodyPr>
          <a:lstStyle/>
          <a:p>
            <a:pPr algn="ctr">
              <a:buClr>
                <a:srgbClr val="FFC000"/>
              </a:buClr>
              <a:buFont typeface="AngsanaUPC" pitchFamily="18" charset="-34"/>
              <a:buChar char="๑"/>
            </a:pPr>
            <a:r>
              <a:rPr lang="en-GB" sz="2800" dirty="0" smtClean="0"/>
              <a:t> </a:t>
            </a:r>
            <a:r>
              <a:rPr lang="el-GR" sz="2800" dirty="0" smtClean="0"/>
              <a:t>Δραστικά έναντι &gt;15 διαφορετικών ιών</a:t>
            </a:r>
            <a:endParaRPr lang="en-GB" sz="2800" dirty="0"/>
          </a:p>
        </p:txBody>
      </p:sp>
      <p:pic>
        <p:nvPicPr>
          <p:cNvPr id="5" name="Picture 4" descr="draco viruses1.png"/>
          <p:cNvPicPr>
            <a:picLocks noChangeAspect="1"/>
          </p:cNvPicPr>
          <p:nvPr/>
        </p:nvPicPr>
        <p:blipFill>
          <a:blip r:embed="rId2" cstate="print"/>
          <a:stretch>
            <a:fillRect/>
          </a:stretch>
        </p:blipFill>
        <p:spPr>
          <a:xfrm>
            <a:off x="1043608" y="548680"/>
            <a:ext cx="6552728" cy="608823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HTLV1 </a:t>
            </a:r>
            <a:r>
              <a:rPr lang="el-GR" dirty="0" smtClean="0"/>
              <a:t>σχετιζόμενη μυελοπάθεια/ Τροπική σπαστική παραπάρεση</a:t>
            </a:r>
            <a:endParaRPr lang="en-GB" dirty="0"/>
          </a:p>
        </p:txBody>
      </p:sp>
      <p:sp>
        <p:nvSpPr>
          <p:cNvPr id="3" name="TextBox 2"/>
          <p:cNvSpPr txBox="1"/>
          <p:nvPr/>
        </p:nvSpPr>
        <p:spPr>
          <a:xfrm>
            <a:off x="179512" y="1772816"/>
            <a:ext cx="8964488" cy="4985980"/>
          </a:xfrm>
          <a:prstGeom prst="rect">
            <a:avLst/>
          </a:prstGeom>
          <a:noFill/>
        </p:spPr>
        <p:txBody>
          <a:bodyPr wrap="square" rtlCol="0">
            <a:spAutoFit/>
          </a:bodyPr>
          <a:lstStyle/>
          <a:p>
            <a:pPr>
              <a:buClr>
                <a:srgbClr val="FFC000"/>
              </a:buClr>
              <a:buFont typeface="Wingdings" pitchFamily="2" charset="2"/>
              <a:buChar char=""/>
            </a:pPr>
            <a:r>
              <a:rPr lang="el-GR" sz="3000" dirty="0" smtClean="0"/>
              <a:t> Δεν υπάρχουν σαφείς οδηγίες για τη θεραπεία της </a:t>
            </a:r>
            <a:r>
              <a:rPr lang="en-GB" sz="3000" dirty="0" smtClean="0"/>
              <a:t>HAM/TSP</a:t>
            </a:r>
            <a:endParaRPr lang="el-GR" sz="3000" dirty="0" smtClean="0"/>
          </a:p>
          <a:p>
            <a:pPr>
              <a:buClr>
                <a:srgbClr val="FFC000"/>
              </a:buClr>
              <a:buFont typeface="Wingdings" pitchFamily="2" charset="2"/>
              <a:buChar char=""/>
            </a:pPr>
            <a:r>
              <a:rPr lang="el-GR" sz="3000" dirty="0" smtClean="0"/>
              <a:t> Τα αποτελέσματα ερευνών είναι απογοητετικά και η θεραπεία σήμερα περιορίζεται κυρίως στη συμπτωματική αντιμετώπιση</a:t>
            </a:r>
          </a:p>
          <a:p>
            <a:pPr>
              <a:buClr>
                <a:srgbClr val="FFC000"/>
              </a:buClr>
            </a:pPr>
            <a:endParaRPr lang="el-GR" sz="3000" dirty="0" smtClean="0"/>
          </a:p>
          <a:p>
            <a:pPr>
              <a:buClr>
                <a:srgbClr val="FFC000"/>
              </a:buClr>
              <a:buFont typeface="Wingdings" pitchFamily="2" charset="2"/>
              <a:buChar char=""/>
            </a:pPr>
            <a:r>
              <a:rPr lang="en-GB" sz="3000" dirty="0" smtClean="0"/>
              <a:t> </a:t>
            </a:r>
            <a:r>
              <a:rPr lang="el-GR" sz="3000" b="1" dirty="0" smtClean="0"/>
              <a:t>Στόχος νέων θεραπειών: </a:t>
            </a:r>
          </a:p>
          <a:p>
            <a:pPr lvl="1">
              <a:buClr>
                <a:srgbClr val="FFC000"/>
              </a:buClr>
              <a:buFont typeface="Calibri" pitchFamily="34" charset="0"/>
              <a:buChar char="‒"/>
            </a:pPr>
            <a:r>
              <a:rPr lang="el-GR" sz="3000" dirty="0" smtClean="0"/>
              <a:t> </a:t>
            </a:r>
            <a:r>
              <a:rPr lang="el-GR" sz="3000" b="1" dirty="0" smtClean="0"/>
              <a:t>Μειωση προϊικού φορτίου (</a:t>
            </a:r>
            <a:r>
              <a:rPr lang="en-GB" sz="3000" b="1" dirty="0" err="1" smtClean="0"/>
              <a:t>proviral</a:t>
            </a:r>
            <a:r>
              <a:rPr lang="en-GB" sz="3000" b="1" dirty="0" smtClean="0"/>
              <a:t> load)</a:t>
            </a:r>
          </a:p>
          <a:p>
            <a:pPr lvl="1">
              <a:buClr>
                <a:srgbClr val="FFC000"/>
              </a:buClr>
              <a:buFont typeface="Calibri" pitchFamily="34" charset="0"/>
              <a:buChar char="‒"/>
            </a:pPr>
            <a:r>
              <a:rPr lang="en-GB" sz="3000" b="1" dirty="0" smtClean="0"/>
              <a:t> </a:t>
            </a:r>
            <a:r>
              <a:rPr lang="el-GR" sz="3000" b="1" dirty="0" smtClean="0"/>
              <a:t>Στόχευση προφλεγμονοδών κυτοκινών</a:t>
            </a:r>
          </a:p>
          <a:p>
            <a:pPr lvl="1">
              <a:buClr>
                <a:srgbClr val="FFC000"/>
              </a:buClr>
              <a:buFont typeface="Calibri" pitchFamily="34" charset="0"/>
              <a:buChar char="‒"/>
            </a:pPr>
            <a:r>
              <a:rPr lang="el-GR" sz="3000" b="1" dirty="0" smtClean="0"/>
              <a:t> Αναστολή μεταγραφής ιού</a:t>
            </a:r>
          </a:p>
          <a:p>
            <a:pPr>
              <a:buClr>
                <a:srgbClr val="FFC000"/>
              </a:buClr>
            </a:pPr>
            <a:endParaRPr lang="el-GR"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0"/>
            <a:ext cx="8460432" cy="954107"/>
          </a:xfrm>
          <a:prstGeom prst="rect">
            <a:avLst/>
          </a:prstGeom>
          <a:noFill/>
        </p:spPr>
        <p:txBody>
          <a:bodyPr wrap="square" rtlCol="0">
            <a:spAutoFit/>
          </a:bodyPr>
          <a:lstStyle/>
          <a:p>
            <a:pPr>
              <a:buClr>
                <a:srgbClr val="FFC000"/>
              </a:buClr>
              <a:buFont typeface="AngsanaUPC" pitchFamily="18" charset="-34"/>
              <a:buChar char="๑"/>
            </a:pPr>
            <a:r>
              <a:rPr lang="el-GR" sz="2800" dirty="0" smtClean="0"/>
              <a:t> Διείσδυση</a:t>
            </a:r>
            <a:r>
              <a:rPr lang="en-GB" sz="2800" dirty="0" smtClean="0"/>
              <a:t>,</a:t>
            </a:r>
            <a:r>
              <a:rPr lang="el-GR" sz="2800" dirty="0" smtClean="0"/>
              <a:t> άνευ τοξικότητας</a:t>
            </a:r>
            <a:r>
              <a:rPr lang="en-GB" sz="2800" dirty="0" smtClean="0"/>
              <a:t>,</a:t>
            </a:r>
            <a:r>
              <a:rPr lang="el-GR" sz="2800" dirty="0" smtClean="0"/>
              <a:t> σε ποικοίλους ιστούς και παραμονή για τουλάχιστον 24-48 ώρες</a:t>
            </a:r>
            <a:endParaRPr lang="en-GB" sz="2800" dirty="0"/>
          </a:p>
        </p:txBody>
      </p:sp>
      <p:pic>
        <p:nvPicPr>
          <p:cNvPr id="3" name="Picture 2" descr="draco tissues.png"/>
          <p:cNvPicPr>
            <a:picLocks noChangeAspect="1"/>
          </p:cNvPicPr>
          <p:nvPr/>
        </p:nvPicPr>
        <p:blipFill>
          <a:blip r:embed="rId2" cstate="print"/>
          <a:stretch>
            <a:fillRect/>
          </a:stretch>
        </p:blipFill>
        <p:spPr>
          <a:xfrm>
            <a:off x="827584" y="1124744"/>
            <a:ext cx="7221851" cy="5112568"/>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20888"/>
            <a:ext cx="8229600" cy="1399032"/>
          </a:xfrm>
        </p:spPr>
        <p:txBody>
          <a:bodyPr/>
          <a:lstStyle/>
          <a:p>
            <a:pPr algn="ctr"/>
            <a:r>
              <a:rPr lang="en-GB" dirty="0" smtClean="0"/>
              <a:t>E</a:t>
            </a:r>
            <a:r>
              <a:rPr lang="el-GR" dirty="0" smtClean="0"/>
              <a:t>ΥΧΑΡΙΣΤΩ</a:t>
            </a:r>
            <a:endParaRPr lang="en-GB"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544" y="0"/>
            <a:ext cx="8229600" cy="641226"/>
          </a:xfrm>
        </p:spPr>
        <p:txBody>
          <a:bodyPr>
            <a:normAutofit fontScale="90000"/>
          </a:bodyPr>
          <a:lstStyle/>
          <a:p>
            <a:r>
              <a:rPr lang="el-GR" dirty="0" smtClean="0"/>
              <a:t>Διαθέσιμες θεραπείες</a:t>
            </a:r>
            <a:endParaRPr lang="en-GB" dirty="0"/>
          </a:p>
        </p:txBody>
      </p:sp>
      <p:sp>
        <p:nvSpPr>
          <p:cNvPr id="3" name="TextBox 2"/>
          <p:cNvSpPr txBox="1"/>
          <p:nvPr/>
        </p:nvSpPr>
        <p:spPr>
          <a:xfrm>
            <a:off x="755576" y="620688"/>
            <a:ext cx="8388424" cy="5909310"/>
          </a:xfrm>
          <a:prstGeom prst="rect">
            <a:avLst/>
          </a:prstGeom>
          <a:noFill/>
        </p:spPr>
        <p:txBody>
          <a:bodyPr wrap="square" rtlCol="0">
            <a:spAutoFit/>
          </a:bodyPr>
          <a:lstStyle/>
          <a:p>
            <a:pPr>
              <a:buClr>
                <a:srgbClr val="FFC000"/>
              </a:buClr>
              <a:buFont typeface="Wingdings" pitchFamily="2" charset="2"/>
              <a:buChar char="v"/>
            </a:pPr>
            <a:r>
              <a:rPr lang="el-GR" sz="3000" dirty="0" smtClean="0"/>
              <a:t> Κορτικοστεροειδή</a:t>
            </a:r>
          </a:p>
          <a:p>
            <a:pPr>
              <a:buClr>
                <a:srgbClr val="FFC000"/>
              </a:buClr>
              <a:buFont typeface="Wingdings" pitchFamily="2" charset="2"/>
              <a:buChar char="v"/>
            </a:pPr>
            <a:r>
              <a:rPr lang="el-GR" sz="3000" dirty="0" smtClean="0"/>
              <a:t> Πλασμαφαίρεση &amp; Ι</a:t>
            </a:r>
            <a:r>
              <a:rPr lang="en-GB" sz="3000" dirty="0" smtClean="0"/>
              <a:t>VIG</a:t>
            </a:r>
            <a:endParaRPr lang="el-GR" sz="3000" dirty="0" smtClean="0"/>
          </a:p>
          <a:p>
            <a:pPr>
              <a:buClr>
                <a:srgbClr val="FFC000"/>
              </a:buClr>
            </a:pPr>
            <a:endParaRPr lang="el-GR" sz="3000" dirty="0" smtClean="0"/>
          </a:p>
          <a:p>
            <a:pPr>
              <a:buClr>
                <a:srgbClr val="FFC000"/>
              </a:buClr>
              <a:buFont typeface="Wingdings" pitchFamily="2" charset="2"/>
              <a:buChar char="v"/>
            </a:pPr>
            <a:r>
              <a:rPr lang="el-GR" sz="3000" b="1" dirty="0" smtClean="0"/>
              <a:t> </a:t>
            </a:r>
            <a:r>
              <a:rPr lang="el-GR" sz="2400" b="1" dirty="0" smtClean="0"/>
              <a:t> </a:t>
            </a:r>
            <a:r>
              <a:rPr lang="en-GB" sz="3000" b="1" dirty="0" smtClean="0"/>
              <a:t>IFN</a:t>
            </a:r>
            <a:r>
              <a:rPr lang="el-GR" sz="3000" b="1" dirty="0" smtClean="0"/>
              <a:t>α θεωρείται πρότυπη θεραπεία σήμερα</a:t>
            </a:r>
          </a:p>
          <a:p>
            <a:pPr lvl="1">
              <a:buClr>
                <a:srgbClr val="FFC000"/>
              </a:buClr>
              <a:buFont typeface="Calibri" pitchFamily="34" charset="0"/>
              <a:buChar char="‒"/>
            </a:pPr>
            <a:r>
              <a:rPr lang="el-GR" sz="3000" b="1" dirty="0" smtClean="0"/>
              <a:t> </a:t>
            </a:r>
            <a:r>
              <a:rPr lang="el-GR" sz="3000" b="1" dirty="0" smtClean="0">
                <a:sym typeface="Wingdings 3"/>
              </a:rPr>
              <a:t>ΗΤ</a:t>
            </a:r>
            <a:r>
              <a:rPr lang="en-GB" sz="3000" b="1" dirty="0" smtClean="0">
                <a:sym typeface="Wingdings 3"/>
              </a:rPr>
              <a:t>LV1 </a:t>
            </a:r>
            <a:r>
              <a:rPr lang="en-GB" sz="3000" b="1" dirty="0" err="1" smtClean="0">
                <a:sym typeface="Wingdings 3"/>
              </a:rPr>
              <a:t>proviral</a:t>
            </a:r>
            <a:r>
              <a:rPr lang="en-GB" sz="3000" b="1" dirty="0" smtClean="0">
                <a:sym typeface="Wingdings 3"/>
              </a:rPr>
              <a:t> load</a:t>
            </a:r>
            <a:endParaRPr lang="el-GR" sz="3000" b="1" dirty="0" smtClean="0">
              <a:sym typeface="Wingdings 3"/>
            </a:endParaRPr>
          </a:p>
          <a:p>
            <a:pPr lvl="1">
              <a:buClr>
                <a:srgbClr val="FFC000"/>
              </a:buClr>
            </a:pPr>
            <a:endParaRPr lang="el-GR" sz="3000" dirty="0" smtClean="0"/>
          </a:p>
          <a:p>
            <a:pPr>
              <a:buClr>
                <a:srgbClr val="FFC000"/>
              </a:buClr>
              <a:buFont typeface="Wingdings" pitchFamily="2" charset="2"/>
              <a:buChar char="v"/>
            </a:pPr>
            <a:r>
              <a:rPr lang="en-GB" sz="3000" b="1" dirty="0" err="1" smtClean="0"/>
              <a:t>Dalcizumab</a:t>
            </a:r>
            <a:r>
              <a:rPr lang="en-GB" sz="3000" dirty="0" smtClean="0"/>
              <a:t> </a:t>
            </a:r>
            <a:r>
              <a:rPr lang="en-GB" sz="2400" dirty="0" smtClean="0"/>
              <a:t>(anti-CD25</a:t>
            </a:r>
            <a:r>
              <a:rPr lang="el-GR" sz="2400" dirty="0" smtClean="0"/>
              <a:t> μονοκλωνικό αντίσωμα/ ανασυνδιασμένο ανθρώπινο </a:t>
            </a:r>
            <a:r>
              <a:rPr lang="en-GB" sz="2400" dirty="0" smtClean="0"/>
              <a:t>anti-</a:t>
            </a:r>
            <a:r>
              <a:rPr lang="en-GB" sz="2400" dirty="0" err="1" smtClean="0"/>
              <a:t>Tac</a:t>
            </a:r>
            <a:r>
              <a:rPr lang="en-GB" sz="2400" dirty="0" smtClean="0"/>
              <a:t> </a:t>
            </a:r>
            <a:r>
              <a:rPr lang="el-GR" sz="2400" dirty="0" smtClean="0"/>
              <a:t>αντίσωμα): Ο μεταγραφικός παράγοντας </a:t>
            </a:r>
            <a:r>
              <a:rPr lang="en-GB" sz="2400" dirty="0" smtClean="0"/>
              <a:t>Tax </a:t>
            </a:r>
            <a:r>
              <a:rPr lang="el-GR" sz="2400" dirty="0" smtClean="0"/>
              <a:t>του </a:t>
            </a:r>
            <a:r>
              <a:rPr lang="en-GB" sz="2400" dirty="0" smtClean="0"/>
              <a:t>HTLV1 </a:t>
            </a:r>
            <a:r>
              <a:rPr lang="el-GR" sz="2400" dirty="0" smtClean="0"/>
              <a:t>αυξάνει την έκρφαση τόσο της </a:t>
            </a:r>
            <a:r>
              <a:rPr lang="en-GB" sz="2400" dirty="0" smtClean="0"/>
              <a:t>IL2 </a:t>
            </a:r>
            <a:r>
              <a:rPr lang="el-GR" sz="2400" dirty="0" smtClean="0"/>
              <a:t>όσο και του </a:t>
            </a:r>
            <a:r>
              <a:rPr lang="en-GB" sz="2400" dirty="0" smtClean="0"/>
              <a:t>CD25</a:t>
            </a:r>
            <a:r>
              <a:rPr lang="el-GR" sz="2400" dirty="0" smtClean="0"/>
              <a:t> – Αντισώματα έναντι του </a:t>
            </a:r>
            <a:r>
              <a:rPr lang="en-GB" sz="2400" dirty="0" smtClean="0"/>
              <a:t>CD25, </a:t>
            </a:r>
            <a:r>
              <a:rPr lang="el-GR" sz="2400" dirty="0" smtClean="0"/>
              <a:t>αναστέλλουν το μονοπάτη της </a:t>
            </a:r>
            <a:r>
              <a:rPr lang="en-GB" sz="2400" dirty="0" smtClean="0"/>
              <a:t>IL2</a:t>
            </a:r>
            <a:r>
              <a:rPr lang="el-GR" sz="2400" dirty="0" smtClean="0"/>
              <a:t> και διακόπτουν τον αυθόρμητο πολ/σμο των λευκοκυττάρων που χαρακτηρίζει τη νόσο.</a:t>
            </a:r>
            <a:endParaRPr lang="en-GB" sz="2400" dirty="0" smtClean="0"/>
          </a:p>
          <a:p>
            <a:pPr lvl="1">
              <a:buClr>
                <a:srgbClr val="FFC000"/>
              </a:buClr>
              <a:buFont typeface="Calibri" pitchFamily="34" charset="0"/>
              <a:buChar char="‒"/>
            </a:pPr>
            <a:r>
              <a:rPr lang="el-GR" sz="2400" dirty="0" smtClean="0"/>
              <a:t> </a:t>
            </a:r>
            <a:r>
              <a:rPr lang="el-GR" sz="2400" dirty="0" smtClean="0">
                <a:sym typeface="Wingdings 3"/>
              </a:rPr>
              <a:t> </a:t>
            </a:r>
            <a:r>
              <a:rPr lang="en-GB" sz="2400" dirty="0" smtClean="0"/>
              <a:t>HTLV1 DNA </a:t>
            </a:r>
            <a:r>
              <a:rPr lang="el-GR" sz="2400" dirty="0" smtClean="0"/>
              <a:t>ή </a:t>
            </a:r>
            <a:r>
              <a:rPr lang="en-GB" sz="2400" dirty="0" err="1" smtClean="0"/>
              <a:t>taxRNA</a:t>
            </a:r>
            <a:r>
              <a:rPr lang="en-GB" sz="2400" dirty="0" smtClean="0"/>
              <a:t> </a:t>
            </a:r>
            <a:r>
              <a:rPr lang="el-GR" sz="2400" dirty="0" smtClean="0"/>
              <a:t> </a:t>
            </a:r>
            <a:r>
              <a:rPr lang="en-GB" sz="2400" dirty="0" err="1" smtClean="0"/>
              <a:t>proviral</a:t>
            </a:r>
            <a:r>
              <a:rPr lang="en-GB" sz="2400" dirty="0" smtClean="0"/>
              <a:t> load</a:t>
            </a:r>
          </a:p>
          <a:p>
            <a:pPr lvl="1">
              <a:buClr>
                <a:srgbClr val="FFC000"/>
              </a:buClr>
              <a:buFont typeface="Calibri" pitchFamily="34" charset="0"/>
              <a:buChar char="‒"/>
            </a:pPr>
            <a:r>
              <a:rPr lang="en-GB" sz="2400" dirty="0" smtClean="0"/>
              <a:t> </a:t>
            </a:r>
            <a:r>
              <a:rPr lang="el-GR" sz="2400" dirty="0" smtClean="0"/>
              <a:t>βελτίωση κινητικών διαταραχών </a:t>
            </a:r>
            <a:endParaRPr lang="el-GR" sz="30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47056" y="210026"/>
            <a:ext cx="8496944" cy="6647974"/>
          </a:xfrm>
          <a:prstGeom prst="rect">
            <a:avLst/>
          </a:prstGeom>
          <a:noFill/>
        </p:spPr>
        <p:txBody>
          <a:bodyPr wrap="square" rtlCol="0">
            <a:spAutoFit/>
          </a:bodyPr>
          <a:lstStyle/>
          <a:p>
            <a:pPr>
              <a:buClr>
                <a:srgbClr val="FFC000"/>
              </a:buClr>
              <a:buFont typeface="Wingdings" pitchFamily="2" charset="2"/>
              <a:buChar char="v"/>
            </a:pPr>
            <a:r>
              <a:rPr lang="el-GR" sz="3000" dirty="0" smtClean="0"/>
              <a:t> </a:t>
            </a:r>
            <a:r>
              <a:rPr lang="el-GR" sz="3000" b="1" dirty="0" err="1" smtClean="0"/>
              <a:t>Νουκλεοσιδικά</a:t>
            </a:r>
            <a:r>
              <a:rPr lang="el-GR" sz="3000" b="1" dirty="0" smtClean="0"/>
              <a:t>/Ν</a:t>
            </a:r>
            <a:r>
              <a:rPr lang="en-US" sz="3000" b="1" dirty="0" smtClean="0"/>
              <a:t>o</a:t>
            </a:r>
            <a:r>
              <a:rPr lang="el-GR" sz="3000" b="1" dirty="0" err="1" smtClean="0"/>
              <a:t>υκλεοτιδικά</a:t>
            </a:r>
            <a:r>
              <a:rPr lang="el-GR" sz="3000" b="1" dirty="0" smtClean="0"/>
              <a:t> Ανάλογα (</a:t>
            </a:r>
            <a:r>
              <a:rPr lang="en-GB" sz="3000" b="1" dirty="0" smtClean="0"/>
              <a:t>NRTIs)</a:t>
            </a:r>
            <a:r>
              <a:rPr lang="el-GR" sz="3000" b="1" dirty="0" smtClean="0"/>
              <a:t>:</a:t>
            </a:r>
          </a:p>
          <a:p>
            <a:pPr lvl="1">
              <a:buClr>
                <a:srgbClr val="FFC000"/>
              </a:buClr>
              <a:buFont typeface="Calibri" pitchFamily="34" charset="0"/>
              <a:buChar char="‒"/>
            </a:pPr>
            <a:r>
              <a:rPr lang="en-GB" sz="3000" dirty="0" smtClean="0"/>
              <a:t> </a:t>
            </a:r>
            <a:r>
              <a:rPr lang="en-GB" sz="2400" b="1" dirty="0" err="1" smtClean="0"/>
              <a:t>Zidovudine</a:t>
            </a:r>
            <a:r>
              <a:rPr lang="en-GB" sz="2400" b="1" dirty="0" smtClean="0"/>
              <a:t>, </a:t>
            </a:r>
            <a:r>
              <a:rPr lang="en-GB" sz="2400" b="1" dirty="0" err="1" smtClean="0"/>
              <a:t>Lamivudine</a:t>
            </a:r>
            <a:r>
              <a:rPr lang="en-GB" sz="2400" b="1" dirty="0" smtClean="0"/>
              <a:t>, </a:t>
            </a:r>
            <a:r>
              <a:rPr lang="en-GB" sz="2400" b="1" dirty="0" err="1" smtClean="0"/>
              <a:t>Tenofovir</a:t>
            </a:r>
            <a:endParaRPr lang="en-GB" sz="2400" b="1" dirty="0" smtClean="0"/>
          </a:p>
          <a:p>
            <a:pPr lvl="1">
              <a:buClr>
                <a:srgbClr val="FFC000"/>
              </a:buClr>
              <a:buFont typeface="Calibri" pitchFamily="34" charset="0"/>
              <a:buChar char="‒"/>
            </a:pPr>
            <a:r>
              <a:rPr lang="en-GB" sz="2400" dirty="0" smtClean="0"/>
              <a:t> </a:t>
            </a:r>
            <a:r>
              <a:rPr lang="el-GR" sz="2400" dirty="0" smtClean="0"/>
              <a:t>Καλή ανταπόκριση </a:t>
            </a:r>
            <a:r>
              <a:rPr lang="en-GB" sz="2400" dirty="0" smtClean="0"/>
              <a:t>in vitro</a:t>
            </a:r>
            <a:endParaRPr lang="el-GR" sz="2400" dirty="0" smtClean="0"/>
          </a:p>
          <a:p>
            <a:pPr lvl="1">
              <a:buClr>
                <a:srgbClr val="FFC000"/>
              </a:buClr>
              <a:buFont typeface="Calibri" pitchFamily="34" charset="0"/>
              <a:buChar char="‒"/>
            </a:pPr>
            <a:r>
              <a:rPr lang="el-GR" sz="2400" dirty="0" smtClean="0"/>
              <a:t> Αποτυχία </a:t>
            </a:r>
            <a:r>
              <a:rPr lang="en-GB" sz="2400" dirty="0" smtClean="0"/>
              <a:t>in vivo </a:t>
            </a:r>
            <a:r>
              <a:rPr lang="el-GR" sz="2400" dirty="0" smtClean="0"/>
              <a:t>σημαντικής μείωσης του </a:t>
            </a:r>
            <a:r>
              <a:rPr lang="en-GB" sz="2400" dirty="0" smtClean="0"/>
              <a:t>HTLV1 </a:t>
            </a:r>
            <a:r>
              <a:rPr lang="el-GR" sz="2400" dirty="0" smtClean="0"/>
              <a:t>φορτίου και κλινική βελτίωσης</a:t>
            </a:r>
            <a:endParaRPr lang="en-GB" sz="2400" dirty="0" smtClean="0"/>
          </a:p>
          <a:p>
            <a:pPr lvl="1">
              <a:buClr>
                <a:srgbClr val="FFC000"/>
              </a:buClr>
              <a:buFont typeface="Calibri" pitchFamily="34" charset="0"/>
              <a:buChar char="‒"/>
            </a:pPr>
            <a:r>
              <a:rPr lang="en-GB" sz="2400" dirty="0" smtClean="0"/>
              <a:t> 2013: </a:t>
            </a:r>
            <a:r>
              <a:rPr lang="el-GR" sz="2400" dirty="0" smtClean="0"/>
              <a:t>αναφορά ενός περιστατικού θεραπείας/ κλινικής βελτίωσης με </a:t>
            </a:r>
            <a:r>
              <a:rPr lang="el-GR" sz="2400" b="1" dirty="0" smtClean="0"/>
              <a:t>Ζ</a:t>
            </a:r>
            <a:r>
              <a:rPr lang="en-GB" sz="2400" b="1" dirty="0" err="1" smtClean="0"/>
              <a:t>idovudine+Lamivudine</a:t>
            </a:r>
            <a:r>
              <a:rPr lang="en-GB" sz="2400" b="1" dirty="0" smtClean="0"/>
              <a:t> (</a:t>
            </a:r>
            <a:r>
              <a:rPr lang="en-GB" sz="2400" b="1" dirty="0" err="1" smtClean="0"/>
              <a:t>Combivir</a:t>
            </a:r>
            <a:r>
              <a:rPr lang="en-GB" sz="2400" dirty="0" smtClean="0"/>
              <a:t>) </a:t>
            </a:r>
            <a:r>
              <a:rPr lang="en-GB" u="sng" dirty="0" smtClean="0">
                <a:hlinkClick r:id="rId2" tooltip="Journal of clinical neuroscience : official journal of the Neurosurgical Society of Australasia."/>
              </a:rPr>
              <a:t>J </a:t>
            </a:r>
            <a:r>
              <a:rPr lang="en-GB" u="sng" dirty="0" err="1" smtClean="0">
                <a:hlinkClick r:id="rId2" tooltip="Journal of clinical neuroscience : official journal of the Neurosurgical Society of Australasia."/>
              </a:rPr>
              <a:t>Clin</a:t>
            </a:r>
            <a:r>
              <a:rPr lang="en-GB" u="sng" dirty="0" smtClean="0">
                <a:hlinkClick r:id="rId2" tooltip="Journal of clinical neuroscience : official journal of the Neurosurgical Society of Australasia."/>
              </a:rPr>
              <a:t> </a:t>
            </a:r>
            <a:r>
              <a:rPr lang="en-GB" u="sng" dirty="0" err="1" smtClean="0">
                <a:hlinkClick r:id="rId2" tooltip="Journal of clinical neuroscience : official journal of the Neurosurgical Society of Australasia."/>
              </a:rPr>
              <a:t>Neurosci</a:t>
            </a:r>
            <a:r>
              <a:rPr lang="en-GB" u="sng" dirty="0" smtClean="0">
                <a:hlinkClick r:id="rId2" tooltip="Journal of clinical neuroscience : official journal of the Neurosurgical Society of Australasia."/>
              </a:rPr>
              <a:t>.</a:t>
            </a:r>
            <a:r>
              <a:rPr lang="en-GB" dirty="0" smtClean="0"/>
              <a:t> 2013 Mar 8. </a:t>
            </a:r>
            <a:r>
              <a:rPr lang="en-GB" dirty="0" err="1" smtClean="0"/>
              <a:t>pii</a:t>
            </a:r>
            <a:r>
              <a:rPr lang="en-GB" dirty="0" smtClean="0"/>
              <a:t>: S0967-5868(12)00518-8. </a:t>
            </a:r>
            <a:r>
              <a:rPr lang="en-GB" dirty="0" err="1" smtClean="0"/>
              <a:t>doi</a:t>
            </a:r>
            <a:r>
              <a:rPr lang="en-GB" dirty="0" smtClean="0"/>
              <a:t>: 10.1016/j.jocn.2012.05.048. </a:t>
            </a:r>
            <a:r>
              <a:rPr lang="en-GB" b="1" dirty="0" smtClean="0"/>
              <a:t>Tropical spastic </a:t>
            </a:r>
            <a:r>
              <a:rPr lang="en-GB" b="1" dirty="0" err="1" smtClean="0"/>
              <a:t>paraparesis</a:t>
            </a:r>
            <a:r>
              <a:rPr lang="en-GB" b="1" dirty="0" smtClean="0"/>
              <a:t> treated with </a:t>
            </a:r>
            <a:r>
              <a:rPr lang="en-GB" b="1" dirty="0" err="1" smtClean="0"/>
              <a:t>Combivir</a:t>
            </a:r>
            <a:r>
              <a:rPr lang="en-GB" b="1" dirty="0" smtClean="0"/>
              <a:t> (</a:t>
            </a:r>
            <a:r>
              <a:rPr lang="en-GB" b="1" dirty="0" err="1" smtClean="0"/>
              <a:t>lamivudine-zidovudine</a:t>
            </a:r>
            <a:r>
              <a:rPr lang="en-GB" b="1" dirty="0" smtClean="0"/>
              <a:t>)</a:t>
            </a:r>
            <a:endParaRPr lang="en-GB" sz="3000" dirty="0" smtClean="0"/>
          </a:p>
          <a:p>
            <a:pPr>
              <a:buClr>
                <a:srgbClr val="FFC000"/>
              </a:buClr>
              <a:buFont typeface="Wingdings" pitchFamily="2" charset="2"/>
              <a:buChar char="v"/>
            </a:pPr>
            <a:endParaRPr lang="en-GB" sz="3000" b="1" dirty="0" smtClean="0"/>
          </a:p>
          <a:p>
            <a:pPr>
              <a:buClr>
                <a:srgbClr val="FFC000"/>
              </a:buClr>
              <a:buFont typeface="Wingdings" pitchFamily="2" charset="2"/>
              <a:buChar char="v"/>
            </a:pPr>
            <a:r>
              <a:rPr lang="en-GB" sz="3000" b="1" dirty="0" smtClean="0"/>
              <a:t> </a:t>
            </a:r>
            <a:r>
              <a:rPr lang="el-GR" sz="3000" dirty="0" smtClean="0"/>
              <a:t>Μονοκλωνικά αντισώματα έναντι </a:t>
            </a:r>
            <a:r>
              <a:rPr lang="en-GB" sz="3000" dirty="0" smtClean="0"/>
              <a:t>CD25 </a:t>
            </a:r>
            <a:r>
              <a:rPr lang="el-GR" sz="3000" dirty="0" smtClean="0"/>
              <a:t>και </a:t>
            </a:r>
            <a:r>
              <a:rPr lang="en-GB" sz="3000" dirty="0" smtClean="0"/>
              <a:t>IL15</a:t>
            </a:r>
          </a:p>
          <a:p>
            <a:pPr>
              <a:buClr>
                <a:srgbClr val="FFC000"/>
              </a:buClr>
              <a:buFont typeface="Wingdings" pitchFamily="2" charset="2"/>
              <a:buChar char="v"/>
            </a:pPr>
            <a:r>
              <a:rPr lang="en-GB" sz="3000" b="1" dirty="0" smtClean="0"/>
              <a:t> </a:t>
            </a:r>
            <a:r>
              <a:rPr lang="en-GB" sz="3000" dirty="0" err="1" smtClean="0"/>
              <a:t>Valproic</a:t>
            </a:r>
            <a:r>
              <a:rPr lang="en-GB" sz="3000" dirty="0" smtClean="0"/>
              <a:t> acid (</a:t>
            </a:r>
            <a:r>
              <a:rPr lang="en-GB" sz="3000" dirty="0" err="1" smtClean="0"/>
              <a:t>Histone</a:t>
            </a:r>
            <a:r>
              <a:rPr lang="en-GB" sz="3000" dirty="0" smtClean="0"/>
              <a:t> </a:t>
            </a:r>
            <a:r>
              <a:rPr lang="en-GB" sz="3000" dirty="0" err="1" smtClean="0"/>
              <a:t>Deacetilase</a:t>
            </a:r>
            <a:r>
              <a:rPr lang="en-GB" sz="3000" dirty="0" smtClean="0"/>
              <a:t> Inhibitor)</a:t>
            </a:r>
            <a:endParaRPr lang="en-GB" sz="3000" b="1" dirty="0" smtClean="0"/>
          </a:p>
          <a:p>
            <a:pPr>
              <a:buClr>
                <a:srgbClr val="FFC000"/>
              </a:buClr>
              <a:buFont typeface="Wingdings" pitchFamily="2" charset="2"/>
              <a:buChar char="v"/>
            </a:pPr>
            <a:r>
              <a:rPr lang="en-GB" sz="3000" b="1" dirty="0" smtClean="0"/>
              <a:t> </a:t>
            </a:r>
            <a:r>
              <a:rPr lang="el-GR" sz="3000" dirty="0" smtClean="0"/>
              <a:t>Κυκλοφωσμαμίδη</a:t>
            </a:r>
          </a:p>
          <a:p>
            <a:pPr>
              <a:buClr>
                <a:srgbClr val="FFC000"/>
              </a:buClr>
              <a:buFont typeface="Wingdings" pitchFamily="2" charset="2"/>
              <a:buChar char="v"/>
            </a:pPr>
            <a:endParaRPr lang="el-GR" sz="3000" b="1" dirty="0" smtClean="0"/>
          </a:p>
          <a:p>
            <a:pPr>
              <a:buClr>
                <a:srgbClr val="FFC000"/>
              </a:buClr>
              <a:buFont typeface="Wingdings" pitchFamily="2" charset="2"/>
              <a:buChar char="v"/>
            </a:pPr>
            <a:r>
              <a:rPr lang="en-GB" sz="3000" b="1" dirty="0" smtClean="0"/>
              <a:t> </a:t>
            </a:r>
            <a:r>
              <a:rPr lang="en-GB" sz="3000" b="1" dirty="0" err="1" smtClean="0"/>
              <a:t>Integrase</a:t>
            </a:r>
            <a:r>
              <a:rPr lang="en-GB" sz="3000" b="1" dirty="0" smtClean="0"/>
              <a:t> Inhibitors – </a:t>
            </a:r>
            <a:r>
              <a:rPr lang="en-GB" sz="3000" b="1" dirty="0" err="1" smtClean="0"/>
              <a:t>Raltegravir</a:t>
            </a:r>
            <a:r>
              <a:rPr lang="en-GB" sz="3000" b="1" dirty="0" smtClean="0"/>
              <a:t> </a:t>
            </a:r>
            <a:r>
              <a:rPr lang="el-GR" sz="2400" b="1" dirty="0" smtClean="0"/>
              <a:t>: αποτυχία </a:t>
            </a:r>
            <a:r>
              <a:rPr lang="el-GR" sz="2400" b="1" dirty="0" smtClean="0">
                <a:sym typeface="Wingdings 3"/>
              </a:rPr>
              <a:t> Η</a:t>
            </a:r>
            <a:r>
              <a:rPr lang="en-GB" sz="2400" b="1" dirty="0" smtClean="0">
                <a:sym typeface="Wingdings 3"/>
              </a:rPr>
              <a:t>TLV1   </a:t>
            </a:r>
          </a:p>
          <a:p>
            <a:pPr>
              <a:buClr>
                <a:srgbClr val="FFC000"/>
              </a:buClr>
            </a:pPr>
            <a:r>
              <a:rPr lang="en-GB" sz="2400" b="1" dirty="0" smtClean="0">
                <a:sym typeface="Wingdings 3"/>
              </a:rPr>
              <a:t> </a:t>
            </a:r>
            <a:r>
              <a:rPr lang="en-GB" sz="2400" b="1" dirty="0" err="1" smtClean="0">
                <a:sym typeface="Wingdings 3"/>
              </a:rPr>
              <a:t>proviral</a:t>
            </a:r>
            <a:r>
              <a:rPr lang="en-GB" sz="2400" b="1" dirty="0" smtClean="0">
                <a:sym typeface="Wingdings 3"/>
              </a:rPr>
              <a:t> load</a:t>
            </a:r>
            <a:endParaRPr lang="en-GB" sz="3000" b="1"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JCV – </a:t>
            </a:r>
            <a:r>
              <a:rPr lang="el-GR" dirty="0" smtClean="0"/>
              <a:t>Προϊούσα </a:t>
            </a:r>
            <a:r>
              <a:rPr lang="el-GR" dirty="0" err="1" smtClean="0"/>
              <a:t>πολυεστική</a:t>
            </a:r>
            <a:r>
              <a:rPr lang="el-GR" dirty="0" smtClean="0"/>
              <a:t> λευκοεγκεφαλοπάθεια (</a:t>
            </a:r>
            <a:r>
              <a:rPr lang="en-GB" dirty="0" smtClean="0"/>
              <a:t>PML)</a:t>
            </a:r>
            <a:endParaRPr lang="en-GB" dirty="0"/>
          </a:p>
        </p:txBody>
      </p:sp>
      <p:sp>
        <p:nvSpPr>
          <p:cNvPr id="3" name="Content Placeholder 2"/>
          <p:cNvSpPr>
            <a:spLocks noGrp="1"/>
          </p:cNvSpPr>
          <p:nvPr>
            <p:ph idx="1"/>
          </p:nvPr>
        </p:nvSpPr>
        <p:spPr/>
        <p:txBody>
          <a:bodyPr/>
          <a:lstStyle/>
          <a:p>
            <a:pPr>
              <a:buFont typeface="Wingdings" pitchFamily="2" charset="2"/>
              <a:buChar char="Ø"/>
            </a:pPr>
            <a:r>
              <a:rPr lang="en-GB" dirty="0" smtClean="0"/>
              <a:t> </a:t>
            </a:r>
            <a:r>
              <a:rPr lang="el-GR" dirty="0" smtClean="0"/>
              <a:t>Θεραπευτικοί στόχοι:</a:t>
            </a:r>
          </a:p>
          <a:p>
            <a:endParaRPr lang="el-GR" dirty="0" smtClean="0"/>
          </a:p>
          <a:p>
            <a:pPr marL="953262" lvl="1" indent="-514350">
              <a:buFont typeface="+mj-lt"/>
              <a:buAutoNum type="arabicPeriod"/>
            </a:pPr>
            <a:r>
              <a:rPr lang="el-GR" dirty="0" smtClean="0"/>
              <a:t>Ανασύσταση ανοσοποιητικού συστήματος – αναστροφή </a:t>
            </a:r>
            <a:r>
              <a:rPr lang="el-GR" dirty="0" err="1" smtClean="0"/>
              <a:t>ανοσοκαταστολής</a:t>
            </a:r>
            <a:endParaRPr lang="en-US" dirty="0" smtClean="0"/>
          </a:p>
          <a:p>
            <a:pPr marL="953262" lvl="1" indent="-514350">
              <a:buFont typeface="+mj-lt"/>
              <a:buAutoNum type="arabicPeriod"/>
            </a:pPr>
            <a:endParaRPr lang="el-GR" dirty="0" smtClean="0"/>
          </a:p>
          <a:p>
            <a:pPr marL="953262" lvl="1" indent="-514350">
              <a:buFont typeface="+mj-lt"/>
              <a:buAutoNum type="arabicPeriod"/>
            </a:pPr>
            <a:r>
              <a:rPr lang="el-GR" b="1" dirty="0" smtClean="0"/>
              <a:t>Αντιϊκή θεραπεία</a:t>
            </a:r>
            <a:endParaRPr lang="en-GB"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3793</TotalTime>
  <Words>3176</Words>
  <Application>Microsoft Office PowerPoint</Application>
  <PresentationFormat>Προβολή στην οθόνη (4:3)</PresentationFormat>
  <Paragraphs>557</Paragraphs>
  <Slides>61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61</vt:i4>
      </vt:variant>
    </vt:vector>
  </HeadingPairs>
  <TitlesOfParts>
    <vt:vector size="62" baseType="lpstr">
      <vt:lpstr>Verve</vt:lpstr>
      <vt:lpstr>    ΑΝΤΙ-ΙΙΚΑ ΦΑΡΜΑΚΑ ΝΕΟΤΕΡΑ ΔΕΔΟΜΕΝΑ ΣΤΗΝ ΑΝΤΙΪΚΗ ΘΕΡΑΠΕΙΑ</vt:lpstr>
      <vt:lpstr>HTLV1 </vt:lpstr>
      <vt:lpstr>Adult T-cell leukemia/lymphoma</vt:lpstr>
      <vt:lpstr>Προτεινόμενες Θεραπείες:</vt:lpstr>
      <vt:lpstr>Αλγόριθμος Θεραπείας ATL</vt:lpstr>
      <vt:lpstr>HTLV1 σχετιζόμενη μυελοπάθεια/ Τροπική σπαστική παραπάρεση</vt:lpstr>
      <vt:lpstr>Διαθέσιμες θεραπείες</vt:lpstr>
      <vt:lpstr>Παρουσίαση του PowerPoint</vt:lpstr>
      <vt:lpstr>JCV – Προϊούσα πολυεστική λευκοεγκεφαλοπάθεια (PML)</vt:lpstr>
      <vt:lpstr>Παρουσίαση του PowerPoint</vt:lpstr>
      <vt:lpstr>Παρουσίαση του PowerPoint</vt:lpstr>
      <vt:lpstr>Παρουσίαση του PowerPoint</vt:lpstr>
      <vt:lpstr>Crimean-Congo Haemorrhagic Fever Virus</vt:lpstr>
      <vt:lpstr>Φυσική πορεία</vt:lpstr>
      <vt:lpstr>Θεραπεία:</vt:lpstr>
      <vt:lpstr>Hantavirus Haemorrhagic Fever</vt:lpstr>
      <vt:lpstr>HIV / AIDS</vt:lpstr>
      <vt:lpstr>Συστάσεις για το χρόνο έναρξης θεραπείας</vt:lpstr>
      <vt:lpstr>Νέα HIV φάρμακα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Μελέτη VOICE – Αποτυχία PrEP</vt:lpstr>
      <vt:lpstr>Παρουσίαση του PowerPoint</vt:lpstr>
      <vt:lpstr>Ηπατίτιδα C</vt:lpstr>
      <vt:lpstr>Τριπλό σχήμα θεραπείας χρόνιας ηπατίτιδας C γονοτύπου 1</vt:lpstr>
      <vt:lpstr>Telaprevir</vt:lpstr>
      <vt:lpstr>Παρουσίαση του PowerPoint</vt:lpstr>
      <vt:lpstr>Παρουσίαση του PowerPoint</vt:lpstr>
      <vt:lpstr>Παρουσίαση του PowerPoint</vt:lpstr>
      <vt:lpstr>Boceprevir</vt:lpstr>
      <vt:lpstr>Παρουσίαση του PowerPoint</vt:lpstr>
      <vt:lpstr>Παρουσίαση του PowerPoint</vt:lpstr>
      <vt:lpstr>Παρουσίαση του PowerPoint</vt:lpstr>
      <vt:lpstr>Παρουσίαση του PowerPoint</vt:lpstr>
      <vt:lpstr>2ης γενιάς NS3/4A Αναστολείς Πρωτεάσης </vt:lpstr>
      <vt:lpstr>Polymerase Inhibitors</vt:lpstr>
      <vt:lpstr>NS5A Αναστολείς</vt:lpstr>
      <vt:lpstr>Παρουσίαση του PowerPoint</vt:lpstr>
      <vt:lpstr>IFN – free Trials</vt:lpstr>
      <vt:lpstr>Παρουσίαση του PowerPoint</vt:lpstr>
      <vt:lpstr>Παρουσίαση του PowerPoint</vt:lpstr>
      <vt:lpstr>Ανάλογα ιντερφερόνης</vt:lpstr>
      <vt:lpstr>Παρουσίαση του PowerPoint</vt:lpstr>
      <vt:lpstr>DRACOs- Ευρέος φάσματος αντιϊκή θεραπεία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EΥΧΑΡΙΣΤΩ</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Marina Andreou</dc:creator>
  <cp:lastModifiedBy>Panos George</cp:lastModifiedBy>
  <cp:revision>223</cp:revision>
  <dcterms:created xsi:type="dcterms:W3CDTF">2013-04-13T21:06:11Z</dcterms:created>
  <dcterms:modified xsi:type="dcterms:W3CDTF">2015-12-06T16:19:35Z</dcterms:modified>
</cp:coreProperties>
</file>