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98" r:id="rId2"/>
    <p:sldId id="303" r:id="rId3"/>
    <p:sldId id="302" r:id="rId4"/>
    <p:sldId id="299" r:id="rId5"/>
    <p:sldId id="300" r:id="rId6"/>
    <p:sldId id="258" r:id="rId7"/>
    <p:sldId id="259" r:id="rId8"/>
    <p:sldId id="260" r:id="rId9"/>
    <p:sldId id="261" r:id="rId10"/>
    <p:sldId id="262" r:id="rId11"/>
    <p:sldId id="263" r:id="rId12"/>
    <p:sldId id="301" r:id="rId13"/>
    <p:sldId id="269" r:id="rId14"/>
    <p:sldId id="264" r:id="rId15"/>
    <p:sldId id="270" r:id="rId16"/>
    <p:sldId id="279" r:id="rId17"/>
    <p:sldId id="265" r:id="rId18"/>
    <p:sldId id="272" r:id="rId19"/>
    <p:sldId id="274" r:id="rId20"/>
    <p:sldId id="275" r:id="rId21"/>
    <p:sldId id="276" r:id="rId22"/>
    <p:sldId id="277" r:id="rId23"/>
    <p:sldId id="304" r:id="rId24"/>
    <p:sldId id="305" r:id="rId2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3B8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Μεσαίο στυλ 2 - Έμφαση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6" d="100"/>
          <a:sy n="86" d="100"/>
        </p:scale>
        <p:origin x="-100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62242B-667D-4647-9BF8-CE5895E33EE0}">
      <dsp:nvSpPr>
        <dsp:cNvPr id="0" name=""/>
        <dsp:cNvSpPr/>
      </dsp:nvSpPr>
      <dsp:spPr>
        <a:xfrm>
          <a:off x="2387630" y="0"/>
          <a:ext cx="2785578" cy="1963169"/>
        </a:xfrm>
        <a:prstGeom prst="trapezoid">
          <a:avLst>
            <a:gd name="adj" fmla="val 70946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Ανάλυση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Σεισμικών* ακολουθιών</a:t>
          </a:r>
          <a:endParaRPr lang="el-GR" sz="2400" kern="1200" dirty="0"/>
        </a:p>
      </dsp:txBody>
      <dsp:txXfrm>
        <a:off x="2387630" y="0"/>
        <a:ext cx="2785578" cy="1963169"/>
      </dsp:txXfrm>
    </dsp:sp>
    <dsp:sp modelId="{0D308EB5-BE2C-4FE2-AD32-62314BE394EE}">
      <dsp:nvSpPr>
        <dsp:cNvPr id="0" name=""/>
        <dsp:cNvSpPr/>
      </dsp:nvSpPr>
      <dsp:spPr>
        <a:xfrm>
          <a:off x="1392789" y="1963169"/>
          <a:ext cx="4775261" cy="1402252"/>
        </a:xfrm>
        <a:prstGeom prst="trapezoid">
          <a:avLst>
            <a:gd name="adj" fmla="val 70946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/>
            <a:t>Ανάλυση σεισμικών* φάσεων</a:t>
          </a:r>
          <a:endParaRPr lang="en-US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>
              <a:solidFill>
                <a:schemeClr val="bg1"/>
              </a:solidFill>
            </a:rPr>
            <a:t>είναι πακέτα σεισμικών ανακλάσεων  με χαρακτηριστικά διαφορετικά από παρακείμενες ενότητες ανακλάσεων</a:t>
          </a:r>
          <a:endParaRPr lang="el-GR" sz="1400" kern="1200" dirty="0">
            <a:solidFill>
              <a:schemeClr val="bg1"/>
            </a:solidFill>
          </a:endParaRPr>
        </a:p>
      </dsp:txBody>
      <dsp:txXfrm>
        <a:off x="2228460" y="1963169"/>
        <a:ext cx="3103919" cy="1402252"/>
      </dsp:txXfrm>
    </dsp:sp>
    <dsp:sp modelId="{0D1C9C2C-93B8-4C01-AA05-DB67F6C7003A}">
      <dsp:nvSpPr>
        <dsp:cNvPr id="0" name=""/>
        <dsp:cNvSpPr/>
      </dsp:nvSpPr>
      <dsp:spPr>
        <a:xfrm>
          <a:off x="0" y="3365422"/>
          <a:ext cx="7560840" cy="1963169"/>
        </a:xfrm>
        <a:prstGeom prst="trapezoid">
          <a:avLst>
            <a:gd name="adj" fmla="val 70946"/>
          </a:avLst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 smtClean="0"/>
            <a:t>Ανάλυση χαρακτηριστικών σεισμικών* ανακλάσεων</a:t>
          </a:r>
        </a:p>
      </dsp:txBody>
      <dsp:txXfrm>
        <a:off x="1323146" y="3365422"/>
        <a:ext cx="4914546" cy="1963169"/>
      </dsp:txXfrm>
    </dsp:sp>
  </dsp:spTree>
</dsp:drawing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FB34FC-7B1D-48A6-B2EC-8E68DF2267EE}" type="datetimeFigureOut">
              <a:rPr lang="el-GR" smtClean="0"/>
              <a:pPr/>
              <a:t>7/10/2015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1D2B5-C60E-455E-86AB-A996AE442F0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83956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57C8-4A01-4C14-8468-C6AF566F02E1}" type="datetime1">
              <a:rPr lang="el-GR" smtClean="0"/>
              <a:pPr/>
              <a:t>7/10/2015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194C-E825-4340-8D46-4F9EF606F3D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3DE2-67B5-4710-9907-42F426E99026}" type="datetime1">
              <a:rPr lang="el-GR" smtClean="0"/>
              <a:pPr/>
              <a:t>7/10/2015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194C-E825-4340-8D46-4F9EF606F3D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597BD-A00F-45F8-847B-F2F214AE2D6F}" type="datetime1">
              <a:rPr lang="el-GR" smtClean="0"/>
              <a:pPr/>
              <a:t>7/10/2015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194C-E825-4340-8D46-4F9EF606F3D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471C1-69C9-4EC1-86C5-BE039AD2D6FD}" type="datetime1">
              <a:rPr lang="el-GR" smtClean="0"/>
              <a:pPr/>
              <a:t>7/10/2015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194C-E825-4340-8D46-4F9EF606F3D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961F1-24C6-463C-886C-AC6565FC6762}" type="datetime1">
              <a:rPr lang="el-GR" smtClean="0"/>
              <a:pPr/>
              <a:t>7/10/2015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194C-E825-4340-8D46-4F9EF606F3D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D97C-E91A-4CFF-935E-FEF43AA9B2FC}" type="datetime1">
              <a:rPr lang="el-GR" smtClean="0"/>
              <a:pPr/>
              <a:t>7/10/2015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194C-E825-4340-8D46-4F9EF606F3D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F7406-E1B9-4150-BADC-DAF942C7E057}" type="datetime1">
              <a:rPr lang="el-GR" smtClean="0"/>
              <a:pPr/>
              <a:t>7/10/2015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194C-E825-4340-8D46-4F9EF606F3D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BD724-E76F-4BCD-A016-6C0D0C071EA9}" type="datetime1">
              <a:rPr lang="el-GR" smtClean="0"/>
              <a:pPr/>
              <a:t>7/10/2015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194C-E825-4340-8D46-4F9EF606F3D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EDE40-A661-4E3B-B3D4-25321EFDC9A9}" type="datetime1">
              <a:rPr lang="el-GR" smtClean="0"/>
              <a:pPr/>
              <a:t>7/10/2015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194C-E825-4340-8D46-4F9EF606F3D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80CB6-1CB3-4F50-BEE5-A3D20B22BDF5}" type="datetime1">
              <a:rPr lang="el-GR" smtClean="0"/>
              <a:pPr/>
              <a:t>7/10/2015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194C-E825-4340-8D46-4F9EF606F3D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E9625-2B87-4FEC-8C2B-F128F8AD9FDB}" type="datetime1">
              <a:rPr lang="el-GR" smtClean="0"/>
              <a:pPr/>
              <a:t>7/10/2015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194C-E825-4340-8D46-4F9EF606F3D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98747-B609-4706-B1CE-EE7E3C19D311}" type="datetime1">
              <a:rPr lang="el-GR" smtClean="0"/>
              <a:pPr/>
              <a:t>7/10/2015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D194C-E825-4340-8D46-4F9EF606F3D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diagramDrawing" Target="../diagrams/drawing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eclass.upatras.gr/courses/GEO346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 txBox="1">
            <a:spLocks/>
          </p:cNvSpPr>
          <p:nvPr/>
        </p:nvSpPr>
        <p:spPr>
          <a:xfrm>
            <a:off x="755650" y="169545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075BC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Τηλεπισκόπηση στο Θαλάσσιο Περιβάλλον</a:t>
            </a:r>
          </a:p>
        </p:txBody>
      </p:sp>
      <p:sp>
        <p:nvSpPr>
          <p:cNvPr id="5" name="Υπότιτλος 2"/>
          <p:cNvSpPr txBox="1">
            <a:spLocks/>
          </p:cNvSpPr>
          <p:nvPr/>
        </p:nvSpPr>
        <p:spPr>
          <a:xfrm>
            <a:off x="0" y="3141663"/>
            <a:ext cx="8892481" cy="20875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075BC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Ενότητα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075BC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6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075BC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: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075BC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</a:t>
            </a:r>
            <a:r>
              <a:rPr lang="el-GR" altLang="el-GR" sz="2800" dirty="0" smtClean="0">
                <a:latin typeface="Calibri" pitchFamily="34" charset="0"/>
              </a:rPr>
              <a:t>Ανάλυση και ερμηνεία τομογραφιών πυθμένα</a:t>
            </a:r>
            <a:r>
              <a:rPr lang="en-GB" altLang="el-GR" sz="2800" dirty="0" smtClean="0">
                <a:latin typeface="Calibri" pitchFamily="34" charset="0"/>
              </a:rPr>
              <a:t> – B’</a:t>
            </a:r>
            <a:r>
              <a:rPr lang="el-GR" altLang="el-GR" sz="2800" dirty="0" smtClean="0">
                <a:latin typeface="Calibri" pitchFamily="34" charset="0"/>
              </a:rPr>
              <a:t> Μέρος</a:t>
            </a:r>
            <a:endParaRPr lang="en-US" altLang="el-GR" sz="2800" dirty="0" smtClean="0">
              <a:latin typeface="Calibri" pitchFamily="34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el-GR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Γιώργος Παπαθεοδώρου</a:t>
            </a: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Σχολή Θετικών Επιστημών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Τμήμα Γεωλογίας</a:t>
            </a: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6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4225" y="406400"/>
            <a:ext cx="451485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Εικόνα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213" y="188913"/>
            <a:ext cx="3692525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1175" y="5589588"/>
            <a:ext cx="4572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513" cy="1066800"/>
          </a:xfrm>
        </p:spPr>
        <p:txBody>
          <a:bodyPr/>
          <a:lstStyle/>
          <a:p>
            <a:pPr eaLnBrk="1" hangingPunct="1"/>
            <a:r>
              <a:rPr lang="el-GR" sz="2400" dirty="0" smtClean="0">
                <a:latin typeface="Calibri" pitchFamily="34" charset="0"/>
              </a:rPr>
              <a:t>Καθορισμός ακουστικών χαρακτήρων - τύπων</a:t>
            </a:r>
            <a:br>
              <a:rPr lang="el-GR" sz="2400" dirty="0" smtClean="0">
                <a:latin typeface="Calibri" pitchFamily="34" charset="0"/>
              </a:rPr>
            </a:br>
            <a:r>
              <a:rPr lang="en-US" sz="2400" dirty="0" smtClean="0">
                <a:latin typeface="Calibri" pitchFamily="34" charset="0"/>
              </a:rPr>
              <a:t>(echo characters - types)</a:t>
            </a:r>
            <a:endParaRPr lang="el-GR" sz="2400" dirty="0" smtClean="0">
              <a:latin typeface="Calibri" pitchFamily="34" charset="0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1835150" y="2106613"/>
            <a:ext cx="5761038" cy="17541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dirty="0">
                <a:latin typeface="Calibri" pitchFamily="34" charset="0"/>
              </a:rPr>
              <a:t>1.ΣΑΦΗΝΕΙΑ: σαφής – ασαφής</a:t>
            </a:r>
            <a:r>
              <a:rPr lang="en-US" dirty="0">
                <a:latin typeface="Calibri" pitchFamily="34" charset="0"/>
              </a:rPr>
              <a:t>        </a:t>
            </a:r>
            <a:endParaRPr lang="el-GR" dirty="0">
              <a:latin typeface="Calibri" pitchFamily="34" charset="0"/>
            </a:endParaRPr>
          </a:p>
          <a:p>
            <a:r>
              <a:rPr lang="el-GR" dirty="0">
                <a:latin typeface="Calibri" pitchFamily="34" charset="0"/>
              </a:rPr>
              <a:t>2. ΣΥΝΕΧΕΙΑ: συνεχής - ασυνεχής</a:t>
            </a:r>
          </a:p>
          <a:p>
            <a:r>
              <a:rPr lang="el-GR" dirty="0">
                <a:latin typeface="Calibri" pitchFamily="34" charset="0"/>
              </a:rPr>
              <a:t>3. ΕΥΡΟΣ: παρατεταμένος – μη παρατεταμένος (</a:t>
            </a:r>
            <a:r>
              <a:rPr lang="el-GR" dirty="0" err="1">
                <a:latin typeface="Calibri" pitchFamily="34" charset="0"/>
              </a:rPr>
              <a:t>ημι</a:t>
            </a:r>
            <a:r>
              <a:rPr lang="el-GR" dirty="0">
                <a:latin typeface="Calibri" pitchFamily="34" charset="0"/>
              </a:rPr>
              <a:t>-)</a:t>
            </a:r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4. </a:t>
            </a:r>
            <a:r>
              <a:rPr lang="el-GR" dirty="0">
                <a:latin typeface="Calibri" pitchFamily="34" charset="0"/>
              </a:rPr>
              <a:t>ΣΥΧΝΟΤΗΤΑ (εμφάνισης) : υψηλή - χαμηλή</a:t>
            </a:r>
          </a:p>
          <a:p>
            <a:r>
              <a:rPr lang="el-GR" dirty="0">
                <a:latin typeface="Calibri" pitchFamily="34" charset="0"/>
              </a:rPr>
              <a:t>5. Παρουσία ή απουσία υποεπιφανειακών ανακλάσεων</a:t>
            </a:r>
          </a:p>
          <a:p>
            <a:r>
              <a:rPr lang="el-GR" dirty="0">
                <a:latin typeface="Calibri" pitchFamily="34" charset="0"/>
              </a:rPr>
              <a:t>6. Παρουσία ή απουσία υπερβολικών ανακλάσεων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755576" y="4365104"/>
            <a:ext cx="7776467" cy="64633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l-GR" b="1" dirty="0">
                <a:latin typeface="Calibri" pitchFamily="34" charset="0"/>
              </a:rPr>
              <a:t>Καθορισμός χαρακτηριστικών της επιφανειακής ανάκλασης</a:t>
            </a:r>
          </a:p>
          <a:p>
            <a:pPr marL="342900" indent="-342900">
              <a:buFontTx/>
              <a:buAutoNum type="arabicPeriod"/>
            </a:pPr>
            <a:r>
              <a:rPr lang="el-GR" b="1" dirty="0">
                <a:latin typeface="Calibri" pitchFamily="34" charset="0"/>
              </a:rPr>
              <a:t>Καθορισμός χαρακτηριστικών των υποεπιφανειακών ανακλάσεων  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194C-E825-4340-8D46-4F9EF606F3D5}" type="slidenum">
              <a:rPr lang="el-GR" smtClean="0"/>
              <a:pPr/>
              <a:t>10</a:t>
            </a:fld>
            <a:endParaRPr lang="el-GR"/>
          </a:p>
        </p:txBody>
      </p:sp>
      <p:pic>
        <p:nvPicPr>
          <p:cNvPr id="6" name="6 - Εικόνα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6000768"/>
            <a:ext cx="7254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Επιφάνεια εργασίας\ANOIKTAMATHIMATAFINAL\Final_EDIT\pics\pyramid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7577137" cy="53641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357222" y="-27384"/>
            <a:ext cx="8604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>
                <a:latin typeface="Calibri" pitchFamily="34" charset="0"/>
              </a:rPr>
              <a:t>Σεισμική Στρωματογραφία</a:t>
            </a:r>
            <a:endParaRPr lang="el-GR" sz="2800" dirty="0">
              <a:latin typeface="Calibri" pitchFamily="34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5500694" y="5429264"/>
          <a:ext cx="3500430" cy="1251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0430"/>
              </a:tblGrid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Ακουστικοί χαρακτήρες - τύποι</a:t>
                      </a:r>
                      <a:endParaRPr lang="el-GR" sz="1600" dirty="0"/>
                    </a:p>
                  </a:txBody>
                  <a:tcPr/>
                </a:tc>
              </a:tr>
              <a:tr h="737554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Τομογράφοι υποδομής πυθμένας, </a:t>
                      </a:r>
                    </a:p>
                    <a:p>
                      <a:pPr algn="ctr"/>
                      <a:r>
                        <a:rPr lang="el-GR" sz="1600" dirty="0" smtClean="0"/>
                        <a:t>μικρής διείσδυσης και </a:t>
                      </a:r>
                    </a:p>
                    <a:p>
                      <a:pPr algn="ctr"/>
                      <a:r>
                        <a:rPr lang="el-GR" sz="1600" dirty="0" smtClean="0"/>
                        <a:t>μεγάλης διακριτικής ικανότητας</a:t>
                      </a:r>
                      <a:endParaRPr lang="el-GR" sz="16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0" name="Elbow Connector 19"/>
          <p:cNvCxnSpPr/>
          <p:nvPr/>
        </p:nvCxnSpPr>
        <p:spPr>
          <a:xfrm>
            <a:off x="3408040" y="5301208"/>
            <a:ext cx="1800200" cy="792088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143768" y="3929066"/>
            <a:ext cx="14539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* Σεισμικές</a:t>
            </a:r>
          </a:p>
          <a:p>
            <a:r>
              <a:rPr lang="el-GR" dirty="0" smtClean="0"/>
              <a:t>   Ακουστικές </a:t>
            </a:r>
          </a:p>
          <a:p>
            <a:r>
              <a:rPr lang="el-GR" dirty="0" smtClean="0"/>
              <a:t>   Ηχητικές</a:t>
            </a:r>
            <a:endParaRPr lang="el-GR" dirty="0"/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395536" y="6492875"/>
            <a:ext cx="2133600" cy="365125"/>
          </a:xfrm>
        </p:spPr>
        <p:txBody>
          <a:bodyPr/>
          <a:lstStyle/>
          <a:p>
            <a:pPr algn="l"/>
            <a:fld id="{9DCD194C-E825-4340-8D46-4F9EF606F3D5}" type="slidenum">
              <a:rPr lang="el-GR" smtClean="0"/>
              <a:pPr algn="l"/>
              <a:t>11</a:t>
            </a:fld>
            <a:endParaRPr lang="el-GR" dirty="0"/>
          </a:p>
        </p:txBody>
      </p:sp>
      <p:pic>
        <p:nvPicPr>
          <p:cNvPr id="8" name="6 - Εικόνα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6081736"/>
            <a:ext cx="7254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194C-E825-4340-8D46-4F9EF606F3D5}" type="slidenum">
              <a:rPr lang="el-GR" smtClean="0"/>
              <a:pPr/>
              <a:t>12</a:t>
            </a:fld>
            <a:endParaRPr lang="el-GR"/>
          </a:p>
        </p:txBody>
      </p:sp>
      <p:sp>
        <p:nvSpPr>
          <p:cNvPr id="5" name="4 - TextBox"/>
          <p:cNvSpPr txBox="1"/>
          <p:nvPr/>
        </p:nvSpPr>
        <p:spPr>
          <a:xfrm>
            <a:off x="1763688" y="1916832"/>
            <a:ext cx="5832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 smtClean="0">
                <a:latin typeface="Calibri" pitchFamily="34" charset="0"/>
              </a:rPr>
              <a:t>ΠΑΡΑΔΕΙΓΜΑΤΑ ΑΝΑΛΥΣΗΣ ΣΕΙΣΜΙΚΩΝ ΤΟΜΟΓΡΑΦΙΩΝ</a:t>
            </a:r>
            <a:endParaRPr lang="el-GR" sz="3200" dirty="0">
              <a:latin typeface="Calibri" pitchFamily="34" charset="0"/>
            </a:endParaRPr>
          </a:p>
        </p:txBody>
      </p:sp>
      <p:pic>
        <p:nvPicPr>
          <p:cNvPr id="6" name="6 - Εικόνα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6000768"/>
            <a:ext cx="7254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55270" y="1929606"/>
            <a:ext cx="2536147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3200" dirty="0" smtClean="0">
                <a:solidFill>
                  <a:schemeClr val="bg1"/>
                </a:solidFill>
              </a:rPr>
              <a:t>Στρωσιγενείς</a:t>
            </a:r>
            <a:endParaRPr lang="el-GR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3143" y="3225750"/>
            <a:ext cx="1008331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chemeClr val="bg1"/>
                </a:solidFill>
              </a:rPr>
              <a:t>Απλές</a:t>
            </a:r>
            <a:endParaRPr lang="el-GR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99286" y="3225750"/>
            <a:ext cx="2369441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chemeClr val="bg1"/>
                </a:solidFill>
              </a:rPr>
              <a:t>Προσχωσιγενείς</a:t>
            </a:r>
            <a:endParaRPr lang="el-GR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9566" y="3225750"/>
            <a:ext cx="1411871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chemeClr val="bg1"/>
                </a:solidFill>
              </a:rPr>
              <a:t>Σύνθετες</a:t>
            </a:r>
            <a:endParaRPr lang="el-GR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103" y="4305870"/>
            <a:ext cx="2192847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l-GR" dirty="0" smtClean="0"/>
              <a:t>Παράλληλες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 smtClean="0"/>
              <a:t>Υποπαράλληλες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 smtClean="0"/>
              <a:t>Αποκλίνουσες</a:t>
            </a:r>
            <a:endParaRPr lang="el-GR" dirty="0"/>
          </a:p>
        </p:txBody>
      </p:sp>
      <p:sp>
        <p:nvSpPr>
          <p:cNvPr id="11" name="TextBox 10"/>
          <p:cNvSpPr txBox="1"/>
          <p:nvPr/>
        </p:nvSpPr>
        <p:spPr>
          <a:xfrm>
            <a:off x="2390371" y="4305870"/>
            <a:ext cx="1951341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l-GR" dirty="0" smtClean="0"/>
              <a:t>Σιγμοειδείς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 smtClean="0"/>
              <a:t>Πλάγιες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l-GR" dirty="0" smtClean="0"/>
              <a:t>Συνδυαστικές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 smtClean="0"/>
              <a:t>Ζωνώδεις</a:t>
            </a:r>
            <a:endParaRPr lang="el-GR" dirty="0"/>
          </a:p>
        </p:txBody>
      </p:sp>
      <p:sp>
        <p:nvSpPr>
          <p:cNvPr id="12" name="TextBox 11"/>
          <p:cNvSpPr txBox="1"/>
          <p:nvPr/>
        </p:nvSpPr>
        <p:spPr>
          <a:xfrm>
            <a:off x="4321770" y="4305870"/>
            <a:ext cx="2427895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l-GR" dirty="0" smtClean="0"/>
              <a:t>Λοφοειδείς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 smtClean="0"/>
              <a:t>Καμπυλωτές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 smtClean="0"/>
              <a:t>Παραμορφωμένες</a:t>
            </a:r>
            <a:endParaRPr lang="el-GR" dirty="0"/>
          </a:p>
        </p:txBody>
      </p:sp>
      <p:sp>
        <p:nvSpPr>
          <p:cNvPr id="13" name="TextBox 12"/>
          <p:cNvSpPr txBox="1"/>
          <p:nvPr/>
        </p:nvSpPr>
        <p:spPr>
          <a:xfrm>
            <a:off x="5787719" y="1931347"/>
            <a:ext cx="3248777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3200" dirty="0" smtClean="0">
                <a:solidFill>
                  <a:schemeClr val="bg1"/>
                </a:solidFill>
              </a:rPr>
              <a:t>Μη Στρωσιγενείς</a:t>
            </a:r>
            <a:endParaRPr lang="el-GR" sz="3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76256" y="3718773"/>
            <a:ext cx="1614017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l-GR" dirty="0" smtClean="0"/>
              <a:t>Χαοτικές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 smtClean="0"/>
              <a:t>Διαφανείς</a:t>
            </a:r>
            <a:endParaRPr lang="el-GR" dirty="0"/>
          </a:p>
        </p:txBody>
      </p:sp>
      <p:cxnSp>
        <p:nvCxnSpPr>
          <p:cNvPr id="32" name="Straight Connector 31"/>
          <p:cNvCxnSpPr>
            <a:stCxn id="6" idx="2"/>
            <a:endCxn id="8" idx="0"/>
          </p:cNvCxnSpPr>
          <p:nvPr/>
        </p:nvCxnSpPr>
        <p:spPr>
          <a:xfrm>
            <a:off x="3023344" y="2514381"/>
            <a:ext cx="60663" cy="711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6" idx="2"/>
            <a:endCxn id="7" idx="0"/>
          </p:cNvCxnSpPr>
          <p:nvPr/>
        </p:nvCxnSpPr>
        <p:spPr>
          <a:xfrm flipH="1">
            <a:off x="1107309" y="2514381"/>
            <a:ext cx="1916035" cy="711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6" idx="2"/>
            <a:endCxn id="9" idx="0"/>
          </p:cNvCxnSpPr>
          <p:nvPr/>
        </p:nvCxnSpPr>
        <p:spPr>
          <a:xfrm>
            <a:off x="3023344" y="2514381"/>
            <a:ext cx="2102158" cy="711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7" idx="2"/>
            <a:endCxn id="10" idx="0"/>
          </p:cNvCxnSpPr>
          <p:nvPr/>
        </p:nvCxnSpPr>
        <p:spPr>
          <a:xfrm>
            <a:off x="1107309" y="3687415"/>
            <a:ext cx="232218" cy="6184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8" idx="2"/>
            <a:endCxn id="11" idx="0"/>
          </p:cNvCxnSpPr>
          <p:nvPr/>
        </p:nvCxnSpPr>
        <p:spPr>
          <a:xfrm>
            <a:off x="3084007" y="3687415"/>
            <a:ext cx="282035" cy="6184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9" idx="2"/>
            <a:endCxn id="12" idx="0"/>
          </p:cNvCxnSpPr>
          <p:nvPr/>
        </p:nvCxnSpPr>
        <p:spPr>
          <a:xfrm>
            <a:off x="5125502" y="3687415"/>
            <a:ext cx="410216" cy="6184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3" idx="2"/>
            <a:endCxn id="14" idx="0"/>
          </p:cNvCxnSpPr>
          <p:nvPr/>
        </p:nvCxnSpPr>
        <p:spPr>
          <a:xfrm>
            <a:off x="7412108" y="2516122"/>
            <a:ext cx="271157" cy="12026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95536" y="260648"/>
            <a:ext cx="8407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Calibri" pitchFamily="34" charset="0"/>
              </a:rPr>
              <a:t>Διευθέτηση  σεισμικών ανακλάσεων εντός σεισμικής φάσης</a:t>
            </a:r>
            <a:endParaRPr lang="el-GR" sz="2400" dirty="0">
              <a:latin typeface="Calibri" pitchFamily="34" charset="0"/>
            </a:endParaRPr>
          </a:p>
        </p:txBody>
      </p:sp>
      <p:sp>
        <p:nvSpPr>
          <p:cNvPr id="19" name="1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199" y="6356350"/>
            <a:ext cx="2285577" cy="365125"/>
          </a:xfrm>
        </p:spPr>
        <p:txBody>
          <a:bodyPr/>
          <a:lstStyle/>
          <a:p>
            <a:fld id="{9DCD194C-E825-4340-8D46-4F9EF606F3D5}" type="slidenum">
              <a:rPr lang="el-GR" smtClean="0"/>
              <a:pPr/>
              <a:t>13</a:t>
            </a:fld>
            <a:endParaRPr lang="el-GR"/>
          </a:p>
        </p:txBody>
      </p:sp>
      <p:pic>
        <p:nvPicPr>
          <p:cNvPr id="20" name="6 - Εικόνα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6000768"/>
            <a:ext cx="7254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D:\presentations\ΤΗΛΕΠΙΣΚΟΠΗΣΗ_ΘΑΛ_ΠΕΡΙΒ\SBP_ECHO_TYPES_SEISM_STRAT\Εικόνα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384649"/>
            <a:ext cx="1872208" cy="2060575"/>
          </a:xfrm>
          <a:prstGeom prst="rect">
            <a:avLst/>
          </a:prstGeom>
          <a:noFill/>
        </p:spPr>
      </p:pic>
      <p:pic>
        <p:nvPicPr>
          <p:cNvPr id="23556" name="Picture 4" descr="D:\presentations\ΤΗΛΕΠΙΣΚΟΠΗΣΗ_ΘΑΛ_ΠΕΡΙΒ\SBP_ECHO_TYPES_SEISM_STRAT\fig-009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2838" y="1008385"/>
            <a:ext cx="1881650" cy="2303140"/>
          </a:xfrm>
          <a:prstGeom prst="rect">
            <a:avLst/>
          </a:prstGeom>
          <a:noFill/>
        </p:spPr>
      </p:pic>
      <p:pic>
        <p:nvPicPr>
          <p:cNvPr id="23558" name="Picture 6" descr="D:\presentations\ΤΗΛΕΠΙΣΚΟΠΗΣΗ_ΘΑΛ_ΠΕΡΙΒ\SBP_ECHO_TYPES_SEISM_STRAT\subpar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430741"/>
            <a:ext cx="2532538" cy="1368152"/>
          </a:xfrm>
          <a:prstGeom prst="rect">
            <a:avLst/>
          </a:prstGeom>
          <a:noFill/>
        </p:spPr>
      </p:pic>
      <p:pic>
        <p:nvPicPr>
          <p:cNvPr id="23559" name="Picture 7" descr="D:\presentations\ΤΗΛΕΠΙΣΚΟΠΗΣΗ_ΘΑΛ_ΠΕΡΙΒ\SBP_ECHO_TYPES_SEISM_STRAT\para_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1126485"/>
            <a:ext cx="2520280" cy="135803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499992" y="2638653"/>
            <a:ext cx="2371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Παράλληλες σεισμικές </a:t>
            </a:r>
          </a:p>
          <a:p>
            <a:r>
              <a:rPr lang="el-GR" dirty="0" smtClean="0"/>
              <a:t>ανακλάσεις</a:t>
            </a:r>
            <a:endParaRPr lang="el-GR" dirty="0"/>
          </a:p>
        </p:txBody>
      </p:sp>
      <p:sp>
        <p:nvSpPr>
          <p:cNvPr id="11" name="TextBox 10"/>
          <p:cNvSpPr txBox="1"/>
          <p:nvPr/>
        </p:nvSpPr>
        <p:spPr>
          <a:xfrm>
            <a:off x="4355976" y="4870901"/>
            <a:ext cx="2715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Υποπαράλληλες σεισμικές </a:t>
            </a:r>
          </a:p>
          <a:p>
            <a:r>
              <a:rPr lang="el-GR" dirty="0" smtClean="0"/>
              <a:t>ανακλάσεις</a:t>
            </a:r>
            <a:endParaRPr lang="el-GR" dirty="0"/>
          </a:p>
        </p:txBody>
      </p:sp>
      <p:pic>
        <p:nvPicPr>
          <p:cNvPr id="12" name="Picture 1" descr="D:\presentations\ΤΗΛΕΠΙΣΚΟΠΗΣΗ_ΘΑΛ_ΠΕΡΙΒ\SBP_ECHO_TYPES_SEISM_STRAT\divergen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130083"/>
            <a:ext cx="2448272" cy="1523053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0" y="2145630"/>
            <a:ext cx="2047035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l-GR" dirty="0" smtClean="0"/>
              <a:t>Παράλληλες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 smtClean="0"/>
              <a:t>Υποπαράλληλες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 smtClean="0"/>
              <a:t>Αποκλίνουσες</a:t>
            </a:r>
            <a:endParaRPr lang="el-GR" dirty="0"/>
          </a:p>
        </p:txBody>
      </p:sp>
      <p:sp>
        <p:nvSpPr>
          <p:cNvPr id="41" name="Text Box 38"/>
          <p:cNvSpPr txBox="1">
            <a:spLocks noChangeArrowheads="1"/>
          </p:cNvSpPr>
          <p:nvPr/>
        </p:nvSpPr>
        <p:spPr bwMode="auto">
          <a:xfrm>
            <a:off x="3252789" y="1631826"/>
            <a:ext cx="1103187" cy="369332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dirty="0" smtClean="0">
                <a:latin typeface="Tahoma" pitchFamily="34" charset="0"/>
              </a:rPr>
              <a:t>Σύνθετες</a:t>
            </a:r>
            <a:endParaRPr lang="en-US" sz="1800" dirty="0">
              <a:latin typeface="Tahoma" pitchFamily="34" charset="0"/>
            </a:endParaRPr>
          </a:p>
        </p:txBody>
      </p:sp>
      <p:sp>
        <p:nvSpPr>
          <p:cNvPr id="42" name="Text Box 39"/>
          <p:cNvSpPr txBox="1">
            <a:spLocks noChangeArrowheads="1"/>
          </p:cNvSpPr>
          <p:nvPr/>
        </p:nvSpPr>
        <p:spPr bwMode="auto">
          <a:xfrm>
            <a:off x="1384624" y="588838"/>
            <a:ext cx="1495922" cy="369332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dirty="0" smtClean="0">
                <a:latin typeface="Tahoma" pitchFamily="34" charset="0"/>
              </a:rPr>
              <a:t>Στρωσιγενείς</a:t>
            </a:r>
            <a:endParaRPr lang="en-US" sz="1800" dirty="0">
              <a:latin typeface="Tahoma" pitchFamily="34" charset="0"/>
            </a:endParaRPr>
          </a:p>
        </p:txBody>
      </p:sp>
      <p:sp>
        <p:nvSpPr>
          <p:cNvPr id="43" name="Text Box 40"/>
          <p:cNvSpPr txBox="1">
            <a:spLocks noChangeArrowheads="1"/>
          </p:cNvSpPr>
          <p:nvPr/>
        </p:nvSpPr>
        <p:spPr bwMode="auto">
          <a:xfrm>
            <a:off x="1331640" y="1631826"/>
            <a:ext cx="1790875" cy="369332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dirty="0" smtClean="0">
                <a:latin typeface="Tahoma" pitchFamily="34" charset="0"/>
              </a:rPr>
              <a:t>Πρ</a:t>
            </a:r>
            <a:r>
              <a:rPr lang="en-US" sz="1800" dirty="0" smtClean="0">
                <a:latin typeface="Tahoma" pitchFamily="34" charset="0"/>
              </a:rPr>
              <a:t>o</a:t>
            </a:r>
            <a:r>
              <a:rPr lang="el-GR" sz="1800" dirty="0" smtClean="0">
                <a:latin typeface="Tahoma" pitchFamily="34" charset="0"/>
              </a:rPr>
              <a:t>σχωσιγενείς</a:t>
            </a:r>
            <a:endParaRPr lang="en-US" sz="1800" dirty="0">
              <a:latin typeface="Tahoma" pitchFamily="34" charset="0"/>
            </a:endParaRPr>
          </a:p>
        </p:txBody>
      </p:sp>
      <p:sp>
        <p:nvSpPr>
          <p:cNvPr id="44" name="Text Box 41"/>
          <p:cNvSpPr txBox="1">
            <a:spLocks noChangeArrowheads="1"/>
          </p:cNvSpPr>
          <p:nvPr/>
        </p:nvSpPr>
        <p:spPr bwMode="auto">
          <a:xfrm>
            <a:off x="467544" y="1641574"/>
            <a:ext cx="772969" cy="369332"/>
          </a:xfrm>
          <a:prstGeom prst="rect">
            <a:avLst/>
          </a:prstGeom>
          <a:solidFill>
            <a:srgbClr val="FFC000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dirty="0" smtClean="0">
                <a:latin typeface="Tahoma" pitchFamily="34" charset="0"/>
              </a:rPr>
              <a:t>Απλές</a:t>
            </a:r>
            <a:endParaRPr lang="en-US" sz="1800" dirty="0">
              <a:latin typeface="Tahoma" pitchFamily="34" charset="0"/>
            </a:endParaRPr>
          </a:p>
        </p:txBody>
      </p:sp>
      <p:sp>
        <p:nvSpPr>
          <p:cNvPr id="45" name="Line 42"/>
          <p:cNvSpPr>
            <a:spLocks noChangeShapeType="1"/>
          </p:cNvSpPr>
          <p:nvPr/>
        </p:nvSpPr>
        <p:spPr bwMode="auto">
          <a:xfrm flipV="1">
            <a:off x="838201" y="976188"/>
            <a:ext cx="1223963" cy="576263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6" name="Line 43"/>
          <p:cNvSpPr>
            <a:spLocks noChangeShapeType="1"/>
          </p:cNvSpPr>
          <p:nvPr/>
        </p:nvSpPr>
        <p:spPr bwMode="auto">
          <a:xfrm flipH="1" flipV="1">
            <a:off x="2303464" y="976188"/>
            <a:ext cx="1223962" cy="576263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7" name="Line 44"/>
          <p:cNvSpPr>
            <a:spLocks noChangeShapeType="1"/>
          </p:cNvSpPr>
          <p:nvPr/>
        </p:nvSpPr>
        <p:spPr bwMode="auto">
          <a:xfrm flipV="1">
            <a:off x="2176464" y="1011113"/>
            <a:ext cx="0" cy="59055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" name="19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9DCD194C-E825-4340-8D46-4F9EF606F3D5}" type="slidenum">
              <a:rPr lang="el-GR" smtClean="0"/>
              <a:pPr/>
              <a:t>14</a:t>
            </a:fld>
            <a:endParaRPr lang="el-GR"/>
          </a:p>
        </p:txBody>
      </p:sp>
      <p:sp>
        <p:nvSpPr>
          <p:cNvPr id="21" name="TextBox 49"/>
          <p:cNvSpPr txBox="1"/>
          <p:nvPr/>
        </p:nvSpPr>
        <p:spPr>
          <a:xfrm>
            <a:off x="251520" y="0"/>
            <a:ext cx="8407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Διευθέτηση  σεισμικών ανακλάσεων εντός σεισμικής φάσης 1</a:t>
            </a:r>
            <a:endParaRPr lang="el-GR" sz="2400" dirty="0"/>
          </a:p>
        </p:txBody>
      </p:sp>
      <p:pic>
        <p:nvPicPr>
          <p:cNvPr id="19" name="6 - Εικόνα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6000768"/>
            <a:ext cx="7254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D:\presentations\ΤΗΛΕΠΙΣΚΟΠΗΣΗ_ΘΑΛ_ΠΕΡΙΒ\SBP_ECHO_TYPES_SEISM_STRAT\diverg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8112" y="2564904"/>
            <a:ext cx="2448272" cy="152305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355976" y="2564904"/>
            <a:ext cx="4032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l-GR" dirty="0" smtClean="0"/>
              <a:t>Πλευρική διαφοροποίηση του ρυθμού ιζηματογένεσης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 smtClean="0"/>
              <a:t>Προοδευτική περιστροφή του τεμάχους συγχρόνως με την ιζηματογένεση</a:t>
            </a:r>
            <a:endParaRPr lang="el-GR" dirty="0"/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80092" y="6472982"/>
            <a:ext cx="2133600" cy="365125"/>
          </a:xfrm>
        </p:spPr>
        <p:txBody>
          <a:bodyPr/>
          <a:lstStyle/>
          <a:p>
            <a:fld id="{9DCD194C-E825-4340-8D46-4F9EF606F3D5}" type="slidenum">
              <a:rPr lang="el-GR" smtClean="0"/>
              <a:pPr/>
              <a:t>15</a:t>
            </a:fld>
            <a:endParaRPr lang="el-GR"/>
          </a:p>
        </p:txBody>
      </p:sp>
      <p:sp>
        <p:nvSpPr>
          <p:cNvPr id="9" name="TextBox 49"/>
          <p:cNvSpPr txBox="1"/>
          <p:nvPr/>
        </p:nvSpPr>
        <p:spPr>
          <a:xfrm>
            <a:off x="395536" y="260648"/>
            <a:ext cx="8407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Calibri" pitchFamily="34" charset="0"/>
              </a:rPr>
              <a:t>Διευθέτηση  σεισμικών ανακλάσεων εντός σεισμικής φάσης 2</a:t>
            </a:r>
            <a:endParaRPr lang="el-GR" sz="2400" dirty="0">
              <a:latin typeface="Calibri" pitchFamily="34" charset="0"/>
            </a:endParaRPr>
          </a:p>
        </p:txBody>
      </p:sp>
      <p:pic>
        <p:nvPicPr>
          <p:cNvPr id="10" name="6 - Εικόνα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6000768"/>
            <a:ext cx="7254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04248" y="6309320"/>
            <a:ext cx="2149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Gulf of Corinth, 2014</a:t>
            </a:r>
            <a:endParaRPr 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1043608" y="260648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>
                <a:latin typeface="Calibri" pitchFamily="34" charset="0"/>
              </a:rPr>
              <a:t>Αποκλίνουσες σεισμικές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el-GR" sz="3200" dirty="0" smtClean="0">
                <a:latin typeface="Calibri" pitchFamily="34" charset="0"/>
              </a:rPr>
              <a:t>ανακλάσεις</a:t>
            </a:r>
            <a:endParaRPr lang="el-GR" sz="3200" dirty="0">
              <a:latin typeface="Calibri" pitchFamily="34" charset="0"/>
            </a:endParaRPr>
          </a:p>
        </p:txBody>
      </p:sp>
      <p:pic>
        <p:nvPicPr>
          <p:cNvPr id="33796" name="Picture 4" descr="D:\presentations\ΤΗΛΕΠΙΣΚΟΠΗΣΗ_ΘΑΛ_ΠΕΡΙΒ\SBP_ECHO_TYPES_SEISM_STRAT\Plate265a-Trac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24744"/>
            <a:ext cx="6957668" cy="4581128"/>
          </a:xfrm>
          <a:prstGeom prst="rect">
            <a:avLst/>
          </a:prstGeom>
          <a:noFill/>
        </p:spPr>
      </p:pic>
      <p:pic>
        <p:nvPicPr>
          <p:cNvPr id="5" name="6 - Εικόνα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6000768"/>
            <a:ext cx="7254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presentations\ΤΗΛΕΠΙΣΚΟΠΗΣΗ_ΘΑΛ_ΠΕΡΙΒ\SBP_ECHO_TYPES_SEISM_STRAT\Prograd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14113"/>
            <a:ext cx="8597035" cy="484388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59632" y="1601416"/>
            <a:ext cx="1388201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l-GR" sz="1200" dirty="0" smtClean="0"/>
              <a:t>Σιγμοειδείς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1200" dirty="0" smtClean="0"/>
              <a:t>Πλάγιες</a:t>
            </a:r>
            <a:endParaRPr lang="en-US" sz="1200" dirty="0" smtClean="0"/>
          </a:p>
          <a:p>
            <a:pPr marL="342900" indent="-342900">
              <a:buFont typeface="+mj-lt"/>
              <a:buAutoNum type="arabicPeriod"/>
            </a:pPr>
            <a:r>
              <a:rPr lang="el-GR" sz="1200" dirty="0" smtClean="0"/>
              <a:t>Συνδυαστικές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1200" dirty="0" smtClean="0"/>
              <a:t>Ζωνώδεις</a:t>
            </a:r>
            <a:endParaRPr lang="el-GR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3689648"/>
            <a:ext cx="125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Σιγμοειδείς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8064" y="1961456"/>
            <a:ext cx="931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Πλάγιες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47864" y="3617640"/>
            <a:ext cx="246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>
                <a:solidFill>
                  <a:schemeClr val="bg1"/>
                </a:solidFill>
              </a:rPr>
              <a:t>Πλάγιες  εφαπτομενικές</a:t>
            </a:r>
            <a:endParaRPr lang="el-GR" i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84168" y="3617640"/>
            <a:ext cx="2190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>
                <a:solidFill>
                  <a:schemeClr val="bg1"/>
                </a:solidFill>
              </a:rPr>
              <a:t>Πλάγιες  παράλληλες</a:t>
            </a:r>
            <a:endParaRPr lang="el-GR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7584" y="6353944"/>
            <a:ext cx="3539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Σιγμοειδείς-πλάγιες (Συνδυαστικές)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00192" y="6425952"/>
            <a:ext cx="109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Ζωνώδεις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15" name="Text Box 38"/>
          <p:cNvSpPr txBox="1">
            <a:spLocks noChangeArrowheads="1"/>
          </p:cNvSpPr>
          <p:nvPr/>
        </p:nvSpPr>
        <p:spPr bwMode="auto">
          <a:xfrm>
            <a:off x="2901504" y="1042988"/>
            <a:ext cx="1103187" cy="369332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dirty="0" smtClean="0">
                <a:solidFill>
                  <a:schemeClr val="bg1"/>
                </a:solidFill>
                <a:latin typeface="Tahoma" pitchFamily="34" charset="0"/>
              </a:rPr>
              <a:t>Σύνθετες</a:t>
            </a:r>
            <a:endParaRPr lang="en-US" sz="18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6" name="Text Box 39"/>
          <p:cNvSpPr txBox="1">
            <a:spLocks noChangeArrowheads="1"/>
          </p:cNvSpPr>
          <p:nvPr/>
        </p:nvSpPr>
        <p:spPr bwMode="auto">
          <a:xfrm>
            <a:off x="1033339" y="0"/>
            <a:ext cx="1495922" cy="369332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dirty="0" smtClean="0">
                <a:solidFill>
                  <a:schemeClr val="bg1"/>
                </a:solidFill>
                <a:latin typeface="Tahoma" pitchFamily="34" charset="0"/>
              </a:rPr>
              <a:t>Στρωσιγενείς</a:t>
            </a:r>
            <a:endParaRPr lang="en-US" sz="18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7" name="Text Box 40"/>
          <p:cNvSpPr txBox="1">
            <a:spLocks noChangeArrowheads="1"/>
          </p:cNvSpPr>
          <p:nvPr/>
        </p:nvSpPr>
        <p:spPr bwMode="auto">
          <a:xfrm>
            <a:off x="1083816" y="1042988"/>
            <a:ext cx="1790875" cy="369332"/>
          </a:xfrm>
          <a:prstGeom prst="rect">
            <a:avLst/>
          </a:prstGeom>
          <a:solidFill>
            <a:srgbClr val="FFC000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dirty="0" err="1" smtClean="0">
                <a:latin typeface="Tahoma" pitchFamily="34" charset="0"/>
              </a:rPr>
              <a:t>Πρ</a:t>
            </a:r>
            <a:r>
              <a:rPr lang="en-US" sz="1800" dirty="0" smtClean="0">
                <a:latin typeface="Tahoma" pitchFamily="34" charset="0"/>
              </a:rPr>
              <a:t>o</a:t>
            </a:r>
            <a:r>
              <a:rPr lang="el-GR" sz="1800" dirty="0" err="1" smtClean="0">
                <a:latin typeface="Tahoma" pitchFamily="34" charset="0"/>
              </a:rPr>
              <a:t>σχωσιγενείς</a:t>
            </a:r>
            <a:endParaRPr lang="en-US" sz="1800" dirty="0">
              <a:latin typeface="Tahoma" pitchFamily="34" charset="0"/>
            </a:endParaRPr>
          </a:p>
        </p:txBody>
      </p:sp>
      <p:sp>
        <p:nvSpPr>
          <p:cNvPr id="18" name="Text Box 41"/>
          <p:cNvSpPr txBox="1">
            <a:spLocks noChangeArrowheads="1"/>
          </p:cNvSpPr>
          <p:nvPr/>
        </p:nvSpPr>
        <p:spPr bwMode="auto">
          <a:xfrm>
            <a:off x="107504" y="1042988"/>
            <a:ext cx="772969" cy="369332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dirty="0" smtClean="0">
                <a:solidFill>
                  <a:schemeClr val="bg1"/>
                </a:solidFill>
                <a:latin typeface="Tahoma" pitchFamily="34" charset="0"/>
              </a:rPr>
              <a:t>Απλές</a:t>
            </a:r>
            <a:endParaRPr lang="en-US" sz="18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9" name="Line 42"/>
          <p:cNvSpPr>
            <a:spLocks noChangeShapeType="1"/>
          </p:cNvSpPr>
          <p:nvPr/>
        </p:nvSpPr>
        <p:spPr bwMode="auto">
          <a:xfrm flipV="1">
            <a:off x="486916" y="387350"/>
            <a:ext cx="1223963" cy="576263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0" name="Line 43"/>
          <p:cNvSpPr>
            <a:spLocks noChangeShapeType="1"/>
          </p:cNvSpPr>
          <p:nvPr/>
        </p:nvSpPr>
        <p:spPr bwMode="auto">
          <a:xfrm flipH="1" flipV="1">
            <a:off x="1952179" y="387350"/>
            <a:ext cx="1223962" cy="576263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" name="Line 44"/>
          <p:cNvSpPr>
            <a:spLocks noChangeShapeType="1"/>
          </p:cNvSpPr>
          <p:nvPr/>
        </p:nvSpPr>
        <p:spPr bwMode="auto">
          <a:xfrm flipV="1">
            <a:off x="1825179" y="422275"/>
            <a:ext cx="0" cy="59055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472982"/>
            <a:ext cx="2133600" cy="365125"/>
          </a:xfrm>
        </p:spPr>
        <p:txBody>
          <a:bodyPr/>
          <a:lstStyle/>
          <a:p>
            <a:fld id="{9DCD194C-E825-4340-8D46-4F9EF606F3D5}" type="slidenum">
              <a:rPr lang="el-GR" smtClean="0"/>
              <a:pPr/>
              <a:t>17</a:t>
            </a:fld>
            <a:endParaRPr lang="el-GR"/>
          </a:p>
        </p:txBody>
      </p:sp>
      <p:sp>
        <p:nvSpPr>
          <p:cNvPr id="23" name="TextBox 49"/>
          <p:cNvSpPr txBox="1"/>
          <p:nvPr/>
        </p:nvSpPr>
        <p:spPr>
          <a:xfrm>
            <a:off x="3976409" y="0"/>
            <a:ext cx="5167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chemeClr val="bg1"/>
                </a:solidFill>
              </a:rPr>
              <a:t>Διευθέτηση  σεισμικών ανακλάσεων εντός σεισμικής φάσης 3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24" name="6 - Εικόνα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6000768"/>
            <a:ext cx="7254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5220072" y="2060848"/>
            <a:ext cx="3187700" cy="1722438"/>
            <a:chOff x="570" y="952"/>
            <a:chExt cx="2008" cy="10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571" y="952"/>
              <a:ext cx="2005" cy="1085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571" y="1124"/>
              <a:ext cx="200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571" y="1680"/>
              <a:ext cx="200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571" y="1821"/>
              <a:ext cx="200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571" y="1341"/>
              <a:ext cx="9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2037" y="1341"/>
              <a:ext cx="5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2284" y="1495"/>
              <a:ext cx="2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571" y="1526"/>
              <a:ext cx="45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570" y="1325"/>
              <a:ext cx="2008" cy="273"/>
            </a:xfrm>
            <a:custGeom>
              <a:avLst/>
              <a:gdLst>
                <a:gd name="T0" fmla="*/ 0 w 1783"/>
                <a:gd name="T1" fmla="*/ 272 h 256"/>
                <a:gd name="T2" fmla="*/ 203 w 1783"/>
                <a:gd name="T3" fmla="*/ 272 h 256"/>
                <a:gd name="T4" fmla="*/ 334 w 1783"/>
                <a:gd name="T5" fmla="*/ 272 h 256"/>
                <a:gd name="T6" fmla="*/ 419 w 1783"/>
                <a:gd name="T7" fmla="*/ 262 h 256"/>
                <a:gd name="T8" fmla="*/ 507 w 1783"/>
                <a:gd name="T9" fmla="*/ 246 h 256"/>
                <a:gd name="T10" fmla="*/ 635 w 1783"/>
                <a:gd name="T11" fmla="*/ 205 h 256"/>
                <a:gd name="T12" fmla="*/ 750 w 1783"/>
                <a:gd name="T13" fmla="*/ 163 h 256"/>
                <a:gd name="T14" fmla="*/ 865 w 1783"/>
                <a:gd name="T15" fmla="*/ 106 h 256"/>
                <a:gd name="T16" fmla="*/ 970 w 1783"/>
                <a:gd name="T17" fmla="*/ 54 h 256"/>
                <a:gd name="T18" fmla="*/ 1037 w 1783"/>
                <a:gd name="T19" fmla="*/ 29 h 256"/>
                <a:gd name="T20" fmla="*/ 1112 w 1783"/>
                <a:gd name="T21" fmla="*/ 6 h 256"/>
                <a:gd name="T22" fmla="*/ 1176 w 1783"/>
                <a:gd name="T23" fmla="*/ 0 h 256"/>
                <a:gd name="T24" fmla="*/ 1243 w 1783"/>
                <a:gd name="T25" fmla="*/ 0 h 256"/>
                <a:gd name="T26" fmla="*/ 1328 w 1783"/>
                <a:gd name="T27" fmla="*/ 10 h 256"/>
                <a:gd name="T28" fmla="*/ 1422 w 1783"/>
                <a:gd name="T29" fmla="*/ 35 h 256"/>
                <a:gd name="T30" fmla="*/ 1520 w 1783"/>
                <a:gd name="T31" fmla="*/ 80 h 256"/>
                <a:gd name="T32" fmla="*/ 1635 w 1783"/>
                <a:gd name="T33" fmla="*/ 147 h 256"/>
                <a:gd name="T34" fmla="*/ 1706 w 1783"/>
                <a:gd name="T35" fmla="*/ 192 h 256"/>
                <a:gd name="T36" fmla="*/ 1774 w 1783"/>
                <a:gd name="T37" fmla="*/ 221 h 256"/>
                <a:gd name="T38" fmla="*/ 1855 w 1783"/>
                <a:gd name="T39" fmla="*/ 246 h 256"/>
                <a:gd name="T40" fmla="*/ 1929 w 1783"/>
                <a:gd name="T41" fmla="*/ 259 h 256"/>
                <a:gd name="T42" fmla="*/ 2007 w 1783"/>
                <a:gd name="T43" fmla="*/ 256 h 25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83"/>
                <a:gd name="T67" fmla="*/ 0 h 256"/>
                <a:gd name="T68" fmla="*/ 1783 w 1783"/>
                <a:gd name="T69" fmla="*/ 256 h 25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83" h="256">
                  <a:moveTo>
                    <a:pt x="0" y="255"/>
                  </a:moveTo>
                  <a:lnTo>
                    <a:pt x="180" y="255"/>
                  </a:lnTo>
                  <a:lnTo>
                    <a:pt x="297" y="255"/>
                  </a:lnTo>
                  <a:lnTo>
                    <a:pt x="372" y="246"/>
                  </a:lnTo>
                  <a:lnTo>
                    <a:pt x="450" y="231"/>
                  </a:lnTo>
                  <a:lnTo>
                    <a:pt x="564" y="192"/>
                  </a:lnTo>
                  <a:lnTo>
                    <a:pt x="666" y="153"/>
                  </a:lnTo>
                  <a:lnTo>
                    <a:pt x="768" y="99"/>
                  </a:lnTo>
                  <a:lnTo>
                    <a:pt x="861" y="51"/>
                  </a:lnTo>
                  <a:lnTo>
                    <a:pt x="921" y="27"/>
                  </a:lnTo>
                  <a:lnTo>
                    <a:pt x="987" y="6"/>
                  </a:lnTo>
                  <a:lnTo>
                    <a:pt x="1044" y="0"/>
                  </a:lnTo>
                  <a:lnTo>
                    <a:pt x="1104" y="0"/>
                  </a:lnTo>
                  <a:lnTo>
                    <a:pt x="1179" y="9"/>
                  </a:lnTo>
                  <a:lnTo>
                    <a:pt x="1263" y="33"/>
                  </a:lnTo>
                  <a:lnTo>
                    <a:pt x="1350" y="75"/>
                  </a:lnTo>
                  <a:lnTo>
                    <a:pt x="1452" y="138"/>
                  </a:lnTo>
                  <a:lnTo>
                    <a:pt x="1515" y="180"/>
                  </a:lnTo>
                  <a:lnTo>
                    <a:pt x="1575" y="207"/>
                  </a:lnTo>
                  <a:lnTo>
                    <a:pt x="1647" y="231"/>
                  </a:lnTo>
                  <a:lnTo>
                    <a:pt x="1713" y="243"/>
                  </a:lnTo>
                  <a:lnTo>
                    <a:pt x="1782" y="240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100" y="1431"/>
              <a:ext cx="1272" cy="250"/>
            </a:xfrm>
            <a:custGeom>
              <a:avLst/>
              <a:gdLst>
                <a:gd name="T0" fmla="*/ 0 w 1129"/>
                <a:gd name="T1" fmla="*/ 249 h 235"/>
                <a:gd name="T2" fmla="*/ 91 w 1129"/>
                <a:gd name="T3" fmla="*/ 201 h 235"/>
                <a:gd name="T4" fmla="*/ 260 w 1129"/>
                <a:gd name="T5" fmla="*/ 115 h 235"/>
                <a:gd name="T6" fmla="*/ 419 w 1129"/>
                <a:gd name="T7" fmla="*/ 48 h 235"/>
                <a:gd name="T8" fmla="*/ 564 w 1129"/>
                <a:gd name="T9" fmla="*/ 10 h 235"/>
                <a:gd name="T10" fmla="*/ 652 w 1129"/>
                <a:gd name="T11" fmla="*/ 0 h 235"/>
                <a:gd name="T12" fmla="*/ 737 w 1129"/>
                <a:gd name="T13" fmla="*/ 10 h 235"/>
                <a:gd name="T14" fmla="*/ 825 w 1129"/>
                <a:gd name="T15" fmla="*/ 32 h 235"/>
                <a:gd name="T16" fmla="*/ 926 w 1129"/>
                <a:gd name="T17" fmla="*/ 77 h 235"/>
                <a:gd name="T18" fmla="*/ 1017 w 1129"/>
                <a:gd name="T19" fmla="*/ 115 h 235"/>
                <a:gd name="T20" fmla="*/ 1075 w 1129"/>
                <a:gd name="T21" fmla="*/ 150 h 235"/>
                <a:gd name="T22" fmla="*/ 1159 w 1129"/>
                <a:gd name="T23" fmla="*/ 188 h 235"/>
                <a:gd name="T24" fmla="*/ 1271 w 1129"/>
                <a:gd name="T25" fmla="*/ 243 h 2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29"/>
                <a:gd name="T40" fmla="*/ 0 h 235"/>
                <a:gd name="T41" fmla="*/ 1129 w 1129"/>
                <a:gd name="T42" fmla="*/ 235 h 2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29" h="235">
                  <a:moveTo>
                    <a:pt x="0" y="234"/>
                  </a:moveTo>
                  <a:lnTo>
                    <a:pt x="81" y="189"/>
                  </a:lnTo>
                  <a:lnTo>
                    <a:pt x="231" y="108"/>
                  </a:lnTo>
                  <a:lnTo>
                    <a:pt x="372" y="45"/>
                  </a:lnTo>
                  <a:lnTo>
                    <a:pt x="501" y="9"/>
                  </a:lnTo>
                  <a:lnTo>
                    <a:pt x="579" y="0"/>
                  </a:lnTo>
                  <a:lnTo>
                    <a:pt x="654" y="9"/>
                  </a:lnTo>
                  <a:lnTo>
                    <a:pt x="732" y="30"/>
                  </a:lnTo>
                  <a:lnTo>
                    <a:pt x="822" y="72"/>
                  </a:lnTo>
                  <a:lnTo>
                    <a:pt x="903" y="108"/>
                  </a:lnTo>
                  <a:lnTo>
                    <a:pt x="954" y="141"/>
                  </a:lnTo>
                  <a:lnTo>
                    <a:pt x="1029" y="177"/>
                  </a:lnTo>
                  <a:lnTo>
                    <a:pt x="1128" y="228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361" y="1526"/>
              <a:ext cx="785" cy="155"/>
            </a:xfrm>
            <a:custGeom>
              <a:avLst/>
              <a:gdLst>
                <a:gd name="T0" fmla="*/ 0 w 697"/>
                <a:gd name="T1" fmla="*/ 151 h 145"/>
                <a:gd name="T2" fmla="*/ 71 w 697"/>
                <a:gd name="T3" fmla="*/ 115 h 145"/>
                <a:gd name="T4" fmla="*/ 189 w 697"/>
                <a:gd name="T5" fmla="*/ 55 h 145"/>
                <a:gd name="T6" fmla="*/ 257 w 697"/>
                <a:gd name="T7" fmla="*/ 26 h 145"/>
                <a:gd name="T8" fmla="*/ 324 w 697"/>
                <a:gd name="T9" fmla="*/ 6 h 145"/>
                <a:gd name="T10" fmla="*/ 412 w 697"/>
                <a:gd name="T11" fmla="*/ 0 h 145"/>
                <a:gd name="T12" fmla="*/ 497 w 697"/>
                <a:gd name="T13" fmla="*/ 16 h 145"/>
                <a:gd name="T14" fmla="*/ 585 w 697"/>
                <a:gd name="T15" fmla="*/ 55 h 145"/>
                <a:gd name="T16" fmla="*/ 672 w 697"/>
                <a:gd name="T17" fmla="*/ 96 h 145"/>
                <a:gd name="T18" fmla="*/ 737 w 697"/>
                <a:gd name="T19" fmla="*/ 128 h 145"/>
                <a:gd name="T20" fmla="*/ 784 w 697"/>
                <a:gd name="T21" fmla="*/ 154 h 1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97"/>
                <a:gd name="T34" fmla="*/ 0 h 145"/>
                <a:gd name="T35" fmla="*/ 697 w 697"/>
                <a:gd name="T36" fmla="*/ 145 h 1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97" h="145">
                  <a:moveTo>
                    <a:pt x="0" y="141"/>
                  </a:moveTo>
                  <a:lnTo>
                    <a:pt x="63" y="108"/>
                  </a:lnTo>
                  <a:lnTo>
                    <a:pt x="168" y="51"/>
                  </a:lnTo>
                  <a:lnTo>
                    <a:pt x="228" y="24"/>
                  </a:lnTo>
                  <a:lnTo>
                    <a:pt x="288" y="6"/>
                  </a:lnTo>
                  <a:lnTo>
                    <a:pt x="366" y="0"/>
                  </a:lnTo>
                  <a:lnTo>
                    <a:pt x="441" y="15"/>
                  </a:lnTo>
                  <a:lnTo>
                    <a:pt x="519" y="51"/>
                  </a:lnTo>
                  <a:lnTo>
                    <a:pt x="597" y="90"/>
                  </a:lnTo>
                  <a:lnTo>
                    <a:pt x="654" y="120"/>
                  </a:lnTo>
                  <a:lnTo>
                    <a:pt x="696" y="144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1523" y="1622"/>
              <a:ext cx="484" cy="56"/>
            </a:xfrm>
            <a:custGeom>
              <a:avLst/>
              <a:gdLst>
                <a:gd name="T0" fmla="*/ 0 w 430"/>
                <a:gd name="T1" fmla="*/ 55 h 52"/>
                <a:gd name="T2" fmla="*/ 57 w 430"/>
                <a:gd name="T3" fmla="*/ 36 h 52"/>
                <a:gd name="T4" fmla="*/ 152 w 430"/>
                <a:gd name="T5" fmla="*/ 10 h 52"/>
                <a:gd name="T6" fmla="*/ 213 w 430"/>
                <a:gd name="T7" fmla="*/ 0 h 52"/>
                <a:gd name="T8" fmla="*/ 270 w 430"/>
                <a:gd name="T9" fmla="*/ 3 h 52"/>
                <a:gd name="T10" fmla="*/ 348 w 430"/>
                <a:gd name="T11" fmla="*/ 13 h 52"/>
                <a:gd name="T12" fmla="*/ 425 w 430"/>
                <a:gd name="T13" fmla="*/ 39 h 52"/>
                <a:gd name="T14" fmla="*/ 483 w 430"/>
                <a:gd name="T15" fmla="*/ 55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30"/>
                <a:gd name="T25" fmla="*/ 0 h 52"/>
                <a:gd name="T26" fmla="*/ 430 w 430"/>
                <a:gd name="T27" fmla="*/ 52 h 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30" h="52">
                  <a:moveTo>
                    <a:pt x="0" y="51"/>
                  </a:moveTo>
                  <a:lnTo>
                    <a:pt x="51" y="33"/>
                  </a:lnTo>
                  <a:lnTo>
                    <a:pt x="135" y="9"/>
                  </a:lnTo>
                  <a:lnTo>
                    <a:pt x="189" y="0"/>
                  </a:lnTo>
                  <a:lnTo>
                    <a:pt x="240" y="3"/>
                  </a:lnTo>
                  <a:lnTo>
                    <a:pt x="309" y="12"/>
                  </a:lnTo>
                  <a:lnTo>
                    <a:pt x="378" y="36"/>
                  </a:lnTo>
                  <a:lnTo>
                    <a:pt x="429" y="51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1619672" y="4077072"/>
            <a:ext cx="177132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l-GR" sz="2000" b="1" dirty="0" smtClean="0">
                <a:latin typeface="Tahoma" pitchFamily="34" charset="0"/>
              </a:rPr>
              <a:t>Καμπυλωτές</a:t>
            </a:r>
            <a:endParaRPr lang="en-US" sz="2000" b="1" dirty="0">
              <a:latin typeface="Tahoma" pitchFamily="34" charset="0"/>
            </a:endParaRPr>
          </a:p>
        </p:txBody>
      </p:sp>
      <p:grpSp>
        <p:nvGrpSpPr>
          <p:cNvPr id="18" name="Group 18"/>
          <p:cNvGrpSpPr>
            <a:grpSpLocks/>
          </p:cNvGrpSpPr>
          <p:nvPr/>
        </p:nvGrpSpPr>
        <p:grpSpPr bwMode="auto">
          <a:xfrm>
            <a:off x="840210" y="4516809"/>
            <a:ext cx="3171825" cy="1708150"/>
            <a:chOff x="575" y="2556"/>
            <a:chExt cx="1998" cy="1076"/>
          </a:xfrm>
        </p:grpSpPr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576" y="2556"/>
              <a:ext cx="1995" cy="1076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575" y="2619"/>
              <a:ext cx="1998" cy="46"/>
            </a:xfrm>
            <a:custGeom>
              <a:avLst/>
              <a:gdLst>
                <a:gd name="T0" fmla="*/ 0 w 1774"/>
                <a:gd name="T1" fmla="*/ 0 h 43"/>
                <a:gd name="T2" fmla="*/ 51 w 1774"/>
                <a:gd name="T3" fmla="*/ 16 h 43"/>
                <a:gd name="T4" fmla="*/ 199 w 1774"/>
                <a:gd name="T5" fmla="*/ 32 h 43"/>
                <a:gd name="T6" fmla="*/ 318 w 1774"/>
                <a:gd name="T7" fmla="*/ 42 h 43"/>
                <a:gd name="T8" fmla="*/ 510 w 1774"/>
                <a:gd name="T9" fmla="*/ 45 h 43"/>
                <a:gd name="T10" fmla="*/ 642 w 1774"/>
                <a:gd name="T11" fmla="*/ 39 h 43"/>
                <a:gd name="T12" fmla="*/ 787 w 1774"/>
                <a:gd name="T13" fmla="*/ 26 h 43"/>
                <a:gd name="T14" fmla="*/ 956 w 1774"/>
                <a:gd name="T15" fmla="*/ 10 h 43"/>
                <a:gd name="T16" fmla="*/ 1142 w 1774"/>
                <a:gd name="T17" fmla="*/ 0 h 43"/>
                <a:gd name="T18" fmla="*/ 1287 w 1774"/>
                <a:gd name="T19" fmla="*/ 6 h 43"/>
                <a:gd name="T20" fmla="*/ 1446 w 1774"/>
                <a:gd name="T21" fmla="*/ 19 h 43"/>
                <a:gd name="T22" fmla="*/ 1581 w 1774"/>
                <a:gd name="T23" fmla="*/ 22 h 43"/>
                <a:gd name="T24" fmla="*/ 1737 w 1774"/>
                <a:gd name="T25" fmla="*/ 13 h 43"/>
                <a:gd name="T26" fmla="*/ 1896 w 1774"/>
                <a:gd name="T27" fmla="*/ 10 h 43"/>
                <a:gd name="T28" fmla="*/ 1997 w 1774"/>
                <a:gd name="T29" fmla="*/ 6 h 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74"/>
                <a:gd name="T46" fmla="*/ 0 h 43"/>
                <a:gd name="T47" fmla="*/ 1774 w 1774"/>
                <a:gd name="T48" fmla="*/ 43 h 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74" h="43">
                  <a:moveTo>
                    <a:pt x="0" y="0"/>
                  </a:moveTo>
                  <a:lnTo>
                    <a:pt x="45" y="15"/>
                  </a:lnTo>
                  <a:lnTo>
                    <a:pt x="177" y="30"/>
                  </a:lnTo>
                  <a:lnTo>
                    <a:pt x="282" y="39"/>
                  </a:lnTo>
                  <a:lnTo>
                    <a:pt x="453" y="42"/>
                  </a:lnTo>
                  <a:lnTo>
                    <a:pt x="570" y="36"/>
                  </a:lnTo>
                  <a:lnTo>
                    <a:pt x="699" y="24"/>
                  </a:lnTo>
                  <a:lnTo>
                    <a:pt x="849" y="9"/>
                  </a:lnTo>
                  <a:lnTo>
                    <a:pt x="1014" y="0"/>
                  </a:lnTo>
                  <a:lnTo>
                    <a:pt x="1143" y="6"/>
                  </a:lnTo>
                  <a:lnTo>
                    <a:pt x="1284" y="18"/>
                  </a:lnTo>
                  <a:lnTo>
                    <a:pt x="1404" y="21"/>
                  </a:lnTo>
                  <a:lnTo>
                    <a:pt x="1542" y="12"/>
                  </a:lnTo>
                  <a:lnTo>
                    <a:pt x="1683" y="9"/>
                  </a:lnTo>
                  <a:lnTo>
                    <a:pt x="1773" y="6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578" y="2702"/>
              <a:ext cx="1995" cy="46"/>
            </a:xfrm>
            <a:custGeom>
              <a:avLst/>
              <a:gdLst>
                <a:gd name="T0" fmla="*/ 0 w 1771"/>
                <a:gd name="T1" fmla="*/ 10 h 43"/>
                <a:gd name="T2" fmla="*/ 115 w 1771"/>
                <a:gd name="T3" fmla="*/ 26 h 43"/>
                <a:gd name="T4" fmla="*/ 280 w 1771"/>
                <a:gd name="T5" fmla="*/ 39 h 43"/>
                <a:gd name="T6" fmla="*/ 402 w 1771"/>
                <a:gd name="T7" fmla="*/ 45 h 43"/>
                <a:gd name="T8" fmla="*/ 524 w 1771"/>
                <a:gd name="T9" fmla="*/ 45 h 43"/>
                <a:gd name="T10" fmla="*/ 659 w 1771"/>
                <a:gd name="T11" fmla="*/ 42 h 43"/>
                <a:gd name="T12" fmla="*/ 774 w 1771"/>
                <a:gd name="T13" fmla="*/ 32 h 43"/>
                <a:gd name="T14" fmla="*/ 865 w 1771"/>
                <a:gd name="T15" fmla="*/ 19 h 43"/>
                <a:gd name="T16" fmla="*/ 983 w 1771"/>
                <a:gd name="T17" fmla="*/ 6 h 43"/>
                <a:gd name="T18" fmla="*/ 1088 w 1771"/>
                <a:gd name="T19" fmla="*/ 0 h 43"/>
                <a:gd name="T20" fmla="*/ 1163 w 1771"/>
                <a:gd name="T21" fmla="*/ 3 h 43"/>
                <a:gd name="T22" fmla="*/ 1261 w 1771"/>
                <a:gd name="T23" fmla="*/ 19 h 43"/>
                <a:gd name="T24" fmla="*/ 1318 w 1771"/>
                <a:gd name="T25" fmla="*/ 29 h 43"/>
                <a:gd name="T26" fmla="*/ 1396 w 1771"/>
                <a:gd name="T27" fmla="*/ 39 h 43"/>
                <a:gd name="T28" fmla="*/ 1463 w 1771"/>
                <a:gd name="T29" fmla="*/ 42 h 43"/>
                <a:gd name="T30" fmla="*/ 1558 w 1771"/>
                <a:gd name="T31" fmla="*/ 32 h 43"/>
                <a:gd name="T32" fmla="*/ 1686 w 1771"/>
                <a:gd name="T33" fmla="*/ 22 h 43"/>
                <a:gd name="T34" fmla="*/ 1771 w 1771"/>
                <a:gd name="T35" fmla="*/ 19 h 43"/>
                <a:gd name="T36" fmla="*/ 1909 w 1771"/>
                <a:gd name="T37" fmla="*/ 26 h 43"/>
                <a:gd name="T38" fmla="*/ 1994 w 1771"/>
                <a:gd name="T39" fmla="*/ 32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71"/>
                <a:gd name="T61" fmla="*/ 0 h 43"/>
                <a:gd name="T62" fmla="*/ 1771 w 1771"/>
                <a:gd name="T63" fmla="*/ 43 h 4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71" h="43">
                  <a:moveTo>
                    <a:pt x="0" y="9"/>
                  </a:moveTo>
                  <a:lnTo>
                    <a:pt x="102" y="24"/>
                  </a:lnTo>
                  <a:lnTo>
                    <a:pt x="249" y="36"/>
                  </a:lnTo>
                  <a:lnTo>
                    <a:pt x="357" y="42"/>
                  </a:lnTo>
                  <a:lnTo>
                    <a:pt x="465" y="42"/>
                  </a:lnTo>
                  <a:lnTo>
                    <a:pt x="585" y="39"/>
                  </a:lnTo>
                  <a:lnTo>
                    <a:pt x="687" y="30"/>
                  </a:lnTo>
                  <a:lnTo>
                    <a:pt x="768" y="18"/>
                  </a:lnTo>
                  <a:lnTo>
                    <a:pt x="873" y="6"/>
                  </a:lnTo>
                  <a:lnTo>
                    <a:pt x="966" y="0"/>
                  </a:lnTo>
                  <a:lnTo>
                    <a:pt x="1032" y="3"/>
                  </a:lnTo>
                  <a:lnTo>
                    <a:pt x="1119" y="18"/>
                  </a:lnTo>
                  <a:lnTo>
                    <a:pt x="1170" y="27"/>
                  </a:lnTo>
                  <a:lnTo>
                    <a:pt x="1239" y="36"/>
                  </a:lnTo>
                  <a:lnTo>
                    <a:pt x="1299" y="39"/>
                  </a:lnTo>
                  <a:lnTo>
                    <a:pt x="1383" y="30"/>
                  </a:lnTo>
                  <a:lnTo>
                    <a:pt x="1497" y="21"/>
                  </a:lnTo>
                  <a:lnTo>
                    <a:pt x="1572" y="18"/>
                  </a:lnTo>
                  <a:lnTo>
                    <a:pt x="1695" y="24"/>
                  </a:lnTo>
                  <a:lnTo>
                    <a:pt x="1770" y="30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1335" y="2760"/>
              <a:ext cx="1201" cy="55"/>
            </a:xfrm>
            <a:custGeom>
              <a:avLst/>
              <a:gdLst>
                <a:gd name="T0" fmla="*/ 0 w 1066"/>
                <a:gd name="T1" fmla="*/ 41 h 52"/>
                <a:gd name="T2" fmla="*/ 132 w 1066"/>
                <a:gd name="T3" fmla="*/ 54 h 52"/>
                <a:gd name="T4" fmla="*/ 237 w 1066"/>
                <a:gd name="T5" fmla="*/ 54 h 52"/>
                <a:gd name="T6" fmla="*/ 341 w 1066"/>
                <a:gd name="T7" fmla="*/ 51 h 52"/>
                <a:gd name="T8" fmla="*/ 477 w 1066"/>
                <a:gd name="T9" fmla="*/ 35 h 52"/>
                <a:gd name="T10" fmla="*/ 578 w 1066"/>
                <a:gd name="T11" fmla="*/ 16 h 52"/>
                <a:gd name="T12" fmla="*/ 686 w 1066"/>
                <a:gd name="T13" fmla="*/ 0 h 52"/>
                <a:gd name="T14" fmla="*/ 781 w 1066"/>
                <a:gd name="T15" fmla="*/ 0 h 52"/>
                <a:gd name="T16" fmla="*/ 872 w 1066"/>
                <a:gd name="T17" fmla="*/ 10 h 52"/>
                <a:gd name="T18" fmla="*/ 957 w 1066"/>
                <a:gd name="T19" fmla="*/ 19 h 52"/>
                <a:gd name="T20" fmla="*/ 1071 w 1066"/>
                <a:gd name="T21" fmla="*/ 25 h 52"/>
                <a:gd name="T22" fmla="*/ 1173 w 1066"/>
                <a:gd name="T23" fmla="*/ 16 h 52"/>
                <a:gd name="T24" fmla="*/ 1200 w 1066"/>
                <a:gd name="T25" fmla="*/ 10 h 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66"/>
                <a:gd name="T40" fmla="*/ 0 h 52"/>
                <a:gd name="T41" fmla="*/ 1066 w 1066"/>
                <a:gd name="T42" fmla="*/ 52 h 5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66" h="52">
                  <a:moveTo>
                    <a:pt x="0" y="39"/>
                  </a:moveTo>
                  <a:lnTo>
                    <a:pt x="117" y="51"/>
                  </a:lnTo>
                  <a:lnTo>
                    <a:pt x="210" y="51"/>
                  </a:lnTo>
                  <a:lnTo>
                    <a:pt x="303" y="48"/>
                  </a:lnTo>
                  <a:lnTo>
                    <a:pt x="423" y="33"/>
                  </a:lnTo>
                  <a:lnTo>
                    <a:pt x="513" y="15"/>
                  </a:lnTo>
                  <a:lnTo>
                    <a:pt x="609" y="0"/>
                  </a:lnTo>
                  <a:lnTo>
                    <a:pt x="693" y="0"/>
                  </a:lnTo>
                  <a:lnTo>
                    <a:pt x="774" y="9"/>
                  </a:lnTo>
                  <a:lnTo>
                    <a:pt x="849" y="18"/>
                  </a:lnTo>
                  <a:lnTo>
                    <a:pt x="951" y="24"/>
                  </a:lnTo>
                  <a:lnTo>
                    <a:pt x="1041" y="15"/>
                  </a:lnTo>
                  <a:lnTo>
                    <a:pt x="1065" y="9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575" y="2827"/>
              <a:ext cx="1998" cy="71"/>
            </a:xfrm>
            <a:custGeom>
              <a:avLst/>
              <a:gdLst>
                <a:gd name="T0" fmla="*/ 0 w 1774"/>
                <a:gd name="T1" fmla="*/ 16 h 67"/>
                <a:gd name="T2" fmla="*/ 101 w 1774"/>
                <a:gd name="T3" fmla="*/ 6 h 67"/>
                <a:gd name="T4" fmla="*/ 307 w 1774"/>
                <a:gd name="T5" fmla="*/ 0 h 67"/>
                <a:gd name="T6" fmla="*/ 453 w 1774"/>
                <a:gd name="T7" fmla="*/ 0 h 67"/>
                <a:gd name="T8" fmla="*/ 615 w 1774"/>
                <a:gd name="T9" fmla="*/ 0 h 67"/>
                <a:gd name="T10" fmla="*/ 716 w 1774"/>
                <a:gd name="T11" fmla="*/ 10 h 67"/>
                <a:gd name="T12" fmla="*/ 848 w 1774"/>
                <a:gd name="T13" fmla="*/ 32 h 67"/>
                <a:gd name="T14" fmla="*/ 970 w 1774"/>
                <a:gd name="T15" fmla="*/ 57 h 67"/>
                <a:gd name="T16" fmla="*/ 1088 w 1774"/>
                <a:gd name="T17" fmla="*/ 67 h 67"/>
                <a:gd name="T18" fmla="*/ 1237 w 1774"/>
                <a:gd name="T19" fmla="*/ 54 h 67"/>
                <a:gd name="T20" fmla="*/ 1372 w 1774"/>
                <a:gd name="T21" fmla="*/ 38 h 67"/>
                <a:gd name="T22" fmla="*/ 1460 w 1774"/>
                <a:gd name="T23" fmla="*/ 38 h 67"/>
                <a:gd name="T24" fmla="*/ 1578 w 1774"/>
                <a:gd name="T25" fmla="*/ 57 h 67"/>
                <a:gd name="T26" fmla="*/ 1696 w 1774"/>
                <a:gd name="T27" fmla="*/ 70 h 67"/>
                <a:gd name="T28" fmla="*/ 1801 w 1774"/>
                <a:gd name="T29" fmla="*/ 64 h 67"/>
                <a:gd name="T30" fmla="*/ 1923 w 1774"/>
                <a:gd name="T31" fmla="*/ 45 h 67"/>
                <a:gd name="T32" fmla="*/ 1997 w 1774"/>
                <a:gd name="T33" fmla="*/ 29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74"/>
                <a:gd name="T52" fmla="*/ 0 h 67"/>
                <a:gd name="T53" fmla="*/ 1774 w 1774"/>
                <a:gd name="T54" fmla="*/ 67 h 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74" h="67">
                  <a:moveTo>
                    <a:pt x="0" y="15"/>
                  </a:moveTo>
                  <a:lnTo>
                    <a:pt x="90" y="6"/>
                  </a:lnTo>
                  <a:lnTo>
                    <a:pt x="273" y="0"/>
                  </a:lnTo>
                  <a:lnTo>
                    <a:pt x="402" y="0"/>
                  </a:lnTo>
                  <a:lnTo>
                    <a:pt x="546" y="0"/>
                  </a:lnTo>
                  <a:lnTo>
                    <a:pt x="636" y="9"/>
                  </a:lnTo>
                  <a:lnTo>
                    <a:pt x="753" y="30"/>
                  </a:lnTo>
                  <a:lnTo>
                    <a:pt x="861" y="54"/>
                  </a:lnTo>
                  <a:lnTo>
                    <a:pt x="966" y="63"/>
                  </a:lnTo>
                  <a:lnTo>
                    <a:pt x="1098" y="51"/>
                  </a:lnTo>
                  <a:lnTo>
                    <a:pt x="1218" y="36"/>
                  </a:lnTo>
                  <a:lnTo>
                    <a:pt x="1296" y="36"/>
                  </a:lnTo>
                  <a:lnTo>
                    <a:pt x="1401" y="54"/>
                  </a:lnTo>
                  <a:lnTo>
                    <a:pt x="1506" y="66"/>
                  </a:lnTo>
                  <a:lnTo>
                    <a:pt x="1599" y="60"/>
                  </a:lnTo>
                  <a:lnTo>
                    <a:pt x="1707" y="42"/>
                  </a:lnTo>
                  <a:lnTo>
                    <a:pt x="1773" y="27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687" y="2929"/>
              <a:ext cx="1051" cy="52"/>
            </a:xfrm>
            <a:custGeom>
              <a:avLst/>
              <a:gdLst>
                <a:gd name="T0" fmla="*/ 0 w 934"/>
                <a:gd name="T1" fmla="*/ 0 h 49"/>
                <a:gd name="T2" fmla="*/ 115 w 934"/>
                <a:gd name="T3" fmla="*/ 10 h 49"/>
                <a:gd name="T4" fmla="*/ 226 w 934"/>
                <a:gd name="T5" fmla="*/ 16 h 49"/>
                <a:gd name="T6" fmla="*/ 304 w 934"/>
                <a:gd name="T7" fmla="*/ 16 h 49"/>
                <a:gd name="T8" fmla="*/ 405 w 934"/>
                <a:gd name="T9" fmla="*/ 6 h 49"/>
                <a:gd name="T10" fmla="*/ 523 w 934"/>
                <a:gd name="T11" fmla="*/ 0 h 49"/>
                <a:gd name="T12" fmla="*/ 641 w 934"/>
                <a:gd name="T13" fmla="*/ 0 h 49"/>
                <a:gd name="T14" fmla="*/ 776 w 934"/>
                <a:gd name="T15" fmla="*/ 10 h 49"/>
                <a:gd name="T16" fmla="*/ 868 w 934"/>
                <a:gd name="T17" fmla="*/ 29 h 49"/>
                <a:gd name="T18" fmla="*/ 986 w 934"/>
                <a:gd name="T19" fmla="*/ 51 h 49"/>
                <a:gd name="T20" fmla="*/ 1050 w 934"/>
                <a:gd name="T21" fmla="*/ 51 h 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34"/>
                <a:gd name="T34" fmla="*/ 0 h 49"/>
                <a:gd name="T35" fmla="*/ 934 w 934"/>
                <a:gd name="T36" fmla="*/ 49 h 4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34" h="49">
                  <a:moveTo>
                    <a:pt x="0" y="0"/>
                  </a:moveTo>
                  <a:lnTo>
                    <a:pt x="102" y="9"/>
                  </a:lnTo>
                  <a:lnTo>
                    <a:pt x="201" y="15"/>
                  </a:lnTo>
                  <a:lnTo>
                    <a:pt x="270" y="15"/>
                  </a:lnTo>
                  <a:lnTo>
                    <a:pt x="360" y="6"/>
                  </a:lnTo>
                  <a:lnTo>
                    <a:pt x="465" y="0"/>
                  </a:lnTo>
                  <a:lnTo>
                    <a:pt x="570" y="0"/>
                  </a:lnTo>
                  <a:lnTo>
                    <a:pt x="690" y="9"/>
                  </a:lnTo>
                  <a:lnTo>
                    <a:pt x="771" y="27"/>
                  </a:lnTo>
                  <a:lnTo>
                    <a:pt x="876" y="48"/>
                  </a:lnTo>
                  <a:lnTo>
                    <a:pt x="933" y="48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578" y="2945"/>
              <a:ext cx="1995" cy="139"/>
            </a:xfrm>
            <a:custGeom>
              <a:avLst/>
              <a:gdLst>
                <a:gd name="T0" fmla="*/ 0 w 1771"/>
                <a:gd name="T1" fmla="*/ 74 h 130"/>
                <a:gd name="T2" fmla="*/ 47 w 1771"/>
                <a:gd name="T3" fmla="*/ 96 h 130"/>
                <a:gd name="T4" fmla="*/ 108 w 1771"/>
                <a:gd name="T5" fmla="*/ 112 h 130"/>
                <a:gd name="T6" fmla="*/ 176 w 1771"/>
                <a:gd name="T7" fmla="*/ 128 h 130"/>
                <a:gd name="T8" fmla="*/ 243 w 1771"/>
                <a:gd name="T9" fmla="*/ 138 h 130"/>
                <a:gd name="T10" fmla="*/ 331 w 1771"/>
                <a:gd name="T11" fmla="*/ 135 h 130"/>
                <a:gd name="T12" fmla="*/ 429 w 1771"/>
                <a:gd name="T13" fmla="*/ 119 h 130"/>
                <a:gd name="T14" fmla="*/ 537 w 1771"/>
                <a:gd name="T15" fmla="*/ 90 h 130"/>
                <a:gd name="T16" fmla="*/ 649 w 1771"/>
                <a:gd name="T17" fmla="*/ 71 h 130"/>
                <a:gd name="T18" fmla="*/ 791 w 1771"/>
                <a:gd name="T19" fmla="*/ 64 h 130"/>
                <a:gd name="T20" fmla="*/ 885 w 1771"/>
                <a:gd name="T21" fmla="*/ 77 h 130"/>
                <a:gd name="T22" fmla="*/ 990 w 1771"/>
                <a:gd name="T23" fmla="*/ 96 h 130"/>
                <a:gd name="T24" fmla="*/ 1092 w 1771"/>
                <a:gd name="T25" fmla="*/ 112 h 130"/>
                <a:gd name="T26" fmla="*/ 1179 w 1771"/>
                <a:gd name="T27" fmla="*/ 112 h 130"/>
                <a:gd name="T28" fmla="*/ 1261 w 1771"/>
                <a:gd name="T29" fmla="*/ 109 h 130"/>
                <a:gd name="T30" fmla="*/ 1372 w 1771"/>
                <a:gd name="T31" fmla="*/ 77 h 130"/>
                <a:gd name="T32" fmla="*/ 1473 w 1771"/>
                <a:gd name="T33" fmla="*/ 48 h 130"/>
                <a:gd name="T34" fmla="*/ 1548 w 1771"/>
                <a:gd name="T35" fmla="*/ 38 h 130"/>
                <a:gd name="T36" fmla="*/ 1669 w 1771"/>
                <a:gd name="T37" fmla="*/ 42 h 130"/>
                <a:gd name="T38" fmla="*/ 1774 w 1771"/>
                <a:gd name="T39" fmla="*/ 42 h 130"/>
                <a:gd name="T40" fmla="*/ 1865 w 1771"/>
                <a:gd name="T41" fmla="*/ 22 h 130"/>
                <a:gd name="T42" fmla="*/ 1923 w 1771"/>
                <a:gd name="T43" fmla="*/ 10 h 130"/>
                <a:gd name="T44" fmla="*/ 1974 w 1771"/>
                <a:gd name="T45" fmla="*/ 0 h 130"/>
                <a:gd name="T46" fmla="*/ 1994 w 1771"/>
                <a:gd name="T47" fmla="*/ 0 h 13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71"/>
                <a:gd name="T73" fmla="*/ 0 h 130"/>
                <a:gd name="T74" fmla="*/ 1771 w 1771"/>
                <a:gd name="T75" fmla="*/ 130 h 13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71" h="130">
                  <a:moveTo>
                    <a:pt x="0" y="69"/>
                  </a:moveTo>
                  <a:lnTo>
                    <a:pt x="42" y="90"/>
                  </a:lnTo>
                  <a:lnTo>
                    <a:pt x="96" y="105"/>
                  </a:lnTo>
                  <a:lnTo>
                    <a:pt x="156" y="120"/>
                  </a:lnTo>
                  <a:lnTo>
                    <a:pt x="216" y="129"/>
                  </a:lnTo>
                  <a:lnTo>
                    <a:pt x="294" y="126"/>
                  </a:lnTo>
                  <a:lnTo>
                    <a:pt x="381" y="111"/>
                  </a:lnTo>
                  <a:lnTo>
                    <a:pt x="477" y="84"/>
                  </a:lnTo>
                  <a:lnTo>
                    <a:pt x="576" y="66"/>
                  </a:lnTo>
                  <a:lnTo>
                    <a:pt x="702" y="60"/>
                  </a:lnTo>
                  <a:lnTo>
                    <a:pt x="786" y="72"/>
                  </a:lnTo>
                  <a:lnTo>
                    <a:pt x="879" y="90"/>
                  </a:lnTo>
                  <a:lnTo>
                    <a:pt x="969" y="105"/>
                  </a:lnTo>
                  <a:lnTo>
                    <a:pt x="1047" y="105"/>
                  </a:lnTo>
                  <a:lnTo>
                    <a:pt x="1119" y="102"/>
                  </a:lnTo>
                  <a:lnTo>
                    <a:pt x="1218" y="72"/>
                  </a:lnTo>
                  <a:lnTo>
                    <a:pt x="1308" y="45"/>
                  </a:lnTo>
                  <a:lnTo>
                    <a:pt x="1374" y="36"/>
                  </a:lnTo>
                  <a:lnTo>
                    <a:pt x="1482" y="39"/>
                  </a:lnTo>
                  <a:lnTo>
                    <a:pt x="1575" y="39"/>
                  </a:lnTo>
                  <a:lnTo>
                    <a:pt x="1656" y="21"/>
                  </a:lnTo>
                  <a:lnTo>
                    <a:pt x="1707" y="9"/>
                  </a:lnTo>
                  <a:lnTo>
                    <a:pt x="1752" y="0"/>
                  </a:lnTo>
                  <a:lnTo>
                    <a:pt x="1770" y="0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997" y="3147"/>
              <a:ext cx="471" cy="20"/>
            </a:xfrm>
            <a:custGeom>
              <a:avLst/>
              <a:gdLst>
                <a:gd name="T0" fmla="*/ 0 w 418"/>
                <a:gd name="T1" fmla="*/ 6 h 19"/>
                <a:gd name="T2" fmla="*/ 135 w 418"/>
                <a:gd name="T3" fmla="*/ 16 h 19"/>
                <a:gd name="T4" fmla="*/ 270 w 418"/>
                <a:gd name="T5" fmla="*/ 19 h 19"/>
                <a:gd name="T6" fmla="*/ 358 w 418"/>
                <a:gd name="T7" fmla="*/ 13 h 19"/>
                <a:gd name="T8" fmla="*/ 439 w 418"/>
                <a:gd name="T9" fmla="*/ 6 h 19"/>
                <a:gd name="T10" fmla="*/ 470 w 418"/>
                <a:gd name="T11" fmla="*/ 0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8"/>
                <a:gd name="T19" fmla="*/ 0 h 19"/>
                <a:gd name="T20" fmla="*/ 418 w 418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8" h="19">
                  <a:moveTo>
                    <a:pt x="0" y="6"/>
                  </a:moveTo>
                  <a:lnTo>
                    <a:pt x="120" y="15"/>
                  </a:lnTo>
                  <a:lnTo>
                    <a:pt x="240" y="18"/>
                  </a:lnTo>
                  <a:lnTo>
                    <a:pt x="318" y="12"/>
                  </a:lnTo>
                  <a:lnTo>
                    <a:pt x="390" y="6"/>
                  </a:lnTo>
                  <a:lnTo>
                    <a:pt x="417" y="0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1555" y="3086"/>
              <a:ext cx="1015" cy="129"/>
            </a:xfrm>
            <a:custGeom>
              <a:avLst/>
              <a:gdLst>
                <a:gd name="T0" fmla="*/ 0 w 901"/>
                <a:gd name="T1" fmla="*/ 125 h 121"/>
                <a:gd name="T2" fmla="*/ 95 w 901"/>
                <a:gd name="T3" fmla="*/ 128 h 121"/>
                <a:gd name="T4" fmla="*/ 189 w 901"/>
                <a:gd name="T5" fmla="*/ 115 h 121"/>
                <a:gd name="T6" fmla="*/ 294 w 901"/>
                <a:gd name="T7" fmla="*/ 77 h 121"/>
                <a:gd name="T8" fmla="*/ 341 w 901"/>
                <a:gd name="T9" fmla="*/ 61 h 121"/>
                <a:gd name="T10" fmla="*/ 433 w 901"/>
                <a:gd name="T11" fmla="*/ 54 h 121"/>
                <a:gd name="T12" fmla="*/ 571 w 901"/>
                <a:gd name="T13" fmla="*/ 51 h 121"/>
                <a:gd name="T14" fmla="*/ 703 w 901"/>
                <a:gd name="T15" fmla="*/ 54 h 121"/>
                <a:gd name="T16" fmla="*/ 791 w 901"/>
                <a:gd name="T17" fmla="*/ 45 h 121"/>
                <a:gd name="T18" fmla="*/ 875 w 901"/>
                <a:gd name="T19" fmla="*/ 19 h 121"/>
                <a:gd name="T20" fmla="*/ 943 w 901"/>
                <a:gd name="T21" fmla="*/ 3 h 121"/>
                <a:gd name="T22" fmla="*/ 1014 w 901"/>
                <a:gd name="T23" fmla="*/ 0 h 1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01"/>
                <a:gd name="T37" fmla="*/ 0 h 121"/>
                <a:gd name="T38" fmla="*/ 901 w 901"/>
                <a:gd name="T39" fmla="*/ 121 h 1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01" h="121">
                  <a:moveTo>
                    <a:pt x="0" y="117"/>
                  </a:moveTo>
                  <a:lnTo>
                    <a:pt x="84" y="120"/>
                  </a:lnTo>
                  <a:lnTo>
                    <a:pt x="168" y="108"/>
                  </a:lnTo>
                  <a:lnTo>
                    <a:pt x="261" y="72"/>
                  </a:lnTo>
                  <a:lnTo>
                    <a:pt x="303" y="57"/>
                  </a:lnTo>
                  <a:lnTo>
                    <a:pt x="384" y="51"/>
                  </a:lnTo>
                  <a:lnTo>
                    <a:pt x="507" y="48"/>
                  </a:lnTo>
                  <a:lnTo>
                    <a:pt x="624" y="51"/>
                  </a:lnTo>
                  <a:lnTo>
                    <a:pt x="702" y="42"/>
                  </a:lnTo>
                  <a:lnTo>
                    <a:pt x="777" y="18"/>
                  </a:lnTo>
                  <a:lnTo>
                    <a:pt x="837" y="3"/>
                  </a:lnTo>
                  <a:lnTo>
                    <a:pt x="900" y="0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2041" y="3211"/>
              <a:ext cx="532" cy="20"/>
            </a:xfrm>
            <a:custGeom>
              <a:avLst/>
              <a:gdLst>
                <a:gd name="T0" fmla="*/ 0 w 472"/>
                <a:gd name="T1" fmla="*/ 16 h 19"/>
                <a:gd name="T2" fmla="*/ 101 w 472"/>
                <a:gd name="T3" fmla="*/ 3 h 19"/>
                <a:gd name="T4" fmla="*/ 186 w 472"/>
                <a:gd name="T5" fmla="*/ 6 h 19"/>
                <a:gd name="T6" fmla="*/ 274 w 472"/>
                <a:gd name="T7" fmla="*/ 16 h 19"/>
                <a:gd name="T8" fmla="*/ 358 w 472"/>
                <a:gd name="T9" fmla="*/ 19 h 19"/>
                <a:gd name="T10" fmla="*/ 433 w 472"/>
                <a:gd name="T11" fmla="*/ 13 h 19"/>
                <a:gd name="T12" fmla="*/ 511 w 472"/>
                <a:gd name="T13" fmla="*/ 3 h 19"/>
                <a:gd name="T14" fmla="*/ 531 w 472"/>
                <a:gd name="T15" fmla="*/ 0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2"/>
                <a:gd name="T25" fmla="*/ 0 h 19"/>
                <a:gd name="T26" fmla="*/ 472 w 472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2" h="19">
                  <a:moveTo>
                    <a:pt x="0" y="15"/>
                  </a:moveTo>
                  <a:lnTo>
                    <a:pt x="90" y="3"/>
                  </a:lnTo>
                  <a:lnTo>
                    <a:pt x="165" y="6"/>
                  </a:lnTo>
                  <a:lnTo>
                    <a:pt x="243" y="15"/>
                  </a:lnTo>
                  <a:lnTo>
                    <a:pt x="318" y="18"/>
                  </a:lnTo>
                  <a:lnTo>
                    <a:pt x="384" y="12"/>
                  </a:lnTo>
                  <a:lnTo>
                    <a:pt x="453" y="3"/>
                  </a:lnTo>
                  <a:lnTo>
                    <a:pt x="471" y="0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582" y="3185"/>
              <a:ext cx="1991" cy="152"/>
            </a:xfrm>
            <a:custGeom>
              <a:avLst/>
              <a:gdLst>
                <a:gd name="T0" fmla="*/ 0 w 1768"/>
                <a:gd name="T1" fmla="*/ 0 h 142"/>
                <a:gd name="T2" fmla="*/ 84 w 1768"/>
                <a:gd name="T3" fmla="*/ 29 h 142"/>
                <a:gd name="T4" fmla="*/ 199 w 1768"/>
                <a:gd name="T5" fmla="*/ 55 h 142"/>
                <a:gd name="T6" fmla="*/ 311 w 1768"/>
                <a:gd name="T7" fmla="*/ 74 h 142"/>
                <a:gd name="T8" fmla="*/ 409 w 1768"/>
                <a:gd name="T9" fmla="*/ 87 h 142"/>
                <a:gd name="T10" fmla="*/ 547 w 1768"/>
                <a:gd name="T11" fmla="*/ 109 h 142"/>
                <a:gd name="T12" fmla="*/ 693 w 1768"/>
                <a:gd name="T13" fmla="*/ 122 h 142"/>
                <a:gd name="T14" fmla="*/ 828 w 1768"/>
                <a:gd name="T15" fmla="*/ 128 h 142"/>
                <a:gd name="T16" fmla="*/ 980 w 1768"/>
                <a:gd name="T17" fmla="*/ 112 h 142"/>
                <a:gd name="T18" fmla="*/ 1169 w 1768"/>
                <a:gd name="T19" fmla="*/ 90 h 142"/>
                <a:gd name="T20" fmla="*/ 1321 w 1768"/>
                <a:gd name="T21" fmla="*/ 80 h 142"/>
                <a:gd name="T22" fmla="*/ 1473 w 1768"/>
                <a:gd name="T23" fmla="*/ 77 h 142"/>
                <a:gd name="T24" fmla="*/ 1628 w 1768"/>
                <a:gd name="T25" fmla="*/ 103 h 142"/>
                <a:gd name="T26" fmla="*/ 1760 w 1768"/>
                <a:gd name="T27" fmla="*/ 138 h 142"/>
                <a:gd name="T28" fmla="*/ 1878 w 1768"/>
                <a:gd name="T29" fmla="*/ 151 h 142"/>
                <a:gd name="T30" fmla="*/ 1990 w 1768"/>
                <a:gd name="T31" fmla="*/ 151 h 1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68"/>
                <a:gd name="T49" fmla="*/ 0 h 142"/>
                <a:gd name="T50" fmla="*/ 1768 w 1768"/>
                <a:gd name="T51" fmla="*/ 142 h 14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68" h="142">
                  <a:moveTo>
                    <a:pt x="0" y="0"/>
                  </a:moveTo>
                  <a:lnTo>
                    <a:pt x="75" y="27"/>
                  </a:lnTo>
                  <a:lnTo>
                    <a:pt x="177" y="51"/>
                  </a:lnTo>
                  <a:lnTo>
                    <a:pt x="276" y="69"/>
                  </a:lnTo>
                  <a:lnTo>
                    <a:pt x="363" y="81"/>
                  </a:lnTo>
                  <a:lnTo>
                    <a:pt x="486" y="102"/>
                  </a:lnTo>
                  <a:lnTo>
                    <a:pt x="615" y="114"/>
                  </a:lnTo>
                  <a:lnTo>
                    <a:pt x="735" y="120"/>
                  </a:lnTo>
                  <a:lnTo>
                    <a:pt x="870" y="105"/>
                  </a:lnTo>
                  <a:lnTo>
                    <a:pt x="1038" y="84"/>
                  </a:lnTo>
                  <a:lnTo>
                    <a:pt x="1173" y="75"/>
                  </a:lnTo>
                  <a:lnTo>
                    <a:pt x="1308" y="72"/>
                  </a:lnTo>
                  <a:lnTo>
                    <a:pt x="1446" y="96"/>
                  </a:lnTo>
                  <a:lnTo>
                    <a:pt x="1563" y="129"/>
                  </a:lnTo>
                  <a:lnTo>
                    <a:pt x="1668" y="141"/>
                  </a:lnTo>
                  <a:lnTo>
                    <a:pt x="1767" y="141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578" y="3377"/>
              <a:ext cx="1995" cy="84"/>
            </a:xfrm>
            <a:custGeom>
              <a:avLst/>
              <a:gdLst>
                <a:gd name="T0" fmla="*/ 0 w 1771"/>
                <a:gd name="T1" fmla="*/ 19 h 79"/>
                <a:gd name="T2" fmla="*/ 105 w 1771"/>
                <a:gd name="T3" fmla="*/ 38 h 79"/>
                <a:gd name="T4" fmla="*/ 264 w 1771"/>
                <a:gd name="T5" fmla="*/ 61 h 79"/>
                <a:gd name="T6" fmla="*/ 429 w 1771"/>
                <a:gd name="T7" fmla="*/ 77 h 79"/>
                <a:gd name="T8" fmla="*/ 581 w 1771"/>
                <a:gd name="T9" fmla="*/ 83 h 79"/>
                <a:gd name="T10" fmla="*/ 771 w 1771"/>
                <a:gd name="T11" fmla="*/ 70 h 79"/>
                <a:gd name="T12" fmla="*/ 939 w 1771"/>
                <a:gd name="T13" fmla="*/ 57 h 79"/>
                <a:gd name="T14" fmla="*/ 1183 w 1771"/>
                <a:gd name="T15" fmla="*/ 19 h 79"/>
                <a:gd name="T16" fmla="*/ 1443 w 1771"/>
                <a:gd name="T17" fmla="*/ 0 h 79"/>
                <a:gd name="T18" fmla="*/ 1626 w 1771"/>
                <a:gd name="T19" fmla="*/ 0 h 79"/>
                <a:gd name="T20" fmla="*/ 1788 w 1771"/>
                <a:gd name="T21" fmla="*/ 16 h 79"/>
                <a:gd name="T22" fmla="*/ 1916 w 1771"/>
                <a:gd name="T23" fmla="*/ 41 h 79"/>
                <a:gd name="T24" fmla="*/ 1994 w 1771"/>
                <a:gd name="T25" fmla="*/ 54 h 7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71"/>
                <a:gd name="T40" fmla="*/ 0 h 79"/>
                <a:gd name="T41" fmla="*/ 1771 w 1771"/>
                <a:gd name="T42" fmla="*/ 79 h 7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71" h="79">
                  <a:moveTo>
                    <a:pt x="0" y="18"/>
                  </a:moveTo>
                  <a:lnTo>
                    <a:pt x="93" y="36"/>
                  </a:lnTo>
                  <a:lnTo>
                    <a:pt x="234" y="57"/>
                  </a:lnTo>
                  <a:lnTo>
                    <a:pt x="381" y="72"/>
                  </a:lnTo>
                  <a:lnTo>
                    <a:pt x="516" y="78"/>
                  </a:lnTo>
                  <a:lnTo>
                    <a:pt x="684" y="66"/>
                  </a:lnTo>
                  <a:lnTo>
                    <a:pt x="834" y="54"/>
                  </a:lnTo>
                  <a:lnTo>
                    <a:pt x="1050" y="18"/>
                  </a:lnTo>
                  <a:lnTo>
                    <a:pt x="1281" y="0"/>
                  </a:lnTo>
                  <a:lnTo>
                    <a:pt x="1443" y="0"/>
                  </a:lnTo>
                  <a:lnTo>
                    <a:pt x="1587" y="15"/>
                  </a:lnTo>
                  <a:lnTo>
                    <a:pt x="1701" y="39"/>
                  </a:lnTo>
                  <a:lnTo>
                    <a:pt x="1770" y="51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575" y="3464"/>
              <a:ext cx="1991" cy="77"/>
            </a:xfrm>
            <a:custGeom>
              <a:avLst/>
              <a:gdLst>
                <a:gd name="T0" fmla="*/ 0 w 1768"/>
                <a:gd name="T1" fmla="*/ 32 h 73"/>
                <a:gd name="T2" fmla="*/ 145 w 1768"/>
                <a:gd name="T3" fmla="*/ 47 h 73"/>
                <a:gd name="T4" fmla="*/ 284 w 1768"/>
                <a:gd name="T5" fmla="*/ 63 h 73"/>
                <a:gd name="T6" fmla="*/ 507 w 1768"/>
                <a:gd name="T7" fmla="*/ 76 h 73"/>
                <a:gd name="T8" fmla="*/ 733 w 1768"/>
                <a:gd name="T9" fmla="*/ 70 h 73"/>
                <a:gd name="T10" fmla="*/ 1017 w 1768"/>
                <a:gd name="T11" fmla="*/ 51 h 73"/>
                <a:gd name="T12" fmla="*/ 1128 w 1768"/>
                <a:gd name="T13" fmla="*/ 38 h 73"/>
                <a:gd name="T14" fmla="*/ 1324 w 1768"/>
                <a:gd name="T15" fmla="*/ 13 h 73"/>
                <a:gd name="T16" fmla="*/ 1510 w 1768"/>
                <a:gd name="T17" fmla="*/ 3 h 73"/>
                <a:gd name="T18" fmla="*/ 1703 w 1768"/>
                <a:gd name="T19" fmla="*/ 0 h 73"/>
                <a:gd name="T20" fmla="*/ 1821 w 1768"/>
                <a:gd name="T21" fmla="*/ 13 h 73"/>
                <a:gd name="T22" fmla="*/ 1966 w 1768"/>
                <a:gd name="T23" fmla="*/ 41 h 73"/>
                <a:gd name="T24" fmla="*/ 1990 w 1768"/>
                <a:gd name="T25" fmla="*/ 44 h 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68"/>
                <a:gd name="T40" fmla="*/ 0 h 73"/>
                <a:gd name="T41" fmla="*/ 1768 w 1768"/>
                <a:gd name="T42" fmla="*/ 73 h 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68" h="73">
                  <a:moveTo>
                    <a:pt x="0" y="30"/>
                  </a:moveTo>
                  <a:lnTo>
                    <a:pt x="129" y="45"/>
                  </a:lnTo>
                  <a:lnTo>
                    <a:pt x="252" y="60"/>
                  </a:lnTo>
                  <a:lnTo>
                    <a:pt x="450" y="72"/>
                  </a:lnTo>
                  <a:lnTo>
                    <a:pt x="651" y="66"/>
                  </a:lnTo>
                  <a:lnTo>
                    <a:pt x="903" y="48"/>
                  </a:lnTo>
                  <a:lnTo>
                    <a:pt x="1002" y="36"/>
                  </a:lnTo>
                  <a:lnTo>
                    <a:pt x="1176" y="12"/>
                  </a:lnTo>
                  <a:lnTo>
                    <a:pt x="1341" y="3"/>
                  </a:lnTo>
                  <a:lnTo>
                    <a:pt x="1512" y="0"/>
                  </a:lnTo>
                  <a:lnTo>
                    <a:pt x="1617" y="12"/>
                  </a:lnTo>
                  <a:lnTo>
                    <a:pt x="1746" y="39"/>
                  </a:lnTo>
                  <a:lnTo>
                    <a:pt x="1767" y="42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741" y="3313"/>
              <a:ext cx="376" cy="78"/>
            </a:xfrm>
            <a:custGeom>
              <a:avLst/>
              <a:gdLst>
                <a:gd name="T0" fmla="*/ 0 w 334"/>
                <a:gd name="T1" fmla="*/ 77 h 73"/>
                <a:gd name="T2" fmla="*/ 128 w 334"/>
                <a:gd name="T3" fmla="*/ 45 h 73"/>
                <a:gd name="T4" fmla="*/ 233 w 334"/>
                <a:gd name="T5" fmla="*/ 29 h 73"/>
                <a:gd name="T6" fmla="*/ 341 w 334"/>
                <a:gd name="T7" fmla="*/ 6 h 73"/>
                <a:gd name="T8" fmla="*/ 375 w 334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4"/>
                <a:gd name="T16" fmla="*/ 0 h 73"/>
                <a:gd name="T17" fmla="*/ 334 w 334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4" h="73">
                  <a:moveTo>
                    <a:pt x="0" y="72"/>
                  </a:moveTo>
                  <a:lnTo>
                    <a:pt x="114" y="42"/>
                  </a:lnTo>
                  <a:lnTo>
                    <a:pt x="207" y="27"/>
                  </a:lnTo>
                  <a:lnTo>
                    <a:pt x="303" y="6"/>
                  </a:lnTo>
                  <a:lnTo>
                    <a:pt x="333" y="0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1109" y="3345"/>
              <a:ext cx="315" cy="75"/>
            </a:xfrm>
            <a:custGeom>
              <a:avLst/>
              <a:gdLst>
                <a:gd name="T0" fmla="*/ 0 w 280"/>
                <a:gd name="T1" fmla="*/ 74 h 70"/>
                <a:gd name="T2" fmla="*/ 74 w 280"/>
                <a:gd name="T3" fmla="*/ 48 h 70"/>
                <a:gd name="T4" fmla="*/ 169 w 280"/>
                <a:gd name="T5" fmla="*/ 16 h 70"/>
                <a:gd name="T6" fmla="*/ 253 w 280"/>
                <a:gd name="T7" fmla="*/ 6 h 70"/>
                <a:gd name="T8" fmla="*/ 314 w 280"/>
                <a:gd name="T9" fmla="*/ 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0"/>
                <a:gd name="T16" fmla="*/ 0 h 70"/>
                <a:gd name="T17" fmla="*/ 280 w 280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0" h="70">
                  <a:moveTo>
                    <a:pt x="0" y="69"/>
                  </a:moveTo>
                  <a:lnTo>
                    <a:pt x="66" y="45"/>
                  </a:lnTo>
                  <a:lnTo>
                    <a:pt x="150" y="15"/>
                  </a:lnTo>
                  <a:lnTo>
                    <a:pt x="225" y="6"/>
                  </a:lnTo>
                  <a:lnTo>
                    <a:pt x="279" y="0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34" name="Rectangle 34"/>
          <p:cNvSpPr>
            <a:spLocks noChangeArrowheads="1"/>
          </p:cNvSpPr>
          <p:nvPr/>
        </p:nvSpPr>
        <p:spPr bwMode="auto">
          <a:xfrm>
            <a:off x="5579517" y="4077072"/>
            <a:ext cx="248946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l-GR" sz="2000" b="1" dirty="0" smtClean="0">
                <a:latin typeface="Tahoma" pitchFamily="34" charset="0"/>
              </a:rPr>
              <a:t>Παραμορφωμένες</a:t>
            </a:r>
            <a:endParaRPr lang="en-US" sz="2000" b="1" dirty="0">
              <a:latin typeface="Tahoma" pitchFamily="34" charset="0"/>
            </a:endParaRPr>
          </a:p>
        </p:txBody>
      </p:sp>
      <p:grpSp>
        <p:nvGrpSpPr>
          <p:cNvPr id="35" name="Group 35"/>
          <p:cNvGrpSpPr>
            <a:grpSpLocks/>
          </p:cNvGrpSpPr>
          <p:nvPr/>
        </p:nvGrpSpPr>
        <p:grpSpPr bwMode="auto">
          <a:xfrm>
            <a:off x="5199485" y="4516809"/>
            <a:ext cx="3140075" cy="1728788"/>
            <a:chOff x="3331" y="2556"/>
            <a:chExt cx="1978" cy="1089"/>
          </a:xfrm>
        </p:grpSpPr>
        <p:sp>
          <p:nvSpPr>
            <p:cNvPr id="36" name="Rectangle 36"/>
            <p:cNvSpPr>
              <a:spLocks noChangeArrowheads="1"/>
            </p:cNvSpPr>
            <p:nvPr/>
          </p:nvSpPr>
          <p:spPr bwMode="auto">
            <a:xfrm>
              <a:off x="3332" y="2557"/>
              <a:ext cx="1975" cy="10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4956" y="2556"/>
              <a:ext cx="353" cy="196"/>
            </a:xfrm>
            <a:custGeom>
              <a:avLst/>
              <a:gdLst>
                <a:gd name="T0" fmla="*/ 0 w 313"/>
                <a:gd name="T1" fmla="*/ 0 h 184"/>
                <a:gd name="T2" fmla="*/ 85 w 313"/>
                <a:gd name="T3" fmla="*/ 29 h 184"/>
                <a:gd name="T4" fmla="*/ 173 w 313"/>
                <a:gd name="T5" fmla="*/ 67 h 184"/>
                <a:gd name="T6" fmla="*/ 233 w 313"/>
                <a:gd name="T7" fmla="*/ 89 h 184"/>
                <a:gd name="T8" fmla="*/ 288 w 313"/>
                <a:gd name="T9" fmla="*/ 121 h 184"/>
                <a:gd name="T10" fmla="*/ 321 w 313"/>
                <a:gd name="T11" fmla="*/ 153 h 184"/>
                <a:gd name="T12" fmla="*/ 352 w 313"/>
                <a:gd name="T13" fmla="*/ 195 h 1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3"/>
                <a:gd name="T22" fmla="*/ 0 h 184"/>
                <a:gd name="T23" fmla="*/ 313 w 313"/>
                <a:gd name="T24" fmla="*/ 184 h 1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3" h="184">
                  <a:moveTo>
                    <a:pt x="0" y="0"/>
                  </a:moveTo>
                  <a:lnTo>
                    <a:pt x="75" y="27"/>
                  </a:lnTo>
                  <a:lnTo>
                    <a:pt x="153" y="63"/>
                  </a:lnTo>
                  <a:lnTo>
                    <a:pt x="207" y="84"/>
                  </a:lnTo>
                  <a:lnTo>
                    <a:pt x="255" y="114"/>
                  </a:lnTo>
                  <a:lnTo>
                    <a:pt x="285" y="144"/>
                  </a:lnTo>
                  <a:lnTo>
                    <a:pt x="312" y="183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4470" y="2559"/>
              <a:ext cx="836" cy="353"/>
            </a:xfrm>
            <a:custGeom>
              <a:avLst/>
              <a:gdLst>
                <a:gd name="T0" fmla="*/ 0 w 742"/>
                <a:gd name="T1" fmla="*/ 0 h 331"/>
                <a:gd name="T2" fmla="*/ 34 w 742"/>
                <a:gd name="T3" fmla="*/ 19 h 331"/>
                <a:gd name="T4" fmla="*/ 91 w 742"/>
                <a:gd name="T5" fmla="*/ 48 h 331"/>
                <a:gd name="T6" fmla="*/ 152 w 742"/>
                <a:gd name="T7" fmla="*/ 74 h 331"/>
                <a:gd name="T8" fmla="*/ 240 w 742"/>
                <a:gd name="T9" fmla="*/ 93 h 331"/>
                <a:gd name="T10" fmla="*/ 358 w 742"/>
                <a:gd name="T11" fmla="*/ 109 h 331"/>
                <a:gd name="T12" fmla="*/ 443 w 742"/>
                <a:gd name="T13" fmla="*/ 122 h 331"/>
                <a:gd name="T14" fmla="*/ 510 w 742"/>
                <a:gd name="T15" fmla="*/ 131 h 331"/>
                <a:gd name="T16" fmla="*/ 605 w 742"/>
                <a:gd name="T17" fmla="*/ 154 h 331"/>
                <a:gd name="T18" fmla="*/ 700 w 742"/>
                <a:gd name="T19" fmla="*/ 202 h 331"/>
                <a:gd name="T20" fmla="*/ 764 w 742"/>
                <a:gd name="T21" fmla="*/ 256 h 331"/>
                <a:gd name="T22" fmla="*/ 801 w 742"/>
                <a:gd name="T23" fmla="*/ 304 h 331"/>
                <a:gd name="T24" fmla="*/ 835 w 742"/>
                <a:gd name="T25" fmla="*/ 352 h 3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42"/>
                <a:gd name="T40" fmla="*/ 0 h 331"/>
                <a:gd name="T41" fmla="*/ 742 w 742"/>
                <a:gd name="T42" fmla="*/ 331 h 3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42" h="331">
                  <a:moveTo>
                    <a:pt x="0" y="0"/>
                  </a:moveTo>
                  <a:lnTo>
                    <a:pt x="30" y="18"/>
                  </a:lnTo>
                  <a:lnTo>
                    <a:pt x="81" y="45"/>
                  </a:lnTo>
                  <a:lnTo>
                    <a:pt x="135" y="69"/>
                  </a:lnTo>
                  <a:lnTo>
                    <a:pt x="213" y="87"/>
                  </a:lnTo>
                  <a:lnTo>
                    <a:pt x="318" y="102"/>
                  </a:lnTo>
                  <a:lnTo>
                    <a:pt x="393" y="114"/>
                  </a:lnTo>
                  <a:lnTo>
                    <a:pt x="453" y="123"/>
                  </a:lnTo>
                  <a:lnTo>
                    <a:pt x="537" y="144"/>
                  </a:lnTo>
                  <a:lnTo>
                    <a:pt x="621" y="189"/>
                  </a:lnTo>
                  <a:lnTo>
                    <a:pt x="678" y="240"/>
                  </a:lnTo>
                  <a:lnTo>
                    <a:pt x="711" y="285"/>
                  </a:lnTo>
                  <a:lnTo>
                    <a:pt x="741" y="330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3760" y="2556"/>
              <a:ext cx="1546" cy="647"/>
            </a:xfrm>
            <a:custGeom>
              <a:avLst/>
              <a:gdLst>
                <a:gd name="T0" fmla="*/ 0 w 1372"/>
                <a:gd name="T1" fmla="*/ 0 h 607"/>
                <a:gd name="T2" fmla="*/ 41 w 1372"/>
                <a:gd name="T3" fmla="*/ 38 h 607"/>
                <a:gd name="T4" fmla="*/ 71 w 1372"/>
                <a:gd name="T5" fmla="*/ 70 h 607"/>
                <a:gd name="T6" fmla="*/ 142 w 1372"/>
                <a:gd name="T7" fmla="*/ 109 h 607"/>
                <a:gd name="T8" fmla="*/ 206 w 1372"/>
                <a:gd name="T9" fmla="*/ 138 h 607"/>
                <a:gd name="T10" fmla="*/ 294 w 1372"/>
                <a:gd name="T11" fmla="*/ 163 h 607"/>
                <a:gd name="T12" fmla="*/ 389 w 1372"/>
                <a:gd name="T13" fmla="*/ 176 h 607"/>
                <a:gd name="T14" fmla="*/ 561 w 1372"/>
                <a:gd name="T15" fmla="*/ 179 h 607"/>
                <a:gd name="T16" fmla="*/ 679 w 1372"/>
                <a:gd name="T17" fmla="*/ 185 h 607"/>
                <a:gd name="T18" fmla="*/ 747 w 1372"/>
                <a:gd name="T19" fmla="*/ 195 h 607"/>
                <a:gd name="T20" fmla="*/ 818 w 1372"/>
                <a:gd name="T21" fmla="*/ 214 h 607"/>
                <a:gd name="T22" fmla="*/ 876 w 1372"/>
                <a:gd name="T23" fmla="*/ 214 h 607"/>
                <a:gd name="T24" fmla="*/ 930 w 1372"/>
                <a:gd name="T25" fmla="*/ 214 h 607"/>
                <a:gd name="T26" fmla="*/ 1011 w 1372"/>
                <a:gd name="T27" fmla="*/ 205 h 607"/>
                <a:gd name="T28" fmla="*/ 1095 w 1372"/>
                <a:gd name="T29" fmla="*/ 201 h 607"/>
                <a:gd name="T30" fmla="*/ 1217 w 1372"/>
                <a:gd name="T31" fmla="*/ 221 h 607"/>
                <a:gd name="T32" fmla="*/ 1295 w 1372"/>
                <a:gd name="T33" fmla="*/ 253 h 607"/>
                <a:gd name="T34" fmla="*/ 1366 w 1372"/>
                <a:gd name="T35" fmla="*/ 301 h 607"/>
                <a:gd name="T36" fmla="*/ 1440 w 1372"/>
                <a:gd name="T37" fmla="*/ 384 h 607"/>
                <a:gd name="T38" fmla="*/ 1491 w 1372"/>
                <a:gd name="T39" fmla="*/ 480 h 607"/>
                <a:gd name="T40" fmla="*/ 1528 w 1372"/>
                <a:gd name="T41" fmla="*/ 579 h 607"/>
                <a:gd name="T42" fmla="*/ 1545 w 1372"/>
                <a:gd name="T43" fmla="*/ 646 h 60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72"/>
                <a:gd name="T67" fmla="*/ 0 h 607"/>
                <a:gd name="T68" fmla="*/ 1372 w 1372"/>
                <a:gd name="T69" fmla="*/ 607 h 60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72" h="607">
                  <a:moveTo>
                    <a:pt x="0" y="0"/>
                  </a:moveTo>
                  <a:lnTo>
                    <a:pt x="36" y="36"/>
                  </a:lnTo>
                  <a:lnTo>
                    <a:pt x="63" y="66"/>
                  </a:lnTo>
                  <a:lnTo>
                    <a:pt x="126" y="102"/>
                  </a:lnTo>
                  <a:lnTo>
                    <a:pt x="183" y="129"/>
                  </a:lnTo>
                  <a:lnTo>
                    <a:pt x="261" y="153"/>
                  </a:lnTo>
                  <a:lnTo>
                    <a:pt x="345" y="165"/>
                  </a:lnTo>
                  <a:lnTo>
                    <a:pt x="498" y="168"/>
                  </a:lnTo>
                  <a:lnTo>
                    <a:pt x="603" y="174"/>
                  </a:lnTo>
                  <a:lnTo>
                    <a:pt x="663" y="183"/>
                  </a:lnTo>
                  <a:lnTo>
                    <a:pt x="726" y="201"/>
                  </a:lnTo>
                  <a:lnTo>
                    <a:pt x="777" y="201"/>
                  </a:lnTo>
                  <a:lnTo>
                    <a:pt x="825" y="201"/>
                  </a:lnTo>
                  <a:lnTo>
                    <a:pt x="897" y="192"/>
                  </a:lnTo>
                  <a:lnTo>
                    <a:pt x="972" y="189"/>
                  </a:lnTo>
                  <a:lnTo>
                    <a:pt x="1080" y="207"/>
                  </a:lnTo>
                  <a:lnTo>
                    <a:pt x="1149" y="237"/>
                  </a:lnTo>
                  <a:lnTo>
                    <a:pt x="1212" y="282"/>
                  </a:lnTo>
                  <a:lnTo>
                    <a:pt x="1278" y="360"/>
                  </a:lnTo>
                  <a:lnTo>
                    <a:pt x="1323" y="450"/>
                  </a:lnTo>
                  <a:lnTo>
                    <a:pt x="1356" y="543"/>
                  </a:lnTo>
                  <a:lnTo>
                    <a:pt x="1371" y="606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3331" y="2607"/>
              <a:ext cx="1978" cy="788"/>
            </a:xfrm>
            <a:custGeom>
              <a:avLst/>
              <a:gdLst>
                <a:gd name="T0" fmla="*/ 0 w 1756"/>
                <a:gd name="T1" fmla="*/ 0 h 739"/>
                <a:gd name="T2" fmla="*/ 78 w 1756"/>
                <a:gd name="T3" fmla="*/ 38 h 739"/>
                <a:gd name="T4" fmla="*/ 247 w 1756"/>
                <a:gd name="T5" fmla="*/ 125 h 739"/>
                <a:gd name="T6" fmla="*/ 362 w 1756"/>
                <a:gd name="T7" fmla="*/ 173 h 739"/>
                <a:gd name="T8" fmla="*/ 460 w 1756"/>
                <a:gd name="T9" fmla="*/ 202 h 739"/>
                <a:gd name="T10" fmla="*/ 558 w 1756"/>
                <a:gd name="T11" fmla="*/ 221 h 739"/>
                <a:gd name="T12" fmla="*/ 642 w 1756"/>
                <a:gd name="T13" fmla="*/ 221 h 739"/>
                <a:gd name="T14" fmla="*/ 808 w 1756"/>
                <a:gd name="T15" fmla="*/ 211 h 739"/>
                <a:gd name="T16" fmla="*/ 939 w 1756"/>
                <a:gd name="T17" fmla="*/ 205 h 739"/>
                <a:gd name="T18" fmla="*/ 1031 w 1756"/>
                <a:gd name="T19" fmla="*/ 205 h 739"/>
                <a:gd name="T20" fmla="*/ 1088 w 1756"/>
                <a:gd name="T21" fmla="*/ 218 h 739"/>
                <a:gd name="T22" fmla="*/ 1152 w 1756"/>
                <a:gd name="T23" fmla="*/ 240 h 739"/>
                <a:gd name="T24" fmla="*/ 1196 w 1756"/>
                <a:gd name="T25" fmla="*/ 259 h 739"/>
                <a:gd name="T26" fmla="*/ 1264 w 1756"/>
                <a:gd name="T27" fmla="*/ 243 h 739"/>
                <a:gd name="T28" fmla="*/ 1325 w 1756"/>
                <a:gd name="T29" fmla="*/ 230 h 739"/>
                <a:gd name="T30" fmla="*/ 1429 w 1756"/>
                <a:gd name="T31" fmla="*/ 218 h 739"/>
                <a:gd name="T32" fmla="*/ 1517 w 1756"/>
                <a:gd name="T33" fmla="*/ 224 h 739"/>
                <a:gd name="T34" fmla="*/ 1595 w 1756"/>
                <a:gd name="T35" fmla="*/ 253 h 739"/>
                <a:gd name="T36" fmla="*/ 1652 w 1756"/>
                <a:gd name="T37" fmla="*/ 291 h 739"/>
                <a:gd name="T38" fmla="*/ 1717 w 1756"/>
                <a:gd name="T39" fmla="*/ 352 h 739"/>
                <a:gd name="T40" fmla="*/ 1757 w 1756"/>
                <a:gd name="T41" fmla="*/ 435 h 739"/>
                <a:gd name="T42" fmla="*/ 1774 w 1756"/>
                <a:gd name="T43" fmla="*/ 486 h 739"/>
                <a:gd name="T44" fmla="*/ 1781 w 1756"/>
                <a:gd name="T45" fmla="*/ 515 h 739"/>
                <a:gd name="T46" fmla="*/ 1828 w 1756"/>
                <a:gd name="T47" fmla="*/ 544 h 739"/>
                <a:gd name="T48" fmla="*/ 1862 w 1756"/>
                <a:gd name="T49" fmla="*/ 573 h 739"/>
                <a:gd name="T50" fmla="*/ 1882 w 1756"/>
                <a:gd name="T51" fmla="*/ 598 h 739"/>
                <a:gd name="T52" fmla="*/ 1896 w 1756"/>
                <a:gd name="T53" fmla="*/ 665 h 739"/>
                <a:gd name="T54" fmla="*/ 1903 w 1756"/>
                <a:gd name="T55" fmla="*/ 713 h 739"/>
                <a:gd name="T56" fmla="*/ 1936 w 1756"/>
                <a:gd name="T57" fmla="*/ 749 h 739"/>
                <a:gd name="T58" fmla="*/ 1977 w 1756"/>
                <a:gd name="T59" fmla="*/ 787 h 73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56"/>
                <a:gd name="T91" fmla="*/ 0 h 739"/>
                <a:gd name="T92" fmla="*/ 1756 w 1756"/>
                <a:gd name="T93" fmla="*/ 739 h 73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56" h="739">
                  <a:moveTo>
                    <a:pt x="0" y="0"/>
                  </a:moveTo>
                  <a:lnTo>
                    <a:pt x="69" y="36"/>
                  </a:lnTo>
                  <a:lnTo>
                    <a:pt x="219" y="117"/>
                  </a:lnTo>
                  <a:lnTo>
                    <a:pt x="321" y="162"/>
                  </a:lnTo>
                  <a:lnTo>
                    <a:pt x="408" y="189"/>
                  </a:lnTo>
                  <a:lnTo>
                    <a:pt x="495" y="207"/>
                  </a:lnTo>
                  <a:lnTo>
                    <a:pt x="570" y="207"/>
                  </a:lnTo>
                  <a:lnTo>
                    <a:pt x="717" y="198"/>
                  </a:lnTo>
                  <a:lnTo>
                    <a:pt x="834" y="192"/>
                  </a:lnTo>
                  <a:lnTo>
                    <a:pt x="915" y="192"/>
                  </a:lnTo>
                  <a:lnTo>
                    <a:pt x="966" y="204"/>
                  </a:lnTo>
                  <a:lnTo>
                    <a:pt x="1023" y="225"/>
                  </a:lnTo>
                  <a:lnTo>
                    <a:pt x="1062" y="243"/>
                  </a:lnTo>
                  <a:lnTo>
                    <a:pt x="1122" y="228"/>
                  </a:lnTo>
                  <a:lnTo>
                    <a:pt x="1176" y="216"/>
                  </a:lnTo>
                  <a:lnTo>
                    <a:pt x="1269" y="204"/>
                  </a:lnTo>
                  <a:lnTo>
                    <a:pt x="1347" y="210"/>
                  </a:lnTo>
                  <a:lnTo>
                    <a:pt x="1416" y="237"/>
                  </a:lnTo>
                  <a:lnTo>
                    <a:pt x="1467" y="273"/>
                  </a:lnTo>
                  <a:lnTo>
                    <a:pt x="1524" y="330"/>
                  </a:lnTo>
                  <a:lnTo>
                    <a:pt x="1560" y="408"/>
                  </a:lnTo>
                  <a:lnTo>
                    <a:pt x="1575" y="456"/>
                  </a:lnTo>
                  <a:lnTo>
                    <a:pt x="1581" y="483"/>
                  </a:lnTo>
                  <a:lnTo>
                    <a:pt x="1623" y="510"/>
                  </a:lnTo>
                  <a:lnTo>
                    <a:pt x="1653" y="537"/>
                  </a:lnTo>
                  <a:lnTo>
                    <a:pt x="1671" y="561"/>
                  </a:lnTo>
                  <a:lnTo>
                    <a:pt x="1683" y="624"/>
                  </a:lnTo>
                  <a:lnTo>
                    <a:pt x="1689" y="669"/>
                  </a:lnTo>
                  <a:lnTo>
                    <a:pt x="1719" y="702"/>
                  </a:lnTo>
                  <a:lnTo>
                    <a:pt x="1755" y="738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3331" y="2764"/>
              <a:ext cx="1978" cy="726"/>
            </a:xfrm>
            <a:custGeom>
              <a:avLst/>
              <a:gdLst>
                <a:gd name="T0" fmla="*/ 0 w 1756"/>
                <a:gd name="T1" fmla="*/ 0 h 682"/>
                <a:gd name="T2" fmla="*/ 91 w 1756"/>
                <a:gd name="T3" fmla="*/ 29 h 682"/>
                <a:gd name="T4" fmla="*/ 240 w 1756"/>
                <a:gd name="T5" fmla="*/ 77 h 682"/>
                <a:gd name="T6" fmla="*/ 372 w 1756"/>
                <a:gd name="T7" fmla="*/ 121 h 682"/>
                <a:gd name="T8" fmla="*/ 470 w 1756"/>
                <a:gd name="T9" fmla="*/ 144 h 682"/>
                <a:gd name="T10" fmla="*/ 547 w 1756"/>
                <a:gd name="T11" fmla="*/ 160 h 682"/>
                <a:gd name="T12" fmla="*/ 608 w 1756"/>
                <a:gd name="T13" fmla="*/ 166 h 682"/>
                <a:gd name="T14" fmla="*/ 679 w 1756"/>
                <a:gd name="T15" fmla="*/ 160 h 682"/>
                <a:gd name="T16" fmla="*/ 784 w 1756"/>
                <a:gd name="T17" fmla="*/ 134 h 682"/>
                <a:gd name="T18" fmla="*/ 889 w 1756"/>
                <a:gd name="T19" fmla="*/ 121 h 682"/>
                <a:gd name="T20" fmla="*/ 994 w 1756"/>
                <a:gd name="T21" fmla="*/ 121 h 682"/>
                <a:gd name="T22" fmla="*/ 1078 w 1756"/>
                <a:gd name="T23" fmla="*/ 134 h 682"/>
                <a:gd name="T24" fmla="*/ 1156 w 1756"/>
                <a:gd name="T25" fmla="*/ 166 h 682"/>
                <a:gd name="T26" fmla="*/ 1176 w 1756"/>
                <a:gd name="T27" fmla="*/ 169 h 682"/>
                <a:gd name="T28" fmla="*/ 1240 w 1756"/>
                <a:gd name="T29" fmla="*/ 147 h 682"/>
                <a:gd name="T30" fmla="*/ 1338 w 1756"/>
                <a:gd name="T31" fmla="*/ 131 h 682"/>
                <a:gd name="T32" fmla="*/ 1436 w 1756"/>
                <a:gd name="T33" fmla="*/ 141 h 682"/>
                <a:gd name="T34" fmla="*/ 1497 w 1756"/>
                <a:gd name="T35" fmla="*/ 160 h 682"/>
                <a:gd name="T36" fmla="*/ 1548 w 1756"/>
                <a:gd name="T37" fmla="*/ 188 h 682"/>
                <a:gd name="T38" fmla="*/ 1595 w 1756"/>
                <a:gd name="T39" fmla="*/ 220 h 682"/>
                <a:gd name="T40" fmla="*/ 1632 w 1756"/>
                <a:gd name="T41" fmla="*/ 255 h 682"/>
                <a:gd name="T42" fmla="*/ 1652 w 1756"/>
                <a:gd name="T43" fmla="*/ 300 h 682"/>
                <a:gd name="T44" fmla="*/ 1666 w 1756"/>
                <a:gd name="T45" fmla="*/ 332 h 682"/>
                <a:gd name="T46" fmla="*/ 1673 w 1756"/>
                <a:gd name="T47" fmla="*/ 390 h 682"/>
                <a:gd name="T48" fmla="*/ 1713 w 1756"/>
                <a:gd name="T49" fmla="*/ 402 h 682"/>
                <a:gd name="T50" fmla="*/ 1750 w 1756"/>
                <a:gd name="T51" fmla="*/ 434 h 682"/>
                <a:gd name="T52" fmla="*/ 1781 w 1756"/>
                <a:gd name="T53" fmla="*/ 495 h 682"/>
                <a:gd name="T54" fmla="*/ 1798 w 1756"/>
                <a:gd name="T55" fmla="*/ 559 h 682"/>
                <a:gd name="T56" fmla="*/ 1832 w 1756"/>
                <a:gd name="T57" fmla="*/ 613 h 682"/>
                <a:gd name="T58" fmla="*/ 1892 w 1756"/>
                <a:gd name="T59" fmla="*/ 667 h 682"/>
                <a:gd name="T60" fmla="*/ 1936 w 1756"/>
                <a:gd name="T61" fmla="*/ 699 h 682"/>
                <a:gd name="T62" fmla="*/ 1977 w 1756"/>
                <a:gd name="T63" fmla="*/ 725 h 68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56"/>
                <a:gd name="T97" fmla="*/ 0 h 682"/>
                <a:gd name="T98" fmla="*/ 1756 w 1756"/>
                <a:gd name="T99" fmla="*/ 682 h 68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56" h="682">
                  <a:moveTo>
                    <a:pt x="0" y="0"/>
                  </a:moveTo>
                  <a:lnTo>
                    <a:pt x="81" y="27"/>
                  </a:lnTo>
                  <a:lnTo>
                    <a:pt x="213" y="72"/>
                  </a:lnTo>
                  <a:lnTo>
                    <a:pt x="330" y="114"/>
                  </a:lnTo>
                  <a:lnTo>
                    <a:pt x="417" y="135"/>
                  </a:lnTo>
                  <a:lnTo>
                    <a:pt x="486" y="150"/>
                  </a:lnTo>
                  <a:lnTo>
                    <a:pt x="540" y="156"/>
                  </a:lnTo>
                  <a:lnTo>
                    <a:pt x="603" y="150"/>
                  </a:lnTo>
                  <a:lnTo>
                    <a:pt x="696" y="126"/>
                  </a:lnTo>
                  <a:lnTo>
                    <a:pt x="789" y="114"/>
                  </a:lnTo>
                  <a:lnTo>
                    <a:pt x="882" y="114"/>
                  </a:lnTo>
                  <a:lnTo>
                    <a:pt x="957" y="126"/>
                  </a:lnTo>
                  <a:lnTo>
                    <a:pt x="1026" y="156"/>
                  </a:lnTo>
                  <a:lnTo>
                    <a:pt x="1044" y="159"/>
                  </a:lnTo>
                  <a:lnTo>
                    <a:pt x="1101" y="138"/>
                  </a:lnTo>
                  <a:lnTo>
                    <a:pt x="1188" y="123"/>
                  </a:lnTo>
                  <a:lnTo>
                    <a:pt x="1275" y="132"/>
                  </a:lnTo>
                  <a:lnTo>
                    <a:pt x="1329" y="150"/>
                  </a:lnTo>
                  <a:lnTo>
                    <a:pt x="1374" y="177"/>
                  </a:lnTo>
                  <a:lnTo>
                    <a:pt x="1416" y="207"/>
                  </a:lnTo>
                  <a:lnTo>
                    <a:pt x="1449" y="240"/>
                  </a:lnTo>
                  <a:lnTo>
                    <a:pt x="1467" y="282"/>
                  </a:lnTo>
                  <a:lnTo>
                    <a:pt x="1479" y="312"/>
                  </a:lnTo>
                  <a:lnTo>
                    <a:pt x="1485" y="366"/>
                  </a:lnTo>
                  <a:lnTo>
                    <a:pt x="1521" y="378"/>
                  </a:lnTo>
                  <a:lnTo>
                    <a:pt x="1554" y="408"/>
                  </a:lnTo>
                  <a:lnTo>
                    <a:pt x="1581" y="465"/>
                  </a:lnTo>
                  <a:lnTo>
                    <a:pt x="1596" y="525"/>
                  </a:lnTo>
                  <a:lnTo>
                    <a:pt x="1626" y="576"/>
                  </a:lnTo>
                  <a:lnTo>
                    <a:pt x="1680" y="627"/>
                  </a:lnTo>
                  <a:lnTo>
                    <a:pt x="1719" y="657"/>
                  </a:lnTo>
                  <a:lnTo>
                    <a:pt x="1755" y="681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3409" y="3007"/>
              <a:ext cx="552" cy="154"/>
            </a:xfrm>
            <a:custGeom>
              <a:avLst/>
              <a:gdLst>
                <a:gd name="T0" fmla="*/ 0 w 490"/>
                <a:gd name="T1" fmla="*/ 0 h 145"/>
                <a:gd name="T2" fmla="*/ 551 w 490"/>
                <a:gd name="T3" fmla="*/ 153 h 145"/>
                <a:gd name="T4" fmla="*/ 0 60000 65536"/>
                <a:gd name="T5" fmla="*/ 0 60000 65536"/>
                <a:gd name="T6" fmla="*/ 0 w 490"/>
                <a:gd name="T7" fmla="*/ 0 h 145"/>
                <a:gd name="T8" fmla="*/ 490 w 490"/>
                <a:gd name="T9" fmla="*/ 145 h 1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90" h="145">
                  <a:moveTo>
                    <a:pt x="0" y="0"/>
                  </a:moveTo>
                  <a:lnTo>
                    <a:pt x="489" y="144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3436" y="3112"/>
              <a:ext cx="535" cy="158"/>
            </a:xfrm>
            <a:custGeom>
              <a:avLst/>
              <a:gdLst>
                <a:gd name="T0" fmla="*/ 0 w 475"/>
                <a:gd name="T1" fmla="*/ 0 h 148"/>
                <a:gd name="T2" fmla="*/ 534 w 475"/>
                <a:gd name="T3" fmla="*/ 157 h 148"/>
                <a:gd name="T4" fmla="*/ 0 60000 65536"/>
                <a:gd name="T5" fmla="*/ 0 60000 65536"/>
                <a:gd name="T6" fmla="*/ 0 w 475"/>
                <a:gd name="T7" fmla="*/ 0 h 148"/>
                <a:gd name="T8" fmla="*/ 475 w 475"/>
                <a:gd name="T9" fmla="*/ 148 h 14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75" h="148">
                  <a:moveTo>
                    <a:pt x="0" y="0"/>
                  </a:moveTo>
                  <a:lnTo>
                    <a:pt x="474" y="147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3446" y="2924"/>
              <a:ext cx="518" cy="141"/>
            </a:xfrm>
            <a:custGeom>
              <a:avLst/>
              <a:gdLst>
                <a:gd name="T0" fmla="*/ 0 w 460"/>
                <a:gd name="T1" fmla="*/ 0 h 133"/>
                <a:gd name="T2" fmla="*/ 517 w 460"/>
                <a:gd name="T3" fmla="*/ 140 h 133"/>
                <a:gd name="T4" fmla="*/ 0 60000 65536"/>
                <a:gd name="T5" fmla="*/ 0 60000 65536"/>
                <a:gd name="T6" fmla="*/ 0 w 460"/>
                <a:gd name="T7" fmla="*/ 0 h 133"/>
                <a:gd name="T8" fmla="*/ 460 w 460"/>
                <a:gd name="T9" fmla="*/ 133 h 13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60" h="133">
                  <a:moveTo>
                    <a:pt x="0" y="0"/>
                  </a:moveTo>
                  <a:lnTo>
                    <a:pt x="459" y="132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4047" y="3013"/>
              <a:ext cx="370" cy="49"/>
            </a:xfrm>
            <a:custGeom>
              <a:avLst/>
              <a:gdLst>
                <a:gd name="T0" fmla="*/ 0 w 328"/>
                <a:gd name="T1" fmla="*/ 19 h 46"/>
                <a:gd name="T2" fmla="*/ 64 w 328"/>
                <a:gd name="T3" fmla="*/ 6 h 46"/>
                <a:gd name="T4" fmla="*/ 125 w 328"/>
                <a:gd name="T5" fmla="*/ 0 h 46"/>
                <a:gd name="T6" fmla="*/ 203 w 328"/>
                <a:gd name="T7" fmla="*/ 0 h 46"/>
                <a:gd name="T8" fmla="*/ 288 w 328"/>
                <a:gd name="T9" fmla="*/ 13 h 46"/>
                <a:gd name="T10" fmla="*/ 369 w 328"/>
                <a:gd name="T11" fmla="*/ 48 h 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8"/>
                <a:gd name="T19" fmla="*/ 0 h 46"/>
                <a:gd name="T20" fmla="*/ 328 w 328"/>
                <a:gd name="T21" fmla="*/ 46 h 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8" h="46">
                  <a:moveTo>
                    <a:pt x="0" y="18"/>
                  </a:moveTo>
                  <a:lnTo>
                    <a:pt x="57" y="6"/>
                  </a:lnTo>
                  <a:lnTo>
                    <a:pt x="111" y="0"/>
                  </a:lnTo>
                  <a:lnTo>
                    <a:pt x="180" y="0"/>
                  </a:lnTo>
                  <a:lnTo>
                    <a:pt x="255" y="12"/>
                  </a:lnTo>
                  <a:lnTo>
                    <a:pt x="327" y="45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4061" y="3122"/>
              <a:ext cx="315" cy="39"/>
            </a:xfrm>
            <a:custGeom>
              <a:avLst/>
              <a:gdLst>
                <a:gd name="T0" fmla="*/ 0 w 280"/>
                <a:gd name="T1" fmla="*/ 3 h 37"/>
                <a:gd name="T2" fmla="*/ 88 w 280"/>
                <a:gd name="T3" fmla="*/ 0 h 37"/>
                <a:gd name="T4" fmla="*/ 145 w 280"/>
                <a:gd name="T5" fmla="*/ 0 h 37"/>
                <a:gd name="T6" fmla="*/ 196 w 280"/>
                <a:gd name="T7" fmla="*/ 6 h 37"/>
                <a:gd name="T8" fmla="*/ 250 w 280"/>
                <a:gd name="T9" fmla="*/ 19 h 37"/>
                <a:gd name="T10" fmla="*/ 314 w 280"/>
                <a:gd name="T11" fmla="*/ 38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0"/>
                <a:gd name="T19" fmla="*/ 0 h 37"/>
                <a:gd name="T20" fmla="*/ 280 w 280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0" h="37">
                  <a:moveTo>
                    <a:pt x="0" y="3"/>
                  </a:moveTo>
                  <a:lnTo>
                    <a:pt x="78" y="0"/>
                  </a:lnTo>
                  <a:lnTo>
                    <a:pt x="129" y="0"/>
                  </a:lnTo>
                  <a:lnTo>
                    <a:pt x="174" y="6"/>
                  </a:lnTo>
                  <a:lnTo>
                    <a:pt x="222" y="18"/>
                  </a:lnTo>
                  <a:lnTo>
                    <a:pt x="279" y="36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4085" y="3215"/>
              <a:ext cx="278" cy="36"/>
            </a:xfrm>
            <a:custGeom>
              <a:avLst/>
              <a:gdLst>
                <a:gd name="T0" fmla="*/ 0 w 247"/>
                <a:gd name="T1" fmla="*/ 6 h 34"/>
                <a:gd name="T2" fmla="*/ 84 w 247"/>
                <a:gd name="T3" fmla="*/ 0 h 34"/>
                <a:gd name="T4" fmla="*/ 152 w 247"/>
                <a:gd name="T5" fmla="*/ 0 h 34"/>
                <a:gd name="T6" fmla="*/ 213 w 247"/>
                <a:gd name="T7" fmla="*/ 13 h 34"/>
                <a:gd name="T8" fmla="*/ 277 w 247"/>
                <a:gd name="T9" fmla="*/ 35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7"/>
                <a:gd name="T16" fmla="*/ 0 h 34"/>
                <a:gd name="T17" fmla="*/ 247 w 247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7" h="34">
                  <a:moveTo>
                    <a:pt x="0" y="6"/>
                  </a:moveTo>
                  <a:lnTo>
                    <a:pt x="75" y="0"/>
                  </a:lnTo>
                  <a:lnTo>
                    <a:pt x="135" y="0"/>
                  </a:lnTo>
                  <a:lnTo>
                    <a:pt x="189" y="12"/>
                  </a:lnTo>
                  <a:lnTo>
                    <a:pt x="246" y="33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4071" y="3291"/>
              <a:ext cx="275" cy="43"/>
            </a:xfrm>
            <a:custGeom>
              <a:avLst/>
              <a:gdLst>
                <a:gd name="T0" fmla="*/ 0 w 244"/>
                <a:gd name="T1" fmla="*/ 6 h 40"/>
                <a:gd name="T2" fmla="*/ 78 w 244"/>
                <a:gd name="T3" fmla="*/ 0 h 40"/>
                <a:gd name="T4" fmla="*/ 162 w 244"/>
                <a:gd name="T5" fmla="*/ 6 h 40"/>
                <a:gd name="T6" fmla="*/ 227 w 244"/>
                <a:gd name="T7" fmla="*/ 26 h 40"/>
                <a:gd name="T8" fmla="*/ 274 w 244"/>
                <a:gd name="T9" fmla="*/ 42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4"/>
                <a:gd name="T16" fmla="*/ 0 h 40"/>
                <a:gd name="T17" fmla="*/ 244 w 244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4" h="40">
                  <a:moveTo>
                    <a:pt x="0" y="6"/>
                  </a:moveTo>
                  <a:lnTo>
                    <a:pt x="69" y="0"/>
                  </a:lnTo>
                  <a:lnTo>
                    <a:pt x="144" y="6"/>
                  </a:lnTo>
                  <a:lnTo>
                    <a:pt x="201" y="24"/>
                  </a:lnTo>
                  <a:lnTo>
                    <a:pt x="243" y="39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4531" y="3020"/>
              <a:ext cx="352" cy="125"/>
            </a:xfrm>
            <a:custGeom>
              <a:avLst/>
              <a:gdLst>
                <a:gd name="T0" fmla="*/ 0 w 313"/>
                <a:gd name="T1" fmla="*/ 0 h 118"/>
                <a:gd name="T2" fmla="*/ 148 w 313"/>
                <a:gd name="T3" fmla="*/ 0 h 118"/>
                <a:gd name="T4" fmla="*/ 229 w 313"/>
                <a:gd name="T5" fmla="*/ 19 h 118"/>
                <a:gd name="T6" fmla="*/ 300 w 313"/>
                <a:gd name="T7" fmla="*/ 73 h 118"/>
                <a:gd name="T8" fmla="*/ 351 w 313"/>
                <a:gd name="T9" fmla="*/ 124 h 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3"/>
                <a:gd name="T16" fmla="*/ 0 h 118"/>
                <a:gd name="T17" fmla="*/ 313 w 313"/>
                <a:gd name="T18" fmla="*/ 118 h 1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3" h="118">
                  <a:moveTo>
                    <a:pt x="0" y="0"/>
                  </a:moveTo>
                  <a:lnTo>
                    <a:pt x="132" y="0"/>
                  </a:lnTo>
                  <a:lnTo>
                    <a:pt x="204" y="18"/>
                  </a:lnTo>
                  <a:lnTo>
                    <a:pt x="267" y="69"/>
                  </a:lnTo>
                  <a:lnTo>
                    <a:pt x="312" y="117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4510" y="3119"/>
              <a:ext cx="323" cy="84"/>
            </a:xfrm>
            <a:custGeom>
              <a:avLst/>
              <a:gdLst>
                <a:gd name="T0" fmla="*/ 0 w 286"/>
                <a:gd name="T1" fmla="*/ 6 h 79"/>
                <a:gd name="T2" fmla="*/ 81 w 286"/>
                <a:gd name="T3" fmla="*/ 0 h 79"/>
                <a:gd name="T4" fmla="*/ 166 w 286"/>
                <a:gd name="T5" fmla="*/ 0 h 79"/>
                <a:gd name="T6" fmla="*/ 213 w 286"/>
                <a:gd name="T7" fmla="*/ 16 h 79"/>
                <a:gd name="T8" fmla="*/ 281 w 286"/>
                <a:gd name="T9" fmla="*/ 61 h 79"/>
                <a:gd name="T10" fmla="*/ 322 w 286"/>
                <a:gd name="T11" fmla="*/ 83 h 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6"/>
                <a:gd name="T19" fmla="*/ 0 h 79"/>
                <a:gd name="T20" fmla="*/ 286 w 286"/>
                <a:gd name="T21" fmla="*/ 79 h 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6" h="79">
                  <a:moveTo>
                    <a:pt x="0" y="6"/>
                  </a:moveTo>
                  <a:lnTo>
                    <a:pt x="72" y="0"/>
                  </a:lnTo>
                  <a:lnTo>
                    <a:pt x="147" y="0"/>
                  </a:lnTo>
                  <a:lnTo>
                    <a:pt x="189" y="15"/>
                  </a:lnTo>
                  <a:lnTo>
                    <a:pt x="249" y="57"/>
                  </a:lnTo>
                  <a:lnTo>
                    <a:pt x="285" y="78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4497" y="3218"/>
              <a:ext cx="265" cy="100"/>
            </a:xfrm>
            <a:custGeom>
              <a:avLst/>
              <a:gdLst>
                <a:gd name="T0" fmla="*/ 0 w 235"/>
                <a:gd name="T1" fmla="*/ 0 h 94"/>
                <a:gd name="T2" fmla="*/ 71 w 235"/>
                <a:gd name="T3" fmla="*/ 13 h 94"/>
                <a:gd name="T4" fmla="*/ 145 w 235"/>
                <a:gd name="T5" fmla="*/ 38 h 94"/>
                <a:gd name="T6" fmla="*/ 217 w 235"/>
                <a:gd name="T7" fmla="*/ 73 h 94"/>
                <a:gd name="T8" fmla="*/ 264 w 235"/>
                <a:gd name="T9" fmla="*/ 99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5"/>
                <a:gd name="T16" fmla="*/ 0 h 94"/>
                <a:gd name="T17" fmla="*/ 235 w 235"/>
                <a:gd name="T18" fmla="*/ 94 h 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5" h="94">
                  <a:moveTo>
                    <a:pt x="0" y="0"/>
                  </a:moveTo>
                  <a:lnTo>
                    <a:pt x="63" y="12"/>
                  </a:lnTo>
                  <a:lnTo>
                    <a:pt x="129" y="36"/>
                  </a:lnTo>
                  <a:lnTo>
                    <a:pt x="192" y="69"/>
                  </a:lnTo>
                  <a:lnTo>
                    <a:pt x="234" y="93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4456" y="3339"/>
              <a:ext cx="265" cy="104"/>
            </a:xfrm>
            <a:custGeom>
              <a:avLst/>
              <a:gdLst>
                <a:gd name="T0" fmla="*/ 0 w 235"/>
                <a:gd name="T1" fmla="*/ 0 h 97"/>
                <a:gd name="T2" fmla="*/ 85 w 235"/>
                <a:gd name="T3" fmla="*/ 6 h 97"/>
                <a:gd name="T4" fmla="*/ 145 w 235"/>
                <a:gd name="T5" fmla="*/ 19 h 97"/>
                <a:gd name="T6" fmla="*/ 196 w 235"/>
                <a:gd name="T7" fmla="*/ 39 h 97"/>
                <a:gd name="T8" fmla="*/ 237 w 235"/>
                <a:gd name="T9" fmla="*/ 71 h 97"/>
                <a:gd name="T10" fmla="*/ 264 w 235"/>
                <a:gd name="T11" fmla="*/ 103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5"/>
                <a:gd name="T19" fmla="*/ 0 h 97"/>
                <a:gd name="T20" fmla="*/ 235 w 235"/>
                <a:gd name="T21" fmla="*/ 97 h 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5" h="97">
                  <a:moveTo>
                    <a:pt x="0" y="0"/>
                  </a:moveTo>
                  <a:lnTo>
                    <a:pt x="75" y="6"/>
                  </a:lnTo>
                  <a:lnTo>
                    <a:pt x="129" y="18"/>
                  </a:lnTo>
                  <a:lnTo>
                    <a:pt x="174" y="36"/>
                  </a:lnTo>
                  <a:lnTo>
                    <a:pt x="210" y="66"/>
                  </a:lnTo>
                  <a:lnTo>
                    <a:pt x="234" y="96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950" y="3202"/>
              <a:ext cx="99" cy="116"/>
            </a:xfrm>
            <a:custGeom>
              <a:avLst/>
              <a:gdLst>
                <a:gd name="T0" fmla="*/ 0 w 88"/>
                <a:gd name="T1" fmla="*/ 0 h 109"/>
                <a:gd name="T2" fmla="*/ 44 w 88"/>
                <a:gd name="T3" fmla="*/ 32 h 109"/>
                <a:gd name="T4" fmla="*/ 64 w 88"/>
                <a:gd name="T5" fmla="*/ 64 h 109"/>
                <a:gd name="T6" fmla="*/ 98 w 88"/>
                <a:gd name="T7" fmla="*/ 115 h 1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"/>
                <a:gd name="T13" fmla="*/ 0 h 109"/>
                <a:gd name="T14" fmla="*/ 88 w 88"/>
                <a:gd name="T15" fmla="*/ 109 h 1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" h="109">
                  <a:moveTo>
                    <a:pt x="0" y="0"/>
                  </a:moveTo>
                  <a:lnTo>
                    <a:pt x="39" y="30"/>
                  </a:lnTo>
                  <a:lnTo>
                    <a:pt x="57" y="60"/>
                  </a:lnTo>
                  <a:lnTo>
                    <a:pt x="87" y="108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889" y="3282"/>
              <a:ext cx="106" cy="113"/>
            </a:xfrm>
            <a:custGeom>
              <a:avLst/>
              <a:gdLst>
                <a:gd name="T0" fmla="*/ 0 w 94"/>
                <a:gd name="T1" fmla="*/ 0 h 106"/>
                <a:gd name="T2" fmla="*/ 44 w 94"/>
                <a:gd name="T3" fmla="*/ 35 h 106"/>
                <a:gd name="T4" fmla="*/ 74 w 94"/>
                <a:gd name="T5" fmla="*/ 70 h 106"/>
                <a:gd name="T6" fmla="*/ 105 w 94"/>
                <a:gd name="T7" fmla="*/ 112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106"/>
                <a:gd name="T14" fmla="*/ 94 w 94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106">
                  <a:moveTo>
                    <a:pt x="0" y="0"/>
                  </a:moveTo>
                  <a:lnTo>
                    <a:pt x="39" y="33"/>
                  </a:lnTo>
                  <a:lnTo>
                    <a:pt x="66" y="66"/>
                  </a:lnTo>
                  <a:lnTo>
                    <a:pt x="93" y="105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4808" y="3362"/>
              <a:ext cx="123" cy="151"/>
            </a:xfrm>
            <a:custGeom>
              <a:avLst/>
              <a:gdLst>
                <a:gd name="T0" fmla="*/ 0 w 109"/>
                <a:gd name="T1" fmla="*/ 0 h 142"/>
                <a:gd name="T2" fmla="*/ 37 w 109"/>
                <a:gd name="T3" fmla="*/ 54 h 142"/>
                <a:gd name="T4" fmla="*/ 68 w 109"/>
                <a:gd name="T5" fmla="*/ 93 h 142"/>
                <a:gd name="T6" fmla="*/ 122 w 109"/>
                <a:gd name="T7" fmla="*/ 150 h 1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"/>
                <a:gd name="T13" fmla="*/ 0 h 142"/>
                <a:gd name="T14" fmla="*/ 109 w 109"/>
                <a:gd name="T15" fmla="*/ 142 h 1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" h="142">
                  <a:moveTo>
                    <a:pt x="0" y="0"/>
                  </a:moveTo>
                  <a:lnTo>
                    <a:pt x="33" y="51"/>
                  </a:lnTo>
                  <a:lnTo>
                    <a:pt x="60" y="87"/>
                  </a:lnTo>
                  <a:lnTo>
                    <a:pt x="108" y="141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5058" y="3416"/>
              <a:ext cx="231" cy="145"/>
            </a:xfrm>
            <a:custGeom>
              <a:avLst/>
              <a:gdLst>
                <a:gd name="T0" fmla="*/ 0 w 205"/>
                <a:gd name="T1" fmla="*/ 0 h 136"/>
                <a:gd name="T2" fmla="*/ 47 w 205"/>
                <a:gd name="T3" fmla="*/ 48 h 136"/>
                <a:gd name="T4" fmla="*/ 85 w 205"/>
                <a:gd name="T5" fmla="*/ 74 h 136"/>
                <a:gd name="T6" fmla="*/ 159 w 205"/>
                <a:gd name="T7" fmla="*/ 112 h 136"/>
                <a:gd name="T8" fmla="*/ 230 w 205"/>
                <a:gd name="T9" fmla="*/ 144 h 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136"/>
                <a:gd name="T17" fmla="*/ 205 w 205"/>
                <a:gd name="T18" fmla="*/ 136 h 1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136">
                  <a:moveTo>
                    <a:pt x="0" y="0"/>
                  </a:moveTo>
                  <a:lnTo>
                    <a:pt x="42" y="45"/>
                  </a:lnTo>
                  <a:lnTo>
                    <a:pt x="75" y="69"/>
                  </a:lnTo>
                  <a:lnTo>
                    <a:pt x="141" y="105"/>
                  </a:lnTo>
                  <a:lnTo>
                    <a:pt x="204" y="135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5017" y="3489"/>
              <a:ext cx="218" cy="117"/>
            </a:xfrm>
            <a:custGeom>
              <a:avLst/>
              <a:gdLst>
                <a:gd name="T0" fmla="*/ 0 w 193"/>
                <a:gd name="T1" fmla="*/ 0 h 109"/>
                <a:gd name="T2" fmla="*/ 54 w 193"/>
                <a:gd name="T3" fmla="*/ 39 h 109"/>
                <a:gd name="T4" fmla="*/ 139 w 193"/>
                <a:gd name="T5" fmla="*/ 77 h 109"/>
                <a:gd name="T6" fmla="*/ 217 w 193"/>
                <a:gd name="T7" fmla="*/ 116 h 1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3"/>
                <a:gd name="T13" fmla="*/ 0 h 109"/>
                <a:gd name="T14" fmla="*/ 193 w 193"/>
                <a:gd name="T15" fmla="*/ 109 h 1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3" h="109">
                  <a:moveTo>
                    <a:pt x="0" y="0"/>
                  </a:moveTo>
                  <a:lnTo>
                    <a:pt x="48" y="36"/>
                  </a:lnTo>
                  <a:lnTo>
                    <a:pt x="123" y="72"/>
                  </a:lnTo>
                  <a:lnTo>
                    <a:pt x="192" y="108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3331" y="3211"/>
              <a:ext cx="1853" cy="433"/>
            </a:xfrm>
            <a:custGeom>
              <a:avLst/>
              <a:gdLst>
                <a:gd name="T0" fmla="*/ 0 w 1645"/>
                <a:gd name="T1" fmla="*/ 0 h 406"/>
                <a:gd name="T2" fmla="*/ 324 w 1645"/>
                <a:gd name="T3" fmla="*/ 80 h 406"/>
                <a:gd name="T4" fmla="*/ 868 w 1645"/>
                <a:gd name="T5" fmla="*/ 208 h 406"/>
                <a:gd name="T6" fmla="*/ 1497 w 1645"/>
                <a:gd name="T7" fmla="*/ 355 h 406"/>
                <a:gd name="T8" fmla="*/ 1852 w 1645"/>
                <a:gd name="T9" fmla="*/ 432 h 4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5"/>
                <a:gd name="T16" fmla="*/ 0 h 406"/>
                <a:gd name="T17" fmla="*/ 1645 w 1645"/>
                <a:gd name="T18" fmla="*/ 406 h 4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5" h="406">
                  <a:moveTo>
                    <a:pt x="0" y="0"/>
                  </a:moveTo>
                  <a:lnTo>
                    <a:pt x="288" y="75"/>
                  </a:lnTo>
                  <a:lnTo>
                    <a:pt x="771" y="195"/>
                  </a:lnTo>
                  <a:lnTo>
                    <a:pt x="1329" y="333"/>
                  </a:lnTo>
                  <a:lnTo>
                    <a:pt x="1644" y="405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9" name="Line 59"/>
            <p:cNvSpPr>
              <a:spLocks noChangeShapeType="1"/>
            </p:cNvSpPr>
            <p:nvPr/>
          </p:nvSpPr>
          <p:spPr bwMode="auto">
            <a:xfrm>
              <a:off x="3339" y="3359"/>
              <a:ext cx="1241" cy="2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0" name="Line 60"/>
            <p:cNvSpPr>
              <a:spLocks noChangeShapeType="1"/>
            </p:cNvSpPr>
            <p:nvPr/>
          </p:nvSpPr>
          <p:spPr bwMode="auto">
            <a:xfrm>
              <a:off x="3336" y="3494"/>
              <a:ext cx="649" cy="1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61" name="Text Box 61"/>
          <p:cNvSpPr txBox="1">
            <a:spLocks noChangeArrowheads="1"/>
          </p:cNvSpPr>
          <p:nvPr/>
        </p:nvSpPr>
        <p:spPr bwMode="auto">
          <a:xfrm>
            <a:off x="3077320" y="2311748"/>
            <a:ext cx="1103187" cy="369332"/>
          </a:xfrm>
          <a:prstGeom prst="rect">
            <a:avLst/>
          </a:prstGeom>
          <a:solidFill>
            <a:srgbClr val="FFC000"/>
          </a:soli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dirty="0" smtClean="0">
                <a:latin typeface="Tahoma" pitchFamily="34" charset="0"/>
              </a:rPr>
              <a:t>Σύνθετες</a:t>
            </a:r>
            <a:endParaRPr lang="en-US" sz="1800" dirty="0">
              <a:latin typeface="Tahoma" pitchFamily="34" charset="0"/>
            </a:endParaRPr>
          </a:p>
        </p:txBody>
      </p:sp>
      <p:sp>
        <p:nvSpPr>
          <p:cNvPr id="62" name="Text Box 62"/>
          <p:cNvSpPr txBox="1">
            <a:spLocks noChangeArrowheads="1"/>
          </p:cNvSpPr>
          <p:nvPr/>
        </p:nvSpPr>
        <p:spPr bwMode="auto">
          <a:xfrm>
            <a:off x="1187624" y="1268760"/>
            <a:ext cx="1495922" cy="369332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dirty="0" smtClean="0">
                <a:latin typeface="Tahoma" pitchFamily="34" charset="0"/>
              </a:rPr>
              <a:t>Στρωσιγενείς</a:t>
            </a:r>
            <a:endParaRPr lang="en-US" sz="1800" dirty="0">
              <a:latin typeface="Tahoma" pitchFamily="34" charset="0"/>
            </a:endParaRPr>
          </a:p>
        </p:txBody>
      </p:sp>
      <p:sp>
        <p:nvSpPr>
          <p:cNvPr id="63" name="Text Box 63"/>
          <p:cNvSpPr txBox="1">
            <a:spLocks noChangeArrowheads="1"/>
          </p:cNvSpPr>
          <p:nvPr/>
        </p:nvSpPr>
        <p:spPr bwMode="auto">
          <a:xfrm>
            <a:off x="1259632" y="2311748"/>
            <a:ext cx="1749197" cy="369332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dirty="0" smtClean="0">
                <a:latin typeface="Tahoma" pitchFamily="34" charset="0"/>
              </a:rPr>
              <a:t>Προσχωματικές</a:t>
            </a:r>
            <a:endParaRPr lang="en-US" sz="1800" dirty="0">
              <a:latin typeface="Tahoma" pitchFamily="34" charset="0"/>
            </a:endParaRPr>
          </a:p>
        </p:txBody>
      </p:sp>
      <p:sp>
        <p:nvSpPr>
          <p:cNvPr id="64" name="Text Box 64"/>
          <p:cNvSpPr txBox="1">
            <a:spLocks noChangeArrowheads="1"/>
          </p:cNvSpPr>
          <p:nvPr/>
        </p:nvSpPr>
        <p:spPr bwMode="auto">
          <a:xfrm>
            <a:off x="283320" y="2311748"/>
            <a:ext cx="772969" cy="369332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dirty="0" smtClean="0">
                <a:latin typeface="Tahoma" pitchFamily="34" charset="0"/>
              </a:rPr>
              <a:t>Απλές</a:t>
            </a:r>
            <a:endParaRPr lang="en-US" sz="1800" dirty="0">
              <a:latin typeface="Tahoma" pitchFamily="34" charset="0"/>
            </a:endParaRPr>
          </a:p>
        </p:txBody>
      </p:sp>
      <p:sp>
        <p:nvSpPr>
          <p:cNvPr id="65" name="Line 65"/>
          <p:cNvSpPr>
            <a:spLocks noChangeShapeType="1"/>
          </p:cNvSpPr>
          <p:nvPr/>
        </p:nvSpPr>
        <p:spPr bwMode="auto">
          <a:xfrm flipV="1">
            <a:off x="662732" y="1656110"/>
            <a:ext cx="1223963" cy="576263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6" name="Line 66"/>
          <p:cNvSpPr>
            <a:spLocks noChangeShapeType="1"/>
          </p:cNvSpPr>
          <p:nvPr/>
        </p:nvSpPr>
        <p:spPr bwMode="auto">
          <a:xfrm flipH="1" flipV="1">
            <a:off x="2127995" y="1656110"/>
            <a:ext cx="1223962" cy="576263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7" name="Line 67"/>
          <p:cNvSpPr>
            <a:spLocks noChangeShapeType="1"/>
          </p:cNvSpPr>
          <p:nvPr/>
        </p:nvSpPr>
        <p:spPr bwMode="auto">
          <a:xfrm flipV="1">
            <a:off x="2000995" y="1691035"/>
            <a:ext cx="0" cy="59055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8" name="TextBox 67"/>
          <p:cNvSpPr txBox="1"/>
          <p:nvPr/>
        </p:nvSpPr>
        <p:spPr>
          <a:xfrm>
            <a:off x="2483768" y="2887812"/>
            <a:ext cx="2266454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l-GR" dirty="0" smtClean="0"/>
              <a:t>Λοφοειδείς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 smtClean="0"/>
              <a:t>Καμπυλωτές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 smtClean="0"/>
              <a:t>Παραμορφωμένες</a:t>
            </a:r>
            <a:endParaRPr lang="el-GR" dirty="0"/>
          </a:p>
        </p:txBody>
      </p:sp>
      <p:sp>
        <p:nvSpPr>
          <p:cNvPr id="69" name="Rectangle 34"/>
          <p:cNvSpPr>
            <a:spLocks noChangeArrowheads="1"/>
          </p:cNvSpPr>
          <p:nvPr/>
        </p:nvSpPr>
        <p:spPr bwMode="auto">
          <a:xfrm>
            <a:off x="5968335" y="1602284"/>
            <a:ext cx="1599798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l-GR" sz="2000" b="1" dirty="0" smtClean="0">
                <a:latin typeface="Tahoma" pitchFamily="34" charset="0"/>
              </a:rPr>
              <a:t>Λοφοειδείς</a:t>
            </a:r>
            <a:endParaRPr lang="en-US" sz="2000" b="1" dirty="0">
              <a:latin typeface="Tahoma" pitchFamily="34" charset="0"/>
            </a:endParaRPr>
          </a:p>
        </p:txBody>
      </p:sp>
      <p:sp>
        <p:nvSpPr>
          <p:cNvPr id="70" name="6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194C-E825-4340-8D46-4F9EF606F3D5}" type="slidenum">
              <a:rPr lang="el-GR" smtClean="0"/>
              <a:pPr/>
              <a:t>18</a:t>
            </a:fld>
            <a:endParaRPr lang="el-GR"/>
          </a:p>
        </p:txBody>
      </p:sp>
      <p:sp>
        <p:nvSpPr>
          <p:cNvPr id="71" name="TextBox 10"/>
          <p:cNvSpPr txBox="1"/>
          <p:nvPr/>
        </p:nvSpPr>
        <p:spPr>
          <a:xfrm>
            <a:off x="1475656" y="188640"/>
            <a:ext cx="63895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/>
              <a:t>Σύνθετες στρωσιγενείς ανακλάσεις</a:t>
            </a:r>
            <a:endParaRPr lang="el-GR" sz="3200" dirty="0"/>
          </a:p>
        </p:txBody>
      </p:sp>
      <p:pic>
        <p:nvPicPr>
          <p:cNvPr id="72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73" name="6 - Εικόνα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6000768"/>
            <a:ext cx="7254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1763688" y="2132856"/>
            <a:ext cx="4680520" cy="3450630"/>
            <a:chOff x="570" y="952"/>
            <a:chExt cx="2008" cy="1085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571" y="952"/>
              <a:ext cx="2005" cy="1085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" name="Line 4"/>
            <p:cNvSpPr>
              <a:spLocks noChangeShapeType="1"/>
            </p:cNvSpPr>
            <p:nvPr/>
          </p:nvSpPr>
          <p:spPr bwMode="auto">
            <a:xfrm>
              <a:off x="571" y="1124"/>
              <a:ext cx="200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" name="Line 5"/>
            <p:cNvSpPr>
              <a:spLocks noChangeShapeType="1"/>
            </p:cNvSpPr>
            <p:nvPr/>
          </p:nvSpPr>
          <p:spPr bwMode="auto">
            <a:xfrm>
              <a:off x="571" y="1680"/>
              <a:ext cx="200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571" y="1821"/>
              <a:ext cx="200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>
              <a:off x="571" y="1341"/>
              <a:ext cx="9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>
              <a:off x="2037" y="1341"/>
              <a:ext cx="5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>
              <a:off x="2284" y="1495"/>
              <a:ext cx="2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>
              <a:off x="571" y="1526"/>
              <a:ext cx="45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570" y="1325"/>
              <a:ext cx="2008" cy="273"/>
            </a:xfrm>
            <a:custGeom>
              <a:avLst/>
              <a:gdLst>
                <a:gd name="T0" fmla="*/ 0 w 1783"/>
                <a:gd name="T1" fmla="*/ 272 h 256"/>
                <a:gd name="T2" fmla="*/ 203 w 1783"/>
                <a:gd name="T3" fmla="*/ 272 h 256"/>
                <a:gd name="T4" fmla="*/ 334 w 1783"/>
                <a:gd name="T5" fmla="*/ 272 h 256"/>
                <a:gd name="T6" fmla="*/ 419 w 1783"/>
                <a:gd name="T7" fmla="*/ 262 h 256"/>
                <a:gd name="T8" fmla="*/ 507 w 1783"/>
                <a:gd name="T9" fmla="*/ 246 h 256"/>
                <a:gd name="T10" fmla="*/ 635 w 1783"/>
                <a:gd name="T11" fmla="*/ 205 h 256"/>
                <a:gd name="T12" fmla="*/ 750 w 1783"/>
                <a:gd name="T13" fmla="*/ 163 h 256"/>
                <a:gd name="T14" fmla="*/ 865 w 1783"/>
                <a:gd name="T15" fmla="*/ 106 h 256"/>
                <a:gd name="T16" fmla="*/ 970 w 1783"/>
                <a:gd name="T17" fmla="*/ 54 h 256"/>
                <a:gd name="T18" fmla="*/ 1037 w 1783"/>
                <a:gd name="T19" fmla="*/ 29 h 256"/>
                <a:gd name="T20" fmla="*/ 1112 w 1783"/>
                <a:gd name="T21" fmla="*/ 6 h 256"/>
                <a:gd name="T22" fmla="*/ 1176 w 1783"/>
                <a:gd name="T23" fmla="*/ 0 h 256"/>
                <a:gd name="T24" fmla="*/ 1243 w 1783"/>
                <a:gd name="T25" fmla="*/ 0 h 256"/>
                <a:gd name="T26" fmla="*/ 1328 w 1783"/>
                <a:gd name="T27" fmla="*/ 10 h 256"/>
                <a:gd name="T28" fmla="*/ 1422 w 1783"/>
                <a:gd name="T29" fmla="*/ 35 h 256"/>
                <a:gd name="T30" fmla="*/ 1520 w 1783"/>
                <a:gd name="T31" fmla="*/ 80 h 256"/>
                <a:gd name="T32" fmla="*/ 1635 w 1783"/>
                <a:gd name="T33" fmla="*/ 147 h 256"/>
                <a:gd name="T34" fmla="*/ 1706 w 1783"/>
                <a:gd name="T35" fmla="*/ 192 h 256"/>
                <a:gd name="T36" fmla="*/ 1774 w 1783"/>
                <a:gd name="T37" fmla="*/ 221 h 256"/>
                <a:gd name="T38" fmla="*/ 1855 w 1783"/>
                <a:gd name="T39" fmla="*/ 246 h 256"/>
                <a:gd name="T40" fmla="*/ 1929 w 1783"/>
                <a:gd name="T41" fmla="*/ 259 h 256"/>
                <a:gd name="T42" fmla="*/ 2007 w 1783"/>
                <a:gd name="T43" fmla="*/ 256 h 25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83"/>
                <a:gd name="T67" fmla="*/ 0 h 256"/>
                <a:gd name="T68" fmla="*/ 1783 w 1783"/>
                <a:gd name="T69" fmla="*/ 256 h 25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83" h="256">
                  <a:moveTo>
                    <a:pt x="0" y="255"/>
                  </a:moveTo>
                  <a:lnTo>
                    <a:pt x="180" y="255"/>
                  </a:lnTo>
                  <a:lnTo>
                    <a:pt x="297" y="255"/>
                  </a:lnTo>
                  <a:lnTo>
                    <a:pt x="372" y="246"/>
                  </a:lnTo>
                  <a:lnTo>
                    <a:pt x="450" y="231"/>
                  </a:lnTo>
                  <a:lnTo>
                    <a:pt x="564" y="192"/>
                  </a:lnTo>
                  <a:lnTo>
                    <a:pt x="666" y="153"/>
                  </a:lnTo>
                  <a:lnTo>
                    <a:pt x="768" y="99"/>
                  </a:lnTo>
                  <a:lnTo>
                    <a:pt x="861" y="51"/>
                  </a:lnTo>
                  <a:lnTo>
                    <a:pt x="921" y="27"/>
                  </a:lnTo>
                  <a:lnTo>
                    <a:pt x="987" y="6"/>
                  </a:lnTo>
                  <a:lnTo>
                    <a:pt x="1044" y="0"/>
                  </a:lnTo>
                  <a:lnTo>
                    <a:pt x="1104" y="0"/>
                  </a:lnTo>
                  <a:lnTo>
                    <a:pt x="1179" y="9"/>
                  </a:lnTo>
                  <a:lnTo>
                    <a:pt x="1263" y="33"/>
                  </a:lnTo>
                  <a:lnTo>
                    <a:pt x="1350" y="75"/>
                  </a:lnTo>
                  <a:lnTo>
                    <a:pt x="1452" y="138"/>
                  </a:lnTo>
                  <a:lnTo>
                    <a:pt x="1515" y="180"/>
                  </a:lnTo>
                  <a:lnTo>
                    <a:pt x="1575" y="207"/>
                  </a:lnTo>
                  <a:lnTo>
                    <a:pt x="1647" y="231"/>
                  </a:lnTo>
                  <a:lnTo>
                    <a:pt x="1713" y="243"/>
                  </a:lnTo>
                  <a:lnTo>
                    <a:pt x="1782" y="240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1100" y="1431"/>
              <a:ext cx="1272" cy="250"/>
            </a:xfrm>
            <a:custGeom>
              <a:avLst/>
              <a:gdLst>
                <a:gd name="T0" fmla="*/ 0 w 1129"/>
                <a:gd name="T1" fmla="*/ 249 h 235"/>
                <a:gd name="T2" fmla="*/ 91 w 1129"/>
                <a:gd name="T3" fmla="*/ 201 h 235"/>
                <a:gd name="T4" fmla="*/ 260 w 1129"/>
                <a:gd name="T5" fmla="*/ 115 h 235"/>
                <a:gd name="T6" fmla="*/ 419 w 1129"/>
                <a:gd name="T7" fmla="*/ 48 h 235"/>
                <a:gd name="T8" fmla="*/ 564 w 1129"/>
                <a:gd name="T9" fmla="*/ 10 h 235"/>
                <a:gd name="T10" fmla="*/ 652 w 1129"/>
                <a:gd name="T11" fmla="*/ 0 h 235"/>
                <a:gd name="T12" fmla="*/ 737 w 1129"/>
                <a:gd name="T13" fmla="*/ 10 h 235"/>
                <a:gd name="T14" fmla="*/ 825 w 1129"/>
                <a:gd name="T15" fmla="*/ 32 h 235"/>
                <a:gd name="T16" fmla="*/ 926 w 1129"/>
                <a:gd name="T17" fmla="*/ 77 h 235"/>
                <a:gd name="T18" fmla="*/ 1017 w 1129"/>
                <a:gd name="T19" fmla="*/ 115 h 235"/>
                <a:gd name="T20" fmla="*/ 1075 w 1129"/>
                <a:gd name="T21" fmla="*/ 150 h 235"/>
                <a:gd name="T22" fmla="*/ 1159 w 1129"/>
                <a:gd name="T23" fmla="*/ 188 h 235"/>
                <a:gd name="T24" fmla="*/ 1271 w 1129"/>
                <a:gd name="T25" fmla="*/ 243 h 2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29"/>
                <a:gd name="T40" fmla="*/ 0 h 235"/>
                <a:gd name="T41" fmla="*/ 1129 w 1129"/>
                <a:gd name="T42" fmla="*/ 235 h 2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29" h="235">
                  <a:moveTo>
                    <a:pt x="0" y="234"/>
                  </a:moveTo>
                  <a:lnTo>
                    <a:pt x="81" y="189"/>
                  </a:lnTo>
                  <a:lnTo>
                    <a:pt x="231" y="108"/>
                  </a:lnTo>
                  <a:lnTo>
                    <a:pt x="372" y="45"/>
                  </a:lnTo>
                  <a:lnTo>
                    <a:pt x="501" y="9"/>
                  </a:lnTo>
                  <a:lnTo>
                    <a:pt x="579" y="0"/>
                  </a:lnTo>
                  <a:lnTo>
                    <a:pt x="654" y="9"/>
                  </a:lnTo>
                  <a:lnTo>
                    <a:pt x="732" y="30"/>
                  </a:lnTo>
                  <a:lnTo>
                    <a:pt x="822" y="72"/>
                  </a:lnTo>
                  <a:lnTo>
                    <a:pt x="903" y="108"/>
                  </a:lnTo>
                  <a:lnTo>
                    <a:pt x="954" y="141"/>
                  </a:lnTo>
                  <a:lnTo>
                    <a:pt x="1029" y="177"/>
                  </a:lnTo>
                  <a:lnTo>
                    <a:pt x="1128" y="228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361" y="1526"/>
              <a:ext cx="785" cy="155"/>
            </a:xfrm>
            <a:custGeom>
              <a:avLst/>
              <a:gdLst>
                <a:gd name="T0" fmla="*/ 0 w 697"/>
                <a:gd name="T1" fmla="*/ 151 h 145"/>
                <a:gd name="T2" fmla="*/ 71 w 697"/>
                <a:gd name="T3" fmla="*/ 115 h 145"/>
                <a:gd name="T4" fmla="*/ 189 w 697"/>
                <a:gd name="T5" fmla="*/ 55 h 145"/>
                <a:gd name="T6" fmla="*/ 257 w 697"/>
                <a:gd name="T7" fmla="*/ 26 h 145"/>
                <a:gd name="T8" fmla="*/ 324 w 697"/>
                <a:gd name="T9" fmla="*/ 6 h 145"/>
                <a:gd name="T10" fmla="*/ 412 w 697"/>
                <a:gd name="T11" fmla="*/ 0 h 145"/>
                <a:gd name="T12" fmla="*/ 497 w 697"/>
                <a:gd name="T13" fmla="*/ 16 h 145"/>
                <a:gd name="T14" fmla="*/ 585 w 697"/>
                <a:gd name="T15" fmla="*/ 55 h 145"/>
                <a:gd name="T16" fmla="*/ 672 w 697"/>
                <a:gd name="T17" fmla="*/ 96 h 145"/>
                <a:gd name="T18" fmla="*/ 737 w 697"/>
                <a:gd name="T19" fmla="*/ 128 h 145"/>
                <a:gd name="T20" fmla="*/ 784 w 697"/>
                <a:gd name="T21" fmla="*/ 154 h 1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97"/>
                <a:gd name="T34" fmla="*/ 0 h 145"/>
                <a:gd name="T35" fmla="*/ 697 w 697"/>
                <a:gd name="T36" fmla="*/ 145 h 1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97" h="145">
                  <a:moveTo>
                    <a:pt x="0" y="141"/>
                  </a:moveTo>
                  <a:lnTo>
                    <a:pt x="63" y="108"/>
                  </a:lnTo>
                  <a:lnTo>
                    <a:pt x="168" y="51"/>
                  </a:lnTo>
                  <a:lnTo>
                    <a:pt x="228" y="24"/>
                  </a:lnTo>
                  <a:lnTo>
                    <a:pt x="288" y="6"/>
                  </a:lnTo>
                  <a:lnTo>
                    <a:pt x="366" y="0"/>
                  </a:lnTo>
                  <a:lnTo>
                    <a:pt x="441" y="15"/>
                  </a:lnTo>
                  <a:lnTo>
                    <a:pt x="519" y="51"/>
                  </a:lnTo>
                  <a:lnTo>
                    <a:pt x="597" y="90"/>
                  </a:lnTo>
                  <a:lnTo>
                    <a:pt x="654" y="120"/>
                  </a:lnTo>
                  <a:lnTo>
                    <a:pt x="696" y="144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1523" y="1622"/>
              <a:ext cx="484" cy="56"/>
            </a:xfrm>
            <a:custGeom>
              <a:avLst/>
              <a:gdLst>
                <a:gd name="T0" fmla="*/ 0 w 430"/>
                <a:gd name="T1" fmla="*/ 55 h 52"/>
                <a:gd name="T2" fmla="*/ 57 w 430"/>
                <a:gd name="T3" fmla="*/ 36 h 52"/>
                <a:gd name="T4" fmla="*/ 152 w 430"/>
                <a:gd name="T5" fmla="*/ 10 h 52"/>
                <a:gd name="T6" fmla="*/ 213 w 430"/>
                <a:gd name="T7" fmla="*/ 0 h 52"/>
                <a:gd name="T8" fmla="*/ 270 w 430"/>
                <a:gd name="T9" fmla="*/ 3 h 52"/>
                <a:gd name="T10" fmla="*/ 348 w 430"/>
                <a:gd name="T11" fmla="*/ 13 h 52"/>
                <a:gd name="T12" fmla="*/ 425 w 430"/>
                <a:gd name="T13" fmla="*/ 39 h 52"/>
                <a:gd name="T14" fmla="*/ 483 w 430"/>
                <a:gd name="T15" fmla="*/ 55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30"/>
                <a:gd name="T25" fmla="*/ 0 h 52"/>
                <a:gd name="T26" fmla="*/ 430 w 430"/>
                <a:gd name="T27" fmla="*/ 52 h 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30" h="52">
                  <a:moveTo>
                    <a:pt x="0" y="51"/>
                  </a:moveTo>
                  <a:lnTo>
                    <a:pt x="51" y="33"/>
                  </a:lnTo>
                  <a:lnTo>
                    <a:pt x="135" y="9"/>
                  </a:lnTo>
                  <a:lnTo>
                    <a:pt x="189" y="0"/>
                  </a:lnTo>
                  <a:lnTo>
                    <a:pt x="240" y="3"/>
                  </a:lnTo>
                  <a:lnTo>
                    <a:pt x="309" y="12"/>
                  </a:lnTo>
                  <a:lnTo>
                    <a:pt x="378" y="36"/>
                  </a:lnTo>
                  <a:lnTo>
                    <a:pt x="429" y="51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1691680" y="476672"/>
            <a:ext cx="60608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l-GR" sz="3200" dirty="0" smtClean="0"/>
              <a:t>Λοφοειδείς</a:t>
            </a:r>
            <a:r>
              <a:rPr lang="en-US" sz="3200" dirty="0" smtClean="0"/>
              <a:t> </a:t>
            </a:r>
            <a:r>
              <a:rPr lang="el-GR" sz="3200" dirty="0" smtClean="0"/>
              <a:t>σεισμικές ανακλάσεις</a:t>
            </a:r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194C-E825-4340-8D46-4F9EF606F3D5}" type="slidenum">
              <a:rPr lang="el-GR" smtClean="0"/>
              <a:pPr/>
              <a:t>19</a:t>
            </a:fld>
            <a:endParaRPr lang="el-GR"/>
          </a:p>
        </p:txBody>
      </p:sp>
      <p:pic>
        <p:nvPicPr>
          <p:cNvPr id="23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194C-E825-4340-8D46-4F9EF606F3D5}" type="slidenum">
              <a:rPr lang="el-GR" smtClean="0"/>
              <a:pPr/>
              <a:t>2</a:t>
            </a:fld>
            <a:endParaRPr lang="el-GR"/>
          </a:p>
        </p:txBody>
      </p:sp>
      <p:sp>
        <p:nvSpPr>
          <p:cNvPr id="14" name="3 - Θέση αριθμού διαφάνειας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8AD827-62BA-4B61-9FAE-745D49380791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5121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>
                <a:latin typeface="Calibri" pitchFamily="34" charset="0"/>
              </a:rPr>
              <a:t>Το </a:t>
            </a:r>
            <a:r>
              <a:rPr lang="el-GR" sz="2000" dirty="0">
                <a:latin typeface="Calibri" pitchFamily="34" charset="0"/>
              </a:rPr>
              <a:t>παρόν υλικό διατίθεται με τους όρους της άδειας χρήσης Creative </a:t>
            </a:r>
            <a:r>
              <a:rPr lang="el-GR" sz="2000" dirty="0" err="1">
                <a:latin typeface="Calibri" pitchFamily="34" charset="0"/>
              </a:rPr>
              <a:t>Commons</a:t>
            </a:r>
            <a:r>
              <a:rPr lang="el-GR" sz="2000" dirty="0">
                <a:latin typeface="Calibri" pitchFamily="34" charset="0"/>
              </a:rPr>
              <a:t> </a:t>
            </a:r>
            <a:r>
              <a:rPr lang="el-GR" sz="2000" dirty="0" smtClean="0">
                <a:latin typeface="Calibri" pitchFamily="34" charset="0"/>
              </a:rPr>
              <a:t>Αναφορά Δημιουργού-Μη Εμπορική Χρήση-Όχι Παράγωγα Έργα CC BY-NC-ND 4.0 [</a:t>
            </a:r>
            <a:r>
              <a:rPr lang="el-GR" sz="2000" dirty="0">
                <a:latin typeface="Calibri" pitchFamily="34" charset="0"/>
              </a:rPr>
              <a:t>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>
                <a:latin typeface="Calibri" pitchFamily="34" charset="0"/>
              </a:rPr>
              <a:t>κ.λ.π</a:t>
            </a:r>
            <a:r>
              <a:rPr lang="el-GR" sz="2000" dirty="0">
                <a:latin typeface="Calibri" pitchFamily="34" charset="0"/>
              </a:rPr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>
                <a:latin typeface="Calibri" pitchFamily="34" charset="0"/>
              </a:rPr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18" name="TextBox 5"/>
          <p:cNvSpPr txBox="1"/>
          <p:nvPr/>
        </p:nvSpPr>
        <p:spPr>
          <a:xfrm>
            <a:off x="72008" y="2996952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>
                <a:latin typeface="Calibri" pitchFamily="34" charset="0"/>
              </a:rPr>
              <a:t>[1] http://</a:t>
            </a:r>
            <a:r>
              <a:rPr lang="el-GR" dirty="0" smtClean="0">
                <a:latin typeface="Calibri" pitchFamily="34" charset="0"/>
              </a:rPr>
              <a:t>creativecommons.org/licenses/by-nc-</a:t>
            </a:r>
            <a:r>
              <a:rPr lang="en-GB" dirty="0" err="1" smtClean="0">
                <a:latin typeface="Calibri" pitchFamily="34" charset="0"/>
              </a:rPr>
              <a:t>nd</a:t>
            </a:r>
            <a:r>
              <a:rPr lang="el-GR" dirty="0" smtClean="0">
                <a:latin typeface="Calibri" pitchFamily="34" charset="0"/>
              </a:rPr>
              <a:t>/4.0</a:t>
            </a:r>
            <a:r>
              <a:rPr lang="el-GR" dirty="0">
                <a:latin typeface="Calibri" pitchFamily="34" charset="0"/>
              </a:rPr>
              <a:t>/ </a:t>
            </a:r>
            <a:endParaRPr lang="en-US" dirty="0" smtClean="0">
              <a:latin typeface="Calibri" pitchFamily="34" charset="0"/>
            </a:endParaRPr>
          </a:p>
          <a:p>
            <a:endParaRPr lang="el-GR" dirty="0">
              <a:latin typeface="Calibri" pitchFamily="34" charset="0"/>
            </a:endParaRPr>
          </a:p>
          <a:p>
            <a:pPr algn="just">
              <a:buNone/>
            </a:pPr>
            <a:r>
              <a:rPr lang="el-GR" b="1" dirty="0" smtClean="0">
                <a:latin typeface="Calibri" pitchFamily="34" charset="0"/>
              </a:rPr>
              <a:t>Σύμφωνα με αυτήν την άδεια ο δικαιούχος σας δίνει το δικαίωμα να</a:t>
            </a:r>
            <a:r>
              <a:rPr lang="el-GR" dirty="0" smtClean="0">
                <a:latin typeface="Calibri" pitchFamily="34" charset="0"/>
              </a:rPr>
              <a:t>: </a:t>
            </a:r>
            <a:endParaRPr lang="en-US" dirty="0" smtClean="0">
              <a:latin typeface="Calibri" pitchFamily="34" charset="0"/>
            </a:endParaRPr>
          </a:p>
          <a:p>
            <a:pPr algn="just">
              <a:buNone/>
            </a:pPr>
            <a:r>
              <a:rPr lang="el-GR" b="1" dirty="0" smtClean="0">
                <a:latin typeface="Calibri" pitchFamily="34" charset="0"/>
              </a:rPr>
              <a:t>Μοιραστείτε</a:t>
            </a:r>
            <a:r>
              <a:rPr lang="el-GR" dirty="0" smtClean="0">
                <a:latin typeface="Calibri" pitchFamily="34" charset="0"/>
              </a:rPr>
              <a:t> — αντιγράψετε και αναδιανέμετε το υλικό Υπό τους ακόλουθους όρους: </a:t>
            </a:r>
            <a:endParaRPr lang="en-US" dirty="0" smtClean="0">
              <a:latin typeface="Calibri" pitchFamily="34" charset="0"/>
            </a:endParaRPr>
          </a:p>
          <a:p>
            <a:pPr algn="just">
              <a:buNone/>
            </a:pPr>
            <a:r>
              <a:rPr lang="el-GR" b="1" dirty="0" smtClean="0">
                <a:latin typeface="Calibri" pitchFamily="34" charset="0"/>
              </a:rPr>
              <a:t>Αναφορά Δημιουργού </a:t>
            </a:r>
            <a:r>
              <a:rPr lang="el-GR" dirty="0" smtClean="0">
                <a:latin typeface="Calibri" pitchFamily="34" charset="0"/>
              </a:rPr>
              <a:t>— Θα πρέπει να καταχωρίσετε αναφορά στο δημιουργό, με σύνδεσμο της άδειας</a:t>
            </a:r>
            <a:endParaRPr lang="en-US" dirty="0" smtClean="0">
              <a:latin typeface="Calibri" pitchFamily="34" charset="0"/>
            </a:endParaRPr>
          </a:p>
          <a:p>
            <a:pPr algn="just">
              <a:buNone/>
            </a:pPr>
            <a:r>
              <a:rPr lang="el-GR" dirty="0" smtClean="0">
                <a:latin typeface="Calibri" pitchFamily="34" charset="0"/>
              </a:rPr>
              <a:t> </a:t>
            </a:r>
            <a:r>
              <a:rPr lang="el-GR" b="1" dirty="0" smtClean="0">
                <a:latin typeface="Calibri" pitchFamily="34" charset="0"/>
              </a:rPr>
              <a:t>Μη εμπορική χρήση </a:t>
            </a:r>
            <a:r>
              <a:rPr lang="el-GR" dirty="0" smtClean="0">
                <a:latin typeface="Calibri" pitchFamily="34" charset="0"/>
              </a:rPr>
              <a:t>— Δεν μπορείτε να χρησιμοποιήσετε το υλικό για εμπορικούς σκοπούς</a:t>
            </a:r>
            <a:endParaRPr lang="en-US" dirty="0" smtClean="0">
              <a:latin typeface="Calibri" pitchFamily="34" charset="0"/>
            </a:endParaRPr>
          </a:p>
          <a:p>
            <a:pPr algn="just">
              <a:buNone/>
            </a:pPr>
            <a:r>
              <a:rPr lang="el-GR" dirty="0" smtClean="0">
                <a:latin typeface="Calibri" pitchFamily="34" charset="0"/>
              </a:rPr>
              <a:t> </a:t>
            </a:r>
            <a:r>
              <a:rPr lang="el-GR" b="1" dirty="0" smtClean="0">
                <a:latin typeface="Calibri" pitchFamily="34" charset="0"/>
              </a:rPr>
              <a:t>Μη παράγωγα έργα</a:t>
            </a:r>
            <a:r>
              <a:rPr lang="el-GR" dirty="0" smtClean="0">
                <a:latin typeface="Calibri" pitchFamily="34" charset="0"/>
              </a:rPr>
              <a:t> — Μπορείτε να αναδιανείμετε το υλικό ως έχει, χωρίς να προβείτε σε αλλαγές (ανάμιξη, τροποποίηση)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9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2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93296"/>
            <a:ext cx="726005" cy="704483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latin typeface="Calibri" pitchFamily="34" charset="0"/>
              </a:rPr>
              <a:t>Σημείωμα </a:t>
            </a:r>
            <a:r>
              <a:rPr lang="el-GR" dirty="0" smtClean="0">
                <a:latin typeface="Calibri" pitchFamily="34" charset="0"/>
              </a:rPr>
              <a:t>Αδειοδότησης</a:t>
            </a:r>
            <a:endParaRPr lang="el-GR" dirty="0">
              <a:latin typeface="Calibri" pitchFamily="34" charset="0"/>
            </a:endParaRPr>
          </a:p>
        </p:txBody>
      </p:sp>
      <p:pic>
        <p:nvPicPr>
          <p:cNvPr id="10" name="Picture 11" descr="C:\Documents and Settings\User\Επιφάνεια εργασίας\ANOIKTAMATHIMATAFINAL\Final_EDIT\BYNCN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5788" y="2786059"/>
            <a:ext cx="1216750" cy="428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91680" y="476672"/>
            <a:ext cx="63419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l-GR" sz="3200" dirty="0" smtClean="0"/>
              <a:t>Καμπυλωτές</a:t>
            </a:r>
            <a:r>
              <a:rPr lang="en-US" sz="3200" dirty="0" smtClean="0"/>
              <a:t> </a:t>
            </a:r>
            <a:r>
              <a:rPr lang="el-GR" sz="3200" dirty="0" smtClean="0"/>
              <a:t>σεισμικές ανακλάσεις</a:t>
            </a:r>
          </a:p>
        </p:txBody>
      </p: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2627784" y="2276872"/>
            <a:ext cx="4104456" cy="2768848"/>
            <a:chOff x="575" y="2556"/>
            <a:chExt cx="1998" cy="1076"/>
          </a:xfrm>
        </p:grpSpPr>
        <p:sp>
          <p:nvSpPr>
            <p:cNvPr id="7" name="Rectangle 19"/>
            <p:cNvSpPr>
              <a:spLocks noChangeArrowheads="1"/>
            </p:cNvSpPr>
            <p:nvPr/>
          </p:nvSpPr>
          <p:spPr bwMode="auto">
            <a:xfrm>
              <a:off x="576" y="2556"/>
              <a:ext cx="1995" cy="1076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" name="Freeform 20"/>
            <p:cNvSpPr>
              <a:spLocks/>
            </p:cNvSpPr>
            <p:nvPr/>
          </p:nvSpPr>
          <p:spPr bwMode="auto">
            <a:xfrm>
              <a:off x="575" y="2619"/>
              <a:ext cx="1998" cy="46"/>
            </a:xfrm>
            <a:custGeom>
              <a:avLst/>
              <a:gdLst>
                <a:gd name="T0" fmla="*/ 0 w 1774"/>
                <a:gd name="T1" fmla="*/ 0 h 43"/>
                <a:gd name="T2" fmla="*/ 51 w 1774"/>
                <a:gd name="T3" fmla="*/ 16 h 43"/>
                <a:gd name="T4" fmla="*/ 199 w 1774"/>
                <a:gd name="T5" fmla="*/ 32 h 43"/>
                <a:gd name="T6" fmla="*/ 318 w 1774"/>
                <a:gd name="T7" fmla="*/ 42 h 43"/>
                <a:gd name="T8" fmla="*/ 510 w 1774"/>
                <a:gd name="T9" fmla="*/ 45 h 43"/>
                <a:gd name="T10" fmla="*/ 642 w 1774"/>
                <a:gd name="T11" fmla="*/ 39 h 43"/>
                <a:gd name="T12" fmla="*/ 787 w 1774"/>
                <a:gd name="T13" fmla="*/ 26 h 43"/>
                <a:gd name="T14" fmla="*/ 956 w 1774"/>
                <a:gd name="T15" fmla="*/ 10 h 43"/>
                <a:gd name="T16" fmla="*/ 1142 w 1774"/>
                <a:gd name="T17" fmla="*/ 0 h 43"/>
                <a:gd name="T18" fmla="*/ 1287 w 1774"/>
                <a:gd name="T19" fmla="*/ 6 h 43"/>
                <a:gd name="T20" fmla="*/ 1446 w 1774"/>
                <a:gd name="T21" fmla="*/ 19 h 43"/>
                <a:gd name="T22" fmla="*/ 1581 w 1774"/>
                <a:gd name="T23" fmla="*/ 22 h 43"/>
                <a:gd name="T24" fmla="*/ 1737 w 1774"/>
                <a:gd name="T25" fmla="*/ 13 h 43"/>
                <a:gd name="T26" fmla="*/ 1896 w 1774"/>
                <a:gd name="T27" fmla="*/ 10 h 43"/>
                <a:gd name="T28" fmla="*/ 1997 w 1774"/>
                <a:gd name="T29" fmla="*/ 6 h 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74"/>
                <a:gd name="T46" fmla="*/ 0 h 43"/>
                <a:gd name="T47" fmla="*/ 1774 w 1774"/>
                <a:gd name="T48" fmla="*/ 43 h 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74" h="43">
                  <a:moveTo>
                    <a:pt x="0" y="0"/>
                  </a:moveTo>
                  <a:lnTo>
                    <a:pt x="45" y="15"/>
                  </a:lnTo>
                  <a:lnTo>
                    <a:pt x="177" y="30"/>
                  </a:lnTo>
                  <a:lnTo>
                    <a:pt x="282" y="39"/>
                  </a:lnTo>
                  <a:lnTo>
                    <a:pt x="453" y="42"/>
                  </a:lnTo>
                  <a:lnTo>
                    <a:pt x="570" y="36"/>
                  </a:lnTo>
                  <a:lnTo>
                    <a:pt x="699" y="24"/>
                  </a:lnTo>
                  <a:lnTo>
                    <a:pt x="849" y="9"/>
                  </a:lnTo>
                  <a:lnTo>
                    <a:pt x="1014" y="0"/>
                  </a:lnTo>
                  <a:lnTo>
                    <a:pt x="1143" y="6"/>
                  </a:lnTo>
                  <a:lnTo>
                    <a:pt x="1284" y="18"/>
                  </a:lnTo>
                  <a:lnTo>
                    <a:pt x="1404" y="21"/>
                  </a:lnTo>
                  <a:lnTo>
                    <a:pt x="1542" y="12"/>
                  </a:lnTo>
                  <a:lnTo>
                    <a:pt x="1683" y="9"/>
                  </a:lnTo>
                  <a:lnTo>
                    <a:pt x="1773" y="6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Freeform 21"/>
            <p:cNvSpPr>
              <a:spLocks/>
            </p:cNvSpPr>
            <p:nvPr/>
          </p:nvSpPr>
          <p:spPr bwMode="auto">
            <a:xfrm>
              <a:off x="578" y="2702"/>
              <a:ext cx="1995" cy="46"/>
            </a:xfrm>
            <a:custGeom>
              <a:avLst/>
              <a:gdLst>
                <a:gd name="T0" fmla="*/ 0 w 1771"/>
                <a:gd name="T1" fmla="*/ 10 h 43"/>
                <a:gd name="T2" fmla="*/ 115 w 1771"/>
                <a:gd name="T3" fmla="*/ 26 h 43"/>
                <a:gd name="T4" fmla="*/ 280 w 1771"/>
                <a:gd name="T5" fmla="*/ 39 h 43"/>
                <a:gd name="T6" fmla="*/ 402 w 1771"/>
                <a:gd name="T7" fmla="*/ 45 h 43"/>
                <a:gd name="T8" fmla="*/ 524 w 1771"/>
                <a:gd name="T9" fmla="*/ 45 h 43"/>
                <a:gd name="T10" fmla="*/ 659 w 1771"/>
                <a:gd name="T11" fmla="*/ 42 h 43"/>
                <a:gd name="T12" fmla="*/ 774 w 1771"/>
                <a:gd name="T13" fmla="*/ 32 h 43"/>
                <a:gd name="T14" fmla="*/ 865 w 1771"/>
                <a:gd name="T15" fmla="*/ 19 h 43"/>
                <a:gd name="T16" fmla="*/ 983 w 1771"/>
                <a:gd name="T17" fmla="*/ 6 h 43"/>
                <a:gd name="T18" fmla="*/ 1088 w 1771"/>
                <a:gd name="T19" fmla="*/ 0 h 43"/>
                <a:gd name="T20" fmla="*/ 1163 w 1771"/>
                <a:gd name="T21" fmla="*/ 3 h 43"/>
                <a:gd name="T22" fmla="*/ 1261 w 1771"/>
                <a:gd name="T23" fmla="*/ 19 h 43"/>
                <a:gd name="T24" fmla="*/ 1318 w 1771"/>
                <a:gd name="T25" fmla="*/ 29 h 43"/>
                <a:gd name="T26" fmla="*/ 1396 w 1771"/>
                <a:gd name="T27" fmla="*/ 39 h 43"/>
                <a:gd name="T28" fmla="*/ 1463 w 1771"/>
                <a:gd name="T29" fmla="*/ 42 h 43"/>
                <a:gd name="T30" fmla="*/ 1558 w 1771"/>
                <a:gd name="T31" fmla="*/ 32 h 43"/>
                <a:gd name="T32" fmla="*/ 1686 w 1771"/>
                <a:gd name="T33" fmla="*/ 22 h 43"/>
                <a:gd name="T34" fmla="*/ 1771 w 1771"/>
                <a:gd name="T35" fmla="*/ 19 h 43"/>
                <a:gd name="T36" fmla="*/ 1909 w 1771"/>
                <a:gd name="T37" fmla="*/ 26 h 43"/>
                <a:gd name="T38" fmla="*/ 1994 w 1771"/>
                <a:gd name="T39" fmla="*/ 32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71"/>
                <a:gd name="T61" fmla="*/ 0 h 43"/>
                <a:gd name="T62" fmla="*/ 1771 w 1771"/>
                <a:gd name="T63" fmla="*/ 43 h 4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71" h="43">
                  <a:moveTo>
                    <a:pt x="0" y="9"/>
                  </a:moveTo>
                  <a:lnTo>
                    <a:pt x="102" y="24"/>
                  </a:lnTo>
                  <a:lnTo>
                    <a:pt x="249" y="36"/>
                  </a:lnTo>
                  <a:lnTo>
                    <a:pt x="357" y="42"/>
                  </a:lnTo>
                  <a:lnTo>
                    <a:pt x="465" y="42"/>
                  </a:lnTo>
                  <a:lnTo>
                    <a:pt x="585" y="39"/>
                  </a:lnTo>
                  <a:lnTo>
                    <a:pt x="687" y="30"/>
                  </a:lnTo>
                  <a:lnTo>
                    <a:pt x="768" y="18"/>
                  </a:lnTo>
                  <a:lnTo>
                    <a:pt x="873" y="6"/>
                  </a:lnTo>
                  <a:lnTo>
                    <a:pt x="966" y="0"/>
                  </a:lnTo>
                  <a:lnTo>
                    <a:pt x="1032" y="3"/>
                  </a:lnTo>
                  <a:lnTo>
                    <a:pt x="1119" y="18"/>
                  </a:lnTo>
                  <a:lnTo>
                    <a:pt x="1170" y="27"/>
                  </a:lnTo>
                  <a:lnTo>
                    <a:pt x="1239" y="36"/>
                  </a:lnTo>
                  <a:lnTo>
                    <a:pt x="1299" y="39"/>
                  </a:lnTo>
                  <a:lnTo>
                    <a:pt x="1383" y="30"/>
                  </a:lnTo>
                  <a:lnTo>
                    <a:pt x="1497" y="21"/>
                  </a:lnTo>
                  <a:lnTo>
                    <a:pt x="1572" y="18"/>
                  </a:lnTo>
                  <a:lnTo>
                    <a:pt x="1695" y="24"/>
                  </a:lnTo>
                  <a:lnTo>
                    <a:pt x="1770" y="30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" name="Freeform 22"/>
            <p:cNvSpPr>
              <a:spLocks/>
            </p:cNvSpPr>
            <p:nvPr/>
          </p:nvSpPr>
          <p:spPr bwMode="auto">
            <a:xfrm>
              <a:off x="1335" y="2760"/>
              <a:ext cx="1201" cy="55"/>
            </a:xfrm>
            <a:custGeom>
              <a:avLst/>
              <a:gdLst>
                <a:gd name="T0" fmla="*/ 0 w 1066"/>
                <a:gd name="T1" fmla="*/ 41 h 52"/>
                <a:gd name="T2" fmla="*/ 132 w 1066"/>
                <a:gd name="T3" fmla="*/ 54 h 52"/>
                <a:gd name="T4" fmla="*/ 237 w 1066"/>
                <a:gd name="T5" fmla="*/ 54 h 52"/>
                <a:gd name="T6" fmla="*/ 341 w 1066"/>
                <a:gd name="T7" fmla="*/ 51 h 52"/>
                <a:gd name="T8" fmla="*/ 477 w 1066"/>
                <a:gd name="T9" fmla="*/ 35 h 52"/>
                <a:gd name="T10" fmla="*/ 578 w 1066"/>
                <a:gd name="T11" fmla="*/ 16 h 52"/>
                <a:gd name="T12" fmla="*/ 686 w 1066"/>
                <a:gd name="T13" fmla="*/ 0 h 52"/>
                <a:gd name="T14" fmla="*/ 781 w 1066"/>
                <a:gd name="T15" fmla="*/ 0 h 52"/>
                <a:gd name="T16" fmla="*/ 872 w 1066"/>
                <a:gd name="T17" fmla="*/ 10 h 52"/>
                <a:gd name="T18" fmla="*/ 957 w 1066"/>
                <a:gd name="T19" fmla="*/ 19 h 52"/>
                <a:gd name="T20" fmla="*/ 1071 w 1066"/>
                <a:gd name="T21" fmla="*/ 25 h 52"/>
                <a:gd name="T22" fmla="*/ 1173 w 1066"/>
                <a:gd name="T23" fmla="*/ 16 h 52"/>
                <a:gd name="T24" fmla="*/ 1200 w 1066"/>
                <a:gd name="T25" fmla="*/ 10 h 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66"/>
                <a:gd name="T40" fmla="*/ 0 h 52"/>
                <a:gd name="T41" fmla="*/ 1066 w 1066"/>
                <a:gd name="T42" fmla="*/ 52 h 5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66" h="52">
                  <a:moveTo>
                    <a:pt x="0" y="39"/>
                  </a:moveTo>
                  <a:lnTo>
                    <a:pt x="117" y="51"/>
                  </a:lnTo>
                  <a:lnTo>
                    <a:pt x="210" y="51"/>
                  </a:lnTo>
                  <a:lnTo>
                    <a:pt x="303" y="48"/>
                  </a:lnTo>
                  <a:lnTo>
                    <a:pt x="423" y="33"/>
                  </a:lnTo>
                  <a:lnTo>
                    <a:pt x="513" y="15"/>
                  </a:lnTo>
                  <a:lnTo>
                    <a:pt x="609" y="0"/>
                  </a:lnTo>
                  <a:lnTo>
                    <a:pt x="693" y="0"/>
                  </a:lnTo>
                  <a:lnTo>
                    <a:pt x="774" y="9"/>
                  </a:lnTo>
                  <a:lnTo>
                    <a:pt x="849" y="18"/>
                  </a:lnTo>
                  <a:lnTo>
                    <a:pt x="951" y="24"/>
                  </a:lnTo>
                  <a:lnTo>
                    <a:pt x="1041" y="15"/>
                  </a:lnTo>
                  <a:lnTo>
                    <a:pt x="1065" y="9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Freeform 23"/>
            <p:cNvSpPr>
              <a:spLocks/>
            </p:cNvSpPr>
            <p:nvPr/>
          </p:nvSpPr>
          <p:spPr bwMode="auto">
            <a:xfrm>
              <a:off x="575" y="2827"/>
              <a:ext cx="1998" cy="71"/>
            </a:xfrm>
            <a:custGeom>
              <a:avLst/>
              <a:gdLst>
                <a:gd name="T0" fmla="*/ 0 w 1774"/>
                <a:gd name="T1" fmla="*/ 16 h 67"/>
                <a:gd name="T2" fmla="*/ 101 w 1774"/>
                <a:gd name="T3" fmla="*/ 6 h 67"/>
                <a:gd name="T4" fmla="*/ 307 w 1774"/>
                <a:gd name="T5" fmla="*/ 0 h 67"/>
                <a:gd name="T6" fmla="*/ 453 w 1774"/>
                <a:gd name="T7" fmla="*/ 0 h 67"/>
                <a:gd name="T8" fmla="*/ 615 w 1774"/>
                <a:gd name="T9" fmla="*/ 0 h 67"/>
                <a:gd name="T10" fmla="*/ 716 w 1774"/>
                <a:gd name="T11" fmla="*/ 10 h 67"/>
                <a:gd name="T12" fmla="*/ 848 w 1774"/>
                <a:gd name="T13" fmla="*/ 32 h 67"/>
                <a:gd name="T14" fmla="*/ 970 w 1774"/>
                <a:gd name="T15" fmla="*/ 57 h 67"/>
                <a:gd name="T16" fmla="*/ 1088 w 1774"/>
                <a:gd name="T17" fmla="*/ 67 h 67"/>
                <a:gd name="T18" fmla="*/ 1237 w 1774"/>
                <a:gd name="T19" fmla="*/ 54 h 67"/>
                <a:gd name="T20" fmla="*/ 1372 w 1774"/>
                <a:gd name="T21" fmla="*/ 38 h 67"/>
                <a:gd name="T22" fmla="*/ 1460 w 1774"/>
                <a:gd name="T23" fmla="*/ 38 h 67"/>
                <a:gd name="T24" fmla="*/ 1578 w 1774"/>
                <a:gd name="T25" fmla="*/ 57 h 67"/>
                <a:gd name="T26" fmla="*/ 1696 w 1774"/>
                <a:gd name="T27" fmla="*/ 70 h 67"/>
                <a:gd name="T28" fmla="*/ 1801 w 1774"/>
                <a:gd name="T29" fmla="*/ 64 h 67"/>
                <a:gd name="T30" fmla="*/ 1923 w 1774"/>
                <a:gd name="T31" fmla="*/ 45 h 67"/>
                <a:gd name="T32" fmla="*/ 1997 w 1774"/>
                <a:gd name="T33" fmla="*/ 29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74"/>
                <a:gd name="T52" fmla="*/ 0 h 67"/>
                <a:gd name="T53" fmla="*/ 1774 w 1774"/>
                <a:gd name="T54" fmla="*/ 67 h 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74" h="67">
                  <a:moveTo>
                    <a:pt x="0" y="15"/>
                  </a:moveTo>
                  <a:lnTo>
                    <a:pt x="90" y="6"/>
                  </a:lnTo>
                  <a:lnTo>
                    <a:pt x="273" y="0"/>
                  </a:lnTo>
                  <a:lnTo>
                    <a:pt x="402" y="0"/>
                  </a:lnTo>
                  <a:lnTo>
                    <a:pt x="546" y="0"/>
                  </a:lnTo>
                  <a:lnTo>
                    <a:pt x="636" y="9"/>
                  </a:lnTo>
                  <a:lnTo>
                    <a:pt x="753" y="30"/>
                  </a:lnTo>
                  <a:lnTo>
                    <a:pt x="861" y="54"/>
                  </a:lnTo>
                  <a:lnTo>
                    <a:pt x="966" y="63"/>
                  </a:lnTo>
                  <a:lnTo>
                    <a:pt x="1098" y="51"/>
                  </a:lnTo>
                  <a:lnTo>
                    <a:pt x="1218" y="36"/>
                  </a:lnTo>
                  <a:lnTo>
                    <a:pt x="1296" y="36"/>
                  </a:lnTo>
                  <a:lnTo>
                    <a:pt x="1401" y="54"/>
                  </a:lnTo>
                  <a:lnTo>
                    <a:pt x="1506" y="66"/>
                  </a:lnTo>
                  <a:lnTo>
                    <a:pt x="1599" y="60"/>
                  </a:lnTo>
                  <a:lnTo>
                    <a:pt x="1707" y="42"/>
                  </a:lnTo>
                  <a:lnTo>
                    <a:pt x="1773" y="27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Freeform 24"/>
            <p:cNvSpPr>
              <a:spLocks/>
            </p:cNvSpPr>
            <p:nvPr/>
          </p:nvSpPr>
          <p:spPr bwMode="auto">
            <a:xfrm>
              <a:off x="687" y="2929"/>
              <a:ext cx="1051" cy="52"/>
            </a:xfrm>
            <a:custGeom>
              <a:avLst/>
              <a:gdLst>
                <a:gd name="T0" fmla="*/ 0 w 934"/>
                <a:gd name="T1" fmla="*/ 0 h 49"/>
                <a:gd name="T2" fmla="*/ 115 w 934"/>
                <a:gd name="T3" fmla="*/ 10 h 49"/>
                <a:gd name="T4" fmla="*/ 226 w 934"/>
                <a:gd name="T5" fmla="*/ 16 h 49"/>
                <a:gd name="T6" fmla="*/ 304 w 934"/>
                <a:gd name="T7" fmla="*/ 16 h 49"/>
                <a:gd name="T8" fmla="*/ 405 w 934"/>
                <a:gd name="T9" fmla="*/ 6 h 49"/>
                <a:gd name="T10" fmla="*/ 523 w 934"/>
                <a:gd name="T11" fmla="*/ 0 h 49"/>
                <a:gd name="T12" fmla="*/ 641 w 934"/>
                <a:gd name="T13" fmla="*/ 0 h 49"/>
                <a:gd name="T14" fmla="*/ 776 w 934"/>
                <a:gd name="T15" fmla="*/ 10 h 49"/>
                <a:gd name="T16" fmla="*/ 868 w 934"/>
                <a:gd name="T17" fmla="*/ 29 h 49"/>
                <a:gd name="T18" fmla="*/ 986 w 934"/>
                <a:gd name="T19" fmla="*/ 51 h 49"/>
                <a:gd name="T20" fmla="*/ 1050 w 934"/>
                <a:gd name="T21" fmla="*/ 51 h 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34"/>
                <a:gd name="T34" fmla="*/ 0 h 49"/>
                <a:gd name="T35" fmla="*/ 934 w 934"/>
                <a:gd name="T36" fmla="*/ 49 h 4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34" h="49">
                  <a:moveTo>
                    <a:pt x="0" y="0"/>
                  </a:moveTo>
                  <a:lnTo>
                    <a:pt x="102" y="9"/>
                  </a:lnTo>
                  <a:lnTo>
                    <a:pt x="201" y="15"/>
                  </a:lnTo>
                  <a:lnTo>
                    <a:pt x="270" y="15"/>
                  </a:lnTo>
                  <a:lnTo>
                    <a:pt x="360" y="6"/>
                  </a:lnTo>
                  <a:lnTo>
                    <a:pt x="465" y="0"/>
                  </a:lnTo>
                  <a:lnTo>
                    <a:pt x="570" y="0"/>
                  </a:lnTo>
                  <a:lnTo>
                    <a:pt x="690" y="9"/>
                  </a:lnTo>
                  <a:lnTo>
                    <a:pt x="771" y="27"/>
                  </a:lnTo>
                  <a:lnTo>
                    <a:pt x="876" y="48"/>
                  </a:lnTo>
                  <a:lnTo>
                    <a:pt x="933" y="48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Freeform 25"/>
            <p:cNvSpPr>
              <a:spLocks/>
            </p:cNvSpPr>
            <p:nvPr/>
          </p:nvSpPr>
          <p:spPr bwMode="auto">
            <a:xfrm>
              <a:off x="578" y="2945"/>
              <a:ext cx="1995" cy="139"/>
            </a:xfrm>
            <a:custGeom>
              <a:avLst/>
              <a:gdLst>
                <a:gd name="T0" fmla="*/ 0 w 1771"/>
                <a:gd name="T1" fmla="*/ 74 h 130"/>
                <a:gd name="T2" fmla="*/ 47 w 1771"/>
                <a:gd name="T3" fmla="*/ 96 h 130"/>
                <a:gd name="T4" fmla="*/ 108 w 1771"/>
                <a:gd name="T5" fmla="*/ 112 h 130"/>
                <a:gd name="T6" fmla="*/ 176 w 1771"/>
                <a:gd name="T7" fmla="*/ 128 h 130"/>
                <a:gd name="T8" fmla="*/ 243 w 1771"/>
                <a:gd name="T9" fmla="*/ 138 h 130"/>
                <a:gd name="T10" fmla="*/ 331 w 1771"/>
                <a:gd name="T11" fmla="*/ 135 h 130"/>
                <a:gd name="T12" fmla="*/ 429 w 1771"/>
                <a:gd name="T13" fmla="*/ 119 h 130"/>
                <a:gd name="T14" fmla="*/ 537 w 1771"/>
                <a:gd name="T15" fmla="*/ 90 h 130"/>
                <a:gd name="T16" fmla="*/ 649 w 1771"/>
                <a:gd name="T17" fmla="*/ 71 h 130"/>
                <a:gd name="T18" fmla="*/ 791 w 1771"/>
                <a:gd name="T19" fmla="*/ 64 h 130"/>
                <a:gd name="T20" fmla="*/ 885 w 1771"/>
                <a:gd name="T21" fmla="*/ 77 h 130"/>
                <a:gd name="T22" fmla="*/ 990 w 1771"/>
                <a:gd name="T23" fmla="*/ 96 h 130"/>
                <a:gd name="T24" fmla="*/ 1092 w 1771"/>
                <a:gd name="T25" fmla="*/ 112 h 130"/>
                <a:gd name="T26" fmla="*/ 1179 w 1771"/>
                <a:gd name="T27" fmla="*/ 112 h 130"/>
                <a:gd name="T28" fmla="*/ 1261 w 1771"/>
                <a:gd name="T29" fmla="*/ 109 h 130"/>
                <a:gd name="T30" fmla="*/ 1372 w 1771"/>
                <a:gd name="T31" fmla="*/ 77 h 130"/>
                <a:gd name="T32" fmla="*/ 1473 w 1771"/>
                <a:gd name="T33" fmla="*/ 48 h 130"/>
                <a:gd name="T34" fmla="*/ 1548 w 1771"/>
                <a:gd name="T35" fmla="*/ 38 h 130"/>
                <a:gd name="T36" fmla="*/ 1669 w 1771"/>
                <a:gd name="T37" fmla="*/ 42 h 130"/>
                <a:gd name="T38" fmla="*/ 1774 w 1771"/>
                <a:gd name="T39" fmla="*/ 42 h 130"/>
                <a:gd name="T40" fmla="*/ 1865 w 1771"/>
                <a:gd name="T41" fmla="*/ 22 h 130"/>
                <a:gd name="T42" fmla="*/ 1923 w 1771"/>
                <a:gd name="T43" fmla="*/ 10 h 130"/>
                <a:gd name="T44" fmla="*/ 1974 w 1771"/>
                <a:gd name="T45" fmla="*/ 0 h 130"/>
                <a:gd name="T46" fmla="*/ 1994 w 1771"/>
                <a:gd name="T47" fmla="*/ 0 h 13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71"/>
                <a:gd name="T73" fmla="*/ 0 h 130"/>
                <a:gd name="T74" fmla="*/ 1771 w 1771"/>
                <a:gd name="T75" fmla="*/ 130 h 13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71" h="130">
                  <a:moveTo>
                    <a:pt x="0" y="69"/>
                  </a:moveTo>
                  <a:lnTo>
                    <a:pt x="42" y="90"/>
                  </a:lnTo>
                  <a:lnTo>
                    <a:pt x="96" y="105"/>
                  </a:lnTo>
                  <a:lnTo>
                    <a:pt x="156" y="120"/>
                  </a:lnTo>
                  <a:lnTo>
                    <a:pt x="216" y="129"/>
                  </a:lnTo>
                  <a:lnTo>
                    <a:pt x="294" y="126"/>
                  </a:lnTo>
                  <a:lnTo>
                    <a:pt x="381" y="111"/>
                  </a:lnTo>
                  <a:lnTo>
                    <a:pt x="477" y="84"/>
                  </a:lnTo>
                  <a:lnTo>
                    <a:pt x="576" y="66"/>
                  </a:lnTo>
                  <a:lnTo>
                    <a:pt x="702" y="60"/>
                  </a:lnTo>
                  <a:lnTo>
                    <a:pt x="786" y="72"/>
                  </a:lnTo>
                  <a:lnTo>
                    <a:pt x="879" y="90"/>
                  </a:lnTo>
                  <a:lnTo>
                    <a:pt x="969" y="105"/>
                  </a:lnTo>
                  <a:lnTo>
                    <a:pt x="1047" y="105"/>
                  </a:lnTo>
                  <a:lnTo>
                    <a:pt x="1119" y="102"/>
                  </a:lnTo>
                  <a:lnTo>
                    <a:pt x="1218" y="72"/>
                  </a:lnTo>
                  <a:lnTo>
                    <a:pt x="1308" y="45"/>
                  </a:lnTo>
                  <a:lnTo>
                    <a:pt x="1374" y="36"/>
                  </a:lnTo>
                  <a:lnTo>
                    <a:pt x="1482" y="39"/>
                  </a:lnTo>
                  <a:lnTo>
                    <a:pt x="1575" y="39"/>
                  </a:lnTo>
                  <a:lnTo>
                    <a:pt x="1656" y="21"/>
                  </a:lnTo>
                  <a:lnTo>
                    <a:pt x="1707" y="9"/>
                  </a:lnTo>
                  <a:lnTo>
                    <a:pt x="1752" y="0"/>
                  </a:lnTo>
                  <a:lnTo>
                    <a:pt x="1770" y="0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auto">
            <a:xfrm>
              <a:off x="997" y="3147"/>
              <a:ext cx="471" cy="20"/>
            </a:xfrm>
            <a:custGeom>
              <a:avLst/>
              <a:gdLst>
                <a:gd name="T0" fmla="*/ 0 w 418"/>
                <a:gd name="T1" fmla="*/ 6 h 19"/>
                <a:gd name="T2" fmla="*/ 135 w 418"/>
                <a:gd name="T3" fmla="*/ 16 h 19"/>
                <a:gd name="T4" fmla="*/ 270 w 418"/>
                <a:gd name="T5" fmla="*/ 19 h 19"/>
                <a:gd name="T6" fmla="*/ 358 w 418"/>
                <a:gd name="T7" fmla="*/ 13 h 19"/>
                <a:gd name="T8" fmla="*/ 439 w 418"/>
                <a:gd name="T9" fmla="*/ 6 h 19"/>
                <a:gd name="T10" fmla="*/ 470 w 418"/>
                <a:gd name="T11" fmla="*/ 0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8"/>
                <a:gd name="T19" fmla="*/ 0 h 19"/>
                <a:gd name="T20" fmla="*/ 418 w 418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8" h="19">
                  <a:moveTo>
                    <a:pt x="0" y="6"/>
                  </a:moveTo>
                  <a:lnTo>
                    <a:pt x="120" y="15"/>
                  </a:lnTo>
                  <a:lnTo>
                    <a:pt x="240" y="18"/>
                  </a:lnTo>
                  <a:lnTo>
                    <a:pt x="318" y="12"/>
                  </a:lnTo>
                  <a:lnTo>
                    <a:pt x="390" y="6"/>
                  </a:lnTo>
                  <a:lnTo>
                    <a:pt x="417" y="0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27"/>
            <p:cNvSpPr>
              <a:spLocks/>
            </p:cNvSpPr>
            <p:nvPr/>
          </p:nvSpPr>
          <p:spPr bwMode="auto">
            <a:xfrm>
              <a:off x="1555" y="3086"/>
              <a:ext cx="1015" cy="129"/>
            </a:xfrm>
            <a:custGeom>
              <a:avLst/>
              <a:gdLst>
                <a:gd name="T0" fmla="*/ 0 w 901"/>
                <a:gd name="T1" fmla="*/ 125 h 121"/>
                <a:gd name="T2" fmla="*/ 95 w 901"/>
                <a:gd name="T3" fmla="*/ 128 h 121"/>
                <a:gd name="T4" fmla="*/ 189 w 901"/>
                <a:gd name="T5" fmla="*/ 115 h 121"/>
                <a:gd name="T6" fmla="*/ 294 w 901"/>
                <a:gd name="T7" fmla="*/ 77 h 121"/>
                <a:gd name="T8" fmla="*/ 341 w 901"/>
                <a:gd name="T9" fmla="*/ 61 h 121"/>
                <a:gd name="T10" fmla="*/ 433 w 901"/>
                <a:gd name="T11" fmla="*/ 54 h 121"/>
                <a:gd name="T12" fmla="*/ 571 w 901"/>
                <a:gd name="T13" fmla="*/ 51 h 121"/>
                <a:gd name="T14" fmla="*/ 703 w 901"/>
                <a:gd name="T15" fmla="*/ 54 h 121"/>
                <a:gd name="T16" fmla="*/ 791 w 901"/>
                <a:gd name="T17" fmla="*/ 45 h 121"/>
                <a:gd name="T18" fmla="*/ 875 w 901"/>
                <a:gd name="T19" fmla="*/ 19 h 121"/>
                <a:gd name="T20" fmla="*/ 943 w 901"/>
                <a:gd name="T21" fmla="*/ 3 h 121"/>
                <a:gd name="T22" fmla="*/ 1014 w 901"/>
                <a:gd name="T23" fmla="*/ 0 h 1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01"/>
                <a:gd name="T37" fmla="*/ 0 h 121"/>
                <a:gd name="T38" fmla="*/ 901 w 901"/>
                <a:gd name="T39" fmla="*/ 121 h 1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01" h="121">
                  <a:moveTo>
                    <a:pt x="0" y="117"/>
                  </a:moveTo>
                  <a:lnTo>
                    <a:pt x="84" y="120"/>
                  </a:lnTo>
                  <a:lnTo>
                    <a:pt x="168" y="108"/>
                  </a:lnTo>
                  <a:lnTo>
                    <a:pt x="261" y="72"/>
                  </a:lnTo>
                  <a:lnTo>
                    <a:pt x="303" y="57"/>
                  </a:lnTo>
                  <a:lnTo>
                    <a:pt x="384" y="51"/>
                  </a:lnTo>
                  <a:lnTo>
                    <a:pt x="507" y="48"/>
                  </a:lnTo>
                  <a:lnTo>
                    <a:pt x="624" y="51"/>
                  </a:lnTo>
                  <a:lnTo>
                    <a:pt x="702" y="42"/>
                  </a:lnTo>
                  <a:lnTo>
                    <a:pt x="777" y="18"/>
                  </a:lnTo>
                  <a:lnTo>
                    <a:pt x="837" y="3"/>
                  </a:lnTo>
                  <a:lnTo>
                    <a:pt x="900" y="0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Freeform 28"/>
            <p:cNvSpPr>
              <a:spLocks/>
            </p:cNvSpPr>
            <p:nvPr/>
          </p:nvSpPr>
          <p:spPr bwMode="auto">
            <a:xfrm>
              <a:off x="2041" y="3211"/>
              <a:ext cx="532" cy="20"/>
            </a:xfrm>
            <a:custGeom>
              <a:avLst/>
              <a:gdLst>
                <a:gd name="T0" fmla="*/ 0 w 472"/>
                <a:gd name="T1" fmla="*/ 16 h 19"/>
                <a:gd name="T2" fmla="*/ 101 w 472"/>
                <a:gd name="T3" fmla="*/ 3 h 19"/>
                <a:gd name="T4" fmla="*/ 186 w 472"/>
                <a:gd name="T5" fmla="*/ 6 h 19"/>
                <a:gd name="T6" fmla="*/ 274 w 472"/>
                <a:gd name="T7" fmla="*/ 16 h 19"/>
                <a:gd name="T8" fmla="*/ 358 w 472"/>
                <a:gd name="T9" fmla="*/ 19 h 19"/>
                <a:gd name="T10" fmla="*/ 433 w 472"/>
                <a:gd name="T11" fmla="*/ 13 h 19"/>
                <a:gd name="T12" fmla="*/ 511 w 472"/>
                <a:gd name="T13" fmla="*/ 3 h 19"/>
                <a:gd name="T14" fmla="*/ 531 w 472"/>
                <a:gd name="T15" fmla="*/ 0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2"/>
                <a:gd name="T25" fmla="*/ 0 h 19"/>
                <a:gd name="T26" fmla="*/ 472 w 472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2" h="19">
                  <a:moveTo>
                    <a:pt x="0" y="15"/>
                  </a:moveTo>
                  <a:lnTo>
                    <a:pt x="90" y="3"/>
                  </a:lnTo>
                  <a:lnTo>
                    <a:pt x="165" y="6"/>
                  </a:lnTo>
                  <a:lnTo>
                    <a:pt x="243" y="15"/>
                  </a:lnTo>
                  <a:lnTo>
                    <a:pt x="318" y="18"/>
                  </a:lnTo>
                  <a:lnTo>
                    <a:pt x="384" y="12"/>
                  </a:lnTo>
                  <a:lnTo>
                    <a:pt x="453" y="3"/>
                  </a:lnTo>
                  <a:lnTo>
                    <a:pt x="471" y="0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" name="Freeform 29"/>
            <p:cNvSpPr>
              <a:spLocks/>
            </p:cNvSpPr>
            <p:nvPr/>
          </p:nvSpPr>
          <p:spPr bwMode="auto">
            <a:xfrm>
              <a:off x="582" y="3185"/>
              <a:ext cx="1991" cy="152"/>
            </a:xfrm>
            <a:custGeom>
              <a:avLst/>
              <a:gdLst>
                <a:gd name="T0" fmla="*/ 0 w 1768"/>
                <a:gd name="T1" fmla="*/ 0 h 142"/>
                <a:gd name="T2" fmla="*/ 84 w 1768"/>
                <a:gd name="T3" fmla="*/ 29 h 142"/>
                <a:gd name="T4" fmla="*/ 199 w 1768"/>
                <a:gd name="T5" fmla="*/ 55 h 142"/>
                <a:gd name="T6" fmla="*/ 311 w 1768"/>
                <a:gd name="T7" fmla="*/ 74 h 142"/>
                <a:gd name="T8" fmla="*/ 409 w 1768"/>
                <a:gd name="T9" fmla="*/ 87 h 142"/>
                <a:gd name="T10" fmla="*/ 547 w 1768"/>
                <a:gd name="T11" fmla="*/ 109 h 142"/>
                <a:gd name="T12" fmla="*/ 693 w 1768"/>
                <a:gd name="T13" fmla="*/ 122 h 142"/>
                <a:gd name="T14" fmla="*/ 828 w 1768"/>
                <a:gd name="T15" fmla="*/ 128 h 142"/>
                <a:gd name="T16" fmla="*/ 980 w 1768"/>
                <a:gd name="T17" fmla="*/ 112 h 142"/>
                <a:gd name="T18" fmla="*/ 1169 w 1768"/>
                <a:gd name="T19" fmla="*/ 90 h 142"/>
                <a:gd name="T20" fmla="*/ 1321 w 1768"/>
                <a:gd name="T21" fmla="*/ 80 h 142"/>
                <a:gd name="T22" fmla="*/ 1473 w 1768"/>
                <a:gd name="T23" fmla="*/ 77 h 142"/>
                <a:gd name="T24" fmla="*/ 1628 w 1768"/>
                <a:gd name="T25" fmla="*/ 103 h 142"/>
                <a:gd name="T26" fmla="*/ 1760 w 1768"/>
                <a:gd name="T27" fmla="*/ 138 h 142"/>
                <a:gd name="T28" fmla="*/ 1878 w 1768"/>
                <a:gd name="T29" fmla="*/ 151 h 142"/>
                <a:gd name="T30" fmla="*/ 1990 w 1768"/>
                <a:gd name="T31" fmla="*/ 151 h 1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68"/>
                <a:gd name="T49" fmla="*/ 0 h 142"/>
                <a:gd name="T50" fmla="*/ 1768 w 1768"/>
                <a:gd name="T51" fmla="*/ 142 h 14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68" h="142">
                  <a:moveTo>
                    <a:pt x="0" y="0"/>
                  </a:moveTo>
                  <a:lnTo>
                    <a:pt x="75" y="27"/>
                  </a:lnTo>
                  <a:lnTo>
                    <a:pt x="177" y="51"/>
                  </a:lnTo>
                  <a:lnTo>
                    <a:pt x="276" y="69"/>
                  </a:lnTo>
                  <a:lnTo>
                    <a:pt x="363" y="81"/>
                  </a:lnTo>
                  <a:lnTo>
                    <a:pt x="486" y="102"/>
                  </a:lnTo>
                  <a:lnTo>
                    <a:pt x="615" y="114"/>
                  </a:lnTo>
                  <a:lnTo>
                    <a:pt x="735" y="120"/>
                  </a:lnTo>
                  <a:lnTo>
                    <a:pt x="870" y="105"/>
                  </a:lnTo>
                  <a:lnTo>
                    <a:pt x="1038" y="84"/>
                  </a:lnTo>
                  <a:lnTo>
                    <a:pt x="1173" y="75"/>
                  </a:lnTo>
                  <a:lnTo>
                    <a:pt x="1308" y="72"/>
                  </a:lnTo>
                  <a:lnTo>
                    <a:pt x="1446" y="96"/>
                  </a:lnTo>
                  <a:lnTo>
                    <a:pt x="1563" y="129"/>
                  </a:lnTo>
                  <a:lnTo>
                    <a:pt x="1668" y="141"/>
                  </a:lnTo>
                  <a:lnTo>
                    <a:pt x="1767" y="141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" name="Freeform 30"/>
            <p:cNvSpPr>
              <a:spLocks/>
            </p:cNvSpPr>
            <p:nvPr/>
          </p:nvSpPr>
          <p:spPr bwMode="auto">
            <a:xfrm>
              <a:off x="578" y="3377"/>
              <a:ext cx="1995" cy="84"/>
            </a:xfrm>
            <a:custGeom>
              <a:avLst/>
              <a:gdLst>
                <a:gd name="T0" fmla="*/ 0 w 1771"/>
                <a:gd name="T1" fmla="*/ 19 h 79"/>
                <a:gd name="T2" fmla="*/ 105 w 1771"/>
                <a:gd name="T3" fmla="*/ 38 h 79"/>
                <a:gd name="T4" fmla="*/ 264 w 1771"/>
                <a:gd name="T5" fmla="*/ 61 h 79"/>
                <a:gd name="T6" fmla="*/ 429 w 1771"/>
                <a:gd name="T7" fmla="*/ 77 h 79"/>
                <a:gd name="T8" fmla="*/ 581 w 1771"/>
                <a:gd name="T9" fmla="*/ 83 h 79"/>
                <a:gd name="T10" fmla="*/ 771 w 1771"/>
                <a:gd name="T11" fmla="*/ 70 h 79"/>
                <a:gd name="T12" fmla="*/ 939 w 1771"/>
                <a:gd name="T13" fmla="*/ 57 h 79"/>
                <a:gd name="T14" fmla="*/ 1183 w 1771"/>
                <a:gd name="T15" fmla="*/ 19 h 79"/>
                <a:gd name="T16" fmla="*/ 1443 w 1771"/>
                <a:gd name="T17" fmla="*/ 0 h 79"/>
                <a:gd name="T18" fmla="*/ 1626 w 1771"/>
                <a:gd name="T19" fmla="*/ 0 h 79"/>
                <a:gd name="T20" fmla="*/ 1788 w 1771"/>
                <a:gd name="T21" fmla="*/ 16 h 79"/>
                <a:gd name="T22" fmla="*/ 1916 w 1771"/>
                <a:gd name="T23" fmla="*/ 41 h 79"/>
                <a:gd name="T24" fmla="*/ 1994 w 1771"/>
                <a:gd name="T25" fmla="*/ 54 h 7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71"/>
                <a:gd name="T40" fmla="*/ 0 h 79"/>
                <a:gd name="T41" fmla="*/ 1771 w 1771"/>
                <a:gd name="T42" fmla="*/ 79 h 7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71" h="79">
                  <a:moveTo>
                    <a:pt x="0" y="18"/>
                  </a:moveTo>
                  <a:lnTo>
                    <a:pt x="93" y="36"/>
                  </a:lnTo>
                  <a:lnTo>
                    <a:pt x="234" y="57"/>
                  </a:lnTo>
                  <a:lnTo>
                    <a:pt x="381" y="72"/>
                  </a:lnTo>
                  <a:lnTo>
                    <a:pt x="516" y="78"/>
                  </a:lnTo>
                  <a:lnTo>
                    <a:pt x="684" y="66"/>
                  </a:lnTo>
                  <a:lnTo>
                    <a:pt x="834" y="54"/>
                  </a:lnTo>
                  <a:lnTo>
                    <a:pt x="1050" y="18"/>
                  </a:lnTo>
                  <a:lnTo>
                    <a:pt x="1281" y="0"/>
                  </a:lnTo>
                  <a:lnTo>
                    <a:pt x="1443" y="0"/>
                  </a:lnTo>
                  <a:lnTo>
                    <a:pt x="1587" y="15"/>
                  </a:lnTo>
                  <a:lnTo>
                    <a:pt x="1701" y="39"/>
                  </a:lnTo>
                  <a:lnTo>
                    <a:pt x="1770" y="51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" name="Freeform 31"/>
            <p:cNvSpPr>
              <a:spLocks/>
            </p:cNvSpPr>
            <p:nvPr/>
          </p:nvSpPr>
          <p:spPr bwMode="auto">
            <a:xfrm>
              <a:off x="575" y="3464"/>
              <a:ext cx="1991" cy="77"/>
            </a:xfrm>
            <a:custGeom>
              <a:avLst/>
              <a:gdLst>
                <a:gd name="T0" fmla="*/ 0 w 1768"/>
                <a:gd name="T1" fmla="*/ 32 h 73"/>
                <a:gd name="T2" fmla="*/ 145 w 1768"/>
                <a:gd name="T3" fmla="*/ 47 h 73"/>
                <a:gd name="T4" fmla="*/ 284 w 1768"/>
                <a:gd name="T5" fmla="*/ 63 h 73"/>
                <a:gd name="T6" fmla="*/ 507 w 1768"/>
                <a:gd name="T7" fmla="*/ 76 h 73"/>
                <a:gd name="T8" fmla="*/ 733 w 1768"/>
                <a:gd name="T9" fmla="*/ 70 h 73"/>
                <a:gd name="T10" fmla="*/ 1017 w 1768"/>
                <a:gd name="T11" fmla="*/ 51 h 73"/>
                <a:gd name="T12" fmla="*/ 1128 w 1768"/>
                <a:gd name="T13" fmla="*/ 38 h 73"/>
                <a:gd name="T14" fmla="*/ 1324 w 1768"/>
                <a:gd name="T15" fmla="*/ 13 h 73"/>
                <a:gd name="T16" fmla="*/ 1510 w 1768"/>
                <a:gd name="T17" fmla="*/ 3 h 73"/>
                <a:gd name="T18" fmla="*/ 1703 w 1768"/>
                <a:gd name="T19" fmla="*/ 0 h 73"/>
                <a:gd name="T20" fmla="*/ 1821 w 1768"/>
                <a:gd name="T21" fmla="*/ 13 h 73"/>
                <a:gd name="T22" fmla="*/ 1966 w 1768"/>
                <a:gd name="T23" fmla="*/ 41 h 73"/>
                <a:gd name="T24" fmla="*/ 1990 w 1768"/>
                <a:gd name="T25" fmla="*/ 44 h 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68"/>
                <a:gd name="T40" fmla="*/ 0 h 73"/>
                <a:gd name="T41" fmla="*/ 1768 w 1768"/>
                <a:gd name="T42" fmla="*/ 73 h 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68" h="73">
                  <a:moveTo>
                    <a:pt x="0" y="30"/>
                  </a:moveTo>
                  <a:lnTo>
                    <a:pt x="129" y="45"/>
                  </a:lnTo>
                  <a:lnTo>
                    <a:pt x="252" y="60"/>
                  </a:lnTo>
                  <a:lnTo>
                    <a:pt x="450" y="72"/>
                  </a:lnTo>
                  <a:lnTo>
                    <a:pt x="651" y="66"/>
                  </a:lnTo>
                  <a:lnTo>
                    <a:pt x="903" y="48"/>
                  </a:lnTo>
                  <a:lnTo>
                    <a:pt x="1002" y="36"/>
                  </a:lnTo>
                  <a:lnTo>
                    <a:pt x="1176" y="12"/>
                  </a:lnTo>
                  <a:lnTo>
                    <a:pt x="1341" y="3"/>
                  </a:lnTo>
                  <a:lnTo>
                    <a:pt x="1512" y="0"/>
                  </a:lnTo>
                  <a:lnTo>
                    <a:pt x="1617" y="12"/>
                  </a:lnTo>
                  <a:lnTo>
                    <a:pt x="1746" y="39"/>
                  </a:lnTo>
                  <a:lnTo>
                    <a:pt x="1767" y="42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" name="Freeform 32"/>
            <p:cNvSpPr>
              <a:spLocks/>
            </p:cNvSpPr>
            <p:nvPr/>
          </p:nvSpPr>
          <p:spPr bwMode="auto">
            <a:xfrm>
              <a:off x="741" y="3313"/>
              <a:ext cx="376" cy="78"/>
            </a:xfrm>
            <a:custGeom>
              <a:avLst/>
              <a:gdLst>
                <a:gd name="T0" fmla="*/ 0 w 334"/>
                <a:gd name="T1" fmla="*/ 77 h 73"/>
                <a:gd name="T2" fmla="*/ 128 w 334"/>
                <a:gd name="T3" fmla="*/ 45 h 73"/>
                <a:gd name="T4" fmla="*/ 233 w 334"/>
                <a:gd name="T5" fmla="*/ 29 h 73"/>
                <a:gd name="T6" fmla="*/ 341 w 334"/>
                <a:gd name="T7" fmla="*/ 6 h 73"/>
                <a:gd name="T8" fmla="*/ 375 w 334"/>
                <a:gd name="T9" fmla="*/ 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4"/>
                <a:gd name="T16" fmla="*/ 0 h 73"/>
                <a:gd name="T17" fmla="*/ 334 w 334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4" h="73">
                  <a:moveTo>
                    <a:pt x="0" y="72"/>
                  </a:moveTo>
                  <a:lnTo>
                    <a:pt x="114" y="42"/>
                  </a:lnTo>
                  <a:lnTo>
                    <a:pt x="207" y="27"/>
                  </a:lnTo>
                  <a:lnTo>
                    <a:pt x="303" y="6"/>
                  </a:lnTo>
                  <a:lnTo>
                    <a:pt x="333" y="0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" name="Freeform 33"/>
            <p:cNvSpPr>
              <a:spLocks/>
            </p:cNvSpPr>
            <p:nvPr/>
          </p:nvSpPr>
          <p:spPr bwMode="auto">
            <a:xfrm>
              <a:off x="1109" y="3345"/>
              <a:ext cx="315" cy="75"/>
            </a:xfrm>
            <a:custGeom>
              <a:avLst/>
              <a:gdLst>
                <a:gd name="T0" fmla="*/ 0 w 280"/>
                <a:gd name="T1" fmla="*/ 74 h 70"/>
                <a:gd name="T2" fmla="*/ 74 w 280"/>
                <a:gd name="T3" fmla="*/ 48 h 70"/>
                <a:gd name="T4" fmla="*/ 169 w 280"/>
                <a:gd name="T5" fmla="*/ 16 h 70"/>
                <a:gd name="T6" fmla="*/ 253 w 280"/>
                <a:gd name="T7" fmla="*/ 6 h 70"/>
                <a:gd name="T8" fmla="*/ 314 w 280"/>
                <a:gd name="T9" fmla="*/ 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0"/>
                <a:gd name="T16" fmla="*/ 0 h 70"/>
                <a:gd name="T17" fmla="*/ 280 w 280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0" h="70">
                  <a:moveTo>
                    <a:pt x="0" y="69"/>
                  </a:moveTo>
                  <a:lnTo>
                    <a:pt x="66" y="45"/>
                  </a:lnTo>
                  <a:lnTo>
                    <a:pt x="150" y="15"/>
                  </a:lnTo>
                  <a:lnTo>
                    <a:pt x="225" y="6"/>
                  </a:lnTo>
                  <a:lnTo>
                    <a:pt x="279" y="0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22" name="2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194C-E825-4340-8D46-4F9EF606F3D5}" type="slidenum">
              <a:rPr lang="el-GR" smtClean="0"/>
              <a:pPr/>
              <a:t>20</a:t>
            </a:fld>
            <a:endParaRPr lang="el-GR"/>
          </a:p>
        </p:txBody>
      </p:sp>
      <p:pic>
        <p:nvPicPr>
          <p:cNvPr id="23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24" name="6 - Εικόνα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6000768"/>
            <a:ext cx="7254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P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51" y="764704"/>
            <a:ext cx="8887690" cy="424847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115616" y="0"/>
            <a:ext cx="72871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l-GR" sz="3200" dirty="0" smtClean="0"/>
              <a:t>Παραμορφωμένες</a:t>
            </a:r>
            <a:r>
              <a:rPr lang="en-US" sz="3200" dirty="0" smtClean="0"/>
              <a:t> </a:t>
            </a:r>
            <a:r>
              <a:rPr lang="el-GR" sz="3200" dirty="0" smtClean="0"/>
              <a:t>σεισμικές ανακλάσεις</a:t>
            </a:r>
          </a:p>
        </p:txBody>
      </p:sp>
      <p:pic>
        <p:nvPicPr>
          <p:cNvPr id="30722" name="Picture 2" descr="D:\presentations\ΤΗΛΕΠΙΣΚΟΠΗΣΗ_ΘΑΛ_ΠΕΡΙΒ\SBP_ECHO_TYPES_SEISM_STRAT\F3.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933056"/>
            <a:ext cx="3571146" cy="2808312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</p:pic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3995936" y="5229200"/>
            <a:ext cx="2183979" cy="1133302"/>
            <a:chOff x="3331" y="2556"/>
            <a:chExt cx="1978" cy="1089"/>
          </a:xfrm>
        </p:grpSpPr>
        <p:sp>
          <p:nvSpPr>
            <p:cNvPr id="8" name="Rectangle 36"/>
            <p:cNvSpPr>
              <a:spLocks noChangeArrowheads="1"/>
            </p:cNvSpPr>
            <p:nvPr/>
          </p:nvSpPr>
          <p:spPr bwMode="auto">
            <a:xfrm>
              <a:off x="3332" y="2557"/>
              <a:ext cx="1975" cy="1088"/>
            </a:xfrm>
            <a:prstGeom prst="rect">
              <a:avLst/>
            </a:prstGeom>
            <a:solidFill>
              <a:srgbClr val="CC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" name="Freeform 37"/>
            <p:cNvSpPr>
              <a:spLocks/>
            </p:cNvSpPr>
            <p:nvPr/>
          </p:nvSpPr>
          <p:spPr bwMode="auto">
            <a:xfrm>
              <a:off x="4956" y="2556"/>
              <a:ext cx="353" cy="196"/>
            </a:xfrm>
            <a:custGeom>
              <a:avLst/>
              <a:gdLst>
                <a:gd name="T0" fmla="*/ 0 w 313"/>
                <a:gd name="T1" fmla="*/ 0 h 184"/>
                <a:gd name="T2" fmla="*/ 85 w 313"/>
                <a:gd name="T3" fmla="*/ 29 h 184"/>
                <a:gd name="T4" fmla="*/ 173 w 313"/>
                <a:gd name="T5" fmla="*/ 67 h 184"/>
                <a:gd name="T6" fmla="*/ 233 w 313"/>
                <a:gd name="T7" fmla="*/ 89 h 184"/>
                <a:gd name="T8" fmla="*/ 288 w 313"/>
                <a:gd name="T9" fmla="*/ 121 h 184"/>
                <a:gd name="T10" fmla="*/ 321 w 313"/>
                <a:gd name="T11" fmla="*/ 153 h 184"/>
                <a:gd name="T12" fmla="*/ 352 w 313"/>
                <a:gd name="T13" fmla="*/ 195 h 18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3"/>
                <a:gd name="T22" fmla="*/ 0 h 184"/>
                <a:gd name="T23" fmla="*/ 313 w 313"/>
                <a:gd name="T24" fmla="*/ 184 h 18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3" h="184">
                  <a:moveTo>
                    <a:pt x="0" y="0"/>
                  </a:moveTo>
                  <a:lnTo>
                    <a:pt x="75" y="27"/>
                  </a:lnTo>
                  <a:lnTo>
                    <a:pt x="153" y="63"/>
                  </a:lnTo>
                  <a:lnTo>
                    <a:pt x="207" y="84"/>
                  </a:lnTo>
                  <a:lnTo>
                    <a:pt x="255" y="114"/>
                  </a:lnTo>
                  <a:lnTo>
                    <a:pt x="285" y="144"/>
                  </a:lnTo>
                  <a:lnTo>
                    <a:pt x="312" y="183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" name="Freeform 38"/>
            <p:cNvSpPr>
              <a:spLocks/>
            </p:cNvSpPr>
            <p:nvPr/>
          </p:nvSpPr>
          <p:spPr bwMode="auto">
            <a:xfrm>
              <a:off x="4470" y="2559"/>
              <a:ext cx="836" cy="353"/>
            </a:xfrm>
            <a:custGeom>
              <a:avLst/>
              <a:gdLst>
                <a:gd name="T0" fmla="*/ 0 w 742"/>
                <a:gd name="T1" fmla="*/ 0 h 331"/>
                <a:gd name="T2" fmla="*/ 34 w 742"/>
                <a:gd name="T3" fmla="*/ 19 h 331"/>
                <a:gd name="T4" fmla="*/ 91 w 742"/>
                <a:gd name="T5" fmla="*/ 48 h 331"/>
                <a:gd name="T6" fmla="*/ 152 w 742"/>
                <a:gd name="T7" fmla="*/ 74 h 331"/>
                <a:gd name="T8" fmla="*/ 240 w 742"/>
                <a:gd name="T9" fmla="*/ 93 h 331"/>
                <a:gd name="T10" fmla="*/ 358 w 742"/>
                <a:gd name="T11" fmla="*/ 109 h 331"/>
                <a:gd name="T12" fmla="*/ 443 w 742"/>
                <a:gd name="T13" fmla="*/ 122 h 331"/>
                <a:gd name="T14" fmla="*/ 510 w 742"/>
                <a:gd name="T15" fmla="*/ 131 h 331"/>
                <a:gd name="T16" fmla="*/ 605 w 742"/>
                <a:gd name="T17" fmla="*/ 154 h 331"/>
                <a:gd name="T18" fmla="*/ 700 w 742"/>
                <a:gd name="T19" fmla="*/ 202 h 331"/>
                <a:gd name="T20" fmla="*/ 764 w 742"/>
                <a:gd name="T21" fmla="*/ 256 h 331"/>
                <a:gd name="T22" fmla="*/ 801 w 742"/>
                <a:gd name="T23" fmla="*/ 304 h 331"/>
                <a:gd name="T24" fmla="*/ 835 w 742"/>
                <a:gd name="T25" fmla="*/ 352 h 3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42"/>
                <a:gd name="T40" fmla="*/ 0 h 331"/>
                <a:gd name="T41" fmla="*/ 742 w 742"/>
                <a:gd name="T42" fmla="*/ 331 h 3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42" h="331">
                  <a:moveTo>
                    <a:pt x="0" y="0"/>
                  </a:moveTo>
                  <a:lnTo>
                    <a:pt x="30" y="18"/>
                  </a:lnTo>
                  <a:lnTo>
                    <a:pt x="81" y="45"/>
                  </a:lnTo>
                  <a:lnTo>
                    <a:pt x="135" y="69"/>
                  </a:lnTo>
                  <a:lnTo>
                    <a:pt x="213" y="87"/>
                  </a:lnTo>
                  <a:lnTo>
                    <a:pt x="318" y="102"/>
                  </a:lnTo>
                  <a:lnTo>
                    <a:pt x="393" y="114"/>
                  </a:lnTo>
                  <a:lnTo>
                    <a:pt x="453" y="123"/>
                  </a:lnTo>
                  <a:lnTo>
                    <a:pt x="537" y="144"/>
                  </a:lnTo>
                  <a:lnTo>
                    <a:pt x="621" y="189"/>
                  </a:lnTo>
                  <a:lnTo>
                    <a:pt x="678" y="240"/>
                  </a:lnTo>
                  <a:lnTo>
                    <a:pt x="711" y="285"/>
                  </a:lnTo>
                  <a:lnTo>
                    <a:pt x="741" y="330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Freeform 39"/>
            <p:cNvSpPr>
              <a:spLocks/>
            </p:cNvSpPr>
            <p:nvPr/>
          </p:nvSpPr>
          <p:spPr bwMode="auto">
            <a:xfrm>
              <a:off x="3760" y="2556"/>
              <a:ext cx="1546" cy="647"/>
            </a:xfrm>
            <a:custGeom>
              <a:avLst/>
              <a:gdLst>
                <a:gd name="T0" fmla="*/ 0 w 1372"/>
                <a:gd name="T1" fmla="*/ 0 h 607"/>
                <a:gd name="T2" fmla="*/ 41 w 1372"/>
                <a:gd name="T3" fmla="*/ 38 h 607"/>
                <a:gd name="T4" fmla="*/ 71 w 1372"/>
                <a:gd name="T5" fmla="*/ 70 h 607"/>
                <a:gd name="T6" fmla="*/ 142 w 1372"/>
                <a:gd name="T7" fmla="*/ 109 h 607"/>
                <a:gd name="T8" fmla="*/ 206 w 1372"/>
                <a:gd name="T9" fmla="*/ 138 h 607"/>
                <a:gd name="T10" fmla="*/ 294 w 1372"/>
                <a:gd name="T11" fmla="*/ 163 h 607"/>
                <a:gd name="T12" fmla="*/ 389 w 1372"/>
                <a:gd name="T13" fmla="*/ 176 h 607"/>
                <a:gd name="T14" fmla="*/ 561 w 1372"/>
                <a:gd name="T15" fmla="*/ 179 h 607"/>
                <a:gd name="T16" fmla="*/ 679 w 1372"/>
                <a:gd name="T17" fmla="*/ 185 h 607"/>
                <a:gd name="T18" fmla="*/ 747 w 1372"/>
                <a:gd name="T19" fmla="*/ 195 h 607"/>
                <a:gd name="T20" fmla="*/ 818 w 1372"/>
                <a:gd name="T21" fmla="*/ 214 h 607"/>
                <a:gd name="T22" fmla="*/ 876 w 1372"/>
                <a:gd name="T23" fmla="*/ 214 h 607"/>
                <a:gd name="T24" fmla="*/ 930 w 1372"/>
                <a:gd name="T25" fmla="*/ 214 h 607"/>
                <a:gd name="T26" fmla="*/ 1011 w 1372"/>
                <a:gd name="T27" fmla="*/ 205 h 607"/>
                <a:gd name="T28" fmla="*/ 1095 w 1372"/>
                <a:gd name="T29" fmla="*/ 201 h 607"/>
                <a:gd name="T30" fmla="*/ 1217 w 1372"/>
                <a:gd name="T31" fmla="*/ 221 h 607"/>
                <a:gd name="T32" fmla="*/ 1295 w 1372"/>
                <a:gd name="T33" fmla="*/ 253 h 607"/>
                <a:gd name="T34" fmla="*/ 1366 w 1372"/>
                <a:gd name="T35" fmla="*/ 301 h 607"/>
                <a:gd name="T36" fmla="*/ 1440 w 1372"/>
                <a:gd name="T37" fmla="*/ 384 h 607"/>
                <a:gd name="T38" fmla="*/ 1491 w 1372"/>
                <a:gd name="T39" fmla="*/ 480 h 607"/>
                <a:gd name="T40" fmla="*/ 1528 w 1372"/>
                <a:gd name="T41" fmla="*/ 579 h 607"/>
                <a:gd name="T42" fmla="*/ 1545 w 1372"/>
                <a:gd name="T43" fmla="*/ 646 h 60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72"/>
                <a:gd name="T67" fmla="*/ 0 h 607"/>
                <a:gd name="T68" fmla="*/ 1372 w 1372"/>
                <a:gd name="T69" fmla="*/ 607 h 60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72" h="607">
                  <a:moveTo>
                    <a:pt x="0" y="0"/>
                  </a:moveTo>
                  <a:lnTo>
                    <a:pt x="36" y="36"/>
                  </a:lnTo>
                  <a:lnTo>
                    <a:pt x="63" y="66"/>
                  </a:lnTo>
                  <a:lnTo>
                    <a:pt x="126" y="102"/>
                  </a:lnTo>
                  <a:lnTo>
                    <a:pt x="183" y="129"/>
                  </a:lnTo>
                  <a:lnTo>
                    <a:pt x="261" y="153"/>
                  </a:lnTo>
                  <a:lnTo>
                    <a:pt x="345" y="165"/>
                  </a:lnTo>
                  <a:lnTo>
                    <a:pt x="498" y="168"/>
                  </a:lnTo>
                  <a:lnTo>
                    <a:pt x="603" y="174"/>
                  </a:lnTo>
                  <a:lnTo>
                    <a:pt x="663" y="183"/>
                  </a:lnTo>
                  <a:lnTo>
                    <a:pt x="726" y="201"/>
                  </a:lnTo>
                  <a:lnTo>
                    <a:pt x="777" y="201"/>
                  </a:lnTo>
                  <a:lnTo>
                    <a:pt x="825" y="201"/>
                  </a:lnTo>
                  <a:lnTo>
                    <a:pt x="897" y="192"/>
                  </a:lnTo>
                  <a:lnTo>
                    <a:pt x="972" y="189"/>
                  </a:lnTo>
                  <a:lnTo>
                    <a:pt x="1080" y="207"/>
                  </a:lnTo>
                  <a:lnTo>
                    <a:pt x="1149" y="237"/>
                  </a:lnTo>
                  <a:lnTo>
                    <a:pt x="1212" y="282"/>
                  </a:lnTo>
                  <a:lnTo>
                    <a:pt x="1278" y="360"/>
                  </a:lnTo>
                  <a:lnTo>
                    <a:pt x="1323" y="450"/>
                  </a:lnTo>
                  <a:lnTo>
                    <a:pt x="1356" y="543"/>
                  </a:lnTo>
                  <a:lnTo>
                    <a:pt x="1371" y="606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Freeform 40"/>
            <p:cNvSpPr>
              <a:spLocks/>
            </p:cNvSpPr>
            <p:nvPr/>
          </p:nvSpPr>
          <p:spPr bwMode="auto">
            <a:xfrm>
              <a:off x="3331" y="2607"/>
              <a:ext cx="1978" cy="788"/>
            </a:xfrm>
            <a:custGeom>
              <a:avLst/>
              <a:gdLst>
                <a:gd name="T0" fmla="*/ 0 w 1756"/>
                <a:gd name="T1" fmla="*/ 0 h 739"/>
                <a:gd name="T2" fmla="*/ 78 w 1756"/>
                <a:gd name="T3" fmla="*/ 38 h 739"/>
                <a:gd name="T4" fmla="*/ 247 w 1756"/>
                <a:gd name="T5" fmla="*/ 125 h 739"/>
                <a:gd name="T6" fmla="*/ 362 w 1756"/>
                <a:gd name="T7" fmla="*/ 173 h 739"/>
                <a:gd name="T8" fmla="*/ 460 w 1756"/>
                <a:gd name="T9" fmla="*/ 202 h 739"/>
                <a:gd name="T10" fmla="*/ 558 w 1756"/>
                <a:gd name="T11" fmla="*/ 221 h 739"/>
                <a:gd name="T12" fmla="*/ 642 w 1756"/>
                <a:gd name="T13" fmla="*/ 221 h 739"/>
                <a:gd name="T14" fmla="*/ 808 w 1756"/>
                <a:gd name="T15" fmla="*/ 211 h 739"/>
                <a:gd name="T16" fmla="*/ 939 w 1756"/>
                <a:gd name="T17" fmla="*/ 205 h 739"/>
                <a:gd name="T18" fmla="*/ 1031 w 1756"/>
                <a:gd name="T19" fmla="*/ 205 h 739"/>
                <a:gd name="T20" fmla="*/ 1088 w 1756"/>
                <a:gd name="T21" fmla="*/ 218 h 739"/>
                <a:gd name="T22" fmla="*/ 1152 w 1756"/>
                <a:gd name="T23" fmla="*/ 240 h 739"/>
                <a:gd name="T24" fmla="*/ 1196 w 1756"/>
                <a:gd name="T25" fmla="*/ 259 h 739"/>
                <a:gd name="T26" fmla="*/ 1264 w 1756"/>
                <a:gd name="T27" fmla="*/ 243 h 739"/>
                <a:gd name="T28" fmla="*/ 1325 w 1756"/>
                <a:gd name="T29" fmla="*/ 230 h 739"/>
                <a:gd name="T30" fmla="*/ 1429 w 1756"/>
                <a:gd name="T31" fmla="*/ 218 h 739"/>
                <a:gd name="T32" fmla="*/ 1517 w 1756"/>
                <a:gd name="T33" fmla="*/ 224 h 739"/>
                <a:gd name="T34" fmla="*/ 1595 w 1756"/>
                <a:gd name="T35" fmla="*/ 253 h 739"/>
                <a:gd name="T36" fmla="*/ 1652 w 1756"/>
                <a:gd name="T37" fmla="*/ 291 h 739"/>
                <a:gd name="T38" fmla="*/ 1717 w 1756"/>
                <a:gd name="T39" fmla="*/ 352 h 739"/>
                <a:gd name="T40" fmla="*/ 1757 w 1756"/>
                <a:gd name="T41" fmla="*/ 435 h 739"/>
                <a:gd name="T42" fmla="*/ 1774 w 1756"/>
                <a:gd name="T43" fmla="*/ 486 h 739"/>
                <a:gd name="T44" fmla="*/ 1781 w 1756"/>
                <a:gd name="T45" fmla="*/ 515 h 739"/>
                <a:gd name="T46" fmla="*/ 1828 w 1756"/>
                <a:gd name="T47" fmla="*/ 544 h 739"/>
                <a:gd name="T48" fmla="*/ 1862 w 1756"/>
                <a:gd name="T49" fmla="*/ 573 h 739"/>
                <a:gd name="T50" fmla="*/ 1882 w 1756"/>
                <a:gd name="T51" fmla="*/ 598 h 739"/>
                <a:gd name="T52" fmla="*/ 1896 w 1756"/>
                <a:gd name="T53" fmla="*/ 665 h 739"/>
                <a:gd name="T54" fmla="*/ 1903 w 1756"/>
                <a:gd name="T55" fmla="*/ 713 h 739"/>
                <a:gd name="T56" fmla="*/ 1936 w 1756"/>
                <a:gd name="T57" fmla="*/ 749 h 739"/>
                <a:gd name="T58" fmla="*/ 1977 w 1756"/>
                <a:gd name="T59" fmla="*/ 787 h 73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56"/>
                <a:gd name="T91" fmla="*/ 0 h 739"/>
                <a:gd name="T92" fmla="*/ 1756 w 1756"/>
                <a:gd name="T93" fmla="*/ 739 h 73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56" h="739">
                  <a:moveTo>
                    <a:pt x="0" y="0"/>
                  </a:moveTo>
                  <a:lnTo>
                    <a:pt x="69" y="36"/>
                  </a:lnTo>
                  <a:lnTo>
                    <a:pt x="219" y="117"/>
                  </a:lnTo>
                  <a:lnTo>
                    <a:pt x="321" y="162"/>
                  </a:lnTo>
                  <a:lnTo>
                    <a:pt x="408" y="189"/>
                  </a:lnTo>
                  <a:lnTo>
                    <a:pt x="495" y="207"/>
                  </a:lnTo>
                  <a:lnTo>
                    <a:pt x="570" y="207"/>
                  </a:lnTo>
                  <a:lnTo>
                    <a:pt x="717" y="198"/>
                  </a:lnTo>
                  <a:lnTo>
                    <a:pt x="834" y="192"/>
                  </a:lnTo>
                  <a:lnTo>
                    <a:pt x="915" y="192"/>
                  </a:lnTo>
                  <a:lnTo>
                    <a:pt x="966" y="204"/>
                  </a:lnTo>
                  <a:lnTo>
                    <a:pt x="1023" y="225"/>
                  </a:lnTo>
                  <a:lnTo>
                    <a:pt x="1062" y="243"/>
                  </a:lnTo>
                  <a:lnTo>
                    <a:pt x="1122" y="228"/>
                  </a:lnTo>
                  <a:lnTo>
                    <a:pt x="1176" y="216"/>
                  </a:lnTo>
                  <a:lnTo>
                    <a:pt x="1269" y="204"/>
                  </a:lnTo>
                  <a:lnTo>
                    <a:pt x="1347" y="210"/>
                  </a:lnTo>
                  <a:lnTo>
                    <a:pt x="1416" y="237"/>
                  </a:lnTo>
                  <a:lnTo>
                    <a:pt x="1467" y="273"/>
                  </a:lnTo>
                  <a:lnTo>
                    <a:pt x="1524" y="330"/>
                  </a:lnTo>
                  <a:lnTo>
                    <a:pt x="1560" y="408"/>
                  </a:lnTo>
                  <a:lnTo>
                    <a:pt x="1575" y="456"/>
                  </a:lnTo>
                  <a:lnTo>
                    <a:pt x="1581" y="483"/>
                  </a:lnTo>
                  <a:lnTo>
                    <a:pt x="1623" y="510"/>
                  </a:lnTo>
                  <a:lnTo>
                    <a:pt x="1653" y="537"/>
                  </a:lnTo>
                  <a:lnTo>
                    <a:pt x="1671" y="561"/>
                  </a:lnTo>
                  <a:lnTo>
                    <a:pt x="1683" y="624"/>
                  </a:lnTo>
                  <a:lnTo>
                    <a:pt x="1689" y="669"/>
                  </a:lnTo>
                  <a:lnTo>
                    <a:pt x="1719" y="702"/>
                  </a:lnTo>
                  <a:lnTo>
                    <a:pt x="1755" y="738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Freeform 41"/>
            <p:cNvSpPr>
              <a:spLocks/>
            </p:cNvSpPr>
            <p:nvPr/>
          </p:nvSpPr>
          <p:spPr bwMode="auto">
            <a:xfrm>
              <a:off x="3331" y="2764"/>
              <a:ext cx="1978" cy="726"/>
            </a:xfrm>
            <a:custGeom>
              <a:avLst/>
              <a:gdLst>
                <a:gd name="T0" fmla="*/ 0 w 1756"/>
                <a:gd name="T1" fmla="*/ 0 h 682"/>
                <a:gd name="T2" fmla="*/ 91 w 1756"/>
                <a:gd name="T3" fmla="*/ 29 h 682"/>
                <a:gd name="T4" fmla="*/ 240 w 1756"/>
                <a:gd name="T5" fmla="*/ 77 h 682"/>
                <a:gd name="T6" fmla="*/ 372 w 1756"/>
                <a:gd name="T7" fmla="*/ 121 h 682"/>
                <a:gd name="T8" fmla="*/ 470 w 1756"/>
                <a:gd name="T9" fmla="*/ 144 h 682"/>
                <a:gd name="T10" fmla="*/ 547 w 1756"/>
                <a:gd name="T11" fmla="*/ 160 h 682"/>
                <a:gd name="T12" fmla="*/ 608 w 1756"/>
                <a:gd name="T13" fmla="*/ 166 h 682"/>
                <a:gd name="T14" fmla="*/ 679 w 1756"/>
                <a:gd name="T15" fmla="*/ 160 h 682"/>
                <a:gd name="T16" fmla="*/ 784 w 1756"/>
                <a:gd name="T17" fmla="*/ 134 h 682"/>
                <a:gd name="T18" fmla="*/ 889 w 1756"/>
                <a:gd name="T19" fmla="*/ 121 h 682"/>
                <a:gd name="T20" fmla="*/ 994 w 1756"/>
                <a:gd name="T21" fmla="*/ 121 h 682"/>
                <a:gd name="T22" fmla="*/ 1078 w 1756"/>
                <a:gd name="T23" fmla="*/ 134 h 682"/>
                <a:gd name="T24" fmla="*/ 1156 w 1756"/>
                <a:gd name="T25" fmla="*/ 166 h 682"/>
                <a:gd name="T26" fmla="*/ 1176 w 1756"/>
                <a:gd name="T27" fmla="*/ 169 h 682"/>
                <a:gd name="T28" fmla="*/ 1240 w 1756"/>
                <a:gd name="T29" fmla="*/ 147 h 682"/>
                <a:gd name="T30" fmla="*/ 1338 w 1756"/>
                <a:gd name="T31" fmla="*/ 131 h 682"/>
                <a:gd name="T32" fmla="*/ 1436 w 1756"/>
                <a:gd name="T33" fmla="*/ 141 h 682"/>
                <a:gd name="T34" fmla="*/ 1497 w 1756"/>
                <a:gd name="T35" fmla="*/ 160 h 682"/>
                <a:gd name="T36" fmla="*/ 1548 w 1756"/>
                <a:gd name="T37" fmla="*/ 188 h 682"/>
                <a:gd name="T38" fmla="*/ 1595 w 1756"/>
                <a:gd name="T39" fmla="*/ 220 h 682"/>
                <a:gd name="T40" fmla="*/ 1632 w 1756"/>
                <a:gd name="T41" fmla="*/ 255 h 682"/>
                <a:gd name="T42" fmla="*/ 1652 w 1756"/>
                <a:gd name="T43" fmla="*/ 300 h 682"/>
                <a:gd name="T44" fmla="*/ 1666 w 1756"/>
                <a:gd name="T45" fmla="*/ 332 h 682"/>
                <a:gd name="T46" fmla="*/ 1673 w 1756"/>
                <a:gd name="T47" fmla="*/ 390 h 682"/>
                <a:gd name="T48" fmla="*/ 1713 w 1756"/>
                <a:gd name="T49" fmla="*/ 402 h 682"/>
                <a:gd name="T50" fmla="*/ 1750 w 1756"/>
                <a:gd name="T51" fmla="*/ 434 h 682"/>
                <a:gd name="T52" fmla="*/ 1781 w 1756"/>
                <a:gd name="T53" fmla="*/ 495 h 682"/>
                <a:gd name="T54" fmla="*/ 1798 w 1756"/>
                <a:gd name="T55" fmla="*/ 559 h 682"/>
                <a:gd name="T56" fmla="*/ 1832 w 1756"/>
                <a:gd name="T57" fmla="*/ 613 h 682"/>
                <a:gd name="T58" fmla="*/ 1892 w 1756"/>
                <a:gd name="T59" fmla="*/ 667 h 682"/>
                <a:gd name="T60" fmla="*/ 1936 w 1756"/>
                <a:gd name="T61" fmla="*/ 699 h 682"/>
                <a:gd name="T62" fmla="*/ 1977 w 1756"/>
                <a:gd name="T63" fmla="*/ 725 h 68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56"/>
                <a:gd name="T97" fmla="*/ 0 h 682"/>
                <a:gd name="T98" fmla="*/ 1756 w 1756"/>
                <a:gd name="T99" fmla="*/ 682 h 68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56" h="682">
                  <a:moveTo>
                    <a:pt x="0" y="0"/>
                  </a:moveTo>
                  <a:lnTo>
                    <a:pt x="81" y="27"/>
                  </a:lnTo>
                  <a:lnTo>
                    <a:pt x="213" y="72"/>
                  </a:lnTo>
                  <a:lnTo>
                    <a:pt x="330" y="114"/>
                  </a:lnTo>
                  <a:lnTo>
                    <a:pt x="417" y="135"/>
                  </a:lnTo>
                  <a:lnTo>
                    <a:pt x="486" y="150"/>
                  </a:lnTo>
                  <a:lnTo>
                    <a:pt x="540" y="156"/>
                  </a:lnTo>
                  <a:lnTo>
                    <a:pt x="603" y="150"/>
                  </a:lnTo>
                  <a:lnTo>
                    <a:pt x="696" y="126"/>
                  </a:lnTo>
                  <a:lnTo>
                    <a:pt x="789" y="114"/>
                  </a:lnTo>
                  <a:lnTo>
                    <a:pt x="882" y="114"/>
                  </a:lnTo>
                  <a:lnTo>
                    <a:pt x="957" y="126"/>
                  </a:lnTo>
                  <a:lnTo>
                    <a:pt x="1026" y="156"/>
                  </a:lnTo>
                  <a:lnTo>
                    <a:pt x="1044" y="159"/>
                  </a:lnTo>
                  <a:lnTo>
                    <a:pt x="1101" y="138"/>
                  </a:lnTo>
                  <a:lnTo>
                    <a:pt x="1188" y="123"/>
                  </a:lnTo>
                  <a:lnTo>
                    <a:pt x="1275" y="132"/>
                  </a:lnTo>
                  <a:lnTo>
                    <a:pt x="1329" y="150"/>
                  </a:lnTo>
                  <a:lnTo>
                    <a:pt x="1374" y="177"/>
                  </a:lnTo>
                  <a:lnTo>
                    <a:pt x="1416" y="207"/>
                  </a:lnTo>
                  <a:lnTo>
                    <a:pt x="1449" y="240"/>
                  </a:lnTo>
                  <a:lnTo>
                    <a:pt x="1467" y="282"/>
                  </a:lnTo>
                  <a:lnTo>
                    <a:pt x="1479" y="312"/>
                  </a:lnTo>
                  <a:lnTo>
                    <a:pt x="1485" y="366"/>
                  </a:lnTo>
                  <a:lnTo>
                    <a:pt x="1521" y="378"/>
                  </a:lnTo>
                  <a:lnTo>
                    <a:pt x="1554" y="408"/>
                  </a:lnTo>
                  <a:lnTo>
                    <a:pt x="1581" y="465"/>
                  </a:lnTo>
                  <a:lnTo>
                    <a:pt x="1596" y="525"/>
                  </a:lnTo>
                  <a:lnTo>
                    <a:pt x="1626" y="576"/>
                  </a:lnTo>
                  <a:lnTo>
                    <a:pt x="1680" y="627"/>
                  </a:lnTo>
                  <a:lnTo>
                    <a:pt x="1719" y="657"/>
                  </a:lnTo>
                  <a:lnTo>
                    <a:pt x="1755" y="681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Freeform 42"/>
            <p:cNvSpPr>
              <a:spLocks/>
            </p:cNvSpPr>
            <p:nvPr/>
          </p:nvSpPr>
          <p:spPr bwMode="auto">
            <a:xfrm>
              <a:off x="3409" y="3007"/>
              <a:ext cx="552" cy="154"/>
            </a:xfrm>
            <a:custGeom>
              <a:avLst/>
              <a:gdLst>
                <a:gd name="T0" fmla="*/ 0 w 490"/>
                <a:gd name="T1" fmla="*/ 0 h 145"/>
                <a:gd name="T2" fmla="*/ 551 w 490"/>
                <a:gd name="T3" fmla="*/ 153 h 145"/>
                <a:gd name="T4" fmla="*/ 0 60000 65536"/>
                <a:gd name="T5" fmla="*/ 0 60000 65536"/>
                <a:gd name="T6" fmla="*/ 0 w 490"/>
                <a:gd name="T7" fmla="*/ 0 h 145"/>
                <a:gd name="T8" fmla="*/ 490 w 490"/>
                <a:gd name="T9" fmla="*/ 145 h 1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90" h="145">
                  <a:moveTo>
                    <a:pt x="0" y="0"/>
                  </a:moveTo>
                  <a:lnTo>
                    <a:pt x="489" y="144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Freeform 43"/>
            <p:cNvSpPr>
              <a:spLocks/>
            </p:cNvSpPr>
            <p:nvPr/>
          </p:nvSpPr>
          <p:spPr bwMode="auto">
            <a:xfrm>
              <a:off x="3436" y="3112"/>
              <a:ext cx="535" cy="158"/>
            </a:xfrm>
            <a:custGeom>
              <a:avLst/>
              <a:gdLst>
                <a:gd name="T0" fmla="*/ 0 w 475"/>
                <a:gd name="T1" fmla="*/ 0 h 148"/>
                <a:gd name="T2" fmla="*/ 534 w 475"/>
                <a:gd name="T3" fmla="*/ 157 h 148"/>
                <a:gd name="T4" fmla="*/ 0 60000 65536"/>
                <a:gd name="T5" fmla="*/ 0 60000 65536"/>
                <a:gd name="T6" fmla="*/ 0 w 475"/>
                <a:gd name="T7" fmla="*/ 0 h 148"/>
                <a:gd name="T8" fmla="*/ 475 w 475"/>
                <a:gd name="T9" fmla="*/ 148 h 14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75" h="148">
                  <a:moveTo>
                    <a:pt x="0" y="0"/>
                  </a:moveTo>
                  <a:lnTo>
                    <a:pt x="474" y="147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Freeform 44"/>
            <p:cNvSpPr>
              <a:spLocks/>
            </p:cNvSpPr>
            <p:nvPr/>
          </p:nvSpPr>
          <p:spPr bwMode="auto">
            <a:xfrm>
              <a:off x="3446" y="2924"/>
              <a:ext cx="518" cy="141"/>
            </a:xfrm>
            <a:custGeom>
              <a:avLst/>
              <a:gdLst>
                <a:gd name="T0" fmla="*/ 0 w 460"/>
                <a:gd name="T1" fmla="*/ 0 h 133"/>
                <a:gd name="T2" fmla="*/ 517 w 460"/>
                <a:gd name="T3" fmla="*/ 140 h 133"/>
                <a:gd name="T4" fmla="*/ 0 60000 65536"/>
                <a:gd name="T5" fmla="*/ 0 60000 65536"/>
                <a:gd name="T6" fmla="*/ 0 w 460"/>
                <a:gd name="T7" fmla="*/ 0 h 133"/>
                <a:gd name="T8" fmla="*/ 460 w 460"/>
                <a:gd name="T9" fmla="*/ 133 h 13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60" h="133">
                  <a:moveTo>
                    <a:pt x="0" y="0"/>
                  </a:moveTo>
                  <a:lnTo>
                    <a:pt x="459" y="132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7" name="Freeform 45"/>
            <p:cNvSpPr>
              <a:spLocks/>
            </p:cNvSpPr>
            <p:nvPr/>
          </p:nvSpPr>
          <p:spPr bwMode="auto">
            <a:xfrm>
              <a:off x="4047" y="3013"/>
              <a:ext cx="370" cy="49"/>
            </a:xfrm>
            <a:custGeom>
              <a:avLst/>
              <a:gdLst>
                <a:gd name="T0" fmla="*/ 0 w 328"/>
                <a:gd name="T1" fmla="*/ 19 h 46"/>
                <a:gd name="T2" fmla="*/ 64 w 328"/>
                <a:gd name="T3" fmla="*/ 6 h 46"/>
                <a:gd name="T4" fmla="*/ 125 w 328"/>
                <a:gd name="T5" fmla="*/ 0 h 46"/>
                <a:gd name="T6" fmla="*/ 203 w 328"/>
                <a:gd name="T7" fmla="*/ 0 h 46"/>
                <a:gd name="T8" fmla="*/ 288 w 328"/>
                <a:gd name="T9" fmla="*/ 13 h 46"/>
                <a:gd name="T10" fmla="*/ 369 w 328"/>
                <a:gd name="T11" fmla="*/ 48 h 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8"/>
                <a:gd name="T19" fmla="*/ 0 h 46"/>
                <a:gd name="T20" fmla="*/ 328 w 328"/>
                <a:gd name="T21" fmla="*/ 46 h 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8" h="46">
                  <a:moveTo>
                    <a:pt x="0" y="18"/>
                  </a:moveTo>
                  <a:lnTo>
                    <a:pt x="57" y="6"/>
                  </a:lnTo>
                  <a:lnTo>
                    <a:pt x="111" y="0"/>
                  </a:lnTo>
                  <a:lnTo>
                    <a:pt x="180" y="0"/>
                  </a:lnTo>
                  <a:lnTo>
                    <a:pt x="255" y="12"/>
                  </a:lnTo>
                  <a:lnTo>
                    <a:pt x="327" y="45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8" name="Freeform 46"/>
            <p:cNvSpPr>
              <a:spLocks/>
            </p:cNvSpPr>
            <p:nvPr/>
          </p:nvSpPr>
          <p:spPr bwMode="auto">
            <a:xfrm>
              <a:off x="4061" y="3122"/>
              <a:ext cx="315" cy="39"/>
            </a:xfrm>
            <a:custGeom>
              <a:avLst/>
              <a:gdLst>
                <a:gd name="T0" fmla="*/ 0 w 280"/>
                <a:gd name="T1" fmla="*/ 3 h 37"/>
                <a:gd name="T2" fmla="*/ 88 w 280"/>
                <a:gd name="T3" fmla="*/ 0 h 37"/>
                <a:gd name="T4" fmla="*/ 145 w 280"/>
                <a:gd name="T5" fmla="*/ 0 h 37"/>
                <a:gd name="T6" fmla="*/ 196 w 280"/>
                <a:gd name="T7" fmla="*/ 6 h 37"/>
                <a:gd name="T8" fmla="*/ 250 w 280"/>
                <a:gd name="T9" fmla="*/ 19 h 37"/>
                <a:gd name="T10" fmla="*/ 314 w 280"/>
                <a:gd name="T11" fmla="*/ 38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0"/>
                <a:gd name="T19" fmla="*/ 0 h 37"/>
                <a:gd name="T20" fmla="*/ 280 w 280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0" h="37">
                  <a:moveTo>
                    <a:pt x="0" y="3"/>
                  </a:moveTo>
                  <a:lnTo>
                    <a:pt x="78" y="0"/>
                  </a:lnTo>
                  <a:lnTo>
                    <a:pt x="129" y="0"/>
                  </a:lnTo>
                  <a:lnTo>
                    <a:pt x="174" y="6"/>
                  </a:lnTo>
                  <a:lnTo>
                    <a:pt x="222" y="18"/>
                  </a:lnTo>
                  <a:lnTo>
                    <a:pt x="279" y="36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" name="Freeform 47"/>
            <p:cNvSpPr>
              <a:spLocks/>
            </p:cNvSpPr>
            <p:nvPr/>
          </p:nvSpPr>
          <p:spPr bwMode="auto">
            <a:xfrm>
              <a:off x="4085" y="3215"/>
              <a:ext cx="278" cy="36"/>
            </a:xfrm>
            <a:custGeom>
              <a:avLst/>
              <a:gdLst>
                <a:gd name="T0" fmla="*/ 0 w 247"/>
                <a:gd name="T1" fmla="*/ 6 h 34"/>
                <a:gd name="T2" fmla="*/ 84 w 247"/>
                <a:gd name="T3" fmla="*/ 0 h 34"/>
                <a:gd name="T4" fmla="*/ 152 w 247"/>
                <a:gd name="T5" fmla="*/ 0 h 34"/>
                <a:gd name="T6" fmla="*/ 213 w 247"/>
                <a:gd name="T7" fmla="*/ 13 h 34"/>
                <a:gd name="T8" fmla="*/ 277 w 247"/>
                <a:gd name="T9" fmla="*/ 35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7"/>
                <a:gd name="T16" fmla="*/ 0 h 34"/>
                <a:gd name="T17" fmla="*/ 247 w 247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7" h="34">
                  <a:moveTo>
                    <a:pt x="0" y="6"/>
                  </a:moveTo>
                  <a:lnTo>
                    <a:pt x="75" y="0"/>
                  </a:lnTo>
                  <a:lnTo>
                    <a:pt x="135" y="0"/>
                  </a:lnTo>
                  <a:lnTo>
                    <a:pt x="189" y="12"/>
                  </a:lnTo>
                  <a:lnTo>
                    <a:pt x="246" y="33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" name="Freeform 48"/>
            <p:cNvSpPr>
              <a:spLocks/>
            </p:cNvSpPr>
            <p:nvPr/>
          </p:nvSpPr>
          <p:spPr bwMode="auto">
            <a:xfrm>
              <a:off x="4071" y="3291"/>
              <a:ext cx="275" cy="43"/>
            </a:xfrm>
            <a:custGeom>
              <a:avLst/>
              <a:gdLst>
                <a:gd name="T0" fmla="*/ 0 w 244"/>
                <a:gd name="T1" fmla="*/ 6 h 40"/>
                <a:gd name="T2" fmla="*/ 78 w 244"/>
                <a:gd name="T3" fmla="*/ 0 h 40"/>
                <a:gd name="T4" fmla="*/ 162 w 244"/>
                <a:gd name="T5" fmla="*/ 6 h 40"/>
                <a:gd name="T6" fmla="*/ 227 w 244"/>
                <a:gd name="T7" fmla="*/ 26 h 40"/>
                <a:gd name="T8" fmla="*/ 274 w 244"/>
                <a:gd name="T9" fmla="*/ 42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4"/>
                <a:gd name="T16" fmla="*/ 0 h 40"/>
                <a:gd name="T17" fmla="*/ 244 w 244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4" h="40">
                  <a:moveTo>
                    <a:pt x="0" y="6"/>
                  </a:moveTo>
                  <a:lnTo>
                    <a:pt x="69" y="0"/>
                  </a:lnTo>
                  <a:lnTo>
                    <a:pt x="144" y="6"/>
                  </a:lnTo>
                  <a:lnTo>
                    <a:pt x="201" y="24"/>
                  </a:lnTo>
                  <a:lnTo>
                    <a:pt x="243" y="39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" name="Freeform 49"/>
            <p:cNvSpPr>
              <a:spLocks/>
            </p:cNvSpPr>
            <p:nvPr/>
          </p:nvSpPr>
          <p:spPr bwMode="auto">
            <a:xfrm>
              <a:off x="4531" y="3020"/>
              <a:ext cx="352" cy="125"/>
            </a:xfrm>
            <a:custGeom>
              <a:avLst/>
              <a:gdLst>
                <a:gd name="T0" fmla="*/ 0 w 313"/>
                <a:gd name="T1" fmla="*/ 0 h 118"/>
                <a:gd name="T2" fmla="*/ 148 w 313"/>
                <a:gd name="T3" fmla="*/ 0 h 118"/>
                <a:gd name="T4" fmla="*/ 229 w 313"/>
                <a:gd name="T5" fmla="*/ 19 h 118"/>
                <a:gd name="T6" fmla="*/ 300 w 313"/>
                <a:gd name="T7" fmla="*/ 73 h 118"/>
                <a:gd name="T8" fmla="*/ 351 w 313"/>
                <a:gd name="T9" fmla="*/ 124 h 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3"/>
                <a:gd name="T16" fmla="*/ 0 h 118"/>
                <a:gd name="T17" fmla="*/ 313 w 313"/>
                <a:gd name="T18" fmla="*/ 118 h 1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3" h="118">
                  <a:moveTo>
                    <a:pt x="0" y="0"/>
                  </a:moveTo>
                  <a:lnTo>
                    <a:pt x="132" y="0"/>
                  </a:lnTo>
                  <a:lnTo>
                    <a:pt x="204" y="18"/>
                  </a:lnTo>
                  <a:lnTo>
                    <a:pt x="267" y="69"/>
                  </a:lnTo>
                  <a:lnTo>
                    <a:pt x="312" y="117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2" name="Freeform 50"/>
            <p:cNvSpPr>
              <a:spLocks/>
            </p:cNvSpPr>
            <p:nvPr/>
          </p:nvSpPr>
          <p:spPr bwMode="auto">
            <a:xfrm>
              <a:off x="4510" y="3119"/>
              <a:ext cx="323" cy="84"/>
            </a:xfrm>
            <a:custGeom>
              <a:avLst/>
              <a:gdLst>
                <a:gd name="T0" fmla="*/ 0 w 286"/>
                <a:gd name="T1" fmla="*/ 6 h 79"/>
                <a:gd name="T2" fmla="*/ 81 w 286"/>
                <a:gd name="T3" fmla="*/ 0 h 79"/>
                <a:gd name="T4" fmla="*/ 166 w 286"/>
                <a:gd name="T5" fmla="*/ 0 h 79"/>
                <a:gd name="T6" fmla="*/ 213 w 286"/>
                <a:gd name="T7" fmla="*/ 16 h 79"/>
                <a:gd name="T8" fmla="*/ 281 w 286"/>
                <a:gd name="T9" fmla="*/ 61 h 79"/>
                <a:gd name="T10" fmla="*/ 322 w 286"/>
                <a:gd name="T11" fmla="*/ 83 h 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6"/>
                <a:gd name="T19" fmla="*/ 0 h 79"/>
                <a:gd name="T20" fmla="*/ 286 w 286"/>
                <a:gd name="T21" fmla="*/ 79 h 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6" h="79">
                  <a:moveTo>
                    <a:pt x="0" y="6"/>
                  </a:moveTo>
                  <a:lnTo>
                    <a:pt x="72" y="0"/>
                  </a:lnTo>
                  <a:lnTo>
                    <a:pt x="147" y="0"/>
                  </a:lnTo>
                  <a:lnTo>
                    <a:pt x="189" y="15"/>
                  </a:lnTo>
                  <a:lnTo>
                    <a:pt x="249" y="57"/>
                  </a:lnTo>
                  <a:lnTo>
                    <a:pt x="285" y="78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3" name="Freeform 51"/>
            <p:cNvSpPr>
              <a:spLocks/>
            </p:cNvSpPr>
            <p:nvPr/>
          </p:nvSpPr>
          <p:spPr bwMode="auto">
            <a:xfrm>
              <a:off x="4497" y="3218"/>
              <a:ext cx="265" cy="100"/>
            </a:xfrm>
            <a:custGeom>
              <a:avLst/>
              <a:gdLst>
                <a:gd name="T0" fmla="*/ 0 w 235"/>
                <a:gd name="T1" fmla="*/ 0 h 94"/>
                <a:gd name="T2" fmla="*/ 71 w 235"/>
                <a:gd name="T3" fmla="*/ 13 h 94"/>
                <a:gd name="T4" fmla="*/ 145 w 235"/>
                <a:gd name="T5" fmla="*/ 38 h 94"/>
                <a:gd name="T6" fmla="*/ 217 w 235"/>
                <a:gd name="T7" fmla="*/ 73 h 94"/>
                <a:gd name="T8" fmla="*/ 264 w 235"/>
                <a:gd name="T9" fmla="*/ 99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5"/>
                <a:gd name="T16" fmla="*/ 0 h 94"/>
                <a:gd name="T17" fmla="*/ 235 w 235"/>
                <a:gd name="T18" fmla="*/ 94 h 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5" h="94">
                  <a:moveTo>
                    <a:pt x="0" y="0"/>
                  </a:moveTo>
                  <a:lnTo>
                    <a:pt x="63" y="12"/>
                  </a:lnTo>
                  <a:lnTo>
                    <a:pt x="129" y="36"/>
                  </a:lnTo>
                  <a:lnTo>
                    <a:pt x="192" y="69"/>
                  </a:lnTo>
                  <a:lnTo>
                    <a:pt x="234" y="93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4" name="Freeform 52"/>
            <p:cNvSpPr>
              <a:spLocks/>
            </p:cNvSpPr>
            <p:nvPr/>
          </p:nvSpPr>
          <p:spPr bwMode="auto">
            <a:xfrm>
              <a:off x="4456" y="3339"/>
              <a:ext cx="265" cy="104"/>
            </a:xfrm>
            <a:custGeom>
              <a:avLst/>
              <a:gdLst>
                <a:gd name="T0" fmla="*/ 0 w 235"/>
                <a:gd name="T1" fmla="*/ 0 h 97"/>
                <a:gd name="T2" fmla="*/ 85 w 235"/>
                <a:gd name="T3" fmla="*/ 6 h 97"/>
                <a:gd name="T4" fmla="*/ 145 w 235"/>
                <a:gd name="T5" fmla="*/ 19 h 97"/>
                <a:gd name="T6" fmla="*/ 196 w 235"/>
                <a:gd name="T7" fmla="*/ 39 h 97"/>
                <a:gd name="T8" fmla="*/ 237 w 235"/>
                <a:gd name="T9" fmla="*/ 71 h 97"/>
                <a:gd name="T10" fmla="*/ 264 w 235"/>
                <a:gd name="T11" fmla="*/ 103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5"/>
                <a:gd name="T19" fmla="*/ 0 h 97"/>
                <a:gd name="T20" fmla="*/ 235 w 235"/>
                <a:gd name="T21" fmla="*/ 97 h 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5" h="97">
                  <a:moveTo>
                    <a:pt x="0" y="0"/>
                  </a:moveTo>
                  <a:lnTo>
                    <a:pt x="75" y="6"/>
                  </a:lnTo>
                  <a:lnTo>
                    <a:pt x="129" y="18"/>
                  </a:lnTo>
                  <a:lnTo>
                    <a:pt x="174" y="36"/>
                  </a:lnTo>
                  <a:lnTo>
                    <a:pt x="210" y="66"/>
                  </a:lnTo>
                  <a:lnTo>
                    <a:pt x="234" y="96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5" name="Freeform 53"/>
            <p:cNvSpPr>
              <a:spLocks/>
            </p:cNvSpPr>
            <p:nvPr/>
          </p:nvSpPr>
          <p:spPr bwMode="auto">
            <a:xfrm>
              <a:off x="4950" y="3202"/>
              <a:ext cx="99" cy="116"/>
            </a:xfrm>
            <a:custGeom>
              <a:avLst/>
              <a:gdLst>
                <a:gd name="T0" fmla="*/ 0 w 88"/>
                <a:gd name="T1" fmla="*/ 0 h 109"/>
                <a:gd name="T2" fmla="*/ 44 w 88"/>
                <a:gd name="T3" fmla="*/ 32 h 109"/>
                <a:gd name="T4" fmla="*/ 64 w 88"/>
                <a:gd name="T5" fmla="*/ 64 h 109"/>
                <a:gd name="T6" fmla="*/ 98 w 88"/>
                <a:gd name="T7" fmla="*/ 115 h 1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"/>
                <a:gd name="T13" fmla="*/ 0 h 109"/>
                <a:gd name="T14" fmla="*/ 88 w 88"/>
                <a:gd name="T15" fmla="*/ 109 h 1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" h="109">
                  <a:moveTo>
                    <a:pt x="0" y="0"/>
                  </a:moveTo>
                  <a:lnTo>
                    <a:pt x="39" y="30"/>
                  </a:lnTo>
                  <a:lnTo>
                    <a:pt x="57" y="60"/>
                  </a:lnTo>
                  <a:lnTo>
                    <a:pt x="87" y="108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6" name="Freeform 54"/>
            <p:cNvSpPr>
              <a:spLocks/>
            </p:cNvSpPr>
            <p:nvPr/>
          </p:nvSpPr>
          <p:spPr bwMode="auto">
            <a:xfrm>
              <a:off x="4889" y="3282"/>
              <a:ext cx="106" cy="113"/>
            </a:xfrm>
            <a:custGeom>
              <a:avLst/>
              <a:gdLst>
                <a:gd name="T0" fmla="*/ 0 w 94"/>
                <a:gd name="T1" fmla="*/ 0 h 106"/>
                <a:gd name="T2" fmla="*/ 44 w 94"/>
                <a:gd name="T3" fmla="*/ 35 h 106"/>
                <a:gd name="T4" fmla="*/ 74 w 94"/>
                <a:gd name="T5" fmla="*/ 70 h 106"/>
                <a:gd name="T6" fmla="*/ 105 w 94"/>
                <a:gd name="T7" fmla="*/ 112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106"/>
                <a:gd name="T14" fmla="*/ 94 w 94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106">
                  <a:moveTo>
                    <a:pt x="0" y="0"/>
                  </a:moveTo>
                  <a:lnTo>
                    <a:pt x="39" y="33"/>
                  </a:lnTo>
                  <a:lnTo>
                    <a:pt x="66" y="66"/>
                  </a:lnTo>
                  <a:lnTo>
                    <a:pt x="93" y="105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7" name="Freeform 55"/>
            <p:cNvSpPr>
              <a:spLocks/>
            </p:cNvSpPr>
            <p:nvPr/>
          </p:nvSpPr>
          <p:spPr bwMode="auto">
            <a:xfrm>
              <a:off x="4808" y="3362"/>
              <a:ext cx="123" cy="151"/>
            </a:xfrm>
            <a:custGeom>
              <a:avLst/>
              <a:gdLst>
                <a:gd name="T0" fmla="*/ 0 w 109"/>
                <a:gd name="T1" fmla="*/ 0 h 142"/>
                <a:gd name="T2" fmla="*/ 37 w 109"/>
                <a:gd name="T3" fmla="*/ 54 h 142"/>
                <a:gd name="T4" fmla="*/ 68 w 109"/>
                <a:gd name="T5" fmla="*/ 93 h 142"/>
                <a:gd name="T6" fmla="*/ 122 w 109"/>
                <a:gd name="T7" fmla="*/ 150 h 1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"/>
                <a:gd name="T13" fmla="*/ 0 h 142"/>
                <a:gd name="T14" fmla="*/ 109 w 109"/>
                <a:gd name="T15" fmla="*/ 142 h 1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" h="142">
                  <a:moveTo>
                    <a:pt x="0" y="0"/>
                  </a:moveTo>
                  <a:lnTo>
                    <a:pt x="33" y="51"/>
                  </a:lnTo>
                  <a:lnTo>
                    <a:pt x="60" y="87"/>
                  </a:lnTo>
                  <a:lnTo>
                    <a:pt x="108" y="141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8" name="Freeform 56"/>
            <p:cNvSpPr>
              <a:spLocks/>
            </p:cNvSpPr>
            <p:nvPr/>
          </p:nvSpPr>
          <p:spPr bwMode="auto">
            <a:xfrm>
              <a:off x="5058" y="3416"/>
              <a:ext cx="231" cy="145"/>
            </a:xfrm>
            <a:custGeom>
              <a:avLst/>
              <a:gdLst>
                <a:gd name="T0" fmla="*/ 0 w 205"/>
                <a:gd name="T1" fmla="*/ 0 h 136"/>
                <a:gd name="T2" fmla="*/ 47 w 205"/>
                <a:gd name="T3" fmla="*/ 48 h 136"/>
                <a:gd name="T4" fmla="*/ 85 w 205"/>
                <a:gd name="T5" fmla="*/ 74 h 136"/>
                <a:gd name="T6" fmla="*/ 159 w 205"/>
                <a:gd name="T7" fmla="*/ 112 h 136"/>
                <a:gd name="T8" fmla="*/ 230 w 205"/>
                <a:gd name="T9" fmla="*/ 144 h 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136"/>
                <a:gd name="T17" fmla="*/ 205 w 205"/>
                <a:gd name="T18" fmla="*/ 136 h 1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136">
                  <a:moveTo>
                    <a:pt x="0" y="0"/>
                  </a:moveTo>
                  <a:lnTo>
                    <a:pt x="42" y="45"/>
                  </a:lnTo>
                  <a:lnTo>
                    <a:pt x="75" y="69"/>
                  </a:lnTo>
                  <a:lnTo>
                    <a:pt x="141" y="105"/>
                  </a:lnTo>
                  <a:lnTo>
                    <a:pt x="204" y="135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9" name="Freeform 57"/>
            <p:cNvSpPr>
              <a:spLocks/>
            </p:cNvSpPr>
            <p:nvPr/>
          </p:nvSpPr>
          <p:spPr bwMode="auto">
            <a:xfrm>
              <a:off x="5017" y="3489"/>
              <a:ext cx="218" cy="117"/>
            </a:xfrm>
            <a:custGeom>
              <a:avLst/>
              <a:gdLst>
                <a:gd name="T0" fmla="*/ 0 w 193"/>
                <a:gd name="T1" fmla="*/ 0 h 109"/>
                <a:gd name="T2" fmla="*/ 54 w 193"/>
                <a:gd name="T3" fmla="*/ 39 h 109"/>
                <a:gd name="T4" fmla="*/ 139 w 193"/>
                <a:gd name="T5" fmla="*/ 77 h 109"/>
                <a:gd name="T6" fmla="*/ 217 w 193"/>
                <a:gd name="T7" fmla="*/ 116 h 1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3"/>
                <a:gd name="T13" fmla="*/ 0 h 109"/>
                <a:gd name="T14" fmla="*/ 193 w 193"/>
                <a:gd name="T15" fmla="*/ 109 h 1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3" h="109">
                  <a:moveTo>
                    <a:pt x="0" y="0"/>
                  </a:moveTo>
                  <a:lnTo>
                    <a:pt x="48" y="36"/>
                  </a:lnTo>
                  <a:lnTo>
                    <a:pt x="123" y="72"/>
                  </a:lnTo>
                  <a:lnTo>
                    <a:pt x="192" y="108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0" name="Freeform 58"/>
            <p:cNvSpPr>
              <a:spLocks/>
            </p:cNvSpPr>
            <p:nvPr/>
          </p:nvSpPr>
          <p:spPr bwMode="auto">
            <a:xfrm>
              <a:off x="3331" y="3211"/>
              <a:ext cx="1853" cy="433"/>
            </a:xfrm>
            <a:custGeom>
              <a:avLst/>
              <a:gdLst>
                <a:gd name="T0" fmla="*/ 0 w 1645"/>
                <a:gd name="T1" fmla="*/ 0 h 406"/>
                <a:gd name="T2" fmla="*/ 324 w 1645"/>
                <a:gd name="T3" fmla="*/ 80 h 406"/>
                <a:gd name="T4" fmla="*/ 868 w 1645"/>
                <a:gd name="T5" fmla="*/ 208 h 406"/>
                <a:gd name="T6" fmla="*/ 1497 w 1645"/>
                <a:gd name="T7" fmla="*/ 355 h 406"/>
                <a:gd name="T8" fmla="*/ 1852 w 1645"/>
                <a:gd name="T9" fmla="*/ 432 h 4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45"/>
                <a:gd name="T16" fmla="*/ 0 h 406"/>
                <a:gd name="T17" fmla="*/ 1645 w 1645"/>
                <a:gd name="T18" fmla="*/ 406 h 4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45" h="406">
                  <a:moveTo>
                    <a:pt x="0" y="0"/>
                  </a:moveTo>
                  <a:lnTo>
                    <a:pt x="288" y="75"/>
                  </a:lnTo>
                  <a:lnTo>
                    <a:pt x="771" y="195"/>
                  </a:lnTo>
                  <a:lnTo>
                    <a:pt x="1329" y="333"/>
                  </a:lnTo>
                  <a:lnTo>
                    <a:pt x="1644" y="405"/>
                  </a:lnTo>
                </a:path>
              </a:pathLst>
            </a:custGeom>
            <a:noFill/>
            <a:ln w="2857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1" name="Line 59"/>
            <p:cNvSpPr>
              <a:spLocks noChangeShapeType="1"/>
            </p:cNvSpPr>
            <p:nvPr/>
          </p:nvSpPr>
          <p:spPr bwMode="auto">
            <a:xfrm>
              <a:off x="3339" y="3359"/>
              <a:ext cx="1241" cy="28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2" name="Line 60"/>
            <p:cNvSpPr>
              <a:spLocks noChangeShapeType="1"/>
            </p:cNvSpPr>
            <p:nvPr/>
          </p:nvSpPr>
          <p:spPr bwMode="auto">
            <a:xfrm>
              <a:off x="3336" y="3494"/>
              <a:ext cx="649" cy="1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33" name="3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194C-E825-4340-8D46-4F9EF606F3D5}" type="slidenum">
              <a:rPr lang="el-GR" smtClean="0"/>
              <a:pPr/>
              <a:t>21</a:t>
            </a:fld>
            <a:endParaRPr lang="el-GR"/>
          </a:p>
        </p:txBody>
      </p:sp>
      <p:pic>
        <p:nvPicPr>
          <p:cNvPr id="34" name="6 - Εικόνα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6000768"/>
            <a:ext cx="7254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339752" y="764704"/>
            <a:ext cx="4896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l-GR" sz="2400" dirty="0" smtClean="0">
                <a:latin typeface="Calibri" pitchFamily="34" charset="0"/>
              </a:rPr>
              <a:t>Χαοτικές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l-GR" sz="2400" dirty="0" smtClean="0">
                <a:latin typeface="Calibri" pitchFamily="34" charset="0"/>
              </a:rPr>
              <a:t>σεισμικές ανακλάσεις</a:t>
            </a:r>
          </a:p>
        </p:txBody>
      </p:sp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3635896" y="2420888"/>
            <a:ext cx="1790042" cy="369332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M</a:t>
            </a:r>
            <a:r>
              <a:rPr lang="el-GR" sz="1800" dirty="0" smtClean="0">
                <a:latin typeface="Calibri" pitchFamily="34" charset="0"/>
              </a:rPr>
              <a:t>η Στρωσιγενείς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3851920" y="3463876"/>
            <a:ext cx="1506695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l-GR" dirty="0" smtClean="0">
                <a:latin typeface="Calibri" pitchFamily="34" charset="0"/>
              </a:rPr>
              <a:t>Χαοτικές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 smtClean="0">
                <a:latin typeface="Calibri" pitchFamily="34" charset="0"/>
              </a:rPr>
              <a:t>Διαφανείς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18" name="Line 67"/>
          <p:cNvSpPr>
            <a:spLocks noChangeShapeType="1"/>
          </p:cNvSpPr>
          <p:nvPr/>
        </p:nvSpPr>
        <p:spPr bwMode="auto">
          <a:xfrm flipH="1" flipV="1">
            <a:off x="4572000" y="2780928"/>
            <a:ext cx="21283" cy="652785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" name="1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194C-E825-4340-8D46-4F9EF606F3D5}" type="slidenum">
              <a:rPr lang="el-GR" smtClean="0"/>
              <a:pPr/>
              <a:t>22</a:t>
            </a:fld>
            <a:endParaRPr lang="el-GR"/>
          </a:p>
        </p:txBody>
      </p:sp>
      <p:pic>
        <p:nvPicPr>
          <p:cNvPr id="15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194C-E825-4340-8D46-4F9EF606F3D5}" type="slidenum">
              <a:rPr lang="el-GR" smtClean="0"/>
              <a:pPr/>
              <a:t>23</a:t>
            </a:fld>
            <a:endParaRPr lang="el-GR" dirty="0"/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lvl="0" eaLnBrk="0" fontAlgn="base" hangingPunct="0">
              <a:spcAft>
                <a:spcPct val="0"/>
              </a:spcAft>
              <a:defRPr/>
            </a:pPr>
            <a:r>
              <a:rPr lang="el-GR" kern="0" dirty="0" smtClean="0">
                <a:solidFill>
                  <a:schemeClr val="tx2"/>
                </a:solidFill>
                <a:latin typeface="Calibri" pitchFamily="34" charset="0"/>
              </a:rPr>
              <a:t>Σημείωμα Αναφοράς</a:t>
            </a:r>
            <a:endParaRPr lang="el-GR" kern="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6" name="2 - Θέση περιεχομένου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 anchor="ctr"/>
          <a:lstStyle/>
          <a:p>
            <a:pPr>
              <a:buNone/>
            </a:pPr>
            <a:r>
              <a:rPr lang="el-GR" dirty="0" smtClean="0"/>
              <a:t>    </a:t>
            </a:r>
            <a:r>
              <a:rPr lang="el-GR" sz="2800" dirty="0" err="1" smtClean="0">
                <a:latin typeface="Calibri" pitchFamily="34" charset="0"/>
              </a:rPr>
              <a:t>Copyright</a:t>
            </a:r>
            <a:r>
              <a:rPr lang="el-GR" sz="2800" dirty="0" smtClean="0">
                <a:latin typeface="Calibri" pitchFamily="34" charset="0"/>
              </a:rPr>
              <a:t>, Πανεπιστήμιο Πατρών, Τμήμα Γεωλογίας, Γιώργος Παπαθεοδώρου. «Τηλεπισκόπηση στο Θαλάσσιο Περιβάλλον». Έκδοση: 1.0. Πάτρα 2015. Διαθέσιμο από τη δικτυακή διεύθυνση: </a:t>
            </a:r>
            <a:r>
              <a:rPr lang="el-GR" sz="2800" dirty="0" smtClean="0">
                <a:latin typeface="Calibri" pitchFamily="34" charset="0"/>
                <a:hlinkClick r:id="rId2"/>
              </a:rPr>
              <a:t>https://eclass.upatras.gr/courses/</a:t>
            </a:r>
            <a:r>
              <a:rPr lang="en-US" sz="2800" dirty="0" smtClean="0">
                <a:latin typeface="Calibri" pitchFamily="34" charset="0"/>
                <a:hlinkClick r:id="rId2"/>
              </a:rPr>
              <a:t>GEO346</a:t>
            </a:r>
            <a:r>
              <a:rPr lang="el-GR" sz="2800" dirty="0" smtClean="0">
                <a:latin typeface="Calibri" pitchFamily="34" charset="0"/>
                <a:hlinkClick r:id="rId2"/>
              </a:rPr>
              <a:t>/</a:t>
            </a:r>
            <a:endParaRPr lang="en-US" sz="2800" dirty="0" smtClean="0">
              <a:latin typeface="Calibri" pitchFamily="34" charset="0"/>
            </a:endParaRPr>
          </a:p>
          <a:p>
            <a:pPr>
              <a:buNone/>
            </a:pPr>
            <a:endParaRPr lang="el-GR" sz="2800" dirty="0"/>
          </a:p>
        </p:txBody>
      </p:sp>
      <p:pic>
        <p:nvPicPr>
          <p:cNvPr id="7" name="Εικόνα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- Θέση αριθμού διαφάνειας"/>
          <p:cNvSpPr txBox="1">
            <a:spLocks/>
          </p:cNvSpPr>
          <p:nvPr/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08D062-906E-4677-83BD-B5B06C11B44E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1 - Τίτλος"/>
          <p:cNvSpPr txBox="1">
            <a:spLocks/>
          </p:cNvSpPr>
          <p:nvPr/>
        </p:nvSpPr>
        <p:spPr bwMode="auto">
          <a:xfrm>
            <a:off x="571472" y="21429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Αναφορές</a:t>
            </a:r>
            <a:endParaRPr kumimoji="0" lang="el-GR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10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1" name="6 - Ορθογώνιο"/>
          <p:cNvSpPr>
            <a:spLocks noChangeArrowheads="1"/>
          </p:cNvSpPr>
          <p:nvPr/>
        </p:nvSpPr>
        <p:spPr bwMode="auto">
          <a:xfrm>
            <a:off x="357158" y="3429000"/>
            <a:ext cx="83820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l-GR" sz="2000" dirty="0">
                <a:latin typeface="Calibri" pitchFamily="34" charset="0"/>
              </a:rPr>
              <a:t>Τα σχήματα και οι πίνακες </a:t>
            </a:r>
            <a:r>
              <a:rPr lang="el-GR" sz="2000" dirty="0" smtClean="0">
                <a:latin typeface="Calibri" pitchFamily="34" charset="0"/>
              </a:rPr>
              <a:t>χωρίς αναφορές έχουν </a:t>
            </a:r>
            <a:r>
              <a:rPr lang="el-GR" sz="2000" dirty="0">
                <a:latin typeface="Calibri" pitchFamily="34" charset="0"/>
              </a:rPr>
              <a:t>δημιουργηθεί από τους διδάσκοντες του μαθήματος, την ερευνητική ομάδα του Εργαστηρίου Θαλάσσιας Γεωλογίας και Φυσικής Ωκεανογραφίας, Τμ. Γεωλογίας, Παν. Πατρών και την Τμηματική Ομάδα Εργασίας και </a:t>
            </a:r>
            <a:r>
              <a:rPr lang="el-GR" sz="2000" dirty="0" smtClean="0">
                <a:latin typeface="Calibri" pitchFamily="34" charset="0"/>
              </a:rPr>
              <a:t>διατίθενται με </a:t>
            </a:r>
            <a:r>
              <a:rPr lang="el-GR" sz="2000" dirty="0">
                <a:latin typeface="Calibri" pitchFamily="34" charset="0"/>
              </a:rPr>
              <a:t>την άδεια CC BYNC-ΝD 4.0.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57158" y="1571612"/>
            <a:ext cx="815340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l-GR" sz="2000" dirty="0">
                <a:latin typeface="Calibri" pitchFamily="34" charset="0"/>
              </a:rPr>
              <a:t> </a:t>
            </a:r>
            <a:r>
              <a:rPr lang="el-GR" sz="2000" dirty="0" smtClean="0">
                <a:latin typeface="Calibri" pitchFamily="34" charset="0"/>
              </a:rPr>
              <a:t>Οι φωτογραφίες (χωρίς αναφορές) της </a:t>
            </a:r>
            <a:r>
              <a:rPr lang="el-GR" sz="2000" dirty="0">
                <a:latin typeface="Calibri" pitchFamily="34" charset="0"/>
              </a:rPr>
              <a:t>παρουσίασης προέρχονται από προσωπικό αρχείο του </a:t>
            </a:r>
            <a:r>
              <a:rPr lang="el-GR" sz="2000" dirty="0" smtClean="0">
                <a:latin typeface="Calibri" pitchFamily="34" charset="0"/>
              </a:rPr>
              <a:t>διδάσκοντα και </a:t>
            </a:r>
            <a:r>
              <a:rPr lang="el-GR" sz="2000" dirty="0">
                <a:latin typeface="Calibri" pitchFamily="34" charset="0"/>
              </a:rPr>
              <a:t>του Εργαστηρίου Θαλάσσιας Γεωλογίας και Φυσικής Ωκεανογραφίας, Τμ. Γεωλογίας, Παν. Πατρών και </a:t>
            </a:r>
            <a:r>
              <a:rPr lang="el-GR" sz="2000" dirty="0" smtClean="0">
                <a:latin typeface="Calibri" pitchFamily="34" charset="0"/>
              </a:rPr>
              <a:t>διατίθενται </a:t>
            </a:r>
            <a:r>
              <a:rPr lang="el-GR" sz="2000" dirty="0" smtClean="0">
                <a:latin typeface="Calibri" pitchFamily="34" charset="0"/>
              </a:rPr>
              <a:t>με </a:t>
            </a:r>
            <a:r>
              <a:rPr lang="el-GR" sz="2000" dirty="0">
                <a:latin typeface="Calibri" pitchFamily="34" charset="0"/>
              </a:rPr>
              <a:t>την άδεια CC BY-NC-ΝD 4.0.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sz="2000" dirty="0">
              <a:latin typeface="Calibri" pitchFamily="34" charset="0"/>
            </a:endParaRPr>
          </a:p>
        </p:txBody>
      </p:sp>
      <p:pic>
        <p:nvPicPr>
          <p:cNvPr id="13" name="Picture 11" descr="C:\Documents and Settings\User\Επιφάνεια εργασίας\ANOIKTAMATHIMATAFINAL\Final_EDIT\BYNCN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5214950"/>
            <a:ext cx="1216750" cy="428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- Θέση αριθμού διαφάνειας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8AD827-62BA-4B61-9FAE-745D49380791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dirty="0" smtClean="0">
                <a:latin typeface="Calibri" pitchFamily="34" charset="0"/>
              </a:rPr>
              <a:t>Χρηματοδότηση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>
                <a:latin typeface="Calibri" pitchFamily="34" charset="0"/>
              </a:rPr>
              <a:t>Το παρόν εκπαιδευτικό υλικό έχει αναπτυχθεί </a:t>
            </a:r>
            <a:r>
              <a:rPr lang="el-GR" sz="2000" dirty="0" err="1" smtClean="0">
                <a:latin typeface="Calibri" pitchFamily="34" charset="0"/>
              </a:rPr>
              <a:t>στ</a:t>
            </a:r>
            <a:r>
              <a:rPr lang="en-US" sz="2000" dirty="0" smtClean="0">
                <a:latin typeface="Calibri" pitchFamily="34" charset="0"/>
              </a:rPr>
              <a:t>o</a:t>
            </a:r>
            <a:r>
              <a:rPr lang="el-GR" sz="2000" dirty="0" smtClean="0">
                <a:latin typeface="Calibri" pitchFamily="34" charset="0"/>
              </a:rPr>
              <a:t> </a:t>
            </a:r>
            <a:r>
              <a:rPr lang="el-GR" sz="2000" dirty="0" err="1" smtClean="0">
                <a:latin typeface="Calibri" pitchFamily="34" charset="0"/>
              </a:rPr>
              <a:t>πλαίσι</a:t>
            </a:r>
            <a:r>
              <a:rPr lang="en-US" sz="2000" dirty="0" smtClean="0">
                <a:latin typeface="Calibri" pitchFamily="34" charset="0"/>
              </a:rPr>
              <a:t>o</a:t>
            </a:r>
            <a:r>
              <a:rPr lang="el-GR" sz="2000" dirty="0" smtClean="0">
                <a:latin typeface="Calibri" pitchFamily="34" charset="0"/>
              </a:rPr>
              <a:t> του εκπαιδευτικού έργου του διδάσκοντα.</a:t>
            </a:r>
            <a:endParaRPr lang="en-US" sz="2000" dirty="0" smtClean="0">
              <a:latin typeface="Calibri" pitchFamily="34" charset="0"/>
            </a:endParaRPr>
          </a:p>
          <a:p>
            <a:r>
              <a:rPr lang="el-GR" sz="2000" dirty="0" smtClean="0">
                <a:latin typeface="Calibri" pitchFamily="34" charset="0"/>
              </a:rPr>
              <a:t>Το έργο «</a:t>
            </a:r>
            <a:r>
              <a:rPr lang="el-GR" sz="2000" b="1" dirty="0" smtClean="0">
                <a:latin typeface="Calibri" pitchFamily="34" charset="0"/>
              </a:rPr>
              <a:t>Ανοικτά Ακαδημαϊκά Μαθήματα στο Πανεπιστήμιο Αθηνών</a:t>
            </a:r>
            <a:r>
              <a:rPr lang="el-GR" sz="2000" dirty="0" smtClean="0">
                <a:latin typeface="Calibri" pitchFamily="34" charset="0"/>
              </a:rPr>
              <a:t>» έχει χρηματοδοτήσει μόνο την αναδιαμόρφωση του εκπαιδευτικού υλικού. </a:t>
            </a:r>
            <a:endParaRPr lang="en-US" sz="2000" dirty="0" smtClean="0">
              <a:latin typeface="Calibri" pitchFamily="34" charset="0"/>
            </a:endParaRPr>
          </a:p>
          <a:p>
            <a:r>
              <a:rPr lang="el-GR" sz="2000" dirty="0" smtClean="0">
                <a:latin typeface="Calibri" pitchFamily="34" charset="0"/>
              </a:rPr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9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10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2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28596" y="71435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l-GR" sz="4000" kern="0" dirty="0" smtClean="0">
                <a:solidFill>
                  <a:schemeClr val="tx1"/>
                </a:solidFill>
                <a:latin typeface="Calibri" pitchFamily="34" charset="0"/>
              </a:rPr>
              <a:t>ΣΚΟΠΟΙ  ΕΝΟΤΗΤΑΣ</a:t>
            </a:r>
            <a:endParaRPr lang="el-GR" sz="4000" kern="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928662" y="2571744"/>
            <a:ext cx="7143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2800" dirty="0" smtClean="0">
                <a:latin typeface="Calibri" pitchFamily="34" charset="0"/>
              </a:rPr>
              <a:t>Κατανόηση των χαρακτηριστικών των σεισμικών ανακλάσεων καθώς και η επίδειξη της εσωτερικής και εξωτερικής μορφής των σεισμικών φάσεων.  </a:t>
            </a:r>
            <a:endParaRPr lang="el-GR" sz="2800" dirty="0">
              <a:latin typeface="Calibri" pitchFamily="34" charset="0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194C-E825-4340-8D46-4F9EF606F3D5}" type="slidenum">
              <a:rPr lang="el-GR" smtClean="0"/>
              <a:pPr/>
              <a:t>4</a:t>
            </a:fld>
            <a:endParaRPr lang="el-GR"/>
          </a:p>
        </p:txBody>
      </p:sp>
      <p:pic>
        <p:nvPicPr>
          <p:cNvPr id="7" name="6 - Εικόνα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929330"/>
            <a:ext cx="7254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/>
          <a:lstStyle/>
          <a:p>
            <a:r>
              <a:rPr lang="el-GR" sz="4000" dirty="0" smtClean="0">
                <a:latin typeface="Calibri" pitchFamily="34" charset="0"/>
              </a:rPr>
              <a:t>ΠΕΡΙΕΧΟΜΕΝΑ ΕΝΟΤΗΤΑΣ</a:t>
            </a:r>
            <a:endParaRPr lang="el-GR" sz="4000" dirty="0">
              <a:latin typeface="Calibri" pitchFamily="34" charset="0"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194C-E825-4340-8D46-4F9EF606F3D5}" type="slidenum">
              <a:rPr lang="el-GR" smtClean="0"/>
              <a:pPr/>
              <a:t>5</a:t>
            </a:fld>
            <a:endParaRPr lang="el-GR"/>
          </a:p>
        </p:txBody>
      </p:sp>
      <p:sp>
        <p:nvSpPr>
          <p:cNvPr id="6" name="5 - TextBox"/>
          <p:cNvSpPr txBox="1"/>
          <p:nvPr/>
        </p:nvSpPr>
        <p:spPr>
          <a:xfrm>
            <a:off x="755576" y="2276872"/>
            <a:ext cx="77768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l-GR" sz="2800" dirty="0" smtClean="0">
                <a:latin typeface="Calibri" pitchFamily="34" charset="0"/>
              </a:rPr>
              <a:t>Χαρακτηριστικά σεισμικών, ακουστικών, ηχητικών ανακλάσεων</a:t>
            </a:r>
            <a:r>
              <a:rPr lang="en-GB" sz="2800" dirty="0" smtClean="0">
                <a:latin typeface="Calibri" pitchFamily="34" charset="0"/>
              </a:rPr>
              <a:t>.</a:t>
            </a:r>
            <a:r>
              <a:rPr lang="el-GR" sz="2800" dirty="0" smtClean="0">
                <a:latin typeface="Calibri" pitchFamily="34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endParaRPr lang="el-GR" sz="28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l-GR" sz="2800" dirty="0" smtClean="0">
                <a:latin typeface="Calibri" pitchFamily="34" charset="0"/>
              </a:rPr>
              <a:t>Διευθέτηση σεισμικών ανακλάσεων εντός σεισμικής φάσης</a:t>
            </a:r>
          </a:p>
          <a:p>
            <a:pPr>
              <a:buFont typeface="Arial" pitchFamily="34" charset="0"/>
              <a:buChar char="•"/>
            </a:pPr>
            <a:endParaRPr lang="el-GR" sz="2800" dirty="0" smtClean="0">
              <a:latin typeface="Calibri" pitchFamily="34" charset="0"/>
            </a:endParaRPr>
          </a:p>
        </p:txBody>
      </p:sp>
      <p:pic>
        <p:nvPicPr>
          <p:cNvPr id="7" name="6 - Εικόνα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6000768"/>
            <a:ext cx="7254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D:\presentations\ΤΗΛΕΠΙΣΚΟΠΗΣΗ_ΘΑΛ_ΠΕΡΙΒ\SBP_ECHO_TYPES\Picture8Α.jpg"/>
          <p:cNvPicPr>
            <a:picLocks noChangeAspect="1" noChangeArrowheads="1"/>
          </p:cNvPicPr>
          <p:nvPr/>
        </p:nvPicPr>
        <p:blipFill>
          <a:blip r:embed="rId2" cstate="print"/>
          <a:srcRect r="5434"/>
          <a:stretch>
            <a:fillRect/>
          </a:stretch>
        </p:blipFill>
        <p:spPr bwMode="auto">
          <a:xfrm>
            <a:off x="107504" y="1412776"/>
            <a:ext cx="8962215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0" y="500042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/>
            <a:r>
              <a:rPr lang="el-GR" sz="2000" dirty="0" smtClean="0">
                <a:latin typeface="Calibri" pitchFamily="34" charset="0"/>
              </a:rPr>
              <a:t>ΧΑΡΑΚΤΗΡΙΣΤΙΚΑ ΤΩΝ ΑΚΟΥΣΤΙΚΩΝ, ΗΧΗΤΙΚΩΝ, ΣΕΙΣΜΙΚΩΝ ΑΝΑΚΛΑΣΕΩΝ</a:t>
            </a:r>
            <a:endParaRPr lang="el-GR" sz="2000" dirty="0">
              <a:latin typeface="Calibri" pitchFamily="34" charset="0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136295" y="6541256"/>
            <a:ext cx="2007705" cy="316744"/>
          </a:xfrm>
        </p:spPr>
        <p:txBody>
          <a:bodyPr/>
          <a:lstStyle/>
          <a:p>
            <a:fld id="{9DCD194C-E825-4340-8D46-4F9EF606F3D5}" type="slidenum">
              <a:rPr lang="el-GR" smtClean="0"/>
              <a:pPr/>
              <a:t>6</a:t>
            </a:fld>
            <a:endParaRPr lang="el-GR"/>
          </a:p>
        </p:txBody>
      </p:sp>
      <p:pic>
        <p:nvPicPr>
          <p:cNvPr id="5" name="6 - Εικόνα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6000768"/>
            <a:ext cx="7254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628798"/>
          <a:ext cx="9144000" cy="3560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89695"/>
                <a:gridCol w="6354305"/>
              </a:tblGrid>
              <a:tr h="712088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alibri" pitchFamily="34" charset="0"/>
                        </a:rPr>
                        <a:t>ΧΑΡΑΚΤΗΡΙΣΤΙΚΟ ΑΝΑΚΛΑΣΗΣ</a:t>
                      </a:r>
                      <a:endParaRPr lang="el-GR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alibri" pitchFamily="34" charset="0"/>
                        </a:rPr>
                        <a:t>ΕΡΜΗΝΕΙΑ</a:t>
                      </a:r>
                      <a:endParaRPr lang="el-GR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712088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alibri" pitchFamily="34" charset="0"/>
                        </a:rPr>
                        <a:t>ΕΥΡΟΣ</a:t>
                      </a:r>
                      <a:endParaRPr lang="el-GR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alibri" pitchFamily="34" charset="0"/>
                        </a:rPr>
                        <a:t>ΣΥΝΤΕΛΕΣΤ</a:t>
                      </a:r>
                      <a:r>
                        <a:rPr lang="en-US" dirty="0" smtClean="0">
                          <a:latin typeface="Calibri" pitchFamily="34" charset="0"/>
                        </a:rPr>
                        <a:t>H</a:t>
                      </a:r>
                      <a:r>
                        <a:rPr lang="el-GR" dirty="0" smtClean="0">
                          <a:latin typeface="Calibri" pitchFamily="34" charset="0"/>
                        </a:rPr>
                        <a:t>Σ ΑΝΑΚΛΑΣΗΣ – ΔΙΑΦΟΡΑ ΣΤΗΝ ΑΚΟΥΣΤΙΚΗ ΑΓΩΓΙΜΟΤΗΤΑ – ΠΑΡΟΥΣΙΑ ΡΕΥΣΤΩΝ</a:t>
                      </a:r>
                      <a:endParaRPr lang="el-GR" dirty="0">
                        <a:solidFill>
                          <a:srgbClr val="C0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712088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alibri" pitchFamily="34" charset="0"/>
                        </a:rPr>
                        <a:t>ΣΥΝΕΧΕΙΑ</a:t>
                      </a:r>
                      <a:endParaRPr lang="el-GR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alibri" pitchFamily="34" charset="0"/>
                        </a:rPr>
                        <a:t>ΣΥΝΕΧΕΙΑ ΣΤΑ ΣΤΡΩΜΑΤΑ – ΣΙΕΡΓΑΣΙΕΣ ΙΖΗΜΑΤΟΓΕΝΕΣΗΣ</a:t>
                      </a:r>
                      <a:endParaRPr lang="el-GR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712088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alibri" pitchFamily="34" charset="0"/>
                        </a:rPr>
                        <a:t>ΣΥΧΝΟΤΗΤΑ (ΕΜΦΑΝΙΣΗΣ)</a:t>
                      </a:r>
                      <a:endParaRPr lang="el-GR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alibri" pitchFamily="34" charset="0"/>
                        </a:rPr>
                        <a:t>ΠΑΧΟΣ ΣΤΡΩΜΑΤΩΝ</a:t>
                      </a:r>
                      <a:endParaRPr lang="el-GR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712088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alibri" pitchFamily="34" charset="0"/>
                        </a:rPr>
                        <a:t>ΣΑΦΗΝΕΙΑ</a:t>
                      </a:r>
                      <a:endParaRPr lang="el-GR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alibri" pitchFamily="34" charset="0"/>
                        </a:rPr>
                        <a:t>ΣΑΦΗΝΕΙΑ ΣΤΗ ΔΙΑΧΩΡΙΣΤΙΚΗ ΕΠΙΦΑΝΕΙΑ – ΔΙΕΡΓΑΣΙΕΣ ΙΖΗΜΑΤΟΓΕΝΕΣΗΣ</a:t>
                      </a:r>
                      <a:endParaRPr lang="el-GR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194C-E825-4340-8D46-4F9EF606F3D5}" type="slidenum">
              <a:rPr lang="el-GR" smtClean="0"/>
              <a:pPr/>
              <a:t>7</a:t>
            </a:fld>
            <a:endParaRPr lang="el-GR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/>
            <a:r>
              <a:rPr lang="el-GR" sz="2800" dirty="0" smtClean="0">
                <a:latin typeface="Calibri" pitchFamily="34" charset="0"/>
              </a:rPr>
              <a:t>ΧΑΡΑΚΤΗΡΙΣΤΙΚΑ ΤΩΝ ΑΚΟΥΣΤΙΚΩΝ, ΗΧΗΤΙΚΩΝ, ΣΕΙΣΜΙΚΩΝ ΑΝΑΚΛΑΣΕΩΝ 1</a:t>
            </a:r>
            <a:endParaRPr lang="el-GR" sz="2800" dirty="0">
              <a:latin typeface="Calibri" pitchFamily="34" charset="0"/>
            </a:endParaRPr>
          </a:p>
        </p:txBody>
      </p:sp>
      <p:pic>
        <p:nvPicPr>
          <p:cNvPr id="6" name="6 - Εικόνα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6000768"/>
            <a:ext cx="7254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D:\presentations\ΤΗΛΕΠΙΣΚΟΠΗΣΗ_ΘΑΛ_ΠΕΡΙΒ\SBP_ECHO_TYPES\CONTINU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124744"/>
            <a:ext cx="4070383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4" descr="D:\presentations\ΤΗΛΕΠΙΣΚΟΠΗΣΗ_ΘΑΛ_ΠΕΡΙΒ\SBP_ECHO_TYPES\AMPLITU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005064"/>
            <a:ext cx="4179260" cy="236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6"/>
          <p:cNvSpPr txBox="1">
            <a:spLocks noChangeArrowheads="1"/>
          </p:cNvSpPr>
          <p:nvPr/>
        </p:nvSpPr>
        <p:spPr bwMode="auto">
          <a:xfrm>
            <a:off x="250825" y="1412875"/>
            <a:ext cx="199445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3600" dirty="0">
                <a:latin typeface="Calibri" pitchFamily="34" charset="0"/>
              </a:rPr>
              <a:t>ΣΥΝΕΧΕΙΑ</a:t>
            </a:r>
          </a:p>
        </p:txBody>
      </p:sp>
      <p:sp>
        <p:nvSpPr>
          <p:cNvPr id="27653" name="TextBox 7"/>
          <p:cNvSpPr txBox="1">
            <a:spLocks noChangeArrowheads="1"/>
          </p:cNvSpPr>
          <p:nvPr/>
        </p:nvSpPr>
        <p:spPr bwMode="auto">
          <a:xfrm>
            <a:off x="395288" y="4581525"/>
            <a:ext cx="13917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3600" dirty="0">
                <a:latin typeface="Calibri" pitchFamily="34" charset="0"/>
              </a:rPr>
              <a:t>ΕΥΡΟΣ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194C-E825-4340-8D46-4F9EF606F3D5}" type="slidenum">
              <a:rPr lang="el-GR" smtClean="0"/>
              <a:pPr/>
              <a:t>8</a:t>
            </a:fld>
            <a:endParaRPr lang="el-GR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242808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/>
            <a:r>
              <a:rPr lang="el-GR" sz="2000" dirty="0" smtClean="0">
                <a:latin typeface="Calibri" pitchFamily="34" charset="0"/>
              </a:rPr>
              <a:t>ΧΑΡΑΚΤΗΡΙΣΤΙΚΑ ΤΩΝ ΑΚΟΥΣΤΙΚΩΝ, ΗΧΗΤΙΚΩΝ, ΣΕΙΣΜΙΚΩΝ ΑΝΑΚΛΑΣΕΩΝ 2</a:t>
            </a:r>
            <a:endParaRPr lang="el-GR" sz="2000" dirty="0">
              <a:latin typeface="Calibri" pitchFamily="34" charset="0"/>
            </a:endParaRPr>
          </a:p>
        </p:txBody>
      </p:sp>
      <p:pic>
        <p:nvPicPr>
          <p:cNvPr id="8" name="6 - Εικόνα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6000768"/>
            <a:ext cx="7254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presentations\ΤΗΛΕΠΙΣΚΟΠΗΣΗ_ΘΑΛ_ΠΕΡΙΒ\SBP_ECHO_TYPES\FREQUENC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052736"/>
            <a:ext cx="4778006" cy="280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 descr="D:\presentations\ΤΗΛΕΠΙΣΚΟΠΗΣΗ_ΘΑΛ_ΠΕΡΙΒ\SBP_ECHO_TYPES\sharpne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861048"/>
            <a:ext cx="470026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107950" y="1412875"/>
            <a:ext cx="270798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3600" dirty="0"/>
              <a:t>ΣΥΧΝΟΤΗΤΑ</a:t>
            </a:r>
          </a:p>
        </p:txBody>
      </p:sp>
      <p:sp>
        <p:nvSpPr>
          <p:cNvPr id="28677" name="TextBox 6"/>
          <p:cNvSpPr txBox="1">
            <a:spLocks noChangeArrowheads="1"/>
          </p:cNvSpPr>
          <p:nvPr/>
        </p:nvSpPr>
        <p:spPr bwMode="auto">
          <a:xfrm>
            <a:off x="323850" y="4868863"/>
            <a:ext cx="24120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3600" dirty="0"/>
              <a:t>ΣΑΦΗΝΕΙΑ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D194C-E825-4340-8D46-4F9EF606F3D5}" type="slidenum">
              <a:rPr lang="el-GR" smtClean="0"/>
              <a:pPr/>
              <a:t>9</a:t>
            </a:fld>
            <a:endParaRPr lang="el-GR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/>
            <a:r>
              <a:rPr lang="el-GR" sz="2000" dirty="0" smtClean="0"/>
              <a:t>ΧΑΡΑΚΤΗΡΙΣΤΙΚΑ ΤΩΝ ΑΚΟΥΣΤΙΚΩΝ, ΗΧΗΤΙΚΩΝ, ΣΕΙΣΜΙΚΩΝ ΑΝΑΚΛΑΣΕΩΝ 3</a:t>
            </a:r>
            <a:endParaRPr lang="el-GR" sz="2000" dirty="0"/>
          </a:p>
        </p:txBody>
      </p:sp>
      <p:pic>
        <p:nvPicPr>
          <p:cNvPr id="8" name="6 - Εικόνα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6000768"/>
            <a:ext cx="7254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Προσαρμοσμένος 1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677</TotalTime>
  <Words>724</Words>
  <Application>Microsoft Office PowerPoint</Application>
  <PresentationFormat>Προβολή στην οθόνη (4:3)</PresentationFormat>
  <Paragraphs>156</Paragraphs>
  <Slides>24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5" baseType="lpstr">
      <vt:lpstr>Θέμα του Office</vt:lpstr>
      <vt:lpstr>Διαφάνεια 1</vt:lpstr>
      <vt:lpstr>Σημείωμα Αδειοδότησης</vt:lpstr>
      <vt:lpstr>Χρηματοδότηση</vt:lpstr>
      <vt:lpstr>Διαφάνεια 4</vt:lpstr>
      <vt:lpstr>ΠΕΡΙΕΧΟΜΕΝΑ ΕΝΟΤΗΤΑΣ</vt:lpstr>
      <vt:lpstr>Διαφάνεια 6</vt:lpstr>
      <vt:lpstr>Διαφάνεια 7</vt:lpstr>
      <vt:lpstr>Διαφάνεια 8</vt:lpstr>
      <vt:lpstr>Διαφάνεια 9</vt:lpstr>
      <vt:lpstr>Καθορισμός ακουστικών χαρακτήρων - τύπων (echo characters - types)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Σημείωμα Αναφοράς</vt:lpstr>
      <vt:lpstr>Διαφάνεια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ΑΝΑΛΥΣΗ ΚΑΙ ΕΡΜΗΝΕΙΑ ΤΟΜΟΓΡΑΦΙΩΝ ΠΥΘΜΕΝΑ* ΣΤΟΙΧΕΙΑ ΣΕΙΣΜΙΚΗΣ ΣΤΡΩΜΑΤΟΓΡΑΦΙΑΣ</dc:title>
  <dc:creator>george papathe</dc:creator>
  <cp:lastModifiedBy>stav</cp:lastModifiedBy>
  <cp:revision>128</cp:revision>
  <dcterms:created xsi:type="dcterms:W3CDTF">2014-11-02T11:28:25Z</dcterms:created>
  <dcterms:modified xsi:type="dcterms:W3CDTF">2015-10-07T20:22:01Z</dcterms:modified>
</cp:coreProperties>
</file>