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sldIdLst>
    <p:sldId id="257" r:id="rId2"/>
    <p:sldId id="271" r:id="rId3"/>
    <p:sldId id="283" r:id="rId4"/>
    <p:sldId id="272" r:id="rId5"/>
    <p:sldId id="277" r:id="rId6"/>
    <p:sldId id="274" r:id="rId7"/>
    <p:sldId id="275" r:id="rId8"/>
    <p:sldId id="278" r:id="rId9"/>
    <p:sldId id="279" r:id="rId10"/>
    <p:sldId id="280" r:id="rId11"/>
    <p:sldId id="294" r:id="rId12"/>
    <p:sldId id="296" r:id="rId13"/>
    <p:sldId id="287" r:id="rId14"/>
    <p:sldId id="288" r:id="rId15"/>
    <p:sldId id="298" r:id="rId16"/>
    <p:sldId id="299" r:id="rId17"/>
    <p:sldId id="300" r:id="rId18"/>
    <p:sldId id="301" r:id="rId19"/>
    <p:sldId id="303" r:id="rId20"/>
    <p:sldId id="307" r:id="rId21"/>
    <p:sldId id="309" r:id="rId22"/>
    <p:sldId id="310" r:id="rId23"/>
    <p:sldId id="322" r:id="rId24"/>
    <p:sldId id="311" r:id="rId25"/>
    <p:sldId id="318" r:id="rId26"/>
    <p:sldId id="319" r:id="rId27"/>
    <p:sldId id="312" r:id="rId28"/>
    <p:sldId id="320" r:id="rId29"/>
    <p:sldId id="314" r:id="rId30"/>
    <p:sldId id="315" r:id="rId31"/>
    <p:sldId id="31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4" d="100"/>
          <a:sy n="84" d="100"/>
        </p:scale>
        <p:origin x="581"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smtClean="0"/>
              <a:t>Στυλ κύριου τίτλου</a:t>
            </a:r>
            <a:endParaRPr lang="en-US"/>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Κάντε κλικ για να επεξεργαστείτε τον υπότιτλο του υποδείγματος</a:t>
            </a:r>
            <a:endParaRPr lang="en-US"/>
          </a:p>
        </p:txBody>
      </p:sp>
      <p:sp>
        <p:nvSpPr>
          <p:cNvPr id="4" name="Θέση ημερομηνίας 3"/>
          <p:cNvSpPr>
            <a:spLocks noGrp="1"/>
          </p:cNvSpPr>
          <p:nvPr>
            <p:ph type="dt" sz="half" idx="10"/>
          </p:nvPr>
        </p:nvSpPr>
        <p:spPr/>
        <p:txBody>
          <a:bodyPr/>
          <a:lstStyle/>
          <a:p>
            <a:fld id="{AD6435B7-BA4D-4867-A1C5-18C10EA4341E}" type="datetimeFigureOut">
              <a:rPr lang="en-US" smtClean="0"/>
              <a:t>10/31/2023</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E6B0C34F-C28E-484A-AC50-BB506E4920D5}" type="slidenum">
              <a:rPr lang="en-US" smtClean="0"/>
              <a:t>‹#›</a:t>
            </a:fld>
            <a:endParaRPr lang="en-US"/>
          </a:p>
        </p:txBody>
      </p:sp>
    </p:spTree>
    <p:extLst>
      <p:ext uri="{BB962C8B-B14F-4D97-AF65-F5344CB8AC3E}">
        <p14:creationId xmlns:p14="http://schemas.microsoft.com/office/powerpoint/2010/main" val="1032209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n-US"/>
          </a:p>
        </p:txBody>
      </p:sp>
      <p:sp>
        <p:nvSpPr>
          <p:cNvPr id="3" name="Θέση κατακόρυφου κειμένου 2"/>
          <p:cNvSpPr>
            <a:spLocks noGrp="1"/>
          </p:cNvSpPr>
          <p:nvPr>
            <p:ph type="body" orient="vert" idx="1"/>
          </p:nvPr>
        </p:nvSpPr>
        <p:spPr/>
        <p:txBody>
          <a:bodyPr vert="eaVert"/>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3"/>
          <p:cNvSpPr>
            <a:spLocks noGrp="1"/>
          </p:cNvSpPr>
          <p:nvPr>
            <p:ph type="dt" sz="half" idx="10"/>
          </p:nvPr>
        </p:nvSpPr>
        <p:spPr/>
        <p:txBody>
          <a:bodyPr/>
          <a:lstStyle/>
          <a:p>
            <a:fld id="{AD6435B7-BA4D-4867-A1C5-18C10EA4341E}" type="datetimeFigureOut">
              <a:rPr lang="en-US" smtClean="0"/>
              <a:t>10/31/2023</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E6B0C34F-C28E-484A-AC50-BB506E4920D5}" type="slidenum">
              <a:rPr lang="en-US" smtClean="0"/>
              <a:t>‹#›</a:t>
            </a:fld>
            <a:endParaRPr lang="en-US"/>
          </a:p>
        </p:txBody>
      </p:sp>
    </p:spTree>
    <p:extLst>
      <p:ext uri="{BB962C8B-B14F-4D97-AF65-F5344CB8AC3E}">
        <p14:creationId xmlns:p14="http://schemas.microsoft.com/office/powerpoint/2010/main" val="2584145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smtClean="0"/>
              <a:t>Στυλ κύριου τίτλου</a:t>
            </a:r>
            <a:endParaRPr lang="en-US"/>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3"/>
          <p:cNvSpPr>
            <a:spLocks noGrp="1"/>
          </p:cNvSpPr>
          <p:nvPr>
            <p:ph type="dt" sz="half" idx="10"/>
          </p:nvPr>
        </p:nvSpPr>
        <p:spPr/>
        <p:txBody>
          <a:bodyPr/>
          <a:lstStyle/>
          <a:p>
            <a:fld id="{AD6435B7-BA4D-4867-A1C5-18C10EA4341E}" type="datetimeFigureOut">
              <a:rPr lang="en-US" smtClean="0"/>
              <a:t>10/31/2023</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E6B0C34F-C28E-484A-AC50-BB506E4920D5}" type="slidenum">
              <a:rPr lang="en-US" smtClean="0"/>
              <a:t>‹#›</a:t>
            </a:fld>
            <a:endParaRPr lang="en-US"/>
          </a:p>
        </p:txBody>
      </p:sp>
    </p:spTree>
    <p:extLst>
      <p:ext uri="{BB962C8B-B14F-4D97-AF65-F5344CB8AC3E}">
        <p14:creationId xmlns:p14="http://schemas.microsoft.com/office/powerpoint/2010/main" val="2676890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n-US"/>
          </a:p>
        </p:txBody>
      </p:sp>
      <p:sp>
        <p:nvSpPr>
          <p:cNvPr id="3" name="Θέση περιεχομένου 2"/>
          <p:cNvSpPr>
            <a:spLocks noGrp="1"/>
          </p:cNvSpPr>
          <p:nvPr>
            <p:ph idx="1"/>
          </p:nvPr>
        </p:nvSpPr>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3"/>
          <p:cNvSpPr>
            <a:spLocks noGrp="1"/>
          </p:cNvSpPr>
          <p:nvPr>
            <p:ph type="dt" sz="half" idx="10"/>
          </p:nvPr>
        </p:nvSpPr>
        <p:spPr/>
        <p:txBody>
          <a:bodyPr/>
          <a:lstStyle/>
          <a:p>
            <a:fld id="{AD6435B7-BA4D-4867-A1C5-18C10EA4341E}" type="datetimeFigureOut">
              <a:rPr lang="en-US" smtClean="0"/>
              <a:t>10/31/2023</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E6B0C34F-C28E-484A-AC50-BB506E4920D5}" type="slidenum">
              <a:rPr lang="en-US" smtClean="0"/>
              <a:t>‹#›</a:t>
            </a:fld>
            <a:endParaRPr lang="en-US"/>
          </a:p>
        </p:txBody>
      </p:sp>
    </p:spTree>
    <p:extLst>
      <p:ext uri="{BB962C8B-B14F-4D97-AF65-F5344CB8AC3E}">
        <p14:creationId xmlns:p14="http://schemas.microsoft.com/office/powerpoint/2010/main" val="3701393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smtClean="0"/>
              <a:t>Στυλ κύριου τίτλου</a:t>
            </a:r>
            <a:endParaRPr lang="en-US"/>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Επεξεργασία στυλ υποδείγματος κειμένου</a:t>
            </a:r>
          </a:p>
        </p:txBody>
      </p:sp>
      <p:sp>
        <p:nvSpPr>
          <p:cNvPr id="4" name="Θέση ημερομηνίας 3"/>
          <p:cNvSpPr>
            <a:spLocks noGrp="1"/>
          </p:cNvSpPr>
          <p:nvPr>
            <p:ph type="dt" sz="half" idx="10"/>
          </p:nvPr>
        </p:nvSpPr>
        <p:spPr/>
        <p:txBody>
          <a:bodyPr/>
          <a:lstStyle/>
          <a:p>
            <a:fld id="{AD6435B7-BA4D-4867-A1C5-18C10EA4341E}" type="datetimeFigureOut">
              <a:rPr lang="en-US" smtClean="0"/>
              <a:t>10/31/2023</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E6B0C34F-C28E-484A-AC50-BB506E4920D5}" type="slidenum">
              <a:rPr lang="en-US" smtClean="0"/>
              <a:t>‹#›</a:t>
            </a:fld>
            <a:endParaRPr lang="en-US"/>
          </a:p>
        </p:txBody>
      </p:sp>
    </p:spTree>
    <p:extLst>
      <p:ext uri="{BB962C8B-B14F-4D97-AF65-F5344CB8AC3E}">
        <p14:creationId xmlns:p14="http://schemas.microsoft.com/office/powerpoint/2010/main" val="3464483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n-US"/>
          </a:p>
        </p:txBody>
      </p:sp>
      <p:sp>
        <p:nvSpPr>
          <p:cNvPr id="3" name="Θέση περιεχομένου 2"/>
          <p:cNvSpPr>
            <a:spLocks noGrp="1"/>
          </p:cNvSpPr>
          <p:nvPr>
            <p:ph sz="half" idx="1"/>
          </p:nvPr>
        </p:nvSpPr>
        <p:spPr>
          <a:xfrm>
            <a:off x="838200" y="1825625"/>
            <a:ext cx="5181600" cy="435133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περιεχομένου 3"/>
          <p:cNvSpPr>
            <a:spLocks noGrp="1"/>
          </p:cNvSpPr>
          <p:nvPr>
            <p:ph sz="half" idx="2"/>
          </p:nvPr>
        </p:nvSpPr>
        <p:spPr>
          <a:xfrm>
            <a:off x="6172200" y="1825625"/>
            <a:ext cx="5181600" cy="435133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Θέση ημερομηνίας 4"/>
          <p:cNvSpPr>
            <a:spLocks noGrp="1"/>
          </p:cNvSpPr>
          <p:nvPr>
            <p:ph type="dt" sz="half" idx="10"/>
          </p:nvPr>
        </p:nvSpPr>
        <p:spPr/>
        <p:txBody>
          <a:bodyPr/>
          <a:lstStyle/>
          <a:p>
            <a:fld id="{AD6435B7-BA4D-4867-A1C5-18C10EA4341E}" type="datetimeFigureOut">
              <a:rPr lang="en-US" smtClean="0"/>
              <a:t>10/31/2023</a:t>
            </a:fld>
            <a:endParaRPr lang="en-US"/>
          </a:p>
        </p:txBody>
      </p:sp>
      <p:sp>
        <p:nvSpPr>
          <p:cNvPr id="6" name="Θέση υποσέλιδου 5"/>
          <p:cNvSpPr>
            <a:spLocks noGrp="1"/>
          </p:cNvSpPr>
          <p:nvPr>
            <p:ph type="ftr" sz="quarter" idx="11"/>
          </p:nvPr>
        </p:nvSpPr>
        <p:spPr/>
        <p:txBody>
          <a:bodyPr/>
          <a:lstStyle/>
          <a:p>
            <a:endParaRPr lang="en-US"/>
          </a:p>
        </p:txBody>
      </p:sp>
      <p:sp>
        <p:nvSpPr>
          <p:cNvPr id="7" name="Θέση αριθμού διαφάνειας 6"/>
          <p:cNvSpPr>
            <a:spLocks noGrp="1"/>
          </p:cNvSpPr>
          <p:nvPr>
            <p:ph type="sldNum" sz="quarter" idx="12"/>
          </p:nvPr>
        </p:nvSpPr>
        <p:spPr/>
        <p:txBody>
          <a:bodyPr/>
          <a:lstStyle/>
          <a:p>
            <a:fld id="{E6B0C34F-C28E-484A-AC50-BB506E4920D5}" type="slidenum">
              <a:rPr lang="en-US" smtClean="0"/>
              <a:t>‹#›</a:t>
            </a:fld>
            <a:endParaRPr lang="en-US"/>
          </a:p>
        </p:txBody>
      </p:sp>
    </p:spTree>
    <p:extLst>
      <p:ext uri="{BB962C8B-B14F-4D97-AF65-F5344CB8AC3E}">
        <p14:creationId xmlns:p14="http://schemas.microsoft.com/office/powerpoint/2010/main" val="2155480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smtClean="0"/>
              <a:t>Στυλ κύριου τίτλου</a:t>
            </a:r>
            <a:endParaRPr lang="en-US"/>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7" name="Θέση ημερομηνίας 6"/>
          <p:cNvSpPr>
            <a:spLocks noGrp="1"/>
          </p:cNvSpPr>
          <p:nvPr>
            <p:ph type="dt" sz="half" idx="10"/>
          </p:nvPr>
        </p:nvSpPr>
        <p:spPr/>
        <p:txBody>
          <a:bodyPr/>
          <a:lstStyle/>
          <a:p>
            <a:fld id="{AD6435B7-BA4D-4867-A1C5-18C10EA4341E}" type="datetimeFigureOut">
              <a:rPr lang="en-US" smtClean="0"/>
              <a:t>10/31/2023</a:t>
            </a:fld>
            <a:endParaRPr lang="en-US"/>
          </a:p>
        </p:txBody>
      </p:sp>
      <p:sp>
        <p:nvSpPr>
          <p:cNvPr id="8" name="Θέση υποσέλιδου 7"/>
          <p:cNvSpPr>
            <a:spLocks noGrp="1"/>
          </p:cNvSpPr>
          <p:nvPr>
            <p:ph type="ftr" sz="quarter" idx="11"/>
          </p:nvPr>
        </p:nvSpPr>
        <p:spPr/>
        <p:txBody>
          <a:bodyPr/>
          <a:lstStyle/>
          <a:p>
            <a:endParaRPr lang="en-US"/>
          </a:p>
        </p:txBody>
      </p:sp>
      <p:sp>
        <p:nvSpPr>
          <p:cNvPr id="9" name="Θέση αριθμού διαφάνειας 8"/>
          <p:cNvSpPr>
            <a:spLocks noGrp="1"/>
          </p:cNvSpPr>
          <p:nvPr>
            <p:ph type="sldNum" sz="quarter" idx="12"/>
          </p:nvPr>
        </p:nvSpPr>
        <p:spPr/>
        <p:txBody>
          <a:bodyPr/>
          <a:lstStyle/>
          <a:p>
            <a:fld id="{E6B0C34F-C28E-484A-AC50-BB506E4920D5}" type="slidenum">
              <a:rPr lang="en-US" smtClean="0"/>
              <a:t>‹#›</a:t>
            </a:fld>
            <a:endParaRPr lang="en-US"/>
          </a:p>
        </p:txBody>
      </p:sp>
    </p:spTree>
    <p:extLst>
      <p:ext uri="{BB962C8B-B14F-4D97-AF65-F5344CB8AC3E}">
        <p14:creationId xmlns:p14="http://schemas.microsoft.com/office/powerpoint/2010/main" val="3691527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n-US"/>
          </a:p>
        </p:txBody>
      </p:sp>
      <p:sp>
        <p:nvSpPr>
          <p:cNvPr id="3" name="Θέση ημερομηνίας 2"/>
          <p:cNvSpPr>
            <a:spLocks noGrp="1"/>
          </p:cNvSpPr>
          <p:nvPr>
            <p:ph type="dt" sz="half" idx="10"/>
          </p:nvPr>
        </p:nvSpPr>
        <p:spPr/>
        <p:txBody>
          <a:bodyPr/>
          <a:lstStyle/>
          <a:p>
            <a:fld id="{AD6435B7-BA4D-4867-A1C5-18C10EA4341E}" type="datetimeFigureOut">
              <a:rPr lang="en-US" smtClean="0"/>
              <a:t>10/31/2023</a:t>
            </a:fld>
            <a:endParaRPr lang="en-US"/>
          </a:p>
        </p:txBody>
      </p:sp>
      <p:sp>
        <p:nvSpPr>
          <p:cNvPr id="4" name="Θέση υποσέλιδου 3"/>
          <p:cNvSpPr>
            <a:spLocks noGrp="1"/>
          </p:cNvSpPr>
          <p:nvPr>
            <p:ph type="ftr" sz="quarter" idx="11"/>
          </p:nvPr>
        </p:nvSpPr>
        <p:spPr/>
        <p:txBody>
          <a:bodyPr/>
          <a:lstStyle/>
          <a:p>
            <a:endParaRPr lang="en-US"/>
          </a:p>
        </p:txBody>
      </p:sp>
      <p:sp>
        <p:nvSpPr>
          <p:cNvPr id="5" name="Θέση αριθμού διαφάνειας 4"/>
          <p:cNvSpPr>
            <a:spLocks noGrp="1"/>
          </p:cNvSpPr>
          <p:nvPr>
            <p:ph type="sldNum" sz="quarter" idx="12"/>
          </p:nvPr>
        </p:nvSpPr>
        <p:spPr/>
        <p:txBody>
          <a:bodyPr/>
          <a:lstStyle/>
          <a:p>
            <a:fld id="{E6B0C34F-C28E-484A-AC50-BB506E4920D5}" type="slidenum">
              <a:rPr lang="en-US" smtClean="0"/>
              <a:t>‹#›</a:t>
            </a:fld>
            <a:endParaRPr lang="en-US"/>
          </a:p>
        </p:txBody>
      </p:sp>
    </p:spTree>
    <p:extLst>
      <p:ext uri="{BB962C8B-B14F-4D97-AF65-F5344CB8AC3E}">
        <p14:creationId xmlns:p14="http://schemas.microsoft.com/office/powerpoint/2010/main" val="2420869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D6435B7-BA4D-4867-A1C5-18C10EA4341E}" type="datetimeFigureOut">
              <a:rPr lang="en-US" smtClean="0"/>
              <a:t>10/31/2023</a:t>
            </a:fld>
            <a:endParaRPr lang="en-US"/>
          </a:p>
        </p:txBody>
      </p:sp>
      <p:sp>
        <p:nvSpPr>
          <p:cNvPr id="3" name="Θέση υποσέλιδου 2"/>
          <p:cNvSpPr>
            <a:spLocks noGrp="1"/>
          </p:cNvSpPr>
          <p:nvPr>
            <p:ph type="ftr" sz="quarter" idx="11"/>
          </p:nvPr>
        </p:nvSpPr>
        <p:spPr/>
        <p:txBody>
          <a:bodyPr/>
          <a:lstStyle/>
          <a:p>
            <a:endParaRPr lang="en-US"/>
          </a:p>
        </p:txBody>
      </p:sp>
      <p:sp>
        <p:nvSpPr>
          <p:cNvPr id="4" name="Θέση αριθμού διαφάνειας 3"/>
          <p:cNvSpPr>
            <a:spLocks noGrp="1"/>
          </p:cNvSpPr>
          <p:nvPr>
            <p:ph type="sldNum" sz="quarter" idx="12"/>
          </p:nvPr>
        </p:nvSpPr>
        <p:spPr/>
        <p:txBody>
          <a:bodyPr/>
          <a:lstStyle/>
          <a:p>
            <a:fld id="{E6B0C34F-C28E-484A-AC50-BB506E4920D5}" type="slidenum">
              <a:rPr lang="en-US" smtClean="0"/>
              <a:t>‹#›</a:t>
            </a:fld>
            <a:endParaRPr lang="en-US"/>
          </a:p>
        </p:txBody>
      </p:sp>
    </p:spTree>
    <p:extLst>
      <p:ext uri="{BB962C8B-B14F-4D97-AF65-F5344CB8AC3E}">
        <p14:creationId xmlns:p14="http://schemas.microsoft.com/office/powerpoint/2010/main" val="1102135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n-US"/>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Επεξεργασία στυλ υποδείγματος κειμένου</a:t>
            </a:r>
          </a:p>
        </p:txBody>
      </p:sp>
      <p:sp>
        <p:nvSpPr>
          <p:cNvPr id="5" name="Θέση ημερομηνίας 4"/>
          <p:cNvSpPr>
            <a:spLocks noGrp="1"/>
          </p:cNvSpPr>
          <p:nvPr>
            <p:ph type="dt" sz="half" idx="10"/>
          </p:nvPr>
        </p:nvSpPr>
        <p:spPr/>
        <p:txBody>
          <a:bodyPr/>
          <a:lstStyle/>
          <a:p>
            <a:fld id="{AD6435B7-BA4D-4867-A1C5-18C10EA4341E}" type="datetimeFigureOut">
              <a:rPr lang="en-US" smtClean="0"/>
              <a:t>10/31/2023</a:t>
            </a:fld>
            <a:endParaRPr lang="en-US"/>
          </a:p>
        </p:txBody>
      </p:sp>
      <p:sp>
        <p:nvSpPr>
          <p:cNvPr id="6" name="Θέση υποσέλιδου 5"/>
          <p:cNvSpPr>
            <a:spLocks noGrp="1"/>
          </p:cNvSpPr>
          <p:nvPr>
            <p:ph type="ftr" sz="quarter" idx="11"/>
          </p:nvPr>
        </p:nvSpPr>
        <p:spPr/>
        <p:txBody>
          <a:bodyPr/>
          <a:lstStyle/>
          <a:p>
            <a:endParaRPr lang="en-US"/>
          </a:p>
        </p:txBody>
      </p:sp>
      <p:sp>
        <p:nvSpPr>
          <p:cNvPr id="7" name="Θέση αριθμού διαφάνειας 6"/>
          <p:cNvSpPr>
            <a:spLocks noGrp="1"/>
          </p:cNvSpPr>
          <p:nvPr>
            <p:ph type="sldNum" sz="quarter" idx="12"/>
          </p:nvPr>
        </p:nvSpPr>
        <p:spPr/>
        <p:txBody>
          <a:bodyPr/>
          <a:lstStyle/>
          <a:p>
            <a:fld id="{E6B0C34F-C28E-484A-AC50-BB506E4920D5}" type="slidenum">
              <a:rPr lang="en-US" smtClean="0"/>
              <a:t>‹#›</a:t>
            </a:fld>
            <a:endParaRPr lang="en-US"/>
          </a:p>
        </p:txBody>
      </p:sp>
    </p:spTree>
    <p:extLst>
      <p:ext uri="{BB962C8B-B14F-4D97-AF65-F5344CB8AC3E}">
        <p14:creationId xmlns:p14="http://schemas.microsoft.com/office/powerpoint/2010/main" val="3360839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n-US"/>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Επεξεργασία στυλ υποδείγματος κειμένου</a:t>
            </a:r>
          </a:p>
        </p:txBody>
      </p:sp>
      <p:sp>
        <p:nvSpPr>
          <p:cNvPr id="5" name="Θέση ημερομηνίας 4"/>
          <p:cNvSpPr>
            <a:spLocks noGrp="1"/>
          </p:cNvSpPr>
          <p:nvPr>
            <p:ph type="dt" sz="half" idx="10"/>
          </p:nvPr>
        </p:nvSpPr>
        <p:spPr/>
        <p:txBody>
          <a:bodyPr/>
          <a:lstStyle/>
          <a:p>
            <a:fld id="{AD6435B7-BA4D-4867-A1C5-18C10EA4341E}" type="datetimeFigureOut">
              <a:rPr lang="en-US" smtClean="0"/>
              <a:t>10/31/2023</a:t>
            </a:fld>
            <a:endParaRPr lang="en-US"/>
          </a:p>
        </p:txBody>
      </p:sp>
      <p:sp>
        <p:nvSpPr>
          <p:cNvPr id="6" name="Θέση υποσέλιδου 5"/>
          <p:cNvSpPr>
            <a:spLocks noGrp="1"/>
          </p:cNvSpPr>
          <p:nvPr>
            <p:ph type="ftr" sz="quarter" idx="11"/>
          </p:nvPr>
        </p:nvSpPr>
        <p:spPr/>
        <p:txBody>
          <a:bodyPr/>
          <a:lstStyle/>
          <a:p>
            <a:endParaRPr lang="en-US"/>
          </a:p>
        </p:txBody>
      </p:sp>
      <p:sp>
        <p:nvSpPr>
          <p:cNvPr id="7" name="Θέση αριθμού διαφάνειας 6"/>
          <p:cNvSpPr>
            <a:spLocks noGrp="1"/>
          </p:cNvSpPr>
          <p:nvPr>
            <p:ph type="sldNum" sz="quarter" idx="12"/>
          </p:nvPr>
        </p:nvSpPr>
        <p:spPr/>
        <p:txBody>
          <a:bodyPr/>
          <a:lstStyle/>
          <a:p>
            <a:fld id="{E6B0C34F-C28E-484A-AC50-BB506E4920D5}" type="slidenum">
              <a:rPr lang="en-US" smtClean="0"/>
              <a:t>‹#›</a:t>
            </a:fld>
            <a:endParaRPr lang="en-US"/>
          </a:p>
        </p:txBody>
      </p:sp>
    </p:spTree>
    <p:extLst>
      <p:ext uri="{BB962C8B-B14F-4D97-AF65-F5344CB8AC3E}">
        <p14:creationId xmlns:p14="http://schemas.microsoft.com/office/powerpoint/2010/main" val="2533841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smtClean="0"/>
              <a:t>Στυλ κύριου τίτλου</a:t>
            </a:r>
            <a:endParaRPr lang="en-US"/>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6435B7-BA4D-4867-A1C5-18C10EA4341E}" type="datetimeFigureOut">
              <a:rPr lang="en-US" smtClean="0"/>
              <a:t>10/31/2023</a:t>
            </a:fld>
            <a:endParaRPr lang="en-US"/>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B0C34F-C28E-484A-AC50-BB506E4920D5}" type="slidenum">
              <a:rPr lang="en-US" smtClean="0"/>
              <a:t>‹#›</a:t>
            </a:fld>
            <a:endParaRPr lang="en-US"/>
          </a:p>
        </p:txBody>
      </p:sp>
    </p:spTree>
    <p:extLst>
      <p:ext uri="{BB962C8B-B14F-4D97-AF65-F5344CB8AC3E}">
        <p14:creationId xmlns:p14="http://schemas.microsoft.com/office/powerpoint/2010/main" val="1896254498"/>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1637211" y="243841"/>
            <a:ext cx="9143999" cy="1611086"/>
          </a:xfrm>
          <a:solidFill>
            <a:schemeClr val="accent1">
              <a:lumMod val="60000"/>
              <a:lumOff val="40000"/>
            </a:schemeClr>
          </a:solidFill>
        </p:spPr>
        <p:txBody>
          <a:bodyPr>
            <a:normAutofit/>
          </a:bodyPr>
          <a:lstStyle/>
          <a:p>
            <a:r>
              <a:rPr lang="el-GR" sz="3200" b="1" dirty="0">
                <a:solidFill>
                  <a:srgbClr val="0000FF"/>
                </a:solidFill>
                <a:latin typeface="TimesNewRomanPS-BoldMT"/>
              </a:rPr>
              <a:t>ΤΕΧΝΗ ΚΑΙ </a:t>
            </a:r>
            <a:r>
              <a:rPr lang="el-GR" sz="3200" b="1" dirty="0" smtClean="0">
                <a:solidFill>
                  <a:srgbClr val="0000FF"/>
                </a:solidFill>
                <a:latin typeface="TimesNewRomanPS-BoldMT"/>
              </a:rPr>
              <a:t>ΑΝΑΠΑΡΑΣΤΑΣΗ </a:t>
            </a:r>
            <a:endParaRPr lang="en-US" sz="3200" dirty="0"/>
          </a:p>
        </p:txBody>
      </p:sp>
      <p:sp>
        <p:nvSpPr>
          <p:cNvPr id="3" name="Υπότιτλος 2"/>
          <p:cNvSpPr>
            <a:spLocks noGrp="1"/>
          </p:cNvSpPr>
          <p:nvPr>
            <p:ph type="subTitle" idx="1"/>
          </p:nvPr>
        </p:nvSpPr>
        <p:spPr>
          <a:xfrm>
            <a:off x="1637211" y="1854926"/>
            <a:ext cx="9144000" cy="4572000"/>
          </a:xfrm>
          <a:solidFill>
            <a:schemeClr val="accent3">
              <a:lumMod val="40000"/>
              <a:lumOff val="60000"/>
            </a:schemeClr>
          </a:solidFill>
        </p:spPr>
        <p:txBody>
          <a:bodyPr>
            <a:normAutofit/>
          </a:bodyPr>
          <a:lstStyle/>
          <a:p>
            <a:endParaRPr lang="en-US" sz="3200" b="1" dirty="0" smtClean="0">
              <a:solidFill>
                <a:schemeClr val="tx2"/>
              </a:solidFill>
            </a:endParaRPr>
          </a:p>
          <a:p>
            <a:endParaRPr lang="en-US" sz="3200" b="1" dirty="0">
              <a:solidFill>
                <a:schemeClr val="tx2"/>
              </a:solidFill>
            </a:endParaRPr>
          </a:p>
          <a:p>
            <a:r>
              <a:rPr lang="el-GR" sz="3200" b="1" dirty="0" smtClean="0">
                <a:solidFill>
                  <a:schemeClr val="tx2"/>
                </a:solidFill>
              </a:rPr>
              <a:t> Ρεαλιστική αναπαράσταση</a:t>
            </a:r>
          </a:p>
          <a:p>
            <a:r>
              <a:rPr lang="el-GR" sz="3200" b="1" dirty="0" smtClean="0">
                <a:solidFill>
                  <a:schemeClr val="tx2"/>
                </a:solidFill>
              </a:rPr>
              <a:t>Αναφορικότητα ή Αυτό περί του οποίου είναι η τέχνη</a:t>
            </a:r>
          </a:p>
        </p:txBody>
      </p:sp>
    </p:spTree>
    <p:extLst>
      <p:ext uri="{BB962C8B-B14F-4D97-AF65-F5344CB8AC3E}">
        <p14:creationId xmlns:p14="http://schemas.microsoft.com/office/powerpoint/2010/main" val="22154663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685800" y="104775"/>
            <a:ext cx="11125200" cy="6619875"/>
          </a:xfrm>
        </p:spPr>
        <p:txBody>
          <a:bodyPr/>
          <a:lstStyle/>
          <a:p>
            <a:pPr marL="0" indent="0">
              <a:buNone/>
            </a:pPr>
            <a:endParaRPr lang="el-GR" dirty="0" smtClean="0"/>
          </a:p>
          <a:p>
            <a:pPr marL="0" indent="0">
              <a:lnSpc>
                <a:spcPct val="100000"/>
              </a:lnSpc>
              <a:buNone/>
            </a:pPr>
            <a:r>
              <a:rPr lang="el-GR" dirty="0" smtClean="0">
                <a:latin typeface="Times New Roman" panose="02020603050405020304" pitchFamily="18" charset="0"/>
                <a:cs typeface="Times New Roman" panose="02020603050405020304" pitchFamily="18" charset="0"/>
              </a:rPr>
              <a:t>Εξάλλου</a:t>
            </a:r>
            <a:r>
              <a:rPr lang="el-GR" dirty="0">
                <a:latin typeface="Times New Roman" panose="02020603050405020304" pitchFamily="18" charset="0"/>
                <a:cs typeface="Times New Roman" panose="02020603050405020304" pitchFamily="18" charset="0"/>
              </a:rPr>
              <a:t>, όπως ο Richard Wollheim έχει επισημάνει, </a:t>
            </a:r>
            <a:r>
              <a:rPr lang="el-GR" dirty="0" smtClean="0">
                <a:latin typeface="Times New Roman" panose="02020603050405020304" pitchFamily="18" charset="0"/>
                <a:cs typeface="Times New Roman" panose="02020603050405020304" pitchFamily="18" charset="0"/>
              </a:rPr>
              <a:t>κανένας συνηθισμένος θεατής δεν </a:t>
            </a:r>
            <a:r>
              <a:rPr lang="el-GR" dirty="0">
                <a:latin typeface="Times New Roman" panose="02020603050405020304" pitchFamily="18" charset="0"/>
                <a:cs typeface="Times New Roman" panose="02020603050405020304" pitchFamily="18" charset="0"/>
              </a:rPr>
              <a:t>έχει την τάση να παραπλανάται από </a:t>
            </a:r>
            <a:r>
              <a:rPr lang="el-GR" dirty="0" smtClean="0">
                <a:latin typeface="Times New Roman" panose="02020603050405020304" pitchFamily="18" charset="0"/>
                <a:cs typeface="Times New Roman" panose="02020603050405020304" pitchFamily="18" charset="0"/>
              </a:rPr>
              <a:t>μία εικόνα</a:t>
            </a:r>
            <a:r>
              <a:rPr lang="el-GR" dirty="0">
                <a:latin typeface="Times New Roman" panose="02020603050405020304" pitchFamily="18" charset="0"/>
                <a:cs typeface="Times New Roman" panose="02020603050405020304" pitchFamily="18" charset="0"/>
              </a:rPr>
              <a:t>: </a:t>
            </a:r>
            <a:endParaRPr lang="el-GR" dirty="0" smtClean="0">
              <a:latin typeface="Times New Roman" panose="02020603050405020304" pitchFamily="18" charset="0"/>
              <a:cs typeface="Times New Roman" panose="02020603050405020304" pitchFamily="18" charset="0"/>
            </a:endParaRPr>
          </a:p>
          <a:p>
            <a:pPr marL="0" indent="0">
              <a:lnSpc>
                <a:spcPct val="100000"/>
              </a:lnSpc>
              <a:buNone/>
            </a:pPr>
            <a:r>
              <a:rPr lang="el-GR" dirty="0" smtClean="0">
                <a:latin typeface="Times New Roman" panose="02020603050405020304" pitchFamily="18" charset="0"/>
                <a:cs typeface="Times New Roman" panose="02020603050405020304" pitchFamily="18" charset="0"/>
              </a:rPr>
              <a:t>«</a:t>
            </a:r>
            <a:r>
              <a:rPr lang="el-GR" dirty="0">
                <a:latin typeface="Times New Roman" panose="02020603050405020304" pitchFamily="18" charset="0"/>
                <a:cs typeface="Times New Roman" panose="02020603050405020304" pitchFamily="18" charset="0"/>
              </a:rPr>
              <a:t>είναι ασφαλώς εντελώς αναληθής η υπόθεση ότι, </a:t>
            </a:r>
            <a:r>
              <a:rPr lang="el-GR" dirty="0" smtClean="0">
                <a:latin typeface="Times New Roman" panose="02020603050405020304" pitchFamily="18" charset="0"/>
                <a:cs typeface="Times New Roman" panose="02020603050405020304" pitchFamily="18" charset="0"/>
              </a:rPr>
              <a:t> μπροστά σε έναν πίνακα του Constable </a:t>
            </a:r>
            <a:r>
              <a:rPr lang="el-GR" dirty="0">
                <a:latin typeface="Times New Roman" panose="02020603050405020304" pitchFamily="18" charset="0"/>
                <a:cs typeface="Times New Roman" panose="02020603050405020304" pitchFamily="18" charset="0"/>
              </a:rPr>
              <a:t>ή του Monet, μπαίνουμε </a:t>
            </a:r>
            <a:r>
              <a:rPr lang="el-GR" dirty="0" smtClean="0">
                <a:latin typeface="Times New Roman" panose="02020603050405020304" pitchFamily="18" charset="0"/>
                <a:cs typeface="Times New Roman" panose="02020603050405020304" pitchFamily="18" charset="0"/>
              </a:rPr>
              <a:t>στον πειρασμό</a:t>
            </a:r>
            <a:r>
              <a:rPr lang="el-GR" dirty="0">
                <a:latin typeface="Times New Roman" panose="02020603050405020304" pitchFamily="18" charset="0"/>
                <a:cs typeface="Times New Roman" panose="02020603050405020304" pitchFamily="18" charset="0"/>
              </a:rPr>
              <a:t>, έστω και μερικό ή λανθάνοντα πειρασμό, να </a:t>
            </a:r>
            <a:r>
              <a:rPr lang="el-GR" dirty="0" smtClean="0">
                <a:latin typeface="Times New Roman" panose="02020603050405020304" pitchFamily="18" charset="0"/>
                <a:cs typeface="Times New Roman" panose="02020603050405020304" pitchFamily="18" charset="0"/>
              </a:rPr>
              <a:t>αντιδράσουμε απέναντί </a:t>
            </a:r>
            <a:r>
              <a:rPr lang="el-GR" dirty="0">
                <a:latin typeface="Times New Roman" panose="02020603050405020304" pitchFamily="18" charset="0"/>
                <a:cs typeface="Times New Roman" panose="02020603050405020304" pitchFamily="18" charset="0"/>
              </a:rPr>
              <a:t>τους κατά τρόπο όμοιο με αυτόν που θα </a:t>
            </a:r>
            <a:r>
              <a:rPr lang="el-GR" dirty="0" smtClean="0">
                <a:latin typeface="Times New Roman" panose="02020603050405020304" pitchFamily="18" charset="0"/>
                <a:cs typeface="Times New Roman" panose="02020603050405020304" pitchFamily="18" charset="0"/>
              </a:rPr>
              <a:t>αντιδρούσαμε ενώπιον </a:t>
            </a:r>
            <a:r>
              <a:rPr lang="el-GR" dirty="0">
                <a:latin typeface="Times New Roman" panose="02020603050405020304" pitchFamily="18" charset="0"/>
                <a:cs typeface="Times New Roman" panose="02020603050405020304" pitchFamily="18" charset="0"/>
              </a:rPr>
              <a:t>των αντικειμένων που αυτά αναπαριστούν: ότι </a:t>
            </a:r>
            <a:r>
              <a:rPr lang="el-GR" dirty="0" smtClean="0">
                <a:latin typeface="Times New Roman" panose="02020603050405020304" pitchFamily="18" charset="0"/>
                <a:cs typeface="Times New Roman" panose="02020603050405020304" pitchFamily="18" charset="0"/>
              </a:rPr>
              <a:t>επιθυμούμε, με οποιοδήποτε τρόπο</a:t>
            </a:r>
            <a:r>
              <a:rPr lang="el-GR" dirty="0">
                <a:latin typeface="Times New Roman" panose="02020603050405020304" pitchFamily="18" charset="0"/>
                <a:cs typeface="Times New Roman" panose="02020603050405020304" pitchFamily="18" charset="0"/>
              </a:rPr>
              <a:t>, να απλώσουμε το χέρι και να </a:t>
            </a:r>
            <a:r>
              <a:rPr lang="el-GR" dirty="0" smtClean="0">
                <a:latin typeface="Times New Roman" panose="02020603050405020304" pitchFamily="18" charset="0"/>
                <a:cs typeface="Times New Roman" panose="02020603050405020304" pitchFamily="18" charset="0"/>
              </a:rPr>
              <a:t>συμμετάσχουμε στο </a:t>
            </a:r>
            <a:r>
              <a:rPr lang="el-GR" dirty="0">
                <a:latin typeface="Times New Roman" panose="02020603050405020304" pitchFamily="18" charset="0"/>
                <a:cs typeface="Times New Roman" panose="02020603050405020304" pitchFamily="18" charset="0"/>
              </a:rPr>
              <a:t>γεύμα στη χλόη ή να βάλουμε μαύρα γυαλιά για </a:t>
            </a:r>
            <a:r>
              <a:rPr lang="el-GR" dirty="0" smtClean="0">
                <a:latin typeface="Times New Roman" panose="02020603050405020304" pitchFamily="18" charset="0"/>
                <a:cs typeface="Times New Roman" panose="02020603050405020304" pitchFamily="18" charset="0"/>
              </a:rPr>
              <a:t>να προστατευθούμε </a:t>
            </a:r>
            <a:r>
              <a:rPr lang="el-GR" dirty="0">
                <a:latin typeface="Times New Roman" panose="02020603050405020304" pitchFamily="18" charset="0"/>
                <a:cs typeface="Times New Roman" panose="02020603050405020304" pitchFamily="18" charset="0"/>
              </a:rPr>
              <a:t>από τη λάμψη του </a:t>
            </a:r>
            <a:r>
              <a:rPr lang="el-GR" dirty="0" smtClean="0">
                <a:latin typeface="Times New Roman" panose="02020603050405020304" pitchFamily="18" charset="0"/>
                <a:cs typeface="Times New Roman" panose="02020603050405020304" pitchFamily="18" charset="0"/>
              </a:rPr>
              <a:t>ήλιου*».</a:t>
            </a:r>
          </a:p>
          <a:p>
            <a:pPr marL="0" indent="0">
              <a:buNone/>
            </a:pPr>
            <a:endParaRPr lang="en-US" sz="800" dirty="0"/>
          </a:p>
          <a:p>
            <a:pPr marL="0" indent="0">
              <a:buNone/>
            </a:pPr>
            <a:r>
              <a:rPr lang="el-GR" dirty="0" smtClean="0"/>
              <a:t>--------------------------------------------------------------</a:t>
            </a:r>
          </a:p>
          <a:p>
            <a:pPr marL="0" indent="0">
              <a:buNone/>
            </a:pPr>
            <a:r>
              <a:rPr lang="el-GR" dirty="0" smtClean="0"/>
              <a:t>* </a:t>
            </a:r>
            <a:r>
              <a:rPr lang="en-US" sz="2000" dirty="0" smtClean="0"/>
              <a:t>Richard </a:t>
            </a:r>
            <a:r>
              <a:rPr lang="en-US" sz="2000" dirty="0"/>
              <a:t>Wollheim, “Reflections on Art and Illusion”, </a:t>
            </a:r>
            <a:r>
              <a:rPr lang="en-US" sz="2000" i="1" dirty="0"/>
              <a:t>On Art and the Mind</a:t>
            </a:r>
            <a:r>
              <a:rPr lang="en-US" sz="2000" dirty="0"/>
              <a:t>, Harvard Univ. </a:t>
            </a:r>
            <a:r>
              <a:rPr lang="en-US" sz="2000" dirty="0" smtClean="0"/>
              <a:t>Press,</a:t>
            </a:r>
            <a:r>
              <a:rPr lang="el-GR" sz="2000" dirty="0" smtClean="0"/>
              <a:t> </a:t>
            </a:r>
            <a:r>
              <a:rPr lang="en-US" sz="2000" dirty="0" smtClean="0"/>
              <a:t>Cambridge</a:t>
            </a:r>
            <a:r>
              <a:rPr lang="en-US" sz="2000" dirty="0"/>
              <a:t>, Mass., 1974</a:t>
            </a:r>
          </a:p>
        </p:txBody>
      </p:sp>
    </p:spTree>
    <p:extLst>
      <p:ext uri="{BB962C8B-B14F-4D97-AF65-F5344CB8AC3E}">
        <p14:creationId xmlns:p14="http://schemas.microsoft.com/office/powerpoint/2010/main" val="1918145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stretch>
            <a:fillRect/>
          </a:stretch>
        </p:blipFill>
        <p:spPr>
          <a:xfrm>
            <a:off x="2052183" y="0"/>
            <a:ext cx="8625777" cy="7863840"/>
          </a:xfrm>
          <a:prstGeom prst="rect">
            <a:avLst/>
          </a:prstGeom>
        </p:spPr>
      </p:pic>
    </p:spTree>
    <p:extLst>
      <p:ext uri="{BB962C8B-B14F-4D97-AF65-F5344CB8AC3E}">
        <p14:creationId xmlns:p14="http://schemas.microsoft.com/office/powerpoint/2010/main" val="817937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stretch>
            <a:fillRect/>
          </a:stretch>
        </p:blipFill>
        <p:spPr>
          <a:xfrm>
            <a:off x="2353167" y="0"/>
            <a:ext cx="7924800" cy="6858000"/>
          </a:xfrm>
          <a:prstGeom prst="rect">
            <a:avLst/>
          </a:prstGeom>
        </p:spPr>
      </p:pic>
    </p:spTree>
    <p:extLst>
      <p:ext uri="{BB962C8B-B14F-4D97-AF65-F5344CB8AC3E}">
        <p14:creationId xmlns:p14="http://schemas.microsoft.com/office/powerpoint/2010/main" val="124583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l-GR" sz="4000" b="1" dirty="0" smtClean="0">
                <a:solidFill>
                  <a:srgbClr val="C00000"/>
                </a:solidFill>
              </a:rPr>
              <a:t>Προβληματισμός</a:t>
            </a:r>
            <a:endParaRPr lang="en-US" sz="4000" b="1" dirty="0">
              <a:solidFill>
                <a:srgbClr val="C00000"/>
              </a:solidFill>
            </a:endParaRPr>
          </a:p>
        </p:txBody>
      </p:sp>
    </p:spTree>
    <p:extLst>
      <p:ext uri="{BB962C8B-B14F-4D97-AF65-F5344CB8AC3E}">
        <p14:creationId xmlns:p14="http://schemas.microsoft.com/office/powerpoint/2010/main" val="939518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200" y="238125"/>
            <a:ext cx="10515600" cy="6515100"/>
          </a:xfrm>
        </p:spPr>
        <p:txBody>
          <a:bodyPr>
            <a:normAutofit/>
          </a:bodyPr>
          <a:lstStyle/>
          <a:p>
            <a:pPr marL="0" indent="0" algn="just">
              <a:buNone/>
            </a:pPr>
            <a:endParaRPr lang="el-GR" sz="800" dirty="0" smtClean="0"/>
          </a:p>
          <a:p>
            <a:pPr marL="0" indent="0" algn="just">
              <a:buNone/>
            </a:pPr>
            <a:r>
              <a:rPr lang="el-GR" dirty="0" smtClean="0">
                <a:latin typeface="Times New Roman" panose="02020603050405020304" pitchFamily="18" charset="0"/>
                <a:cs typeface="Times New Roman" panose="02020603050405020304" pitchFamily="18" charset="0"/>
              </a:rPr>
              <a:t>Εάν </a:t>
            </a:r>
            <a:r>
              <a:rPr lang="el-GR" dirty="0">
                <a:latin typeface="Times New Roman" panose="02020603050405020304" pitchFamily="18" charset="0"/>
                <a:cs typeface="Times New Roman" panose="02020603050405020304" pitchFamily="18" charset="0"/>
              </a:rPr>
              <a:t>ούτε η ομοιότητα, ούτε η πιστότητα, </a:t>
            </a:r>
            <a:r>
              <a:rPr lang="el-GR" dirty="0" smtClean="0">
                <a:latin typeface="Times New Roman" panose="02020603050405020304" pitchFamily="18" charset="0"/>
                <a:cs typeface="Times New Roman" panose="02020603050405020304" pitchFamily="18" charset="0"/>
              </a:rPr>
              <a:t>ούτε η προκαλούμενη ψευδαίσθηση, καθιστούν ένα αναπαραστασιακό </a:t>
            </a:r>
            <a:r>
              <a:rPr lang="el-GR" dirty="0">
                <a:latin typeface="Times New Roman" panose="02020603050405020304" pitchFamily="18" charset="0"/>
                <a:cs typeface="Times New Roman" panose="02020603050405020304" pitchFamily="18" charset="0"/>
              </a:rPr>
              <a:t>έργο ρεαλιστικό, αρχίζει κανείς </a:t>
            </a:r>
            <a:r>
              <a:rPr lang="el-GR" dirty="0" smtClean="0">
                <a:latin typeface="Times New Roman" panose="02020603050405020304" pitchFamily="18" charset="0"/>
                <a:cs typeface="Times New Roman" panose="02020603050405020304" pitchFamily="18" charset="0"/>
              </a:rPr>
              <a:t>να αναρωτιέται </a:t>
            </a:r>
            <a:r>
              <a:rPr lang="el-GR" dirty="0">
                <a:latin typeface="Times New Roman" panose="02020603050405020304" pitchFamily="18" charset="0"/>
                <a:cs typeface="Times New Roman" panose="02020603050405020304" pitchFamily="18" charset="0"/>
              </a:rPr>
              <a:t>εάν μπορούμε τελικά να μιλάμε για ρεαλισμό και </a:t>
            </a:r>
            <a:r>
              <a:rPr lang="el-GR" dirty="0" smtClean="0">
                <a:latin typeface="Times New Roman" panose="02020603050405020304" pitchFamily="18" charset="0"/>
                <a:cs typeface="Times New Roman" panose="02020603050405020304" pitchFamily="18" charset="0"/>
              </a:rPr>
              <a:t>να διακρίνουμε </a:t>
            </a:r>
            <a:r>
              <a:rPr lang="el-GR" dirty="0">
                <a:latin typeface="Times New Roman" panose="02020603050405020304" pitchFamily="18" charset="0"/>
                <a:cs typeface="Times New Roman" panose="02020603050405020304" pitchFamily="18" charset="0"/>
              </a:rPr>
              <a:t>ένα έργο από ένα άλλο επί τη βάσει του ‘</a:t>
            </a:r>
            <a:r>
              <a:rPr lang="el-GR" dirty="0" smtClean="0">
                <a:latin typeface="Times New Roman" panose="02020603050405020304" pitchFamily="18" charset="0"/>
                <a:cs typeface="Times New Roman" panose="02020603050405020304" pitchFamily="18" charset="0"/>
              </a:rPr>
              <a:t>ρεαλιστικού’ χαρακτήρα </a:t>
            </a:r>
            <a:r>
              <a:rPr lang="el-GR" dirty="0">
                <a:latin typeface="Times New Roman" panose="02020603050405020304" pitchFamily="18" charset="0"/>
                <a:cs typeface="Times New Roman" panose="02020603050405020304" pitchFamily="18" charset="0"/>
              </a:rPr>
              <a:t>του. </a:t>
            </a:r>
            <a:endParaRPr lang="el-GR" dirty="0" smtClean="0">
              <a:latin typeface="Times New Roman" panose="02020603050405020304" pitchFamily="18" charset="0"/>
              <a:cs typeface="Times New Roman" panose="02020603050405020304" pitchFamily="18" charset="0"/>
            </a:endParaRPr>
          </a:p>
          <a:p>
            <a:pPr marL="0" indent="0">
              <a:buNone/>
            </a:pPr>
            <a:r>
              <a:rPr lang="el-GR" dirty="0" smtClean="0">
                <a:latin typeface="Times New Roman" panose="02020603050405020304" pitchFamily="18" charset="0"/>
                <a:cs typeface="Times New Roman" panose="02020603050405020304" pitchFamily="18" charset="0"/>
              </a:rPr>
              <a:t>Όσο </a:t>
            </a:r>
            <a:r>
              <a:rPr lang="el-GR" dirty="0">
                <a:latin typeface="Times New Roman" panose="02020603050405020304" pitchFamily="18" charset="0"/>
                <a:cs typeface="Times New Roman" panose="02020603050405020304" pitchFamily="18" charset="0"/>
              </a:rPr>
              <a:t>επιφυλακτικοί και αν είμαστε πάντως σχετικά </a:t>
            </a:r>
            <a:r>
              <a:rPr lang="el-GR" dirty="0" smtClean="0">
                <a:latin typeface="Times New Roman" panose="02020603050405020304" pitchFamily="18" charset="0"/>
                <a:cs typeface="Times New Roman" panose="02020603050405020304" pitchFamily="18" charset="0"/>
              </a:rPr>
              <a:t>με το </a:t>
            </a:r>
            <a:r>
              <a:rPr lang="el-GR" dirty="0">
                <a:latin typeface="Times New Roman" panose="02020603050405020304" pitchFamily="18" charset="0"/>
                <a:cs typeface="Times New Roman" panose="02020603050405020304" pitchFamily="18" charset="0"/>
              </a:rPr>
              <a:t>ζήτημα του ρεαλισμού στην τέχνη, η επαφή μας με </a:t>
            </a:r>
            <a:r>
              <a:rPr lang="el-GR" dirty="0" smtClean="0">
                <a:latin typeface="Times New Roman" panose="02020603050405020304" pitchFamily="18" charset="0"/>
                <a:cs typeface="Times New Roman" panose="02020603050405020304" pitchFamily="18" charset="0"/>
              </a:rPr>
              <a:t>τα αναπαραστασιακά </a:t>
            </a:r>
            <a:r>
              <a:rPr lang="el-GR" dirty="0">
                <a:latin typeface="Times New Roman" panose="02020603050405020304" pitchFamily="18" charset="0"/>
                <a:cs typeface="Times New Roman" panose="02020603050405020304" pitchFamily="18" charset="0"/>
              </a:rPr>
              <a:t>έργα τέχνης επαναφέρει διαρκώς αυτό το ζήτημα.</a:t>
            </a:r>
          </a:p>
          <a:p>
            <a:pPr marL="0" indent="0">
              <a:buNone/>
            </a:pPr>
            <a:r>
              <a:rPr lang="el-GR" dirty="0">
                <a:latin typeface="Times New Roman" panose="02020603050405020304" pitchFamily="18" charset="0"/>
                <a:cs typeface="Times New Roman" panose="02020603050405020304" pitchFamily="18" charset="0"/>
              </a:rPr>
              <a:t>Και μολονότι οι θεωρίες ή οι θέσεις περί ακριβούς </a:t>
            </a:r>
            <a:r>
              <a:rPr lang="el-GR" dirty="0" smtClean="0">
                <a:latin typeface="Times New Roman" panose="02020603050405020304" pitchFamily="18" charset="0"/>
                <a:cs typeface="Times New Roman" panose="02020603050405020304" pitchFamily="18" charset="0"/>
              </a:rPr>
              <a:t>αντιγραφής, ομοιότητας</a:t>
            </a:r>
            <a:r>
              <a:rPr lang="el-GR" dirty="0">
                <a:latin typeface="Times New Roman" panose="02020603050405020304" pitchFamily="18" charset="0"/>
                <a:cs typeface="Times New Roman" panose="02020603050405020304" pitchFamily="18" charset="0"/>
              </a:rPr>
              <a:t>, πιστότητας </a:t>
            </a:r>
            <a:r>
              <a:rPr lang="el-GR" dirty="0" smtClean="0">
                <a:latin typeface="Times New Roman" panose="02020603050405020304" pitchFamily="18" charset="0"/>
                <a:cs typeface="Times New Roman" panose="02020603050405020304" pitchFamily="18" charset="0"/>
              </a:rPr>
              <a:t>κ.λπ., κρίνονται ανεπαρκείς</a:t>
            </a:r>
            <a:r>
              <a:rPr lang="el-GR" dirty="0">
                <a:latin typeface="Times New Roman" panose="02020603050405020304" pitchFamily="18" charset="0"/>
                <a:cs typeface="Times New Roman" panose="02020603050405020304" pitchFamily="18" charset="0"/>
              </a:rPr>
              <a:t>, γεγονός παραμένει ότι στην πράξη </a:t>
            </a:r>
            <a:r>
              <a:rPr lang="el-GR" dirty="0" smtClean="0">
                <a:latin typeface="Times New Roman" panose="02020603050405020304" pitchFamily="18" charset="0"/>
                <a:cs typeface="Times New Roman" panose="02020603050405020304" pitchFamily="18" charset="0"/>
              </a:rPr>
              <a:t>ο/η καθένας/καθεμιά </a:t>
            </a:r>
            <a:r>
              <a:rPr lang="el-GR" dirty="0">
                <a:latin typeface="Times New Roman" panose="02020603050405020304" pitchFamily="18" charset="0"/>
                <a:cs typeface="Times New Roman" panose="02020603050405020304" pitchFamily="18" charset="0"/>
              </a:rPr>
              <a:t>από μας </a:t>
            </a:r>
            <a:r>
              <a:rPr lang="el-GR" dirty="0" smtClean="0">
                <a:latin typeface="Times New Roman" panose="02020603050405020304" pitchFamily="18" charset="0"/>
                <a:cs typeface="Times New Roman" panose="02020603050405020304" pitchFamily="18" charset="0"/>
              </a:rPr>
              <a:t>θα ήταν </a:t>
            </a:r>
            <a:r>
              <a:rPr lang="el-GR" dirty="0">
                <a:latin typeface="Times New Roman" panose="02020603050405020304" pitchFamily="18" charset="0"/>
                <a:cs typeface="Times New Roman" panose="02020603050405020304" pitchFamily="18" charset="0"/>
              </a:rPr>
              <a:t>πρόθυμος/η να χαρακτηρίσει </a:t>
            </a:r>
            <a:r>
              <a:rPr lang="el-GR" dirty="0" smtClean="0">
                <a:latin typeface="Times New Roman" panose="02020603050405020304" pitchFamily="18" charset="0"/>
                <a:cs typeface="Times New Roman" panose="02020603050405020304" pitchFamily="18" charset="0"/>
              </a:rPr>
              <a:t>έναν πίνακα ρεαλιστικό ή νατουραλιστικό </a:t>
            </a:r>
            <a:r>
              <a:rPr lang="el-GR" dirty="0">
                <a:latin typeface="Times New Roman" panose="02020603050405020304" pitchFamily="18" charset="0"/>
                <a:cs typeface="Times New Roman" panose="02020603050405020304" pitchFamily="18" charset="0"/>
              </a:rPr>
              <a:t>αλλά όχι </a:t>
            </a:r>
            <a:r>
              <a:rPr lang="el-GR" dirty="0" smtClean="0">
                <a:latin typeface="Times New Roman" panose="02020603050405020304" pitchFamily="18" charset="0"/>
                <a:cs typeface="Times New Roman" panose="02020603050405020304" pitchFamily="18" charset="0"/>
              </a:rPr>
              <a:t>έναν άλλον. </a:t>
            </a:r>
            <a:r>
              <a:rPr lang="el-GR" dirty="0">
                <a:latin typeface="Times New Roman" panose="02020603050405020304" pitchFamily="18" charset="0"/>
                <a:cs typeface="Times New Roman" panose="02020603050405020304" pitchFamily="18" charset="0"/>
              </a:rPr>
              <a:t>Σε τι οφείλεται λοιπόν αυτό;</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113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618309" y="261256"/>
            <a:ext cx="11025051" cy="6470469"/>
          </a:xfrm>
        </p:spPr>
        <p:txBody>
          <a:bodyPr>
            <a:normAutofit/>
          </a:bodyPr>
          <a:lstStyle/>
          <a:p>
            <a:endParaRPr lang="el-GR" dirty="0" smtClean="0"/>
          </a:p>
          <a:p>
            <a:r>
              <a:rPr lang="el-GR" dirty="0"/>
              <a:t>Κ</a:t>
            </a:r>
            <a:r>
              <a:rPr lang="el-GR" dirty="0" smtClean="0"/>
              <a:t>ριτήριο ρεαλισμού, όπως διατείνονται κάποιοι </a:t>
            </a:r>
            <a:r>
              <a:rPr lang="el-GR" b="1" dirty="0" smtClean="0"/>
              <a:t>συμβασιοκράτες</a:t>
            </a:r>
            <a:r>
              <a:rPr lang="el-GR" dirty="0" smtClean="0"/>
              <a:t> </a:t>
            </a:r>
            <a:r>
              <a:rPr lang="el-GR" dirty="0"/>
              <a:t>όπως ο Goodman, </a:t>
            </a:r>
            <a:r>
              <a:rPr lang="el-GR" dirty="0" smtClean="0"/>
              <a:t>θα μπορούσε να είναι το </a:t>
            </a:r>
            <a:r>
              <a:rPr lang="el-GR" dirty="0"/>
              <a:t>πόσο </a:t>
            </a:r>
            <a:r>
              <a:rPr lang="el-GR" b="1" i="1" dirty="0" smtClean="0"/>
              <a:t>στερεότυπος </a:t>
            </a:r>
            <a:r>
              <a:rPr lang="el-GR" dirty="0" smtClean="0"/>
              <a:t>είναι </a:t>
            </a:r>
            <a:r>
              <a:rPr lang="el-GR" dirty="0"/>
              <a:t>ο τρόπος αναπαράστασης, </a:t>
            </a:r>
            <a:r>
              <a:rPr lang="el-GR" dirty="0" smtClean="0"/>
              <a:t>το </a:t>
            </a:r>
            <a:r>
              <a:rPr lang="el-GR" dirty="0"/>
              <a:t>πόσο κοινότυπα και </a:t>
            </a:r>
            <a:r>
              <a:rPr lang="el-GR" dirty="0" smtClean="0"/>
              <a:t>κοινόχρηστα έχουν </a:t>
            </a:r>
            <a:r>
              <a:rPr lang="el-GR" dirty="0"/>
              <a:t>καταστεί τα χρησιμοποιούμενα σύμβολα. </a:t>
            </a:r>
            <a:endParaRPr lang="el-GR" dirty="0" smtClean="0"/>
          </a:p>
          <a:p>
            <a:pPr marL="0" indent="0">
              <a:buNone/>
            </a:pPr>
            <a:endParaRPr lang="el-GR" dirty="0" smtClean="0"/>
          </a:p>
          <a:p>
            <a:r>
              <a:rPr lang="el-GR" dirty="0" smtClean="0"/>
              <a:t>Ένα αναπαραστασιακό</a:t>
            </a:r>
            <a:r>
              <a:rPr lang="el-GR" dirty="0"/>
              <a:t> </a:t>
            </a:r>
            <a:r>
              <a:rPr lang="el-GR" dirty="0" smtClean="0"/>
              <a:t>σύστημα </a:t>
            </a:r>
            <a:r>
              <a:rPr lang="el-GR" b="1" dirty="0"/>
              <a:t>θεωρείται ρεαλιστικό στο βαθμό που η εξοικείωση με </a:t>
            </a:r>
            <a:r>
              <a:rPr lang="el-GR" b="1" dirty="0" smtClean="0"/>
              <a:t>τα σύμβολα </a:t>
            </a:r>
            <a:r>
              <a:rPr lang="el-GR" b="1" dirty="0"/>
              <a:t>τα οποία χρησιμοποιεί, τα έχει κάνει να φαίνονται </a:t>
            </a:r>
            <a:r>
              <a:rPr lang="el-GR" b="1" dirty="0" smtClean="0"/>
              <a:t>διαφανή</a:t>
            </a:r>
            <a:r>
              <a:rPr lang="el-GR" dirty="0" smtClean="0"/>
              <a:t>, με </a:t>
            </a:r>
            <a:r>
              <a:rPr lang="el-GR" dirty="0"/>
              <a:t>αποτέλεσμα να δίνεται η εντύπωση ότι δεν χρειάζεται </a:t>
            </a:r>
            <a:r>
              <a:rPr lang="el-GR" dirty="0" smtClean="0"/>
              <a:t>να καταβληθεί </a:t>
            </a:r>
            <a:r>
              <a:rPr lang="el-GR" dirty="0"/>
              <a:t>κανένας κόπος σε σχέση με την ερμηνεία τους, ή ότι </a:t>
            </a:r>
            <a:r>
              <a:rPr lang="el-GR" dirty="0" smtClean="0"/>
              <a:t>δεν υπάρχει </a:t>
            </a:r>
            <a:r>
              <a:rPr lang="el-GR" dirty="0"/>
              <a:t>καν ανάγκη ερμηνείας τους</a:t>
            </a:r>
            <a:endParaRPr lang="en-US" dirty="0"/>
          </a:p>
        </p:txBody>
      </p:sp>
    </p:spTree>
    <p:extLst>
      <p:ext uri="{BB962C8B-B14F-4D97-AF65-F5344CB8AC3E}">
        <p14:creationId xmlns:p14="http://schemas.microsoft.com/office/powerpoint/2010/main" val="37293983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61554" y="287383"/>
            <a:ext cx="11425646" cy="6435634"/>
          </a:xfrm>
        </p:spPr>
        <p:txBody>
          <a:bodyPr>
            <a:noAutofit/>
          </a:bodyPr>
          <a:lstStyle/>
          <a:p>
            <a:pPr>
              <a:lnSpc>
                <a:spcPct val="100000"/>
              </a:lnSpc>
            </a:pPr>
            <a:r>
              <a:rPr lang="el-GR" sz="2400" b="1" dirty="0">
                <a:latin typeface="Times New Roman" panose="02020603050405020304" pitchFamily="18" charset="0"/>
                <a:cs typeface="Times New Roman" panose="02020603050405020304" pitchFamily="18" charset="0"/>
              </a:rPr>
              <a:t>Ο ρεαλισμός είναι</a:t>
            </a:r>
            <a:r>
              <a:rPr lang="el-GR" sz="2400" dirty="0">
                <a:latin typeface="Times New Roman" panose="02020603050405020304" pitchFamily="18" charset="0"/>
                <a:cs typeface="Times New Roman" panose="02020603050405020304" pitchFamily="18" charset="0"/>
              </a:rPr>
              <a:t>, σύμφωνα </a:t>
            </a:r>
            <a:r>
              <a:rPr lang="el-GR" sz="2400" dirty="0" smtClean="0">
                <a:latin typeface="Times New Roman" panose="02020603050405020304" pitchFamily="18" charset="0"/>
                <a:cs typeface="Times New Roman" panose="02020603050405020304" pitchFamily="18" charset="0"/>
              </a:rPr>
              <a:t>με την </a:t>
            </a:r>
            <a:r>
              <a:rPr lang="el-GR" sz="2400" dirty="0">
                <a:latin typeface="Times New Roman" panose="02020603050405020304" pitchFamily="18" charset="0"/>
                <a:cs typeface="Times New Roman" panose="02020603050405020304" pitchFamily="18" charset="0"/>
              </a:rPr>
              <a:t>άποψη αυτή, κάτι το </a:t>
            </a:r>
            <a:r>
              <a:rPr lang="el-GR" sz="2400" b="1" dirty="0">
                <a:latin typeface="Times New Roman" panose="02020603050405020304" pitchFamily="18" charset="0"/>
                <a:cs typeface="Times New Roman" panose="02020603050405020304" pitchFamily="18" charset="0"/>
              </a:rPr>
              <a:t>σχετικό</a:t>
            </a:r>
            <a:r>
              <a:rPr lang="el-GR" sz="2400" dirty="0">
                <a:latin typeface="Times New Roman" panose="02020603050405020304" pitchFamily="18" charset="0"/>
                <a:cs typeface="Times New Roman" panose="02020603050405020304" pitchFamily="18" charset="0"/>
              </a:rPr>
              <a:t>, προσδιοριζόμενο από το </a:t>
            </a:r>
            <a:r>
              <a:rPr lang="el-GR" sz="2400" dirty="0" smtClean="0">
                <a:latin typeface="Times New Roman" panose="02020603050405020304" pitchFamily="18" charset="0"/>
                <a:cs typeface="Times New Roman" panose="02020603050405020304" pitchFamily="18" charset="0"/>
              </a:rPr>
              <a:t>σύστημα αναπαράστασης </a:t>
            </a:r>
            <a:r>
              <a:rPr lang="el-GR" sz="2400" dirty="0">
                <a:latin typeface="Times New Roman" panose="02020603050405020304" pitchFamily="18" charset="0"/>
                <a:cs typeface="Times New Roman" panose="02020603050405020304" pitchFamily="18" charset="0"/>
              </a:rPr>
              <a:t>μιας συγκεκριμένης κουλτούρας και περιόδου, </a:t>
            </a:r>
            <a:r>
              <a:rPr lang="el-GR" sz="2400" dirty="0" smtClean="0">
                <a:latin typeface="Times New Roman" panose="02020603050405020304" pitchFamily="18" charset="0"/>
                <a:cs typeface="Times New Roman" panose="02020603050405020304" pitchFamily="18" charset="0"/>
              </a:rPr>
              <a:t>το οποίο </a:t>
            </a:r>
            <a:r>
              <a:rPr lang="el-GR" sz="2400" dirty="0">
                <a:latin typeface="Times New Roman" panose="02020603050405020304" pitchFamily="18" charset="0"/>
                <a:cs typeface="Times New Roman" panose="02020603050405020304" pitchFamily="18" charset="0"/>
              </a:rPr>
              <a:t>έχει γίνει αποδεκτό ως σταθερό και κανονικό, με </a:t>
            </a:r>
            <a:r>
              <a:rPr lang="el-GR" sz="2400" dirty="0" smtClean="0">
                <a:latin typeface="Times New Roman" panose="02020603050405020304" pitchFamily="18" charset="0"/>
                <a:cs typeface="Times New Roman" panose="02020603050405020304" pitchFamily="18" charset="0"/>
              </a:rPr>
              <a:t>αποτέλεσμα παλαιότερα </a:t>
            </a:r>
            <a:r>
              <a:rPr lang="el-GR" sz="2400" dirty="0">
                <a:latin typeface="Times New Roman" panose="02020603050405020304" pitchFamily="18" charset="0"/>
                <a:cs typeface="Times New Roman" panose="02020603050405020304" pitchFamily="18" charset="0"/>
              </a:rPr>
              <a:t>ή ανήκοντα σε άλλες κουλτούρες </a:t>
            </a:r>
            <a:r>
              <a:rPr lang="el-GR" sz="2400" dirty="0" smtClean="0">
                <a:latin typeface="Times New Roman" panose="02020603050405020304" pitchFamily="18" charset="0"/>
                <a:cs typeface="Times New Roman" panose="02020603050405020304" pitchFamily="18" charset="0"/>
              </a:rPr>
              <a:t>αναπαραστασιακά</a:t>
            </a:r>
            <a:r>
              <a:rPr lang="el-GR" sz="2400" dirty="0">
                <a:latin typeface="Times New Roman" panose="02020603050405020304" pitchFamily="18" charset="0"/>
                <a:cs typeface="Times New Roman" panose="02020603050405020304" pitchFamily="18" charset="0"/>
              </a:rPr>
              <a:t> </a:t>
            </a:r>
            <a:r>
              <a:rPr lang="el-GR" sz="2400" dirty="0" smtClean="0">
                <a:latin typeface="Times New Roman" panose="02020603050405020304" pitchFamily="18" charset="0"/>
                <a:cs typeface="Times New Roman" panose="02020603050405020304" pitchFamily="18" charset="0"/>
              </a:rPr>
              <a:t>συστήματα </a:t>
            </a:r>
            <a:r>
              <a:rPr lang="el-GR" sz="2400" dirty="0">
                <a:latin typeface="Times New Roman" panose="02020603050405020304" pitchFamily="18" charset="0"/>
                <a:cs typeface="Times New Roman" panose="02020603050405020304" pitchFamily="18" charset="0"/>
              </a:rPr>
              <a:t>να θεωρούνται είτε ως τεχνητά είτε ως δείγματα </a:t>
            </a:r>
            <a:r>
              <a:rPr lang="el-GR" sz="2400" dirty="0" smtClean="0">
                <a:latin typeface="Times New Roman" panose="02020603050405020304" pitchFamily="18" charset="0"/>
                <a:cs typeface="Times New Roman" panose="02020603050405020304" pitchFamily="18" charset="0"/>
              </a:rPr>
              <a:t>μιας κατώτερης </a:t>
            </a:r>
            <a:r>
              <a:rPr lang="el-GR" sz="2400" dirty="0">
                <a:latin typeface="Times New Roman" panose="02020603050405020304" pitchFamily="18" charset="0"/>
                <a:cs typeface="Times New Roman" panose="02020603050405020304" pitchFamily="18" charset="0"/>
              </a:rPr>
              <a:t>τεχνικής. </a:t>
            </a:r>
            <a:endParaRPr lang="el-GR" sz="2400" dirty="0" smtClean="0">
              <a:latin typeface="Times New Roman" panose="02020603050405020304" pitchFamily="18" charset="0"/>
              <a:cs typeface="Times New Roman" panose="02020603050405020304" pitchFamily="18" charset="0"/>
            </a:endParaRPr>
          </a:p>
          <a:p>
            <a:pPr>
              <a:lnSpc>
                <a:spcPct val="100000"/>
              </a:lnSpc>
            </a:pPr>
            <a:r>
              <a:rPr lang="el-GR" sz="2400" dirty="0" smtClean="0">
                <a:latin typeface="Times New Roman" panose="02020603050405020304" pitchFamily="18" charset="0"/>
                <a:cs typeface="Times New Roman" panose="02020603050405020304" pitchFamily="18" charset="0"/>
              </a:rPr>
              <a:t>Γεγονός </a:t>
            </a:r>
            <a:r>
              <a:rPr lang="el-GR" sz="2400" dirty="0">
                <a:latin typeface="Times New Roman" panose="02020603050405020304" pitchFamily="18" charset="0"/>
                <a:cs typeface="Times New Roman" panose="02020603050405020304" pitchFamily="18" charset="0"/>
              </a:rPr>
              <a:t>είναι ότι ο τρόπος αναπαράστασης </a:t>
            </a:r>
            <a:r>
              <a:rPr lang="el-GR" sz="2400" dirty="0" smtClean="0">
                <a:latin typeface="Times New Roman" panose="02020603050405020304" pitchFamily="18" charset="0"/>
                <a:cs typeface="Times New Roman" panose="02020603050405020304" pitchFamily="18" charset="0"/>
              </a:rPr>
              <a:t>του ορατού </a:t>
            </a:r>
            <a:r>
              <a:rPr lang="el-GR" sz="2400" dirty="0">
                <a:latin typeface="Times New Roman" panose="02020603050405020304" pitchFamily="18" charset="0"/>
                <a:cs typeface="Times New Roman" panose="02020603050405020304" pitchFamily="18" charset="0"/>
              </a:rPr>
              <a:t>κόσμου από ένα αρχαίο Αιγύπτιο της 5ης Δυναστείας </a:t>
            </a:r>
            <a:r>
              <a:rPr lang="el-GR" sz="2400" dirty="0" smtClean="0">
                <a:latin typeface="Times New Roman" panose="02020603050405020304" pitchFamily="18" charset="0"/>
                <a:cs typeface="Times New Roman" panose="02020603050405020304" pitchFamily="18" charset="0"/>
              </a:rPr>
              <a:t>διαφέρει απ</a:t>
            </a:r>
            <a:r>
              <a:rPr lang="el-GR" sz="2400" dirty="0">
                <a:latin typeface="Times New Roman" panose="02020603050405020304" pitchFamily="18" charset="0"/>
                <a:cs typeface="Times New Roman" panose="02020603050405020304" pitchFamily="18" charset="0"/>
              </a:rPr>
              <a:t>’ αυτόν ενός αρχαίου Έλληνα του 5ου αιώνα και οι δυο </a:t>
            </a:r>
            <a:r>
              <a:rPr lang="el-GR" sz="2400" dirty="0" smtClean="0">
                <a:latin typeface="Times New Roman" panose="02020603050405020304" pitchFamily="18" charset="0"/>
                <a:cs typeface="Times New Roman" panose="02020603050405020304" pitchFamily="18" charset="0"/>
              </a:rPr>
              <a:t>διαφέρουν κατά </a:t>
            </a:r>
            <a:r>
              <a:rPr lang="el-GR" sz="2400" dirty="0">
                <a:latin typeface="Times New Roman" panose="02020603050405020304" pitchFamily="18" charset="0"/>
                <a:cs typeface="Times New Roman" panose="02020603050405020304" pitchFamily="18" charset="0"/>
              </a:rPr>
              <a:t>πολύ από τον τρόπο αναπαράστασης που χρησιμοποιείται </a:t>
            </a:r>
            <a:r>
              <a:rPr lang="el-GR" sz="2400" dirty="0" smtClean="0">
                <a:latin typeface="Times New Roman" panose="02020603050405020304" pitchFamily="18" charset="0"/>
                <a:cs typeface="Times New Roman" panose="02020603050405020304" pitchFamily="18" charset="0"/>
              </a:rPr>
              <a:t>στις γιαπωνέζικες </a:t>
            </a:r>
            <a:r>
              <a:rPr lang="el-GR" sz="2400" dirty="0">
                <a:latin typeface="Times New Roman" panose="02020603050405020304" pitchFamily="18" charset="0"/>
                <a:cs typeface="Times New Roman" panose="02020603050405020304" pitchFamily="18" charset="0"/>
              </a:rPr>
              <a:t>στάμπες του 18ου αιώνα</a:t>
            </a:r>
            <a:r>
              <a:rPr lang="el-GR" sz="2400" dirty="0" smtClean="0">
                <a:latin typeface="Times New Roman" panose="02020603050405020304" pitchFamily="18" charset="0"/>
                <a:cs typeface="Times New Roman" panose="02020603050405020304" pitchFamily="18" charset="0"/>
              </a:rPr>
              <a:t>.</a:t>
            </a:r>
          </a:p>
          <a:p>
            <a:pPr>
              <a:lnSpc>
                <a:spcPct val="100000"/>
              </a:lnSpc>
            </a:pPr>
            <a:r>
              <a:rPr lang="el-GR" sz="2400" dirty="0">
                <a:latin typeface="Times New Roman" panose="02020603050405020304" pitchFamily="18" charset="0"/>
                <a:cs typeface="Times New Roman" panose="02020603050405020304" pitchFamily="18" charset="0"/>
              </a:rPr>
              <a:t>Όλοι αυτοί οι τρόποι, δε, </a:t>
            </a:r>
            <a:r>
              <a:rPr lang="el-GR" sz="2400" dirty="0" smtClean="0">
                <a:latin typeface="Times New Roman" panose="02020603050405020304" pitchFamily="18" charset="0"/>
                <a:cs typeface="Times New Roman" panose="02020603050405020304" pitchFamily="18" charset="0"/>
              </a:rPr>
              <a:t>θα θεωρούνταν </a:t>
            </a:r>
            <a:r>
              <a:rPr lang="el-GR" sz="2400" dirty="0">
                <a:latin typeface="Times New Roman" panose="02020603050405020304" pitchFamily="18" charset="0"/>
                <a:cs typeface="Times New Roman" panose="02020603050405020304" pitchFamily="18" charset="0"/>
              </a:rPr>
              <a:t>μάλλον ‘αφύσικοι’ ή τουλάχιστον ανοίκειοι από </a:t>
            </a:r>
            <a:r>
              <a:rPr lang="el-GR" sz="2400" dirty="0" smtClean="0">
                <a:latin typeface="Times New Roman" panose="02020603050405020304" pitchFamily="18" charset="0"/>
                <a:cs typeface="Times New Roman" panose="02020603050405020304" pitchFamily="18" charset="0"/>
              </a:rPr>
              <a:t>έναν ευρωπαίο </a:t>
            </a:r>
            <a:r>
              <a:rPr lang="el-GR" sz="2400" dirty="0">
                <a:latin typeface="Times New Roman" panose="02020603050405020304" pitchFamily="18" charset="0"/>
                <a:cs typeface="Times New Roman" panose="02020603050405020304" pitchFamily="18" charset="0"/>
              </a:rPr>
              <a:t>φιλότεχνο του 19ου ή των αρχών του 20ου αιώνα. Αυτός </a:t>
            </a:r>
            <a:r>
              <a:rPr lang="el-GR" sz="2400" dirty="0" smtClean="0">
                <a:latin typeface="Times New Roman" panose="02020603050405020304" pitchFamily="18" charset="0"/>
                <a:cs typeface="Times New Roman" panose="02020603050405020304" pitchFamily="18" charset="0"/>
              </a:rPr>
              <a:t>ο τελευταίος </a:t>
            </a:r>
            <a:r>
              <a:rPr lang="el-GR" sz="2400" dirty="0">
                <a:latin typeface="Times New Roman" panose="02020603050405020304" pitchFamily="18" charset="0"/>
                <a:cs typeface="Times New Roman" panose="02020603050405020304" pitchFamily="18" charset="0"/>
              </a:rPr>
              <a:t>θα έπρεπε να μάθει να ερμηνεύει τους </a:t>
            </a:r>
            <a:r>
              <a:rPr lang="el-GR" sz="2400" dirty="0" smtClean="0">
                <a:latin typeface="Times New Roman" panose="02020603050405020304" pitchFamily="18" charset="0"/>
                <a:cs typeface="Times New Roman" panose="02020603050405020304" pitchFamily="18" charset="0"/>
              </a:rPr>
              <a:t>προηγούμενους αναπαραστασιακούς </a:t>
            </a:r>
            <a:r>
              <a:rPr lang="el-GR" sz="2400" dirty="0">
                <a:latin typeface="Times New Roman" panose="02020603050405020304" pitchFamily="18" charset="0"/>
                <a:cs typeface="Times New Roman" panose="02020603050405020304" pitchFamily="18" charset="0"/>
              </a:rPr>
              <a:t>τρόπους ως συμβολικά συστήματα, των </a:t>
            </a:r>
            <a:r>
              <a:rPr lang="el-GR" sz="2400" dirty="0" smtClean="0">
                <a:latin typeface="Times New Roman" panose="02020603050405020304" pitchFamily="18" charset="0"/>
                <a:cs typeface="Times New Roman" panose="02020603050405020304" pitchFamily="18" charset="0"/>
              </a:rPr>
              <a:t>οποίων έκαναν </a:t>
            </a:r>
            <a:r>
              <a:rPr lang="el-GR" sz="2400" dirty="0">
                <a:latin typeface="Times New Roman" panose="02020603050405020304" pitchFamily="18" charset="0"/>
                <a:cs typeface="Times New Roman" panose="02020603050405020304" pitchFamily="18" charset="0"/>
              </a:rPr>
              <a:t>χρήση οι καλλιτέχνες των αντίστοιχων πολιτισμών </a:t>
            </a:r>
            <a:r>
              <a:rPr lang="el-GR" sz="2400" dirty="0" smtClean="0">
                <a:latin typeface="Times New Roman" panose="02020603050405020304" pitchFamily="18" charset="0"/>
                <a:cs typeface="Times New Roman" panose="02020603050405020304" pitchFamily="18" charset="0"/>
              </a:rPr>
              <a:t>και περιόδων</a:t>
            </a:r>
            <a:r>
              <a:rPr lang="el-GR" sz="2400" dirty="0">
                <a:latin typeface="Times New Roman" panose="02020603050405020304" pitchFamily="18" charset="0"/>
                <a:cs typeface="Times New Roman" panose="02020603050405020304" pitchFamily="18" charset="0"/>
              </a:rPr>
              <a:t>, προκειμένου να κατορθώσει να προσεγγίσει τα έργα τους.</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4760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200" y="235131"/>
            <a:ext cx="10515600" cy="6531429"/>
          </a:xfrm>
        </p:spPr>
        <p:txBody>
          <a:bodyPr>
            <a:normAutofit/>
          </a:bodyPr>
          <a:lstStyle/>
          <a:p>
            <a:endParaRPr lang="el-GR" sz="800" dirty="0" smtClean="0"/>
          </a:p>
          <a:p>
            <a:r>
              <a:rPr lang="en-US" sz="2400" dirty="0" smtClean="0">
                <a:latin typeface="Times New Roman" panose="02020603050405020304" pitchFamily="18" charset="0"/>
                <a:cs typeface="Times New Roman" panose="02020603050405020304" pitchFamily="18" charset="0"/>
              </a:rPr>
              <a:t>O</a:t>
            </a:r>
            <a:r>
              <a:rPr lang="el-GR" sz="2400" dirty="0" smtClean="0">
                <a:latin typeface="Times New Roman" panose="02020603050405020304" pitchFamily="18" charset="0"/>
                <a:cs typeface="Times New Roman" panose="02020603050405020304" pitchFamily="18" charset="0"/>
              </a:rPr>
              <a:t> ρεαλισμός </a:t>
            </a:r>
            <a:r>
              <a:rPr lang="el-GR" sz="2400" dirty="0">
                <a:latin typeface="Times New Roman" panose="02020603050405020304" pitchFamily="18" charset="0"/>
                <a:cs typeface="Times New Roman" panose="02020603050405020304" pitchFamily="18" charset="0"/>
              </a:rPr>
              <a:t>συνεπώς δεν είναι ένα αναπαραστασιακό στυλ </a:t>
            </a:r>
            <a:r>
              <a:rPr lang="el-GR" sz="2400" dirty="0" smtClean="0">
                <a:latin typeface="Times New Roman" panose="02020603050405020304" pitchFamily="18" charset="0"/>
                <a:cs typeface="Times New Roman" panose="02020603050405020304" pitchFamily="18" charset="0"/>
              </a:rPr>
              <a:t>αυστηρά καθορισμένο</a:t>
            </a:r>
            <a:r>
              <a:rPr lang="el-GR" sz="2400" dirty="0">
                <a:latin typeface="Times New Roman" panose="02020603050405020304" pitchFamily="18" charset="0"/>
                <a:cs typeface="Times New Roman" panose="02020603050405020304" pitchFamily="18" charset="0"/>
              </a:rPr>
              <a:t>, καθολικά και διαχρονικά ισχύον: το τι </a:t>
            </a:r>
            <a:r>
              <a:rPr lang="el-GR" sz="2400" dirty="0" smtClean="0">
                <a:latin typeface="Times New Roman" panose="02020603050405020304" pitchFamily="18" charset="0"/>
                <a:cs typeface="Times New Roman" panose="02020603050405020304" pitchFamily="18" charset="0"/>
              </a:rPr>
              <a:t>θεωρείται ρεαλιστικό </a:t>
            </a:r>
            <a:r>
              <a:rPr lang="el-GR" sz="2400" dirty="0">
                <a:latin typeface="Times New Roman" panose="02020603050405020304" pitchFamily="18" charset="0"/>
                <a:cs typeface="Times New Roman" panose="02020603050405020304" pitchFamily="18" charset="0"/>
              </a:rPr>
              <a:t>εξαρτάται από το ποιο είναι κάθε φορά το </a:t>
            </a:r>
            <a:r>
              <a:rPr lang="el-GR" sz="2400" dirty="0" smtClean="0">
                <a:latin typeface="Times New Roman" panose="02020603050405020304" pitchFamily="18" charset="0"/>
                <a:cs typeface="Times New Roman" panose="02020603050405020304" pitchFamily="18" charset="0"/>
              </a:rPr>
              <a:t>στερεότυπο ρεαλιστικό </a:t>
            </a:r>
            <a:r>
              <a:rPr lang="el-GR" sz="2400" dirty="0">
                <a:latin typeface="Times New Roman" panose="02020603050405020304" pitchFamily="18" charset="0"/>
                <a:cs typeface="Times New Roman" panose="02020603050405020304" pitchFamily="18" charset="0"/>
              </a:rPr>
              <a:t>αναπαραστασιακό σύστημα. </a:t>
            </a:r>
            <a:endParaRPr lang="el-GR" sz="2400" dirty="0" smtClean="0">
              <a:latin typeface="Times New Roman" panose="02020603050405020304" pitchFamily="18" charset="0"/>
              <a:cs typeface="Times New Roman" panose="02020603050405020304" pitchFamily="18" charset="0"/>
            </a:endParaRPr>
          </a:p>
          <a:p>
            <a:r>
              <a:rPr lang="el-GR" sz="2400" b="1" dirty="0" smtClean="0">
                <a:latin typeface="Times New Roman" panose="02020603050405020304" pitchFamily="18" charset="0"/>
                <a:cs typeface="Times New Roman" panose="02020603050405020304" pitchFamily="18" charset="0"/>
              </a:rPr>
              <a:t>Ο </a:t>
            </a:r>
            <a:r>
              <a:rPr lang="el-GR" sz="2400" b="1" dirty="0">
                <a:latin typeface="Times New Roman" panose="02020603050405020304" pitchFamily="18" charset="0"/>
                <a:cs typeface="Times New Roman" panose="02020603050405020304" pitchFamily="18" charset="0"/>
              </a:rPr>
              <a:t>ρεαλισμός </a:t>
            </a:r>
            <a:r>
              <a:rPr lang="el-GR" sz="2400" b="1" dirty="0" smtClean="0">
                <a:latin typeface="Times New Roman" panose="02020603050405020304" pitchFamily="18" charset="0"/>
                <a:cs typeface="Times New Roman" panose="02020603050405020304" pitchFamily="18" charset="0"/>
              </a:rPr>
              <a:t>δεν είναι </a:t>
            </a:r>
            <a:r>
              <a:rPr lang="el-GR" sz="2400" b="1" dirty="0">
                <a:latin typeface="Times New Roman" panose="02020603050405020304" pitchFamily="18" charset="0"/>
                <a:cs typeface="Times New Roman" panose="02020603050405020304" pitchFamily="18" charset="0"/>
              </a:rPr>
              <a:t>ζήτημα </a:t>
            </a:r>
            <a:r>
              <a:rPr lang="el-GR" sz="2400" b="1" dirty="0" smtClean="0">
                <a:latin typeface="Times New Roman" panose="02020603050405020304" pitchFamily="18" charset="0"/>
                <a:cs typeface="Times New Roman" panose="02020603050405020304" pitchFamily="18" charset="0"/>
              </a:rPr>
              <a:t>μιας </a:t>
            </a:r>
            <a:r>
              <a:rPr lang="el-GR" sz="2400" b="1" dirty="0">
                <a:latin typeface="Times New Roman" panose="02020603050405020304" pitchFamily="18" charset="0"/>
                <a:cs typeface="Times New Roman" panose="02020603050405020304" pitchFamily="18" charset="0"/>
              </a:rPr>
              <a:t>σταθερής ή ‘φυσικής’ ή απόλυτης σχέσης ανάμεσα σε </a:t>
            </a:r>
            <a:r>
              <a:rPr lang="el-GR" sz="2400" b="1" dirty="0" smtClean="0">
                <a:latin typeface="Times New Roman" panose="02020603050405020304" pitchFamily="18" charset="0"/>
                <a:cs typeface="Times New Roman" panose="02020603050405020304" pitchFamily="18" charset="0"/>
              </a:rPr>
              <a:t>μια καλλιτεχνική </a:t>
            </a:r>
            <a:r>
              <a:rPr lang="el-GR" sz="2400" b="1" dirty="0">
                <a:latin typeface="Times New Roman" panose="02020603050405020304" pitchFamily="18" charset="0"/>
                <a:cs typeface="Times New Roman" panose="02020603050405020304" pitchFamily="18" charset="0"/>
              </a:rPr>
              <a:t>αναπαράσταση και το αντικείμενό </a:t>
            </a:r>
            <a:r>
              <a:rPr lang="el-GR" sz="2400" b="1" dirty="0" smtClean="0">
                <a:latin typeface="Times New Roman" panose="02020603050405020304" pitchFamily="18" charset="0"/>
                <a:cs typeface="Times New Roman" panose="02020603050405020304" pitchFamily="18" charset="0"/>
              </a:rPr>
              <a:t>της.</a:t>
            </a:r>
            <a:endParaRPr lang="el-GR" sz="2400" dirty="0">
              <a:latin typeface="Times New Roman" panose="02020603050405020304" pitchFamily="18" charset="0"/>
              <a:cs typeface="Times New Roman" panose="02020603050405020304" pitchFamily="18" charset="0"/>
            </a:endParaRPr>
          </a:p>
          <a:p>
            <a:endParaRPr lang="el-GR" sz="2400" dirty="0" smtClean="0">
              <a:latin typeface="Times New Roman" panose="02020603050405020304" pitchFamily="18" charset="0"/>
              <a:cs typeface="Times New Roman" panose="02020603050405020304" pitchFamily="18" charset="0"/>
            </a:endParaRPr>
          </a:p>
          <a:p>
            <a:r>
              <a:rPr lang="el-GR" sz="2400" b="1" dirty="0" smtClean="0">
                <a:latin typeface="Times New Roman" panose="02020603050405020304" pitchFamily="18" charset="0"/>
                <a:cs typeface="Times New Roman" panose="02020603050405020304" pitchFamily="18" charset="0"/>
              </a:rPr>
              <a:t>Είναι ζήτημα μιας μεταβαλλόμενης </a:t>
            </a:r>
            <a:r>
              <a:rPr lang="el-GR" sz="2400" dirty="0">
                <a:latin typeface="Times New Roman" panose="02020603050405020304" pitchFamily="18" charset="0"/>
                <a:cs typeface="Times New Roman" panose="02020603050405020304" pitchFamily="18" charset="0"/>
              </a:rPr>
              <a:t>(ανάλογα με την περίοδο, την εποχή ή την </a:t>
            </a:r>
            <a:r>
              <a:rPr lang="el-GR" sz="2400" dirty="0" smtClean="0">
                <a:latin typeface="Times New Roman" panose="02020603050405020304" pitchFamily="18" charset="0"/>
                <a:cs typeface="Times New Roman" panose="02020603050405020304" pitchFamily="18" charset="0"/>
              </a:rPr>
              <a:t>κουλτούρα) </a:t>
            </a:r>
            <a:r>
              <a:rPr lang="el-GR" sz="2400" b="1" dirty="0" smtClean="0">
                <a:latin typeface="Times New Roman" panose="02020603050405020304" pitchFamily="18" charset="0"/>
                <a:cs typeface="Times New Roman" panose="02020603050405020304" pitchFamily="18" charset="0"/>
              </a:rPr>
              <a:t>σχέσης </a:t>
            </a:r>
            <a:r>
              <a:rPr lang="el-GR" sz="2400" b="1" dirty="0">
                <a:latin typeface="Times New Roman" panose="02020603050405020304" pitchFamily="18" charset="0"/>
                <a:cs typeface="Times New Roman" panose="02020603050405020304" pitchFamily="18" charset="0"/>
              </a:rPr>
              <a:t>ανάμεσα στην αναπαράσταση και το θεωρούμενο </a:t>
            </a:r>
            <a:r>
              <a:rPr lang="el-GR" sz="2400" dirty="0">
                <a:latin typeface="Times New Roman" panose="02020603050405020304" pitchFamily="18" charset="0"/>
                <a:cs typeface="Times New Roman" panose="02020603050405020304" pitchFamily="18" charset="0"/>
              </a:rPr>
              <a:t>(</a:t>
            </a:r>
            <a:r>
              <a:rPr lang="el-GR" sz="2400" dirty="0" smtClean="0">
                <a:latin typeface="Times New Roman" panose="02020603050405020304" pitchFamily="18" charset="0"/>
                <a:cs typeface="Times New Roman" panose="02020603050405020304" pitchFamily="18" charset="0"/>
              </a:rPr>
              <a:t>στη συγκεκριμένη </a:t>
            </a:r>
            <a:r>
              <a:rPr lang="el-GR" sz="2400" dirty="0">
                <a:latin typeface="Times New Roman" panose="02020603050405020304" pitchFamily="18" charset="0"/>
                <a:cs typeface="Times New Roman" panose="02020603050405020304" pitchFamily="18" charset="0"/>
              </a:rPr>
              <a:t>εποχή ή περίοδο) </a:t>
            </a:r>
            <a:r>
              <a:rPr lang="el-GR" sz="2400" b="1" dirty="0">
                <a:latin typeface="Times New Roman" panose="02020603050405020304" pitchFamily="18" charset="0"/>
                <a:cs typeface="Times New Roman" panose="02020603050405020304" pitchFamily="18" charset="0"/>
              </a:rPr>
              <a:t>σταθερό ή κανονικό σύστημα</a:t>
            </a:r>
            <a:r>
              <a:rPr lang="el-GR" sz="2400" b="1" dirty="0" smtClean="0">
                <a:latin typeface="Times New Roman" panose="02020603050405020304" pitchFamily="18" charset="0"/>
                <a:cs typeface="Times New Roman" panose="02020603050405020304" pitchFamily="18" charset="0"/>
              </a:rPr>
              <a:t>.</a:t>
            </a:r>
          </a:p>
          <a:p>
            <a:pPr marL="0" indent="0">
              <a:buNone/>
            </a:pPr>
            <a:endParaRPr lang="el-GR" sz="2400" b="1" dirty="0" smtClean="0">
              <a:latin typeface="Times New Roman" panose="02020603050405020304" pitchFamily="18" charset="0"/>
              <a:cs typeface="Times New Roman" panose="02020603050405020304" pitchFamily="18" charset="0"/>
            </a:endParaRPr>
          </a:p>
          <a:p>
            <a:r>
              <a:rPr lang="el-GR" sz="2400" dirty="0" smtClean="0">
                <a:latin typeface="Times New Roman" panose="02020603050405020304" pitchFamily="18" charset="0"/>
                <a:cs typeface="Times New Roman" panose="02020603050405020304" pitchFamily="18" charset="0"/>
              </a:rPr>
              <a:t>Τούτο επιτρέπει </a:t>
            </a:r>
            <a:r>
              <a:rPr lang="el-GR" sz="2400" dirty="0">
                <a:latin typeface="Times New Roman" panose="02020603050405020304" pitchFamily="18" charset="0"/>
                <a:cs typeface="Times New Roman" panose="02020603050405020304" pitchFamily="18" charset="0"/>
              </a:rPr>
              <a:t>στον Goodman να συμπεράνει ότι ο ρεαλισμός είναι </a:t>
            </a:r>
            <a:r>
              <a:rPr lang="el-GR" sz="2400" dirty="0" smtClean="0">
                <a:latin typeface="Times New Roman" panose="02020603050405020304" pitchFamily="18" charset="0"/>
                <a:cs typeface="Times New Roman" panose="02020603050405020304" pitchFamily="18" charset="0"/>
              </a:rPr>
              <a:t>τελικά ζήτημα </a:t>
            </a:r>
            <a:r>
              <a:rPr lang="el-GR" sz="2400" dirty="0">
                <a:latin typeface="Times New Roman" panose="02020603050405020304" pitchFamily="18" charset="0"/>
                <a:cs typeface="Times New Roman" panose="02020603050405020304" pitchFamily="18" charset="0"/>
              </a:rPr>
              <a:t>όχι σύγχυσης αλλά </a:t>
            </a:r>
            <a:r>
              <a:rPr lang="el-GR" sz="2400" b="1" i="1" dirty="0">
                <a:latin typeface="Times New Roman" panose="02020603050405020304" pitchFamily="18" charset="0"/>
                <a:cs typeface="Times New Roman" panose="02020603050405020304" pitchFamily="18" charset="0"/>
              </a:rPr>
              <a:t>συνήθειας</a:t>
            </a:r>
            <a:r>
              <a:rPr lang="el-GR" sz="2400" dirty="0">
                <a:latin typeface="Times New Roman" panose="02020603050405020304" pitchFamily="18" charset="0"/>
                <a:cs typeface="Times New Roman" panose="02020603050405020304" pitchFamily="18" charset="0"/>
              </a:rPr>
              <a:t>. Το γεγονός, υποστηρίζει, </a:t>
            </a:r>
            <a:r>
              <a:rPr lang="el-GR" sz="2400" dirty="0" smtClean="0">
                <a:latin typeface="Times New Roman" panose="02020603050405020304" pitchFamily="18" charset="0"/>
                <a:cs typeface="Times New Roman" panose="02020603050405020304" pitchFamily="18" charset="0"/>
              </a:rPr>
              <a:t>πως μια </a:t>
            </a:r>
            <a:r>
              <a:rPr lang="el-GR" sz="2400" dirty="0">
                <a:latin typeface="Times New Roman" panose="02020603050405020304" pitchFamily="18" charset="0"/>
                <a:cs typeface="Times New Roman" panose="02020603050405020304" pitchFamily="18" charset="0"/>
              </a:rPr>
              <a:t>εικόνα μοιάζει πιο ‘φυσική’ από κάποια άλλη συχνά δεν </a:t>
            </a:r>
            <a:r>
              <a:rPr lang="el-GR" sz="2400" dirty="0" smtClean="0">
                <a:latin typeface="Times New Roman" panose="02020603050405020304" pitchFamily="18" charset="0"/>
                <a:cs typeface="Times New Roman" panose="02020603050405020304" pitchFamily="18" charset="0"/>
              </a:rPr>
              <a:t>σημαίνει τίποτα </a:t>
            </a:r>
            <a:r>
              <a:rPr lang="el-GR" sz="2400" dirty="0">
                <a:latin typeface="Times New Roman" panose="02020603050405020304" pitchFamily="18" charset="0"/>
                <a:cs typeface="Times New Roman" panose="02020603050405020304" pitchFamily="18" charset="0"/>
              </a:rPr>
              <a:t>περισσότερο από το ότι μοιάζει με τον τρόπο που </a:t>
            </a:r>
            <a:r>
              <a:rPr lang="el-GR" sz="2400" dirty="0" smtClean="0">
                <a:latin typeface="Times New Roman" panose="02020603050405020304" pitchFamily="18" charset="0"/>
                <a:cs typeface="Times New Roman" panose="02020603050405020304" pitchFamily="18" charset="0"/>
              </a:rPr>
              <a:t>η φύση ζωγραφίζεται</a:t>
            </a:r>
            <a:r>
              <a:rPr lang="el-GR" sz="2400" b="1" dirty="0">
                <a:latin typeface="Times New Roman" panose="02020603050405020304" pitchFamily="18" charset="0"/>
                <a:cs typeface="Times New Roman" panose="02020603050405020304" pitchFamily="18" charset="0"/>
              </a:rPr>
              <a:t> συνήθως</a:t>
            </a:r>
            <a:r>
              <a:rPr lang="el-GR" sz="2400"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86483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74766" y="365125"/>
            <a:ext cx="11225348" cy="5722166"/>
          </a:xfrm>
        </p:spPr>
        <p:txBody>
          <a:bodyPr/>
          <a:lstStyle/>
          <a:p>
            <a:pPr algn="ctr"/>
            <a:r>
              <a:rPr lang="el-GR" b="1" i="1" dirty="0" smtClean="0"/>
              <a:t> </a:t>
            </a:r>
            <a:r>
              <a:rPr lang="el-GR" b="1" i="1" dirty="0" smtClean="0">
                <a:solidFill>
                  <a:srgbClr val="7030A0"/>
                </a:solidFill>
              </a:rPr>
              <a:t>Η αναφορικότητα της τέχνης ή</a:t>
            </a:r>
            <a:br>
              <a:rPr lang="el-GR" b="1" i="1" dirty="0" smtClean="0">
                <a:solidFill>
                  <a:srgbClr val="7030A0"/>
                </a:solidFill>
              </a:rPr>
            </a:br>
            <a:r>
              <a:rPr lang="el-GR" b="1" i="1" dirty="0" smtClean="0">
                <a:solidFill>
                  <a:schemeClr val="accent1">
                    <a:lumMod val="50000"/>
                  </a:schemeClr>
                </a:solidFill>
              </a:rPr>
              <a:t>Αυτό </a:t>
            </a:r>
            <a:r>
              <a:rPr lang="el-GR" b="1" i="1" dirty="0">
                <a:solidFill>
                  <a:schemeClr val="accent1">
                    <a:lumMod val="50000"/>
                  </a:schemeClr>
                </a:solidFill>
              </a:rPr>
              <a:t>περί του οποίου είναι η τέχνη</a:t>
            </a:r>
            <a:br>
              <a:rPr lang="el-GR" b="1" i="1" dirty="0">
                <a:solidFill>
                  <a:schemeClr val="accent1">
                    <a:lumMod val="50000"/>
                  </a:schemeClr>
                </a:solidFill>
              </a:rPr>
            </a:br>
            <a:endParaRPr lang="en-US" dirty="0">
              <a:solidFill>
                <a:schemeClr val="accent1">
                  <a:lumMod val="50000"/>
                </a:schemeClr>
              </a:solidFill>
            </a:endParaRPr>
          </a:p>
        </p:txBody>
      </p:sp>
    </p:spTree>
    <p:extLst>
      <p:ext uri="{BB962C8B-B14F-4D97-AF65-F5344CB8AC3E}">
        <p14:creationId xmlns:p14="http://schemas.microsoft.com/office/powerpoint/2010/main" val="819739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539931" y="418010"/>
            <a:ext cx="11312435" cy="6287589"/>
          </a:xfrm>
        </p:spPr>
        <p:txBody>
          <a:bodyPr>
            <a:normAutofit/>
          </a:bodyPr>
          <a:lstStyle/>
          <a:p>
            <a:pPr marL="0" indent="0">
              <a:buNone/>
            </a:pPr>
            <a:r>
              <a:rPr lang="el-GR" sz="2400" dirty="0" smtClean="0">
                <a:latin typeface="Times New Roman" panose="02020603050405020304" pitchFamily="18" charset="0"/>
                <a:cs typeface="Times New Roman" panose="02020603050405020304" pitchFamily="18" charset="0"/>
              </a:rPr>
              <a:t>Δύο είναι οι βασικές κατευθύνσεις που ακολουθούν </a:t>
            </a:r>
            <a:r>
              <a:rPr lang="el-GR" sz="2400" dirty="0" smtClean="0">
                <a:latin typeface="Times New Roman" panose="02020603050405020304" pitchFamily="18" charset="0"/>
                <a:cs typeface="Times New Roman" panose="02020603050405020304" pitchFamily="18" charset="0"/>
              </a:rPr>
              <a:t>οι </a:t>
            </a:r>
            <a:r>
              <a:rPr lang="el-GR" sz="2400" dirty="0" smtClean="0">
                <a:latin typeface="Times New Roman" panose="02020603050405020304" pitchFamily="18" charset="0"/>
                <a:cs typeface="Times New Roman" panose="02020603050405020304" pitchFamily="18" charset="0"/>
              </a:rPr>
              <a:t>θεωρίες </a:t>
            </a:r>
            <a:r>
              <a:rPr lang="el-GR" sz="2400" dirty="0">
                <a:latin typeface="Times New Roman" panose="02020603050405020304" pitchFamily="18" charset="0"/>
                <a:cs typeface="Times New Roman" panose="02020603050405020304" pitchFamily="18" charset="0"/>
              </a:rPr>
              <a:t>εκείνες, σύμφωνα με τις οποίες οι </a:t>
            </a:r>
            <a:r>
              <a:rPr lang="el-GR" sz="2400" dirty="0" smtClean="0">
                <a:latin typeface="Times New Roman" panose="02020603050405020304" pitchFamily="18" charset="0"/>
                <a:cs typeface="Times New Roman" panose="02020603050405020304" pitchFamily="18" charset="0"/>
              </a:rPr>
              <a:t>καλλιτεχνικές αναπαραστάσεις </a:t>
            </a:r>
            <a:r>
              <a:rPr lang="el-GR" sz="2400" dirty="0">
                <a:latin typeface="Times New Roman" panose="02020603050405020304" pitchFamily="18" charset="0"/>
                <a:cs typeface="Times New Roman" panose="02020603050405020304" pitchFamily="18" charset="0"/>
              </a:rPr>
              <a:t>κάνουν κάτι εντελώς διαφορετικό </a:t>
            </a:r>
            <a:r>
              <a:rPr lang="el-GR" sz="2400" dirty="0" smtClean="0">
                <a:latin typeface="Times New Roman" panose="02020603050405020304" pitchFamily="18" charset="0"/>
                <a:cs typeface="Times New Roman" panose="02020603050405020304" pitchFamily="18" charset="0"/>
              </a:rPr>
              <a:t>από </a:t>
            </a:r>
            <a:r>
              <a:rPr lang="el-GR" sz="2400" dirty="0">
                <a:latin typeface="Times New Roman" panose="02020603050405020304" pitchFamily="18" charset="0"/>
                <a:cs typeface="Times New Roman" panose="02020603050405020304" pitchFamily="18" charset="0"/>
              </a:rPr>
              <a:t>το να αποδίδουν πιστά, </a:t>
            </a:r>
            <a:r>
              <a:rPr lang="el-GR" sz="2400" dirty="0" smtClean="0">
                <a:latin typeface="Times New Roman" panose="02020603050405020304" pitchFamily="18" charset="0"/>
                <a:cs typeface="Times New Roman" panose="02020603050405020304" pitchFamily="18" charset="0"/>
              </a:rPr>
              <a:t>ή λιγότερο </a:t>
            </a:r>
            <a:r>
              <a:rPr lang="el-GR" sz="2400" dirty="0">
                <a:latin typeface="Times New Roman" panose="02020603050405020304" pitchFamily="18" charset="0"/>
                <a:cs typeface="Times New Roman" panose="02020603050405020304" pitchFamily="18" charset="0"/>
              </a:rPr>
              <a:t>πιστά, όψεις ή τμήματα του κόσμου και της </a:t>
            </a:r>
            <a:r>
              <a:rPr lang="el-GR" sz="2400" dirty="0" smtClean="0">
                <a:latin typeface="Times New Roman" panose="02020603050405020304" pitchFamily="18" charset="0"/>
                <a:cs typeface="Times New Roman" panose="02020603050405020304" pitchFamily="18" charset="0"/>
              </a:rPr>
              <a:t>πραγματικότητας: </a:t>
            </a:r>
          </a:p>
          <a:p>
            <a:pPr marL="0" indent="0">
              <a:buNone/>
            </a:pPr>
            <a:r>
              <a:rPr lang="el-GR" sz="2400" dirty="0" smtClean="0">
                <a:latin typeface="Times New Roman" panose="02020603050405020304" pitchFamily="18" charset="0"/>
                <a:cs typeface="Times New Roman" panose="02020603050405020304" pitchFamily="18" charset="0"/>
              </a:rPr>
              <a:t>α</a:t>
            </a:r>
            <a:r>
              <a:rPr lang="el-GR" sz="2400" dirty="0">
                <a:latin typeface="Times New Roman" panose="02020603050405020304" pitchFamily="18" charset="0"/>
                <a:cs typeface="Times New Roman" panose="02020603050405020304" pitchFamily="18" charset="0"/>
              </a:rPr>
              <a:t>) σύμφωνα με μία </a:t>
            </a:r>
            <a:r>
              <a:rPr lang="el-GR" sz="2400" dirty="0" smtClean="0">
                <a:latin typeface="Times New Roman" panose="02020603050405020304" pitchFamily="18" charset="0"/>
                <a:cs typeface="Times New Roman" panose="02020603050405020304" pitchFamily="18" charset="0"/>
              </a:rPr>
              <a:t>εντασσόμενη στην </a:t>
            </a:r>
            <a:r>
              <a:rPr lang="el-GR" sz="2400" dirty="0">
                <a:latin typeface="Times New Roman" panose="02020603050405020304" pitchFamily="18" charset="0"/>
                <a:cs typeface="Times New Roman" panose="02020603050405020304" pitchFamily="18" charset="0"/>
              </a:rPr>
              <a:t>αναλυτική παράδοση </a:t>
            </a:r>
            <a:r>
              <a:rPr lang="el-GR" sz="2400" dirty="0" smtClean="0">
                <a:latin typeface="Times New Roman" panose="02020603050405020304" pitchFamily="18" charset="0"/>
                <a:cs typeface="Times New Roman" panose="02020603050405020304" pitchFamily="18" charset="0"/>
              </a:rPr>
              <a:t>‘</a:t>
            </a:r>
            <a:r>
              <a:rPr lang="el-GR" sz="2400" b="1" dirty="0" smtClean="0">
                <a:latin typeface="Times New Roman" panose="02020603050405020304" pitchFamily="18" charset="0"/>
                <a:cs typeface="Times New Roman" panose="02020603050405020304" pitchFamily="18" charset="0"/>
              </a:rPr>
              <a:t>συμβασιοκρατική</a:t>
            </a:r>
            <a:r>
              <a:rPr lang="el-GR" sz="2400" dirty="0" smtClean="0">
                <a:latin typeface="Times New Roman" panose="02020603050405020304" pitchFamily="18" charset="0"/>
                <a:cs typeface="Times New Roman" panose="02020603050405020304" pitchFamily="18" charset="0"/>
              </a:rPr>
              <a:t>’ </a:t>
            </a:r>
            <a:r>
              <a:rPr lang="el-GR" sz="2400" dirty="0">
                <a:latin typeface="Times New Roman" panose="02020603050405020304" pitchFamily="18" charset="0"/>
                <a:cs typeface="Times New Roman" panose="02020603050405020304" pitchFamily="18" charset="0"/>
              </a:rPr>
              <a:t>προσέγγιση, </a:t>
            </a:r>
            <a:r>
              <a:rPr lang="el-GR" sz="2400" b="1" dirty="0">
                <a:latin typeface="Times New Roman" panose="02020603050405020304" pitchFamily="18" charset="0"/>
                <a:cs typeface="Times New Roman" panose="02020603050405020304" pitchFamily="18" charset="0"/>
              </a:rPr>
              <a:t>οι </a:t>
            </a:r>
            <a:r>
              <a:rPr lang="el-GR" sz="2400" b="1" dirty="0" smtClean="0">
                <a:latin typeface="Times New Roman" panose="02020603050405020304" pitchFamily="18" charset="0"/>
                <a:cs typeface="Times New Roman" panose="02020603050405020304" pitchFamily="18" charset="0"/>
              </a:rPr>
              <a:t>τέχνες επανοργανώνουν</a:t>
            </a:r>
            <a:r>
              <a:rPr lang="el-GR" sz="2400" b="1" dirty="0">
                <a:latin typeface="Times New Roman" panose="02020603050405020304" pitchFamily="18" charset="0"/>
                <a:cs typeface="Times New Roman" panose="02020603050405020304" pitchFamily="18" charset="0"/>
              </a:rPr>
              <a:t>, μετασχηματίζουν και κατασκευάζουν (σε </a:t>
            </a:r>
            <a:r>
              <a:rPr lang="el-GR" sz="2400" b="1" dirty="0" smtClean="0">
                <a:latin typeface="Times New Roman" panose="02020603050405020304" pitchFamily="18" charset="0"/>
                <a:cs typeface="Times New Roman" panose="02020603050405020304" pitchFamily="18" charset="0"/>
              </a:rPr>
              <a:t>ένα συμβολικό </a:t>
            </a:r>
            <a:r>
              <a:rPr lang="el-GR" sz="2400" b="1" dirty="0">
                <a:latin typeface="Times New Roman" panose="02020603050405020304" pitchFamily="18" charset="0"/>
                <a:cs typeface="Times New Roman" panose="02020603050405020304" pitchFamily="18" charset="0"/>
              </a:rPr>
              <a:t>επίπεδο) τον κόσμο και την πραγματικότητα</a:t>
            </a:r>
            <a:r>
              <a:rPr lang="el-GR" sz="2400" dirty="0">
                <a:latin typeface="Times New Roman" panose="02020603050405020304" pitchFamily="18" charset="0"/>
                <a:cs typeface="Times New Roman" panose="02020603050405020304" pitchFamily="18" charset="0"/>
              </a:rPr>
              <a:t>· </a:t>
            </a:r>
            <a:endParaRPr lang="el-GR" sz="2400" dirty="0" smtClean="0">
              <a:latin typeface="Times New Roman" panose="02020603050405020304" pitchFamily="18" charset="0"/>
              <a:cs typeface="Times New Roman" panose="02020603050405020304" pitchFamily="18" charset="0"/>
            </a:endParaRPr>
          </a:p>
          <a:p>
            <a:pPr marL="0" indent="0">
              <a:buNone/>
            </a:pPr>
            <a:endParaRPr lang="el-GR" sz="2400" dirty="0" smtClean="0">
              <a:latin typeface="Times New Roman" panose="02020603050405020304" pitchFamily="18" charset="0"/>
              <a:cs typeface="Times New Roman" panose="02020603050405020304" pitchFamily="18" charset="0"/>
            </a:endParaRPr>
          </a:p>
          <a:p>
            <a:pPr marL="0" indent="0">
              <a:buNone/>
            </a:pPr>
            <a:r>
              <a:rPr lang="el-GR" sz="2400" dirty="0" smtClean="0">
                <a:latin typeface="Times New Roman" panose="02020603050405020304" pitchFamily="18" charset="0"/>
                <a:cs typeface="Times New Roman" panose="02020603050405020304" pitchFamily="18" charset="0"/>
              </a:rPr>
              <a:t>β</a:t>
            </a:r>
            <a:r>
              <a:rPr lang="el-GR" sz="2400" dirty="0">
                <a:latin typeface="Times New Roman" panose="02020603050405020304" pitchFamily="18" charset="0"/>
                <a:cs typeface="Times New Roman" panose="02020603050405020304" pitchFamily="18" charset="0"/>
              </a:rPr>
              <a:t>) </a:t>
            </a:r>
            <a:r>
              <a:rPr lang="el-GR" sz="2400" dirty="0" smtClean="0">
                <a:latin typeface="Times New Roman" panose="02020603050405020304" pitchFamily="18" charset="0"/>
                <a:cs typeface="Times New Roman" panose="02020603050405020304" pitchFamily="18" charset="0"/>
              </a:rPr>
              <a:t>σύμφωνα με </a:t>
            </a:r>
            <a:r>
              <a:rPr lang="el-GR" sz="2400" dirty="0">
                <a:latin typeface="Times New Roman" panose="02020603050405020304" pitchFamily="18" charset="0"/>
                <a:cs typeface="Times New Roman" panose="02020603050405020304" pitchFamily="18" charset="0"/>
              </a:rPr>
              <a:t>μία φαινομενολογική προσέγγιση, </a:t>
            </a:r>
            <a:r>
              <a:rPr lang="el-GR" sz="2400" b="1" dirty="0">
                <a:latin typeface="Times New Roman" panose="02020603050405020304" pitchFamily="18" charset="0"/>
                <a:cs typeface="Times New Roman" panose="02020603050405020304" pitchFamily="18" charset="0"/>
              </a:rPr>
              <a:t>προωθούν μια αντίληψη </a:t>
            </a:r>
            <a:r>
              <a:rPr lang="el-GR" sz="2400" b="1" dirty="0" smtClean="0">
                <a:latin typeface="Times New Roman" panose="02020603050405020304" pitchFamily="18" charset="0"/>
                <a:cs typeface="Times New Roman" panose="02020603050405020304" pitchFamily="18" charset="0"/>
              </a:rPr>
              <a:t>για τον κόσμο ως πρωταρχικό πεδίο </a:t>
            </a:r>
            <a:r>
              <a:rPr lang="el-GR" sz="2400" b="1" dirty="0">
                <a:latin typeface="Times New Roman" panose="02020603050405020304" pitchFamily="18" charset="0"/>
                <a:cs typeface="Times New Roman" panose="02020603050405020304" pitchFamily="18" charset="0"/>
              </a:rPr>
              <a:t>της εμπειρίας, το οποίο δεν </a:t>
            </a:r>
            <a:r>
              <a:rPr lang="el-GR" sz="2400" b="1" dirty="0" smtClean="0">
                <a:latin typeface="Times New Roman" panose="02020603050405020304" pitchFamily="18" charset="0"/>
                <a:cs typeface="Times New Roman" panose="02020603050405020304" pitchFamily="18" charset="0"/>
              </a:rPr>
              <a:t>ανάγεται ποτέ </a:t>
            </a:r>
            <a:r>
              <a:rPr lang="el-GR" sz="2400" b="1" dirty="0">
                <a:latin typeface="Times New Roman" panose="02020603050405020304" pitchFamily="18" charset="0"/>
                <a:cs typeface="Times New Roman" panose="02020603050405020304" pitchFamily="18" charset="0"/>
              </a:rPr>
              <a:t>εντελώς στις</a:t>
            </a:r>
            <a:r>
              <a:rPr lang="el-GR" sz="2400" dirty="0">
                <a:latin typeface="Times New Roman" panose="02020603050405020304" pitchFamily="18" charset="0"/>
                <a:cs typeface="Times New Roman" panose="02020603050405020304" pitchFamily="18" charset="0"/>
              </a:rPr>
              <a:t> </a:t>
            </a:r>
            <a:r>
              <a:rPr lang="el-GR" sz="2400" b="1" dirty="0" smtClean="0">
                <a:latin typeface="Times New Roman" panose="02020603050405020304" pitchFamily="18" charset="0"/>
                <a:cs typeface="Times New Roman" panose="02020603050405020304" pitchFamily="18" charset="0"/>
              </a:rPr>
              <a:t>κατασκευές του</a:t>
            </a:r>
            <a:r>
              <a:rPr lang="el-GR" sz="2400" dirty="0">
                <a:latin typeface="Times New Roman" panose="02020603050405020304" pitchFamily="18" charset="0"/>
                <a:cs typeface="Times New Roman" panose="02020603050405020304" pitchFamily="18" charset="0"/>
              </a:rPr>
              <a:t> </a:t>
            </a:r>
            <a:r>
              <a:rPr lang="el-GR" sz="2400" dirty="0" smtClean="0">
                <a:latin typeface="Times New Roman" panose="02020603050405020304" pitchFamily="18" charset="0"/>
                <a:cs typeface="Times New Roman" panose="02020603050405020304" pitchFamily="18" charset="0"/>
              </a:rPr>
              <a:t>(κατασκευές μέσω </a:t>
            </a:r>
            <a:r>
              <a:rPr lang="el-GR" sz="2400" dirty="0">
                <a:latin typeface="Times New Roman" panose="02020603050405020304" pitchFamily="18" charset="0"/>
                <a:cs typeface="Times New Roman" panose="02020603050405020304" pitchFamily="18" charset="0"/>
              </a:rPr>
              <a:t>της φιλοσοφικής ή επιστημονικής σκέψης</a:t>
            </a:r>
            <a:r>
              <a:rPr lang="el-GR" sz="2400" dirty="0" smtClean="0">
                <a:latin typeface="Times New Roman" panose="02020603050405020304" pitchFamily="18" charset="0"/>
                <a:cs typeface="Times New Roman" panose="02020603050405020304" pitchFamily="18" charset="0"/>
              </a:rPr>
              <a:t>).</a:t>
            </a:r>
          </a:p>
          <a:p>
            <a:pPr marL="0" indent="0">
              <a:buNone/>
            </a:pPr>
            <a:endParaRPr lang="el-GR" sz="2400" dirty="0">
              <a:latin typeface="Times New Roman" panose="02020603050405020304" pitchFamily="18" charset="0"/>
              <a:cs typeface="Times New Roman" panose="02020603050405020304" pitchFamily="18" charset="0"/>
            </a:endParaRPr>
          </a:p>
          <a:p>
            <a:pPr marL="0" indent="0">
              <a:buNone/>
            </a:pPr>
            <a:r>
              <a:rPr lang="el-GR" sz="2400" dirty="0" smtClean="0">
                <a:latin typeface="Times New Roman" panose="02020603050405020304" pitchFamily="18" charset="0"/>
                <a:cs typeface="Times New Roman" panose="02020603050405020304" pitchFamily="18" charset="0"/>
              </a:rPr>
              <a:t>Παρά </a:t>
            </a:r>
            <a:r>
              <a:rPr lang="el-GR" sz="2400" dirty="0">
                <a:latin typeface="Times New Roman" panose="02020603050405020304" pitchFamily="18" charset="0"/>
                <a:cs typeface="Times New Roman" panose="02020603050405020304" pitchFamily="18" charset="0"/>
              </a:rPr>
              <a:t>την αντιθετική τους κατεύθυνση, </a:t>
            </a:r>
            <a:r>
              <a:rPr lang="el-GR" sz="2400" dirty="0" smtClean="0">
                <a:latin typeface="Times New Roman" panose="02020603050405020304" pitchFamily="18" charset="0"/>
                <a:cs typeface="Times New Roman" panose="02020603050405020304" pitchFamily="18" charset="0"/>
              </a:rPr>
              <a:t>οι προσεγγίσεις </a:t>
            </a:r>
            <a:r>
              <a:rPr lang="el-GR" sz="2400" dirty="0">
                <a:latin typeface="Times New Roman" panose="02020603050405020304" pitchFamily="18" charset="0"/>
                <a:cs typeface="Times New Roman" panose="02020603050405020304" pitchFamily="18" charset="0"/>
              </a:rPr>
              <a:t>αυτές συγκλίνουν ωστόσο στην </a:t>
            </a:r>
            <a:r>
              <a:rPr lang="el-GR" sz="2400" b="1" dirty="0">
                <a:latin typeface="Times New Roman" panose="02020603050405020304" pitchFamily="18" charset="0"/>
                <a:cs typeface="Times New Roman" panose="02020603050405020304" pitchFamily="18" charset="0"/>
              </a:rPr>
              <a:t>κοινή θέση </a:t>
            </a:r>
            <a:r>
              <a:rPr lang="el-GR" sz="2400" dirty="0">
                <a:latin typeface="Times New Roman" panose="02020603050405020304" pitchFamily="18" charset="0"/>
                <a:cs typeface="Times New Roman" panose="02020603050405020304" pitchFamily="18" charset="0"/>
              </a:rPr>
              <a:t>ότι αφενός </a:t>
            </a:r>
            <a:r>
              <a:rPr lang="el-GR" sz="2400" b="1" dirty="0" smtClean="0">
                <a:latin typeface="Times New Roman" panose="02020603050405020304" pitchFamily="18" charset="0"/>
                <a:cs typeface="Times New Roman" panose="02020603050405020304" pitchFamily="18" charset="0"/>
              </a:rPr>
              <a:t>ο κόσμος </a:t>
            </a:r>
            <a:r>
              <a:rPr lang="el-GR" sz="2400" b="1" dirty="0">
                <a:latin typeface="Times New Roman" panose="02020603050405020304" pitchFamily="18" charset="0"/>
                <a:cs typeface="Times New Roman" panose="02020603050405020304" pitchFamily="18" charset="0"/>
              </a:rPr>
              <a:t>δεν είναι μία αδρανής προϋπάρχουσα πραγματικότητα </a:t>
            </a:r>
            <a:r>
              <a:rPr lang="el-GR" sz="2400" dirty="0" smtClean="0">
                <a:latin typeface="Times New Roman" panose="02020603050405020304" pitchFamily="18" charset="0"/>
                <a:cs typeface="Times New Roman" panose="02020603050405020304" pitchFamily="18" charset="0"/>
              </a:rPr>
              <a:t>και </a:t>
            </a:r>
            <a:r>
              <a:rPr lang="el-GR" sz="2400" dirty="0">
                <a:latin typeface="Times New Roman" panose="02020603050405020304" pitchFamily="18" charset="0"/>
                <a:cs typeface="Times New Roman" panose="02020603050405020304" pitchFamily="18" charset="0"/>
              </a:rPr>
              <a:t>αφετέρου </a:t>
            </a:r>
            <a:r>
              <a:rPr lang="el-GR" sz="2400" b="1" dirty="0">
                <a:latin typeface="Times New Roman" panose="02020603050405020304" pitchFamily="18" charset="0"/>
                <a:cs typeface="Times New Roman" panose="02020603050405020304" pitchFamily="18" charset="0"/>
              </a:rPr>
              <a:t>ότι τα έργα τέχνης δεν αποτελούν απλές αντανακλάσεις </a:t>
            </a:r>
            <a:r>
              <a:rPr lang="el-GR" sz="2400" b="1" dirty="0" smtClean="0">
                <a:latin typeface="Times New Roman" panose="02020603050405020304" pitchFamily="18" charset="0"/>
                <a:cs typeface="Times New Roman" panose="02020603050405020304" pitchFamily="18" charset="0"/>
              </a:rPr>
              <a:t>της πραγματικότητας αυτής</a:t>
            </a:r>
            <a:r>
              <a:rPr lang="el-GR"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5138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65125"/>
            <a:ext cx="10515600" cy="5359400"/>
          </a:xfrm>
          <a:solidFill>
            <a:schemeClr val="tx2">
              <a:lumMod val="60000"/>
              <a:lumOff val="40000"/>
            </a:schemeClr>
          </a:solidFill>
        </p:spPr>
        <p:txBody>
          <a:bodyPr/>
          <a:lstStyle/>
          <a:p>
            <a:pPr algn="ctr"/>
            <a:r>
              <a:rPr lang="el-GR" b="1" i="1" dirty="0">
                <a:solidFill>
                  <a:srgbClr val="C00000"/>
                </a:solidFill>
              </a:rPr>
              <a:t>Ρεαλιστική αναπαράσταση</a:t>
            </a:r>
            <a:endParaRPr lang="en-US" dirty="0">
              <a:solidFill>
                <a:srgbClr val="C00000"/>
              </a:solidFill>
            </a:endParaRPr>
          </a:p>
        </p:txBody>
      </p:sp>
    </p:spTree>
    <p:extLst>
      <p:ext uri="{BB962C8B-B14F-4D97-AF65-F5344CB8AC3E}">
        <p14:creationId xmlns:p14="http://schemas.microsoft.com/office/powerpoint/2010/main" val="3710126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200" y="383177"/>
            <a:ext cx="10515600" cy="6278880"/>
          </a:xfrm>
        </p:spPr>
        <p:txBody>
          <a:bodyPr>
            <a:normAutofit fontScale="85000" lnSpcReduction="20000"/>
          </a:bodyPr>
          <a:lstStyle/>
          <a:p>
            <a:pPr marL="0" indent="0">
              <a:lnSpc>
                <a:spcPct val="120000"/>
              </a:lnSpc>
              <a:buNone/>
            </a:pPr>
            <a:r>
              <a:rPr lang="el-GR" dirty="0"/>
              <a:t>α</a:t>
            </a:r>
            <a:r>
              <a:rPr lang="el-GR" dirty="0" smtClean="0"/>
              <a:t>) </a:t>
            </a:r>
            <a:r>
              <a:rPr lang="el-GR" dirty="0" smtClean="0"/>
              <a:t>Μέσα </a:t>
            </a:r>
            <a:r>
              <a:rPr lang="el-GR" dirty="0"/>
              <a:t>σ’ αυτό το </a:t>
            </a:r>
            <a:r>
              <a:rPr lang="el-GR" dirty="0" smtClean="0"/>
              <a:t>πλαίσιο, τα </a:t>
            </a:r>
            <a:r>
              <a:rPr lang="el-GR" dirty="0"/>
              <a:t>έργα τέχνης, ως αναπαραστάσεις, θεωρείται ότι επανοργανώνουν </a:t>
            </a:r>
            <a:r>
              <a:rPr lang="el-GR" dirty="0" smtClean="0"/>
              <a:t>και τροποποιούν </a:t>
            </a:r>
            <a:r>
              <a:rPr lang="el-GR" dirty="0"/>
              <a:t>τον κόσμο, διευρύνοντας τους τρόπους κατανόησής του</a:t>
            </a:r>
            <a:r>
              <a:rPr lang="el-GR" dirty="0" smtClean="0"/>
              <a:t>: </a:t>
            </a:r>
          </a:p>
          <a:p>
            <a:pPr marL="457200" lvl="1" indent="0">
              <a:lnSpc>
                <a:spcPct val="120000"/>
              </a:lnSpc>
              <a:buNone/>
            </a:pPr>
            <a:r>
              <a:rPr lang="el-GR" sz="2600" b="1" dirty="0" smtClean="0"/>
              <a:t>«</a:t>
            </a:r>
            <a:r>
              <a:rPr lang="el-GR" sz="2600" b="1" dirty="0"/>
              <a:t>οι τέχνες δεν θα πρέπει να εκλαμβάνονται λιγότερο σοβαρά από </a:t>
            </a:r>
            <a:r>
              <a:rPr lang="el-GR" sz="2600" b="1" dirty="0" smtClean="0"/>
              <a:t>τις επιστήμες </a:t>
            </a:r>
            <a:r>
              <a:rPr lang="el-GR" sz="2600" b="1" dirty="0"/>
              <a:t>ως τρόποι ανακάλυψης, δημιουργίας και διεύρυνσης </a:t>
            </a:r>
            <a:r>
              <a:rPr lang="el-GR" sz="2600" b="1" dirty="0" smtClean="0"/>
              <a:t>της γνώσης</a:t>
            </a:r>
            <a:r>
              <a:rPr lang="el-GR" sz="2600" b="1" dirty="0"/>
              <a:t>, με την ευρεία έννοια της προώθησης της κατανόησης»</a:t>
            </a:r>
            <a:r>
              <a:rPr lang="el-GR" sz="2800" b="1" dirty="0"/>
              <a:t>,</a:t>
            </a:r>
          </a:p>
          <a:p>
            <a:pPr marL="0" indent="0">
              <a:lnSpc>
                <a:spcPct val="120000"/>
              </a:lnSpc>
              <a:buNone/>
            </a:pPr>
            <a:r>
              <a:rPr lang="el-GR" dirty="0" smtClean="0"/>
              <a:t>λέει </a:t>
            </a:r>
            <a:r>
              <a:rPr lang="el-GR" dirty="0"/>
              <a:t>ο </a:t>
            </a:r>
            <a:r>
              <a:rPr lang="el-GR" dirty="0" smtClean="0"/>
              <a:t>Goodman. </a:t>
            </a:r>
          </a:p>
          <a:p>
            <a:pPr marL="0" indent="0">
              <a:lnSpc>
                <a:spcPct val="120000"/>
              </a:lnSpc>
              <a:buNone/>
            </a:pPr>
            <a:r>
              <a:rPr lang="el-GR" dirty="0" smtClean="0"/>
              <a:t>Η </a:t>
            </a:r>
            <a:r>
              <a:rPr lang="el-GR" dirty="0"/>
              <a:t>σημασία και ο ρόλος των </a:t>
            </a:r>
            <a:r>
              <a:rPr lang="el-GR" dirty="0" smtClean="0"/>
              <a:t>τεχνών αναγνωρίζεται </a:t>
            </a:r>
            <a:r>
              <a:rPr lang="el-GR" dirty="0"/>
              <a:t>λοιπόν, μέσα στο πλαίσιο αυτής της θεωρίας, </a:t>
            </a:r>
            <a:r>
              <a:rPr lang="el-GR" dirty="0" smtClean="0"/>
              <a:t>ως ιδιαίτερα </a:t>
            </a:r>
            <a:r>
              <a:rPr lang="el-GR" dirty="0"/>
              <a:t>σημαντικός επειδή συνδέεται με τη γνωστική τους διάσταση.</a:t>
            </a:r>
          </a:p>
          <a:p>
            <a:pPr marL="0" indent="0">
              <a:lnSpc>
                <a:spcPct val="120000"/>
              </a:lnSpc>
              <a:buNone/>
            </a:pPr>
            <a:r>
              <a:rPr lang="el-GR" dirty="0"/>
              <a:t>Δεδομένου, δε, ότι η γνώση θεωρείται συμβολική κατασκευή, η </a:t>
            </a:r>
            <a:r>
              <a:rPr lang="el-GR" dirty="0" smtClean="0"/>
              <a:t>οποία συντελείται σε </a:t>
            </a:r>
            <a:r>
              <a:rPr lang="el-GR" dirty="0"/>
              <a:t>ένα ενδο-γλωσσικό, </a:t>
            </a:r>
            <a:r>
              <a:rPr lang="el-GR" dirty="0" smtClean="0"/>
              <a:t>δηλαδή </a:t>
            </a:r>
            <a:r>
              <a:rPr lang="el-GR" dirty="0"/>
              <a:t>συμβατικό, επίπεδο, </a:t>
            </a:r>
            <a:r>
              <a:rPr lang="el-GR" dirty="0" smtClean="0"/>
              <a:t>αυτό που </a:t>
            </a:r>
            <a:r>
              <a:rPr lang="el-GR" dirty="0"/>
              <a:t>προβάλλεται είναι </a:t>
            </a:r>
            <a:r>
              <a:rPr lang="el-GR" b="1" dirty="0"/>
              <a:t>ο χαρακτήρας των τεχνών ως </a:t>
            </a:r>
            <a:r>
              <a:rPr lang="el-GR" b="1" dirty="0" smtClean="0"/>
              <a:t>συμβολικών συστημάτων </a:t>
            </a:r>
            <a:r>
              <a:rPr lang="el-GR" b="1" dirty="0"/>
              <a:t>συμβάσεων</a:t>
            </a:r>
            <a:r>
              <a:rPr lang="el-GR" dirty="0"/>
              <a:t>, ενώ η αντιληπτική ή ‘φυσική’ σχέση τους </a:t>
            </a:r>
            <a:r>
              <a:rPr lang="el-GR" dirty="0" smtClean="0"/>
              <a:t>με τον </a:t>
            </a:r>
            <a:r>
              <a:rPr lang="el-GR" dirty="0"/>
              <a:t>κόσμο που αναπαριστούν, απορρίπτεται.</a:t>
            </a:r>
            <a:endParaRPr lang="en-US" dirty="0"/>
          </a:p>
        </p:txBody>
      </p:sp>
    </p:spTree>
    <p:extLst>
      <p:ext uri="{BB962C8B-B14F-4D97-AF65-F5344CB8AC3E}">
        <p14:creationId xmlns:p14="http://schemas.microsoft.com/office/powerpoint/2010/main" val="3985911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09303" y="348343"/>
            <a:ext cx="11373393" cy="6339840"/>
          </a:xfrm>
        </p:spPr>
        <p:txBody>
          <a:bodyPr>
            <a:normAutofit/>
          </a:bodyPr>
          <a:lstStyle/>
          <a:p>
            <a:pPr marL="0" indent="0">
              <a:lnSpc>
                <a:spcPct val="100000"/>
              </a:lnSpc>
              <a:buNone/>
            </a:pPr>
            <a:endParaRPr lang="el-GR" sz="2400" dirty="0" smtClean="0"/>
          </a:p>
          <a:p>
            <a:pPr marL="0" indent="0">
              <a:lnSpc>
                <a:spcPct val="100000"/>
              </a:lnSpc>
              <a:buNone/>
            </a:pPr>
            <a:r>
              <a:rPr lang="el-GR" sz="2400" dirty="0" smtClean="0"/>
              <a:t>β) Σύμφωνα με άλλες φιλοσοφικές</a:t>
            </a:r>
            <a:r>
              <a:rPr lang="en-US" sz="2400" dirty="0" smtClean="0"/>
              <a:t> </a:t>
            </a:r>
            <a:r>
              <a:rPr lang="el-GR" sz="2400" dirty="0" smtClean="0"/>
              <a:t>θεωρίες, οι καλλιτεχνικές αναπαραστάσεις, δεν</a:t>
            </a:r>
            <a:r>
              <a:rPr lang="en-US" sz="2400" dirty="0" smtClean="0"/>
              <a:t> </a:t>
            </a:r>
            <a:r>
              <a:rPr lang="el-GR" sz="2400" dirty="0"/>
              <a:t>επιδιώκουν να ξαναφτιάξουν τον κόσμο έτσι όπως αυτός προσφέρεται στην κοινή αντίληψη, αλλά μάλλον να πουν κάτι γι’ αυτόν. Επισύρουν την προσοχή σε ορισμένες όψεις του σε σχέση με κάποιες </a:t>
            </a:r>
            <a:r>
              <a:rPr lang="el-GR" sz="2400" dirty="0" smtClean="0"/>
              <a:t>άλλες, αναπροσανατολίζοντάς </a:t>
            </a:r>
            <a:r>
              <a:rPr lang="el-GR" sz="2400" dirty="0"/>
              <a:t>τον προς ένα από τα μέρη ή τα στοιχεία του: </a:t>
            </a:r>
            <a:endParaRPr lang="el-GR" sz="2400" dirty="0" smtClean="0"/>
          </a:p>
          <a:p>
            <a:pPr marL="0" indent="0">
              <a:lnSpc>
                <a:spcPct val="100000"/>
              </a:lnSpc>
              <a:buNone/>
            </a:pPr>
            <a:r>
              <a:rPr lang="el-GR" sz="2400" dirty="0" smtClean="0"/>
              <a:t>ο κόσμος </a:t>
            </a:r>
            <a:r>
              <a:rPr lang="el-GR" sz="2400" dirty="0"/>
              <a:t>της κοινής εμπειρίας αναδιατάσσεται έτσι ώστε να </a:t>
            </a:r>
            <a:r>
              <a:rPr lang="el-GR" sz="2400" dirty="0" smtClean="0"/>
              <a:t>αποκτήσει τη </a:t>
            </a:r>
            <a:r>
              <a:rPr lang="el-GR" sz="2400" dirty="0"/>
              <a:t>συνοχή και το νόημα </a:t>
            </a:r>
            <a:r>
              <a:rPr lang="el-GR" sz="2400" dirty="0" smtClean="0"/>
              <a:t>που συνήθως </a:t>
            </a:r>
            <a:r>
              <a:rPr lang="el-GR" sz="2400" dirty="0"/>
              <a:t>στερείται </a:t>
            </a:r>
            <a:r>
              <a:rPr lang="el-GR" sz="2400" dirty="0" smtClean="0"/>
              <a:t>όταν τον </a:t>
            </a:r>
            <a:r>
              <a:rPr lang="el-GR" sz="2400" dirty="0"/>
              <a:t>προσεγγίζουμε μέσω των προκαταλήψεων της κοινής αντίληψης </a:t>
            </a:r>
            <a:r>
              <a:rPr lang="el-GR" sz="2400" dirty="0" smtClean="0"/>
              <a:t>ή των </a:t>
            </a:r>
            <a:r>
              <a:rPr lang="el-GR" sz="2400" dirty="0"/>
              <a:t>αφαιρετικοποιήσεων της επιστημονικής στάσης. Υπ’ αυτήν </a:t>
            </a:r>
            <a:r>
              <a:rPr lang="el-GR" sz="2400" dirty="0" smtClean="0"/>
              <a:t>την προοπτική</a:t>
            </a:r>
            <a:r>
              <a:rPr lang="el-GR" sz="2400" dirty="0"/>
              <a:t>, ο καλλιτέχνης, </a:t>
            </a:r>
            <a:r>
              <a:rPr lang="el-GR" sz="2400" b="1" dirty="0"/>
              <a:t>ακόμα και ο πλέον ρεαλιστής </a:t>
            </a:r>
            <a:r>
              <a:rPr lang="el-GR" sz="2400" b="1" dirty="0" smtClean="0"/>
              <a:t>καλλιτέχνη</a:t>
            </a:r>
            <a:r>
              <a:rPr lang="el-GR" sz="2400" dirty="0" smtClean="0"/>
              <a:t>ς, δεν </a:t>
            </a:r>
            <a:r>
              <a:rPr lang="el-GR" sz="2400" dirty="0"/>
              <a:t>περιορίζεται σε απλή αναπαραγωγή ενός δεδομένου </a:t>
            </a:r>
            <a:r>
              <a:rPr lang="el-GR" sz="2400" dirty="0" smtClean="0"/>
              <a:t>υποτίθεται κόσμου</a:t>
            </a:r>
            <a:r>
              <a:rPr lang="el-GR" sz="2400" dirty="0"/>
              <a:t>. </a:t>
            </a:r>
            <a:r>
              <a:rPr lang="el-GR" sz="2400" b="1" dirty="0"/>
              <a:t>Στρέφει το βλέμμα του προς τον κόσμο, προσπαθώντας </a:t>
            </a:r>
            <a:r>
              <a:rPr lang="el-GR" sz="2400" b="1" dirty="0" smtClean="0"/>
              <a:t>να συλλάβει </a:t>
            </a:r>
            <a:r>
              <a:rPr lang="el-GR" sz="2400" b="1" dirty="0"/>
              <a:t>και να καταστήσει φανερές αθέατες </a:t>
            </a:r>
            <a:r>
              <a:rPr lang="el-GR" sz="2400" dirty="0"/>
              <a:t>–στην </a:t>
            </a:r>
            <a:r>
              <a:rPr lang="el-GR" sz="2400" dirty="0" smtClean="0"/>
              <a:t>περιορισμένη αντίληψη </a:t>
            </a:r>
            <a:r>
              <a:rPr lang="el-GR" sz="2400" dirty="0"/>
              <a:t>του ανθρώπου της καθημερινότητας</a:t>
            </a:r>
            <a:r>
              <a:rPr lang="el-GR" sz="2400" dirty="0" smtClean="0"/>
              <a:t>– </a:t>
            </a:r>
            <a:r>
              <a:rPr lang="el-GR" sz="2400" b="1" dirty="0" smtClean="0"/>
              <a:t>όψεις </a:t>
            </a:r>
            <a:r>
              <a:rPr lang="el-GR" sz="2400" b="1" dirty="0"/>
              <a:t>του</a:t>
            </a:r>
            <a:r>
              <a:rPr lang="el-GR" sz="2400" dirty="0"/>
              <a:t>.</a:t>
            </a:r>
          </a:p>
          <a:p>
            <a:pPr marL="0" indent="0">
              <a:lnSpc>
                <a:spcPct val="100000"/>
              </a:lnSpc>
              <a:buNone/>
            </a:pPr>
            <a:r>
              <a:rPr lang="el-GR" sz="2400" dirty="0"/>
              <a:t>Και </a:t>
            </a:r>
            <a:r>
              <a:rPr lang="el-GR" sz="2400" dirty="0" smtClean="0"/>
              <a:t>αυτό δεν </a:t>
            </a:r>
            <a:r>
              <a:rPr lang="el-GR" sz="2400" dirty="0"/>
              <a:t>έχει ασφαλώς καμία σχέση με μίμηση ή αντιγραφή.</a:t>
            </a:r>
            <a:endParaRPr lang="en-US" sz="2400" dirty="0"/>
          </a:p>
        </p:txBody>
      </p:sp>
    </p:spTree>
    <p:extLst>
      <p:ext uri="{BB962C8B-B14F-4D97-AF65-F5344CB8AC3E}">
        <p14:creationId xmlns:p14="http://schemas.microsoft.com/office/powerpoint/2010/main" val="28523330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539932" y="400593"/>
            <a:ext cx="11225348" cy="6252755"/>
          </a:xfrm>
        </p:spPr>
        <p:txBody>
          <a:bodyPr>
            <a:normAutofit/>
          </a:bodyPr>
          <a:lstStyle/>
          <a:p>
            <a:pPr marL="0" indent="0">
              <a:lnSpc>
                <a:spcPct val="120000"/>
              </a:lnSpc>
              <a:buNone/>
            </a:pPr>
            <a:r>
              <a:rPr lang="el-GR" dirty="0" smtClean="0"/>
              <a:t>Σύμφωνα με τον </a:t>
            </a:r>
            <a:r>
              <a:rPr lang="el-GR" dirty="0"/>
              <a:t>Merleau-Ponty, </a:t>
            </a:r>
            <a:endParaRPr lang="el-GR" dirty="0" smtClean="0"/>
          </a:p>
          <a:p>
            <a:pPr marL="457200" lvl="1" indent="0">
              <a:lnSpc>
                <a:spcPct val="120000"/>
              </a:lnSpc>
              <a:buNone/>
            </a:pPr>
            <a:r>
              <a:rPr lang="el-GR" dirty="0" smtClean="0"/>
              <a:t>«Η τέχνη δεν </a:t>
            </a:r>
            <a:r>
              <a:rPr lang="el-GR" dirty="0"/>
              <a:t>είναι ούτε μίμηση ούτε όμως </a:t>
            </a:r>
            <a:r>
              <a:rPr lang="el-GR" dirty="0" smtClean="0"/>
              <a:t>και κατασκευή </a:t>
            </a:r>
            <a:r>
              <a:rPr lang="el-GR" dirty="0"/>
              <a:t>σύμφωνη προς τις επιθυμίες του ενστίκτου και του </a:t>
            </a:r>
            <a:r>
              <a:rPr lang="el-GR" dirty="0" smtClean="0"/>
              <a:t>καλού γούστου</a:t>
            </a:r>
            <a:r>
              <a:rPr lang="el-GR" dirty="0"/>
              <a:t>. Είναι μια διαδικασία έκφρασης. Όπως ακριβώς η </a:t>
            </a:r>
            <a:r>
              <a:rPr lang="el-GR" dirty="0" smtClean="0"/>
              <a:t>λαλιά ονομάζει</a:t>
            </a:r>
            <a:r>
              <a:rPr lang="el-GR" dirty="0"/>
              <a:t>, συλλαμβάνει δηλαδή στη βαθύτερη φύση του και </a:t>
            </a:r>
            <a:r>
              <a:rPr lang="el-GR" dirty="0" smtClean="0"/>
              <a:t>θέτει ενώπιόν </a:t>
            </a:r>
            <a:r>
              <a:rPr lang="el-GR" dirty="0"/>
              <a:t>μας, ως αναγνωρίσιμο αντικείμενο, αυτό που μέχρι </a:t>
            </a:r>
            <a:r>
              <a:rPr lang="el-GR" dirty="0" smtClean="0"/>
              <a:t>τότε εμφανιζόταν </a:t>
            </a:r>
            <a:r>
              <a:rPr lang="el-GR" dirty="0"/>
              <a:t>με τρόπο συγκεχυμένο, έτσι και ο ζωγράφος, λέει </a:t>
            </a:r>
            <a:r>
              <a:rPr lang="el-GR" dirty="0" smtClean="0"/>
              <a:t>ο Γκασκέ</a:t>
            </a:r>
            <a:r>
              <a:rPr lang="el-GR" dirty="0"/>
              <a:t>, ‘αντικειμενοποιεί’, ‘προβάλλει’ και ‘προσδιορίζει’. </a:t>
            </a:r>
            <a:r>
              <a:rPr lang="el-GR" dirty="0" smtClean="0"/>
              <a:t>Και ακριβώς </a:t>
            </a:r>
            <a:r>
              <a:rPr lang="el-GR" dirty="0"/>
              <a:t>όπως η λαλιά δεν μοιάζει σ’ αυτό το οποίο κατονομάζει, </a:t>
            </a:r>
            <a:r>
              <a:rPr lang="el-GR" dirty="0" smtClean="0"/>
              <a:t>έτσι και </a:t>
            </a:r>
            <a:r>
              <a:rPr lang="el-GR" dirty="0"/>
              <a:t>η </a:t>
            </a:r>
            <a:r>
              <a:rPr lang="el-GR" dirty="0" smtClean="0"/>
              <a:t>ζωγραφική </a:t>
            </a:r>
            <a:r>
              <a:rPr lang="el-GR" dirty="0"/>
              <a:t>δεν αποτελεί μια οπτική </a:t>
            </a:r>
            <a:r>
              <a:rPr lang="el-GR" dirty="0" smtClean="0"/>
              <a:t>απάτη*».</a:t>
            </a:r>
          </a:p>
          <a:p>
            <a:pPr marL="457200" lvl="1" indent="0">
              <a:buNone/>
            </a:pPr>
            <a:r>
              <a:rPr lang="el-GR" dirty="0" smtClean="0"/>
              <a:t>--------------------------------------------------------------------------------</a:t>
            </a:r>
          </a:p>
          <a:p>
            <a:pPr marL="457200" lvl="1" indent="0">
              <a:buNone/>
            </a:pPr>
            <a:r>
              <a:rPr lang="el-GR" dirty="0"/>
              <a:t>Μωρίς Μερλώ-Ποντύ, </a:t>
            </a:r>
            <a:r>
              <a:rPr lang="el-GR" i="1" dirty="0"/>
              <a:t>Η αμφιβολία του Σεζάν. Το μάτι και το πνεύμα</a:t>
            </a:r>
            <a:r>
              <a:rPr lang="el-GR" dirty="0"/>
              <a:t>, </a:t>
            </a:r>
            <a:r>
              <a:rPr lang="el-GR" dirty="0" smtClean="0"/>
              <a:t>εισαγωγή -μτφρ</a:t>
            </a:r>
            <a:r>
              <a:rPr lang="el-GR" dirty="0"/>
              <a:t>. </a:t>
            </a:r>
            <a:r>
              <a:rPr lang="el-GR" dirty="0" smtClean="0"/>
              <a:t>Α. Μουρίκη</a:t>
            </a:r>
            <a:r>
              <a:rPr lang="el-GR" dirty="0"/>
              <a:t>, εκδ. Νεφέλη, Αθήνα 1991, σ. 42-43.</a:t>
            </a:r>
            <a:endParaRPr lang="en-US" dirty="0"/>
          </a:p>
        </p:txBody>
      </p:sp>
    </p:spTree>
    <p:extLst>
      <p:ext uri="{BB962C8B-B14F-4D97-AF65-F5344CB8AC3E}">
        <p14:creationId xmlns:p14="http://schemas.microsoft.com/office/powerpoint/2010/main" val="9863526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200" y="1024128"/>
            <a:ext cx="10515600" cy="5152835"/>
          </a:xfrm>
        </p:spPr>
        <p:txBody>
          <a:bodyPr>
            <a:normAutofit lnSpcReduction="10000"/>
          </a:bodyPr>
          <a:lstStyle/>
          <a:p>
            <a:pPr marL="0" indent="0">
              <a:lnSpc>
                <a:spcPct val="120000"/>
              </a:lnSpc>
              <a:buNone/>
            </a:pPr>
            <a:r>
              <a:rPr lang="el-GR" dirty="0"/>
              <a:t>Υπ’ αυτήν την έννοια, και όχι με όρους αναλογίας μεταξύ αναπαραστασιακού και γλωσσικού συστήματος, μπορεί η τέχνη να συγκριθεί με τη γλώσσα –τη γλώσσα στη δημιουργική της διάσταση: χρησιμοποιεί σημεία ή συστήματα σημείων για να πει αυτό που δεν έχει ακόμα ειπωθεί, για να φανερώσει νέα ίχνη προσανατολισμού μέσα στον κόσμο. </a:t>
            </a:r>
            <a:endParaRPr lang="el-GR" dirty="0" smtClean="0"/>
          </a:p>
          <a:p>
            <a:pPr marL="0" indent="0">
              <a:lnSpc>
                <a:spcPct val="120000"/>
              </a:lnSpc>
              <a:buNone/>
            </a:pPr>
            <a:r>
              <a:rPr lang="el-GR" dirty="0" smtClean="0"/>
              <a:t>Η </a:t>
            </a:r>
            <a:r>
              <a:rPr lang="el-GR" dirty="0"/>
              <a:t>τέχνη, όπως ακριβώς και η αυθεντική γλώσσα, υπερβαίνεται ως σύστημα δεδομένων σημείων και εγκαθιδρυμένων σημασιών, μεταστρέφοντας τους ήδη συγκροτημένους της κώδικες προς την κατεύθυνση της ανάδυσης νέου νοήματος.</a:t>
            </a:r>
          </a:p>
          <a:p>
            <a:pPr marL="457200" lvl="1" indent="0">
              <a:lnSpc>
                <a:spcPct val="120000"/>
              </a:lnSpc>
              <a:buNone/>
            </a:pPr>
            <a:endParaRPr lang="el-GR" dirty="0"/>
          </a:p>
          <a:p>
            <a:endParaRPr lang="en-US" dirty="0"/>
          </a:p>
        </p:txBody>
      </p:sp>
    </p:spTree>
    <p:extLst>
      <p:ext uri="{BB962C8B-B14F-4D97-AF65-F5344CB8AC3E}">
        <p14:creationId xmlns:p14="http://schemas.microsoft.com/office/powerpoint/2010/main" val="36761241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600891" y="313508"/>
            <a:ext cx="11033759" cy="6418217"/>
          </a:xfrm>
        </p:spPr>
        <p:txBody>
          <a:bodyPr>
            <a:normAutofit/>
          </a:bodyPr>
          <a:lstStyle/>
          <a:p>
            <a:pPr marL="0" indent="0">
              <a:lnSpc>
                <a:spcPct val="150000"/>
              </a:lnSpc>
              <a:buNone/>
            </a:pPr>
            <a:r>
              <a:rPr lang="el-GR" sz="2400" dirty="0"/>
              <a:t>Αν δεχθούμε αυτήν την άποψη, τότε το όλο ζήτημα </a:t>
            </a:r>
            <a:r>
              <a:rPr lang="el-GR" sz="2400" dirty="0" smtClean="0"/>
              <a:t>της αναπαράστασης </a:t>
            </a:r>
            <a:r>
              <a:rPr lang="el-GR" sz="2400" dirty="0"/>
              <a:t>φαίνεται να έχει τεθεί σε λάθος βάση. </a:t>
            </a:r>
            <a:endParaRPr lang="el-GR" sz="2400" dirty="0" smtClean="0"/>
          </a:p>
          <a:p>
            <a:pPr marL="0" indent="0">
              <a:lnSpc>
                <a:spcPct val="150000"/>
              </a:lnSpc>
              <a:buNone/>
            </a:pPr>
            <a:r>
              <a:rPr lang="el-GR" sz="2400" dirty="0" smtClean="0"/>
              <a:t>Ακόμα </a:t>
            </a:r>
            <a:r>
              <a:rPr lang="el-GR" sz="2400" dirty="0"/>
              <a:t>και </a:t>
            </a:r>
            <a:r>
              <a:rPr lang="el-GR" sz="2400" dirty="0" smtClean="0"/>
              <a:t>στις περιπτώσεις </a:t>
            </a:r>
            <a:r>
              <a:rPr lang="el-GR" sz="2400" dirty="0"/>
              <a:t>εκείνες που είναι </a:t>
            </a:r>
            <a:r>
              <a:rPr lang="el-GR" sz="2400" dirty="0" smtClean="0"/>
              <a:t>δηλωμένη </a:t>
            </a:r>
            <a:r>
              <a:rPr lang="el-GR" sz="2400" dirty="0"/>
              <a:t>η πρόθεση του </a:t>
            </a:r>
            <a:r>
              <a:rPr lang="el-GR" sz="2400" dirty="0" smtClean="0"/>
              <a:t>καλλιτέχνη να </a:t>
            </a:r>
            <a:r>
              <a:rPr lang="el-GR" sz="2400" dirty="0"/>
              <a:t>αναπαραστήσει πιστά ένα τμήμα του κόσμου ή ένα </a:t>
            </a:r>
            <a:r>
              <a:rPr lang="el-GR" sz="2400" dirty="0" smtClean="0"/>
              <a:t>αντικείμενο, αυτό </a:t>
            </a:r>
            <a:r>
              <a:rPr lang="el-GR" sz="2400" dirty="0"/>
              <a:t>που στην πραγματικότητα κάνει είναι να </a:t>
            </a:r>
            <a:r>
              <a:rPr lang="el-GR" sz="2400" b="1" dirty="0"/>
              <a:t>επινοεί</a:t>
            </a:r>
            <a:r>
              <a:rPr lang="el-GR" sz="2400" dirty="0"/>
              <a:t> μέσα και </a:t>
            </a:r>
            <a:r>
              <a:rPr lang="el-GR" sz="2400" dirty="0" smtClean="0"/>
              <a:t>τρόπους ώστε </a:t>
            </a:r>
            <a:r>
              <a:rPr lang="el-GR" sz="2400" dirty="0"/>
              <a:t>να κατασκευάσει το αντίστοιχο αυτού του αντικειμένου. </a:t>
            </a:r>
            <a:endParaRPr lang="el-GR" sz="2400" dirty="0" smtClean="0"/>
          </a:p>
          <a:p>
            <a:pPr marL="0" indent="0">
              <a:lnSpc>
                <a:spcPct val="150000"/>
              </a:lnSpc>
              <a:buNone/>
            </a:pPr>
            <a:r>
              <a:rPr lang="el-GR" sz="2400" dirty="0" smtClean="0"/>
              <a:t>Το </a:t>
            </a:r>
            <a:r>
              <a:rPr lang="el-GR" sz="2400" dirty="0" smtClean="0"/>
              <a:t>αποτέλεσμα </a:t>
            </a:r>
            <a:r>
              <a:rPr lang="el-GR" sz="2400" dirty="0"/>
              <a:t>των επινοήσεών του αυτών όμως δεν είναι ένα </a:t>
            </a:r>
            <a:r>
              <a:rPr lang="el-GR" sz="2400" dirty="0" smtClean="0"/>
              <a:t>άλλο, δεύτερο </a:t>
            </a:r>
            <a:r>
              <a:rPr lang="el-GR" sz="2400" dirty="0"/>
              <a:t>πράγμα, </a:t>
            </a:r>
            <a:r>
              <a:rPr lang="el-GR" sz="2400" dirty="0" smtClean="0"/>
              <a:t>ένα αποδυναμωμένο </a:t>
            </a:r>
            <a:r>
              <a:rPr lang="el-GR" sz="2400" dirty="0"/>
              <a:t>αντίγραφο του </a:t>
            </a:r>
            <a:r>
              <a:rPr lang="el-GR" sz="2400" dirty="0" smtClean="0"/>
              <a:t>αντικειμένου, ούτε </a:t>
            </a:r>
            <a:r>
              <a:rPr lang="el-GR" sz="2400" dirty="0"/>
              <a:t>πολύ λιγότερο ένα βοηθητικό μέσον </a:t>
            </a:r>
            <a:r>
              <a:rPr lang="el-GR" sz="2400" dirty="0" smtClean="0"/>
              <a:t>που επιτρέπει να απευθυνόμαστε στο αντικείμενο </a:t>
            </a:r>
            <a:r>
              <a:rPr lang="el-GR" sz="2400" dirty="0"/>
              <a:t>εν τη απουσία του. </a:t>
            </a:r>
            <a:endParaRPr lang="el-GR" sz="2400" dirty="0" smtClean="0"/>
          </a:p>
        </p:txBody>
      </p:sp>
    </p:spTree>
    <p:extLst>
      <p:ext uri="{BB962C8B-B14F-4D97-AF65-F5344CB8AC3E}">
        <p14:creationId xmlns:p14="http://schemas.microsoft.com/office/powerpoint/2010/main" val="19848493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stretch>
            <a:fillRect/>
          </a:stretch>
        </p:blipFill>
        <p:spPr>
          <a:xfrm>
            <a:off x="3473728" y="0"/>
            <a:ext cx="5324020" cy="6949440"/>
          </a:xfrm>
          <a:prstGeom prst="rect">
            <a:avLst/>
          </a:prstGeom>
        </p:spPr>
      </p:pic>
    </p:spTree>
    <p:extLst>
      <p:ext uri="{BB962C8B-B14F-4D97-AF65-F5344CB8AC3E}">
        <p14:creationId xmlns:p14="http://schemas.microsoft.com/office/powerpoint/2010/main" val="24494762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200" y="429768"/>
            <a:ext cx="10515600" cy="5747195"/>
          </a:xfrm>
        </p:spPr>
        <p:txBody>
          <a:bodyPr/>
          <a:lstStyle/>
          <a:p>
            <a:pPr marL="0" indent="0">
              <a:lnSpc>
                <a:spcPct val="100000"/>
              </a:lnSpc>
              <a:buNone/>
            </a:pPr>
            <a:endParaRPr lang="el-GR" sz="2400" dirty="0" smtClean="0"/>
          </a:p>
          <a:p>
            <a:pPr marL="0" indent="0">
              <a:lnSpc>
                <a:spcPct val="100000"/>
              </a:lnSpc>
              <a:buNone/>
            </a:pPr>
            <a:r>
              <a:rPr lang="el-GR" sz="2400" dirty="0" smtClean="0"/>
              <a:t>Η </a:t>
            </a:r>
            <a:r>
              <a:rPr lang="el-GR" sz="2400" dirty="0"/>
              <a:t>νεαρή κοπέλα του Βερμέερ δεν βρίσκεται εκεί στον καμβά, με τον τρόπο που βρίσκεται μια ραγισματιά ή ένα εξόγκωμα στην επιφάνειά του· ούτε όμως βρίσκεται και κάπου αλλού. </a:t>
            </a:r>
            <a:endParaRPr lang="el-GR" sz="2400" dirty="0" smtClean="0"/>
          </a:p>
          <a:p>
            <a:pPr marL="0" indent="0">
              <a:lnSpc>
                <a:spcPct val="100000"/>
              </a:lnSpc>
              <a:buNone/>
            </a:pPr>
            <a:endParaRPr lang="el-GR" sz="2400" dirty="0"/>
          </a:p>
          <a:p>
            <a:pPr marL="457200" lvl="1" indent="0">
              <a:lnSpc>
                <a:spcPct val="100000"/>
              </a:lnSpc>
              <a:buNone/>
            </a:pPr>
            <a:r>
              <a:rPr lang="el-GR" dirty="0"/>
              <a:t>«Μου είναι δύσκολο να πω πού βρίσκεται ο πίνακας που κοιτάζω. Διότι δεν τον κοιτάζω με τον τρόπο που κοιτάζει κανείς ένα πράγμα, δεν τον περιορίζω στο συγκεκριμένο τόπο του· το βλέμμα μου περιπλανιέται στον πίνακα σαν να ήταν αυτός το φωτοστέφανο του είναι· βλέπω σύμφωνα ή μαζί μ’ αυτόν, παρά τον βλέπω αυτόν». (</a:t>
            </a:r>
            <a:r>
              <a:rPr lang="el-GR" dirty="0" err="1"/>
              <a:t>ό.π</a:t>
            </a:r>
            <a:r>
              <a:rPr lang="el-GR" dirty="0"/>
              <a:t>.)</a:t>
            </a:r>
            <a:endParaRPr lang="en-US" dirty="0"/>
          </a:p>
          <a:p>
            <a:endParaRPr lang="en-US" dirty="0"/>
          </a:p>
        </p:txBody>
      </p:sp>
    </p:spTree>
    <p:extLst>
      <p:ext uri="{BB962C8B-B14F-4D97-AF65-F5344CB8AC3E}">
        <p14:creationId xmlns:p14="http://schemas.microsoft.com/office/powerpoint/2010/main" val="29475987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644433" y="470263"/>
            <a:ext cx="10946675" cy="6244046"/>
          </a:xfrm>
        </p:spPr>
        <p:txBody>
          <a:bodyPr>
            <a:normAutofit/>
          </a:bodyPr>
          <a:lstStyle/>
          <a:p>
            <a:pPr marL="0" indent="0">
              <a:lnSpc>
                <a:spcPct val="100000"/>
              </a:lnSpc>
              <a:buNone/>
            </a:pPr>
            <a:endParaRPr lang="el-GR" sz="800" dirty="0" smtClean="0"/>
          </a:p>
          <a:p>
            <a:pPr marL="0" indent="0">
              <a:lnSpc>
                <a:spcPct val="100000"/>
              </a:lnSpc>
              <a:buNone/>
            </a:pPr>
            <a:endParaRPr lang="el-GR" sz="2400" dirty="0"/>
          </a:p>
          <a:p>
            <a:pPr marL="0" indent="0">
              <a:lnSpc>
                <a:spcPct val="100000"/>
              </a:lnSpc>
              <a:buNone/>
            </a:pPr>
            <a:r>
              <a:rPr lang="el-GR" sz="2400" dirty="0" smtClean="0"/>
              <a:t>Και </a:t>
            </a:r>
            <a:r>
              <a:rPr lang="el-GR" sz="2400" dirty="0"/>
              <a:t>αυτό που μαζί μ’ αυτόν βλέπω είναι ένας κόσμος· όχι ένας πλασματικός κόσμος, αλλά ένας </a:t>
            </a:r>
            <a:r>
              <a:rPr lang="el-GR" sz="2400" b="1" dirty="0"/>
              <a:t>κόσμος άλλος, ο οποίος ταυτοχρόνως παραπέμπει στον κόσμο, αποκαλύπτοντάς τον κατά έναν τρόπο που δεν είχε μέχρι τότε ιδωθεί ή λεχθεί</a:t>
            </a:r>
            <a:r>
              <a:rPr lang="el-GR" sz="2400" dirty="0"/>
              <a:t>. </a:t>
            </a:r>
            <a:endParaRPr lang="el-GR" sz="2400" dirty="0" smtClean="0"/>
          </a:p>
          <a:p>
            <a:pPr marL="0" indent="0">
              <a:lnSpc>
                <a:spcPct val="100000"/>
              </a:lnSpc>
              <a:buNone/>
            </a:pPr>
            <a:r>
              <a:rPr lang="el-GR" sz="2400" dirty="0" smtClean="0"/>
              <a:t>Ο </a:t>
            </a:r>
            <a:r>
              <a:rPr lang="el-GR" sz="2400" dirty="0"/>
              <a:t>ίδιος ο παράδοξος τρόπος του είναι του έργου τέχνης  </a:t>
            </a:r>
            <a:r>
              <a:rPr lang="el-GR" sz="2400" dirty="0" smtClean="0"/>
              <a:t>δεν επιτρέπει να θεωρηθεί </a:t>
            </a:r>
            <a:r>
              <a:rPr lang="el-GR" sz="2400" dirty="0"/>
              <a:t>η αναπαράσταση μίμηση, αντιγραφή </a:t>
            </a:r>
            <a:r>
              <a:rPr lang="el-GR" sz="2400" dirty="0" smtClean="0"/>
              <a:t>ή διπλασιασμός του πραγματικού </a:t>
            </a:r>
            <a:r>
              <a:rPr lang="el-GR" sz="2400" dirty="0"/>
              <a:t>(όπως την αντιλαμβάνονται οι παραδοσιακές θεωρίες </a:t>
            </a:r>
            <a:r>
              <a:rPr lang="el-GR" sz="2400" dirty="0" smtClean="0"/>
              <a:t>περί αναπαράστασης</a:t>
            </a:r>
            <a:r>
              <a:rPr lang="el-GR" sz="2400" dirty="0"/>
              <a:t>) αλλά ούτε και </a:t>
            </a:r>
            <a:r>
              <a:rPr lang="el-GR" sz="2400" dirty="0" smtClean="0"/>
              <a:t>καθαρό σύστημα </a:t>
            </a:r>
            <a:r>
              <a:rPr lang="el-GR" sz="2400" dirty="0"/>
              <a:t>συμβάσεων (</a:t>
            </a:r>
            <a:r>
              <a:rPr lang="el-GR" sz="2400" dirty="0" smtClean="0"/>
              <a:t>όπως διατείνονται </a:t>
            </a:r>
            <a:r>
              <a:rPr lang="el-GR" sz="2400" dirty="0"/>
              <a:t>οι εκπρόσωποι των ‘γλωσσολογικών θεωριών). </a:t>
            </a:r>
            <a:endParaRPr lang="el-GR" sz="2400" dirty="0" smtClean="0"/>
          </a:p>
          <a:p>
            <a:pPr marL="0" indent="0">
              <a:lnSpc>
                <a:spcPct val="100000"/>
              </a:lnSpc>
              <a:buNone/>
            </a:pPr>
            <a:r>
              <a:rPr lang="el-GR" sz="2400" dirty="0"/>
              <a:t>Το αυθεντικό έργο τέχνης, ακόμα και το πλέον αναπαραστασιακό, δεν είναι πράγμα αντί άλλου πράγματος, ούτε σημείο το οποίο λειτουργεί ως υποκατάστατο του πράγματος. </a:t>
            </a:r>
            <a:endParaRPr lang="el-GR" sz="2400" dirty="0" smtClean="0"/>
          </a:p>
        </p:txBody>
      </p:sp>
    </p:spTree>
    <p:extLst>
      <p:ext uri="{BB962C8B-B14F-4D97-AF65-F5344CB8AC3E}">
        <p14:creationId xmlns:p14="http://schemas.microsoft.com/office/powerpoint/2010/main" val="27844400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lstStyle/>
          <a:p>
            <a:r>
              <a:rPr lang="el-GR" b="1" dirty="0"/>
              <a:t>Είναι δημιουργία ενός κόσμου</a:t>
            </a:r>
            <a:r>
              <a:rPr lang="el-GR" dirty="0"/>
              <a:t>, </a:t>
            </a:r>
            <a:r>
              <a:rPr lang="el-GR" b="1" dirty="0"/>
              <a:t>μέσω του οποίου νέες σημασίες, νέα σημεία προσανατολισμού, </a:t>
            </a:r>
            <a:r>
              <a:rPr lang="el-GR" dirty="0"/>
              <a:t>θα μπορούσαμε να πούμε, </a:t>
            </a:r>
            <a:r>
              <a:rPr lang="el-GR" b="1" dirty="0"/>
              <a:t>εμφανίζονται μέσα στον κόσμο της κοινής εμπειρίας</a:t>
            </a:r>
            <a:r>
              <a:rPr lang="el-GR" dirty="0"/>
              <a:t>, από τον οποίο ο κόσμος του έργου αντλεί το υλικό του, αναδιατάσσοντάς το όμως έτσι ώστε </a:t>
            </a:r>
            <a:r>
              <a:rPr lang="el-GR" b="1" dirty="0"/>
              <a:t>μέσα από το φαινομενικά γνωστό και οικείο να προκύψει το μέχρι τότε ανίδωτο και ανείπωτο: το άλλο.</a:t>
            </a:r>
            <a:endParaRPr lang="en-US" b="1" dirty="0"/>
          </a:p>
          <a:p>
            <a:endParaRPr lang="en-US" dirty="0"/>
          </a:p>
        </p:txBody>
      </p:sp>
    </p:spTree>
    <p:extLst>
      <p:ext uri="{BB962C8B-B14F-4D97-AF65-F5344CB8AC3E}">
        <p14:creationId xmlns:p14="http://schemas.microsoft.com/office/powerpoint/2010/main" val="21669551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902208" y="269967"/>
            <a:ext cx="10515600" cy="6588033"/>
          </a:xfrm>
        </p:spPr>
        <p:txBody>
          <a:bodyPr>
            <a:normAutofit fontScale="92500"/>
          </a:bodyPr>
          <a:lstStyle/>
          <a:p>
            <a:pPr marL="0" indent="0">
              <a:lnSpc>
                <a:spcPct val="110000"/>
              </a:lnSpc>
              <a:buNone/>
            </a:pPr>
            <a:r>
              <a:rPr lang="el-GR" dirty="0">
                <a:latin typeface="Times New Roman" panose="02020603050405020304" pitchFamily="18" charset="0"/>
                <a:cs typeface="Times New Roman" panose="02020603050405020304" pitchFamily="18" charset="0"/>
              </a:rPr>
              <a:t>Οι διάφορες παραδοσιακές εκδοχές των θεωριών περί καλλιτεχνικής αναπαράστασης προϋποθέτουν μία σχέση ανάμεσα σε πραγματικό κόσμο και αναπαραστάσεις του κόσμου, η </a:t>
            </a:r>
            <a:r>
              <a:rPr lang="el-GR" dirty="0" smtClean="0">
                <a:latin typeface="Times New Roman" panose="02020603050405020304" pitchFamily="18" charset="0"/>
                <a:cs typeface="Times New Roman" panose="02020603050405020304" pitchFamily="18" charset="0"/>
              </a:rPr>
              <a:t>οποία διατυπώνεται </a:t>
            </a:r>
            <a:r>
              <a:rPr lang="el-GR" dirty="0">
                <a:latin typeface="Times New Roman" panose="02020603050405020304" pitchFamily="18" charset="0"/>
                <a:cs typeface="Times New Roman" panose="02020603050405020304" pitchFamily="18" charset="0"/>
              </a:rPr>
              <a:t>με όρους πρωτοτύπου και αντιγράφου. Αυτήν ακριβώς </a:t>
            </a:r>
            <a:r>
              <a:rPr lang="el-GR" dirty="0" smtClean="0">
                <a:latin typeface="Times New Roman" panose="02020603050405020304" pitchFamily="18" charset="0"/>
                <a:cs typeface="Times New Roman" panose="02020603050405020304" pitchFamily="18" charset="0"/>
              </a:rPr>
              <a:t>τη σχέση </a:t>
            </a:r>
            <a:r>
              <a:rPr lang="el-GR" dirty="0">
                <a:latin typeface="Times New Roman" panose="02020603050405020304" pitchFamily="18" charset="0"/>
                <a:cs typeface="Times New Roman" panose="02020603050405020304" pitchFamily="18" charset="0"/>
              </a:rPr>
              <a:t>αμφισβήτησαν οι θεωρίες στις οποίες αναφερθήκαμε παραπάνω:</a:t>
            </a:r>
          </a:p>
          <a:p>
            <a:pPr marL="457200" lvl="1" indent="0">
              <a:lnSpc>
                <a:spcPct val="110000"/>
              </a:lnSpc>
              <a:buNone/>
            </a:pPr>
            <a:r>
              <a:rPr lang="el-GR" dirty="0">
                <a:latin typeface="Times New Roman" panose="02020603050405020304" pitchFamily="18" charset="0"/>
                <a:cs typeface="Times New Roman" panose="02020603050405020304" pitchFamily="18" charset="0"/>
              </a:rPr>
              <a:t>«Η λέξη και η εικόνα δεν είναι απλές διακοσμητικές εικονογραφήσεις·</a:t>
            </a:r>
          </a:p>
          <a:p>
            <a:pPr marL="457200" lvl="1" indent="0">
              <a:lnSpc>
                <a:spcPct val="110000"/>
              </a:lnSpc>
              <a:buNone/>
            </a:pPr>
            <a:r>
              <a:rPr lang="el-GR" dirty="0">
                <a:latin typeface="Times New Roman" panose="02020603050405020304" pitchFamily="18" charset="0"/>
                <a:cs typeface="Times New Roman" panose="02020603050405020304" pitchFamily="18" charset="0"/>
              </a:rPr>
              <a:t>επιτρέπουν στο πράγμα που αναπαριστούν να είναι για πρώτη φορά και</a:t>
            </a:r>
          </a:p>
          <a:p>
            <a:pPr marL="457200" lvl="1" indent="0">
              <a:lnSpc>
                <a:spcPct val="110000"/>
              </a:lnSpc>
              <a:buNone/>
            </a:pPr>
            <a:r>
              <a:rPr lang="el-GR" dirty="0">
                <a:latin typeface="Times New Roman" panose="02020603050405020304" pitchFamily="18" charset="0"/>
                <a:cs typeface="Times New Roman" panose="02020603050405020304" pitchFamily="18" charset="0"/>
              </a:rPr>
              <a:t>κατά τρόπο πλήρη αυτό που πραγματικά είναι», </a:t>
            </a:r>
            <a:endParaRPr lang="el-GR" dirty="0" smtClean="0">
              <a:latin typeface="Times New Roman" panose="02020603050405020304" pitchFamily="18" charset="0"/>
              <a:cs typeface="Times New Roman" panose="02020603050405020304" pitchFamily="18" charset="0"/>
            </a:endParaRPr>
          </a:p>
          <a:p>
            <a:pPr marL="0" indent="0">
              <a:lnSpc>
                <a:spcPct val="110000"/>
              </a:lnSpc>
              <a:buNone/>
            </a:pPr>
            <a:r>
              <a:rPr lang="el-GR" dirty="0" smtClean="0">
                <a:latin typeface="Times New Roman" panose="02020603050405020304" pitchFamily="18" charset="0"/>
                <a:cs typeface="Times New Roman" panose="02020603050405020304" pitchFamily="18" charset="0"/>
              </a:rPr>
              <a:t>λέει </a:t>
            </a:r>
            <a:r>
              <a:rPr lang="el-GR" dirty="0">
                <a:latin typeface="Times New Roman" panose="02020603050405020304" pitchFamily="18" charset="0"/>
                <a:cs typeface="Times New Roman" panose="02020603050405020304" pitchFamily="18" charset="0"/>
              </a:rPr>
              <a:t>ο </a:t>
            </a:r>
            <a:r>
              <a:rPr lang="el-GR" b="1" dirty="0" smtClean="0">
                <a:latin typeface="Times New Roman" panose="02020603050405020304" pitchFamily="18" charset="0"/>
                <a:cs typeface="Times New Roman" panose="02020603050405020304" pitchFamily="18" charset="0"/>
              </a:rPr>
              <a:t>Gadamer</a:t>
            </a:r>
            <a:r>
              <a:rPr lang="el-GR" dirty="0" smtClean="0">
                <a:latin typeface="Times New Roman" panose="02020603050405020304" pitchFamily="18" charset="0"/>
                <a:cs typeface="Times New Roman" panose="02020603050405020304" pitchFamily="18" charset="0"/>
              </a:rPr>
              <a:t>, και η </a:t>
            </a:r>
            <a:r>
              <a:rPr lang="el-GR" dirty="0">
                <a:latin typeface="Times New Roman" panose="02020603050405020304" pitchFamily="18" charset="0"/>
                <a:cs typeface="Times New Roman" panose="02020603050405020304" pitchFamily="18" charset="0"/>
              </a:rPr>
              <a:t>διατύπωση αυτή συνιστά </a:t>
            </a:r>
            <a:r>
              <a:rPr lang="el-GR" b="1" dirty="0">
                <a:latin typeface="Times New Roman" panose="02020603050405020304" pitchFamily="18" charset="0"/>
                <a:cs typeface="Times New Roman" panose="02020603050405020304" pitchFamily="18" charset="0"/>
              </a:rPr>
              <a:t>αντιστροφή της </a:t>
            </a:r>
            <a:r>
              <a:rPr lang="el-GR" dirty="0">
                <a:latin typeface="Times New Roman" panose="02020603050405020304" pitchFamily="18" charset="0"/>
                <a:cs typeface="Times New Roman" panose="02020603050405020304" pitchFamily="18" charset="0"/>
              </a:rPr>
              <a:t>(προερχόμενης από </a:t>
            </a:r>
            <a:r>
              <a:rPr lang="el-GR" dirty="0" smtClean="0">
                <a:latin typeface="Times New Roman" panose="02020603050405020304" pitchFamily="18" charset="0"/>
                <a:cs typeface="Times New Roman" panose="02020603050405020304" pitchFamily="18" charset="0"/>
              </a:rPr>
              <a:t>την πλατωνική </a:t>
            </a:r>
            <a:r>
              <a:rPr lang="el-GR" dirty="0">
                <a:latin typeface="Times New Roman" panose="02020603050405020304" pitchFamily="18" charset="0"/>
                <a:cs typeface="Times New Roman" panose="02020603050405020304" pitchFamily="18" charset="0"/>
              </a:rPr>
              <a:t>παράδοση) </a:t>
            </a:r>
            <a:r>
              <a:rPr lang="el-GR" b="1" dirty="0">
                <a:latin typeface="Times New Roman" panose="02020603050405020304" pitchFamily="18" charset="0"/>
                <a:cs typeface="Times New Roman" panose="02020603050405020304" pitchFamily="18" charset="0"/>
              </a:rPr>
              <a:t>οντολογικής σχέσης ανάμεσα σε πρωτότυπο </a:t>
            </a:r>
            <a:r>
              <a:rPr lang="el-GR" b="1" dirty="0" smtClean="0">
                <a:latin typeface="Times New Roman" panose="02020603050405020304" pitchFamily="18" charset="0"/>
                <a:cs typeface="Times New Roman" panose="02020603050405020304" pitchFamily="18" charset="0"/>
              </a:rPr>
              <a:t>και αντίγραφο </a:t>
            </a:r>
            <a:r>
              <a:rPr lang="el-GR" dirty="0">
                <a:latin typeface="Times New Roman" panose="02020603050405020304" pitchFamily="18" charset="0"/>
                <a:cs typeface="Times New Roman" panose="02020603050405020304" pitchFamily="18" charset="0"/>
              </a:rPr>
              <a:t>και συμπυκνώνει την κεντρική θέση όλων αυτών </a:t>
            </a:r>
            <a:r>
              <a:rPr lang="el-GR" dirty="0" smtClean="0">
                <a:latin typeface="Times New Roman" panose="02020603050405020304" pitchFamily="18" charset="0"/>
                <a:cs typeface="Times New Roman" panose="02020603050405020304" pitchFamily="18" charset="0"/>
              </a:rPr>
              <a:t>των προσεγγίσεων</a:t>
            </a:r>
            <a:r>
              <a:rPr lang="el-GR" dirty="0">
                <a:latin typeface="Times New Roman" panose="02020603050405020304" pitchFamily="18" charset="0"/>
                <a:cs typeface="Times New Roman" panose="02020603050405020304" pitchFamily="18" charset="0"/>
              </a:rPr>
              <a:t>, οι οποίες προβάλλουν </a:t>
            </a:r>
            <a:r>
              <a:rPr lang="el-GR" b="1" dirty="0">
                <a:latin typeface="Times New Roman" panose="02020603050405020304" pitchFamily="18" charset="0"/>
                <a:cs typeface="Times New Roman" panose="02020603050405020304" pitchFamily="18" charset="0"/>
              </a:rPr>
              <a:t>όχι την μέσω της τέχνης </a:t>
            </a:r>
            <a:r>
              <a:rPr lang="el-GR" b="1" dirty="0" smtClean="0">
                <a:latin typeface="Times New Roman" panose="02020603050405020304" pitchFamily="18" charset="0"/>
                <a:cs typeface="Times New Roman" panose="02020603050405020304" pitchFamily="18" charset="0"/>
              </a:rPr>
              <a:t>πιστή απεικόνιση </a:t>
            </a:r>
            <a:r>
              <a:rPr lang="el-GR" b="1" dirty="0">
                <a:latin typeface="Times New Roman" panose="02020603050405020304" pitchFamily="18" charset="0"/>
                <a:cs typeface="Times New Roman" panose="02020603050405020304" pitchFamily="18" charset="0"/>
              </a:rPr>
              <a:t>αλλά την συγκρότηση, την ερμηνεία ή αποκάλυψη </a:t>
            </a:r>
            <a:r>
              <a:rPr lang="el-GR" b="1" dirty="0" smtClean="0">
                <a:latin typeface="Times New Roman" panose="02020603050405020304" pitchFamily="18" charset="0"/>
                <a:cs typeface="Times New Roman" panose="02020603050405020304" pitchFamily="18" charset="0"/>
              </a:rPr>
              <a:t>του κόσμου </a:t>
            </a:r>
            <a:r>
              <a:rPr lang="el-GR" b="1" dirty="0">
                <a:latin typeface="Times New Roman" panose="02020603050405020304" pitchFamily="18" charset="0"/>
                <a:cs typeface="Times New Roman" panose="02020603050405020304" pitchFamily="18" charset="0"/>
              </a:rPr>
              <a:t>στην ‘ακατάβλητη </a:t>
            </a:r>
            <a:r>
              <a:rPr lang="el-GR" b="1" dirty="0" smtClean="0">
                <a:latin typeface="Times New Roman" panose="02020603050405020304" pitchFamily="18" charset="0"/>
                <a:cs typeface="Times New Roman" panose="02020603050405020304" pitchFamily="18" charset="0"/>
              </a:rPr>
              <a:t>αδιαφάνεια’ </a:t>
            </a:r>
            <a:r>
              <a:rPr lang="el-GR" b="1" dirty="0">
                <a:latin typeface="Times New Roman" panose="02020603050405020304" pitchFamily="18" charset="0"/>
                <a:cs typeface="Times New Roman" panose="02020603050405020304" pitchFamily="18" charset="0"/>
              </a:rPr>
              <a:t>και την πυκνότητά του.</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7339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lstStyle/>
          <a:p>
            <a:pPr marL="0" indent="0" algn="ctr">
              <a:buNone/>
            </a:pPr>
            <a:r>
              <a:rPr lang="el-GR" b="1" dirty="0" smtClean="0">
                <a:solidFill>
                  <a:srgbClr val="C00000"/>
                </a:solidFill>
              </a:rPr>
              <a:t>Ψευδαίσθηση</a:t>
            </a:r>
            <a:endParaRPr lang="en-US" b="1" dirty="0">
              <a:solidFill>
                <a:srgbClr val="C00000"/>
              </a:solidFill>
            </a:endParaRPr>
          </a:p>
        </p:txBody>
      </p:sp>
    </p:spTree>
    <p:extLst>
      <p:ext uri="{BB962C8B-B14F-4D97-AF65-F5344CB8AC3E}">
        <p14:creationId xmlns:p14="http://schemas.microsoft.com/office/powerpoint/2010/main" val="39633512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52847" y="348343"/>
            <a:ext cx="10964090" cy="6139544"/>
          </a:xfrm>
        </p:spPr>
        <p:txBody>
          <a:bodyPr>
            <a:normAutofit fontScale="92500"/>
          </a:bodyPr>
          <a:lstStyle/>
          <a:p>
            <a:pPr marL="0" indent="0">
              <a:lnSpc>
                <a:spcPct val="120000"/>
              </a:lnSpc>
              <a:buNone/>
            </a:pPr>
            <a:r>
              <a:rPr lang="el-GR" sz="2600" dirty="0"/>
              <a:t>Τελικά, η συζήτηση σχετικά με το κατά πόσον η </a:t>
            </a:r>
            <a:r>
              <a:rPr lang="el-GR" sz="2600" dirty="0" smtClean="0"/>
              <a:t>πιστή απεικόνιση </a:t>
            </a:r>
            <a:r>
              <a:rPr lang="el-GR" sz="2600" dirty="0"/>
              <a:t>της πραγματικότητας είναι δυνατή ή όχι συνιστά </a:t>
            </a:r>
            <a:r>
              <a:rPr lang="el-GR" sz="2600" dirty="0" smtClean="0"/>
              <a:t>ένα παραπλανητικό </a:t>
            </a:r>
            <a:r>
              <a:rPr lang="el-GR" sz="2600" dirty="0"/>
              <a:t>δίλημμα. Κανένα σταφύλι δεν υπήρξε </a:t>
            </a:r>
            <a:r>
              <a:rPr lang="el-GR" sz="2600" dirty="0" smtClean="0"/>
              <a:t>στην πραγματικότητα </a:t>
            </a:r>
            <a:r>
              <a:rPr lang="el-GR" sz="2600" dirty="0"/>
              <a:t>τέτοιο όπως το ζωγράφισε ο Ζεύξης και </a:t>
            </a:r>
            <a:r>
              <a:rPr lang="el-GR" sz="2600" dirty="0" smtClean="0"/>
              <a:t>ταυτοχρόνως κανένα </a:t>
            </a:r>
            <a:r>
              <a:rPr lang="el-GR" sz="2600" dirty="0"/>
              <a:t>μαύρο τετράγωνο πάνω σε λευκό φόντο, όπως αυτό </a:t>
            </a:r>
            <a:r>
              <a:rPr lang="el-GR" sz="2600" dirty="0" smtClean="0"/>
              <a:t>που ζωγράφισε </a:t>
            </a:r>
            <a:r>
              <a:rPr lang="el-GR" sz="2600" dirty="0"/>
              <a:t>ο Μάλεβιτς, δεν αναιρεί το αδιαμφισβήτητο γεγονός </a:t>
            </a:r>
            <a:r>
              <a:rPr lang="el-GR" sz="2600" dirty="0" smtClean="0"/>
              <a:t>της ύπαρξης </a:t>
            </a:r>
            <a:r>
              <a:rPr lang="el-GR" sz="2600" dirty="0"/>
              <a:t>του κόσμου και των πραγμάτων, όπως το θέτει και ο </a:t>
            </a:r>
            <a:r>
              <a:rPr lang="el-GR" sz="2600" dirty="0" smtClean="0"/>
              <a:t>Merleau-Ponty. </a:t>
            </a:r>
          </a:p>
          <a:p>
            <a:pPr marL="0" indent="0">
              <a:lnSpc>
                <a:spcPct val="120000"/>
              </a:lnSpc>
              <a:buNone/>
            </a:pPr>
            <a:r>
              <a:rPr lang="el-GR" sz="2600" dirty="0" smtClean="0"/>
              <a:t>Τόσο </a:t>
            </a:r>
            <a:r>
              <a:rPr lang="el-GR" sz="2600" dirty="0"/>
              <a:t>το ζωγραφισμένο σταφύλι όσο και το </a:t>
            </a:r>
            <a:r>
              <a:rPr lang="el-GR" sz="2600" dirty="0" smtClean="0"/>
              <a:t>ζωγραφισμένο μαύρο </a:t>
            </a:r>
            <a:r>
              <a:rPr lang="el-GR" sz="2600" dirty="0"/>
              <a:t>τετράγωνο είναι κατ’ αρχάς μορφές ζωγραφικές, </a:t>
            </a:r>
            <a:r>
              <a:rPr lang="el-GR" sz="2600" dirty="0" smtClean="0"/>
              <a:t>μέσω </a:t>
            </a:r>
            <a:r>
              <a:rPr lang="el-GR" sz="2600" dirty="0"/>
              <a:t>των </a:t>
            </a:r>
            <a:r>
              <a:rPr lang="el-GR" sz="2600" dirty="0" smtClean="0"/>
              <a:t>οποίων </a:t>
            </a:r>
            <a:r>
              <a:rPr lang="el-GR" sz="2600" b="1" dirty="0" smtClean="0"/>
              <a:t>νέα </a:t>
            </a:r>
            <a:r>
              <a:rPr lang="el-GR" sz="2600" b="1" dirty="0"/>
              <a:t>νοήματα </a:t>
            </a:r>
            <a:r>
              <a:rPr lang="el-GR" sz="2600" dirty="0"/>
              <a:t>εγκαθίστανται μέσα στον κόσμο, ανεξαρτήτως του </a:t>
            </a:r>
            <a:r>
              <a:rPr lang="el-GR" sz="2600" dirty="0" smtClean="0"/>
              <a:t>τι απεικονίζουν </a:t>
            </a:r>
            <a:r>
              <a:rPr lang="el-GR" sz="2600" dirty="0"/>
              <a:t>ή πόσο μοιάζουν σ’ αυτό που απεικονίζουν. </a:t>
            </a:r>
            <a:endParaRPr lang="el-GR" sz="2600" dirty="0" smtClean="0"/>
          </a:p>
          <a:p>
            <a:pPr marL="0" indent="0">
              <a:lnSpc>
                <a:spcPct val="120000"/>
              </a:lnSpc>
              <a:buNone/>
            </a:pPr>
            <a:r>
              <a:rPr lang="el-GR" sz="2600" dirty="0" smtClean="0"/>
              <a:t>Άλλωστε, τόσο </a:t>
            </a:r>
            <a:r>
              <a:rPr lang="el-GR" sz="2600" dirty="0"/>
              <a:t>το σταφύλι του Ζεύξη όσο και το τετράγωνο του Μάλεβιτς, </a:t>
            </a:r>
            <a:r>
              <a:rPr lang="el-GR" sz="2600" dirty="0" smtClean="0"/>
              <a:t>ως νοήματα </a:t>
            </a:r>
            <a:r>
              <a:rPr lang="el-GR" sz="2600" dirty="0"/>
              <a:t>ακριβώς, </a:t>
            </a:r>
            <a:r>
              <a:rPr lang="el-GR" sz="2600" b="1" dirty="0"/>
              <a:t>δημιουργούν τον δικό τους κόσμο αναφοράς, </a:t>
            </a:r>
            <a:r>
              <a:rPr lang="el-GR" sz="2600" b="1" dirty="0" smtClean="0"/>
              <a:t>εξίσου ‘πραγματικό</a:t>
            </a:r>
            <a:r>
              <a:rPr lang="el-GR" sz="2600" b="1" dirty="0"/>
              <a:t>’ με τον πραγματικό κόσμο</a:t>
            </a:r>
            <a:r>
              <a:rPr lang="el-GR" sz="2600" dirty="0"/>
              <a:t>, προς τον οποίο </a:t>
            </a:r>
            <a:r>
              <a:rPr lang="el-GR" sz="2600" dirty="0" smtClean="0"/>
              <a:t>πάντως </a:t>
            </a:r>
            <a:r>
              <a:rPr lang="el-GR" sz="2600" dirty="0"/>
              <a:t>παραπέμπουν, διανοίγοντας νέους τρόπους οπτικής πρόσβασης </a:t>
            </a:r>
            <a:r>
              <a:rPr lang="el-GR" sz="2600" dirty="0" smtClean="0"/>
              <a:t>προς αυτόν</a:t>
            </a:r>
            <a:r>
              <a:rPr lang="el-GR" sz="2600" dirty="0"/>
              <a:t>.</a:t>
            </a:r>
          </a:p>
          <a:p>
            <a:pPr marL="0" indent="0">
              <a:lnSpc>
                <a:spcPct val="120000"/>
              </a:lnSpc>
              <a:buNone/>
            </a:pPr>
            <a:endParaRPr lang="en-US" dirty="0"/>
          </a:p>
        </p:txBody>
      </p:sp>
    </p:spTree>
    <p:extLst>
      <p:ext uri="{BB962C8B-B14F-4D97-AF65-F5344CB8AC3E}">
        <p14:creationId xmlns:p14="http://schemas.microsoft.com/office/powerpoint/2010/main" val="10107124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stretch>
            <a:fillRect/>
          </a:stretch>
        </p:blipFill>
        <p:spPr>
          <a:xfrm>
            <a:off x="6057522" y="558165"/>
            <a:ext cx="5830781" cy="5760720"/>
          </a:xfrm>
          <a:prstGeom prst="rect">
            <a:avLst/>
          </a:prstGeom>
        </p:spPr>
      </p:pic>
      <p:pic>
        <p:nvPicPr>
          <p:cNvPr id="5" name="Εικόνα 4"/>
          <p:cNvPicPr>
            <a:picLocks noChangeAspect="1"/>
          </p:cNvPicPr>
          <p:nvPr/>
        </p:nvPicPr>
        <p:blipFill rotWithShape="1">
          <a:blip r:embed="rId3"/>
          <a:srcRect l="-3958" t="56316" r="3958" b="-5432"/>
          <a:stretch/>
        </p:blipFill>
        <p:spPr>
          <a:xfrm>
            <a:off x="190498" y="1743075"/>
            <a:ext cx="5639917" cy="3749040"/>
          </a:xfrm>
          <a:prstGeom prst="rect">
            <a:avLst/>
          </a:prstGeom>
        </p:spPr>
      </p:pic>
    </p:spTree>
    <p:extLst>
      <p:ext uri="{BB962C8B-B14F-4D97-AF65-F5344CB8AC3E}">
        <p14:creationId xmlns:p14="http://schemas.microsoft.com/office/powerpoint/2010/main" val="16532157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766354" y="696685"/>
            <a:ext cx="10589623" cy="5866039"/>
          </a:xfrm>
          <a:ln>
            <a:noFill/>
          </a:ln>
        </p:spPr>
        <p:txBody>
          <a:bodyPr/>
          <a:lstStyle/>
          <a:p>
            <a:pPr marL="0" indent="0">
              <a:buNone/>
            </a:pPr>
            <a:r>
              <a:rPr lang="el-GR" dirty="0"/>
              <a:t>Το να δεχθούμε </a:t>
            </a:r>
            <a:r>
              <a:rPr lang="el-GR" dirty="0" smtClean="0"/>
              <a:t>ότι </a:t>
            </a:r>
            <a:r>
              <a:rPr lang="el-GR" dirty="0"/>
              <a:t>κανενός είδους ομοιότητα </a:t>
            </a:r>
            <a:r>
              <a:rPr lang="el-GR" dirty="0" smtClean="0"/>
              <a:t>δεν διασφαλίζει </a:t>
            </a:r>
            <a:r>
              <a:rPr lang="el-GR" dirty="0"/>
              <a:t>την πιστότητα της αναπαράστασης, αφήνει εν </a:t>
            </a:r>
            <a:r>
              <a:rPr lang="el-GR" dirty="0" smtClean="0"/>
              <a:t>τέλει αναπάντητο </a:t>
            </a:r>
            <a:r>
              <a:rPr lang="el-GR" dirty="0"/>
              <a:t>το ερώτημα σχετικά με το τι είναι αυτό το οποίο </a:t>
            </a:r>
            <a:r>
              <a:rPr lang="el-GR" dirty="0" smtClean="0"/>
              <a:t>μας </a:t>
            </a:r>
            <a:r>
              <a:rPr lang="el-GR" dirty="0"/>
              <a:t>επιτρέπει παρόλα αυτά να μιλάμε για ρεαλισμό ή νατουραλισμό </a:t>
            </a:r>
            <a:r>
              <a:rPr lang="el-GR" dirty="0" smtClean="0"/>
              <a:t>μιας καλλιτεχνικής αναπαράστασης. </a:t>
            </a:r>
          </a:p>
          <a:p>
            <a:pPr marL="0" indent="0">
              <a:buNone/>
            </a:pPr>
            <a:r>
              <a:rPr lang="el-GR" dirty="0" smtClean="0"/>
              <a:t>Η </a:t>
            </a:r>
            <a:r>
              <a:rPr lang="el-GR" dirty="0"/>
              <a:t>απάντηση που δίνεται συνήθως είναι ότι μία </a:t>
            </a:r>
            <a:r>
              <a:rPr lang="el-GR" dirty="0" smtClean="0"/>
              <a:t>αναπαράσταση είναι </a:t>
            </a:r>
            <a:r>
              <a:rPr lang="el-GR" dirty="0"/>
              <a:t>ρεαλιστική στο μέτρο που αποτελεί μία </a:t>
            </a:r>
            <a:r>
              <a:rPr lang="el-GR" b="1" dirty="0"/>
              <a:t>επιτυχή ψευδαίσθηση</a:t>
            </a:r>
            <a:r>
              <a:rPr lang="el-GR" dirty="0"/>
              <a:t>. </a:t>
            </a:r>
            <a:r>
              <a:rPr lang="el-GR" dirty="0" smtClean="0"/>
              <a:t>Η ιδέα </a:t>
            </a:r>
            <a:r>
              <a:rPr lang="el-GR" dirty="0"/>
              <a:t>αυτή περί ρεαλιστικής αναπαράστασης αναδεικνύει ως </a:t>
            </a:r>
            <a:r>
              <a:rPr lang="el-GR" dirty="0" smtClean="0"/>
              <a:t>μέτρο ρεαλισμού </a:t>
            </a:r>
            <a:r>
              <a:rPr lang="el-GR" dirty="0"/>
              <a:t>την πιθανότητα </a:t>
            </a:r>
            <a:r>
              <a:rPr lang="el-GR" b="1" i="1" dirty="0"/>
              <a:t>σύγχυσης </a:t>
            </a:r>
            <a:r>
              <a:rPr lang="el-GR" dirty="0"/>
              <a:t>της αναπαράστασης με αυτό </a:t>
            </a:r>
            <a:r>
              <a:rPr lang="el-GR" dirty="0" smtClean="0"/>
              <a:t>που αναπαριστά</a:t>
            </a:r>
            <a:r>
              <a:rPr lang="el-GR" dirty="0"/>
              <a:t>. </a:t>
            </a:r>
            <a:endParaRPr lang="el-GR" dirty="0" smtClean="0"/>
          </a:p>
          <a:p>
            <a:pPr marL="0" indent="0">
              <a:buNone/>
            </a:pPr>
            <a:r>
              <a:rPr lang="el-GR" b="1" dirty="0" smtClean="0"/>
              <a:t>Κριτήριο </a:t>
            </a:r>
            <a:r>
              <a:rPr lang="el-GR" b="1" dirty="0"/>
              <a:t>επιτυχίας </a:t>
            </a:r>
            <a:r>
              <a:rPr lang="el-GR" dirty="0"/>
              <a:t>της αναπαράστασης καθίσταται </a:t>
            </a:r>
            <a:r>
              <a:rPr lang="el-GR" dirty="0" smtClean="0"/>
              <a:t>η </a:t>
            </a:r>
            <a:r>
              <a:rPr lang="el-GR" b="1" dirty="0" smtClean="0"/>
              <a:t>εξαπάτηση</a:t>
            </a:r>
            <a:r>
              <a:rPr lang="el-GR" dirty="0"/>
              <a:t>, η </a:t>
            </a:r>
            <a:r>
              <a:rPr lang="el-GR" b="1" dirty="0"/>
              <a:t>παραπλάνηση</a:t>
            </a:r>
            <a:r>
              <a:rPr lang="el-GR" dirty="0"/>
              <a:t>: τόσο πιο επιτυχές είναι ένα έργο </a:t>
            </a:r>
            <a:r>
              <a:rPr lang="el-GR" dirty="0" smtClean="0"/>
              <a:t>τέχνης όσο </a:t>
            </a:r>
            <a:r>
              <a:rPr lang="el-GR" dirty="0"/>
              <a:t>αποτελεσματικότερα κατορθώνει να </a:t>
            </a:r>
            <a:r>
              <a:rPr lang="el-GR" dirty="0" smtClean="0"/>
              <a:t>παραπλανά</a:t>
            </a:r>
            <a:r>
              <a:rPr lang="el-GR" dirty="0"/>
              <a:t>.</a:t>
            </a:r>
            <a:endParaRPr lang="en-US" dirty="0"/>
          </a:p>
        </p:txBody>
      </p:sp>
    </p:spTree>
    <p:extLst>
      <p:ext uri="{BB962C8B-B14F-4D97-AF65-F5344CB8AC3E}">
        <p14:creationId xmlns:p14="http://schemas.microsoft.com/office/powerpoint/2010/main" val="8395090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200" y="314324"/>
            <a:ext cx="10774680" cy="6353175"/>
          </a:xfrm>
        </p:spPr>
        <p:txBody>
          <a:bodyPr>
            <a:normAutofit/>
          </a:bodyPr>
          <a:lstStyle/>
          <a:p>
            <a:pPr marL="0" indent="0">
              <a:lnSpc>
                <a:spcPct val="100000"/>
              </a:lnSpc>
              <a:buNone/>
            </a:pPr>
            <a:r>
              <a:rPr lang="el-GR" sz="2400" dirty="0">
                <a:latin typeface="Times New Roman" panose="02020603050405020304" pitchFamily="18" charset="0"/>
                <a:cs typeface="Times New Roman" panose="02020603050405020304" pitchFamily="18" charset="0"/>
              </a:rPr>
              <a:t>Μία εικόνα, π.χ</a:t>
            </a:r>
            <a:r>
              <a:rPr lang="el-GR" sz="2400" dirty="0" smtClean="0">
                <a:latin typeface="Times New Roman" panose="02020603050405020304" pitchFamily="18" charset="0"/>
                <a:cs typeface="Times New Roman" panose="02020603050405020304" pitchFamily="18" charset="0"/>
              </a:rPr>
              <a:t>., είναι </a:t>
            </a:r>
            <a:r>
              <a:rPr lang="el-GR" sz="2400" dirty="0">
                <a:latin typeface="Times New Roman" panose="02020603050405020304" pitchFamily="18" charset="0"/>
                <a:cs typeface="Times New Roman" panose="02020603050405020304" pitchFamily="18" charset="0"/>
              </a:rPr>
              <a:t>ρεαλιστική στο μέτρο που πείθει αυτόν που τη βλέπει </a:t>
            </a:r>
            <a:r>
              <a:rPr lang="el-GR" sz="2400" dirty="0" smtClean="0">
                <a:latin typeface="Times New Roman" panose="02020603050405020304" pitchFamily="18" charset="0"/>
                <a:cs typeface="Times New Roman" panose="02020603050405020304" pitchFamily="18" charset="0"/>
              </a:rPr>
              <a:t>ότι ταυτίζεται </a:t>
            </a:r>
            <a:r>
              <a:rPr lang="el-GR" sz="2400" dirty="0">
                <a:latin typeface="Times New Roman" panose="02020603050405020304" pitchFamily="18" charset="0"/>
                <a:cs typeface="Times New Roman" panose="02020603050405020304" pitchFamily="18" charset="0"/>
              </a:rPr>
              <a:t>με αυτό που αναπαριστά, ή διαθέτει τα </a:t>
            </a:r>
            <a:r>
              <a:rPr lang="el-GR" sz="2400" dirty="0" smtClean="0">
                <a:latin typeface="Times New Roman" panose="02020603050405020304" pitchFamily="18" charset="0"/>
                <a:cs typeface="Times New Roman" panose="02020603050405020304" pitchFamily="18" charset="0"/>
              </a:rPr>
              <a:t>ακριβή χαρακτηριστικά </a:t>
            </a:r>
            <a:r>
              <a:rPr lang="el-GR" sz="2400" dirty="0">
                <a:latin typeface="Times New Roman" panose="02020603050405020304" pitchFamily="18" charset="0"/>
                <a:cs typeface="Times New Roman" panose="02020603050405020304" pitchFamily="18" charset="0"/>
              </a:rPr>
              <a:t>του. Παραδειγματική είναι εν προκειμένω η </a:t>
            </a:r>
            <a:r>
              <a:rPr lang="el-GR" sz="2400" dirty="0" smtClean="0">
                <a:latin typeface="Times New Roman" panose="02020603050405020304" pitchFamily="18" charset="0"/>
                <a:cs typeface="Times New Roman" panose="02020603050405020304" pitchFamily="18" charset="0"/>
              </a:rPr>
              <a:t>ιστορία που </a:t>
            </a:r>
            <a:r>
              <a:rPr lang="el-GR" sz="2400" dirty="0">
                <a:latin typeface="Times New Roman" panose="02020603050405020304" pitchFamily="18" charset="0"/>
                <a:cs typeface="Times New Roman" panose="02020603050405020304" pitchFamily="18" charset="0"/>
              </a:rPr>
              <a:t>αναφέρει ο Πλίνιος ο Πρεσβύτερος για έναν </a:t>
            </a:r>
            <a:r>
              <a:rPr lang="el-GR" sz="2400" dirty="0" smtClean="0">
                <a:latin typeface="Times New Roman" panose="02020603050405020304" pitchFamily="18" charset="0"/>
                <a:cs typeface="Times New Roman" panose="02020603050405020304" pitchFamily="18" charset="0"/>
              </a:rPr>
              <a:t>διαγωνισμό ικανότητας ρεαλιστικής αναπαράστασης στον οποίο μετείχαν οι γνωστοί ζωγράφοι της αρχαιότητας Ζεύξης και Παράσσιος: </a:t>
            </a:r>
          </a:p>
          <a:p>
            <a:pPr marL="0" indent="0">
              <a:lnSpc>
                <a:spcPct val="100000"/>
              </a:lnSpc>
              <a:buNone/>
            </a:pPr>
            <a:r>
              <a:rPr lang="el-GR" sz="2400" dirty="0" smtClean="0">
                <a:latin typeface="Times New Roman" panose="02020603050405020304" pitchFamily="18" charset="0"/>
                <a:cs typeface="Times New Roman" panose="02020603050405020304" pitchFamily="18" charset="0"/>
              </a:rPr>
              <a:t>«λέγεται ότι </a:t>
            </a:r>
            <a:r>
              <a:rPr lang="el-GR" sz="2400" dirty="0">
                <a:latin typeface="Times New Roman" panose="02020603050405020304" pitchFamily="18" charset="0"/>
                <a:cs typeface="Times New Roman" panose="02020603050405020304" pitchFamily="18" charset="0"/>
              </a:rPr>
              <a:t>αυτός ο τελευταίος (ο Παράσσιος) διαγωνίστηκε με τον Ζεύξη </a:t>
            </a:r>
            <a:r>
              <a:rPr lang="el-GR" sz="2400" dirty="0" smtClean="0">
                <a:latin typeface="Times New Roman" panose="02020603050405020304" pitchFamily="18" charset="0"/>
                <a:cs typeface="Times New Roman" panose="02020603050405020304" pitchFamily="18" charset="0"/>
              </a:rPr>
              <a:t>που ζωγράφισε </a:t>
            </a:r>
            <a:r>
              <a:rPr lang="el-GR" sz="2400" dirty="0">
                <a:latin typeface="Times New Roman" panose="02020603050405020304" pitchFamily="18" charset="0"/>
                <a:cs typeface="Times New Roman" panose="02020603050405020304" pitchFamily="18" charset="0"/>
              </a:rPr>
              <a:t>σταφύλια με τόση επιτυχία ώστε τα πουλιά </a:t>
            </a:r>
            <a:r>
              <a:rPr lang="el-GR" sz="2400" dirty="0" smtClean="0">
                <a:latin typeface="Times New Roman" panose="02020603050405020304" pitchFamily="18" charset="0"/>
                <a:cs typeface="Times New Roman" panose="02020603050405020304" pitchFamily="18" charset="0"/>
              </a:rPr>
              <a:t>φτερουγούσαν γύρω </a:t>
            </a:r>
            <a:r>
              <a:rPr lang="el-GR" sz="2400" dirty="0">
                <a:latin typeface="Times New Roman" panose="02020603050405020304" pitchFamily="18" charset="0"/>
                <a:cs typeface="Times New Roman" panose="02020603050405020304" pitchFamily="18" charset="0"/>
              </a:rPr>
              <a:t>τους στη σκηνή του θεάτρου. Ο Παράσσιος ζωγράφισε </a:t>
            </a:r>
            <a:r>
              <a:rPr lang="el-GR" sz="2400" dirty="0" smtClean="0">
                <a:latin typeface="Times New Roman" panose="02020603050405020304" pitchFamily="18" charset="0"/>
                <a:cs typeface="Times New Roman" panose="02020603050405020304" pitchFamily="18" charset="0"/>
              </a:rPr>
              <a:t>ένα παραπέτασμα </a:t>
            </a:r>
            <a:r>
              <a:rPr lang="el-GR" sz="2400" dirty="0">
                <a:latin typeface="Times New Roman" panose="02020603050405020304" pitchFamily="18" charset="0"/>
                <a:cs typeface="Times New Roman" panose="02020603050405020304" pitchFamily="18" charset="0"/>
              </a:rPr>
              <a:t>τόσο αληθοφανές ώστε ο Ζεύξης γεμάτος περηφάνια </a:t>
            </a:r>
            <a:r>
              <a:rPr lang="el-GR" sz="2400" dirty="0" smtClean="0">
                <a:latin typeface="Times New Roman" panose="02020603050405020304" pitchFamily="18" charset="0"/>
                <a:cs typeface="Times New Roman" panose="02020603050405020304" pitchFamily="18" charset="0"/>
              </a:rPr>
              <a:t>για την </a:t>
            </a:r>
            <a:r>
              <a:rPr lang="el-GR" sz="2400" dirty="0">
                <a:latin typeface="Times New Roman" panose="02020603050405020304" pitchFamily="18" charset="0"/>
                <a:cs typeface="Times New Roman" panose="02020603050405020304" pitchFamily="18" charset="0"/>
              </a:rPr>
              <a:t>κρίση των πουλιών, απαίτησε να </a:t>
            </a:r>
            <a:r>
              <a:rPr lang="el-GR" sz="2400" dirty="0" smtClean="0">
                <a:latin typeface="Times New Roman" panose="02020603050405020304" pitchFamily="18" charset="0"/>
                <a:cs typeface="Times New Roman" panose="02020603050405020304" pitchFamily="18" charset="0"/>
              </a:rPr>
              <a:t>μετακινήσουν </a:t>
            </a:r>
            <a:r>
              <a:rPr lang="el-GR" sz="2400" dirty="0">
                <a:latin typeface="Times New Roman" panose="02020603050405020304" pitchFamily="18" charset="0"/>
                <a:cs typeface="Times New Roman" panose="02020603050405020304" pitchFamily="18" charset="0"/>
              </a:rPr>
              <a:t>τα </a:t>
            </a:r>
            <a:r>
              <a:rPr lang="el-GR" sz="2400" dirty="0" smtClean="0">
                <a:latin typeface="Times New Roman" panose="02020603050405020304" pitchFamily="18" charset="0"/>
                <a:cs typeface="Times New Roman" panose="02020603050405020304" pitchFamily="18" charset="0"/>
              </a:rPr>
              <a:t>παραπέτασμα για </a:t>
            </a:r>
            <a:r>
              <a:rPr lang="el-GR" sz="2400" dirty="0">
                <a:latin typeface="Times New Roman" panose="02020603050405020304" pitchFamily="18" charset="0"/>
                <a:cs typeface="Times New Roman" panose="02020603050405020304" pitchFamily="18" charset="0"/>
              </a:rPr>
              <a:t>να φανεί η ζωγραφιά (του αντιπάλου του) κι ύστερα, όταν </a:t>
            </a:r>
            <a:r>
              <a:rPr lang="el-GR" sz="2400" dirty="0" smtClean="0">
                <a:latin typeface="Times New Roman" panose="02020603050405020304" pitchFamily="18" charset="0"/>
                <a:cs typeface="Times New Roman" panose="02020603050405020304" pitchFamily="18" charset="0"/>
              </a:rPr>
              <a:t>κατάλαβε το </a:t>
            </a:r>
            <a:r>
              <a:rPr lang="el-GR" sz="2400" dirty="0">
                <a:latin typeface="Times New Roman" panose="02020603050405020304" pitchFamily="18" charset="0"/>
                <a:cs typeface="Times New Roman" panose="02020603050405020304" pitchFamily="18" charset="0"/>
              </a:rPr>
              <a:t>λάθος του, με ειλικρινή σεμνότητα του παραχώρησε το </a:t>
            </a:r>
            <a:r>
              <a:rPr lang="el-GR" sz="2400" dirty="0" smtClean="0">
                <a:latin typeface="Times New Roman" panose="02020603050405020304" pitchFamily="18" charset="0"/>
                <a:cs typeface="Times New Roman" panose="02020603050405020304" pitchFamily="18" charset="0"/>
              </a:rPr>
              <a:t>βραβείο λέγοντας </a:t>
            </a:r>
            <a:r>
              <a:rPr lang="el-GR" sz="2400" dirty="0">
                <a:latin typeface="Times New Roman" panose="02020603050405020304" pitchFamily="18" charset="0"/>
                <a:cs typeface="Times New Roman" panose="02020603050405020304" pitchFamily="18" charset="0"/>
              </a:rPr>
              <a:t>πως αν εκείνος ξεγέλασε τα πουλιά, ο Παράσσιος </a:t>
            </a:r>
            <a:r>
              <a:rPr lang="el-GR" sz="2400" dirty="0" smtClean="0">
                <a:latin typeface="Times New Roman" panose="02020603050405020304" pitchFamily="18" charset="0"/>
                <a:cs typeface="Times New Roman" panose="02020603050405020304" pitchFamily="18" charset="0"/>
              </a:rPr>
              <a:t>κατόρθωσε να </a:t>
            </a:r>
            <a:r>
              <a:rPr lang="el-GR" sz="2400" dirty="0">
                <a:latin typeface="Times New Roman" panose="02020603050405020304" pitchFamily="18" charset="0"/>
                <a:cs typeface="Times New Roman" panose="02020603050405020304" pitchFamily="18" charset="0"/>
              </a:rPr>
              <a:t>ξεγελάσει αυτόν τον ίδιο που ήταν και </a:t>
            </a:r>
            <a:r>
              <a:rPr lang="el-GR" sz="2400" dirty="0" smtClean="0">
                <a:latin typeface="Times New Roman" panose="02020603050405020304" pitchFamily="18" charset="0"/>
                <a:cs typeface="Times New Roman" panose="02020603050405020304" pitchFamily="18" charset="0"/>
              </a:rPr>
              <a:t>τεχνίτης*».</a:t>
            </a:r>
          </a:p>
          <a:p>
            <a:pPr marL="0" indent="0">
              <a:buNone/>
            </a:pPr>
            <a:r>
              <a:rPr lang="el-GR" dirty="0" smtClean="0"/>
              <a:t>-------------------------------------------------------------------</a:t>
            </a:r>
          </a:p>
          <a:p>
            <a:r>
              <a:rPr lang="el-GR" sz="2200" dirty="0"/>
              <a:t>Πλίνιος ο Πρεσβύτερος, </a:t>
            </a:r>
            <a:r>
              <a:rPr lang="el-GR" sz="2200" i="1" dirty="0"/>
              <a:t>Περί της αρχαίας ελληνικής ζωγραφικής</a:t>
            </a:r>
            <a:r>
              <a:rPr lang="el-GR" sz="2200" dirty="0"/>
              <a:t>, 35ο Βιβλίο της </a:t>
            </a:r>
            <a:r>
              <a:rPr lang="el-GR" sz="2200" i="1" dirty="0" smtClean="0"/>
              <a:t>Φυσικής Ιστορίας</a:t>
            </a:r>
            <a:r>
              <a:rPr lang="el-GR" sz="2200" dirty="0" smtClean="0"/>
              <a:t>, </a:t>
            </a:r>
            <a:r>
              <a:rPr lang="el-GR" sz="2200" dirty="0"/>
              <a:t>εκδ. Άγρα, Αθήνα 1994, §65, σ. 67-69.</a:t>
            </a:r>
            <a:endParaRPr lang="en-US" sz="2200" dirty="0"/>
          </a:p>
        </p:txBody>
      </p:sp>
    </p:spTree>
    <p:extLst>
      <p:ext uri="{BB962C8B-B14F-4D97-AF65-F5344CB8AC3E}">
        <p14:creationId xmlns:p14="http://schemas.microsoft.com/office/powerpoint/2010/main" val="640782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923544" y="161925"/>
            <a:ext cx="9875520" cy="6581775"/>
          </a:xfrm>
        </p:spPr>
        <p:txBody>
          <a:bodyPr>
            <a:normAutofit/>
          </a:bodyPr>
          <a:lstStyle/>
          <a:p>
            <a:pPr marL="0" indent="0">
              <a:buNone/>
            </a:pPr>
            <a:endParaRPr lang="el-GR" dirty="0" smtClean="0"/>
          </a:p>
          <a:p>
            <a:pPr marL="457200" lvl="1" indent="0" algn="just">
              <a:lnSpc>
                <a:spcPct val="100000"/>
              </a:lnSpc>
              <a:buNone/>
            </a:pPr>
            <a:r>
              <a:rPr lang="el-GR" dirty="0" smtClean="0">
                <a:latin typeface="Times New Roman" panose="02020603050405020304" pitchFamily="18" charset="0"/>
                <a:cs typeface="Times New Roman" panose="02020603050405020304" pitchFamily="18" charset="0"/>
              </a:rPr>
              <a:t>Η </a:t>
            </a:r>
            <a:r>
              <a:rPr lang="el-GR" dirty="0">
                <a:latin typeface="Times New Roman" panose="02020603050405020304" pitchFamily="18" charset="0"/>
                <a:cs typeface="Times New Roman" panose="02020603050405020304" pitchFamily="18" charset="0"/>
              </a:rPr>
              <a:t>επιτυχία της συγκεκριμένης ζωγραφικής κρίθηκε από το ότι </a:t>
            </a:r>
            <a:r>
              <a:rPr lang="el-GR" dirty="0" smtClean="0">
                <a:latin typeface="Times New Roman" panose="02020603050405020304" pitchFamily="18" charset="0"/>
                <a:cs typeface="Times New Roman" panose="02020603050405020304" pitchFamily="18" charset="0"/>
              </a:rPr>
              <a:t>η ζωγραφιά </a:t>
            </a:r>
            <a:r>
              <a:rPr lang="el-GR" dirty="0">
                <a:latin typeface="Times New Roman" panose="02020603050405020304" pitchFamily="18" charset="0"/>
                <a:cs typeface="Times New Roman" panose="02020603050405020304" pitchFamily="18" charset="0"/>
              </a:rPr>
              <a:t>(κατά πάσα πιθανότητα επρόκειτο για ένα </a:t>
            </a:r>
            <a:r>
              <a:rPr lang="el-GR" dirty="0" smtClean="0">
                <a:latin typeface="Times New Roman" panose="02020603050405020304" pitchFamily="18" charset="0"/>
                <a:cs typeface="Times New Roman" panose="02020603050405020304" pitchFamily="18" charset="0"/>
              </a:rPr>
              <a:t>ζωγραφισμένο σκηνικό </a:t>
            </a:r>
            <a:r>
              <a:rPr lang="el-GR" dirty="0">
                <a:latin typeface="Times New Roman" panose="02020603050405020304" pitchFamily="18" charset="0"/>
                <a:cs typeface="Times New Roman" panose="02020603050405020304" pitchFamily="18" charset="0"/>
              </a:rPr>
              <a:t>θεάτρου) ‘εξαφανίστηκε’ κατά κάποιον τρόπο, </a:t>
            </a:r>
            <a:r>
              <a:rPr lang="el-GR" dirty="0" smtClean="0">
                <a:latin typeface="Times New Roman" panose="02020603050405020304" pitchFamily="18" charset="0"/>
                <a:cs typeface="Times New Roman" panose="02020603050405020304" pitchFamily="18" charset="0"/>
              </a:rPr>
              <a:t>επιτρέποντας τη δημιουργία </a:t>
            </a:r>
            <a:r>
              <a:rPr lang="el-GR" dirty="0">
                <a:latin typeface="Times New Roman" panose="02020603050405020304" pitchFamily="18" charset="0"/>
                <a:cs typeface="Times New Roman" panose="02020603050405020304" pitchFamily="18" charset="0"/>
              </a:rPr>
              <a:t>της ψευδαίσθησης ότι ο θεατής (ο οποίος μάλιστα </a:t>
            </a:r>
            <a:r>
              <a:rPr lang="el-GR" dirty="0" smtClean="0">
                <a:latin typeface="Times New Roman" panose="02020603050405020304" pitchFamily="18" charset="0"/>
                <a:cs typeface="Times New Roman" panose="02020603050405020304" pitchFamily="18" charset="0"/>
              </a:rPr>
              <a:t>ήταν στην </a:t>
            </a:r>
            <a:r>
              <a:rPr lang="el-GR" dirty="0">
                <a:latin typeface="Times New Roman" panose="02020603050405020304" pitchFamily="18" charset="0"/>
                <a:cs typeface="Times New Roman" panose="02020603050405020304" pitchFamily="18" charset="0"/>
              </a:rPr>
              <a:t>προκειμένη περίπτωση ένας ειδικός, ένας ζωγράφος ο </a:t>
            </a:r>
            <a:r>
              <a:rPr lang="el-GR" dirty="0" smtClean="0">
                <a:latin typeface="Times New Roman" panose="02020603050405020304" pitchFamily="18" charset="0"/>
                <a:cs typeface="Times New Roman" panose="02020603050405020304" pitchFamily="18" charset="0"/>
              </a:rPr>
              <a:t>ίδιος)</a:t>
            </a:r>
            <a:r>
              <a:rPr lang="en-US" dirty="0" smtClean="0">
                <a:latin typeface="Times New Roman" panose="02020603050405020304" pitchFamily="18" charset="0"/>
                <a:cs typeface="Times New Roman" panose="02020603050405020304" pitchFamily="18" charset="0"/>
              </a:rPr>
              <a:t> </a:t>
            </a:r>
            <a:r>
              <a:rPr lang="el-GR" dirty="0" smtClean="0">
                <a:latin typeface="Times New Roman" panose="02020603050405020304" pitchFamily="18" charset="0"/>
                <a:cs typeface="Times New Roman" panose="02020603050405020304" pitchFamily="18" charset="0"/>
              </a:rPr>
              <a:t>βρέθηκε </a:t>
            </a:r>
            <a:r>
              <a:rPr lang="el-GR" dirty="0">
                <a:latin typeface="Times New Roman" panose="02020603050405020304" pitchFamily="18" charset="0"/>
                <a:cs typeface="Times New Roman" panose="02020603050405020304" pitchFamily="18" charset="0"/>
              </a:rPr>
              <a:t>ενώπιον του ίδιου του αναπαριστάμενου πράγματος. </a:t>
            </a:r>
            <a:endParaRPr lang="el-GR" dirty="0" smtClean="0">
              <a:latin typeface="Times New Roman" panose="02020603050405020304" pitchFamily="18" charset="0"/>
              <a:cs typeface="Times New Roman" panose="02020603050405020304" pitchFamily="18" charset="0"/>
            </a:endParaRPr>
          </a:p>
          <a:p>
            <a:pPr marL="457200" lvl="1" indent="0" algn="just">
              <a:buNone/>
            </a:pPr>
            <a:endParaRPr lang="el-GR" dirty="0">
              <a:latin typeface="Times New Roman" panose="02020603050405020304" pitchFamily="18" charset="0"/>
              <a:cs typeface="Times New Roman" panose="02020603050405020304" pitchFamily="18" charset="0"/>
            </a:endParaRPr>
          </a:p>
          <a:p>
            <a:pPr marL="457200" lvl="1" indent="0" algn="just">
              <a:buNone/>
            </a:pPr>
            <a:r>
              <a:rPr lang="el-GR" dirty="0" smtClean="0">
                <a:latin typeface="Times New Roman" panose="02020603050405020304" pitchFamily="18" charset="0"/>
                <a:cs typeface="Times New Roman" panose="02020603050405020304" pitchFamily="18" charset="0"/>
              </a:rPr>
              <a:t>Ο Ζεύξης</a:t>
            </a:r>
            <a:r>
              <a:rPr lang="el-GR" dirty="0">
                <a:latin typeface="Times New Roman" panose="02020603050405020304" pitchFamily="18" charset="0"/>
                <a:cs typeface="Times New Roman" panose="02020603050405020304" pitchFamily="18" charset="0"/>
              </a:rPr>
              <a:t>, μολονότι ικανότατος τεχνίτης ο ίδιος και κάτοχος της τέχνης</a:t>
            </a:r>
          </a:p>
          <a:p>
            <a:pPr marL="457200" lvl="1" indent="0" algn="just">
              <a:buNone/>
            </a:pPr>
            <a:r>
              <a:rPr lang="el-GR" dirty="0">
                <a:latin typeface="Times New Roman" panose="02020603050405020304" pitchFamily="18" charset="0"/>
                <a:cs typeface="Times New Roman" panose="02020603050405020304" pitchFamily="18" charset="0"/>
              </a:rPr>
              <a:t>της παραπλάνησης, δεν κατόρθωσε να ξεχωρίσει την αναπαράσταση</a:t>
            </a:r>
          </a:p>
          <a:p>
            <a:pPr marL="457200" lvl="1" indent="0" algn="just">
              <a:buNone/>
            </a:pPr>
            <a:r>
              <a:rPr lang="el-GR" dirty="0">
                <a:latin typeface="Times New Roman" panose="02020603050405020304" pitchFamily="18" charset="0"/>
                <a:cs typeface="Times New Roman" panose="02020603050405020304" pitchFamily="18" charset="0"/>
              </a:rPr>
              <a:t>του πράγματος από το ίδιο το πράγμα, με αποτέλεσμα να έχει απέναντί</a:t>
            </a:r>
          </a:p>
          <a:p>
            <a:pPr marL="457200" lvl="1" indent="0" algn="just">
              <a:buNone/>
            </a:pPr>
            <a:r>
              <a:rPr lang="el-GR" dirty="0">
                <a:latin typeface="Times New Roman" panose="02020603050405020304" pitchFamily="18" charset="0"/>
                <a:cs typeface="Times New Roman" panose="02020603050405020304" pitchFamily="18" charset="0"/>
              </a:rPr>
              <a:t>του την ίδια αντίδραση που θα είχε εάν βρισκόταν απέναντι στο ίδιο το</a:t>
            </a:r>
          </a:p>
          <a:p>
            <a:pPr marL="457200" lvl="1" indent="0" algn="just">
              <a:buNone/>
            </a:pPr>
            <a:r>
              <a:rPr lang="el-GR" dirty="0">
                <a:latin typeface="Times New Roman" panose="02020603050405020304" pitchFamily="18" charset="0"/>
                <a:cs typeface="Times New Roman" panose="02020603050405020304" pitchFamily="18" charset="0"/>
              </a:rPr>
              <a:t>πράγμα: ζήτησε να τραβήξουν το ζωγραφισμένο παραπέτασμα για να</a:t>
            </a:r>
          </a:p>
          <a:p>
            <a:pPr marL="457200" lvl="1" indent="0" algn="just">
              <a:buNone/>
            </a:pPr>
            <a:r>
              <a:rPr lang="el-GR" dirty="0">
                <a:latin typeface="Times New Roman" panose="02020603050405020304" pitchFamily="18" charset="0"/>
                <a:cs typeface="Times New Roman" panose="02020603050405020304" pitchFamily="18" charset="0"/>
              </a:rPr>
              <a:t>φανεί η κρυμμένη πίσω του ζωγραφιά, μη αντιλαμβανόμενος ότι</a:t>
            </a:r>
          </a:p>
          <a:p>
            <a:pPr marL="457200" lvl="1" indent="0" algn="just">
              <a:buNone/>
            </a:pPr>
            <a:r>
              <a:rPr lang="el-GR" dirty="0">
                <a:latin typeface="Times New Roman" panose="02020603050405020304" pitchFamily="18" charset="0"/>
                <a:cs typeface="Times New Roman" panose="02020603050405020304" pitchFamily="18" charset="0"/>
              </a:rPr>
              <a:t>συνέχεε το αντικείμενο με την πιστή του απεικόνιση· το παραπέτασμα</a:t>
            </a:r>
          </a:p>
          <a:p>
            <a:pPr marL="457200" lvl="1" indent="0" algn="just">
              <a:buNone/>
            </a:pPr>
            <a:r>
              <a:rPr lang="el-GR" i="1" dirty="0">
                <a:latin typeface="Times New Roman" panose="02020603050405020304" pitchFamily="18" charset="0"/>
                <a:cs typeface="Times New Roman" panose="02020603050405020304" pitchFamily="18" charset="0"/>
              </a:rPr>
              <a:t>ήταν </a:t>
            </a:r>
            <a:r>
              <a:rPr lang="el-GR" dirty="0">
                <a:latin typeface="Times New Roman" panose="02020603050405020304" pitchFamily="18" charset="0"/>
                <a:cs typeface="Times New Roman" panose="02020603050405020304" pitchFamily="18" charset="0"/>
              </a:rPr>
              <a:t>η ζωγραφιά.</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6740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28625" y="171450"/>
            <a:ext cx="11458575" cy="6600825"/>
          </a:xfrm>
        </p:spPr>
        <p:txBody>
          <a:bodyPr>
            <a:normAutofit/>
          </a:bodyPr>
          <a:lstStyle/>
          <a:p>
            <a:pPr>
              <a:lnSpc>
                <a:spcPct val="100000"/>
              </a:lnSpc>
            </a:pPr>
            <a:r>
              <a:rPr lang="el-GR" sz="2400" dirty="0">
                <a:latin typeface="Times New Roman" panose="02020603050405020304" pitchFamily="18" charset="0"/>
                <a:cs typeface="Times New Roman" panose="02020603050405020304" pitchFamily="18" charset="0"/>
              </a:rPr>
              <a:t>Η</a:t>
            </a:r>
            <a:r>
              <a:rPr lang="el-GR" sz="2400" dirty="0" smtClean="0">
                <a:latin typeface="Times New Roman" panose="02020603050405020304" pitchFamily="18" charset="0"/>
                <a:cs typeface="Times New Roman" panose="02020603050405020304" pitchFamily="18" charset="0"/>
              </a:rPr>
              <a:t> </a:t>
            </a:r>
            <a:r>
              <a:rPr lang="el-GR" sz="2400" dirty="0">
                <a:latin typeface="Times New Roman" panose="02020603050405020304" pitchFamily="18" charset="0"/>
                <a:cs typeface="Times New Roman" panose="02020603050405020304" pitchFamily="18" charset="0"/>
              </a:rPr>
              <a:t>δοκιμασία της πιστότητας της αναπαράστασης </a:t>
            </a:r>
            <a:r>
              <a:rPr lang="el-GR" sz="2400" b="1" dirty="0" smtClean="0">
                <a:latin typeface="Times New Roman" panose="02020603050405020304" pitchFamily="18" charset="0"/>
                <a:cs typeface="Times New Roman" panose="02020603050405020304" pitchFamily="18" charset="0"/>
              </a:rPr>
              <a:t>δεν έχει </a:t>
            </a:r>
            <a:r>
              <a:rPr lang="el-GR" sz="2400" b="1" dirty="0">
                <a:latin typeface="Times New Roman" panose="02020603050405020304" pitchFamily="18" charset="0"/>
                <a:cs typeface="Times New Roman" panose="02020603050405020304" pitchFamily="18" charset="0"/>
              </a:rPr>
              <a:t>να </a:t>
            </a:r>
            <a:r>
              <a:rPr lang="el-GR" sz="2400" b="1" dirty="0" smtClean="0">
                <a:latin typeface="Times New Roman" panose="02020603050405020304" pitchFamily="18" charset="0"/>
                <a:cs typeface="Times New Roman" panose="02020603050405020304" pitchFamily="18" charset="0"/>
              </a:rPr>
              <a:t>κάνει </a:t>
            </a:r>
            <a:r>
              <a:rPr lang="el-GR" sz="2400" b="1" dirty="0">
                <a:latin typeface="Times New Roman" panose="02020603050405020304" pitchFamily="18" charset="0"/>
                <a:cs typeface="Times New Roman" panose="02020603050405020304" pitchFamily="18" charset="0"/>
              </a:rPr>
              <a:t>με τον βαθμό ομοιότητας </a:t>
            </a:r>
            <a:r>
              <a:rPr lang="el-GR" sz="2400" b="1" dirty="0" smtClean="0">
                <a:latin typeface="Times New Roman" panose="02020603050405020304" pitchFamily="18" charset="0"/>
                <a:cs typeface="Times New Roman" panose="02020603050405020304" pitchFamily="18" charset="0"/>
              </a:rPr>
              <a:t>του αντιγράφου </a:t>
            </a:r>
            <a:r>
              <a:rPr lang="el-GR" sz="2400" dirty="0">
                <a:latin typeface="Times New Roman" panose="02020603050405020304" pitchFamily="18" charset="0"/>
                <a:cs typeface="Times New Roman" panose="02020603050405020304" pitchFamily="18" charset="0"/>
              </a:rPr>
              <a:t>προς το αντιγραφόμενο –όπως στη θεωρία της μίμησης </a:t>
            </a:r>
            <a:r>
              <a:rPr lang="el-GR" sz="2400" dirty="0" smtClean="0">
                <a:latin typeface="Times New Roman" panose="02020603050405020304" pitchFamily="18" charset="0"/>
                <a:cs typeface="Times New Roman" panose="02020603050405020304" pitchFamily="18" charset="0"/>
              </a:rPr>
              <a:t>ως ομοιότητας</a:t>
            </a:r>
            <a:r>
              <a:rPr lang="el-GR" sz="2400" dirty="0">
                <a:latin typeface="Times New Roman" panose="02020603050405020304" pitchFamily="18" charset="0"/>
                <a:cs typeface="Times New Roman" panose="02020603050405020304" pitchFamily="18" charset="0"/>
              </a:rPr>
              <a:t>– </a:t>
            </a:r>
            <a:r>
              <a:rPr lang="el-GR" sz="2400" b="1" dirty="0">
                <a:latin typeface="Times New Roman" panose="02020603050405020304" pitchFamily="18" charset="0"/>
                <a:cs typeface="Times New Roman" panose="02020603050405020304" pitchFamily="18" charset="0"/>
              </a:rPr>
              <a:t>αλλά</a:t>
            </a:r>
            <a:r>
              <a:rPr lang="el-GR" sz="2400" dirty="0">
                <a:latin typeface="Times New Roman" panose="02020603050405020304" pitchFamily="18" charset="0"/>
                <a:cs typeface="Times New Roman" panose="02020603050405020304" pitchFamily="18" charset="0"/>
              </a:rPr>
              <a:t> με τον </a:t>
            </a:r>
            <a:r>
              <a:rPr lang="el-GR" sz="2400" b="1" dirty="0" smtClean="0">
                <a:latin typeface="Times New Roman" panose="02020603050405020304" pitchFamily="18" charset="0"/>
                <a:cs typeface="Times New Roman" panose="02020603050405020304" pitchFamily="18" charset="0"/>
              </a:rPr>
              <a:t>βαθμό </a:t>
            </a:r>
            <a:r>
              <a:rPr lang="el-GR" sz="2400" b="1" dirty="0">
                <a:latin typeface="Times New Roman" panose="02020603050405020304" pitchFamily="18" charset="0"/>
                <a:cs typeface="Times New Roman" panose="02020603050405020304" pitchFamily="18" charset="0"/>
              </a:rPr>
              <a:t>πρόκλησης στον θεατή που </a:t>
            </a:r>
            <a:r>
              <a:rPr lang="el-GR" sz="2400" b="1" dirty="0" smtClean="0">
                <a:latin typeface="Times New Roman" panose="02020603050405020304" pitchFamily="18" charset="0"/>
                <a:cs typeface="Times New Roman" panose="02020603050405020304" pitchFamily="18" charset="0"/>
              </a:rPr>
              <a:t>βρίσκεται ενώπιον </a:t>
            </a:r>
            <a:r>
              <a:rPr lang="el-GR" sz="2400" b="1" dirty="0">
                <a:latin typeface="Times New Roman" panose="02020603050405020304" pitchFamily="18" charset="0"/>
                <a:cs typeface="Times New Roman" panose="02020603050405020304" pitchFamily="18" charset="0"/>
              </a:rPr>
              <a:t>μιας καλλιτεχνικής αναπαράστασης των ίδιων </a:t>
            </a:r>
            <a:r>
              <a:rPr lang="el-GR" sz="2400" b="1" dirty="0" smtClean="0">
                <a:latin typeface="Times New Roman" panose="02020603050405020304" pitchFamily="18" charset="0"/>
                <a:cs typeface="Times New Roman" panose="02020603050405020304" pitchFamily="18" charset="0"/>
              </a:rPr>
              <a:t>αντιδράσεων που </a:t>
            </a:r>
            <a:r>
              <a:rPr lang="el-GR" sz="2400" b="1" dirty="0">
                <a:latin typeface="Times New Roman" panose="02020603050405020304" pitchFamily="18" charset="0"/>
                <a:cs typeface="Times New Roman" panose="02020603050405020304" pitchFamily="18" charset="0"/>
              </a:rPr>
              <a:t>αυτός θα είχε και απέναντι στο αναπαριστάμενο αντικείμενο</a:t>
            </a:r>
            <a:r>
              <a:rPr lang="el-GR" sz="2400" b="1" dirty="0" smtClean="0">
                <a:latin typeface="Times New Roman" panose="02020603050405020304" pitchFamily="18" charset="0"/>
                <a:cs typeface="Times New Roman" panose="02020603050405020304" pitchFamily="18" charset="0"/>
              </a:rPr>
              <a:t>.</a:t>
            </a:r>
            <a:br>
              <a:rPr lang="el-GR" sz="2400" b="1" dirty="0" smtClean="0">
                <a:latin typeface="Times New Roman" panose="02020603050405020304" pitchFamily="18" charset="0"/>
                <a:cs typeface="Times New Roman" panose="02020603050405020304" pitchFamily="18" charset="0"/>
              </a:rPr>
            </a:br>
            <a:r>
              <a:rPr lang="el-GR" sz="2400" dirty="0" smtClean="0">
                <a:latin typeface="Times New Roman" panose="02020603050405020304" pitchFamily="18" charset="0"/>
                <a:cs typeface="Times New Roman" panose="02020603050405020304" pitchFamily="18" charset="0"/>
              </a:rPr>
              <a:t/>
            </a:r>
            <a:br>
              <a:rPr lang="el-GR" sz="2400" dirty="0" smtClean="0">
                <a:latin typeface="Times New Roman" panose="02020603050405020304" pitchFamily="18" charset="0"/>
                <a:cs typeface="Times New Roman" panose="02020603050405020304" pitchFamily="18" charset="0"/>
              </a:rPr>
            </a:br>
            <a:r>
              <a:rPr lang="el-GR" sz="2400" dirty="0" smtClean="0">
                <a:latin typeface="Times New Roman" panose="02020603050405020304" pitchFamily="18" charset="0"/>
                <a:cs typeface="Times New Roman" panose="02020603050405020304" pitchFamily="18" charset="0"/>
              </a:rPr>
              <a:t>Αυτή η </a:t>
            </a:r>
            <a:r>
              <a:rPr lang="el-GR" sz="2400" dirty="0">
                <a:latin typeface="Times New Roman" panose="02020603050405020304" pitchFamily="18" charset="0"/>
                <a:cs typeface="Times New Roman" panose="02020603050405020304" pitchFamily="18" charset="0"/>
              </a:rPr>
              <a:t>εκδοχή αναπαραστασιακής πιστότητας επιτρέπει τη διατύπωση μιας</a:t>
            </a:r>
            <a:br>
              <a:rPr lang="el-GR" sz="2400" dirty="0">
                <a:latin typeface="Times New Roman" panose="02020603050405020304" pitchFamily="18" charset="0"/>
                <a:cs typeface="Times New Roman" panose="02020603050405020304" pitchFamily="18" charset="0"/>
              </a:rPr>
            </a:br>
            <a:r>
              <a:rPr lang="el-GR" sz="2400" b="1" dirty="0">
                <a:latin typeface="Times New Roman" panose="02020603050405020304" pitchFamily="18" charset="0"/>
                <a:cs typeface="Times New Roman" panose="02020603050405020304" pitchFamily="18" charset="0"/>
              </a:rPr>
              <a:t>ρεαλιστικής θεωρίας</a:t>
            </a:r>
            <a:r>
              <a:rPr lang="el-GR" sz="2400" dirty="0">
                <a:latin typeface="Times New Roman" panose="02020603050405020304" pitchFamily="18" charset="0"/>
                <a:cs typeface="Times New Roman" panose="02020603050405020304" pitchFamily="18" charset="0"/>
              </a:rPr>
              <a:t>, η οποία μεταφέρει το </a:t>
            </a:r>
            <a:r>
              <a:rPr lang="el-GR" sz="2400" b="1" dirty="0">
                <a:latin typeface="Times New Roman" panose="02020603050405020304" pitchFamily="18" charset="0"/>
                <a:cs typeface="Times New Roman" panose="02020603050405020304" pitchFamily="18" charset="0"/>
              </a:rPr>
              <a:t>βάρος του ελέγχου</a:t>
            </a:r>
            <a:br>
              <a:rPr lang="el-GR" sz="2400" b="1" dirty="0">
                <a:latin typeface="Times New Roman" panose="02020603050405020304" pitchFamily="18" charset="0"/>
                <a:cs typeface="Times New Roman" panose="02020603050405020304" pitchFamily="18" charset="0"/>
              </a:rPr>
            </a:br>
            <a:r>
              <a:rPr lang="el-GR" sz="2400" b="1" dirty="0">
                <a:latin typeface="Times New Roman" panose="02020603050405020304" pitchFamily="18" charset="0"/>
                <a:cs typeface="Times New Roman" panose="02020603050405020304" pitchFamily="18" charset="0"/>
              </a:rPr>
              <a:t>επιτυχίας της αναπαράστασης από την αναπαραστασιακή εικόνα και</a:t>
            </a:r>
            <a:br>
              <a:rPr lang="el-GR" sz="2400" b="1" dirty="0">
                <a:latin typeface="Times New Roman" panose="02020603050405020304" pitchFamily="18" charset="0"/>
                <a:cs typeface="Times New Roman" panose="02020603050405020304" pitchFamily="18" charset="0"/>
              </a:rPr>
            </a:br>
            <a:r>
              <a:rPr lang="el-GR" sz="2400" b="1" dirty="0">
                <a:latin typeface="Times New Roman" panose="02020603050405020304" pitchFamily="18" charset="0"/>
                <a:cs typeface="Times New Roman" panose="02020603050405020304" pitchFamily="18" charset="0"/>
              </a:rPr>
              <a:t>την ομοιότητά της προς αυτό που αναπαριστά, στον θεατή και τις</a:t>
            </a:r>
            <a:br>
              <a:rPr lang="el-GR" sz="2400" b="1" dirty="0">
                <a:latin typeface="Times New Roman" panose="02020603050405020304" pitchFamily="18" charset="0"/>
                <a:cs typeface="Times New Roman" panose="02020603050405020304" pitchFamily="18" charset="0"/>
              </a:rPr>
            </a:br>
            <a:r>
              <a:rPr lang="el-GR" sz="2400" b="1" dirty="0">
                <a:latin typeface="Times New Roman" panose="02020603050405020304" pitchFamily="18" charset="0"/>
                <a:cs typeface="Times New Roman" panose="02020603050405020304" pitchFamily="18" charset="0"/>
              </a:rPr>
              <a:t>αντιδράσεις</a:t>
            </a:r>
            <a:r>
              <a:rPr lang="el-GR" sz="2400" dirty="0">
                <a:latin typeface="Times New Roman" panose="02020603050405020304" pitchFamily="18" charset="0"/>
                <a:cs typeface="Times New Roman" panose="02020603050405020304" pitchFamily="18" charset="0"/>
              </a:rPr>
              <a:t> του απέναντι στην εικόνα, την οποία εκλαμβάνει ως το</a:t>
            </a:r>
            <a:br>
              <a:rPr lang="el-GR" sz="2400" dirty="0">
                <a:latin typeface="Times New Roman" panose="02020603050405020304" pitchFamily="18" charset="0"/>
                <a:cs typeface="Times New Roman" panose="02020603050405020304" pitchFamily="18" charset="0"/>
              </a:rPr>
            </a:br>
            <a:r>
              <a:rPr lang="el-GR" sz="2400" dirty="0">
                <a:latin typeface="Times New Roman" panose="02020603050405020304" pitchFamily="18" charset="0"/>
                <a:cs typeface="Times New Roman" panose="02020603050405020304" pitchFamily="18" charset="0"/>
              </a:rPr>
              <a:t>αναπαριστάμενο.</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9140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539495" y="548640"/>
            <a:ext cx="10967847" cy="6099048"/>
          </a:xfrm>
        </p:spPr>
        <p:txBody>
          <a:bodyPr>
            <a:normAutofit/>
          </a:bodyPr>
          <a:lstStyle/>
          <a:p>
            <a:pPr marL="0" indent="0">
              <a:buNone/>
            </a:pPr>
            <a:r>
              <a:rPr lang="el-GR" dirty="0">
                <a:latin typeface="Times New Roman" panose="02020603050405020304" pitchFamily="18" charset="0"/>
                <a:cs typeface="Times New Roman" panose="02020603050405020304" pitchFamily="18" charset="0"/>
              </a:rPr>
              <a:t>Ο Goodman θεωρεί ότι η ρεαλιστική αυτή θεωρία </a:t>
            </a:r>
            <a:r>
              <a:rPr lang="el-GR" dirty="0" smtClean="0">
                <a:latin typeface="Times New Roman" panose="02020603050405020304" pitchFamily="18" charset="0"/>
                <a:cs typeface="Times New Roman" panose="02020603050405020304" pitchFamily="18" charset="0"/>
              </a:rPr>
              <a:t>της αναπαράστασης </a:t>
            </a:r>
            <a:r>
              <a:rPr lang="el-GR" dirty="0">
                <a:latin typeface="Times New Roman" panose="02020603050405020304" pitchFamily="18" charset="0"/>
                <a:cs typeface="Times New Roman" panose="02020603050405020304" pitchFamily="18" charset="0"/>
              </a:rPr>
              <a:t>συνιστά μία </a:t>
            </a:r>
            <a:r>
              <a:rPr lang="el-GR" b="1" dirty="0">
                <a:latin typeface="Times New Roman" panose="02020603050405020304" pitchFamily="18" charset="0"/>
                <a:cs typeface="Times New Roman" panose="02020603050405020304" pitchFamily="18" charset="0"/>
              </a:rPr>
              <a:t>βελτίωση σε σχέση με τη θεωρία </a:t>
            </a:r>
            <a:r>
              <a:rPr lang="el-GR" b="1" dirty="0" smtClean="0">
                <a:latin typeface="Times New Roman" panose="02020603050405020304" pitchFamily="18" charset="0"/>
                <a:cs typeface="Times New Roman" panose="02020603050405020304" pitchFamily="18" charset="0"/>
              </a:rPr>
              <a:t>της ομοιότητας</a:t>
            </a:r>
            <a:r>
              <a:rPr lang="el-GR" dirty="0">
                <a:latin typeface="Times New Roman" panose="02020603050405020304" pitchFamily="18" charset="0"/>
                <a:cs typeface="Times New Roman" panose="02020603050405020304" pitchFamily="18" charset="0"/>
              </a:rPr>
              <a:t>· όχι μόνον η θεωρία δεν εγκλωβίζεται στην </a:t>
            </a:r>
            <a:r>
              <a:rPr lang="el-GR" dirty="0" smtClean="0">
                <a:latin typeface="Times New Roman" panose="02020603050405020304" pitchFamily="18" charset="0"/>
                <a:cs typeface="Times New Roman" panose="02020603050405020304" pitchFamily="18" charset="0"/>
              </a:rPr>
              <a:t>ατελέσφορη προσπάθεια </a:t>
            </a:r>
            <a:r>
              <a:rPr lang="el-GR" dirty="0">
                <a:latin typeface="Times New Roman" panose="02020603050405020304" pitchFamily="18" charset="0"/>
                <a:cs typeface="Times New Roman" panose="02020603050405020304" pitchFamily="18" charset="0"/>
              </a:rPr>
              <a:t>να αποδείξει ότι η τέχνη συνιστά παραγωγή </a:t>
            </a:r>
            <a:r>
              <a:rPr lang="el-GR" dirty="0" smtClean="0">
                <a:latin typeface="Times New Roman" panose="02020603050405020304" pitchFamily="18" charset="0"/>
                <a:cs typeface="Times New Roman" panose="02020603050405020304" pitchFamily="18" charset="0"/>
              </a:rPr>
              <a:t>πιστών αντιγράφων</a:t>
            </a:r>
            <a:r>
              <a:rPr lang="el-GR" dirty="0">
                <a:latin typeface="Times New Roman" panose="02020603050405020304" pitchFamily="18" charset="0"/>
                <a:cs typeface="Times New Roman" panose="02020603050405020304" pitchFamily="18" charset="0"/>
              </a:rPr>
              <a:t>, αλλά αποφεύγει και το ακανθώδες ζήτημα που έχει </a:t>
            </a:r>
            <a:r>
              <a:rPr lang="el-GR" dirty="0" smtClean="0">
                <a:latin typeface="Times New Roman" panose="02020603050405020304" pitchFamily="18" charset="0"/>
                <a:cs typeface="Times New Roman" panose="02020603050405020304" pitchFamily="18" charset="0"/>
              </a:rPr>
              <a:t>να αντιμετωπίσει </a:t>
            </a:r>
            <a:r>
              <a:rPr lang="el-GR" dirty="0">
                <a:latin typeface="Times New Roman" panose="02020603050405020304" pitchFamily="18" charset="0"/>
                <a:cs typeface="Times New Roman" panose="02020603050405020304" pitchFamily="18" charset="0"/>
              </a:rPr>
              <a:t>κάθε μιμητική θεωρία βασιζόμενη στην ομοιότητα· </a:t>
            </a:r>
            <a:r>
              <a:rPr lang="el-GR" dirty="0" smtClean="0">
                <a:latin typeface="Times New Roman" panose="02020603050405020304" pitchFamily="18" charset="0"/>
                <a:cs typeface="Times New Roman" panose="02020603050405020304" pitchFamily="18" charset="0"/>
              </a:rPr>
              <a:t>το ζήτημα </a:t>
            </a:r>
            <a:r>
              <a:rPr lang="el-GR" dirty="0">
                <a:latin typeface="Times New Roman" panose="02020603050405020304" pitchFamily="18" charset="0"/>
                <a:cs typeface="Times New Roman" panose="02020603050405020304" pitchFamily="18" charset="0"/>
              </a:rPr>
              <a:t>δηλ. του βαθμού πιστότητας των μυθικών ή </a:t>
            </a:r>
            <a:r>
              <a:rPr lang="el-GR" dirty="0" smtClean="0">
                <a:latin typeface="Times New Roman" panose="02020603050405020304" pitchFamily="18" charset="0"/>
                <a:cs typeface="Times New Roman" panose="02020603050405020304" pitchFamily="18" charset="0"/>
              </a:rPr>
              <a:t>φανταστικών αναπαραστάσεων</a:t>
            </a:r>
            <a:r>
              <a:rPr lang="el-GR" dirty="0">
                <a:latin typeface="Times New Roman" panose="02020603050405020304" pitchFamily="18" charset="0"/>
                <a:cs typeface="Times New Roman" panose="02020603050405020304" pitchFamily="18" charset="0"/>
              </a:rPr>
              <a:t>. </a:t>
            </a:r>
            <a:endParaRPr lang="el-GR" dirty="0" smtClean="0">
              <a:latin typeface="Times New Roman" panose="02020603050405020304" pitchFamily="18" charset="0"/>
              <a:cs typeface="Times New Roman" panose="02020603050405020304" pitchFamily="18" charset="0"/>
            </a:endParaRPr>
          </a:p>
          <a:p>
            <a:pPr marL="0" indent="0">
              <a:buNone/>
            </a:pPr>
            <a:endParaRPr lang="el-GR" dirty="0" smtClean="0">
              <a:latin typeface="Times New Roman" panose="02020603050405020304" pitchFamily="18" charset="0"/>
              <a:cs typeface="Times New Roman" panose="02020603050405020304" pitchFamily="18" charset="0"/>
            </a:endParaRPr>
          </a:p>
          <a:p>
            <a:pPr marL="0" indent="0">
              <a:buNone/>
            </a:pPr>
            <a:r>
              <a:rPr lang="el-GR" dirty="0" smtClean="0">
                <a:latin typeface="Times New Roman" panose="02020603050405020304" pitchFamily="18" charset="0"/>
                <a:cs typeface="Times New Roman" panose="02020603050405020304" pitchFamily="18" charset="0"/>
              </a:rPr>
              <a:t>Η </a:t>
            </a:r>
            <a:r>
              <a:rPr lang="el-GR" dirty="0">
                <a:latin typeface="Times New Roman" panose="02020603050405020304" pitchFamily="18" charset="0"/>
                <a:cs typeface="Times New Roman" panose="02020603050405020304" pitchFamily="18" charset="0"/>
              </a:rPr>
              <a:t>ρεαλιστική θεωρία επιτρέπει να δεχθούμε </a:t>
            </a:r>
            <a:r>
              <a:rPr lang="el-GR" dirty="0" smtClean="0">
                <a:latin typeface="Times New Roman" panose="02020603050405020304" pitchFamily="18" charset="0"/>
                <a:cs typeface="Times New Roman" panose="02020603050405020304" pitchFamily="18" charset="0"/>
              </a:rPr>
              <a:t>ότι ακόμα </a:t>
            </a:r>
            <a:r>
              <a:rPr lang="el-GR" dirty="0">
                <a:latin typeface="Times New Roman" panose="02020603050405020304" pitchFamily="18" charset="0"/>
                <a:cs typeface="Times New Roman" panose="02020603050405020304" pitchFamily="18" charset="0"/>
              </a:rPr>
              <a:t>και αν δεν υπάρχουν μυθικά όντα, όπως </a:t>
            </a:r>
            <a:r>
              <a:rPr lang="el-GR" dirty="0" smtClean="0">
                <a:latin typeface="Times New Roman" panose="02020603050405020304" pitchFamily="18" charset="0"/>
                <a:cs typeface="Times New Roman" panose="02020603050405020304" pitchFamily="18" charset="0"/>
              </a:rPr>
              <a:t>Κένταυροι για παράδειγμα</a:t>
            </a:r>
            <a:r>
              <a:rPr lang="el-GR" dirty="0">
                <a:latin typeface="Times New Roman" panose="02020603050405020304" pitchFamily="18" charset="0"/>
                <a:cs typeface="Times New Roman" panose="02020603050405020304" pitchFamily="18" charset="0"/>
              </a:rPr>
              <a:t>, μία εικόνα που αναπαριστά έναν </a:t>
            </a:r>
            <a:r>
              <a:rPr lang="el-GR" dirty="0" smtClean="0">
                <a:latin typeface="Times New Roman" panose="02020603050405020304" pitchFamily="18" charset="0"/>
                <a:cs typeface="Times New Roman" panose="02020603050405020304" pitchFamily="18" charset="0"/>
              </a:rPr>
              <a:t>Κένταυρο </a:t>
            </a:r>
            <a:r>
              <a:rPr lang="el-GR" dirty="0">
                <a:latin typeface="Times New Roman" panose="02020603050405020304" pitchFamily="18" charset="0"/>
                <a:cs typeface="Times New Roman" panose="02020603050405020304" pitchFamily="18" charset="0"/>
              </a:rPr>
              <a:t>μπορεί </a:t>
            </a:r>
            <a:r>
              <a:rPr lang="el-GR" dirty="0" smtClean="0">
                <a:latin typeface="Times New Roman" panose="02020603050405020304" pitchFamily="18" charset="0"/>
                <a:cs typeface="Times New Roman" panose="02020603050405020304" pitchFamily="18" charset="0"/>
              </a:rPr>
              <a:t>ωστόσο να </a:t>
            </a:r>
            <a:r>
              <a:rPr lang="el-GR" dirty="0">
                <a:latin typeface="Times New Roman" panose="02020603050405020304" pitchFamily="18" charset="0"/>
                <a:cs typeface="Times New Roman" panose="02020603050405020304" pitchFamily="18" charset="0"/>
              </a:rPr>
              <a:t>μας παραπλανήσει τόσο ώστε να την εκλάβουμε όντως </a:t>
            </a:r>
            <a:r>
              <a:rPr lang="el-GR" dirty="0" smtClean="0">
                <a:latin typeface="Times New Roman" panose="02020603050405020304" pitchFamily="18" charset="0"/>
                <a:cs typeface="Times New Roman" panose="02020603050405020304" pitchFamily="18" charset="0"/>
              </a:rPr>
              <a:t>για Κένταυρο.</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865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285750" y="333374"/>
            <a:ext cx="11582400" cy="6334125"/>
          </a:xfrm>
        </p:spPr>
        <p:txBody>
          <a:bodyPr>
            <a:noAutofit/>
          </a:bodyPr>
          <a:lstStyle/>
          <a:p>
            <a:pPr marL="0" indent="0">
              <a:lnSpc>
                <a:spcPct val="100000"/>
              </a:lnSpc>
              <a:buNone/>
            </a:pPr>
            <a:r>
              <a:rPr lang="el-GR" sz="2400" dirty="0"/>
              <a:t>Παρά ταύτα, ούτε η τροποποιημένη αυτή εκδοχή της θεωρίας </a:t>
            </a:r>
            <a:r>
              <a:rPr lang="el-GR" sz="2400" dirty="0" smtClean="0"/>
              <a:t>της αναπαράστασης </a:t>
            </a:r>
            <a:r>
              <a:rPr lang="el-GR" sz="2400" dirty="0"/>
              <a:t>μπορεί να τύχει ανεπιφύλακτης αποδοχής.</a:t>
            </a:r>
          </a:p>
          <a:p>
            <a:pPr marL="0" indent="0">
              <a:lnSpc>
                <a:spcPct val="100000"/>
              </a:lnSpc>
              <a:buNone/>
            </a:pPr>
            <a:r>
              <a:rPr lang="el-GR" sz="2400" dirty="0"/>
              <a:t>Κατ’ αρχάς </a:t>
            </a:r>
            <a:r>
              <a:rPr lang="el-GR" sz="2400" b="1" dirty="0"/>
              <a:t>η περίπτωση πλάνης μέχρι του σημείου </a:t>
            </a:r>
            <a:r>
              <a:rPr lang="el-GR" sz="2400" b="1" dirty="0" smtClean="0"/>
              <a:t>σύγχυσης εικόνας </a:t>
            </a:r>
            <a:r>
              <a:rPr lang="el-GR" sz="2400" b="1" dirty="0"/>
              <a:t>και πράγματος δεν είναι πραγματικά πιθανή</a:t>
            </a:r>
            <a:r>
              <a:rPr lang="el-GR" sz="2400" dirty="0" smtClean="0"/>
              <a:t>. </a:t>
            </a:r>
          </a:p>
          <a:p>
            <a:pPr marL="0" indent="0">
              <a:lnSpc>
                <a:spcPct val="100000"/>
              </a:lnSpc>
              <a:buNone/>
            </a:pPr>
            <a:r>
              <a:rPr lang="el-GR" sz="2400" dirty="0" smtClean="0"/>
              <a:t>Η </a:t>
            </a:r>
            <a:r>
              <a:rPr lang="el-GR" sz="2400" dirty="0"/>
              <a:t>πιθανότητα </a:t>
            </a:r>
            <a:r>
              <a:rPr lang="el-GR" sz="2400" dirty="0" smtClean="0"/>
              <a:t>να εκλάβει κανείς την εικόνα για το πράγμα το ίδιο είναι μηδενική: η </a:t>
            </a:r>
            <a:r>
              <a:rPr lang="el-GR" sz="2400" b="1" dirty="0" smtClean="0"/>
              <a:t>παρατήρηση μιας εικόνας γίνεται εντός ορισμένων συνθηκών </a:t>
            </a:r>
            <a:r>
              <a:rPr lang="el-GR" sz="2400" b="1" dirty="0"/>
              <a:t>και εξαρτάται από εμπεδωμένες αντιληπτικές συνήθειες, </a:t>
            </a:r>
            <a:r>
              <a:rPr lang="el-GR" sz="2400" b="1" dirty="0" smtClean="0"/>
              <a:t>οι οποίες </a:t>
            </a:r>
            <a:r>
              <a:rPr lang="el-GR" sz="2400" b="1" dirty="0"/>
              <a:t>δεν επιτρέπουν τη </a:t>
            </a:r>
            <a:r>
              <a:rPr lang="el-GR" sz="2400" b="1" i="1" dirty="0"/>
              <a:t>σύγχυση </a:t>
            </a:r>
            <a:r>
              <a:rPr lang="el-GR" sz="2400" b="1" dirty="0"/>
              <a:t>μέχρι του σημείου ταύτισης </a:t>
            </a:r>
            <a:r>
              <a:rPr lang="el-GR" sz="2400" b="1" dirty="0" smtClean="0"/>
              <a:t>εικόνας και </a:t>
            </a:r>
            <a:r>
              <a:rPr lang="el-GR" sz="2400" b="1" dirty="0"/>
              <a:t>πράγματος</a:t>
            </a:r>
            <a:r>
              <a:rPr lang="el-GR" sz="2400" dirty="0"/>
              <a:t>. </a:t>
            </a:r>
            <a:endParaRPr lang="el-GR" sz="2400" dirty="0" smtClean="0"/>
          </a:p>
          <a:p>
            <a:pPr marL="0" indent="0">
              <a:lnSpc>
                <a:spcPct val="100000"/>
              </a:lnSpc>
              <a:buNone/>
            </a:pPr>
            <a:r>
              <a:rPr lang="el-GR" sz="2400" dirty="0" smtClean="0"/>
              <a:t>Συνήθως </a:t>
            </a:r>
            <a:r>
              <a:rPr lang="el-GR" sz="2400" dirty="0"/>
              <a:t>βλέπουμε πίνακες μέσα σε χώρους που </a:t>
            </a:r>
            <a:r>
              <a:rPr lang="el-GR" sz="2400" dirty="0" smtClean="0"/>
              <a:t>είναι προορισμένοι </a:t>
            </a:r>
            <a:r>
              <a:rPr lang="el-GR" sz="2400" dirty="0"/>
              <a:t>γι’ αυτό το σκοπό (γκαλερί, μουσεία) και υπό </a:t>
            </a:r>
            <a:r>
              <a:rPr lang="el-GR" sz="2400" dirty="0" smtClean="0"/>
              <a:t>συνθήκες, που </a:t>
            </a:r>
            <a:r>
              <a:rPr lang="el-GR" sz="2400" dirty="0"/>
              <a:t>δύσκολα μπορούν να επιτρέψουν την παραπλάνηση· μέσα </a:t>
            </a:r>
            <a:r>
              <a:rPr lang="el-GR" sz="2400" dirty="0" smtClean="0"/>
              <a:t>σε κορνίζες </a:t>
            </a:r>
            <a:r>
              <a:rPr lang="el-GR" sz="2400" dirty="0"/>
              <a:t>ή πλαίσια, ή εν πάση περιπτώσει κρεμασμένους σε </a:t>
            </a:r>
            <a:r>
              <a:rPr lang="el-GR" sz="2400" dirty="0" smtClean="0"/>
              <a:t>ένα ομοιόμορφο </a:t>
            </a:r>
            <a:r>
              <a:rPr lang="el-GR" sz="2400" dirty="0"/>
              <a:t>βάθος, που επιτρέπει να τους ατενίζουμε ως αυτό </a:t>
            </a:r>
            <a:r>
              <a:rPr lang="el-GR" sz="2400" dirty="0" smtClean="0"/>
              <a:t>ακριβώς που </a:t>
            </a:r>
            <a:r>
              <a:rPr lang="el-GR" sz="2400" dirty="0"/>
              <a:t>είναι: πίνακες δηλ. που αναπαριστούν αυτό ή το άλλο </a:t>
            </a:r>
            <a:r>
              <a:rPr lang="el-GR" sz="2400" dirty="0" smtClean="0"/>
              <a:t>αντικείμενο και </a:t>
            </a:r>
            <a:r>
              <a:rPr lang="el-GR" sz="2400" dirty="0"/>
              <a:t>όχι αυτά τα ίδια τα αναπαριστάμενα </a:t>
            </a:r>
            <a:r>
              <a:rPr lang="el-GR" sz="2400" dirty="0" smtClean="0"/>
              <a:t>αντικείμενα.</a:t>
            </a:r>
            <a:endParaRPr lang="el-GR" sz="2400" dirty="0"/>
          </a:p>
        </p:txBody>
      </p:sp>
    </p:spTree>
    <p:extLst>
      <p:ext uri="{BB962C8B-B14F-4D97-AF65-F5344CB8AC3E}">
        <p14:creationId xmlns:p14="http://schemas.microsoft.com/office/powerpoint/2010/main" val="1147834560"/>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2816</TotalTime>
  <Words>2808</Words>
  <Application>Microsoft Office PowerPoint</Application>
  <PresentationFormat>Ευρεία οθόνη</PresentationFormat>
  <Paragraphs>101</Paragraphs>
  <Slides>31</Slides>
  <Notes>0</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31</vt:i4>
      </vt:variant>
    </vt:vector>
  </HeadingPairs>
  <TitlesOfParts>
    <vt:vector size="37" baseType="lpstr">
      <vt:lpstr>Arial</vt:lpstr>
      <vt:lpstr>Calibri</vt:lpstr>
      <vt:lpstr>Calibri Light</vt:lpstr>
      <vt:lpstr>Times New Roman</vt:lpstr>
      <vt:lpstr>TimesNewRomanPS-BoldMT</vt:lpstr>
      <vt:lpstr>Θέμα του Office</vt:lpstr>
      <vt:lpstr>ΤΕΧΝΗ ΚΑΙ ΑΝΑΠΑΡΑΣΤΑΣΗ </vt:lpstr>
      <vt:lpstr>Ρεαλιστική αναπαράσταση</vt:lpstr>
      <vt:lpstr>Παρουσίαση του PowerPoint</vt:lpstr>
      <vt:lpstr>Παρουσίαση του PowerPoint</vt:lpstr>
      <vt:lpstr>Παρουσίαση του PowerPoint</vt:lpstr>
      <vt:lpstr>Παρουσίαση του PowerPoint</vt:lpstr>
      <vt:lpstr>Η δοκιμασία της πιστότητας της αναπαράστασης δεν έχει να κάνει με τον βαθμό ομοιότητας του αντιγράφου προς το αντιγραφόμενο –όπως στη θεωρία της μίμησης ως ομοιότητας– αλλά με τον βαθμό πρόκλησης στον θεατή που βρίσκεται ενώπιον μιας καλλιτεχνικής αναπαράστασης των ίδιων αντιδράσεων που αυτός θα είχε και απέναντι στο αναπαριστάμενο αντικείμενο.  Αυτή η εκδοχή αναπαραστασιακής πιστότητας επιτρέπει τη διατύπωση μιας ρεαλιστικής θεωρίας, η οποία μεταφέρει το βάρος του ελέγχου επιτυχίας της αναπαράστασης από την αναπαραστασιακή εικόνα και την ομοιότητά της προς αυτό που αναπαριστά, στον θεατή και τις αντιδράσεις του απέναντι στην εικόνα, την οποία εκλαμβάνει ως το αναπαριστάμενο.</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Προβληματισμός</vt:lpstr>
      <vt:lpstr>Παρουσίαση του PowerPoint</vt:lpstr>
      <vt:lpstr>Παρουσίαση του PowerPoint</vt:lpstr>
      <vt:lpstr>Παρουσίαση του PowerPoint</vt:lpstr>
      <vt:lpstr>Παρουσίαση του PowerPoint</vt:lpstr>
      <vt:lpstr> Η αναφορικότητα της τέχνης ή Αυτό περί του οποίου είναι η τέχνη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aleka.mouriki@outlook.com</dc:creator>
  <cp:lastModifiedBy>user</cp:lastModifiedBy>
  <cp:revision>65</cp:revision>
  <dcterms:created xsi:type="dcterms:W3CDTF">2020-10-13T09:32:25Z</dcterms:created>
  <dcterms:modified xsi:type="dcterms:W3CDTF">2023-10-31T14:50:30Z</dcterms:modified>
</cp:coreProperties>
</file>