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 autoAdjust="0"/>
    <p:restoredTop sz="50000"/>
  </p:normalViewPr>
  <p:slideViewPr>
    <p:cSldViewPr snapToGrid="0">
      <p:cViewPr varScale="1">
        <p:scale>
          <a:sx n="44" d="100"/>
          <a:sy n="44" d="100"/>
        </p:scale>
        <p:origin x="1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W6WO5XabD-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C8DDAA0-4D2C-4760-9930-B403319BA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Αποτελέσματα Γλωσσικής Επαφής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6CFCD1FB-D171-4573-80C6-D3F2DB71F5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ΙΙ: Δομικός δανεισμός</a:t>
            </a:r>
          </a:p>
        </p:txBody>
      </p:sp>
    </p:spTree>
    <p:extLst>
      <p:ext uri="{BB962C8B-B14F-4D97-AF65-F5344CB8AC3E}">
        <p14:creationId xmlns:p14="http://schemas.microsoft.com/office/powerpoint/2010/main" val="195956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D6E5479-D0E2-4A87-B38A-746367D2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λεξιλογικού – δομικού δανεισμού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DE12707-E6C7-429F-94DA-1A039BA74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Συνήθως θεωρούμε ότι σε περιπτώσεις γλωσσικής επαφής προηγείται ο λεξιλογικός δανεισμός και έπεται ο δομικός</a:t>
            </a:r>
          </a:p>
          <a:p>
            <a:r>
              <a:rPr lang="el-GR" dirty="0"/>
              <a:t>Αυτό εν πολλοίς ισχύει, όμως θα πρέπει να διαφοροποιήσουμε δύο περιπτώσεις επαφής: Γλωσσική διατήρηση και γλωσσική μετατόπιση ή γενικότερα από Γ2 σε Γ1 ή το αντίστροφο</a:t>
            </a:r>
          </a:p>
          <a:p>
            <a:r>
              <a:rPr lang="en-US" dirty="0"/>
              <a:t>https://blogs.transparent.com/greek/common-mistakes-greeks-make-in-english/</a:t>
            </a:r>
            <a:endParaRPr lang="el-GR" dirty="0"/>
          </a:p>
          <a:p>
            <a:r>
              <a:rPr lang="en-US" dirty="0"/>
              <a:t>https://www.alphabetagreek.com/blog/do-you-make-these-10-errors-in-greek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6414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5A1F03-2656-4488-A1D0-EB37D246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Παράγοντες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6F0969B-2512-479B-88E1-ACA1957C4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Ένταση (γνώση, </a:t>
            </a:r>
            <a:r>
              <a:rPr lang="el-GR" dirty="0" err="1"/>
              <a:t>κοινωνιογλωσσικές</a:t>
            </a:r>
            <a:r>
              <a:rPr lang="el-GR" dirty="0"/>
              <a:t> συνθήκες)</a:t>
            </a:r>
          </a:p>
          <a:p>
            <a:r>
              <a:rPr lang="el-GR" dirty="0"/>
              <a:t>Χρονική διάρκεια</a:t>
            </a:r>
          </a:p>
          <a:p>
            <a:r>
              <a:rPr lang="el-GR" dirty="0"/>
              <a:t>Στάση των ομιλητών</a:t>
            </a:r>
          </a:p>
        </p:txBody>
      </p:sp>
    </p:spTree>
    <p:extLst>
      <p:ext uri="{BB962C8B-B14F-4D97-AF65-F5344CB8AC3E}">
        <p14:creationId xmlns:p14="http://schemas.microsoft.com/office/powerpoint/2010/main" val="2895901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7B2983C-3D47-40CF-9340-3CDE483F6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Romani (Greece)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DF1BD35-576F-437D-B3AB-F31CE95C9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</a:t>
            </a:r>
            <a:r>
              <a:rPr lang="en-US" dirty="0"/>
              <a:t>    </a:t>
            </a:r>
            <a:r>
              <a:rPr lang="en-US" dirty="0" err="1"/>
              <a:t>boro</a:t>
            </a:r>
            <a:r>
              <a:rPr lang="en-US" dirty="0"/>
              <a:t>        </a:t>
            </a:r>
            <a:r>
              <a:rPr lang="en-US" dirty="0" err="1"/>
              <a:t>te</a:t>
            </a:r>
            <a:r>
              <a:rPr lang="en-US" dirty="0"/>
              <a:t>         </a:t>
            </a:r>
            <a:r>
              <a:rPr lang="en-US" dirty="0" err="1"/>
              <a:t>diavazo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NEG can-1SG  COMP     study-1SG</a:t>
            </a:r>
          </a:p>
          <a:p>
            <a:r>
              <a:rPr lang="en-US" dirty="0"/>
              <a:t>soske        prep-</a:t>
            </a:r>
            <a:r>
              <a:rPr lang="en-US" dirty="0" err="1"/>
              <a:t>i</a:t>
            </a:r>
            <a:r>
              <a:rPr lang="en-US" dirty="0"/>
              <a:t>           </a:t>
            </a:r>
            <a:r>
              <a:rPr lang="en-US" dirty="0" err="1"/>
              <a:t>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because	must-3SG       COMP</a:t>
            </a:r>
          </a:p>
          <a:p>
            <a:r>
              <a:rPr lang="en-US" dirty="0" err="1"/>
              <a:t>vojt</a:t>
            </a:r>
            <a:r>
              <a:rPr lang="en-US" dirty="0"/>
              <a:t>-</a:t>
            </a:r>
            <a:r>
              <a:rPr lang="en-US" dirty="0" err="1"/>
              <a:t>iz</a:t>
            </a:r>
            <a:r>
              <a:rPr lang="en-US" dirty="0"/>
              <a:t>-av           me               </a:t>
            </a:r>
            <a:r>
              <a:rPr lang="en-US" dirty="0" err="1"/>
              <a:t>daj</a:t>
            </a:r>
            <a:r>
              <a:rPr lang="en-US" dirty="0"/>
              <a:t>-a</a:t>
            </a:r>
          </a:p>
          <a:p>
            <a:pPr marL="0" indent="0">
              <a:buNone/>
            </a:pPr>
            <a:r>
              <a:rPr lang="en-US" dirty="0"/>
              <a:t>     help-loan-1sg      my-obl.      Mother-obl.</a:t>
            </a:r>
          </a:p>
          <a:p>
            <a:pPr marL="0" indent="0">
              <a:buNone/>
            </a:pPr>
            <a:r>
              <a:rPr lang="en-US" dirty="0"/>
              <a:t>“I cannot study because I have to help my mother’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491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717DE9A-BF58-42D8-80D9-88821438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81C5E99-FA53-4AAC-A9D2-8DFDA7142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Δομικός δανεισμός ουσιαστικά είναι ο δανεισμός στοιχείων που δεν αφορούν το λεξιλόγιο, αλλά τα δομικά στοιχεία μίας γλώσσας με την ευρύτερη δυνατή σημασία του όρου, όπως τα φωνήματα, τα μορφήματα αλλά και τα συντακτικά σχήματα</a:t>
            </a:r>
            <a:endParaRPr lang="en-US" dirty="0"/>
          </a:p>
          <a:p>
            <a:r>
              <a:rPr lang="el-GR" dirty="0"/>
              <a:t>2 βασικά ερωτήματα:</a:t>
            </a:r>
          </a:p>
          <a:p>
            <a:r>
              <a:rPr lang="el-GR" dirty="0"/>
              <a:t>Α) Είναι εφικτός;</a:t>
            </a:r>
          </a:p>
          <a:p>
            <a:r>
              <a:rPr lang="el-GR" dirty="0"/>
              <a:t>Β) Αν ναι, υπό ποιες προϋποθέσεις;</a:t>
            </a:r>
          </a:p>
        </p:txBody>
      </p:sp>
    </p:spTree>
    <p:extLst>
      <p:ext uri="{BB962C8B-B14F-4D97-AF65-F5344CB8AC3E}">
        <p14:creationId xmlns:p14="http://schemas.microsoft.com/office/powerpoint/2010/main" val="153070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B7BB69-2356-45C5-B207-AD35AFEA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Λίγη ιστορία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24F1758-50E0-4BE8-A93B-A0FD3A3E3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δανεισμός φωνολογικών στοιχείων πάντοτε θεωρούνταν –και ακόμα θεωρείται- πολύ δύσκολος και περιορισμένος</a:t>
            </a:r>
          </a:p>
          <a:p>
            <a:r>
              <a:rPr lang="el-GR" dirty="0"/>
              <a:t>Στη μορφολογία, η κλίση ήταν σχεδόν «απαγορευμένο έδαφος» για τον δανεισμό (που περιοριζόταν στη παραγωγή)</a:t>
            </a:r>
          </a:p>
          <a:p>
            <a:r>
              <a:rPr lang="el-GR" dirty="0"/>
              <a:t>Αλλά και στη σύνταξη: Σπάνια</a:t>
            </a:r>
          </a:p>
          <a:p>
            <a:r>
              <a:rPr lang="en-US" dirty="0" err="1"/>
              <a:t>Weinreich</a:t>
            </a:r>
            <a:r>
              <a:rPr lang="en-US" dirty="0"/>
              <a:t>: “echoing Jakobson, a language accepts foreign structural elements only when they correspond to its own tendencies of development”</a:t>
            </a:r>
            <a:r>
              <a:rPr lang="el-GR" dirty="0"/>
              <a:t> &gt; Πολύ συχνή αντίληψη και σήμερα</a:t>
            </a:r>
            <a:endParaRPr lang="en-US" dirty="0"/>
          </a:p>
          <a:p>
            <a:r>
              <a:rPr lang="el-GR" dirty="0"/>
              <a:t>Είναι όμως έτσι;</a:t>
            </a:r>
          </a:p>
        </p:txBody>
      </p:sp>
    </p:spTree>
    <p:extLst>
      <p:ext uri="{BB962C8B-B14F-4D97-AF65-F5344CB8AC3E}">
        <p14:creationId xmlns:p14="http://schemas.microsoft.com/office/powerpoint/2010/main" val="267416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96DDD11-7BC6-4AC9-86A7-CA57F2DB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δομικού δανεισμού</a:t>
            </a:r>
            <a:br>
              <a:rPr lang="el-GR" dirty="0"/>
            </a:br>
            <a:r>
              <a:rPr lang="el-GR" dirty="0"/>
              <a:t>Ι: Φωνολογία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A274ED6-0198-46F0-AC77-A8BBB9726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γλώσσα Ζουλού έχει δανειστεί τα </a:t>
            </a:r>
            <a:r>
              <a:rPr lang="en-US" dirty="0"/>
              <a:t>clicks </a:t>
            </a:r>
            <a:r>
              <a:rPr lang="el-GR" dirty="0"/>
              <a:t>από τις γλώσσες </a:t>
            </a:r>
            <a:r>
              <a:rPr lang="en-US" dirty="0"/>
              <a:t>Khoisan, </a:t>
            </a:r>
            <a:r>
              <a:rPr lang="el-GR" dirty="0"/>
              <a:t>τα οποία είναι πολύ σπάνια διαγλωσσικά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https://www.youtube.com/watch?v=W6WO5XabD-s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/>
              <a:t>Αλλά και στην Αγγλική: Η Αρχαία Αγγλική δεν είχε /</a:t>
            </a:r>
            <a:r>
              <a:rPr lang="en-US" dirty="0"/>
              <a:t>v/ </a:t>
            </a:r>
            <a:r>
              <a:rPr lang="el-GR" dirty="0"/>
              <a:t>παρά μόνο ως </a:t>
            </a:r>
            <a:r>
              <a:rPr lang="el-GR" dirty="0" err="1"/>
              <a:t>ηχηροποιημένο</a:t>
            </a:r>
            <a:r>
              <a:rPr lang="el-GR" dirty="0"/>
              <a:t> /</a:t>
            </a:r>
            <a:r>
              <a:rPr lang="en-US" dirty="0"/>
              <a:t>f/ (</a:t>
            </a:r>
            <a:r>
              <a:rPr lang="el-GR" dirty="0"/>
              <a:t>πβ. </a:t>
            </a:r>
            <a:r>
              <a:rPr lang="en-US" dirty="0" err="1"/>
              <a:t>Ofer</a:t>
            </a:r>
            <a:r>
              <a:rPr lang="en-US" dirty="0"/>
              <a:t> &gt; over) </a:t>
            </a:r>
            <a:r>
              <a:rPr lang="el-GR" dirty="0"/>
              <a:t>αλλά το απέκτησε μετά από την επαφή με την Αρχ. Γαλλική</a:t>
            </a:r>
          </a:p>
        </p:txBody>
      </p:sp>
    </p:spTree>
    <p:extLst>
      <p:ext uri="{BB962C8B-B14F-4D97-AF65-F5344CB8AC3E}">
        <p14:creationId xmlns:p14="http://schemas.microsoft.com/office/powerpoint/2010/main" val="350087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E2557F2-C467-4BCE-AD88-FFD0AF90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δομικού δανεισμού</a:t>
            </a:r>
            <a:br>
              <a:rPr lang="el-GR" dirty="0"/>
            </a:br>
            <a:r>
              <a:rPr lang="el-GR" dirty="0"/>
              <a:t>ΙΙ: Μορφολογία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968F65F-F775-4E6A-96B5-F663B1631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Φερτέκ</a:t>
            </a:r>
            <a:r>
              <a:rPr lang="el-GR" dirty="0"/>
              <a:t> Καππαδοκίας</a:t>
            </a:r>
          </a:p>
          <a:p>
            <a:pPr marL="0" indent="0">
              <a:buNone/>
            </a:pPr>
            <a:r>
              <a:rPr lang="el-GR" dirty="0" err="1"/>
              <a:t>Νέκα</a:t>
            </a:r>
            <a:r>
              <a:rPr lang="en-US" dirty="0"/>
              <a:t>						</a:t>
            </a:r>
            <a:r>
              <a:rPr lang="el-GR" dirty="0" err="1"/>
              <a:t>Νέκες</a:t>
            </a:r>
            <a:endParaRPr lang="el-GR" dirty="0"/>
          </a:p>
          <a:p>
            <a:pPr marL="0" indent="0">
              <a:buNone/>
            </a:pPr>
            <a:r>
              <a:rPr lang="el-GR" dirty="0" err="1"/>
              <a:t>Νέκα</a:t>
            </a:r>
            <a:r>
              <a:rPr lang="en-US" dirty="0" err="1"/>
              <a:t>yu</a:t>
            </a:r>
            <a:r>
              <a:rPr lang="el-GR" dirty="0"/>
              <a:t>						</a:t>
            </a:r>
            <a:r>
              <a:rPr lang="el-GR" dirty="0" err="1"/>
              <a:t>Νέκε</a:t>
            </a:r>
            <a:r>
              <a:rPr lang="en-US" dirty="0" err="1"/>
              <a:t>zyu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 err="1"/>
              <a:t>Αρμενιακή</a:t>
            </a:r>
            <a:r>
              <a:rPr lang="el-GR" dirty="0"/>
              <a:t>: Όλος ο κλιτικός της τύπος άλλαξε σε συγκολλητικό υπό την επίδραση Τουρκικών γλωσσών</a:t>
            </a:r>
          </a:p>
        </p:txBody>
      </p:sp>
    </p:spTree>
    <p:extLst>
      <p:ext uri="{BB962C8B-B14F-4D97-AF65-F5344CB8AC3E}">
        <p14:creationId xmlns:p14="http://schemas.microsoft.com/office/powerpoint/2010/main" val="78499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512F079-9A04-4F3A-B06B-3E06368A4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δομικού δανεισμού</a:t>
            </a:r>
            <a:br>
              <a:rPr lang="el-GR" dirty="0"/>
            </a:br>
            <a:r>
              <a:rPr lang="el-GR" dirty="0"/>
              <a:t>ΙΙΙ: Σύνταξη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B4EC6CE-8962-4D9E-8D22-A6123846B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Pipil (Mesoamerican)</a:t>
            </a:r>
          </a:p>
          <a:p>
            <a:pPr marL="0" indent="0">
              <a:buNone/>
            </a:pPr>
            <a:r>
              <a:rPr lang="en-US" dirty="0"/>
              <a:t>Mu-</a:t>
            </a:r>
            <a:r>
              <a:rPr lang="en-US" dirty="0" err="1"/>
              <a:t>manuh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mas</a:t>
            </a:r>
            <a:r>
              <a:rPr lang="en-US" dirty="0"/>
              <a:t> </a:t>
            </a:r>
            <a:r>
              <a:rPr lang="en-US" dirty="0" err="1"/>
              <a:t>bibo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ke</a:t>
            </a:r>
            <a:r>
              <a:rPr lang="en-US" dirty="0"/>
              <a:t> </a:t>
            </a:r>
            <a:r>
              <a:rPr lang="en-US" dirty="0" err="1"/>
              <a:t>taha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Your-brother more handsome than you</a:t>
            </a:r>
          </a:p>
          <a:p>
            <a:pPr marL="0" indent="0">
              <a:buNone/>
            </a:pPr>
            <a:r>
              <a:rPr lang="el-GR" dirty="0"/>
              <a:t>Πβ. Ισπανικά: </a:t>
            </a:r>
            <a:r>
              <a:rPr lang="en-US" dirty="0"/>
              <a:t>mas….que</a:t>
            </a:r>
          </a:p>
          <a:p>
            <a:r>
              <a:rPr lang="el-GR" dirty="0"/>
              <a:t>Συχνά μπορεί να είναι απλά ενισχυτικός, με βάση ήδη υπάρχουσες δομές που ενισχύονται ως προς τη συχνότητα χρήσης &gt; Παραδείγματα από την Ελληνική (;)</a:t>
            </a:r>
          </a:p>
          <a:p>
            <a:r>
              <a:rPr lang="el-GR" dirty="0"/>
              <a:t>Απλά σε αυτή την περίπτωση είναι δύσκολο να αποδείξουμε ότι πράγματι υπάρχει επιρροή από άλλη γλώσσα</a:t>
            </a:r>
            <a:endParaRPr lang="en-US" dirty="0"/>
          </a:p>
          <a:p>
            <a:r>
              <a:rPr lang="el-GR" dirty="0"/>
              <a:t>Πβ. Και σιγά-σιγά, λίγο-λίγο, γιαβάς-γιαβάς κλπ. ως χαρακτηριστικό Μεσογειακών γλωσσών &gt; </a:t>
            </a:r>
            <a:r>
              <a:rPr lang="en-US" dirty="0" err="1"/>
              <a:t>Sprachbund</a:t>
            </a:r>
            <a:r>
              <a:rPr lang="en-US" dirty="0"/>
              <a:t> </a:t>
            </a:r>
            <a:r>
              <a:rPr lang="el-GR" dirty="0"/>
              <a:t>(περισσότερα στις «περιοχές γλωσσικής επαφής»)</a:t>
            </a:r>
          </a:p>
        </p:txBody>
      </p:sp>
    </p:spTree>
    <p:extLst>
      <p:ext uri="{BB962C8B-B14F-4D97-AF65-F5344CB8AC3E}">
        <p14:creationId xmlns:p14="http://schemas.microsoft.com/office/powerpoint/2010/main" val="402111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6F203E3-2F25-4708-B281-DC72A276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μπορεί να συμβεί;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39C4DA1-7618-4122-BB8D-1F1C3F8AB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Στον φωνολογικό τομέα, σχεδόν πάντοτε φαίνεται να </a:t>
            </a:r>
            <a:r>
              <a:rPr lang="el-GR" dirty="0" err="1"/>
              <a:t>διαμεσολαβείται</a:t>
            </a:r>
            <a:r>
              <a:rPr lang="el-GR" dirty="0"/>
              <a:t> από λεξικό δανεισμό</a:t>
            </a:r>
          </a:p>
          <a:p>
            <a:r>
              <a:rPr lang="el-GR" dirty="0"/>
              <a:t>Π.χ. Αγγλική</a:t>
            </a:r>
            <a:r>
              <a:rPr lang="en-US" dirty="0"/>
              <a:t> &lt; </a:t>
            </a:r>
            <a:r>
              <a:rPr lang="el-GR" dirty="0" err="1"/>
              <a:t>Γαλ</a:t>
            </a:r>
            <a:r>
              <a:rPr lang="el-GR" dirty="0"/>
              <a:t>. </a:t>
            </a:r>
            <a:r>
              <a:rPr lang="en-US" dirty="0"/>
              <a:t>Vine, voice, view, victory, venue ….</a:t>
            </a:r>
          </a:p>
          <a:p>
            <a:r>
              <a:rPr lang="el-GR" dirty="0"/>
              <a:t>Απέκτησε λοιπόν και η Αγγλική το φώνημα /</a:t>
            </a:r>
            <a:r>
              <a:rPr lang="en-US" dirty="0"/>
              <a:t>v/ </a:t>
            </a:r>
            <a:r>
              <a:rPr lang="el-GR" dirty="0"/>
              <a:t>που χρησιμοποιείται σήμερα π.χ. </a:t>
            </a:r>
            <a:r>
              <a:rPr lang="en-US" dirty="0"/>
              <a:t>Few – view</a:t>
            </a:r>
            <a:endParaRPr lang="el-GR" dirty="0"/>
          </a:p>
          <a:p>
            <a:r>
              <a:rPr lang="el-GR" dirty="0"/>
              <a:t>Το ίδιο και στον μορφολογικό, ειδικά σε ό,τι αφορά τα παραγωγικά μορφήματα, που δανείζονται εύκολα μάλλον μέσω του λεξιλογικού δανεισμού</a:t>
            </a:r>
          </a:p>
          <a:p>
            <a:r>
              <a:rPr lang="el-GR" dirty="0"/>
              <a:t>Π.χ. Αγγλική –</a:t>
            </a:r>
            <a:r>
              <a:rPr lang="en-US" dirty="0" err="1"/>
              <a:t>tion</a:t>
            </a:r>
            <a:r>
              <a:rPr lang="en-US" dirty="0"/>
              <a:t>, </a:t>
            </a:r>
            <a:r>
              <a:rPr lang="el-GR" dirty="0"/>
              <a:t>Ελληνική –άρω, -</a:t>
            </a:r>
            <a:r>
              <a:rPr lang="el-GR" dirty="0" err="1"/>
              <a:t>τζής</a:t>
            </a:r>
            <a:r>
              <a:rPr lang="el-GR" dirty="0"/>
              <a:t> κλπ.</a:t>
            </a:r>
          </a:p>
        </p:txBody>
      </p:sp>
    </p:spTree>
    <p:extLst>
      <p:ext uri="{BB962C8B-B14F-4D97-AF65-F5344CB8AC3E}">
        <p14:creationId xmlns:p14="http://schemas.microsoft.com/office/powerpoint/2010/main" val="389071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2B92520-083D-43A2-8D35-0799F8B1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Γραμματικοποίηση</a:t>
            </a:r>
            <a:r>
              <a:rPr lang="el-GR" dirty="0"/>
              <a:t> από επαφή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9119EC0-2F9B-4CDF-AC61-1D4ACD7E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Ευρώπη:  </a:t>
            </a:r>
            <a:r>
              <a:rPr lang="en-US" dirty="0"/>
              <a:t>I have written</a:t>
            </a:r>
          </a:p>
          <a:p>
            <a:pPr marL="0" indent="0">
              <a:buNone/>
            </a:pPr>
            <a:r>
              <a:rPr lang="en-US" dirty="0"/>
              <a:t>		     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publie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l-GR" dirty="0"/>
              <a:t>	</a:t>
            </a:r>
            <a:r>
              <a:rPr lang="en-US" dirty="0"/>
              <a:t>Ich </a:t>
            </a:r>
            <a:r>
              <a:rPr lang="en-US" dirty="0" err="1"/>
              <a:t>habe</a:t>
            </a:r>
            <a:r>
              <a:rPr lang="en-US" dirty="0"/>
              <a:t> </a:t>
            </a:r>
            <a:r>
              <a:rPr lang="en-US" dirty="0" err="1"/>
              <a:t>gefunden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l-GR" dirty="0"/>
              <a:t>Έχω γράψει</a:t>
            </a:r>
            <a:r>
              <a:rPr lang="en-US" dirty="0"/>
              <a:t>…</a:t>
            </a:r>
          </a:p>
          <a:p>
            <a:r>
              <a:rPr lang="el-GR" dirty="0"/>
              <a:t>Μήπως είναι αποτέλεσμα γλωσσικής επαφής;</a:t>
            </a:r>
          </a:p>
          <a:p>
            <a:r>
              <a:rPr lang="el-GR" dirty="0"/>
              <a:t>Συχνά, και εδώ η επαφή ενισχύει ήδη υπάρχουσες δομές / τάσεις</a:t>
            </a:r>
          </a:p>
        </p:txBody>
      </p:sp>
    </p:spTree>
    <p:extLst>
      <p:ext uri="{BB962C8B-B14F-4D97-AF65-F5344CB8AC3E}">
        <p14:creationId xmlns:p14="http://schemas.microsoft.com/office/powerpoint/2010/main" val="305246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DED7065-704E-468A-96E9-6DE1449EB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Πόσο συχνός είναι ο δομικός δανεισμός;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CE5FA24E-4397-4B58-A829-ABE412D6B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 φωνολογία, δε φαίνεται να είναι πολύ συχνός</a:t>
            </a:r>
          </a:p>
          <a:p>
            <a:r>
              <a:rPr lang="el-GR" dirty="0"/>
              <a:t>Στη μορφολογία, παραγωγικά μορφήματα και ελεύθερα γραμματικά μορφήματα (π.χ. σύνδεσμοι, προθέσεις κλπ.) μπορούν να δανειστούν εύκολα, όχι όμως και η κλίση (ως μέρος ενός παραδείγματος)</a:t>
            </a:r>
          </a:p>
          <a:p>
            <a:r>
              <a:rPr lang="el-GR" dirty="0"/>
              <a:t>Στη σύνταξη, είναι δύσκολο να είμαστε σίγουροι λόγω σύγκλισης πολλών γλωσσών, και ουσιαστικής έλλειψης αυθαίρετου</a:t>
            </a:r>
          </a:p>
        </p:txBody>
      </p:sp>
    </p:spTree>
    <p:extLst>
      <p:ext uri="{BB962C8B-B14F-4D97-AF65-F5344CB8AC3E}">
        <p14:creationId xmlns:p14="http://schemas.microsoft.com/office/powerpoint/2010/main" val="475297963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2315</TotalTime>
  <Words>544</Words>
  <Application>Microsoft Macintosh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Όψη</vt:lpstr>
      <vt:lpstr>Αποτελέσματα Γλωσσικής Επαφής</vt:lpstr>
      <vt:lpstr>Ορισμός</vt:lpstr>
      <vt:lpstr>Λίγη ιστορία</vt:lpstr>
      <vt:lpstr>Παραδείγματα δομικού δανεισμού Ι: Φωνολογία</vt:lpstr>
      <vt:lpstr>Παραδείγματα δομικού δανεισμού ΙΙ: Μορφολογία</vt:lpstr>
      <vt:lpstr>Παραδείγματα δομικού δανεισμού ΙΙΙ: Σύνταξη</vt:lpstr>
      <vt:lpstr>Πώς μπορεί να συμβεί;</vt:lpstr>
      <vt:lpstr>Γραμματικοποίηση από επαφή</vt:lpstr>
      <vt:lpstr>Πόσο συχνός είναι ο δομικός δανεισμός;</vt:lpstr>
      <vt:lpstr>Σχέση λεξιλογικού – δομικού δανεισμού</vt:lpstr>
      <vt:lpstr>Παράγοντες</vt:lpstr>
      <vt:lpstr>Romani (Greece)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Αποτελέσματα Γλωσσικής Επαφής</dc:title>
  <dc:creator>WinUser</dc:creator>
  <cp:lastModifiedBy>Microsoft Office User</cp:lastModifiedBy>
  <cp:revision>25</cp:revision>
  <dcterms:created xsi:type="dcterms:W3CDTF">2019-03-12T11:58:15Z</dcterms:created>
  <dcterms:modified xsi:type="dcterms:W3CDTF">2019-04-20T19:53:41Z</dcterms:modified>
</cp:coreProperties>
</file>