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72" r:id="rId4"/>
    <p:sldId id="274" r:id="rId5"/>
    <p:sldId id="261" r:id="rId6"/>
    <p:sldId id="275" r:id="rId7"/>
    <p:sldId id="264" r:id="rId8"/>
    <p:sldId id="265" r:id="rId9"/>
    <p:sldId id="276" r:id="rId10"/>
    <p:sldId id="273" r:id="rId11"/>
    <p:sldId id="266" r:id="rId12"/>
    <p:sldId id="267" r:id="rId13"/>
    <p:sldId id="268" r:id="rId14"/>
    <p:sldId id="277" r:id="rId15"/>
    <p:sldId id="28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C20E8-9D3C-42B7-8371-7FBD44625C78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F011-D8D9-4132-AF5E-770107663F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650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 το Φοινικικό στο Ελληνικό αλφάβητο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Πάριο Χρονικό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Από τις Αιγυπτιακές γραφές στο Φοινικικό και Ελληνικό – Λατινικό αλφάβητο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55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Οι διαλεκτικές ομάδες της Αρχαίας Ελληνικής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530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Οι Αρχαίες</a:t>
            </a:r>
            <a:r>
              <a:rPr lang="el-GR" baseline="0" dirty="0" smtClean="0"/>
              <a:t> διαλεκτικές ομάδες μαζί με επιμέρους διαφοροποιήσεις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4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Ποικιλία στα αρχαιοελληνικά </a:t>
            </a:r>
            <a:r>
              <a:rPr lang="el-GR" dirty="0" smtClean="0"/>
              <a:t>αλφάβητα στις διάφορες</a:t>
            </a:r>
            <a:r>
              <a:rPr lang="el-GR" baseline="0" dirty="0" smtClean="0"/>
              <a:t> διαλεκτικές περιοχές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Ποικιλία στα Αρχαιοελληνικά</a:t>
            </a:r>
            <a:r>
              <a:rPr lang="el-GR" baseline="0" dirty="0" smtClean="0"/>
              <a:t> αλφάβητα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152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Παμφυλία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318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Πρώτες επιγραφές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7678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Θήρα, 8</a:t>
            </a:r>
            <a:r>
              <a:rPr lang="el-GR" baseline="30000" dirty="0" smtClean="0"/>
              <a:t>ος</a:t>
            </a:r>
            <a:r>
              <a:rPr lang="el-GR" dirty="0" smtClean="0"/>
              <a:t> αι. </a:t>
            </a:r>
            <a:r>
              <a:rPr lang="el-GR" dirty="0" err="1" smtClean="0"/>
              <a:t>π.Χ.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4CEC-FBAB-44E7-ACA9-65A966C123D5}" type="datetimeFigureOut">
              <a:rPr lang="el-GR"/>
              <a:pPr>
                <a:defRPr/>
              </a:pPr>
              <a:t>10/4/2018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5723-96B1-476D-9BDB-E08147AD04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27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BEC2-69AC-482E-A905-BDA39BCF8188}" type="datetimeFigureOut">
              <a:rPr lang="el-GR"/>
              <a:pPr>
                <a:defRPr/>
              </a:pPr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B524-CC8B-4D2E-8648-822915F8C4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89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E5AE-EC80-4C6D-A002-54D9F2E25796}" type="datetimeFigureOut">
              <a:rPr lang="el-GR"/>
              <a:pPr>
                <a:defRPr/>
              </a:pPr>
              <a:t>10/4/2018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BE1E6-1E6A-42F0-AF17-DFD132494A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09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7AAB-608D-4D0B-9321-6C11EE17A302}" type="datetimeFigureOut">
              <a:rPr lang="el-GR"/>
              <a:pPr>
                <a:defRPr/>
              </a:pPr>
              <a:t>10/4/2018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916D-8590-49E2-955C-122BF5CB9E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216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560B5-B188-4A0D-920A-F3A0511FDBCC}" type="datetimeFigureOut">
              <a:rPr lang="el-GR"/>
              <a:pPr>
                <a:defRPr/>
              </a:pPr>
              <a:t>10/4/2018</a:t>
            </a:fld>
            <a:endParaRPr lang="el-G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8146-FD96-472E-A23C-960F3ABA99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2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45D5-7EBB-42E0-B94D-9DBC4DD773E5}" type="datetimeFigureOut">
              <a:rPr lang="el-GR"/>
              <a:pPr>
                <a:defRPr/>
              </a:pPr>
              <a:t>10/4/2018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48854-8E74-4062-B3E4-5513398CC76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4073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95DC-16E7-4ABD-BD54-FDB441F26036}" type="datetimeFigureOut">
              <a:rPr lang="el-GR"/>
              <a:pPr>
                <a:defRPr/>
              </a:pPr>
              <a:t>10/4/2018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B8768-198B-4601-B64A-D49204936B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8924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FF1C0-F616-4DD3-92BF-57A6749D83DB}" type="datetimeFigureOut">
              <a:rPr lang="el-GR"/>
              <a:pPr>
                <a:defRPr/>
              </a:pPr>
              <a:t>10/4/2018</a:t>
            </a:fld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63486-BBBC-4697-BF44-88F483EEC4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3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A3E9-1A39-43CD-8552-35D5CFE0C408}" type="datetimeFigureOut">
              <a:rPr lang="el-GR"/>
              <a:pPr>
                <a:defRPr/>
              </a:pPr>
              <a:t>10/4/2018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03E7E-6873-401C-A0FC-047DEDFF5E2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688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437D-3A4C-40D3-A779-83B86E4C8112}" type="datetimeFigureOut">
              <a:rPr lang="el-GR"/>
              <a:pPr>
                <a:defRPr/>
              </a:pPr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1AC0B-79A9-4536-B641-56CEBE541B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897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DCE2-84DC-46F9-BA94-73C299CC00A0}" type="datetimeFigureOut">
              <a:rPr lang="el-GR"/>
              <a:pPr>
                <a:defRPr/>
              </a:pPr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858A-5395-4983-963E-E15D882924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02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10/4/2018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A1DC41D-B1AE-4B07-94B6-5FC7635FB568}" type="datetimeFigureOut">
              <a:rPr lang="el-GR" smtClean="0"/>
              <a:pPr/>
              <a:t>10/4/2018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639F25-A0C5-4087-B759-5D2295406F84}" type="datetimeFigureOut">
              <a:rPr lang="el-GR"/>
              <a:pPr>
                <a:defRPr/>
              </a:pPr>
              <a:t>10/4/2018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9D3AF3-895B-4201-823D-AE4C36FF6A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83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phoenician+characters,+greek+equivalents&amp;source=images&amp;cd=&amp;cad=rja&amp;docid=apccJ-98KFqwlM&amp;tbnid=7eLm6IOdXwXWkM:&amp;ved=0CAUQjRw&amp;url=http://www.10452lccc.com/leb%20history/Phoenician_Reassessed.joseph.elias.htm&amp;ei=jFY4UcaTG4O70QXxk4D4CA&amp;bvm=bv.43287494,d.ZWU&amp;psig=AFQjCNHvj4g2-ceV-_rMAcOQgG1E6_Fl8Q&amp;ust=136273299272467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gr/url?sa=i&amp;rct=j&amp;q=&amp;esrc=s&amp;source=images&amp;cd=&amp;cad=rja&amp;uact=8&amp;ved=0ahUKEwjK1IXD4bXLAhXKvBoKHZ9OAm4QjRwIBw&amp;url=http://phoenicians.info/lang.htm&amp;psig=AFQjCNFicMygSQIw_tsEayOUmb72Cq-q7A&amp;ust=145768640054202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gr/url?sa=i&amp;rct=j&amp;q=&amp;esrc=s&amp;source=images&amp;cd=&amp;cad=rja&amp;uact=8&amp;ved=0ahUKEwjwoYr0ocfLAhXFcRQKHfhTDQEQjRwIBw&amp;url=https://commons.wikimedia.org/wiki/File:Ancient_greek_dialects-fr-400.jpg&amp;psig=AFQjCNGtXkdAdlUd_zismbYOtW_TkCrFfg&amp;ust=145828836949078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ved=0ahUKEwilocSOo8fLAhXD2hoKHXJcCYYQjRwIBw&amp;url=http://www.ancientscripts.com/greek.html&amp;psig=AFQjCNERJOXiJOyplLhrhdhEAB_34hFpEA&amp;ust=145828865992737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f/Anatolia_Ancient_Regions_base.sv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Αρχαία Ελληνική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Τα «σιωπηλά» και τα κλασικά χρόνια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36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itrinitas.com/history_of_viscom/images/alphabet/th-greek_boustro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7691" y="1844824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dn.ilovetypography.com/img/2010/08/Greek-8th-century-B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8020050" cy="2343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hellenicpantheon.gr/images/Pmarble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7705725" cy="3609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Antoine </a:t>
            </a:r>
            <a:r>
              <a:rPr lang="en-US" dirty="0" err="1" smtClean="0"/>
              <a:t>Meillet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«Οι άνθρωποι που ανακάλυψαν και τελειοποίησαν την γραφή ήταν σπουδαίοι γλωσσολόγοι και ουσιαστικά δημιούργησαν την επιστήμη της γλωσσολογίας»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47679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Αρχαιοελληνικές διάλεκτοι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Την κλασική περίοδο (5</a:t>
            </a:r>
            <a:r>
              <a:rPr lang="el-GR" baseline="30000" dirty="0" smtClean="0"/>
              <a:t>ος</a:t>
            </a:r>
            <a:r>
              <a:rPr lang="el-GR" dirty="0" smtClean="0"/>
              <a:t> – 4</a:t>
            </a:r>
            <a:r>
              <a:rPr lang="el-GR" baseline="30000" dirty="0" smtClean="0"/>
              <a:t>ος</a:t>
            </a:r>
            <a:r>
              <a:rPr lang="el-GR" dirty="0" smtClean="0"/>
              <a:t> αι. </a:t>
            </a:r>
            <a:r>
              <a:rPr lang="el-GR" dirty="0" err="1" smtClean="0"/>
              <a:t>π.Χ.</a:t>
            </a:r>
            <a:r>
              <a:rPr lang="el-GR" dirty="0" smtClean="0"/>
              <a:t>), δεν υπήρχε μία Αρχαία Ελληνική, αλλά πολλές αρχαιοελληνικές διάλεκτοι οι οποίες απολάμβαναν τα προνόμια της επίσημης γλώσσας στις διάφορες πόλεις-κράτη του ελληνόφωνου κόσμου</a:t>
            </a:r>
          </a:p>
          <a:p>
            <a:r>
              <a:rPr lang="el-GR" dirty="0" smtClean="0"/>
              <a:t>Οι διαλεκτικές ομάδες είχαν σημαντικές διαφορές μεταξύ τους, ενώ σημαντικές διαφορές υπήρχαν και μεταξύ των ιδιολέκτων που ανήκαν στην ίδια διαλεκτική ομάδα</a:t>
            </a:r>
          </a:p>
          <a:p>
            <a:r>
              <a:rPr lang="el-GR" dirty="0" smtClean="0"/>
              <a:t>Το πρόβλημα των πηγών: Οι πηγές μας για τις αρχαιοελληνικές διαλέκτους προέρχονται κατά πλειοψηφία από τον 4</a:t>
            </a:r>
            <a:r>
              <a:rPr lang="el-GR" baseline="30000" dirty="0" smtClean="0"/>
              <a:t>ο</a:t>
            </a:r>
            <a:r>
              <a:rPr lang="el-GR" dirty="0" smtClean="0"/>
              <a:t> αι. </a:t>
            </a:r>
            <a:r>
              <a:rPr lang="el-GR" dirty="0" err="1" smtClean="0"/>
              <a:t>π.Χ.</a:t>
            </a:r>
            <a:r>
              <a:rPr lang="el-GR" dirty="0" smtClean="0"/>
              <a:t>  και εξής, μια περίοδο κατά την οποία είχαν αρχίσει να επηρεάζονται από την Αττική διάλεκτο</a:t>
            </a:r>
          </a:p>
          <a:p>
            <a:r>
              <a:rPr lang="el-GR" dirty="0" smtClean="0"/>
              <a:t>Οι «λογοτεχνικές» διάλεκτοι της Αρχαίας Ελληνικής γραμματείας φαίνεται ότι ήταν περισσότερο λογοτεχνική συνθήκη παρά πραγματικές, ζωντανές διάλεκτοι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1267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Αττική διάλεκτος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000" dirty="0" err="1"/>
              <a:t>συμμαχία</a:t>
            </a:r>
            <a:r>
              <a:rPr lang="el-GR" sz="2000" dirty="0"/>
              <a:t> </a:t>
            </a:r>
            <a:r>
              <a:rPr lang="el-GR" sz="2000" dirty="0" err="1"/>
              <a:t>Κορκυραίων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Ἀθηναίων</a:t>
            </a:r>
            <a:r>
              <a:rPr lang="el-GR" sz="2000" dirty="0"/>
              <a:t> </a:t>
            </a:r>
            <a:r>
              <a:rPr lang="el-GR" sz="2000" dirty="0" err="1"/>
              <a:t>εἰς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τὸν</a:t>
            </a:r>
            <a:r>
              <a:rPr lang="el-GR" sz="2000" dirty="0"/>
              <a:t> </a:t>
            </a:r>
            <a:r>
              <a:rPr lang="el-GR" sz="2000" dirty="0" err="1"/>
              <a:t>ἀεὶ</a:t>
            </a:r>
            <a:r>
              <a:rPr lang="el-GR" sz="2000" dirty="0"/>
              <a:t> </a:t>
            </a:r>
            <a:r>
              <a:rPr lang="el-GR" sz="2000" dirty="0" err="1"/>
              <a:t>χρόνον</a:t>
            </a:r>
            <a:r>
              <a:rPr lang="el-GR" sz="2000" dirty="0"/>
              <a:t>. </a:t>
            </a:r>
            <a:r>
              <a:rPr lang="el-GR" sz="2000" dirty="0" err="1"/>
              <a:t>ἐάν</a:t>
            </a:r>
            <a:r>
              <a:rPr lang="el-GR" sz="2000" dirty="0"/>
              <a:t> τις </a:t>
            </a:r>
            <a:r>
              <a:rPr lang="el-GR" sz="2000" dirty="0" err="1"/>
              <a:t>ἴηι</a:t>
            </a:r>
            <a:r>
              <a:rPr lang="el-GR" sz="2000" dirty="0"/>
              <a:t> ἐ[</a:t>
            </a:r>
            <a:r>
              <a:rPr lang="el-GR" sz="2000" dirty="0" err="1"/>
              <a:t>πὶ</a:t>
            </a:r>
            <a:r>
              <a:rPr lang="el-GR" sz="2000" dirty="0"/>
              <a:t>] </a:t>
            </a:r>
            <a:r>
              <a:rPr lang="el-GR" sz="2000" dirty="0" err="1"/>
              <a:t>πολέμωι</a:t>
            </a:r>
            <a:r>
              <a:rPr lang="el-GR" sz="2000" dirty="0"/>
              <a:t> ε-</a:t>
            </a:r>
          </a:p>
          <a:p>
            <a:pPr marL="0" indent="0">
              <a:buNone/>
            </a:pPr>
            <a:r>
              <a:rPr lang="el-GR" sz="2000" dirty="0"/>
              <a:t>[ἰ]ς τ[ὴ]γ </a:t>
            </a:r>
            <a:r>
              <a:rPr lang="el-GR" sz="2000" dirty="0" err="1"/>
              <a:t>χώραν</a:t>
            </a:r>
            <a:r>
              <a:rPr lang="el-GR" sz="2000" dirty="0"/>
              <a:t> </a:t>
            </a:r>
            <a:r>
              <a:rPr lang="el-GR" sz="2000" dirty="0" err="1"/>
              <a:t>τὴγ</a:t>
            </a:r>
            <a:r>
              <a:rPr lang="el-GR" sz="2000" dirty="0"/>
              <a:t> </a:t>
            </a:r>
            <a:r>
              <a:rPr lang="el-GR" sz="2000" dirty="0" err="1"/>
              <a:t>Κορκυραίων</a:t>
            </a:r>
            <a:r>
              <a:rPr lang="el-GR" sz="2000" dirty="0"/>
              <a:t> ἢ </a:t>
            </a:r>
            <a:r>
              <a:rPr lang="el-GR" sz="2000" dirty="0" err="1"/>
              <a:t>ἐπὶ</a:t>
            </a:r>
            <a:r>
              <a:rPr lang="el-GR" sz="2000" dirty="0"/>
              <a:t> </a:t>
            </a:r>
            <a:r>
              <a:rPr lang="el-GR" sz="2000" dirty="0" err="1"/>
              <a:t>τὸν</a:t>
            </a:r>
            <a:r>
              <a:rPr lang="el-GR" sz="2000" dirty="0"/>
              <a:t> </a:t>
            </a:r>
            <a:r>
              <a:rPr lang="el-GR" sz="2000" dirty="0" err="1"/>
              <a:t>δῆ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μον</a:t>
            </a:r>
            <a:r>
              <a:rPr lang="el-GR" sz="2000" dirty="0"/>
              <a:t> </a:t>
            </a:r>
            <a:r>
              <a:rPr lang="el-GR" sz="2000" dirty="0" err="1"/>
              <a:t>τὸγ</a:t>
            </a:r>
            <a:r>
              <a:rPr lang="el-GR" sz="2000" dirty="0"/>
              <a:t> </a:t>
            </a:r>
            <a:r>
              <a:rPr lang="el-GR" sz="2000" dirty="0" err="1"/>
              <a:t>Κορκυραίων</a:t>
            </a:r>
            <a:r>
              <a:rPr lang="el-GR" sz="2000" dirty="0"/>
              <a:t>, </a:t>
            </a:r>
            <a:r>
              <a:rPr lang="el-GR" sz="2000" dirty="0" err="1"/>
              <a:t>βοηθεῖν</a:t>
            </a:r>
            <a:r>
              <a:rPr lang="el-GR" sz="2000" dirty="0"/>
              <a:t> </a:t>
            </a:r>
            <a:r>
              <a:rPr lang="el-GR" sz="2000" dirty="0" err="1"/>
              <a:t>Ἀθηναίος</a:t>
            </a:r>
            <a:r>
              <a:rPr lang="el-GR" sz="2000" dirty="0"/>
              <a:t> π-</a:t>
            </a:r>
          </a:p>
          <a:p>
            <a:pPr marL="0" indent="0">
              <a:buNone/>
            </a:pPr>
            <a:r>
              <a:rPr lang="el-GR" sz="2000" dirty="0" err="1"/>
              <a:t>αντὶ</a:t>
            </a:r>
            <a:r>
              <a:rPr lang="el-GR" sz="2000" dirty="0"/>
              <a:t> </a:t>
            </a:r>
            <a:r>
              <a:rPr lang="el-GR" sz="2000" dirty="0" err="1"/>
              <a:t>σθένει</a:t>
            </a:r>
            <a:r>
              <a:rPr lang="el-GR" sz="2000" dirty="0"/>
              <a:t> </a:t>
            </a:r>
            <a:r>
              <a:rPr lang="el-GR" sz="2000" dirty="0" err="1"/>
              <a:t>καθότι</a:t>
            </a:r>
            <a:r>
              <a:rPr lang="el-GR" sz="2000" dirty="0"/>
              <a:t> </a:t>
            </a:r>
            <a:r>
              <a:rPr lang="el-GR" sz="2000" dirty="0" err="1"/>
              <a:t>ἂν</a:t>
            </a:r>
            <a:r>
              <a:rPr lang="el-GR" sz="2000" dirty="0"/>
              <a:t> </a:t>
            </a:r>
            <a:r>
              <a:rPr lang="el-GR" sz="2000" b="1" dirty="0" err="1"/>
              <a:t>ἐπαγγέλλωσιν</a:t>
            </a:r>
            <a:r>
              <a:rPr lang="el-GR" sz="2000" dirty="0"/>
              <a:t> </a:t>
            </a:r>
            <a:r>
              <a:rPr lang="el-GR" sz="2000" dirty="0" err="1"/>
              <a:t>Κο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ρκυραῖοι</a:t>
            </a:r>
            <a:r>
              <a:rPr lang="el-GR" sz="2000" dirty="0"/>
              <a:t> </a:t>
            </a:r>
            <a:r>
              <a:rPr lang="el-GR" sz="2000" dirty="0" err="1"/>
              <a:t>κατὰ</a:t>
            </a:r>
            <a:r>
              <a:rPr lang="el-GR" sz="2000" dirty="0"/>
              <a:t> </a:t>
            </a:r>
            <a:r>
              <a:rPr lang="el-GR" sz="2000" dirty="0" err="1"/>
              <a:t>τὸ</a:t>
            </a:r>
            <a:r>
              <a:rPr lang="el-GR" sz="2000" dirty="0"/>
              <a:t> </a:t>
            </a:r>
            <a:r>
              <a:rPr lang="el-GR" sz="2000" dirty="0" err="1"/>
              <a:t>δυνατόν</a:t>
            </a:r>
            <a:r>
              <a:rPr lang="el-GR" sz="2000" dirty="0"/>
              <a:t>·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ἐάν</a:t>
            </a:r>
            <a:r>
              <a:rPr lang="el-GR" sz="2000" dirty="0"/>
              <a:t> τις </a:t>
            </a:r>
            <a:r>
              <a:rPr lang="el-GR" sz="2000" dirty="0" err="1"/>
              <a:t>ἐπ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/>
              <a:t>ὶ </a:t>
            </a:r>
            <a:r>
              <a:rPr lang="el-GR" sz="2000" dirty="0" err="1"/>
              <a:t>τὸν</a:t>
            </a:r>
            <a:r>
              <a:rPr lang="el-GR" sz="2000" dirty="0"/>
              <a:t> </a:t>
            </a:r>
            <a:r>
              <a:rPr lang="el-GR" sz="2000" b="1" dirty="0" err="1"/>
              <a:t>δῆμον</a:t>
            </a:r>
            <a:r>
              <a:rPr lang="el-GR" sz="2000" dirty="0"/>
              <a:t> </a:t>
            </a:r>
            <a:r>
              <a:rPr lang="el-GR" sz="2000" dirty="0" err="1"/>
              <a:t>τὸν</a:t>
            </a:r>
            <a:r>
              <a:rPr lang="el-GR" sz="2000" dirty="0"/>
              <a:t> </a:t>
            </a:r>
            <a:r>
              <a:rPr lang="el-GR" sz="2000" dirty="0" err="1"/>
              <a:t>Ἀθηναίων</a:t>
            </a:r>
            <a:r>
              <a:rPr lang="el-GR" sz="2000" dirty="0"/>
              <a:t> ἢ </a:t>
            </a:r>
            <a:r>
              <a:rPr lang="el-GR" sz="2000" dirty="0" err="1"/>
              <a:t>ἐπὶ</a:t>
            </a:r>
            <a:r>
              <a:rPr lang="el-GR" sz="2000" dirty="0"/>
              <a:t> </a:t>
            </a:r>
            <a:r>
              <a:rPr lang="el-GR" sz="2000" dirty="0" err="1"/>
              <a:t>τὴγ</a:t>
            </a:r>
            <a:r>
              <a:rPr lang="el-GR" sz="2000" dirty="0"/>
              <a:t> </a:t>
            </a:r>
            <a:r>
              <a:rPr lang="el-GR" sz="2000" dirty="0" err="1"/>
              <a:t>χώραν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τὴν</a:t>
            </a:r>
            <a:r>
              <a:rPr lang="el-GR" sz="2000" dirty="0"/>
              <a:t> </a:t>
            </a:r>
            <a:r>
              <a:rPr lang="el-GR" sz="2000" dirty="0" err="1"/>
              <a:t>Ἀθηναίων</a:t>
            </a:r>
            <a:r>
              <a:rPr lang="el-GR" sz="2000" dirty="0"/>
              <a:t> </a:t>
            </a:r>
            <a:r>
              <a:rPr lang="el-GR" sz="2000" dirty="0" err="1"/>
              <a:t>ἐπὶ</a:t>
            </a:r>
            <a:r>
              <a:rPr lang="el-GR" sz="2000" dirty="0"/>
              <a:t> </a:t>
            </a:r>
            <a:r>
              <a:rPr lang="el-GR" sz="2000" dirty="0" err="1"/>
              <a:t>πολέμωι</a:t>
            </a:r>
            <a:r>
              <a:rPr lang="el-GR" sz="2000" dirty="0"/>
              <a:t> </a:t>
            </a:r>
            <a:r>
              <a:rPr lang="el-GR" sz="2000" dirty="0" err="1"/>
              <a:t>ἴηι</a:t>
            </a:r>
            <a:r>
              <a:rPr lang="el-GR" sz="2000" dirty="0"/>
              <a:t> ἢ </a:t>
            </a:r>
            <a:r>
              <a:rPr lang="el-GR" sz="2000" dirty="0" err="1"/>
              <a:t>κατὰ</a:t>
            </a:r>
            <a:r>
              <a:rPr lang="el-GR" sz="2000" dirty="0"/>
              <a:t> </a:t>
            </a:r>
            <a:r>
              <a:rPr lang="el-GR" sz="2000" dirty="0" err="1"/>
              <a:t>γὴν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ἢ </a:t>
            </a:r>
            <a:r>
              <a:rPr lang="el-GR" sz="2000" dirty="0" err="1"/>
              <a:t>κατὰ</a:t>
            </a:r>
            <a:r>
              <a:rPr lang="el-GR" sz="2000" dirty="0"/>
              <a:t> </a:t>
            </a:r>
            <a:r>
              <a:rPr lang="el-GR" sz="2000" b="1" dirty="0" err="1"/>
              <a:t>θάλατταν</a:t>
            </a:r>
            <a:r>
              <a:rPr lang="el-GR" sz="2000" dirty="0"/>
              <a:t>, </a:t>
            </a:r>
            <a:r>
              <a:rPr lang="el-GR" sz="2000" dirty="0" err="1"/>
              <a:t>βοηθεῖν</a:t>
            </a:r>
            <a:r>
              <a:rPr lang="el-GR" sz="2000" dirty="0"/>
              <a:t> </a:t>
            </a:r>
            <a:r>
              <a:rPr lang="el-GR" sz="2000" dirty="0" err="1"/>
              <a:t>Κορκυραίος</a:t>
            </a:r>
            <a:r>
              <a:rPr lang="el-GR" sz="2000" dirty="0"/>
              <a:t> </a:t>
            </a:r>
            <a:r>
              <a:rPr lang="el-GR" sz="2000" dirty="0" err="1"/>
              <a:t>πα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ντὶ</a:t>
            </a:r>
            <a:r>
              <a:rPr lang="el-GR" sz="2000" dirty="0"/>
              <a:t> </a:t>
            </a:r>
            <a:r>
              <a:rPr lang="el-GR" sz="2000" dirty="0" err="1"/>
              <a:t>σθένει</a:t>
            </a:r>
            <a:r>
              <a:rPr lang="el-GR" sz="2000" dirty="0"/>
              <a:t> </a:t>
            </a:r>
            <a:r>
              <a:rPr lang="el-GR" sz="2000" dirty="0" err="1"/>
              <a:t>κατὰ</a:t>
            </a:r>
            <a:r>
              <a:rPr lang="el-GR" sz="2000" dirty="0"/>
              <a:t> </a:t>
            </a:r>
            <a:r>
              <a:rPr lang="el-GR" sz="2000" dirty="0" err="1"/>
              <a:t>τὸ</a:t>
            </a:r>
            <a:r>
              <a:rPr lang="el-GR" sz="2000" dirty="0"/>
              <a:t> </a:t>
            </a:r>
            <a:r>
              <a:rPr lang="el-GR" sz="2000" dirty="0" err="1"/>
              <a:t>δυνατόν</a:t>
            </a:r>
            <a:r>
              <a:rPr lang="el-GR" sz="2000" dirty="0"/>
              <a:t>, </a:t>
            </a:r>
            <a:r>
              <a:rPr lang="el-GR" sz="2000" dirty="0" err="1"/>
              <a:t>καθότι</a:t>
            </a:r>
            <a:r>
              <a:rPr lang="el-GR" sz="2000" dirty="0"/>
              <a:t> </a:t>
            </a:r>
            <a:r>
              <a:rPr lang="el-GR" sz="2000" dirty="0" err="1"/>
              <a:t>ἂν</a:t>
            </a:r>
            <a:r>
              <a:rPr lang="el-GR" sz="2000" dirty="0"/>
              <a:t> [ἐ]π-</a:t>
            </a:r>
          </a:p>
          <a:p>
            <a:pPr marL="0" indent="0">
              <a:buNone/>
            </a:pPr>
            <a:r>
              <a:rPr lang="el-GR" sz="2000" dirty="0" err="1"/>
              <a:t>αγγέλλωσιν</a:t>
            </a:r>
            <a:r>
              <a:rPr lang="el-GR" sz="2000" dirty="0"/>
              <a:t> </a:t>
            </a:r>
            <a:r>
              <a:rPr lang="el-GR" sz="2000" dirty="0" err="1"/>
              <a:t>Ἀθηναῖοι</a:t>
            </a:r>
            <a:r>
              <a:rPr lang="el-GR" sz="2000" dirty="0"/>
              <a:t>. </a:t>
            </a:r>
            <a:r>
              <a:rPr lang="el-GR" sz="2000" dirty="0" err="1"/>
              <a:t>πό</a:t>
            </a:r>
            <a:r>
              <a:rPr lang="el-GR" sz="2000" dirty="0"/>
              <a:t>[λ]ε[μ]ον </a:t>
            </a:r>
            <a:r>
              <a:rPr lang="el-GR" sz="2000" dirty="0" err="1"/>
              <a:t>δὲ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εἰ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ρήνην</a:t>
            </a:r>
            <a:r>
              <a:rPr lang="el-GR" sz="2000" dirty="0"/>
              <a:t> </a:t>
            </a:r>
            <a:r>
              <a:rPr lang="el-GR" sz="2000" dirty="0" err="1"/>
              <a:t>μὴ</a:t>
            </a:r>
            <a:r>
              <a:rPr lang="el-GR" sz="2000" dirty="0"/>
              <a:t> </a:t>
            </a:r>
            <a:r>
              <a:rPr lang="el-GR" sz="2000" b="1" dirty="0" err="1"/>
              <a:t>ἐξεῖναι</a:t>
            </a:r>
            <a:r>
              <a:rPr lang="el-GR" sz="2000" dirty="0"/>
              <a:t> </a:t>
            </a:r>
            <a:r>
              <a:rPr lang="el-GR" sz="2000" dirty="0" err="1"/>
              <a:t>Κορκυραίοις</a:t>
            </a:r>
            <a:r>
              <a:rPr lang="el-GR" sz="2000" dirty="0"/>
              <a:t> </a:t>
            </a:r>
            <a:r>
              <a:rPr lang="el-GR" sz="2000" dirty="0" err="1"/>
              <a:t>ποιήσασ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θαι</a:t>
            </a:r>
            <a:r>
              <a:rPr lang="el-GR" sz="2000" dirty="0"/>
              <a:t> [ἄ]</a:t>
            </a:r>
            <a:r>
              <a:rPr lang="el-GR" sz="2000" dirty="0" err="1"/>
              <a:t>νευ</a:t>
            </a:r>
            <a:r>
              <a:rPr lang="el-GR" sz="2000" dirty="0"/>
              <a:t> </a:t>
            </a:r>
            <a:r>
              <a:rPr lang="el-GR" sz="2000" dirty="0" err="1"/>
              <a:t>Ἀθηναίων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[</a:t>
            </a:r>
            <a:r>
              <a:rPr lang="el-GR" sz="2000" dirty="0" err="1"/>
              <a:t>τοῦ</a:t>
            </a:r>
            <a:r>
              <a:rPr lang="el-GR" sz="2000" dirty="0"/>
              <a:t> π]</a:t>
            </a:r>
            <a:r>
              <a:rPr lang="el-GR" sz="2000" dirty="0" err="1"/>
              <a:t>λήθους</a:t>
            </a:r>
            <a:r>
              <a:rPr lang="el-GR" sz="2000" dirty="0"/>
              <a:t> </a:t>
            </a:r>
            <a:r>
              <a:rPr lang="el-GR" sz="2000" dirty="0" err="1"/>
              <a:t>τῶν</a:t>
            </a:r>
            <a:r>
              <a:rPr lang="el-GR" sz="2000" dirty="0"/>
              <a:t> σ-</a:t>
            </a:r>
          </a:p>
          <a:p>
            <a:pPr marL="0" indent="0">
              <a:buNone/>
            </a:pPr>
            <a:r>
              <a:rPr lang="el-GR" sz="2000" dirty="0" err="1"/>
              <a:t>υμμάχων</a:t>
            </a:r>
            <a:r>
              <a:rPr lang="el-GR" sz="2000" dirty="0"/>
              <a:t>· </a:t>
            </a:r>
            <a:r>
              <a:rPr lang="el-GR" sz="2000" dirty="0" err="1"/>
              <a:t>ποιεῖν</a:t>
            </a:r>
            <a:r>
              <a:rPr lang="el-GR" sz="2000" dirty="0"/>
              <a:t> </a:t>
            </a:r>
            <a:r>
              <a:rPr lang="el-GR" sz="2000" dirty="0" err="1"/>
              <a:t>δὲ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τἆλλα</a:t>
            </a:r>
            <a:r>
              <a:rPr lang="el-GR" sz="2000" dirty="0"/>
              <a:t> </a:t>
            </a:r>
            <a:r>
              <a:rPr lang="el-GR" sz="2000" dirty="0" err="1"/>
              <a:t>κατὰ</a:t>
            </a:r>
            <a:r>
              <a:rPr lang="el-GR" sz="2000" dirty="0"/>
              <a:t> </a:t>
            </a:r>
            <a:r>
              <a:rPr lang="el-GR" sz="2000" dirty="0" err="1"/>
              <a:t>τὰ</a:t>
            </a:r>
            <a:r>
              <a:rPr lang="el-GR" sz="2000" dirty="0"/>
              <a:t> </a:t>
            </a:r>
            <a:r>
              <a:rPr lang="el-GR" sz="2000" dirty="0" err="1"/>
              <a:t>δόγ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ματα</a:t>
            </a:r>
            <a:r>
              <a:rPr lang="el-GR" sz="2000" dirty="0"/>
              <a:t> </a:t>
            </a:r>
            <a:r>
              <a:rPr lang="el-GR" sz="2000" dirty="0" err="1"/>
              <a:t>τῶν</a:t>
            </a:r>
            <a:r>
              <a:rPr lang="el-GR" sz="2000" dirty="0"/>
              <a:t> </a:t>
            </a:r>
            <a:r>
              <a:rPr lang="el-GR" sz="2000" dirty="0" err="1"/>
              <a:t>συμμάχων</a:t>
            </a:r>
            <a:r>
              <a:rPr lang="el-GR" sz="2000" dirty="0"/>
              <a:t>. </a:t>
            </a:r>
            <a:r>
              <a:rPr lang="el-GR" sz="2000" dirty="0" err="1"/>
              <a:t>ὅρκος</a:t>
            </a:r>
            <a:r>
              <a:rPr lang="el-GR" sz="2000" dirty="0"/>
              <a:t>· </a:t>
            </a:r>
          </a:p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IG</a:t>
            </a:r>
            <a:r>
              <a:rPr lang="en-US" baseline="30000" dirty="0"/>
              <a:t>2 </a:t>
            </a:r>
            <a:r>
              <a:rPr lang="en-US" dirty="0"/>
              <a:t>97</a:t>
            </a:r>
            <a:endParaRPr lang="el-GR" baseline="30000" dirty="0"/>
          </a:p>
          <a:p>
            <a:r>
              <a:rPr lang="el-GR" dirty="0"/>
              <a:t>Αττική,</a:t>
            </a:r>
          </a:p>
          <a:p>
            <a:r>
              <a:rPr lang="el-GR" dirty="0"/>
              <a:t>4</a:t>
            </a:r>
            <a:r>
              <a:rPr lang="el-GR" baseline="30000" dirty="0"/>
              <a:t>ος</a:t>
            </a:r>
            <a:r>
              <a:rPr lang="el-GR" dirty="0"/>
              <a:t> αι. π.Χ.</a:t>
            </a:r>
          </a:p>
        </p:txBody>
      </p:sp>
    </p:spTree>
    <p:extLst>
      <p:ext uri="{BB962C8B-B14F-4D97-AF65-F5344CB8AC3E}">
        <p14:creationId xmlns:p14="http://schemas.microsoft.com/office/powerpoint/2010/main" val="15304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92163"/>
            <a:ext cx="2139950" cy="1262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Αττική</a:t>
            </a:r>
            <a:br>
              <a:rPr lang="el-GR" dirty="0"/>
            </a:br>
            <a:r>
              <a:rPr lang="el-GR" dirty="0"/>
              <a:t>διάλεκτος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2971800" y="792163"/>
            <a:ext cx="5715000" cy="5578475"/>
          </a:xfrm>
        </p:spPr>
        <p:txBody>
          <a:bodyPr rtlCol="0">
            <a:normAutofit fontScale="700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b="1" dirty="0"/>
              <a:t>ἔδοχσεν τε̑[ι β]ολε̑ι καὶ το̑ι δέμοι</a:t>
            </a:r>
            <a:r>
              <a:rPr lang="vi-VN" dirty="0"/>
              <a:t>, Ἀντιοχὶς ἐ[πρυτ]-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άνευε, Δρακ[ον]τίδες ἐπεστάτε, Διόγνετος εἶπε·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κατὰ τάδε τὸν ℎόρκον ὀμόσαι Ἀθεναίον τ-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ὲν βολὲν καὶ τὸς δικαστάς· οὐκ ἐχσελο̑ Χα-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5 λκιδέας ἐχ Χαλκίδος οὐδὲ τὲν πόλιν ἀνά-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στατον ποέσο οὐδὲ ἰδιότεν οὐδένα ἀτιμ-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όσο οὐδὲ φυγε̑ι ζεμιόσο οὐδὲ χσυλλέφσο-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μαι οὐδὲ ἀποκτενο̑ οὐδὲ χρέματα ἀφαιρέ-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σομαι ἀκρ̣ίτο οὐδενὸς ἄνευ το̑ δέμο το̑ Ἀθ-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10 εναίον,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2130425"/>
            <a:ext cx="2139950" cy="4243388"/>
          </a:xfrm>
        </p:spPr>
        <p:txBody>
          <a:bodyPr/>
          <a:lstStyle/>
          <a:p>
            <a:r>
              <a:rPr lang="el-GR"/>
              <a:t>Αττική</a:t>
            </a:r>
          </a:p>
          <a:p>
            <a:r>
              <a:rPr lang="el-GR"/>
              <a:t>446-445 π.Χ.</a:t>
            </a:r>
          </a:p>
          <a:p>
            <a:r>
              <a:rPr lang="en-US"/>
              <a:t>IG.I. 3.40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887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2139950" cy="1262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2000" dirty="0" err="1"/>
              <a:t>Αρκαδοκυπριακή</a:t>
            </a:r>
            <a:r>
              <a:rPr lang="el-GR" sz="2000" dirty="0"/>
              <a:t> διάλεκτος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71800" y="792163"/>
            <a:ext cx="5715000" cy="5578475"/>
          </a:xfrm>
        </p:spPr>
        <p:txBody>
          <a:bodyPr rtlCol="0">
            <a:normAutofit fontScale="475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ἀπυέσθω δὲ ὁ ἀδικημένος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3</a:t>
            </a:r>
            <a:r>
              <a:rPr lang="en-US" dirty="0"/>
              <a:t>a  —————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4  </a:t>
            </a:r>
            <a:r>
              <a:rPr lang="vi-VN" dirty="0"/>
              <a:t>τὸν ἀδικέντα </a:t>
            </a:r>
            <a:r>
              <a:rPr lang="vi-VN" b="1" dirty="0"/>
              <a:t>ἰν</a:t>
            </a:r>
            <a:r>
              <a:rPr lang="vi-VN" dirty="0"/>
              <a:t> ἁμέραις τρισὶ ἀπὺ τᾶι ἂν τὸ ἀδί-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5  κημα </a:t>
            </a:r>
            <a:r>
              <a:rPr lang="vi-VN" b="1" dirty="0"/>
              <a:t>γένητοι</a:t>
            </a:r>
            <a:r>
              <a:rPr lang="vi-VN" dirty="0"/>
              <a:t>, ὕστερον δὲ μή, καὶ ὅ,τι ἂγ κ[ρ]ίνωνσι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οἱ ἐσδοτῆρες, κύριον ἔστω.    (</a:t>
            </a:r>
            <a:r>
              <a:rPr lang="en-US" dirty="0"/>
              <a:t>III) </a:t>
            </a:r>
            <a:r>
              <a:rPr lang="vi-VN" dirty="0"/>
              <a:t>εἰ δὲ πόλεμος δια-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6</a:t>
            </a:r>
            <a:r>
              <a:rPr lang="en-US" dirty="0"/>
              <a:t>a  —————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7  </a:t>
            </a:r>
            <a:r>
              <a:rPr lang="vi-VN" dirty="0"/>
              <a:t>κωλύσει τι τῶν ἔργων τῶν ἐσδοθέντων ἢ̣ τῶν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ἠργασμένων τι φθέραι, οἱ τριακάσιοι διαγν̣όντω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τι δεῖ γίνεσθαι· οἱ δὲ στραταγοὶ πόσοδομ ποέντω,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10  εἰκ ἂν </a:t>
            </a:r>
            <a:r>
              <a:rPr lang="vi-VN" b="1" dirty="0"/>
              <a:t>δέατοί</a:t>
            </a:r>
            <a:r>
              <a:rPr lang="vi-VN" dirty="0"/>
              <a:t> σφεις πόλεμος</a:t>
            </a:r>
            <a:r>
              <a:rPr lang="vi-VN" b="1" dirty="0"/>
              <a:t> ἦναι </a:t>
            </a:r>
            <a:r>
              <a:rPr lang="vi-VN" dirty="0"/>
              <a:t>ὁ κωλύω̣ν ἢ ἐ-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φθορκὼς τὰ ἔργα, λαφυροπωλίου ἐόντος κ̣ατὺ </a:t>
            </a:r>
            <a:r>
              <a:rPr lang="vi-VN" b="1" dirty="0"/>
              <a:t>τᾶς</a:t>
            </a:r>
            <a:r>
              <a:rPr lang="vi-VN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πόλιος· εἰ δέ τι ἐργωνήσας μὴ ἰγκεχηρήκοι τοῖς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ἔργοις, ὁ δὲ πόλεμος διακωλύοι, ἀπυδόας τ̣ὸ ἀργύριον,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τὸ ἂν λελαβηκὼς τυγχάνη, ἀφεώσθω τῶ ἔργω,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15  εἰκ ἂν </a:t>
            </a:r>
            <a:r>
              <a:rPr lang="vi-VN" b="1" dirty="0"/>
              <a:t>κελεύωνσι</a:t>
            </a:r>
            <a:r>
              <a:rPr lang="vi-VN" dirty="0"/>
              <a:t> οἱ ἐσδοτῆρες· εἰ δ’ ἄ[ν] τις ἐπι-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συνίστατοι ταῖς ἐσδόσεσι τῶν ἔργων ἢ̣ λυμαίνη-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τοι κατ’ εἰ δέ τινα τρόπον φθήρων, ζαμιόντω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οἱ ἐσδοτῆρες, ὅσαι ἂν δέατοί σφεις ζα̣μίαι, καὶ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ἀγκαρυσ̣[σόν]τ̣ω̣ ἰ̣ν̣ ἐπίκρισιν καὶ ἰναγόντω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20  ἰν δικαστήριον τὸ γινόμενον τοῖ πλήθι τᾶς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ζαμίαυ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19459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2130425"/>
            <a:ext cx="2139950" cy="4243388"/>
          </a:xfrm>
        </p:spPr>
        <p:txBody>
          <a:bodyPr/>
          <a:lstStyle/>
          <a:p>
            <a:r>
              <a:rPr lang="el-GR"/>
              <a:t>Τεγέα</a:t>
            </a:r>
          </a:p>
          <a:p>
            <a:r>
              <a:rPr lang="el-GR"/>
              <a:t>4</a:t>
            </a:r>
            <a:r>
              <a:rPr lang="el-GR" baseline="30000"/>
              <a:t>ος</a:t>
            </a:r>
            <a:r>
              <a:rPr lang="el-GR"/>
              <a:t> αι. π.Χ.</a:t>
            </a:r>
          </a:p>
          <a:p>
            <a:r>
              <a:rPr lang="en-US"/>
              <a:t>IG V, 2.6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8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92163"/>
            <a:ext cx="2139950" cy="1262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Δωρική</a:t>
            </a:r>
            <a:br>
              <a:rPr lang="el-GR" dirty="0"/>
            </a:br>
            <a:r>
              <a:rPr lang="el-GR" dirty="0"/>
              <a:t>διάλεκτος 1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2971800" y="792163"/>
            <a:ext cx="5715000" cy="55784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2000" dirty="0" err="1"/>
              <a:t>θιοί</a:t>
            </a:r>
            <a:r>
              <a:rPr lang="el-GR" sz="2000" dirty="0"/>
              <a:t>· </a:t>
            </a:r>
            <a:r>
              <a:rPr lang="el-GR" sz="2000" b="1" dirty="0" err="1"/>
              <a:t>ἔϝαδε</a:t>
            </a:r>
            <a:r>
              <a:rPr lang="el-GR" sz="2000" dirty="0"/>
              <a:t> </a:t>
            </a:r>
            <a:r>
              <a:rPr lang="el-GR" sz="2000" dirty="0" err="1"/>
              <a:t>Δαταλεῦσι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b="1" dirty="0" err="1"/>
              <a:t>ἐσπένσαμες</a:t>
            </a:r>
            <a:r>
              <a:rPr lang="el-GR" sz="2000" dirty="0" err="1"/>
              <a:t>̣</a:t>
            </a:r>
            <a:r>
              <a:rPr lang="el-GR" sz="2000" b="1" u="sng" dirty="0"/>
              <a:t> </a:t>
            </a:r>
            <a:r>
              <a:rPr lang="el-GR" sz="2000" dirty="0" err="1"/>
              <a:t>πόλις</a:t>
            </a:r>
            <a:endParaRPr lang="el-GR" sz="2000" dirty="0"/>
          </a:p>
          <a:p>
            <a:pPr>
              <a:lnSpc>
                <a:spcPct val="80000"/>
              </a:lnSpc>
            </a:pPr>
            <a:r>
              <a:rPr lang="el-GR" sz="2000" dirty="0" err="1"/>
              <a:t>Σπενσιθίωι</a:t>
            </a:r>
            <a:r>
              <a:rPr lang="el-GR" sz="2000" dirty="0"/>
              <a:t> </a:t>
            </a:r>
            <a:r>
              <a:rPr lang="el-GR" sz="2000" dirty="0" err="1"/>
              <a:t>ἀπὸ</a:t>
            </a:r>
            <a:r>
              <a:rPr lang="el-GR" sz="2000" dirty="0"/>
              <a:t> </a:t>
            </a:r>
            <a:r>
              <a:rPr lang="el-GR" sz="2000" dirty="0" err="1"/>
              <a:t>πυλᾶν</a:t>
            </a:r>
            <a:r>
              <a:rPr lang="el-GR" sz="2000" dirty="0"/>
              <a:t> </a:t>
            </a:r>
            <a:r>
              <a:rPr lang="el-GR" sz="2000" dirty="0" err="1"/>
              <a:t>πέντε</a:t>
            </a:r>
            <a:r>
              <a:rPr lang="el-GR" sz="2000" dirty="0"/>
              <a:t> </a:t>
            </a:r>
            <a:r>
              <a:rPr lang="el-GR" sz="2000" dirty="0" err="1"/>
              <a:t>ἀπ</a:t>
            </a:r>
            <a:r>
              <a:rPr lang="el-GR" sz="2000" dirty="0"/>
              <a:t>’ </a:t>
            </a:r>
            <a:r>
              <a:rPr lang="el-GR" sz="2000" dirty="0" err="1"/>
              <a:t>ἐκάστας</a:t>
            </a:r>
            <a:r>
              <a:rPr lang="el-GR" sz="2000" dirty="0"/>
              <a:t> </a:t>
            </a:r>
            <a:r>
              <a:rPr lang="el-GR" sz="2000" dirty="0" err="1"/>
              <a:t>θροπάν</a:t>
            </a:r>
            <a:r>
              <a:rPr lang="el-GR" sz="2000" dirty="0"/>
              <a:t> τε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ἀτέλειαν</a:t>
            </a:r>
            <a:r>
              <a:rPr lang="el-GR" sz="2000" dirty="0"/>
              <a:t> </a:t>
            </a:r>
            <a:r>
              <a:rPr lang="el-GR" sz="2000" dirty="0" err="1"/>
              <a:t>πάντων</a:t>
            </a:r>
            <a:r>
              <a:rPr lang="el-GR" sz="2000" dirty="0"/>
              <a:t> </a:t>
            </a:r>
            <a:r>
              <a:rPr lang="el-GR" sz="2000" dirty="0" err="1"/>
              <a:t>αὐτῶι</a:t>
            </a:r>
            <a:r>
              <a:rPr lang="el-GR" sz="2000" dirty="0"/>
              <a:t> τε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γενιᾶι</a:t>
            </a:r>
            <a:r>
              <a:rPr lang="el-GR" sz="2000" dirty="0"/>
              <a:t> </a:t>
            </a:r>
            <a:r>
              <a:rPr lang="el-GR" sz="2000" dirty="0" err="1"/>
              <a:t>ὤς</a:t>
            </a:r>
            <a:r>
              <a:rPr lang="el-GR" sz="2000" dirty="0"/>
              <a:t> </a:t>
            </a:r>
            <a:r>
              <a:rPr lang="el-GR" sz="2000" b="1" dirty="0"/>
              <a:t>κα</a:t>
            </a:r>
            <a:r>
              <a:rPr lang="el-GR" sz="2000" dirty="0"/>
              <a:t> </a:t>
            </a:r>
            <a:r>
              <a:rPr lang="el-GR" sz="2000" dirty="0" err="1"/>
              <a:t>πόλι</a:t>
            </a:r>
            <a:r>
              <a:rPr lang="el-GR" sz="2000" dirty="0"/>
              <a:t> </a:t>
            </a:r>
            <a:r>
              <a:rPr lang="el-GR" sz="2000" dirty="0" err="1"/>
              <a:t>τὰ</a:t>
            </a:r>
            <a:r>
              <a:rPr lang="el-GR" sz="2000" dirty="0"/>
              <a:t> </a:t>
            </a:r>
            <a:r>
              <a:rPr lang="el-GR" sz="2000" dirty="0" err="1"/>
              <a:t>δαμόσια</a:t>
            </a:r>
            <a:r>
              <a:rPr lang="el-GR" sz="2000" dirty="0"/>
              <a:t> </a:t>
            </a:r>
            <a:r>
              <a:rPr lang="el-GR" sz="2000" dirty="0" err="1"/>
              <a:t>τά</a:t>
            </a:r>
            <a:r>
              <a:rPr lang="el-GR" sz="2000" dirty="0"/>
              <a:t> τε </a:t>
            </a:r>
            <a:r>
              <a:rPr lang="el-GR" sz="2000" dirty="0" err="1"/>
              <a:t>θιήια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τἀνθρώπινα</a:t>
            </a:r>
            <a:endParaRPr lang="el-GR" sz="2000" dirty="0"/>
          </a:p>
          <a:p>
            <a:pPr>
              <a:lnSpc>
                <a:spcPct val="80000"/>
              </a:lnSpc>
            </a:pPr>
            <a:r>
              <a:rPr lang="el-GR" sz="2000" dirty="0" err="1"/>
              <a:t>ποινικάζ̣εν</a:t>
            </a:r>
            <a:r>
              <a:rPr lang="el-GR" sz="2000" dirty="0"/>
              <a:t> τε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μναμονευϝην</a:t>
            </a:r>
            <a:r>
              <a:rPr lang="el-GR" sz="2000" dirty="0"/>
              <a:t>· </a:t>
            </a:r>
            <a:r>
              <a:rPr lang="el-GR" sz="2000" dirty="0" err="1"/>
              <a:t>ποινικάζ̣εν</a:t>
            </a:r>
            <a:r>
              <a:rPr lang="el-GR" sz="2000" dirty="0"/>
              <a:t> </a:t>
            </a:r>
            <a:r>
              <a:rPr lang="el-GR" sz="2000" dirty="0" err="1"/>
              <a:t>δὲ</a:t>
            </a:r>
            <a:endParaRPr lang="el-GR" sz="2000" dirty="0"/>
          </a:p>
          <a:p>
            <a:pPr>
              <a:lnSpc>
                <a:spcPct val="80000"/>
              </a:lnSpc>
            </a:pPr>
            <a:r>
              <a:rPr lang="el-GR" sz="2000" dirty="0"/>
              <a:t>[</a:t>
            </a:r>
            <a:r>
              <a:rPr lang="el-GR" sz="2000" dirty="0" err="1"/>
              <a:t>π]όλ̣ι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μναμονεῦϝεν</a:t>
            </a:r>
            <a:r>
              <a:rPr lang="el-GR" sz="2000" dirty="0"/>
              <a:t> </a:t>
            </a:r>
            <a:r>
              <a:rPr lang="el-GR" sz="2000" dirty="0" err="1"/>
              <a:t>τὰ</a:t>
            </a:r>
            <a:r>
              <a:rPr lang="el-GR" sz="2000" dirty="0"/>
              <a:t> </a:t>
            </a:r>
            <a:r>
              <a:rPr lang="el-GR" sz="2000" dirty="0" err="1"/>
              <a:t>δαμόσια</a:t>
            </a:r>
            <a:r>
              <a:rPr lang="el-GR" sz="2000" dirty="0"/>
              <a:t> </a:t>
            </a:r>
            <a:r>
              <a:rPr lang="el-GR" sz="2000" dirty="0" err="1"/>
              <a:t>μήτε</a:t>
            </a:r>
            <a:r>
              <a:rPr lang="el-GR" sz="2000" dirty="0"/>
              <a:t> </a:t>
            </a:r>
            <a:r>
              <a:rPr lang="el-GR" sz="2000" dirty="0" err="1"/>
              <a:t>τὰ</a:t>
            </a:r>
            <a:r>
              <a:rPr lang="el-GR" sz="2000" dirty="0"/>
              <a:t> </a:t>
            </a:r>
            <a:r>
              <a:rPr lang="el-GR" sz="2000" dirty="0" err="1"/>
              <a:t>θιήι</a:t>
            </a:r>
            <a:r>
              <a:rPr lang="el-GR" sz="2000" dirty="0"/>
              <a:t>-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α </a:t>
            </a:r>
            <a:r>
              <a:rPr lang="el-GR" sz="2000" dirty="0" err="1"/>
              <a:t>μήτε</a:t>
            </a:r>
            <a:r>
              <a:rPr lang="el-GR" sz="2000" dirty="0"/>
              <a:t> </a:t>
            </a:r>
            <a:r>
              <a:rPr lang="el-GR" sz="2000" dirty="0" err="1"/>
              <a:t>τἀνθρώπινα</a:t>
            </a:r>
            <a:r>
              <a:rPr lang="el-GR" sz="2000" dirty="0"/>
              <a:t> </a:t>
            </a:r>
            <a:r>
              <a:rPr lang="el-GR" sz="2000" dirty="0" err="1"/>
              <a:t>μηδέν</a:t>
            </a:r>
            <a:r>
              <a:rPr lang="el-GR" sz="2000" dirty="0"/>
              <a:t>’ </a:t>
            </a:r>
            <a:r>
              <a:rPr lang="el-GR" sz="2000" dirty="0" err="1"/>
              <a:t>ἄλον</a:t>
            </a:r>
            <a:r>
              <a:rPr lang="el-GR" sz="2000" dirty="0"/>
              <a:t> </a:t>
            </a:r>
            <a:r>
              <a:rPr lang="el-GR" sz="2000" dirty="0" err="1"/>
              <a:t>αἰ</a:t>
            </a:r>
            <a:r>
              <a:rPr lang="el-GR" sz="2000" dirty="0"/>
              <a:t> </a:t>
            </a:r>
            <a:r>
              <a:rPr lang="el-GR" sz="2000" dirty="0" err="1"/>
              <a:t>μὴ</a:t>
            </a:r>
            <a:r>
              <a:rPr lang="el-GR" sz="2000" dirty="0"/>
              <a:t> </a:t>
            </a:r>
            <a:r>
              <a:rPr lang="el-GR" sz="2000" dirty="0" err="1"/>
              <a:t>Σπενσίθ[ι</a:t>
            </a:r>
            <a:r>
              <a:rPr lang="el-GR" sz="2000" dirty="0"/>
              <a:t>]-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[</a:t>
            </a:r>
            <a:r>
              <a:rPr lang="el-GR" sz="2000" dirty="0" err="1"/>
              <a:t>ο]ν</a:t>
            </a:r>
            <a:r>
              <a:rPr lang="el-GR" sz="2000" dirty="0"/>
              <a:t> </a:t>
            </a:r>
            <a:r>
              <a:rPr lang="el-GR" sz="2000" dirty="0" err="1"/>
              <a:t>αὐτόν</a:t>
            </a:r>
            <a:r>
              <a:rPr lang="el-GR" sz="2000" dirty="0"/>
              <a:t> τε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γενιὰν</a:t>
            </a:r>
            <a:r>
              <a:rPr lang="el-GR" sz="2000" dirty="0"/>
              <a:t> </a:t>
            </a:r>
            <a:r>
              <a:rPr lang="el-GR" sz="2000" dirty="0" err="1"/>
              <a:t>το̑νυ</a:t>
            </a:r>
            <a:r>
              <a:rPr lang="el-GR" sz="2000" dirty="0"/>
              <a:t>, </a:t>
            </a:r>
            <a:r>
              <a:rPr lang="el-GR" sz="2000" dirty="0" err="1"/>
              <a:t>αἰ</a:t>
            </a:r>
            <a:r>
              <a:rPr lang="el-GR" sz="2000" dirty="0"/>
              <a:t> </a:t>
            </a:r>
            <a:r>
              <a:rPr lang="el-GR" sz="2000" dirty="0" err="1"/>
              <a:t>μὴ</a:t>
            </a:r>
            <a:r>
              <a:rPr lang="el-GR" sz="2000" dirty="0"/>
              <a:t> </a:t>
            </a:r>
            <a:r>
              <a:rPr lang="el-GR" sz="2000" dirty="0" err="1"/>
              <a:t>ἐπαίροι</a:t>
            </a:r>
            <a:r>
              <a:rPr lang="el-GR" sz="2000" dirty="0"/>
              <a:t> τ-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ε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κέλοιτο</a:t>
            </a:r>
            <a:r>
              <a:rPr lang="el-GR" sz="2000" dirty="0"/>
              <a:t> ἢ </a:t>
            </a:r>
            <a:r>
              <a:rPr lang="el-GR" sz="2000" dirty="0" err="1"/>
              <a:t>αὐτὸς</a:t>
            </a:r>
            <a:r>
              <a:rPr lang="el-GR" sz="2000" dirty="0"/>
              <a:t> </a:t>
            </a:r>
            <a:r>
              <a:rPr lang="el-GR" sz="2000" dirty="0" err="1"/>
              <a:t>Σπενσίθιος</a:t>
            </a:r>
            <a:r>
              <a:rPr lang="el-GR" sz="2000" dirty="0"/>
              <a:t> ἢ </a:t>
            </a:r>
            <a:r>
              <a:rPr lang="el-GR" sz="2000" dirty="0" err="1"/>
              <a:t>γενιὰ</a:t>
            </a:r>
            <a:endParaRPr lang="el-GR" sz="2000" dirty="0"/>
          </a:p>
          <a:p>
            <a:pPr>
              <a:lnSpc>
                <a:spcPct val="80000"/>
              </a:lnSpc>
            </a:pPr>
            <a:r>
              <a:rPr lang="el-GR" sz="2000" dirty="0"/>
              <a:t>[</a:t>
            </a:r>
            <a:r>
              <a:rPr lang="el-GR" sz="2000" dirty="0" err="1"/>
              <a:t>τ]ο̑νυ</a:t>
            </a:r>
            <a:r>
              <a:rPr lang="el-GR" sz="2000" dirty="0"/>
              <a:t> </a:t>
            </a:r>
            <a:r>
              <a:rPr lang="el-GR" sz="2000" dirty="0" err="1"/>
              <a:t>ὄσοι</a:t>
            </a:r>
            <a:r>
              <a:rPr lang="el-GR" sz="2000" dirty="0"/>
              <a:t> </a:t>
            </a:r>
            <a:r>
              <a:rPr lang="el-GR" sz="2000" dirty="0" err="1"/>
              <a:t>δρομῆς</a:t>
            </a:r>
            <a:r>
              <a:rPr lang="el-GR" sz="2000" dirty="0"/>
              <a:t> </a:t>
            </a:r>
            <a:r>
              <a:rPr lang="el-GR" sz="2000" dirty="0" err="1"/>
              <a:t>εἶεν</a:t>
            </a:r>
            <a:r>
              <a:rPr lang="el-GR" sz="2000" dirty="0"/>
              <a:t> </a:t>
            </a:r>
            <a:r>
              <a:rPr lang="el-GR" sz="2000" dirty="0" err="1"/>
              <a:t>τῶν</a:t>
            </a:r>
            <a:r>
              <a:rPr lang="el-GR" sz="2000" dirty="0"/>
              <a:t> [</a:t>
            </a:r>
            <a:r>
              <a:rPr lang="el-GR" sz="2000" dirty="0" err="1"/>
              <a:t>υἰ]ῶν</a:t>
            </a:r>
            <a:r>
              <a:rPr lang="el-GR" sz="2000" dirty="0"/>
              <a:t> </a:t>
            </a:r>
            <a:r>
              <a:rPr lang="el-GR" sz="2000" dirty="0" err="1"/>
              <a:t>οἰ</a:t>
            </a:r>
            <a:r>
              <a:rPr lang="el-GR" sz="2000" dirty="0"/>
              <a:t> </a:t>
            </a:r>
            <a:r>
              <a:rPr lang="el-GR" sz="2000" dirty="0" err="1"/>
              <a:t>πλίες</a:t>
            </a:r>
            <a:r>
              <a:rPr lang="el-GR" sz="2000" dirty="0"/>
              <a:t>·</a:t>
            </a:r>
          </a:p>
          <a:p>
            <a:pPr>
              <a:lnSpc>
                <a:spcPct val="80000"/>
              </a:lnSpc>
            </a:pPr>
            <a:r>
              <a:rPr lang="el-GR" sz="2000" dirty="0" err="1"/>
              <a:t>μισθὸν</a:t>
            </a:r>
            <a:r>
              <a:rPr lang="el-GR" sz="2000" dirty="0"/>
              <a:t> </a:t>
            </a:r>
            <a:r>
              <a:rPr lang="el-GR" sz="2000" dirty="0" err="1"/>
              <a:t>δὲ</a:t>
            </a:r>
            <a:r>
              <a:rPr lang="el-GR" sz="2000" dirty="0"/>
              <a:t> </a:t>
            </a:r>
            <a:r>
              <a:rPr lang="el-GR" sz="2000" b="1" dirty="0" err="1"/>
              <a:t>δόμεν</a:t>
            </a:r>
            <a:r>
              <a:rPr lang="el-GR" sz="2000" dirty="0"/>
              <a:t> </a:t>
            </a:r>
            <a:r>
              <a:rPr lang="el-GR" sz="2000" dirty="0" err="1"/>
              <a:t>το̑</a:t>
            </a:r>
            <a:r>
              <a:rPr lang="el-GR" sz="2000" dirty="0"/>
              <a:t> </a:t>
            </a:r>
            <a:r>
              <a:rPr lang="el-GR" sz="2000" dirty="0" err="1"/>
              <a:t>ἐνιαυτο̑</a:t>
            </a:r>
            <a:r>
              <a:rPr lang="el-GR" sz="2000" dirty="0"/>
              <a:t> </a:t>
            </a:r>
            <a:r>
              <a:rPr lang="el-GR" sz="2000" dirty="0" err="1"/>
              <a:t>τῶι</a:t>
            </a:r>
            <a:r>
              <a:rPr lang="el-GR" sz="2000" dirty="0"/>
              <a:t> </a:t>
            </a:r>
            <a:r>
              <a:rPr lang="el-GR" sz="2000" dirty="0" err="1"/>
              <a:t>ποινι[κ</a:t>
            </a:r>
            <a:r>
              <a:rPr lang="el-GR" sz="2000" dirty="0"/>
              <a:t>]-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[</a:t>
            </a:r>
            <a:r>
              <a:rPr lang="el-GR" sz="2000" dirty="0" err="1"/>
              <a:t>α]στᾶι</a:t>
            </a:r>
            <a:r>
              <a:rPr lang="el-GR" sz="2000" dirty="0"/>
              <a:t> </a:t>
            </a:r>
            <a:r>
              <a:rPr lang="el-GR" sz="2000" dirty="0" err="1"/>
              <a:t>πεντήϟοντά</a:t>
            </a:r>
            <a:r>
              <a:rPr lang="el-GR" sz="2000" dirty="0"/>
              <a:t> τε </a:t>
            </a:r>
            <a:r>
              <a:rPr lang="el-GR" sz="2000" dirty="0" err="1"/>
              <a:t>πρόϟοος</a:t>
            </a:r>
            <a:r>
              <a:rPr lang="el-GR" sz="2000" dirty="0"/>
              <a:t> </a:t>
            </a:r>
            <a:r>
              <a:rPr lang="el-GR" sz="2000" dirty="0" err="1"/>
              <a:t>κλεύκιο</a:t>
            </a:r>
            <a:r>
              <a:rPr lang="el-GR" sz="2000" dirty="0"/>
              <a:t>-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ς </a:t>
            </a:r>
            <a:r>
              <a:rPr lang="el-GR" sz="2000" dirty="0" err="1"/>
              <a:t>κηνδυ̣[․]ε[․․]ς</a:t>
            </a:r>
            <a:endParaRPr lang="el-GR" sz="2000" dirty="0"/>
          </a:p>
          <a:p>
            <a:pPr>
              <a:lnSpc>
                <a:spcPct val="80000"/>
              </a:lnSpc>
            </a:pPr>
            <a:endParaRPr lang="el-GR" sz="20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2130425"/>
            <a:ext cx="2139950" cy="4243388"/>
          </a:xfrm>
        </p:spPr>
        <p:txBody>
          <a:bodyPr/>
          <a:lstStyle/>
          <a:p>
            <a:r>
              <a:rPr lang="el-GR"/>
              <a:t>Κρητική,</a:t>
            </a:r>
          </a:p>
          <a:p>
            <a:r>
              <a:rPr lang="el-GR"/>
              <a:t>5</a:t>
            </a:r>
            <a:r>
              <a:rPr lang="el-GR" baseline="30000"/>
              <a:t>ος</a:t>
            </a:r>
            <a:r>
              <a:rPr lang="el-GR"/>
              <a:t> αι. π.Χ.</a:t>
            </a:r>
          </a:p>
          <a:p>
            <a:r>
              <a:rPr lang="en-US"/>
              <a:t>SEG 27: 631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34607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">
              <a:buNone/>
            </a:pPr>
            <a:r>
              <a:rPr lang="el-GR" sz="2400" dirty="0" err="1"/>
              <a:t>πρύτανις</a:t>
            </a:r>
            <a:r>
              <a:rPr lang="el-GR" sz="2400" dirty="0"/>
              <a:t> Στράτων. μείς </a:t>
            </a:r>
            <a:r>
              <a:rPr lang="el-GR" sz="2400" dirty="0" err="1"/>
              <a:t>Ψυδρεύς</a:t>
            </a:r>
            <a:r>
              <a:rPr lang="el-GR" sz="2400" dirty="0"/>
              <a:t>. </a:t>
            </a:r>
            <a:r>
              <a:rPr lang="el-GR" sz="2400" b="1" dirty="0" err="1"/>
              <a:t>ἁμέρα</a:t>
            </a:r>
            <a:r>
              <a:rPr lang="el-GR" sz="2400" dirty="0"/>
              <a:t> </a:t>
            </a:r>
            <a:r>
              <a:rPr lang="el-GR" sz="2400" b="1" dirty="0" err="1"/>
              <a:t>τετάρτα</a:t>
            </a:r>
            <a:r>
              <a:rPr lang="el-GR" sz="2400" dirty="0"/>
              <a:t> </a:t>
            </a:r>
            <a:r>
              <a:rPr lang="el-GR" sz="2400" dirty="0" err="1"/>
              <a:t>ἐπί</a:t>
            </a:r>
            <a:r>
              <a:rPr lang="el-GR" sz="2400" dirty="0"/>
              <a:t> δέκα.</a:t>
            </a:r>
          </a:p>
          <a:p>
            <a:pPr marL="0" indent="0" fontAlgn="b">
              <a:buNone/>
            </a:pPr>
            <a:r>
              <a:rPr lang="el-GR" sz="2400" dirty="0" err="1"/>
              <a:t>προστάτας</a:t>
            </a:r>
            <a:r>
              <a:rPr lang="el-GR" sz="2400" dirty="0"/>
              <a:t> </a:t>
            </a:r>
            <a:r>
              <a:rPr lang="el-GR" sz="2400" dirty="0" err="1"/>
              <a:t>Γνάθιος</a:t>
            </a:r>
            <a:r>
              <a:rPr lang="el-GR" sz="2400" dirty="0"/>
              <a:t> </a:t>
            </a:r>
            <a:r>
              <a:rPr lang="el-GR" sz="2400" dirty="0" err="1"/>
              <a:t>Σωκράτευς</a:t>
            </a:r>
            <a:r>
              <a:rPr lang="el-GR" sz="2400" dirty="0"/>
              <a:t>. </a:t>
            </a:r>
            <a:r>
              <a:rPr lang="el-GR" sz="2400" dirty="0" err="1"/>
              <a:t>πρόξενον</a:t>
            </a:r>
            <a:r>
              <a:rPr lang="el-GR" sz="2400" dirty="0"/>
              <a:t> </a:t>
            </a:r>
            <a:r>
              <a:rPr lang="el-GR" sz="2400" dirty="0" err="1"/>
              <a:t>ποεῖ</a:t>
            </a:r>
            <a:r>
              <a:rPr lang="el-GR" sz="2400" dirty="0"/>
              <a:t> </a:t>
            </a:r>
            <a:r>
              <a:rPr lang="el-GR" sz="2400" b="1" dirty="0"/>
              <a:t>ἁ</a:t>
            </a:r>
            <a:r>
              <a:rPr lang="el-GR" sz="2400" dirty="0"/>
              <a:t> </a:t>
            </a:r>
            <a:r>
              <a:rPr lang="el-GR" sz="2400" dirty="0" err="1"/>
              <a:t>ἀλία</a:t>
            </a:r>
            <a:r>
              <a:rPr lang="el-GR" sz="2400" dirty="0"/>
              <a:t> </a:t>
            </a:r>
            <a:r>
              <a:rPr lang="el-GR" sz="2400" dirty="0" err="1"/>
              <a:t>Διον</a:t>
            </a:r>
            <a:r>
              <a:rPr lang="el-GR" sz="2400" dirty="0"/>
              <a:t>-</a:t>
            </a:r>
          </a:p>
          <a:p>
            <a:pPr marL="0" indent="0" fontAlgn="b">
              <a:buNone/>
            </a:pPr>
            <a:r>
              <a:rPr lang="el-GR" sz="2400" dirty="0" err="1"/>
              <a:t>ύσιον</a:t>
            </a:r>
            <a:r>
              <a:rPr lang="el-GR" sz="2400" dirty="0"/>
              <a:t> Φρυνίχου </a:t>
            </a:r>
            <a:r>
              <a:rPr lang="el-GR" sz="2400" dirty="0" err="1"/>
              <a:t>Ἀθηναῖον</a:t>
            </a:r>
            <a:r>
              <a:rPr lang="el-GR" sz="2400" dirty="0"/>
              <a:t>, </a:t>
            </a:r>
            <a:r>
              <a:rPr lang="el-GR" sz="2400" dirty="0" err="1"/>
              <a:t>αὐτόν</a:t>
            </a:r>
            <a:r>
              <a:rPr lang="el-GR" sz="2400" dirty="0"/>
              <a:t> </a:t>
            </a:r>
            <a:r>
              <a:rPr lang="el-GR" sz="2400" dirty="0" err="1"/>
              <a:t>καί</a:t>
            </a:r>
            <a:r>
              <a:rPr lang="el-GR" sz="2400" dirty="0"/>
              <a:t> </a:t>
            </a:r>
            <a:r>
              <a:rPr lang="el-GR" sz="2400" dirty="0" err="1"/>
              <a:t>ἐκγόνους</a:t>
            </a:r>
            <a:r>
              <a:rPr lang="el-GR" sz="2400" dirty="0"/>
              <a:t>. </a:t>
            </a:r>
            <a:r>
              <a:rPr lang="el-GR" sz="2400" b="1" dirty="0" err="1"/>
              <a:t>δίδωτι</a:t>
            </a:r>
            <a:r>
              <a:rPr lang="el-GR" sz="2400" b="1" dirty="0"/>
              <a:t> </a:t>
            </a:r>
            <a:r>
              <a:rPr lang="el-GR" sz="2400" dirty="0" err="1"/>
              <a:t>δέ</a:t>
            </a:r>
            <a:r>
              <a:rPr lang="el-GR" sz="2400" dirty="0"/>
              <a:t> </a:t>
            </a:r>
            <a:r>
              <a:rPr lang="el-GR" sz="2400" dirty="0" err="1"/>
              <a:t>καί</a:t>
            </a:r>
            <a:r>
              <a:rPr lang="el-GR" sz="2400" dirty="0"/>
              <a:t> </a:t>
            </a:r>
            <a:r>
              <a:rPr lang="el-GR" sz="2400" dirty="0" err="1"/>
              <a:t>γᾶς</a:t>
            </a:r>
            <a:endParaRPr lang="el-GR" sz="2400" dirty="0"/>
          </a:p>
          <a:p>
            <a:pPr marL="0" indent="0" fontAlgn="b">
              <a:buNone/>
            </a:pPr>
            <a:r>
              <a:rPr lang="el-GR" sz="2400" dirty="0" err="1"/>
              <a:t>καί</a:t>
            </a:r>
            <a:r>
              <a:rPr lang="el-GR" sz="2400" dirty="0"/>
              <a:t> </a:t>
            </a:r>
            <a:r>
              <a:rPr lang="el-GR" sz="2400" dirty="0" err="1"/>
              <a:t>οἰκίας</a:t>
            </a:r>
            <a:r>
              <a:rPr lang="el-GR" sz="2400" dirty="0"/>
              <a:t> </a:t>
            </a:r>
            <a:r>
              <a:rPr lang="el-GR" sz="2400" dirty="0" err="1"/>
              <a:t>ἔμπασιν</a:t>
            </a:r>
            <a:r>
              <a:rPr lang="el-GR" sz="2400" dirty="0"/>
              <a:t>. </a:t>
            </a:r>
            <a:r>
              <a:rPr lang="el-GR" sz="2400" dirty="0" err="1"/>
              <a:t>τάν</a:t>
            </a:r>
            <a:r>
              <a:rPr lang="el-GR" sz="2400" dirty="0"/>
              <a:t> </a:t>
            </a:r>
            <a:r>
              <a:rPr lang="el-GR" sz="2400" dirty="0" err="1"/>
              <a:t>δέ</a:t>
            </a:r>
            <a:r>
              <a:rPr lang="el-GR" sz="2400" dirty="0"/>
              <a:t> </a:t>
            </a:r>
            <a:r>
              <a:rPr lang="el-GR" sz="2400" dirty="0" err="1"/>
              <a:t>προξενίαν</a:t>
            </a:r>
            <a:r>
              <a:rPr lang="el-GR" sz="2400" dirty="0"/>
              <a:t> γράψαντας </a:t>
            </a:r>
            <a:r>
              <a:rPr lang="el-GR" sz="2400" dirty="0" err="1"/>
              <a:t>εἰς</a:t>
            </a:r>
            <a:r>
              <a:rPr lang="el-GR" sz="2400" dirty="0"/>
              <a:t> </a:t>
            </a:r>
            <a:r>
              <a:rPr lang="el-GR" sz="2400" dirty="0" err="1"/>
              <a:t>χαλκόν</a:t>
            </a:r>
            <a:endParaRPr lang="el-GR" sz="2400" dirty="0"/>
          </a:p>
          <a:p>
            <a:pPr marL="0" indent="0" fontAlgn="b">
              <a:buNone/>
            </a:pPr>
            <a:r>
              <a:rPr lang="el-GR" sz="2400" b="1" dirty="0" err="1"/>
              <a:t>ἀνθέμεν</a:t>
            </a:r>
            <a:r>
              <a:rPr lang="el-GR" sz="2400" dirty="0"/>
              <a:t>, </a:t>
            </a:r>
            <a:r>
              <a:rPr lang="el-GR" sz="2400" dirty="0" err="1"/>
              <a:t>εἷ</a:t>
            </a:r>
            <a:r>
              <a:rPr lang="el-GR" sz="2400" dirty="0"/>
              <a:t> </a:t>
            </a:r>
            <a:r>
              <a:rPr lang="el-GR" sz="2400" b="1" dirty="0"/>
              <a:t>κα</a:t>
            </a:r>
            <a:r>
              <a:rPr lang="el-GR" sz="2400" dirty="0"/>
              <a:t> </a:t>
            </a:r>
            <a:r>
              <a:rPr lang="el-GR" sz="2400" dirty="0" err="1"/>
              <a:t>προβούλοις</a:t>
            </a:r>
            <a:r>
              <a:rPr lang="el-GR" sz="2400" dirty="0"/>
              <a:t> </a:t>
            </a:r>
            <a:r>
              <a:rPr lang="el-GR" sz="2400" dirty="0" err="1"/>
              <a:t>καί</a:t>
            </a:r>
            <a:r>
              <a:rPr lang="el-GR" sz="2400" dirty="0"/>
              <a:t> </a:t>
            </a:r>
            <a:r>
              <a:rPr lang="el-GR" sz="2400" dirty="0" err="1"/>
              <a:t>προδίκοις</a:t>
            </a:r>
            <a:r>
              <a:rPr lang="el-GR" sz="2400" dirty="0"/>
              <a:t> </a:t>
            </a:r>
            <a:r>
              <a:rPr lang="el-GR" sz="2400" dirty="0" err="1"/>
              <a:t>δοκῆι</a:t>
            </a:r>
            <a:r>
              <a:rPr lang="el-GR" sz="2400" dirty="0"/>
              <a:t> </a:t>
            </a:r>
            <a:r>
              <a:rPr lang="el-GR" sz="2400" dirty="0" err="1"/>
              <a:t>καλῶς</a:t>
            </a:r>
            <a:r>
              <a:rPr lang="el-GR" sz="2400" dirty="0"/>
              <a:t> </a:t>
            </a:r>
            <a:r>
              <a:rPr lang="el-GR" sz="2400" dirty="0" err="1"/>
              <a:t>ἔχειν</a:t>
            </a:r>
            <a:r>
              <a:rPr lang="el-GR" sz="2400" dirty="0"/>
              <a:t>.</a:t>
            </a:r>
          </a:p>
          <a:p>
            <a:pPr marL="0" indent="0" fontAlgn="b">
              <a:buNone/>
            </a:pPr>
            <a:r>
              <a:rPr lang="el-GR" sz="2400" dirty="0" err="1"/>
              <a:t>Διονύσιον</a:t>
            </a:r>
            <a:r>
              <a:rPr lang="el-GR" sz="2400" dirty="0"/>
              <a:t> Φρυνίχου </a:t>
            </a:r>
            <a:r>
              <a:rPr lang="el-GR" sz="2400" dirty="0" err="1"/>
              <a:t>Ἀθηναῖον</a:t>
            </a:r>
            <a:r>
              <a:rPr lang="el-GR" sz="2400" dirty="0"/>
              <a:t>.</a:t>
            </a:r>
          </a:p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7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10452lccc.com/leb%20history/Phoenician_Reassessed.joseph.elias_files/image04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0"/>
            <a:ext cx="7128792" cy="8188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2139950" cy="1262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Δωρική διάλεκτος 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71800" y="792163"/>
            <a:ext cx="5715000" cy="5578475"/>
          </a:xfrm>
        </p:spPr>
        <p:txBody>
          <a:bodyPr rtlCol="0">
            <a:normAutofit fontScale="625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/>
              <a:t>ἐπὶ</a:t>
            </a:r>
            <a:r>
              <a:rPr lang="el-GR" dirty="0"/>
              <a:t> </a:t>
            </a:r>
            <a:r>
              <a:rPr lang="el-GR" dirty="0" err="1"/>
              <a:t>Εὐθυμίσκω</a:t>
            </a:r>
            <a:r>
              <a:rPr lang="el-GR" dirty="0"/>
              <a:t>, </a:t>
            </a:r>
            <a:r>
              <a:rPr lang="el-GR" dirty="0" err="1"/>
              <a:t>ἱερομναμόνων</a:t>
            </a:r>
            <a:r>
              <a:rPr lang="el-GR" dirty="0"/>
              <a:t> </a:t>
            </a:r>
            <a:r>
              <a:rPr lang="el-GR" dirty="0" err="1"/>
              <a:t>τῶν</a:t>
            </a:r>
            <a:r>
              <a:rPr lang="el-GR" dirty="0"/>
              <a:t> </a:t>
            </a:r>
            <a:r>
              <a:rPr lang="el-GR" dirty="0" err="1"/>
              <a:t>ἐπὶ</a:t>
            </a:r>
            <a:r>
              <a:rPr lang="el-GR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θησαυρῶ&lt;ι</a:t>
            </a:r>
            <a:r>
              <a:rPr lang="el-GR" dirty="0"/>
              <a:t>&gt; </a:t>
            </a:r>
            <a:r>
              <a:rPr lang="el-GR" dirty="0" err="1"/>
              <a:t>Κοβ</a:t>
            </a:r>
            <a:r>
              <a:rPr lang="el-GR" dirty="0"/>
              <a:t>. </a:t>
            </a:r>
            <a:r>
              <a:rPr lang="el-GR" dirty="0" err="1"/>
              <a:t>Ἀριστίππω</a:t>
            </a:r>
            <a:r>
              <a:rPr lang="el-GR" dirty="0"/>
              <a:t> </a:t>
            </a:r>
            <a:r>
              <a:rPr lang="el-GR" dirty="0" err="1"/>
              <a:t>Γλαυκίππω</a:t>
            </a:r>
            <a:r>
              <a:rPr lang="el-GR" dirty="0"/>
              <a:t>, </a:t>
            </a:r>
            <a:r>
              <a:rPr lang="el-GR" dirty="0" err="1"/>
              <a:t>Σωτ</a:t>
            </a:r>
            <a:r>
              <a:rPr lang="el-GR" dirty="0"/>
              <a:t>.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Σωσίππω</a:t>
            </a:r>
            <a:r>
              <a:rPr lang="el-GR" dirty="0"/>
              <a:t> </a:t>
            </a:r>
            <a:r>
              <a:rPr lang="el-GR" dirty="0" err="1"/>
              <a:t>Σίμω</a:t>
            </a:r>
            <a:r>
              <a:rPr lang="el-GR" dirty="0"/>
              <a:t>, Λογ. </a:t>
            </a:r>
            <a:r>
              <a:rPr lang="el-GR" dirty="0" err="1"/>
              <a:t>Φιλοστράτω</a:t>
            </a:r>
            <a:r>
              <a:rPr lang="el-GR" dirty="0"/>
              <a:t> </a:t>
            </a:r>
            <a:r>
              <a:rPr lang="el-GR" dirty="0" err="1"/>
              <a:t>Φίντωνος</a:t>
            </a:r>
            <a:r>
              <a:rPr lang="el-GR" dirty="0"/>
              <a:t>,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προβώλωμ</a:t>
            </a:r>
            <a:r>
              <a:rPr lang="el-GR" dirty="0"/>
              <a:t> </a:t>
            </a:r>
            <a:r>
              <a:rPr lang="el-GR" dirty="0" err="1"/>
              <a:t>προαρχόντων</a:t>
            </a:r>
            <a:r>
              <a:rPr lang="el-GR" dirty="0"/>
              <a:t> </a:t>
            </a:r>
            <a:r>
              <a:rPr lang="el-GR" dirty="0" err="1"/>
              <a:t>Γαψ</a:t>
            </a:r>
            <a:r>
              <a:rPr lang="el-GR" dirty="0"/>
              <a:t>. </a:t>
            </a:r>
            <a:r>
              <a:rPr lang="el-GR" dirty="0" err="1"/>
              <a:t>Καλλίππω</a:t>
            </a:r>
            <a:r>
              <a:rPr lang="el-GR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5   </a:t>
            </a:r>
            <a:r>
              <a:rPr lang="el-GR" dirty="0" err="1"/>
              <a:t>Ποιγένεος</a:t>
            </a:r>
            <a:r>
              <a:rPr lang="el-GR" dirty="0"/>
              <a:t>, </a:t>
            </a:r>
            <a:r>
              <a:rPr lang="el-GR" dirty="0" err="1"/>
              <a:t>Αστ</a:t>
            </a:r>
            <a:r>
              <a:rPr lang="el-GR" dirty="0"/>
              <a:t>. </a:t>
            </a:r>
            <a:r>
              <a:rPr lang="el-GR" dirty="0" err="1"/>
              <a:t>Εὐφρονίσκω</a:t>
            </a:r>
            <a:r>
              <a:rPr lang="el-GR" dirty="0"/>
              <a:t> </a:t>
            </a:r>
            <a:r>
              <a:rPr lang="el-GR" dirty="0" err="1"/>
              <a:t>Γοργίδα</a:t>
            </a:r>
            <a:r>
              <a:rPr lang="el-GR" dirty="0"/>
              <a:t>,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Αγφ</a:t>
            </a:r>
            <a:r>
              <a:rPr lang="el-GR" dirty="0"/>
              <a:t>. </a:t>
            </a:r>
            <a:r>
              <a:rPr lang="el-GR" dirty="0" err="1"/>
              <a:t>Θράσωνος</a:t>
            </a:r>
            <a:r>
              <a:rPr lang="el-GR" dirty="0"/>
              <a:t> </a:t>
            </a:r>
            <a:r>
              <a:rPr lang="el-GR" dirty="0" err="1"/>
              <a:t>Γνάθιος</a:t>
            </a:r>
            <a:r>
              <a:rPr lang="el-GR" dirty="0"/>
              <a:t>, </a:t>
            </a:r>
            <a:r>
              <a:rPr lang="el-GR" dirty="0" err="1"/>
              <a:t>προδίκων</a:t>
            </a:r>
            <a:r>
              <a:rPr lang="el-GR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Θρα</a:t>
            </a:r>
            <a:r>
              <a:rPr lang="el-GR" dirty="0"/>
              <a:t>. </a:t>
            </a:r>
            <a:r>
              <a:rPr lang="el-GR" dirty="0" err="1"/>
              <a:t>Εὐφάνεος</a:t>
            </a:r>
            <a:r>
              <a:rPr lang="el-GR" dirty="0"/>
              <a:t> </a:t>
            </a:r>
            <a:r>
              <a:rPr lang="el-GR" dirty="0" err="1"/>
              <a:t>Μενεδάμω</a:t>
            </a:r>
            <a:r>
              <a:rPr lang="el-GR" dirty="0"/>
              <a:t>, </a:t>
            </a:r>
            <a:r>
              <a:rPr lang="el-GR" dirty="0" err="1"/>
              <a:t>Τιω</a:t>
            </a:r>
            <a:r>
              <a:rPr lang="el-GR" dirty="0"/>
              <a:t>. </a:t>
            </a:r>
            <a:r>
              <a:rPr lang="el-GR" dirty="0" err="1"/>
              <a:t>Πρωτάρχω</a:t>
            </a:r>
            <a:r>
              <a:rPr lang="el-GR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Δεινάρχω</a:t>
            </a:r>
            <a:r>
              <a:rPr lang="el-GR" dirty="0"/>
              <a:t>, </a:t>
            </a:r>
            <a:r>
              <a:rPr lang="el-GR" dirty="0" err="1"/>
              <a:t>Αγκ</a:t>
            </a:r>
            <a:r>
              <a:rPr lang="el-GR" dirty="0"/>
              <a:t>. </a:t>
            </a:r>
            <a:r>
              <a:rPr lang="el-GR" dirty="0" err="1"/>
              <a:t>Γοργία</a:t>
            </a:r>
            <a:r>
              <a:rPr lang="el-GR" dirty="0"/>
              <a:t> {ς} </a:t>
            </a:r>
            <a:r>
              <a:rPr lang="el-GR" dirty="0" err="1"/>
              <a:t>Ἡρακλήτω</a:t>
            </a:r>
            <a:r>
              <a:rPr lang="el-GR" dirty="0"/>
              <a:t>,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ἔχρησαν</a:t>
            </a:r>
            <a:r>
              <a:rPr lang="el-GR" dirty="0"/>
              <a:t> </a:t>
            </a:r>
            <a:r>
              <a:rPr lang="el-GR" dirty="0" err="1"/>
              <a:t>το&lt;ὶ</a:t>
            </a:r>
            <a:r>
              <a:rPr lang="el-GR" dirty="0"/>
              <a:t>&gt; </a:t>
            </a:r>
            <a:r>
              <a:rPr lang="el-GR" dirty="0" err="1"/>
              <a:t>ἱερομνάμονες</a:t>
            </a:r>
            <a:r>
              <a:rPr lang="el-GR" dirty="0"/>
              <a:t> </a:t>
            </a:r>
            <a:r>
              <a:rPr lang="el-GR" dirty="0" err="1"/>
              <a:t>δόγματι</a:t>
            </a:r>
            <a:r>
              <a:rPr lang="el-GR" dirty="0"/>
              <a:t> </a:t>
            </a:r>
            <a:r>
              <a:rPr lang="el-GR" dirty="0" err="1"/>
              <a:t>βωλᾶς</a:t>
            </a:r>
            <a:r>
              <a:rPr lang="el-GR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10   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δάμω</a:t>
            </a:r>
            <a:r>
              <a:rPr lang="el-GR" dirty="0"/>
              <a:t> </a:t>
            </a:r>
            <a:r>
              <a:rPr lang="el-GR" dirty="0" err="1"/>
              <a:t>ἐν</a:t>
            </a:r>
            <a:r>
              <a:rPr lang="el-GR" dirty="0"/>
              <a:t> </a:t>
            </a:r>
            <a:r>
              <a:rPr lang="el-GR" dirty="0" err="1"/>
              <a:t>τὰν</a:t>
            </a:r>
            <a:r>
              <a:rPr lang="el-GR" dirty="0"/>
              <a:t> </a:t>
            </a:r>
            <a:r>
              <a:rPr lang="el-GR" dirty="0" err="1"/>
              <a:t>ὀχύρωσιν</a:t>
            </a:r>
            <a:r>
              <a:rPr lang="el-GR" dirty="0"/>
              <a:t> </a:t>
            </a:r>
            <a:r>
              <a:rPr lang="el-GR" dirty="0" err="1"/>
              <a:t>τᾶς</a:t>
            </a:r>
            <a:r>
              <a:rPr lang="el-GR" dirty="0"/>
              <a:t> </a:t>
            </a:r>
            <a:r>
              <a:rPr lang="el-GR" dirty="0" err="1"/>
              <a:t>πόλιος</a:t>
            </a:r>
            <a:r>
              <a:rPr lang="el-GR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τάλαντα</a:t>
            </a:r>
            <a:r>
              <a:rPr lang="el-GR" dirty="0"/>
              <a:t> {⁸620}⁸, </a:t>
            </a:r>
            <a:r>
              <a:rPr lang="el-GR" dirty="0" err="1"/>
              <a:t>ἐφ</a:t>
            </a:r>
            <a:r>
              <a:rPr lang="el-GR" dirty="0"/>
              <a:t>’ </a:t>
            </a:r>
            <a:r>
              <a:rPr lang="el-GR" dirty="0" err="1"/>
              <a:t>ὧι</a:t>
            </a:r>
            <a:r>
              <a:rPr lang="el-GR" dirty="0"/>
              <a:t> </a:t>
            </a:r>
            <a:r>
              <a:rPr lang="el-GR" dirty="0" err="1"/>
              <a:t>ἀποδόμεν</a:t>
            </a:r>
            <a:r>
              <a:rPr lang="el-GR" dirty="0"/>
              <a:t> </a:t>
            </a:r>
            <a:r>
              <a:rPr lang="el-GR" dirty="0" err="1"/>
              <a:t>τῶι</a:t>
            </a:r>
            <a:r>
              <a:rPr lang="el-GR" dirty="0"/>
              <a:t> </a:t>
            </a:r>
            <a:r>
              <a:rPr lang="el-GR" dirty="0" err="1"/>
              <a:t>θεῶι</a:t>
            </a:r>
            <a:r>
              <a:rPr lang="el-GR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ὅπω</a:t>
            </a:r>
            <a:r>
              <a:rPr lang="el-GR" dirty="0"/>
              <a:t> κα </a:t>
            </a:r>
            <a:r>
              <a:rPr lang="el-GR" dirty="0" err="1"/>
              <a:t>δοκεῖ</a:t>
            </a:r>
            <a:r>
              <a:rPr lang="el-GR" dirty="0"/>
              <a:t> </a:t>
            </a:r>
            <a:r>
              <a:rPr lang="el-GR" dirty="0" err="1"/>
              <a:t>τᾶι</a:t>
            </a:r>
            <a:r>
              <a:rPr lang="el-GR" dirty="0"/>
              <a:t> </a:t>
            </a:r>
            <a:r>
              <a:rPr lang="el-GR" dirty="0" err="1"/>
              <a:t>βωλᾶι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τῶι</a:t>
            </a:r>
            <a:r>
              <a:rPr lang="el-GR" dirty="0"/>
              <a:t> </a:t>
            </a:r>
            <a:r>
              <a:rPr lang="el-GR" dirty="0" err="1"/>
              <a:t>δάμωι</a:t>
            </a:r>
            <a:r>
              <a:rPr lang="el-GR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ὁπόκα</a:t>
            </a:r>
            <a:r>
              <a:rPr lang="el-GR" dirty="0"/>
              <a:t> κα &lt;</a:t>
            </a:r>
            <a:r>
              <a:rPr lang="el-GR" dirty="0" err="1"/>
              <a:t>δοκεῖ</a:t>
            </a:r>
            <a:r>
              <a:rPr lang="el-GR" dirty="0"/>
              <a:t>&gt;.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21507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2130425"/>
            <a:ext cx="2139950" cy="4243388"/>
          </a:xfrm>
        </p:spPr>
        <p:txBody>
          <a:bodyPr/>
          <a:lstStyle/>
          <a:p>
            <a:r>
              <a:rPr lang="el-GR"/>
              <a:t>Λοκροί Επιζεφύριοι (Κ. Ιταλία)</a:t>
            </a:r>
          </a:p>
          <a:p>
            <a:r>
              <a:rPr lang="el-GR"/>
              <a:t>350-250 π.Χ.</a:t>
            </a:r>
          </a:p>
          <a:p>
            <a:r>
              <a:rPr lang="en-US"/>
              <a:t>Polis ed Olympieion 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92163"/>
            <a:ext cx="2139950" cy="1262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Αιολική</a:t>
            </a:r>
            <a:br>
              <a:rPr lang="el-GR" dirty="0"/>
            </a:br>
            <a:r>
              <a:rPr lang="el-GR" dirty="0"/>
              <a:t>διάλεκτος 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2971800" y="792163"/>
            <a:ext cx="5715000" cy="5578475"/>
          </a:xfrm>
        </p:spPr>
        <p:txBody>
          <a:bodyPr rtlCol="0">
            <a:normAutofit fontScale="550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[δέ κε αἰ]πόλις [ἀ]μ̣φότ[εραι διὰ συνθήκα]-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[ς προς] γράφωισι εἰς ταὶ̣[ς </a:t>
            </a:r>
            <a:r>
              <a:rPr lang="vi-VN" b="1" dirty="0"/>
              <a:t>στάλλαις</a:t>
            </a:r>
            <a:r>
              <a:rPr lang="vi-VN" dirty="0"/>
              <a:t> ἢ ἐ]-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[κκόπ]τωισι, κύ[ρ]ιον ἔστω· τ̣[ὸν δὲ κέρναν]-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5  [τα τὸ] χρύσιον ὑπόδικον</a:t>
            </a:r>
            <a:r>
              <a:rPr lang="vi-VN" b="1" dirty="0"/>
              <a:t> ἔμ̣[μεναι </a:t>
            </a:r>
            <a:r>
              <a:rPr lang="vi-VN" dirty="0"/>
              <a:t>ἀμφο]-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[τέρ]αισι ταῖς πολίεσσι· δικ̣[ά]σ̣[ταις δὲ]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[ἔμ]μεναι τῶι μὲν ἐμ Μυτιλήναι κ̣[έρναν]-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[τι] ταὶς ἄρχαις παίσαις ταὶς ἐμ Μ[υτιλ]-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ή̣ναι πλέας τῶν αἰμίσεων, ἐμ Φώκαι δ[ὲ τ]-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10  αὶς ἄρχαις παίσαις ταὶς ἐμ Φώκαι πλ[έ]-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ας τῶν αἰμίσεω[ν]· τὰν δὲ δίκαν ἔμμεναι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ἐπεί κε ὠνίαυτος ἐξέλθηι ἐν ἒξ μήννε&lt;σ&gt;-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σι· αἰ δέ κε καταγ[ρέ]θηι τὸ χρύσιον κέρ-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ναν ὐδαρέστερ̣ο[ν] θέλων θανάτωι ζαμι-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15  ώσθω· αἰ δέ κε ἀπυφ[ύ]γηι μ[ὴ] θέλων ἀμβρό-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την, τιμάτω τὸ̣ δικαστήριον ὄττι χρὴ· α-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ὖτ&lt;ο&gt;ν πάθην ἢ κατθέ[μ]εναι· ἀ δὲ πόλις ἀναί-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τιος καὶ ἀζάμιος [ἔσ]τω· ἔλαχον Μυτιλή-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ναοι πρόσθε κόπτην· ἄρχει πρότανις ὀ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20  </a:t>
            </a:r>
            <a:r>
              <a:rPr lang="vi-VN" b="1" dirty="0"/>
              <a:t>πεδὰ</a:t>
            </a:r>
            <a:r>
              <a:rPr lang="vi-VN" dirty="0"/>
              <a:t> Κόλωνον, ἐ[μ Φ]ώκαι δὲ ὀ πεδὰ Ἀρίστ̣-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αρχον.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2130425"/>
            <a:ext cx="2139950" cy="4243388"/>
          </a:xfrm>
        </p:spPr>
        <p:txBody>
          <a:bodyPr/>
          <a:lstStyle/>
          <a:p>
            <a:r>
              <a:rPr lang="el-GR"/>
              <a:t>Λέσβος, Μυτιλήνη</a:t>
            </a:r>
          </a:p>
          <a:p>
            <a:r>
              <a:rPr lang="el-GR"/>
              <a:t>5</a:t>
            </a:r>
            <a:r>
              <a:rPr lang="el-GR" baseline="30000"/>
              <a:t>ος</a:t>
            </a:r>
            <a:r>
              <a:rPr lang="el-GR"/>
              <a:t> αι. π.Χ.</a:t>
            </a:r>
          </a:p>
          <a:p>
            <a:r>
              <a:rPr lang="en-US"/>
              <a:t>SEG 3</a:t>
            </a:r>
            <a:r>
              <a:rPr lang="el-GR"/>
              <a:t>4</a:t>
            </a:r>
            <a:r>
              <a:rPr lang="en-US"/>
              <a:t>.</a:t>
            </a:r>
            <a:r>
              <a:rPr lang="el-GR"/>
              <a:t>849</a:t>
            </a:r>
          </a:p>
        </p:txBody>
      </p:sp>
    </p:spTree>
    <p:extLst>
      <p:ext uri="{BB962C8B-B14F-4D97-AF65-F5344CB8AC3E}">
        <p14:creationId xmlns:p14="http://schemas.microsoft.com/office/powerpoint/2010/main" val="424968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http://inscriptions.packhum.org/text/148433?hs=2538-2545%2C5301-5308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65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enicians.info/alpha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1193"/>
            <a:ext cx="5760640" cy="6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roteus.brown.edu/greekpast/admin/image.html?imageid=3063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10483"/>
            <a:ext cx="4896544" cy="5729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0/0c/Ancient_greek_dialects-fr-4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2484"/>
            <a:ext cx="7471374" cy="628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xanthi.ilsp.gr/sir/pictures/dialec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635240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neo.gr/website/hellen/alphabetgre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15677"/>
            <a:ext cx="4176464" cy="5988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ncientscripts.com/images/gree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5272"/>
            <a:ext cx="3816424" cy="597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Anatolia Ancient Regions base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08720"/>
            <a:ext cx="762000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763</TotalTime>
  <Words>900</Words>
  <Application>Microsoft Office PowerPoint</Application>
  <PresentationFormat>On-screen Show (4:3)</PresentationFormat>
  <Paragraphs>150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Adjacency</vt:lpstr>
      <vt:lpstr>Clarity</vt:lpstr>
      <vt:lpstr>Αρχαία Ελληνική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Antoine Meillet</vt:lpstr>
      <vt:lpstr>Αρχαιοελληνικές διάλεκτοι</vt:lpstr>
      <vt:lpstr>Αττική διάλεκτος</vt:lpstr>
      <vt:lpstr>Αττική διάλεκτος</vt:lpstr>
      <vt:lpstr>Αρκαδοκυπριακή διάλεκτος</vt:lpstr>
      <vt:lpstr>Δωρική διάλεκτος 1</vt:lpstr>
      <vt:lpstr>PowerPoint Presentation</vt:lpstr>
      <vt:lpstr>Δωρική διάλεκτος 2</vt:lpstr>
      <vt:lpstr>Αιολική διάλεκτος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Μαρία Χολή</dc:creator>
  <cp:lastModifiedBy>User</cp:lastModifiedBy>
  <cp:revision>43</cp:revision>
  <dcterms:created xsi:type="dcterms:W3CDTF">2011-03-12T20:38:55Z</dcterms:created>
  <dcterms:modified xsi:type="dcterms:W3CDTF">2018-04-10T10:39:25Z</dcterms:modified>
</cp:coreProperties>
</file>