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7" r:id="rId2"/>
    <p:sldId id="258" r:id="rId3"/>
    <p:sldId id="259" r:id="rId4"/>
    <p:sldId id="375" r:id="rId5"/>
    <p:sldId id="376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3" r:id="rId40"/>
    <p:sldId id="434" r:id="rId41"/>
    <p:sldId id="435" r:id="rId42"/>
    <p:sldId id="436" r:id="rId43"/>
    <p:sldId id="432" r:id="rId44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1698" y="-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E931F-43EF-4590-8966-A95FA75C72C6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4819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57122A-7E84-4A7B-8632-6AD397DE0C9C}" type="slidenum">
              <a:rPr lang="en-GB" smtClean="0"/>
              <a:pPr>
                <a:spcBef>
                  <a:spcPct val="0"/>
                </a:spcBef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986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E688B-A8D6-4C3A-B887-D0A7B1AF83CA}" type="slidenum">
              <a:rPr lang="en-GB" smtClean="0"/>
              <a:pPr>
                <a:spcBef>
                  <a:spcPct val="0"/>
                </a:spcBef>
              </a:pPr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204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900E60-8FE6-474D-9F9C-19C12DD59697}" type="slidenum">
              <a:rPr lang="en-GB" smtClean="0"/>
              <a:pPr>
                <a:spcBef>
                  <a:spcPct val="0"/>
                </a:spcBef>
              </a:pPr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7706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6BDDBC-9133-4614-9F01-81BCABDBB6E4}" type="slidenum">
              <a:rPr lang="en-GB" smtClean="0"/>
              <a:pPr>
                <a:spcBef>
                  <a:spcPct val="0"/>
                </a:spcBef>
              </a:pPr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45066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25743B-2A16-4D45-8C35-E684DC1D6D81}" type="slidenum">
              <a:rPr lang="en-GB" smtClean="0"/>
              <a:pPr>
                <a:spcBef>
                  <a:spcPct val="0"/>
                </a:spcBef>
              </a:pPr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8830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60A0F-ADB9-4314-A246-7EBDA32D621D}" type="slidenum">
              <a:rPr lang="en-GB" smtClean="0"/>
              <a:pPr>
                <a:spcBef>
                  <a:spcPct val="0"/>
                </a:spcBef>
              </a:pPr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5519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DFFA4-8ABC-4E05-9A3C-7034785C267E}" type="slidenum">
              <a:rPr lang="en-GB" smtClean="0"/>
              <a:pPr>
                <a:spcBef>
                  <a:spcPct val="0"/>
                </a:spcBef>
              </a:pPr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958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9F8C5-B197-4169-B5A3-08F3BB65F32E}" type="slidenum">
              <a:rPr lang="en-GB" smtClean="0"/>
              <a:pPr>
                <a:spcBef>
                  <a:spcPct val="0"/>
                </a:spcBef>
              </a:pPr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9093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8EBFB1-43F0-4D1E-880D-2738C04AF675}" type="slidenum">
              <a:rPr lang="en-GB" smtClean="0"/>
              <a:pPr>
                <a:spcBef>
                  <a:spcPct val="0"/>
                </a:spcBef>
              </a:pPr>
              <a:t>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7162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56094-DF0C-40F9-9B60-CA341AD249A5}" type="slidenum">
              <a:rPr lang="en-GB" smtClean="0"/>
              <a:pPr>
                <a:spcBef>
                  <a:spcPct val="0"/>
                </a:spcBef>
              </a:pPr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24419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D49A7-334D-4B44-9CC0-3381E85B4718}" type="slidenum">
              <a:rPr lang="en-GB" smtClean="0"/>
              <a:pPr>
                <a:spcBef>
                  <a:spcPct val="0"/>
                </a:spcBef>
              </a:pPr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06529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F3FFCA-1E3F-426A-AD57-F970B9DC1C27}" type="slidenum">
              <a:rPr lang="en-GB" smtClean="0"/>
              <a:pPr>
                <a:spcBef>
                  <a:spcPct val="0"/>
                </a:spcBef>
              </a:pPr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75086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9B263E-CF9C-474D-947E-84D4FC7A9E8E}" type="slidenum">
              <a:rPr lang="en-GB" smtClean="0"/>
              <a:pPr>
                <a:spcBef>
                  <a:spcPct val="0"/>
                </a:spcBef>
              </a:pPr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7157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A72793-3ED0-4B4D-BCA9-AA5E808D1286}" type="slidenum">
              <a:rPr lang="en-GB" smtClean="0"/>
              <a:pPr>
                <a:spcBef>
                  <a:spcPct val="0"/>
                </a:spcBef>
              </a:pPr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95298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02A1E4-B2BE-46CD-A030-01944EECC600}" type="slidenum">
              <a:rPr lang="en-GB" smtClean="0"/>
              <a:pPr>
                <a:spcBef>
                  <a:spcPct val="0"/>
                </a:spcBef>
              </a:pPr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75587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3602A-F0AB-4F38-9DE2-314119A4D537}" type="slidenum">
              <a:rPr lang="en-GB" smtClean="0"/>
              <a:pPr>
                <a:spcBef>
                  <a:spcPct val="0"/>
                </a:spcBef>
              </a:pPr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52838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071A16-FCC3-49FE-A8FA-602128937BDA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30383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BB1ABD-BA5E-44A2-BC73-725C3E59D66B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1012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1643A-2910-4DB4-ACB2-7D4EAF8A903E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3850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3AC944-02B2-4B30-967B-9B64D404CB6E}" type="slidenum">
              <a:rPr lang="en-GB" smtClean="0"/>
              <a:pPr>
                <a:spcBef>
                  <a:spcPct val="0"/>
                </a:spcBef>
              </a:pPr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93426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8D0A-26A6-4E0B-B6E4-FA8B28060410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85835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7A8FA-BB1C-4197-B281-4264AA86F806}" type="slidenum">
              <a:rPr lang="en-GB" smtClean="0"/>
              <a:pPr>
                <a:spcBef>
                  <a:spcPct val="0"/>
                </a:spcBef>
              </a:pPr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89077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E11C61-9D5D-45EF-A271-69777D03FC23}" type="slidenum">
              <a:rPr lang="en-GB" smtClean="0"/>
              <a:pPr>
                <a:spcBef>
                  <a:spcPct val="0"/>
                </a:spcBef>
              </a:pPr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56856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7F2315-CAC9-4440-A222-BD50BBAF551E}" type="slidenum">
              <a:rPr lang="en-GB" smtClean="0"/>
              <a:pPr>
                <a:spcBef>
                  <a:spcPct val="0"/>
                </a:spcBef>
              </a:pPr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3377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B6E36-68B3-4057-8C77-0BE536465BA4}" type="slidenum">
              <a:rPr lang="en-GB" smtClean="0"/>
              <a:pPr>
                <a:spcBef>
                  <a:spcPct val="0"/>
                </a:spcBef>
              </a:pPr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0886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A3B53E-EF8F-4E0A-B845-393A6292056D}" type="slidenum">
              <a:rPr lang="en-GB" smtClean="0"/>
              <a:pPr>
                <a:spcBef>
                  <a:spcPct val="0"/>
                </a:spcBef>
              </a:pPr>
              <a:t>36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543414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72C22D-A330-4B51-BF8E-E667FBD02893}" type="slidenum">
              <a:rPr lang="en-GB" smtClean="0"/>
              <a:pPr>
                <a:spcBef>
                  <a:spcPct val="0"/>
                </a:spcBef>
              </a:pPr>
              <a:t>37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85756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85012-2EAF-4823-8855-CD1716DEC82A}" type="slidenum">
              <a:rPr lang="en-GB" smtClean="0"/>
              <a:pPr>
                <a:spcBef>
                  <a:spcPct val="0"/>
                </a:spcBef>
              </a:pPr>
              <a:t>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354651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10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35086-BB11-48C6-9ED7-208C8B21F9D7}" type="slidenum">
              <a:rPr lang="en-GB" smtClean="0"/>
              <a:pPr>
                <a:spcBef>
                  <a:spcPct val="0"/>
                </a:spcBef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676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BFA6C4-0737-469D-9E4A-439131CAC0FD}" type="slidenum">
              <a:rPr lang="en-GB" smtClean="0"/>
              <a:pPr>
                <a:spcBef>
                  <a:spcPct val="0"/>
                </a:spcBef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0983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F40EC-C4DA-438C-ACD3-C10C5F2C641C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197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0A8243-C56F-4436-9506-DFBD79AE2E9D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7280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A2717-62B8-4F07-B108-2002B3050923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6147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BEEFC6-DA19-40DB-8611-99FCBF03F29F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79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du.upatras.gr/moodle/mod/glossary/showentry.php?courseid=10&amp;concept=%CE%94%CE%B9%CE%B4%CE%B1%CE%BA%CF%84%CE%B9%CE%BA%CE%AE+%CF%83%CF%84%CF%81%CE%B1%CF%84%CE%B7%CE%B3%CE%B9%CE%BA%CE%A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du.upatras.gr/moodle/mod/glossary/showentry.php?courseid=10&amp;concept=%CE%94%CE%B9%CE%B4%CE%B1%CE%BA%CF%84%CE%B9%CE%BA%CE%AE+%CF%83%CF%84%CF%81%CE%B1%CF%84%CE%B7%CE%B3%CE%B9%CE%BA%CE%A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08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 </a:t>
            </a:r>
          </a:p>
          <a:p>
            <a:r>
              <a:rPr lang="el-GR" sz="2800" dirty="0" err="1" smtClean="0"/>
              <a:t>Εποικοδομισμός</a:t>
            </a:r>
            <a:r>
              <a:rPr lang="el-GR" sz="2800" dirty="0" smtClean="0"/>
              <a:t> (Μέρος Β)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6035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73" y="5865993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 δομικός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του </a:t>
            </a:r>
            <a:r>
              <a:rPr lang="en-GB" dirty="0" smtClean="0"/>
              <a:t>Piaget </a:t>
            </a:r>
            <a:r>
              <a:rPr lang="el-GR" dirty="0" smtClean="0"/>
              <a:t>(3)</a:t>
            </a:r>
            <a:endParaRPr lang="en-GB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571625"/>
            <a:ext cx="8101013" cy="4676775"/>
          </a:xfrm>
        </p:spPr>
        <p:txBody>
          <a:bodyPr/>
          <a:lstStyle/>
          <a:p>
            <a:r>
              <a:rPr lang="el-GR" sz="2800" dirty="0" smtClean="0"/>
              <a:t>Πως αναπτύσσεται η λογική σκέψη του παιδιού </a:t>
            </a:r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η αφομοίωση,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η συμμόρφωση,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η προσαρμογή 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l-GR" b="1" dirty="0" smtClean="0">
                <a:solidFill>
                  <a:srgbClr val="C00000"/>
                </a:solidFill>
              </a:rPr>
              <a:t>το σχήμα</a:t>
            </a:r>
          </a:p>
          <a:p>
            <a:pPr lvl="2"/>
            <a:r>
              <a:rPr lang="el-GR" dirty="0" smtClean="0"/>
              <a:t>Το σχήμα αποτελεί κατά κάποιο τρόπο ένα είδος μονάδας μάθησης: πρόκειται για την προσαρμογή με τη χρησιμοποίηση της αφομοίωσης και της συμμόρφωσης ύστερα από μια σειρά δραστηριοτήτων</a:t>
            </a:r>
            <a:endParaRPr lang="en-GB" dirty="0" smtClean="0"/>
          </a:p>
          <a:p>
            <a:endParaRPr lang="en-GB" sz="2800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B4AC7-2EB8-4934-91B3-13D7D0ABB2F0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 δομικός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του </a:t>
            </a:r>
            <a:r>
              <a:rPr lang="en-GB" dirty="0" smtClean="0"/>
              <a:t>Piaget </a:t>
            </a:r>
            <a:r>
              <a:rPr lang="el-GR" dirty="0" smtClean="0"/>
              <a:t>(4)</a:t>
            </a:r>
            <a:endParaRPr lang="en-GB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1" y="1571625"/>
            <a:ext cx="7734300" cy="4143375"/>
          </a:xfrm>
        </p:spPr>
        <p:txBody>
          <a:bodyPr/>
          <a:lstStyle/>
          <a:p>
            <a:r>
              <a:rPr lang="el-GR" sz="2800" dirty="0" smtClean="0"/>
              <a:t>Βασικές έννοιες της θεωρίας του </a:t>
            </a:r>
            <a:r>
              <a:rPr lang="en-GB" sz="2800" dirty="0" smtClean="0"/>
              <a:t>Piaget</a:t>
            </a:r>
            <a:r>
              <a:rPr lang="el-GR" sz="2800" dirty="0" smtClean="0"/>
              <a:t> &amp; ΤΠΕ</a:t>
            </a:r>
          </a:p>
          <a:p>
            <a:pPr lvl="1"/>
            <a:r>
              <a:rPr lang="el-GR" sz="2400" dirty="0" smtClean="0"/>
              <a:t>Το παιδί </a:t>
            </a:r>
            <a:r>
              <a:rPr lang="el-GR" sz="2400" dirty="0" err="1" smtClean="0"/>
              <a:t>οικοδομεί</a:t>
            </a:r>
            <a:r>
              <a:rPr lang="el-GR" sz="2400" dirty="0" smtClean="0"/>
              <a:t> με ατομικό και ενεργητικό τρόπο τις γνώσεις του για τον κόσμο</a:t>
            </a:r>
          </a:p>
          <a:p>
            <a:r>
              <a:rPr lang="el-GR" sz="2800" dirty="0" smtClean="0"/>
              <a:t>Τα στάδια του </a:t>
            </a:r>
            <a:r>
              <a:rPr lang="en-US" sz="2800" dirty="0" smtClean="0"/>
              <a:t>Piaget</a:t>
            </a:r>
            <a:r>
              <a:rPr lang="el-GR" sz="2800" dirty="0" smtClean="0"/>
              <a:t> προσδιορίζουν το περιεχόμενο των εννοιών και των δραστηριοτήτων που ένα εκπαιδευτικό λογισμικό μπορεί να περιέχει σε σχέση με την ηλικιακή ομάδα στην οποία απευθύνεται.</a:t>
            </a:r>
            <a:endParaRPr lang="en-GB" sz="2800" dirty="0" smtClean="0"/>
          </a:p>
          <a:p>
            <a:endParaRPr lang="el-GR" sz="2800" dirty="0" smtClean="0"/>
          </a:p>
          <a:p>
            <a:endParaRPr lang="en-GB" sz="2800" dirty="0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11B839-0FCA-42F1-A9D3-A2835757601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 δομικός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του </a:t>
            </a:r>
            <a:r>
              <a:rPr lang="en-GB" dirty="0" smtClean="0"/>
              <a:t>Piaget </a:t>
            </a:r>
            <a:r>
              <a:rPr lang="el-GR" dirty="0" smtClean="0"/>
              <a:t>(5)</a:t>
            </a:r>
            <a:endParaRPr lang="en-GB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οι εκπαιδευτικές εφαρμογές των ΤΠΕ πρέπει </a:t>
            </a:r>
          </a:p>
          <a:p>
            <a:r>
              <a:rPr lang="el-GR" sz="2400" dirty="0" smtClean="0"/>
              <a:t>να υποστηρίζουν την οικοδόμηση της γνώσης (αναπαριστώντας τις ιδέες, την κατανόηση και τις παραστάσεις των μαθητών), </a:t>
            </a:r>
          </a:p>
          <a:p>
            <a:r>
              <a:rPr lang="el-GR" sz="2400" dirty="0" smtClean="0"/>
              <a:t>να επιτρέπουν διερευνήσεις (για πρόσβαση στην απαιτούμενη πληροφορία, για σύγκριση με άλλες προοπτικές και όψεις του κόσμου), </a:t>
            </a:r>
          </a:p>
          <a:p>
            <a:r>
              <a:rPr lang="el-GR" sz="2400" dirty="0" smtClean="0"/>
              <a:t>να υποστηρίζουν τη μάθηση μέσω πράξης (προσομοιώνοντας πραγματικά προβλήματα και καταστάσεις) </a:t>
            </a:r>
          </a:p>
          <a:p>
            <a:r>
              <a:rPr lang="el-GR" sz="2400" dirty="0" smtClean="0"/>
              <a:t>να αποτελούν νοητικούς συνεργάτες (υποστηρίζοντας την έκφραση και τη σύνδεση των γνώσεων).     </a:t>
            </a:r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3D04CD-0024-4DFB-BE46-FABE8B3E902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προσέγγιση του </a:t>
            </a:r>
            <a:r>
              <a:rPr lang="en-GB" dirty="0" smtClean="0"/>
              <a:t>Bruner</a:t>
            </a:r>
            <a:endParaRPr lang="en-GB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i="1" dirty="0" err="1" smtClean="0"/>
              <a:t>ανακαλυπτική</a:t>
            </a:r>
            <a:r>
              <a:rPr lang="el-GR" i="1" dirty="0" smtClean="0"/>
              <a:t> μάθηση</a:t>
            </a:r>
            <a:endParaRPr lang="en-GB" dirty="0" smtClean="0"/>
          </a:p>
          <a:p>
            <a:pPr lvl="1"/>
            <a:r>
              <a:rPr lang="el-GR" sz="2400" dirty="0" smtClean="0"/>
              <a:t>Έμφαση στην κατανόηση των δομών και των επιστημονικών αρχών ενός γνωστικού αντικειμένου</a:t>
            </a:r>
            <a:endParaRPr lang="en-GB" sz="2400" dirty="0" smtClean="0"/>
          </a:p>
          <a:p>
            <a:pPr lvl="1"/>
            <a:r>
              <a:rPr lang="el-GR" sz="2400" dirty="0" smtClean="0"/>
              <a:t>οι μαθητές ανακαλύπτουν αρχές ή αναπτύσσουν δεξιότητες μέσω πειραματισμού και πρακτικής</a:t>
            </a:r>
            <a:endParaRPr lang="en-GB" sz="2400" dirty="0" smtClean="0"/>
          </a:p>
          <a:p>
            <a:pPr lvl="1"/>
            <a:r>
              <a:rPr lang="el-GR" sz="2400" dirty="0" smtClean="0"/>
              <a:t>οι μαθητές οικοδομούν τις γνώσεις τους πειραματιζόμενοι σε ένα χώρο και εξαγάγουν κανόνες και συμπεράσματα από τα αποτελέσματα αυτών των εμπειριών</a:t>
            </a:r>
          </a:p>
          <a:p>
            <a:r>
              <a:rPr lang="el-GR" sz="2800" dirty="0" smtClean="0"/>
              <a:t>Η γνωστική ανάπτυξη σχετίζεται με την οικοδόμηση αναπαραστάσεων</a:t>
            </a:r>
            <a:endParaRPr lang="en-GB" sz="2800" dirty="0" smtClean="0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A04DC0-4C7A-45C6-AFFF-F311C5B92A3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αναπαραστάσεις (</a:t>
            </a:r>
            <a:r>
              <a:rPr lang="en-GB" dirty="0" smtClean="0"/>
              <a:t>Bruner</a:t>
            </a:r>
            <a:r>
              <a:rPr lang="el-GR" dirty="0" smtClean="0"/>
              <a:t>) (1)</a:t>
            </a:r>
            <a:endParaRPr lang="en-GB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5800" y="1357313"/>
            <a:ext cx="8177213" cy="5053012"/>
          </a:xfrm>
        </p:spPr>
        <p:txBody>
          <a:bodyPr/>
          <a:lstStyle/>
          <a:p>
            <a:r>
              <a:rPr lang="el-GR" sz="2400" dirty="0" smtClean="0"/>
              <a:t>Α. </a:t>
            </a:r>
            <a:r>
              <a:rPr lang="el-GR" sz="2400" b="1" i="1" dirty="0" smtClean="0"/>
              <a:t>Έμπρακτες (ή </a:t>
            </a:r>
            <a:r>
              <a:rPr lang="el-GR" sz="2400" b="1" i="1" dirty="0" err="1" smtClean="0"/>
              <a:t>πραξιακές</a:t>
            </a:r>
            <a:r>
              <a:rPr lang="el-GR" sz="2400" b="1" i="1" dirty="0" smtClean="0"/>
              <a:t>) αναπαραστάσεις: </a:t>
            </a:r>
            <a:r>
              <a:rPr lang="el-GR" sz="2400" dirty="0" smtClean="0"/>
              <a:t>σχετίζονται με την εκτέλεση δράσεων σύμφωνα με τις λειτουργίες της </a:t>
            </a:r>
            <a:r>
              <a:rPr lang="el-GR" sz="2400" dirty="0" err="1" smtClean="0"/>
              <a:t>ψυχοκινητικότητας</a:t>
            </a:r>
            <a:r>
              <a:rPr lang="el-GR" sz="2400" dirty="0" smtClean="0"/>
              <a:t> και αναπτύσσονται κυρίως στις πολύ μικρές ηλικίες.</a:t>
            </a:r>
          </a:p>
          <a:p>
            <a:pPr lvl="1"/>
            <a:r>
              <a:rPr lang="el-GR" sz="1800" dirty="0" smtClean="0"/>
              <a:t>Τέτοιου τύπου αναπαραστάσεις σχετίζονται, για παράδειγμα, με την χρήση τυφλού συστήματος πληκτρολόγησης και με την αλλαγή ταχυτήτων κατά την οδήγηση. </a:t>
            </a:r>
            <a:endParaRPr lang="en-GB" sz="1800" dirty="0" smtClean="0"/>
          </a:p>
          <a:p>
            <a:endParaRPr lang="en-GB" sz="2400" dirty="0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ED1934-CABD-40BE-8118-0C7F04DC59C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429125"/>
            <a:ext cx="14287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86313"/>
            <a:ext cx="2143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C:\Documents and Settings\vkomis\My Documents\Τρέχοντα\2. Courses\2. ΠΤΝ Β' έτος\1. Τεχνολογίες της Πληροφορίας και των Επικοινωνιών στην Εκπαίδευση\Images\vites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429125"/>
            <a:ext cx="857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αναπαραστάσεις (</a:t>
            </a:r>
            <a:r>
              <a:rPr lang="en-GB" dirty="0" smtClean="0"/>
              <a:t>Bruner</a:t>
            </a:r>
            <a:r>
              <a:rPr lang="el-GR" dirty="0" smtClean="0"/>
              <a:t>) (2)</a:t>
            </a:r>
            <a:endParaRPr lang="en-GB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62000" y="1571625"/>
            <a:ext cx="8101013" cy="4838700"/>
          </a:xfrm>
        </p:spPr>
        <p:txBody>
          <a:bodyPr/>
          <a:lstStyle/>
          <a:p>
            <a:r>
              <a:rPr lang="el-GR" sz="2400" dirty="0" smtClean="0"/>
              <a:t>Β. </a:t>
            </a:r>
            <a:r>
              <a:rPr lang="el-GR" sz="2400" b="1" i="1" dirty="0" smtClean="0"/>
              <a:t>Εικονικές αναπαραστάσεις: </a:t>
            </a:r>
            <a:r>
              <a:rPr lang="el-GR" sz="2400" dirty="0" smtClean="0"/>
              <a:t>αντιστοιχούν στις δομές του χώρου και είναι σχετικά ανεξάρτητες της δράσης. </a:t>
            </a:r>
          </a:p>
          <a:p>
            <a:pPr lvl="1"/>
            <a:r>
              <a:rPr lang="el-GR" sz="1800" dirty="0" smtClean="0"/>
              <a:t>Οι αναπαραστάσεις αυτές σχετίζονται με την οπτική αντίληψη και αποτελούν εσωτερικές νοητικές εικόνες ή νοερά μοντέλα. </a:t>
            </a:r>
            <a:endParaRPr lang="en-GB" sz="1800" dirty="0" smtClean="0"/>
          </a:p>
          <a:p>
            <a:endParaRPr lang="en-GB" sz="2400" dirty="0" smtClean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88E4B5-B114-4125-A76A-1376C6A8C30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3375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929063"/>
            <a:ext cx="2047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57563"/>
            <a:ext cx="152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Οι αναπαραστάσεις (</a:t>
            </a:r>
            <a:r>
              <a:rPr lang="en-GB" dirty="0" smtClean="0"/>
              <a:t>Bruner</a:t>
            </a:r>
            <a:r>
              <a:rPr lang="el-GR" dirty="0" smtClean="0"/>
              <a:t>) (3)</a:t>
            </a:r>
            <a:endParaRPr lang="en-GB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42938" y="1357313"/>
            <a:ext cx="8220075" cy="5053012"/>
          </a:xfrm>
        </p:spPr>
        <p:txBody>
          <a:bodyPr/>
          <a:lstStyle/>
          <a:p>
            <a:r>
              <a:rPr lang="el-GR" sz="2400" dirty="0" smtClean="0"/>
              <a:t>Γ. </a:t>
            </a:r>
            <a:r>
              <a:rPr lang="el-GR" sz="2400" b="1" i="1" dirty="0" smtClean="0"/>
              <a:t>Συμβολικές αναπαραστάσεις: </a:t>
            </a:r>
            <a:r>
              <a:rPr lang="el-GR" sz="2400" dirty="0" smtClean="0"/>
              <a:t>δεν έχουν εικονική (αναλογική) σχέση με αυτό που </a:t>
            </a:r>
            <a:r>
              <a:rPr lang="el-GR" sz="2400" dirty="0" err="1" smtClean="0"/>
              <a:t>αναπαριστάται</a:t>
            </a:r>
            <a:r>
              <a:rPr lang="el-GR" sz="2400" dirty="0" smtClean="0"/>
              <a:t> (αναπαράσταση σχέσεων με αφηρημένα σύμβολα, με δυνατότητα διαφόρων συσχετισμών και διατύπωσης θεωριών). </a:t>
            </a:r>
          </a:p>
          <a:p>
            <a:pPr lvl="1"/>
            <a:r>
              <a:rPr lang="el-GR" sz="2000" dirty="0" smtClean="0"/>
              <a:t>Κάθε συμβολική αναπαράσταση οικοδομείται κυρίως πολιτισμικά και επιτρέπει στο παιδί την ευρεία χρησιμοποίηση των αντιληπτικών χαρακτηριστικών του κόσμου ώστε να αναπτύσσει δραστηριότητες κατηγοριοποίησης και </a:t>
            </a:r>
            <a:r>
              <a:rPr lang="el-GR" sz="2000" dirty="0" err="1" smtClean="0"/>
              <a:t>εννοιοποίησης</a:t>
            </a:r>
            <a:r>
              <a:rPr lang="el-GR" sz="2000" dirty="0" smtClean="0"/>
              <a:t> για την καλύτερη επίτευξη των </a:t>
            </a:r>
            <a:r>
              <a:rPr lang="el-GR" sz="2000" dirty="0" err="1" smtClean="0"/>
              <a:t>πράξεών</a:t>
            </a:r>
            <a:r>
              <a:rPr lang="el-GR" sz="2000" dirty="0" smtClean="0"/>
              <a:t> του. </a:t>
            </a:r>
          </a:p>
          <a:p>
            <a:pPr lvl="1"/>
            <a:endParaRPr lang="el-GR" sz="1800" dirty="0" smtClean="0"/>
          </a:p>
          <a:p>
            <a:pPr lvl="1"/>
            <a:r>
              <a:rPr lang="el-GR" sz="2400" dirty="0" smtClean="0">
                <a:solidFill>
                  <a:srgbClr val="FF0000"/>
                </a:solidFill>
              </a:rPr>
              <a:t>Οι δύο προηγούμενες φράσεις είναι παραδείγματα συμβολικών αναπαραστάσεων 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F7FAB2-C693-4597-8F40-BD56E26BF02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Σύμφωνα με τον </a:t>
            </a:r>
            <a:r>
              <a:rPr lang="en-GB" dirty="0" smtClean="0"/>
              <a:t>Bruner</a:t>
            </a:r>
            <a:endParaRPr lang="en-GB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838201" y="1447800"/>
            <a:ext cx="8096250" cy="48006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ο μαθητής πρέπει να έρχεται αντιμέτωπος με προβληματικές καταστάσεις, </a:t>
            </a:r>
            <a:endParaRPr lang="en-GB" sz="2800" dirty="0" smtClean="0"/>
          </a:p>
          <a:p>
            <a:r>
              <a:rPr lang="el-GR" sz="2800" dirty="0" smtClean="0"/>
              <a:t>το αναλυτικό πρόγραμμα πρέπει να οργανώνεται σε σπειροειδή μορφή </a:t>
            </a:r>
            <a:endParaRPr lang="en-GB" sz="2800" dirty="0" smtClean="0"/>
          </a:p>
          <a:p>
            <a:r>
              <a:rPr lang="el-GR" sz="2800" dirty="0" smtClean="0"/>
              <a:t>ο δάσκαλος πρέπει να έχει ρόλο </a:t>
            </a:r>
            <a:r>
              <a:rPr lang="el-GR" sz="2800" dirty="0" err="1" smtClean="0"/>
              <a:t>διευκολυντή</a:t>
            </a:r>
            <a:r>
              <a:rPr lang="el-GR" sz="2800" dirty="0" smtClean="0"/>
              <a:t>, εμψυχωτή και συντονιστή στη διαδικασία της μάθησης. </a:t>
            </a:r>
            <a:endParaRPr lang="en-GB" sz="2800" dirty="0" smtClean="0"/>
          </a:p>
          <a:p>
            <a:r>
              <a:rPr lang="el-GR" sz="2800" dirty="0" smtClean="0"/>
              <a:t>Οι εκπαιδευτικές εφαρμογές με ΤΠΕ:</a:t>
            </a:r>
          </a:p>
          <a:p>
            <a:pPr lvl="1"/>
            <a:r>
              <a:rPr lang="el-GR" sz="2400" dirty="0" smtClean="0"/>
              <a:t>μορφή συστημάτων </a:t>
            </a:r>
            <a:r>
              <a:rPr lang="el-GR" sz="2400" b="1" dirty="0" smtClean="0"/>
              <a:t>προσομοίωσης</a:t>
            </a:r>
            <a:r>
              <a:rPr lang="el-GR" sz="2400" dirty="0" smtClean="0"/>
              <a:t> και </a:t>
            </a:r>
            <a:r>
              <a:rPr lang="el-GR" sz="2400" b="1" dirty="0" err="1" smtClean="0"/>
              <a:t>υπερμέσων</a:t>
            </a:r>
            <a:r>
              <a:rPr lang="el-GR" sz="2400" b="1" dirty="0" smtClean="0"/>
              <a:t> </a:t>
            </a:r>
          </a:p>
          <a:p>
            <a:pPr lvl="1"/>
            <a:r>
              <a:rPr lang="el-GR" sz="2400" dirty="0" smtClean="0"/>
              <a:t>προώθηση ανοικτού τύπου δραστηριοτήτων με επίλυση προβλημάτων καθημερινής ζωής </a:t>
            </a:r>
            <a:endParaRPr lang="en-GB" sz="2400" dirty="0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FEDD99-9154-46E7-83C4-B18F492F034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μάθηση στον </a:t>
            </a:r>
            <a:r>
              <a:rPr lang="el-GR" dirty="0" err="1" smtClean="0"/>
              <a:t>εποικοδομισμό</a:t>
            </a:r>
            <a:endParaRPr lang="en-GB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r>
              <a:rPr lang="el-GR" sz="2800" dirty="0" smtClean="0"/>
              <a:t>Ενδιαφέρον στο εσωτερικό του γνωστικού συστήματος, και ειδικότερα στη δομή και τη λειτουργία του: </a:t>
            </a:r>
          </a:p>
          <a:p>
            <a:pPr lvl="1"/>
            <a:r>
              <a:rPr lang="el-GR" sz="2400" dirty="0" smtClean="0"/>
              <a:t>η </a:t>
            </a:r>
            <a:r>
              <a:rPr lang="el-GR" sz="2400" i="1" dirty="0" smtClean="0"/>
              <a:t>μάθηση</a:t>
            </a:r>
            <a:r>
              <a:rPr lang="el-GR" sz="2400" dirty="0" smtClean="0"/>
              <a:t> συνίσταται στην </a:t>
            </a:r>
            <a:r>
              <a:rPr lang="el-GR" sz="2400" i="1" dirty="0" smtClean="0"/>
              <a:t>τροποποίηση των γνώσεων</a:t>
            </a:r>
            <a:r>
              <a:rPr lang="el-GR" sz="2400" dirty="0" smtClean="0"/>
              <a:t> και εξαρτάται άμεσα από τις </a:t>
            </a:r>
            <a:r>
              <a:rPr lang="el-GR" sz="2400" dirty="0" err="1" smtClean="0"/>
              <a:t>προϋπάρχουσες</a:t>
            </a:r>
            <a:r>
              <a:rPr lang="el-GR" sz="2400" dirty="0" smtClean="0"/>
              <a:t> γνώσεις. </a:t>
            </a:r>
          </a:p>
          <a:p>
            <a:pPr lvl="1"/>
            <a:r>
              <a:rPr lang="el-GR" sz="2400" dirty="0" smtClean="0"/>
              <a:t>η μάθηση συνιστά μια ενεργή ατομική διαδικασία οικοδόμησης νοήματος μέσω εμπειριών </a:t>
            </a:r>
          </a:p>
          <a:p>
            <a:pPr lvl="1"/>
            <a:r>
              <a:rPr lang="el-GR" sz="2400" dirty="0" smtClean="0"/>
              <a:t>η μάθηση </a:t>
            </a:r>
            <a:r>
              <a:rPr lang="el-GR" sz="2400" b="1" dirty="0" smtClean="0"/>
              <a:t>δεν είναι </a:t>
            </a:r>
            <a:r>
              <a:rPr lang="el-GR" sz="2400" dirty="0" smtClean="0"/>
              <a:t>απομνημόνευση εννοιών, γεγονότων και καθολικών αληθειών </a:t>
            </a:r>
            <a:endParaRPr lang="en-GB" sz="2400" b="1" dirty="0" smtClean="0"/>
          </a:p>
          <a:p>
            <a:endParaRPr lang="en-GB" sz="2800" dirty="0" smtClean="0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783E87-56AB-4411-9CFD-C0B322A066E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err="1" smtClean="0"/>
              <a:t>Εποικοδομισμός</a:t>
            </a:r>
            <a:r>
              <a:rPr lang="el-GR" dirty="0" smtClean="0"/>
              <a:t>: αλληλεπίδραση με το περιβάλλον</a:t>
            </a:r>
            <a:endParaRPr lang="en-GB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2544" y="4759325"/>
            <a:ext cx="1304925" cy="981075"/>
          </a:xfrm>
          <a:noFill/>
        </p:spPr>
      </p:pic>
      <p:sp>
        <p:nvSpPr>
          <p:cNvPr id="55300" name="Content Placeholder 9"/>
          <p:cNvSpPr>
            <a:spLocks noGrp="1"/>
          </p:cNvSpPr>
          <p:nvPr>
            <p:ph sz="half" idx="2"/>
          </p:nvPr>
        </p:nvSpPr>
        <p:spPr>
          <a:xfrm>
            <a:off x="503926" y="1729179"/>
            <a:ext cx="5429250" cy="4664075"/>
          </a:xfrm>
        </p:spPr>
        <p:txBody>
          <a:bodyPr/>
          <a:lstStyle/>
          <a:p>
            <a:r>
              <a:rPr lang="el-GR" dirty="0" smtClean="0"/>
              <a:t>Η μάθηση λαμβάνει χώρα μέσα από δραστηριότητες </a:t>
            </a:r>
          </a:p>
          <a:p>
            <a:r>
              <a:rPr lang="el-GR" dirty="0" smtClean="0"/>
              <a:t>διερεύνησης, </a:t>
            </a:r>
          </a:p>
          <a:p>
            <a:r>
              <a:rPr lang="el-GR" dirty="0" smtClean="0"/>
              <a:t>ανακάλυψης, </a:t>
            </a:r>
          </a:p>
          <a:p>
            <a:r>
              <a:rPr lang="el-GR" dirty="0" smtClean="0"/>
              <a:t>έρευνας &amp; πειραματισμού </a:t>
            </a:r>
          </a:p>
          <a:p>
            <a:r>
              <a:rPr lang="el-GR" dirty="0" smtClean="0"/>
              <a:t>και επίλυσης προβλήματος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911209-E734-4990-AC4E-9F601EEBA7C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928688"/>
            <a:ext cx="16430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44" y="275748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14" y="45720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Διερεύνηση</a:t>
            </a:r>
            <a:r>
              <a:rPr lang="en-GB" dirty="0" smtClean="0"/>
              <a:t> </a:t>
            </a:r>
            <a:r>
              <a:rPr lang="el-GR" dirty="0" smtClean="0"/>
              <a:t>(διερευνητική μάθηση)</a:t>
            </a:r>
            <a:endParaRPr lang="en-GB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533400" y="1500188"/>
            <a:ext cx="8251825" cy="4800600"/>
          </a:xfrm>
        </p:spPr>
        <p:txBody>
          <a:bodyPr/>
          <a:lstStyle/>
          <a:p>
            <a:r>
              <a:rPr lang="el-GR" sz="2800" dirty="0" smtClean="0"/>
              <a:t>H διερευνητική μάθηση (</a:t>
            </a:r>
            <a:r>
              <a:rPr lang="el-GR" sz="2800" dirty="0" err="1" smtClean="0"/>
              <a:t>exploratory</a:t>
            </a:r>
            <a:r>
              <a:rPr lang="el-GR" sz="2800" dirty="0" smtClean="0"/>
              <a:t> </a:t>
            </a:r>
            <a:r>
              <a:rPr lang="el-GR" sz="2800" dirty="0" err="1" smtClean="0"/>
              <a:t>learning</a:t>
            </a:r>
            <a:r>
              <a:rPr lang="el-GR" sz="2800" dirty="0" smtClean="0"/>
              <a:t>) </a:t>
            </a:r>
          </a:p>
          <a:p>
            <a:r>
              <a:rPr lang="el-GR" sz="2800" dirty="0" smtClean="0"/>
              <a:t>μια </a:t>
            </a:r>
            <a:r>
              <a:rPr lang="el-GR" sz="2800" dirty="0" smtClean="0">
                <a:hlinkClick r:id="rId3" tooltip="Γλωσσάρι: Διδακτική στρατηγική"/>
              </a:rPr>
              <a:t>διδακτική στρατηγική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ενθαρρύνει το μαθητή να εξερευνά και να πειραματίζεται με στόχο να ανακαλύπτει σχέσεις ανάμεσα σε έννοιες και γεγονότα. </a:t>
            </a:r>
          </a:p>
          <a:p>
            <a:pPr lvl="1"/>
            <a:r>
              <a:rPr lang="el-GR" sz="2400" dirty="0" smtClean="0"/>
              <a:t>Προσέγγιση μάθησης που σχετίζεται περισσότερο με γενικού τύπου μηχανισμούς σκέψης και υψηλού επιπέδου γνωστικές δεξιότητες, που αφορούν στην επίλυση προβλήματος και στη λήψη αποφάσεων.</a:t>
            </a: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D66F75-61A6-465B-923F-7D9F9A5F8E0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Ανακάλυψη (ανακαλυπτική μάθηση) (1)</a:t>
            </a:r>
            <a:endParaRPr lang="en-GB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ανακαλυπτική</a:t>
            </a:r>
            <a:r>
              <a:rPr lang="el-GR" sz="2400" dirty="0" smtClean="0"/>
              <a:t> μάθηση (</a:t>
            </a:r>
            <a:r>
              <a:rPr lang="el-GR" sz="2400" dirty="0" err="1" smtClean="0"/>
              <a:t>discovery</a:t>
            </a:r>
            <a:r>
              <a:rPr lang="el-GR" sz="2400" dirty="0" smtClean="0"/>
              <a:t> </a:t>
            </a:r>
            <a:r>
              <a:rPr lang="el-GR" sz="2400" dirty="0" err="1" smtClean="0"/>
              <a:t>learning</a:t>
            </a:r>
            <a:r>
              <a:rPr lang="el-GR" sz="2400" dirty="0" smtClean="0"/>
              <a:t>) </a:t>
            </a:r>
          </a:p>
          <a:p>
            <a:r>
              <a:rPr lang="el-GR" sz="2400" dirty="0" smtClean="0"/>
              <a:t>ψυχολογική προσέγγιση και </a:t>
            </a:r>
            <a:r>
              <a:rPr lang="el-GR" sz="2400" dirty="0" smtClean="0">
                <a:hlinkClick r:id="rId3" tooltip="Γλωσσάρι: Διδακτική στρατηγική"/>
              </a:rPr>
              <a:t>διδακτική στρατηγική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δίνει έμφαση </a:t>
            </a:r>
          </a:p>
          <a:p>
            <a:pPr lvl="1"/>
            <a:r>
              <a:rPr lang="el-GR" sz="2400" dirty="0" smtClean="0"/>
              <a:t>στη διευκόλυνση της μάθησης μέσω της κατανόησης των δομών και των επιστημονικών αρχών ενός γνωστικού αντικειμένου, </a:t>
            </a:r>
          </a:p>
          <a:p>
            <a:pPr lvl="1"/>
            <a:r>
              <a:rPr lang="el-GR" sz="2400" dirty="0" smtClean="0"/>
              <a:t>καθώς και στην υιοθέτηση της </a:t>
            </a:r>
            <a:r>
              <a:rPr lang="el-GR" sz="2400" dirty="0" err="1" smtClean="0"/>
              <a:t>ανακαλυπτικής</a:t>
            </a:r>
            <a:r>
              <a:rPr lang="el-GR" sz="2400" dirty="0" smtClean="0"/>
              <a:t> μεθόδου </a:t>
            </a:r>
          </a:p>
          <a:p>
            <a:pPr lvl="1"/>
            <a:r>
              <a:rPr lang="el-GR" sz="2400" dirty="0" smtClean="0"/>
              <a:t>ή της καθοδηγούμενης ανακάλυψης με την ανάπτυξη εσωτερικών κινήτρων μάθησης από το μαθητή</a:t>
            </a:r>
            <a:r>
              <a:rPr lang="el-GR" sz="2000" dirty="0" smtClean="0"/>
              <a:t>.</a:t>
            </a:r>
            <a:endParaRPr lang="en-GB" sz="2000" dirty="0" smtClean="0"/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896763-C161-469A-B0FD-858A9FDDCDC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Ανακάλυψη (ανακαλυπτική μάθηση) (2)</a:t>
            </a:r>
            <a:endParaRPr lang="en-GB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762000" y="1571625"/>
            <a:ext cx="8101013" cy="4657725"/>
          </a:xfrm>
        </p:spPr>
        <p:txBody>
          <a:bodyPr/>
          <a:lstStyle/>
          <a:p>
            <a:r>
              <a:rPr lang="el-GR" sz="2400" dirty="0" smtClean="0"/>
              <a:t>Αντιτίθεται στη μάθηση μέσω μετάδοσης των γνώσεων</a:t>
            </a:r>
          </a:p>
          <a:p>
            <a:r>
              <a:rPr lang="el-GR" sz="2400" dirty="0" smtClean="0"/>
              <a:t>Στην </a:t>
            </a:r>
            <a:r>
              <a:rPr lang="el-GR" sz="2400" dirty="0" err="1" smtClean="0"/>
              <a:t>ανακαλυπτική</a:t>
            </a:r>
            <a:r>
              <a:rPr lang="el-GR" sz="2400" dirty="0" smtClean="0"/>
              <a:t> μάθηση ο μαθητής εργάζεται με στόχο να ανακαλύψει το αντικείμενο προς μάθηση. </a:t>
            </a:r>
          </a:p>
          <a:p>
            <a:pPr lvl="1"/>
            <a:r>
              <a:rPr lang="el-GR" sz="2400" dirty="0" smtClean="0"/>
              <a:t>Σε αντίθεση με τις τυπικές σχολικές γνώσεις που κατά κανόνα αποκτούνται μέσω μετάδοσης, </a:t>
            </a:r>
            <a:r>
              <a:rPr lang="el-GR" sz="2400" b="1" dirty="0" smtClean="0"/>
              <a:t>μεγάλο μέρος των γνώσεων που αποκτούμε στην καθημερινή μας ζωή </a:t>
            </a:r>
            <a:r>
              <a:rPr lang="el-GR" sz="2400" dirty="0" smtClean="0"/>
              <a:t>είναι απόρροια της </a:t>
            </a:r>
            <a:r>
              <a:rPr lang="el-GR" sz="2400" dirty="0" err="1" smtClean="0"/>
              <a:t>ανακαλυπτικής</a:t>
            </a:r>
            <a:r>
              <a:rPr lang="el-GR" sz="2400" dirty="0" smtClean="0"/>
              <a:t> μάθησης. </a:t>
            </a:r>
          </a:p>
          <a:p>
            <a:pPr lvl="1"/>
            <a:r>
              <a:rPr lang="el-GR" sz="2400" dirty="0" smtClean="0"/>
              <a:t>Η </a:t>
            </a:r>
            <a:r>
              <a:rPr lang="el-GR" sz="2400" dirty="0" err="1" smtClean="0"/>
              <a:t>ανακαλυπτική</a:t>
            </a:r>
            <a:r>
              <a:rPr lang="el-GR" sz="2400" dirty="0" smtClean="0"/>
              <a:t> μάθηση </a:t>
            </a:r>
            <a:r>
              <a:rPr lang="el-GR" sz="2400" b="1" dirty="0" smtClean="0"/>
              <a:t>συνδέεται άμεσα με τις εμπειρίες μας</a:t>
            </a:r>
            <a:r>
              <a:rPr lang="el-GR" sz="2400" dirty="0" smtClean="0"/>
              <a:t>, προκύπτει και επηρεάζεται από το πλαίσιο μέσα στο οποίο λαμβάνει χώρα, απορρέει από τον πειραματισμό και την πρακτική.</a:t>
            </a:r>
            <a:endParaRPr lang="en-GB" sz="2400" dirty="0" smtClean="0"/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A3B511-F20B-47F7-AE12-091EE079638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Έρευνα - Πειραματισμός</a:t>
            </a:r>
            <a:endParaRPr lang="en-GB" dirty="0"/>
          </a:p>
        </p:txBody>
      </p:sp>
      <p:sp>
        <p:nvSpPr>
          <p:cNvPr id="634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έρευνα και ο πειραματισμός αποτελούν βασικά συστατικά της επιστημονικής μεθόδου</a:t>
            </a:r>
          </a:p>
          <a:p>
            <a:pPr lvl="1"/>
            <a:r>
              <a:rPr lang="el-GR" dirty="0" smtClean="0"/>
              <a:t>Επιστημονική μέθοδος</a:t>
            </a:r>
          </a:p>
          <a:p>
            <a:pPr lvl="2"/>
            <a:r>
              <a:rPr lang="el-GR" dirty="0" smtClean="0"/>
              <a:t>Παρατήρηση</a:t>
            </a:r>
          </a:p>
          <a:p>
            <a:pPr lvl="2"/>
            <a:r>
              <a:rPr lang="el-GR" dirty="0" smtClean="0"/>
              <a:t>Υπόθεση</a:t>
            </a:r>
          </a:p>
          <a:p>
            <a:pPr lvl="2"/>
            <a:r>
              <a:rPr lang="el-GR" dirty="0" smtClean="0"/>
              <a:t>Πειραματισμός </a:t>
            </a:r>
          </a:p>
          <a:p>
            <a:pPr lvl="1"/>
            <a:endParaRPr lang="en-GB" dirty="0" smtClean="0"/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180C41-7C9C-421D-A78A-F90F9B96C136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Επίλυση προβλήματος (1)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57313"/>
            <a:ext cx="8458200" cy="3000375"/>
          </a:xfrm>
        </p:spPr>
        <p:txBody>
          <a:bodyPr/>
          <a:lstStyle/>
          <a:p>
            <a:r>
              <a:rPr lang="el-GR" sz="2800" dirty="0" smtClean="0"/>
              <a:t>Ανώτερου επιπέδου γνωστική διεργασία</a:t>
            </a:r>
          </a:p>
          <a:p>
            <a:pPr lvl="1"/>
            <a:r>
              <a:rPr lang="el-GR" sz="2400" dirty="0" smtClean="0"/>
              <a:t>εμπερικλείει το συντονισμό ενός συνόλου από απαιτητικές και αλληλοσυνδεόμενες δεξιότητες</a:t>
            </a:r>
          </a:p>
          <a:p>
            <a:r>
              <a:rPr lang="el-GR" sz="2800" dirty="0" smtClean="0"/>
              <a:t>Πότε απαιτείται να λύσω ένα πρόβλημα; </a:t>
            </a:r>
          </a:p>
          <a:p>
            <a:pPr lvl="1"/>
            <a:r>
              <a:rPr lang="el-GR" sz="2400" dirty="0" smtClean="0"/>
              <a:t>Όταν δεν γνωρίζω εκ των προτέρων το πώς από μια αρχική κατάσταση θα οδηγηθώ σε μια τελική κατάσταση</a:t>
            </a:r>
          </a:p>
          <a:p>
            <a:pPr lvl="1"/>
            <a:endParaRPr lang="el-GR" sz="2400" dirty="0" smtClean="0"/>
          </a:p>
          <a:p>
            <a:pPr lvl="1"/>
            <a:endParaRPr lang="el-GR" sz="2400" dirty="0" smtClean="0"/>
          </a:p>
          <a:p>
            <a:endParaRPr lang="el-GR" sz="2800" dirty="0" smtClean="0"/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31DECF-0AD4-461E-BAA9-1A1884E2945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36873" name="Picture 9" descr="C:\Documents and Settings\vkomis\My Documents\Τρέχοντα\2. Courses\2. ΠΤΝ Β' έτος\1. Τεχνολογίες της Πληροφορίας και των Επικοινωνιών στην Εκπαίδευση\Images\reflect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714875"/>
            <a:ext cx="1428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C:\Documents and Settings\vkomis\My Documents\Τρέχοντα\2. Courses\2. ΠΤΝ Β' έτος\1. Τεχνολογίες της Πληροφορίας και των Επικοινωνιών στην Εκπαίδευση\Images\PUZZL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13573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C:\Documents and Settings\vkomis\My Documents\Τρέχοντα\2. Courses\2. ΠΤΝ Β' έτος\1. Τεχνολογίες της Πληροφορίας και των Επικοινωνιών στην Εκπαίδευση\Images\thinking_ide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6313"/>
            <a:ext cx="642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5750" y="4071938"/>
            <a:ext cx="8596313" cy="1928812"/>
            <a:chOff x="285750" y="4071938"/>
            <a:chExt cx="8596368" cy="1928812"/>
          </a:xfrm>
        </p:grpSpPr>
        <p:pic>
          <p:nvPicPr>
            <p:cNvPr id="65546" name="Picture 7" descr="C:\Documents and Settings\vkomis\My Documents\Τρέχοντα\2. Courses\2. ΠΤΝ Β' έτος\1. Τεχνολογίες της Πληροφορίας και των Επικοινωνιών στην Εκπαίδευση\Images\Problem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4572000"/>
              <a:ext cx="1357313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rved Down Arrow 13"/>
            <p:cNvSpPr/>
            <p:nvPr/>
          </p:nvSpPr>
          <p:spPr>
            <a:xfrm>
              <a:off x="1285881" y="4071938"/>
              <a:ext cx="5572161" cy="78581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5548" name="Group 12"/>
            <p:cNvGrpSpPr>
              <a:grpSpLocks/>
            </p:cNvGrpSpPr>
            <p:nvPr/>
          </p:nvGrpSpPr>
          <p:grpSpPr bwMode="auto">
            <a:xfrm>
              <a:off x="7072313" y="4357694"/>
              <a:ext cx="1809805" cy="1643056"/>
              <a:chOff x="7072313" y="4357694"/>
              <a:chExt cx="1809805" cy="1643056"/>
            </a:xfrm>
          </p:grpSpPr>
          <p:pic>
            <p:nvPicPr>
              <p:cNvPr id="6554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13" y="4714875"/>
                <a:ext cx="1190625" cy="128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50" name="Picture 12" descr="C:\Documents and Settings\vkomis\My Documents\Τρέχοντα\2. Courses\2. ΠΤΝ Β' έτος\1. Τεχνολογίες της Πληροφορίας και των Επικοινωνιών στην Εκπαίδευση\Images\Typakos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5338" y="4357694"/>
                <a:ext cx="666780" cy="135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909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Επίλυση προβλήματος (2)</a:t>
            </a:r>
            <a:endParaRPr lang="en-GB" dirty="0"/>
          </a:p>
        </p:txBody>
      </p:sp>
      <p:sp>
        <p:nvSpPr>
          <p:cNvPr id="67587" name="Content Placeholder 6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r>
              <a:rPr lang="el-GR" dirty="0" smtClean="0"/>
              <a:t>Βήματα για την επίλυση προβλήματος</a:t>
            </a:r>
          </a:p>
          <a:p>
            <a:r>
              <a:rPr lang="el-GR" sz="2400" dirty="0" smtClean="0"/>
              <a:t>Κατανόηση και αναπαράσταση του προβλήματος </a:t>
            </a:r>
            <a:r>
              <a:rPr lang="el-GR" sz="2000" dirty="0" smtClean="0"/>
              <a:t>(συμπεριλαμβανομένου και του προσδιορισμού των ειδών της πληροφορίας που απαιτείται για τη λύση του) </a:t>
            </a:r>
            <a:endParaRPr lang="el-GR" sz="2400" dirty="0" smtClean="0"/>
          </a:p>
          <a:p>
            <a:r>
              <a:rPr lang="el-GR" sz="2400" dirty="0" smtClean="0"/>
              <a:t>Συλλογή και οργάνωση της κατάλληλης και ουσιώδους πληροφορίας</a:t>
            </a:r>
          </a:p>
          <a:p>
            <a:r>
              <a:rPr lang="el-GR" sz="2400" dirty="0" smtClean="0"/>
              <a:t>Κατασκευή και διαχείριση ενός σχεδίου δράσης ή μιας στρατηγικής</a:t>
            </a:r>
          </a:p>
          <a:p>
            <a:r>
              <a:rPr lang="el-GR" sz="2400" dirty="0" smtClean="0"/>
              <a:t>Χρήση διαφόρων εργαλείων επίλυσης προβλήματος</a:t>
            </a:r>
          </a:p>
          <a:p>
            <a:r>
              <a:rPr lang="el-GR" sz="2400" dirty="0" smtClean="0"/>
              <a:t>Συλλογισμός, έλεγχος υποθέσεων και λήψη απόφασης.</a:t>
            </a:r>
            <a:r>
              <a:rPr lang="el-GR" dirty="0" smtClean="0"/>
              <a:t>  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1B79ED-A4F0-4DCA-896A-C8A538F52D3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3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dirty="0" smtClean="0"/>
              <a:t>Μάθηση μέσω επίλυσης προβλήματος</a:t>
            </a:r>
            <a:endParaRPr lang="en-GB" sz="4800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850" cy="4800600"/>
          </a:xfrm>
        </p:spPr>
        <p:txBody>
          <a:bodyPr/>
          <a:lstStyle/>
          <a:p>
            <a:pPr lvl="1"/>
            <a:r>
              <a:rPr lang="el-GR" dirty="0" smtClean="0"/>
              <a:t>Επίλυση προβλήματος: διδακτική στρατηγική </a:t>
            </a:r>
            <a:r>
              <a:rPr lang="el-GR" dirty="0" err="1" smtClean="0"/>
              <a:t>εποικοδομιστικού</a:t>
            </a:r>
            <a:r>
              <a:rPr lang="el-GR" dirty="0" smtClean="0"/>
              <a:t> τύπου</a:t>
            </a:r>
          </a:p>
          <a:p>
            <a:pPr lvl="2"/>
            <a:r>
              <a:rPr lang="el-GR" dirty="0" smtClean="0"/>
              <a:t>Η μάθηση λαμβάνει χώρα στο πλαίσιο ουσιαστικών και ανοικτού τύπου προβλημάτων</a:t>
            </a:r>
          </a:p>
          <a:p>
            <a:pPr lvl="2"/>
            <a:r>
              <a:rPr lang="el-GR" dirty="0" smtClean="0"/>
              <a:t>Το πρόβλημα οδηγεί τη μάθηση: οι νέες γνώσεις αποκτούνται μέσα από την επίλυση του προβλήματος</a:t>
            </a:r>
          </a:p>
          <a:p>
            <a:pPr lvl="2"/>
            <a:r>
              <a:rPr lang="el-GR" dirty="0" smtClean="0"/>
              <a:t>Οι μαθητές δουλεύουν σε μικρές ομάδες</a:t>
            </a:r>
          </a:p>
          <a:p>
            <a:pPr lvl="2"/>
            <a:r>
              <a:rPr lang="el-GR" dirty="0" smtClean="0"/>
              <a:t>Οι δάσκαλοι έχουν το ρόλο του «</a:t>
            </a:r>
            <a:r>
              <a:rPr lang="el-GR" dirty="0" err="1" smtClean="0"/>
              <a:t>διευκολυντή</a:t>
            </a:r>
            <a:r>
              <a:rPr lang="el-GR" dirty="0" smtClean="0"/>
              <a:t>» της μάθησης</a:t>
            </a:r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D75C7C-F239-4C7E-AE8F-C5042D8D2EC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Λογισμικά «ανοικτού» τύπου (1)</a:t>
            </a:r>
            <a:endParaRPr lang="en-GB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r>
              <a:rPr lang="el-GR" dirty="0" smtClean="0"/>
              <a:t>Περιβάλλοντα </a:t>
            </a:r>
            <a:r>
              <a:rPr lang="el-GR" dirty="0" err="1" smtClean="0"/>
              <a:t>υπερμέσων</a:t>
            </a:r>
            <a:r>
              <a:rPr lang="el-GR" dirty="0" smtClean="0"/>
              <a:t>, προσομοίωσης</a:t>
            </a:r>
          </a:p>
          <a:p>
            <a:r>
              <a:rPr lang="el-GR" dirty="0" smtClean="0"/>
              <a:t>Θεωρία μάθησης: </a:t>
            </a:r>
            <a:r>
              <a:rPr lang="el-GR" b="1" dirty="0" err="1" smtClean="0">
                <a:solidFill>
                  <a:srgbClr val="FF0000"/>
                </a:solidFill>
              </a:rPr>
              <a:t>Εποικοδομισμός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Διδακτικό μοντέλο: </a:t>
            </a:r>
            <a:r>
              <a:rPr lang="el-GR" b="1" dirty="0" smtClean="0"/>
              <a:t>η γνώση οικοδομείται από τον ίδιο το μαθητή</a:t>
            </a:r>
          </a:p>
          <a:p>
            <a:r>
              <a:rPr lang="el-GR" dirty="0" smtClean="0"/>
              <a:t>Ο υπολογιστής είναι εργαλείο για το μαθητή</a:t>
            </a:r>
          </a:p>
          <a:p>
            <a:r>
              <a:rPr lang="el-GR" dirty="0" smtClean="0"/>
              <a:t>Ο δάσκαλος είναι σύμβουλος ή βοηθός</a:t>
            </a:r>
          </a:p>
          <a:p>
            <a:r>
              <a:rPr lang="el-GR" dirty="0" smtClean="0"/>
              <a:t>Η προσέγγιση είναι </a:t>
            </a:r>
            <a:r>
              <a:rPr lang="el-GR" dirty="0" err="1" smtClean="0"/>
              <a:t>μαθητοκεντρική</a:t>
            </a:r>
            <a:r>
              <a:rPr lang="el-GR" dirty="0" smtClean="0"/>
              <a:t> </a:t>
            </a:r>
          </a:p>
          <a:p>
            <a:endParaRPr lang="en-GB" dirty="0" smtClean="0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F8C74-49B4-4D72-8A97-01DD80A65E4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Λογισμικά «ανοικτού» τύπου (2)</a:t>
            </a:r>
            <a:endParaRPr lang="en-GB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r>
              <a:rPr lang="el-GR" sz="2800" dirty="0" smtClean="0"/>
              <a:t>Πρόκειται για υπολογιστικά περιβάλλοντα μάθησης τα οποία ευνοούν τη </a:t>
            </a:r>
            <a:r>
              <a:rPr lang="el-GR" sz="2800" b="1" dirty="0" smtClean="0">
                <a:solidFill>
                  <a:srgbClr val="FF0000"/>
                </a:solidFill>
              </a:rPr>
              <a:t>διερεύνηση</a:t>
            </a:r>
            <a:r>
              <a:rPr lang="el-GR" sz="2800" dirty="0" smtClean="0"/>
              <a:t>,  την </a:t>
            </a:r>
            <a:r>
              <a:rPr lang="el-GR" sz="2800" b="1" dirty="0" smtClean="0">
                <a:solidFill>
                  <a:srgbClr val="FF0000"/>
                </a:solidFill>
              </a:rPr>
              <a:t>ανακάλυψη</a:t>
            </a:r>
            <a:r>
              <a:rPr lang="el-GR" sz="2800" dirty="0" smtClean="0"/>
              <a:t> και την </a:t>
            </a:r>
            <a:r>
              <a:rPr lang="el-GR" sz="2800" b="1" dirty="0" smtClean="0">
                <a:solidFill>
                  <a:srgbClr val="FF0000"/>
                </a:solidFill>
              </a:rPr>
              <a:t>οικοδόμηση</a:t>
            </a:r>
            <a:r>
              <a:rPr lang="el-GR" sz="2800" dirty="0" smtClean="0"/>
              <a:t> της γνώσης</a:t>
            </a:r>
          </a:p>
          <a:p>
            <a:r>
              <a:rPr lang="el-GR" sz="2800" dirty="0" smtClean="0"/>
              <a:t>Ο μαθητής χρησιμοποιεί το περιβάλλον ως εργαλείο, διερευνώντας τα «αντικείμενα» που περιέχει </a:t>
            </a:r>
          </a:p>
          <a:p>
            <a:r>
              <a:rPr lang="el-GR" sz="2800" dirty="0" smtClean="0"/>
              <a:t>και ανακαλύπτει πληροφορίες και γεγονότα, κατανοεί έννοιες και τις συσχετίζει μεταξύ τους, με άλλα λόγια </a:t>
            </a:r>
            <a:r>
              <a:rPr lang="el-GR" sz="2800" dirty="0" err="1" smtClean="0"/>
              <a:t>οικοδομεί</a:t>
            </a:r>
            <a:r>
              <a:rPr lang="el-GR" sz="2800" dirty="0" smtClean="0"/>
              <a:t> γνώσεις μέσω </a:t>
            </a:r>
            <a:r>
              <a:rPr lang="el-GR" sz="2800" b="1" dirty="0" smtClean="0">
                <a:solidFill>
                  <a:srgbClr val="FF0000"/>
                </a:solidFill>
              </a:rPr>
              <a:t>πειραματισμού</a:t>
            </a:r>
            <a:r>
              <a:rPr lang="el-GR" sz="2800" dirty="0" smtClean="0"/>
              <a:t> και </a:t>
            </a:r>
            <a:r>
              <a:rPr lang="el-GR" sz="2800" b="1" dirty="0" smtClean="0">
                <a:solidFill>
                  <a:srgbClr val="FF0000"/>
                </a:solidFill>
              </a:rPr>
              <a:t>επίλυσης προβλημάτων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F952AA-D69D-4DEA-BD6E-A16A207CAE5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010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Βασικές κατηγορίες λογισμικών «ανοικτού» τύπου</a:t>
            </a:r>
            <a:endParaRPr lang="en-GB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533401" y="1447800"/>
            <a:ext cx="8401050" cy="4800600"/>
          </a:xfrm>
        </p:spPr>
        <p:txBody>
          <a:bodyPr/>
          <a:lstStyle/>
          <a:p>
            <a:pPr lvl="1">
              <a:buFont typeface="Verdana" panose="020B0604030504040204" pitchFamily="34" charset="0"/>
              <a:buNone/>
            </a:pPr>
            <a:r>
              <a:rPr lang="el-GR" sz="2400" dirty="0" smtClean="0"/>
              <a:t>Πολλές κατηγορίες λογισμικού «ανοικτού» τύπου</a:t>
            </a:r>
          </a:p>
          <a:p>
            <a:pPr lvl="1"/>
            <a:r>
              <a:rPr lang="el-GR" dirty="0" err="1" smtClean="0"/>
              <a:t>Υπερμέσα</a:t>
            </a:r>
            <a:r>
              <a:rPr lang="el-GR" dirty="0" smtClean="0"/>
              <a:t> (π.χ. ψηφιακές εγκυκλοπαίδειες)</a:t>
            </a:r>
          </a:p>
          <a:p>
            <a:pPr lvl="2"/>
            <a:r>
              <a:rPr lang="el-GR" sz="2000" dirty="0" smtClean="0"/>
              <a:t>Κόμβοι πληροφοριών συνδεμένοι με πολλαπλούς τρόπους. Ο χρήστης </a:t>
            </a:r>
            <a:r>
              <a:rPr lang="el-GR" sz="2000" dirty="0" err="1" smtClean="0"/>
              <a:t>πλοηγείται</a:t>
            </a:r>
            <a:r>
              <a:rPr lang="el-GR" sz="2000" dirty="0" smtClean="0"/>
              <a:t> ανάμεσα στους κόμβους χρησιμοποιώντας τους συνδέσμους</a:t>
            </a:r>
          </a:p>
          <a:p>
            <a:pPr lvl="1"/>
            <a:r>
              <a:rPr lang="el-GR" dirty="0" smtClean="0"/>
              <a:t>Προσομοιώσεις </a:t>
            </a:r>
          </a:p>
          <a:p>
            <a:pPr lvl="2"/>
            <a:r>
              <a:rPr lang="el-GR" dirty="0" smtClean="0"/>
              <a:t>Μίμηση της συμπεριφοράς ενός συστήματος από άλλο σύστημα </a:t>
            </a:r>
          </a:p>
          <a:p>
            <a:pPr lvl="2"/>
            <a:r>
              <a:rPr lang="el-GR" sz="2000" dirty="0" smtClean="0"/>
              <a:t>ένα μοντέλο κάποιου φαινομένου ή κάποιας δραστηριότητας, το οποίο οι χρήστες χρησιμοποιούν και μαθαίνουν μέσω της αλληλεπίδρασης</a:t>
            </a:r>
          </a:p>
          <a:p>
            <a:pPr lvl="1"/>
            <a:r>
              <a:rPr lang="el-GR" dirty="0" smtClean="0"/>
              <a:t>Βασική χρήση: </a:t>
            </a:r>
            <a:r>
              <a:rPr lang="el-GR" b="1" dirty="0" smtClean="0">
                <a:solidFill>
                  <a:srgbClr val="FF0000"/>
                </a:solidFill>
              </a:rPr>
              <a:t>γνωστικά εργαλεία </a:t>
            </a:r>
          </a:p>
          <a:p>
            <a:pPr lvl="1"/>
            <a:endParaRPr lang="el-GR" dirty="0" smtClean="0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484FE9-9F49-43FF-AFCB-23A256254BF6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Δεξιότητες υψηλού επιπέδου (1)</a:t>
            </a:r>
            <a:endParaRPr lang="en-GB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l-GR" sz="2800" dirty="0" smtClean="0"/>
              <a:t>ικανότητα επίλυσης προβλημάτων, </a:t>
            </a:r>
            <a:endParaRPr lang="en-GB" sz="2800" dirty="0" smtClean="0"/>
          </a:p>
          <a:p>
            <a:r>
              <a:rPr lang="el-GR" sz="2800" dirty="0" smtClean="0"/>
              <a:t>ανάπτυξη της κριτικής σκέψης, </a:t>
            </a:r>
            <a:endParaRPr lang="en-GB" sz="2800" dirty="0" smtClean="0"/>
          </a:p>
          <a:p>
            <a:r>
              <a:rPr lang="el-GR" sz="2800" dirty="0" smtClean="0"/>
              <a:t>ικανότητα διερεύνησης και αναζήτησης πληροφοριών σε ένα ευρύ φάσμα δεδομένων,</a:t>
            </a:r>
            <a:endParaRPr lang="en-GB" sz="2800" dirty="0" smtClean="0"/>
          </a:p>
          <a:p>
            <a:r>
              <a:rPr lang="el-GR" sz="2800" dirty="0" smtClean="0"/>
              <a:t>ανάπτυξη δεξιοτήτων λήψης απόφασης, </a:t>
            </a:r>
            <a:endParaRPr lang="en-GB" sz="2800" dirty="0" smtClean="0"/>
          </a:p>
          <a:p>
            <a:r>
              <a:rPr lang="el-GR" sz="2800" dirty="0" smtClean="0"/>
              <a:t>δυνατότητα αναδιοργάνωσης των υπαρχουσών γνώσεων,</a:t>
            </a:r>
            <a:endParaRPr lang="en-GB" sz="2800" dirty="0" smtClean="0"/>
          </a:p>
          <a:p>
            <a:r>
              <a:rPr lang="el-GR" sz="2800" dirty="0" smtClean="0"/>
              <a:t>δυνατότητα </a:t>
            </a:r>
            <a:r>
              <a:rPr lang="el-GR" sz="2800" dirty="0" err="1" smtClean="0"/>
              <a:t>μοντελοποίησης</a:t>
            </a:r>
            <a:r>
              <a:rPr lang="el-GR" sz="2800" dirty="0" smtClean="0"/>
              <a:t> φαινομένων και καταστάσεων των πραγματικού κόσμου, </a:t>
            </a:r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541424-2C5F-407F-8C2F-43150222F58E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Δεξιότητες υψηλού επιπέδου (2)</a:t>
            </a:r>
            <a:endParaRPr lang="en-GB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l-GR" sz="2800" smtClean="0"/>
              <a:t>ικανότητα συνεργασίας και από κοινού προσέγγισης και επίλυσης προβλημάτων,</a:t>
            </a:r>
            <a:endParaRPr lang="en-GB" sz="2800" smtClean="0"/>
          </a:p>
          <a:p>
            <a:r>
              <a:rPr lang="el-GR" sz="2800" smtClean="0"/>
              <a:t>διεπιστημονική προσέγγιση της γνώσης,</a:t>
            </a:r>
            <a:endParaRPr lang="en-GB" sz="2800" smtClean="0"/>
          </a:p>
          <a:p>
            <a:r>
              <a:rPr lang="el-GR" sz="2800" smtClean="0"/>
              <a:t>ικανότητα γνωστικής επίγνωσης,</a:t>
            </a:r>
            <a:endParaRPr lang="en-GB" sz="2800" smtClean="0"/>
          </a:p>
          <a:p>
            <a:r>
              <a:rPr lang="el-GR" sz="2800" smtClean="0"/>
              <a:t>ανάπτυξη δεξιοτήτων μεταφοράς γνώσεων από ένα πλαίσιο σε ένα άλλο,</a:t>
            </a:r>
            <a:endParaRPr lang="en-GB" sz="2800" smtClean="0"/>
          </a:p>
          <a:p>
            <a:r>
              <a:rPr lang="el-GR" sz="2800" smtClean="0"/>
              <a:t>ικανότητα μάθησης για τους τρόπους με τους οποίους μαθαίνουμε (μεταγνώση).  </a:t>
            </a:r>
            <a:endParaRPr lang="en-GB" sz="2800" smtClean="0"/>
          </a:p>
          <a:p>
            <a:endParaRPr lang="en-GB" sz="2800" smtClean="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1744E9-243C-4052-B39C-F83E7AE53866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Γενικές προδιαγραφές λογισμικών ανοικτού τύπου (1)</a:t>
            </a:r>
            <a:endParaRPr lang="en-GB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838200" y="1643063"/>
            <a:ext cx="7953375" cy="4462462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προωθεί τις υπάρχουσες εμπειρίες των μαθητών και προσφέρει πολλαπλές προοπτικές της μαθησιακής κατάστασης καθώς και εργαλεία εκτίμησής της </a:t>
            </a:r>
            <a:endParaRPr lang="en-GB" sz="2400" b="1" dirty="0" smtClean="0"/>
          </a:p>
          <a:p>
            <a:r>
              <a:rPr lang="el-GR" sz="2400" dirty="0" smtClean="0"/>
              <a:t>παρέχει νέες καθώς και αυθεντικές εμπειρίες στους μαθητές σχετικά με τη διαδικασία οικοδόμησης της γνώσης </a:t>
            </a:r>
            <a:endParaRPr lang="en-GB" sz="2400" b="1" dirty="0" smtClean="0"/>
          </a:p>
          <a:p>
            <a:r>
              <a:rPr lang="el-GR" sz="2400" dirty="0" smtClean="0"/>
              <a:t>υποστηρίζει την ενσωμάτωση της μάθησης σε ρεαλιστικά περιβάλλοντα τα οποία σχετίζονται άμεσα (ή προσομοιάζουν) με τον πραγματικό κόσμο</a:t>
            </a:r>
          </a:p>
          <a:p>
            <a:r>
              <a:rPr lang="el-GR" sz="2400" dirty="0" smtClean="0"/>
              <a:t>ενθαρρύνει την έκφραση των απόψεων, των αντιλήψεων, των ιδεών και των νοητικών μοντέλων των μαθητών στο πλαίσιο της μαθησιακής διαδικασίας </a:t>
            </a:r>
            <a:endParaRPr lang="en-GB" sz="2400" b="1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l-GR" sz="2400" dirty="0" smtClean="0"/>
              <a:t> </a:t>
            </a:r>
            <a:endParaRPr lang="en-GB" sz="2400" b="1" dirty="0" smtClean="0"/>
          </a:p>
          <a:p>
            <a:endParaRPr lang="en-GB" sz="2400" dirty="0" smtClean="0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12FC93-CC85-440D-94E9-CAECFAB6B9A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Γενικές προδιαγραφές λογισμικών ανοικτού τύπου (2)</a:t>
            </a:r>
            <a:endParaRPr lang="en-GB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762001" y="1643063"/>
            <a:ext cx="8172450" cy="4605337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προσφέρει και ενθαρρύνει χρήσεις πολλαπλών και ταυτόχρονων μορφών αναπαράστασης της πραγματικότητας (διαισθητικού αλλά και συμβολικού ή φορμαλιστικού τύπου) </a:t>
            </a:r>
            <a:endParaRPr lang="en-GB" sz="2800" b="1" dirty="0" smtClean="0"/>
          </a:p>
          <a:p>
            <a:r>
              <a:rPr lang="el-GR" sz="2800" dirty="0" smtClean="0"/>
              <a:t>προωθεί την ενθάρρυνση της προσωπικής επίγνωσης στη διαδικασία οικοδόμησης της γνώσης</a:t>
            </a:r>
          </a:p>
          <a:p>
            <a:r>
              <a:rPr lang="el-GR" sz="2800" dirty="0" smtClean="0"/>
              <a:t>προωθεί την εμπέδωση της μάθησης μέσω κοινωνικής εμπειρίας και αλληλεπίδρασης </a:t>
            </a:r>
            <a:endParaRPr lang="el-GR" sz="2800" b="1" dirty="0" smtClean="0"/>
          </a:p>
          <a:p>
            <a:pPr lvl="1"/>
            <a:r>
              <a:rPr lang="el-GR" sz="2400" dirty="0" smtClean="0"/>
              <a:t>Στο σημείο αυτό η </a:t>
            </a:r>
            <a:r>
              <a:rPr lang="el-GR" sz="2400" dirty="0" err="1" smtClean="0"/>
              <a:t>εποικοδομιστική</a:t>
            </a:r>
            <a:r>
              <a:rPr lang="el-GR" sz="2400" dirty="0" smtClean="0"/>
              <a:t> προσέγγιση συναντά την </a:t>
            </a:r>
            <a:r>
              <a:rPr lang="el-GR" sz="2400" dirty="0" err="1" smtClean="0"/>
              <a:t>κοινωνικοπολιτισμική</a:t>
            </a:r>
            <a:r>
              <a:rPr lang="el-GR" sz="2400" dirty="0" smtClean="0"/>
              <a:t> προσέγγιση </a:t>
            </a: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C30E61-0F91-4B3D-87C0-7435162EDC1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Κοινωνικοπολιτισμική</a:t>
            </a:r>
            <a:r>
              <a:rPr lang="el-GR" dirty="0" smtClean="0"/>
              <a:t> θεωρία</a:t>
            </a:r>
            <a:endParaRPr lang="en-GB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24850" cy="4800600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διακρίνεται από τις </a:t>
            </a:r>
            <a:r>
              <a:rPr lang="el-GR" dirty="0" err="1" smtClean="0"/>
              <a:t>κοινωνικοπολιτισμικές</a:t>
            </a:r>
            <a:r>
              <a:rPr lang="el-GR" dirty="0" smtClean="0"/>
              <a:t> θεωρίες για τη μάθηση</a:t>
            </a:r>
          </a:p>
          <a:p>
            <a:pPr lvl="1"/>
            <a:r>
              <a:rPr lang="el-GR" dirty="0" smtClean="0"/>
              <a:t>Η μάθηση, στο πλαίσιο των θεωριών αυτών, είναι ένα ιστορικό, κοινωνικό και πολιτιστικό φαινόμενο</a:t>
            </a:r>
          </a:p>
          <a:p>
            <a:pPr lvl="1"/>
            <a:r>
              <a:rPr lang="el-GR" dirty="0" smtClean="0"/>
              <a:t>Λαμβάνει χώρα σε ένα πλούσιο περιβάλλον από κοινωνικές αλληλεπιδράσεις</a:t>
            </a:r>
            <a:endParaRPr lang="en-GB" dirty="0" smtClean="0"/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22EA94-94FC-4C69-B197-EF6A0273F57F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Σύγχρονα περιβάλλοντα μάθησης</a:t>
            </a:r>
            <a:endParaRPr lang="en-GB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571500" y="1285875"/>
            <a:ext cx="8362950" cy="4800600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Η οικοδόμηση των γνώσεων από τα υποκείμενα που μαθαίνουν βασίζεται: </a:t>
            </a:r>
          </a:p>
          <a:p>
            <a:pPr lvl="1"/>
            <a:r>
              <a:rPr lang="el-GR" sz="2400" dirty="0" smtClean="0"/>
              <a:t>στην ίδια τη δραστηριότητα του μαθητευόμενου ως αυτόνομου όντος που μαθαίνει μέσα από την πράξη. </a:t>
            </a:r>
          </a:p>
          <a:p>
            <a:pPr lvl="1"/>
            <a:r>
              <a:rPr lang="el-GR" sz="2400" dirty="0" smtClean="0"/>
              <a:t>στην προσφορά ευνοϊκών για τη μάθηση καταστάσεων, την αναγκαιότητα δηλαδή της παιδαγωγικής και της διδακτικής. </a:t>
            </a:r>
            <a:endParaRPr lang="en-GB" sz="2400" dirty="0" smtClean="0"/>
          </a:p>
          <a:p>
            <a:pPr lvl="1"/>
            <a:r>
              <a:rPr lang="el-GR" sz="2400" dirty="0" smtClean="0"/>
              <a:t>Στη διαμεσολάβηση του ενήλικα και στο ρόλο του κοινωνικού περιβάλλοντος, αυτό δηλαδή που το παιδί δεν μπορεί να κάνει μόνο του αλλά το πετυχαίνει με τη βοήθεια του άλλου. </a:t>
            </a:r>
            <a:endParaRPr lang="en-GB" sz="2400" dirty="0" smtClean="0"/>
          </a:p>
          <a:p>
            <a:pPr lvl="1"/>
            <a:r>
              <a:rPr lang="el-GR" sz="2400" dirty="0" smtClean="0"/>
              <a:t>Στη χρήση γλωσσικών και συμβολικών μορφών για επικοινωνία και αναπαράσταση. </a:t>
            </a:r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411DFB-FBDA-4986-B8C4-F9C636E6DA18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900" dirty="0" smtClean="0"/>
              <a:t>Σύγχρονα υπολογιστικά περιβάλλοντα μάθησης</a:t>
            </a:r>
            <a:endParaRPr lang="en-GB" sz="3900" dirty="0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27EE77-CFDA-431B-9154-8CDC2C36F74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/>
              <a:t>Τα υπολογιστικά μαθησιακά περιβάλλοντα πρέπει να είναι σχεδιασμένα ώστε να διευκολύνουν ενεργητικές &amp; συνεργατικές μαθησιακές διαδικασίες</a:t>
            </a:r>
            <a:endParaRPr lang="en-GB" sz="3000" dirty="0"/>
          </a:p>
          <a:p>
            <a:r>
              <a:rPr lang="el-GR" sz="3000" dirty="0"/>
              <a:t>οφείλουν συνεπώς να βοηθούν τους μαθητές </a:t>
            </a:r>
          </a:p>
          <a:p>
            <a:r>
              <a:rPr lang="el-GR" sz="3000" dirty="0"/>
              <a:t>να κατανοούν και όχι να απομνημονεύουν, </a:t>
            </a:r>
          </a:p>
          <a:p>
            <a:r>
              <a:rPr lang="el-GR" sz="3000" dirty="0"/>
              <a:t>να προάγουν την αλλαγή των ιδεών τους </a:t>
            </a:r>
          </a:p>
          <a:p>
            <a:r>
              <a:rPr lang="el-GR" sz="3000" dirty="0"/>
              <a:t>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δραστηριότητες. </a:t>
            </a:r>
            <a:endParaRPr lang="en-GB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000" b="1" dirty="0" smtClean="0"/>
              <a:t>2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94669E-D457-4E11-B22A-C7DE1FD12F9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z="120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9003"/>
              </p:ext>
            </p:extLst>
          </p:nvPr>
        </p:nvGraphicFramePr>
        <p:xfrm>
          <a:off x="428625" y="1219199"/>
          <a:ext cx="7953375" cy="5099822"/>
        </p:xfrm>
        <a:graphic>
          <a:graphicData uri="http://schemas.openxmlformats.org/drawingml/2006/table">
            <a:tbl>
              <a:tblPr/>
              <a:tblGrid>
                <a:gridCol w="2130453"/>
                <a:gridCol w="2681690"/>
                <a:gridCol w="3141232"/>
              </a:tblGrid>
              <a:tr h="708752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Συμπεριφοριστικές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Γνωστικές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99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Γραμμική Οργάνωση Πληροφορίας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Skinner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Δομικός εποικοδομισμός (Piaget)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Κοινωνικός εποικοδομισμός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99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Μέθοδος πολλαπλών Επιλογών (Crowder)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Εποικοδομισμός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Papert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constructionism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Κοινωνικοπολιτισμική θεωρία του Vygotsky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52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Διδακτικός Σχεδιασμός (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Gagné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Ανακαλυπτική μάθηση (Bruner)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Εγκαθιδρυμένη γνώση (situated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127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Επεξεργασία της πληροφορίας (γνωστικοί ψυχολόγοι)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Κατανεμημένη γνώση (distributed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52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Συνδεσιασμός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(Varela,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Θεωρία της δραστηριότητας (επίγονοι της θεωρίας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4600" y="1828800"/>
            <a:ext cx="2857500" cy="271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428038" cy="1014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Γενικές κατηγορίες εκπαιδευτικού λογισμικού &amp; Θεωρίες Μάθησης</a:t>
            </a:r>
            <a:r>
              <a:rPr lang="en-GB" sz="2800" dirty="0"/>
              <a:t/>
            </a:r>
            <a:br>
              <a:rPr lang="en-GB" sz="2800" dirty="0"/>
            </a:br>
            <a:endParaRPr lang="en-GB" kern="0" dirty="0" smtClean="0">
              <a:effectLst/>
            </a:endParaRP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8E1F5B-486A-43F1-859F-C866D4BACD6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10035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71600"/>
            <a:ext cx="8964612" cy="5121275"/>
          </a:xfrm>
          <a:noFill/>
        </p:spPr>
      </p:pic>
      <p:sp>
        <p:nvSpPr>
          <p:cNvPr id="100358" name="TextBox 6"/>
          <p:cNvSpPr txBox="1">
            <a:spLocks noChangeArrowheads="1"/>
          </p:cNvSpPr>
          <p:nvPr/>
        </p:nvSpPr>
        <p:spPr bwMode="auto">
          <a:xfrm>
            <a:off x="428625" y="3000375"/>
            <a:ext cx="283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>
                <a:solidFill>
                  <a:srgbClr val="FF0000"/>
                </a:solidFill>
                <a:latin typeface="Arial" panose="020B0604020202020204" pitchFamily="34" charset="0"/>
              </a:rPr>
              <a:t>Λογισμικά κλειστού τύπου</a:t>
            </a:r>
            <a:endParaRPr lang="en-GB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0359" name="TextBox 7"/>
          <p:cNvSpPr txBox="1">
            <a:spLocks noChangeArrowheads="1"/>
          </p:cNvSpPr>
          <p:nvPr/>
        </p:nvSpPr>
        <p:spPr bwMode="auto">
          <a:xfrm>
            <a:off x="5286375" y="2928938"/>
            <a:ext cx="284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1800">
                <a:solidFill>
                  <a:srgbClr val="FF0000"/>
                </a:solidFill>
                <a:latin typeface="Arial" panose="020B0604020202020204" pitchFamily="34" charset="0"/>
              </a:rPr>
              <a:t>Λογισμικά ανοικτού τύπου</a:t>
            </a:r>
            <a:endParaRPr lang="en-GB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1946959">
            <a:off x="4397375" y="3070225"/>
            <a:ext cx="4748213" cy="310673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4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71563"/>
            <a:ext cx="8248650" cy="5176837"/>
          </a:xfrm>
        </p:spPr>
        <p:txBody>
          <a:bodyPr/>
          <a:lstStyle/>
          <a:p>
            <a:pPr eaLnBrk="1" hangingPunct="1"/>
            <a:r>
              <a:rPr lang="el-GR" sz="2800" dirty="0" smtClean="0"/>
              <a:t>Η συνοπτική παρουσίαση </a:t>
            </a:r>
          </a:p>
          <a:p>
            <a:pPr lvl="1" eaLnBrk="1" hangingPunct="1"/>
            <a:r>
              <a:rPr lang="el-GR" sz="2400" dirty="0" smtClean="0"/>
              <a:t>των βασικών αρχών της </a:t>
            </a:r>
            <a:r>
              <a:rPr lang="el-GR" sz="2400" dirty="0" err="1" smtClean="0"/>
              <a:t>εποικοδομιστικής</a:t>
            </a:r>
            <a:r>
              <a:rPr lang="el-GR" sz="2400" dirty="0" smtClean="0"/>
              <a:t> θεωρίας και των πιο γνωστών της μοντέλων</a:t>
            </a:r>
          </a:p>
          <a:p>
            <a:pPr lvl="1" eaLnBrk="1" hangingPunct="1"/>
            <a:r>
              <a:rPr lang="el-GR" sz="2400" dirty="0" smtClean="0"/>
              <a:t>και το πως επηρεάζει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sz="2800" dirty="0" smtClean="0"/>
              <a:t>Η έμφαση δίνεται </a:t>
            </a:r>
          </a:p>
          <a:p>
            <a:pPr lvl="1" eaLnBrk="1" hangingPunct="1"/>
            <a:r>
              <a:rPr lang="el-GR" sz="2400" dirty="0" smtClean="0"/>
              <a:t>στο πως η </a:t>
            </a:r>
            <a:r>
              <a:rPr lang="el-GR" sz="2400" dirty="0" err="1" smtClean="0"/>
              <a:t>εποικοδομιστική</a:t>
            </a:r>
            <a:r>
              <a:rPr lang="el-GR" sz="2400" dirty="0" smtClean="0"/>
              <a:t> θεωρία επιδρά στο σχεδιασμό και την ανάπτυξη μαθησιακών περιβαλλόντων με τη χρήση υπολογιστικών και δικτυακών τεχνολογιών υπό το πρίσμα των γνωστικών εργαλείων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9E16A9-FC32-4383-A55A-EAF76E9A513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98668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Θεωρίες Μάθησης και ΤΠΕ: </a:t>
            </a:r>
            <a:r>
              <a:rPr lang="el-GR" sz="2800" dirty="0" err="1" smtClean="0"/>
              <a:t>Εποικοδομισμός</a:t>
            </a:r>
            <a:r>
              <a:rPr lang="el-GR" sz="2800" dirty="0" smtClean="0"/>
              <a:t> </a:t>
            </a:r>
            <a:r>
              <a:rPr lang="el-GR" sz="2800" dirty="0"/>
              <a:t>(Μέρος Β</a:t>
            </a:r>
            <a:r>
              <a:rPr lang="el-GR" sz="2800" dirty="0" smtClean="0"/>
              <a:t>)</a:t>
            </a:r>
            <a:r>
              <a:rPr lang="el-GR" sz="2800" dirty="0" smtClean="0"/>
              <a:t>». </a:t>
            </a:r>
            <a:r>
              <a:rPr lang="el-GR" sz="2800" dirty="0" smtClean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5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8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21542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071563" y="1184275"/>
          <a:ext cx="7862888" cy="51212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5121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Λογισμικό ανοικτού</a:t>
                      </a:r>
                      <a:r>
                        <a:rPr lang="el-GR" sz="2000" baseline="0" dirty="0" smtClean="0"/>
                        <a:t> τύπου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baseline="0" dirty="0" smtClean="0"/>
                        <a:t>Λογισμικό </a:t>
                      </a:r>
                      <a:r>
                        <a:rPr lang="el-GR" sz="2000" baseline="0" dirty="0" err="1" smtClean="0"/>
                        <a:t>υπερμέσων</a:t>
                      </a:r>
                      <a:endParaRPr lang="el-GR" sz="2000" baseline="0" dirty="0" smtClean="0"/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baseline="0" dirty="0" smtClean="0"/>
                        <a:t>Προσομοιώσεις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Κοινωνικός </a:t>
                      </a: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Piaget – Bruner</a:t>
                      </a:r>
                      <a:r>
                        <a:rPr kumimoji="0"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en-US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Papert</a:t>
                      </a:r>
                      <a:r>
                        <a:rPr kumimoji="0" lang="en-US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αναπαραστάσεις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Σχήμα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γνωστικό σχήμα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Μέσο διδασκαλίας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Διδακτικό</a:t>
                      </a:r>
                      <a:r>
                        <a:rPr lang="el-GR" sz="2000" baseline="0" dirty="0" smtClean="0"/>
                        <a:t> μέσο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Εποπτικό μέσο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Τεχνούργημα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Εργαλείο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Φυσικό εργαλείο</a:t>
                      </a:r>
                      <a:r>
                        <a:rPr lang="el-GR" sz="2000" baseline="0" dirty="0" smtClean="0"/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Γνωστικό</a:t>
                      </a:r>
                      <a:r>
                        <a:rPr lang="el-GR" sz="2000" baseline="0" dirty="0" smtClean="0"/>
                        <a:t> εργαλείο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GB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1844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7A1C8C-7B42-44B2-B237-418263BCE30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Εποικοδομισμός</a:t>
            </a:r>
            <a:endParaRPr lang="en-GB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r>
              <a:rPr lang="el-GR" b="1" dirty="0" smtClean="0"/>
              <a:t>Μάθηση</a:t>
            </a:r>
            <a:r>
              <a:rPr lang="el-GR" dirty="0" smtClean="0"/>
              <a:t>: η τροποποίηση του </a:t>
            </a:r>
            <a:r>
              <a:rPr lang="el-GR" dirty="0" err="1" smtClean="0"/>
              <a:t>προϋπαρχουσών</a:t>
            </a:r>
            <a:r>
              <a:rPr lang="el-GR" dirty="0" smtClean="0"/>
              <a:t> γνώσεων</a:t>
            </a:r>
          </a:p>
          <a:p>
            <a:r>
              <a:rPr lang="el-GR" dirty="0" smtClean="0"/>
              <a:t>Στόχος της </a:t>
            </a:r>
            <a:r>
              <a:rPr lang="el-GR" b="1" dirty="0" smtClean="0"/>
              <a:t>διδασκαλίας</a:t>
            </a:r>
            <a:r>
              <a:rPr lang="el-GR" dirty="0" smtClean="0"/>
              <a:t>: η δημιουργία κατάλληλου και πλούσιου περιβάλλοντος με το οποίο </a:t>
            </a:r>
            <a:r>
              <a:rPr lang="el-GR" dirty="0" err="1" smtClean="0"/>
              <a:t>αλληλεπιδρά</a:t>
            </a:r>
            <a:r>
              <a:rPr lang="el-GR" dirty="0" smtClean="0"/>
              <a:t> ο μαθητής</a:t>
            </a:r>
            <a:endParaRPr lang="en-US" dirty="0" smtClean="0"/>
          </a:p>
          <a:p>
            <a:r>
              <a:rPr lang="en-US" b="1" dirty="0" smtClean="0"/>
              <a:t>                  </a:t>
            </a:r>
            <a:r>
              <a:rPr lang="el-GR" b="1" dirty="0" smtClean="0"/>
              <a:t>Βασικοί εκπρόσωποι</a:t>
            </a:r>
          </a:p>
          <a:p>
            <a:r>
              <a:rPr lang="en-GB" dirty="0" smtClean="0"/>
              <a:t>Piaget		</a:t>
            </a:r>
            <a:r>
              <a:rPr lang="en-GB" dirty="0"/>
              <a:t> </a:t>
            </a:r>
            <a:r>
              <a:rPr lang="en-US" dirty="0" smtClean="0"/>
              <a:t>Bruner</a:t>
            </a:r>
            <a:r>
              <a:rPr lang="en-GB" dirty="0" smtClean="0"/>
              <a:t> 		</a:t>
            </a:r>
            <a:r>
              <a:rPr lang="en-GB" dirty="0" err="1" smtClean="0"/>
              <a:t>Papert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6FBDF1-D73C-421F-8A45-49BF8CBD7CC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28678" name="Picture 3" title="Εικόνα Πιαζ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4938"/>
            <a:ext cx="1133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title="Εικόνα του Μπρούνε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143500"/>
            <a:ext cx="847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title="Εικόνα του Παπε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76837"/>
            <a:ext cx="9286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Βασική αρχή του εποικοδομισμού</a:t>
            </a:r>
            <a:endParaRPr lang="en-GB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81938" cy="31242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b="1" dirty="0" smtClean="0"/>
              <a:t>μάθηση</a:t>
            </a:r>
            <a:r>
              <a:rPr lang="el-GR" dirty="0" smtClean="0"/>
              <a:t> είναι ατομική διαδικασία οικοδόμησης γνώσεων</a:t>
            </a:r>
          </a:p>
          <a:p>
            <a:r>
              <a:rPr lang="el-GR" dirty="0" smtClean="0"/>
              <a:t>Το νόημα αποκτάται μέσω εμπειριών</a:t>
            </a:r>
          </a:p>
          <a:p>
            <a:r>
              <a:rPr lang="el-GR" dirty="0" smtClean="0"/>
              <a:t>Η μάθηση δεν είναι αποστήθιση εννοιών ή γεγονότων </a:t>
            </a:r>
          </a:p>
          <a:p>
            <a:endParaRPr lang="en-GB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73FA3E-DCA7-4EAE-87D7-B7B26E6452FE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 δομικός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του </a:t>
            </a:r>
            <a:r>
              <a:rPr lang="en-GB" dirty="0" smtClean="0"/>
              <a:t>Piaget </a:t>
            </a:r>
            <a:r>
              <a:rPr lang="el-GR" dirty="0" smtClean="0"/>
              <a:t>(1)</a:t>
            </a:r>
            <a:endParaRPr lang="en-GB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571625"/>
            <a:ext cx="8177213" cy="3609975"/>
          </a:xfrm>
        </p:spPr>
        <p:txBody>
          <a:bodyPr/>
          <a:lstStyle/>
          <a:p>
            <a:r>
              <a:rPr lang="el-GR" sz="2800" dirty="0" smtClean="0"/>
              <a:t>Ο </a:t>
            </a:r>
            <a:r>
              <a:rPr lang="el-GR" sz="2800" i="1" dirty="0" err="1" smtClean="0"/>
              <a:t>εποικοδομισμός</a:t>
            </a:r>
            <a:r>
              <a:rPr lang="el-GR" sz="2800" i="1" dirty="0" smtClean="0"/>
              <a:t> ή </a:t>
            </a:r>
            <a:r>
              <a:rPr lang="el-GR" sz="2800" i="1" dirty="0" err="1" smtClean="0"/>
              <a:t>οικοδομισμός</a:t>
            </a:r>
            <a:r>
              <a:rPr lang="el-GR" sz="2800" dirty="0" smtClean="0"/>
              <a:t> (</a:t>
            </a:r>
            <a:r>
              <a:rPr lang="en-US" sz="2800" dirty="0" smtClean="0"/>
              <a:t>constructivism</a:t>
            </a:r>
            <a:r>
              <a:rPr lang="el-GR" sz="2800" dirty="0" smtClean="0"/>
              <a:t>) ως θεωρία μάθησης εδράζεται σε μεγάλο βαθμό στις απόψεις του Ελβετού ψυχολόγου </a:t>
            </a:r>
            <a:r>
              <a:rPr lang="en-US" sz="2800" dirty="0" smtClean="0"/>
              <a:t>Jean Piaget</a:t>
            </a:r>
            <a:r>
              <a:rPr lang="el-GR" sz="2800" dirty="0" smtClean="0"/>
              <a:t>. </a:t>
            </a:r>
          </a:p>
          <a:p>
            <a:r>
              <a:rPr lang="el-GR" sz="2800" dirty="0" smtClean="0"/>
              <a:t>Οι θέσεις του </a:t>
            </a:r>
            <a:r>
              <a:rPr lang="fr-FR" sz="2800" dirty="0" smtClean="0"/>
              <a:t>Piaget </a:t>
            </a:r>
            <a:r>
              <a:rPr lang="el-GR" sz="2800" dirty="0" smtClean="0"/>
              <a:t>έχουν επηρεάσει σημαντικά το σχεδιασμό εκπαιδευτικών εφαρμογών των ΤΠΕ, </a:t>
            </a:r>
          </a:p>
          <a:p>
            <a:pPr lvl="1"/>
            <a:r>
              <a:rPr lang="el-GR" sz="2400" dirty="0" smtClean="0"/>
              <a:t>Το πιο χαρακτηριστικό παράδειγμα το παιδαγωγικό ρεύμα της </a:t>
            </a:r>
            <a:r>
              <a:rPr lang="el-GR" sz="2400" b="1" i="1" dirty="0" smtClean="0"/>
              <a:t>γλώσσας προγραμματισμού </a:t>
            </a:r>
            <a:r>
              <a:rPr lang="en-US" sz="2400" b="1" i="1" dirty="0" smtClean="0"/>
              <a:t>Logo</a:t>
            </a:r>
            <a:r>
              <a:rPr lang="el-GR" sz="2400" b="1" dirty="0" smtClean="0"/>
              <a:t> </a:t>
            </a:r>
            <a:r>
              <a:rPr lang="el-GR" sz="2400" dirty="0" smtClean="0"/>
              <a:t>(</a:t>
            </a:r>
            <a:r>
              <a:rPr lang="en-US" sz="2400" dirty="0" err="1" smtClean="0"/>
              <a:t>Papert</a:t>
            </a:r>
            <a:r>
              <a:rPr lang="el-GR" sz="2400" dirty="0" smtClean="0"/>
              <a:t>, 1980). </a:t>
            </a:r>
            <a:endParaRPr lang="en-GB" sz="2400" dirty="0" smtClean="0"/>
          </a:p>
          <a:p>
            <a:endParaRPr lang="en-GB" sz="2800" dirty="0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DB7FCE-117C-4082-919E-E4EE59AF2D6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 δομικός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του </a:t>
            </a:r>
            <a:r>
              <a:rPr lang="en-GB" dirty="0" smtClean="0"/>
              <a:t>Piaget </a:t>
            </a:r>
            <a:r>
              <a:rPr lang="el-GR" dirty="0" smtClean="0"/>
              <a:t>(2)</a:t>
            </a:r>
            <a:endParaRPr lang="en-GB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1" y="2438400"/>
            <a:ext cx="7438190" cy="4105275"/>
          </a:xfrm>
        </p:spPr>
        <p:txBody>
          <a:bodyPr>
            <a:normAutofit lnSpcReduction="10000"/>
          </a:bodyPr>
          <a:lstStyle/>
          <a:p>
            <a:pPr lvl="1"/>
            <a:r>
              <a:rPr lang="el-GR" sz="2400" b="1" dirty="0" smtClean="0">
                <a:solidFill>
                  <a:srgbClr val="FF0000"/>
                </a:solidFill>
              </a:rPr>
              <a:t>μέχρι 2 ετών το </a:t>
            </a:r>
            <a:r>
              <a:rPr lang="el-GR" sz="2400" b="1" i="1" dirty="0" err="1" smtClean="0">
                <a:solidFill>
                  <a:srgbClr val="FF0000"/>
                </a:solidFill>
              </a:rPr>
              <a:t>αισθησιοκινητικό</a:t>
            </a:r>
            <a:r>
              <a:rPr lang="el-GR" sz="2400" b="1" dirty="0" smtClean="0">
                <a:solidFill>
                  <a:srgbClr val="FF0000"/>
                </a:solidFill>
              </a:rPr>
              <a:t>, </a:t>
            </a:r>
          </a:p>
          <a:p>
            <a:pPr lvl="1"/>
            <a:endParaRPr lang="el-GR" sz="2400" b="1" dirty="0" smtClean="0">
              <a:solidFill>
                <a:srgbClr val="FF0000"/>
              </a:solidFill>
            </a:endParaRPr>
          </a:p>
          <a:p>
            <a:pPr lvl="1"/>
            <a:r>
              <a:rPr lang="el-GR" sz="2400" b="1" dirty="0" smtClean="0">
                <a:solidFill>
                  <a:srgbClr val="FF0000"/>
                </a:solidFill>
              </a:rPr>
              <a:t>από 2 έως 7 ετών το στάδιο της </a:t>
            </a:r>
            <a:r>
              <a:rPr lang="el-GR" sz="2400" b="1" i="1" dirty="0" smtClean="0">
                <a:solidFill>
                  <a:srgbClr val="FF0000"/>
                </a:solidFill>
              </a:rPr>
              <a:t>προλογικής σκέψης</a:t>
            </a:r>
            <a:r>
              <a:rPr lang="el-GR" sz="2400" b="1" dirty="0" smtClean="0">
                <a:solidFill>
                  <a:srgbClr val="FF0000"/>
                </a:solidFill>
              </a:rPr>
              <a:t>, </a:t>
            </a:r>
          </a:p>
          <a:p>
            <a:pPr lvl="1"/>
            <a:endParaRPr lang="el-GR" sz="2400" b="1" dirty="0" smtClean="0">
              <a:solidFill>
                <a:srgbClr val="FF0000"/>
              </a:solidFill>
            </a:endParaRPr>
          </a:p>
          <a:p>
            <a:pPr lvl="1"/>
            <a:r>
              <a:rPr lang="el-GR" sz="2400" b="1" dirty="0" smtClean="0">
                <a:solidFill>
                  <a:srgbClr val="FF0000"/>
                </a:solidFill>
              </a:rPr>
              <a:t>από 7 έως 12 ετών το στάδιο των </a:t>
            </a:r>
            <a:r>
              <a:rPr lang="el-GR" sz="2400" b="1" i="1" dirty="0" smtClean="0">
                <a:solidFill>
                  <a:srgbClr val="FF0000"/>
                </a:solidFill>
              </a:rPr>
              <a:t>συγκεκριμένων πράξεων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l-GR" sz="2400" b="1" dirty="0" smtClean="0">
              <a:solidFill>
                <a:srgbClr val="FF0000"/>
              </a:solidFill>
            </a:endParaRPr>
          </a:p>
          <a:p>
            <a:pPr lvl="1"/>
            <a:r>
              <a:rPr lang="el-GR" sz="2400" b="1" dirty="0" smtClean="0">
                <a:solidFill>
                  <a:srgbClr val="FF0000"/>
                </a:solidFill>
              </a:rPr>
              <a:t>από 12 ετών το στάδιο των </a:t>
            </a:r>
            <a:r>
              <a:rPr lang="el-GR" sz="2400" b="1" i="1" dirty="0" smtClean="0">
                <a:solidFill>
                  <a:srgbClr val="FF0000"/>
                </a:solidFill>
              </a:rPr>
              <a:t>λογικών τυπικών πράξεων</a:t>
            </a:r>
            <a:r>
              <a:rPr lang="el-GR" sz="2400" b="1" dirty="0" smtClean="0"/>
              <a:t>. </a:t>
            </a:r>
            <a:endParaRPr lang="en-GB" sz="2400" b="1" dirty="0" smtClean="0"/>
          </a:p>
          <a:p>
            <a:endParaRPr lang="en-GB" sz="3600" dirty="0" smtClean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9CF7EA-7EDF-48C7-B910-A003A0A3C6A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34822" name="Picture 7" descr="C:\Documents and Settings\vkomis\My Documents\Τρέχοντα\2. Courses\2. ΠΤΝ Β' έτος\1. Τεχνολογίες της Πληροφορίας και των Επικοινωνιών στην Εκπαίδευση\Images\Piag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21" y="2362200"/>
            <a:ext cx="9286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57201" y="142875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800" dirty="0">
                <a:latin typeface="Arial" panose="020B0604020202020204" pitchFamily="34" charset="0"/>
              </a:rPr>
              <a:t>Πως αναπτύσσεται η λογική σκέψη του παιδιού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</a:rPr>
              <a:t>Εξελικτική θεωρία των σταδίων της γνωστικής ανάπτυξης:</a:t>
            </a:r>
            <a:r>
              <a:rPr lang="el-GR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4824" name="Picture 8" descr="C:\Documents and Settings\vkomis\My Documents\Τρέχοντα\2. Courses\2. ΠΤΝ Β' έτος\1. Τεχνολογίες της Πληροφορίας και των Επικοινωνιών στην Εκπαίδευση\Images\Piage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83" y="3218567"/>
            <a:ext cx="838200" cy="8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C:\Documents and Settings\vkomis\My Documents\Τρέχοντα\2. Courses\2. ΠΤΝ Β' έτος\1. Τεχνολογίες της Πληροφορίας και των Επικοινωνιών στην Εκπαίδευση\Images\Piaget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91" y="4133190"/>
            <a:ext cx="9334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C:\Documents and Settings\vkomis\My Documents\Τρέχοντα\2. Courses\2. ΠΤΝ Β' έτος\1. Τεχνολογίες της Πληροφορίας και των Επικοινωνιών στην Εκπαίδευση\Images\Piaget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56" y="5148173"/>
            <a:ext cx="1004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399</TotalTime>
  <Words>2369</Words>
  <Application>Microsoft Office PowerPoint</Application>
  <PresentationFormat>Προβολή στην οθόνη (4:3)</PresentationFormat>
  <Paragraphs>336</Paragraphs>
  <Slides>43</Slides>
  <Notes>39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IV-ICTEGroup.GR.new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Εποικοδομισμός</vt:lpstr>
      <vt:lpstr>Βασική αρχή του εποικοδομισμού</vt:lpstr>
      <vt:lpstr>Ο δομικός εποικοδομισμός του Piaget (1)</vt:lpstr>
      <vt:lpstr>Ο δομικός εποικοδομισμός του Piaget (2)</vt:lpstr>
      <vt:lpstr>Ο δομικός εποικοδομισμός του Piaget (3)</vt:lpstr>
      <vt:lpstr>Ο δομικός εποικοδομισμός του Piaget (4)</vt:lpstr>
      <vt:lpstr>Ο δομικός εποικοδομισμός του Piaget (5)</vt:lpstr>
      <vt:lpstr>Η προσέγγιση του Bruner</vt:lpstr>
      <vt:lpstr>Οι αναπαραστάσεις (Bruner) (1)</vt:lpstr>
      <vt:lpstr>Οι αναπαραστάσεις (Bruner) (2)</vt:lpstr>
      <vt:lpstr>Οι αναπαραστάσεις (Bruner) (3)</vt:lpstr>
      <vt:lpstr>Σύμφωνα με τον Bruner</vt:lpstr>
      <vt:lpstr>Η μάθηση στον εποικοδομισμό</vt:lpstr>
      <vt:lpstr>Εποικοδομισμός: αλληλεπίδραση με το περιβάλλον</vt:lpstr>
      <vt:lpstr>Διερεύνηση (διερευνητική μάθηση)</vt:lpstr>
      <vt:lpstr>Ανακάλυψη (ανακαλυπτική μάθηση) (1)</vt:lpstr>
      <vt:lpstr>Ανακάλυψη (ανακαλυπτική μάθηση) (2)</vt:lpstr>
      <vt:lpstr>Έρευνα - Πειραματισμός</vt:lpstr>
      <vt:lpstr>Επίλυση προβλήματος (1)</vt:lpstr>
      <vt:lpstr>Επίλυση προβλήματος (2)</vt:lpstr>
      <vt:lpstr>Μάθηση μέσω επίλυσης προβλήματος</vt:lpstr>
      <vt:lpstr>Λογισμικά «ανοικτού» τύπου (1)</vt:lpstr>
      <vt:lpstr>Λογισμικά «ανοικτού» τύπου (2)</vt:lpstr>
      <vt:lpstr>Βασικές κατηγορίες λογισμικών «ανοικτού» τύπου</vt:lpstr>
      <vt:lpstr>Δεξιότητες υψηλού επιπέδου (1)</vt:lpstr>
      <vt:lpstr>Δεξιότητες υψηλού επιπέδου (2)</vt:lpstr>
      <vt:lpstr>Γενικές προδιαγραφές λογισμικών ανοικτού τύπου (1)</vt:lpstr>
      <vt:lpstr>Γενικές προδιαγραφές λογισμικών ανοικτού τύπου (2)</vt:lpstr>
      <vt:lpstr>Κοινωνικοπολιτισμική θεωρία</vt:lpstr>
      <vt:lpstr>Σύγχρονα περιβάλλοντα μάθησης</vt:lpstr>
      <vt:lpstr>Σύγχρονα υπολογιστικά περιβάλλοντα μάθησης</vt:lpstr>
      <vt:lpstr>Μοντέλα μάθησης (2)</vt:lpstr>
      <vt:lpstr>Γενικές κατηγορίες εκπαιδευτικού λογισμικού &amp; Θεωρίες Μάθησης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8ης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103</cp:revision>
  <dcterms:created xsi:type="dcterms:W3CDTF">2014-12-10T08:52:23Z</dcterms:created>
  <dcterms:modified xsi:type="dcterms:W3CDTF">2015-07-21T07:30:19Z</dcterms:modified>
</cp:coreProperties>
</file>