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934-EA64-4335-B7D5-81B9F32A3B56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E83B-BD1F-4C73-986B-4F42CB062B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934-EA64-4335-B7D5-81B9F32A3B56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E83B-BD1F-4C73-986B-4F42CB062B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934-EA64-4335-B7D5-81B9F32A3B56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E83B-BD1F-4C73-986B-4F42CB062B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934-EA64-4335-B7D5-81B9F32A3B56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E83B-BD1F-4C73-986B-4F42CB062B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934-EA64-4335-B7D5-81B9F32A3B56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E83B-BD1F-4C73-986B-4F42CB062B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934-EA64-4335-B7D5-81B9F32A3B56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E83B-BD1F-4C73-986B-4F42CB062B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934-EA64-4335-B7D5-81B9F32A3B56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E83B-BD1F-4C73-986B-4F42CB062B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934-EA64-4335-B7D5-81B9F32A3B56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E83B-BD1F-4C73-986B-4F42CB062B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934-EA64-4335-B7D5-81B9F32A3B56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E83B-BD1F-4C73-986B-4F42CB062B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934-EA64-4335-B7D5-81B9F32A3B56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E83B-BD1F-4C73-986B-4F42CB062B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C934-EA64-4335-B7D5-81B9F32A3B56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E83B-BD1F-4C73-986B-4F42CB062BA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7C934-EA64-4335-B7D5-81B9F32A3B56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0E83B-BD1F-4C73-986B-4F42CB062BA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2156114" y="2276873"/>
            <a:ext cx="4831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rgbClr val="002060"/>
                </a:solidFill>
                <a:cs typeface="Times New Roman" pitchFamily="18" charset="0"/>
              </a:rPr>
              <a:t>ΕΦΑΡΜΟΣΜΕΝΗ ΗΘΙΚΗ </a:t>
            </a:r>
            <a:endParaRPr lang="en-US" sz="3600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475656" y="3356992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Ενότητα </a:t>
            </a:r>
            <a:r>
              <a:rPr lang="en-US" sz="2800" dirty="0" smtClean="0">
                <a:solidFill>
                  <a:srgbClr val="0070C0"/>
                </a:solidFill>
              </a:rPr>
              <a:t>2</a:t>
            </a:r>
            <a:r>
              <a:rPr lang="el-GR" sz="2800" dirty="0" smtClean="0">
                <a:solidFill>
                  <a:srgbClr val="0070C0"/>
                </a:solidFill>
              </a:rPr>
              <a:t>:</a:t>
            </a:r>
            <a:r>
              <a:rPr lang="el-GR" sz="2800" dirty="0" smtClean="0"/>
              <a:t> </a:t>
            </a:r>
            <a:r>
              <a:rPr lang="el-GR" sz="2800" b="1" dirty="0">
                <a:solidFill>
                  <a:srgbClr val="002060"/>
                </a:solidFill>
              </a:rPr>
              <a:t>Βιοτικές κρίσεις και </a:t>
            </a:r>
            <a:r>
              <a:rPr lang="el-GR" sz="2800" b="1" dirty="0" smtClean="0">
                <a:solidFill>
                  <a:srgbClr val="002060"/>
                </a:solidFill>
              </a:rPr>
              <a:t>ηθικά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l-GR" sz="2800" b="1" dirty="0" smtClean="0">
                <a:solidFill>
                  <a:srgbClr val="002060"/>
                </a:solidFill>
              </a:rPr>
              <a:t>επιχειρήματα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83568" y="458112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2400" dirty="0" smtClean="0">
                <a:latin typeface="Comic Sans MS" pitchFamily="66" charset="0"/>
              </a:rPr>
              <a:t>   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187624" y="5691605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Σχολή Ανθρωπιστικών και Κοινωνικών Σπουδών</a:t>
            </a:r>
            <a:br>
              <a:rPr lang="el-GR" dirty="0" smtClean="0"/>
            </a:br>
            <a:r>
              <a:rPr lang="el-GR" dirty="0" smtClean="0"/>
              <a:t>Τμήμα Φιλοσοφίας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8.Τρία </a:t>
            </a:r>
            <a:r>
              <a:rPr lang="el-GR" sz="4000" dirty="0">
                <a:solidFill>
                  <a:srgbClr val="FF0000"/>
                </a:solidFill>
              </a:rPr>
              <a:t>επιχειρήματα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l-GR" dirty="0" smtClean="0"/>
          </a:p>
          <a:p>
            <a:pPr lvl="0"/>
            <a:r>
              <a:rPr lang="el-GR" dirty="0" smtClean="0"/>
              <a:t>Της </a:t>
            </a:r>
            <a:r>
              <a:rPr lang="el-GR" dirty="0"/>
              <a:t>ωφέλειας</a:t>
            </a:r>
          </a:p>
          <a:p>
            <a:pPr lvl="0"/>
            <a:r>
              <a:rPr lang="el-GR" dirty="0"/>
              <a:t>Ο άνθρωπος δεν μπορεί να χρησιμοποιείται ως μέσο αλλά ως αυτοσκοπός</a:t>
            </a:r>
          </a:p>
          <a:p>
            <a:pPr lvl="0"/>
            <a:r>
              <a:rPr lang="el-GR" dirty="0"/>
              <a:t>Ο φόνος έχει τεράστια ηθική απαξία</a:t>
            </a:r>
          </a:p>
          <a:p>
            <a:pPr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>
                <a:solidFill>
                  <a:srgbClr val="FF0000"/>
                </a:solidFill>
              </a:rPr>
              <a:t>9. Τα σιαμαία </a:t>
            </a:r>
            <a:r>
              <a:rPr lang="el-GR" dirty="0" err="1" smtClean="0">
                <a:solidFill>
                  <a:srgbClr val="FF0000"/>
                </a:solidFill>
              </a:rPr>
              <a:t>Τζόντι</a:t>
            </a:r>
            <a:r>
              <a:rPr lang="el-GR" dirty="0" smtClean="0">
                <a:solidFill>
                  <a:srgbClr val="FF0000"/>
                </a:solidFill>
              </a:rPr>
              <a:t> και </a:t>
            </a:r>
            <a:r>
              <a:rPr lang="el-GR" dirty="0">
                <a:solidFill>
                  <a:srgbClr val="FF0000"/>
                </a:solidFill>
              </a:rPr>
              <a:t>Μέρι</a:t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</a:t>
            </a:r>
            <a:r>
              <a:rPr lang="el-GR" dirty="0" smtClean="0"/>
              <a:t>οιράζονταν </a:t>
            </a:r>
            <a:r>
              <a:rPr lang="el-GR" dirty="0"/>
              <a:t>την ίδια καρδιά και τους ίδιους πνεύμονες. Η </a:t>
            </a:r>
            <a:r>
              <a:rPr lang="el-GR" dirty="0" err="1"/>
              <a:t>Τζόντι</a:t>
            </a:r>
            <a:r>
              <a:rPr lang="el-GR" dirty="0"/>
              <a:t>, όντας η πιο δυνατή από τις δύο, τροφοδοτούσε με αίμα την αδελφή </a:t>
            </a:r>
            <a:r>
              <a:rPr lang="el-GR" dirty="0" smtClean="0"/>
              <a:t>της.</a:t>
            </a:r>
          </a:p>
          <a:p>
            <a:r>
              <a:rPr lang="el-GR" dirty="0"/>
              <a:t>Η μόνη </a:t>
            </a:r>
            <a:r>
              <a:rPr lang="el-GR" dirty="0" smtClean="0"/>
              <a:t>ελπίδα για να σωθεί η </a:t>
            </a:r>
            <a:r>
              <a:rPr lang="el-GR" dirty="0" err="1" smtClean="0"/>
              <a:t>Τζόντι</a:t>
            </a:r>
            <a:r>
              <a:rPr lang="el-GR" dirty="0" smtClean="0"/>
              <a:t> </a:t>
            </a:r>
            <a:r>
              <a:rPr lang="el-GR" dirty="0"/>
              <a:t>ήταν να χωριστούν με </a:t>
            </a:r>
            <a:r>
              <a:rPr lang="el-GR" dirty="0" smtClean="0"/>
              <a:t>εγχείρηση.</a:t>
            </a:r>
          </a:p>
          <a:p>
            <a:r>
              <a:rPr lang="el-GR" dirty="0"/>
              <a:t>Αυτό θα </a:t>
            </a:r>
            <a:r>
              <a:rPr lang="el-GR" dirty="0" smtClean="0"/>
              <a:t>έσωζε την </a:t>
            </a:r>
            <a:r>
              <a:rPr lang="el-GR" dirty="0" err="1" smtClean="0"/>
              <a:t>Τζόντι</a:t>
            </a:r>
            <a:r>
              <a:rPr lang="el-GR" dirty="0" smtClean="0"/>
              <a:t> αλλά η Μέρι </a:t>
            </a:r>
            <a:r>
              <a:rPr lang="el-GR" dirty="0"/>
              <a:t>θα </a:t>
            </a:r>
            <a:r>
              <a:rPr lang="el-GR" dirty="0" err="1" smtClean="0"/>
              <a:t>πεθαινε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10. Τα σιαμαία </a:t>
            </a:r>
            <a:r>
              <a:rPr lang="el-GR" dirty="0" err="1" smtClean="0">
                <a:solidFill>
                  <a:srgbClr val="FF0000"/>
                </a:solidFill>
              </a:rPr>
              <a:t>Τζόντι</a:t>
            </a:r>
            <a:r>
              <a:rPr lang="el-GR" dirty="0" smtClean="0">
                <a:solidFill>
                  <a:srgbClr val="FF0000"/>
                </a:solidFill>
              </a:rPr>
              <a:t> και Μέρι (συνέχεια)</a:t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Γονείς: «αν είναι θέλημα θεού να μη ζήσει καμία από τις δύο, ας γίνει έτσι»</a:t>
            </a:r>
          </a:p>
          <a:p>
            <a:r>
              <a:rPr lang="el-GR" dirty="0" smtClean="0"/>
              <a:t>Γιατροί: ζήτησαν από το δικαστήριο να τους δοθεί η άδεια να γίνει η επέμβαση</a:t>
            </a:r>
          </a:p>
          <a:p>
            <a:r>
              <a:rPr lang="el-GR" dirty="0" smtClean="0"/>
              <a:t>Δικαστήρια: έδωσε την άδεια και η επέμβαση έγινε κανονικά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Τζόντι</a:t>
            </a:r>
            <a:r>
              <a:rPr lang="el-GR" dirty="0" smtClean="0"/>
              <a:t> έζησε και η Μέρι πέθανε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873073" y="3244334"/>
            <a:ext cx="3397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Πατρών» 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000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5144"/>
            <a:ext cx="5501640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 Βιοτικές κρίσεις και ηθικά</a:t>
            </a:r>
            <a:r>
              <a:rPr lang="en-US" dirty="0" smtClean="0"/>
              <a:t>  </a:t>
            </a:r>
            <a:r>
              <a:rPr lang="el-GR" dirty="0" smtClean="0"/>
              <a:t>επιχειρήματα». Έκδοση: 1.0. Πάτρα 2015. Διαθέσιμο από τη δικτυακή διεύθυνση:</a:t>
            </a:r>
            <a:r>
              <a:rPr lang="en-US" dirty="0" smtClean="0"/>
              <a:t>https://eclass.upatras.gr/courses/PHIL1898/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περίπτωση της  </a:t>
            </a:r>
            <a:r>
              <a:rPr lang="el-GR" dirty="0" smtClean="0"/>
              <a:t>Τερέζα </a:t>
            </a:r>
            <a:r>
              <a:rPr lang="el-GR" dirty="0" err="1" smtClean="0"/>
              <a:t>Πίρσον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Τα σιαμαία </a:t>
            </a:r>
            <a:r>
              <a:rPr lang="el-GR" dirty="0" err="1" smtClean="0"/>
              <a:t>Τζόντι</a:t>
            </a:r>
            <a:r>
              <a:rPr lang="el-GR" dirty="0" smtClean="0"/>
              <a:t> και </a:t>
            </a:r>
            <a:r>
              <a:rPr lang="el-GR" dirty="0" smtClean="0"/>
              <a:t>Μέρι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l-GR" dirty="0"/>
              <a:t>παράδειγμα της </a:t>
            </a:r>
            <a:r>
              <a:rPr lang="el-GR" dirty="0" err="1" smtClean="0"/>
              <a:t>Τρέισι</a:t>
            </a:r>
            <a:r>
              <a:rPr lang="el-GR" dirty="0" smtClean="0"/>
              <a:t> </a:t>
            </a:r>
            <a:r>
              <a:rPr lang="el-GR" dirty="0" err="1" smtClean="0"/>
              <a:t>Λάτιμερ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1. </a:t>
            </a:r>
            <a:r>
              <a:rPr lang="el-GR" dirty="0">
                <a:solidFill>
                  <a:srgbClr val="FF0000"/>
                </a:solidFill>
              </a:rPr>
              <a:t>Παρουσίαση της  ιστορίας της μικρής Τερέζας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Γεννήθηκε </a:t>
            </a:r>
            <a:r>
              <a:rPr lang="el-GR" dirty="0"/>
              <a:t>στη Φλόριντα το 1992 με </a:t>
            </a:r>
            <a:r>
              <a:rPr lang="el-GR" dirty="0" smtClean="0"/>
              <a:t>ανεγκεφαλία.</a:t>
            </a:r>
          </a:p>
          <a:p>
            <a:r>
              <a:rPr lang="el-GR" dirty="0"/>
              <a:t>Δ</a:t>
            </a:r>
            <a:r>
              <a:rPr lang="el-GR" dirty="0" smtClean="0"/>
              <a:t>ωρεά των οργάνων με συμφωνία γιατρών.</a:t>
            </a:r>
          </a:p>
          <a:p>
            <a:r>
              <a:rPr lang="el-GR" dirty="0"/>
              <a:t>Ο</a:t>
            </a:r>
            <a:r>
              <a:rPr lang="el-GR" dirty="0" smtClean="0"/>
              <a:t>ι </a:t>
            </a:r>
            <a:r>
              <a:rPr lang="el-GR" dirty="0"/>
              <a:t>νόμοι της Φλόριντα απαγορεύουν την αφαίρεση οργάνων πριν από τον θάνατο του </a:t>
            </a:r>
            <a:r>
              <a:rPr lang="el-GR" dirty="0" smtClean="0"/>
              <a:t>δότη.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2.Η </a:t>
            </a:r>
            <a:r>
              <a:rPr lang="el-GR" dirty="0">
                <a:solidFill>
                  <a:srgbClr val="FF0000"/>
                </a:solidFill>
              </a:rPr>
              <a:t>Επιτροπή Βιοηθικής στο παράδειγμα της μικρής Τερέζας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Ήταν </a:t>
            </a:r>
            <a:r>
              <a:rPr lang="el-GR" dirty="0"/>
              <a:t>σωστή μια τέτοια </a:t>
            </a:r>
            <a:r>
              <a:rPr lang="el-GR" dirty="0" smtClean="0"/>
              <a:t>απόφαση;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3.Επιχειρήματα </a:t>
            </a:r>
            <a:r>
              <a:rPr lang="el-GR" dirty="0">
                <a:solidFill>
                  <a:srgbClr val="FF0000"/>
                </a:solidFill>
              </a:rPr>
              <a:t>υπέρ της επέμβασης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l-GR" dirty="0" smtClean="0"/>
          </a:p>
          <a:p>
            <a:pPr lvl="0"/>
            <a:endParaRPr lang="el-GR" dirty="0"/>
          </a:p>
          <a:p>
            <a:pPr lvl="0"/>
            <a:r>
              <a:rPr lang="el-GR" dirty="0" smtClean="0"/>
              <a:t>Ωφέλεια.</a:t>
            </a:r>
            <a:endParaRPr lang="el-GR" dirty="0"/>
          </a:p>
          <a:p>
            <a:pPr lvl="0"/>
            <a:r>
              <a:rPr lang="el-GR" dirty="0"/>
              <a:t>Θεολογικό </a:t>
            </a:r>
            <a:r>
              <a:rPr lang="el-GR" dirty="0" smtClean="0"/>
              <a:t>επιχείρημα.</a:t>
            </a:r>
            <a:endParaRPr lang="el-GR" dirty="0"/>
          </a:p>
          <a:p>
            <a:pPr lvl="0"/>
            <a:r>
              <a:rPr lang="el-GR" dirty="0" smtClean="0"/>
              <a:t>Υποκειμενισμός.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4.Επιχειρήματα </a:t>
            </a:r>
            <a:r>
              <a:rPr lang="el-GR" dirty="0">
                <a:solidFill>
                  <a:srgbClr val="FF0000"/>
                </a:solidFill>
              </a:rPr>
              <a:t>κατά της επέμβασης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l-GR" dirty="0" smtClean="0"/>
          </a:p>
          <a:p>
            <a:pPr lvl="0"/>
            <a:r>
              <a:rPr lang="el-GR" dirty="0" smtClean="0"/>
              <a:t>Δυνητικότητα </a:t>
            </a:r>
            <a:r>
              <a:rPr lang="el-GR" dirty="0"/>
              <a:t>έρευνας για </a:t>
            </a:r>
            <a:r>
              <a:rPr lang="el-GR" dirty="0" smtClean="0"/>
              <a:t>βελτίωση.</a:t>
            </a:r>
            <a:endParaRPr lang="el-GR" dirty="0"/>
          </a:p>
          <a:p>
            <a:pPr lvl="0"/>
            <a:r>
              <a:rPr lang="el-GR" dirty="0"/>
              <a:t>Θεολογικό επιχείρημα- η ερμηνεία κάθε φορά της κανονιστικής </a:t>
            </a:r>
            <a:r>
              <a:rPr lang="el-GR" dirty="0" smtClean="0"/>
              <a:t>πρότασης.</a:t>
            </a:r>
            <a:endParaRPr lang="el-GR" dirty="0"/>
          </a:p>
          <a:p>
            <a:pPr lvl="0"/>
            <a:r>
              <a:rPr lang="el-GR" dirty="0"/>
              <a:t>Δεν έχουμε δικαίωμα για αφαίρεση </a:t>
            </a:r>
            <a:r>
              <a:rPr lang="el-GR" dirty="0" smtClean="0"/>
              <a:t>ζωής.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5. Συνείδηση και Βούληση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Αυτοσυνειδησία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Σχηματισμός </a:t>
            </a:r>
            <a:r>
              <a:rPr lang="el-GR" dirty="0"/>
              <a:t>βούλησης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6. Έννοια </a:t>
            </a:r>
            <a:r>
              <a:rPr lang="el-GR" sz="4000" dirty="0">
                <a:solidFill>
                  <a:srgbClr val="FF0000"/>
                </a:solidFill>
              </a:rPr>
              <a:t>της αυτονομίας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Αυτό </a:t>
            </a:r>
            <a:r>
              <a:rPr lang="el-GR" dirty="0"/>
              <a:t>το παιδί είναι </a:t>
            </a:r>
            <a:r>
              <a:rPr lang="el-GR" dirty="0" smtClean="0"/>
              <a:t>άνθρωπος;</a:t>
            </a:r>
          </a:p>
          <a:p>
            <a:r>
              <a:rPr lang="el-GR" dirty="0" smtClean="0"/>
              <a:t>Είναι άλλο </a:t>
            </a:r>
            <a:r>
              <a:rPr lang="el-GR" dirty="0"/>
              <a:t>το πώς και αν μπορεί να ζήσει κάποιος κι άλλο αν θα έχει την ανθρώπινη ιδιότητα. </a:t>
            </a:r>
            <a:endParaRPr lang="el-GR" dirty="0" smtClean="0"/>
          </a:p>
          <a:p>
            <a:r>
              <a:rPr lang="el-GR" dirty="0" smtClean="0"/>
              <a:t>Ο άνθρωπος υφίσταται από τη στιγμή που γεννιέται ζωντανός.</a:t>
            </a: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7.Αξιοπρέπεια </a:t>
            </a:r>
            <a:r>
              <a:rPr lang="el-GR" sz="4000" dirty="0">
                <a:solidFill>
                  <a:srgbClr val="FF0000"/>
                </a:solidFill>
              </a:rPr>
              <a:t>του </a:t>
            </a:r>
            <a:r>
              <a:rPr lang="el-GR" sz="4000" dirty="0" smtClean="0">
                <a:solidFill>
                  <a:srgbClr val="FF0000"/>
                </a:solidFill>
              </a:rPr>
              <a:t>ανθρώπου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Άνθρωπος </a:t>
            </a:r>
            <a:r>
              <a:rPr lang="el-GR" dirty="0" smtClean="0">
                <a:latin typeface="Calibri"/>
              </a:rPr>
              <a:t>↔ </a:t>
            </a:r>
            <a:r>
              <a:rPr lang="el-GR" dirty="0" smtClean="0"/>
              <a:t>αξιοπρέπεια.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508</Words>
  <Application>Microsoft Office PowerPoint</Application>
  <PresentationFormat>Προβολή στην οθόνη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Παρουσίαση του PowerPoint</vt:lpstr>
      <vt:lpstr>Σκοποί ενότητας</vt:lpstr>
      <vt:lpstr> 1. Παρουσίαση της  ιστορίας της μικρής Τερέζας </vt:lpstr>
      <vt:lpstr>2.Η Επιτροπή Βιοηθικής στο παράδειγμα της μικρής Τερέζας</vt:lpstr>
      <vt:lpstr>3.Επιχειρήματα υπέρ της επέμβασης</vt:lpstr>
      <vt:lpstr>4.Επιχειρήματα κατά της επέμβασης </vt:lpstr>
      <vt:lpstr>5. Συνείδηση και Βούληση</vt:lpstr>
      <vt:lpstr>6. Έννοια της αυτονομίας</vt:lpstr>
      <vt:lpstr>7.Αξιοπρέπεια του ανθρώπου</vt:lpstr>
      <vt:lpstr>8.Τρία επιχειρήματα</vt:lpstr>
      <vt:lpstr> 9. Τα σιαμαία Τζόντι και Μέρι </vt:lpstr>
      <vt:lpstr> 10. Τα σιαμαία Τζόντι και Μέρι (συνέχεια) 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ttt</dc:creator>
  <cp:lastModifiedBy>ttt</cp:lastModifiedBy>
  <cp:revision>31</cp:revision>
  <dcterms:created xsi:type="dcterms:W3CDTF">2015-06-30T17:31:11Z</dcterms:created>
  <dcterms:modified xsi:type="dcterms:W3CDTF">2015-07-24T12:56:38Z</dcterms:modified>
</cp:coreProperties>
</file>