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1.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1"/>
  </p:sldMasterIdLst>
  <p:notesMasterIdLst>
    <p:notesMasterId r:id="rId126"/>
  </p:notesMasterIdLst>
  <p:sldIdLst>
    <p:sldId id="382" r:id="rId2"/>
    <p:sldId id="257" r:id="rId3"/>
    <p:sldId id="258" r:id="rId4"/>
    <p:sldId id="259" r:id="rId5"/>
    <p:sldId id="365" r:id="rId6"/>
    <p:sldId id="366" r:id="rId7"/>
    <p:sldId id="261" r:id="rId8"/>
    <p:sldId id="375" r:id="rId9"/>
    <p:sldId id="262" r:id="rId10"/>
    <p:sldId id="263" r:id="rId11"/>
    <p:sldId id="265" r:id="rId12"/>
    <p:sldId id="266" r:id="rId13"/>
    <p:sldId id="403" r:id="rId14"/>
    <p:sldId id="820" r:id="rId15"/>
    <p:sldId id="819" r:id="rId16"/>
    <p:sldId id="383" r:id="rId17"/>
    <p:sldId id="384" r:id="rId18"/>
    <p:sldId id="910" r:id="rId19"/>
    <p:sldId id="453" r:id="rId20"/>
    <p:sldId id="386" r:id="rId21"/>
    <p:sldId id="909" r:id="rId22"/>
    <p:sldId id="387" r:id="rId23"/>
    <p:sldId id="388" r:id="rId24"/>
    <p:sldId id="389" r:id="rId25"/>
    <p:sldId id="390" r:id="rId26"/>
    <p:sldId id="391" r:id="rId27"/>
    <p:sldId id="392" r:id="rId28"/>
    <p:sldId id="393" r:id="rId29"/>
    <p:sldId id="394" r:id="rId30"/>
    <p:sldId id="395" r:id="rId31"/>
    <p:sldId id="396" r:id="rId32"/>
    <p:sldId id="397" r:id="rId33"/>
    <p:sldId id="398" r:id="rId34"/>
    <p:sldId id="399" r:id="rId35"/>
    <p:sldId id="400" r:id="rId36"/>
    <p:sldId id="401" r:id="rId37"/>
    <p:sldId id="402" r:id="rId38"/>
    <p:sldId id="488" r:id="rId39"/>
    <p:sldId id="489" r:id="rId40"/>
    <p:sldId id="490" r:id="rId41"/>
    <p:sldId id="278" r:id="rId42"/>
    <p:sldId id="279" r:id="rId43"/>
    <p:sldId id="280" r:id="rId44"/>
    <p:sldId id="281" r:id="rId45"/>
    <p:sldId id="283" r:id="rId46"/>
    <p:sldId id="285" r:id="rId47"/>
    <p:sldId id="287" r:id="rId48"/>
    <p:sldId id="288" r:id="rId49"/>
    <p:sldId id="289" r:id="rId50"/>
    <p:sldId id="290" r:id="rId51"/>
    <p:sldId id="291" r:id="rId52"/>
    <p:sldId id="292" r:id="rId53"/>
    <p:sldId id="293" r:id="rId54"/>
    <p:sldId id="294" r:id="rId55"/>
    <p:sldId id="295" r:id="rId56"/>
    <p:sldId id="296" r:id="rId57"/>
    <p:sldId id="298" r:id="rId58"/>
    <p:sldId id="299" r:id="rId59"/>
    <p:sldId id="300" r:id="rId60"/>
    <p:sldId id="301" r:id="rId61"/>
    <p:sldId id="302" r:id="rId62"/>
    <p:sldId id="303" r:id="rId63"/>
    <p:sldId id="305" r:id="rId64"/>
    <p:sldId id="306" r:id="rId65"/>
    <p:sldId id="308" r:id="rId66"/>
    <p:sldId id="309" r:id="rId67"/>
    <p:sldId id="311" r:id="rId68"/>
    <p:sldId id="312" r:id="rId69"/>
    <p:sldId id="313" r:id="rId70"/>
    <p:sldId id="314" r:id="rId71"/>
    <p:sldId id="471" r:id="rId72"/>
    <p:sldId id="472" r:id="rId73"/>
    <p:sldId id="473" r:id="rId74"/>
    <p:sldId id="454" r:id="rId75"/>
    <p:sldId id="455" r:id="rId76"/>
    <p:sldId id="456" r:id="rId77"/>
    <p:sldId id="457" r:id="rId78"/>
    <p:sldId id="458" r:id="rId79"/>
    <p:sldId id="459" r:id="rId80"/>
    <p:sldId id="460" r:id="rId81"/>
    <p:sldId id="461" r:id="rId82"/>
    <p:sldId id="462" r:id="rId83"/>
    <p:sldId id="463" r:id="rId84"/>
    <p:sldId id="464" r:id="rId85"/>
    <p:sldId id="465" r:id="rId86"/>
    <p:sldId id="474" r:id="rId87"/>
    <p:sldId id="404" r:id="rId88"/>
    <p:sldId id="405" r:id="rId89"/>
    <p:sldId id="406" r:id="rId90"/>
    <p:sldId id="407" r:id="rId91"/>
    <p:sldId id="409" r:id="rId92"/>
    <p:sldId id="410" r:id="rId93"/>
    <p:sldId id="411" r:id="rId94"/>
    <p:sldId id="413" r:id="rId95"/>
    <p:sldId id="414" r:id="rId96"/>
    <p:sldId id="415" r:id="rId97"/>
    <p:sldId id="418" r:id="rId98"/>
    <p:sldId id="420" r:id="rId99"/>
    <p:sldId id="421" r:id="rId100"/>
    <p:sldId id="422" r:id="rId101"/>
    <p:sldId id="340" r:id="rId102"/>
    <p:sldId id="435" r:id="rId103"/>
    <p:sldId id="475" r:id="rId104"/>
    <p:sldId id="476" r:id="rId105"/>
    <p:sldId id="466" r:id="rId106"/>
    <p:sldId id="436" r:id="rId107"/>
    <p:sldId id="437" r:id="rId108"/>
    <p:sldId id="438" r:id="rId109"/>
    <p:sldId id="448" r:id="rId110"/>
    <p:sldId id="449" r:id="rId111"/>
    <p:sldId id="911" r:id="rId112"/>
    <p:sldId id="451" r:id="rId113"/>
    <p:sldId id="378" r:id="rId114"/>
    <p:sldId id="369" r:id="rId115"/>
    <p:sldId id="374" r:id="rId116"/>
    <p:sldId id="347" r:id="rId117"/>
    <p:sldId id="346" r:id="rId118"/>
    <p:sldId id="485" r:id="rId119"/>
    <p:sldId id="431" r:id="rId120"/>
    <p:sldId id="432" r:id="rId121"/>
    <p:sldId id="433" r:id="rId122"/>
    <p:sldId id="478" r:id="rId123"/>
    <p:sldId id="479" r:id="rId124"/>
    <p:sldId id="484" r:id="rId1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9" autoAdjust="0"/>
    <p:restoredTop sz="94660"/>
  </p:normalViewPr>
  <p:slideViewPr>
    <p:cSldViewPr>
      <p:cViewPr varScale="1">
        <p:scale>
          <a:sx n="78" d="100"/>
          <a:sy n="78" d="100"/>
        </p:scale>
        <p:origin x="1594"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l-GR"/>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l-GR"/>
          </a:p>
        </p:txBody>
      </p:sp>
      <p:sp>
        <p:nvSpPr>
          <p:cNvPr id="130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a:t>Click to edit Master text styles</a:t>
            </a:r>
          </a:p>
          <a:p>
            <a:pPr lvl="1"/>
            <a:r>
              <a:rPr lang="el-GR" noProof="0"/>
              <a:t>Second level</a:t>
            </a:r>
          </a:p>
          <a:p>
            <a:pPr lvl="2"/>
            <a:r>
              <a:rPr lang="el-GR" noProof="0"/>
              <a:t>Third level</a:t>
            </a:r>
          </a:p>
          <a:p>
            <a:pPr lvl="3"/>
            <a:r>
              <a:rPr lang="el-GR" noProof="0"/>
              <a:t>Fourth level</a:t>
            </a:r>
          </a:p>
          <a:p>
            <a:pPr lvl="4"/>
            <a:r>
              <a:rPr lang="el-GR"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l-GR"/>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8BD726BA-7E34-4D77-AB4B-F864EC619831}"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77BB30F-0B5F-41BF-8F70-E7F3B92D1259}" type="slidenum">
              <a:rPr lang="el-GR" smtClean="0"/>
              <a:pPr/>
              <a:t>1</a:t>
            </a:fld>
            <a:endParaRPr lang="el-GR"/>
          </a:p>
        </p:txBody>
      </p:sp>
      <p:sp>
        <p:nvSpPr>
          <p:cNvPr id="13107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9EB42EF-B47B-4471-AA9E-84A004BE5080}" type="slidenum">
              <a:rPr lang="el-GR" sz="1200">
                <a:latin typeface="Arial" charset="0"/>
              </a:rPr>
              <a:pPr algn="r"/>
              <a:t>1</a:t>
            </a:fld>
            <a:endParaRPr lang="el-GR" sz="1200">
              <a:latin typeface="Arial" charset="0"/>
            </a:endParaRPr>
          </a:p>
        </p:txBody>
      </p:sp>
      <p:sp>
        <p:nvSpPr>
          <p:cNvPr id="131076" name="Rectangle 2"/>
          <p:cNvSpPr>
            <a:spLocks noGrp="1" noRot="1" noChangeAspect="1" noChangeArrowheads="1" noTextEdit="1"/>
          </p:cNvSpPr>
          <p:nvPr>
            <p:ph type="sldImg"/>
          </p:nvPr>
        </p:nvSpPr>
        <p:spPr>
          <a:ln/>
        </p:spPr>
      </p:sp>
      <p:sp>
        <p:nvSpPr>
          <p:cNvPr id="131077" name="Rectangle 3"/>
          <p:cNvSpPr>
            <a:spLocks noGrp="1" noChangeArrowheads="1"/>
          </p:cNvSpPr>
          <p:nvPr>
            <p:ph type="body" idx="1"/>
          </p:nvPr>
        </p:nvSpPr>
        <p:spPr>
          <a:noFill/>
          <a:ln/>
        </p:spPr>
        <p:txBody>
          <a:bodyPr/>
          <a:lstStyle/>
          <a:p>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3471C36E-1A87-405B-83FA-FEF52147FF41}" type="slidenum">
              <a:rPr lang="el-GR" smtClean="0"/>
              <a:pPr/>
              <a:t>10</a:t>
            </a:fld>
            <a:endParaRPr lang="el-G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2655B677-D992-4FA7-BFDE-1ECF7E4B0EA3}" type="slidenum">
              <a:rPr lang="el-GR" smtClean="0"/>
              <a:pPr/>
              <a:t>11</a:t>
            </a:fld>
            <a:endParaRPr lang="el-G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92695DC4-3E0B-4000-A75C-CFD03875597F}" type="slidenum">
              <a:rPr lang="el-GR" smtClean="0"/>
              <a:pPr/>
              <a:t>12</a:t>
            </a:fld>
            <a:endParaRPr lang="el-G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DE9BC1EE-5C38-4A11-A83B-680175FA812B}" type="slidenum">
              <a:rPr lang="el-GR" smtClean="0"/>
              <a:pPr/>
              <a:t>18</a:t>
            </a:fld>
            <a:endParaRPr lang="el-G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2629BCB3-ACA8-4E36-9436-5B26DE79DA2F}" type="slidenum">
              <a:rPr lang="el-GR" smtClean="0"/>
              <a:pPr/>
              <a:t>19</a:t>
            </a:fld>
            <a:endParaRPr lang="el-G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5CE5AC3F-FD2D-4070-BD8D-F966FB6688F5}" type="slidenum">
              <a:rPr lang="el-GR" smtClean="0"/>
              <a:pPr/>
              <a:t>20</a:t>
            </a:fld>
            <a:endParaRPr lang="el-G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7257B7A3-6A6B-4E25-8B74-80E96265C5A2}" type="slidenum">
              <a:rPr lang="el-GR" smtClean="0"/>
              <a:pPr/>
              <a:t>22</a:t>
            </a:fld>
            <a:endParaRPr lang="el-G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C0299AB8-3871-4E01-84F4-849CB3D01ABB}" type="slidenum">
              <a:rPr lang="el-GR" smtClean="0"/>
              <a:pPr/>
              <a:t>24</a:t>
            </a:fld>
            <a:endParaRPr lang="el-G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265463B1-51F6-4A47-B78E-BAC49F2CA0C6}" type="slidenum">
              <a:rPr lang="el-GR" smtClean="0"/>
              <a:pPr/>
              <a:t>25</a:t>
            </a:fld>
            <a:endParaRPr lang="el-G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FC0B6ACC-FABA-419C-895B-3FBA827327AE}" type="slidenum">
              <a:rPr lang="el-GR" smtClean="0"/>
              <a:pPr/>
              <a:t>26</a:t>
            </a:fld>
            <a:endParaRPr lang="el-G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21467001-2C44-4363-9F87-207ED3E45F87}" type="slidenum">
              <a:rPr lang="el-GR" smtClean="0"/>
              <a:pPr/>
              <a:t>2</a:t>
            </a:fld>
            <a:endParaRPr lang="el-G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E49AA3ED-089A-4956-817C-1F8744061EC8}" type="slidenum">
              <a:rPr lang="el-GR" smtClean="0"/>
              <a:pPr/>
              <a:t>41</a:t>
            </a:fld>
            <a:endParaRPr lang="el-G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07D25526-9478-4F7E-B281-2E11628A878C}" type="slidenum">
              <a:rPr lang="el-GR" smtClean="0"/>
              <a:pPr/>
              <a:t>42</a:t>
            </a:fld>
            <a:endParaRPr lang="el-G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26498CF9-3035-4912-8AD9-C208196A17CB}" type="slidenum">
              <a:rPr lang="el-GR" smtClean="0"/>
              <a:pPr/>
              <a:t>43</a:t>
            </a:fld>
            <a:endParaRPr lang="el-G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E20571E9-15DA-4A73-8A67-92DFD2F86BB8}" type="slidenum">
              <a:rPr lang="el-GR" smtClean="0"/>
              <a:pPr/>
              <a:t>44</a:t>
            </a:fld>
            <a:endParaRPr lang="el-G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13F4C7C5-472C-4EFF-B354-4D6DA6D33E69}" type="slidenum">
              <a:rPr lang="el-GR" smtClean="0"/>
              <a:pPr/>
              <a:t>45</a:t>
            </a:fld>
            <a:endParaRPr lang="el-G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BFC1148D-5AA3-469B-AEA5-19F0D1CBC786}" type="slidenum">
              <a:rPr lang="el-GR" smtClean="0"/>
              <a:pPr/>
              <a:t>46</a:t>
            </a:fld>
            <a:endParaRPr lang="el-G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52A4211-709B-419D-A509-3FEB536C2618}" type="slidenum">
              <a:rPr lang="el-GR" smtClean="0"/>
              <a:pPr/>
              <a:t>47</a:t>
            </a:fld>
            <a:endParaRPr lang="el-G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F75A6CB8-B203-41D1-BAE2-45B67A0387D2}" type="slidenum">
              <a:rPr lang="el-GR" smtClean="0"/>
              <a:pPr/>
              <a:t>48</a:t>
            </a:fld>
            <a:endParaRPr lang="el-G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23468B93-570C-4238-9002-49D899D49080}" type="slidenum">
              <a:rPr lang="el-GR" smtClean="0"/>
              <a:pPr/>
              <a:t>49</a:t>
            </a:fld>
            <a:endParaRPr lang="el-G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403317AC-0323-4CCF-93A1-09454DCD6555}" type="slidenum">
              <a:rPr lang="el-GR" smtClean="0"/>
              <a:pPr/>
              <a:t>50</a:t>
            </a:fld>
            <a:endParaRPr lang="el-G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F7FBC4AC-AF21-4D84-9B8C-11AC2B067D77}" type="slidenum">
              <a:rPr lang="el-GR" smtClean="0"/>
              <a:pPr/>
              <a:t>3</a:t>
            </a:fld>
            <a:endParaRPr lang="el-G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0AB97DFE-2AAE-4987-A198-7A991720FE06}" type="slidenum">
              <a:rPr lang="el-GR" smtClean="0"/>
              <a:pPr/>
              <a:t>51</a:t>
            </a:fld>
            <a:endParaRPr lang="el-G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2F239D19-7652-48A8-A09C-DE9E33A0EE5F}" type="slidenum">
              <a:rPr lang="el-GR" smtClean="0"/>
              <a:pPr/>
              <a:t>52</a:t>
            </a:fld>
            <a:endParaRPr lang="el-G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A87C0383-CF44-48F6-9B36-7C1435B23D17}" type="slidenum">
              <a:rPr lang="el-GR" smtClean="0"/>
              <a:pPr/>
              <a:t>53</a:t>
            </a:fld>
            <a:endParaRPr lang="el-G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DCCEE780-F5E7-4969-865C-FB79830A5638}" type="slidenum">
              <a:rPr lang="el-GR" smtClean="0"/>
              <a:pPr/>
              <a:t>54</a:t>
            </a:fld>
            <a:endParaRPr lang="el-G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8F4E2FD9-CB19-434D-BF10-54CAC130E817}" type="slidenum">
              <a:rPr lang="el-GR" smtClean="0"/>
              <a:pPr/>
              <a:t>55</a:t>
            </a:fld>
            <a:endParaRPr lang="el-G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1BC77DBB-6237-44D1-BE68-B85043C53B9E}" type="slidenum">
              <a:rPr lang="el-GR" smtClean="0"/>
              <a:pPr/>
              <a:t>56</a:t>
            </a:fld>
            <a:endParaRPr lang="el-G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A82A3B2D-492A-4A38-AAA6-FB61F684D6BE}" type="slidenum">
              <a:rPr lang="el-GR" smtClean="0"/>
              <a:pPr/>
              <a:t>57</a:t>
            </a:fld>
            <a:endParaRPr lang="el-GR"/>
          </a:p>
        </p:txBody>
      </p:sp>
      <p:sp>
        <p:nvSpPr>
          <p:cNvPr id="16589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85328DC-7B05-4E70-9B81-7381268AC5E5}" type="slidenum">
              <a:rPr lang="el-GR" sz="1200">
                <a:latin typeface="Arial" charset="0"/>
              </a:rPr>
              <a:pPr algn="r"/>
              <a:t>57</a:t>
            </a:fld>
            <a:endParaRPr lang="el-GR" sz="1200">
              <a:latin typeface="Arial" charset="0"/>
            </a:endParaRPr>
          </a:p>
        </p:txBody>
      </p:sp>
      <p:sp>
        <p:nvSpPr>
          <p:cNvPr id="165892" name="Rectangle 2"/>
          <p:cNvSpPr>
            <a:spLocks noGrp="1" noRot="1" noChangeAspect="1" noChangeArrowheads="1" noTextEdit="1"/>
          </p:cNvSpPr>
          <p:nvPr>
            <p:ph type="sldImg"/>
          </p:nvPr>
        </p:nvSpPr>
        <p:spPr>
          <a:ln/>
        </p:spPr>
      </p:sp>
      <p:sp>
        <p:nvSpPr>
          <p:cNvPr id="165893"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E1F084D4-A53F-4659-92C8-486FF4381500}" type="slidenum">
              <a:rPr lang="el-GR" smtClean="0"/>
              <a:pPr/>
              <a:t>58</a:t>
            </a:fld>
            <a:endParaRPr lang="el-GR"/>
          </a:p>
        </p:txBody>
      </p:sp>
      <p:sp>
        <p:nvSpPr>
          <p:cNvPr id="16691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6309CF2-C03B-4E69-9BEF-06719AABB7F8}" type="slidenum">
              <a:rPr lang="el-GR" sz="1200">
                <a:latin typeface="Arial" charset="0"/>
              </a:rPr>
              <a:pPr algn="r"/>
              <a:t>58</a:t>
            </a:fld>
            <a:endParaRPr lang="el-GR" sz="1200">
              <a:latin typeface="Arial" charset="0"/>
            </a:endParaRPr>
          </a:p>
        </p:txBody>
      </p:sp>
      <p:sp>
        <p:nvSpPr>
          <p:cNvPr id="166916" name="Rectangle 2"/>
          <p:cNvSpPr>
            <a:spLocks noGrp="1" noRot="1" noChangeAspect="1" noChangeArrowheads="1" noTextEdit="1"/>
          </p:cNvSpPr>
          <p:nvPr>
            <p:ph type="sldImg"/>
          </p:nvPr>
        </p:nvSpPr>
        <p:spPr>
          <a:ln/>
        </p:spPr>
      </p:sp>
      <p:sp>
        <p:nvSpPr>
          <p:cNvPr id="166917"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BC117215-DE61-439A-8065-81B6424EF4FE}" type="slidenum">
              <a:rPr lang="el-GR" smtClean="0"/>
              <a:pPr/>
              <a:t>59</a:t>
            </a:fld>
            <a:endParaRPr lang="el-G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3DB6841F-CDB2-41F0-AB90-FE7315446279}" type="slidenum">
              <a:rPr lang="el-GR" smtClean="0"/>
              <a:pPr/>
              <a:t>60</a:t>
            </a:fld>
            <a:endParaRPr lang="el-GR"/>
          </a:p>
        </p:txBody>
      </p:sp>
      <p:sp>
        <p:nvSpPr>
          <p:cNvPr id="1689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6879B94-5D37-4CFC-9719-877BB901735D}" type="slidenum">
              <a:rPr lang="el-GR" sz="1200">
                <a:latin typeface="Arial" charset="0"/>
              </a:rPr>
              <a:pPr algn="r"/>
              <a:t>60</a:t>
            </a:fld>
            <a:endParaRPr lang="el-GR" sz="1200">
              <a:latin typeface="Arial" charset="0"/>
            </a:endParaRPr>
          </a:p>
        </p:txBody>
      </p:sp>
      <p:sp>
        <p:nvSpPr>
          <p:cNvPr id="168964" name="Rectangle 2"/>
          <p:cNvSpPr>
            <a:spLocks noGrp="1" noRot="1" noChangeAspect="1" noChangeArrowheads="1" noTextEdit="1"/>
          </p:cNvSpPr>
          <p:nvPr>
            <p:ph type="sldImg"/>
          </p:nvPr>
        </p:nvSpPr>
        <p:spPr>
          <a:ln/>
        </p:spPr>
      </p:sp>
      <p:sp>
        <p:nvSpPr>
          <p:cNvPr id="168965"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654D7AD2-714A-4B65-9816-2AB76022F9ED}" type="slidenum">
              <a:rPr lang="el-GR" smtClean="0"/>
              <a:pPr/>
              <a:t>4</a:t>
            </a:fld>
            <a:endParaRPr lang="el-G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0FB35799-19E4-4BF1-9BDD-96C5A9D89244}" type="slidenum">
              <a:rPr lang="el-GR" smtClean="0"/>
              <a:pPr/>
              <a:t>61</a:t>
            </a:fld>
            <a:endParaRPr lang="el-G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C3CDBB50-AFAF-4A21-8D90-4A5387E9AB92}" type="slidenum">
              <a:rPr lang="el-GR" smtClean="0"/>
              <a:pPr/>
              <a:t>62</a:t>
            </a:fld>
            <a:endParaRPr lang="el-G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EB0972DE-7A68-49DC-835C-9A8093F4E7B1}" type="slidenum">
              <a:rPr lang="el-GR" smtClean="0"/>
              <a:pPr/>
              <a:t>63</a:t>
            </a:fld>
            <a:endParaRPr lang="el-G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D2EE001B-3869-42D4-BAB4-29A2E38D4569}" type="slidenum">
              <a:rPr lang="el-GR" smtClean="0"/>
              <a:pPr/>
              <a:t>64</a:t>
            </a:fld>
            <a:endParaRPr lang="el-G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92CA3E51-9D4D-43A5-A24A-56171E679FD3}" type="slidenum">
              <a:rPr lang="el-GR" smtClean="0"/>
              <a:pPr/>
              <a:t>65</a:t>
            </a:fld>
            <a:endParaRPr lang="el-GR"/>
          </a:p>
        </p:txBody>
      </p:sp>
      <p:sp>
        <p:nvSpPr>
          <p:cNvPr id="1740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4E42DE5-E271-4912-AE86-6A4D2F92ACC4}" type="slidenum">
              <a:rPr lang="el-GR" sz="1200">
                <a:latin typeface="Arial" charset="0"/>
              </a:rPr>
              <a:pPr algn="r"/>
              <a:t>65</a:t>
            </a:fld>
            <a:endParaRPr lang="el-GR" sz="1200">
              <a:latin typeface="Arial" charset="0"/>
            </a:endParaRPr>
          </a:p>
        </p:txBody>
      </p:sp>
      <p:sp>
        <p:nvSpPr>
          <p:cNvPr id="174084" name="Rectangle 2"/>
          <p:cNvSpPr>
            <a:spLocks noGrp="1" noRot="1" noChangeAspect="1" noChangeArrowheads="1" noTextEdit="1"/>
          </p:cNvSpPr>
          <p:nvPr>
            <p:ph type="sldImg"/>
          </p:nvPr>
        </p:nvSpPr>
        <p:spPr>
          <a:ln/>
        </p:spPr>
      </p:sp>
      <p:sp>
        <p:nvSpPr>
          <p:cNvPr id="174085"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E9A4D260-CF35-48AA-9512-33A2DBC43E0F}" type="slidenum">
              <a:rPr lang="el-GR" smtClean="0"/>
              <a:pPr/>
              <a:t>66</a:t>
            </a:fld>
            <a:endParaRPr lang="el-G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A4452C8D-6686-4CCE-8717-7AA6079BCC00}" type="slidenum">
              <a:rPr lang="el-GR" smtClean="0"/>
              <a:pPr/>
              <a:t>67</a:t>
            </a:fld>
            <a:endParaRPr lang="el-G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7EA9B775-0320-40B4-9D64-7162D4921FD6}" type="slidenum">
              <a:rPr lang="el-GR" smtClean="0"/>
              <a:pPr/>
              <a:t>68</a:t>
            </a:fld>
            <a:endParaRPr lang="el-G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A2863270-8536-4834-874D-55035288C70A}" type="slidenum">
              <a:rPr lang="el-GR" smtClean="0"/>
              <a:pPr/>
              <a:t>69</a:t>
            </a:fld>
            <a:endParaRPr lang="el-GR"/>
          </a:p>
        </p:txBody>
      </p:sp>
      <p:sp>
        <p:nvSpPr>
          <p:cNvPr id="17920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E5394CB-692B-4407-96B5-B7A3807C3861}" type="slidenum">
              <a:rPr lang="el-GR" sz="1200">
                <a:latin typeface="Arial" charset="0"/>
              </a:rPr>
              <a:pPr algn="r"/>
              <a:t>69</a:t>
            </a:fld>
            <a:endParaRPr lang="el-GR" sz="1200">
              <a:latin typeface="Arial" charset="0"/>
            </a:endParaRPr>
          </a:p>
        </p:txBody>
      </p:sp>
      <p:sp>
        <p:nvSpPr>
          <p:cNvPr id="179204" name="Rectangle 2"/>
          <p:cNvSpPr>
            <a:spLocks noGrp="1" noRot="1" noChangeAspect="1" noChangeArrowheads="1" noTextEdit="1"/>
          </p:cNvSpPr>
          <p:nvPr>
            <p:ph type="sldImg"/>
          </p:nvPr>
        </p:nvSpPr>
        <p:spPr>
          <a:ln/>
        </p:spPr>
      </p:sp>
      <p:sp>
        <p:nvSpPr>
          <p:cNvPr id="179205"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8C3B209B-C121-4787-8A84-5FD484F3E551}" type="slidenum">
              <a:rPr lang="el-GR" smtClean="0"/>
              <a:pPr/>
              <a:t>70</a:t>
            </a:fld>
            <a:endParaRPr lang="el-G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1165A72E-C347-40FC-9F42-3447269B81B2}" type="slidenum">
              <a:rPr lang="el-GR" smtClean="0"/>
              <a:pPr/>
              <a:t>5</a:t>
            </a:fld>
            <a:endParaRPr lang="el-G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935CE7C1-AE4F-435F-96F1-0F8F5BD14505}" type="slidenum">
              <a:rPr lang="el-GR" smtClean="0"/>
              <a:pPr/>
              <a:t>71</a:t>
            </a:fld>
            <a:endParaRPr lang="el-GR"/>
          </a:p>
        </p:txBody>
      </p:sp>
      <p:sp>
        <p:nvSpPr>
          <p:cNvPr id="1812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99B58EC-EA0F-4CAD-A3B7-A44AFDCB4C2C}" type="slidenum">
              <a:rPr lang="el-GR" sz="1200">
                <a:latin typeface="Arial" charset="0"/>
              </a:rPr>
              <a:pPr algn="r"/>
              <a:t>71</a:t>
            </a:fld>
            <a:endParaRPr lang="el-GR" sz="1200">
              <a:latin typeface="Arial" charset="0"/>
            </a:endParaRPr>
          </a:p>
        </p:txBody>
      </p:sp>
      <p:sp>
        <p:nvSpPr>
          <p:cNvPr id="181252" name="Rectangle 2"/>
          <p:cNvSpPr>
            <a:spLocks noGrp="1" noRot="1" noChangeAspect="1" noChangeArrowheads="1" noTextEdit="1"/>
          </p:cNvSpPr>
          <p:nvPr>
            <p:ph type="sldImg"/>
          </p:nvPr>
        </p:nvSpPr>
        <p:spPr>
          <a:ln/>
        </p:spPr>
      </p:sp>
      <p:sp>
        <p:nvSpPr>
          <p:cNvPr id="181253"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A66C3174-EF81-43F0-86B4-9248C5CE7BB7}" type="slidenum">
              <a:rPr lang="el-GR" smtClean="0"/>
              <a:pPr/>
              <a:t>72</a:t>
            </a:fld>
            <a:endParaRPr lang="el-GR"/>
          </a:p>
        </p:txBody>
      </p:sp>
      <p:sp>
        <p:nvSpPr>
          <p:cNvPr id="18227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001C8DC-041A-4E16-BB38-AADD71684CAD}" type="slidenum">
              <a:rPr lang="el-GR" sz="1200">
                <a:latin typeface="Arial" charset="0"/>
              </a:rPr>
              <a:pPr algn="r"/>
              <a:t>72</a:t>
            </a:fld>
            <a:endParaRPr lang="el-GR" sz="1200">
              <a:latin typeface="Arial" charset="0"/>
            </a:endParaRPr>
          </a:p>
        </p:txBody>
      </p:sp>
      <p:sp>
        <p:nvSpPr>
          <p:cNvPr id="182276" name="Rectangle 2"/>
          <p:cNvSpPr>
            <a:spLocks noGrp="1" noRot="1" noChangeAspect="1" noChangeArrowheads="1" noTextEdit="1"/>
          </p:cNvSpPr>
          <p:nvPr>
            <p:ph type="sldImg"/>
          </p:nvPr>
        </p:nvSpPr>
        <p:spPr>
          <a:ln/>
        </p:spPr>
      </p:sp>
      <p:sp>
        <p:nvSpPr>
          <p:cNvPr id="182277"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235ACD04-82C2-46F6-99BB-00BF7FB93FC2}" type="slidenum">
              <a:rPr lang="el-GR" smtClean="0"/>
              <a:pPr/>
              <a:t>73</a:t>
            </a:fld>
            <a:endParaRPr lang="el-GR"/>
          </a:p>
        </p:txBody>
      </p:sp>
      <p:sp>
        <p:nvSpPr>
          <p:cNvPr id="18329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436ECA4-07E3-420B-9026-92EB26C3A649}" type="slidenum">
              <a:rPr lang="el-GR" sz="1200">
                <a:latin typeface="Arial" charset="0"/>
              </a:rPr>
              <a:pPr algn="r"/>
              <a:t>73</a:t>
            </a:fld>
            <a:endParaRPr lang="el-GR" sz="1200">
              <a:latin typeface="Arial" charset="0"/>
            </a:endParaRPr>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09869407-98AB-4116-8AE1-E1B5D95CA243}" type="slidenum">
              <a:rPr lang="el-GR" smtClean="0"/>
              <a:pPr/>
              <a:t>74</a:t>
            </a:fld>
            <a:endParaRPr lang="el-GR"/>
          </a:p>
        </p:txBody>
      </p:sp>
      <p:sp>
        <p:nvSpPr>
          <p:cNvPr id="18432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6EDCD57-1450-4385-8002-B1D7C0B03FE1}" type="slidenum">
              <a:rPr lang="el-GR" sz="1200">
                <a:latin typeface="Arial" charset="0"/>
              </a:rPr>
              <a:pPr algn="r"/>
              <a:t>74</a:t>
            </a:fld>
            <a:endParaRPr lang="el-GR" sz="1200">
              <a:latin typeface="Arial" charset="0"/>
            </a:endParaRPr>
          </a:p>
        </p:txBody>
      </p:sp>
      <p:sp>
        <p:nvSpPr>
          <p:cNvPr id="184324" name="Rectangle 2"/>
          <p:cNvSpPr>
            <a:spLocks noGrp="1" noRot="1" noChangeAspect="1" noChangeArrowheads="1" noTextEdit="1"/>
          </p:cNvSpPr>
          <p:nvPr>
            <p:ph type="sldImg"/>
          </p:nvPr>
        </p:nvSpPr>
        <p:spPr>
          <a:ln/>
        </p:spPr>
      </p:sp>
      <p:sp>
        <p:nvSpPr>
          <p:cNvPr id="184325"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B7A9873A-616F-4750-9E6C-41FCEEEA1A27}" type="slidenum">
              <a:rPr lang="el-GR" smtClean="0"/>
              <a:pPr/>
              <a:t>76</a:t>
            </a:fld>
            <a:endParaRPr lang="el-G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2C681669-8BB9-4711-AAC5-1084D86463C6}" type="slidenum">
              <a:rPr lang="el-GR" smtClean="0"/>
              <a:pPr/>
              <a:t>77</a:t>
            </a:fld>
            <a:endParaRPr lang="el-G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478F68B7-A3F2-4986-B167-78BF397351B7}" type="slidenum">
              <a:rPr lang="el-GR" smtClean="0"/>
              <a:pPr/>
              <a:t>78</a:t>
            </a:fld>
            <a:endParaRPr lang="el-G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0CE7E93F-6AB3-4CA8-853B-BD8564B47225}" type="slidenum">
              <a:rPr lang="el-GR" smtClean="0"/>
              <a:pPr/>
              <a:t>79</a:t>
            </a:fld>
            <a:endParaRPr lang="el-G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AA0810F5-102E-4E0C-9670-CCF83E4B7D05}" type="slidenum">
              <a:rPr lang="el-GR" smtClean="0"/>
              <a:pPr/>
              <a:t>80</a:t>
            </a:fld>
            <a:endParaRPr lang="el-G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0221BE51-7212-4B43-ABC0-C88E0C08D121}" type="slidenum">
              <a:rPr lang="el-GR" smtClean="0"/>
              <a:pPr/>
              <a:t>81</a:t>
            </a:fld>
            <a:endParaRPr lang="el-G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F397AF1A-2532-41F0-8ACE-1B1102397328}" type="slidenum">
              <a:rPr lang="el-GR" smtClean="0"/>
              <a:pPr/>
              <a:t>6</a:t>
            </a:fld>
            <a:endParaRPr lang="el-G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4961A28C-5F3A-4387-AB87-99EA84461998}" type="slidenum">
              <a:rPr lang="el-GR" smtClean="0"/>
              <a:pPr/>
              <a:t>82</a:t>
            </a:fld>
            <a:endParaRPr lang="el-G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5DEB2F87-618B-42A2-A1E0-FD0B61909595}" type="slidenum">
              <a:rPr lang="el-GR" smtClean="0"/>
              <a:pPr/>
              <a:t>83</a:t>
            </a:fld>
            <a:endParaRPr lang="el-G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912BE577-6F1F-4EC5-9198-ACC21C53FC1A}" type="slidenum">
              <a:rPr lang="el-GR" smtClean="0"/>
              <a:pPr/>
              <a:t>84</a:t>
            </a:fld>
            <a:endParaRPr lang="el-G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C8584665-7797-45AD-BE6D-46A6BD7CB5DF}" type="slidenum">
              <a:rPr lang="el-GR" smtClean="0"/>
              <a:pPr/>
              <a:t>85</a:t>
            </a:fld>
            <a:endParaRPr lang="el-G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8113EA4B-B0B9-4B30-99B6-5AFD605A9074}" type="slidenum">
              <a:rPr lang="el-GR" smtClean="0"/>
              <a:pPr/>
              <a:t>87</a:t>
            </a:fld>
            <a:endParaRPr lang="el-G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66D43191-122E-442E-B36C-1F624774F474}" type="slidenum">
              <a:rPr lang="el-GR" smtClean="0"/>
              <a:pPr/>
              <a:t>88</a:t>
            </a:fld>
            <a:endParaRPr lang="el-G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93DF6D14-0A0C-45AF-8C47-A11E687AA0D7}" type="slidenum">
              <a:rPr lang="el-GR" smtClean="0"/>
              <a:pPr/>
              <a:t>94</a:t>
            </a:fld>
            <a:endParaRPr lang="el-G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B46680B6-79FB-4CC0-89CB-7F41ABF9CFEB}" type="slidenum">
              <a:rPr lang="el-GR" smtClean="0"/>
              <a:pPr/>
              <a:t>95</a:t>
            </a:fld>
            <a:endParaRPr lang="el-G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63DB8406-ED12-4E0F-8679-12B566C13C5E}" type="slidenum">
              <a:rPr lang="el-GR" smtClean="0"/>
              <a:pPr/>
              <a:t>97</a:t>
            </a:fld>
            <a:endParaRPr lang="el-G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ABC8DE8F-1365-4A22-8E93-FAFD8DB92ED6}" type="slidenum">
              <a:rPr lang="el-GR" smtClean="0"/>
              <a:pPr/>
              <a:t>100</a:t>
            </a:fld>
            <a:endParaRPr lang="el-G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83D6E08B-8C93-4002-A55F-58EE84868ABA}" type="slidenum">
              <a:rPr lang="el-GR" smtClean="0"/>
              <a:pPr/>
              <a:t>7</a:t>
            </a:fld>
            <a:endParaRPr lang="el-G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00C519F1-1A60-4AA8-B50F-2FF0CF80C7EA}" type="slidenum">
              <a:rPr lang="el-GR" smtClean="0"/>
              <a:pPr/>
              <a:t>101</a:t>
            </a:fld>
            <a:endParaRPr lang="el-G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13B6B000-E34F-41C0-9420-17B31D908349}" type="slidenum">
              <a:rPr lang="el-GR" smtClean="0"/>
              <a:pPr/>
              <a:t>103</a:t>
            </a:fld>
            <a:endParaRPr lang="el-G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B9EE1F13-4AC8-49F3-A0BF-B6FB58018984}" type="slidenum">
              <a:rPr lang="el-GR" smtClean="0"/>
              <a:pPr/>
              <a:t>104</a:t>
            </a:fld>
            <a:endParaRPr lang="el-G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A5384848-9B4B-4666-9D9C-2B29E95313EB}" type="slidenum">
              <a:rPr lang="el-GR" smtClean="0"/>
              <a:pPr/>
              <a:t>106</a:t>
            </a:fld>
            <a:endParaRPr lang="el-GR"/>
          </a:p>
        </p:txBody>
      </p:sp>
      <p:sp>
        <p:nvSpPr>
          <p:cNvPr id="20480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2C80494-12B0-4302-BD8C-FE1C1085D05D}" type="slidenum">
              <a:rPr lang="el-GR" sz="1200">
                <a:latin typeface="Arial" charset="0"/>
              </a:rPr>
              <a:pPr algn="r"/>
              <a:t>106</a:t>
            </a:fld>
            <a:endParaRPr lang="el-GR" sz="1200">
              <a:latin typeface="Arial" charset="0"/>
            </a:endParaRPr>
          </a:p>
        </p:txBody>
      </p:sp>
      <p:sp>
        <p:nvSpPr>
          <p:cNvPr id="204804" name="Rectangle 2"/>
          <p:cNvSpPr>
            <a:spLocks noGrp="1" noRot="1" noChangeAspect="1" noChangeArrowheads="1" noTextEdit="1"/>
          </p:cNvSpPr>
          <p:nvPr>
            <p:ph type="sldImg"/>
          </p:nvPr>
        </p:nvSpPr>
        <p:spPr>
          <a:ln/>
        </p:spPr>
      </p:sp>
      <p:sp>
        <p:nvSpPr>
          <p:cNvPr id="204805"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l"/>
              <a:t>Signal transduction is a biochemical event by which extracellular environmental stimuli can generate an intracellular response – in this case the secretion of inflammatory mediators.</a:t>
            </a:r>
            <a:r>
              <a:rPr lang="el" baseline="30000"/>
              <a:t>1,2</a:t>
            </a:r>
            <a:r>
              <a:rPr lang="el"/>
              <a:t> Thus, a distal stimuli can elicit its effect inside the nucleus through a series of signal transduction events each occurring more proximally.</a:t>
            </a:r>
            <a:endParaRPr lang="en-GB" baseline="30000" dirty="0"/>
          </a:p>
          <a:p>
            <a:pPr rtl="0"/>
            <a:endParaRPr lang="en-GB" dirty="0"/>
          </a:p>
          <a:p>
            <a:pPr rtl="0"/>
            <a:r>
              <a:rPr lang="el"/>
              <a:t>In response to cytokines binding to specific cell-surface receptors, relay proteins and second messengers send a signal through the cytoplasm to the cell nucleus.</a:t>
            </a:r>
            <a:r>
              <a:rPr lang="el" baseline="30000"/>
              <a:t>1</a:t>
            </a:r>
            <a:r>
              <a:rPr lang="el"/>
              <a:t> Activation of cellular responses causes changes in gene expression</a:t>
            </a:r>
            <a:r>
              <a:rPr lang="el" baseline="30000"/>
              <a:t>1,2</a:t>
            </a:r>
            <a:r>
              <a:rPr lang="el"/>
              <a:t> and mounts an immune response.</a:t>
            </a:r>
            <a:r>
              <a:rPr lang="el" baseline="30000"/>
              <a:t>3</a:t>
            </a:r>
          </a:p>
          <a:p>
            <a:pPr rtl="0"/>
            <a:endParaRPr lang="en-GB" baseline="30000" dirty="0"/>
          </a:p>
          <a:p>
            <a:pPr rtl="0"/>
            <a:r>
              <a:rPr lang="el"/>
              <a:t>Signal transduction pathways are diverse, but show high specificity for transcription factors.</a:t>
            </a:r>
            <a:r>
              <a:rPr lang="el" baseline="30000"/>
              <a:t>1</a:t>
            </a:r>
            <a:r>
              <a:rPr lang="el"/>
              <a:t> There are opportunities to inhibit a signalling pathway at different points along the cascade from distal to proximal locations.</a:t>
            </a:r>
            <a:endParaRPr lang="en-GB" baseline="30000" dirty="0"/>
          </a:p>
          <a:p>
            <a:pPr rtl="0"/>
            <a:endParaRPr lang="en-GB" dirty="0"/>
          </a:p>
          <a:p>
            <a:pPr rtl="0"/>
            <a:r>
              <a:rPr lang="el" b="1"/>
              <a:t>References</a:t>
            </a:r>
          </a:p>
          <a:p>
            <a:pPr marL="247580" indent="-247580" rtl="0">
              <a:buAutoNum type="arabicPeriod"/>
            </a:pPr>
            <a:r>
              <a:rPr lang="el"/>
              <a:t>Scatizzi JC, et al. In: Firestein GS, et al. Kelley's Textbook of Rheumatology. 8th ed. Philadelphia: Saunders Elsevier; 2009. </a:t>
            </a:r>
            <a:endParaRPr lang="en-US" altLang="en-US" dirty="0"/>
          </a:p>
          <a:p>
            <a:pPr marL="247580" indent="-247580" rtl="0">
              <a:buAutoNum type="arabicPeriod"/>
            </a:pPr>
            <a:r>
              <a:rPr lang="el"/>
              <a:t>Murphy K, et al. In: Janeway’s Immunobiology. 7th ed. NY: Garland; 2008:1–38. </a:t>
            </a:r>
          </a:p>
          <a:p>
            <a:pPr marL="247580" indent="-247580" rtl="0">
              <a:buAutoNum type="arabicPeriod"/>
            </a:pPr>
            <a:r>
              <a:rPr lang="el"/>
              <a:t>Mavers M, et al. Curr Rheum Rep 2009;11:378–385.</a:t>
            </a:r>
            <a:endParaRPr lang="en-GB" dirty="0"/>
          </a:p>
          <a:p>
            <a:pPr rtl="0"/>
            <a:endParaRPr lang="en-GB" dirty="0"/>
          </a:p>
        </p:txBody>
      </p:sp>
      <p:sp>
        <p:nvSpPr>
          <p:cNvPr id="4" name="Slide Number Placeholder 3"/>
          <p:cNvSpPr>
            <a:spLocks noGrp="1"/>
          </p:cNvSpPr>
          <p:nvPr>
            <p:ph type="sldNum" sz="quarter" idx="10"/>
          </p:nvPr>
        </p:nvSpPr>
        <p:spPr/>
        <p:txBody>
          <a:bodyPr rtlCol="0"/>
          <a:lstStyle/>
          <a:p>
            <a:pPr rtl="0"/>
            <a:fld id="{E755B6FE-8283-4E7D-970D-159FBE4DDA89}" type="slidenum">
              <a:rPr lang="en-GB" smtClean="0"/>
              <a:pPr rtl="0"/>
              <a:t>114</a:t>
            </a:fld>
            <a:endParaRPr lang="en-GB"/>
          </a:p>
        </p:txBody>
      </p:sp>
      <p:sp>
        <p:nvSpPr>
          <p:cNvPr id="5" name="TextBox 4"/>
          <p:cNvSpPr txBox="1"/>
          <p:nvPr/>
        </p:nvSpPr>
        <p:spPr>
          <a:xfrm>
            <a:off x="660400" y="4707733"/>
            <a:ext cx="2003377" cy="269276"/>
          </a:xfrm>
          <a:prstGeom prst="rect">
            <a:avLst/>
          </a:prstGeom>
          <a:noFill/>
        </p:spPr>
        <p:txBody>
          <a:bodyPr wrap="none" lIns="99032" tIns="49516" rIns="99032" bIns="49516" rtlCol="0">
            <a:spAutoFit/>
          </a:bodyPr>
          <a:lstStyle/>
          <a:p>
            <a:pPr rtl="0"/>
            <a:r>
              <a:rPr lang="el" sz="1100">
                <a:solidFill>
                  <a:srgbClr val="FF0000"/>
                </a:solidFill>
              </a:rPr>
              <a:t>Scitizzi/Firestein/p6/col1/para1</a:t>
            </a:r>
          </a:p>
        </p:txBody>
      </p:sp>
      <p:sp>
        <p:nvSpPr>
          <p:cNvPr id="6" name="TextBox 5"/>
          <p:cNvSpPr txBox="1"/>
          <p:nvPr/>
        </p:nvSpPr>
        <p:spPr>
          <a:xfrm>
            <a:off x="3994150" y="6380209"/>
            <a:ext cx="2003377" cy="269276"/>
          </a:xfrm>
          <a:prstGeom prst="rect">
            <a:avLst/>
          </a:prstGeom>
          <a:noFill/>
        </p:spPr>
        <p:txBody>
          <a:bodyPr wrap="none" lIns="99032" tIns="49516" rIns="99032" bIns="49516" rtlCol="0">
            <a:spAutoFit/>
          </a:bodyPr>
          <a:lstStyle/>
          <a:p>
            <a:pPr rtl="0"/>
            <a:r>
              <a:rPr lang="el" sz="1100">
                <a:solidFill>
                  <a:srgbClr val="FF0000"/>
                </a:solidFill>
              </a:rPr>
              <a:t>Scitizzi/Firestein/p6/col1/para1</a:t>
            </a:r>
          </a:p>
        </p:txBody>
      </p:sp>
      <p:sp>
        <p:nvSpPr>
          <p:cNvPr id="7" name="TextBox 6"/>
          <p:cNvSpPr txBox="1"/>
          <p:nvPr/>
        </p:nvSpPr>
        <p:spPr>
          <a:xfrm>
            <a:off x="4743501" y="5632994"/>
            <a:ext cx="2003377" cy="269276"/>
          </a:xfrm>
          <a:prstGeom prst="rect">
            <a:avLst/>
          </a:prstGeom>
          <a:noFill/>
        </p:spPr>
        <p:txBody>
          <a:bodyPr wrap="none" lIns="99032" tIns="49516" rIns="99032" bIns="49516" rtlCol="0">
            <a:spAutoFit/>
          </a:bodyPr>
          <a:lstStyle/>
          <a:p>
            <a:pPr rtl="0"/>
            <a:r>
              <a:rPr lang="el" sz="1100">
                <a:solidFill>
                  <a:srgbClr val="FF0000"/>
                </a:solidFill>
              </a:rPr>
              <a:t>Scitizzi/Firestein/p6/col1/para1</a:t>
            </a:r>
          </a:p>
        </p:txBody>
      </p:sp>
      <p:sp>
        <p:nvSpPr>
          <p:cNvPr id="8" name="TextBox 7"/>
          <p:cNvSpPr txBox="1"/>
          <p:nvPr/>
        </p:nvSpPr>
        <p:spPr>
          <a:xfrm>
            <a:off x="2767825" y="4703741"/>
            <a:ext cx="2391304" cy="269276"/>
          </a:xfrm>
          <a:prstGeom prst="rect">
            <a:avLst/>
          </a:prstGeom>
          <a:noFill/>
        </p:spPr>
        <p:txBody>
          <a:bodyPr wrap="none" lIns="99032" tIns="49516" rIns="99032" bIns="49516" rtlCol="0">
            <a:spAutoFit/>
          </a:bodyPr>
          <a:lstStyle/>
          <a:p>
            <a:pPr rtl="0"/>
            <a:r>
              <a:rPr lang="el" sz="1100">
                <a:solidFill>
                  <a:srgbClr val="FF0000"/>
                </a:solidFill>
              </a:rPr>
              <a:t>Murphy2008/p32/para1-2 &amp; figure6.1</a:t>
            </a:r>
          </a:p>
        </p:txBody>
      </p:sp>
      <p:sp>
        <p:nvSpPr>
          <p:cNvPr id="9" name="TextBox 8"/>
          <p:cNvSpPr txBox="1"/>
          <p:nvPr/>
        </p:nvSpPr>
        <p:spPr>
          <a:xfrm>
            <a:off x="1470027" y="6338802"/>
            <a:ext cx="1936051" cy="269276"/>
          </a:xfrm>
          <a:prstGeom prst="rect">
            <a:avLst/>
          </a:prstGeom>
          <a:noFill/>
        </p:spPr>
        <p:txBody>
          <a:bodyPr wrap="none" lIns="99032" tIns="49516" rIns="99032" bIns="49516" rtlCol="0">
            <a:spAutoFit/>
          </a:bodyPr>
          <a:lstStyle/>
          <a:p>
            <a:pPr rtl="0"/>
            <a:r>
              <a:rPr lang="el" sz="1100">
                <a:solidFill>
                  <a:srgbClr val="FF0000"/>
                </a:solidFill>
              </a:rPr>
              <a:t>Mavers2009/p378/col2/para2</a:t>
            </a:r>
          </a:p>
        </p:txBody>
      </p:sp>
      <p:sp>
        <p:nvSpPr>
          <p:cNvPr id="10" name="TextBox 9"/>
          <p:cNvSpPr txBox="1"/>
          <p:nvPr/>
        </p:nvSpPr>
        <p:spPr>
          <a:xfrm>
            <a:off x="5095925" y="1326322"/>
            <a:ext cx="2003377" cy="269276"/>
          </a:xfrm>
          <a:prstGeom prst="rect">
            <a:avLst/>
          </a:prstGeom>
          <a:noFill/>
        </p:spPr>
        <p:txBody>
          <a:bodyPr wrap="none" lIns="99032" tIns="49516" rIns="99032" bIns="49516" rtlCol="0">
            <a:spAutoFit/>
          </a:bodyPr>
          <a:lstStyle/>
          <a:p>
            <a:pPr rtl="0"/>
            <a:r>
              <a:rPr lang="el" sz="1100">
                <a:solidFill>
                  <a:srgbClr val="FF0000"/>
                </a:solidFill>
              </a:rPr>
              <a:t>Scitizzi/Firestein/p6/col1/para1</a:t>
            </a:r>
          </a:p>
        </p:txBody>
      </p:sp>
      <p:sp>
        <p:nvSpPr>
          <p:cNvPr id="11" name="TextBox 10"/>
          <p:cNvSpPr txBox="1"/>
          <p:nvPr/>
        </p:nvSpPr>
        <p:spPr>
          <a:xfrm>
            <a:off x="5159129" y="3694123"/>
            <a:ext cx="2003377" cy="269276"/>
          </a:xfrm>
          <a:prstGeom prst="rect">
            <a:avLst/>
          </a:prstGeom>
          <a:noFill/>
        </p:spPr>
        <p:txBody>
          <a:bodyPr wrap="none" lIns="99032" tIns="49516" rIns="99032" bIns="49516" rtlCol="0">
            <a:spAutoFit/>
          </a:bodyPr>
          <a:lstStyle/>
          <a:p>
            <a:pPr rtl="0"/>
            <a:r>
              <a:rPr lang="el" sz="1100">
                <a:solidFill>
                  <a:srgbClr val="FF0000"/>
                </a:solidFill>
              </a:rPr>
              <a:t>Scitizzi/Firestein/p6/col1/para1</a:t>
            </a:r>
          </a:p>
        </p:txBody>
      </p:sp>
      <p:sp>
        <p:nvSpPr>
          <p:cNvPr id="12" name="TextBox 11"/>
          <p:cNvSpPr txBox="1"/>
          <p:nvPr/>
        </p:nvSpPr>
        <p:spPr>
          <a:xfrm>
            <a:off x="5095925" y="1976646"/>
            <a:ext cx="2003377" cy="269276"/>
          </a:xfrm>
          <a:prstGeom prst="rect">
            <a:avLst/>
          </a:prstGeom>
          <a:noFill/>
        </p:spPr>
        <p:txBody>
          <a:bodyPr wrap="none" lIns="99032" tIns="49516" rIns="99032" bIns="49516" rtlCol="0">
            <a:spAutoFit/>
          </a:bodyPr>
          <a:lstStyle/>
          <a:p>
            <a:pPr rtl="0"/>
            <a:r>
              <a:rPr lang="el" sz="1100">
                <a:solidFill>
                  <a:srgbClr val="FF0000"/>
                </a:solidFill>
              </a:rPr>
              <a:t>Scitizzi/Firestein/p6/col1/para1</a:t>
            </a:r>
          </a:p>
        </p:txBody>
      </p:sp>
      <p:sp>
        <p:nvSpPr>
          <p:cNvPr id="13" name="TextBox 12"/>
          <p:cNvSpPr txBox="1"/>
          <p:nvPr/>
        </p:nvSpPr>
        <p:spPr>
          <a:xfrm>
            <a:off x="4743501" y="2594845"/>
            <a:ext cx="2391304" cy="269276"/>
          </a:xfrm>
          <a:prstGeom prst="rect">
            <a:avLst/>
          </a:prstGeom>
          <a:noFill/>
        </p:spPr>
        <p:txBody>
          <a:bodyPr wrap="none" lIns="99032" tIns="49516" rIns="99032" bIns="49516" rtlCol="0">
            <a:spAutoFit/>
          </a:bodyPr>
          <a:lstStyle/>
          <a:p>
            <a:pPr rtl="0"/>
            <a:r>
              <a:rPr lang="el" sz="1100">
                <a:solidFill>
                  <a:srgbClr val="FF0000"/>
                </a:solidFill>
              </a:rPr>
              <a:t>Murphy2008/p32/para1-2 &amp; figure6.1</a:t>
            </a:r>
          </a:p>
        </p:txBody>
      </p:sp>
      <p:sp>
        <p:nvSpPr>
          <p:cNvPr id="14" name="TextBox 13"/>
          <p:cNvSpPr txBox="1"/>
          <p:nvPr/>
        </p:nvSpPr>
        <p:spPr>
          <a:xfrm>
            <a:off x="5129587" y="2949552"/>
            <a:ext cx="1936051" cy="269276"/>
          </a:xfrm>
          <a:prstGeom prst="rect">
            <a:avLst/>
          </a:prstGeom>
          <a:noFill/>
        </p:spPr>
        <p:txBody>
          <a:bodyPr wrap="none" lIns="99032" tIns="49516" rIns="99032" bIns="49516" rtlCol="0">
            <a:spAutoFit/>
          </a:bodyPr>
          <a:lstStyle/>
          <a:p>
            <a:pPr rtl="0"/>
            <a:r>
              <a:rPr lang="el" sz="1100">
                <a:solidFill>
                  <a:srgbClr val="FF0000"/>
                </a:solidFill>
              </a:rPr>
              <a:t>Mavers2009/p378/col2/para2</a:t>
            </a:r>
          </a:p>
        </p:txBody>
      </p:sp>
      <p:sp>
        <p:nvSpPr>
          <p:cNvPr id="15" name="TextBox 14"/>
          <p:cNvSpPr txBox="1"/>
          <p:nvPr/>
        </p:nvSpPr>
        <p:spPr>
          <a:xfrm>
            <a:off x="3595473" y="7155453"/>
            <a:ext cx="2391304" cy="269276"/>
          </a:xfrm>
          <a:prstGeom prst="rect">
            <a:avLst/>
          </a:prstGeom>
          <a:noFill/>
        </p:spPr>
        <p:txBody>
          <a:bodyPr wrap="none" lIns="99032" tIns="49516" rIns="99032" bIns="49516" rtlCol="0">
            <a:spAutoFit/>
          </a:bodyPr>
          <a:lstStyle/>
          <a:p>
            <a:pPr rtl="0"/>
            <a:r>
              <a:rPr lang="el" sz="1100">
                <a:solidFill>
                  <a:srgbClr val="FF0000"/>
                </a:solidFill>
              </a:rPr>
              <a:t>Murphy2008/p32/para1-2 &amp; figure6.1</a:t>
            </a:r>
          </a:p>
        </p:txBody>
      </p:sp>
    </p:spTree>
    <p:extLst>
      <p:ext uri="{BB962C8B-B14F-4D97-AF65-F5344CB8AC3E}">
        <p14:creationId xmlns:p14="http://schemas.microsoft.com/office/powerpoint/2010/main" val="32528173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7" name="Slide Number Placeholder 3"/>
          <p:cNvSpPr>
            <a:spLocks noGrp="1"/>
          </p:cNvSpPr>
          <p:nvPr>
            <p:ph type="sldNum" sz="quarter" idx="5"/>
          </p:nvPr>
        </p:nvSpPr>
        <p:spPr>
          <a:xfrm>
            <a:off x="4077771" y="9682459"/>
            <a:ext cx="3021530" cy="552154"/>
          </a:xfrm>
        </p:spPr>
        <p:txBody>
          <a:bodyPr rtlCol="0"/>
          <a:lstStyle/>
          <a:p>
            <a:pPr rtl="0"/>
            <a:fld id="{2D8839D5-1A69-405F-A27A-454BC6A4440E}" type="slidenum">
              <a:rPr lang="en-GB" smtClean="0">
                <a:solidFill>
                  <a:prstClr val="black"/>
                </a:solidFill>
              </a:rPr>
              <a:pPr rtl="0"/>
              <a:t>115</a:t>
            </a:fld>
            <a:endParaRPr lang="en-GB" dirty="0">
              <a:solidFill>
                <a:prstClr val="black"/>
              </a:solidFill>
            </a:endParaRPr>
          </a:p>
        </p:txBody>
      </p:sp>
      <p:sp>
        <p:nvSpPr>
          <p:cNvPr id="2" name="Notes Placeholder 1"/>
          <p:cNvSpPr>
            <a:spLocks noGrp="1"/>
          </p:cNvSpPr>
          <p:nvPr>
            <p:ph type="body" idx="1"/>
          </p:nvPr>
        </p:nvSpPr>
        <p:spPr/>
        <p:txBody>
          <a:bodyPr rtlCol="0"/>
          <a:lstStyle/>
          <a:p>
            <a:pPr rtl="0">
              <a:lnSpc>
                <a:spcPct val="110000"/>
              </a:lnSpc>
              <a:spcBef>
                <a:spcPts val="331"/>
              </a:spcBef>
              <a:defRPr/>
            </a:pPr>
            <a:r>
              <a:rPr lang="el"/>
              <a:t>Following the binding of a cytokine to its receptor, janus kinases (JAKs) transmit signals to the nucleus through a series of sequential steps as outlined below. </a:t>
            </a:r>
            <a:endParaRPr lang="en-US" dirty="0"/>
          </a:p>
          <a:p>
            <a:pPr marL="247580" indent="-247580" rtl="0">
              <a:lnSpc>
                <a:spcPct val="110000"/>
              </a:lnSpc>
              <a:spcBef>
                <a:spcPts val="331"/>
              </a:spcBef>
              <a:buAutoNum type="arabicPeriod"/>
              <a:defRPr/>
            </a:pPr>
            <a:r>
              <a:rPr lang="el"/>
              <a:t>Binding of a cytokine to its specific cell-surface receptor causes the receptor chains to polymerise and activate the associated JAKs. The JAK1-JAK3 pairing depicted here also shows the association of the common gamma chain.</a:t>
            </a:r>
            <a:endParaRPr lang="en-US" dirty="0"/>
          </a:p>
          <a:p>
            <a:pPr marL="247580" indent="-247580" rtl="0">
              <a:lnSpc>
                <a:spcPct val="110000"/>
              </a:lnSpc>
              <a:spcBef>
                <a:spcPts val="331"/>
              </a:spcBef>
              <a:buAutoNum type="arabicPeriod"/>
              <a:defRPr/>
            </a:pPr>
            <a:r>
              <a:rPr lang="el"/>
              <a:t>Activated JAKs phosphorylate specific residues in the cytoplasmic domains of the cytokine receptor chains, which then act as docking sites for the STAT molecules.</a:t>
            </a:r>
          </a:p>
          <a:p>
            <a:pPr marL="247580" indent="-247580" rtl="0">
              <a:lnSpc>
                <a:spcPct val="110000"/>
              </a:lnSpc>
              <a:spcBef>
                <a:spcPts val="331"/>
              </a:spcBef>
              <a:buAutoNum type="arabicPeriod"/>
              <a:defRPr/>
            </a:pPr>
            <a:r>
              <a:rPr lang="el"/>
              <a:t>Once they have docked, STATs are phosphorylated by the activated receptor-associated JAKs.</a:t>
            </a:r>
          </a:p>
          <a:p>
            <a:pPr marL="247580" indent="-247580" rtl="0">
              <a:lnSpc>
                <a:spcPct val="110000"/>
              </a:lnSpc>
              <a:spcBef>
                <a:spcPts val="331"/>
              </a:spcBef>
              <a:buAutoNum type="arabicPeriod"/>
              <a:defRPr/>
            </a:pPr>
            <a:r>
              <a:rPr lang="el"/>
              <a:t>Phosphorylated STATs then dissociate from the receptor chains, dimerise with each other, and translocate to the cell nucleus where they activate gene transcription.</a:t>
            </a:r>
          </a:p>
          <a:p>
            <a:pPr marL="247580" indent="-247580" rtl="0">
              <a:lnSpc>
                <a:spcPct val="110000"/>
              </a:lnSpc>
              <a:spcBef>
                <a:spcPts val="331"/>
              </a:spcBef>
              <a:buAutoNum type="arabicPeriod"/>
              <a:defRPr/>
            </a:pPr>
            <a:r>
              <a:rPr lang="el"/>
              <a:t>This activated transcription/translation produces proteins that mediate immune responses and inflammation completing the inflammation feedback loop. </a:t>
            </a:r>
            <a:endParaRPr lang="en-US" dirty="0"/>
          </a:p>
          <a:p>
            <a:pPr rtl="0">
              <a:lnSpc>
                <a:spcPct val="110000"/>
              </a:lnSpc>
              <a:spcBef>
                <a:spcPts val="331"/>
              </a:spcBef>
              <a:defRPr/>
            </a:pPr>
            <a:r>
              <a:rPr lang="el"/>
              <a:t>[This slide is animated to show the sequence of JAK activation. The words will display on the left hand side of the slide, and then upon click the graphic will display that step]</a:t>
            </a:r>
          </a:p>
          <a:p>
            <a:pPr rtl="0">
              <a:lnSpc>
                <a:spcPct val="110000"/>
              </a:lnSpc>
              <a:spcBef>
                <a:spcPts val="331"/>
              </a:spcBef>
              <a:defRPr/>
            </a:pPr>
            <a:endParaRPr lang="en-US" dirty="0"/>
          </a:p>
          <a:p>
            <a:pPr indent="-243122" rtl="0">
              <a:lnSpc>
                <a:spcPct val="110000"/>
              </a:lnSpc>
              <a:spcBef>
                <a:spcPts val="331"/>
              </a:spcBef>
              <a:defRPr/>
            </a:pPr>
            <a:r>
              <a:rPr lang="el" b="1"/>
              <a:t>Reference</a:t>
            </a:r>
            <a:endParaRPr lang="en-US" b="1" dirty="0"/>
          </a:p>
          <a:p>
            <a:pPr indent="-243122" rtl="0">
              <a:lnSpc>
                <a:spcPct val="110000"/>
              </a:lnSpc>
              <a:spcBef>
                <a:spcPts val="331"/>
              </a:spcBef>
              <a:defRPr/>
            </a:pPr>
            <a:r>
              <a:rPr lang="el"/>
              <a:t>1. Shuai K, et al. Nat Rev Immunol 2003;3:900–911.</a:t>
            </a:r>
          </a:p>
          <a:p>
            <a:pPr rtl="0"/>
            <a:endParaRPr lang="en-GB" dirty="0"/>
          </a:p>
        </p:txBody>
      </p:sp>
      <p:sp>
        <p:nvSpPr>
          <p:cNvPr id="3" name="Rectangle 2"/>
          <p:cNvSpPr/>
          <p:nvPr/>
        </p:nvSpPr>
        <p:spPr>
          <a:xfrm>
            <a:off x="3041650" y="4650583"/>
            <a:ext cx="3549651" cy="292812"/>
          </a:xfrm>
          <a:prstGeom prst="rect">
            <a:avLst/>
          </a:prstGeom>
        </p:spPr>
        <p:txBody>
          <a:bodyPr lIns="99032" tIns="49516" rIns="99032" bIns="49516" rtlCol="0">
            <a:spAutoFit/>
          </a:bodyPr>
          <a:lstStyle/>
          <a:p>
            <a:pPr rtl="0">
              <a:lnSpc>
                <a:spcPct val="110000"/>
              </a:lnSpc>
              <a:spcBef>
                <a:spcPts val="331"/>
              </a:spcBef>
              <a:defRPr/>
            </a:pPr>
            <a:r>
              <a:rPr lang="el" sz="1100">
                <a:solidFill>
                  <a:srgbClr val="FF0000"/>
                </a:solidFill>
              </a:rPr>
              <a:t>Shuai2003/p900/col1/para1 &amp; p901/Fig 1</a:t>
            </a:r>
          </a:p>
        </p:txBody>
      </p:sp>
      <p:sp>
        <p:nvSpPr>
          <p:cNvPr id="6" name="Text Box 10"/>
          <p:cNvSpPr txBox="1">
            <a:spLocks noChangeArrowheads="1"/>
          </p:cNvSpPr>
          <p:nvPr/>
        </p:nvSpPr>
        <p:spPr bwMode="auto">
          <a:xfrm>
            <a:off x="297880" y="1326386"/>
            <a:ext cx="2851366" cy="253310"/>
          </a:xfrm>
          <a:prstGeom prst="rect">
            <a:avLst/>
          </a:prstGeom>
          <a:noFill/>
          <a:ln w="9525">
            <a:noFill/>
            <a:miter lim="800000"/>
            <a:headEnd/>
            <a:tailEnd/>
          </a:ln>
        </p:spPr>
        <p:txBody>
          <a:bodyPr wrap="square" lIns="98458" tIns="49230" rIns="98458" bIns="49230" rtlCol="0">
            <a:spAutoFit/>
          </a:bodyPr>
          <a:lstStyle/>
          <a:p>
            <a:pPr defTabSz="981163" rtl="0" eaLnBrk="0" fontAlgn="base" hangingPunct="0">
              <a:spcBef>
                <a:spcPct val="50000"/>
              </a:spcBef>
              <a:spcAft>
                <a:spcPct val="0"/>
              </a:spcAft>
            </a:pPr>
            <a:r>
              <a:rPr lang="el" sz="1000">
                <a:solidFill>
                  <a:srgbClr val="FF0000"/>
                </a:solidFill>
                <a:ea typeface="ＭＳ Ｐゴシック" charset="0"/>
                <a:cs typeface="Tahoma" pitchFamily="34" charset="0"/>
              </a:rPr>
              <a:t>Shuai 2003/p 900/col 1/para 1 &amp; p 901/Fig 1</a:t>
            </a:r>
            <a:endParaRPr lang="en-US" sz="1000" dirty="0">
              <a:solidFill>
                <a:srgbClr val="FF0000"/>
              </a:solidFill>
              <a:ea typeface="ＭＳ Ｐゴシック" charset="0"/>
              <a:cs typeface="Tahoma" pitchFamily="34" charset="0"/>
            </a:endParaRPr>
          </a:p>
        </p:txBody>
      </p:sp>
    </p:spTree>
    <p:extLst>
      <p:ext uri="{BB962C8B-B14F-4D97-AF65-F5344CB8AC3E}">
        <p14:creationId xmlns:p14="http://schemas.microsoft.com/office/powerpoint/2010/main" val="20065065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3C3AD100-2804-4E4F-A94A-B81040F9798F}" type="slidenum">
              <a:rPr lang="el-GR" smtClean="0"/>
              <a:pPr/>
              <a:t>116</a:t>
            </a:fld>
            <a:endParaRPr lang="el-G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159B734-5E41-4C27-B8BA-B060FAB42714}" type="slidenum">
              <a:rPr lang="el-GR" sz="1200">
                <a:latin typeface="Arial" charset="0"/>
              </a:rPr>
              <a:pPr algn="r"/>
              <a:t>116</a:t>
            </a:fld>
            <a:endParaRPr lang="el-GR" sz="1200">
              <a:latin typeface="Arial" charset="0"/>
            </a:endParaRPr>
          </a:p>
        </p:txBody>
      </p:sp>
      <p:sp>
        <p:nvSpPr>
          <p:cNvPr id="205828" name="Rectangle 2"/>
          <p:cNvSpPr>
            <a:spLocks noGrp="1" noRot="1" noChangeAspect="1" noChangeArrowheads="1" noTextEdit="1"/>
          </p:cNvSpPr>
          <p:nvPr>
            <p:ph type="sldImg"/>
          </p:nvPr>
        </p:nvSpPr>
        <p:spPr>
          <a:ln/>
        </p:spPr>
      </p:sp>
      <p:sp>
        <p:nvSpPr>
          <p:cNvPr id="205829"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8E52BDA4-466C-4EA7-83C9-FCAC9CE21B23}" type="slidenum">
              <a:rPr lang="el-GR" smtClean="0"/>
              <a:pPr/>
              <a:t>117</a:t>
            </a:fld>
            <a:endParaRPr lang="el-G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74FB506-881E-456B-BAD4-5881D1DB3485}" type="slidenum">
              <a:rPr lang="el-GR" sz="1200">
                <a:latin typeface="Arial" charset="0"/>
              </a:rPr>
              <a:pPr algn="r"/>
              <a:t>117</a:t>
            </a:fld>
            <a:endParaRPr lang="el-GR" sz="1200">
              <a:latin typeface="Arial" charset="0"/>
            </a:endParaRPr>
          </a:p>
        </p:txBody>
      </p:sp>
      <p:sp>
        <p:nvSpPr>
          <p:cNvPr id="206852" name="Rectangle 2"/>
          <p:cNvSpPr>
            <a:spLocks noGrp="1" noRot="1" noChangeAspect="1" noChangeArrowheads="1" noTextEdit="1"/>
          </p:cNvSpPr>
          <p:nvPr>
            <p:ph type="sldImg"/>
          </p:nvPr>
        </p:nvSpPr>
        <p:spPr>
          <a:ln/>
        </p:spPr>
      </p:sp>
      <p:sp>
        <p:nvSpPr>
          <p:cNvPr id="206853"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259FF0ED-04F0-4A71-926C-43A76015E6D6}" type="slidenum">
              <a:rPr lang="el-GR" smtClean="0"/>
              <a:pPr/>
              <a:t>122</a:t>
            </a:fld>
            <a:endParaRPr lang="el-GR"/>
          </a:p>
        </p:txBody>
      </p:sp>
      <p:sp>
        <p:nvSpPr>
          <p:cNvPr id="20787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59953E6-B466-4430-9D49-12A3C97B0CD8}" type="slidenum">
              <a:rPr lang="el-GR" sz="1200">
                <a:latin typeface="Arial" charset="0"/>
              </a:rPr>
              <a:pPr algn="r"/>
              <a:t>122</a:t>
            </a:fld>
            <a:endParaRPr lang="el-GR" sz="1200">
              <a:latin typeface="Arial" charset="0"/>
            </a:endParaRPr>
          </a:p>
        </p:txBody>
      </p:sp>
      <p:sp>
        <p:nvSpPr>
          <p:cNvPr id="207876" name="Rectangle 2"/>
          <p:cNvSpPr>
            <a:spLocks noGrp="1" noRot="1" noChangeAspect="1" noChangeArrowheads="1" noTextEdit="1"/>
          </p:cNvSpPr>
          <p:nvPr>
            <p:ph type="sldImg"/>
          </p:nvPr>
        </p:nvSpPr>
        <p:spPr>
          <a:ln/>
        </p:spPr>
      </p:sp>
      <p:sp>
        <p:nvSpPr>
          <p:cNvPr id="207877"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449AAFFB-20F5-41F9-8DA8-638A223507FB}" type="slidenum">
              <a:rPr lang="el-GR" smtClean="0"/>
              <a:pPr/>
              <a:t>123</a:t>
            </a:fld>
            <a:endParaRPr lang="el-GR"/>
          </a:p>
        </p:txBody>
      </p:sp>
      <p:sp>
        <p:nvSpPr>
          <p:cNvPr id="20889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D2D3E8D-F9A4-4101-83F1-E3A0969DDF7B}" type="slidenum">
              <a:rPr lang="el-GR" sz="1200">
                <a:latin typeface="Arial" charset="0"/>
              </a:rPr>
              <a:pPr algn="r"/>
              <a:t>123</a:t>
            </a:fld>
            <a:endParaRPr lang="el-GR" sz="1200">
              <a:latin typeface="Arial" charset="0"/>
            </a:endParaRPr>
          </a:p>
        </p:txBody>
      </p:sp>
      <p:sp>
        <p:nvSpPr>
          <p:cNvPr id="208900" name="Rectangle 2"/>
          <p:cNvSpPr>
            <a:spLocks noGrp="1" noRot="1" noChangeAspect="1" noChangeArrowheads="1" noTextEdit="1"/>
          </p:cNvSpPr>
          <p:nvPr>
            <p:ph type="sldImg"/>
          </p:nvPr>
        </p:nvSpPr>
        <p:spPr>
          <a:ln/>
        </p:spPr>
      </p:sp>
      <p:sp>
        <p:nvSpPr>
          <p:cNvPr id="208901"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22969CAD-27B9-4116-A0E6-83A77BB4AEC4}" type="slidenum">
              <a:rPr lang="el-GR" smtClean="0"/>
              <a:pPr/>
              <a:t>8</a:t>
            </a:fld>
            <a:endParaRPr lang="el-G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457C1D7C-0194-40A6-843D-CF1CE1298C16}" type="slidenum">
              <a:rPr lang="el-GR" smtClean="0"/>
              <a:pPr/>
              <a:t>9</a:t>
            </a:fld>
            <a:endParaRPr lang="el-GR"/>
          </a:p>
        </p:txBody>
      </p:sp>
      <p:sp>
        <p:nvSpPr>
          <p:cNvPr id="13926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A5EAD5F-D049-45A0-A1EC-39C02967EE33}" type="slidenum">
              <a:rPr lang="el-GR" sz="1200">
                <a:latin typeface="Arial" charset="0"/>
              </a:rPr>
              <a:pPr algn="r"/>
              <a:t>9</a:t>
            </a:fld>
            <a:endParaRPr lang="el-GR" sz="1200">
              <a:latin typeface="Arial" charset="0"/>
            </a:endParaRPr>
          </a:p>
        </p:txBody>
      </p:sp>
      <p:sp>
        <p:nvSpPr>
          <p:cNvPr id="139268" name="Rectangle 2"/>
          <p:cNvSpPr>
            <a:spLocks noGrp="1" noRot="1" noChangeAspect="1" noChangeArrowheads="1" noTextEdit="1"/>
          </p:cNvSpPr>
          <p:nvPr>
            <p:ph type="sldImg"/>
          </p:nvPr>
        </p:nvSpPr>
        <p:spPr>
          <a:ln/>
        </p:spPr>
      </p:sp>
      <p:sp>
        <p:nvSpPr>
          <p:cNvPr id="139269" name="Rectangle 3"/>
          <p:cNvSpPr>
            <a:spLocks noGrp="1" noChangeArrowheads="1"/>
          </p:cNvSpPr>
          <p:nvPr>
            <p:ph type="body" idx="1"/>
          </p:nvPr>
        </p:nvSpPr>
        <p:spPr>
          <a:noFill/>
          <a:ln/>
        </p:spPr>
        <p:txBody>
          <a:bodyPr/>
          <a:lstStyle/>
          <a:p>
            <a:pPr eaLnBrk="1" hangingPunct="1">
              <a:spcBef>
                <a:spcPct val="0"/>
              </a:spcBef>
            </a:pPr>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988E6774-9C9A-48E5-8786-257AFD961E90}" type="slidenum">
              <a:rPr lang="el-GR" smtClean="0"/>
              <a:pPr>
                <a:defRPr/>
              </a:pPr>
              <a:t>‹#›</a:t>
            </a:fld>
            <a:endParaRPr lang="el-GR"/>
          </a:p>
        </p:txBody>
      </p:sp>
    </p:spTree>
    <p:extLst>
      <p:ext uri="{BB962C8B-B14F-4D97-AF65-F5344CB8AC3E}">
        <p14:creationId xmlns:p14="http://schemas.microsoft.com/office/powerpoint/2010/main" val="3428495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C80CDF7-1130-4094-9389-6BD8D53F4F69}" type="slidenum">
              <a:rPr lang="el-GR" smtClean="0"/>
              <a:pPr>
                <a:defRPr/>
              </a:pPr>
              <a:t>‹#›</a:t>
            </a:fld>
            <a:endParaRPr lang="el-GR"/>
          </a:p>
        </p:txBody>
      </p:sp>
    </p:spTree>
    <p:extLst>
      <p:ext uri="{BB962C8B-B14F-4D97-AF65-F5344CB8AC3E}">
        <p14:creationId xmlns:p14="http://schemas.microsoft.com/office/powerpoint/2010/main" val="3127678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55DAEA93-A314-42B8-A448-57940F7FC1FA}" type="slidenum">
              <a:rPr lang="el-GR" smtClean="0"/>
              <a:pPr>
                <a:defRPr/>
              </a:pPr>
              <a:t>‹#›</a:t>
            </a:fld>
            <a:endParaRPr lang="el-GR"/>
          </a:p>
        </p:txBody>
      </p:sp>
    </p:spTree>
    <p:extLst>
      <p:ext uri="{BB962C8B-B14F-4D97-AF65-F5344CB8AC3E}">
        <p14:creationId xmlns:p14="http://schemas.microsoft.com/office/powerpoint/2010/main" val="316630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2"/>
          <p:cNvSpPr>
            <a:spLocks noGrp="1" noChangeArrowheads="1"/>
          </p:cNvSpPr>
          <p:nvPr>
            <p:ph type="dt" sz="half"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DDF63E03-D526-4CA5-8863-D5BC41AF3551}" type="slidenum">
              <a:rPr lang="el-GR"/>
              <a:pPr>
                <a:defRPr/>
              </a:pPr>
              <a:t>‹#›</a:t>
            </a:fld>
            <a:endParaRPr lang="el-GR"/>
          </a:p>
        </p:txBody>
      </p:sp>
      <p:sp>
        <p:nvSpPr>
          <p:cNvPr id="7" name="Rectangle 14"/>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1797069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2"/>
          <p:cNvSpPr>
            <a:spLocks noGrp="1" noChangeArrowheads="1"/>
          </p:cNvSpPr>
          <p:nvPr>
            <p:ph type="dt" sz="half" idx="10"/>
          </p:nvPr>
        </p:nvSpPr>
        <p:spPr>
          <a:ln/>
        </p:spPr>
        <p:txBody>
          <a:bodyPr/>
          <a:lstStyle>
            <a:lvl1pPr>
              <a:defRPr/>
            </a:lvl1pPr>
          </a:lstStyle>
          <a:p>
            <a:pPr>
              <a:defRPr/>
            </a:pPr>
            <a:endParaRPr lang="el-GR"/>
          </a:p>
        </p:txBody>
      </p:sp>
      <p:sp>
        <p:nvSpPr>
          <p:cNvPr id="7" name="Rectangle 3"/>
          <p:cNvSpPr>
            <a:spLocks noGrp="1" noChangeArrowheads="1"/>
          </p:cNvSpPr>
          <p:nvPr>
            <p:ph type="sldNum" sz="quarter" idx="11"/>
          </p:nvPr>
        </p:nvSpPr>
        <p:spPr>
          <a:ln/>
        </p:spPr>
        <p:txBody>
          <a:bodyPr/>
          <a:lstStyle>
            <a:lvl1pPr>
              <a:defRPr/>
            </a:lvl1pPr>
          </a:lstStyle>
          <a:p>
            <a:pPr>
              <a:defRPr/>
            </a:pPr>
            <a:fld id="{6A0B7DB0-4141-4386-918C-CC3235412A9A}" type="slidenum">
              <a:rPr lang="el-GR"/>
              <a:pPr>
                <a:defRPr/>
              </a:pPr>
              <a:t>‹#›</a:t>
            </a:fld>
            <a:endParaRPr lang="el-GR"/>
          </a:p>
        </p:txBody>
      </p:sp>
      <p:sp>
        <p:nvSpPr>
          <p:cNvPr id="8" name="Rectangle 14"/>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1112781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2"/>
          <p:cNvSpPr>
            <a:spLocks noGrp="1" noChangeArrowheads="1"/>
          </p:cNvSpPr>
          <p:nvPr>
            <p:ph type="dt" sz="half" idx="10"/>
          </p:nvPr>
        </p:nvSpPr>
        <p:spPr>
          <a:ln/>
        </p:spPr>
        <p:txBody>
          <a:bodyPr/>
          <a:lstStyle>
            <a:lvl1pPr>
              <a:defRPr/>
            </a:lvl1pPr>
          </a:lstStyle>
          <a:p>
            <a:pPr>
              <a:defRPr/>
            </a:pPr>
            <a:endParaRPr lang="el-GR"/>
          </a:p>
        </p:txBody>
      </p:sp>
      <p:sp>
        <p:nvSpPr>
          <p:cNvPr id="7" name="Rectangle 3"/>
          <p:cNvSpPr>
            <a:spLocks noGrp="1" noChangeArrowheads="1"/>
          </p:cNvSpPr>
          <p:nvPr>
            <p:ph type="sldNum" sz="quarter" idx="11"/>
          </p:nvPr>
        </p:nvSpPr>
        <p:spPr>
          <a:ln/>
        </p:spPr>
        <p:txBody>
          <a:bodyPr/>
          <a:lstStyle>
            <a:lvl1pPr>
              <a:defRPr/>
            </a:lvl1pPr>
          </a:lstStyle>
          <a:p>
            <a:pPr>
              <a:defRPr/>
            </a:pPr>
            <a:fld id="{5FD94F2A-BF3E-4DF6-88DE-F5B45C69A257}" type="slidenum">
              <a:rPr lang="el-GR"/>
              <a:pPr>
                <a:defRPr/>
              </a:pPr>
              <a:t>‹#›</a:t>
            </a:fld>
            <a:endParaRPr lang="el-GR"/>
          </a:p>
        </p:txBody>
      </p:sp>
      <p:sp>
        <p:nvSpPr>
          <p:cNvPr id="8" name="Rectangle 14"/>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923060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5D4FA9ED-42CD-4FBA-BEDD-F9C84E571433}" type="slidenum">
              <a:rPr lang="el-GR" smtClean="0"/>
              <a:pPr>
                <a:defRPr/>
              </a:pPr>
              <a:t>‹#›</a:t>
            </a:fld>
            <a:endParaRPr lang="el-GR"/>
          </a:p>
        </p:txBody>
      </p:sp>
    </p:spTree>
    <p:extLst>
      <p:ext uri="{BB962C8B-B14F-4D97-AF65-F5344CB8AC3E}">
        <p14:creationId xmlns:p14="http://schemas.microsoft.com/office/powerpoint/2010/main" val="3144777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8A253ABD-FB7B-4CD3-A87A-463D057BA4F1}" type="slidenum">
              <a:rPr lang="el-GR" smtClean="0"/>
              <a:pPr>
                <a:defRPr/>
              </a:pPr>
              <a:t>‹#›</a:t>
            </a:fld>
            <a:endParaRPr lang="el-GR"/>
          </a:p>
        </p:txBody>
      </p:sp>
    </p:spTree>
    <p:extLst>
      <p:ext uri="{BB962C8B-B14F-4D97-AF65-F5344CB8AC3E}">
        <p14:creationId xmlns:p14="http://schemas.microsoft.com/office/powerpoint/2010/main" val="409184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568072EF-9455-4E39-9FF3-372A21677C02}" type="slidenum">
              <a:rPr lang="el-GR" smtClean="0"/>
              <a:pPr>
                <a:defRPr/>
              </a:pPr>
              <a:t>‹#›</a:t>
            </a:fld>
            <a:endParaRPr lang="el-GR"/>
          </a:p>
        </p:txBody>
      </p:sp>
    </p:spTree>
    <p:extLst>
      <p:ext uri="{BB962C8B-B14F-4D97-AF65-F5344CB8AC3E}">
        <p14:creationId xmlns:p14="http://schemas.microsoft.com/office/powerpoint/2010/main" val="2972658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09A130BD-D57D-4B22-BCFF-A42FF1935A3D}" type="slidenum">
              <a:rPr lang="el-GR" smtClean="0"/>
              <a:pPr>
                <a:defRPr/>
              </a:pPr>
              <a:t>‹#›</a:t>
            </a:fld>
            <a:endParaRPr lang="el-GR"/>
          </a:p>
        </p:txBody>
      </p:sp>
    </p:spTree>
    <p:extLst>
      <p:ext uri="{BB962C8B-B14F-4D97-AF65-F5344CB8AC3E}">
        <p14:creationId xmlns:p14="http://schemas.microsoft.com/office/powerpoint/2010/main" val="398652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AF085FDF-748C-424C-919E-7104C3BD89CB}" type="slidenum">
              <a:rPr lang="el-GR" smtClean="0"/>
              <a:pPr>
                <a:defRPr/>
              </a:pPr>
              <a:t>‹#›</a:t>
            </a:fld>
            <a:endParaRPr lang="el-GR"/>
          </a:p>
        </p:txBody>
      </p:sp>
    </p:spTree>
    <p:extLst>
      <p:ext uri="{BB962C8B-B14F-4D97-AF65-F5344CB8AC3E}">
        <p14:creationId xmlns:p14="http://schemas.microsoft.com/office/powerpoint/2010/main" val="3803902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l-GR"/>
          </a:p>
        </p:txBody>
      </p:sp>
      <p:sp>
        <p:nvSpPr>
          <p:cNvPr id="3" name="Footer Placeholder 2"/>
          <p:cNvSpPr>
            <a:spLocks noGrp="1"/>
          </p:cNvSpPr>
          <p:nvPr>
            <p:ph type="ftr" sz="quarter" idx="11"/>
          </p:nvPr>
        </p:nvSpPr>
        <p:spPr/>
        <p:txBody>
          <a:bodyPr/>
          <a:lstStyle/>
          <a:p>
            <a:pPr>
              <a:defRPr/>
            </a:pPr>
            <a:endParaRPr lang="el-GR"/>
          </a:p>
        </p:txBody>
      </p:sp>
      <p:sp>
        <p:nvSpPr>
          <p:cNvPr id="4" name="Slide Number Placeholder 3"/>
          <p:cNvSpPr>
            <a:spLocks noGrp="1"/>
          </p:cNvSpPr>
          <p:nvPr>
            <p:ph type="sldNum" sz="quarter" idx="12"/>
          </p:nvPr>
        </p:nvSpPr>
        <p:spPr/>
        <p:txBody>
          <a:bodyPr/>
          <a:lstStyle/>
          <a:p>
            <a:pPr>
              <a:defRPr/>
            </a:pPr>
            <a:fld id="{2B221646-C2B2-4A36-A4C9-D22E9CCD9C66}" type="slidenum">
              <a:rPr lang="el-GR" smtClean="0"/>
              <a:pPr>
                <a:defRPr/>
              </a:pPr>
              <a:t>‹#›</a:t>
            </a:fld>
            <a:endParaRPr lang="el-GR"/>
          </a:p>
        </p:txBody>
      </p:sp>
    </p:spTree>
    <p:extLst>
      <p:ext uri="{BB962C8B-B14F-4D97-AF65-F5344CB8AC3E}">
        <p14:creationId xmlns:p14="http://schemas.microsoft.com/office/powerpoint/2010/main" val="3793939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4B7DB5FA-FFF8-4B82-89B4-3AE0FDCDE776}" type="slidenum">
              <a:rPr lang="el-GR" smtClean="0"/>
              <a:pPr>
                <a:defRPr/>
              </a:pPr>
              <a:t>‹#›</a:t>
            </a:fld>
            <a:endParaRPr lang="el-GR"/>
          </a:p>
        </p:txBody>
      </p:sp>
    </p:spTree>
    <p:extLst>
      <p:ext uri="{BB962C8B-B14F-4D97-AF65-F5344CB8AC3E}">
        <p14:creationId xmlns:p14="http://schemas.microsoft.com/office/powerpoint/2010/main" val="3862675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154AC21A-8D19-4940-AA25-B7C95F1FD12E}" type="slidenum">
              <a:rPr lang="el-GR" smtClean="0"/>
              <a:pPr>
                <a:defRPr/>
              </a:pPr>
              <a:t>‹#›</a:t>
            </a:fld>
            <a:endParaRPr lang="el-GR"/>
          </a:p>
        </p:txBody>
      </p:sp>
    </p:spTree>
    <p:extLst>
      <p:ext uri="{BB962C8B-B14F-4D97-AF65-F5344CB8AC3E}">
        <p14:creationId xmlns:p14="http://schemas.microsoft.com/office/powerpoint/2010/main" val="4146268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E0F69BCE-0B80-426C-B64D-ADAC9A0B643D}" type="slidenum">
              <a:rPr lang="el-GR" smtClean="0"/>
              <a:pPr>
                <a:defRPr/>
              </a:pPr>
              <a:t>‹#›</a:t>
            </a:fld>
            <a:endParaRPr lang="el-GR"/>
          </a:p>
        </p:txBody>
      </p:sp>
    </p:spTree>
    <p:extLst>
      <p:ext uri="{BB962C8B-B14F-4D97-AF65-F5344CB8AC3E}">
        <p14:creationId xmlns:p14="http://schemas.microsoft.com/office/powerpoint/2010/main" val="147820514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gr/imgres?imgurl=http://blog.edu.gr/wp-content/uploads/2009/02/upatras_logo.jpg&amp;imgrefurl=http://blog.edu.gr/archives/213&amp;usg=__FE26s0vuqb1BktcNHQnCtjglfUQ=&amp;h=205&amp;w=205&amp;sz=15&amp;hl=el&amp;start=2&amp;zoom=1&amp;um=1&amp;itbs=1&amp;tbnid=wKzVfhdcFnYV-M:&amp;tbnh=105&amp;tbnw=105&amp;prev=/images?q=%CF%80%CE%B1%CE%BD%CE%B5%CF%80%CE%B9%CF%83%CF%84%CE%AE%CE%BC%CE%B9%CE%BF+%CF%80%CE%B1%CF%84%CF%81%CF%89%CE%BD&amp;um=1&amp;hl=el&amp;sa=N&amp;rls=com.microsoft:*:IE-SearchBox&amp;rlz=1I7SNYK_en-GB&amp;tbs=isch:1"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notesSlide" Target="../notesSlides/notesSlide75.xml"/><Relationship Id="rId7" Type="http://schemas.openxmlformats.org/officeDocument/2006/relationships/image" Target="../media/image144.png"/><Relationship Id="rId12" Type="http://schemas.openxmlformats.org/officeDocument/2006/relationships/image" Target="../media/image149.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11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53.jpeg"/><Relationship Id="rId4" Type="http://schemas.openxmlformats.org/officeDocument/2006/relationships/image" Target="../media/image152.jpe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02.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image" Target="../media/image115.jpeg"/><Relationship Id="rId4" Type="http://schemas.openxmlformats.org/officeDocument/2006/relationships/image" Target="../media/image114.png"/></Relationships>
</file>

<file path=ppt/slides/_rels/slide8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9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idx="4294967295"/>
          </p:nvPr>
        </p:nvSpPr>
        <p:spPr>
          <a:xfrm>
            <a:off x="2374900" y="2924175"/>
            <a:ext cx="6769100" cy="1903413"/>
          </a:xfrm>
        </p:spPr>
        <p:txBody>
          <a:bodyPr lIns="91356" tIns="45678" rIns="91356" bIns="45678">
            <a:normAutofit/>
          </a:bodyPr>
          <a:lstStyle/>
          <a:p>
            <a:pPr>
              <a:defRPr/>
            </a:pPr>
            <a:r>
              <a:rPr lang="el-GR" sz="4800" dirty="0"/>
              <a:t>Σπονδυλοαρθροπάθειες </a:t>
            </a:r>
          </a:p>
        </p:txBody>
      </p:sp>
      <p:sp>
        <p:nvSpPr>
          <p:cNvPr id="5123" name="Rectangle 3"/>
          <p:cNvSpPr>
            <a:spLocks noGrp="1" noChangeArrowheads="1"/>
          </p:cNvSpPr>
          <p:nvPr>
            <p:ph type="subTitle" idx="4294967295"/>
          </p:nvPr>
        </p:nvSpPr>
        <p:spPr>
          <a:xfrm>
            <a:off x="4824413" y="5656263"/>
            <a:ext cx="4319587" cy="1201737"/>
          </a:xfrm>
        </p:spPr>
        <p:txBody>
          <a:bodyPr lIns="91356" tIns="45678" rIns="91356" bIns="45678"/>
          <a:lstStyle/>
          <a:p>
            <a:pPr marL="0" indent="0" algn="ctr">
              <a:lnSpc>
                <a:spcPct val="80000"/>
              </a:lnSpc>
              <a:buFont typeface="Wingdings" pitchFamily="2" charset="2"/>
              <a:buNone/>
              <a:defRPr/>
            </a:pPr>
            <a:r>
              <a:rPr lang="el-GR" sz="1600" dirty="0">
                <a:solidFill>
                  <a:srgbClr val="FF0000"/>
                </a:solidFill>
              </a:rPr>
              <a:t>Δαούσης Δημήτρης</a:t>
            </a:r>
          </a:p>
          <a:p>
            <a:pPr marL="0" indent="0" algn="ctr">
              <a:lnSpc>
                <a:spcPct val="80000"/>
              </a:lnSpc>
              <a:buFont typeface="Wingdings" pitchFamily="2" charset="2"/>
              <a:buNone/>
              <a:defRPr/>
            </a:pPr>
            <a:r>
              <a:rPr lang="el-GR" sz="1600" dirty="0">
                <a:solidFill>
                  <a:srgbClr val="FF0000"/>
                </a:solidFill>
              </a:rPr>
              <a:t> </a:t>
            </a:r>
            <a:r>
              <a:rPr lang="el-GR" sz="1600" dirty="0" err="1">
                <a:solidFill>
                  <a:srgbClr val="FF0000"/>
                </a:solidFill>
              </a:rPr>
              <a:t>Αναπλ</a:t>
            </a:r>
            <a:r>
              <a:rPr lang="el-GR" sz="1600" dirty="0">
                <a:solidFill>
                  <a:srgbClr val="FF0000"/>
                </a:solidFill>
              </a:rPr>
              <a:t>. καθηγητής Παθολογίας/Ρευματολογίας</a:t>
            </a:r>
          </a:p>
          <a:p>
            <a:pPr marL="0" indent="0" algn="ctr">
              <a:lnSpc>
                <a:spcPct val="80000"/>
              </a:lnSpc>
              <a:buFont typeface="Wingdings" pitchFamily="2" charset="2"/>
              <a:buNone/>
              <a:defRPr/>
            </a:pPr>
            <a:r>
              <a:rPr lang="el-GR" sz="1600" dirty="0">
                <a:solidFill>
                  <a:srgbClr val="FF0000"/>
                </a:solidFill>
              </a:rPr>
              <a:t>Ιατρική Σχολή Πανεπιστημίου Πατρών</a:t>
            </a:r>
          </a:p>
        </p:txBody>
      </p:sp>
      <p:pic>
        <p:nvPicPr>
          <p:cNvPr id="3076" name="Picture 4" descr="upatras_logo">
            <a:hlinkClick r:id="rId3"/>
          </p:cNvPr>
          <p:cNvPicPr>
            <a:picLocks noChangeAspect="1" noChangeArrowheads="1"/>
          </p:cNvPicPr>
          <p:nvPr/>
        </p:nvPicPr>
        <p:blipFill>
          <a:blip r:embed="rId4" cstate="print"/>
          <a:srcRect/>
          <a:stretch>
            <a:fillRect/>
          </a:stretch>
        </p:blipFill>
        <p:spPr bwMode="auto">
          <a:xfrm>
            <a:off x="395288" y="4652963"/>
            <a:ext cx="1979612" cy="1979612"/>
          </a:xfrm>
          <a:prstGeom prst="rect">
            <a:avLst/>
          </a:prstGeom>
          <a:noFill/>
          <a:ln w="9525">
            <a:noFill/>
            <a:miter lim="800000"/>
            <a:headEnd/>
            <a:tailEnd/>
          </a:ln>
        </p:spPr>
      </p:pic>
      <p:pic>
        <p:nvPicPr>
          <p:cNvPr id="3077" name="Picture 1"/>
          <p:cNvPicPr>
            <a:picLocks noChangeAspect="1" noChangeArrowheads="1"/>
          </p:cNvPicPr>
          <p:nvPr/>
        </p:nvPicPr>
        <p:blipFill>
          <a:blip r:embed="rId5" cstate="print"/>
          <a:srcRect/>
          <a:stretch>
            <a:fillRect/>
          </a:stretch>
        </p:blipFill>
        <p:spPr bwMode="auto">
          <a:xfrm>
            <a:off x="323850" y="260350"/>
            <a:ext cx="8455025" cy="223202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0" y="274638"/>
            <a:ext cx="8229600" cy="1143000"/>
          </a:xfrm>
        </p:spPr>
        <p:txBody>
          <a:bodyPr/>
          <a:lstStyle/>
          <a:p>
            <a:pPr eaLnBrk="1" hangingPunct="1">
              <a:defRPr/>
            </a:pPr>
            <a:r>
              <a:rPr lang="el-GR" sz="4000" dirty="0" err="1">
                <a:solidFill>
                  <a:srgbClr val="FF0000"/>
                </a:solidFill>
              </a:rPr>
              <a:t>Σπονδυλαρθροπάθειες</a:t>
            </a:r>
            <a:endParaRPr lang="en-US" sz="4000" b="0" dirty="0">
              <a:solidFill>
                <a:srgbClr val="FF0000"/>
              </a:solidFill>
            </a:endParaRPr>
          </a:p>
        </p:txBody>
      </p:sp>
      <p:sp>
        <p:nvSpPr>
          <p:cNvPr id="17411" name="Rectangle 3"/>
          <p:cNvSpPr>
            <a:spLocks noGrp="1" noChangeArrowheads="1"/>
          </p:cNvSpPr>
          <p:nvPr>
            <p:ph type="body" idx="4294967295"/>
          </p:nvPr>
        </p:nvSpPr>
        <p:spPr>
          <a:xfrm>
            <a:off x="395536" y="1772816"/>
            <a:ext cx="8229600" cy="4525963"/>
          </a:xfrm>
        </p:spPr>
        <p:txBody>
          <a:bodyPr/>
          <a:lstStyle/>
          <a:p>
            <a:pPr eaLnBrk="1" hangingPunct="1">
              <a:defRPr/>
            </a:pPr>
            <a:r>
              <a:rPr lang="el-GR" sz="2800" dirty="0"/>
              <a:t>Οι σπονδυλαρθροπάθειες αποτελούν μια οικογένεια από φλεγμονώδεις αρθρίτιδες που χαρακτηρίζονται από προσβολή του αξονικού σκελετού και αρνητικό ρευματοειδή παράγοντα (οροαρνητικές).  </a:t>
            </a:r>
          </a:p>
          <a:p>
            <a:pPr eaLnBrk="1" hangingPunct="1">
              <a:buFont typeface="Wingdings" pitchFamily="2" charset="2"/>
              <a:buNone/>
              <a:defRPr/>
            </a:pPr>
            <a:r>
              <a:rPr lang="el-GR" sz="2800" dirty="0"/>
              <a:t>  </a:t>
            </a:r>
            <a:endParaRPr lang="en-US" sz="280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3"/>
          <p:cNvSpPr>
            <a:spLocks noGrp="1"/>
          </p:cNvSpPr>
          <p:nvPr>
            <p:ph type="title" idx="4294967295"/>
          </p:nvPr>
        </p:nvSpPr>
        <p:spPr>
          <a:xfrm>
            <a:off x="0" y="274638"/>
            <a:ext cx="8229600" cy="1143000"/>
          </a:xfrm>
        </p:spPr>
        <p:txBody>
          <a:bodyPr/>
          <a:lstStyle/>
          <a:p>
            <a:pPr eaLnBrk="1" hangingPunct="1">
              <a:defRPr/>
            </a:pPr>
            <a:r>
              <a:rPr lang="el-GR" dirty="0">
                <a:solidFill>
                  <a:srgbClr val="FF0000"/>
                </a:solidFill>
              </a:rPr>
              <a:t>Εκδηλώσεις από το δέρμα</a:t>
            </a:r>
          </a:p>
        </p:txBody>
      </p:sp>
      <p:sp>
        <p:nvSpPr>
          <p:cNvPr id="144387" name="Text Placeholder 4"/>
          <p:cNvSpPr>
            <a:spLocks noGrp="1"/>
          </p:cNvSpPr>
          <p:nvPr>
            <p:ph type="body" idx="4294967295"/>
          </p:nvPr>
        </p:nvSpPr>
        <p:spPr>
          <a:xfrm>
            <a:off x="0" y="1535113"/>
            <a:ext cx="4040188" cy="639762"/>
          </a:xfrm>
        </p:spPr>
        <p:txBody>
          <a:bodyPr anchor="b"/>
          <a:lstStyle/>
          <a:p>
            <a:pPr marL="0" indent="0" eaLnBrk="1" hangingPunct="1">
              <a:buFont typeface="Wingdings" pitchFamily="2" charset="2"/>
              <a:buNone/>
              <a:defRPr/>
            </a:pPr>
            <a:r>
              <a:rPr lang="el-GR" sz="2400" b="1"/>
              <a:t>Οζώδες ερύθημα</a:t>
            </a:r>
          </a:p>
        </p:txBody>
      </p:sp>
      <p:sp>
        <p:nvSpPr>
          <p:cNvPr id="144388" name="Text Placeholder 6"/>
          <p:cNvSpPr>
            <a:spLocks noGrp="1"/>
          </p:cNvSpPr>
          <p:nvPr>
            <p:ph type="body" sz="quarter" idx="4294967295"/>
          </p:nvPr>
        </p:nvSpPr>
        <p:spPr>
          <a:xfrm>
            <a:off x="5102225" y="1535113"/>
            <a:ext cx="4041775" cy="639762"/>
          </a:xfrm>
        </p:spPr>
        <p:txBody>
          <a:bodyPr anchor="b"/>
          <a:lstStyle/>
          <a:p>
            <a:pPr marL="0" indent="0" eaLnBrk="1" hangingPunct="1">
              <a:buFont typeface="Wingdings" pitchFamily="2" charset="2"/>
              <a:buNone/>
              <a:defRPr/>
            </a:pPr>
            <a:r>
              <a:rPr lang="el-GR" sz="2400" b="1"/>
              <a:t>Γαγγραινώδες πυόδερμα</a:t>
            </a:r>
          </a:p>
        </p:txBody>
      </p:sp>
      <p:pic>
        <p:nvPicPr>
          <p:cNvPr id="99333" name="Picture 2"/>
          <p:cNvPicPr>
            <a:picLocks noGrp="1" noChangeAspect="1" noChangeArrowheads="1"/>
          </p:cNvPicPr>
          <p:nvPr>
            <p:ph sz="half" idx="4294967295"/>
          </p:nvPr>
        </p:nvPicPr>
        <p:blipFill>
          <a:blip r:embed="rId3" cstate="print"/>
          <a:srcRect/>
          <a:stretch>
            <a:fillRect/>
          </a:stretch>
        </p:blipFill>
        <p:spPr>
          <a:xfrm>
            <a:off x="0" y="2347913"/>
            <a:ext cx="4040188" cy="3605212"/>
          </a:xfrm>
        </p:spPr>
      </p:pic>
      <p:pic>
        <p:nvPicPr>
          <p:cNvPr id="99334" name="Picture 3"/>
          <p:cNvPicPr>
            <a:picLocks noGrp="1" noChangeAspect="1" noChangeArrowheads="1"/>
          </p:cNvPicPr>
          <p:nvPr>
            <p:ph sz="quarter" idx="4294967295"/>
          </p:nvPr>
        </p:nvPicPr>
        <p:blipFill>
          <a:blip r:embed="rId4" cstate="print"/>
          <a:srcRect/>
          <a:stretch>
            <a:fillRect/>
          </a:stretch>
        </p:blipFill>
        <p:spPr>
          <a:xfrm>
            <a:off x="5580112" y="2174875"/>
            <a:ext cx="2803525" cy="3951288"/>
          </a:xfr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idx="4294967295"/>
          </p:nvPr>
        </p:nvSpPr>
        <p:spPr>
          <a:xfrm>
            <a:off x="0" y="274638"/>
            <a:ext cx="9144000" cy="1143000"/>
          </a:xfrm>
        </p:spPr>
        <p:txBody>
          <a:bodyPr/>
          <a:lstStyle/>
          <a:p>
            <a:pPr eaLnBrk="1" hangingPunct="1">
              <a:defRPr/>
            </a:pPr>
            <a:r>
              <a:rPr lang="el-GR" sz="3600" b="0" dirty="0">
                <a:solidFill>
                  <a:schemeClr val="hlink"/>
                </a:solidFill>
              </a:rPr>
              <a:t>ΘΕΡΑΠΕΥΤΙΚΗ ΑΝΤΙΜΕΤΩΠΙΣΗ ΣΠΑ</a:t>
            </a:r>
            <a:endParaRPr lang="en-US" sz="3600" b="0" dirty="0">
              <a:solidFill>
                <a:schemeClr val="hlink"/>
              </a:solidFill>
            </a:endParaRPr>
          </a:p>
        </p:txBody>
      </p:sp>
      <p:sp>
        <p:nvSpPr>
          <p:cNvPr id="175107" name="Rectangle 3"/>
          <p:cNvSpPr>
            <a:spLocks noGrp="1" noChangeArrowheads="1"/>
          </p:cNvSpPr>
          <p:nvPr>
            <p:ph type="body" idx="4294967295"/>
          </p:nvPr>
        </p:nvSpPr>
        <p:spPr>
          <a:xfrm>
            <a:off x="0" y="1600200"/>
            <a:ext cx="8915400" cy="4525963"/>
          </a:xfrm>
        </p:spPr>
        <p:txBody>
          <a:bodyPr/>
          <a:lstStyle/>
          <a:p>
            <a:pPr algn="ctr" eaLnBrk="1" hangingPunct="1">
              <a:buFont typeface="Wingdings" pitchFamily="2" charset="2"/>
              <a:buNone/>
              <a:defRPr/>
            </a:pPr>
            <a:r>
              <a:rPr lang="el-GR" sz="3600" b="1" u="sng" dirty="0"/>
              <a:t>Θεραπευτικοί Στόχοι</a:t>
            </a:r>
            <a:r>
              <a:rPr lang="el-GR" sz="3600" dirty="0"/>
              <a:t>  </a:t>
            </a:r>
            <a:endParaRPr lang="en-US" sz="3600" dirty="0"/>
          </a:p>
          <a:p>
            <a:pPr eaLnBrk="1" hangingPunct="1">
              <a:defRPr/>
            </a:pPr>
            <a:r>
              <a:rPr lang="el-GR" sz="3200" dirty="0"/>
              <a:t>Ανακούφιση από τον πόνο</a:t>
            </a:r>
            <a:endParaRPr lang="en-US" sz="3200" dirty="0"/>
          </a:p>
          <a:p>
            <a:pPr eaLnBrk="1" hangingPunct="1">
              <a:defRPr/>
            </a:pPr>
            <a:r>
              <a:rPr lang="el-GR" sz="3200" dirty="0"/>
              <a:t>Διακοπή της χρόνιας φλεγμονώδους εξεργασίας</a:t>
            </a:r>
            <a:endParaRPr lang="en-US" sz="3200" dirty="0"/>
          </a:p>
          <a:p>
            <a:pPr eaLnBrk="1" hangingPunct="1">
              <a:defRPr/>
            </a:pPr>
            <a:r>
              <a:rPr lang="el-GR" sz="3200" dirty="0"/>
              <a:t>Διατήρηση της σφαιρικής λειτουργικότητας του ασθενούς. </a:t>
            </a:r>
          </a:p>
          <a:p>
            <a:pPr eaLnBrk="1" hangingPunct="1">
              <a:defRPr/>
            </a:pPr>
            <a:r>
              <a:rPr lang="el-GR" sz="3200" dirty="0"/>
              <a:t>Κατά το δυνατόν διατήρηση της ευλυγισίας της ΣΣ</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a:solidFill>
                  <a:srgbClr val="FF0000"/>
                </a:solidFill>
              </a:rPr>
              <a:t>Βασικές αρχές θεραπείας ΣΠΑ</a:t>
            </a:r>
          </a:p>
        </p:txBody>
      </p:sp>
      <p:sp>
        <p:nvSpPr>
          <p:cNvPr id="3" name="Content Placeholder 2"/>
          <p:cNvSpPr>
            <a:spLocks noGrp="1"/>
          </p:cNvSpPr>
          <p:nvPr>
            <p:ph sz="half" idx="1"/>
          </p:nvPr>
        </p:nvSpPr>
        <p:spPr/>
        <p:txBody>
          <a:bodyPr>
            <a:normAutofit/>
          </a:bodyPr>
          <a:lstStyle/>
          <a:p>
            <a:pPr>
              <a:defRPr/>
            </a:pPr>
            <a:r>
              <a:rPr lang="el-GR" dirty="0"/>
              <a:t>Περιφερική νόσος</a:t>
            </a:r>
          </a:p>
          <a:p>
            <a:pPr>
              <a:defRPr/>
            </a:pPr>
            <a:endParaRPr lang="el-GR" dirty="0"/>
          </a:p>
          <a:p>
            <a:pPr>
              <a:defRPr/>
            </a:pPr>
            <a:endParaRPr lang="el-GR" dirty="0"/>
          </a:p>
          <a:p>
            <a:pPr>
              <a:defRPr/>
            </a:pPr>
            <a:endParaRPr lang="el-GR" dirty="0"/>
          </a:p>
          <a:p>
            <a:pPr>
              <a:defRPr/>
            </a:pPr>
            <a:endParaRPr lang="el-GR" dirty="0"/>
          </a:p>
          <a:p>
            <a:pPr>
              <a:defRPr/>
            </a:pPr>
            <a:r>
              <a:rPr lang="en-US" dirty="0"/>
              <a:t>DMARD (MTX, SSZ) </a:t>
            </a:r>
            <a:r>
              <a:rPr lang="el-GR" dirty="0"/>
              <a:t>όπως και στην ΡΑ</a:t>
            </a:r>
            <a:endParaRPr lang="en-US" dirty="0"/>
          </a:p>
          <a:p>
            <a:pPr>
              <a:defRPr/>
            </a:pPr>
            <a:r>
              <a:rPr lang="el-GR" dirty="0"/>
              <a:t>Σε μη ανταπόκριση βιολογικός παράγοντας</a:t>
            </a:r>
          </a:p>
        </p:txBody>
      </p:sp>
      <p:sp>
        <p:nvSpPr>
          <p:cNvPr id="4" name="Content Placeholder 3"/>
          <p:cNvSpPr>
            <a:spLocks noGrp="1"/>
          </p:cNvSpPr>
          <p:nvPr>
            <p:ph sz="half" idx="2"/>
          </p:nvPr>
        </p:nvSpPr>
        <p:spPr>
          <a:xfrm>
            <a:off x="4537112" y="1340768"/>
            <a:ext cx="4038600" cy="4351339"/>
          </a:xfrm>
        </p:spPr>
        <p:txBody>
          <a:bodyPr>
            <a:normAutofit/>
          </a:bodyPr>
          <a:lstStyle/>
          <a:p>
            <a:pPr>
              <a:defRPr/>
            </a:pPr>
            <a:endParaRPr lang="en-US" dirty="0"/>
          </a:p>
          <a:p>
            <a:pPr>
              <a:defRPr/>
            </a:pPr>
            <a:r>
              <a:rPr lang="el-GR" dirty="0"/>
              <a:t>Αξονική νόσος</a:t>
            </a:r>
          </a:p>
          <a:p>
            <a:pPr>
              <a:defRPr/>
            </a:pPr>
            <a:endParaRPr lang="el-GR" dirty="0"/>
          </a:p>
          <a:p>
            <a:pPr>
              <a:defRPr/>
            </a:pPr>
            <a:endParaRPr lang="el-GR" dirty="0"/>
          </a:p>
          <a:p>
            <a:pPr>
              <a:defRPr/>
            </a:pPr>
            <a:endParaRPr lang="el-GR" dirty="0"/>
          </a:p>
          <a:p>
            <a:pPr>
              <a:defRPr/>
            </a:pPr>
            <a:endParaRPr lang="el-GR" dirty="0"/>
          </a:p>
          <a:p>
            <a:pPr>
              <a:defRPr/>
            </a:pPr>
            <a:endParaRPr lang="en-US" dirty="0"/>
          </a:p>
          <a:p>
            <a:pPr>
              <a:defRPr/>
            </a:pPr>
            <a:r>
              <a:rPr lang="el-GR" dirty="0"/>
              <a:t>ΜΣΑΦ</a:t>
            </a:r>
          </a:p>
          <a:p>
            <a:pPr>
              <a:defRPr/>
            </a:pPr>
            <a:r>
              <a:rPr lang="el-GR" dirty="0"/>
              <a:t>Σε μη ανταπόκριση βιολογικός παράγοντας</a:t>
            </a:r>
          </a:p>
          <a:p>
            <a:pPr>
              <a:defRPr/>
            </a:pPr>
            <a:endParaRPr lang="el-GR" dirty="0"/>
          </a:p>
        </p:txBody>
      </p:sp>
      <p:sp>
        <p:nvSpPr>
          <p:cNvPr id="5" name="Down Arrow 4"/>
          <p:cNvSpPr/>
          <p:nvPr/>
        </p:nvSpPr>
        <p:spPr>
          <a:xfrm>
            <a:off x="1763713" y="2276475"/>
            <a:ext cx="792162" cy="14398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 name="Down Arrow 5"/>
          <p:cNvSpPr/>
          <p:nvPr/>
        </p:nvSpPr>
        <p:spPr>
          <a:xfrm>
            <a:off x="4830454" y="2338847"/>
            <a:ext cx="792163" cy="13774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0" y="274638"/>
            <a:ext cx="9144000" cy="1143000"/>
          </a:xfrm>
        </p:spPr>
        <p:txBody>
          <a:bodyPr/>
          <a:lstStyle/>
          <a:p>
            <a:pPr eaLnBrk="1" hangingPunct="1">
              <a:defRPr/>
            </a:pPr>
            <a:r>
              <a:rPr lang="el-GR" sz="3600" b="0">
                <a:solidFill>
                  <a:schemeClr val="hlink"/>
                </a:solidFill>
              </a:rPr>
              <a:t>ΘΕΡΑΠΕΥΤΙΚΗ ΑΝΤΙΜΕΤΩΠΙΣΗ ΣΠΟΝΔΥΛΟΑΡΘΡΟΠΑΘΕΙΩΝ</a:t>
            </a:r>
            <a:endParaRPr lang="en-US" sz="3600" b="0">
              <a:solidFill>
                <a:schemeClr val="hlink"/>
              </a:solidFill>
            </a:endParaRPr>
          </a:p>
        </p:txBody>
      </p:sp>
      <p:sp>
        <p:nvSpPr>
          <p:cNvPr id="177155" name="Rectangle 3"/>
          <p:cNvSpPr>
            <a:spLocks noGrp="1" noChangeArrowheads="1"/>
          </p:cNvSpPr>
          <p:nvPr>
            <p:ph type="body" idx="4294967295"/>
          </p:nvPr>
        </p:nvSpPr>
        <p:spPr>
          <a:xfrm>
            <a:off x="0" y="1874838"/>
            <a:ext cx="8229600" cy="4525962"/>
          </a:xfrm>
        </p:spPr>
        <p:txBody>
          <a:bodyPr/>
          <a:lstStyle/>
          <a:p>
            <a:pPr eaLnBrk="1" hangingPunct="1">
              <a:buFont typeface="Wingdings" pitchFamily="2" charset="2"/>
              <a:buNone/>
              <a:defRPr/>
            </a:pPr>
            <a:endParaRPr lang="el-GR" b="1" u="sng" dirty="0"/>
          </a:p>
          <a:p>
            <a:pPr eaLnBrk="1" hangingPunct="1">
              <a:defRPr/>
            </a:pPr>
            <a:r>
              <a:rPr lang="el-GR" sz="2800" b="1" u="sng" dirty="0"/>
              <a:t>Μη στεροειδή αντιφλεγμονώδη:</a:t>
            </a:r>
          </a:p>
          <a:p>
            <a:pPr lvl="1" eaLnBrk="1" hangingPunct="1">
              <a:defRPr/>
            </a:pPr>
            <a:r>
              <a:rPr lang="el-GR" sz="2800" dirty="0"/>
              <a:t>Χρησιμοποιούνται συχνά για αξονική προσβολή (πρώτη επιλογή).  Ανακουφίζουν από τον πόνο αλλά μάλλον δεν τροποποιούν την φυσική πορεία της νόσου.  Αντένδειξη η εντεροπαθητική αρθρίτιδα.</a:t>
            </a:r>
          </a:p>
          <a:p>
            <a:pPr eaLnBrk="1" hangingPunct="1">
              <a:defRPr/>
            </a:pPr>
            <a:r>
              <a:rPr lang="el-GR" sz="2800" b="1" u="sng" dirty="0"/>
              <a:t>Κορτικοειδή</a:t>
            </a:r>
            <a:r>
              <a:rPr lang="el-GR" sz="2800" dirty="0"/>
              <a:t>: Περιορισμένη η χρησιμότητά τους.  Σε περιφερική νόσο</a:t>
            </a:r>
          </a:p>
          <a:p>
            <a:pPr lvl="1" eaLnBrk="1" hangingPunct="1">
              <a:defRPr/>
            </a:pPr>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idx="4294967295"/>
          </p:nvPr>
        </p:nvSpPr>
        <p:spPr>
          <a:xfrm>
            <a:off x="0" y="152400"/>
            <a:ext cx="9144000" cy="1143000"/>
          </a:xfrm>
        </p:spPr>
        <p:txBody>
          <a:bodyPr/>
          <a:lstStyle/>
          <a:p>
            <a:pPr eaLnBrk="1" hangingPunct="1">
              <a:defRPr/>
            </a:pPr>
            <a:r>
              <a:rPr lang="el-GR" sz="3600" b="0">
                <a:solidFill>
                  <a:schemeClr val="hlink"/>
                </a:solidFill>
              </a:rPr>
              <a:t>ΘΕΡΑΠΕΥΤΙΚΗ ΑΝΤΙΜΕΤΩΠΙΣΗ</a:t>
            </a:r>
            <a:endParaRPr lang="en-US" sz="3600" b="0">
              <a:solidFill>
                <a:schemeClr val="hlink"/>
              </a:solidFill>
            </a:endParaRPr>
          </a:p>
        </p:txBody>
      </p:sp>
      <p:sp>
        <p:nvSpPr>
          <p:cNvPr id="222211" name="Rectangle 3"/>
          <p:cNvSpPr>
            <a:spLocks noGrp="1" noChangeArrowheads="1"/>
          </p:cNvSpPr>
          <p:nvPr>
            <p:ph type="body" idx="4294967295"/>
          </p:nvPr>
        </p:nvSpPr>
        <p:spPr>
          <a:xfrm>
            <a:off x="914400" y="1628775"/>
            <a:ext cx="8229600" cy="4525963"/>
          </a:xfrm>
        </p:spPr>
        <p:txBody>
          <a:bodyPr/>
          <a:lstStyle/>
          <a:p>
            <a:pPr algn="ctr" eaLnBrk="1" hangingPunct="1">
              <a:lnSpc>
                <a:spcPct val="90000"/>
              </a:lnSpc>
              <a:buFont typeface="Wingdings" pitchFamily="2" charset="2"/>
              <a:buNone/>
              <a:defRPr/>
            </a:pPr>
            <a:r>
              <a:rPr lang="el-GR" sz="2800" b="1" u="sng" dirty="0"/>
              <a:t>Πρωτεύοντα αντιρρευματικά φάρμακα</a:t>
            </a:r>
          </a:p>
          <a:p>
            <a:pPr algn="ctr" eaLnBrk="1" hangingPunct="1">
              <a:lnSpc>
                <a:spcPct val="90000"/>
              </a:lnSpc>
              <a:buFont typeface="Wingdings" pitchFamily="2" charset="2"/>
              <a:buNone/>
              <a:defRPr/>
            </a:pPr>
            <a:endParaRPr lang="el-GR" b="1" u="sng" dirty="0"/>
          </a:p>
          <a:p>
            <a:pPr eaLnBrk="1" hangingPunct="1">
              <a:lnSpc>
                <a:spcPct val="90000"/>
              </a:lnSpc>
              <a:defRPr/>
            </a:pPr>
            <a:r>
              <a:rPr lang="el-GR" sz="2800" dirty="0"/>
              <a:t>Ένδειξη </a:t>
            </a:r>
            <a:r>
              <a:rPr lang="el-GR" sz="2800" u="sng" dirty="0">
                <a:solidFill>
                  <a:srgbClr val="FF0000"/>
                </a:solidFill>
              </a:rPr>
              <a:t>μόνο</a:t>
            </a:r>
            <a:r>
              <a:rPr lang="el-GR" sz="2800" dirty="0"/>
              <a:t> στην περιφερική νόσο</a:t>
            </a:r>
          </a:p>
          <a:p>
            <a:pPr lvl="1">
              <a:defRPr/>
            </a:pPr>
            <a:r>
              <a:rPr lang="el-GR" sz="2400" b="1" dirty="0"/>
              <a:t>Μεθοτρεξάτη</a:t>
            </a:r>
            <a:r>
              <a:rPr lang="el-GR" sz="2400" dirty="0"/>
              <a:t> </a:t>
            </a:r>
          </a:p>
          <a:p>
            <a:pPr lvl="1">
              <a:defRPr/>
            </a:pPr>
            <a:r>
              <a:rPr lang="el-GR" sz="2400" b="1" dirty="0"/>
              <a:t>Λεφλουνομίδη</a:t>
            </a:r>
          </a:p>
          <a:p>
            <a:pPr lvl="1" eaLnBrk="1" hangingPunct="1">
              <a:lnSpc>
                <a:spcPct val="90000"/>
              </a:lnSpc>
              <a:defRPr/>
            </a:pPr>
            <a:r>
              <a:rPr lang="el-GR" sz="2400" b="1" dirty="0"/>
              <a:t>Σουλφασαλαζίνη</a:t>
            </a:r>
            <a:r>
              <a:rPr lang="el-GR" sz="2400" dirty="0"/>
              <a:t> </a:t>
            </a:r>
          </a:p>
          <a:p>
            <a:pPr lvl="1" eaLnBrk="1" hangingPunct="1">
              <a:lnSpc>
                <a:spcPct val="90000"/>
              </a:lnSpc>
              <a:defRPr/>
            </a:pPr>
            <a:r>
              <a:rPr lang="el-GR" sz="2400" b="1" dirty="0"/>
              <a:t>Κυκλοσπορίνη Α (καλή δράση στην ψωρίαση)</a:t>
            </a:r>
            <a:endParaRPr lang="en-US" sz="240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l-GR" dirty="0">
                <a:solidFill>
                  <a:srgbClr val="FF0000"/>
                </a:solidFill>
              </a:rPr>
              <a:t>Βιολογικοί παράγοντες και στοχευμένες θεραπείες στις ΣΠΑ</a:t>
            </a:r>
          </a:p>
        </p:txBody>
      </p:sp>
      <p:sp>
        <p:nvSpPr>
          <p:cNvPr id="6" name="Content Placeholder 5"/>
          <p:cNvSpPr>
            <a:spLocks noGrp="1"/>
          </p:cNvSpPr>
          <p:nvPr>
            <p:ph idx="1"/>
          </p:nvPr>
        </p:nvSpPr>
        <p:spPr/>
        <p:txBody>
          <a:bodyPr>
            <a:normAutofit/>
          </a:bodyPr>
          <a:lstStyle/>
          <a:p>
            <a:pPr>
              <a:defRPr/>
            </a:pPr>
            <a:r>
              <a:rPr lang="el-GR" dirty="0"/>
              <a:t>Αντι-</a:t>
            </a:r>
            <a:r>
              <a:rPr lang="en-US" dirty="0" err="1"/>
              <a:t>TNFa</a:t>
            </a:r>
            <a:r>
              <a:rPr lang="el-GR" dirty="0"/>
              <a:t>: </a:t>
            </a:r>
            <a:r>
              <a:rPr lang="en-US" dirty="0" err="1"/>
              <a:t>etanercept</a:t>
            </a:r>
            <a:r>
              <a:rPr lang="el-GR" dirty="0"/>
              <a:t>, </a:t>
            </a:r>
            <a:r>
              <a:rPr lang="en-US" dirty="0" err="1"/>
              <a:t>infliximab</a:t>
            </a:r>
            <a:r>
              <a:rPr lang="el-GR" dirty="0"/>
              <a:t>, </a:t>
            </a:r>
            <a:r>
              <a:rPr lang="en-US" dirty="0" err="1"/>
              <a:t>adalimumab</a:t>
            </a:r>
            <a:r>
              <a:rPr lang="el-GR" dirty="0"/>
              <a:t>., </a:t>
            </a:r>
            <a:r>
              <a:rPr lang="en-US" dirty="0" err="1"/>
              <a:t>golimumab</a:t>
            </a:r>
            <a:r>
              <a:rPr lang="en-US" dirty="0"/>
              <a:t>, </a:t>
            </a:r>
            <a:r>
              <a:rPr lang="en-US" dirty="0" err="1"/>
              <a:t>certolizumab</a:t>
            </a:r>
            <a:r>
              <a:rPr lang="el-GR" dirty="0"/>
              <a:t> </a:t>
            </a:r>
            <a:r>
              <a:rPr lang="en-US" dirty="0" err="1"/>
              <a:t>pegol</a:t>
            </a:r>
            <a:r>
              <a:rPr lang="en-US" dirty="0"/>
              <a:t>.</a:t>
            </a:r>
            <a:endParaRPr lang="el-GR" dirty="0"/>
          </a:p>
          <a:p>
            <a:pPr lvl="1">
              <a:defRPr/>
            </a:pPr>
            <a:r>
              <a:rPr lang="el-GR" dirty="0"/>
              <a:t>Αποτελεσματικοί σε περιφερική και αξονική νόσο</a:t>
            </a:r>
            <a:endParaRPr lang="en-US" dirty="0"/>
          </a:p>
          <a:p>
            <a:pPr>
              <a:defRPr/>
            </a:pPr>
            <a:r>
              <a:rPr lang="en-US" dirty="0"/>
              <a:t>Anti-IL17</a:t>
            </a:r>
            <a:r>
              <a:rPr lang="el-GR" dirty="0"/>
              <a:t>: </a:t>
            </a:r>
            <a:r>
              <a:rPr lang="en-US" dirty="0" err="1"/>
              <a:t>secukinumab</a:t>
            </a:r>
            <a:r>
              <a:rPr lang="el-GR" dirty="0"/>
              <a:t>, </a:t>
            </a:r>
            <a:r>
              <a:rPr lang="en-US" dirty="0" err="1"/>
              <a:t>ixekizumab</a:t>
            </a:r>
            <a:r>
              <a:rPr lang="el-GR" dirty="0"/>
              <a:t> </a:t>
            </a:r>
          </a:p>
          <a:p>
            <a:pPr lvl="1">
              <a:defRPr/>
            </a:pPr>
            <a:r>
              <a:rPr lang="en-US" dirty="0"/>
              <a:t>A</a:t>
            </a:r>
            <a:r>
              <a:rPr lang="el-GR" dirty="0"/>
              <a:t>ποτελεσματικός σε περιφερική και αξονική νόσο (ΑΣ και ΨΑ)</a:t>
            </a:r>
            <a:endParaRPr lang="en-US" dirty="0"/>
          </a:p>
          <a:p>
            <a:pPr>
              <a:defRPr/>
            </a:pPr>
            <a:r>
              <a:rPr lang="en-US" dirty="0"/>
              <a:t>Anti-IL12/23</a:t>
            </a:r>
            <a:r>
              <a:rPr lang="el-GR" dirty="0"/>
              <a:t>: </a:t>
            </a:r>
            <a:r>
              <a:rPr lang="en-US" dirty="0" err="1"/>
              <a:t>ustekinumab</a:t>
            </a:r>
            <a:r>
              <a:rPr lang="el-GR" dirty="0"/>
              <a:t> </a:t>
            </a:r>
            <a:endParaRPr lang="en-US" dirty="0"/>
          </a:p>
          <a:p>
            <a:pPr>
              <a:defRPr/>
            </a:pPr>
            <a:r>
              <a:rPr lang="en-US" dirty="0"/>
              <a:t>Anti-IL23 : </a:t>
            </a:r>
            <a:r>
              <a:rPr lang="en-US" dirty="0" err="1"/>
              <a:t>guselkumab</a:t>
            </a:r>
            <a:r>
              <a:rPr lang="en-US" dirty="0"/>
              <a:t>, Risankizumab</a:t>
            </a:r>
          </a:p>
          <a:p>
            <a:pPr lvl="1">
              <a:defRPr/>
            </a:pPr>
            <a:r>
              <a:rPr lang="en-US" dirty="0"/>
              <a:t> </a:t>
            </a:r>
            <a:r>
              <a:rPr lang="el-GR" dirty="0"/>
              <a:t>Σε ΨΑ/περιφερική νόσος</a:t>
            </a:r>
          </a:p>
          <a:p>
            <a:pPr>
              <a:defRPr/>
            </a:pPr>
            <a:r>
              <a:rPr lang="en-US" dirty="0" err="1"/>
              <a:t>Apremilast</a:t>
            </a:r>
            <a:r>
              <a:rPr lang="en-US" dirty="0"/>
              <a:t>.  </a:t>
            </a:r>
            <a:r>
              <a:rPr lang="el-GR" dirty="0"/>
              <a:t>Αναστολέας φωσφοδιεστεράσης 4 </a:t>
            </a:r>
            <a:r>
              <a:rPr lang="en-US" dirty="0"/>
              <a:t>(PDE4)</a:t>
            </a:r>
            <a:endParaRPr lang="el-GR" dirty="0"/>
          </a:p>
          <a:p>
            <a:pPr lvl="1">
              <a:defRPr/>
            </a:pPr>
            <a:r>
              <a:rPr lang="el-GR" dirty="0"/>
              <a:t>Σε ΨΑ /περιφερική νόσος. </a:t>
            </a:r>
          </a:p>
          <a:p>
            <a:pPr>
              <a:defRPr/>
            </a:pPr>
            <a:r>
              <a:rPr lang="el-GR" dirty="0"/>
              <a:t>Αναστολείς </a:t>
            </a:r>
            <a:r>
              <a:rPr lang="en-US" dirty="0"/>
              <a:t>Jak (</a:t>
            </a:r>
            <a:r>
              <a:rPr lang="en-US" dirty="0" err="1"/>
              <a:t>jakinibs</a:t>
            </a:r>
            <a:r>
              <a:rPr lang="en-US" dirty="0"/>
              <a:t>).  Tofacitinib, </a:t>
            </a:r>
            <a:r>
              <a:rPr lang="en-US" dirty="0" err="1"/>
              <a:t>upadacitinib</a:t>
            </a:r>
            <a:endParaRPr lang="el-GR" dirty="0"/>
          </a:p>
          <a:p>
            <a:pPr lvl="1">
              <a:defRPr/>
            </a:pPr>
            <a:r>
              <a:rPr lang="el-GR" dirty="0"/>
              <a:t>Αποτελεσματικοί σε περιφερική και αξονική νόσο</a:t>
            </a:r>
            <a:endParaRPr lang="en-US" dirty="0"/>
          </a:p>
          <a:p>
            <a:pPr lvl="1">
              <a:defRPr/>
            </a:pPr>
            <a:endParaRPr lang="en-US" dirty="0"/>
          </a:p>
          <a:p>
            <a:pPr marL="0" indent="0">
              <a:buNone/>
              <a:defRPr/>
            </a:pPr>
            <a:endParaRPr lang="el-GR"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rrowheads="1"/>
          </p:cNvSpPr>
          <p:nvPr>
            <p:ph type="title" idx="4294967295"/>
          </p:nvPr>
        </p:nvSpPr>
        <p:spPr>
          <a:xfrm>
            <a:off x="0" y="692150"/>
            <a:ext cx="7343775" cy="1143000"/>
          </a:xfrm>
        </p:spPr>
        <p:txBody>
          <a:bodyPr>
            <a:normAutofit fontScale="90000"/>
          </a:bodyPr>
          <a:lstStyle/>
          <a:p>
            <a:pPr eaLnBrk="1" hangingPunct="1">
              <a:defRPr/>
            </a:pPr>
            <a:r>
              <a:rPr lang="el-GR" sz="4000" dirty="0">
                <a:solidFill>
                  <a:srgbClr val="FF0000"/>
                </a:solidFill>
              </a:rPr>
              <a:t>Η χρήση των βιολογικών παραγόντων αποτέλεσε επανάσταση (</a:t>
            </a:r>
            <a:r>
              <a:rPr lang="el-GR" sz="4000" dirty="0" err="1">
                <a:solidFill>
                  <a:srgbClr val="FF0000"/>
                </a:solidFill>
              </a:rPr>
              <a:t>αντι</a:t>
            </a:r>
            <a:r>
              <a:rPr lang="el-GR" sz="4000" dirty="0">
                <a:solidFill>
                  <a:srgbClr val="FF0000"/>
                </a:solidFill>
              </a:rPr>
              <a:t>-</a:t>
            </a:r>
            <a:r>
              <a:rPr lang="en-US" sz="4000" dirty="0">
                <a:solidFill>
                  <a:srgbClr val="FF0000"/>
                </a:solidFill>
              </a:rPr>
              <a:t>TNF</a:t>
            </a:r>
            <a:r>
              <a:rPr lang="el-GR" sz="4000" dirty="0">
                <a:solidFill>
                  <a:srgbClr val="FF0000"/>
                </a:solidFill>
              </a:rPr>
              <a:t>)</a:t>
            </a:r>
          </a:p>
        </p:txBody>
      </p:sp>
      <p:sp>
        <p:nvSpPr>
          <p:cNvPr id="183299" name="Rectangle 3"/>
          <p:cNvSpPr>
            <a:spLocks noGrp="1" noChangeArrowheads="1"/>
          </p:cNvSpPr>
          <p:nvPr>
            <p:ph type="body" sz="half" idx="4294967295"/>
          </p:nvPr>
        </p:nvSpPr>
        <p:spPr>
          <a:xfrm>
            <a:off x="0" y="2636838"/>
            <a:ext cx="4038600" cy="3489325"/>
          </a:xfrm>
        </p:spPr>
        <p:txBody>
          <a:bodyPr>
            <a:normAutofit/>
          </a:bodyPr>
          <a:lstStyle/>
          <a:p>
            <a:pPr eaLnBrk="1" hangingPunct="1">
              <a:defRPr/>
            </a:pPr>
            <a:r>
              <a:rPr lang="el-GR" sz="2800" dirty="0"/>
              <a:t>Σημαντική μείωση πόνου-δυσκαμψίας</a:t>
            </a:r>
          </a:p>
          <a:p>
            <a:pPr eaLnBrk="1" hangingPunct="1">
              <a:defRPr/>
            </a:pPr>
            <a:r>
              <a:rPr lang="el-GR" sz="2800" dirty="0"/>
              <a:t>Βελτίωση λειτουργικότητας</a:t>
            </a:r>
          </a:p>
          <a:p>
            <a:pPr>
              <a:defRPr/>
            </a:pPr>
            <a:r>
              <a:rPr lang="el-GR" sz="2800" dirty="0"/>
              <a:t>Σημαντική κλινική αποτελεσματικότητα</a:t>
            </a:r>
          </a:p>
          <a:p>
            <a:pPr>
              <a:defRPr/>
            </a:pPr>
            <a:r>
              <a:rPr lang="el-GR" sz="2800" dirty="0"/>
              <a:t>Γρήγορη έναρξη δράσης</a:t>
            </a:r>
          </a:p>
          <a:p>
            <a:pPr eaLnBrk="1" hangingPunct="1">
              <a:defRPr/>
            </a:pPr>
            <a:endParaRPr lang="el-GR" sz="2800" dirty="0"/>
          </a:p>
        </p:txBody>
      </p:sp>
      <p:pic>
        <p:nvPicPr>
          <p:cNvPr id="106500" name="Picture 6" descr="Slide"/>
          <p:cNvPicPr>
            <a:picLocks noGrp="1" noChangeAspect="1" noChangeArrowheads="1"/>
          </p:cNvPicPr>
          <p:nvPr>
            <p:ph sz="quarter" idx="4294967295"/>
          </p:nvPr>
        </p:nvPicPr>
        <p:blipFill>
          <a:blip r:embed="rId3" cstate="print"/>
          <a:srcRect/>
          <a:stretch>
            <a:fillRect/>
          </a:stretch>
        </p:blipFill>
        <p:spPr>
          <a:xfrm>
            <a:off x="6262688" y="2133600"/>
            <a:ext cx="2881312" cy="2185988"/>
          </a:xfrm>
        </p:spPr>
      </p:pic>
      <p:pic>
        <p:nvPicPr>
          <p:cNvPr id="106501" name="Picture 9" descr="slide4"/>
          <p:cNvPicPr>
            <a:picLocks noGrp="1" noChangeAspect="1" noChangeArrowheads="1"/>
          </p:cNvPicPr>
          <p:nvPr>
            <p:ph sz="quarter" idx="4294967295"/>
          </p:nvPr>
        </p:nvPicPr>
        <p:blipFill>
          <a:blip r:embed="rId4" cstate="print"/>
          <a:srcRect/>
          <a:stretch>
            <a:fillRect/>
          </a:stretch>
        </p:blipFill>
        <p:spPr>
          <a:xfrm>
            <a:off x="6230938" y="4508500"/>
            <a:ext cx="2913062" cy="2187575"/>
          </a:xfrm>
        </p:spPr>
      </p:pic>
    </p:spTree>
  </p:cSld>
  <p:clrMapOvr>
    <a:masterClrMapping/>
  </p:clrMapOvr>
  <p:transition advTm="58828"/>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a:solidFill>
                  <a:srgbClr val="FF0000"/>
                </a:solidFill>
              </a:rPr>
              <a:t>Προφίλ ασφάλειας…</a:t>
            </a:r>
          </a:p>
        </p:txBody>
      </p:sp>
      <p:sp>
        <p:nvSpPr>
          <p:cNvPr id="3" name="Content Placeholder 2"/>
          <p:cNvSpPr>
            <a:spLocks noGrp="1"/>
          </p:cNvSpPr>
          <p:nvPr>
            <p:ph idx="1"/>
          </p:nvPr>
        </p:nvSpPr>
        <p:spPr/>
        <p:txBody>
          <a:bodyPr>
            <a:normAutofit/>
          </a:bodyPr>
          <a:lstStyle/>
          <a:p>
            <a:pPr>
              <a:defRPr/>
            </a:pPr>
            <a:r>
              <a:rPr lang="el-GR" sz="3200" dirty="0"/>
              <a:t>Γενικώς είναι φάρμακα καλώς ανεκτά</a:t>
            </a:r>
          </a:p>
          <a:p>
            <a:pPr>
              <a:defRPr/>
            </a:pPr>
            <a:r>
              <a:rPr lang="el-GR" sz="3200" dirty="0"/>
              <a:t>Προκαλούν ανοσοκαταστολή και προδιαθέτουν σε λοιμώξεις.  Το προφίλ ασφάλειας είναι πάντως συγκρίσιμο με αυτό των συμβατικών θεραπειών</a:t>
            </a:r>
          </a:p>
          <a:p>
            <a:pPr>
              <a:defRPr/>
            </a:pPr>
            <a:r>
              <a:rPr lang="el-GR" sz="3200" dirty="0"/>
              <a:t>Σε σπάνιες περιπτώσεις ευκαιριακές λοιμώξεις </a:t>
            </a:r>
          </a:p>
        </p:txBody>
      </p:sp>
    </p:spTree>
  </p:cSld>
  <p:clrMapOvr>
    <a:masterClrMapping/>
  </p:clrMapOvr>
  <p:transition advTm="34897"/>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l-GR" dirty="0">
                <a:solidFill>
                  <a:srgbClr val="FF0000"/>
                </a:solidFill>
              </a:rPr>
              <a:t>Απαραίτητος έλεγχος προ έναρξης βιολογικής θεραπείας </a:t>
            </a:r>
          </a:p>
        </p:txBody>
      </p:sp>
      <p:sp>
        <p:nvSpPr>
          <p:cNvPr id="4" name="Text Placeholder 3"/>
          <p:cNvSpPr>
            <a:spLocks noGrp="1"/>
          </p:cNvSpPr>
          <p:nvPr>
            <p:ph type="body" sz="half" idx="1"/>
          </p:nvPr>
        </p:nvSpPr>
        <p:spPr/>
        <p:txBody>
          <a:bodyPr/>
          <a:lstStyle/>
          <a:p>
            <a:pPr>
              <a:defRPr/>
            </a:pPr>
            <a:endParaRPr lang="el-GR" dirty="0"/>
          </a:p>
        </p:txBody>
      </p:sp>
      <p:pic>
        <p:nvPicPr>
          <p:cNvPr id="108549" name="Picture 2" descr="https://biologicosetal.files.wordpress.com/2012/10/grafico8.jpg?w=600"/>
          <p:cNvPicPr>
            <a:picLocks noGrp="1" noChangeAspect="1" noChangeArrowheads="1"/>
          </p:cNvPicPr>
          <p:nvPr>
            <p:ph sz="quarter" idx="2"/>
          </p:nvPr>
        </p:nvPicPr>
        <p:blipFill>
          <a:blip r:embed="rId2" cstate="print"/>
          <a:stretch>
            <a:fillRect/>
          </a:stretch>
        </p:blipFill>
        <p:spPr>
          <a:xfrm>
            <a:off x="4927987" y="1600200"/>
            <a:ext cx="3479025" cy="2185988"/>
          </a:xfrm>
        </p:spPr>
      </p:pic>
      <p:sp>
        <p:nvSpPr>
          <p:cNvPr id="6" name="Content Placeholder 5"/>
          <p:cNvSpPr>
            <a:spLocks noGrp="1"/>
          </p:cNvSpPr>
          <p:nvPr>
            <p:ph sz="quarter" idx="3"/>
          </p:nvPr>
        </p:nvSpPr>
        <p:spPr>
          <a:xfrm>
            <a:off x="4648200" y="3938588"/>
            <a:ext cx="4038600" cy="2644774"/>
          </a:xfrm>
        </p:spPr>
        <p:txBody>
          <a:bodyPr>
            <a:normAutofit fontScale="92500"/>
          </a:bodyPr>
          <a:lstStyle/>
          <a:p>
            <a:pPr>
              <a:defRPr/>
            </a:pPr>
            <a:r>
              <a:rPr lang="el-GR" dirty="0"/>
              <a:t>Λανθάνουσα φυματίωση</a:t>
            </a:r>
          </a:p>
          <a:p>
            <a:pPr lvl="1">
              <a:defRPr/>
            </a:pPr>
            <a:r>
              <a:rPr lang="el-GR" dirty="0"/>
              <a:t>Ακτινογραφία θώρακος</a:t>
            </a:r>
          </a:p>
          <a:p>
            <a:pPr lvl="1">
              <a:defRPr/>
            </a:pPr>
            <a:r>
              <a:rPr lang="en-US" dirty="0" err="1"/>
              <a:t>Mantoux</a:t>
            </a:r>
            <a:r>
              <a:rPr lang="en-US" dirty="0"/>
              <a:t>/IGRA</a:t>
            </a:r>
          </a:p>
          <a:p>
            <a:pPr lvl="1">
              <a:defRPr/>
            </a:pPr>
            <a:r>
              <a:rPr lang="el-GR" dirty="0"/>
              <a:t>Σε περίπτωση λανθάνουσας φυματίωσης χορηγούμε ισονιαζίδη για 9 μήνες</a:t>
            </a:r>
          </a:p>
          <a:p>
            <a:pPr>
              <a:defRPr/>
            </a:pPr>
            <a:r>
              <a:rPr lang="el-GR" dirty="0"/>
              <a:t>Έλεγχος για ιογενεις λοιμώξεις</a:t>
            </a:r>
          </a:p>
          <a:p>
            <a:pPr lvl="1">
              <a:defRPr/>
            </a:pPr>
            <a:r>
              <a:rPr lang="el-GR" dirty="0"/>
              <a:t>Ορολογικός έλεγχος για ηπατίτιδα </a:t>
            </a:r>
            <a:r>
              <a:rPr lang="en-US" dirty="0"/>
              <a:t>B, C</a:t>
            </a:r>
            <a:r>
              <a:rPr lang="el-GR" dirty="0"/>
              <a:t>. Επιθυμητός ο έλεγχος και για </a:t>
            </a:r>
            <a:r>
              <a:rPr lang="en-US" dirty="0"/>
              <a:t>HIV</a:t>
            </a:r>
            <a:endParaRPr lang="el-GR" dirty="0"/>
          </a:p>
        </p:txBody>
      </p:sp>
      <p:pic>
        <p:nvPicPr>
          <p:cNvPr id="108550" name="Picture 2" descr="http://www.cell.com/cms/attachment/2035126813/2050454671/gr1.jpg"/>
          <p:cNvPicPr>
            <a:picLocks noChangeAspect="1" noChangeArrowheads="1"/>
          </p:cNvPicPr>
          <p:nvPr/>
        </p:nvPicPr>
        <p:blipFill>
          <a:blip r:embed="rId3" cstate="print"/>
          <a:srcRect/>
          <a:stretch>
            <a:fillRect/>
          </a:stretch>
        </p:blipFill>
        <p:spPr bwMode="auto">
          <a:xfrm>
            <a:off x="0" y="1844675"/>
            <a:ext cx="4643438" cy="3960813"/>
          </a:xfrm>
          <a:prstGeom prst="rect">
            <a:avLst/>
          </a:prstGeom>
          <a:noFill/>
          <a:ln w="9525">
            <a:noFill/>
            <a:miter lim="800000"/>
            <a:headEnd/>
            <a:tailEnd/>
          </a:ln>
        </p:spPr>
      </p:pic>
    </p:spTree>
  </p:cSld>
  <p:clrMapOvr>
    <a:masterClrMapping/>
  </p:clrMapOvr>
  <p:transition advTm="67923"/>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l-GR" dirty="0">
                <a:solidFill>
                  <a:srgbClr val="FF0000"/>
                </a:solidFill>
              </a:rPr>
              <a:t>Νεότερες βιολογικές θεραπείες</a:t>
            </a:r>
            <a:br>
              <a:rPr lang="el-GR" dirty="0">
                <a:solidFill>
                  <a:srgbClr val="FF0000"/>
                </a:solidFill>
              </a:rPr>
            </a:br>
            <a:r>
              <a:rPr lang="en-US" dirty="0">
                <a:solidFill>
                  <a:srgbClr val="FF0000"/>
                </a:solidFill>
              </a:rPr>
              <a:t>A</a:t>
            </a:r>
            <a:r>
              <a:rPr lang="el-GR" dirty="0" err="1">
                <a:solidFill>
                  <a:srgbClr val="FF0000"/>
                </a:solidFill>
              </a:rPr>
              <a:t>ναστολείς</a:t>
            </a:r>
            <a:r>
              <a:rPr lang="el-GR" dirty="0">
                <a:solidFill>
                  <a:srgbClr val="FF0000"/>
                </a:solidFill>
              </a:rPr>
              <a:t> </a:t>
            </a:r>
            <a:r>
              <a:rPr lang="en-US" dirty="0">
                <a:solidFill>
                  <a:srgbClr val="FF0000"/>
                </a:solidFill>
              </a:rPr>
              <a:t>IL-17</a:t>
            </a:r>
            <a:br>
              <a:rPr lang="el-GR" dirty="0">
                <a:solidFill>
                  <a:srgbClr val="FF0000"/>
                </a:solidFill>
              </a:rPr>
            </a:br>
            <a:r>
              <a:rPr lang="en-US" dirty="0" err="1">
                <a:solidFill>
                  <a:srgbClr val="FF0000"/>
                </a:solidFill>
              </a:rPr>
              <a:t>Secukinumab</a:t>
            </a:r>
            <a:r>
              <a:rPr lang="en-US" dirty="0">
                <a:solidFill>
                  <a:srgbClr val="FF0000"/>
                </a:solidFill>
              </a:rPr>
              <a:t>, </a:t>
            </a:r>
            <a:r>
              <a:rPr lang="en-US" dirty="0" err="1">
                <a:solidFill>
                  <a:srgbClr val="FF0000"/>
                </a:solidFill>
              </a:rPr>
              <a:t>Ixekizumab</a:t>
            </a:r>
            <a:endParaRPr lang="el-GR" dirty="0">
              <a:solidFill>
                <a:srgbClr val="FF0000"/>
              </a:solidFill>
            </a:endParaRPr>
          </a:p>
        </p:txBody>
      </p:sp>
      <p:sp>
        <p:nvSpPr>
          <p:cNvPr id="5" name="Content Placeholder 4"/>
          <p:cNvSpPr>
            <a:spLocks noGrp="1"/>
          </p:cNvSpPr>
          <p:nvPr>
            <p:ph idx="1"/>
          </p:nvPr>
        </p:nvSpPr>
        <p:spPr/>
        <p:txBody>
          <a:bodyPr/>
          <a:lstStyle/>
          <a:p>
            <a:pPr>
              <a:defRPr/>
            </a:pPr>
            <a:r>
              <a:rPr lang="el-GR" dirty="0"/>
              <a:t>Έγκριση για ΨΑ και ΑΣ</a:t>
            </a:r>
          </a:p>
          <a:p>
            <a:pPr>
              <a:defRPr/>
            </a:pPr>
            <a:r>
              <a:rPr lang="el-GR" dirty="0"/>
              <a:t>Αναστέλλουν την </a:t>
            </a:r>
            <a:r>
              <a:rPr lang="en-US" dirty="0"/>
              <a:t>IL-17</a:t>
            </a:r>
            <a:endParaRPr lang="el-GR" dirty="0"/>
          </a:p>
          <a:p>
            <a:pPr>
              <a:defRPr/>
            </a:pPr>
            <a:r>
              <a:rPr lang="el-GR" dirty="0"/>
              <a:t>Συγκρίσιμο προφίλ ασφάλειας με τα άλλα βιολογικά φάρμακα</a:t>
            </a:r>
            <a:endParaRPr lang="en-US" dirty="0"/>
          </a:p>
          <a:p>
            <a:pPr>
              <a:defRPr/>
            </a:pPr>
            <a:r>
              <a:rPr lang="el-GR" dirty="0"/>
              <a:t>Ιδιαίτερα αποτελεσματικά στην δερματική νόσο (ψωρίαση)</a:t>
            </a:r>
            <a:endParaRPr lang="en-US" dirty="0"/>
          </a:p>
          <a:p>
            <a:pPr>
              <a:defRPr/>
            </a:pPr>
            <a:r>
              <a:rPr lang="el-GR" b="1" dirty="0"/>
              <a:t>Όχι αποτελεσματικά σε φλεγμονώδη νόσο εντέρου και οφθαλμική φλεγμονή</a:t>
            </a:r>
          </a:p>
          <a:p>
            <a:pPr>
              <a:defRPr/>
            </a:pPr>
            <a:r>
              <a:rPr lang="el-GR" dirty="0"/>
              <a:t>Όχι ευκαιριακές λοιμώξεις.</a:t>
            </a:r>
          </a:p>
          <a:p>
            <a:pPr>
              <a:defRPr/>
            </a:pPr>
            <a:r>
              <a:rPr lang="el-GR" dirty="0"/>
              <a:t>Μυκητησιακές λοιμώξεις-Όχι σοβαρές/εύκολα διαχειρίσιμες</a:t>
            </a:r>
          </a:p>
          <a:p>
            <a:pPr>
              <a:defRPr/>
            </a:pPr>
            <a:endParaRPr lang="el-GR" dirty="0"/>
          </a:p>
        </p:txBody>
      </p:sp>
    </p:spTree>
  </p:cSld>
  <p:clrMapOvr>
    <a:masterClrMapping/>
  </p:clrMapOvr>
  <p:transition advTm="22526"/>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0" y="274638"/>
            <a:ext cx="8229600" cy="1143000"/>
          </a:xfrm>
        </p:spPr>
        <p:txBody>
          <a:bodyPr/>
          <a:lstStyle/>
          <a:p>
            <a:pPr eaLnBrk="1" hangingPunct="1">
              <a:defRPr/>
            </a:pPr>
            <a:r>
              <a:rPr lang="el-GR" sz="4000" b="0" dirty="0"/>
              <a:t> </a:t>
            </a:r>
            <a:r>
              <a:rPr lang="el-GR" sz="4000" b="0" dirty="0">
                <a:solidFill>
                  <a:srgbClr val="FF0000"/>
                </a:solidFill>
              </a:rPr>
              <a:t>ΣΠΟΝΔΥΛΑΡΘΡΟΠΑΘΕΙΕΣ</a:t>
            </a:r>
            <a:r>
              <a:rPr lang="en-US" sz="4000" dirty="0">
                <a:solidFill>
                  <a:schemeClr val="hlink"/>
                </a:solidFill>
              </a:rPr>
              <a:t> </a:t>
            </a:r>
          </a:p>
        </p:txBody>
      </p:sp>
      <p:sp>
        <p:nvSpPr>
          <p:cNvPr id="21507" name="Rectangle 3"/>
          <p:cNvSpPr>
            <a:spLocks noGrp="1" noChangeArrowheads="1"/>
          </p:cNvSpPr>
          <p:nvPr>
            <p:ph type="body" idx="4294967295"/>
          </p:nvPr>
        </p:nvSpPr>
        <p:spPr>
          <a:xfrm>
            <a:off x="0" y="2057400"/>
            <a:ext cx="8229600" cy="3505200"/>
          </a:xfrm>
        </p:spPr>
        <p:txBody>
          <a:bodyPr/>
          <a:lstStyle/>
          <a:p>
            <a:pPr eaLnBrk="1" hangingPunct="1">
              <a:defRPr/>
            </a:pPr>
            <a:r>
              <a:rPr lang="el-GR" sz="3200" b="1" u="sng" dirty="0"/>
              <a:t>Επιδημιολογία:</a:t>
            </a:r>
            <a:r>
              <a:rPr lang="el-GR" sz="3200" dirty="0"/>
              <a:t>  Συχνότερες στους άνδρες, συχνότερες σε άτομα &lt; 45 ετών.  </a:t>
            </a:r>
            <a:r>
              <a:rPr lang="el-GR" sz="3200" dirty="0" err="1"/>
              <a:t>Οικογενής</a:t>
            </a:r>
            <a:r>
              <a:rPr lang="el-GR" sz="3200" dirty="0"/>
              <a:t> επιβάρυνση.</a:t>
            </a:r>
            <a:endParaRPr lang="en-US" sz="3200" dirty="0"/>
          </a:p>
          <a:p>
            <a:pPr eaLnBrk="1" hangingPunct="1">
              <a:defRPr/>
            </a:pPr>
            <a:r>
              <a:rPr lang="el-GR" sz="3200" dirty="0"/>
              <a:t>Συνολική συχνότητά τους ≈ συχνότητα της ρευματοειδούς αρθρίτιδας</a:t>
            </a:r>
            <a:r>
              <a:rPr lang="el-GR" dirty="0"/>
              <a: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a:solidFill>
                  <a:srgbClr val="FF0000"/>
                </a:solidFill>
              </a:rPr>
              <a:t>Ustekinumab</a:t>
            </a:r>
            <a:br>
              <a:rPr lang="en-US" dirty="0"/>
            </a:br>
            <a:endParaRPr lang="el-GR" dirty="0">
              <a:solidFill>
                <a:srgbClr val="FFFF00"/>
              </a:solidFill>
            </a:endParaRPr>
          </a:p>
        </p:txBody>
      </p:sp>
      <p:pic>
        <p:nvPicPr>
          <p:cNvPr id="110596" name="Picture 2"/>
          <p:cNvPicPr>
            <a:picLocks noGrp="1" noChangeAspect="1" noChangeArrowheads="1"/>
          </p:cNvPicPr>
          <p:nvPr>
            <p:ph sz="half" idx="1"/>
          </p:nvPr>
        </p:nvPicPr>
        <p:blipFill>
          <a:blip r:embed="rId2" cstate="print"/>
          <a:srcRect/>
          <a:stretch>
            <a:fillRect/>
          </a:stretch>
        </p:blipFill>
        <p:spPr>
          <a:xfrm>
            <a:off x="755650" y="4557713"/>
            <a:ext cx="1414463" cy="2300287"/>
          </a:xfrm>
        </p:spPr>
      </p:pic>
      <p:sp>
        <p:nvSpPr>
          <p:cNvPr id="4" name="Content Placeholder 3"/>
          <p:cNvSpPr>
            <a:spLocks noGrp="1"/>
          </p:cNvSpPr>
          <p:nvPr>
            <p:ph sz="half" idx="2"/>
          </p:nvPr>
        </p:nvSpPr>
        <p:spPr>
          <a:xfrm>
            <a:off x="3635375" y="1268413"/>
            <a:ext cx="5338763" cy="4525962"/>
          </a:xfrm>
        </p:spPr>
        <p:txBody>
          <a:bodyPr>
            <a:normAutofit lnSpcReduction="10000"/>
          </a:bodyPr>
          <a:lstStyle/>
          <a:p>
            <a:pPr>
              <a:defRPr/>
            </a:pPr>
            <a:r>
              <a:rPr lang="el-GR" dirty="0"/>
              <a:t>Μονοκλωνικό αντίσωμα έναντι </a:t>
            </a:r>
            <a:r>
              <a:rPr lang="en-US" dirty="0"/>
              <a:t>IL-12/IL</a:t>
            </a:r>
            <a:r>
              <a:rPr lang="el-GR" dirty="0"/>
              <a:t>-</a:t>
            </a:r>
            <a:r>
              <a:rPr lang="en-US" dirty="0"/>
              <a:t>23</a:t>
            </a:r>
          </a:p>
          <a:p>
            <a:pPr>
              <a:defRPr/>
            </a:pPr>
            <a:r>
              <a:rPr lang="el-GR" dirty="0"/>
              <a:t>Πολύ καλά αποτελέσματα στην ψωρίαση</a:t>
            </a:r>
          </a:p>
          <a:p>
            <a:pPr>
              <a:defRPr/>
            </a:pPr>
            <a:r>
              <a:rPr lang="el-GR" dirty="0"/>
              <a:t>Συγκρίσιμη αποτελεσματικότητα με αντι</a:t>
            </a:r>
            <a:r>
              <a:rPr lang="en-US" dirty="0"/>
              <a:t>-TNF</a:t>
            </a:r>
            <a:r>
              <a:rPr lang="el-GR" dirty="0"/>
              <a:t> σε ΨΑ</a:t>
            </a:r>
          </a:p>
          <a:p>
            <a:pPr>
              <a:defRPr/>
            </a:pPr>
            <a:r>
              <a:rPr lang="el-GR" dirty="0"/>
              <a:t>Αποτελεσματικό σε νόσο </a:t>
            </a:r>
            <a:r>
              <a:rPr lang="en-US" dirty="0"/>
              <a:t>Crohn</a:t>
            </a:r>
          </a:p>
          <a:p>
            <a:pPr>
              <a:defRPr/>
            </a:pPr>
            <a:r>
              <a:rPr lang="el-GR" dirty="0"/>
              <a:t>Όχι αποτελεσματικό σε οφθαλμική φλεγμονή</a:t>
            </a:r>
          </a:p>
          <a:p>
            <a:pPr>
              <a:defRPr/>
            </a:pPr>
            <a:r>
              <a:rPr lang="el-GR" dirty="0"/>
              <a:t>Δεν είναι αποτελεσματικό σε αξονική νόσο</a:t>
            </a:r>
          </a:p>
          <a:p>
            <a:pPr>
              <a:defRPr/>
            </a:pPr>
            <a:r>
              <a:rPr lang="el-GR" dirty="0"/>
              <a:t>Συγκρίσιμο προφίλ ασφάλειας-όχι σχέση με ευκαιριακές λοιμώξεις</a:t>
            </a:r>
          </a:p>
          <a:p>
            <a:pPr>
              <a:defRPr/>
            </a:pPr>
            <a:endParaRPr lang="el-GR" dirty="0"/>
          </a:p>
          <a:p>
            <a:pPr>
              <a:defRPr/>
            </a:pPr>
            <a:r>
              <a:rPr lang="el-GR" dirty="0"/>
              <a:t>Οι εκλεκτικοί αναστολείς </a:t>
            </a:r>
            <a:r>
              <a:rPr lang="en-US" dirty="0"/>
              <a:t>IL-23 </a:t>
            </a:r>
            <a:r>
              <a:rPr lang="el-GR" dirty="0"/>
              <a:t>έχουν καλύτερη αποτελεσματικότητα  με παρόμοιο φάσμα δράσης</a:t>
            </a:r>
            <a:endParaRPr lang="en-US" dirty="0"/>
          </a:p>
          <a:p>
            <a:pPr>
              <a:defRPr/>
            </a:pPr>
            <a:endParaRPr lang="en-US" dirty="0"/>
          </a:p>
          <a:p>
            <a:pPr>
              <a:defRPr/>
            </a:pPr>
            <a:endParaRPr lang="el-GR" dirty="0"/>
          </a:p>
          <a:p>
            <a:pPr>
              <a:buFont typeface="Wingdings" pitchFamily="2" charset="2"/>
              <a:buNone/>
              <a:defRPr/>
            </a:pPr>
            <a:endParaRPr lang="el-GR" dirty="0"/>
          </a:p>
        </p:txBody>
      </p:sp>
      <p:pic>
        <p:nvPicPr>
          <p:cNvPr id="110597" name="Picture 3"/>
          <p:cNvPicPr>
            <a:picLocks noChangeAspect="1" noChangeArrowheads="1"/>
          </p:cNvPicPr>
          <p:nvPr/>
        </p:nvPicPr>
        <p:blipFill>
          <a:blip r:embed="rId3" cstate="print"/>
          <a:srcRect/>
          <a:stretch>
            <a:fillRect/>
          </a:stretch>
        </p:blipFill>
        <p:spPr bwMode="auto">
          <a:xfrm>
            <a:off x="0" y="981075"/>
            <a:ext cx="3313113" cy="3495675"/>
          </a:xfrm>
          <a:prstGeom prst="rect">
            <a:avLst/>
          </a:prstGeom>
          <a:noFill/>
          <a:ln w="9525">
            <a:noFill/>
            <a:miter lim="800000"/>
            <a:headEnd/>
            <a:tailEnd/>
          </a:ln>
        </p:spPr>
      </p:pic>
    </p:spTree>
  </p:cSld>
  <p:clrMapOvr>
    <a:masterClrMapping/>
  </p:clrMapOvr>
  <p:transition advTm="30576"/>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6A2091-A5B1-4839-9480-F1EC204369FF}"/>
              </a:ext>
            </a:extLst>
          </p:cNvPr>
          <p:cNvSpPr>
            <a:spLocks noGrp="1"/>
          </p:cNvSpPr>
          <p:nvPr>
            <p:ph type="title"/>
          </p:nvPr>
        </p:nvSpPr>
        <p:spPr/>
        <p:txBody>
          <a:bodyPr>
            <a:normAutofit/>
          </a:bodyPr>
          <a:lstStyle/>
          <a:p>
            <a:r>
              <a:rPr lang="el-GR" dirty="0">
                <a:solidFill>
                  <a:srgbClr val="FF0000"/>
                </a:solidFill>
              </a:rPr>
              <a:t>Διαφορές μεταξύ φαρμάκων που δρουν στον ίδιο άξονα</a:t>
            </a:r>
            <a:endParaRPr lang="en-US" dirty="0">
              <a:solidFill>
                <a:srgbClr val="FF0000"/>
              </a:solidFill>
            </a:endParaRPr>
          </a:p>
        </p:txBody>
      </p:sp>
      <p:sp>
        <p:nvSpPr>
          <p:cNvPr id="6" name="Text Placeholder 5">
            <a:extLst>
              <a:ext uri="{FF2B5EF4-FFF2-40B4-BE49-F238E27FC236}">
                <a16:creationId xmlns:a16="http://schemas.microsoft.com/office/drawing/2014/main" id="{216FA258-D74D-4A9F-B8CA-8615BB350F54}"/>
              </a:ext>
            </a:extLst>
          </p:cNvPr>
          <p:cNvSpPr>
            <a:spLocks noGrp="1"/>
          </p:cNvSpPr>
          <p:nvPr>
            <p:ph type="body" idx="1"/>
          </p:nvPr>
        </p:nvSpPr>
        <p:spPr/>
        <p:txBody>
          <a:bodyPr/>
          <a:lstStyle/>
          <a:p>
            <a:r>
              <a:rPr lang="en-US" dirty="0"/>
              <a:t>IL12/23 and Il-23 inhibitors</a:t>
            </a:r>
          </a:p>
        </p:txBody>
      </p:sp>
      <p:sp>
        <p:nvSpPr>
          <p:cNvPr id="7" name="Content Placeholder 6">
            <a:extLst>
              <a:ext uri="{FF2B5EF4-FFF2-40B4-BE49-F238E27FC236}">
                <a16:creationId xmlns:a16="http://schemas.microsoft.com/office/drawing/2014/main" id="{6CA87C58-8D4A-417E-8A80-E50CDB2CD302}"/>
              </a:ext>
            </a:extLst>
          </p:cNvPr>
          <p:cNvSpPr>
            <a:spLocks noGrp="1"/>
          </p:cNvSpPr>
          <p:nvPr>
            <p:ph sz="half" idx="2"/>
          </p:nvPr>
        </p:nvSpPr>
        <p:spPr>
          <a:xfrm>
            <a:off x="629842" y="2736056"/>
            <a:ext cx="3868340" cy="2763441"/>
          </a:xfrm>
        </p:spPr>
        <p:txBody>
          <a:bodyPr/>
          <a:lstStyle/>
          <a:p>
            <a:r>
              <a:rPr lang="en-US" dirty="0"/>
              <a:t>Psoriasis</a:t>
            </a:r>
          </a:p>
          <a:p>
            <a:r>
              <a:rPr lang="en-US" dirty="0" err="1"/>
              <a:t>PsA</a:t>
            </a:r>
            <a:r>
              <a:rPr lang="en-US" dirty="0"/>
              <a:t>-Peripheral </a:t>
            </a:r>
            <a:r>
              <a:rPr lang="en-US" dirty="0" err="1"/>
              <a:t>SpA</a:t>
            </a:r>
            <a:endParaRPr lang="en-US" dirty="0"/>
          </a:p>
          <a:p>
            <a:r>
              <a:rPr lang="en-US" dirty="0"/>
              <a:t>AS, Axial </a:t>
            </a:r>
            <a:r>
              <a:rPr lang="en-US" dirty="0" err="1"/>
              <a:t>SpA</a:t>
            </a:r>
            <a:endParaRPr lang="en-US" dirty="0"/>
          </a:p>
          <a:p>
            <a:r>
              <a:rPr lang="en-US" dirty="0"/>
              <a:t>IBD</a:t>
            </a:r>
          </a:p>
          <a:p>
            <a:endParaRPr lang="en-US" dirty="0"/>
          </a:p>
        </p:txBody>
      </p:sp>
      <p:sp>
        <p:nvSpPr>
          <p:cNvPr id="8" name="Text Placeholder 7">
            <a:extLst>
              <a:ext uri="{FF2B5EF4-FFF2-40B4-BE49-F238E27FC236}">
                <a16:creationId xmlns:a16="http://schemas.microsoft.com/office/drawing/2014/main" id="{097A8C4C-C0E0-40BB-88EE-8A07D1FE8428}"/>
              </a:ext>
            </a:extLst>
          </p:cNvPr>
          <p:cNvSpPr>
            <a:spLocks noGrp="1"/>
          </p:cNvSpPr>
          <p:nvPr>
            <p:ph type="body" sz="quarter" idx="3"/>
          </p:nvPr>
        </p:nvSpPr>
        <p:spPr/>
        <p:txBody>
          <a:bodyPr/>
          <a:lstStyle/>
          <a:p>
            <a:r>
              <a:rPr lang="en-US" dirty="0"/>
              <a:t>Il-17 inhibitors</a:t>
            </a:r>
          </a:p>
        </p:txBody>
      </p:sp>
      <p:sp>
        <p:nvSpPr>
          <p:cNvPr id="9" name="Content Placeholder 8">
            <a:extLst>
              <a:ext uri="{FF2B5EF4-FFF2-40B4-BE49-F238E27FC236}">
                <a16:creationId xmlns:a16="http://schemas.microsoft.com/office/drawing/2014/main" id="{B4D9E014-40F3-4149-8DA7-DED0B04F5D33}"/>
              </a:ext>
            </a:extLst>
          </p:cNvPr>
          <p:cNvSpPr>
            <a:spLocks noGrp="1"/>
          </p:cNvSpPr>
          <p:nvPr>
            <p:ph sz="quarter" idx="4"/>
          </p:nvPr>
        </p:nvSpPr>
        <p:spPr>
          <a:xfrm>
            <a:off x="4645820" y="2736056"/>
            <a:ext cx="3887391" cy="2763441"/>
          </a:xfrm>
        </p:spPr>
        <p:txBody>
          <a:bodyPr/>
          <a:lstStyle/>
          <a:p>
            <a:r>
              <a:rPr lang="en-US" dirty="0"/>
              <a:t>Psoriasis</a:t>
            </a:r>
          </a:p>
          <a:p>
            <a:r>
              <a:rPr lang="en-US" dirty="0" err="1"/>
              <a:t>PsA</a:t>
            </a:r>
            <a:r>
              <a:rPr lang="en-US" dirty="0"/>
              <a:t>-Peripheral </a:t>
            </a:r>
            <a:r>
              <a:rPr lang="en-US" dirty="0" err="1"/>
              <a:t>SpA</a:t>
            </a:r>
            <a:endParaRPr lang="en-US" dirty="0"/>
          </a:p>
          <a:p>
            <a:r>
              <a:rPr lang="en-US" dirty="0"/>
              <a:t>AS, Axial </a:t>
            </a:r>
            <a:r>
              <a:rPr lang="en-US" dirty="0" err="1"/>
              <a:t>SpA</a:t>
            </a:r>
            <a:endParaRPr lang="en-US" dirty="0"/>
          </a:p>
          <a:p>
            <a:r>
              <a:rPr lang="en-US" dirty="0"/>
              <a:t>IBD</a:t>
            </a:r>
          </a:p>
          <a:p>
            <a:pPr marL="0" indent="0">
              <a:buNone/>
            </a:pPr>
            <a:endParaRPr lang="en-US" dirty="0"/>
          </a:p>
        </p:txBody>
      </p:sp>
      <p:pic>
        <p:nvPicPr>
          <p:cNvPr id="2052" name="Picture 4" descr="ÎÏÎ¿ÏÎ­Î»ÎµÏÎ¼Î± ÎµÎ¹ÎºÏÎ½Î±Ï Î³Î¹Î± tick mark">
            <a:extLst>
              <a:ext uri="{FF2B5EF4-FFF2-40B4-BE49-F238E27FC236}">
                <a16:creationId xmlns:a16="http://schemas.microsoft.com/office/drawing/2014/main" id="{90328EA6-BE73-43F1-9AD7-720BFA3EA9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7981" y="2739070"/>
            <a:ext cx="452060" cy="4520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ÎÏÎ¿ÏÎ­Î»ÎµÏÎ¼Î± ÎµÎ¹ÎºÏÎ½Î±Ï Î³Î¹Î± tick mark">
            <a:extLst>
              <a:ext uri="{FF2B5EF4-FFF2-40B4-BE49-F238E27FC236}">
                <a16:creationId xmlns:a16="http://schemas.microsoft.com/office/drawing/2014/main" id="{3C5AD984-3F9E-4379-B454-C268E9390B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2866" y="3040954"/>
            <a:ext cx="452060" cy="4520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ÎÏÎ¿ÏÎ­Î»ÎµÏÎ¼Î± ÎµÎ¹ÎºÏÎ½Î±Ï Î³Î¹Î± tick mark">
            <a:extLst>
              <a:ext uri="{FF2B5EF4-FFF2-40B4-BE49-F238E27FC236}">
                <a16:creationId xmlns:a16="http://schemas.microsoft.com/office/drawing/2014/main" id="{ED17B5F4-002B-4EB5-A524-8D6D552BEA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3891746"/>
            <a:ext cx="452060" cy="4520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ÎÏÎ¿ÏÎ­Î»ÎµÏÎ¼Î± ÎµÎ¹ÎºÏÎ½Î±Ï Î³Î¹Î± x mark">
            <a:extLst>
              <a:ext uri="{FF2B5EF4-FFF2-40B4-BE49-F238E27FC236}">
                <a16:creationId xmlns:a16="http://schemas.microsoft.com/office/drawing/2014/main" id="{3F48CEA0-789A-409A-8BFE-2A14629EE2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0443" y="3573016"/>
            <a:ext cx="299598" cy="2995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ÎÏÎ¿ÏÎ­Î»ÎµÏÎ¼Î± ÎµÎ¹ÎºÏÎ½Î±Ï Î³Î¹Î± tick mark">
            <a:extLst>
              <a:ext uri="{FF2B5EF4-FFF2-40B4-BE49-F238E27FC236}">
                <a16:creationId xmlns:a16="http://schemas.microsoft.com/office/drawing/2014/main" id="{00D1BE0F-F62E-4A10-B57D-D78A38C4308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7950" y="2708920"/>
            <a:ext cx="452060" cy="452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ÎÏÎ¿ÏÎ­Î»ÎµÏÎ¼Î± ÎµÎ¹ÎºÏÎ½Î±Ï Î³Î¹Î± tick mark">
            <a:extLst>
              <a:ext uri="{FF2B5EF4-FFF2-40B4-BE49-F238E27FC236}">
                <a16:creationId xmlns:a16="http://schemas.microsoft.com/office/drawing/2014/main" id="{A715B9DB-87B4-4B74-9D0B-CB8F949492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4550" y="3040954"/>
            <a:ext cx="452060" cy="4520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ÎÏÎ¿ÏÎ­Î»ÎµÏÎ¼Î± ÎµÎ¹ÎºÏÎ½Î±Ï Î³Î¹Î± tick mark">
            <a:extLst>
              <a:ext uri="{FF2B5EF4-FFF2-40B4-BE49-F238E27FC236}">
                <a16:creationId xmlns:a16="http://schemas.microsoft.com/office/drawing/2014/main" id="{785F0C5E-1411-475F-9A94-58C49A2D44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4329" y="3448303"/>
            <a:ext cx="452060" cy="4520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ÎÏÎ¿ÏÎ­Î»ÎµÏÎ¼Î± ÎµÎ¹ÎºÏÎ½Î±Ï Î³Î¹Î± x mark">
            <a:extLst>
              <a:ext uri="{FF2B5EF4-FFF2-40B4-BE49-F238E27FC236}">
                <a16:creationId xmlns:a16="http://schemas.microsoft.com/office/drawing/2014/main" id="{FFAF12A0-F541-430A-A64C-318EF67435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9821" y="3900363"/>
            <a:ext cx="299598" cy="299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20112"/>
      </p:ext>
    </p:extLst>
  </p:cSld>
  <p:clrMapOvr>
    <a:masterClrMapping/>
  </p:clrMapOvr>
  <mc:AlternateContent xmlns:mc="http://schemas.openxmlformats.org/markup-compatibility/2006" xmlns:p14="http://schemas.microsoft.com/office/powerpoint/2010/main">
    <mc:Choice Requires="p14">
      <p:transition spd="slow" p14:dur="2000" advTm="51296"/>
    </mc:Choice>
    <mc:Fallback xmlns="">
      <p:transition spd="slow" advTm="51296"/>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err="1">
                <a:solidFill>
                  <a:srgbClr val="FF0000"/>
                </a:solidFill>
              </a:rPr>
              <a:t>Apremilast</a:t>
            </a:r>
            <a:r>
              <a:rPr lang="en-US" dirty="0">
                <a:solidFill>
                  <a:srgbClr val="FF0000"/>
                </a:solidFill>
              </a:rPr>
              <a:t>.  </a:t>
            </a:r>
            <a:r>
              <a:rPr lang="el-GR" dirty="0">
                <a:solidFill>
                  <a:srgbClr val="FF0000"/>
                </a:solidFill>
              </a:rPr>
              <a:t>Ένα καινούργιο φάρμακο στην ΨΑ</a:t>
            </a:r>
          </a:p>
        </p:txBody>
      </p:sp>
      <p:sp>
        <p:nvSpPr>
          <p:cNvPr id="7" name="Content Placeholder 6"/>
          <p:cNvSpPr>
            <a:spLocks noGrp="1"/>
          </p:cNvSpPr>
          <p:nvPr>
            <p:ph sz="half" idx="1"/>
          </p:nvPr>
        </p:nvSpPr>
        <p:spPr/>
        <p:txBody>
          <a:bodyPr/>
          <a:lstStyle/>
          <a:p>
            <a:pPr>
              <a:defRPr/>
            </a:pPr>
            <a:endParaRPr lang="el-GR" dirty="0"/>
          </a:p>
        </p:txBody>
      </p:sp>
      <p:sp>
        <p:nvSpPr>
          <p:cNvPr id="4" name="Content Placeholder 3"/>
          <p:cNvSpPr>
            <a:spLocks noGrp="1"/>
          </p:cNvSpPr>
          <p:nvPr>
            <p:ph sz="half" idx="2"/>
          </p:nvPr>
        </p:nvSpPr>
        <p:spPr>
          <a:xfrm>
            <a:off x="4932363" y="1600200"/>
            <a:ext cx="4211637" cy="4525963"/>
          </a:xfrm>
        </p:spPr>
        <p:txBody>
          <a:bodyPr>
            <a:normAutofit/>
          </a:bodyPr>
          <a:lstStyle/>
          <a:p>
            <a:pPr>
              <a:defRPr/>
            </a:pPr>
            <a:r>
              <a:rPr lang="el-GR" sz="3200" dirty="0"/>
              <a:t>Μικρό μόριο-όχι μονοκλωνικό αντίσωμα.  Δίνεται από το στόμα</a:t>
            </a:r>
          </a:p>
          <a:p>
            <a:pPr>
              <a:defRPr/>
            </a:pPr>
            <a:r>
              <a:rPr lang="el-GR" sz="3200" dirty="0"/>
              <a:t>Αναστολέας φωσφοδιεστεράσης</a:t>
            </a:r>
            <a:r>
              <a:rPr lang="en-US" sz="3200" dirty="0"/>
              <a:t>-</a:t>
            </a:r>
            <a:r>
              <a:rPr lang="el-GR" sz="3200" dirty="0"/>
              <a:t>4</a:t>
            </a:r>
          </a:p>
          <a:p>
            <a:pPr>
              <a:defRPr/>
            </a:pPr>
            <a:r>
              <a:rPr lang="el-GR" sz="3200" dirty="0"/>
              <a:t>Καλό προφίλ ασφάλειας</a:t>
            </a:r>
          </a:p>
        </p:txBody>
      </p:sp>
      <p:pic>
        <p:nvPicPr>
          <p:cNvPr id="111620" name="Content Placeholder 3" descr="http://img.medscape.com/article/815/272/815272-fig2.jpg"/>
          <p:cNvPicPr>
            <a:picLocks/>
          </p:cNvPicPr>
          <p:nvPr/>
        </p:nvPicPr>
        <p:blipFill>
          <a:blip r:embed="rId2" cstate="print"/>
          <a:srcRect/>
          <a:stretch>
            <a:fillRect/>
          </a:stretch>
        </p:blipFill>
        <p:spPr bwMode="auto">
          <a:xfrm>
            <a:off x="395288" y="1989138"/>
            <a:ext cx="3240087" cy="4032250"/>
          </a:xfrm>
          <a:prstGeom prst="rect">
            <a:avLst/>
          </a:prstGeom>
          <a:noFill/>
          <a:ln w="9525">
            <a:noFill/>
            <a:miter lim="800000"/>
            <a:headEnd/>
            <a:tailEnd/>
          </a:ln>
        </p:spPr>
      </p:pic>
    </p:spTree>
  </p:cSld>
  <p:clrMapOvr>
    <a:masterClrMapping/>
  </p:clrMapOvr>
  <p:transition advTm="53914"/>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F6CB6-466E-4410-A0D5-75C7EE960B84}"/>
              </a:ext>
            </a:extLst>
          </p:cNvPr>
          <p:cNvSpPr>
            <a:spLocks noGrp="1"/>
          </p:cNvSpPr>
          <p:nvPr>
            <p:ph type="title"/>
          </p:nvPr>
        </p:nvSpPr>
        <p:spPr/>
        <p:txBody>
          <a:bodyPr/>
          <a:lstStyle/>
          <a:p>
            <a:r>
              <a:rPr lang="en-US" dirty="0" err="1">
                <a:solidFill>
                  <a:srgbClr val="FF0000"/>
                </a:solidFill>
              </a:rPr>
              <a:t>Jakinibs</a:t>
            </a:r>
            <a:r>
              <a:rPr lang="el-GR" dirty="0">
                <a:solidFill>
                  <a:srgbClr val="FF0000"/>
                </a:solidFill>
              </a:rPr>
              <a:t>-Μια καινούργια θεραπευτική κατηγορία με ταχεία εξέλιξη</a:t>
            </a:r>
            <a:endParaRPr lang="en-US" dirty="0">
              <a:solidFill>
                <a:srgbClr val="FF0000"/>
              </a:solidFill>
            </a:endParaRPr>
          </a:p>
        </p:txBody>
      </p:sp>
      <p:sp>
        <p:nvSpPr>
          <p:cNvPr id="3" name="Content Placeholder 2">
            <a:extLst>
              <a:ext uri="{FF2B5EF4-FFF2-40B4-BE49-F238E27FC236}">
                <a16:creationId xmlns:a16="http://schemas.microsoft.com/office/drawing/2014/main" id="{F2EC4466-184E-447A-BB1A-E77BC17B2CB6}"/>
              </a:ext>
            </a:extLst>
          </p:cNvPr>
          <p:cNvSpPr>
            <a:spLocks noGrp="1"/>
          </p:cNvSpPr>
          <p:nvPr>
            <p:ph idx="1"/>
          </p:nvPr>
        </p:nvSpPr>
        <p:spPr/>
        <p:txBody>
          <a:bodyPr/>
          <a:lstStyle/>
          <a:p>
            <a:endParaRPr lang="en-US" dirty="0"/>
          </a:p>
        </p:txBody>
      </p:sp>
      <p:pic>
        <p:nvPicPr>
          <p:cNvPr id="1026" name="Picture 2" descr="Image result for jak stat pathway">
            <a:extLst>
              <a:ext uri="{FF2B5EF4-FFF2-40B4-BE49-F238E27FC236}">
                <a16:creationId xmlns:a16="http://schemas.microsoft.com/office/drawing/2014/main" id="{694F7F85-5B53-4D8A-929D-668204758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70" y="2282639"/>
            <a:ext cx="3748998" cy="36596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00F2358-9A53-4843-891D-0AD779CE4CF4}"/>
              </a:ext>
            </a:extLst>
          </p:cNvPr>
          <p:cNvPicPr>
            <a:picLocks noChangeAspect="1"/>
          </p:cNvPicPr>
          <p:nvPr/>
        </p:nvPicPr>
        <p:blipFill>
          <a:blip r:embed="rId3"/>
          <a:stretch>
            <a:fillRect/>
          </a:stretch>
        </p:blipFill>
        <p:spPr>
          <a:xfrm>
            <a:off x="3976969" y="2322229"/>
            <a:ext cx="5093072" cy="3393890"/>
          </a:xfrm>
          <a:prstGeom prst="rect">
            <a:avLst/>
          </a:prstGeom>
        </p:spPr>
      </p:pic>
    </p:spTree>
    <p:extLst>
      <p:ext uri="{BB962C8B-B14F-4D97-AF65-F5344CB8AC3E}">
        <p14:creationId xmlns:p14="http://schemas.microsoft.com/office/powerpoint/2010/main" val="2177599465"/>
      </p:ext>
    </p:extLst>
  </p:cSld>
  <p:clrMapOvr>
    <a:masterClrMapping/>
  </p:clrMapOvr>
  <mc:AlternateContent xmlns:mc="http://schemas.openxmlformats.org/markup-compatibility/2006" xmlns:p14="http://schemas.microsoft.com/office/powerpoint/2010/main">
    <mc:Choice Requires="p14">
      <p:transition spd="slow" p14:dur="2000" advTm="46489"/>
    </mc:Choice>
    <mc:Fallback xmlns="">
      <p:transition spd="slow" advTm="46489"/>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p:cNvSpPr/>
          <p:nvPr/>
        </p:nvSpPr>
        <p:spPr bwMode="auto">
          <a:xfrm>
            <a:off x="2047567" y="3813859"/>
            <a:ext cx="5181600" cy="2220685"/>
          </a:xfrm>
          <a:custGeom>
            <a:avLst/>
            <a:gdLst>
              <a:gd name="connsiteX0" fmla="*/ 0 w 5181600"/>
              <a:gd name="connsiteY0" fmla="*/ 2220685 h 2220685"/>
              <a:gd name="connsiteX1" fmla="*/ 0 w 5181600"/>
              <a:gd name="connsiteY1" fmla="*/ 1886857 h 2220685"/>
              <a:gd name="connsiteX2" fmla="*/ 174172 w 5181600"/>
              <a:gd name="connsiteY2" fmla="*/ 1204685 h 2220685"/>
              <a:gd name="connsiteX3" fmla="*/ 725715 w 5181600"/>
              <a:gd name="connsiteY3" fmla="*/ 580571 h 2220685"/>
              <a:gd name="connsiteX4" fmla="*/ 1407886 w 5181600"/>
              <a:gd name="connsiteY4" fmla="*/ 246743 h 2220685"/>
              <a:gd name="connsiteX5" fmla="*/ 2002972 w 5181600"/>
              <a:gd name="connsiteY5" fmla="*/ 87085 h 2220685"/>
              <a:gd name="connsiteX6" fmla="*/ 2917372 w 5181600"/>
              <a:gd name="connsiteY6" fmla="*/ 0 h 2220685"/>
              <a:gd name="connsiteX7" fmla="*/ 3556000 w 5181600"/>
              <a:gd name="connsiteY7" fmla="*/ 145143 h 2220685"/>
              <a:gd name="connsiteX8" fmla="*/ 4180115 w 5181600"/>
              <a:gd name="connsiteY8" fmla="*/ 406400 h 2220685"/>
              <a:gd name="connsiteX9" fmla="*/ 4717143 w 5181600"/>
              <a:gd name="connsiteY9" fmla="*/ 827314 h 2220685"/>
              <a:gd name="connsiteX10" fmla="*/ 5036457 w 5181600"/>
              <a:gd name="connsiteY10" fmla="*/ 1277257 h 2220685"/>
              <a:gd name="connsiteX11" fmla="*/ 5167086 w 5181600"/>
              <a:gd name="connsiteY11" fmla="*/ 1436914 h 2220685"/>
              <a:gd name="connsiteX12" fmla="*/ 5181600 w 5181600"/>
              <a:gd name="connsiteY12" fmla="*/ 2206171 h 2220685"/>
              <a:gd name="connsiteX13" fmla="*/ 0 w 5181600"/>
              <a:gd name="connsiteY13" fmla="*/ 2220685 h 22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1600" h="2220685">
                <a:moveTo>
                  <a:pt x="0" y="2220685"/>
                </a:moveTo>
                <a:lnTo>
                  <a:pt x="0" y="1886857"/>
                </a:lnTo>
                <a:lnTo>
                  <a:pt x="174172" y="1204685"/>
                </a:lnTo>
                <a:lnTo>
                  <a:pt x="725715" y="580571"/>
                </a:lnTo>
                <a:lnTo>
                  <a:pt x="1407886" y="246743"/>
                </a:lnTo>
                <a:lnTo>
                  <a:pt x="2002972" y="87085"/>
                </a:lnTo>
                <a:lnTo>
                  <a:pt x="2917372" y="0"/>
                </a:lnTo>
                <a:lnTo>
                  <a:pt x="3556000" y="145143"/>
                </a:lnTo>
                <a:lnTo>
                  <a:pt x="4180115" y="406400"/>
                </a:lnTo>
                <a:lnTo>
                  <a:pt x="4717143" y="827314"/>
                </a:lnTo>
                <a:lnTo>
                  <a:pt x="5036457" y="1277257"/>
                </a:lnTo>
                <a:lnTo>
                  <a:pt x="5167086" y="1436914"/>
                </a:lnTo>
                <a:lnTo>
                  <a:pt x="5181600" y="2206171"/>
                </a:lnTo>
                <a:lnTo>
                  <a:pt x="0" y="2220685"/>
                </a:lnTo>
                <a:close/>
              </a:path>
            </a:pathLst>
          </a:custGeom>
          <a:solidFill>
            <a:srgbClr val="327788">
              <a:alpha val="10000"/>
            </a:srgbClr>
          </a:solidFill>
          <a:ln w="28575" cap="flat" cmpd="sng" algn="ctr">
            <a:noFill/>
            <a:prstDash val="solid"/>
            <a:round/>
            <a:headEnd type="none" w="med" len="med"/>
            <a:tailEnd type="none" w="med" len="med"/>
          </a:ln>
          <a:effectLst/>
        </p:spPr>
        <p:txBody>
          <a:bodyPr wrap="none" lIns="0" tIns="0" rIns="0" bIns="0" rtlCol="0">
            <a:spAutoFit/>
          </a:bodyPr>
          <a:lstStyle/>
          <a:p>
            <a:pPr algn="ctr" rtl="0" eaLnBrk="0" fontAlgn="base" hangingPunct="0">
              <a:spcBef>
                <a:spcPct val="0"/>
              </a:spcBef>
              <a:spcAft>
                <a:spcPct val="0"/>
              </a:spcAft>
              <a:defRPr/>
            </a:pPr>
            <a:endParaRPr lang="en-US" sz="2000" dirty="0">
              <a:solidFill>
                <a:srgbClr val="000000"/>
              </a:solidFill>
              <a:cs typeface="Arial" charset="0"/>
            </a:endParaRPr>
          </a:p>
        </p:txBody>
      </p:sp>
      <p:sp>
        <p:nvSpPr>
          <p:cNvPr id="25" name="Block Arc 24"/>
          <p:cNvSpPr/>
          <p:nvPr/>
        </p:nvSpPr>
        <p:spPr bwMode="auto">
          <a:xfrm>
            <a:off x="2017713" y="3789040"/>
            <a:ext cx="5238750" cy="3898900"/>
          </a:xfrm>
          <a:prstGeom prst="blockArc">
            <a:avLst>
              <a:gd name="adj1" fmla="val 10507193"/>
              <a:gd name="adj2" fmla="val 20913812"/>
              <a:gd name="adj3" fmla="val 895"/>
            </a:avLst>
          </a:prstGeom>
          <a:solidFill>
            <a:srgbClr val="327788"/>
          </a:solidFill>
          <a:ln w="31750" cap="flat" cmpd="sng" algn="ctr">
            <a:solidFill>
              <a:srgbClr val="327788"/>
            </a:solidFill>
            <a:prstDash val="solid"/>
            <a:round/>
            <a:headEnd type="none" w="med" len="med"/>
            <a:tailEnd type="none" w="med" len="med"/>
          </a:ln>
          <a:effectLst/>
        </p:spPr>
        <p:txBody>
          <a:bodyPr lIns="0" tIns="0" rIns="0" bIns="0" rtlCol="0"/>
          <a:lstStyle/>
          <a:p>
            <a:pPr algn="ctr" rtl="0" eaLnBrk="0" fontAlgn="base" hangingPunct="0">
              <a:spcBef>
                <a:spcPct val="0"/>
              </a:spcBef>
              <a:spcAft>
                <a:spcPct val="0"/>
              </a:spcAft>
              <a:defRPr/>
            </a:pPr>
            <a:endParaRPr lang="en-US" sz="2000" dirty="0">
              <a:solidFill>
                <a:srgbClr val="000000"/>
              </a:solidFill>
              <a:cs typeface="Arial" pitchFamily="34" charset="0"/>
            </a:endParaRPr>
          </a:p>
        </p:txBody>
      </p:sp>
      <p:sp>
        <p:nvSpPr>
          <p:cNvPr id="11" name="Block Arc 10"/>
          <p:cNvSpPr/>
          <p:nvPr/>
        </p:nvSpPr>
        <p:spPr bwMode="auto">
          <a:xfrm>
            <a:off x="1317625" y="1881924"/>
            <a:ext cx="6537325" cy="2728912"/>
          </a:xfrm>
          <a:prstGeom prst="blockArc">
            <a:avLst>
              <a:gd name="adj1" fmla="val 11709025"/>
              <a:gd name="adj2" fmla="val 20525242"/>
              <a:gd name="adj3" fmla="val 0"/>
            </a:avLst>
          </a:prstGeom>
          <a:solidFill>
            <a:schemeClr val="bg1">
              <a:lumMod val="20000"/>
              <a:lumOff val="80000"/>
            </a:schemeClr>
          </a:solidFill>
          <a:ln w="127000" cap="flat" cmpd="sng" algn="ctr">
            <a:solidFill>
              <a:schemeClr val="bg1">
                <a:lumMod val="40000"/>
                <a:lumOff val="60000"/>
              </a:schemeClr>
            </a:solidFill>
            <a:prstDash val="solid"/>
            <a:round/>
            <a:headEnd type="none" w="med" len="med"/>
            <a:tailEnd type="none" w="med" len="med"/>
          </a:ln>
          <a:effectLst>
            <a:outerShdw blurRad="50800" dist="38100" dir="16200000" rotWithShape="0">
              <a:prstClr val="black">
                <a:alpha val="50000"/>
              </a:prstClr>
            </a:outerShdw>
          </a:effectLst>
        </p:spPr>
        <p:txBody>
          <a:bodyPr lIns="0" tIns="0" rIns="0" bIns="0" rtlCol="0"/>
          <a:lstStyle/>
          <a:p>
            <a:pPr algn="ctr" rtl="0" eaLnBrk="0" fontAlgn="base" hangingPunct="0">
              <a:spcBef>
                <a:spcPct val="0"/>
              </a:spcBef>
              <a:spcAft>
                <a:spcPct val="0"/>
              </a:spcAft>
              <a:defRPr/>
            </a:pPr>
            <a:endParaRPr lang="en-US" sz="2000" dirty="0">
              <a:solidFill>
                <a:srgbClr val="000000"/>
              </a:solidFill>
              <a:cs typeface="Arial" pitchFamily="34" charset="0"/>
            </a:endParaRPr>
          </a:p>
        </p:txBody>
      </p:sp>
      <p:sp>
        <p:nvSpPr>
          <p:cNvPr id="2" name="Title 1"/>
          <p:cNvSpPr>
            <a:spLocks noGrp="1"/>
          </p:cNvSpPr>
          <p:nvPr>
            <p:ph type="title"/>
          </p:nvPr>
        </p:nvSpPr>
        <p:spPr>
          <a:xfrm>
            <a:off x="206477" y="145542"/>
            <a:ext cx="9115653" cy="1143000"/>
          </a:xfrm>
        </p:spPr>
        <p:txBody>
          <a:bodyPr rtlCol="0">
            <a:normAutofit/>
          </a:bodyPr>
          <a:lstStyle/>
          <a:p>
            <a:pPr rtl="0"/>
            <a:r>
              <a:rPr lang="el" sz="2800" dirty="0">
                <a:solidFill>
                  <a:srgbClr val="FF0000"/>
                </a:solidFill>
              </a:rPr>
              <a:t>Από εξωκυττάρια σε ενδοκυττάρια: Μεταγωγή σήματος</a:t>
            </a:r>
            <a:endParaRPr lang="en-GB" sz="2800" dirty="0">
              <a:solidFill>
                <a:srgbClr val="FF0000"/>
              </a:solidFill>
            </a:endParaRPr>
          </a:p>
        </p:txBody>
      </p:sp>
      <p:sp>
        <p:nvSpPr>
          <p:cNvPr id="8" name="Footer Placeholder 7"/>
          <p:cNvSpPr>
            <a:spLocks noGrp="1"/>
          </p:cNvSpPr>
          <p:nvPr>
            <p:ph type="ftr" sz="quarter" idx="11"/>
          </p:nvPr>
        </p:nvSpPr>
        <p:spPr/>
        <p:txBody>
          <a:bodyPr rtlCol="0"/>
          <a:lstStyle/>
          <a:p>
            <a:pPr rtl="0"/>
            <a:endParaRPr lang="en-US" sz="800" dirty="0"/>
          </a:p>
          <a:p>
            <a:pPr rtl="0"/>
            <a:r>
              <a:rPr lang="el" sz="800" dirty="0"/>
              <a:t>1. Scatizzi JC, et al. In: Firestein GS, et al. Kelley's Textbook of Rheumatology. 8th ed. Philadelphia: Saunders Elsevier; 2009. </a:t>
            </a:r>
          </a:p>
          <a:p>
            <a:pPr rtl="0"/>
            <a:r>
              <a:rPr lang="el" sz="800" dirty="0"/>
              <a:t>2. Murphy K, et al. In: Janeway’s Immunobiology. 7th ed. NY: Garland; 2008:1–38. 3. Mavers M, et al. </a:t>
            </a:r>
            <a:r>
              <a:rPr lang="el" sz="800" i="1" dirty="0"/>
              <a:t>Curr Rheum Rep </a:t>
            </a:r>
            <a:r>
              <a:rPr lang="el" sz="800" dirty="0"/>
              <a:t>2009;11:378–385.</a:t>
            </a:r>
            <a:endParaRPr lang="en-GB" sz="800" dirty="0"/>
          </a:p>
        </p:txBody>
      </p:sp>
      <p:sp>
        <p:nvSpPr>
          <p:cNvPr id="4" name="Block Arc 3"/>
          <p:cNvSpPr/>
          <p:nvPr/>
        </p:nvSpPr>
        <p:spPr bwMode="auto">
          <a:xfrm>
            <a:off x="1296988" y="1888274"/>
            <a:ext cx="6537325" cy="2814637"/>
          </a:xfrm>
          <a:prstGeom prst="blockArc">
            <a:avLst>
              <a:gd name="adj1" fmla="val 11791322"/>
              <a:gd name="adj2" fmla="val 20525242"/>
              <a:gd name="adj3" fmla="val 0"/>
            </a:avLst>
          </a:prstGeom>
          <a:solidFill>
            <a:schemeClr val="bg1">
              <a:lumMod val="20000"/>
              <a:lumOff val="80000"/>
            </a:schemeClr>
          </a:solidFill>
          <a:ln w="127000" cap="flat" cmpd="sng" algn="ctr">
            <a:solidFill>
              <a:schemeClr val="bg1">
                <a:lumMod val="40000"/>
                <a:lumOff val="60000"/>
              </a:schemeClr>
            </a:solidFill>
            <a:prstDash val="solid"/>
            <a:round/>
            <a:headEnd type="none" w="med" len="med"/>
            <a:tailEnd type="none" w="med" len="med"/>
          </a:ln>
          <a:effectLst>
            <a:outerShdw blurRad="50800" dist="50800" dir="5400000" algn="ctr" rotWithShape="0">
              <a:schemeClr val="tx1">
                <a:alpha val="50000"/>
              </a:schemeClr>
            </a:outerShdw>
          </a:effectLst>
        </p:spPr>
        <p:txBody>
          <a:bodyPr lIns="0" tIns="0" rIns="0" bIns="0" rtlCol="0"/>
          <a:lstStyle/>
          <a:p>
            <a:pPr algn="ctr" rtl="0" eaLnBrk="0" fontAlgn="base" hangingPunct="0">
              <a:spcBef>
                <a:spcPct val="0"/>
              </a:spcBef>
              <a:spcAft>
                <a:spcPct val="0"/>
              </a:spcAft>
              <a:defRPr/>
            </a:pPr>
            <a:endParaRPr lang="en-US" sz="2000" dirty="0">
              <a:solidFill>
                <a:srgbClr val="000000"/>
              </a:solidFill>
              <a:cs typeface="Arial" pitchFamily="34" charset="0"/>
            </a:endParaRPr>
          </a:p>
        </p:txBody>
      </p:sp>
      <p:grpSp>
        <p:nvGrpSpPr>
          <p:cNvPr id="3" name="Group 30"/>
          <p:cNvGrpSpPr>
            <a:grpSpLocks noChangeAspect="1"/>
          </p:cNvGrpSpPr>
          <p:nvPr/>
        </p:nvGrpSpPr>
        <p:grpSpPr>
          <a:xfrm rot="20552993">
            <a:off x="4857109" y="1534636"/>
            <a:ext cx="401182" cy="506908"/>
            <a:chOff x="6777070" y="3552683"/>
            <a:chExt cx="169708" cy="338464"/>
          </a:xfrm>
          <a:solidFill>
            <a:srgbClr val="327788"/>
          </a:solidFill>
          <a:scene3d>
            <a:camera prst="orthographicFront">
              <a:rot lat="0" lon="0" rev="20580000"/>
            </a:camera>
            <a:lightRig rig="threePt" dir="t"/>
          </a:scene3d>
        </p:grpSpPr>
        <p:sp>
          <p:nvSpPr>
            <p:cNvPr id="6" name="Freeform 5"/>
            <p:cNvSpPr/>
            <p:nvPr/>
          </p:nvSpPr>
          <p:spPr bwMode="auto">
            <a:xfrm rot="5400000">
              <a:off x="6735070" y="3679438"/>
              <a:ext cx="338464" cy="84953"/>
            </a:xfrm>
            <a:custGeom>
              <a:avLst/>
              <a:gdLst>
                <a:gd name="connsiteX0" fmla="*/ 161925 w 521494"/>
                <a:gd name="connsiteY0" fmla="*/ 115219 h 120253"/>
                <a:gd name="connsiteX1" fmla="*/ 161925 w 521494"/>
                <a:gd name="connsiteY1" fmla="*/ 115219 h 120253"/>
                <a:gd name="connsiteX2" fmla="*/ 140494 w 521494"/>
                <a:gd name="connsiteY2" fmla="*/ 110456 h 120253"/>
                <a:gd name="connsiteX3" fmla="*/ 128588 w 521494"/>
                <a:gd name="connsiteY3" fmla="*/ 108075 h 120253"/>
                <a:gd name="connsiteX4" fmla="*/ 97631 w 521494"/>
                <a:gd name="connsiteY4" fmla="*/ 110456 h 120253"/>
                <a:gd name="connsiteX5" fmla="*/ 71438 w 521494"/>
                <a:gd name="connsiteY5" fmla="*/ 112837 h 120253"/>
                <a:gd name="connsiteX6" fmla="*/ 66675 w 521494"/>
                <a:gd name="connsiteY6" fmla="*/ 105694 h 120253"/>
                <a:gd name="connsiteX7" fmla="*/ 59531 w 521494"/>
                <a:gd name="connsiteY7" fmla="*/ 100931 h 120253"/>
                <a:gd name="connsiteX8" fmla="*/ 47625 w 521494"/>
                <a:gd name="connsiteY8" fmla="*/ 84262 h 120253"/>
                <a:gd name="connsiteX9" fmla="*/ 45244 w 521494"/>
                <a:gd name="connsiteY9" fmla="*/ 77119 h 120253"/>
                <a:gd name="connsiteX10" fmla="*/ 42863 w 521494"/>
                <a:gd name="connsiteY10" fmla="*/ 43781 h 120253"/>
                <a:gd name="connsiteX11" fmla="*/ 35719 w 521494"/>
                <a:gd name="connsiteY11" fmla="*/ 36637 h 120253"/>
                <a:gd name="connsiteX12" fmla="*/ 30956 w 521494"/>
                <a:gd name="connsiteY12" fmla="*/ 29494 h 120253"/>
                <a:gd name="connsiteX13" fmla="*/ 0 w 521494"/>
                <a:gd name="connsiteY13" fmla="*/ 19969 h 120253"/>
                <a:gd name="connsiteX14" fmla="*/ 2381 w 521494"/>
                <a:gd name="connsiteY14" fmla="*/ 10444 h 120253"/>
                <a:gd name="connsiteX15" fmla="*/ 9525 w 521494"/>
                <a:gd name="connsiteY15" fmla="*/ 8062 h 120253"/>
                <a:gd name="connsiteX16" fmla="*/ 35719 w 521494"/>
                <a:gd name="connsiteY16" fmla="*/ 919 h 120253"/>
                <a:gd name="connsiteX17" fmla="*/ 107156 w 521494"/>
                <a:gd name="connsiteY17" fmla="*/ 3300 h 120253"/>
                <a:gd name="connsiteX18" fmla="*/ 121444 w 521494"/>
                <a:gd name="connsiteY18" fmla="*/ 12825 h 120253"/>
                <a:gd name="connsiteX19" fmla="*/ 126206 w 521494"/>
                <a:gd name="connsiteY19" fmla="*/ 19969 h 120253"/>
                <a:gd name="connsiteX20" fmla="*/ 133350 w 521494"/>
                <a:gd name="connsiteY20" fmla="*/ 34256 h 120253"/>
                <a:gd name="connsiteX21" fmla="*/ 140494 w 521494"/>
                <a:gd name="connsiteY21" fmla="*/ 39019 h 120253"/>
                <a:gd name="connsiteX22" fmla="*/ 142875 w 521494"/>
                <a:gd name="connsiteY22" fmla="*/ 46162 h 120253"/>
                <a:gd name="connsiteX23" fmla="*/ 157163 w 521494"/>
                <a:gd name="connsiteY23" fmla="*/ 58069 h 120253"/>
                <a:gd name="connsiteX24" fmla="*/ 164306 w 521494"/>
                <a:gd name="connsiteY24" fmla="*/ 60450 h 120253"/>
                <a:gd name="connsiteX25" fmla="*/ 185738 w 521494"/>
                <a:gd name="connsiteY25" fmla="*/ 72356 h 120253"/>
                <a:gd name="connsiteX26" fmla="*/ 488156 w 521494"/>
                <a:gd name="connsiteY26" fmla="*/ 74737 h 120253"/>
                <a:gd name="connsiteX27" fmla="*/ 495300 w 521494"/>
                <a:gd name="connsiteY27" fmla="*/ 79500 h 120253"/>
                <a:gd name="connsiteX28" fmla="*/ 502444 w 521494"/>
                <a:gd name="connsiteY28" fmla="*/ 81881 h 120253"/>
                <a:gd name="connsiteX29" fmla="*/ 504825 w 521494"/>
                <a:gd name="connsiteY29" fmla="*/ 89025 h 120253"/>
                <a:gd name="connsiteX30" fmla="*/ 519113 w 521494"/>
                <a:gd name="connsiteY30" fmla="*/ 98550 h 120253"/>
                <a:gd name="connsiteX31" fmla="*/ 521494 w 521494"/>
                <a:gd name="connsiteY31" fmla="*/ 105694 h 120253"/>
                <a:gd name="connsiteX32" fmla="*/ 514350 w 521494"/>
                <a:gd name="connsiteY32" fmla="*/ 119981 h 120253"/>
                <a:gd name="connsiteX33" fmla="*/ 500063 w 521494"/>
                <a:gd name="connsiteY33" fmla="*/ 117600 h 120253"/>
                <a:gd name="connsiteX34" fmla="*/ 492919 w 521494"/>
                <a:gd name="connsiteY34" fmla="*/ 112837 h 120253"/>
                <a:gd name="connsiteX35" fmla="*/ 452438 w 521494"/>
                <a:gd name="connsiteY35" fmla="*/ 115219 h 120253"/>
                <a:gd name="connsiteX36" fmla="*/ 419100 w 521494"/>
                <a:gd name="connsiteY36" fmla="*/ 112837 h 120253"/>
                <a:gd name="connsiteX37" fmla="*/ 259556 w 521494"/>
                <a:gd name="connsiteY37" fmla="*/ 108075 h 120253"/>
                <a:gd name="connsiteX38" fmla="*/ 223838 w 521494"/>
                <a:gd name="connsiteY38" fmla="*/ 110456 h 120253"/>
                <a:gd name="connsiteX39" fmla="*/ 209550 w 521494"/>
                <a:gd name="connsiteY39" fmla="*/ 115219 h 120253"/>
                <a:gd name="connsiteX40" fmla="*/ 183356 w 521494"/>
                <a:gd name="connsiteY40" fmla="*/ 110456 h 120253"/>
                <a:gd name="connsiteX41" fmla="*/ 164306 w 521494"/>
                <a:gd name="connsiteY41" fmla="*/ 105694 h 120253"/>
                <a:gd name="connsiteX42" fmla="*/ 161925 w 521494"/>
                <a:gd name="connsiteY42" fmla="*/ 115219 h 120253"/>
                <a:gd name="connsiteX0" fmla="*/ 164306 w 521494"/>
                <a:gd name="connsiteY0" fmla="*/ 105694 h 120253"/>
                <a:gd name="connsiteX1" fmla="*/ 161925 w 521494"/>
                <a:gd name="connsiteY1" fmla="*/ 115219 h 120253"/>
                <a:gd name="connsiteX2" fmla="*/ 140494 w 521494"/>
                <a:gd name="connsiteY2" fmla="*/ 110456 h 120253"/>
                <a:gd name="connsiteX3" fmla="*/ 128588 w 521494"/>
                <a:gd name="connsiteY3" fmla="*/ 108075 h 120253"/>
                <a:gd name="connsiteX4" fmla="*/ 97631 w 521494"/>
                <a:gd name="connsiteY4" fmla="*/ 110456 h 120253"/>
                <a:gd name="connsiteX5" fmla="*/ 71438 w 521494"/>
                <a:gd name="connsiteY5" fmla="*/ 112837 h 120253"/>
                <a:gd name="connsiteX6" fmla="*/ 66675 w 521494"/>
                <a:gd name="connsiteY6" fmla="*/ 105694 h 120253"/>
                <a:gd name="connsiteX7" fmla="*/ 59531 w 521494"/>
                <a:gd name="connsiteY7" fmla="*/ 100931 h 120253"/>
                <a:gd name="connsiteX8" fmla="*/ 47625 w 521494"/>
                <a:gd name="connsiteY8" fmla="*/ 84262 h 120253"/>
                <a:gd name="connsiteX9" fmla="*/ 45244 w 521494"/>
                <a:gd name="connsiteY9" fmla="*/ 77119 h 120253"/>
                <a:gd name="connsiteX10" fmla="*/ 42863 w 521494"/>
                <a:gd name="connsiteY10" fmla="*/ 43781 h 120253"/>
                <a:gd name="connsiteX11" fmla="*/ 35719 w 521494"/>
                <a:gd name="connsiteY11" fmla="*/ 36637 h 120253"/>
                <a:gd name="connsiteX12" fmla="*/ 30956 w 521494"/>
                <a:gd name="connsiteY12" fmla="*/ 29494 h 120253"/>
                <a:gd name="connsiteX13" fmla="*/ 0 w 521494"/>
                <a:gd name="connsiteY13" fmla="*/ 19969 h 120253"/>
                <a:gd name="connsiteX14" fmla="*/ 2381 w 521494"/>
                <a:gd name="connsiteY14" fmla="*/ 10444 h 120253"/>
                <a:gd name="connsiteX15" fmla="*/ 9525 w 521494"/>
                <a:gd name="connsiteY15" fmla="*/ 8062 h 120253"/>
                <a:gd name="connsiteX16" fmla="*/ 35719 w 521494"/>
                <a:gd name="connsiteY16" fmla="*/ 919 h 120253"/>
                <a:gd name="connsiteX17" fmla="*/ 107156 w 521494"/>
                <a:gd name="connsiteY17" fmla="*/ 3300 h 120253"/>
                <a:gd name="connsiteX18" fmla="*/ 121444 w 521494"/>
                <a:gd name="connsiteY18" fmla="*/ 12825 h 120253"/>
                <a:gd name="connsiteX19" fmla="*/ 126206 w 521494"/>
                <a:gd name="connsiteY19" fmla="*/ 19969 h 120253"/>
                <a:gd name="connsiteX20" fmla="*/ 133350 w 521494"/>
                <a:gd name="connsiteY20" fmla="*/ 34256 h 120253"/>
                <a:gd name="connsiteX21" fmla="*/ 140494 w 521494"/>
                <a:gd name="connsiteY21" fmla="*/ 39019 h 120253"/>
                <a:gd name="connsiteX22" fmla="*/ 142875 w 521494"/>
                <a:gd name="connsiteY22" fmla="*/ 46162 h 120253"/>
                <a:gd name="connsiteX23" fmla="*/ 157163 w 521494"/>
                <a:gd name="connsiteY23" fmla="*/ 58069 h 120253"/>
                <a:gd name="connsiteX24" fmla="*/ 164306 w 521494"/>
                <a:gd name="connsiteY24" fmla="*/ 60450 h 120253"/>
                <a:gd name="connsiteX25" fmla="*/ 185738 w 521494"/>
                <a:gd name="connsiteY25" fmla="*/ 72356 h 120253"/>
                <a:gd name="connsiteX26" fmla="*/ 488156 w 521494"/>
                <a:gd name="connsiteY26" fmla="*/ 74737 h 120253"/>
                <a:gd name="connsiteX27" fmla="*/ 495300 w 521494"/>
                <a:gd name="connsiteY27" fmla="*/ 79500 h 120253"/>
                <a:gd name="connsiteX28" fmla="*/ 502444 w 521494"/>
                <a:gd name="connsiteY28" fmla="*/ 81881 h 120253"/>
                <a:gd name="connsiteX29" fmla="*/ 504825 w 521494"/>
                <a:gd name="connsiteY29" fmla="*/ 89025 h 120253"/>
                <a:gd name="connsiteX30" fmla="*/ 519113 w 521494"/>
                <a:gd name="connsiteY30" fmla="*/ 98550 h 120253"/>
                <a:gd name="connsiteX31" fmla="*/ 521494 w 521494"/>
                <a:gd name="connsiteY31" fmla="*/ 105694 h 120253"/>
                <a:gd name="connsiteX32" fmla="*/ 514350 w 521494"/>
                <a:gd name="connsiteY32" fmla="*/ 119981 h 120253"/>
                <a:gd name="connsiteX33" fmla="*/ 500063 w 521494"/>
                <a:gd name="connsiteY33" fmla="*/ 117600 h 120253"/>
                <a:gd name="connsiteX34" fmla="*/ 492919 w 521494"/>
                <a:gd name="connsiteY34" fmla="*/ 112837 h 120253"/>
                <a:gd name="connsiteX35" fmla="*/ 452438 w 521494"/>
                <a:gd name="connsiteY35" fmla="*/ 115219 h 120253"/>
                <a:gd name="connsiteX36" fmla="*/ 419100 w 521494"/>
                <a:gd name="connsiteY36" fmla="*/ 112837 h 120253"/>
                <a:gd name="connsiteX37" fmla="*/ 259556 w 521494"/>
                <a:gd name="connsiteY37" fmla="*/ 108075 h 120253"/>
                <a:gd name="connsiteX38" fmla="*/ 223838 w 521494"/>
                <a:gd name="connsiteY38" fmla="*/ 110456 h 120253"/>
                <a:gd name="connsiteX39" fmla="*/ 209550 w 521494"/>
                <a:gd name="connsiteY39" fmla="*/ 115219 h 120253"/>
                <a:gd name="connsiteX40" fmla="*/ 183356 w 521494"/>
                <a:gd name="connsiteY40" fmla="*/ 110456 h 120253"/>
                <a:gd name="connsiteX41" fmla="*/ 164306 w 521494"/>
                <a:gd name="connsiteY41" fmla="*/ 105694 h 120253"/>
                <a:gd name="connsiteX0" fmla="*/ 164306 w 521494"/>
                <a:gd name="connsiteY0" fmla="*/ 105694 h 120253"/>
                <a:gd name="connsiteX1" fmla="*/ 140494 w 521494"/>
                <a:gd name="connsiteY1" fmla="*/ 110456 h 120253"/>
                <a:gd name="connsiteX2" fmla="*/ 128588 w 521494"/>
                <a:gd name="connsiteY2" fmla="*/ 108075 h 120253"/>
                <a:gd name="connsiteX3" fmla="*/ 97631 w 521494"/>
                <a:gd name="connsiteY3" fmla="*/ 110456 h 120253"/>
                <a:gd name="connsiteX4" fmla="*/ 71438 w 521494"/>
                <a:gd name="connsiteY4" fmla="*/ 112837 h 120253"/>
                <a:gd name="connsiteX5" fmla="*/ 66675 w 521494"/>
                <a:gd name="connsiteY5" fmla="*/ 105694 h 120253"/>
                <a:gd name="connsiteX6" fmla="*/ 59531 w 521494"/>
                <a:gd name="connsiteY6" fmla="*/ 100931 h 120253"/>
                <a:gd name="connsiteX7" fmla="*/ 47625 w 521494"/>
                <a:gd name="connsiteY7" fmla="*/ 84262 h 120253"/>
                <a:gd name="connsiteX8" fmla="*/ 45244 w 521494"/>
                <a:gd name="connsiteY8" fmla="*/ 77119 h 120253"/>
                <a:gd name="connsiteX9" fmla="*/ 42863 w 521494"/>
                <a:gd name="connsiteY9" fmla="*/ 43781 h 120253"/>
                <a:gd name="connsiteX10" fmla="*/ 35719 w 521494"/>
                <a:gd name="connsiteY10" fmla="*/ 36637 h 120253"/>
                <a:gd name="connsiteX11" fmla="*/ 30956 w 521494"/>
                <a:gd name="connsiteY11" fmla="*/ 29494 h 120253"/>
                <a:gd name="connsiteX12" fmla="*/ 0 w 521494"/>
                <a:gd name="connsiteY12" fmla="*/ 19969 h 120253"/>
                <a:gd name="connsiteX13" fmla="*/ 2381 w 521494"/>
                <a:gd name="connsiteY13" fmla="*/ 10444 h 120253"/>
                <a:gd name="connsiteX14" fmla="*/ 9525 w 521494"/>
                <a:gd name="connsiteY14" fmla="*/ 8062 h 120253"/>
                <a:gd name="connsiteX15" fmla="*/ 35719 w 521494"/>
                <a:gd name="connsiteY15" fmla="*/ 919 h 120253"/>
                <a:gd name="connsiteX16" fmla="*/ 107156 w 521494"/>
                <a:gd name="connsiteY16" fmla="*/ 3300 h 120253"/>
                <a:gd name="connsiteX17" fmla="*/ 121444 w 521494"/>
                <a:gd name="connsiteY17" fmla="*/ 12825 h 120253"/>
                <a:gd name="connsiteX18" fmla="*/ 126206 w 521494"/>
                <a:gd name="connsiteY18" fmla="*/ 19969 h 120253"/>
                <a:gd name="connsiteX19" fmla="*/ 133350 w 521494"/>
                <a:gd name="connsiteY19" fmla="*/ 34256 h 120253"/>
                <a:gd name="connsiteX20" fmla="*/ 140494 w 521494"/>
                <a:gd name="connsiteY20" fmla="*/ 39019 h 120253"/>
                <a:gd name="connsiteX21" fmla="*/ 142875 w 521494"/>
                <a:gd name="connsiteY21" fmla="*/ 46162 h 120253"/>
                <a:gd name="connsiteX22" fmla="*/ 157163 w 521494"/>
                <a:gd name="connsiteY22" fmla="*/ 58069 h 120253"/>
                <a:gd name="connsiteX23" fmla="*/ 164306 w 521494"/>
                <a:gd name="connsiteY23" fmla="*/ 60450 h 120253"/>
                <a:gd name="connsiteX24" fmla="*/ 185738 w 521494"/>
                <a:gd name="connsiteY24" fmla="*/ 72356 h 120253"/>
                <a:gd name="connsiteX25" fmla="*/ 488156 w 521494"/>
                <a:gd name="connsiteY25" fmla="*/ 74737 h 120253"/>
                <a:gd name="connsiteX26" fmla="*/ 495300 w 521494"/>
                <a:gd name="connsiteY26" fmla="*/ 79500 h 120253"/>
                <a:gd name="connsiteX27" fmla="*/ 502444 w 521494"/>
                <a:gd name="connsiteY27" fmla="*/ 81881 h 120253"/>
                <a:gd name="connsiteX28" fmla="*/ 504825 w 521494"/>
                <a:gd name="connsiteY28" fmla="*/ 89025 h 120253"/>
                <a:gd name="connsiteX29" fmla="*/ 519113 w 521494"/>
                <a:gd name="connsiteY29" fmla="*/ 98550 h 120253"/>
                <a:gd name="connsiteX30" fmla="*/ 521494 w 521494"/>
                <a:gd name="connsiteY30" fmla="*/ 105694 h 120253"/>
                <a:gd name="connsiteX31" fmla="*/ 514350 w 521494"/>
                <a:gd name="connsiteY31" fmla="*/ 119981 h 120253"/>
                <a:gd name="connsiteX32" fmla="*/ 500063 w 521494"/>
                <a:gd name="connsiteY32" fmla="*/ 117600 h 120253"/>
                <a:gd name="connsiteX33" fmla="*/ 492919 w 521494"/>
                <a:gd name="connsiteY33" fmla="*/ 112837 h 120253"/>
                <a:gd name="connsiteX34" fmla="*/ 452438 w 521494"/>
                <a:gd name="connsiteY34" fmla="*/ 115219 h 120253"/>
                <a:gd name="connsiteX35" fmla="*/ 419100 w 521494"/>
                <a:gd name="connsiteY35" fmla="*/ 112837 h 120253"/>
                <a:gd name="connsiteX36" fmla="*/ 259556 w 521494"/>
                <a:gd name="connsiteY36" fmla="*/ 108075 h 120253"/>
                <a:gd name="connsiteX37" fmla="*/ 223838 w 521494"/>
                <a:gd name="connsiteY37" fmla="*/ 110456 h 120253"/>
                <a:gd name="connsiteX38" fmla="*/ 209550 w 521494"/>
                <a:gd name="connsiteY38" fmla="*/ 115219 h 120253"/>
                <a:gd name="connsiteX39" fmla="*/ 183356 w 521494"/>
                <a:gd name="connsiteY39" fmla="*/ 110456 h 120253"/>
                <a:gd name="connsiteX40" fmla="*/ 164306 w 521494"/>
                <a:gd name="connsiteY40" fmla="*/ 105694 h 120253"/>
                <a:gd name="connsiteX0" fmla="*/ 183356 w 521494"/>
                <a:gd name="connsiteY0" fmla="*/ 110456 h 120253"/>
                <a:gd name="connsiteX1" fmla="*/ 140494 w 521494"/>
                <a:gd name="connsiteY1" fmla="*/ 110456 h 120253"/>
                <a:gd name="connsiteX2" fmla="*/ 128588 w 521494"/>
                <a:gd name="connsiteY2" fmla="*/ 108075 h 120253"/>
                <a:gd name="connsiteX3" fmla="*/ 97631 w 521494"/>
                <a:gd name="connsiteY3" fmla="*/ 110456 h 120253"/>
                <a:gd name="connsiteX4" fmla="*/ 71438 w 521494"/>
                <a:gd name="connsiteY4" fmla="*/ 112837 h 120253"/>
                <a:gd name="connsiteX5" fmla="*/ 66675 w 521494"/>
                <a:gd name="connsiteY5" fmla="*/ 105694 h 120253"/>
                <a:gd name="connsiteX6" fmla="*/ 59531 w 521494"/>
                <a:gd name="connsiteY6" fmla="*/ 100931 h 120253"/>
                <a:gd name="connsiteX7" fmla="*/ 47625 w 521494"/>
                <a:gd name="connsiteY7" fmla="*/ 84262 h 120253"/>
                <a:gd name="connsiteX8" fmla="*/ 45244 w 521494"/>
                <a:gd name="connsiteY8" fmla="*/ 77119 h 120253"/>
                <a:gd name="connsiteX9" fmla="*/ 42863 w 521494"/>
                <a:gd name="connsiteY9" fmla="*/ 43781 h 120253"/>
                <a:gd name="connsiteX10" fmla="*/ 35719 w 521494"/>
                <a:gd name="connsiteY10" fmla="*/ 36637 h 120253"/>
                <a:gd name="connsiteX11" fmla="*/ 30956 w 521494"/>
                <a:gd name="connsiteY11" fmla="*/ 29494 h 120253"/>
                <a:gd name="connsiteX12" fmla="*/ 0 w 521494"/>
                <a:gd name="connsiteY12" fmla="*/ 19969 h 120253"/>
                <a:gd name="connsiteX13" fmla="*/ 2381 w 521494"/>
                <a:gd name="connsiteY13" fmla="*/ 10444 h 120253"/>
                <a:gd name="connsiteX14" fmla="*/ 9525 w 521494"/>
                <a:gd name="connsiteY14" fmla="*/ 8062 h 120253"/>
                <a:gd name="connsiteX15" fmla="*/ 35719 w 521494"/>
                <a:gd name="connsiteY15" fmla="*/ 919 h 120253"/>
                <a:gd name="connsiteX16" fmla="*/ 107156 w 521494"/>
                <a:gd name="connsiteY16" fmla="*/ 3300 h 120253"/>
                <a:gd name="connsiteX17" fmla="*/ 121444 w 521494"/>
                <a:gd name="connsiteY17" fmla="*/ 12825 h 120253"/>
                <a:gd name="connsiteX18" fmla="*/ 126206 w 521494"/>
                <a:gd name="connsiteY18" fmla="*/ 19969 h 120253"/>
                <a:gd name="connsiteX19" fmla="*/ 133350 w 521494"/>
                <a:gd name="connsiteY19" fmla="*/ 34256 h 120253"/>
                <a:gd name="connsiteX20" fmla="*/ 140494 w 521494"/>
                <a:gd name="connsiteY20" fmla="*/ 39019 h 120253"/>
                <a:gd name="connsiteX21" fmla="*/ 142875 w 521494"/>
                <a:gd name="connsiteY21" fmla="*/ 46162 h 120253"/>
                <a:gd name="connsiteX22" fmla="*/ 157163 w 521494"/>
                <a:gd name="connsiteY22" fmla="*/ 58069 h 120253"/>
                <a:gd name="connsiteX23" fmla="*/ 164306 w 521494"/>
                <a:gd name="connsiteY23" fmla="*/ 60450 h 120253"/>
                <a:gd name="connsiteX24" fmla="*/ 185738 w 521494"/>
                <a:gd name="connsiteY24" fmla="*/ 72356 h 120253"/>
                <a:gd name="connsiteX25" fmla="*/ 488156 w 521494"/>
                <a:gd name="connsiteY25" fmla="*/ 74737 h 120253"/>
                <a:gd name="connsiteX26" fmla="*/ 495300 w 521494"/>
                <a:gd name="connsiteY26" fmla="*/ 79500 h 120253"/>
                <a:gd name="connsiteX27" fmla="*/ 502444 w 521494"/>
                <a:gd name="connsiteY27" fmla="*/ 81881 h 120253"/>
                <a:gd name="connsiteX28" fmla="*/ 504825 w 521494"/>
                <a:gd name="connsiteY28" fmla="*/ 89025 h 120253"/>
                <a:gd name="connsiteX29" fmla="*/ 519113 w 521494"/>
                <a:gd name="connsiteY29" fmla="*/ 98550 h 120253"/>
                <a:gd name="connsiteX30" fmla="*/ 521494 w 521494"/>
                <a:gd name="connsiteY30" fmla="*/ 105694 h 120253"/>
                <a:gd name="connsiteX31" fmla="*/ 514350 w 521494"/>
                <a:gd name="connsiteY31" fmla="*/ 119981 h 120253"/>
                <a:gd name="connsiteX32" fmla="*/ 500063 w 521494"/>
                <a:gd name="connsiteY32" fmla="*/ 117600 h 120253"/>
                <a:gd name="connsiteX33" fmla="*/ 492919 w 521494"/>
                <a:gd name="connsiteY33" fmla="*/ 112837 h 120253"/>
                <a:gd name="connsiteX34" fmla="*/ 452438 w 521494"/>
                <a:gd name="connsiteY34" fmla="*/ 115219 h 120253"/>
                <a:gd name="connsiteX35" fmla="*/ 419100 w 521494"/>
                <a:gd name="connsiteY35" fmla="*/ 112837 h 120253"/>
                <a:gd name="connsiteX36" fmla="*/ 259556 w 521494"/>
                <a:gd name="connsiteY36" fmla="*/ 108075 h 120253"/>
                <a:gd name="connsiteX37" fmla="*/ 223838 w 521494"/>
                <a:gd name="connsiteY37" fmla="*/ 110456 h 120253"/>
                <a:gd name="connsiteX38" fmla="*/ 209550 w 521494"/>
                <a:gd name="connsiteY38" fmla="*/ 115219 h 120253"/>
                <a:gd name="connsiteX39" fmla="*/ 183356 w 521494"/>
                <a:gd name="connsiteY39" fmla="*/ 110456 h 120253"/>
                <a:gd name="connsiteX0" fmla="*/ 183356 w 521494"/>
                <a:gd name="connsiteY0" fmla="*/ 110456 h 120253"/>
                <a:gd name="connsiteX1" fmla="*/ 140494 w 521494"/>
                <a:gd name="connsiteY1" fmla="*/ 110456 h 120253"/>
                <a:gd name="connsiteX2" fmla="*/ 128588 w 521494"/>
                <a:gd name="connsiteY2" fmla="*/ 108075 h 120253"/>
                <a:gd name="connsiteX3" fmla="*/ 97631 w 521494"/>
                <a:gd name="connsiteY3" fmla="*/ 110456 h 120253"/>
                <a:gd name="connsiteX4" fmla="*/ 71438 w 521494"/>
                <a:gd name="connsiteY4" fmla="*/ 112837 h 120253"/>
                <a:gd name="connsiteX5" fmla="*/ 66675 w 521494"/>
                <a:gd name="connsiteY5" fmla="*/ 105694 h 120253"/>
                <a:gd name="connsiteX6" fmla="*/ 59531 w 521494"/>
                <a:gd name="connsiteY6" fmla="*/ 100931 h 120253"/>
                <a:gd name="connsiteX7" fmla="*/ 47625 w 521494"/>
                <a:gd name="connsiteY7" fmla="*/ 84262 h 120253"/>
                <a:gd name="connsiteX8" fmla="*/ 45244 w 521494"/>
                <a:gd name="connsiteY8" fmla="*/ 77119 h 120253"/>
                <a:gd name="connsiteX9" fmla="*/ 42863 w 521494"/>
                <a:gd name="connsiteY9" fmla="*/ 43781 h 120253"/>
                <a:gd name="connsiteX10" fmla="*/ 35719 w 521494"/>
                <a:gd name="connsiteY10" fmla="*/ 36637 h 120253"/>
                <a:gd name="connsiteX11" fmla="*/ 30956 w 521494"/>
                <a:gd name="connsiteY11" fmla="*/ 29494 h 120253"/>
                <a:gd name="connsiteX12" fmla="*/ 0 w 521494"/>
                <a:gd name="connsiteY12" fmla="*/ 19969 h 120253"/>
                <a:gd name="connsiteX13" fmla="*/ 2381 w 521494"/>
                <a:gd name="connsiteY13" fmla="*/ 10444 h 120253"/>
                <a:gd name="connsiteX14" fmla="*/ 9525 w 521494"/>
                <a:gd name="connsiteY14" fmla="*/ 8062 h 120253"/>
                <a:gd name="connsiteX15" fmla="*/ 35719 w 521494"/>
                <a:gd name="connsiteY15" fmla="*/ 919 h 120253"/>
                <a:gd name="connsiteX16" fmla="*/ 107156 w 521494"/>
                <a:gd name="connsiteY16" fmla="*/ 3300 h 120253"/>
                <a:gd name="connsiteX17" fmla="*/ 121444 w 521494"/>
                <a:gd name="connsiteY17" fmla="*/ 12825 h 120253"/>
                <a:gd name="connsiteX18" fmla="*/ 126206 w 521494"/>
                <a:gd name="connsiteY18" fmla="*/ 19969 h 120253"/>
                <a:gd name="connsiteX19" fmla="*/ 133350 w 521494"/>
                <a:gd name="connsiteY19" fmla="*/ 34256 h 120253"/>
                <a:gd name="connsiteX20" fmla="*/ 140494 w 521494"/>
                <a:gd name="connsiteY20" fmla="*/ 39019 h 120253"/>
                <a:gd name="connsiteX21" fmla="*/ 142875 w 521494"/>
                <a:gd name="connsiteY21" fmla="*/ 46162 h 120253"/>
                <a:gd name="connsiteX22" fmla="*/ 157163 w 521494"/>
                <a:gd name="connsiteY22" fmla="*/ 58069 h 120253"/>
                <a:gd name="connsiteX23" fmla="*/ 164306 w 521494"/>
                <a:gd name="connsiteY23" fmla="*/ 60450 h 120253"/>
                <a:gd name="connsiteX24" fmla="*/ 185738 w 521494"/>
                <a:gd name="connsiteY24" fmla="*/ 72356 h 120253"/>
                <a:gd name="connsiteX25" fmla="*/ 488156 w 521494"/>
                <a:gd name="connsiteY25" fmla="*/ 74737 h 120253"/>
                <a:gd name="connsiteX26" fmla="*/ 495300 w 521494"/>
                <a:gd name="connsiteY26" fmla="*/ 79500 h 120253"/>
                <a:gd name="connsiteX27" fmla="*/ 502444 w 521494"/>
                <a:gd name="connsiteY27" fmla="*/ 81881 h 120253"/>
                <a:gd name="connsiteX28" fmla="*/ 504825 w 521494"/>
                <a:gd name="connsiteY28" fmla="*/ 89025 h 120253"/>
                <a:gd name="connsiteX29" fmla="*/ 519113 w 521494"/>
                <a:gd name="connsiteY29" fmla="*/ 98550 h 120253"/>
                <a:gd name="connsiteX30" fmla="*/ 521494 w 521494"/>
                <a:gd name="connsiteY30" fmla="*/ 105694 h 120253"/>
                <a:gd name="connsiteX31" fmla="*/ 514350 w 521494"/>
                <a:gd name="connsiteY31" fmla="*/ 119981 h 120253"/>
                <a:gd name="connsiteX32" fmla="*/ 500063 w 521494"/>
                <a:gd name="connsiteY32" fmla="*/ 117600 h 120253"/>
                <a:gd name="connsiteX33" fmla="*/ 492919 w 521494"/>
                <a:gd name="connsiteY33" fmla="*/ 112837 h 120253"/>
                <a:gd name="connsiteX34" fmla="*/ 452438 w 521494"/>
                <a:gd name="connsiteY34" fmla="*/ 115219 h 120253"/>
                <a:gd name="connsiteX35" fmla="*/ 419100 w 521494"/>
                <a:gd name="connsiteY35" fmla="*/ 112837 h 120253"/>
                <a:gd name="connsiteX36" fmla="*/ 259556 w 521494"/>
                <a:gd name="connsiteY36" fmla="*/ 108075 h 120253"/>
                <a:gd name="connsiteX37" fmla="*/ 223838 w 521494"/>
                <a:gd name="connsiteY37" fmla="*/ 110456 h 120253"/>
                <a:gd name="connsiteX38" fmla="*/ 183356 w 521494"/>
                <a:gd name="connsiteY38" fmla="*/ 110456 h 120253"/>
                <a:gd name="connsiteX0" fmla="*/ 183356 w 521494"/>
                <a:gd name="connsiteY0" fmla="*/ 110456 h 119981"/>
                <a:gd name="connsiteX1" fmla="*/ 140494 w 521494"/>
                <a:gd name="connsiteY1" fmla="*/ 110456 h 119981"/>
                <a:gd name="connsiteX2" fmla="*/ 128588 w 521494"/>
                <a:gd name="connsiteY2" fmla="*/ 108075 h 119981"/>
                <a:gd name="connsiteX3" fmla="*/ 97631 w 521494"/>
                <a:gd name="connsiteY3" fmla="*/ 110456 h 119981"/>
                <a:gd name="connsiteX4" fmla="*/ 71438 w 521494"/>
                <a:gd name="connsiteY4" fmla="*/ 112837 h 119981"/>
                <a:gd name="connsiteX5" fmla="*/ 66675 w 521494"/>
                <a:gd name="connsiteY5" fmla="*/ 105694 h 119981"/>
                <a:gd name="connsiteX6" fmla="*/ 59531 w 521494"/>
                <a:gd name="connsiteY6" fmla="*/ 100931 h 119981"/>
                <a:gd name="connsiteX7" fmla="*/ 47625 w 521494"/>
                <a:gd name="connsiteY7" fmla="*/ 84262 h 119981"/>
                <a:gd name="connsiteX8" fmla="*/ 45244 w 521494"/>
                <a:gd name="connsiteY8" fmla="*/ 77119 h 119981"/>
                <a:gd name="connsiteX9" fmla="*/ 42863 w 521494"/>
                <a:gd name="connsiteY9" fmla="*/ 43781 h 119981"/>
                <a:gd name="connsiteX10" fmla="*/ 35719 w 521494"/>
                <a:gd name="connsiteY10" fmla="*/ 36637 h 119981"/>
                <a:gd name="connsiteX11" fmla="*/ 30956 w 521494"/>
                <a:gd name="connsiteY11" fmla="*/ 29494 h 119981"/>
                <a:gd name="connsiteX12" fmla="*/ 0 w 521494"/>
                <a:gd name="connsiteY12" fmla="*/ 19969 h 119981"/>
                <a:gd name="connsiteX13" fmla="*/ 2381 w 521494"/>
                <a:gd name="connsiteY13" fmla="*/ 10444 h 119981"/>
                <a:gd name="connsiteX14" fmla="*/ 9525 w 521494"/>
                <a:gd name="connsiteY14" fmla="*/ 8062 h 119981"/>
                <a:gd name="connsiteX15" fmla="*/ 35719 w 521494"/>
                <a:gd name="connsiteY15" fmla="*/ 919 h 119981"/>
                <a:gd name="connsiteX16" fmla="*/ 107156 w 521494"/>
                <a:gd name="connsiteY16" fmla="*/ 3300 h 119981"/>
                <a:gd name="connsiteX17" fmla="*/ 121444 w 521494"/>
                <a:gd name="connsiteY17" fmla="*/ 12825 h 119981"/>
                <a:gd name="connsiteX18" fmla="*/ 126206 w 521494"/>
                <a:gd name="connsiteY18" fmla="*/ 19969 h 119981"/>
                <a:gd name="connsiteX19" fmla="*/ 133350 w 521494"/>
                <a:gd name="connsiteY19" fmla="*/ 34256 h 119981"/>
                <a:gd name="connsiteX20" fmla="*/ 140494 w 521494"/>
                <a:gd name="connsiteY20" fmla="*/ 39019 h 119981"/>
                <a:gd name="connsiteX21" fmla="*/ 142875 w 521494"/>
                <a:gd name="connsiteY21" fmla="*/ 46162 h 119981"/>
                <a:gd name="connsiteX22" fmla="*/ 157163 w 521494"/>
                <a:gd name="connsiteY22" fmla="*/ 58069 h 119981"/>
                <a:gd name="connsiteX23" fmla="*/ 164306 w 521494"/>
                <a:gd name="connsiteY23" fmla="*/ 60450 h 119981"/>
                <a:gd name="connsiteX24" fmla="*/ 185738 w 521494"/>
                <a:gd name="connsiteY24" fmla="*/ 72356 h 119981"/>
                <a:gd name="connsiteX25" fmla="*/ 488156 w 521494"/>
                <a:gd name="connsiteY25" fmla="*/ 74737 h 119981"/>
                <a:gd name="connsiteX26" fmla="*/ 495300 w 521494"/>
                <a:gd name="connsiteY26" fmla="*/ 79500 h 119981"/>
                <a:gd name="connsiteX27" fmla="*/ 502444 w 521494"/>
                <a:gd name="connsiteY27" fmla="*/ 81881 h 119981"/>
                <a:gd name="connsiteX28" fmla="*/ 504825 w 521494"/>
                <a:gd name="connsiteY28" fmla="*/ 89025 h 119981"/>
                <a:gd name="connsiteX29" fmla="*/ 519113 w 521494"/>
                <a:gd name="connsiteY29" fmla="*/ 98550 h 119981"/>
                <a:gd name="connsiteX30" fmla="*/ 521494 w 521494"/>
                <a:gd name="connsiteY30" fmla="*/ 105694 h 119981"/>
                <a:gd name="connsiteX31" fmla="*/ 514350 w 521494"/>
                <a:gd name="connsiteY31" fmla="*/ 119981 h 119981"/>
                <a:gd name="connsiteX32" fmla="*/ 500063 w 521494"/>
                <a:gd name="connsiteY32" fmla="*/ 117600 h 119981"/>
                <a:gd name="connsiteX33" fmla="*/ 492919 w 521494"/>
                <a:gd name="connsiteY33" fmla="*/ 112837 h 119981"/>
                <a:gd name="connsiteX34" fmla="*/ 452438 w 521494"/>
                <a:gd name="connsiteY34" fmla="*/ 115219 h 119981"/>
                <a:gd name="connsiteX35" fmla="*/ 419100 w 521494"/>
                <a:gd name="connsiteY35" fmla="*/ 112837 h 119981"/>
                <a:gd name="connsiteX36" fmla="*/ 223838 w 521494"/>
                <a:gd name="connsiteY36" fmla="*/ 110456 h 119981"/>
                <a:gd name="connsiteX37" fmla="*/ 183356 w 521494"/>
                <a:gd name="connsiteY37" fmla="*/ 110456 h 119981"/>
                <a:gd name="connsiteX0" fmla="*/ 183356 w 521494"/>
                <a:gd name="connsiteY0" fmla="*/ 110456 h 119981"/>
                <a:gd name="connsiteX1" fmla="*/ 140494 w 521494"/>
                <a:gd name="connsiteY1" fmla="*/ 110456 h 119981"/>
                <a:gd name="connsiteX2" fmla="*/ 128588 w 521494"/>
                <a:gd name="connsiteY2" fmla="*/ 108075 h 119981"/>
                <a:gd name="connsiteX3" fmla="*/ 97631 w 521494"/>
                <a:gd name="connsiteY3" fmla="*/ 110456 h 119981"/>
                <a:gd name="connsiteX4" fmla="*/ 71438 w 521494"/>
                <a:gd name="connsiteY4" fmla="*/ 112837 h 119981"/>
                <a:gd name="connsiteX5" fmla="*/ 66675 w 521494"/>
                <a:gd name="connsiteY5" fmla="*/ 105694 h 119981"/>
                <a:gd name="connsiteX6" fmla="*/ 59531 w 521494"/>
                <a:gd name="connsiteY6" fmla="*/ 100931 h 119981"/>
                <a:gd name="connsiteX7" fmla="*/ 47625 w 521494"/>
                <a:gd name="connsiteY7" fmla="*/ 84262 h 119981"/>
                <a:gd name="connsiteX8" fmla="*/ 45244 w 521494"/>
                <a:gd name="connsiteY8" fmla="*/ 77119 h 119981"/>
                <a:gd name="connsiteX9" fmla="*/ 42863 w 521494"/>
                <a:gd name="connsiteY9" fmla="*/ 43781 h 119981"/>
                <a:gd name="connsiteX10" fmla="*/ 35719 w 521494"/>
                <a:gd name="connsiteY10" fmla="*/ 36637 h 119981"/>
                <a:gd name="connsiteX11" fmla="*/ 30956 w 521494"/>
                <a:gd name="connsiteY11" fmla="*/ 29494 h 119981"/>
                <a:gd name="connsiteX12" fmla="*/ 0 w 521494"/>
                <a:gd name="connsiteY12" fmla="*/ 19969 h 119981"/>
                <a:gd name="connsiteX13" fmla="*/ 2381 w 521494"/>
                <a:gd name="connsiteY13" fmla="*/ 10444 h 119981"/>
                <a:gd name="connsiteX14" fmla="*/ 9525 w 521494"/>
                <a:gd name="connsiteY14" fmla="*/ 8062 h 119981"/>
                <a:gd name="connsiteX15" fmla="*/ 35719 w 521494"/>
                <a:gd name="connsiteY15" fmla="*/ 919 h 119981"/>
                <a:gd name="connsiteX16" fmla="*/ 107156 w 521494"/>
                <a:gd name="connsiteY16" fmla="*/ 3300 h 119981"/>
                <a:gd name="connsiteX17" fmla="*/ 121444 w 521494"/>
                <a:gd name="connsiteY17" fmla="*/ 12825 h 119981"/>
                <a:gd name="connsiteX18" fmla="*/ 126206 w 521494"/>
                <a:gd name="connsiteY18" fmla="*/ 19969 h 119981"/>
                <a:gd name="connsiteX19" fmla="*/ 133350 w 521494"/>
                <a:gd name="connsiteY19" fmla="*/ 34256 h 119981"/>
                <a:gd name="connsiteX20" fmla="*/ 140494 w 521494"/>
                <a:gd name="connsiteY20" fmla="*/ 39019 h 119981"/>
                <a:gd name="connsiteX21" fmla="*/ 142875 w 521494"/>
                <a:gd name="connsiteY21" fmla="*/ 46162 h 119981"/>
                <a:gd name="connsiteX22" fmla="*/ 157163 w 521494"/>
                <a:gd name="connsiteY22" fmla="*/ 58069 h 119981"/>
                <a:gd name="connsiteX23" fmla="*/ 164306 w 521494"/>
                <a:gd name="connsiteY23" fmla="*/ 60450 h 119981"/>
                <a:gd name="connsiteX24" fmla="*/ 185738 w 521494"/>
                <a:gd name="connsiteY24" fmla="*/ 72356 h 119981"/>
                <a:gd name="connsiteX25" fmla="*/ 488156 w 521494"/>
                <a:gd name="connsiteY25" fmla="*/ 74737 h 119981"/>
                <a:gd name="connsiteX26" fmla="*/ 495300 w 521494"/>
                <a:gd name="connsiteY26" fmla="*/ 79500 h 119981"/>
                <a:gd name="connsiteX27" fmla="*/ 502444 w 521494"/>
                <a:gd name="connsiteY27" fmla="*/ 81881 h 119981"/>
                <a:gd name="connsiteX28" fmla="*/ 504825 w 521494"/>
                <a:gd name="connsiteY28" fmla="*/ 89025 h 119981"/>
                <a:gd name="connsiteX29" fmla="*/ 521494 w 521494"/>
                <a:gd name="connsiteY29" fmla="*/ 105694 h 119981"/>
                <a:gd name="connsiteX30" fmla="*/ 514350 w 521494"/>
                <a:gd name="connsiteY30" fmla="*/ 119981 h 119981"/>
                <a:gd name="connsiteX31" fmla="*/ 500063 w 521494"/>
                <a:gd name="connsiteY31" fmla="*/ 117600 h 119981"/>
                <a:gd name="connsiteX32" fmla="*/ 492919 w 521494"/>
                <a:gd name="connsiteY32" fmla="*/ 112837 h 119981"/>
                <a:gd name="connsiteX33" fmla="*/ 452438 w 521494"/>
                <a:gd name="connsiteY33" fmla="*/ 115219 h 119981"/>
                <a:gd name="connsiteX34" fmla="*/ 419100 w 521494"/>
                <a:gd name="connsiteY34" fmla="*/ 112837 h 119981"/>
                <a:gd name="connsiteX35" fmla="*/ 223838 w 521494"/>
                <a:gd name="connsiteY35" fmla="*/ 110456 h 119981"/>
                <a:gd name="connsiteX36" fmla="*/ 183356 w 521494"/>
                <a:gd name="connsiteY36" fmla="*/ 110456 h 119981"/>
                <a:gd name="connsiteX0" fmla="*/ 183356 w 521494"/>
                <a:gd name="connsiteY0" fmla="*/ 110456 h 119981"/>
                <a:gd name="connsiteX1" fmla="*/ 140494 w 521494"/>
                <a:gd name="connsiteY1" fmla="*/ 110456 h 119981"/>
                <a:gd name="connsiteX2" fmla="*/ 128588 w 521494"/>
                <a:gd name="connsiteY2" fmla="*/ 108075 h 119981"/>
                <a:gd name="connsiteX3" fmla="*/ 97631 w 521494"/>
                <a:gd name="connsiteY3" fmla="*/ 110456 h 119981"/>
                <a:gd name="connsiteX4" fmla="*/ 71438 w 521494"/>
                <a:gd name="connsiteY4" fmla="*/ 112837 h 119981"/>
                <a:gd name="connsiteX5" fmla="*/ 66675 w 521494"/>
                <a:gd name="connsiteY5" fmla="*/ 105694 h 119981"/>
                <a:gd name="connsiteX6" fmla="*/ 59531 w 521494"/>
                <a:gd name="connsiteY6" fmla="*/ 100931 h 119981"/>
                <a:gd name="connsiteX7" fmla="*/ 47625 w 521494"/>
                <a:gd name="connsiteY7" fmla="*/ 84262 h 119981"/>
                <a:gd name="connsiteX8" fmla="*/ 45244 w 521494"/>
                <a:gd name="connsiteY8" fmla="*/ 77119 h 119981"/>
                <a:gd name="connsiteX9" fmla="*/ 42863 w 521494"/>
                <a:gd name="connsiteY9" fmla="*/ 43781 h 119981"/>
                <a:gd name="connsiteX10" fmla="*/ 35719 w 521494"/>
                <a:gd name="connsiteY10" fmla="*/ 36637 h 119981"/>
                <a:gd name="connsiteX11" fmla="*/ 30956 w 521494"/>
                <a:gd name="connsiteY11" fmla="*/ 29494 h 119981"/>
                <a:gd name="connsiteX12" fmla="*/ 0 w 521494"/>
                <a:gd name="connsiteY12" fmla="*/ 19969 h 119981"/>
                <a:gd name="connsiteX13" fmla="*/ 2381 w 521494"/>
                <a:gd name="connsiteY13" fmla="*/ 10444 h 119981"/>
                <a:gd name="connsiteX14" fmla="*/ 9525 w 521494"/>
                <a:gd name="connsiteY14" fmla="*/ 8062 h 119981"/>
                <a:gd name="connsiteX15" fmla="*/ 35719 w 521494"/>
                <a:gd name="connsiteY15" fmla="*/ 919 h 119981"/>
                <a:gd name="connsiteX16" fmla="*/ 107156 w 521494"/>
                <a:gd name="connsiteY16" fmla="*/ 3300 h 119981"/>
                <a:gd name="connsiteX17" fmla="*/ 121444 w 521494"/>
                <a:gd name="connsiteY17" fmla="*/ 12825 h 119981"/>
                <a:gd name="connsiteX18" fmla="*/ 126206 w 521494"/>
                <a:gd name="connsiteY18" fmla="*/ 19969 h 119981"/>
                <a:gd name="connsiteX19" fmla="*/ 133350 w 521494"/>
                <a:gd name="connsiteY19" fmla="*/ 34256 h 119981"/>
                <a:gd name="connsiteX20" fmla="*/ 140494 w 521494"/>
                <a:gd name="connsiteY20" fmla="*/ 39019 h 119981"/>
                <a:gd name="connsiteX21" fmla="*/ 142875 w 521494"/>
                <a:gd name="connsiteY21" fmla="*/ 46162 h 119981"/>
                <a:gd name="connsiteX22" fmla="*/ 157163 w 521494"/>
                <a:gd name="connsiteY22" fmla="*/ 58069 h 119981"/>
                <a:gd name="connsiteX23" fmla="*/ 164306 w 521494"/>
                <a:gd name="connsiteY23" fmla="*/ 60450 h 119981"/>
                <a:gd name="connsiteX24" fmla="*/ 185738 w 521494"/>
                <a:gd name="connsiteY24" fmla="*/ 72356 h 119981"/>
                <a:gd name="connsiteX25" fmla="*/ 488156 w 521494"/>
                <a:gd name="connsiteY25" fmla="*/ 74737 h 119981"/>
                <a:gd name="connsiteX26" fmla="*/ 495300 w 521494"/>
                <a:gd name="connsiteY26" fmla="*/ 79500 h 119981"/>
                <a:gd name="connsiteX27" fmla="*/ 502444 w 521494"/>
                <a:gd name="connsiteY27" fmla="*/ 81881 h 119981"/>
                <a:gd name="connsiteX28" fmla="*/ 521494 w 521494"/>
                <a:gd name="connsiteY28" fmla="*/ 105694 h 119981"/>
                <a:gd name="connsiteX29" fmla="*/ 514350 w 521494"/>
                <a:gd name="connsiteY29" fmla="*/ 119981 h 119981"/>
                <a:gd name="connsiteX30" fmla="*/ 500063 w 521494"/>
                <a:gd name="connsiteY30" fmla="*/ 117600 h 119981"/>
                <a:gd name="connsiteX31" fmla="*/ 492919 w 521494"/>
                <a:gd name="connsiteY31" fmla="*/ 112837 h 119981"/>
                <a:gd name="connsiteX32" fmla="*/ 452438 w 521494"/>
                <a:gd name="connsiteY32" fmla="*/ 115219 h 119981"/>
                <a:gd name="connsiteX33" fmla="*/ 419100 w 521494"/>
                <a:gd name="connsiteY33" fmla="*/ 112837 h 119981"/>
                <a:gd name="connsiteX34" fmla="*/ 223838 w 521494"/>
                <a:gd name="connsiteY34" fmla="*/ 110456 h 119981"/>
                <a:gd name="connsiteX35" fmla="*/ 183356 w 521494"/>
                <a:gd name="connsiteY35" fmla="*/ 110456 h 119981"/>
                <a:gd name="connsiteX0" fmla="*/ 183356 w 521494"/>
                <a:gd name="connsiteY0" fmla="*/ 110456 h 121172"/>
                <a:gd name="connsiteX1" fmla="*/ 140494 w 521494"/>
                <a:gd name="connsiteY1" fmla="*/ 110456 h 121172"/>
                <a:gd name="connsiteX2" fmla="*/ 128588 w 521494"/>
                <a:gd name="connsiteY2" fmla="*/ 108075 h 121172"/>
                <a:gd name="connsiteX3" fmla="*/ 97631 w 521494"/>
                <a:gd name="connsiteY3" fmla="*/ 110456 h 121172"/>
                <a:gd name="connsiteX4" fmla="*/ 71438 w 521494"/>
                <a:gd name="connsiteY4" fmla="*/ 112837 h 121172"/>
                <a:gd name="connsiteX5" fmla="*/ 66675 w 521494"/>
                <a:gd name="connsiteY5" fmla="*/ 105694 h 121172"/>
                <a:gd name="connsiteX6" fmla="*/ 59531 w 521494"/>
                <a:gd name="connsiteY6" fmla="*/ 100931 h 121172"/>
                <a:gd name="connsiteX7" fmla="*/ 47625 w 521494"/>
                <a:gd name="connsiteY7" fmla="*/ 84262 h 121172"/>
                <a:gd name="connsiteX8" fmla="*/ 45244 w 521494"/>
                <a:gd name="connsiteY8" fmla="*/ 77119 h 121172"/>
                <a:gd name="connsiteX9" fmla="*/ 42863 w 521494"/>
                <a:gd name="connsiteY9" fmla="*/ 43781 h 121172"/>
                <a:gd name="connsiteX10" fmla="*/ 35719 w 521494"/>
                <a:gd name="connsiteY10" fmla="*/ 36637 h 121172"/>
                <a:gd name="connsiteX11" fmla="*/ 30956 w 521494"/>
                <a:gd name="connsiteY11" fmla="*/ 29494 h 121172"/>
                <a:gd name="connsiteX12" fmla="*/ 0 w 521494"/>
                <a:gd name="connsiteY12" fmla="*/ 19969 h 121172"/>
                <a:gd name="connsiteX13" fmla="*/ 2381 w 521494"/>
                <a:gd name="connsiteY13" fmla="*/ 10444 h 121172"/>
                <a:gd name="connsiteX14" fmla="*/ 9525 w 521494"/>
                <a:gd name="connsiteY14" fmla="*/ 8062 h 121172"/>
                <a:gd name="connsiteX15" fmla="*/ 35719 w 521494"/>
                <a:gd name="connsiteY15" fmla="*/ 919 h 121172"/>
                <a:gd name="connsiteX16" fmla="*/ 107156 w 521494"/>
                <a:gd name="connsiteY16" fmla="*/ 3300 h 121172"/>
                <a:gd name="connsiteX17" fmla="*/ 121444 w 521494"/>
                <a:gd name="connsiteY17" fmla="*/ 12825 h 121172"/>
                <a:gd name="connsiteX18" fmla="*/ 126206 w 521494"/>
                <a:gd name="connsiteY18" fmla="*/ 19969 h 121172"/>
                <a:gd name="connsiteX19" fmla="*/ 133350 w 521494"/>
                <a:gd name="connsiteY19" fmla="*/ 34256 h 121172"/>
                <a:gd name="connsiteX20" fmla="*/ 140494 w 521494"/>
                <a:gd name="connsiteY20" fmla="*/ 39019 h 121172"/>
                <a:gd name="connsiteX21" fmla="*/ 142875 w 521494"/>
                <a:gd name="connsiteY21" fmla="*/ 46162 h 121172"/>
                <a:gd name="connsiteX22" fmla="*/ 157163 w 521494"/>
                <a:gd name="connsiteY22" fmla="*/ 58069 h 121172"/>
                <a:gd name="connsiteX23" fmla="*/ 164306 w 521494"/>
                <a:gd name="connsiteY23" fmla="*/ 60450 h 121172"/>
                <a:gd name="connsiteX24" fmla="*/ 185738 w 521494"/>
                <a:gd name="connsiteY24" fmla="*/ 72356 h 121172"/>
                <a:gd name="connsiteX25" fmla="*/ 488156 w 521494"/>
                <a:gd name="connsiteY25" fmla="*/ 74737 h 121172"/>
                <a:gd name="connsiteX26" fmla="*/ 495300 w 521494"/>
                <a:gd name="connsiteY26" fmla="*/ 79500 h 121172"/>
                <a:gd name="connsiteX27" fmla="*/ 502444 w 521494"/>
                <a:gd name="connsiteY27" fmla="*/ 81881 h 121172"/>
                <a:gd name="connsiteX28" fmla="*/ 521494 w 521494"/>
                <a:gd name="connsiteY28" fmla="*/ 105694 h 121172"/>
                <a:gd name="connsiteX29" fmla="*/ 514350 w 521494"/>
                <a:gd name="connsiteY29" fmla="*/ 119981 h 121172"/>
                <a:gd name="connsiteX30" fmla="*/ 492919 w 521494"/>
                <a:gd name="connsiteY30" fmla="*/ 112837 h 121172"/>
                <a:gd name="connsiteX31" fmla="*/ 452438 w 521494"/>
                <a:gd name="connsiteY31" fmla="*/ 115219 h 121172"/>
                <a:gd name="connsiteX32" fmla="*/ 419100 w 521494"/>
                <a:gd name="connsiteY32" fmla="*/ 112837 h 121172"/>
                <a:gd name="connsiteX33" fmla="*/ 223838 w 521494"/>
                <a:gd name="connsiteY33" fmla="*/ 110456 h 121172"/>
                <a:gd name="connsiteX34" fmla="*/ 183356 w 521494"/>
                <a:gd name="connsiteY34" fmla="*/ 110456 h 121172"/>
                <a:gd name="connsiteX0" fmla="*/ 183356 w 521494"/>
                <a:gd name="connsiteY0" fmla="*/ 110456 h 119336"/>
                <a:gd name="connsiteX1" fmla="*/ 140494 w 521494"/>
                <a:gd name="connsiteY1" fmla="*/ 110456 h 119336"/>
                <a:gd name="connsiteX2" fmla="*/ 128588 w 521494"/>
                <a:gd name="connsiteY2" fmla="*/ 108075 h 119336"/>
                <a:gd name="connsiteX3" fmla="*/ 97631 w 521494"/>
                <a:gd name="connsiteY3" fmla="*/ 110456 h 119336"/>
                <a:gd name="connsiteX4" fmla="*/ 71438 w 521494"/>
                <a:gd name="connsiteY4" fmla="*/ 112837 h 119336"/>
                <a:gd name="connsiteX5" fmla="*/ 66675 w 521494"/>
                <a:gd name="connsiteY5" fmla="*/ 105694 h 119336"/>
                <a:gd name="connsiteX6" fmla="*/ 59531 w 521494"/>
                <a:gd name="connsiteY6" fmla="*/ 100931 h 119336"/>
                <a:gd name="connsiteX7" fmla="*/ 47625 w 521494"/>
                <a:gd name="connsiteY7" fmla="*/ 84262 h 119336"/>
                <a:gd name="connsiteX8" fmla="*/ 45244 w 521494"/>
                <a:gd name="connsiteY8" fmla="*/ 77119 h 119336"/>
                <a:gd name="connsiteX9" fmla="*/ 42863 w 521494"/>
                <a:gd name="connsiteY9" fmla="*/ 43781 h 119336"/>
                <a:gd name="connsiteX10" fmla="*/ 35719 w 521494"/>
                <a:gd name="connsiteY10" fmla="*/ 36637 h 119336"/>
                <a:gd name="connsiteX11" fmla="*/ 30956 w 521494"/>
                <a:gd name="connsiteY11" fmla="*/ 29494 h 119336"/>
                <a:gd name="connsiteX12" fmla="*/ 0 w 521494"/>
                <a:gd name="connsiteY12" fmla="*/ 19969 h 119336"/>
                <a:gd name="connsiteX13" fmla="*/ 2381 w 521494"/>
                <a:gd name="connsiteY13" fmla="*/ 10444 h 119336"/>
                <a:gd name="connsiteX14" fmla="*/ 9525 w 521494"/>
                <a:gd name="connsiteY14" fmla="*/ 8062 h 119336"/>
                <a:gd name="connsiteX15" fmla="*/ 35719 w 521494"/>
                <a:gd name="connsiteY15" fmla="*/ 919 h 119336"/>
                <a:gd name="connsiteX16" fmla="*/ 107156 w 521494"/>
                <a:gd name="connsiteY16" fmla="*/ 3300 h 119336"/>
                <a:gd name="connsiteX17" fmla="*/ 121444 w 521494"/>
                <a:gd name="connsiteY17" fmla="*/ 12825 h 119336"/>
                <a:gd name="connsiteX18" fmla="*/ 126206 w 521494"/>
                <a:gd name="connsiteY18" fmla="*/ 19969 h 119336"/>
                <a:gd name="connsiteX19" fmla="*/ 133350 w 521494"/>
                <a:gd name="connsiteY19" fmla="*/ 34256 h 119336"/>
                <a:gd name="connsiteX20" fmla="*/ 140494 w 521494"/>
                <a:gd name="connsiteY20" fmla="*/ 39019 h 119336"/>
                <a:gd name="connsiteX21" fmla="*/ 142875 w 521494"/>
                <a:gd name="connsiteY21" fmla="*/ 46162 h 119336"/>
                <a:gd name="connsiteX22" fmla="*/ 157163 w 521494"/>
                <a:gd name="connsiteY22" fmla="*/ 58069 h 119336"/>
                <a:gd name="connsiteX23" fmla="*/ 164306 w 521494"/>
                <a:gd name="connsiteY23" fmla="*/ 60450 h 119336"/>
                <a:gd name="connsiteX24" fmla="*/ 185738 w 521494"/>
                <a:gd name="connsiteY24" fmla="*/ 72356 h 119336"/>
                <a:gd name="connsiteX25" fmla="*/ 488156 w 521494"/>
                <a:gd name="connsiteY25" fmla="*/ 74737 h 119336"/>
                <a:gd name="connsiteX26" fmla="*/ 495300 w 521494"/>
                <a:gd name="connsiteY26" fmla="*/ 79500 h 119336"/>
                <a:gd name="connsiteX27" fmla="*/ 502444 w 521494"/>
                <a:gd name="connsiteY27" fmla="*/ 81881 h 119336"/>
                <a:gd name="connsiteX28" fmla="*/ 521494 w 521494"/>
                <a:gd name="connsiteY28" fmla="*/ 105694 h 119336"/>
                <a:gd name="connsiteX29" fmla="*/ 492919 w 521494"/>
                <a:gd name="connsiteY29" fmla="*/ 112837 h 119336"/>
                <a:gd name="connsiteX30" fmla="*/ 452438 w 521494"/>
                <a:gd name="connsiteY30" fmla="*/ 115219 h 119336"/>
                <a:gd name="connsiteX31" fmla="*/ 419100 w 521494"/>
                <a:gd name="connsiteY31" fmla="*/ 112837 h 119336"/>
                <a:gd name="connsiteX32" fmla="*/ 223838 w 521494"/>
                <a:gd name="connsiteY32" fmla="*/ 110456 h 119336"/>
                <a:gd name="connsiteX33" fmla="*/ 183356 w 521494"/>
                <a:gd name="connsiteY33" fmla="*/ 110456 h 11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1494" h="119336">
                  <a:moveTo>
                    <a:pt x="183356" y="110456"/>
                  </a:moveTo>
                  <a:cubicBezTo>
                    <a:pt x="171847" y="109662"/>
                    <a:pt x="149622" y="110853"/>
                    <a:pt x="140494" y="110456"/>
                  </a:cubicBezTo>
                  <a:cubicBezTo>
                    <a:pt x="136537" y="109608"/>
                    <a:pt x="132635" y="108075"/>
                    <a:pt x="128588" y="108075"/>
                  </a:cubicBezTo>
                  <a:cubicBezTo>
                    <a:pt x="118239" y="108075"/>
                    <a:pt x="107950" y="109662"/>
                    <a:pt x="97631" y="110456"/>
                  </a:cubicBezTo>
                  <a:cubicBezTo>
                    <a:pt x="87687" y="117087"/>
                    <a:pt x="87686" y="119336"/>
                    <a:pt x="71438" y="112837"/>
                  </a:cubicBezTo>
                  <a:cubicBezTo>
                    <a:pt x="68781" y="111774"/>
                    <a:pt x="68699" y="107718"/>
                    <a:pt x="66675" y="105694"/>
                  </a:cubicBezTo>
                  <a:cubicBezTo>
                    <a:pt x="64651" y="103670"/>
                    <a:pt x="61912" y="102519"/>
                    <a:pt x="59531" y="100931"/>
                  </a:cubicBezTo>
                  <a:cubicBezTo>
                    <a:pt x="57916" y="98778"/>
                    <a:pt x="49364" y="87740"/>
                    <a:pt x="47625" y="84262"/>
                  </a:cubicBezTo>
                  <a:cubicBezTo>
                    <a:pt x="46503" y="82017"/>
                    <a:pt x="46038" y="79500"/>
                    <a:pt x="45244" y="77119"/>
                  </a:cubicBezTo>
                  <a:cubicBezTo>
                    <a:pt x="44450" y="66006"/>
                    <a:pt x="45415" y="54626"/>
                    <a:pt x="42863" y="43781"/>
                  </a:cubicBezTo>
                  <a:cubicBezTo>
                    <a:pt x="42092" y="40503"/>
                    <a:pt x="37875" y="39224"/>
                    <a:pt x="35719" y="36637"/>
                  </a:cubicBezTo>
                  <a:cubicBezTo>
                    <a:pt x="33887" y="34439"/>
                    <a:pt x="32980" y="31518"/>
                    <a:pt x="30956" y="29494"/>
                  </a:cubicBezTo>
                  <a:cubicBezTo>
                    <a:pt x="22961" y="21499"/>
                    <a:pt x="10164" y="21421"/>
                    <a:pt x="0" y="19969"/>
                  </a:cubicBezTo>
                  <a:cubicBezTo>
                    <a:pt x="794" y="16794"/>
                    <a:pt x="337" y="13000"/>
                    <a:pt x="2381" y="10444"/>
                  </a:cubicBezTo>
                  <a:cubicBezTo>
                    <a:pt x="3949" y="8484"/>
                    <a:pt x="7103" y="8722"/>
                    <a:pt x="9525" y="8062"/>
                  </a:cubicBezTo>
                  <a:cubicBezTo>
                    <a:pt x="39086" y="0"/>
                    <a:pt x="19268" y="6402"/>
                    <a:pt x="35719" y="919"/>
                  </a:cubicBezTo>
                  <a:cubicBezTo>
                    <a:pt x="59531" y="1713"/>
                    <a:pt x="83557" y="22"/>
                    <a:pt x="107156" y="3300"/>
                  </a:cubicBezTo>
                  <a:cubicBezTo>
                    <a:pt x="112826" y="4087"/>
                    <a:pt x="121444" y="12825"/>
                    <a:pt x="121444" y="12825"/>
                  </a:cubicBezTo>
                  <a:cubicBezTo>
                    <a:pt x="123031" y="15206"/>
                    <a:pt x="124926" y="17409"/>
                    <a:pt x="126206" y="19969"/>
                  </a:cubicBezTo>
                  <a:cubicBezTo>
                    <a:pt x="130078" y="27712"/>
                    <a:pt x="126529" y="27435"/>
                    <a:pt x="133350" y="34256"/>
                  </a:cubicBezTo>
                  <a:cubicBezTo>
                    <a:pt x="135374" y="36280"/>
                    <a:pt x="138113" y="37431"/>
                    <a:pt x="140494" y="39019"/>
                  </a:cubicBezTo>
                  <a:cubicBezTo>
                    <a:pt x="141288" y="41400"/>
                    <a:pt x="141483" y="44074"/>
                    <a:pt x="142875" y="46162"/>
                  </a:cubicBezTo>
                  <a:cubicBezTo>
                    <a:pt x="145508" y="50112"/>
                    <a:pt x="152770" y="55873"/>
                    <a:pt x="157163" y="58069"/>
                  </a:cubicBezTo>
                  <a:cubicBezTo>
                    <a:pt x="159408" y="59191"/>
                    <a:pt x="162112" y="59231"/>
                    <a:pt x="164306" y="60450"/>
                  </a:cubicBezTo>
                  <a:cubicBezTo>
                    <a:pt x="167175" y="62044"/>
                    <a:pt x="179087" y="72254"/>
                    <a:pt x="185738" y="72356"/>
                  </a:cubicBezTo>
                  <a:lnTo>
                    <a:pt x="488156" y="74737"/>
                  </a:lnTo>
                  <a:cubicBezTo>
                    <a:pt x="490537" y="76325"/>
                    <a:pt x="492740" y="78220"/>
                    <a:pt x="495300" y="79500"/>
                  </a:cubicBezTo>
                  <a:cubicBezTo>
                    <a:pt x="497545" y="80623"/>
                    <a:pt x="498078" y="77515"/>
                    <a:pt x="502444" y="81881"/>
                  </a:cubicBezTo>
                  <a:cubicBezTo>
                    <a:pt x="506810" y="86247"/>
                    <a:pt x="519510" y="99344"/>
                    <a:pt x="521494" y="105694"/>
                  </a:cubicBezTo>
                  <a:cubicBezTo>
                    <a:pt x="519907" y="110853"/>
                    <a:pt x="504428" y="111250"/>
                    <a:pt x="492919" y="112837"/>
                  </a:cubicBezTo>
                  <a:lnTo>
                    <a:pt x="452438" y="115219"/>
                  </a:lnTo>
                  <a:cubicBezTo>
                    <a:pt x="441325" y="114425"/>
                    <a:pt x="430237" y="113130"/>
                    <a:pt x="419100" y="112837"/>
                  </a:cubicBezTo>
                  <a:lnTo>
                    <a:pt x="223838" y="110456"/>
                  </a:lnTo>
                  <a:cubicBezTo>
                    <a:pt x="211138" y="110853"/>
                    <a:pt x="197247" y="110456"/>
                    <a:pt x="183356" y="110456"/>
                  </a:cubicBezTo>
                  <a:close/>
                </a:path>
              </a:pathLst>
            </a:custGeom>
            <a:grpFill/>
            <a:ln w="12700" cap="flat" cmpd="sng" algn="ctr">
              <a:solidFill>
                <a:srgbClr val="327788"/>
              </a:solidFill>
              <a:prstDash val="solid"/>
              <a:round/>
              <a:headEnd type="none" w="med" len="med"/>
              <a:tailEnd type="none" w="med" len="med"/>
            </a:ln>
            <a:effectLst/>
          </p:spPr>
          <p:txBody>
            <a:bodyPr wrap="none" lIns="0" tIns="0" rIns="0" bIns="0" rtlCol="0"/>
            <a:lstStyle/>
            <a:p>
              <a:pPr algn="ctr" rtl="0" eaLnBrk="0" fontAlgn="base" hangingPunct="0">
                <a:spcBef>
                  <a:spcPct val="0"/>
                </a:spcBef>
                <a:spcAft>
                  <a:spcPct val="0"/>
                </a:spcAft>
                <a:defRPr/>
              </a:pPr>
              <a:endParaRPr lang="en-US" sz="2000" dirty="0">
                <a:solidFill>
                  <a:srgbClr val="000000"/>
                </a:solidFill>
                <a:cs typeface="Arial" charset="0"/>
              </a:endParaRPr>
            </a:p>
          </p:txBody>
        </p:sp>
        <p:sp>
          <p:nvSpPr>
            <p:cNvPr id="7" name="Freeform 6"/>
            <p:cNvSpPr/>
            <p:nvPr/>
          </p:nvSpPr>
          <p:spPr bwMode="auto">
            <a:xfrm rot="5400000" flipV="1">
              <a:off x="6650315" y="3679438"/>
              <a:ext cx="338464" cy="84953"/>
            </a:xfrm>
            <a:custGeom>
              <a:avLst/>
              <a:gdLst>
                <a:gd name="connsiteX0" fmla="*/ 161925 w 521494"/>
                <a:gd name="connsiteY0" fmla="*/ 115219 h 120253"/>
                <a:gd name="connsiteX1" fmla="*/ 161925 w 521494"/>
                <a:gd name="connsiteY1" fmla="*/ 115219 h 120253"/>
                <a:gd name="connsiteX2" fmla="*/ 140494 w 521494"/>
                <a:gd name="connsiteY2" fmla="*/ 110456 h 120253"/>
                <a:gd name="connsiteX3" fmla="*/ 128588 w 521494"/>
                <a:gd name="connsiteY3" fmla="*/ 108075 h 120253"/>
                <a:gd name="connsiteX4" fmla="*/ 97631 w 521494"/>
                <a:gd name="connsiteY4" fmla="*/ 110456 h 120253"/>
                <a:gd name="connsiteX5" fmla="*/ 71438 w 521494"/>
                <a:gd name="connsiteY5" fmla="*/ 112837 h 120253"/>
                <a:gd name="connsiteX6" fmla="*/ 66675 w 521494"/>
                <a:gd name="connsiteY6" fmla="*/ 105694 h 120253"/>
                <a:gd name="connsiteX7" fmla="*/ 59531 w 521494"/>
                <a:gd name="connsiteY7" fmla="*/ 100931 h 120253"/>
                <a:gd name="connsiteX8" fmla="*/ 47625 w 521494"/>
                <a:gd name="connsiteY8" fmla="*/ 84262 h 120253"/>
                <a:gd name="connsiteX9" fmla="*/ 45244 w 521494"/>
                <a:gd name="connsiteY9" fmla="*/ 77119 h 120253"/>
                <a:gd name="connsiteX10" fmla="*/ 42863 w 521494"/>
                <a:gd name="connsiteY10" fmla="*/ 43781 h 120253"/>
                <a:gd name="connsiteX11" fmla="*/ 35719 w 521494"/>
                <a:gd name="connsiteY11" fmla="*/ 36637 h 120253"/>
                <a:gd name="connsiteX12" fmla="*/ 30956 w 521494"/>
                <a:gd name="connsiteY12" fmla="*/ 29494 h 120253"/>
                <a:gd name="connsiteX13" fmla="*/ 0 w 521494"/>
                <a:gd name="connsiteY13" fmla="*/ 19969 h 120253"/>
                <a:gd name="connsiteX14" fmla="*/ 2381 w 521494"/>
                <a:gd name="connsiteY14" fmla="*/ 10444 h 120253"/>
                <a:gd name="connsiteX15" fmla="*/ 9525 w 521494"/>
                <a:gd name="connsiteY15" fmla="*/ 8062 h 120253"/>
                <a:gd name="connsiteX16" fmla="*/ 35719 w 521494"/>
                <a:gd name="connsiteY16" fmla="*/ 919 h 120253"/>
                <a:gd name="connsiteX17" fmla="*/ 107156 w 521494"/>
                <a:gd name="connsiteY17" fmla="*/ 3300 h 120253"/>
                <a:gd name="connsiteX18" fmla="*/ 121444 w 521494"/>
                <a:gd name="connsiteY18" fmla="*/ 12825 h 120253"/>
                <a:gd name="connsiteX19" fmla="*/ 126206 w 521494"/>
                <a:gd name="connsiteY19" fmla="*/ 19969 h 120253"/>
                <a:gd name="connsiteX20" fmla="*/ 133350 w 521494"/>
                <a:gd name="connsiteY20" fmla="*/ 34256 h 120253"/>
                <a:gd name="connsiteX21" fmla="*/ 140494 w 521494"/>
                <a:gd name="connsiteY21" fmla="*/ 39019 h 120253"/>
                <a:gd name="connsiteX22" fmla="*/ 142875 w 521494"/>
                <a:gd name="connsiteY22" fmla="*/ 46162 h 120253"/>
                <a:gd name="connsiteX23" fmla="*/ 157163 w 521494"/>
                <a:gd name="connsiteY23" fmla="*/ 58069 h 120253"/>
                <a:gd name="connsiteX24" fmla="*/ 164306 w 521494"/>
                <a:gd name="connsiteY24" fmla="*/ 60450 h 120253"/>
                <a:gd name="connsiteX25" fmla="*/ 185738 w 521494"/>
                <a:gd name="connsiteY25" fmla="*/ 72356 h 120253"/>
                <a:gd name="connsiteX26" fmla="*/ 488156 w 521494"/>
                <a:gd name="connsiteY26" fmla="*/ 74737 h 120253"/>
                <a:gd name="connsiteX27" fmla="*/ 495300 w 521494"/>
                <a:gd name="connsiteY27" fmla="*/ 79500 h 120253"/>
                <a:gd name="connsiteX28" fmla="*/ 502444 w 521494"/>
                <a:gd name="connsiteY28" fmla="*/ 81881 h 120253"/>
                <a:gd name="connsiteX29" fmla="*/ 504825 w 521494"/>
                <a:gd name="connsiteY29" fmla="*/ 89025 h 120253"/>
                <a:gd name="connsiteX30" fmla="*/ 519113 w 521494"/>
                <a:gd name="connsiteY30" fmla="*/ 98550 h 120253"/>
                <a:gd name="connsiteX31" fmla="*/ 521494 w 521494"/>
                <a:gd name="connsiteY31" fmla="*/ 105694 h 120253"/>
                <a:gd name="connsiteX32" fmla="*/ 514350 w 521494"/>
                <a:gd name="connsiteY32" fmla="*/ 119981 h 120253"/>
                <a:gd name="connsiteX33" fmla="*/ 500063 w 521494"/>
                <a:gd name="connsiteY33" fmla="*/ 117600 h 120253"/>
                <a:gd name="connsiteX34" fmla="*/ 492919 w 521494"/>
                <a:gd name="connsiteY34" fmla="*/ 112837 h 120253"/>
                <a:gd name="connsiteX35" fmla="*/ 452438 w 521494"/>
                <a:gd name="connsiteY35" fmla="*/ 115219 h 120253"/>
                <a:gd name="connsiteX36" fmla="*/ 419100 w 521494"/>
                <a:gd name="connsiteY36" fmla="*/ 112837 h 120253"/>
                <a:gd name="connsiteX37" fmla="*/ 259556 w 521494"/>
                <a:gd name="connsiteY37" fmla="*/ 108075 h 120253"/>
                <a:gd name="connsiteX38" fmla="*/ 223838 w 521494"/>
                <a:gd name="connsiteY38" fmla="*/ 110456 h 120253"/>
                <a:gd name="connsiteX39" fmla="*/ 209550 w 521494"/>
                <a:gd name="connsiteY39" fmla="*/ 115219 h 120253"/>
                <a:gd name="connsiteX40" fmla="*/ 183356 w 521494"/>
                <a:gd name="connsiteY40" fmla="*/ 110456 h 120253"/>
                <a:gd name="connsiteX41" fmla="*/ 164306 w 521494"/>
                <a:gd name="connsiteY41" fmla="*/ 105694 h 120253"/>
                <a:gd name="connsiteX42" fmla="*/ 161925 w 521494"/>
                <a:gd name="connsiteY42" fmla="*/ 115219 h 120253"/>
                <a:gd name="connsiteX0" fmla="*/ 164306 w 521494"/>
                <a:gd name="connsiteY0" fmla="*/ 105694 h 120253"/>
                <a:gd name="connsiteX1" fmla="*/ 161925 w 521494"/>
                <a:gd name="connsiteY1" fmla="*/ 115219 h 120253"/>
                <a:gd name="connsiteX2" fmla="*/ 140494 w 521494"/>
                <a:gd name="connsiteY2" fmla="*/ 110456 h 120253"/>
                <a:gd name="connsiteX3" fmla="*/ 128588 w 521494"/>
                <a:gd name="connsiteY3" fmla="*/ 108075 h 120253"/>
                <a:gd name="connsiteX4" fmla="*/ 97631 w 521494"/>
                <a:gd name="connsiteY4" fmla="*/ 110456 h 120253"/>
                <a:gd name="connsiteX5" fmla="*/ 71438 w 521494"/>
                <a:gd name="connsiteY5" fmla="*/ 112837 h 120253"/>
                <a:gd name="connsiteX6" fmla="*/ 66675 w 521494"/>
                <a:gd name="connsiteY6" fmla="*/ 105694 h 120253"/>
                <a:gd name="connsiteX7" fmla="*/ 59531 w 521494"/>
                <a:gd name="connsiteY7" fmla="*/ 100931 h 120253"/>
                <a:gd name="connsiteX8" fmla="*/ 47625 w 521494"/>
                <a:gd name="connsiteY8" fmla="*/ 84262 h 120253"/>
                <a:gd name="connsiteX9" fmla="*/ 45244 w 521494"/>
                <a:gd name="connsiteY9" fmla="*/ 77119 h 120253"/>
                <a:gd name="connsiteX10" fmla="*/ 42863 w 521494"/>
                <a:gd name="connsiteY10" fmla="*/ 43781 h 120253"/>
                <a:gd name="connsiteX11" fmla="*/ 35719 w 521494"/>
                <a:gd name="connsiteY11" fmla="*/ 36637 h 120253"/>
                <a:gd name="connsiteX12" fmla="*/ 30956 w 521494"/>
                <a:gd name="connsiteY12" fmla="*/ 29494 h 120253"/>
                <a:gd name="connsiteX13" fmla="*/ 0 w 521494"/>
                <a:gd name="connsiteY13" fmla="*/ 19969 h 120253"/>
                <a:gd name="connsiteX14" fmla="*/ 2381 w 521494"/>
                <a:gd name="connsiteY14" fmla="*/ 10444 h 120253"/>
                <a:gd name="connsiteX15" fmla="*/ 9525 w 521494"/>
                <a:gd name="connsiteY15" fmla="*/ 8062 h 120253"/>
                <a:gd name="connsiteX16" fmla="*/ 35719 w 521494"/>
                <a:gd name="connsiteY16" fmla="*/ 919 h 120253"/>
                <a:gd name="connsiteX17" fmla="*/ 107156 w 521494"/>
                <a:gd name="connsiteY17" fmla="*/ 3300 h 120253"/>
                <a:gd name="connsiteX18" fmla="*/ 121444 w 521494"/>
                <a:gd name="connsiteY18" fmla="*/ 12825 h 120253"/>
                <a:gd name="connsiteX19" fmla="*/ 126206 w 521494"/>
                <a:gd name="connsiteY19" fmla="*/ 19969 h 120253"/>
                <a:gd name="connsiteX20" fmla="*/ 133350 w 521494"/>
                <a:gd name="connsiteY20" fmla="*/ 34256 h 120253"/>
                <a:gd name="connsiteX21" fmla="*/ 140494 w 521494"/>
                <a:gd name="connsiteY21" fmla="*/ 39019 h 120253"/>
                <a:gd name="connsiteX22" fmla="*/ 142875 w 521494"/>
                <a:gd name="connsiteY22" fmla="*/ 46162 h 120253"/>
                <a:gd name="connsiteX23" fmla="*/ 157163 w 521494"/>
                <a:gd name="connsiteY23" fmla="*/ 58069 h 120253"/>
                <a:gd name="connsiteX24" fmla="*/ 164306 w 521494"/>
                <a:gd name="connsiteY24" fmla="*/ 60450 h 120253"/>
                <a:gd name="connsiteX25" fmla="*/ 185738 w 521494"/>
                <a:gd name="connsiteY25" fmla="*/ 72356 h 120253"/>
                <a:gd name="connsiteX26" fmla="*/ 488156 w 521494"/>
                <a:gd name="connsiteY26" fmla="*/ 74737 h 120253"/>
                <a:gd name="connsiteX27" fmla="*/ 495300 w 521494"/>
                <a:gd name="connsiteY27" fmla="*/ 79500 h 120253"/>
                <a:gd name="connsiteX28" fmla="*/ 502444 w 521494"/>
                <a:gd name="connsiteY28" fmla="*/ 81881 h 120253"/>
                <a:gd name="connsiteX29" fmla="*/ 504825 w 521494"/>
                <a:gd name="connsiteY29" fmla="*/ 89025 h 120253"/>
                <a:gd name="connsiteX30" fmla="*/ 519113 w 521494"/>
                <a:gd name="connsiteY30" fmla="*/ 98550 h 120253"/>
                <a:gd name="connsiteX31" fmla="*/ 521494 w 521494"/>
                <a:gd name="connsiteY31" fmla="*/ 105694 h 120253"/>
                <a:gd name="connsiteX32" fmla="*/ 514350 w 521494"/>
                <a:gd name="connsiteY32" fmla="*/ 119981 h 120253"/>
                <a:gd name="connsiteX33" fmla="*/ 500063 w 521494"/>
                <a:gd name="connsiteY33" fmla="*/ 117600 h 120253"/>
                <a:gd name="connsiteX34" fmla="*/ 492919 w 521494"/>
                <a:gd name="connsiteY34" fmla="*/ 112837 h 120253"/>
                <a:gd name="connsiteX35" fmla="*/ 452438 w 521494"/>
                <a:gd name="connsiteY35" fmla="*/ 115219 h 120253"/>
                <a:gd name="connsiteX36" fmla="*/ 419100 w 521494"/>
                <a:gd name="connsiteY36" fmla="*/ 112837 h 120253"/>
                <a:gd name="connsiteX37" fmla="*/ 259556 w 521494"/>
                <a:gd name="connsiteY37" fmla="*/ 108075 h 120253"/>
                <a:gd name="connsiteX38" fmla="*/ 223838 w 521494"/>
                <a:gd name="connsiteY38" fmla="*/ 110456 h 120253"/>
                <a:gd name="connsiteX39" fmla="*/ 209550 w 521494"/>
                <a:gd name="connsiteY39" fmla="*/ 115219 h 120253"/>
                <a:gd name="connsiteX40" fmla="*/ 183356 w 521494"/>
                <a:gd name="connsiteY40" fmla="*/ 110456 h 120253"/>
                <a:gd name="connsiteX41" fmla="*/ 164306 w 521494"/>
                <a:gd name="connsiteY41" fmla="*/ 105694 h 120253"/>
                <a:gd name="connsiteX0" fmla="*/ 164306 w 521494"/>
                <a:gd name="connsiteY0" fmla="*/ 105694 h 120253"/>
                <a:gd name="connsiteX1" fmla="*/ 140494 w 521494"/>
                <a:gd name="connsiteY1" fmla="*/ 110456 h 120253"/>
                <a:gd name="connsiteX2" fmla="*/ 128588 w 521494"/>
                <a:gd name="connsiteY2" fmla="*/ 108075 h 120253"/>
                <a:gd name="connsiteX3" fmla="*/ 97631 w 521494"/>
                <a:gd name="connsiteY3" fmla="*/ 110456 h 120253"/>
                <a:gd name="connsiteX4" fmla="*/ 71438 w 521494"/>
                <a:gd name="connsiteY4" fmla="*/ 112837 h 120253"/>
                <a:gd name="connsiteX5" fmla="*/ 66675 w 521494"/>
                <a:gd name="connsiteY5" fmla="*/ 105694 h 120253"/>
                <a:gd name="connsiteX6" fmla="*/ 59531 w 521494"/>
                <a:gd name="connsiteY6" fmla="*/ 100931 h 120253"/>
                <a:gd name="connsiteX7" fmla="*/ 47625 w 521494"/>
                <a:gd name="connsiteY7" fmla="*/ 84262 h 120253"/>
                <a:gd name="connsiteX8" fmla="*/ 45244 w 521494"/>
                <a:gd name="connsiteY8" fmla="*/ 77119 h 120253"/>
                <a:gd name="connsiteX9" fmla="*/ 42863 w 521494"/>
                <a:gd name="connsiteY9" fmla="*/ 43781 h 120253"/>
                <a:gd name="connsiteX10" fmla="*/ 35719 w 521494"/>
                <a:gd name="connsiteY10" fmla="*/ 36637 h 120253"/>
                <a:gd name="connsiteX11" fmla="*/ 30956 w 521494"/>
                <a:gd name="connsiteY11" fmla="*/ 29494 h 120253"/>
                <a:gd name="connsiteX12" fmla="*/ 0 w 521494"/>
                <a:gd name="connsiteY12" fmla="*/ 19969 h 120253"/>
                <a:gd name="connsiteX13" fmla="*/ 2381 w 521494"/>
                <a:gd name="connsiteY13" fmla="*/ 10444 h 120253"/>
                <a:gd name="connsiteX14" fmla="*/ 9525 w 521494"/>
                <a:gd name="connsiteY14" fmla="*/ 8062 h 120253"/>
                <a:gd name="connsiteX15" fmla="*/ 35719 w 521494"/>
                <a:gd name="connsiteY15" fmla="*/ 919 h 120253"/>
                <a:gd name="connsiteX16" fmla="*/ 107156 w 521494"/>
                <a:gd name="connsiteY16" fmla="*/ 3300 h 120253"/>
                <a:gd name="connsiteX17" fmla="*/ 121444 w 521494"/>
                <a:gd name="connsiteY17" fmla="*/ 12825 h 120253"/>
                <a:gd name="connsiteX18" fmla="*/ 126206 w 521494"/>
                <a:gd name="connsiteY18" fmla="*/ 19969 h 120253"/>
                <a:gd name="connsiteX19" fmla="*/ 133350 w 521494"/>
                <a:gd name="connsiteY19" fmla="*/ 34256 h 120253"/>
                <a:gd name="connsiteX20" fmla="*/ 140494 w 521494"/>
                <a:gd name="connsiteY20" fmla="*/ 39019 h 120253"/>
                <a:gd name="connsiteX21" fmla="*/ 142875 w 521494"/>
                <a:gd name="connsiteY21" fmla="*/ 46162 h 120253"/>
                <a:gd name="connsiteX22" fmla="*/ 157163 w 521494"/>
                <a:gd name="connsiteY22" fmla="*/ 58069 h 120253"/>
                <a:gd name="connsiteX23" fmla="*/ 164306 w 521494"/>
                <a:gd name="connsiteY23" fmla="*/ 60450 h 120253"/>
                <a:gd name="connsiteX24" fmla="*/ 185738 w 521494"/>
                <a:gd name="connsiteY24" fmla="*/ 72356 h 120253"/>
                <a:gd name="connsiteX25" fmla="*/ 488156 w 521494"/>
                <a:gd name="connsiteY25" fmla="*/ 74737 h 120253"/>
                <a:gd name="connsiteX26" fmla="*/ 495300 w 521494"/>
                <a:gd name="connsiteY26" fmla="*/ 79500 h 120253"/>
                <a:gd name="connsiteX27" fmla="*/ 502444 w 521494"/>
                <a:gd name="connsiteY27" fmla="*/ 81881 h 120253"/>
                <a:gd name="connsiteX28" fmla="*/ 504825 w 521494"/>
                <a:gd name="connsiteY28" fmla="*/ 89025 h 120253"/>
                <a:gd name="connsiteX29" fmla="*/ 519113 w 521494"/>
                <a:gd name="connsiteY29" fmla="*/ 98550 h 120253"/>
                <a:gd name="connsiteX30" fmla="*/ 521494 w 521494"/>
                <a:gd name="connsiteY30" fmla="*/ 105694 h 120253"/>
                <a:gd name="connsiteX31" fmla="*/ 514350 w 521494"/>
                <a:gd name="connsiteY31" fmla="*/ 119981 h 120253"/>
                <a:gd name="connsiteX32" fmla="*/ 500063 w 521494"/>
                <a:gd name="connsiteY32" fmla="*/ 117600 h 120253"/>
                <a:gd name="connsiteX33" fmla="*/ 492919 w 521494"/>
                <a:gd name="connsiteY33" fmla="*/ 112837 h 120253"/>
                <a:gd name="connsiteX34" fmla="*/ 452438 w 521494"/>
                <a:gd name="connsiteY34" fmla="*/ 115219 h 120253"/>
                <a:gd name="connsiteX35" fmla="*/ 419100 w 521494"/>
                <a:gd name="connsiteY35" fmla="*/ 112837 h 120253"/>
                <a:gd name="connsiteX36" fmla="*/ 259556 w 521494"/>
                <a:gd name="connsiteY36" fmla="*/ 108075 h 120253"/>
                <a:gd name="connsiteX37" fmla="*/ 223838 w 521494"/>
                <a:gd name="connsiteY37" fmla="*/ 110456 h 120253"/>
                <a:gd name="connsiteX38" fmla="*/ 209550 w 521494"/>
                <a:gd name="connsiteY38" fmla="*/ 115219 h 120253"/>
                <a:gd name="connsiteX39" fmla="*/ 183356 w 521494"/>
                <a:gd name="connsiteY39" fmla="*/ 110456 h 120253"/>
                <a:gd name="connsiteX40" fmla="*/ 164306 w 521494"/>
                <a:gd name="connsiteY40" fmla="*/ 105694 h 120253"/>
                <a:gd name="connsiteX0" fmla="*/ 183356 w 521494"/>
                <a:gd name="connsiteY0" fmla="*/ 110456 h 120253"/>
                <a:gd name="connsiteX1" fmla="*/ 140494 w 521494"/>
                <a:gd name="connsiteY1" fmla="*/ 110456 h 120253"/>
                <a:gd name="connsiteX2" fmla="*/ 128588 w 521494"/>
                <a:gd name="connsiteY2" fmla="*/ 108075 h 120253"/>
                <a:gd name="connsiteX3" fmla="*/ 97631 w 521494"/>
                <a:gd name="connsiteY3" fmla="*/ 110456 h 120253"/>
                <a:gd name="connsiteX4" fmla="*/ 71438 w 521494"/>
                <a:gd name="connsiteY4" fmla="*/ 112837 h 120253"/>
                <a:gd name="connsiteX5" fmla="*/ 66675 w 521494"/>
                <a:gd name="connsiteY5" fmla="*/ 105694 h 120253"/>
                <a:gd name="connsiteX6" fmla="*/ 59531 w 521494"/>
                <a:gd name="connsiteY6" fmla="*/ 100931 h 120253"/>
                <a:gd name="connsiteX7" fmla="*/ 47625 w 521494"/>
                <a:gd name="connsiteY7" fmla="*/ 84262 h 120253"/>
                <a:gd name="connsiteX8" fmla="*/ 45244 w 521494"/>
                <a:gd name="connsiteY8" fmla="*/ 77119 h 120253"/>
                <a:gd name="connsiteX9" fmla="*/ 42863 w 521494"/>
                <a:gd name="connsiteY9" fmla="*/ 43781 h 120253"/>
                <a:gd name="connsiteX10" fmla="*/ 35719 w 521494"/>
                <a:gd name="connsiteY10" fmla="*/ 36637 h 120253"/>
                <a:gd name="connsiteX11" fmla="*/ 30956 w 521494"/>
                <a:gd name="connsiteY11" fmla="*/ 29494 h 120253"/>
                <a:gd name="connsiteX12" fmla="*/ 0 w 521494"/>
                <a:gd name="connsiteY12" fmla="*/ 19969 h 120253"/>
                <a:gd name="connsiteX13" fmla="*/ 2381 w 521494"/>
                <a:gd name="connsiteY13" fmla="*/ 10444 h 120253"/>
                <a:gd name="connsiteX14" fmla="*/ 9525 w 521494"/>
                <a:gd name="connsiteY14" fmla="*/ 8062 h 120253"/>
                <a:gd name="connsiteX15" fmla="*/ 35719 w 521494"/>
                <a:gd name="connsiteY15" fmla="*/ 919 h 120253"/>
                <a:gd name="connsiteX16" fmla="*/ 107156 w 521494"/>
                <a:gd name="connsiteY16" fmla="*/ 3300 h 120253"/>
                <a:gd name="connsiteX17" fmla="*/ 121444 w 521494"/>
                <a:gd name="connsiteY17" fmla="*/ 12825 h 120253"/>
                <a:gd name="connsiteX18" fmla="*/ 126206 w 521494"/>
                <a:gd name="connsiteY18" fmla="*/ 19969 h 120253"/>
                <a:gd name="connsiteX19" fmla="*/ 133350 w 521494"/>
                <a:gd name="connsiteY19" fmla="*/ 34256 h 120253"/>
                <a:gd name="connsiteX20" fmla="*/ 140494 w 521494"/>
                <a:gd name="connsiteY20" fmla="*/ 39019 h 120253"/>
                <a:gd name="connsiteX21" fmla="*/ 142875 w 521494"/>
                <a:gd name="connsiteY21" fmla="*/ 46162 h 120253"/>
                <a:gd name="connsiteX22" fmla="*/ 157163 w 521494"/>
                <a:gd name="connsiteY22" fmla="*/ 58069 h 120253"/>
                <a:gd name="connsiteX23" fmla="*/ 164306 w 521494"/>
                <a:gd name="connsiteY23" fmla="*/ 60450 h 120253"/>
                <a:gd name="connsiteX24" fmla="*/ 185738 w 521494"/>
                <a:gd name="connsiteY24" fmla="*/ 72356 h 120253"/>
                <a:gd name="connsiteX25" fmla="*/ 488156 w 521494"/>
                <a:gd name="connsiteY25" fmla="*/ 74737 h 120253"/>
                <a:gd name="connsiteX26" fmla="*/ 495300 w 521494"/>
                <a:gd name="connsiteY26" fmla="*/ 79500 h 120253"/>
                <a:gd name="connsiteX27" fmla="*/ 502444 w 521494"/>
                <a:gd name="connsiteY27" fmla="*/ 81881 h 120253"/>
                <a:gd name="connsiteX28" fmla="*/ 504825 w 521494"/>
                <a:gd name="connsiteY28" fmla="*/ 89025 h 120253"/>
                <a:gd name="connsiteX29" fmla="*/ 519113 w 521494"/>
                <a:gd name="connsiteY29" fmla="*/ 98550 h 120253"/>
                <a:gd name="connsiteX30" fmla="*/ 521494 w 521494"/>
                <a:gd name="connsiteY30" fmla="*/ 105694 h 120253"/>
                <a:gd name="connsiteX31" fmla="*/ 514350 w 521494"/>
                <a:gd name="connsiteY31" fmla="*/ 119981 h 120253"/>
                <a:gd name="connsiteX32" fmla="*/ 500063 w 521494"/>
                <a:gd name="connsiteY32" fmla="*/ 117600 h 120253"/>
                <a:gd name="connsiteX33" fmla="*/ 492919 w 521494"/>
                <a:gd name="connsiteY33" fmla="*/ 112837 h 120253"/>
                <a:gd name="connsiteX34" fmla="*/ 452438 w 521494"/>
                <a:gd name="connsiteY34" fmla="*/ 115219 h 120253"/>
                <a:gd name="connsiteX35" fmla="*/ 419100 w 521494"/>
                <a:gd name="connsiteY35" fmla="*/ 112837 h 120253"/>
                <a:gd name="connsiteX36" fmla="*/ 259556 w 521494"/>
                <a:gd name="connsiteY36" fmla="*/ 108075 h 120253"/>
                <a:gd name="connsiteX37" fmla="*/ 223838 w 521494"/>
                <a:gd name="connsiteY37" fmla="*/ 110456 h 120253"/>
                <a:gd name="connsiteX38" fmla="*/ 209550 w 521494"/>
                <a:gd name="connsiteY38" fmla="*/ 115219 h 120253"/>
                <a:gd name="connsiteX39" fmla="*/ 183356 w 521494"/>
                <a:gd name="connsiteY39" fmla="*/ 110456 h 120253"/>
                <a:gd name="connsiteX0" fmla="*/ 183356 w 521494"/>
                <a:gd name="connsiteY0" fmla="*/ 110456 h 120253"/>
                <a:gd name="connsiteX1" fmla="*/ 140494 w 521494"/>
                <a:gd name="connsiteY1" fmla="*/ 110456 h 120253"/>
                <a:gd name="connsiteX2" fmla="*/ 128588 w 521494"/>
                <a:gd name="connsiteY2" fmla="*/ 108075 h 120253"/>
                <a:gd name="connsiteX3" fmla="*/ 97631 w 521494"/>
                <a:gd name="connsiteY3" fmla="*/ 110456 h 120253"/>
                <a:gd name="connsiteX4" fmla="*/ 71438 w 521494"/>
                <a:gd name="connsiteY4" fmla="*/ 112837 h 120253"/>
                <a:gd name="connsiteX5" fmla="*/ 66675 w 521494"/>
                <a:gd name="connsiteY5" fmla="*/ 105694 h 120253"/>
                <a:gd name="connsiteX6" fmla="*/ 59531 w 521494"/>
                <a:gd name="connsiteY6" fmla="*/ 100931 h 120253"/>
                <a:gd name="connsiteX7" fmla="*/ 47625 w 521494"/>
                <a:gd name="connsiteY7" fmla="*/ 84262 h 120253"/>
                <a:gd name="connsiteX8" fmla="*/ 45244 w 521494"/>
                <a:gd name="connsiteY8" fmla="*/ 77119 h 120253"/>
                <a:gd name="connsiteX9" fmla="*/ 42863 w 521494"/>
                <a:gd name="connsiteY9" fmla="*/ 43781 h 120253"/>
                <a:gd name="connsiteX10" fmla="*/ 35719 w 521494"/>
                <a:gd name="connsiteY10" fmla="*/ 36637 h 120253"/>
                <a:gd name="connsiteX11" fmla="*/ 30956 w 521494"/>
                <a:gd name="connsiteY11" fmla="*/ 29494 h 120253"/>
                <a:gd name="connsiteX12" fmla="*/ 0 w 521494"/>
                <a:gd name="connsiteY12" fmla="*/ 19969 h 120253"/>
                <a:gd name="connsiteX13" fmla="*/ 2381 w 521494"/>
                <a:gd name="connsiteY13" fmla="*/ 10444 h 120253"/>
                <a:gd name="connsiteX14" fmla="*/ 9525 w 521494"/>
                <a:gd name="connsiteY14" fmla="*/ 8062 h 120253"/>
                <a:gd name="connsiteX15" fmla="*/ 35719 w 521494"/>
                <a:gd name="connsiteY15" fmla="*/ 919 h 120253"/>
                <a:gd name="connsiteX16" fmla="*/ 107156 w 521494"/>
                <a:gd name="connsiteY16" fmla="*/ 3300 h 120253"/>
                <a:gd name="connsiteX17" fmla="*/ 121444 w 521494"/>
                <a:gd name="connsiteY17" fmla="*/ 12825 h 120253"/>
                <a:gd name="connsiteX18" fmla="*/ 126206 w 521494"/>
                <a:gd name="connsiteY18" fmla="*/ 19969 h 120253"/>
                <a:gd name="connsiteX19" fmla="*/ 133350 w 521494"/>
                <a:gd name="connsiteY19" fmla="*/ 34256 h 120253"/>
                <a:gd name="connsiteX20" fmla="*/ 140494 w 521494"/>
                <a:gd name="connsiteY20" fmla="*/ 39019 h 120253"/>
                <a:gd name="connsiteX21" fmla="*/ 142875 w 521494"/>
                <a:gd name="connsiteY21" fmla="*/ 46162 h 120253"/>
                <a:gd name="connsiteX22" fmla="*/ 157163 w 521494"/>
                <a:gd name="connsiteY22" fmla="*/ 58069 h 120253"/>
                <a:gd name="connsiteX23" fmla="*/ 164306 w 521494"/>
                <a:gd name="connsiteY23" fmla="*/ 60450 h 120253"/>
                <a:gd name="connsiteX24" fmla="*/ 185738 w 521494"/>
                <a:gd name="connsiteY24" fmla="*/ 72356 h 120253"/>
                <a:gd name="connsiteX25" fmla="*/ 488156 w 521494"/>
                <a:gd name="connsiteY25" fmla="*/ 74737 h 120253"/>
                <a:gd name="connsiteX26" fmla="*/ 495300 w 521494"/>
                <a:gd name="connsiteY26" fmla="*/ 79500 h 120253"/>
                <a:gd name="connsiteX27" fmla="*/ 502444 w 521494"/>
                <a:gd name="connsiteY27" fmla="*/ 81881 h 120253"/>
                <a:gd name="connsiteX28" fmla="*/ 504825 w 521494"/>
                <a:gd name="connsiteY28" fmla="*/ 89025 h 120253"/>
                <a:gd name="connsiteX29" fmla="*/ 519113 w 521494"/>
                <a:gd name="connsiteY29" fmla="*/ 98550 h 120253"/>
                <a:gd name="connsiteX30" fmla="*/ 521494 w 521494"/>
                <a:gd name="connsiteY30" fmla="*/ 105694 h 120253"/>
                <a:gd name="connsiteX31" fmla="*/ 514350 w 521494"/>
                <a:gd name="connsiteY31" fmla="*/ 119981 h 120253"/>
                <a:gd name="connsiteX32" fmla="*/ 500063 w 521494"/>
                <a:gd name="connsiteY32" fmla="*/ 117600 h 120253"/>
                <a:gd name="connsiteX33" fmla="*/ 492919 w 521494"/>
                <a:gd name="connsiteY33" fmla="*/ 112837 h 120253"/>
                <a:gd name="connsiteX34" fmla="*/ 452438 w 521494"/>
                <a:gd name="connsiteY34" fmla="*/ 115219 h 120253"/>
                <a:gd name="connsiteX35" fmla="*/ 419100 w 521494"/>
                <a:gd name="connsiteY35" fmla="*/ 112837 h 120253"/>
                <a:gd name="connsiteX36" fmla="*/ 259556 w 521494"/>
                <a:gd name="connsiteY36" fmla="*/ 108075 h 120253"/>
                <a:gd name="connsiteX37" fmla="*/ 223838 w 521494"/>
                <a:gd name="connsiteY37" fmla="*/ 110456 h 120253"/>
                <a:gd name="connsiteX38" fmla="*/ 183356 w 521494"/>
                <a:gd name="connsiteY38" fmla="*/ 110456 h 120253"/>
                <a:gd name="connsiteX0" fmla="*/ 183356 w 521494"/>
                <a:gd name="connsiteY0" fmla="*/ 110456 h 119981"/>
                <a:gd name="connsiteX1" fmla="*/ 140494 w 521494"/>
                <a:gd name="connsiteY1" fmla="*/ 110456 h 119981"/>
                <a:gd name="connsiteX2" fmla="*/ 128588 w 521494"/>
                <a:gd name="connsiteY2" fmla="*/ 108075 h 119981"/>
                <a:gd name="connsiteX3" fmla="*/ 97631 w 521494"/>
                <a:gd name="connsiteY3" fmla="*/ 110456 h 119981"/>
                <a:gd name="connsiteX4" fmla="*/ 71438 w 521494"/>
                <a:gd name="connsiteY4" fmla="*/ 112837 h 119981"/>
                <a:gd name="connsiteX5" fmla="*/ 66675 w 521494"/>
                <a:gd name="connsiteY5" fmla="*/ 105694 h 119981"/>
                <a:gd name="connsiteX6" fmla="*/ 59531 w 521494"/>
                <a:gd name="connsiteY6" fmla="*/ 100931 h 119981"/>
                <a:gd name="connsiteX7" fmla="*/ 47625 w 521494"/>
                <a:gd name="connsiteY7" fmla="*/ 84262 h 119981"/>
                <a:gd name="connsiteX8" fmla="*/ 45244 w 521494"/>
                <a:gd name="connsiteY8" fmla="*/ 77119 h 119981"/>
                <a:gd name="connsiteX9" fmla="*/ 42863 w 521494"/>
                <a:gd name="connsiteY9" fmla="*/ 43781 h 119981"/>
                <a:gd name="connsiteX10" fmla="*/ 35719 w 521494"/>
                <a:gd name="connsiteY10" fmla="*/ 36637 h 119981"/>
                <a:gd name="connsiteX11" fmla="*/ 30956 w 521494"/>
                <a:gd name="connsiteY11" fmla="*/ 29494 h 119981"/>
                <a:gd name="connsiteX12" fmla="*/ 0 w 521494"/>
                <a:gd name="connsiteY12" fmla="*/ 19969 h 119981"/>
                <a:gd name="connsiteX13" fmla="*/ 2381 w 521494"/>
                <a:gd name="connsiteY13" fmla="*/ 10444 h 119981"/>
                <a:gd name="connsiteX14" fmla="*/ 9525 w 521494"/>
                <a:gd name="connsiteY14" fmla="*/ 8062 h 119981"/>
                <a:gd name="connsiteX15" fmla="*/ 35719 w 521494"/>
                <a:gd name="connsiteY15" fmla="*/ 919 h 119981"/>
                <a:gd name="connsiteX16" fmla="*/ 107156 w 521494"/>
                <a:gd name="connsiteY16" fmla="*/ 3300 h 119981"/>
                <a:gd name="connsiteX17" fmla="*/ 121444 w 521494"/>
                <a:gd name="connsiteY17" fmla="*/ 12825 h 119981"/>
                <a:gd name="connsiteX18" fmla="*/ 126206 w 521494"/>
                <a:gd name="connsiteY18" fmla="*/ 19969 h 119981"/>
                <a:gd name="connsiteX19" fmla="*/ 133350 w 521494"/>
                <a:gd name="connsiteY19" fmla="*/ 34256 h 119981"/>
                <a:gd name="connsiteX20" fmla="*/ 140494 w 521494"/>
                <a:gd name="connsiteY20" fmla="*/ 39019 h 119981"/>
                <a:gd name="connsiteX21" fmla="*/ 142875 w 521494"/>
                <a:gd name="connsiteY21" fmla="*/ 46162 h 119981"/>
                <a:gd name="connsiteX22" fmla="*/ 157163 w 521494"/>
                <a:gd name="connsiteY22" fmla="*/ 58069 h 119981"/>
                <a:gd name="connsiteX23" fmla="*/ 164306 w 521494"/>
                <a:gd name="connsiteY23" fmla="*/ 60450 h 119981"/>
                <a:gd name="connsiteX24" fmla="*/ 185738 w 521494"/>
                <a:gd name="connsiteY24" fmla="*/ 72356 h 119981"/>
                <a:gd name="connsiteX25" fmla="*/ 488156 w 521494"/>
                <a:gd name="connsiteY25" fmla="*/ 74737 h 119981"/>
                <a:gd name="connsiteX26" fmla="*/ 495300 w 521494"/>
                <a:gd name="connsiteY26" fmla="*/ 79500 h 119981"/>
                <a:gd name="connsiteX27" fmla="*/ 502444 w 521494"/>
                <a:gd name="connsiteY27" fmla="*/ 81881 h 119981"/>
                <a:gd name="connsiteX28" fmla="*/ 504825 w 521494"/>
                <a:gd name="connsiteY28" fmla="*/ 89025 h 119981"/>
                <a:gd name="connsiteX29" fmla="*/ 519113 w 521494"/>
                <a:gd name="connsiteY29" fmla="*/ 98550 h 119981"/>
                <a:gd name="connsiteX30" fmla="*/ 521494 w 521494"/>
                <a:gd name="connsiteY30" fmla="*/ 105694 h 119981"/>
                <a:gd name="connsiteX31" fmla="*/ 514350 w 521494"/>
                <a:gd name="connsiteY31" fmla="*/ 119981 h 119981"/>
                <a:gd name="connsiteX32" fmla="*/ 500063 w 521494"/>
                <a:gd name="connsiteY32" fmla="*/ 117600 h 119981"/>
                <a:gd name="connsiteX33" fmla="*/ 492919 w 521494"/>
                <a:gd name="connsiteY33" fmla="*/ 112837 h 119981"/>
                <a:gd name="connsiteX34" fmla="*/ 452438 w 521494"/>
                <a:gd name="connsiteY34" fmla="*/ 115219 h 119981"/>
                <a:gd name="connsiteX35" fmla="*/ 419100 w 521494"/>
                <a:gd name="connsiteY35" fmla="*/ 112837 h 119981"/>
                <a:gd name="connsiteX36" fmla="*/ 223838 w 521494"/>
                <a:gd name="connsiteY36" fmla="*/ 110456 h 119981"/>
                <a:gd name="connsiteX37" fmla="*/ 183356 w 521494"/>
                <a:gd name="connsiteY37" fmla="*/ 110456 h 119981"/>
                <a:gd name="connsiteX0" fmla="*/ 183356 w 521494"/>
                <a:gd name="connsiteY0" fmla="*/ 110456 h 119981"/>
                <a:gd name="connsiteX1" fmla="*/ 140494 w 521494"/>
                <a:gd name="connsiteY1" fmla="*/ 110456 h 119981"/>
                <a:gd name="connsiteX2" fmla="*/ 128588 w 521494"/>
                <a:gd name="connsiteY2" fmla="*/ 108075 h 119981"/>
                <a:gd name="connsiteX3" fmla="*/ 97631 w 521494"/>
                <a:gd name="connsiteY3" fmla="*/ 110456 h 119981"/>
                <a:gd name="connsiteX4" fmla="*/ 71438 w 521494"/>
                <a:gd name="connsiteY4" fmla="*/ 112837 h 119981"/>
                <a:gd name="connsiteX5" fmla="*/ 66675 w 521494"/>
                <a:gd name="connsiteY5" fmla="*/ 105694 h 119981"/>
                <a:gd name="connsiteX6" fmla="*/ 59531 w 521494"/>
                <a:gd name="connsiteY6" fmla="*/ 100931 h 119981"/>
                <a:gd name="connsiteX7" fmla="*/ 47625 w 521494"/>
                <a:gd name="connsiteY7" fmla="*/ 84262 h 119981"/>
                <a:gd name="connsiteX8" fmla="*/ 45244 w 521494"/>
                <a:gd name="connsiteY8" fmla="*/ 77119 h 119981"/>
                <a:gd name="connsiteX9" fmla="*/ 42863 w 521494"/>
                <a:gd name="connsiteY9" fmla="*/ 43781 h 119981"/>
                <a:gd name="connsiteX10" fmla="*/ 35719 w 521494"/>
                <a:gd name="connsiteY10" fmla="*/ 36637 h 119981"/>
                <a:gd name="connsiteX11" fmla="*/ 30956 w 521494"/>
                <a:gd name="connsiteY11" fmla="*/ 29494 h 119981"/>
                <a:gd name="connsiteX12" fmla="*/ 0 w 521494"/>
                <a:gd name="connsiteY12" fmla="*/ 19969 h 119981"/>
                <a:gd name="connsiteX13" fmla="*/ 2381 w 521494"/>
                <a:gd name="connsiteY13" fmla="*/ 10444 h 119981"/>
                <a:gd name="connsiteX14" fmla="*/ 9525 w 521494"/>
                <a:gd name="connsiteY14" fmla="*/ 8062 h 119981"/>
                <a:gd name="connsiteX15" fmla="*/ 35719 w 521494"/>
                <a:gd name="connsiteY15" fmla="*/ 919 h 119981"/>
                <a:gd name="connsiteX16" fmla="*/ 107156 w 521494"/>
                <a:gd name="connsiteY16" fmla="*/ 3300 h 119981"/>
                <a:gd name="connsiteX17" fmla="*/ 121444 w 521494"/>
                <a:gd name="connsiteY17" fmla="*/ 12825 h 119981"/>
                <a:gd name="connsiteX18" fmla="*/ 126206 w 521494"/>
                <a:gd name="connsiteY18" fmla="*/ 19969 h 119981"/>
                <a:gd name="connsiteX19" fmla="*/ 133350 w 521494"/>
                <a:gd name="connsiteY19" fmla="*/ 34256 h 119981"/>
                <a:gd name="connsiteX20" fmla="*/ 140494 w 521494"/>
                <a:gd name="connsiteY20" fmla="*/ 39019 h 119981"/>
                <a:gd name="connsiteX21" fmla="*/ 142875 w 521494"/>
                <a:gd name="connsiteY21" fmla="*/ 46162 h 119981"/>
                <a:gd name="connsiteX22" fmla="*/ 157163 w 521494"/>
                <a:gd name="connsiteY22" fmla="*/ 58069 h 119981"/>
                <a:gd name="connsiteX23" fmla="*/ 164306 w 521494"/>
                <a:gd name="connsiteY23" fmla="*/ 60450 h 119981"/>
                <a:gd name="connsiteX24" fmla="*/ 185738 w 521494"/>
                <a:gd name="connsiteY24" fmla="*/ 72356 h 119981"/>
                <a:gd name="connsiteX25" fmla="*/ 488156 w 521494"/>
                <a:gd name="connsiteY25" fmla="*/ 74737 h 119981"/>
                <a:gd name="connsiteX26" fmla="*/ 495300 w 521494"/>
                <a:gd name="connsiteY26" fmla="*/ 79500 h 119981"/>
                <a:gd name="connsiteX27" fmla="*/ 502444 w 521494"/>
                <a:gd name="connsiteY27" fmla="*/ 81881 h 119981"/>
                <a:gd name="connsiteX28" fmla="*/ 504825 w 521494"/>
                <a:gd name="connsiteY28" fmla="*/ 89025 h 119981"/>
                <a:gd name="connsiteX29" fmla="*/ 521494 w 521494"/>
                <a:gd name="connsiteY29" fmla="*/ 105694 h 119981"/>
                <a:gd name="connsiteX30" fmla="*/ 514350 w 521494"/>
                <a:gd name="connsiteY30" fmla="*/ 119981 h 119981"/>
                <a:gd name="connsiteX31" fmla="*/ 500063 w 521494"/>
                <a:gd name="connsiteY31" fmla="*/ 117600 h 119981"/>
                <a:gd name="connsiteX32" fmla="*/ 492919 w 521494"/>
                <a:gd name="connsiteY32" fmla="*/ 112837 h 119981"/>
                <a:gd name="connsiteX33" fmla="*/ 452438 w 521494"/>
                <a:gd name="connsiteY33" fmla="*/ 115219 h 119981"/>
                <a:gd name="connsiteX34" fmla="*/ 419100 w 521494"/>
                <a:gd name="connsiteY34" fmla="*/ 112837 h 119981"/>
                <a:gd name="connsiteX35" fmla="*/ 223838 w 521494"/>
                <a:gd name="connsiteY35" fmla="*/ 110456 h 119981"/>
                <a:gd name="connsiteX36" fmla="*/ 183356 w 521494"/>
                <a:gd name="connsiteY36" fmla="*/ 110456 h 119981"/>
                <a:gd name="connsiteX0" fmla="*/ 183356 w 521494"/>
                <a:gd name="connsiteY0" fmla="*/ 110456 h 119981"/>
                <a:gd name="connsiteX1" fmla="*/ 140494 w 521494"/>
                <a:gd name="connsiteY1" fmla="*/ 110456 h 119981"/>
                <a:gd name="connsiteX2" fmla="*/ 128588 w 521494"/>
                <a:gd name="connsiteY2" fmla="*/ 108075 h 119981"/>
                <a:gd name="connsiteX3" fmla="*/ 97631 w 521494"/>
                <a:gd name="connsiteY3" fmla="*/ 110456 h 119981"/>
                <a:gd name="connsiteX4" fmla="*/ 71438 w 521494"/>
                <a:gd name="connsiteY4" fmla="*/ 112837 h 119981"/>
                <a:gd name="connsiteX5" fmla="*/ 66675 w 521494"/>
                <a:gd name="connsiteY5" fmla="*/ 105694 h 119981"/>
                <a:gd name="connsiteX6" fmla="*/ 59531 w 521494"/>
                <a:gd name="connsiteY6" fmla="*/ 100931 h 119981"/>
                <a:gd name="connsiteX7" fmla="*/ 47625 w 521494"/>
                <a:gd name="connsiteY7" fmla="*/ 84262 h 119981"/>
                <a:gd name="connsiteX8" fmla="*/ 45244 w 521494"/>
                <a:gd name="connsiteY8" fmla="*/ 77119 h 119981"/>
                <a:gd name="connsiteX9" fmla="*/ 42863 w 521494"/>
                <a:gd name="connsiteY9" fmla="*/ 43781 h 119981"/>
                <a:gd name="connsiteX10" fmla="*/ 35719 w 521494"/>
                <a:gd name="connsiteY10" fmla="*/ 36637 h 119981"/>
                <a:gd name="connsiteX11" fmla="*/ 30956 w 521494"/>
                <a:gd name="connsiteY11" fmla="*/ 29494 h 119981"/>
                <a:gd name="connsiteX12" fmla="*/ 0 w 521494"/>
                <a:gd name="connsiteY12" fmla="*/ 19969 h 119981"/>
                <a:gd name="connsiteX13" fmla="*/ 2381 w 521494"/>
                <a:gd name="connsiteY13" fmla="*/ 10444 h 119981"/>
                <a:gd name="connsiteX14" fmla="*/ 9525 w 521494"/>
                <a:gd name="connsiteY14" fmla="*/ 8062 h 119981"/>
                <a:gd name="connsiteX15" fmla="*/ 35719 w 521494"/>
                <a:gd name="connsiteY15" fmla="*/ 919 h 119981"/>
                <a:gd name="connsiteX16" fmla="*/ 107156 w 521494"/>
                <a:gd name="connsiteY16" fmla="*/ 3300 h 119981"/>
                <a:gd name="connsiteX17" fmla="*/ 121444 w 521494"/>
                <a:gd name="connsiteY17" fmla="*/ 12825 h 119981"/>
                <a:gd name="connsiteX18" fmla="*/ 126206 w 521494"/>
                <a:gd name="connsiteY18" fmla="*/ 19969 h 119981"/>
                <a:gd name="connsiteX19" fmla="*/ 133350 w 521494"/>
                <a:gd name="connsiteY19" fmla="*/ 34256 h 119981"/>
                <a:gd name="connsiteX20" fmla="*/ 140494 w 521494"/>
                <a:gd name="connsiteY20" fmla="*/ 39019 h 119981"/>
                <a:gd name="connsiteX21" fmla="*/ 142875 w 521494"/>
                <a:gd name="connsiteY21" fmla="*/ 46162 h 119981"/>
                <a:gd name="connsiteX22" fmla="*/ 157163 w 521494"/>
                <a:gd name="connsiteY22" fmla="*/ 58069 h 119981"/>
                <a:gd name="connsiteX23" fmla="*/ 164306 w 521494"/>
                <a:gd name="connsiteY23" fmla="*/ 60450 h 119981"/>
                <a:gd name="connsiteX24" fmla="*/ 185738 w 521494"/>
                <a:gd name="connsiteY24" fmla="*/ 72356 h 119981"/>
                <a:gd name="connsiteX25" fmla="*/ 488156 w 521494"/>
                <a:gd name="connsiteY25" fmla="*/ 74737 h 119981"/>
                <a:gd name="connsiteX26" fmla="*/ 495300 w 521494"/>
                <a:gd name="connsiteY26" fmla="*/ 79500 h 119981"/>
                <a:gd name="connsiteX27" fmla="*/ 502444 w 521494"/>
                <a:gd name="connsiteY27" fmla="*/ 81881 h 119981"/>
                <a:gd name="connsiteX28" fmla="*/ 521494 w 521494"/>
                <a:gd name="connsiteY28" fmla="*/ 105694 h 119981"/>
                <a:gd name="connsiteX29" fmla="*/ 514350 w 521494"/>
                <a:gd name="connsiteY29" fmla="*/ 119981 h 119981"/>
                <a:gd name="connsiteX30" fmla="*/ 500063 w 521494"/>
                <a:gd name="connsiteY30" fmla="*/ 117600 h 119981"/>
                <a:gd name="connsiteX31" fmla="*/ 492919 w 521494"/>
                <a:gd name="connsiteY31" fmla="*/ 112837 h 119981"/>
                <a:gd name="connsiteX32" fmla="*/ 452438 w 521494"/>
                <a:gd name="connsiteY32" fmla="*/ 115219 h 119981"/>
                <a:gd name="connsiteX33" fmla="*/ 419100 w 521494"/>
                <a:gd name="connsiteY33" fmla="*/ 112837 h 119981"/>
                <a:gd name="connsiteX34" fmla="*/ 223838 w 521494"/>
                <a:gd name="connsiteY34" fmla="*/ 110456 h 119981"/>
                <a:gd name="connsiteX35" fmla="*/ 183356 w 521494"/>
                <a:gd name="connsiteY35" fmla="*/ 110456 h 119981"/>
                <a:gd name="connsiteX0" fmla="*/ 183356 w 521494"/>
                <a:gd name="connsiteY0" fmla="*/ 110456 h 121172"/>
                <a:gd name="connsiteX1" fmla="*/ 140494 w 521494"/>
                <a:gd name="connsiteY1" fmla="*/ 110456 h 121172"/>
                <a:gd name="connsiteX2" fmla="*/ 128588 w 521494"/>
                <a:gd name="connsiteY2" fmla="*/ 108075 h 121172"/>
                <a:gd name="connsiteX3" fmla="*/ 97631 w 521494"/>
                <a:gd name="connsiteY3" fmla="*/ 110456 h 121172"/>
                <a:gd name="connsiteX4" fmla="*/ 71438 w 521494"/>
                <a:gd name="connsiteY4" fmla="*/ 112837 h 121172"/>
                <a:gd name="connsiteX5" fmla="*/ 66675 w 521494"/>
                <a:gd name="connsiteY5" fmla="*/ 105694 h 121172"/>
                <a:gd name="connsiteX6" fmla="*/ 59531 w 521494"/>
                <a:gd name="connsiteY6" fmla="*/ 100931 h 121172"/>
                <a:gd name="connsiteX7" fmla="*/ 47625 w 521494"/>
                <a:gd name="connsiteY7" fmla="*/ 84262 h 121172"/>
                <a:gd name="connsiteX8" fmla="*/ 45244 w 521494"/>
                <a:gd name="connsiteY8" fmla="*/ 77119 h 121172"/>
                <a:gd name="connsiteX9" fmla="*/ 42863 w 521494"/>
                <a:gd name="connsiteY9" fmla="*/ 43781 h 121172"/>
                <a:gd name="connsiteX10" fmla="*/ 35719 w 521494"/>
                <a:gd name="connsiteY10" fmla="*/ 36637 h 121172"/>
                <a:gd name="connsiteX11" fmla="*/ 30956 w 521494"/>
                <a:gd name="connsiteY11" fmla="*/ 29494 h 121172"/>
                <a:gd name="connsiteX12" fmla="*/ 0 w 521494"/>
                <a:gd name="connsiteY12" fmla="*/ 19969 h 121172"/>
                <a:gd name="connsiteX13" fmla="*/ 2381 w 521494"/>
                <a:gd name="connsiteY13" fmla="*/ 10444 h 121172"/>
                <a:gd name="connsiteX14" fmla="*/ 9525 w 521494"/>
                <a:gd name="connsiteY14" fmla="*/ 8062 h 121172"/>
                <a:gd name="connsiteX15" fmla="*/ 35719 w 521494"/>
                <a:gd name="connsiteY15" fmla="*/ 919 h 121172"/>
                <a:gd name="connsiteX16" fmla="*/ 107156 w 521494"/>
                <a:gd name="connsiteY16" fmla="*/ 3300 h 121172"/>
                <a:gd name="connsiteX17" fmla="*/ 121444 w 521494"/>
                <a:gd name="connsiteY17" fmla="*/ 12825 h 121172"/>
                <a:gd name="connsiteX18" fmla="*/ 126206 w 521494"/>
                <a:gd name="connsiteY18" fmla="*/ 19969 h 121172"/>
                <a:gd name="connsiteX19" fmla="*/ 133350 w 521494"/>
                <a:gd name="connsiteY19" fmla="*/ 34256 h 121172"/>
                <a:gd name="connsiteX20" fmla="*/ 140494 w 521494"/>
                <a:gd name="connsiteY20" fmla="*/ 39019 h 121172"/>
                <a:gd name="connsiteX21" fmla="*/ 142875 w 521494"/>
                <a:gd name="connsiteY21" fmla="*/ 46162 h 121172"/>
                <a:gd name="connsiteX22" fmla="*/ 157163 w 521494"/>
                <a:gd name="connsiteY22" fmla="*/ 58069 h 121172"/>
                <a:gd name="connsiteX23" fmla="*/ 164306 w 521494"/>
                <a:gd name="connsiteY23" fmla="*/ 60450 h 121172"/>
                <a:gd name="connsiteX24" fmla="*/ 185738 w 521494"/>
                <a:gd name="connsiteY24" fmla="*/ 72356 h 121172"/>
                <a:gd name="connsiteX25" fmla="*/ 488156 w 521494"/>
                <a:gd name="connsiteY25" fmla="*/ 74737 h 121172"/>
                <a:gd name="connsiteX26" fmla="*/ 495300 w 521494"/>
                <a:gd name="connsiteY26" fmla="*/ 79500 h 121172"/>
                <a:gd name="connsiteX27" fmla="*/ 502444 w 521494"/>
                <a:gd name="connsiteY27" fmla="*/ 81881 h 121172"/>
                <a:gd name="connsiteX28" fmla="*/ 521494 w 521494"/>
                <a:gd name="connsiteY28" fmla="*/ 105694 h 121172"/>
                <a:gd name="connsiteX29" fmla="*/ 514350 w 521494"/>
                <a:gd name="connsiteY29" fmla="*/ 119981 h 121172"/>
                <a:gd name="connsiteX30" fmla="*/ 492919 w 521494"/>
                <a:gd name="connsiteY30" fmla="*/ 112837 h 121172"/>
                <a:gd name="connsiteX31" fmla="*/ 452438 w 521494"/>
                <a:gd name="connsiteY31" fmla="*/ 115219 h 121172"/>
                <a:gd name="connsiteX32" fmla="*/ 419100 w 521494"/>
                <a:gd name="connsiteY32" fmla="*/ 112837 h 121172"/>
                <a:gd name="connsiteX33" fmla="*/ 223838 w 521494"/>
                <a:gd name="connsiteY33" fmla="*/ 110456 h 121172"/>
                <a:gd name="connsiteX34" fmla="*/ 183356 w 521494"/>
                <a:gd name="connsiteY34" fmla="*/ 110456 h 121172"/>
                <a:gd name="connsiteX0" fmla="*/ 183356 w 521494"/>
                <a:gd name="connsiteY0" fmla="*/ 110456 h 119336"/>
                <a:gd name="connsiteX1" fmla="*/ 140494 w 521494"/>
                <a:gd name="connsiteY1" fmla="*/ 110456 h 119336"/>
                <a:gd name="connsiteX2" fmla="*/ 128588 w 521494"/>
                <a:gd name="connsiteY2" fmla="*/ 108075 h 119336"/>
                <a:gd name="connsiteX3" fmla="*/ 97631 w 521494"/>
                <a:gd name="connsiteY3" fmla="*/ 110456 h 119336"/>
                <a:gd name="connsiteX4" fmla="*/ 71438 w 521494"/>
                <a:gd name="connsiteY4" fmla="*/ 112837 h 119336"/>
                <a:gd name="connsiteX5" fmla="*/ 66675 w 521494"/>
                <a:gd name="connsiteY5" fmla="*/ 105694 h 119336"/>
                <a:gd name="connsiteX6" fmla="*/ 59531 w 521494"/>
                <a:gd name="connsiteY6" fmla="*/ 100931 h 119336"/>
                <a:gd name="connsiteX7" fmla="*/ 47625 w 521494"/>
                <a:gd name="connsiteY7" fmla="*/ 84262 h 119336"/>
                <a:gd name="connsiteX8" fmla="*/ 45244 w 521494"/>
                <a:gd name="connsiteY8" fmla="*/ 77119 h 119336"/>
                <a:gd name="connsiteX9" fmla="*/ 42863 w 521494"/>
                <a:gd name="connsiteY9" fmla="*/ 43781 h 119336"/>
                <a:gd name="connsiteX10" fmla="*/ 35719 w 521494"/>
                <a:gd name="connsiteY10" fmla="*/ 36637 h 119336"/>
                <a:gd name="connsiteX11" fmla="*/ 30956 w 521494"/>
                <a:gd name="connsiteY11" fmla="*/ 29494 h 119336"/>
                <a:gd name="connsiteX12" fmla="*/ 0 w 521494"/>
                <a:gd name="connsiteY12" fmla="*/ 19969 h 119336"/>
                <a:gd name="connsiteX13" fmla="*/ 2381 w 521494"/>
                <a:gd name="connsiteY13" fmla="*/ 10444 h 119336"/>
                <a:gd name="connsiteX14" fmla="*/ 9525 w 521494"/>
                <a:gd name="connsiteY14" fmla="*/ 8062 h 119336"/>
                <a:gd name="connsiteX15" fmla="*/ 35719 w 521494"/>
                <a:gd name="connsiteY15" fmla="*/ 919 h 119336"/>
                <a:gd name="connsiteX16" fmla="*/ 107156 w 521494"/>
                <a:gd name="connsiteY16" fmla="*/ 3300 h 119336"/>
                <a:gd name="connsiteX17" fmla="*/ 121444 w 521494"/>
                <a:gd name="connsiteY17" fmla="*/ 12825 h 119336"/>
                <a:gd name="connsiteX18" fmla="*/ 126206 w 521494"/>
                <a:gd name="connsiteY18" fmla="*/ 19969 h 119336"/>
                <a:gd name="connsiteX19" fmla="*/ 133350 w 521494"/>
                <a:gd name="connsiteY19" fmla="*/ 34256 h 119336"/>
                <a:gd name="connsiteX20" fmla="*/ 140494 w 521494"/>
                <a:gd name="connsiteY20" fmla="*/ 39019 h 119336"/>
                <a:gd name="connsiteX21" fmla="*/ 142875 w 521494"/>
                <a:gd name="connsiteY21" fmla="*/ 46162 h 119336"/>
                <a:gd name="connsiteX22" fmla="*/ 157163 w 521494"/>
                <a:gd name="connsiteY22" fmla="*/ 58069 h 119336"/>
                <a:gd name="connsiteX23" fmla="*/ 164306 w 521494"/>
                <a:gd name="connsiteY23" fmla="*/ 60450 h 119336"/>
                <a:gd name="connsiteX24" fmla="*/ 185738 w 521494"/>
                <a:gd name="connsiteY24" fmla="*/ 72356 h 119336"/>
                <a:gd name="connsiteX25" fmla="*/ 488156 w 521494"/>
                <a:gd name="connsiteY25" fmla="*/ 74737 h 119336"/>
                <a:gd name="connsiteX26" fmla="*/ 495300 w 521494"/>
                <a:gd name="connsiteY26" fmla="*/ 79500 h 119336"/>
                <a:gd name="connsiteX27" fmla="*/ 502444 w 521494"/>
                <a:gd name="connsiteY27" fmla="*/ 81881 h 119336"/>
                <a:gd name="connsiteX28" fmla="*/ 521494 w 521494"/>
                <a:gd name="connsiteY28" fmla="*/ 105694 h 119336"/>
                <a:gd name="connsiteX29" fmla="*/ 492919 w 521494"/>
                <a:gd name="connsiteY29" fmla="*/ 112837 h 119336"/>
                <a:gd name="connsiteX30" fmla="*/ 452438 w 521494"/>
                <a:gd name="connsiteY30" fmla="*/ 115219 h 119336"/>
                <a:gd name="connsiteX31" fmla="*/ 419100 w 521494"/>
                <a:gd name="connsiteY31" fmla="*/ 112837 h 119336"/>
                <a:gd name="connsiteX32" fmla="*/ 223838 w 521494"/>
                <a:gd name="connsiteY32" fmla="*/ 110456 h 119336"/>
                <a:gd name="connsiteX33" fmla="*/ 183356 w 521494"/>
                <a:gd name="connsiteY33" fmla="*/ 110456 h 11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1494" h="119336">
                  <a:moveTo>
                    <a:pt x="183356" y="110456"/>
                  </a:moveTo>
                  <a:cubicBezTo>
                    <a:pt x="171847" y="109662"/>
                    <a:pt x="149622" y="110853"/>
                    <a:pt x="140494" y="110456"/>
                  </a:cubicBezTo>
                  <a:cubicBezTo>
                    <a:pt x="136537" y="109608"/>
                    <a:pt x="132635" y="108075"/>
                    <a:pt x="128588" y="108075"/>
                  </a:cubicBezTo>
                  <a:cubicBezTo>
                    <a:pt x="118239" y="108075"/>
                    <a:pt x="107950" y="109662"/>
                    <a:pt x="97631" y="110456"/>
                  </a:cubicBezTo>
                  <a:cubicBezTo>
                    <a:pt x="87687" y="117087"/>
                    <a:pt x="87686" y="119336"/>
                    <a:pt x="71438" y="112837"/>
                  </a:cubicBezTo>
                  <a:cubicBezTo>
                    <a:pt x="68781" y="111774"/>
                    <a:pt x="68699" y="107718"/>
                    <a:pt x="66675" y="105694"/>
                  </a:cubicBezTo>
                  <a:cubicBezTo>
                    <a:pt x="64651" y="103670"/>
                    <a:pt x="61912" y="102519"/>
                    <a:pt x="59531" y="100931"/>
                  </a:cubicBezTo>
                  <a:cubicBezTo>
                    <a:pt x="57916" y="98778"/>
                    <a:pt x="49364" y="87740"/>
                    <a:pt x="47625" y="84262"/>
                  </a:cubicBezTo>
                  <a:cubicBezTo>
                    <a:pt x="46503" y="82017"/>
                    <a:pt x="46038" y="79500"/>
                    <a:pt x="45244" y="77119"/>
                  </a:cubicBezTo>
                  <a:cubicBezTo>
                    <a:pt x="44450" y="66006"/>
                    <a:pt x="45415" y="54626"/>
                    <a:pt x="42863" y="43781"/>
                  </a:cubicBezTo>
                  <a:cubicBezTo>
                    <a:pt x="42092" y="40503"/>
                    <a:pt x="37875" y="39224"/>
                    <a:pt x="35719" y="36637"/>
                  </a:cubicBezTo>
                  <a:cubicBezTo>
                    <a:pt x="33887" y="34439"/>
                    <a:pt x="32980" y="31518"/>
                    <a:pt x="30956" y="29494"/>
                  </a:cubicBezTo>
                  <a:cubicBezTo>
                    <a:pt x="22961" y="21499"/>
                    <a:pt x="10164" y="21421"/>
                    <a:pt x="0" y="19969"/>
                  </a:cubicBezTo>
                  <a:cubicBezTo>
                    <a:pt x="794" y="16794"/>
                    <a:pt x="337" y="13000"/>
                    <a:pt x="2381" y="10444"/>
                  </a:cubicBezTo>
                  <a:cubicBezTo>
                    <a:pt x="3949" y="8484"/>
                    <a:pt x="7103" y="8722"/>
                    <a:pt x="9525" y="8062"/>
                  </a:cubicBezTo>
                  <a:cubicBezTo>
                    <a:pt x="39086" y="0"/>
                    <a:pt x="19268" y="6402"/>
                    <a:pt x="35719" y="919"/>
                  </a:cubicBezTo>
                  <a:cubicBezTo>
                    <a:pt x="59531" y="1713"/>
                    <a:pt x="83557" y="22"/>
                    <a:pt x="107156" y="3300"/>
                  </a:cubicBezTo>
                  <a:cubicBezTo>
                    <a:pt x="112826" y="4087"/>
                    <a:pt x="121444" y="12825"/>
                    <a:pt x="121444" y="12825"/>
                  </a:cubicBezTo>
                  <a:cubicBezTo>
                    <a:pt x="123031" y="15206"/>
                    <a:pt x="124926" y="17409"/>
                    <a:pt x="126206" y="19969"/>
                  </a:cubicBezTo>
                  <a:cubicBezTo>
                    <a:pt x="130078" y="27712"/>
                    <a:pt x="126529" y="27435"/>
                    <a:pt x="133350" y="34256"/>
                  </a:cubicBezTo>
                  <a:cubicBezTo>
                    <a:pt x="135374" y="36280"/>
                    <a:pt x="138113" y="37431"/>
                    <a:pt x="140494" y="39019"/>
                  </a:cubicBezTo>
                  <a:cubicBezTo>
                    <a:pt x="141288" y="41400"/>
                    <a:pt x="141483" y="44074"/>
                    <a:pt x="142875" y="46162"/>
                  </a:cubicBezTo>
                  <a:cubicBezTo>
                    <a:pt x="145508" y="50112"/>
                    <a:pt x="152770" y="55873"/>
                    <a:pt x="157163" y="58069"/>
                  </a:cubicBezTo>
                  <a:cubicBezTo>
                    <a:pt x="159408" y="59191"/>
                    <a:pt x="162112" y="59231"/>
                    <a:pt x="164306" y="60450"/>
                  </a:cubicBezTo>
                  <a:cubicBezTo>
                    <a:pt x="167175" y="62044"/>
                    <a:pt x="179087" y="72254"/>
                    <a:pt x="185738" y="72356"/>
                  </a:cubicBezTo>
                  <a:lnTo>
                    <a:pt x="488156" y="74737"/>
                  </a:lnTo>
                  <a:cubicBezTo>
                    <a:pt x="490537" y="76325"/>
                    <a:pt x="492740" y="78220"/>
                    <a:pt x="495300" y="79500"/>
                  </a:cubicBezTo>
                  <a:cubicBezTo>
                    <a:pt x="497545" y="80623"/>
                    <a:pt x="498078" y="77515"/>
                    <a:pt x="502444" y="81881"/>
                  </a:cubicBezTo>
                  <a:cubicBezTo>
                    <a:pt x="506810" y="86247"/>
                    <a:pt x="519510" y="99344"/>
                    <a:pt x="521494" y="105694"/>
                  </a:cubicBezTo>
                  <a:cubicBezTo>
                    <a:pt x="519907" y="110853"/>
                    <a:pt x="504428" y="111250"/>
                    <a:pt x="492919" y="112837"/>
                  </a:cubicBezTo>
                  <a:lnTo>
                    <a:pt x="452438" y="115219"/>
                  </a:lnTo>
                  <a:cubicBezTo>
                    <a:pt x="441325" y="114425"/>
                    <a:pt x="430237" y="113130"/>
                    <a:pt x="419100" y="112837"/>
                  </a:cubicBezTo>
                  <a:lnTo>
                    <a:pt x="223838" y="110456"/>
                  </a:lnTo>
                  <a:cubicBezTo>
                    <a:pt x="211138" y="110853"/>
                    <a:pt x="197247" y="110456"/>
                    <a:pt x="183356" y="110456"/>
                  </a:cubicBezTo>
                  <a:close/>
                </a:path>
              </a:pathLst>
            </a:custGeom>
            <a:grpFill/>
            <a:ln w="12700" cap="flat" cmpd="sng" algn="ctr">
              <a:solidFill>
                <a:srgbClr val="327788"/>
              </a:solidFill>
              <a:prstDash val="solid"/>
              <a:round/>
              <a:headEnd type="none" w="med" len="med"/>
              <a:tailEnd type="none" w="med" len="med"/>
            </a:ln>
            <a:effectLst/>
          </p:spPr>
          <p:txBody>
            <a:bodyPr wrap="none" lIns="0" tIns="0" rIns="0" bIns="0" rtlCol="0"/>
            <a:lstStyle/>
            <a:p>
              <a:pPr algn="ctr" rtl="0" eaLnBrk="0" fontAlgn="base" hangingPunct="0">
                <a:spcBef>
                  <a:spcPct val="0"/>
                </a:spcBef>
                <a:spcAft>
                  <a:spcPct val="0"/>
                </a:spcAft>
                <a:defRPr/>
              </a:pPr>
              <a:endParaRPr lang="en-US" sz="2000" dirty="0">
                <a:solidFill>
                  <a:srgbClr val="000000"/>
                </a:solidFill>
                <a:cs typeface="Arial" charset="0"/>
              </a:endParaRPr>
            </a:p>
          </p:txBody>
        </p:sp>
      </p:grpSp>
      <p:sp>
        <p:nvSpPr>
          <p:cNvPr id="9" name="Flowchart: Connector 8"/>
          <p:cNvSpPr/>
          <p:nvPr/>
        </p:nvSpPr>
        <p:spPr>
          <a:xfrm>
            <a:off x="4975781" y="1396490"/>
            <a:ext cx="146613" cy="151575"/>
          </a:xfrm>
          <a:prstGeom prst="flowChartConnector">
            <a:avLst/>
          </a:prstGeom>
          <a:solidFill>
            <a:srgbClr val="70C8E2"/>
          </a:solidFill>
          <a:ln>
            <a:solidFill>
              <a:srgbClr val="70C8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0" name="Curved Down Arrow 61"/>
          <p:cNvSpPr>
            <a:spLocks noChangeArrowheads="1"/>
          </p:cNvSpPr>
          <p:nvPr/>
        </p:nvSpPr>
        <p:spPr bwMode="auto">
          <a:xfrm rot="-1159877">
            <a:off x="4427275" y="1266814"/>
            <a:ext cx="534988" cy="236538"/>
          </a:xfrm>
          <a:prstGeom prst="curvedDownArrow">
            <a:avLst>
              <a:gd name="adj1" fmla="val 25162"/>
              <a:gd name="adj2" fmla="val 50313"/>
              <a:gd name="adj3" fmla="val 25000"/>
            </a:avLst>
          </a:prstGeom>
          <a:solidFill>
            <a:srgbClr val="70C8E2"/>
          </a:solidFill>
          <a:ln w="28575" algn="ctr">
            <a:solidFill>
              <a:srgbClr val="70C8E2"/>
            </a:solidFill>
            <a:round/>
            <a:headEnd/>
            <a:tailEnd/>
          </a:ln>
        </p:spPr>
        <p:txBody>
          <a:bodyPr lIns="0" tIns="0" rIns="0" bIns="0" rtlCol="0"/>
          <a:lstStyle/>
          <a:p>
            <a:pPr algn="ctr" rtl="0" eaLnBrk="0" fontAlgn="base" hangingPunct="0">
              <a:spcBef>
                <a:spcPct val="0"/>
              </a:spcBef>
              <a:spcAft>
                <a:spcPct val="0"/>
              </a:spcAft>
            </a:pPr>
            <a:endParaRPr lang="en-GB" sz="2000">
              <a:solidFill>
                <a:srgbClr val="000000"/>
              </a:solidFill>
              <a:cs typeface="Arial" pitchFamily="34" charset="0"/>
            </a:endParaRPr>
          </a:p>
        </p:txBody>
      </p:sp>
      <p:sp>
        <p:nvSpPr>
          <p:cNvPr id="12" name="Flowchart: Connector 11"/>
          <p:cNvSpPr/>
          <p:nvPr/>
        </p:nvSpPr>
        <p:spPr>
          <a:xfrm>
            <a:off x="4405389" y="1592917"/>
            <a:ext cx="146613" cy="151575"/>
          </a:xfrm>
          <a:prstGeom prst="flowChartConnector">
            <a:avLst/>
          </a:prstGeom>
          <a:solidFill>
            <a:srgbClr val="70C8E2"/>
          </a:solidFill>
          <a:ln>
            <a:solidFill>
              <a:srgbClr val="70C8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4" name="TextBox 39"/>
          <p:cNvSpPr txBox="1">
            <a:spLocks noChangeArrowheads="1"/>
          </p:cNvSpPr>
          <p:nvPr/>
        </p:nvSpPr>
        <p:spPr bwMode="auto">
          <a:xfrm>
            <a:off x="2152650" y="2791561"/>
            <a:ext cx="1714500" cy="307777"/>
          </a:xfrm>
          <a:prstGeom prst="rect">
            <a:avLst/>
          </a:prstGeom>
          <a:solidFill>
            <a:srgbClr val="327788"/>
          </a:solidFill>
          <a:ln w="9525">
            <a:solidFill>
              <a:srgbClr val="327788"/>
            </a:solidFill>
            <a:miter lim="800000"/>
            <a:headEnd/>
            <a:tailEnd/>
          </a:ln>
        </p:spPr>
        <p:txBody>
          <a:bodyPr rtlCol="0">
            <a:spAutoFit/>
          </a:bodyPr>
          <a:lstStyle>
            <a:lvl1pPr algn="l" rtl="0" eaLnBrk="0" hangingPunct="0">
              <a:defRPr sz="2000">
                <a:solidFill>
                  <a:schemeClr val="tx1"/>
                </a:solidFill>
                <a:latin typeface="Arial" pitchFamily="34" charset="0"/>
                <a:cs typeface="Arial" pitchFamily="34" charset="0"/>
              </a:defRPr>
            </a:lvl1pPr>
            <a:lvl2pPr marL="742950" indent="-285750" algn="l" rtl="0" eaLnBrk="0" hangingPunct="0">
              <a:defRPr sz="2000">
                <a:solidFill>
                  <a:schemeClr val="tx1"/>
                </a:solidFill>
                <a:latin typeface="Arial" pitchFamily="34" charset="0"/>
                <a:cs typeface="Arial" pitchFamily="34" charset="0"/>
              </a:defRPr>
            </a:lvl2pPr>
            <a:lvl3pPr marL="1143000" indent="-228600" algn="l" rtl="0" eaLnBrk="0" hangingPunct="0">
              <a:defRPr sz="2000">
                <a:solidFill>
                  <a:schemeClr val="tx1"/>
                </a:solidFill>
                <a:latin typeface="Arial" pitchFamily="34" charset="0"/>
                <a:cs typeface="Arial" pitchFamily="34" charset="0"/>
              </a:defRPr>
            </a:lvl3pPr>
            <a:lvl4pPr marL="1600200" indent="-228600" algn="l" rtl="0" eaLnBrk="0" hangingPunct="0">
              <a:defRPr sz="2000">
                <a:solidFill>
                  <a:schemeClr val="tx1"/>
                </a:solidFill>
                <a:latin typeface="Arial" pitchFamily="34" charset="0"/>
                <a:cs typeface="Arial" pitchFamily="34" charset="0"/>
              </a:defRPr>
            </a:lvl4pPr>
            <a:lvl5pPr marL="2057400" indent="-228600" algn="l" rtl="0" eaLnBrk="0" hangingPunct="0">
              <a:defRPr sz="2000">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sz="2000">
                <a:solidFill>
                  <a:schemeClr val="tx1"/>
                </a:solidFill>
                <a:latin typeface="Arial" pitchFamily="34" charset="0"/>
                <a:cs typeface="Arial" pitchFamily="34" charset="0"/>
              </a:defRPr>
            </a:lvl9pPr>
          </a:lstStyle>
          <a:p>
            <a:pPr rtl="0" eaLnBrk="1" fontAlgn="base" hangingPunct="1">
              <a:spcBef>
                <a:spcPct val="0"/>
              </a:spcBef>
              <a:spcAft>
                <a:spcPct val="0"/>
              </a:spcAft>
            </a:pPr>
            <a:r>
              <a:rPr lang="el" sz="1400" dirty="0">
                <a:solidFill>
                  <a:srgbClr val="FFFFFF"/>
                </a:solidFill>
              </a:rPr>
              <a:t>2. Μεταγωγή</a:t>
            </a:r>
          </a:p>
        </p:txBody>
      </p:sp>
      <p:sp>
        <p:nvSpPr>
          <p:cNvPr id="15" name="TextBox 53"/>
          <p:cNvSpPr txBox="1">
            <a:spLocks noChangeArrowheads="1"/>
          </p:cNvSpPr>
          <p:nvPr/>
        </p:nvSpPr>
        <p:spPr bwMode="auto">
          <a:xfrm>
            <a:off x="2152650" y="1781911"/>
            <a:ext cx="1485900" cy="338554"/>
          </a:xfrm>
          <a:prstGeom prst="rect">
            <a:avLst/>
          </a:prstGeom>
          <a:solidFill>
            <a:srgbClr val="327788"/>
          </a:solidFill>
          <a:ln w="9525">
            <a:solidFill>
              <a:srgbClr val="327788"/>
            </a:solidFill>
            <a:miter lim="800000"/>
            <a:headEnd/>
            <a:tailEnd/>
          </a:ln>
        </p:spPr>
        <p:txBody>
          <a:bodyPr rtlCol="0">
            <a:spAutoFit/>
          </a:bodyPr>
          <a:lstStyle>
            <a:lvl1pPr algn="l" rtl="0" eaLnBrk="0" hangingPunct="0">
              <a:defRPr sz="2000">
                <a:solidFill>
                  <a:schemeClr val="tx1"/>
                </a:solidFill>
                <a:latin typeface="Arial" pitchFamily="34" charset="0"/>
                <a:cs typeface="Arial" pitchFamily="34" charset="0"/>
              </a:defRPr>
            </a:lvl1pPr>
            <a:lvl2pPr marL="742950" indent="-285750" algn="l" rtl="0" eaLnBrk="0" hangingPunct="0">
              <a:defRPr sz="2000">
                <a:solidFill>
                  <a:schemeClr val="tx1"/>
                </a:solidFill>
                <a:latin typeface="Arial" pitchFamily="34" charset="0"/>
                <a:cs typeface="Arial" pitchFamily="34" charset="0"/>
              </a:defRPr>
            </a:lvl2pPr>
            <a:lvl3pPr marL="1143000" indent="-228600" algn="l" rtl="0" eaLnBrk="0" hangingPunct="0">
              <a:defRPr sz="2000">
                <a:solidFill>
                  <a:schemeClr val="tx1"/>
                </a:solidFill>
                <a:latin typeface="Arial" pitchFamily="34" charset="0"/>
                <a:cs typeface="Arial" pitchFamily="34" charset="0"/>
              </a:defRPr>
            </a:lvl3pPr>
            <a:lvl4pPr marL="1600200" indent="-228600" algn="l" rtl="0" eaLnBrk="0" hangingPunct="0">
              <a:defRPr sz="2000">
                <a:solidFill>
                  <a:schemeClr val="tx1"/>
                </a:solidFill>
                <a:latin typeface="Arial" pitchFamily="34" charset="0"/>
                <a:cs typeface="Arial" pitchFamily="34" charset="0"/>
              </a:defRPr>
            </a:lvl4pPr>
            <a:lvl5pPr marL="2057400" indent="-228600" algn="l" rtl="0" eaLnBrk="0" hangingPunct="0">
              <a:defRPr sz="2000">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sz="2000">
                <a:solidFill>
                  <a:schemeClr val="tx1"/>
                </a:solidFill>
                <a:latin typeface="Arial" pitchFamily="34" charset="0"/>
                <a:cs typeface="Arial" pitchFamily="34" charset="0"/>
              </a:defRPr>
            </a:lvl9pPr>
          </a:lstStyle>
          <a:p>
            <a:pPr rtl="0" eaLnBrk="1" fontAlgn="base" hangingPunct="1">
              <a:spcBef>
                <a:spcPct val="0"/>
              </a:spcBef>
              <a:spcAft>
                <a:spcPct val="0"/>
              </a:spcAft>
            </a:pPr>
            <a:r>
              <a:rPr lang="el" sz="1400" dirty="0">
                <a:solidFill>
                  <a:srgbClr val="FFFFFF"/>
                </a:solidFill>
              </a:rPr>
              <a:t>1. </a:t>
            </a:r>
            <a:r>
              <a:rPr lang="el" sz="1600" dirty="0">
                <a:solidFill>
                  <a:srgbClr val="FFFFFF"/>
                </a:solidFill>
              </a:rPr>
              <a:t> </a:t>
            </a:r>
            <a:r>
              <a:rPr lang="el-GR" sz="1400" dirty="0">
                <a:solidFill>
                  <a:srgbClr val="FFFFFF"/>
                </a:solidFill>
              </a:rPr>
              <a:t>Λήψη</a:t>
            </a:r>
            <a:endParaRPr lang="el" sz="1400" dirty="0">
              <a:solidFill>
                <a:srgbClr val="FFFFFF"/>
              </a:solidFill>
            </a:endParaRPr>
          </a:p>
        </p:txBody>
      </p:sp>
      <p:sp>
        <p:nvSpPr>
          <p:cNvPr id="16" name="TextBox 55"/>
          <p:cNvSpPr txBox="1">
            <a:spLocks noChangeArrowheads="1"/>
          </p:cNvSpPr>
          <p:nvPr/>
        </p:nvSpPr>
        <p:spPr bwMode="auto">
          <a:xfrm>
            <a:off x="2152650" y="3832961"/>
            <a:ext cx="1619250" cy="307777"/>
          </a:xfrm>
          <a:prstGeom prst="rect">
            <a:avLst/>
          </a:prstGeom>
          <a:solidFill>
            <a:srgbClr val="327788"/>
          </a:solidFill>
          <a:ln w="9525">
            <a:solidFill>
              <a:srgbClr val="327788"/>
            </a:solidFill>
            <a:miter lim="800000"/>
            <a:headEnd/>
            <a:tailEnd/>
          </a:ln>
        </p:spPr>
        <p:txBody>
          <a:bodyPr rtlCol="0">
            <a:spAutoFit/>
          </a:bodyPr>
          <a:lstStyle>
            <a:lvl1pPr algn="l" rtl="0" eaLnBrk="0" hangingPunct="0">
              <a:defRPr sz="2000">
                <a:solidFill>
                  <a:schemeClr val="tx1"/>
                </a:solidFill>
                <a:latin typeface="Arial" pitchFamily="34" charset="0"/>
                <a:cs typeface="Arial" pitchFamily="34" charset="0"/>
              </a:defRPr>
            </a:lvl1pPr>
            <a:lvl2pPr marL="742950" indent="-285750" algn="l" rtl="0" eaLnBrk="0" hangingPunct="0">
              <a:defRPr sz="2000">
                <a:solidFill>
                  <a:schemeClr val="tx1"/>
                </a:solidFill>
                <a:latin typeface="Arial" pitchFamily="34" charset="0"/>
                <a:cs typeface="Arial" pitchFamily="34" charset="0"/>
              </a:defRPr>
            </a:lvl2pPr>
            <a:lvl3pPr marL="1143000" indent="-228600" algn="l" rtl="0" eaLnBrk="0" hangingPunct="0">
              <a:defRPr sz="2000">
                <a:solidFill>
                  <a:schemeClr val="tx1"/>
                </a:solidFill>
                <a:latin typeface="Arial" pitchFamily="34" charset="0"/>
                <a:cs typeface="Arial" pitchFamily="34" charset="0"/>
              </a:defRPr>
            </a:lvl3pPr>
            <a:lvl4pPr marL="1600200" indent="-228600" algn="l" rtl="0" eaLnBrk="0" hangingPunct="0">
              <a:defRPr sz="2000">
                <a:solidFill>
                  <a:schemeClr val="tx1"/>
                </a:solidFill>
                <a:latin typeface="Arial" pitchFamily="34" charset="0"/>
                <a:cs typeface="Arial" pitchFamily="34" charset="0"/>
              </a:defRPr>
            </a:lvl4pPr>
            <a:lvl5pPr marL="2057400" indent="-228600" algn="l" rtl="0" eaLnBrk="0" hangingPunct="0">
              <a:defRPr sz="2000">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sz="2000">
                <a:solidFill>
                  <a:schemeClr val="tx1"/>
                </a:solidFill>
                <a:latin typeface="Arial" pitchFamily="34" charset="0"/>
                <a:cs typeface="Arial" pitchFamily="34" charset="0"/>
              </a:defRPr>
            </a:lvl9pPr>
          </a:lstStyle>
          <a:p>
            <a:pPr rtl="0" eaLnBrk="1" fontAlgn="base" hangingPunct="1">
              <a:spcBef>
                <a:spcPct val="0"/>
              </a:spcBef>
              <a:spcAft>
                <a:spcPct val="0"/>
              </a:spcAft>
            </a:pPr>
            <a:r>
              <a:rPr lang="el" sz="1400" dirty="0">
                <a:solidFill>
                  <a:srgbClr val="FFFFFF"/>
                </a:solidFill>
              </a:rPr>
              <a:t>3.  Απόκριση</a:t>
            </a:r>
          </a:p>
        </p:txBody>
      </p:sp>
      <p:sp>
        <p:nvSpPr>
          <p:cNvPr id="18" name="TextBox 17"/>
          <p:cNvSpPr txBox="1"/>
          <p:nvPr/>
        </p:nvSpPr>
        <p:spPr>
          <a:xfrm>
            <a:off x="3259383" y="5642084"/>
            <a:ext cx="3583878" cy="430887"/>
          </a:xfrm>
          <a:prstGeom prst="rect">
            <a:avLst/>
          </a:prstGeom>
          <a:solidFill>
            <a:srgbClr val="6C0E5A"/>
          </a:solidFill>
          <a:ln>
            <a:solidFill>
              <a:srgbClr val="6C0E5A"/>
            </a:solidFill>
          </a:ln>
          <a:effectLst/>
        </p:spPr>
        <p:txBody>
          <a:bodyPr rtlCol="0">
            <a:spAutoFit/>
          </a:bodyPr>
          <a:lstStyle/>
          <a:p>
            <a:pPr algn="ctr" rtl="0">
              <a:defRPr/>
            </a:pPr>
            <a:r>
              <a:rPr lang="el" sz="1100" dirty="0">
                <a:solidFill>
                  <a:schemeClr val="bg1"/>
                </a:solidFill>
                <a:cs typeface="Arial" charset="0"/>
              </a:rPr>
              <a:t>Ανοσολογική απόκριση</a:t>
            </a:r>
            <a:endParaRPr lang="en-US" sz="1100" dirty="0">
              <a:solidFill>
                <a:schemeClr val="bg1"/>
              </a:solidFill>
              <a:cs typeface="Arial" charset="0"/>
            </a:endParaRPr>
          </a:p>
          <a:p>
            <a:pPr algn="ctr" rtl="0">
              <a:defRPr/>
            </a:pPr>
            <a:r>
              <a:rPr lang="el" sz="1100" dirty="0">
                <a:solidFill>
                  <a:schemeClr val="bg1"/>
                </a:solidFill>
                <a:cs typeface="Arial" charset="0"/>
              </a:rPr>
              <a:t>Έκκριση φλεγμονωδών μεσολαβητών</a:t>
            </a:r>
            <a:r>
              <a:rPr lang="el" sz="1100" baseline="30000" dirty="0">
                <a:solidFill>
                  <a:schemeClr val="bg1"/>
                </a:solidFill>
                <a:cs typeface="Arial" pitchFamily="34" charset="0"/>
              </a:rPr>
              <a:t>3</a:t>
            </a:r>
            <a:endParaRPr lang="en-US" sz="1100" dirty="0">
              <a:solidFill>
                <a:schemeClr val="bg1"/>
              </a:solidFill>
              <a:cs typeface="Arial" charset="0"/>
            </a:endParaRPr>
          </a:p>
        </p:txBody>
      </p:sp>
      <p:sp>
        <p:nvSpPr>
          <p:cNvPr id="19" name="TextBox 18"/>
          <p:cNvSpPr txBox="1"/>
          <p:nvPr/>
        </p:nvSpPr>
        <p:spPr>
          <a:xfrm>
            <a:off x="4119755" y="3703045"/>
            <a:ext cx="1863135" cy="430887"/>
          </a:xfrm>
          <a:prstGeom prst="rect">
            <a:avLst/>
          </a:prstGeom>
          <a:solidFill>
            <a:srgbClr val="6C0E5A"/>
          </a:solidFill>
          <a:ln>
            <a:solidFill>
              <a:srgbClr val="6C0E5A"/>
            </a:solidFill>
          </a:ln>
          <a:effectLst/>
        </p:spPr>
        <p:txBody>
          <a:bodyPr rtlCol="0">
            <a:spAutoFit/>
          </a:bodyPr>
          <a:lstStyle/>
          <a:p>
            <a:pPr algn="ctr" rtl="0" fontAlgn="base">
              <a:spcBef>
                <a:spcPct val="0"/>
              </a:spcBef>
              <a:spcAft>
                <a:spcPct val="0"/>
              </a:spcAft>
              <a:defRPr/>
            </a:pPr>
            <a:r>
              <a:rPr lang="el" sz="1100" dirty="0">
                <a:solidFill>
                  <a:schemeClr val="bg1"/>
                </a:solidFill>
                <a:cs typeface="Arial" pitchFamily="34" charset="0"/>
              </a:rPr>
              <a:t>Ενεργοποίηση κυτταρικών αποκρίσεων</a:t>
            </a:r>
            <a:r>
              <a:rPr lang="el" sz="1100" baseline="30000" dirty="0">
                <a:solidFill>
                  <a:schemeClr val="bg1"/>
                </a:solidFill>
                <a:cs typeface="Arial" pitchFamily="34" charset="0"/>
              </a:rPr>
              <a:t>2</a:t>
            </a:r>
            <a:endParaRPr lang="en-US" sz="1100" dirty="0">
              <a:solidFill>
                <a:schemeClr val="bg1"/>
              </a:solidFill>
              <a:cs typeface="Arial" pitchFamily="34" charset="0"/>
            </a:endParaRPr>
          </a:p>
        </p:txBody>
      </p:sp>
      <p:sp>
        <p:nvSpPr>
          <p:cNvPr id="20" name="TextBox 19"/>
          <p:cNvSpPr txBox="1"/>
          <p:nvPr/>
        </p:nvSpPr>
        <p:spPr>
          <a:xfrm>
            <a:off x="4194840" y="4683782"/>
            <a:ext cx="1712964" cy="430887"/>
          </a:xfrm>
          <a:prstGeom prst="rect">
            <a:avLst/>
          </a:prstGeom>
          <a:solidFill>
            <a:srgbClr val="6C0E5A"/>
          </a:solidFill>
          <a:ln>
            <a:solidFill>
              <a:srgbClr val="6C0E5A"/>
            </a:solidFill>
          </a:ln>
          <a:effectLst/>
        </p:spPr>
        <p:txBody>
          <a:bodyPr rtlCol="0">
            <a:spAutoFit/>
          </a:bodyPr>
          <a:lstStyle/>
          <a:p>
            <a:pPr algn="ctr" rtl="0" fontAlgn="base">
              <a:spcBef>
                <a:spcPct val="0"/>
              </a:spcBef>
              <a:spcAft>
                <a:spcPct val="0"/>
              </a:spcAft>
              <a:defRPr/>
            </a:pPr>
            <a:r>
              <a:rPr lang="el" sz="1100" dirty="0">
                <a:solidFill>
                  <a:schemeClr val="bg1"/>
                </a:solidFill>
                <a:cs typeface="Arial" pitchFamily="34" charset="0"/>
              </a:rPr>
              <a:t>Αλλαγές στην έκφραση γονιδίων</a:t>
            </a:r>
            <a:r>
              <a:rPr lang="el" sz="1100" baseline="30000" dirty="0">
                <a:solidFill>
                  <a:schemeClr val="bg1"/>
                </a:solidFill>
                <a:cs typeface="Arial" pitchFamily="34" charset="0"/>
              </a:rPr>
              <a:t>2</a:t>
            </a:r>
            <a:endParaRPr lang="en-US" sz="1100" dirty="0">
              <a:solidFill>
                <a:schemeClr val="bg1"/>
              </a:solidFill>
              <a:cs typeface="Arial" pitchFamily="34" charset="0"/>
            </a:endParaRPr>
          </a:p>
        </p:txBody>
      </p:sp>
      <p:sp>
        <p:nvSpPr>
          <p:cNvPr id="21" name="Down Arrow 20"/>
          <p:cNvSpPr/>
          <p:nvPr/>
        </p:nvSpPr>
        <p:spPr>
          <a:xfrm flipH="1">
            <a:off x="4986333" y="2093884"/>
            <a:ext cx="136061" cy="394654"/>
          </a:xfrm>
          <a:prstGeom prst="downArrow">
            <a:avLst/>
          </a:prstGeom>
          <a:solidFill>
            <a:srgbClr val="CBAEC2"/>
          </a:solidFill>
          <a:ln>
            <a:solidFill>
              <a:srgbClr val="CBAE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2" name="Down Arrow 21"/>
          <p:cNvSpPr/>
          <p:nvPr/>
        </p:nvSpPr>
        <p:spPr>
          <a:xfrm flipH="1">
            <a:off x="5001385" y="3282252"/>
            <a:ext cx="136061" cy="394654"/>
          </a:xfrm>
          <a:prstGeom prst="downArrow">
            <a:avLst/>
          </a:prstGeom>
          <a:solidFill>
            <a:srgbClr val="CBAEC2"/>
          </a:solidFill>
          <a:ln>
            <a:solidFill>
              <a:srgbClr val="CBAE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3" name="Down Arrow 22"/>
          <p:cNvSpPr/>
          <p:nvPr/>
        </p:nvSpPr>
        <p:spPr>
          <a:xfrm flipH="1">
            <a:off x="5001385" y="4257418"/>
            <a:ext cx="136061" cy="394654"/>
          </a:xfrm>
          <a:prstGeom prst="downArrow">
            <a:avLst/>
          </a:prstGeom>
          <a:solidFill>
            <a:srgbClr val="CBAEC2"/>
          </a:solidFill>
          <a:ln>
            <a:solidFill>
              <a:srgbClr val="CBAE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4" name="Down Arrow 23"/>
          <p:cNvSpPr/>
          <p:nvPr/>
        </p:nvSpPr>
        <p:spPr>
          <a:xfrm flipH="1">
            <a:off x="5017208" y="5224107"/>
            <a:ext cx="136061" cy="394654"/>
          </a:xfrm>
          <a:prstGeom prst="downArrow">
            <a:avLst/>
          </a:prstGeom>
          <a:solidFill>
            <a:srgbClr val="CBAEC2"/>
          </a:solidFill>
          <a:ln>
            <a:solidFill>
              <a:srgbClr val="CBAE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43" name="TextBox 51"/>
          <p:cNvSpPr txBox="1">
            <a:spLocks noChangeArrowheads="1"/>
          </p:cNvSpPr>
          <p:nvPr/>
        </p:nvSpPr>
        <p:spPr bwMode="auto">
          <a:xfrm>
            <a:off x="5329460" y="1535127"/>
            <a:ext cx="180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lgn="l" rtl="0" eaLnBrk="0" hangingPunct="0">
              <a:defRPr sz="2000">
                <a:solidFill>
                  <a:schemeClr val="tx1"/>
                </a:solidFill>
                <a:latin typeface="Arial" pitchFamily="34" charset="0"/>
                <a:cs typeface="Arial" pitchFamily="34" charset="0"/>
              </a:defRPr>
            </a:lvl1pPr>
            <a:lvl2pPr marL="742950" indent="-285750" algn="l" rtl="0" eaLnBrk="0" hangingPunct="0">
              <a:defRPr sz="2000">
                <a:solidFill>
                  <a:schemeClr val="tx1"/>
                </a:solidFill>
                <a:latin typeface="Arial" pitchFamily="34" charset="0"/>
                <a:cs typeface="Arial" pitchFamily="34" charset="0"/>
              </a:defRPr>
            </a:lvl2pPr>
            <a:lvl3pPr marL="1143000" indent="-228600" algn="l" rtl="0" eaLnBrk="0" hangingPunct="0">
              <a:defRPr sz="2000">
                <a:solidFill>
                  <a:schemeClr val="tx1"/>
                </a:solidFill>
                <a:latin typeface="Arial" pitchFamily="34" charset="0"/>
                <a:cs typeface="Arial" pitchFamily="34" charset="0"/>
              </a:defRPr>
            </a:lvl3pPr>
            <a:lvl4pPr marL="1600200" indent="-228600" algn="l" rtl="0" eaLnBrk="0" hangingPunct="0">
              <a:defRPr sz="2000">
                <a:solidFill>
                  <a:schemeClr val="tx1"/>
                </a:solidFill>
                <a:latin typeface="Arial" pitchFamily="34" charset="0"/>
                <a:cs typeface="Arial" pitchFamily="34" charset="0"/>
              </a:defRPr>
            </a:lvl4pPr>
            <a:lvl5pPr marL="2057400" indent="-228600" algn="l" rtl="0" eaLnBrk="0" hangingPunct="0">
              <a:defRPr sz="2000">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sz="2000">
                <a:solidFill>
                  <a:schemeClr val="tx1"/>
                </a:solidFill>
                <a:latin typeface="Arial" pitchFamily="34" charset="0"/>
                <a:cs typeface="Arial" pitchFamily="34" charset="0"/>
              </a:defRPr>
            </a:lvl9pPr>
          </a:lstStyle>
          <a:p>
            <a:pPr rtl="0" eaLnBrk="1" fontAlgn="base" hangingPunct="1">
              <a:spcBef>
                <a:spcPct val="0"/>
              </a:spcBef>
              <a:spcAft>
                <a:spcPct val="0"/>
              </a:spcAft>
            </a:pPr>
            <a:r>
              <a:rPr lang="el" sz="1200" dirty="0">
                <a:solidFill>
                  <a:srgbClr val="000000"/>
                </a:solidFill>
              </a:rPr>
              <a:t>Υποδοχέας</a:t>
            </a:r>
          </a:p>
        </p:txBody>
      </p:sp>
      <p:sp>
        <p:nvSpPr>
          <p:cNvPr id="45" name="TextBox 51"/>
          <p:cNvSpPr txBox="1">
            <a:spLocks noChangeArrowheads="1"/>
          </p:cNvSpPr>
          <p:nvPr/>
        </p:nvSpPr>
        <p:spPr bwMode="auto">
          <a:xfrm>
            <a:off x="5712055" y="2737218"/>
            <a:ext cx="180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lgn="l" rtl="0" eaLnBrk="0" hangingPunct="0">
              <a:defRPr sz="2000">
                <a:solidFill>
                  <a:schemeClr val="tx1"/>
                </a:solidFill>
                <a:latin typeface="Arial" pitchFamily="34" charset="0"/>
                <a:cs typeface="Arial" pitchFamily="34" charset="0"/>
              </a:defRPr>
            </a:lvl1pPr>
            <a:lvl2pPr marL="742950" indent="-285750" algn="l" rtl="0" eaLnBrk="0" hangingPunct="0">
              <a:defRPr sz="2000">
                <a:solidFill>
                  <a:schemeClr val="tx1"/>
                </a:solidFill>
                <a:latin typeface="Arial" pitchFamily="34" charset="0"/>
                <a:cs typeface="Arial" pitchFamily="34" charset="0"/>
              </a:defRPr>
            </a:lvl2pPr>
            <a:lvl3pPr marL="1143000" indent="-228600" algn="l" rtl="0" eaLnBrk="0" hangingPunct="0">
              <a:defRPr sz="2000">
                <a:solidFill>
                  <a:schemeClr val="tx1"/>
                </a:solidFill>
                <a:latin typeface="Arial" pitchFamily="34" charset="0"/>
                <a:cs typeface="Arial" pitchFamily="34" charset="0"/>
              </a:defRPr>
            </a:lvl3pPr>
            <a:lvl4pPr marL="1600200" indent="-228600" algn="l" rtl="0" eaLnBrk="0" hangingPunct="0">
              <a:defRPr sz="2000">
                <a:solidFill>
                  <a:schemeClr val="tx1"/>
                </a:solidFill>
                <a:latin typeface="Arial" pitchFamily="34" charset="0"/>
                <a:cs typeface="Arial" pitchFamily="34" charset="0"/>
              </a:defRPr>
            </a:lvl4pPr>
            <a:lvl5pPr marL="2057400" indent="-228600" algn="l" rtl="0" eaLnBrk="0" hangingPunct="0">
              <a:defRPr sz="2000">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sz="2000">
                <a:solidFill>
                  <a:schemeClr val="tx1"/>
                </a:solidFill>
                <a:latin typeface="Arial" pitchFamily="34" charset="0"/>
                <a:cs typeface="Arial" pitchFamily="34" charset="0"/>
              </a:defRPr>
            </a:lvl9pPr>
          </a:lstStyle>
          <a:p>
            <a:pPr rtl="0" eaLnBrk="1" fontAlgn="base" hangingPunct="1">
              <a:spcBef>
                <a:spcPct val="0"/>
              </a:spcBef>
              <a:spcAft>
                <a:spcPct val="0"/>
              </a:spcAft>
            </a:pPr>
            <a:r>
              <a:rPr lang="el" sz="1200" dirty="0">
                <a:solidFill>
                  <a:srgbClr val="000000"/>
                </a:solidFill>
              </a:rPr>
              <a:t>Κυτταρόπλασμα</a:t>
            </a:r>
            <a:endParaRPr lang="en-US" sz="1200" dirty="0">
              <a:solidFill>
                <a:srgbClr val="000000"/>
              </a:solidFill>
            </a:endParaRPr>
          </a:p>
        </p:txBody>
      </p:sp>
      <p:sp>
        <p:nvSpPr>
          <p:cNvPr id="50" name="TextBox 51"/>
          <p:cNvSpPr txBox="1">
            <a:spLocks noChangeArrowheads="1"/>
          </p:cNvSpPr>
          <p:nvPr/>
        </p:nvSpPr>
        <p:spPr bwMode="auto">
          <a:xfrm>
            <a:off x="5927306" y="4498717"/>
            <a:ext cx="180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lgn="l" rtl="0" eaLnBrk="0" hangingPunct="0">
              <a:defRPr sz="2000">
                <a:solidFill>
                  <a:schemeClr val="tx1"/>
                </a:solidFill>
                <a:latin typeface="Arial" pitchFamily="34" charset="0"/>
                <a:cs typeface="Arial" pitchFamily="34" charset="0"/>
              </a:defRPr>
            </a:lvl1pPr>
            <a:lvl2pPr marL="742950" indent="-285750" algn="l" rtl="0" eaLnBrk="0" hangingPunct="0">
              <a:defRPr sz="2000">
                <a:solidFill>
                  <a:schemeClr val="tx1"/>
                </a:solidFill>
                <a:latin typeface="Arial" pitchFamily="34" charset="0"/>
                <a:cs typeface="Arial" pitchFamily="34" charset="0"/>
              </a:defRPr>
            </a:lvl2pPr>
            <a:lvl3pPr marL="1143000" indent="-228600" algn="l" rtl="0" eaLnBrk="0" hangingPunct="0">
              <a:defRPr sz="2000">
                <a:solidFill>
                  <a:schemeClr val="tx1"/>
                </a:solidFill>
                <a:latin typeface="Arial" pitchFamily="34" charset="0"/>
                <a:cs typeface="Arial" pitchFamily="34" charset="0"/>
              </a:defRPr>
            </a:lvl3pPr>
            <a:lvl4pPr marL="1600200" indent="-228600" algn="l" rtl="0" eaLnBrk="0" hangingPunct="0">
              <a:defRPr sz="2000">
                <a:solidFill>
                  <a:schemeClr val="tx1"/>
                </a:solidFill>
                <a:latin typeface="Arial" pitchFamily="34" charset="0"/>
                <a:cs typeface="Arial" pitchFamily="34" charset="0"/>
              </a:defRPr>
            </a:lvl4pPr>
            <a:lvl5pPr marL="2057400" indent="-228600" algn="l" rtl="0" eaLnBrk="0" hangingPunct="0">
              <a:defRPr sz="2000">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sz="2000">
                <a:solidFill>
                  <a:schemeClr val="tx1"/>
                </a:solidFill>
                <a:latin typeface="Arial" pitchFamily="34" charset="0"/>
                <a:cs typeface="Arial" pitchFamily="34" charset="0"/>
              </a:defRPr>
            </a:lvl9pPr>
          </a:lstStyle>
          <a:p>
            <a:pPr rtl="0" eaLnBrk="1" fontAlgn="base" hangingPunct="1">
              <a:spcBef>
                <a:spcPct val="0"/>
              </a:spcBef>
              <a:spcAft>
                <a:spcPct val="0"/>
              </a:spcAft>
            </a:pPr>
            <a:r>
              <a:rPr lang="el" sz="1200" dirty="0">
                <a:solidFill>
                  <a:srgbClr val="000000"/>
                </a:solidFill>
              </a:rPr>
              <a:t>Πυρήνας</a:t>
            </a:r>
            <a:endParaRPr lang="en-US" sz="1200" dirty="0">
              <a:solidFill>
                <a:srgbClr val="000000"/>
              </a:solidFill>
            </a:endParaRPr>
          </a:p>
        </p:txBody>
      </p:sp>
      <p:sp>
        <p:nvSpPr>
          <p:cNvPr id="63" name="Down Arrow 62"/>
          <p:cNvSpPr/>
          <p:nvPr/>
        </p:nvSpPr>
        <p:spPr>
          <a:xfrm flipH="1">
            <a:off x="2962810" y="2260080"/>
            <a:ext cx="136061" cy="394654"/>
          </a:xfrm>
          <a:prstGeom prst="downArrow">
            <a:avLst/>
          </a:prstGeom>
          <a:solidFill>
            <a:srgbClr val="327788"/>
          </a:solidFill>
          <a:ln>
            <a:solidFill>
              <a:srgbClr val="3277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64" name="Down Arrow 63"/>
          <p:cNvSpPr/>
          <p:nvPr/>
        </p:nvSpPr>
        <p:spPr>
          <a:xfrm flipH="1">
            <a:off x="2955414" y="3271718"/>
            <a:ext cx="136061" cy="394654"/>
          </a:xfrm>
          <a:prstGeom prst="downArrow">
            <a:avLst/>
          </a:prstGeom>
          <a:solidFill>
            <a:srgbClr val="327788"/>
          </a:solidFill>
          <a:ln>
            <a:solidFill>
              <a:srgbClr val="3277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66" name="TextBox 50"/>
          <p:cNvSpPr txBox="1">
            <a:spLocks noChangeArrowheads="1"/>
          </p:cNvSpPr>
          <p:nvPr/>
        </p:nvSpPr>
        <p:spPr bwMode="auto">
          <a:xfrm>
            <a:off x="320516" y="1184933"/>
            <a:ext cx="40211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algn="l" rtl="0" eaLnBrk="0" hangingPunct="0">
              <a:defRPr sz="2000">
                <a:solidFill>
                  <a:schemeClr val="tx1"/>
                </a:solidFill>
                <a:latin typeface="Arial" pitchFamily="34" charset="0"/>
                <a:cs typeface="Arial" pitchFamily="34" charset="0"/>
              </a:defRPr>
            </a:lvl1pPr>
            <a:lvl2pPr marL="742950" indent="-285750" algn="l" rtl="0" eaLnBrk="0" hangingPunct="0">
              <a:defRPr sz="2000">
                <a:solidFill>
                  <a:schemeClr val="tx1"/>
                </a:solidFill>
                <a:latin typeface="Arial" pitchFamily="34" charset="0"/>
                <a:cs typeface="Arial" pitchFamily="34" charset="0"/>
              </a:defRPr>
            </a:lvl2pPr>
            <a:lvl3pPr marL="1143000" indent="-228600" algn="l" rtl="0" eaLnBrk="0" hangingPunct="0">
              <a:defRPr sz="2000">
                <a:solidFill>
                  <a:schemeClr val="tx1"/>
                </a:solidFill>
                <a:latin typeface="Arial" pitchFamily="34" charset="0"/>
                <a:cs typeface="Arial" pitchFamily="34" charset="0"/>
              </a:defRPr>
            </a:lvl3pPr>
            <a:lvl4pPr marL="1600200" indent="-228600" algn="l" rtl="0" eaLnBrk="0" hangingPunct="0">
              <a:defRPr sz="2000">
                <a:solidFill>
                  <a:schemeClr val="tx1"/>
                </a:solidFill>
                <a:latin typeface="Arial" pitchFamily="34" charset="0"/>
                <a:cs typeface="Arial" pitchFamily="34" charset="0"/>
              </a:defRPr>
            </a:lvl4pPr>
            <a:lvl5pPr marL="2057400" indent="-228600" algn="l" rtl="0" eaLnBrk="0" hangingPunct="0">
              <a:defRPr sz="2000">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sz="2000">
                <a:solidFill>
                  <a:schemeClr val="tx1"/>
                </a:solidFill>
                <a:latin typeface="Arial" pitchFamily="34" charset="0"/>
                <a:cs typeface="Arial" pitchFamily="34" charset="0"/>
              </a:defRPr>
            </a:lvl9pPr>
          </a:lstStyle>
          <a:p>
            <a:pPr rtl="0" eaLnBrk="1" fontAlgn="base" hangingPunct="1">
              <a:spcBef>
                <a:spcPct val="0"/>
              </a:spcBef>
              <a:spcAft>
                <a:spcPct val="0"/>
              </a:spcAft>
            </a:pPr>
            <a:r>
              <a:rPr lang="el" sz="1200" dirty="0">
                <a:solidFill>
                  <a:srgbClr val="000000"/>
                </a:solidFill>
              </a:rPr>
              <a:t>Περιβαλλοντικό ερέθισμα: </a:t>
            </a:r>
            <a:br>
              <a:rPr lang="en-US" sz="1200" dirty="0">
                <a:solidFill>
                  <a:srgbClr val="000000"/>
                </a:solidFill>
              </a:rPr>
            </a:br>
            <a:r>
              <a:rPr lang="el" sz="1200" dirty="0">
                <a:solidFill>
                  <a:srgbClr val="000000"/>
                </a:solidFill>
              </a:rPr>
              <a:t>αυξητικός παράγοντας, </a:t>
            </a:r>
            <a:br>
              <a:rPr lang="en-US" sz="1200" dirty="0">
                <a:solidFill>
                  <a:srgbClr val="000000"/>
                </a:solidFill>
              </a:rPr>
            </a:br>
            <a:r>
              <a:rPr lang="el" sz="1200" dirty="0">
                <a:solidFill>
                  <a:srgbClr val="000000"/>
                </a:solidFill>
              </a:rPr>
              <a:t>ορμόνη, κυτταροκίνη</a:t>
            </a:r>
            <a:r>
              <a:rPr lang="el" sz="1200" baseline="30000" dirty="0">
                <a:solidFill>
                  <a:srgbClr val="000000"/>
                </a:solidFill>
              </a:rPr>
              <a:t>1,2</a:t>
            </a:r>
            <a:endParaRPr lang="en-US" sz="1200" dirty="0">
              <a:solidFill>
                <a:srgbClr val="000000"/>
              </a:solidFill>
            </a:endParaRPr>
          </a:p>
        </p:txBody>
      </p:sp>
      <p:sp>
        <p:nvSpPr>
          <p:cNvPr id="67" name="Flowchart: Connector 66"/>
          <p:cNvSpPr/>
          <p:nvPr/>
        </p:nvSpPr>
        <p:spPr>
          <a:xfrm>
            <a:off x="4365172" y="1116982"/>
            <a:ext cx="146613" cy="151575"/>
          </a:xfrm>
          <a:prstGeom prst="flowChartConnector">
            <a:avLst/>
          </a:prstGeom>
          <a:solidFill>
            <a:srgbClr val="70C8E2"/>
          </a:solidFill>
          <a:ln>
            <a:solidFill>
              <a:srgbClr val="70C8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cxnSp>
        <p:nvCxnSpPr>
          <p:cNvPr id="49" name="Straight Connector 54"/>
          <p:cNvCxnSpPr>
            <a:cxnSpLocks noChangeShapeType="1"/>
          </p:cNvCxnSpPr>
          <p:nvPr/>
        </p:nvCxnSpPr>
        <p:spPr bwMode="auto">
          <a:xfrm flipV="1">
            <a:off x="2152650" y="1175657"/>
            <a:ext cx="2086841" cy="370572"/>
          </a:xfrm>
          <a:prstGeom prst="line">
            <a:avLst/>
          </a:prstGeom>
          <a:noFill/>
          <a:ln w="28575" algn="ctr">
            <a:solidFill>
              <a:srgbClr val="70C8E2"/>
            </a:solidFill>
            <a:round/>
            <a:headEnd/>
            <a:tailEnd/>
          </a:ln>
          <a:extLst>
            <a:ext uri="{909E8E84-426E-40DD-AFC4-6F175D3DCCD1}">
              <a14:hiddenFill xmlns:a14="http://schemas.microsoft.com/office/drawing/2010/main">
                <a:noFill/>
              </a14:hiddenFill>
            </a:ext>
          </a:extLst>
        </p:spPr>
      </p:cxnSp>
      <p:sp>
        <p:nvSpPr>
          <p:cNvPr id="52" name="TextBox 51"/>
          <p:cNvSpPr txBox="1"/>
          <p:nvPr/>
        </p:nvSpPr>
        <p:spPr>
          <a:xfrm>
            <a:off x="9440484" y="1460960"/>
            <a:ext cx="2003377" cy="269276"/>
          </a:xfrm>
          <a:prstGeom prst="rect">
            <a:avLst/>
          </a:prstGeom>
          <a:noFill/>
        </p:spPr>
        <p:txBody>
          <a:bodyPr wrap="none" lIns="99032" tIns="49516" rIns="99032" bIns="49516" rtlCol="0">
            <a:spAutoFit/>
          </a:bodyPr>
          <a:lstStyle/>
          <a:p>
            <a:pPr rtl="0"/>
            <a:r>
              <a:rPr lang="el" sz="1100">
                <a:solidFill>
                  <a:srgbClr val="FF0000"/>
                </a:solidFill>
              </a:rPr>
              <a:t>Scitizzi/Firestein/p6/col1/para1</a:t>
            </a:r>
          </a:p>
        </p:txBody>
      </p:sp>
      <p:sp>
        <p:nvSpPr>
          <p:cNvPr id="53" name="TextBox 52"/>
          <p:cNvSpPr txBox="1"/>
          <p:nvPr/>
        </p:nvSpPr>
        <p:spPr>
          <a:xfrm>
            <a:off x="9440484" y="3390611"/>
            <a:ext cx="2003377" cy="269276"/>
          </a:xfrm>
          <a:prstGeom prst="rect">
            <a:avLst/>
          </a:prstGeom>
          <a:noFill/>
        </p:spPr>
        <p:txBody>
          <a:bodyPr wrap="none" lIns="99032" tIns="49516" rIns="99032" bIns="49516" rtlCol="0">
            <a:spAutoFit/>
          </a:bodyPr>
          <a:lstStyle/>
          <a:p>
            <a:pPr rtl="0"/>
            <a:r>
              <a:rPr lang="el" sz="1100">
                <a:solidFill>
                  <a:srgbClr val="FF0000"/>
                </a:solidFill>
              </a:rPr>
              <a:t>Scitizzi/Firestein/p6/col1/para1</a:t>
            </a:r>
          </a:p>
        </p:txBody>
      </p:sp>
      <p:sp>
        <p:nvSpPr>
          <p:cNvPr id="69" name="TextBox 68"/>
          <p:cNvSpPr txBox="1"/>
          <p:nvPr/>
        </p:nvSpPr>
        <p:spPr>
          <a:xfrm>
            <a:off x="9440484" y="2111284"/>
            <a:ext cx="2003377" cy="269276"/>
          </a:xfrm>
          <a:prstGeom prst="rect">
            <a:avLst/>
          </a:prstGeom>
          <a:noFill/>
        </p:spPr>
        <p:txBody>
          <a:bodyPr wrap="none" lIns="99032" tIns="49516" rIns="99032" bIns="49516" rtlCol="0">
            <a:spAutoFit/>
          </a:bodyPr>
          <a:lstStyle/>
          <a:p>
            <a:pPr rtl="0"/>
            <a:r>
              <a:rPr lang="el" sz="1100">
                <a:solidFill>
                  <a:srgbClr val="FF0000"/>
                </a:solidFill>
              </a:rPr>
              <a:t>Scitizzi/Firestein/p6/col1/para1</a:t>
            </a:r>
          </a:p>
        </p:txBody>
      </p:sp>
      <p:sp>
        <p:nvSpPr>
          <p:cNvPr id="70" name="TextBox 69"/>
          <p:cNvSpPr txBox="1"/>
          <p:nvPr/>
        </p:nvSpPr>
        <p:spPr>
          <a:xfrm>
            <a:off x="9440485" y="2473760"/>
            <a:ext cx="2391304" cy="269276"/>
          </a:xfrm>
          <a:prstGeom prst="rect">
            <a:avLst/>
          </a:prstGeom>
          <a:noFill/>
        </p:spPr>
        <p:txBody>
          <a:bodyPr wrap="none" lIns="99032" tIns="49516" rIns="99032" bIns="49516" rtlCol="0">
            <a:spAutoFit/>
          </a:bodyPr>
          <a:lstStyle/>
          <a:p>
            <a:pPr rtl="0"/>
            <a:r>
              <a:rPr lang="el" sz="1100">
                <a:solidFill>
                  <a:srgbClr val="FF0000"/>
                </a:solidFill>
              </a:rPr>
              <a:t>Murphy2008/p32/para1-2 &amp; figure6.1</a:t>
            </a:r>
          </a:p>
        </p:txBody>
      </p:sp>
      <p:sp>
        <p:nvSpPr>
          <p:cNvPr id="71" name="TextBox 70"/>
          <p:cNvSpPr txBox="1"/>
          <p:nvPr/>
        </p:nvSpPr>
        <p:spPr>
          <a:xfrm>
            <a:off x="9440486" y="2814914"/>
            <a:ext cx="1936051" cy="269276"/>
          </a:xfrm>
          <a:prstGeom prst="rect">
            <a:avLst/>
          </a:prstGeom>
          <a:noFill/>
        </p:spPr>
        <p:txBody>
          <a:bodyPr wrap="none" lIns="99032" tIns="49516" rIns="99032" bIns="49516" rtlCol="0">
            <a:spAutoFit/>
          </a:bodyPr>
          <a:lstStyle/>
          <a:p>
            <a:pPr rtl="0"/>
            <a:r>
              <a:rPr lang="el" sz="1100">
                <a:solidFill>
                  <a:srgbClr val="FF0000"/>
                </a:solidFill>
              </a:rPr>
              <a:t>Mavers2009/p378/col2/para2</a:t>
            </a:r>
          </a:p>
        </p:txBody>
      </p:sp>
      <p:sp>
        <p:nvSpPr>
          <p:cNvPr id="17" name="TextBox 16"/>
          <p:cNvSpPr txBox="1"/>
          <p:nvPr/>
        </p:nvSpPr>
        <p:spPr>
          <a:xfrm>
            <a:off x="4341654" y="2515834"/>
            <a:ext cx="1419337" cy="769441"/>
          </a:xfrm>
          <a:prstGeom prst="rect">
            <a:avLst/>
          </a:prstGeom>
          <a:solidFill>
            <a:srgbClr val="6C0E5A"/>
          </a:solidFill>
          <a:ln>
            <a:solidFill>
              <a:srgbClr val="6C0E5A"/>
            </a:solidFill>
          </a:ln>
          <a:effectLst/>
        </p:spPr>
        <p:txBody>
          <a:bodyPr rtlCol="0">
            <a:spAutoFit/>
          </a:bodyPr>
          <a:lstStyle/>
          <a:p>
            <a:pPr algn="ctr" rtl="0" fontAlgn="base">
              <a:spcBef>
                <a:spcPct val="0"/>
              </a:spcBef>
              <a:spcAft>
                <a:spcPct val="0"/>
              </a:spcAft>
              <a:defRPr/>
            </a:pPr>
            <a:r>
              <a:rPr lang="el" sz="1100" dirty="0">
                <a:solidFill>
                  <a:schemeClr val="bg1"/>
                </a:solidFill>
                <a:cs typeface="Arial" pitchFamily="34" charset="0"/>
              </a:rPr>
              <a:t>Πρωτεΐνες μεταβιβαστές </a:t>
            </a:r>
            <a:br>
              <a:rPr lang="el" sz="1100" dirty="0">
                <a:solidFill>
                  <a:schemeClr val="bg1"/>
                </a:solidFill>
                <a:cs typeface="Arial" pitchFamily="34" charset="0"/>
              </a:rPr>
            </a:br>
            <a:r>
              <a:rPr lang="el" sz="1100" dirty="0">
                <a:solidFill>
                  <a:schemeClr val="bg1"/>
                </a:solidFill>
                <a:cs typeface="Arial" pitchFamily="34" charset="0"/>
              </a:rPr>
              <a:t>και δεύτεροι αγγελιαφόροι</a:t>
            </a:r>
            <a:r>
              <a:rPr lang="el" sz="1100" baseline="30000" dirty="0">
                <a:solidFill>
                  <a:schemeClr val="bg1"/>
                </a:solidFill>
                <a:cs typeface="Arial" pitchFamily="34" charset="0"/>
              </a:rPr>
              <a:t>1</a:t>
            </a:r>
          </a:p>
        </p:txBody>
      </p:sp>
    </p:spTree>
    <p:extLst>
      <p:ext uri="{BB962C8B-B14F-4D97-AF65-F5344CB8AC3E}">
        <p14:creationId xmlns:p14="http://schemas.microsoft.com/office/powerpoint/2010/main" val="46940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Slide-3(B)tobeanimated-V3-BOTTOM-150dpi-RGB.png"/>
          <p:cNvPicPr>
            <a:picLocks noChangeAspect="1"/>
          </p:cNvPicPr>
          <p:nvPr/>
        </p:nvPicPr>
        <p:blipFill rotWithShape="1">
          <a:blip r:embed="rId4" cstate="print"/>
          <a:srcRect r="57939"/>
          <a:stretch/>
        </p:blipFill>
        <p:spPr>
          <a:xfrm>
            <a:off x="4612671" y="1668688"/>
            <a:ext cx="1087041" cy="1363183"/>
          </a:xfrm>
          <a:prstGeom prst="rect">
            <a:avLst/>
          </a:prstGeom>
        </p:spPr>
      </p:pic>
      <p:pic>
        <p:nvPicPr>
          <p:cNvPr id="37" name="Picture 36" descr="Slide-3(A)tobeanimated-V2-150dpi-RGB.png"/>
          <p:cNvPicPr>
            <a:picLocks noChangeAspect="1"/>
          </p:cNvPicPr>
          <p:nvPr/>
        </p:nvPicPr>
        <p:blipFill>
          <a:blip r:embed="rId5" cstate="print"/>
          <a:stretch>
            <a:fillRect/>
          </a:stretch>
        </p:blipFill>
        <p:spPr>
          <a:xfrm>
            <a:off x="4302335" y="2397637"/>
            <a:ext cx="4342135" cy="3746574"/>
          </a:xfrm>
          <a:prstGeom prst="rect">
            <a:avLst/>
          </a:prstGeom>
        </p:spPr>
      </p:pic>
      <p:sp>
        <p:nvSpPr>
          <p:cNvPr id="13314" name="Title 1"/>
          <p:cNvSpPr>
            <a:spLocks noGrp="1"/>
          </p:cNvSpPr>
          <p:nvPr>
            <p:ph type="title"/>
          </p:nvPr>
        </p:nvSpPr>
        <p:spPr>
          <a:xfrm>
            <a:off x="342943" y="29212"/>
            <a:ext cx="7886700" cy="1325563"/>
          </a:xfrm>
        </p:spPr>
        <p:txBody>
          <a:bodyPr rtlCol="0"/>
          <a:lstStyle/>
          <a:p>
            <a:pPr rtl="0"/>
            <a:r>
              <a:rPr lang="el" sz="2400" dirty="0">
                <a:solidFill>
                  <a:srgbClr val="FF0000"/>
                </a:solidFill>
              </a:rPr>
              <a:t>Η δέσμευση των υποδοχέων κυτταροκίνης </a:t>
            </a:r>
            <a:br>
              <a:rPr lang="el" sz="2400" dirty="0">
                <a:solidFill>
                  <a:srgbClr val="FF0000"/>
                </a:solidFill>
              </a:rPr>
            </a:br>
            <a:r>
              <a:rPr lang="el" sz="2400" dirty="0">
                <a:solidFill>
                  <a:srgbClr val="FF0000"/>
                </a:solidFill>
              </a:rPr>
              <a:t>ενεργοποιεί τα μονοπάτια σηματοδότησης JAK </a:t>
            </a:r>
          </a:p>
        </p:txBody>
      </p:sp>
      <p:sp>
        <p:nvSpPr>
          <p:cNvPr id="3" name="Content Placeholder 2"/>
          <p:cNvSpPr>
            <a:spLocks noGrp="1"/>
          </p:cNvSpPr>
          <p:nvPr>
            <p:ph idx="1"/>
          </p:nvPr>
        </p:nvSpPr>
        <p:spPr>
          <a:xfrm>
            <a:off x="206477" y="1461054"/>
            <a:ext cx="8480323" cy="4525963"/>
          </a:xfrm>
        </p:spPr>
        <p:txBody>
          <a:bodyPr rtlCol="0"/>
          <a:lstStyle/>
          <a:p>
            <a:pPr rtl="0"/>
            <a:r>
              <a:rPr lang="el" sz="1400" dirty="0"/>
              <a:t>Ταχεία μετάδοσης σήματος από τη μεμβράνη </a:t>
            </a:r>
            <a:br>
              <a:rPr lang="el" sz="1400" dirty="0"/>
            </a:br>
            <a:r>
              <a:rPr lang="el" sz="1400" dirty="0"/>
              <a:t>στον πυρήνα:</a:t>
            </a:r>
          </a:p>
          <a:p>
            <a:pPr lvl="1" rtl="0"/>
            <a:r>
              <a:rPr lang="el" dirty="0"/>
              <a:t>Οι κυτταροκίνες δεσμεύουν τους διαμεμβρανικούς </a:t>
            </a:r>
            <a:br>
              <a:rPr lang="en-GB" dirty="0"/>
            </a:br>
            <a:r>
              <a:rPr lang="el" dirty="0"/>
              <a:t>υποδοχείς που συνδέονται με τις JAK</a:t>
            </a:r>
          </a:p>
          <a:p>
            <a:pPr lvl="1" rtl="0"/>
            <a:endParaRPr lang="en-GB" dirty="0"/>
          </a:p>
        </p:txBody>
      </p:sp>
      <p:sp>
        <p:nvSpPr>
          <p:cNvPr id="4" name="Footer Placeholder 3"/>
          <p:cNvSpPr>
            <a:spLocks noGrp="1"/>
          </p:cNvSpPr>
          <p:nvPr>
            <p:ph type="ftr" sz="quarter" idx="11"/>
          </p:nvPr>
        </p:nvSpPr>
        <p:spPr>
          <a:xfrm>
            <a:off x="57615" y="6494579"/>
            <a:ext cx="8541987" cy="365125"/>
          </a:xfrm>
        </p:spPr>
        <p:txBody>
          <a:bodyPr rtlCol="0"/>
          <a:lstStyle/>
          <a:p>
            <a:pPr rtl="0"/>
            <a:r>
              <a:rPr lang="el" sz="800" dirty="0">
                <a:solidFill>
                  <a:srgbClr val="6C0E5A"/>
                </a:solidFill>
              </a:rPr>
              <a:t>JAK: κινάση Janus κινάση, Ρ: φωσφορικό  άλας STAT: μεταγωγέας σήματος και ενεργοποιητής της μεταγραφής.</a:t>
            </a:r>
            <a:endParaRPr lang="en-GB" sz="800" dirty="0"/>
          </a:p>
          <a:p>
            <a:pPr rtl="0"/>
            <a:r>
              <a:rPr lang="el" sz="800" dirty="0"/>
              <a:t>1. </a:t>
            </a:r>
            <a:r>
              <a:rPr lang="el" sz="800" dirty="0">
                <a:ea typeface="ＭＳ Ｐゴシック" charset="0"/>
                <a:cs typeface="Tahoma" pitchFamily="34" charset="0"/>
              </a:rPr>
              <a:t>Shuai K, et al. </a:t>
            </a:r>
            <a:r>
              <a:rPr lang="el" sz="800" i="1" dirty="0">
                <a:ea typeface="ＭＳ Ｐゴシック" charset="0"/>
                <a:cs typeface="Tahoma" pitchFamily="34" charset="0"/>
              </a:rPr>
              <a:t>Nat Rev Immunol </a:t>
            </a:r>
            <a:r>
              <a:rPr lang="el" sz="800" dirty="0">
                <a:ea typeface="ＭＳ Ｐゴシック" charset="0"/>
                <a:cs typeface="Tahoma" pitchFamily="34" charset="0"/>
              </a:rPr>
              <a:t>2003;3:900–911.</a:t>
            </a:r>
            <a:endParaRPr lang="en-US" sz="800" dirty="0">
              <a:ea typeface="ＭＳ Ｐゴシック" charset="0"/>
              <a:cs typeface="Tahoma" pitchFamily="34" charset="0"/>
            </a:endParaRPr>
          </a:p>
        </p:txBody>
      </p:sp>
      <p:sp>
        <p:nvSpPr>
          <p:cNvPr id="21" name="Content Placeholder 2"/>
          <p:cNvSpPr txBox="1">
            <a:spLocks/>
          </p:cNvSpPr>
          <p:nvPr/>
        </p:nvSpPr>
        <p:spPr>
          <a:xfrm>
            <a:off x="623888" y="1331358"/>
            <a:ext cx="8520112" cy="4818062"/>
          </a:xfrm>
          <a:prstGeom prst="rect">
            <a:avLst/>
          </a:prstGeom>
        </p:spPr>
        <p:txBody>
          <a:bodyPr rtlCol="0"/>
          <a:lstStyle/>
          <a:p>
            <a:pPr marL="290513" indent="-290513" rtl="0" eaLnBrk="0" fontAlgn="base" hangingPunct="0">
              <a:spcBef>
                <a:spcPts val="1200"/>
              </a:spcBef>
              <a:spcAft>
                <a:spcPts val="1200"/>
              </a:spcAft>
              <a:buClr>
                <a:srgbClr val="56004E"/>
              </a:buClr>
              <a:buSzPct val="90000"/>
              <a:buFont typeface="Wingdings 3" pitchFamily="18" charset="2"/>
              <a:buChar char=""/>
              <a:defRPr/>
            </a:pPr>
            <a:endParaRPr lang="en-US" sz="1400" dirty="0">
              <a:solidFill>
                <a:srgbClr val="000000"/>
              </a:solidFill>
              <a:ea typeface="ＭＳ Ｐゴシック" charset="0"/>
            </a:endParaRPr>
          </a:p>
          <a:p>
            <a:pPr marL="290513" indent="-290513" rtl="0" eaLnBrk="0" fontAlgn="base" hangingPunct="0">
              <a:spcBef>
                <a:spcPts val="1200"/>
              </a:spcBef>
              <a:spcAft>
                <a:spcPts val="1200"/>
              </a:spcAft>
              <a:buClr>
                <a:srgbClr val="56004E"/>
              </a:buClr>
              <a:buSzPct val="90000"/>
              <a:buFont typeface="Wingdings 3" pitchFamily="18" charset="2"/>
              <a:buChar char=""/>
              <a:defRPr/>
            </a:pPr>
            <a:endParaRPr lang="en-US" sz="1400" dirty="0">
              <a:solidFill>
                <a:srgbClr val="000000"/>
              </a:solidFill>
              <a:ea typeface="ＭＳ Ｐゴシック" charset="0"/>
            </a:endParaRPr>
          </a:p>
        </p:txBody>
      </p:sp>
      <p:sp>
        <p:nvSpPr>
          <p:cNvPr id="30" name="Slide Number Placeholder 3"/>
          <p:cNvSpPr txBox="1">
            <a:spLocks noGrp="1"/>
          </p:cNvSpPr>
          <p:nvPr/>
        </p:nvSpPr>
        <p:spPr bwMode="auto">
          <a:xfrm>
            <a:off x="8364538" y="6690082"/>
            <a:ext cx="696912" cy="123111"/>
          </a:xfrm>
          <a:prstGeom prst="rect">
            <a:avLst/>
          </a:prstGeom>
          <a:noFill/>
          <a:ln w="9525">
            <a:noFill/>
            <a:miter lim="800000"/>
            <a:headEnd/>
            <a:tailEnd/>
          </a:ln>
        </p:spPr>
        <p:txBody>
          <a:bodyPr lIns="0" tIns="0" rIns="0" bIns="0" rtlCol="0" anchor="ctr">
            <a:spAutoFit/>
          </a:bodyPr>
          <a:lstStyle/>
          <a:p>
            <a:pPr algn="r" rtl="0" eaLnBrk="0" fontAlgn="base" hangingPunct="0">
              <a:spcBef>
                <a:spcPct val="0"/>
              </a:spcBef>
              <a:spcAft>
                <a:spcPct val="0"/>
              </a:spcAft>
            </a:pPr>
            <a:fld id="{6A4DFB6C-D1A4-4EFE-8085-3337C0410457}" type="slidenum">
              <a:rPr lang="en-US" sz="800" b="1">
                <a:solidFill>
                  <a:srgbClr val="FFFFFF"/>
                </a:solidFill>
                <a:ea typeface="ＭＳ Ｐゴシック" charset="0"/>
              </a:rPr>
              <a:pPr algn="r" rtl="0" eaLnBrk="0" fontAlgn="base" hangingPunct="0">
                <a:spcBef>
                  <a:spcPct val="0"/>
                </a:spcBef>
                <a:spcAft>
                  <a:spcPct val="0"/>
                </a:spcAft>
              </a:pPr>
              <a:t>115</a:t>
            </a:fld>
            <a:endParaRPr lang="en-US" sz="800" b="1" dirty="0">
              <a:solidFill>
                <a:srgbClr val="FFFFFF"/>
              </a:solidFill>
              <a:ea typeface="ＭＳ Ｐゴシック" charset="0"/>
            </a:endParaRPr>
          </a:p>
        </p:txBody>
      </p:sp>
      <p:sp>
        <p:nvSpPr>
          <p:cNvPr id="39" name="Slide Number Placeholder 2"/>
          <p:cNvSpPr txBox="1">
            <a:spLocks noGrp="1"/>
          </p:cNvSpPr>
          <p:nvPr/>
        </p:nvSpPr>
        <p:spPr bwMode="auto">
          <a:xfrm>
            <a:off x="8391525" y="6035486"/>
            <a:ext cx="696913" cy="123111"/>
          </a:xfrm>
          <a:prstGeom prst="rect">
            <a:avLst/>
          </a:prstGeom>
          <a:noFill/>
          <a:ln w="9525">
            <a:noFill/>
            <a:miter lim="800000"/>
            <a:headEnd/>
            <a:tailEnd/>
          </a:ln>
        </p:spPr>
        <p:txBody>
          <a:bodyPr lIns="0" tIns="0" rIns="0" bIns="0" rtlCol="0" anchor="ctr">
            <a:spAutoFit/>
          </a:bodyPr>
          <a:lstStyle/>
          <a:p>
            <a:pPr algn="r" rtl="0" eaLnBrk="0" fontAlgn="base" hangingPunct="0">
              <a:spcBef>
                <a:spcPct val="0"/>
              </a:spcBef>
              <a:spcAft>
                <a:spcPct val="0"/>
              </a:spcAft>
            </a:pPr>
            <a:fld id="{EECB7A30-7A67-4CC7-A795-ACAC1B87D1B1}" type="slidenum">
              <a:rPr lang="en-US" sz="800" b="1">
                <a:solidFill>
                  <a:srgbClr val="FFFFFF"/>
                </a:solidFill>
                <a:ea typeface="ＭＳ Ｐゴシック" charset="0"/>
              </a:rPr>
              <a:pPr algn="r" rtl="0" eaLnBrk="0" fontAlgn="base" hangingPunct="0">
                <a:spcBef>
                  <a:spcPct val="0"/>
                </a:spcBef>
                <a:spcAft>
                  <a:spcPct val="0"/>
                </a:spcAft>
              </a:pPr>
              <a:t>115</a:t>
            </a:fld>
            <a:endParaRPr lang="en-US" sz="800" b="1" dirty="0">
              <a:solidFill>
                <a:srgbClr val="FFFFFF"/>
              </a:solidFill>
              <a:ea typeface="ＭＳ Ｐゴシック" charset="0"/>
            </a:endParaRPr>
          </a:p>
        </p:txBody>
      </p:sp>
      <p:grpSp>
        <p:nvGrpSpPr>
          <p:cNvPr id="2" name="Group 72"/>
          <p:cNvGrpSpPr/>
          <p:nvPr/>
        </p:nvGrpSpPr>
        <p:grpSpPr>
          <a:xfrm>
            <a:off x="6844791" y="5206582"/>
            <a:ext cx="2189143" cy="276999"/>
            <a:chOff x="7299468" y="4729092"/>
            <a:chExt cx="2189143" cy="620232"/>
          </a:xfrm>
        </p:grpSpPr>
        <p:cxnSp>
          <p:nvCxnSpPr>
            <p:cNvPr id="77" name="Straight Arrow Connector 76"/>
            <p:cNvCxnSpPr/>
            <p:nvPr/>
          </p:nvCxnSpPr>
          <p:spPr bwMode="auto">
            <a:xfrm>
              <a:off x="7299468" y="5106588"/>
              <a:ext cx="540665" cy="1588"/>
            </a:xfrm>
            <a:prstGeom prst="straightConnector1">
              <a:avLst/>
            </a:prstGeom>
            <a:solidFill>
              <a:schemeClr val="tx1"/>
            </a:solidFill>
            <a:ln w="28575" cap="flat" cmpd="sng" algn="ctr">
              <a:solidFill>
                <a:schemeClr val="accent6">
                  <a:lumMod val="50000"/>
                </a:schemeClr>
              </a:solidFill>
              <a:prstDash val="solid"/>
              <a:round/>
              <a:headEnd type="none" w="med" len="med"/>
              <a:tailEnd type="arrow"/>
            </a:ln>
            <a:effectLst/>
          </p:spPr>
        </p:cxnSp>
        <p:sp>
          <p:nvSpPr>
            <p:cNvPr id="78" name="TextBox 77"/>
            <p:cNvSpPr txBox="1"/>
            <p:nvPr/>
          </p:nvSpPr>
          <p:spPr>
            <a:xfrm>
              <a:off x="7842006" y="4729092"/>
              <a:ext cx="1646605" cy="620232"/>
            </a:xfrm>
            <a:prstGeom prst="rect">
              <a:avLst/>
            </a:prstGeom>
            <a:noFill/>
          </p:spPr>
          <p:txBody>
            <a:bodyPr wrap="square" rtlCol="0">
              <a:spAutoFit/>
            </a:bodyPr>
            <a:lstStyle/>
            <a:p>
              <a:pPr rtl="0" eaLnBrk="0" fontAlgn="base" hangingPunct="0">
                <a:spcBef>
                  <a:spcPct val="0"/>
                </a:spcBef>
                <a:spcAft>
                  <a:spcPct val="0"/>
                </a:spcAft>
              </a:pPr>
              <a:r>
                <a:rPr lang="el" sz="1200" dirty="0">
                  <a:solidFill>
                    <a:srgbClr val="007C8B">
                      <a:lumMod val="50000"/>
                    </a:srgbClr>
                  </a:solidFill>
                  <a:ea typeface="ＭＳ Ｐゴシック" charset="0"/>
                </a:rPr>
                <a:t>Μεταγραφή γονιδίων</a:t>
              </a:r>
              <a:endParaRPr lang="en-US" sz="1200" dirty="0">
                <a:solidFill>
                  <a:srgbClr val="007C8B">
                    <a:lumMod val="50000"/>
                  </a:srgbClr>
                </a:solidFill>
                <a:ea typeface="ＭＳ Ｐゴシック" charset="0"/>
              </a:endParaRPr>
            </a:p>
          </p:txBody>
        </p:sp>
      </p:grpSp>
      <p:sp>
        <p:nvSpPr>
          <p:cNvPr id="57" name="Text Box 10"/>
          <p:cNvSpPr txBox="1">
            <a:spLocks noChangeArrowheads="1"/>
          </p:cNvSpPr>
          <p:nvPr/>
        </p:nvSpPr>
        <p:spPr bwMode="auto">
          <a:xfrm>
            <a:off x="-2925834" y="1204703"/>
            <a:ext cx="2851366" cy="237921"/>
          </a:xfrm>
          <a:prstGeom prst="rect">
            <a:avLst/>
          </a:prstGeom>
          <a:noFill/>
          <a:ln w="9525">
            <a:solidFill>
              <a:schemeClr val="tx1"/>
            </a:solidFill>
            <a:miter lim="800000"/>
            <a:headEnd/>
            <a:tailEnd/>
          </a:ln>
        </p:spPr>
        <p:txBody>
          <a:bodyPr wrap="square" lIns="98458" tIns="49230" rIns="98458" bIns="49230" rtlCol="0">
            <a:spAutoFit/>
          </a:bodyPr>
          <a:lstStyle/>
          <a:p>
            <a:pPr defTabSz="981163" rtl="0" eaLnBrk="0" fontAlgn="base" hangingPunct="0">
              <a:spcBef>
                <a:spcPct val="50000"/>
              </a:spcBef>
              <a:spcAft>
                <a:spcPct val="0"/>
              </a:spcAft>
            </a:pPr>
            <a:r>
              <a:rPr lang="el" sz="900">
                <a:solidFill>
                  <a:srgbClr val="232C2A"/>
                </a:solidFill>
                <a:ea typeface="ＭＳ Ｐゴシック" charset="0"/>
                <a:cs typeface="Tahoma" pitchFamily="34" charset="0"/>
              </a:rPr>
              <a:t>Shuai 2003/p 900/col 1/para 1 &amp; p 901/Fig 1</a:t>
            </a:r>
            <a:endParaRPr lang="en-US" sz="900" dirty="0">
              <a:solidFill>
                <a:srgbClr val="232C2A"/>
              </a:solidFill>
              <a:ea typeface="ＭＳ Ｐゴシック" charset="0"/>
              <a:cs typeface="Tahoma" pitchFamily="34" charset="0"/>
            </a:endParaRPr>
          </a:p>
        </p:txBody>
      </p:sp>
      <p:pic>
        <p:nvPicPr>
          <p:cNvPr id="65" name="Picture 64" descr="Slide-3(A)-Active-Cytokine.png"/>
          <p:cNvPicPr>
            <a:picLocks noChangeAspect="1"/>
          </p:cNvPicPr>
          <p:nvPr/>
        </p:nvPicPr>
        <p:blipFill>
          <a:blip r:embed="rId6" cstate="print"/>
          <a:stretch>
            <a:fillRect/>
          </a:stretch>
        </p:blipFill>
        <p:spPr>
          <a:xfrm>
            <a:off x="4851401" y="1347065"/>
            <a:ext cx="845258" cy="845258"/>
          </a:xfrm>
          <a:prstGeom prst="rect">
            <a:avLst/>
          </a:prstGeom>
        </p:spPr>
      </p:pic>
      <p:pic>
        <p:nvPicPr>
          <p:cNvPr id="62" name="Picture 61" descr="NEW-JAK-C-RGT-V2-150dpi-RGB.png"/>
          <p:cNvPicPr>
            <a:picLocks noChangeAspect="1"/>
          </p:cNvPicPr>
          <p:nvPr/>
        </p:nvPicPr>
        <p:blipFill>
          <a:blip r:embed="rId7" cstate="print"/>
          <a:stretch>
            <a:fillRect/>
          </a:stretch>
        </p:blipFill>
        <p:spPr>
          <a:xfrm>
            <a:off x="6990942" y="1599889"/>
            <a:ext cx="866122" cy="2965220"/>
          </a:xfrm>
          <a:prstGeom prst="rect">
            <a:avLst/>
          </a:prstGeom>
        </p:spPr>
      </p:pic>
      <p:pic>
        <p:nvPicPr>
          <p:cNvPr id="47" name="Picture 46" descr="NEW-JAK-C-LFT-V2-150dpi-RGB.png"/>
          <p:cNvPicPr>
            <a:picLocks noChangeAspect="1"/>
          </p:cNvPicPr>
          <p:nvPr/>
        </p:nvPicPr>
        <p:blipFill>
          <a:blip r:embed="rId8" cstate="print"/>
          <a:stretch>
            <a:fillRect/>
          </a:stretch>
        </p:blipFill>
        <p:spPr>
          <a:xfrm>
            <a:off x="5266039" y="1711843"/>
            <a:ext cx="865211" cy="2848257"/>
          </a:xfrm>
          <a:prstGeom prst="rect">
            <a:avLst/>
          </a:prstGeom>
        </p:spPr>
      </p:pic>
      <p:grpSp>
        <p:nvGrpSpPr>
          <p:cNvPr id="5" name="Group 33"/>
          <p:cNvGrpSpPr/>
          <p:nvPr/>
        </p:nvGrpSpPr>
        <p:grpSpPr>
          <a:xfrm>
            <a:off x="5708920" y="3599913"/>
            <a:ext cx="1695179" cy="334163"/>
            <a:chOff x="5708920" y="3191941"/>
            <a:chExt cx="1695179" cy="334163"/>
          </a:xfrm>
        </p:grpSpPr>
        <p:pic>
          <p:nvPicPr>
            <p:cNvPr id="43" name="Picture 42" descr="New-Phoso.png"/>
            <p:cNvPicPr>
              <a:picLocks noChangeAspect="1"/>
            </p:cNvPicPr>
            <p:nvPr/>
          </p:nvPicPr>
          <p:blipFill>
            <a:blip r:embed="rId9" cstate="print"/>
            <a:stretch>
              <a:fillRect/>
            </a:stretch>
          </p:blipFill>
          <p:spPr>
            <a:xfrm>
              <a:off x="7076286" y="3191941"/>
              <a:ext cx="327813" cy="327813"/>
            </a:xfrm>
            <a:prstGeom prst="rect">
              <a:avLst/>
            </a:prstGeom>
          </p:spPr>
        </p:pic>
        <p:pic>
          <p:nvPicPr>
            <p:cNvPr id="45" name="Picture 44" descr="New-Phoso.png"/>
            <p:cNvPicPr>
              <a:picLocks noChangeAspect="1"/>
            </p:cNvPicPr>
            <p:nvPr/>
          </p:nvPicPr>
          <p:blipFill>
            <a:blip r:embed="rId9" cstate="print"/>
            <a:stretch>
              <a:fillRect/>
            </a:stretch>
          </p:blipFill>
          <p:spPr>
            <a:xfrm>
              <a:off x="5708920" y="3198291"/>
              <a:ext cx="327813" cy="327813"/>
            </a:xfrm>
            <a:prstGeom prst="rect">
              <a:avLst/>
            </a:prstGeom>
          </p:spPr>
        </p:pic>
      </p:grpSp>
      <p:grpSp>
        <p:nvGrpSpPr>
          <p:cNvPr id="6" name="Group 31"/>
          <p:cNvGrpSpPr/>
          <p:nvPr/>
        </p:nvGrpSpPr>
        <p:grpSpPr>
          <a:xfrm>
            <a:off x="6149185" y="3997845"/>
            <a:ext cx="844281" cy="327814"/>
            <a:chOff x="6149185" y="3818473"/>
            <a:chExt cx="844281" cy="327814"/>
          </a:xfrm>
        </p:grpSpPr>
        <p:pic>
          <p:nvPicPr>
            <p:cNvPr id="42" name="Picture 41" descr="New-Phoso.png"/>
            <p:cNvPicPr>
              <a:picLocks noChangeAspect="1"/>
            </p:cNvPicPr>
            <p:nvPr/>
          </p:nvPicPr>
          <p:blipFill>
            <a:blip r:embed="rId9" cstate="print"/>
            <a:stretch>
              <a:fillRect/>
            </a:stretch>
          </p:blipFill>
          <p:spPr>
            <a:xfrm>
              <a:off x="6149185" y="3818474"/>
              <a:ext cx="327813" cy="327813"/>
            </a:xfrm>
            <a:prstGeom prst="rect">
              <a:avLst/>
            </a:prstGeom>
          </p:spPr>
        </p:pic>
        <p:pic>
          <p:nvPicPr>
            <p:cNvPr id="46" name="Picture 45" descr="New-Phoso.png"/>
            <p:cNvPicPr>
              <a:picLocks noChangeAspect="1"/>
            </p:cNvPicPr>
            <p:nvPr/>
          </p:nvPicPr>
          <p:blipFill>
            <a:blip r:embed="rId9" cstate="print"/>
            <a:stretch>
              <a:fillRect/>
            </a:stretch>
          </p:blipFill>
          <p:spPr>
            <a:xfrm>
              <a:off x="6665653" y="3818473"/>
              <a:ext cx="327813" cy="327813"/>
            </a:xfrm>
            <a:prstGeom prst="rect">
              <a:avLst/>
            </a:prstGeom>
          </p:spPr>
        </p:pic>
      </p:grpSp>
      <p:grpSp>
        <p:nvGrpSpPr>
          <p:cNvPr id="7" name="Group 49"/>
          <p:cNvGrpSpPr/>
          <p:nvPr/>
        </p:nvGrpSpPr>
        <p:grpSpPr>
          <a:xfrm>
            <a:off x="4631022" y="4041584"/>
            <a:ext cx="482846" cy="769436"/>
            <a:chOff x="8040972" y="3462162"/>
            <a:chExt cx="482846" cy="769436"/>
          </a:xfrm>
        </p:grpSpPr>
        <p:pic>
          <p:nvPicPr>
            <p:cNvPr id="51" name="Picture 50" descr="New-STAT.png"/>
            <p:cNvPicPr>
              <a:picLocks noChangeAspect="1"/>
            </p:cNvPicPr>
            <p:nvPr/>
          </p:nvPicPr>
          <p:blipFill>
            <a:blip r:embed="rId10" cstate="print"/>
            <a:stretch>
              <a:fillRect/>
            </a:stretch>
          </p:blipFill>
          <p:spPr>
            <a:xfrm>
              <a:off x="8040972" y="3462162"/>
              <a:ext cx="180161" cy="769436"/>
            </a:xfrm>
            <a:prstGeom prst="rect">
              <a:avLst/>
            </a:prstGeom>
          </p:spPr>
        </p:pic>
        <p:pic>
          <p:nvPicPr>
            <p:cNvPr id="63" name="Picture 62" descr="New-STAT.png"/>
            <p:cNvPicPr>
              <a:picLocks noChangeAspect="1"/>
            </p:cNvPicPr>
            <p:nvPr/>
          </p:nvPicPr>
          <p:blipFill>
            <a:blip r:embed="rId10" cstate="print"/>
            <a:stretch>
              <a:fillRect/>
            </a:stretch>
          </p:blipFill>
          <p:spPr>
            <a:xfrm>
              <a:off x="8343657" y="3462162"/>
              <a:ext cx="180161" cy="769436"/>
            </a:xfrm>
            <a:prstGeom prst="rect">
              <a:avLst/>
            </a:prstGeom>
          </p:spPr>
        </p:pic>
      </p:grpSp>
      <p:grpSp>
        <p:nvGrpSpPr>
          <p:cNvPr id="8" name="Group 67"/>
          <p:cNvGrpSpPr/>
          <p:nvPr/>
        </p:nvGrpSpPr>
        <p:grpSpPr>
          <a:xfrm>
            <a:off x="6326472" y="3635184"/>
            <a:ext cx="482846" cy="769436"/>
            <a:chOff x="8040972" y="3462162"/>
            <a:chExt cx="482846" cy="769436"/>
          </a:xfrm>
        </p:grpSpPr>
        <p:grpSp>
          <p:nvGrpSpPr>
            <p:cNvPr id="9" name="Group 48"/>
            <p:cNvGrpSpPr/>
            <p:nvPr/>
          </p:nvGrpSpPr>
          <p:grpSpPr>
            <a:xfrm>
              <a:off x="8040972" y="3462162"/>
              <a:ext cx="482846" cy="769436"/>
              <a:chOff x="8040972" y="3462162"/>
              <a:chExt cx="482846" cy="769436"/>
            </a:xfrm>
          </p:grpSpPr>
          <p:pic>
            <p:nvPicPr>
              <p:cNvPr id="38" name="Picture 37" descr="New-STAT.png"/>
              <p:cNvPicPr>
                <a:picLocks noChangeAspect="1"/>
              </p:cNvPicPr>
              <p:nvPr/>
            </p:nvPicPr>
            <p:blipFill>
              <a:blip r:embed="rId10" cstate="print"/>
              <a:stretch>
                <a:fillRect/>
              </a:stretch>
            </p:blipFill>
            <p:spPr>
              <a:xfrm>
                <a:off x="8040972" y="3462162"/>
                <a:ext cx="180161" cy="769436"/>
              </a:xfrm>
              <a:prstGeom prst="rect">
                <a:avLst/>
              </a:prstGeom>
            </p:spPr>
          </p:pic>
          <p:pic>
            <p:nvPicPr>
              <p:cNvPr id="40" name="Picture 39" descr="New-STAT.png"/>
              <p:cNvPicPr>
                <a:picLocks noChangeAspect="1"/>
              </p:cNvPicPr>
              <p:nvPr/>
            </p:nvPicPr>
            <p:blipFill>
              <a:blip r:embed="rId10" cstate="print"/>
              <a:stretch>
                <a:fillRect/>
              </a:stretch>
            </p:blipFill>
            <p:spPr>
              <a:xfrm>
                <a:off x="8343657" y="3462162"/>
                <a:ext cx="180161" cy="769436"/>
              </a:xfrm>
              <a:prstGeom prst="rect">
                <a:avLst/>
              </a:prstGeom>
            </p:spPr>
          </p:pic>
        </p:grpSp>
        <p:pic>
          <p:nvPicPr>
            <p:cNvPr id="41" name="Picture 40" descr="New-Phoso.png"/>
            <p:cNvPicPr>
              <a:picLocks noChangeAspect="1"/>
            </p:cNvPicPr>
            <p:nvPr/>
          </p:nvPicPr>
          <p:blipFill>
            <a:blip r:embed="rId9" cstate="print"/>
            <a:stretch>
              <a:fillRect/>
            </a:stretch>
          </p:blipFill>
          <p:spPr>
            <a:xfrm>
              <a:off x="8111337" y="3528484"/>
              <a:ext cx="327813" cy="327813"/>
            </a:xfrm>
            <a:prstGeom prst="rect">
              <a:avLst/>
            </a:prstGeom>
          </p:spPr>
        </p:pic>
        <p:pic>
          <p:nvPicPr>
            <p:cNvPr id="44" name="Picture 43" descr="New-Phoso.png"/>
            <p:cNvPicPr>
              <a:picLocks noChangeAspect="1"/>
            </p:cNvPicPr>
            <p:nvPr/>
          </p:nvPicPr>
          <p:blipFill>
            <a:blip r:embed="rId9" cstate="print"/>
            <a:stretch>
              <a:fillRect/>
            </a:stretch>
          </p:blipFill>
          <p:spPr>
            <a:xfrm>
              <a:off x="8111337" y="3826934"/>
              <a:ext cx="327813" cy="327813"/>
            </a:xfrm>
            <a:prstGeom prst="rect">
              <a:avLst/>
            </a:prstGeom>
          </p:spPr>
        </p:pic>
      </p:grpSp>
      <p:pic>
        <p:nvPicPr>
          <p:cNvPr id="33" name="Picture 32" descr="Slide-3(B)tobeanimated-V3-BOTTOM-150dpi-RGB.png"/>
          <p:cNvPicPr>
            <a:picLocks noChangeAspect="1"/>
          </p:cNvPicPr>
          <p:nvPr/>
        </p:nvPicPr>
        <p:blipFill rotWithShape="1">
          <a:blip r:embed="rId11" cstate="print"/>
          <a:srcRect l="73599"/>
          <a:stretch/>
        </p:blipFill>
        <p:spPr>
          <a:xfrm rot="20193083">
            <a:off x="7350969" y="969461"/>
            <a:ext cx="1059571" cy="1600466"/>
          </a:xfrm>
          <a:prstGeom prst="rect">
            <a:avLst/>
          </a:prstGeom>
        </p:spPr>
      </p:pic>
      <p:pic>
        <p:nvPicPr>
          <p:cNvPr id="36" name="Picture 35" descr="Activation-no-stats2.png"/>
          <p:cNvPicPr>
            <a:picLocks noChangeAspect="1"/>
          </p:cNvPicPr>
          <p:nvPr/>
        </p:nvPicPr>
        <p:blipFill>
          <a:blip r:embed="rId12" cstate="print"/>
          <a:stretch>
            <a:fillRect/>
          </a:stretch>
        </p:blipFill>
        <p:spPr>
          <a:xfrm>
            <a:off x="5860178" y="4110704"/>
            <a:ext cx="1504950" cy="1341701"/>
          </a:xfrm>
          <a:prstGeom prst="rect">
            <a:avLst/>
          </a:prstGeom>
        </p:spPr>
      </p:pic>
      <p:sp>
        <p:nvSpPr>
          <p:cNvPr id="54" name="Content Placeholder 2"/>
          <p:cNvSpPr txBox="1">
            <a:spLocks/>
          </p:cNvSpPr>
          <p:nvPr/>
        </p:nvSpPr>
        <p:spPr>
          <a:xfrm>
            <a:off x="-2481" y="2423200"/>
            <a:ext cx="4579938" cy="4387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70C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70C0"/>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70C0"/>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rtl="0"/>
            <a:r>
              <a:rPr lang="el" sz="1400" dirty="0"/>
              <a:t>Η σύνδεση ενεργοποιεί τις JAK</a:t>
            </a:r>
          </a:p>
        </p:txBody>
      </p:sp>
      <p:sp>
        <p:nvSpPr>
          <p:cNvPr id="55" name="Content Placeholder 2"/>
          <p:cNvSpPr txBox="1">
            <a:spLocks/>
          </p:cNvSpPr>
          <p:nvPr/>
        </p:nvSpPr>
        <p:spPr>
          <a:xfrm>
            <a:off x="-2481" y="4080034"/>
            <a:ext cx="4579938" cy="10501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70C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70C0"/>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70C0"/>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rtl="0"/>
            <a:r>
              <a:rPr lang="el" sz="1400"/>
              <a:t>Οι STAT δεσμεύουν DNA και ενεργοποιούν </a:t>
            </a:r>
            <a:br>
              <a:rPr lang="en-GB" sz="1400" dirty="0"/>
            </a:br>
            <a:r>
              <a:rPr lang="el" sz="1400"/>
              <a:t>τη μεταγραφή για την παραγωγή πρωτεϊνών </a:t>
            </a:r>
            <a:br>
              <a:rPr lang="en-GB" sz="1400" dirty="0"/>
            </a:br>
            <a:r>
              <a:rPr lang="el" sz="1400"/>
              <a:t>που μεσολαβούν στις ανοσολογικές αποκρίσεις/ φλεγμονή</a:t>
            </a:r>
          </a:p>
          <a:p>
            <a:pPr marL="0" indent="0" rtl="0">
              <a:buFont typeface="Wingdings" panose="05000000000000000000" pitchFamily="2" charset="2"/>
              <a:buNone/>
            </a:pPr>
            <a:endParaRPr lang="en-GB" sz="2800" dirty="0"/>
          </a:p>
        </p:txBody>
      </p:sp>
      <p:sp>
        <p:nvSpPr>
          <p:cNvPr id="56" name="Content Placeholder 2"/>
          <p:cNvSpPr txBox="1">
            <a:spLocks/>
          </p:cNvSpPr>
          <p:nvPr/>
        </p:nvSpPr>
        <p:spPr>
          <a:xfrm>
            <a:off x="-2481" y="2777180"/>
            <a:ext cx="4579938" cy="3180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70C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70C0"/>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70C0"/>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rtl="0"/>
            <a:r>
              <a:rPr lang="el" sz="1400" dirty="0"/>
              <a:t>Οι JAK φωσφορυλιώνουν τους υποδοχείς</a:t>
            </a:r>
          </a:p>
        </p:txBody>
      </p:sp>
      <p:sp>
        <p:nvSpPr>
          <p:cNvPr id="58" name="Content Placeholder 2"/>
          <p:cNvSpPr txBox="1">
            <a:spLocks/>
          </p:cNvSpPr>
          <p:nvPr/>
        </p:nvSpPr>
        <p:spPr>
          <a:xfrm>
            <a:off x="-2481" y="3109851"/>
            <a:ext cx="4579938" cy="3458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70C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70C0"/>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70C0"/>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rtl="0"/>
            <a:r>
              <a:rPr lang="el" sz="1400" dirty="0"/>
              <a:t>Οι STAT δεσμεύονται στους υποδοχείς</a:t>
            </a:r>
          </a:p>
        </p:txBody>
      </p:sp>
      <p:sp>
        <p:nvSpPr>
          <p:cNvPr id="61" name="Content Placeholder 2"/>
          <p:cNvSpPr txBox="1">
            <a:spLocks/>
          </p:cNvSpPr>
          <p:nvPr/>
        </p:nvSpPr>
        <p:spPr>
          <a:xfrm>
            <a:off x="-2481" y="3420637"/>
            <a:ext cx="4579938" cy="3713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70C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70C0"/>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70C0"/>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rtl="0"/>
            <a:r>
              <a:rPr lang="el" sz="1400" dirty="0"/>
              <a:t>Οι JAK φωσφορυλιώνουν τις STAT</a:t>
            </a:r>
          </a:p>
        </p:txBody>
      </p:sp>
      <p:sp>
        <p:nvSpPr>
          <p:cNvPr id="64" name="Content Placeholder 2"/>
          <p:cNvSpPr txBox="1">
            <a:spLocks/>
          </p:cNvSpPr>
          <p:nvPr/>
        </p:nvSpPr>
        <p:spPr>
          <a:xfrm>
            <a:off x="-2481" y="3756898"/>
            <a:ext cx="4579938" cy="3582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70C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70C0"/>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70C0"/>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rtl="0"/>
            <a:r>
              <a:rPr lang="el" sz="1400" dirty="0"/>
              <a:t>Οι STAT μεταφέρονται στον πυρήνα</a:t>
            </a:r>
          </a:p>
          <a:p>
            <a:pPr marL="0" indent="0" rtl="0">
              <a:buFont typeface="Wingdings" panose="05000000000000000000" pitchFamily="2" charset="2"/>
              <a:buNone/>
            </a:pPr>
            <a:endParaRPr lang="en-GB" sz="2800" dirty="0"/>
          </a:p>
        </p:txBody>
      </p:sp>
      <p:sp>
        <p:nvSpPr>
          <p:cNvPr id="53" name="Round Diagonal Corner Rectangle 52"/>
          <p:cNvSpPr/>
          <p:nvPr/>
        </p:nvSpPr>
        <p:spPr>
          <a:xfrm>
            <a:off x="490090" y="5130139"/>
            <a:ext cx="3439090" cy="803134"/>
          </a:xfrm>
          <a:prstGeom prst="round2DiagRect">
            <a:avLst/>
          </a:prstGeom>
          <a:solidFill>
            <a:srgbClr val="A8DDEE"/>
          </a:solidFill>
          <a:ln>
            <a:solidFill>
              <a:srgbClr val="3277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0" hangingPunct="0"/>
            <a:r>
              <a:rPr lang="el" sz="1400" b="1" dirty="0">
                <a:solidFill>
                  <a:srgbClr val="3A4341"/>
                </a:solidFill>
              </a:rPr>
              <a:t>Οι JAK ενεργοποιούν τ</a:t>
            </a:r>
            <a:r>
              <a:rPr lang="el-GR" sz="1400" b="1" dirty="0" err="1">
                <a:solidFill>
                  <a:srgbClr val="3A4341"/>
                </a:solidFill>
              </a:rPr>
              <a:t>ις</a:t>
            </a:r>
            <a:r>
              <a:rPr lang="el" sz="1400" b="1" dirty="0">
                <a:solidFill>
                  <a:srgbClr val="3A4341"/>
                </a:solidFill>
              </a:rPr>
              <a:t> STAT, </a:t>
            </a:r>
            <a:br>
              <a:rPr lang="el" sz="1400" b="1" dirty="0">
                <a:solidFill>
                  <a:srgbClr val="3A4341"/>
                </a:solidFill>
              </a:rPr>
            </a:br>
            <a:r>
              <a:rPr lang="el" sz="1400" b="1" dirty="0">
                <a:solidFill>
                  <a:srgbClr val="3A4341"/>
                </a:solidFill>
              </a:rPr>
              <a:t>οι οποίες στη συνέχεια ενεργούν ως μεταγραφικοί παράγοντες </a:t>
            </a:r>
          </a:p>
        </p:txBody>
      </p:sp>
      <p:sp>
        <p:nvSpPr>
          <p:cNvPr id="67" name="Text Placeholder 5"/>
          <p:cNvSpPr txBox="1">
            <a:spLocks/>
          </p:cNvSpPr>
          <p:nvPr/>
        </p:nvSpPr>
        <p:spPr>
          <a:xfrm>
            <a:off x="206476" y="6097572"/>
            <a:ext cx="8538513" cy="375826"/>
          </a:xfrm>
          <a:prstGeom prst="rect">
            <a:avLst/>
          </a:prstGeom>
        </p:spPr>
        <p:txBody>
          <a:bodyPr vert="horz" lIns="91440" tIns="45720" rIns="91440" bIns="45720" rtlCol="0" anchor="b" anchorCtr="0">
            <a:noAutofit/>
          </a:bodyPr>
          <a:lstStyle>
            <a:lvl1pPr marL="0" indent="0" algn="l" defTabSz="914400" rtl="0" eaLnBrk="1" latinLnBrk="0" hangingPunct="1">
              <a:spcBef>
                <a:spcPct val="20000"/>
              </a:spcBef>
              <a:buClr>
                <a:schemeClr val="accent5">
                  <a:lumMod val="40000"/>
                  <a:lumOff val="60000"/>
                </a:schemeClr>
              </a:buClr>
              <a:buFont typeface="Arial" panose="020B0604020202020204" pitchFamily="34" charset="0"/>
              <a:buNone/>
              <a:defRPr sz="1000" kern="1200">
                <a:solidFill>
                  <a:srgbClr val="0070C0"/>
                </a:solidFill>
                <a:latin typeface="+mn-lt"/>
                <a:ea typeface="+mn-ea"/>
                <a:cs typeface="+mn-cs"/>
              </a:defRPr>
            </a:lvl1pPr>
            <a:lvl2pPr marL="457200" indent="0" algn="l" defTabSz="914400" rtl="0" eaLnBrk="1" latinLnBrk="0" hangingPunct="1">
              <a:spcBef>
                <a:spcPct val="20000"/>
              </a:spcBef>
              <a:buClr>
                <a:schemeClr val="accent5">
                  <a:lumMod val="40000"/>
                  <a:lumOff val="60000"/>
                </a:schemeClr>
              </a:buClr>
              <a:buFont typeface="Arial" panose="020B0604020202020204" pitchFamily="34" charset="0"/>
              <a:buNone/>
              <a:defRPr sz="1200" kern="1200">
                <a:solidFill>
                  <a:srgbClr val="002060"/>
                </a:solidFill>
                <a:latin typeface="+mn-lt"/>
                <a:ea typeface="+mn-ea"/>
                <a:cs typeface="+mn-cs"/>
              </a:defRPr>
            </a:lvl2pPr>
            <a:lvl3pPr marL="914400" indent="0" algn="l" defTabSz="914400" rtl="0" eaLnBrk="1" latinLnBrk="0" hangingPunct="1">
              <a:spcBef>
                <a:spcPct val="20000"/>
              </a:spcBef>
              <a:buClr>
                <a:schemeClr val="accent5">
                  <a:lumMod val="40000"/>
                  <a:lumOff val="60000"/>
                </a:schemeClr>
              </a:buClr>
              <a:buFont typeface="Arial" panose="020B0604020202020204" pitchFamily="34" charset="0"/>
              <a:buNone/>
              <a:defRPr sz="1200" kern="1200">
                <a:solidFill>
                  <a:srgbClr val="002060"/>
                </a:solidFill>
                <a:latin typeface="+mn-lt"/>
                <a:ea typeface="+mn-ea"/>
                <a:cs typeface="+mn-cs"/>
              </a:defRPr>
            </a:lvl3pPr>
            <a:lvl4pPr marL="1371600" indent="0" algn="l" defTabSz="914400" rtl="0" eaLnBrk="1" latinLnBrk="0" hangingPunct="1">
              <a:spcBef>
                <a:spcPct val="20000"/>
              </a:spcBef>
              <a:buClr>
                <a:schemeClr val="accent5">
                  <a:lumMod val="40000"/>
                  <a:lumOff val="60000"/>
                </a:schemeClr>
              </a:buClr>
              <a:buFont typeface="Arial" panose="020B0604020202020204" pitchFamily="34" charset="0"/>
              <a:buNone/>
              <a:defRPr sz="1200" kern="1200">
                <a:solidFill>
                  <a:srgbClr val="002060"/>
                </a:solidFill>
                <a:latin typeface="+mn-lt"/>
                <a:ea typeface="+mn-ea"/>
                <a:cs typeface="+mn-cs"/>
              </a:defRPr>
            </a:lvl4pPr>
            <a:lvl5pPr marL="1828800" indent="0" algn="l" defTabSz="914400" rtl="0" eaLnBrk="1" latinLnBrk="0" hangingPunct="1">
              <a:spcBef>
                <a:spcPct val="20000"/>
              </a:spcBef>
              <a:buClr>
                <a:schemeClr val="accent5">
                  <a:lumMod val="40000"/>
                  <a:lumOff val="60000"/>
                </a:schemeClr>
              </a:buClr>
              <a:buFont typeface="Arial" panose="020B0604020202020204" pitchFamily="34" charset="0"/>
              <a:buNone/>
              <a:defRPr sz="1200" kern="1200">
                <a:solidFill>
                  <a:srgbClr val="00206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rtl="0"/>
            <a:endParaRPr lang="en-US" altLang="en-US" sz="800" dirty="0">
              <a:solidFill>
                <a:srgbClr val="6C0E5A"/>
              </a:solidFill>
            </a:endParaRPr>
          </a:p>
        </p:txBody>
      </p:sp>
    </p:spTree>
    <p:custDataLst>
      <p:tags r:id="rId1"/>
    </p:custDataLst>
    <p:extLst>
      <p:ext uri="{BB962C8B-B14F-4D97-AF65-F5344CB8AC3E}">
        <p14:creationId xmlns:p14="http://schemas.microsoft.com/office/powerpoint/2010/main" val="348245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88889E-6 -0.00532 C 0.03159 -0.01412 0.06458 -0.02083 0.0875 -0.02014 C 0.11007 -0.01805 0.12673 -0.00023 0.13559 0.00556 C 0.14548 0.01134 0.14236 0.01296 0.14027 0.01551 " pathEditMode="relative" rAng="0" ptsTypes="AAAA">
                                      <p:cBhvr>
                                        <p:cTn id="6" dur="2000" fill="hold"/>
                                        <p:tgtEl>
                                          <p:spTgt spid="65"/>
                                        </p:tgtEl>
                                        <p:attrNameLst>
                                          <p:attrName>ppt_x</p:attrName>
                                          <p:attrName>ppt_y</p:attrName>
                                        </p:attrNameLst>
                                      </p:cBhvr>
                                      <p:rCtr x="7118" y="278"/>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2.77778E-7 4.07407E-6 L 0.05382 4.07407E-6 " pathEditMode="relative" rAng="0" ptsTypes="AA">
                                      <p:cBhvr>
                                        <p:cTn id="9" dur="2000" fill="hold"/>
                                        <p:tgtEl>
                                          <p:spTgt spid="47"/>
                                        </p:tgtEl>
                                        <p:attrNameLst>
                                          <p:attrName>ppt_x</p:attrName>
                                          <p:attrName>ppt_y</p:attrName>
                                        </p:attrNameLst>
                                      </p:cBhvr>
                                      <p:rCtr x="2691" y="0"/>
                                    </p:animMotion>
                                  </p:childTnLst>
                                </p:cTn>
                              </p:par>
                              <p:par>
                                <p:cTn id="10" presetID="0" presetClass="path" presetSubtype="0" accel="50000" decel="50000" fill="hold" nodeType="withEffect">
                                  <p:stCondLst>
                                    <p:cond delay="0"/>
                                  </p:stCondLst>
                                  <p:childTnLst>
                                    <p:animMotion origin="layout" path="M 4.44444E-6 2.96296E-6 L -0.05 2.96296E-6 " pathEditMode="relative" rAng="0" ptsTypes="AA">
                                      <p:cBhvr>
                                        <p:cTn id="11" dur="2000" fill="hold"/>
                                        <p:tgtEl>
                                          <p:spTgt spid="62"/>
                                        </p:tgtEl>
                                        <p:attrNameLst>
                                          <p:attrName>ppt_x</p:attrName>
                                          <p:attrName>ppt_y</p:attrName>
                                        </p:attrNameLst>
                                      </p:cBhvr>
                                      <p:rCtr x="-2500" y="0"/>
                                    </p:animMotion>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000"/>
                                        <p:tgtEl>
                                          <p:spTgt spid="6"/>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childTnLst>
                                </p:cTn>
                              </p:par>
                            </p:childTnLst>
                          </p:cTn>
                        </p:par>
                        <p:par>
                          <p:cTn id="39" fill="hold">
                            <p:stCondLst>
                              <p:cond delay="1000"/>
                            </p:stCondLst>
                            <p:childTnLst>
                              <p:par>
                                <p:cTn id="40" presetID="0" presetClass="path" presetSubtype="0" accel="50000" decel="50000" fill="hold" nodeType="afterEffect">
                                  <p:stCondLst>
                                    <p:cond delay="1000"/>
                                  </p:stCondLst>
                                  <p:childTnLst>
                                    <p:animMotion origin="layout" path="M -0.00087 -0.00069 C 0.06927 -0.00393 0.13959 -0.00671 0.17066 -0.01366 C 0.20174 -0.0206 0.18334 -0.03681 0.18594 -0.04143 " pathEditMode="relative" rAng="0" ptsTypes="AAA">
                                      <p:cBhvr>
                                        <p:cTn id="41" dur="2000" fill="hold"/>
                                        <p:tgtEl>
                                          <p:spTgt spid="7"/>
                                        </p:tgtEl>
                                        <p:attrNameLst>
                                          <p:attrName>ppt_x</p:attrName>
                                          <p:attrName>ppt_y</p:attrName>
                                        </p:attrNameLst>
                                      </p:cBhvr>
                                      <p:rCtr x="9479" y="-2037"/>
                                    </p:animMotion>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3000"/>
                                        <p:tgtEl>
                                          <p:spTgt spid="8"/>
                                        </p:tgtEl>
                                      </p:cBhvr>
                                    </p:animEffect>
                                  </p:childTnLst>
                                </p:cTn>
                              </p:par>
                            </p:childTnLst>
                          </p:cTn>
                        </p:par>
                        <p:par>
                          <p:cTn id="46" fill="hold">
                            <p:stCondLst>
                              <p:cond delay="7000"/>
                            </p:stCondLst>
                            <p:childTnLst>
                              <p:par>
                                <p:cTn id="47" presetID="10" presetClass="entr" presetSubtype="0" fill="hold" grpId="0" nodeType="after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fade">
                                      <p:cBhvr>
                                        <p:cTn id="49" dur="500"/>
                                        <p:tgtEl>
                                          <p:spTgt spid="61"/>
                                        </p:tgtEl>
                                      </p:cBhvr>
                                    </p:animEffect>
                                  </p:childTnLst>
                                </p:cTn>
                              </p:par>
                              <p:par>
                                <p:cTn id="50" presetID="10" presetClass="exit" presetSubtype="0" fill="hold" nodeType="withEffect">
                                  <p:stCondLst>
                                    <p:cond delay="0"/>
                                  </p:stCondLst>
                                  <p:childTnLst>
                                    <p:animEffect transition="out" filter="fade">
                                      <p:cBhvr>
                                        <p:cTn id="51" dur="3000"/>
                                        <p:tgtEl>
                                          <p:spTgt spid="7"/>
                                        </p:tgtEl>
                                      </p:cBhvr>
                                    </p:animEffect>
                                    <p:set>
                                      <p:cBhvr>
                                        <p:cTn id="52" dur="1" fill="hold">
                                          <p:stCondLst>
                                            <p:cond delay="2999"/>
                                          </p:stCondLst>
                                        </p:cTn>
                                        <p:tgtEl>
                                          <p:spTgt spid="7"/>
                                        </p:tgtEl>
                                        <p:attrNameLst>
                                          <p:attrName>style.visibility</p:attrName>
                                        </p:attrNameLst>
                                      </p:cBhvr>
                                      <p:to>
                                        <p:strVal val="hidden"/>
                                      </p:to>
                                    </p:set>
                                  </p:childTnLst>
                                </p:cTn>
                              </p:par>
                            </p:childTnLst>
                          </p:cTn>
                        </p:par>
                        <p:par>
                          <p:cTn id="53" fill="hold">
                            <p:stCondLst>
                              <p:cond delay="10000"/>
                            </p:stCondLst>
                            <p:childTnLst>
                              <p:par>
                                <p:cTn id="54" presetID="10" presetClass="entr" presetSubtype="0" fill="hold" grpId="0" nodeType="after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500"/>
                                        <p:tgtEl>
                                          <p:spTgt spid="64"/>
                                        </p:tgtEl>
                                      </p:cBhvr>
                                    </p:animEffect>
                                  </p:childTnLst>
                                </p:cTn>
                              </p:par>
                              <p:par>
                                <p:cTn id="57" presetID="3" presetClass="entr" presetSubtype="1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blinds(horizontal)">
                                      <p:cBhvr>
                                        <p:cTn id="59" dur="1000"/>
                                        <p:tgtEl>
                                          <p:spTgt spid="36"/>
                                        </p:tgtEl>
                                      </p:cBhvr>
                                    </p:animEffect>
                                  </p:childTnLst>
                                </p:cTn>
                              </p:par>
                              <p:par>
                                <p:cTn id="60" presetID="3" presetClass="exit" presetSubtype="10" fill="hold" nodeType="withEffect">
                                  <p:stCondLst>
                                    <p:cond delay="1000"/>
                                  </p:stCondLst>
                                  <p:childTnLst>
                                    <p:animEffect transition="out" filter="blinds(horizontal)">
                                      <p:cBhvr>
                                        <p:cTn id="61" dur="1000"/>
                                        <p:tgtEl>
                                          <p:spTgt spid="36"/>
                                        </p:tgtEl>
                                      </p:cBhvr>
                                    </p:animEffect>
                                    <p:set>
                                      <p:cBhvr>
                                        <p:cTn id="62" dur="1" fill="hold">
                                          <p:stCondLst>
                                            <p:cond delay="999"/>
                                          </p:stCondLst>
                                        </p:cTn>
                                        <p:tgtEl>
                                          <p:spTgt spid="36"/>
                                        </p:tgtEl>
                                        <p:attrNameLst>
                                          <p:attrName>style.visibility</p:attrName>
                                        </p:attrNameLst>
                                      </p:cBhvr>
                                      <p:to>
                                        <p:strVal val="hidden"/>
                                      </p:to>
                                    </p:set>
                                  </p:childTnLst>
                                </p:cTn>
                              </p:par>
                              <p:par>
                                <p:cTn id="63" presetID="3" presetClass="entr" presetSubtype="10" fill="hold" nodeType="withEffect">
                                  <p:stCondLst>
                                    <p:cond delay="2000"/>
                                  </p:stCondLst>
                                  <p:childTnLst>
                                    <p:set>
                                      <p:cBhvr>
                                        <p:cTn id="64" dur="1" fill="hold">
                                          <p:stCondLst>
                                            <p:cond delay="0"/>
                                          </p:stCondLst>
                                        </p:cTn>
                                        <p:tgtEl>
                                          <p:spTgt spid="36"/>
                                        </p:tgtEl>
                                        <p:attrNameLst>
                                          <p:attrName>style.visibility</p:attrName>
                                        </p:attrNameLst>
                                      </p:cBhvr>
                                      <p:to>
                                        <p:strVal val="visible"/>
                                      </p:to>
                                    </p:set>
                                    <p:animEffect transition="in" filter="blinds(horizontal)">
                                      <p:cBhvr>
                                        <p:cTn id="65" dur="1000"/>
                                        <p:tgtEl>
                                          <p:spTgt spid="36"/>
                                        </p:tgtEl>
                                      </p:cBhvr>
                                    </p:animEffect>
                                  </p:childTnLst>
                                </p:cTn>
                              </p:par>
                              <p:par>
                                <p:cTn id="66" presetID="3" presetClass="exit" presetSubtype="10" fill="hold" nodeType="withEffect">
                                  <p:stCondLst>
                                    <p:cond delay="3000"/>
                                  </p:stCondLst>
                                  <p:childTnLst>
                                    <p:animEffect transition="out" filter="blinds(horizontal)">
                                      <p:cBhvr>
                                        <p:cTn id="67" dur="1000"/>
                                        <p:tgtEl>
                                          <p:spTgt spid="36"/>
                                        </p:tgtEl>
                                      </p:cBhvr>
                                    </p:animEffect>
                                    <p:set>
                                      <p:cBhvr>
                                        <p:cTn id="68" dur="1" fill="hold">
                                          <p:stCondLst>
                                            <p:cond delay="999"/>
                                          </p:stCondLst>
                                        </p:cTn>
                                        <p:tgtEl>
                                          <p:spTgt spid="36"/>
                                        </p:tgtEl>
                                        <p:attrNameLst>
                                          <p:attrName>style.visibility</p:attrName>
                                        </p:attrNameLst>
                                      </p:cBhvr>
                                      <p:to>
                                        <p:strVal val="hidden"/>
                                      </p:to>
                                    </p:set>
                                  </p:childTnLst>
                                </p:cTn>
                              </p:par>
                              <p:par>
                                <p:cTn id="69" presetID="0" presetClass="path" presetSubtype="0" accel="50000" decel="50000" fill="hold" nodeType="withEffect">
                                  <p:stCondLst>
                                    <p:cond delay="1000"/>
                                  </p:stCondLst>
                                  <p:childTnLst>
                                    <p:animMotion origin="layout" path="M 8.33333E-7 -1.11111E-6 L 8.33333E-7 0.16019 " pathEditMode="relative" rAng="0" ptsTypes="AA">
                                      <p:cBhvr>
                                        <p:cTn id="70" dur="3000" fill="hold"/>
                                        <p:tgtEl>
                                          <p:spTgt spid="8"/>
                                        </p:tgtEl>
                                        <p:attrNameLst>
                                          <p:attrName>ppt_x</p:attrName>
                                          <p:attrName>ppt_y</p:attrName>
                                        </p:attrNameLst>
                                      </p:cBhvr>
                                      <p:rCtr x="0" y="8009"/>
                                    </p:animMotion>
                                  </p:childTnLst>
                                </p:cTn>
                              </p:par>
                            </p:childTnLst>
                          </p:cTn>
                        </p:par>
                        <p:par>
                          <p:cTn id="71" fill="hold">
                            <p:stCondLst>
                              <p:cond delay="14000"/>
                            </p:stCondLst>
                            <p:childTnLst>
                              <p:par>
                                <p:cTn id="72" presetID="22" presetClass="entr" presetSubtype="8" fill="hold" nodeType="after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wipe(left)">
                                      <p:cBhvr>
                                        <p:cTn id="74" dur="2000"/>
                                        <p:tgtEl>
                                          <p:spTgt spid="2"/>
                                        </p:tgtEl>
                                      </p:cBhvr>
                                    </p:animEffect>
                                  </p:childTnLst>
                                </p:cTn>
                              </p:par>
                            </p:childTnLst>
                          </p:cTn>
                        </p:par>
                        <p:par>
                          <p:cTn id="75" fill="hold">
                            <p:stCondLst>
                              <p:cond delay="16000"/>
                            </p:stCondLst>
                            <p:childTnLst>
                              <p:par>
                                <p:cTn id="76" presetID="10" presetClass="entr" presetSubtype="0" fill="hold" grpId="0" nodeType="after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fade">
                                      <p:cBhvr>
                                        <p:cTn id="7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8" grpId="0"/>
      <p:bldP spid="61" grpId="0"/>
      <p:bldP spid="6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Rot="1" noChangeArrowheads="1"/>
          </p:cNvSpPr>
          <p:nvPr>
            <p:ph type="title" idx="4294967295"/>
          </p:nvPr>
        </p:nvSpPr>
        <p:spPr>
          <a:xfrm>
            <a:off x="0" y="274638"/>
            <a:ext cx="8229600" cy="1143000"/>
          </a:xfrm>
        </p:spPr>
        <p:txBody>
          <a:bodyPr/>
          <a:lstStyle/>
          <a:p>
            <a:pPr eaLnBrk="1" hangingPunct="1">
              <a:defRPr/>
            </a:pPr>
            <a:r>
              <a:rPr lang="el-GR" dirty="0">
                <a:solidFill>
                  <a:srgbClr val="FF0000"/>
                </a:solidFill>
              </a:rPr>
              <a:t>Θεραπεία ΑΣ</a:t>
            </a:r>
          </a:p>
        </p:txBody>
      </p:sp>
      <p:pic>
        <p:nvPicPr>
          <p:cNvPr id="112643" name="Picture 4" descr="109FF15"/>
          <p:cNvPicPr>
            <a:picLocks noGrp="1" noChangeAspect="1" noChangeArrowheads="1"/>
          </p:cNvPicPr>
          <p:nvPr>
            <p:ph sz="half" idx="4294967295"/>
          </p:nvPr>
        </p:nvPicPr>
        <p:blipFill>
          <a:blip r:embed="rId3" cstate="print"/>
          <a:srcRect/>
          <a:stretch>
            <a:fillRect/>
          </a:stretch>
        </p:blipFill>
        <p:spPr>
          <a:xfrm>
            <a:off x="5148263" y="1484313"/>
            <a:ext cx="3995737" cy="4956175"/>
          </a:xfrm>
          <a:noFill/>
        </p:spPr>
      </p:pic>
      <p:sp>
        <p:nvSpPr>
          <p:cNvPr id="189444" name="Rectangle 8"/>
          <p:cNvSpPr>
            <a:spLocks noGrp="1" noChangeArrowheads="1"/>
          </p:cNvSpPr>
          <p:nvPr>
            <p:ph sz="half" idx="4294967295"/>
          </p:nvPr>
        </p:nvSpPr>
        <p:spPr>
          <a:xfrm>
            <a:off x="0" y="1412875"/>
            <a:ext cx="4537075" cy="4465638"/>
          </a:xfrm>
        </p:spPr>
        <p:txBody>
          <a:bodyPr/>
          <a:lstStyle/>
          <a:p>
            <a:pPr eaLnBrk="1" hangingPunct="1">
              <a:defRPr/>
            </a:pPr>
            <a:r>
              <a:rPr lang="el-GR" sz="2800" dirty="0"/>
              <a:t>Σε αξονική νόσο πρώτη επιλογή τα ΜΣΑΦ</a:t>
            </a:r>
          </a:p>
          <a:p>
            <a:pPr eaLnBrk="1" hangingPunct="1">
              <a:defRPr/>
            </a:pPr>
            <a:r>
              <a:rPr lang="el-GR" sz="2800" dirty="0"/>
              <a:t>Επί αποτυχίας ΜΣΑΦ βιολογικοί παράγοντες (αντι-</a:t>
            </a:r>
            <a:r>
              <a:rPr lang="en-US" sz="2800" dirty="0"/>
              <a:t>TNF </a:t>
            </a:r>
            <a:r>
              <a:rPr lang="el-GR" sz="2800" dirty="0"/>
              <a:t>ή </a:t>
            </a:r>
            <a:r>
              <a:rPr lang="el-GR" sz="2800" dirty="0" err="1"/>
              <a:t>αντι</a:t>
            </a:r>
            <a:r>
              <a:rPr lang="en-US" sz="2800" dirty="0"/>
              <a:t>-IL17</a:t>
            </a:r>
            <a:r>
              <a:rPr lang="el-GR" sz="2800" dirty="0"/>
              <a:t>)</a:t>
            </a:r>
          </a:p>
          <a:p>
            <a:pPr eaLnBrk="1" hangingPunct="1">
              <a:defRPr/>
            </a:pPr>
            <a:r>
              <a:rPr lang="el-GR" sz="2800" dirty="0"/>
              <a:t>Σε περιφερική νόσο χορηγούνται και </a:t>
            </a:r>
            <a:r>
              <a:rPr lang="en-US" sz="2800" dirty="0"/>
              <a:t>DMARDs</a:t>
            </a:r>
            <a:endParaRPr lang="el-GR" sz="28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l-GR" dirty="0">
                <a:solidFill>
                  <a:srgbClr val="FF0000"/>
                </a:solidFill>
              </a:rPr>
              <a:t>Βιολογικοί παράγοντες στην ΑΣ</a:t>
            </a:r>
          </a:p>
        </p:txBody>
      </p:sp>
      <p:sp>
        <p:nvSpPr>
          <p:cNvPr id="187394" name="Rectangle 3"/>
          <p:cNvSpPr>
            <a:spLocks noGrp="1" noChangeArrowheads="1"/>
          </p:cNvSpPr>
          <p:nvPr>
            <p:ph idx="1"/>
          </p:nvPr>
        </p:nvSpPr>
        <p:spPr/>
        <p:txBody>
          <a:bodyPr/>
          <a:lstStyle/>
          <a:p>
            <a:pPr eaLnBrk="1" hangingPunct="1">
              <a:defRPr/>
            </a:pPr>
            <a:r>
              <a:rPr lang="el-GR" dirty="0"/>
              <a:t>Οι βιολογικοί παράγοντες έφεραν επανάσταση στη θεραπευτική αντιμετώπιση των ΣΠΑ</a:t>
            </a:r>
          </a:p>
          <a:p>
            <a:pPr eaLnBrk="1" hangingPunct="1">
              <a:defRPr/>
            </a:pPr>
            <a:r>
              <a:rPr lang="el-GR" dirty="0"/>
              <a:t>Αντιμετωπίζουν ικανοποιητικά την φλεγμονή και βελτιώνουν λειτουργικά τον άρρωστο</a:t>
            </a:r>
          </a:p>
          <a:p>
            <a:pPr eaLnBrk="1" hangingPunct="1">
              <a:defRPr/>
            </a:pPr>
            <a:r>
              <a:rPr lang="el-GR" dirty="0"/>
              <a:t>Δεν είναι αποτελεσματικά σε όλους (60-70%)</a:t>
            </a:r>
          </a:p>
          <a:p>
            <a:pPr eaLnBrk="1" hangingPunct="1">
              <a:defRPr/>
            </a:pPr>
            <a:r>
              <a:rPr lang="el-GR" dirty="0"/>
              <a:t>Τα «παραδοσιακά»</a:t>
            </a:r>
            <a:r>
              <a:rPr lang="en-US" dirty="0"/>
              <a:t> </a:t>
            </a:r>
            <a:r>
              <a:rPr lang="el-GR" dirty="0"/>
              <a:t>θεραπευτικά μέσα (φυσιοθεραπεία-κολύμπι κλπ) δεν υποκαθίστανται..</a:t>
            </a:r>
          </a:p>
          <a:p>
            <a:pPr eaLnBrk="1" hangingPunct="1">
              <a:defRPr/>
            </a:pPr>
            <a:endParaRPr lang="el-GR"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a:solidFill>
                  <a:srgbClr val="FF0000"/>
                </a:solidFill>
              </a:rPr>
              <a:t>Θεραπεία ΨΑ</a:t>
            </a:r>
          </a:p>
        </p:txBody>
      </p:sp>
      <p:sp>
        <p:nvSpPr>
          <p:cNvPr id="3" name="Content Placeholder 2"/>
          <p:cNvSpPr>
            <a:spLocks noGrp="1"/>
          </p:cNvSpPr>
          <p:nvPr>
            <p:ph sz="half" idx="1"/>
          </p:nvPr>
        </p:nvSpPr>
        <p:spPr>
          <a:xfrm>
            <a:off x="628650" y="1484784"/>
            <a:ext cx="3886200" cy="5184575"/>
          </a:xfrm>
        </p:spPr>
        <p:txBody>
          <a:bodyPr>
            <a:normAutofit/>
          </a:bodyPr>
          <a:lstStyle/>
          <a:p>
            <a:pPr>
              <a:defRPr/>
            </a:pPr>
            <a:r>
              <a:rPr lang="el-GR" dirty="0"/>
              <a:t>Περιφερική νόσος</a:t>
            </a:r>
          </a:p>
          <a:p>
            <a:pPr>
              <a:defRPr/>
            </a:pPr>
            <a:endParaRPr lang="el-GR" dirty="0"/>
          </a:p>
          <a:p>
            <a:pPr>
              <a:defRPr/>
            </a:pPr>
            <a:endParaRPr lang="el-GR" dirty="0"/>
          </a:p>
          <a:p>
            <a:pPr>
              <a:defRPr/>
            </a:pPr>
            <a:endParaRPr lang="el-GR" dirty="0"/>
          </a:p>
          <a:p>
            <a:pPr>
              <a:defRPr/>
            </a:pPr>
            <a:endParaRPr lang="el-GR" dirty="0"/>
          </a:p>
          <a:p>
            <a:pPr>
              <a:defRPr/>
            </a:pPr>
            <a:r>
              <a:rPr lang="en-US" dirty="0"/>
              <a:t>DMARD (</a:t>
            </a:r>
            <a:r>
              <a:rPr lang="en-US" b="1" dirty="0"/>
              <a:t>MTX</a:t>
            </a:r>
            <a:r>
              <a:rPr lang="en-US" dirty="0"/>
              <a:t>, SSZ</a:t>
            </a:r>
            <a:r>
              <a:rPr lang="el-GR" dirty="0"/>
              <a:t>, </a:t>
            </a:r>
            <a:r>
              <a:rPr lang="en-US" dirty="0" err="1"/>
              <a:t>CsA</a:t>
            </a:r>
            <a:r>
              <a:rPr lang="en-US" dirty="0"/>
              <a:t>) </a:t>
            </a:r>
          </a:p>
          <a:p>
            <a:pPr>
              <a:defRPr/>
            </a:pPr>
            <a:r>
              <a:rPr lang="el-GR" dirty="0"/>
              <a:t>Σε μη ανταπόκριση προσθήκη </a:t>
            </a:r>
            <a:r>
              <a:rPr lang="el-GR" dirty="0" err="1"/>
              <a:t>στοχευμένης</a:t>
            </a:r>
            <a:r>
              <a:rPr lang="el-GR" dirty="0"/>
              <a:t> αγωγής</a:t>
            </a:r>
          </a:p>
          <a:p>
            <a:pPr lvl="1">
              <a:defRPr/>
            </a:pPr>
            <a:r>
              <a:rPr lang="el-GR" dirty="0" err="1"/>
              <a:t>αντι</a:t>
            </a:r>
            <a:r>
              <a:rPr lang="el-GR" dirty="0"/>
              <a:t>-</a:t>
            </a:r>
            <a:r>
              <a:rPr lang="en-US" dirty="0"/>
              <a:t>TNF, </a:t>
            </a:r>
            <a:endParaRPr lang="el-GR" dirty="0"/>
          </a:p>
          <a:p>
            <a:pPr lvl="1">
              <a:defRPr/>
            </a:pPr>
            <a:r>
              <a:rPr lang="el-GR" dirty="0" err="1"/>
              <a:t>Αντι</a:t>
            </a:r>
            <a:r>
              <a:rPr lang="el-GR" dirty="0"/>
              <a:t>-</a:t>
            </a:r>
            <a:r>
              <a:rPr lang="en-US" dirty="0"/>
              <a:t>IL17</a:t>
            </a:r>
          </a:p>
          <a:p>
            <a:pPr lvl="1">
              <a:defRPr/>
            </a:pPr>
            <a:r>
              <a:rPr lang="en-US" dirty="0"/>
              <a:t>A</a:t>
            </a:r>
            <a:r>
              <a:rPr lang="el-GR" dirty="0"/>
              <a:t>ντι-</a:t>
            </a:r>
            <a:r>
              <a:rPr lang="en-US" dirty="0"/>
              <a:t>IL12/23</a:t>
            </a:r>
          </a:p>
          <a:p>
            <a:pPr lvl="1">
              <a:defRPr/>
            </a:pPr>
            <a:r>
              <a:rPr lang="en-US" dirty="0" err="1"/>
              <a:t>Apremilast</a:t>
            </a:r>
            <a:endParaRPr lang="en-US" dirty="0"/>
          </a:p>
          <a:p>
            <a:pPr lvl="1">
              <a:defRPr/>
            </a:pPr>
            <a:r>
              <a:rPr lang="en-US" dirty="0" err="1"/>
              <a:t>jakinib</a:t>
            </a:r>
            <a:endParaRPr lang="en-US" dirty="0"/>
          </a:p>
          <a:p>
            <a:pPr lvl="1">
              <a:defRPr/>
            </a:pPr>
            <a:endParaRPr lang="en-US" dirty="0"/>
          </a:p>
        </p:txBody>
      </p:sp>
      <p:sp>
        <p:nvSpPr>
          <p:cNvPr id="4" name="Content Placeholder 3"/>
          <p:cNvSpPr>
            <a:spLocks noGrp="1"/>
          </p:cNvSpPr>
          <p:nvPr>
            <p:ph sz="half" idx="2"/>
          </p:nvPr>
        </p:nvSpPr>
        <p:spPr>
          <a:xfrm>
            <a:off x="4556051" y="1124744"/>
            <a:ext cx="4038600" cy="4525963"/>
          </a:xfrm>
        </p:spPr>
        <p:txBody>
          <a:bodyPr>
            <a:normAutofit/>
          </a:bodyPr>
          <a:lstStyle/>
          <a:p>
            <a:pPr>
              <a:defRPr/>
            </a:pPr>
            <a:endParaRPr lang="en-US" dirty="0"/>
          </a:p>
          <a:p>
            <a:pPr>
              <a:defRPr/>
            </a:pPr>
            <a:r>
              <a:rPr lang="el-GR" dirty="0"/>
              <a:t>Αξονική νόσος</a:t>
            </a:r>
          </a:p>
          <a:p>
            <a:pPr>
              <a:defRPr/>
            </a:pPr>
            <a:endParaRPr lang="el-GR" dirty="0"/>
          </a:p>
          <a:p>
            <a:pPr>
              <a:defRPr/>
            </a:pPr>
            <a:endParaRPr lang="el-GR" dirty="0"/>
          </a:p>
          <a:p>
            <a:pPr>
              <a:defRPr/>
            </a:pPr>
            <a:endParaRPr lang="el-GR" dirty="0"/>
          </a:p>
          <a:p>
            <a:pPr>
              <a:defRPr/>
            </a:pPr>
            <a:endParaRPr lang="el-GR" dirty="0"/>
          </a:p>
          <a:p>
            <a:pPr>
              <a:defRPr/>
            </a:pPr>
            <a:r>
              <a:rPr lang="el-GR" dirty="0"/>
              <a:t>ΜΣΑΦ</a:t>
            </a:r>
          </a:p>
          <a:p>
            <a:pPr>
              <a:defRPr/>
            </a:pPr>
            <a:endParaRPr lang="el-GR" dirty="0"/>
          </a:p>
          <a:p>
            <a:pPr>
              <a:defRPr/>
            </a:pPr>
            <a:r>
              <a:rPr lang="el-GR" dirty="0"/>
              <a:t>Σε μη ανταπόκριση βιολογικός παράγοντας (αντι-</a:t>
            </a:r>
            <a:r>
              <a:rPr lang="en-US" dirty="0"/>
              <a:t>TNF</a:t>
            </a:r>
            <a:r>
              <a:rPr lang="el-GR" dirty="0"/>
              <a:t>, </a:t>
            </a:r>
            <a:r>
              <a:rPr lang="en-US" dirty="0"/>
              <a:t>anti-IL17</a:t>
            </a:r>
            <a:r>
              <a:rPr lang="el-GR" dirty="0"/>
              <a:t>)</a:t>
            </a:r>
          </a:p>
          <a:p>
            <a:pPr>
              <a:defRPr/>
            </a:pPr>
            <a:endParaRPr lang="el-GR" dirty="0"/>
          </a:p>
        </p:txBody>
      </p:sp>
      <p:sp>
        <p:nvSpPr>
          <p:cNvPr id="5" name="Down Arrow 4"/>
          <p:cNvSpPr/>
          <p:nvPr/>
        </p:nvSpPr>
        <p:spPr>
          <a:xfrm>
            <a:off x="1416636" y="2132856"/>
            <a:ext cx="792162"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 name="Down Arrow 5"/>
          <p:cNvSpPr/>
          <p:nvPr/>
        </p:nvSpPr>
        <p:spPr>
          <a:xfrm>
            <a:off x="5004048" y="2132856"/>
            <a:ext cx="792163"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a:solidFill>
                  <a:srgbClr val="FF0000"/>
                </a:solidFill>
              </a:rPr>
              <a:t>Θεραπεία</a:t>
            </a:r>
            <a:r>
              <a:rPr lang="en-US" dirty="0">
                <a:solidFill>
                  <a:srgbClr val="FF0000"/>
                </a:solidFill>
              </a:rPr>
              <a:t> </a:t>
            </a:r>
            <a:r>
              <a:rPr lang="el-GR" dirty="0">
                <a:solidFill>
                  <a:srgbClr val="FF0000"/>
                </a:solidFill>
              </a:rPr>
              <a:t>αντιδραστικής αρθρίτιδας </a:t>
            </a:r>
          </a:p>
        </p:txBody>
      </p:sp>
      <p:sp>
        <p:nvSpPr>
          <p:cNvPr id="3" name="Content Placeholder 2"/>
          <p:cNvSpPr>
            <a:spLocks noGrp="1"/>
          </p:cNvSpPr>
          <p:nvPr>
            <p:ph idx="1"/>
          </p:nvPr>
        </p:nvSpPr>
        <p:spPr/>
        <p:txBody>
          <a:bodyPr>
            <a:normAutofit/>
          </a:bodyPr>
          <a:lstStyle/>
          <a:p>
            <a:pPr>
              <a:defRPr/>
            </a:pPr>
            <a:r>
              <a:rPr lang="el-GR" sz="2800" dirty="0"/>
              <a:t>Συνήθως πρώτη επιλογή τα ΜΣΑΦ</a:t>
            </a:r>
          </a:p>
          <a:p>
            <a:pPr>
              <a:defRPr/>
            </a:pPr>
            <a:r>
              <a:rPr lang="el-GR" sz="2800" dirty="0"/>
              <a:t>Στεροειδή και </a:t>
            </a:r>
            <a:r>
              <a:rPr lang="en-US" sz="2800" dirty="0"/>
              <a:t>DMARD</a:t>
            </a:r>
            <a:r>
              <a:rPr lang="el-GR" sz="2800" dirty="0"/>
              <a:t> σε εμμένουσα περιφερική νόσο</a:t>
            </a:r>
          </a:p>
          <a:p>
            <a:pPr>
              <a:defRPr/>
            </a:pPr>
            <a:r>
              <a:rPr lang="el-GR" sz="2800" dirty="0"/>
              <a:t>Έχουν χρησιμοποιηθεί και </a:t>
            </a:r>
            <a:r>
              <a:rPr lang="en-US" sz="2800" dirty="0"/>
              <a:t>TNF blockers</a:t>
            </a:r>
            <a:endParaRPr lang="el-GR"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0" y="274638"/>
            <a:ext cx="8229600" cy="1143000"/>
          </a:xfrm>
        </p:spPr>
        <p:txBody>
          <a:bodyPr/>
          <a:lstStyle/>
          <a:p>
            <a:pPr eaLnBrk="1" hangingPunct="1">
              <a:defRPr/>
            </a:pPr>
            <a:r>
              <a:rPr lang="el-GR" dirty="0">
                <a:solidFill>
                  <a:srgbClr val="FF0000"/>
                </a:solidFill>
              </a:rPr>
              <a:t>Διαφορές με ΡΑ</a:t>
            </a:r>
          </a:p>
        </p:txBody>
      </p:sp>
      <p:sp>
        <p:nvSpPr>
          <p:cNvPr id="23555" name="Text Placeholder 2"/>
          <p:cNvSpPr>
            <a:spLocks noGrp="1"/>
          </p:cNvSpPr>
          <p:nvPr>
            <p:ph type="body" idx="4294967295"/>
          </p:nvPr>
        </p:nvSpPr>
        <p:spPr>
          <a:xfrm>
            <a:off x="0" y="1535113"/>
            <a:ext cx="4040188" cy="639762"/>
          </a:xfrm>
        </p:spPr>
        <p:txBody>
          <a:bodyPr anchor="b"/>
          <a:lstStyle/>
          <a:p>
            <a:pPr marL="0" indent="0" eaLnBrk="1" hangingPunct="1">
              <a:buFont typeface="Wingdings" pitchFamily="2" charset="2"/>
              <a:buNone/>
              <a:defRPr/>
            </a:pPr>
            <a:r>
              <a:rPr lang="el-GR" sz="2400" b="1"/>
              <a:t>Σπονδυλοαρθροπάθειες</a:t>
            </a:r>
          </a:p>
        </p:txBody>
      </p:sp>
      <p:sp>
        <p:nvSpPr>
          <p:cNvPr id="23556" name="Content Placeholder 3"/>
          <p:cNvSpPr>
            <a:spLocks noGrp="1"/>
          </p:cNvSpPr>
          <p:nvPr>
            <p:ph sz="half" idx="4294967295"/>
          </p:nvPr>
        </p:nvSpPr>
        <p:spPr>
          <a:xfrm>
            <a:off x="251520" y="2174875"/>
            <a:ext cx="4040188" cy="3951288"/>
          </a:xfrm>
        </p:spPr>
        <p:txBody>
          <a:bodyPr/>
          <a:lstStyle/>
          <a:p>
            <a:pPr eaLnBrk="1" hangingPunct="1">
              <a:defRPr/>
            </a:pPr>
            <a:r>
              <a:rPr lang="el-GR" sz="2400" dirty="0"/>
              <a:t>Προσβολή αξονικού σκελετού χαρακτηριστική</a:t>
            </a:r>
          </a:p>
          <a:p>
            <a:pPr eaLnBrk="1" hangingPunct="1">
              <a:defRPr/>
            </a:pPr>
            <a:r>
              <a:rPr lang="el-GR" sz="2400" dirty="0"/>
              <a:t>Προσβολή ενθέσεων</a:t>
            </a:r>
          </a:p>
          <a:p>
            <a:pPr eaLnBrk="1" hangingPunct="1">
              <a:defRPr/>
            </a:pPr>
            <a:r>
              <a:rPr lang="el-GR" sz="2400" dirty="0"/>
              <a:t>Αρνητικός ο ρευματοειδής παράγοντας</a:t>
            </a:r>
          </a:p>
          <a:p>
            <a:pPr eaLnBrk="1" hangingPunct="1">
              <a:defRPr/>
            </a:pPr>
            <a:r>
              <a:rPr lang="el-GR" sz="2400" dirty="0"/>
              <a:t>Ισχυρή συσχέτιση με το </a:t>
            </a:r>
            <a:r>
              <a:rPr lang="en-US" sz="2400" dirty="0"/>
              <a:t>HLA</a:t>
            </a:r>
            <a:r>
              <a:rPr lang="el-GR" sz="2400" dirty="0"/>
              <a:t>Β27</a:t>
            </a:r>
          </a:p>
        </p:txBody>
      </p:sp>
      <p:sp>
        <p:nvSpPr>
          <p:cNvPr id="23557" name="Text Placeholder 4"/>
          <p:cNvSpPr>
            <a:spLocks noGrp="1"/>
          </p:cNvSpPr>
          <p:nvPr>
            <p:ph type="body" sz="quarter" idx="4294967295"/>
          </p:nvPr>
        </p:nvSpPr>
        <p:spPr>
          <a:xfrm>
            <a:off x="5102225" y="1535113"/>
            <a:ext cx="4041775" cy="639762"/>
          </a:xfrm>
        </p:spPr>
        <p:txBody>
          <a:bodyPr anchor="b"/>
          <a:lstStyle/>
          <a:p>
            <a:pPr marL="0" indent="0" eaLnBrk="1" hangingPunct="1">
              <a:buFont typeface="Wingdings" pitchFamily="2" charset="2"/>
              <a:buNone/>
              <a:defRPr/>
            </a:pPr>
            <a:r>
              <a:rPr lang="el-GR" sz="2400" b="1"/>
              <a:t>ΡΑ</a:t>
            </a:r>
          </a:p>
        </p:txBody>
      </p:sp>
      <p:sp>
        <p:nvSpPr>
          <p:cNvPr id="23558" name="Content Placeholder 5"/>
          <p:cNvSpPr>
            <a:spLocks noGrp="1"/>
          </p:cNvSpPr>
          <p:nvPr>
            <p:ph sz="quarter" idx="4294967295"/>
          </p:nvPr>
        </p:nvSpPr>
        <p:spPr>
          <a:xfrm>
            <a:off x="4499992" y="2174875"/>
            <a:ext cx="4041775" cy="3951288"/>
          </a:xfrm>
        </p:spPr>
        <p:txBody>
          <a:bodyPr/>
          <a:lstStyle/>
          <a:p>
            <a:pPr eaLnBrk="1" hangingPunct="1">
              <a:defRPr/>
            </a:pPr>
            <a:r>
              <a:rPr lang="el-GR" sz="2400" dirty="0"/>
              <a:t>Σπάνια προσβάλλεται ο αξονικός σκελετός.</a:t>
            </a:r>
          </a:p>
          <a:p>
            <a:pPr eaLnBrk="1" hangingPunct="1">
              <a:defRPr/>
            </a:pPr>
            <a:r>
              <a:rPr lang="el-GR" sz="2400" dirty="0"/>
              <a:t>Όχι συχνή</a:t>
            </a:r>
          </a:p>
          <a:p>
            <a:pPr eaLnBrk="1" hangingPunct="1">
              <a:defRPr/>
            </a:pPr>
            <a:r>
              <a:rPr lang="el-GR" sz="2400" dirty="0"/>
              <a:t>Συνήθως θετικός</a:t>
            </a:r>
          </a:p>
          <a:p>
            <a:pPr eaLnBrk="1" hangingPunct="1">
              <a:defRPr/>
            </a:pPr>
            <a:endParaRPr lang="el-GR" sz="2400" dirty="0"/>
          </a:p>
          <a:p>
            <a:pPr eaLnBrk="1" hangingPunct="1">
              <a:defRPr/>
            </a:pPr>
            <a:r>
              <a:rPr lang="el-GR" sz="2400" dirty="0"/>
              <a:t>Όχι συσχέτιση με το </a:t>
            </a:r>
            <a:r>
              <a:rPr lang="en-US" sz="2400" dirty="0"/>
              <a:t>HLA</a:t>
            </a:r>
            <a:r>
              <a:rPr lang="el-GR" sz="2400" dirty="0"/>
              <a:t>Β27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cstate="print"/>
          <a:srcRect/>
          <a:stretch>
            <a:fillRect/>
          </a:stretch>
        </p:blipFill>
        <p:spPr bwMode="auto">
          <a:xfrm>
            <a:off x="250825" y="2205038"/>
            <a:ext cx="4826000" cy="3829050"/>
          </a:xfrm>
          <a:prstGeom prst="rect">
            <a:avLst/>
          </a:prstGeom>
          <a:noFill/>
          <a:ln w="9525">
            <a:noFill/>
            <a:miter lim="800000"/>
            <a:headEnd/>
            <a:tailEnd/>
          </a:ln>
        </p:spPr>
      </p:pic>
      <p:sp>
        <p:nvSpPr>
          <p:cNvPr id="3" name="Title 2"/>
          <p:cNvSpPr>
            <a:spLocks noGrp="1"/>
          </p:cNvSpPr>
          <p:nvPr>
            <p:ph type="title"/>
          </p:nvPr>
        </p:nvSpPr>
        <p:spPr/>
        <p:txBody>
          <a:bodyPr/>
          <a:lstStyle/>
          <a:p>
            <a:pPr>
              <a:defRPr/>
            </a:pPr>
            <a:r>
              <a:rPr lang="el-GR" dirty="0">
                <a:solidFill>
                  <a:srgbClr val="FF0000"/>
                </a:solidFill>
              </a:rPr>
              <a:t>Έχουν θέση τα αντιβιοτικά?</a:t>
            </a:r>
          </a:p>
        </p:txBody>
      </p:sp>
      <p:sp>
        <p:nvSpPr>
          <p:cNvPr id="5" name="Content Placeholder 4"/>
          <p:cNvSpPr>
            <a:spLocks noGrp="1"/>
          </p:cNvSpPr>
          <p:nvPr>
            <p:ph sz="half" idx="1"/>
          </p:nvPr>
        </p:nvSpPr>
        <p:spPr>
          <a:xfrm>
            <a:off x="5435600" y="2708275"/>
            <a:ext cx="3251200" cy="3417888"/>
          </a:xfrm>
        </p:spPr>
        <p:txBody>
          <a:bodyPr/>
          <a:lstStyle/>
          <a:p>
            <a:pPr>
              <a:defRPr/>
            </a:pPr>
            <a:endParaRPr lang="el-GR" dirty="0"/>
          </a:p>
          <a:p>
            <a:pPr>
              <a:defRPr/>
            </a:pPr>
            <a:r>
              <a:rPr lang="el-GR" sz="3200" dirty="0"/>
              <a:t>Γενικώς ΟΧΙ</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a:solidFill>
                  <a:srgbClr val="FF0000"/>
                </a:solidFill>
              </a:rPr>
              <a:t>Θεραπεία εντεροπαθητικής αρθρίτιδας</a:t>
            </a:r>
          </a:p>
        </p:txBody>
      </p:sp>
      <p:sp>
        <p:nvSpPr>
          <p:cNvPr id="3" name="Content Placeholder 2"/>
          <p:cNvSpPr>
            <a:spLocks noGrp="1"/>
          </p:cNvSpPr>
          <p:nvPr>
            <p:ph idx="1"/>
          </p:nvPr>
        </p:nvSpPr>
        <p:spPr>
          <a:xfrm>
            <a:off x="457200" y="1600200"/>
            <a:ext cx="8229600" cy="4852988"/>
          </a:xfrm>
        </p:spPr>
        <p:txBody>
          <a:bodyPr>
            <a:normAutofit/>
          </a:bodyPr>
          <a:lstStyle/>
          <a:p>
            <a:pPr>
              <a:defRPr/>
            </a:pPr>
            <a:r>
              <a:rPr lang="el-GR" dirty="0"/>
              <a:t>Καθορίζεται συνήθως με βάση την ενεργότητα της εντερικής νόσου-Στενή συνεργασία με γαστρεντερολόγο</a:t>
            </a:r>
            <a:endParaRPr lang="en-US" dirty="0"/>
          </a:p>
          <a:p>
            <a:pPr>
              <a:defRPr/>
            </a:pPr>
            <a:r>
              <a:rPr lang="el-GR" dirty="0"/>
              <a:t>Σε περιφερική νόσο</a:t>
            </a:r>
          </a:p>
          <a:p>
            <a:pPr lvl="1">
              <a:defRPr/>
            </a:pPr>
            <a:r>
              <a:rPr lang="en-US" dirty="0"/>
              <a:t>DMARDS</a:t>
            </a:r>
            <a:endParaRPr lang="el-GR" dirty="0"/>
          </a:p>
          <a:p>
            <a:pPr>
              <a:defRPr/>
            </a:pPr>
            <a:r>
              <a:rPr lang="el-GR" dirty="0"/>
              <a:t>Σε αξονική νόσο</a:t>
            </a:r>
          </a:p>
          <a:p>
            <a:pPr lvl="1">
              <a:defRPr/>
            </a:pPr>
            <a:r>
              <a:rPr lang="en-US" dirty="0"/>
              <a:t>TNF</a:t>
            </a:r>
            <a:r>
              <a:rPr lang="el-GR" dirty="0"/>
              <a:t> αναστολείς</a:t>
            </a:r>
          </a:p>
          <a:p>
            <a:pPr>
              <a:defRPr/>
            </a:pPr>
            <a:r>
              <a:rPr lang="el-GR" dirty="0"/>
              <a:t>Οι </a:t>
            </a:r>
            <a:r>
              <a:rPr lang="en-US" dirty="0"/>
              <a:t>TNF</a:t>
            </a:r>
            <a:r>
              <a:rPr lang="el-GR" dirty="0"/>
              <a:t> αναστολείς έχουν κεντρική θέση καθώς στοχεύουν </a:t>
            </a:r>
          </a:p>
          <a:p>
            <a:pPr lvl="1">
              <a:defRPr/>
            </a:pPr>
            <a:r>
              <a:rPr lang="el-GR" dirty="0"/>
              <a:t>Εντερική φλεγμονή</a:t>
            </a:r>
          </a:p>
          <a:p>
            <a:pPr lvl="1">
              <a:defRPr/>
            </a:pPr>
            <a:r>
              <a:rPr lang="el-GR" dirty="0"/>
              <a:t>Περιφερική αρθρίτιδα</a:t>
            </a:r>
          </a:p>
          <a:p>
            <a:pPr lvl="1">
              <a:defRPr/>
            </a:pPr>
            <a:r>
              <a:rPr lang="el-GR" dirty="0"/>
              <a:t>Αξονική προσβολή</a:t>
            </a:r>
          </a:p>
          <a:p>
            <a:pPr lvl="1">
              <a:defRPr/>
            </a:pPr>
            <a:r>
              <a:rPr lang="el-GR" dirty="0"/>
              <a:t>Εξωαρθρικές εκδηλώσεις</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rrowheads="1"/>
          </p:cNvSpPr>
          <p:nvPr>
            <p:ph type="title" idx="4294967295"/>
          </p:nvPr>
        </p:nvSpPr>
        <p:spPr>
          <a:xfrm>
            <a:off x="914400" y="476250"/>
            <a:ext cx="8229600" cy="1143000"/>
          </a:xfrm>
        </p:spPr>
        <p:txBody>
          <a:bodyPr/>
          <a:lstStyle/>
          <a:p>
            <a:pPr eaLnBrk="1" hangingPunct="1">
              <a:defRPr/>
            </a:pPr>
            <a:r>
              <a:rPr lang="el-GR" sz="3600">
                <a:solidFill>
                  <a:schemeClr val="hlink"/>
                </a:solidFill>
              </a:rPr>
              <a:t>Αναστέλλουν οι βιολογικοί παράγοντες την ακτινολογική εξέλιξη-αγκύλωση?</a:t>
            </a:r>
          </a:p>
        </p:txBody>
      </p:sp>
      <p:pic>
        <p:nvPicPr>
          <p:cNvPr id="119813" name="Picture 7" descr="ankylosing-spondylitis-posture"/>
          <p:cNvPicPr>
            <a:picLocks noChangeAspect="1" noChangeArrowheads="1"/>
          </p:cNvPicPr>
          <p:nvPr/>
        </p:nvPicPr>
        <p:blipFill>
          <a:blip r:embed="rId3" cstate="print"/>
          <a:srcRect/>
          <a:stretch>
            <a:fillRect/>
          </a:stretch>
        </p:blipFill>
        <p:spPr bwMode="auto">
          <a:xfrm>
            <a:off x="4787900" y="2852738"/>
            <a:ext cx="4140200" cy="2857500"/>
          </a:xfrm>
          <a:prstGeom prst="rect">
            <a:avLst/>
          </a:prstGeom>
          <a:noFill/>
          <a:ln w="9525">
            <a:noFill/>
            <a:miter lim="800000"/>
            <a:headEnd/>
            <a:tailEnd/>
          </a:ln>
        </p:spPr>
      </p:pic>
      <p:sp>
        <p:nvSpPr>
          <p:cNvPr id="119814" name="AutoShape 8"/>
          <p:cNvSpPr>
            <a:spLocks noChangeArrowheads="1"/>
          </p:cNvSpPr>
          <p:nvPr/>
        </p:nvSpPr>
        <p:spPr bwMode="auto">
          <a:xfrm>
            <a:off x="6372225" y="3860800"/>
            <a:ext cx="431800" cy="360363"/>
          </a:xfrm>
          <a:prstGeom prst="rightArrow">
            <a:avLst>
              <a:gd name="adj1" fmla="val 50000"/>
              <a:gd name="adj2" fmla="val 29956"/>
            </a:avLst>
          </a:prstGeom>
          <a:solidFill>
            <a:srgbClr val="FF0000"/>
          </a:solidFill>
          <a:ln w="9525">
            <a:solidFill>
              <a:schemeClr val="tx1"/>
            </a:solidFill>
            <a:miter lim="800000"/>
            <a:headEnd/>
            <a:tailEnd/>
          </a:ln>
        </p:spPr>
        <p:txBody>
          <a:bodyPr wrap="none" anchor="ctr"/>
          <a:lstStyle/>
          <a:p>
            <a:endParaRPr lang="el-GR">
              <a:latin typeface="Arial" charset="0"/>
            </a:endParaRPr>
          </a:p>
        </p:txBody>
      </p:sp>
      <p:pic>
        <p:nvPicPr>
          <p:cNvPr id="119815" name="Picture 10" descr="aas4"/>
          <p:cNvPicPr>
            <a:picLocks noChangeAspect="1" noChangeArrowheads="1"/>
          </p:cNvPicPr>
          <p:nvPr/>
        </p:nvPicPr>
        <p:blipFill>
          <a:blip r:embed="rId4" cstate="print"/>
          <a:srcRect/>
          <a:stretch>
            <a:fillRect/>
          </a:stretch>
        </p:blipFill>
        <p:spPr bwMode="auto">
          <a:xfrm>
            <a:off x="2339975" y="2133600"/>
            <a:ext cx="2386013" cy="4365625"/>
          </a:xfrm>
          <a:prstGeom prst="rect">
            <a:avLst/>
          </a:prstGeom>
          <a:noFill/>
          <a:ln w="9525">
            <a:noFill/>
            <a:miter lim="800000"/>
            <a:headEnd/>
            <a:tailEnd/>
          </a:ln>
        </p:spPr>
      </p:pic>
      <p:pic>
        <p:nvPicPr>
          <p:cNvPr id="119816" name="Picture 12" descr="xray_spine"/>
          <p:cNvPicPr>
            <a:picLocks noChangeAspect="1" noChangeArrowheads="1"/>
          </p:cNvPicPr>
          <p:nvPr/>
        </p:nvPicPr>
        <p:blipFill>
          <a:blip r:embed="rId5" cstate="print"/>
          <a:srcRect/>
          <a:stretch>
            <a:fillRect/>
          </a:stretch>
        </p:blipFill>
        <p:spPr bwMode="auto">
          <a:xfrm>
            <a:off x="0" y="2060575"/>
            <a:ext cx="2160588" cy="4464050"/>
          </a:xfrm>
          <a:prstGeom prst="rect">
            <a:avLst/>
          </a:prstGeom>
          <a:noFill/>
          <a:ln w="9525">
            <a:noFill/>
            <a:miter lim="800000"/>
            <a:headEnd/>
            <a:tailEnd/>
          </a:ln>
        </p:spPr>
      </p:pic>
      <p:sp>
        <p:nvSpPr>
          <p:cNvPr id="119817" name="AutoShape 13"/>
          <p:cNvSpPr>
            <a:spLocks noChangeArrowheads="1"/>
          </p:cNvSpPr>
          <p:nvPr/>
        </p:nvSpPr>
        <p:spPr bwMode="auto">
          <a:xfrm>
            <a:off x="1692275" y="3789363"/>
            <a:ext cx="1655763" cy="576262"/>
          </a:xfrm>
          <a:prstGeom prst="rightArrow">
            <a:avLst>
              <a:gd name="adj1" fmla="val 50000"/>
              <a:gd name="adj2" fmla="val 71832"/>
            </a:avLst>
          </a:prstGeom>
          <a:solidFill>
            <a:srgbClr val="FF0000"/>
          </a:solidFill>
          <a:ln w="9525">
            <a:solidFill>
              <a:schemeClr val="tx1"/>
            </a:solidFill>
            <a:miter lim="800000"/>
            <a:headEnd/>
            <a:tailEnd/>
          </a:ln>
        </p:spPr>
        <p:txBody>
          <a:bodyPr wrap="none" anchor="ctr"/>
          <a:lstStyle/>
          <a:p>
            <a:pPr algn="ctr"/>
            <a:endParaRPr lang="el-GR">
              <a:solidFill>
                <a:srgbClr val="FF0000"/>
              </a:solidFill>
              <a:latin typeface="Arial" charset="0"/>
            </a:endParaRPr>
          </a:p>
        </p:txBody>
      </p:sp>
      <p:sp>
        <p:nvSpPr>
          <p:cNvPr id="119818" name="Line 14"/>
          <p:cNvSpPr>
            <a:spLocks noChangeShapeType="1"/>
          </p:cNvSpPr>
          <p:nvPr/>
        </p:nvSpPr>
        <p:spPr bwMode="auto">
          <a:xfrm>
            <a:off x="1908175" y="3500438"/>
            <a:ext cx="863600" cy="1081087"/>
          </a:xfrm>
          <a:prstGeom prst="line">
            <a:avLst/>
          </a:prstGeom>
          <a:noFill/>
          <a:ln w="9525">
            <a:solidFill>
              <a:schemeClr val="hlink"/>
            </a:solidFill>
            <a:round/>
            <a:headEnd/>
            <a:tailEnd/>
          </a:ln>
        </p:spPr>
        <p:txBody>
          <a:bodyPr/>
          <a:lstStyle/>
          <a:p>
            <a:endParaRPr lang="el-GR"/>
          </a:p>
        </p:txBody>
      </p:sp>
      <p:sp>
        <p:nvSpPr>
          <p:cNvPr id="119819" name="Line 15"/>
          <p:cNvSpPr>
            <a:spLocks noChangeShapeType="1"/>
          </p:cNvSpPr>
          <p:nvPr/>
        </p:nvSpPr>
        <p:spPr bwMode="auto">
          <a:xfrm flipH="1">
            <a:off x="1908175" y="3500438"/>
            <a:ext cx="792163" cy="1081087"/>
          </a:xfrm>
          <a:prstGeom prst="line">
            <a:avLst/>
          </a:prstGeom>
          <a:noFill/>
          <a:ln w="9525">
            <a:solidFill>
              <a:schemeClr val="hlink"/>
            </a:solidFill>
            <a:round/>
            <a:headEnd/>
            <a:tailEnd/>
          </a:ln>
        </p:spPr>
        <p:txBody>
          <a:bodyPr/>
          <a:lstStyle/>
          <a:p>
            <a:endParaRPr lang="el-GR"/>
          </a:p>
        </p:txBody>
      </p:sp>
      <p:sp>
        <p:nvSpPr>
          <p:cNvPr id="119820" name="Line 16"/>
          <p:cNvSpPr>
            <a:spLocks noChangeShapeType="1"/>
          </p:cNvSpPr>
          <p:nvPr/>
        </p:nvSpPr>
        <p:spPr bwMode="auto">
          <a:xfrm>
            <a:off x="6372225" y="3789363"/>
            <a:ext cx="360363" cy="576262"/>
          </a:xfrm>
          <a:prstGeom prst="line">
            <a:avLst/>
          </a:prstGeom>
          <a:noFill/>
          <a:ln w="9525">
            <a:solidFill>
              <a:schemeClr val="hlink"/>
            </a:solidFill>
            <a:round/>
            <a:headEnd/>
            <a:tailEnd/>
          </a:ln>
        </p:spPr>
        <p:txBody>
          <a:bodyPr/>
          <a:lstStyle/>
          <a:p>
            <a:endParaRPr lang="el-GR"/>
          </a:p>
        </p:txBody>
      </p:sp>
      <p:sp>
        <p:nvSpPr>
          <p:cNvPr id="119821" name="Line 17"/>
          <p:cNvSpPr>
            <a:spLocks noChangeShapeType="1"/>
          </p:cNvSpPr>
          <p:nvPr/>
        </p:nvSpPr>
        <p:spPr bwMode="auto">
          <a:xfrm flipH="1">
            <a:off x="6443663" y="3789363"/>
            <a:ext cx="288925" cy="576262"/>
          </a:xfrm>
          <a:prstGeom prst="line">
            <a:avLst/>
          </a:prstGeom>
          <a:noFill/>
          <a:ln w="9525">
            <a:solidFill>
              <a:schemeClr val="hlink"/>
            </a:solidFill>
            <a:round/>
            <a:headEnd/>
            <a:tailEnd/>
          </a:ln>
        </p:spPr>
        <p:txBody>
          <a:bodyPr/>
          <a:lstStyle/>
          <a:p>
            <a:endParaRPr lang="el-G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Rectangle 3"/>
          <p:cNvSpPr>
            <a:spLocks noGrp="1" noChangeArrowheads="1"/>
          </p:cNvSpPr>
          <p:nvPr>
            <p:ph type="body" idx="4294967295"/>
          </p:nvPr>
        </p:nvSpPr>
        <p:spPr>
          <a:xfrm>
            <a:off x="0" y="1600200"/>
            <a:ext cx="8229600" cy="4525963"/>
          </a:xfrm>
        </p:spPr>
        <p:txBody>
          <a:bodyPr>
            <a:normAutofit/>
          </a:bodyPr>
          <a:lstStyle/>
          <a:p>
            <a:pPr eaLnBrk="1" hangingPunct="1">
              <a:defRPr/>
            </a:pPr>
            <a:r>
              <a:rPr lang="el-GR" sz="3200" dirty="0"/>
              <a:t>Μελέτες έδειξαν ότι οι αντί-</a:t>
            </a:r>
            <a:r>
              <a:rPr lang="en-US" sz="3200" dirty="0"/>
              <a:t>TNF</a:t>
            </a:r>
            <a:r>
              <a:rPr lang="el-GR" sz="3200" dirty="0"/>
              <a:t>α βιολογικοί παράγοντες </a:t>
            </a:r>
            <a:r>
              <a:rPr lang="el-GR" sz="3200" b="1" u="sng" dirty="0"/>
              <a:t>ΔΕΝ</a:t>
            </a:r>
            <a:r>
              <a:rPr lang="el-GR" sz="3200" dirty="0"/>
              <a:t> αναστέλλουν την ακτινολογική εξέλιξη στα 2 χρόνια.</a:t>
            </a:r>
          </a:p>
          <a:p>
            <a:pPr eaLnBrk="1" hangingPunct="1">
              <a:defRPr/>
            </a:pPr>
            <a:r>
              <a:rPr lang="el-GR" sz="3200" dirty="0"/>
              <a:t>Δεν έχει ακόμη απαντηθεί το ερώτημα εάν μακροχρόνια χορήγηση καθυστερεί την ακτινολογική εξέλιξη</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l-GR" sz="3600" dirty="0">
                <a:solidFill>
                  <a:srgbClr val="FF0000"/>
                </a:solidFill>
              </a:rPr>
              <a:t>Τι κάνουμε όταν ένας ρευματοπαθής υπό βιολογικό παράγοντα εμφανίσει λοίμωξη?</a:t>
            </a:r>
          </a:p>
        </p:txBody>
      </p:sp>
      <p:sp>
        <p:nvSpPr>
          <p:cNvPr id="3" name="Content Placeholder 2"/>
          <p:cNvSpPr>
            <a:spLocks noGrp="1"/>
          </p:cNvSpPr>
          <p:nvPr>
            <p:ph idx="1"/>
          </p:nvPr>
        </p:nvSpPr>
        <p:spPr>
          <a:xfrm>
            <a:off x="611560" y="2204864"/>
            <a:ext cx="7886700" cy="4351338"/>
          </a:xfrm>
        </p:spPr>
        <p:txBody>
          <a:bodyPr/>
          <a:lstStyle/>
          <a:p>
            <a:pPr>
              <a:defRPr/>
            </a:pPr>
            <a:r>
              <a:rPr lang="el-GR" dirty="0"/>
              <a:t>Διακόπτουμε προσωρινά τον βιολογικό παράγοντα και τα </a:t>
            </a:r>
            <a:r>
              <a:rPr lang="en-US" dirty="0"/>
              <a:t>DMARD</a:t>
            </a:r>
          </a:p>
          <a:p>
            <a:pPr>
              <a:defRPr/>
            </a:pPr>
            <a:r>
              <a:rPr lang="el-GR" dirty="0"/>
              <a:t>Συνεχίζουμε τα στεροειδή</a:t>
            </a:r>
            <a:r>
              <a:rPr lang="en-US" dirty="0"/>
              <a:t> </a:t>
            </a:r>
            <a:r>
              <a:rPr lang="el-GR" dirty="0"/>
              <a:t>αν παίρνει</a:t>
            </a:r>
          </a:p>
          <a:p>
            <a:pPr>
              <a:defRPr/>
            </a:pPr>
            <a:r>
              <a:rPr lang="el-GR" dirty="0"/>
              <a:t>Θεραπεύουμε την λοίμωξη με αντιβιοτικά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88913"/>
            <a:ext cx="8229600" cy="1143000"/>
          </a:xfrm>
        </p:spPr>
        <p:txBody>
          <a:bodyPr>
            <a:normAutofit fontScale="90000"/>
          </a:bodyPr>
          <a:lstStyle/>
          <a:p>
            <a:pPr>
              <a:defRPr/>
            </a:pPr>
            <a:r>
              <a:rPr lang="el-GR" sz="4000" dirty="0">
                <a:solidFill>
                  <a:srgbClr val="FF0000"/>
                </a:solidFill>
              </a:rPr>
              <a:t>Ποια είναι τα κοινά χαρακτηριστικά των ΣΠΑ?</a:t>
            </a:r>
          </a:p>
        </p:txBody>
      </p:sp>
      <p:sp>
        <p:nvSpPr>
          <p:cNvPr id="3" name="Content Placeholder 2"/>
          <p:cNvSpPr>
            <a:spLocks noGrp="1"/>
          </p:cNvSpPr>
          <p:nvPr>
            <p:ph sz="half" idx="1"/>
          </p:nvPr>
        </p:nvSpPr>
        <p:spPr>
          <a:xfrm>
            <a:off x="250825" y="1600200"/>
            <a:ext cx="3673475" cy="4525963"/>
          </a:xfrm>
        </p:spPr>
        <p:txBody>
          <a:bodyPr>
            <a:normAutofit/>
          </a:bodyPr>
          <a:lstStyle/>
          <a:p>
            <a:pPr>
              <a:defRPr/>
            </a:pPr>
            <a:r>
              <a:rPr lang="el-GR" sz="2400" dirty="0"/>
              <a:t>Ισχυρό γενετικό υπόβαθρο</a:t>
            </a:r>
          </a:p>
          <a:p>
            <a:pPr>
              <a:defRPr/>
            </a:pPr>
            <a:r>
              <a:rPr lang="el-GR" sz="2400" dirty="0"/>
              <a:t>Ενθεσοπάθεια </a:t>
            </a:r>
            <a:endParaRPr lang="en-US" sz="2400" dirty="0"/>
          </a:p>
          <a:p>
            <a:pPr>
              <a:defRPr/>
            </a:pPr>
            <a:r>
              <a:rPr lang="el-GR" sz="2400" dirty="0"/>
              <a:t>Προσβολή αξονικού σκελετού</a:t>
            </a:r>
            <a:endParaRPr lang="en-US" sz="2400" dirty="0"/>
          </a:p>
          <a:p>
            <a:pPr>
              <a:defRPr/>
            </a:pPr>
            <a:r>
              <a:rPr lang="el-GR" sz="2400" dirty="0"/>
              <a:t>Οστεοπαραγωγή</a:t>
            </a:r>
            <a:endParaRPr lang="en-US" sz="2400" dirty="0"/>
          </a:p>
          <a:p>
            <a:pPr>
              <a:defRPr/>
            </a:pPr>
            <a:r>
              <a:rPr lang="el-GR" sz="2400" dirty="0"/>
              <a:t>Φλεγμονή σε σημεία που δέχονται </a:t>
            </a:r>
            <a:r>
              <a:rPr lang="en-US" sz="2400" dirty="0"/>
              <a:t>stress</a:t>
            </a:r>
            <a:r>
              <a:rPr lang="el-GR" sz="2400" dirty="0"/>
              <a:t> (μηχανικό ή μικροβιακό)</a:t>
            </a:r>
          </a:p>
        </p:txBody>
      </p:sp>
      <p:pic>
        <p:nvPicPr>
          <p:cNvPr id="15364" name="Picture 5" descr="spondyloarthropathy"/>
          <p:cNvPicPr>
            <a:picLocks noGrp="1" noChangeAspect="1" noChangeArrowheads="1"/>
          </p:cNvPicPr>
          <p:nvPr>
            <p:ph sz="half" idx="2"/>
          </p:nvPr>
        </p:nvPicPr>
        <p:blipFill>
          <a:blip r:embed="rId2" cstate="print"/>
          <a:srcRect/>
          <a:stretch>
            <a:fillRect/>
          </a:stretch>
        </p:blipFill>
        <p:spPr>
          <a:xfrm>
            <a:off x="3851275" y="1341438"/>
            <a:ext cx="3121025" cy="2339975"/>
          </a:xfrm>
        </p:spPr>
      </p:pic>
      <p:pic>
        <p:nvPicPr>
          <p:cNvPr id="15365" name="Picture 7" descr="108FF11"/>
          <p:cNvPicPr>
            <a:picLocks noChangeAspect="1" noChangeArrowheads="1"/>
          </p:cNvPicPr>
          <p:nvPr/>
        </p:nvPicPr>
        <p:blipFill>
          <a:blip r:embed="rId3" cstate="print"/>
          <a:srcRect/>
          <a:stretch>
            <a:fillRect/>
          </a:stretch>
        </p:blipFill>
        <p:spPr bwMode="auto">
          <a:xfrm>
            <a:off x="7235825" y="3284538"/>
            <a:ext cx="1557338" cy="2663825"/>
          </a:xfrm>
          <a:prstGeom prst="rect">
            <a:avLst/>
          </a:prstGeom>
          <a:noFill/>
          <a:ln w="9525">
            <a:noFill/>
            <a:miter lim="800000"/>
            <a:headEnd/>
            <a:tailEnd/>
          </a:ln>
        </p:spPr>
      </p:pic>
      <p:pic>
        <p:nvPicPr>
          <p:cNvPr id="15366" name="Picture 10" descr="107FF16"/>
          <p:cNvPicPr>
            <a:picLocks noChangeAspect="1" noChangeArrowheads="1"/>
          </p:cNvPicPr>
          <p:nvPr/>
        </p:nvPicPr>
        <p:blipFill>
          <a:blip r:embed="rId4" cstate="print"/>
          <a:srcRect/>
          <a:stretch>
            <a:fillRect/>
          </a:stretch>
        </p:blipFill>
        <p:spPr bwMode="auto">
          <a:xfrm>
            <a:off x="7278688" y="1341438"/>
            <a:ext cx="1865312" cy="1871662"/>
          </a:xfrm>
          <a:prstGeom prst="rect">
            <a:avLst/>
          </a:prstGeom>
          <a:noFill/>
          <a:ln w="9525">
            <a:noFill/>
            <a:miter lim="800000"/>
            <a:headEnd/>
            <a:tailEnd/>
          </a:ln>
        </p:spPr>
      </p:pic>
      <p:pic>
        <p:nvPicPr>
          <p:cNvPr id="15367" name="Picture 13" descr="DFP_Rheumatitis_Enthesitis_Abb5"/>
          <p:cNvPicPr>
            <a:picLocks noChangeAspect="1" noChangeArrowheads="1"/>
          </p:cNvPicPr>
          <p:nvPr/>
        </p:nvPicPr>
        <p:blipFill>
          <a:blip r:embed="rId5" cstate="print"/>
          <a:srcRect/>
          <a:stretch>
            <a:fillRect/>
          </a:stretch>
        </p:blipFill>
        <p:spPr bwMode="auto">
          <a:xfrm>
            <a:off x="5508625" y="5732463"/>
            <a:ext cx="1652588" cy="1125537"/>
          </a:xfrm>
          <a:prstGeom prst="rect">
            <a:avLst/>
          </a:prstGeom>
          <a:noFill/>
          <a:ln w="9525">
            <a:noFill/>
            <a:miter lim="800000"/>
            <a:headEnd/>
            <a:tailEnd/>
          </a:ln>
        </p:spPr>
      </p:pic>
      <p:pic>
        <p:nvPicPr>
          <p:cNvPr id="15368" name="irc_mi" descr="http://iconsinmedicine.files.wordpress.com/2011/02/50-ibd-2-28-11.jpg"/>
          <p:cNvPicPr>
            <a:picLocks noChangeAspect="1" noChangeArrowheads="1"/>
          </p:cNvPicPr>
          <p:nvPr/>
        </p:nvPicPr>
        <p:blipFill>
          <a:blip r:embed="rId6" cstate="print"/>
          <a:srcRect/>
          <a:stretch>
            <a:fillRect/>
          </a:stretch>
        </p:blipFill>
        <p:spPr bwMode="auto">
          <a:xfrm>
            <a:off x="4140200" y="3716338"/>
            <a:ext cx="2160588" cy="1800225"/>
          </a:xfrm>
          <a:prstGeom prst="rect">
            <a:avLst/>
          </a:prstGeom>
          <a:noFill/>
          <a:ln w="9525">
            <a:noFill/>
            <a:miter lim="800000"/>
            <a:headEnd/>
            <a:tailEnd/>
          </a:ln>
        </p:spPr>
      </p:pic>
    </p:spTree>
  </p:cSld>
  <p:clrMapOvr>
    <a:masterClrMapping/>
  </p:clrMapOvr>
  <p:transition advTm="39656"/>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l-GR"/>
          </a:p>
        </p:txBody>
      </p:sp>
      <p:pic>
        <p:nvPicPr>
          <p:cNvPr id="8194" name="Picture 2"/>
          <p:cNvPicPr>
            <a:picLocks noChangeAspect="1" noChangeArrowheads="1"/>
          </p:cNvPicPr>
          <p:nvPr/>
        </p:nvPicPr>
        <p:blipFill>
          <a:blip r:embed="rId2" cstate="print"/>
          <a:srcRect/>
          <a:stretch>
            <a:fillRect/>
          </a:stretch>
        </p:blipFill>
        <p:spPr bwMode="auto">
          <a:xfrm>
            <a:off x="36619" y="66738"/>
            <a:ext cx="2567957" cy="770080"/>
          </a:xfrm>
          <a:prstGeom prst="rect">
            <a:avLst/>
          </a:prstGeom>
          <a:noFill/>
          <a:ln w="9525">
            <a:noFill/>
            <a:miter lim="800000"/>
            <a:headEnd/>
            <a:tailEnd/>
          </a:ln>
        </p:spPr>
      </p:pic>
      <p:sp>
        <p:nvSpPr>
          <p:cNvPr id="3" name="Content Placeholder 2">
            <a:extLst>
              <a:ext uri="{FF2B5EF4-FFF2-40B4-BE49-F238E27FC236}">
                <a16:creationId xmlns:a16="http://schemas.microsoft.com/office/drawing/2014/main" id="{DDE3CCE7-7FED-4439-964E-EE55FE72AAD6}"/>
              </a:ext>
            </a:extLst>
          </p:cNvPr>
          <p:cNvSpPr>
            <a:spLocks noGrp="1"/>
          </p:cNvSpPr>
          <p:nvPr>
            <p:ph sz="half" idx="1"/>
          </p:nvPr>
        </p:nvSpPr>
        <p:spPr/>
        <p:txBody>
          <a:bodyPr>
            <a:normAutofit/>
          </a:bodyPr>
          <a:lstStyle/>
          <a:p>
            <a:endParaRPr lang="en-US"/>
          </a:p>
        </p:txBody>
      </p:sp>
      <p:pic>
        <p:nvPicPr>
          <p:cNvPr id="4" name="Picture 3">
            <a:extLst>
              <a:ext uri="{FF2B5EF4-FFF2-40B4-BE49-F238E27FC236}">
                <a16:creationId xmlns:a16="http://schemas.microsoft.com/office/drawing/2014/main" id="{1B8AC84F-FC04-437D-8C41-829EBEA8252F}"/>
              </a:ext>
            </a:extLst>
          </p:cNvPr>
          <p:cNvPicPr>
            <a:picLocks noChangeAspect="1"/>
          </p:cNvPicPr>
          <p:nvPr/>
        </p:nvPicPr>
        <p:blipFill>
          <a:blip r:embed="rId3"/>
          <a:stretch>
            <a:fillRect/>
          </a:stretch>
        </p:blipFill>
        <p:spPr>
          <a:xfrm>
            <a:off x="539750" y="914893"/>
            <a:ext cx="8136706" cy="5682459"/>
          </a:xfrm>
          <a:prstGeom prst="rect">
            <a:avLst/>
          </a:prstGeom>
        </p:spPr>
      </p:pic>
      <p:sp>
        <p:nvSpPr>
          <p:cNvPr id="5" name="Content Placeholder 4">
            <a:extLst>
              <a:ext uri="{FF2B5EF4-FFF2-40B4-BE49-F238E27FC236}">
                <a16:creationId xmlns:a16="http://schemas.microsoft.com/office/drawing/2014/main" id="{40779F9B-EF7E-4314-8107-08F26EFCA7B5}"/>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160250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dirty="0">
                <a:solidFill>
                  <a:srgbClr val="FF0000"/>
                </a:solidFill>
              </a:rPr>
              <a:t>Η ένθεση</a:t>
            </a:r>
            <a:br>
              <a:rPr lang="el-GR" sz="3200" dirty="0">
                <a:solidFill>
                  <a:srgbClr val="FF0000"/>
                </a:solidFill>
              </a:rPr>
            </a:br>
            <a:r>
              <a:rPr lang="el-GR" sz="3200" dirty="0">
                <a:solidFill>
                  <a:srgbClr val="FF0000"/>
                </a:solidFill>
              </a:rPr>
              <a:t>Ένα πιο πολύπλοκο όργανο από ότι φαίνεται….</a:t>
            </a:r>
          </a:p>
        </p:txBody>
      </p:sp>
      <p:pic>
        <p:nvPicPr>
          <p:cNvPr id="6148" name="Picture 4" descr="https://edc2.healthtap.com/ht-staging/user_answer/avatars/1008659/large/open-uri20130404-25869-wq2dns.jpeg?1386648121"/>
          <p:cNvPicPr>
            <a:picLocks noChangeAspect="1" noChangeArrowheads="1"/>
          </p:cNvPicPr>
          <p:nvPr/>
        </p:nvPicPr>
        <p:blipFill>
          <a:blip r:embed="rId2" cstate="print"/>
          <a:srcRect/>
          <a:stretch>
            <a:fillRect/>
          </a:stretch>
        </p:blipFill>
        <p:spPr bwMode="auto">
          <a:xfrm>
            <a:off x="395536" y="2132856"/>
            <a:ext cx="4680520" cy="4501968"/>
          </a:xfrm>
          <a:prstGeom prst="rect">
            <a:avLst/>
          </a:prstGeom>
          <a:noFill/>
        </p:spPr>
      </p:pic>
      <p:pic>
        <p:nvPicPr>
          <p:cNvPr id="6" name="Picture 2" descr="http://www.nature.com/bonekey/knowledgeenvironment/2011/1106/bonekey20110515/images_article/bonekey20110515-f1.jpg"/>
          <p:cNvPicPr>
            <a:picLocks noChangeAspect="1" noChangeArrowheads="1"/>
          </p:cNvPicPr>
          <p:nvPr/>
        </p:nvPicPr>
        <p:blipFill>
          <a:blip r:embed="rId3" cstate="print"/>
          <a:srcRect/>
          <a:stretch>
            <a:fillRect/>
          </a:stretch>
        </p:blipFill>
        <p:spPr bwMode="auto">
          <a:xfrm>
            <a:off x="5002901" y="2924944"/>
            <a:ext cx="4141099" cy="2735213"/>
          </a:xfrm>
          <a:prstGeom prst="rect">
            <a:avLst/>
          </a:prstGeom>
          <a:noFill/>
        </p:spPr>
      </p:pic>
    </p:spTree>
    <p:extLst>
      <p:ext uri="{BB962C8B-B14F-4D97-AF65-F5344CB8AC3E}">
        <p14:creationId xmlns:p14="http://schemas.microsoft.com/office/powerpoint/2010/main" val="3812805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l-GR" sz="3600" dirty="0">
                <a:solidFill>
                  <a:srgbClr val="FF0000"/>
                </a:solidFill>
              </a:rPr>
              <a:t>Οι σπονδυλοαρθροπάθειες δεν μοιάζουν με τα κλασσικά «αυτοάνοσα» νοσήματα… </a:t>
            </a:r>
          </a:p>
        </p:txBody>
      </p:sp>
      <p:sp>
        <p:nvSpPr>
          <p:cNvPr id="5" name="Content Placeholder 4"/>
          <p:cNvSpPr>
            <a:spLocks noGrp="1"/>
          </p:cNvSpPr>
          <p:nvPr>
            <p:ph sz="half" idx="1"/>
          </p:nvPr>
        </p:nvSpPr>
        <p:spPr>
          <a:xfrm>
            <a:off x="323850" y="2636912"/>
            <a:ext cx="4038600" cy="3878188"/>
          </a:xfrm>
        </p:spPr>
        <p:txBody>
          <a:bodyPr/>
          <a:lstStyle/>
          <a:p>
            <a:pPr>
              <a:defRPr/>
            </a:pPr>
            <a:r>
              <a:rPr lang="el-GR" sz="2400" dirty="0"/>
              <a:t>Τελείως διαφορετικό το γενετικό υπόβαθρο</a:t>
            </a:r>
          </a:p>
          <a:p>
            <a:pPr>
              <a:defRPr/>
            </a:pPr>
            <a:r>
              <a:rPr lang="el-GR" sz="2400" dirty="0"/>
              <a:t>Υπερέχουν σε άνδρες</a:t>
            </a:r>
            <a:endParaRPr lang="en-US" sz="2400" dirty="0"/>
          </a:p>
          <a:p>
            <a:pPr>
              <a:defRPr/>
            </a:pPr>
            <a:r>
              <a:rPr lang="el-GR" sz="2400" dirty="0"/>
              <a:t>Απουσία αυτοαντισωμάτων</a:t>
            </a:r>
            <a:endParaRPr lang="en-US" sz="2400" dirty="0"/>
          </a:p>
          <a:p>
            <a:pPr>
              <a:defRPr/>
            </a:pPr>
            <a:r>
              <a:rPr lang="el-GR" sz="2400" dirty="0"/>
              <a:t>Σημαντική η συμμετοχή κυττάρων έμφυτης ανοσίας</a:t>
            </a:r>
          </a:p>
          <a:p>
            <a:pPr>
              <a:defRPr/>
            </a:pPr>
            <a:endParaRPr lang="el-GR" dirty="0"/>
          </a:p>
        </p:txBody>
      </p:sp>
      <p:pic>
        <p:nvPicPr>
          <p:cNvPr id="16388" name="Content Placeholder 4" descr="Ankylosing spondylitis genetic susceptibility loci overlap with those of other autoimmune diseases."/>
          <p:cNvPicPr>
            <a:picLocks noGrp="1"/>
          </p:cNvPicPr>
          <p:nvPr>
            <p:ph sz="half" idx="2"/>
          </p:nvPr>
        </p:nvPicPr>
        <p:blipFill>
          <a:blip r:embed="rId2" cstate="print"/>
          <a:srcRect/>
          <a:stretch>
            <a:fillRect/>
          </a:stretch>
        </p:blipFill>
        <p:spPr>
          <a:xfrm>
            <a:off x="4427538" y="1700213"/>
            <a:ext cx="4537075" cy="4176712"/>
          </a:xfrm>
        </p:spPr>
      </p:pic>
    </p:spTree>
  </p:cSld>
  <p:clrMapOvr>
    <a:masterClrMapping/>
  </p:clrMapOvr>
  <p:transition advTm="72244"/>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defRPr/>
            </a:pPr>
            <a:endParaRPr lang="el-GR" dirty="0"/>
          </a:p>
        </p:txBody>
      </p:sp>
      <p:pic>
        <p:nvPicPr>
          <p:cNvPr id="17412" name="irc_mi" descr="nri3261-f1"/>
          <p:cNvPicPr>
            <a:picLocks noGrp="1"/>
          </p:cNvPicPr>
          <p:nvPr>
            <p:ph sz="half" idx="1"/>
          </p:nvPr>
        </p:nvPicPr>
        <p:blipFill>
          <a:blip r:embed="rId2" cstate="print"/>
          <a:stretch>
            <a:fillRect/>
          </a:stretch>
        </p:blipFill>
        <p:spPr>
          <a:xfrm>
            <a:off x="5220072" y="1988840"/>
            <a:ext cx="3382144" cy="4680520"/>
          </a:xfrm>
        </p:spPr>
      </p:pic>
      <p:pic>
        <p:nvPicPr>
          <p:cNvPr id="17413" name="irc_mi" descr="innate"/>
          <p:cNvPicPr>
            <a:picLocks noGrp="1"/>
          </p:cNvPicPr>
          <p:nvPr>
            <p:ph sz="half" idx="2"/>
          </p:nvPr>
        </p:nvPicPr>
        <p:blipFill>
          <a:blip r:embed="rId3" cstate="print"/>
          <a:srcRect/>
          <a:stretch>
            <a:fillRect/>
          </a:stretch>
        </p:blipFill>
        <p:spPr>
          <a:xfrm>
            <a:off x="107504" y="1412776"/>
            <a:ext cx="4968552" cy="4895850"/>
          </a:xfrm>
        </p:spPr>
      </p:pic>
      <p:pic>
        <p:nvPicPr>
          <p:cNvPr id="17411" name="Picture 2"/>
          <p:cNvPicPr>
            <a:picLocks noChangeAspect="1" noChangeArrowheads="1"/>
          </p:cNvPicPr>
          <p:nvPr/>
        </p:nvPicPr>
        <p:blipFill>
          <a:blip r:embed="rId4" cstate="print"/>
          <a:srcRect/>
          <a:stretch>
            <a:fillRect/>
          </a:stretch>
        </p:blipFill>
        <p:spPr bwMode="auto">
          <a:xfrm>
            <a:off x="2915816" y="195214"/>
            <a:ext cx="5549900" cy="1387475"/>
          </a:xfrm>
          <a:prstGeom prst="rect">
            <a:avLst/>
          </a:prstGeom>
          <a:noFill/>
          <a:ln w="9525">
            <a:noFill/>
            <a:miter lim="800000"/>
            <a:headEnd/>
            <a:tailEnd/>
          </a:ln>
        </p:spPr>
      </p:pic>
    </p:spTree>
  </p:cSld>
  <p:clrMapOvr>
    <a:masterClrMapping/>
  </p:clrMapOvr>
  <p:transition advTm="66456"/>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p:txBody>
          <a:bodyPr>
            <a:normAutofit/>
          </a:bodyPr>
          <a:lstStyle/>
          <a:p>
            <a:pPr>
              <a:defRPr/>
            </a:pPr>
            <a:r>
              <a:rPr lang="el-GR" sz="3600" dirty="0">
                <a:solidFill>
                  <a:srgbClr val="FF0000"/>
                </a:solidFill>
              </a:rPr>
              <a:t>Οι σπονδυλοαρθροπάθειες</a:t>
            </a:r>
            <a:r>
              <a:rPr lang="en-US" sz="3600" dirty="0">
                <a:solidFill>
                  <a:srgbClr val="FF0000"/>
                </a:solidFill>
              </a:rPr>
              <a:t> </a:t>
            </a:r>
            <a:r>
              <a:rPr lang="el-GR" sz="3600" dirty="0">
                <a:solidFill>
                  <a:srgbClr val="FF0000"/>
                </a:solidFill>
              </a:rPr>
              <a:t>έχουν ισχυρό γενετικό υπόβαθρο</a:t>
            </a:r>
            <a:endParaRPr lang="en-US" sz="3600" b="0" dirty="0">
              <a:solidFill>
                <a:srgbClr val="FF0000"/>
              </a:solidFill>
            </a:endParaRPr>
          </a:p>
        </p:txBody>
      </p:sp>
      <p:sp>
        <p:nvSpPr>
          <p:cNvPr id="25603" name="Rectangle 3"/>
          <p:cNvSpPr>
            <a:spLocks noGrp="1" noChangeArrowheads="1"/>
          </p:cNvSpPr>
          <p:nvPr>
            <p:ph sz="half" idx="4294967295"/>
          </p:nvPr>
        </p:nvSpPr>
        <p:spPr>
          <a:xfrm>
            <a:off x="467544" y="2204864"/>
            <a:ext cx="6300192" cy="4525963"/>
          </a:xfrm>
        </p:spPr>
        <p:txBody>
          <a:bodyPr>
            <a:normAutofit/>
          </a:bodyPr>
          <a:lstStyle/>
          <a:p>
            <a:pPr eaLnBrk="1" hangingPunct="1">
              <a:defRPr/>
            </a:pPr>
            <a:r>
              <a:rPr lang="el-GR" sz="2800" dirty="0"/>
              <a:t>Η ΑΣ από πολλούς θεωρείται «γενετικό» νόσημα</a:t>
            </a:r>
            <a:r>
              <a:rPr lang="en-US" sz="2800" dirty="0"/>
              <a:t> (90% </a:t>
            </a:r>
            <a:r>
              <a:rPr lang="el-GR" sz="2800" dirty="0"/>
              <a:t>του ρίσκου για ανάπτυξη της νόσου είναι γενετικό)</a:t>
            </a:r>
          </a:p>
          <a:p>
            <a:pPr eaLnBrk="1" hangingPunct="1">
              <a:defRPr/>
            </a:pPr>
            <a:r>
              <a:rPr lang="el-GR" sz="2800" dirty="0"/>
              <a:t>Ποιά γονίδια σχετίζονται?</a:t>
            </a:r>
          </a:p>
          <a:p>
            <a:pPr lvl="1">
              <a:defRPr/>
            </a:pPr>
            <a:r>
              <a:rPr lang="en-US" sz="2400" b="1" u="sng" dirty="0"/>
              <a:t>HLA B27</a:t>
            </a:r>
            <a:endParaRPr lang="en-US" sz="2400" dirty="0"/>
          </a:p>
          <a:p>
            <a:pPr lvl="1">
              <a:defRPr/>
            </a:pPr>
            <a:r>
              <a:rPr lang="en-US" sz="2400" dirty="0"/>
              <a:t>IL-23R </a:t>
            </a:r>
            <a:endParaRPr lang="el-GR" sz="2400" dirty="0"/>
          </a:p>
        </p:txBody>
      </p:sp>
      <p:pic>
        <p:nvPicPr>
          <p:cNvPr id="16388" name="Picture 6" descr="ARHEU04-05-022"/>
          <p:cNvPicPr>
            <a:picLocks noGrp="1" noChangeAspect="1" noChangeArrowheads="1"/>
          </p:cNvPicPr>
          <p:nvPr>
            <p:ph sz="half" idx="4294967295"/>
          </p:nvPr>
        </p:nvPicPr>
        <p:blipFill>
          <a:blip r:embed="rId3" cstate="print"/>
          <a:srcRect/>
          <a:stretch>
            <a:fillRect/>
          </a:stretch>
        </p:blipFill>
        <p:spPr>
          <a:xfrm>
            <a:off x="6012160" y="3933056"/>
            <a:ext cx="2759075" cy="2346325"/>
          </a:xfrm>
          <a:noFill/>
        </p:spPr>
      </p:pic>
    </p:spTree>
  </p:cSld>
  <p:clrMapOvr>
    <a:masterClrMapping/>
  </p:clrMapOvr>
  <mc:AlternateContent xmlns:mc="http://schemas.openxmlformats.org/markup-compatibility/2006" xmlns:p14="http://schemas.microsoft.com/office/powerpoint/2010/main">
    <mc:Choice Requires="p14">
      <p:transition spd="slow" p14:dur="2000" advTm="57111"/>
    </mc:Choice>
    <mc:Fallback xmlns="">
      <p:transition spd="slow" advTm="5711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0" y="274638"/>
            <a:ext cx="8229600" cy="1143000"/>
          </a:xfrm>
        </p:spPr>
        <p:txBody>
          <a:bodyPr/>
          <a:lstStyle/>
          <a:p>
            <a:pPr eaLnBrk="1" hangingPunct="1">
              <a:defRPr/>
            </a:pPr>
            <a:r>
              <a:rPr lang="el-GR" sz="3600" b="0" dirty="0">
                <a:solidFill>
                  <a:srgbClr val="FF0000"/>
                </a:solidFill>
              </a:rPr>
              <a:t>Σπονδυλοαρθροπάθειες </a:t>
            </a:r>
            <a:br>
              <a:rPr lang="el-GR" sz="3600" b="0" dirty="0">
                <a:solidFill>
                  <a:srgbClr val="FF0000"/>
                </a:solidFill>
              </a:rPr>
            </a:br>
            <a:r>
              <a:rPr lang="el-GR" sz="3600" b="0" dirty="0">
                <a:solidFill>
                  <a:srgbClr val="FF0000"/>
                </a:solidFill>
              </a:rPr>
              <a:t>Παθογένεια</a:t>
            </a:r>
            <a:endParaRPr lang="en-US" sz="3600" b="0" dirty="0">
              <a:solidFill>
                <a:srgbClr val="FF0000"/>
              </a:solidFill>
            </a:endParaRPr>
          </a:p>
        </p:txBody>
      </p:sp>
      <p:sp>
        <p:nvSpPr>
          <p:cNvPr id="25603" name="Rectangle 3"/>
          <p:cNvSpPr>
            <a:spLocks noGrp="1" noChangeArrowheads="1"/>
          </p:cNvSpPr>
          <p:nvPr>
            <p:ph sz="half" idx="4294967295"/>
          </p:nvPr>
        </p:nvSpPr>
        <p:spPr>
          <a:xfrm>
            <a:off x="0" y="1600200"/>
            <a:ext cx="4643438" cy="4525963"/>
          </a:xfrm>
        </p:spPr>
        <p:txBody>
          <a:bodyPr/>
          <a:lstStyle/>
          <a:p>
            <a:pPr eaLnBrk="1" hangingPunct="1">
              <a:defRPr/>
            </a:pPr>
            <a:r>
              <a:rPr lang="el-GR" sz="2800" b="1" u="sng" dirty="0"/>
              <a:t>Ισχυρό γενετικό υπόβαθρο. Συσχέτιση με το αντιγόνο ιστοσυμβατότητας </a:t>
            </a:r>
            <a:r>
              <a:rPr lang="en-US" sz="2800" b="1" u="sng" dirty="0"/>
              <a:t>HLA</a:t>
            </a:r>
            <a:r>
              <a:rPr lang="el-GR" sz="2800" b="1" u="sng" dirty="0"/>
              <a:t>-</a:t>
            </a:r>
            <a:r>
              <a:rPr lang="en-US" sz="2800" b="1" u="sng" dirty="0"/>
              <a:t>B</a:t>
            </a:r>
            <a:r>
              <a:rPr lang="el-GR" sz="2800" b="1" u="sng" dirty="0"/>
              <a:t>27 </a:t>
            </a:r>
          </a:p>
          <a:p>
            <a:pPr eaLnBrk="1" hangingPunct="1">
              <a:defRPr/>
            </a:pPr>
            <a:r>
              <a:rPr lang="el-GR" sz="2800" dirty="0"/>
              <a:t>Πληθυσμοί με αυξημένη συχνότητα </a:t>
            </a:r>
            <a:r>
              <a:rPr lang="en-US" sz="2800" dirty="0"/>
              <a:t>HLA</a:t>
            </a:r>
            <a:r>
              <a:rPr lang="el-GR" sz="2800" dirty="0"/>
              <a:t>Β27 έχουν και αυξημένη συχνότητα εμφάνισης σπονδυλοαρθροπαθειών</a:t>
            </a:r>
            <a:endParaRPr lang="en-US" sz="2800" dirty="0"/>
          </a:p>
        </p:txBody>
      </p:sp>
      <p:pic>
        <p:nvPicPr>
          <p:cNvPr id="18436" name="Picture 6" descr="ARHEU04-05-022"/>
          <p:cNvPicPr>
            <a:picLocks noGrp="1" noChangeAspect="1" noChangeArrowheads="1"/>
          </p:cNvPicPr>
          <p:nvPr>
            <p:ph sz="half" idx="4294967295"/>
          </p:nvPr>
        </p:nvPicPr>
        <p:blipFill>
          <a:blip r:embed="rId3" cstate="print"/>
          <a:srcRect/>
          <a:stretch>
            <a:fillRect/>
          </a:stretch>
        </p:blipFill>
        <p:spPr>
          <a:xfrm>
            <a:off x="6384925" y="1341438"/>
            <a:ext cx="2759075" cy="2346325"/>
          </a:xfrm>
          <a:noFill/>
        </p:spPr>
      </p:pic>
      <p:pic>
        <p:nvPicPr>
          <p:cNvPr id="18437" name="Picture 5" descr="Prevalence of SpAs Varies With Geographic Region"/>
          <p:cNvPicPr>
            <a:picLocks noChangeAspect="1" noChangeArrowheads="1"/>
          </p:cNvPicPr>
          <p:nvPr/>
        </p:nvPicPr>
        <p:blipFill>
          <a:blip r:embed="rId4" cstate="print"/>
          <a:srcRect/>
          <a:stretch>
            <a:fillRect/>
          </a:stretch>
        </p:blipFill>
        <p:spPr bwMode="auto">
          <a:xfrm>
            <a:off x="4857750" y="3638550"/>
            <a:ext cx="4286250" cy="321945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Grp="1" noRot="1" noChangeArrowheads="1"/>
          </p:cNvSpPr>
          <p:nvPr>
            <p:ph type="title"/>
          </p:nvPr>
        </p:nvSpPr>
        <p:spPr/>
        <p:txBody>
          <a:bodyPr/>
          <a:lstStyle/>
          <a:p>
            <a:pPr eaLnBrk="1" hangingPunct="1">
              <a:defRPr/>
            </a:pPr>
            <a:endParaRPr lang="el-GR" dirty="0"/>
          </a:p>
        </p:txBody>
      </p:sp>
      <p:pic>
        <p:nvPicPr>
          <p:cNvPr id="4101" name="Picture 6" descr="ARHEU04-05-009A"/>
          <p:cNvPicPr>
            <a:picLocks noGrp="1" noChangeAspect="1" noChangeArrowheads="1"/>
          </p:cNvPicPr>
          <p:nvPr>
            <p:ph sz="half" idx="1"/>
          </p:nvPr>
        </p:nvPicPr>
        <p:blipFill>
          <a:blip r:embed="rId3" cstate="print"/>
          <a:srcRect/>
          <a:stretch>
            <a:fillRect/>
          </a:stretch>
        </p:blipFill>
        <p:spPr>
          <a:xfrm>
            <a:off x="5038725" y="1196975"/>
            <a:ext cx="3743325" cy="4957763"/>
          </a:xfrm>
          <a:noFill/>
        </p:spPr>
      </p:pic>
      <p:sp>
        <p:nvSpPr>
          <p:cNvPr id="5128" name="Rectangle 8"/>
          <p:cNvSpPr>
            <a:spLocks noGrp="1" noChangeArrowheads="1"/>
          </p:cNvSpPr>
          <p:nvPr>
            <p:ph sz="half" idx="2"/>
          </p:nvPr>
        </p:nvSpPr>
        <p:spPr>
          <a:xfrm>
            <a:off x="698077" y="1916832"/>
            <a:ext cx="3886200" cy="4351338"/>
          </a:xfrm>
        </p:spPr>
        <p:txBody>
          <a:bodyPr>
            <a:normAutofit/>
          </a:bodyPr>
          <a:lstStyle/>
          <a:p>
            <a:pPr eaLnBrk="1" hangingPunct="1">
              <a:defRPr/>
            </a:pPr>
            <a:r>
              <a:rPr lang="el-GR" sz="2800" dirty="0"/>
              <a:t>Νεαρός άνδρας 31 ετών, </a:t>
            </a:r>
            <a:br>
              <a:rPr lang="en-US" sz="2800" dirty="0"/>
            </a:br>
            <a:r>
              <a:rPr lang="el-GR" sz="2800" dirty="0"/>
              <a:t>με χαμηλή οσφυαλγία και πρωϊνή δυσκαμψία</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title" idx="4294967295"/>
          </p:nvPr>
        </p:nvSpPr>
        <p:spPr>
          <a:xfrm>
            <a:off x="0" y="274638"/>
            <a:ext cx="8229600" cy="1143000"/>
          </a:xfrm>
        </p:spPr>
        <p:txBody>
          <a:bodyPr>
            <a:normAutofit/>
          </a:bodyPr>
          <a:lstStyle/>
          <a:p>
            <a:pPr eaLnBrk="1" hangingPunct="1">
              <a:defRPr/>
            </a:pPr>
            <a:r>
              <a:rPr lang="el-GR" sz="4000" dirty="0">
                <a:solidFill>
                  <a:srgbClr val="FF0000"/>
                </a:solidFill>
              </a:rPr>
              <a:t>Η σχέση του </a:t>
            </a:r>
            <a:r>
              <a:rPr lang="en-US" sz="3600" dirty="0">
                <a:solidFill>
                  <a:srgbClr val="FF0000"/>
                </a:solidFill>
              </a:rPr>
              <a:t>HLAB27</a:t>
            </a:r>
            <a:r>
              <a:rPr lang="el-GR" sz="3600" dirty="0">
                <a:solidFill>
                  <a:srgbClr val="FF0000"/>
                </a:solidFill>
              </a:rPr>
              <a:t> με τις σπονδυλοαρθροπάθειες</a:t>
            </a:r>
          </a:p>
        </p:txBody>
      </p:sp>
      <p:sp>
        <p:nvSpPr>
          <p:cNvPr id="29699" name="Content Placeholder 2"/>
          <p:cNvSpPr>
            <a:spLocks noGrp="1"/>
          </p:cNvSpPr>
          <p:nvPr>
            <p:ph sz="half" idx="4294967295"/>
          </p:nvPr>
        </p:nvSpPr>
        <p:spPr>
          <a:xfrm>
            <a:off x="0" y="1700808"/>
            <a:ext cx="4906963" cy="4525962"/>
          </a:xfrm>
        </p:spPr>
        <p:txBody>
          <a:bodyPr>
            <a:normAutofit/>
          </a:bodyPr>
          <a:lstStyle/>
          <a:p>
            <a:pPr eaLnBrk="1" hangingPunct="1">
              <a:defRPr/>
            </a:pPr>
            <a:r>
              <a:rPr lang="el-GR" sz="2400" dirty="0"/>
              <a:t>Η ισχυρότερη συσχέτιση είναι με την ΑΣ. Παραπάνω από το 90% των ασθενών με ΑΣ έχουν </a:t>
            </a:r>
            <a:r>
              <a:rPr lang="en-US" sz="2400" dirty="0"/>
              <a:t>HLAB27.  </a:t>
            </a:r>
            <a:r>
              <a:rPr lang="el-GR" sz="2400" dirty="0"/>
              <a:t>Λιγότερο ισχυρή η συσχέτιση με </a:t>
            </a:r>
            <a:r>
              <a:rPr lang="el-GR" sz="2400"/>
              <a:t>τις υπόλοιπες </a:t>
            </a:r>
            <a:r>
              <a:rPr lang="el-GR" sz="2400" dirty="0"/>
              <a:t>ΣΠΑ (50-75%).</a:t>
            </a:r>
          </a:p>
          <a:p>
            <a:pPr eaLnBrk="1" hangingPunct="1">
              <a:defRPr/>
            </a:pPr>
            <a:r>
              <a:rPr lang="el-GR" sz="2400" dirty="0"/>
              <a:t>Άτομα </a:t>
            </a:r>
            <a:r>
              <a:rPr lang="en-US" sz="2400" dirty="0"/>
              <a:t>HLAB27</a:t>
            </a:r>
            <a:r>
              <a:rPr lang="el-GR" sz="2400" dirty="0"/>
              <a:t>+ έχουν πιθανότητα εμφάνισης ΣΠΑ 5% (σε περίπτωση που υπάρχει οικογενειακό ιστορικό ΣΠΑ η πιθανότητα αυξάνει σημαντικά)</a:t>
            </a:r>
            <a:r>
              <a:rPr lang="el-GR" sz="2000" dirty="0"/>
              <a:t> </a:t>
            </a:r>
          </a:p>
        </p:txBody>
      </p:sp>
      <p:pic>
        <p:nvPicPr>
          <p:cNvPr id="19460" name="Picture 6" descr="slide13"/>
          <p:cNvPicPr>
            <a:picLocks noChangeAspect="1" noChangeArrowheads="1"/>
          </p:cNvPicPr>
          <p:nvPr/>
        </p:nvPicPr>
        <p:blipFill>
          <a:blip r:embed="rId3" cstate="print"/>
          <a:srcRect/>
          <a:stretch>
            <a:fillRect/>
          </a:stretch>
        </p:blipFill>
        <p:spPr bwMode="auto">
          <a:xfrm>
            <a:off x="5076056" y="1988840"/>
            <a:ext cx="3851275" cy="321945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7863E-3C08-4D68-A421-0EB00A75372C}"/>
              </a:ext>
            </a:extLst>
          </p:cNvPr>
          <p:cNvSpPr>
            <a:spLocks noGrp="1"/>
          </p:cNvSpPr>
          <p:nvPr>
            <p:ph type="title"/>
          </p:nvPr>
        </p:nvSpPr>
        <p:spPr/>
        <p:txBody>
          <a:bodyPr/>
          <a:lstStyle/>
          <a:p>
            <a:r>
              <a:rPr lang="el-GR" dirty="0">
                <a:solidFill>
                  <a:srgbClr val="FF0000"/>
                </a:solidFill>
              </a:rPr>
              <a:t>Ενδιαφέρουσες παρατηρήσεις..</a:t>
            </a:r>
            <a:endParaRPr lang="en-US" dirty="0">
              <a:solidFill>
                <a:srgbClr val="FF0000"/>
              </a:solidFill>
            </a:endParaRPr>
          </a:p>
        </p:txBody>
      </p:sp>
      <p:sp>
        <p:nvSpPr>
          <p:cNvPr id="3" name="Content Placeholder 2">
            <a:extLst>
              <a:ext uri="{FF2B5EF4-FFF2-40B4-BE49-F238E27FC236}">
                <a16:creationId xmlns:a16="http://schemas.microsoft.com/office/drawing/2014/main" id="{01081AE7-2D53-47AC-B7C3-D139575CDA84}"/>
              </a:ext>
            </a:extLst>
          </p:cNvPr>
          <p:cNvSpPr>
            <a:spLocks noGrp="1"/>
          </p:cNvSpPr>
          <p:nvPr>
            <p:ph idx="1"/>
          </p:nvPr>
        </p:nvSpPr>
        <p:spPr>
          <a:xfrm>
            <a:off x="457200" y="1600200"/>
            <a:ext cx="8229600" cy="5069160"/>
          </a:xfrm>
        </p:spPr>
        <p:txBody>
          <a:bodyPr>
            <a:normAutofit/>
          </a:bodyPr>
          <a:lstStyle/>
          <a:p>
            <a:r>
              <a:rPr lang="el-GR" sz="2800" b="1" dirty="0"/>
              <a:t>Η παρουσία συγγενή 1</a:t>
            </a:r>
            <a:r>
              <a:rPr lang="el-GR" sz="2800" b="1" baseline="30000" dirty="0"/>
              <a:t>ου</a:t>
            </a:r>
            <a:r>
              <a:rPr lang="el-GR" sz="2800" b="1" dirty="0"/>
              <a:t> βαθμού με ΣΠΑ αυξάνει Χ40 την πιθανότητα εμφάνισης ΣΠΑ</a:t>
            </a:r>
          </a:p>
          <a:p>
            <a:pPr lvl="1"/>
            <a:r>
              <a:rPr lang="el-GR" sz="2400" dirty="0"/>
              <a:t>Το γενετικό ρίσκο αφορά όλο το φάσμα ΣΠΑ.  Το πως θα εκδηλωθεί κλινικά (ΑΣ/ψωρίαση/ΙΦΝΕ......) εξαρτάται πιθανά από περιβαλλοντικά ερεθίσματα</a:t>
            </a:r>
          </a:p>
          <a:p>
            <a:r>
              <a:rPr lang="en-US" sz="2800" b="1" dirty="0"/>
              <a:t>HLA B27 (+) </a:t>
            </a:r>
            <a:r>
              <a:rPr lang="el-GR" sz="2800" b="1" dirty="0"/>
              <a:t>άτομα με οικογενειακό ιστορικό ΑΣ έχουν 5-16 φορές μεγαλύτερη πιθανότητα εμφάνισης ΑΣ απο </a:t>
            </a:r>
            <a:r>
              <a:rPr lang="en-US" sz="2800" b="1" dirty="0"/>
              <a:t>HLA B27 (+) </a:t>
            </a:r>
            <a:r>
              <a:rPr lang="el-GR" sz="2800" b="1" dirty="0"/>
              <a:t>άτομα χωρίς οικογενειακό ιστορικό</a:t>
            </a:r>
          </a:p>
          <a:p>
            <a:pPr lvl="1"/>
            <a:r>
              <a:rPr lang="el-GR" sz="2400" dirty="0"/>
              <a:t>Υπάρχουν πολλά γονίδια που προδιαθέτουν πέρα από το </a:t>
            </a:r>
            <a:r>
              <a:rPr lang="en-US" sz="2400" dirty="0"/>
              <a:t>HLA B27 </a:t>
            </a:r>
          </a:p>
        </p:txBody>
      </p:sp>
    </p:spTree>
    <p:extLst>
      <p:ext uri="{BB962C8B-B14F-4D97-AF65-F5344CB8AC3E}">
        <p14:creationId xmlns:p14="http://schemas.microsoft.com/office/powerpoint/2010/main" val="3626206066"/>
      </p:ext>
    </p:extLst>
  </p:cSld>
  <p:clrMapOvr>
    <a:masterClrMapping/>
  </p:clrMapOvr>
  <mc:AlternateContent xmlns:mc="http://schemas.openxmlformats.org/markup-compatibility/2006" xmlns:p14="http://schemas.microsoft.com/office/powerpoint/2010/main">
    <mc:Choice Requires="p14">
      <p:transition spd="slow" p14:dur="2000" advTm="88067"/>
    </mc:Choice>
    <mc:Fallback xmlns="">
      <p:transition spd="slow" advTm="8806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defRPr/>
            </a:pPr>
            <a:r>
              <a:rPr lang="el-GR" dirty="0">
                <a:solidFill>
                  <a:srgbClr val="FF0000"/>
                </a:solidFill>
              </a:rPr>
              <a:t>Τι είναι το</a:t>
            </a:r>
            <a:r>
              <a:rPr lang="en-US" dirty="0">
                <a:solidFill>
                  <a:srgbClr val="FF0000"/>
                </a:solidFill>
              </a:rPr>
              <a:t> HLA B27</a:t>
            </a:r>
            <a:r>
              <a:rPr lang="el-GR" dirty="0">
                <a:solidFill>
                  <a:srgbClr val="FF0000"/>
                </a:solidFill>
              </a:rPr>
              <a:t>?? </a:t>
            </a:r>
          </a:p>
        </p:txBody>
      </p:sp>
      <p:sp>
        <p:nvSpPr>
          <p:cNvPr id="27651" name="Content Placeholder 3"/>
          <p:cNvSpPr>
            <a:spLocks noGrp="1"/>
          </p:cNvSpPr>
          <p:nvPr>
            <p:ph sz="half" idx="1"/>
          </p:nvPr>
        </p:nvSpPr>
        <p:spPr>
          <a:xfrm>
            <a:off x="313184" y="1616697"/>
            <a:ext cx="4258816" cy="4525963"/>
          </a:xfrm>
        </p:spPr>
        <p:txBody>
          <a:bodyPr/>
          <a:lstStyle/>
          <a:p>
            <a:pPr eaLnBrk="1" hangingPunct="1">
              <a:defRPr/>
            </a:pPr>
            <a:r>
              <a:rPr lang="el-GR" sz="2800" dirty="0"/>
              <a:t>Μέλος του μείζονος συστήματος ιστοσυμβατότητας τάξης Ι</a:t>
            </a:r>
          </a:p>
          <a:p>
            <a:pPr eaLnBrk="1" hangingPunct="1">
              <a:defRPr/>
            </a:pPr>
            <a:r>
              <a:rPr lang="el-GR" sz="2800" dirty="0"/>
              <a:t>Παρουσίαση «ενδογενών» αντιγόνων σε Τ κυτταροτοξικά λεμφοκύτταρα</a:t>
            </a:r>
          </a:p>
        </p:txBody>
      </p:sp>
      <p:sp>
        <p:nvSpPr>
          <p:cNvPr id="27653" name="Rectangle 5"/>
          <p:cNvSpPr>
            <a:spLocks noGrp="1" noChangeArrowheads="1"/>
          </p:cNvSpPr>
          <p:nvPr>
            <p:ph sz="quarter" idx="2"/>
          </p:nvPr>
        </p:nvSpPr>
        <p:spPr/>
        <p:txBody>
          <a:bodyPr/>
          <a:lstStyle/>
          <a:p>
            <a:pPr eaLnBrk="1" hangingPunct="1">
              <a:defRPr/>
            </a:pPr>
            <a:endParaRPr lang="el-GR" sz="2400"/>
          </a:p>
        </p:txBody>
      </p:sp>
      <p:pic>
        <p:nvPicPr>
          <p:cNvPr id="20485" name="Picture 7" descr="nri1250-f1"/>
          <p:cNvPicPr>
            <a:picLocks noChangeAspect="1" noChangeArrowheads="1"/>
          </p:cNvPicPr>
          <p:nvPr/>
        </p:nvPicPr>
        <p:blipFill>
          <a:blip r:embed="rId3" cstate="print"/>
          <a:srcRect/>
          <a:stretch>
            <a:fillRect/>
          </a:stretch>
        </p:blipFill>
        <p:spPr bwMode="auto">
          <a:xfrm>
            <a:off x="4572000" y="1484313"/>
            <a:ext cx="4402138" cy="4751387"/>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l-GR" dirty="0">
                <a:solidFill>
                  <a:srgbClr val="FF0000"/>
                </a:solidFill>
              </a:rPr>
              <a:t>Η παλαιά άποψη για το Β27</a:t>
            </a:r>
            <a:br>
              <a:rPr lang="el-GR" dirty="0">
                <a:solidFill>
                  <a:srgbClr val="FF0000"/>
                </a:solidFill>
              </a:rPr>
            </a:br>
            <a:r>
              <a:rPr lang="el-GR" sz="3600" dirty="0">
                <a:solidFill>
                  <a:srgbClr val="FF0000"/>
                </a:solidFill>
              </a:rPr>
              <a:t>Η θεωρία του αρθριτογόνου πεπτιδίου..</a:t>
            </a:r>
          </a:p>
        </p:txBody>
      </p:sp>
      <p:pic>
        <p:nvPicPr>
          <p:cNvPr id="21507" name="Picture 3"/>
          <p:cNvPicPr>
            <a:picLocks noGrp="1" noChangeAspect="1" noChangeArrowheads="1"/>
          </p:cNvPicPr>
          <p:nvPr>
            <p:ph sz="half" idx="1"/>
          </p:nvPr>
        </p:nvPicPr>
        <p:blipFill>
          <a:blip r:embed="rId2" cstate="print"/>
          <a:srcRect/>
          <a:stretch>
            <a:fillRect/>
          </a:stretch>
        </p:blipFill>
        <p:spPr>
          <a:xfrm>
            <a:off x="539750" y="1484313"/>
            <a:ext cx="3617913" cy="4664075"/>
          </a:xfrm>
        </p:spPr>
      </p:pic>
      <p:sp>
        <p:nvSpPr>
          <p:cNvPr id="4" name="Content Placeholder 3"/>
          <p:cNvSpPr>
            <a:spLocks noGrp="1"/>
          </p:cNvSpPr>
          <p:nvPr>
            <p:ph sz="half" idx="2"/>
          </p:nvPr>
        </p:nvSpPr>
        <p:spPr>
          <a:xfrm>
            <a:off x="4629150" y="1845014"/>
            <a:ext cx="3886200" cy="4351338"/>
          </a:xfrm>
        </p:spPr>
        <p:txBody>
          <a:bodyPr>
            <a:normAutofit fontScale="62500" lnSpcReduction="20000"/>
          </a:bodyPr>
          <a:lstStyle/>
          <a:p>
            <a:pPr marL="342900" lvl="1" indent="-342900" eaLnBrk="1" hangingPunct="1">
              <a:buFont typeface="Arial" pitchFamily="34" charset="0"/>
              <a:buChar char="•"/>
              <a:defRPr/>
            </a:pPr>
            <a:r>
              <a:rPr lang="el-GR" sz="3100" dirty="0"/>
              <a:t>Το </a:t>
            </a:r>
            <a:r>
              <a:rPr lang="en-US" sz="3100" dirty="0"/>
              <a:t>HLAB27</a:t>
            </a:r>
            <a:r>
              <a:rPr lang="el-GR" sz="3100" dirty="0"/>
              <a:t> παρουσιάζει κάποιο «αρθριτογόνο» πεπτίδιο.  Τα Τ κυταρροτοξικά λεμφοκύτταρα αντιδρούν σε αυτό το αντιγόνο γιατί «μοιάζει με μικροβιακό» (θεωρία της μοριακής μίμησης)</a:t>
            </a:r>
          </a:p>
          <a:p>
            <a:pPr eaLnBrk="1" hangingPunct="1">
              <a:defRPr/>
            </a:pPr>
            <a:endParaRPr lang="el-GR" dirty="0"/>
          </a:p>
          <a:p>
            <a:pPr eaLnBrk="1" hangingPunct="1">
              <a:defRPr/>
            </a:pPr>
            <a:endParaRPr lang="el-GR" dirty="0"/>
          </a:p>
          <a:p>
            <a:pPr eaLnBrk="1" hangingPunct="1">
              <a:defRPr/>
            </a:pPr>
            <a:endParaRPr lang="en-US" sz="3400" dirty="0"/>
          </a:p>
          <a:p>
            <a:pPr eaLnBrk="1" hangingPunct="1">
              <a:defRPr/>
            </a:pPr>
            <a:endParaRPr lang="en-US" sz="3400" dirty="0"/>
          </a:p>
          <a:p>
            <a:pPr eaLnBrk="1" hangingPunct="1">
              <a:defRPr/>
            </a:pPr>
            <a:r>
              <a:rPr lang="el-GR" sz="3400" dirty="0"/>
              <a:t>Δεν φαίνεται να υπάρχει κανένα αρθριτογόνο πετίδιο</a:t>
            </a:r>
          </a:p>
          <a:p>
            <a:pPr eaLnBrk="1" hangingPunct="1">
              <a:defRPr/>
            </a:pPr>
            <a:r>
              <a:rPr lang="el-GR" sz="3400" dirty="0"/>
              <a:t>Σε πειραματικά μοντέλα τα </a:t>
            </a:r>
            <a:r>
              <a:rPr lang="en-US" sz="3400" dirty="0"/>
              <a:t>CD</a:t>
            </a:r>
            <a:r>
              <a:rPr lang="el-GR" sz="3400" dirty="0"/>
              <a:t>8 λεμφοκύτταρα ΔΕΝ είναι απαραίτητα</a:t>
            </a:r>
          </a:p>
          <a:p>
            <a:pPr eaLnBrk="1" hangingPunct="1">
              <a:buFont typeface="Wingdings" pitchFamily="2" charset="2"/>
              <a:buNone/>
              <a:defRPr/>
            </a:pPr>
            <a:r>
              <a:rPr lang="el-GR" dirty="0"/>
              <a:t> </a:t>
            </a:r>
          </a:p>
        </p:txBody>
      </p:sp>
      <p:sp>
        <p:nvSpPr>
          <p:cNvPr id="21509" name="TextBox 5"/>
          <p:cNvSpPr txBox="1">
            <a:spLocks noChangeArrowheads="1"/>
          </p:cNvSpPr>
          <p:nvPr/>
        </p:nvSpPr>
        <p:spPr bwMode="auto">
          <a:xfrm>
            <a:off x="5508104" y="3374571"/>
            <a:ext cx="2011363" cy="646112"/>
          </a:xfrm>
          <a:prstGeom prst="rect">
            <a:avLst/>
          </a:prstGeom>
          <a:noFill/>
          <a:ln w="9525">
            <a:noFill/>
            <a:miter lim="800000"/>
            <a:headEnd/>
            <a:tailEnd/>
          </a:ln>
        </p:spPr>
        <p:txBody>
          <a:bodyPr wrap="none">
            <a:spAutoFit/>
          </a:bodyPr>
          <a:lstStyle/>
          <a:p>
            <a:r>
              <a:rPr lang="el-GR" sz="3600" dirty="0">
                <a:solidFill>
                  <a:srgbClr val="FF0000"/>
                </a:solidFill>
              </a:rPr>
              <a:t>Όμως…….</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Rot="1" noChangeArrowheads="1"/>
          </p:cNvSpPr>
          <p:nvPr>
            <p:ph type="title"/>
          </p:nvPr>
        </p:nvSpPr>
        <p:spPr/>
        <p:txBody>
          <a:bodyPr/>
          <a:lstStyle/>
          <a:p>
            <a:pPr eaLnBrk="1" hangingPunct="1">
              <a:defRPr/>
            </a:pPr>
            <a:r>
              <a:rPr lang="el-GR" dirty="0">
                <a:solidFill>
                  <a:srgbClr val="FF0000"/>
                </a:solidFill>
              </a:rPr>
              <a:t>Νεότερες απόψεις..</a:t>
            </a:r>
          </a:p>
        </p:txBody>
      </p:sp>
      <p:sp>
        <p:nvSpPr>
          <p:cNvPr id="33797" name="Rectangle 5"/>
          <p:cNvSpPr>
            <a:spLocks noGrp="1" noChangeArrowheads="1"/>
          </p:cNvSpPr>
          <p:nvPr>
            <p:ph type="body" sz="half" idx="1"/>
          </p:nvPr>
        </p:nvSpPr>
        <p:spPr/>
        <p:txBody>
          <a:bodyPr/>
          <a:lstStyle/>
          <a:p>
            <a:pPr eaLnBrk="1" hangingPunct="1">
              <a:defRPr/>
            </a:pPr>
            <a:endParaRPr lang="el-GR" sz="2800"/>
          </a:p>
        </p:txBody>
      </p:sp>
      <p:sp>
        <p:nvSpPr>
          <p:cNvPr id="33795" name="Content Placeholder 5"/>
          <p:cNvSpPr>
            <a:spLocks noGrp="1"/>
          </p:cNvSpPr>
          <p:nvPr>
            <p:ph sz="half" idx="2"/>
          </p:nvPr>
        </p:nvSpPr>
        <p:spPr>
          <a:xfrm>
            <a:off x="4572000" y="1600200"/>
            <a:ext cx="4114800" cy="4525963"/>
          </a:xfrm>
        </p:spPr>
        <p:txBody>
          <a:bodyPr/>
          <a:lstStyle/>
          <a:p>
            <a:pPr eaLnBrk="1" hangingPunct="1">
              <a:defRPr/>
            </a:pPr>
            <a:r>
              <a:rPr lang="el-GR" sz="2800" dirty="0"/>
              <a:t>Οι αλυσίδες του</a:t>
            </a:r>
            <a:r>
              <a:rPr lang="en-US" sz="2800" dirty="0"/>
              <a:t> HLAB27</a:t>
            </a:r>
            <a:r>
              <a:rPr lang="el-GR" sz="2800" dirty="0"/>
              <a:t> έχουν την τάση να μην «διπλώνουν» σωστά (</a:t>
            </a:r>
            <a:r>
              <a:rPr lang="en-US" sz="2800" dirty="0"/>
              <a:t>misfolding) </a:t>
            </a:r>
            <a:r>
              <a:rPr lang="el-GR" sz="2800" dirty="0"/>
              <a:t>στο </a:t>
            </a:r>
            <a:r>
              <a:rPr lang="el-GR" sz="2800" dirty="0" err="1"/>
              <a:t>ενδοπλασματικό</a:t>
            </a:r>
            <a:r>
              <a:rPr lang="el-GR" sz="2800" dirty="0"/>
              <a:t> δίκτυο προκαλώντας φλεγμονώδη απάντηση (ενδοκυττάριο </a:t>
            </a:r>
            <a:r>
              <a:rPr lang="en-US" sz="2800" dirty="0"/>
              <a:t>stress)</a:t>
            </a:r>
            <a:endParaRPr lang="el-GR" sz="2800" dirty="0"/>
          </a:p>
        </p:txBody>
      </p:sp>
      <p:pic>
        <p:nvPicPr>
          <p:cNvPr id="22533" name="Picture 7" descr="nf570733"/>
          <p:cNvPicPr>
            <a:picLocks noChangeAspect="1" noChangeArrowheads="1"/>
          </p:cNvPicPr>
          <p:nvPr/>
        </p:nvPicPr>
        <p:blipFill>
          <a:blip r:embed="rId3" cstate="print"/>
          <a:srcRect/>
          <a:stretch>
            <a:fillRect/>
          </a:stretch>
        </p:blipFill>
        <p:spPr bwMode="auto">
          <a:xfrm>
            <a:off x="611188" y="1628775"/>
            <a:ext cx="3810000" cy="413385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rrowheads="1"/>
          </p:cNvSpPr>
          <p:nvPr>
            <p:ph type="title"/>
          </p:nvPr>
        </p:nvSpPr>
        <p:spPr/>
        <p:txBody>
          <a:bodyPr>
            <a:normAutofit fontScale="90000"/>
          </a:bodyPr>
          <a:lstStyle/>
          <a:p>
            <a:pPr eaLnBrk="1" hangingPunct="1">
              <a:defRPr/>
            </a:pPr>
            <a:r>
              <a:rPr lang="el-GR" sz="4000" dirty="0">
                <a:solidFill>
                  <a:srgbClr val="FF0000"/>
                </a:solidFill>
              </a:rPr>
              <a:t>Το Β27 μπορεί να σχηματίσει ομοδιμερή στην κυτταρική επιφάνεια…</a:t>
            </a:r>
          </a:p>
        </p:txBody>
      </p:sp>
      <p:sp>
        <p:nvSpPr>
          <p:cNvPr id="215043" name="Rectangle 3"/>
          <p:cNvSpPr>
            <a:spLocks noGrp="1" noChangeArrowheads="1"/>
          </p:cNvSpPr>
          <p:nvPr>
            <p:ph idx="1"/>
          </p:nvPr>
        </p:nvSpPr>
        <p:spPr/>
        <p:txBody>
          <a:bodyPr/>
          <a:lstStyle/>
          <a:p>
            <a:pPr eaLnBrk="1" hangingPunct="1">
              <a:defRPr/>
            </a:pPr>
            <a:endParaRPr lang="el-GR" dirty="0"/>
          </a:p>
        </p:txBody>
      </p:sp>
      <p:pic>
        <p:nvPicPr>
          <p:cNvPr id="23556" name="Picture 5" descr="Pathogenesis of ankylosing spondylitis"/>
          <p:cNvPicPr>
            <a:picLocks noChangeAspect="1" noChangeArrowheads="1"/>
          </p:cNvPicPr>
          <p:nvPr/>
        </p:nvPicPr>
        <p:blipFill>
          <a:blip r:embed="rId3" cstate="print"/>
          <a:srcRect/>
          <a:stretch>
            <a:fillRect/>
          </a:stretch>
        </p:blipFill>
        <p:spPr bwMode="auto">
          <a:xfrm>
            <a:off x="1908175" y="1700213"/>
            <a:ext cx="5570538" cy="467042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1"/>
          <p:cNvSpPr>
            <a:spLocks noGrp="1"/>
          </p:cNvSpPr>
          <p:nvPr>
            <p:ph type="title"/>
          </p:nvPr>
        </p:nvSpPr>
        <p:spPr/>
        <p:txBody>
          <a:bodyPr/>
          <a:lstStyle/>
          <a:p>
            <a:pPr eaLnBrk="1" hangingPunct="1">
              <a:defRPr/>
            </a:pPr>
            <a:r>
              <a:rPr lang="el-GR" dirty="0">
                <a:solidFill>
                  <a:srgbClr val="FF0000"/>
                </a:solidFill>
              </a:rPr>
              <a:t>Πειραματικά μοντέλα</a:t>
            </a:r>
          </a:p>
        </p:txBody>
      </p:sp>
      <p:sp>
        <p:nvSpPr>
          <p:cNvPr id="226307" name="Content Placeholder 2"/>
          <p:cNvSpPr>
            <a:spLocks noGrp="1"/>
          </p:cNvSpPr>
          <p:nvPr>
            <p:ph type="body" sz="half" idx="1"/>
          </p:nvPr>
        </p:nvSpPr>
        <p:spPr/>
        <p:txBody>
          <a:bodyPr/>
          <a:lstStyle/>
          <a:p>
            <a:pPr eaLnBrk="1" hangingPunct="1">
              <a:defRPr/>
            </a:pPr>
            <a:r>
              <a:rPr lang="el-GR" sz="2800" dirty="0"/>
              <a:t>Το </a:t>
            </a:r>
            <a:r>
              <a:rPr lang="en-US" sz="2800" dirty="0"/>
              <a:t>HLAB27</a:t>
            </a:r>
            <a:r>
              <a:rPr lang="el-GR" sz="2800" dirty="0"/>
              <a:t> διαγονιδιακό ποντίκι εμφανίζει αρθρίτιδα, ψωρίαση και φλεγμονώδη νόσο εντέρου</a:t>
            </a:r>
          </a:p>
          <a:p>
            <a:pPr eaLnBrk="1" hangingPunct="1">
              <a:defRPr/>
            </a:pPr>
            <a:r>
              <a:rPr lang="el-GR" sz="2800" dirty="0"/>
              <a:t>Αν όμως μεγαλώσουν σε αποστειρωμένες συνθήκες δεν εμφανίζουν νόσο!!!!</a:t>
            </a:r>
          </a:p>
        </p:txBody>
      </p:sp>
      <p:pic>
        <p:nvPicPr>
          <p:cNvPr id="24580" name="Picture 5" descr="Human HLA-B27 Transfected Lewis Rats"/>
          <p:cNvPicPr>
            <a:picLocks noGrp="1" noChangeAspect="1" noChangeArrowheads="1"/>
          </p:cNvPicPr>
          <p:nvPr>
            <p:ph sz="half" idx="2"/>
          </p:nvPr>
        </p:nvPicPr>
        <p:blipFill>
          <a:blip r:embed="rId3" cstate="print"/>
          <a:srcRect/>
          <a:stretch>
            <a:fillRect/>
          </a:stretch>
        </p:blipFill>
        <p:spPr>
          <a:xfrm>
            <a:off x="4643438" y="1773238"/>
            <a:ext cx="4321175" cy="38227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404813"/>
            <a:ext cx="8229600" cy="1143000"/>
          </a:xfrm>
        </p:spPr>
        <p:txBody>
          <a:bodyPr>
            <a:noAutofit/>
          </a:bodyPr>
          <a:lstStyle/>
          <a:p>
            <a:pPr>
              <a:defRPr/>
            </a:pPr>
            <a:r>
              <a:rPr lang="el-GR" sz="3200" dirty="0">
                <a:solidFill>
                  <a:srgbClr val="FF0000"/>
                </a:solidFill>
              </a:rPr>
              <a:t>Η γενετική επιβάρυνση στις σπονδυλοαρθροπάθειες δεν είναι μόνο το Β27….</a:t>
            </a:r>
          </a:p>
        </p:txBody>
      </p:sp>
      <p:pic>
        <p:nvPicPr>
          <p:cNvPr id="25604" name="Picture 1"/>
          <p:cNvPicPr>
            <a:picLocks noGrp="1" noChangeAspect="1" noChangeArrowheads="1"/>
          </p:cNvPicPr>
          <p:nvPr>
            <p:ph sz="half" idx="1"/>
          </p:nvPr>
        </p:nvPicPr>
        <p:blipFill>
          <a:blip r:embed="rId2" cstate="print"/>
          <a:srcRect/>
          <a:stretch>
            <a:fillRect/>
          </a:stretch>
        </p:blipFill>
        <p:spPr>
          <a:xfrm>
            <a:off x="250825" y="1844675"/>
            <a:ext cx="4038600" cy="1412875"/>
          </a:xfrm>
        </p:spPr>
      </p:pic>
      <p:sp>
        <p:nvSpPr>
          <p:cNvPr id="4" name="Content Placeholder 3"/>
          <p:cNvSpPr>
            <a:spLocks noGrp="1"/>
          </p:cNvSpPr>
          <p:nvPr>
            <p:ph sz="half" idx="2"/>
          </p:nvPr>
        </p:nvSpPr>
        <p:spPr>
          <a:xfrm>
            <a:off x="4648200" y="2492375"/>
            <a:ext cx="4038600" cy="3633788"/>
          </a:xfrm>
        </p:spPr>
        <p:txBody>
          <a:bodyPr/>
          <a:lstStyle/>
          <a:p>
            <a:pPr>
              <a:defRPr/>
            </a:pPr>
            <a:r>
              <a:rPr lang="el-GR" sz="2400" dirty="0"/>
              <a:t>Συσχέτιση με πολυμορφισμό στον υποδοχέα της </a:t>
            </a:r>
            <a:r>
              <a:rPr lang="en-US" sz="2400" b="1" dirty="0"/>
              <a:t>IL-23</a:t>
            </a:r>
            <a:endParaRPr lang="el-GR" sz="2400" b="1" dirty="0"/>
          </a:p>
          <a:p>
            <a:pPr lvl="1">
              <a:defRPr/>
            </a:pPr>
            <a:endParaRPr lang="el-GR" dirty="0"/>
          </a:p>
        </p:txBody>
      </p:sp>
      <p:pic>
        <p:nvPicPr>
          <p:cNvPr id="25605" name="Content Placeholder 4" descr="Ankylosing spondylitis genetic susceptibility loci overlap with those of other autoimmune diseases."/>
          <p:cNvPicPr>
            <a:picLocks/>
          </p:cNvPicPr>
          <p:nvPr/>
        </p:nvPicPr>
        <p:blipFill>
          <a:blip r:embed="rId3" cstate="print"/>
          <a:srcRect/>
          <a:stretch>
            <a:fillRect/>
          </a:stretch>
        </p:blipFill>
        <p:spPr bwMode="auto">
          <a:xfrm>
            <a:off x="611188" y="3357563"/>
            <a:ext cx="3313112" cy="3167062"/>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l-GR" dirty="0">
                <a:solidFill>
                  <a:srgbClr val="FF0000"/>
                </a:solidFill>
              </a:rPr>
              <a:t>Η </a:t>
            </a:r>
            <a:r>
              <a:rPr lang="en-US" dirty="0">
                <a:solidFill>
                  <a:srgbClr val="FF0000"/>
                </a:solidFill>
              </a:rPr>
              <a:t>IL-23 </a:t>
            </a:r>
            <a:r>
              <a:rPr lang="el-GR" dirty="0">
                <a:solidFill>
                  <a:srgbClr val="FF0000"/>
                </a:solidFill>
              </a:rPr>
              <a:t>εως τώρα είχει συνδεθεί κυρίως με τα </a:t>
            </a:r>
            <a:r>
              <a:rPr lang="en-US" dirty="0">
                <a:solidFill>
                  <a:srgbClr val="FF0000"/>
                </a:solidFill>
              </a:rPr>
              <a:t>Th17….</a:t>
            </a:r>
            <a:endParaRPr lang="el-GR" dirty="0">
              <a:solidFill>
                <a:srgbClr val="FF0000"/>
              </a:solidFill>
            </a:endParaRPr>
          </a:p>
        </p:txBody>
      </p:sp>
      <p:pic>
        <p:nvPicPr>
          <p:cNvPr id="26627" name="irc_mi" descr="t-cell-subsets"/>
          <p:cNvPicPr>
            <a:picLocks noGrp="1"/>
          </p:cNvPicPr>
          <p:nvPr>
            <p:ph sz="half" idx="1"/>
          </p:nvPr>
        </p:nvPicPr>
        <p:blipFill>
          <a:blip r:embed="rId2" cstate="print"/>
          <a:stretch>
            <a:fillRect/>
          </a:stretch>
        </p:blipFill>
        <p:spPr>
          <a:xfrm>
            <a:off x="755576" y="1844824"/>
            <a:ext cx="7560840" cy="4752528"/>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dirty="0">
                <a:solidFill>
                  <a:srgbClr val="FF0000"/>
                </a:solidFill>
              </a:rPr>
              <a:t>H </a:t>
            </a:r>
            <a:r>
              <a:rPr lang="el-GR" sz="3600" dirty="0">
                <a:solidFill>
                  <a:srgbClr val="FF0000"/>
                </a:solidFill>
              </a:rPr>
              <a:t>Ι</a:t>
            </a:r>
            <a:r>
              <a:rPr lang="en-US" sz="3600" dirty="0">
                <a:solidFill>
                  <a:srgbClr val="FF0000"/>
                </a:solidFill>
              </a:rPr>
              <a:t>L-17</a:t>
            </a:r>
            <a:r>
              <a:rPr lang="el-GR" sz="3600" dirty="0">
                <a:solidFill>
                  <a:srgbClr val="FF0000"/>
                </a:solidFill>
              </a:rPr>
              <a:t> δεν παράγεται μόνο από τα </a:t>
            </a:r>
            <a:r>
              <a:rPr lang="en-US" sz="3600" dirty="0">
                <a:solidFill>
                  <a:srgbClr val="FF0000"/>
                </a:solidFill>
              </a:rPr>
              <a:t>Th17</a:t>
            </a:r>
            <a:endParaRPr lang="el-GR" sz="3600" dirty="0">
              <a:solidFill>
                <a:srgbClr val="FF0000"/>
              </a:solidFill>
            </a:endParaRPr>
          </a:p>
        </p:txBody>
      </p:sp>
      <p:pic>
        <p:nvPicPr>
          <p:cNvPr id="27653" name="irc_mi" descr="fimmu-04-00022-g001"/>
          <p:cNvPicPr>
            <a:picLocks noGrp="1"/>
          </p:cNvPicPr>
          <p:nvPr>
            <p:ph sz="half" idx="1"/>
          </p:nvPr>
        </p:nvPicPr>
        <p:blipFill>
          <a:blip r:embed="rId2" cstate="print"/>
          <a:srcRect/>
          <a:stretch>
            <a:fillRect/>
          </a:stretch>
        </p:blipFill>
        <p:spPr>
          <a:xfrm>
            <a:off x="323850" y="1628775"/>
            <a:ext cx="4103688" cy="4248150"/>
          </a:xfrm>
        </p:spPr>
      </p:pic>
      <p:sp>
        <p:nvSpPr>
          <p:cNvPr id="4" name="Content Placeholder 3"/>
          <p:cNvSpPr>
            <a:spLocks noGrp="1"/>
          </p:cNvSpPr>
          <p:nvPr>
            <p:ph sz="half" idx="2"/>
          </p:nvPr>
        </p:nvSpPr>
        <p:spPr>
          <a:xfrm>
            <a:off x="4648200" y="1844675"/>
            <a:ext cx="4038600" cy="4281488"/>
          </a:xfrm>
        </p:spPr>
        <p:txBody>
          <a:bodyPr/>
          <a:lstStyle/>
          <a:p>
            <a:pPr>
              <a:defRPr/>
            </a:pPr>
            <a:r>
              <a:rPr lang="en-US" dirty="0"/>
              <a:t>Innate-like lymphocytes</a:t>
            </a:r>
          </a:p>
          <a:p>
            <a:pPr lvl="1">
              <a:defRPr/>
            </a:pPr>
            <a:r>
              <a:rPr lang="el-GR" dirty="0"/>
              <a:t>Απαντούν στην </a:t>
            </a:r>
            <a:r>
              <a:rPr lang="en-US" dirty="0"/>
              <a:t>IL-23</a:t>
            </a:r>
            <a:r>
              <a:rPr lang="el-GR" dirty="0"/>
              <a:t> και υπερπαράγουν </a:t>
            </a:r>
            <a:r>
              <a:rPr lang="en-US" dirty="0"/>
              <a:t>IL-17</a:t>
            </a:r>
            <a:endParaRPr lang="el-GR" dirty="0"/>
          </a:p>
        </p:txBody>
      </p:sp>
      <p:pic>
        <p:nvPicPr>
          <p:cNvPr id="27652" name="Picture 2"/>
          <p:cNvPicPr>
            <a:picLocks noChangeAspect="1" noChangeArrowheads="1"/>
          </p:cNvPicPr>
          <p:nvPr/>
        </p:nvPicPr>
        <p:blipFill>
          <a:blip r:embed="rId3" cstate="print"/>
          <a:srcRect/>
          <a:stretch>
            <a:fillRect/>
          </a:stretch>
        </p:blipFill>
        <p:spPr bwMode="auto">
          <a:xfrm>
            <a:off x="539750" y="6165850"/>
            <a:ext cx="8353425" cy="476250"/>
          </a:xfrm>
          <a:prstGeom prst="rect">
            <a:avLst/>
          </a:prstGeom>
          <a:noFill/>
          <a:ln w="9525">
            <a:noFill/>
            <a:miter lim="800000"/>
            <a:headEnd/>
            <a:tailEnd/>
          </a:ln>
        </p:spPr>
      </p:pic>
      <p:pic>
        <p:nvPicPr>
          <p:cNvPr id="27654" name="irc_mi" descr="http://www.nature.com/nrc/journal/v4/n1/images/nrc1252-f1.jpg"/>
          <p:cNvPicPr>
            <a:picLocks/>
          </p:cNvPicPr>
          <p:nvPr/>
        </p:nvPicPr>
        <p:blipFill>
          <a:blip r:embed="rId4" cstate="print"/>
          <a:srcRect/>
          <a:stretch>
            <a:fillRect/>
          </a:stretch>
        </p:blipFill>
        <p:spPr bwMode="auto">
          <a:xfrm>
            <a:off x="4716463" y="3284538"/>
            <a:ext cx="4038600" cy="2673350"/>
          </a:xfrm>
          <a:prstGeom prst="rect">
            <a:avLst/>
          </a:prstGeom>
          <a:noFill/>
          <a:ln w="9525">
            <a:noFill/>
            <a:miter lim="800000"/>
            <a:headEnd/>
            <a:tailEnd/>
          </a:ln>
        </p:spPr>
      </p:pic>
      <p:sp>
        <p:nvSpPr>
          <p:cNvPr id="7" name="Rectangle 6"/>
          <p:cNvSpPr/>
          <p:nvPr/>
        </p:nvSpPr>
        <p:spPr>
          <a:xfrm>
            <a:off x="2268538" y="3860800"/>
            <a:ext cx="2159000" cy="7921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sz="half" idx="4294967295"/>
          </p:nvPr>
        </p:nvSpPr>
        <p:spPr>
          <a:xfrm>
            <a:off x="539552" y="1052736"/>
            <a:ext cx="4475163" cy="5472113"/>
          </a:xfrm>
        </p:spPr>
        <p:txBody>
          <a:bodyPr/>
          <a:lstStyle/>
          <a:p>
            <a:pPr eaLnBrk="1" hangingPunct="1">
              <a:defRPr/>
            </a:pPr>
            <a:r>
              <a:rPr lang="el-GR" sz="2400" dirty="0"/>
              <a:t>Από 10ετίας περίπου θυμάται να έχει ενοχλήσεις στη μέση.  Ελάμβανε τακτικά ΜΣΑΦ με καλή ανταπόκριση.  Είχε εκτιμηθεί περιστασιακά από ιατρούς που διέγνωσαν «οσφυαλγία»</a:t>
            </a:r>
          </a:p>
          <a:p>
            <a:pPr eaLnBrk="1" hangingPunct="1">
              <a:defRPr/>
            </a:pPr>
            <a:r>
              <a:rPr lang="el-GR" sz="2400" dirty="0"/>
              <a:t>Ο πόνος ήταν χειρότερος το πρωί.  Βελτιωνόταν κατά την διάρκεια της ημέρας</a:t>
            </a:r>
          </a:p>
          <a:p>
            <a:pPr eaLnBrk="1" hangingPunct="1">
              <a:defRPr/>
            </a:pPr>
            <a:r>
              <a:rPr lang="el-GR" sz="2400" dirty="0"/>
              <a:t>Το πρωί αισθανόταν «πιασμένος» στη μέση για &gt;1 ώρα</a:t>
            </a:r>
          </a:p>
        </p:txBody>
      </p:sp>
      <p:pic>
        <p:nvPicPr>
          <p:cNvPr id="5123" name="Picture 2"/>
          <p:cNvPicPr>
            <a:picLocks noGrp="1" noChangeAspect="1" noChangeArrowheads="1"/>
          </p:cNvPicPr>
          <p:nvPr>
            <p:ph sz="half" idx="4294967295"/>
          </p:nvPr>
        </p:nvPicPr>
        <p:blipFill>
          <a:blip r:embed="rId3" cstate="print"/>
          <a:srcRect/>
          <a:stretch>
            <a:fillRect/>
          </a:stretch>
        </p:blipFill>
        <p:spPr>
          <a:xfrm>
            <a:off x="5292080" y="1124744"/>
            <a:ext cx="3528392" cy="5222220"/>
          </a:xfr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l-GR" dirty="0"/>
          </a:p>
        </p:txBody>
      </p:sp>
      <p:pic>
        <p:nvPicPr>
          <p:cNvPr id="28675" name="Picture 2"/>
          <p:cNvPicPr>
            <a:picLocks noGrp="1" noChangeAspect="1" noChangeArrowheads="1"/>
          </p:cNvPicPr>
          <p:nvPr>
            <p:ph idx="1"/>
          </p:nvPr>
        </p:nvPicPr>
        <p:blipFill>
          <a:blip r:embed="rId2" cstate="print"/>
          <a:srcRect/>
          <a:stretch>
            <a:fillRect/>
          </a:stretch>
        </p:blipFill>
        <p:spPr>
          <a:xfrm>
            <a:off x="179388" y="2060575"/>
            <a:ext cx="5040312" cy="3671888"/>
          </a:xfrm>
        </p:spPr>
      </p:pic>
      <p:pic>
        <p:nvPicPr>
          <p:cNvPr id="28676" name="Picture 3"/>
          <p:cNvPicPr>
            <a:picLocks noChangeAspect="1" noChangeArrowheads="1"/>
          </p:cNvPicPr>
          <p:nvPr/>
        </p:nvPicPr>
        <p:blipFill>
          <a:blip r:embed="rId3" cstate="print"/>
          <a:srcRect/>
          <a:stretch>
            <a:fillRect/>
          </a:stretch>
        </p:blipFill>
        <p:spPr bwMode="auto">
          <a:xfrm>
            <a:off x="971550" y="333375"/>
            <a:ext cx="6283325" cy="1539875"/>
          </a:xfrm>
          <a:prstGeom prst="rect">
            <a:avLst/>
          </a:prstGeom>
          <a:noFill/>
          <a:ln w="9525">
            <a:noFill/>
            <a:miter lim="800000"/>
            <a:headEnd/>
            <a:tailEnd/>
          </a:ln>
        </p:spPr>
      </p:pic>
      <p:pic>
        <p:nvPicPr>
          <p:cNvPr id="28677" name="Picture 4"/>
          <p:cNvPicPr>
            <a:picLocks noChangeAspect="1" noChangeArrowheads="1"/>
          </p:cNvPicPr>
          <p:nvPr/>
        </p:nvPicPr>
        <p:blipFill>
          <a:blip r:embed="rId4" cstate="print"/>
          <a:srcRect/>
          <a:stretch>
            <a:fillRect/>
          </a:stretch>
        </p:blipFill>
        <p:spPr bwMode="auto">
          <a:xfrm>
            <a:off x="5651500" y="3068638"/>
            <a:ext cx="3492500" cy="25336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l-GR" sz="3200" dirty="0">
                <a:solidFill>
                  <a:srgbClr val="FF0000"/>
                </a:solidFill>
              </a:rPr>
              <a:t>Οι σπονδυλοαρθροπάθειες χαρακτηρίζονται από φλεγμονή σε σημεία που δέχονται </a:t>
            </a:r>
            <a:r>
              <a:rPr lang="en-US" sz="3200" dirty="0">
                <a:solidFill>
                  <a:srgbClr val="FF0000"/>
                </a:solidFill>
              </a:rPr>
              <a:t>stress</a:t>
            </a:r>
            <a:r>
              <a:rPr lang="el-GR" sz="3200" dirty="0">
                <a:solidFill>
                  <a:srgbClr val="FF0000"/>
                </a:solidFill>
              </a:rPr>
              <a:t> </a:t>
            </a:r>
          </a:p>
        </p:txBody>
      </p:sp>
      <p:sp>
        <p:nvSpPr>
          <p:cNvPr id="3" name="Content Placeholder 2"/>
          <p:cNvSpPr>
            <a:spLocks noGrp="1"/>
          </p:cNvSpPr>
          <p:nvPr>
            <p:ph idx="1"/>
          </p:nvPr>
        </p:nvSpPr>
        <p:spPr>
          <a:xfrm>
            <a:off x="641637" y="1843089"/>
            <a:ext cx="7886700" cy="4351338"/>
          </a:xfrm>
        </p:spPr>
        <p:txBody>
          <a:bodyPr/>
          <a:lstStyle/>
          <a:p>
            <a:pPr>
              <a:defRPr/>
            </a:pPr>
            <a:endParaRPr lang="el-GR" dirty="0"/>
          </a:p>
        </p:txBody>
      </p:sp>
      <p:pic>
        <p:nvPicPr>
          <p:cNvPr id="29700" name="Picture 2" descr="http://www.myvmc.com/uploads/VMC/DiseaseImages/650_Ulcerative_Colon.JPG"/>
          <p:cNvPicPr>
            <a:picLocks noChangeAspect="1" noChangeArrowheads="1"/>
          </p:cNvPicPr>
          <p:nvPr/>
        </p:nvPicPr>
        <p:blipFill>
          <a:blip r:embed="rId2" cstate="print"/>
          <a:srcRect/>
          <a:stretch>
            <a:fillRect/>
          </a:stretch>
        </p:blipFill>
        <p:spPr bwMode="auto">
          <a:xfrm>
            <a:off x="4427538" y="2205038"/>
            <a:ext cx="4114800" cy="2295525"/>
          </a:xfrm>
          <a:prstGeom prst="rect">
            <a:avLst/>
          </a:prstGeom>
          <a:noFill/>
          <a:ln w="9525">
            <a:noFill/>
            <a:miter lim="800000"/>
            <a:headEnd/>
            <a:tailEnd/>
          </a:ln>
        </p:spPr>
      </p:pic>
      <p:pic>
        <p:nvPicPr>
          <p:cNvPr id="29701" name="Picture 4" descr="http://www.impactpsoriasis.org.uk/images/plaque%20type%20psoriasis.jpg"/>
          <p:cNvPicPr>
            <a:picLocks noChangeAspect="1" noChangeArrowheads="1"/>
          </p:cNvPicPr>
          <p:nvPr/>
        </p:nvPicPr>
        <p:blipFill>
          <a:blip r:embed="rId3" cstate="print"/>
          <a:srcRect/>
          <a:stretch>
            <a:fillRect/>
          </a:stretch>
        </p:blipFill>
        <p:spPr bwMode="auto">
          <a:xfrm>
            <a:off x="395288" y="1773238"/>
            <a:ext cx="3590925" cy="2403475"/>
          </a:xfrm>
          <a:prstGeom prst="rect">
            <a:avLst/>
          </a:prstGeom>
          <a:noFill/>
          <a:ln w="9525">
            <a:noFill/>
            <a:miter lim="800000"/>
            <a:headEnd/>
            <a:tailEnd/>
          </a:ln>
        </p:spPr>
      </p:pic>
      <p:pic>
        <p:nvPicPr>
          <p:cNvPr id="29702" name="Picture 6" descr="http://img.medscape.com/slide/migrated/editorial/cmecircle/2000/254/ritchlin/slide18.jpg"/>
          <p:cNvPicPr>
            <a:picLocks noChangeAspect="1" noChangeArrowheads="1"/>
          </p:cNvPicPr>
          <p:nvPr/>
        </p:nvPicPr>
        <p:blipFill>
          <a:blip r:embed="rId4" cstate="print"/>
          <a:srcRect/>
          <a:stretch>
            <a:fillRect/>
          </a:stretch>
        </p:blipFill>
        <p:spPr bwMode="auto">
          <a:xfrm>
            <a:off x="4356100" y="4652963"/>
            <a:ext cx="2655888" cy="1995487"/>
          </a:xfrm>
          <a:prstGeom prst="rect">
            <a:avLst/>
          </a:prstGeom>
          <a:noFill/>
          <a:ln w="9525">
            <a:noFill/>
            <a:miter lim="800000"/>
            <a:headEnd/>
            <a:tailEnd/>
          </a:ln>
        </p:spPr>
      </p:pic>
      <p:sp>
        <p:nvSpPr>
          <p:cNvPr id="29703" name="Rectangle 6"/>
          <p:cNvSpPr>
            <a:spLocks noChangeArrowheads="1"/>
          </p:cNvSpPr>
          <p:nvPr/>
        </p:nvSpPr>
        <p:spPr bwMode="auto">
          <a:xfrm>
            <a:off x="684213" y="4437063"/>
            <a:ext cx="3311525" cy="2308225"/>
          </a:xfrm>
          <a:prstGeom prst="rect">
            <a:avLst/>
          </a:prstGeom>
          <a:noFill/>
          <a:ln w="9525">
            <a:noFill/>
            <a:miter lim="800000"/>
            <a:headEnd/>
            <a:tailEnd/>
          </a:ln>
        </p:spPr>
        <p:txBody>
          <a:bodyPr>
            <a:spAutoFit/>
          </a:bodyPr>
          <a:lstStyle/>
          <a:p>
            <a:r>
              <a:rPr lang="el-GR" sz="2400" dirty="0"/>
              <a:t>Τα </a:t>
            </a:r>
            <a:r>
              <a:rPr lang="en-US" sz="2400" dirty="0"/>
              <a:t>ILC </a:t>
            </a:r>
            <a:r>
              <a:rPr lang="el-GR" sz="2400" dirty="0"/>
              <a:t>που παράγουν </a:t>
            </a:r>
            <a:r>
              <a:rPr lang="en-US" sz="2400" dirty="0"/>
              <a:t>IL-17 </a:t>
            </a:r>
            <a:r>
              <a:rPr lang="el-GR" sz="2400" dirty="0"/>
              <a:t>βρίσκονται σε σημεία που δέχονται ένοτονο </a:t>
            </a:r>
            <a:r>
              <a:rPr lang="en-US" sz="2400" dirty="0"/>
              <a:t>stress</a:t>
            </a:r>
            <a:endParaRPr lang="el-GR" sz="2400" dirty="0"/>
          </a:p>
          <a:p>
            <a:r>
              <a:rPr lang="el-GR" sz="2400" dirty="0"/>
              <a:t>Τα κύτταρα αυτά απαντούν στην </a:t>
            </a:r>
            <a:r>
              <a:rPr lang="en-US" sz="2400" u="sng" dirty="0"/>
              <a:t>IL-23</a:t>
            </a:r>
            <a:endParaRPr lang="el-GR" sz="2400" u="sng" dirty="0"/>
          </a:p>
        </p:txBody>
      </p:sp>
      <p:sp>
        <p:nvSpPr>
          <p:cNvPr id="8" name="Right Arrow 7"/>
          <p:cNvSpPr/>
          <p:nvPr/>
        </p:nvSpPr>
        <p:spPr>
          <a:xfrm>
            <a:off x="0" y="4437063"/>
            <a:ext cx="684213"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9" name="Right Arrow 8"/>
          <p:cNvSpPr/>
          <p:nvPr/>
        </p:nvSpPr>
        <p:spPr>
          <a:xfrm>
            <a:off x="-27782" y="5836445"/>
            <a:ext cx="684213"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l-GR" dirty="0">
                <a:solidFill>
                  <a:srgbClr val="FF0000"/>
                </a:solidFill>
              </a:rPr>
              <a:t>Τι σχέση έχουν όλα αυτά με τις σπονδυλοαρθροπάθειες?</a:t>
            </a:r>
          </a:p>
        </p:txBody>
      </p:sp>
      <p:sp>
        <p:nvSpPr>
          <p:cNvPr id="3" name="Content Placeholder 2"/>
          <p:cNvSpPr>
            <a:spLocks noGrp="1"/>
          </p:cNvSpPr>
          <p:nvPr>
            <p:ph sz="half" idx="1"/>
          </p:nvPr>
        </p:nvSpPr>
        <p:spPr/>
        <p:txBody>
          <a:bodyPr/>
          <a:lstStyle/>
          <a:p>
            <a:pPr>
              <a:defRPr/>
            </a:pPr>
            <a:endParaRPr lang="el-GR" dirty="0"/>
          </a:p>
        </p:txBody>
      </p:sp>
      <p:sp>
        <p:nvSpPr>
          <p:cNvPr id="4" name="Content Placeholder 3"/>
          <p:cNvSpPr>
            <a:spLocks noGrp="1"/>
          </p:cNvSpPr>
          <p:nvPr>
            <p:ph sz="half" idx="2"/>
          </p:nvPr>
        </p:nvSpPr>
        <p:spPr>
          <a:xfrm>
            <a:off x="5003800" y="1628775"/>
            <a:ext cx="4140200" cy="4525963"/>
          </a:xfrm>
        </p:spPr>
        <p:txBody>
          <a:bodyPr/>
          <a:lstStyle/>
          <a:p>
            <a:pPr>
              <a:defRPr/>
            </a:pPr>
            <a:r>
              <a:rPr lang="el-GR" b="1" dirty="0"/>
              <a:t>Μια σημαντική ανακάλυψη</a:t>
            </a:r>
          </a:p>
          <a:p>
            <a:pPr>
              <a:defRPr/>
            </a:pPr>
            <a:r>
              <a:rPr lang="el-GR" dirty="0"/>
              <a:t>Η </a:t>
            </a:r>
            <a:r>
              <a:rPr lang="en-US" dirty="0"/>
              <a:t>IL-23 </a:t>
            </a:r>
            <a:r>
              <a:rPr lang="el-GR" dirty="0"/>
              <a:t>παίζει κομβικό ρόλο σε πειραματικό μοντέλο σπονδυλοαρθροπάθειας</a:t>
            </a:r>
          </a:p>
          <a:p>
            <a:pPr>
              <a:defRPr/>
            </a:pPr>
            <a:endParaRPr lang="el-GR" dirty="0"/>
          </a:p>
        </p:txBody>
      </p:sp>
      <p:pic>
        <p:nvPicPr>
          <p:cNvPr id="30725" name="Picture 2"/>
          <p:cNvPicPr>
            <a:picLocks noChangeAspect="1" noChangeArrowheads="1"/>
          </p:cNvPicPr>
          <p:nvPr/>
        </p:nvPicPr>
        <p:blipFill>
          <a:blip r:embed="rId2" cstate="print"/>
          <a:srcRect/>
          <a:stretch>
            <a:fillRect/>
          </a:stretch>
        </p:blipFill>
        <p:spPr bwMode="auto">
          <a:xfrm>
            <a:off x="0" y="1700213"/>
            <a:ext cx="4960938" cy="2066925"/>
          </a:xfrm>
          <a:prstGeom prst="rect">
            <a:avLst/>
          </a:prstGeom>
          <a:noFill/>
          <a:ln w="9525">
            <a:noFill/>
            <a:miter lim="800000"/>
            <a:headEnd/>
            <a:tailEnd/>
          </a:ln>
        </p:spPr>
      </p:pic>
      <p:pic>
        <p:nvPicPr>
          <p:cNvPr id="30726" name="Picture 3"/>
          <p:cNvPicPr>
            <a:picLocks noChangeAspect="1" noChangeArrowheads="1"/>
          </p:cNvPicPr>
          <p:nvPr/>
        </p:nvPicPr>
        <p:blipFill>
          <a:blip r:embed="rId3" cstate="print"/>
          <a:srcRect/>
          <a:stretch>
            <a:fillRect/>
          </a:stretch>
        </p:blipFill>
        <p:spPr bwMode="auto">
          <a:xfrm>
            <a:off x="179388" y="4724400"/>
            <a:ext cx="7258050" cy="17526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l-GR"/>
          </a:p>
        </p:txBody>
      </p:sp>
      <p:pic>
        <p:nvPicPr>
          <p:cNvPr id="31748" name="Picture 1"/>
          <p:cNvPicPr>
            <a:picLocks noGrp="1" noChangeAspect="1" noChangeArrowheads="1"/>
          </p:cNvPicPr>
          <p:nvPr>
            <p:ph sz="half" idx="1"/>
          </p:nvPr>
        </p:nvPicPr>
        <p:blipFill>
          <a:blip r:embed="rId2" cstate="print"/>
          <a:srcRect/>
          <a:stretch>
            <a:fillRect/>
          </a:stretch>
        </p:blipFill>
        <p:spPr>
          <a:xfrm>
            <a:off x="611188" y="908050"/>
            <a:ext cx="8169275" cy="2592388"/>
          </a:xfrm>
        </p:spPr>
      </p:pic>
      <p:sp>
        <p:nvSpPr>
          <p:cNvPr id="4" name="Content Placeholder 3"/>
          <p:cNvSpPr>
            <a:spLocks noGrp="1"/>
          </p:cNvSpPr>
          <p:nvPr>
            <p:ph sz="half" idx="2"/>
          </p:nvPr>
        </p:nvSpPr>
        <p:spPr>
          <a:xfrm>
            <a:off x="611188" y="3860800"/>
            <a:ext cx="8075612" cy="2520950"/>
          </a:xfrm>
        </p:spPr>
        <p:txBody>
          <a:bodyPr>
            <a:normAutofit/>
          </a:bodyPr>
          <a:lstStyle/>
          <a:p>
            <a:pPr>
              <a:defRPr/>
            </a:pPr>
            <a:r>
              <a:rPr lang="el-GR" dirty="0"/>
              <a:t>Η υπερέφραση </a:t>
            </a:r>
            <a:r>
              <a:rPr lang="en-US" dirty="0"/>
              <a:t>IL-23 </a:t>
            </a:r>
            <a:r>
              <a:rPr lang="el-GR" dirty="0"/>
              <a:t>προκαλεί φαινότυπο σπονδυλοαρθροπάθειας σε ποντίκια</a:t>
            </a:r>
          </a:p>
          <a:p>
            <a:pPr lvl="1">
              <a:defRPr/>
            </a:pPr>
            <a:r>
              <a:rPr lang="el-GR" dirty="0"/>
              <a:t>Ενθεσοπάθεια</a:t>
            </a:r>
          </a:p>
          <a:p>
            <a:pPr lvl="1">
              <a:defRPr/>
            </a:pPr>
            <a:r>
              <a:rPr lang="el-GR" dirty="0"/>
              <a:t>Αορτίτιδα</a:t>
            </a:r>
          </a:p>
          <a:p>
            <a:pPr lvl="1">
              <a:defRPr/>
            </a:pPr>
            <a:r>
              <a:rPr lang="el-GR" dirty="0"/>
              <a:t>Ψωρίαση</a:t>
            </a:r>
          </a:p>
          <a:p>
            <a:pPr lvl="1">
              <a:defRPr/>
            </a:pPr>
            <a:r>
              <a:rPr lang="el-GR" dirty="0"/>
              <a:t>Οστεοπαραγωγή </a:t>
            </a:r>
            <a:endParaRPr lang="en-US" dirty="0"/>
          </a:p>
          <a:p>
            <a:pPr lvl="1">
              <a:defRPr/>
            </a:pPr>
            <a:endParaRPr lang="el-G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l-GR" dirty="0">
                <a:solidFill>
                  <a:srgbClr val="FF0000"/>
                </a:solidFill>
              </a:rPr>
              <a:t>Η </a:t>
            </a:r>
            <a:r>
              <a:rPr lang="en-US" dirty="0">
                <a:solidFill>
                  <a:srgbClr val="FF0000"/>
                </a:solidFill>
              </a:rPr>
              <a:t>IL-23 </a:t>
            </a:r>
            <a:r>
              <a:rPr lang="el-GR" dirty="0">
                <a:solidFill>
                  <a:srgbClr val="FF0000"/>
                </a:solidFill>
              </a:rPr>
              <a:t>δρα σε</a:t>
            </a:r>
            <a:r>
              <a:rPr lang="en-US" dirty="0">
                <a:solidFill>
                  <a:srgbClr val="FF0000"/>
                </a:solidFill>
              </a:rPr>
              <a:t> innate-like lymphocytes </a:t>
            </a:r>
            <a:r>
              <a:rPr lang="el-GR" dirty="0">
                <a:solidFill>
                  <a:srgbClr val="FF0000"/>
                </a:solidFill>
              </a:rPr>
              <a:t>στις ενθέσεις </a:t>
            </a:r>
          </a:p>
        </p:txBody>
      </p:sp>
      <p:pic>
        <p:nvPicPr>
          <p:cNvPr id="32772" name="Picture 2"/>
          <p:cNvPicPr>
            <a:picLocks noGrp="1" noChangeAspect="1" noChangeArrowheads="1"/>
          </p:cNvPicPr>
          <p:nvPr>
            <p:ph sz="half" idx="1"/>
          </p:nvPr>
        </p:nvPicPr>
        <p:blipFill>
          <a:blip r:embed="rId2" cstate="print"/>
          <a:stretch>
            <a:fillRect/>
          </a:stretch>
        </p:blipFill>
        <p:spPr>
          <a:xfrm>
            <a:off x="251519" y="2945356"/>
            <a:ext cx="3900075" cy="1635772"/>
          </a:xfrm>
        </p:spPr>
      </p:pic>
      <p:sp>
        <p:nvSpPr>
          <p:cNvPr id="4" name="Content Placeholder 3"/>
          <p:cNvSpPr>
            <a:spLocks noGrp="1"/>
          </p:cNvSpPr>
          <p:nvPr>
            <p:ph sz="half" idx="2"/>
          </p:nvPr>
        </p:nvSpPr>
        <p:spPr/>
        <p:txBody>
          <a:bodyPr>
            <a:normAutofit/>
          </a:bodyPr>
          <a:lstStyle/>
          <a:p>
            <a:pPr>
              <a:defRPr/>
            </a:pPr>
            <a:r>
              <a:rPr lang="el-GR" sz="2400" dirty="0"/>
              <a:t>Τα κύτταρα αυτά</a:t>
            </a:r>
          </a:p>
          <a:p>
            <a:pPr lvl="1">
              <a:defRPr/>
            </a:pPr>
            <a:r>
              <a:rPr lang="el-GR" sz="2400" dirty="0"/>
              <a:t>Είναι λίγα</a:t>
            </a:r>
          </a:p>
          <a:p>
            <a:pPr lvl="1">
              <a:defRPr/>
            </a:pPr>
            <a:r>
              <a:rPr lang="el-GR" sz="2400" dirty="0"/>
              <a:t>Απαντούν ταχύτατα στην </a:t>
            </a:r>
            <a:r>
              <a:rPr lang="en-US" sz="2400" dirty="0"/>
              <a:t>IL</a:t>
            </a:r>
            <a:r>
              <a:rPr lang="el-GR" sz="2400" dirty="0"/>
              <a:t>-23 και παράγουν </a:t>
            </a:r>
            <a:r>
              <a:rPr lang="en-US" sz="2400" dirty="0"/>
              <a:t>IL-22</a:t>
            </a:r>
            <a:r>
              <a:rPr lang="el-GR" sz="2400" dirty="0"/>
              <a:t> και</a:t>
            </a:r>
            <a:r>
              <a:rPr lang="en-US" sz="2400" dirty="0"/>
              <a:t> IL-17</a:t>
            </a:r>
            <a:endParaRPr lang="el-GR" sz="2400" dirty="0"/>
          </a:p>
          <a:p>
            <a:pPr lvl="1">
              <a:defRPr/>
            </a:pPr>
            <a:r>
              <a:rPr lang="el-GR" sz="2400" dirty="0"/>
              <a:t>Η </a:t>
            </a:r>
            <a:r>
              <a:rPr lang="en-US" sz="2400" dirty="0"/>
              <a:t>IL-22</a:t>
            </a:r>
            <a:r>
              <a:rPr lang="el-GR" sz="2400" dirty="0"/>
              <a:t> είναι υπεύθυνη για την οστεοπαραγωγή και</a:t>
            </a:r>
            <a:r>
              <a:rPr lang="en-US" sz="2400" dirty="0"/>
              <a:t> </a:t>
            </a:r>
            <a:r>
              <a:rPr lang="el-GR" sz="2400" dirty="0"/>
              <a:t>η </a:t>
            </a:r>
            <a:r>
              <a:rPr lang="en-US" sz="2400" dirty="0"/>
              <a:t>IL-17</a:t>
            </a:r>
            <a:r>
              <a:rPr lang="el-GR" sz="2400" dirty="0"/>
              <a:t> για τις φλεγμονώδεις εκδηλώσεις</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l-GR" sz="3600" dirty="0">
                <a:solidFill>
                  <a:srgbClr val="FF0000"/>
                </a:solidFill>
              </a:rPr>
              <a:t>Από πού όμως θα μπορούσε να παράγεται η </a:t>
            </a:r>
            <a:r>
              <a:rPr lang="en-US" sz="3600" dirty="0">
                <a:solidFill>
                  <a:srgbClr val="FF0000"/>
                </a:solidFill>
              </a:rPr>
              <a:t>IL-23 </a:t>
            </a:r>
            <a:r>
              <a:rPr lang="el-GR" sz="3600" dirty="0">
                <a:solidFill>
                  <a:srgbClr val="FF0000"/>
                </a:solidFill>
              </a:rPr>
              <a:t>στις σπονδυλοαρθροπάθειες??</a:t>
            </a:r>
          </a:p>
        </p:txBody>
      </p:sp>
      <p:pic>
        <p:nvPicPr>
          <p:cNvPr id="33796" name="Picture 3"/>
          <p:cNvPicPr>
            <a:picLocks noGrp="1" noChangeAspect="1" noChangeArrowheads="1"/>
          </p:cNvPicPr>
          <p:nvPr>
            <p:ph idx="1"/>
          </p:nvPr>
        </p:nvPicPr>
        <p:blipFill>
          <a:blip r:embed="rId2" cstate="print"/>
          <a:stretch>
            <a:fillRect/>
          </a:stretch>
        </p:blipFill>
        <p:spPr>
          <a:xfrm>
            <a:off x="6012160" y="1690689"/>
            <a:ext cx="2348657" cy="4351338"/>
          </a:xfrm>
        </p:spPr>
      </p:pic>
      <p:pic>
        <p:nvPicPr>
          <p:cNvPr id="33795" name="Picture 2"/>
          <p:cNvPicPr>
            <a:picLocks noChangeAspect="1" noChangeArrowheads="1"/>
          </p:cNvPicPr>
          <p:nvPr/>
        </p:nvPicPr>
        <p:blipFill>
          <a:blip r:embed="rId3" cstate="print"/>
          <a:srcRect/>
          <a:stretch>
            <a:fillRect/>
          </a:stretch>
        </p:blipFill>
        <p:spPr bwMode="auto">
          <a:xfrm>
            <a:off x="0" y="2133600"/>
            <a:ext cx="4511675" cy="1212850"/>
          </a:xfrm>
          <a:prstGeom prst="rect">
            <a:avLst/>
          </a:prstGeom>
          <a:noFill/>
          <a:ln w="9525">
            <a:noFill/>
            <a:miter lim="800000"/>
            <a:headEnd/>
            <a:tailEnd/>
          </a:ln>
        </p:spPr>
      </p:pic>
      <p:sp>
        <p:nvSpPr>
          <p:cNvPr id="33797" name="TextBox 4"/>
          <p:cNvSpPr txBox="1">
            <a:spLocks noChangeArrowheads="1"/>
          </p:cNvSpPr>
          <p:nvPr/>
        </p:nvSpPr>
        <p:spPr bwMode="auto">
          <a:xfrm>
            <a:off x="179388" y="4149725"/>
            <a:ext cx="4621650" cy="2092881"/>
          </a:xfrm>
          <a:prstGeom prst="rect">
            <a:avLst/>
          </a:prstGeom>
          <a:noFill/>
          <a:ln w="9525">
            <a:noFill/>
            <a:miter lim="800000"/>
            <a:headEnd/>
            <a:tailEnd/>
          </a:ln>
        </p:spPr>
        <p:txBody>
          <a:bodyPr wrap="none">
            <a:spAutoFit/>
          </a:bodyPr>
          <a:lstStyle/>
          <a:p>
            <a:r>
              <a:rPr lang="el-GR" sz="2800" dirty="0"/>
              <a:t>Κομβικός ο ρόλος της </a:t>
            </a:r>
          </a:p>
          <a:p>
            <a:r>
              <a:rPr lang="el-GR" sz="2800" dirty="0"/>
              <a:t>εντερικής φλεγμονής</a:t>
            </a:r>
            <a:r>
              <a:rPr lang="el-GR" dirty="0"/>
              <a:t>…</a:t>
            </a:r>
          </a:p>
          <a:p>
            <a:r>
              <a:rPr lang="el-GR" sz="2800" dirty="0"/>
              <a:t>Ασθενείς με ΣΠΑ έχουν συχνά</a:t>
            </a:r>
          </a:p>
          <a:p>
            <a:r>
              <a:rPr lang="el-GR" sz="2800" dirty="0"/>
              <a:t>υποκλινική φλεγμονή εντέρου</a:t>
            </a:r>
          </a:p>
          <a:p>
            <a:endParaRPr lang="el-G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defRPr/>
            </a:pPr>
            <a:r>
              <a:rPr lang="el-GR" sz="3200" dirty="0">
                <a:solidFill>
                  <a:srgbClr val="FF0000"/>
                </a:solidFill>
              </a:rPr>
              <a:t>Καμία θεωρία για την παθογένεια των σπονδυλοαρθροπαθειών δεν στέκει αν δεν εξηγεί το </a:t>
            </a:r>
            <a:r>
              <a:rPr lang="en-US" sz="3200" dirty="0">
                <a:solidFill>
                  <a:srgbClr val="FF0000"/>
                </a:solidFill>
              </a:rPr>
              <a:t>B27….</a:t>
            </a:r>
            <a:endParaRPr lang="el-GR" sz="3200" dirty="0">
              <a:solidFill>
                <a:srgbClr val="FF0000"/>
              </a:solidFill>
            </a:endParaRPr>
          </a:p>
        </p:txBody>
      </p:sp>
      <p:pic>
        <p:nvPicPr>
          <p:cNvPr id="34819" name="Picture 2"/>
          <p:cNvPicPr>
            <a:picLocks noGrp="1" noChangeAspect="1" noChangeArrowheads="1"/>
          </p:cNvPicPr>
          <p:nvPr>
            <p:ph sz="half" idx="1"/>
          </p:nvPr>
        </p:nvPicPr>
        <p:blipFill>
          <a:blip r:embed="rId2" cstate="print"/>
          <a:srcRect/>
          <a:stretch>
            <a:fillRect/>
          </a:stretch>
        </p:blipFill>
        <p:spPr>
          <a:xfrm>
            <a:off x="539750" y="2060575"/>
            <a:ext cx="3648075" cy="1619250"/>
          </a:xfrm>
        </p:spPr>
      </p:pic>
      <p:sp>
        <p:nvSpPr>
          <p:cNvPr id="9" name="Content Placeholder 8"/>
          <p:cNvSpPr>
            <a:spLocks noGrp="1"/>
          </p:cNvSpPr>
          <p:nvPr>
            <p:ph sz="half" idx="2"/>
          </p:nvPr>
        </p:nvSpPr>
        <p:spPr>
          <a:xfrm>
            <a:off x="4648200" y="2564904"/>
            <a:ext cx="4171950" cy="3561259"/>
          </a:xfrm>
        </p:spPr>
        <p:txBody>
          <a:bodyPr>
            <a:normAutofit/>
          </a:bodyPr>
          <a:lstStyle/>
          <a:p>
            <a:pPr>
              <a:defRPr/>
            </a:pPr>
            <a:r>
              <a:rPr lang="el-GR" dirty="0"/>
              <a:t>Το </a:t>
            </a:r>
            <a:r>
              <a:rPr lang="en-US" dirty="0"/>
              <a:t>stress </a:t>
            </a:r>
            <a:r>
              <a:rPr lang="el-GR" dirty="0"/>
              <a:t>του ενδοπλασματικού δικτύου οδηγεί σε υπερπαραγωγή </a:t>
            </a:r>
            <a:r>
              <a:rPr lang="en-US" dirty="0"/>
              <a:t>IL-23</a:t>
            </a:r>
            <a:endParaRPr lang="el-GR" dirty="0"/>
          </a:p>
          <a:p>
            <a:pPr>
              <a:defRPr/>
            </a:pPr>
            <a:r>
              <a:rPr lang="el-GR" dirty="0"/>
              <a:t>Κύτταρα από </a:t>
            </a:r>
            <a:r>
              <a:rPr lang="en-US" dirty="0"/>
              <a:t>HLA B27 </a:t>
            </a:r>
            <a:r>
              <a:rPr lang="en-US" dirty="0" err="1"/>
              <a:t>tg</a:t>
            </a:r>
            <a:r>
              <a:rPr lang="el-GR" dirty="0"/>
              <a:t> ποντίκια υπερεκφράζουν </a:t>
            </a:r>
            <a:r>
              <a:rPr lang="en-US" dirty="0"/>
              <a:t>IL-23 </a:t>
            </a:r>
            <a:r>
              <a:rPr lang="el-GR" dirty="0"/>
              <a:t>μετά από διέγερση</a:t>
            </a:r>
          </a:p>
        </p:txBody>
      </p:sp>
      <p:pic>
        <p:nvPicPr>
          <p:cNvPr id="34821" name="Picture 2"/>
          <p:cNvPicPr>
            <a:picLocks noChangeAspect="1" noChangeArrowheads="1"/>
          </p:cNvPicPr>
          <p:nvPr/>
        </p:nvPicPr>
        <p:blipFill>
          <a:blip r:embed="rId3" cstate="print"/>
          <a:srcRect/>
          <a:stretch>
            <a:fillRect/>
          </a:stretch>
        </p:blipFill>
        <p:spPr bwMode="auto">
          <a:xfrm>
            <a:off x="0" y="3860800"/>
            <a:ext cx="4635500" cy="202247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7886700" cy="1325563"/>
          </a:xfrm>
        </p:spPr>
        <p:txBody>
          <a:bodyPr/>
          <a:lstStyle/>
          <a:p>
            <a:pPr>
              <a:defRPr/>
            </a:pPr>
            <a:r>
              <a:rPr lang="el-GR" dirty="0">
                <a:solidFill>
                  <a:srgbClr val="FF0000"/>
                </a:solidFill>
              </a:rPr>
              <a:t>Η συνολική εικόνα</a:t>
            </a:r>
          </a:p>
        </p:txBody>
      </p:sp>
      <p:pic>
        <p:nvPicPr>
          <p:cNvPr id="35844" name="Picture 2"/>
          <p:cNvPicPr>
            <a:picLocks noGrp="1" noChangeAspect="1" noChangeArrowheads="1"/>
          </p:cNvPicPr>
          <p:nvPr>
            <p:ph sz="half" idx="1"/>
          </p:nvPr>
        </p:nvPicPr>
        <p:blipFill>
          <a:blip r:embed="rId2" cstate="print"/>
          <a:srcRect/>
          <a:stretch>
            <a:fillRect/>
          </a:stretch>
        </p:blipFill>
        <p:spPr>
          <a:xfrm>
            <a:off x="179388" y="1125538"/>
            <a:ext cx="8748712" cy="4725987"/>
          </a:xfrm>
        </p:spPr>
      </p:pic>
      <p:sp>
        <p:nvSpPr>
          <p:cNvPr id="35845" name="TextBox 5"/>
          <p:cNvSpPr txBox="1">
            <a:spLocks noChangeArrowheads="1"/>
          </p:cNvSpPr>
          <p:nvPr/>
        </p:nvSpPr>
        <p:spPr bwMode="auto">
          <a:xfrm>
            <a:off x="0" y="5949950"/>
            <a:ext cx="9144000" cy="706438"/>
          </a:xfrm>
          <a:prstGeom prst="rect">
            <a:avLst/>
          </a:prstGeom>
          <a:noFill/>
          <a:ln w="9525">
            <a:noFill/>
            <a:miter lim="800000"/>
            <a:headEnd/>
            <a:tailEnd/>
          </a:ln>
        </p:spPr>
        <p:txBody>
          <a:bodyPr>
            <a:spAutoFit/>
          </a:bodyPr>
          <a:lstStyle/>
          <a:p>
            <a:r>
              <a:rPr lang="el-GR" sz="2000"/>
              <a:t>Φάρμακα που αναστέλλουν την</a:t>
            </a:r>
            <a:r>
              <a:rPr lang="en-US" sz="2000"/>
              <a:t> IL-17</a:t>
            </a:r>
            <a:r>
              <a:rPr lang="el-GR" sz="2000"/>
              <a:t> και την </a:t>
            </a:r>
            <a:r>
              <a:rPr lang="en-US" sz="2000"/>
              <a:t>IL-23 </a:t>
            </a:r>
            <a:r>
              <a:rPr lang="el-GR" sz="2000"/>
              <a:t>έχουν εγκριθεί</a:t>
            </a:r>
            <a:r>
              <a:rPr lang="en-US" sz="2000"/>
              <a:t> </a:t>
            </a:r>
            <a:r>
              <a:rPr lang="el-GR" sz="2000"/>
              <a:t>και κυκλοφορούν ήδη γα την θεραπεία της ΑΣ και ΨΑ</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rgbClr val="FF0000"/>
                </a:solidFill>
              </a:rPr>
              <a:t>Ο ρόλος του μηχανικού </a:t>
            </a:r>
            <a:r>
              <a:rPr lang="en-US" dirty="0">
                <a:solidFill>
                  <a:srgbClr val="FF0000"/>
                </a:solidFill>
              </a:rPr>
              <a:t>stress</a:t>
            </a:r>
            <a:r>
              <a:rPr lang="el-GR" dirty="0">
                <a:solidFill>
                  <a:srgbClr val="FF0000"/>
                </a:solidFill>
              </a:rPr>
              <a:t> στην έκτοπη οστεοποίηση….</a:t>
            </a:r>
          </a:p>
        </p:txBody>
      </p:sp>
      <p:sp>
        <p:nvSpPr>
          <p:cNvPr id="4" name="Content Placeholder 3"/>
          <p:cNvSpPr>
            <a:spLocks noGrp="1"/>
          </p:cNvSpPr>
          <p:nvPr>
            <p:ph sz="half" idx="2"/>
          </p:nvPr>
        </p:nvSpPr>
        <p:spPr>
          <a:xfrm>
            <a:off x="3995936" y="1600200"/>
            <a:ext cx="4690864" cy="4525963"/>
          </a:xfrm>
        </p:spPr>
        <p:txBody>
          <a:bodyPr/>
          <a:lstStyle/>
          <a:p>
            <a:r>
              <a:rPr lang="el-GR" dirty="0"/>
              <a:t>Σε κανένα πειραματικό μοντέλο σπονδυλοαρθροπάθειας δεν αγκυλώνεται η σπονδυλική στήλη</a:t>
            </a:r>
          </a:p>
          <a:p>
            <a:r>
              <a:rPr lang="el-GR" dirty="0"/>
              <a:t>Γιατί?</a:t>
            </a:r>
          </a:p>
        </p:txBody>
      </p:sp>
      <p:pic>
        <p:nvPicPr>
          <p:cNvPr id="5" name="Picture 2"/>
          <p:cNvPicPr>
            <a:picLocks noGrp="1" noChangeAspect="1" noChangeArrowheads="1"/>
          </p:cNvPicPr>
          <p:nvPr>
            <p:ph sz="half" idx="1"/>
          </p:nvPr>
        </p:nvPicPr>
        <p:blipFill>
          <a:blip r:embed="rId2" cstate="print"/>
          <a:srcRect/>
          <a:stretch>
            <a:fillRect/>
          </a:stretch>
        </p:blipFill>
        <p:spPr bwMode="auto">
          <a:xfrm>
            <a:off x="611560" y="1628800"/>
            <a:ext cx="1761706" cy="4525963"/>
          </a:xfrm>
          <a:prstGeom prst="rect">
            <a:avLst/>
          </a:prstGeom>
          <a:noFill/>
          <a:ln w="9525">
            <a:noFill/>
            <a:miter lim="800000"/>
            <a:headEnd/>
            <a:tailEnd/>
          </a:ln>
        </p:spPr>
      </p:pic>
      <p:sp>
        <p:nvSpPr>
          <p:cNvPr id="3074" name="AutoShape 2" descr="data:image/jpeg;base64,/9j/4AAQSkZJRgABAQAAAQABAAD/2wCEAAkGBhQSEBUTEhQWFRQWGRQWGBcXFR4UGBcYFhgXFxgXFBQYGyYfFxojGhUVHy8gIycpLCwsFR4xNTAqNiYrLCkBCQoKDgwOGg8PGCwkHyQpLCwsLCwsLCwsLCwsLCwsKSksKSwpLCwsLCwsKSwsLCwpKSwsLCwsLCwsLCwsKSksLP/AABEIALkBEQMBIgACEQEDEQH/xAAcAAEAAQUBAQAAAAAAAAAAAAAABgIDBAUHAQj/xABBEAABAwIDBQUFBgUDBAMBAAABAAIRAyEEEjEFBkFRYRMicYGRBzKhwdEUQlKSsfAjYnKC4RXS8TNTssJjk6Ik/8QAGQEBAQEBAQEAAAAAAAAAAAAAAAECAwQF/8QAIREBAQACAgICAwEAAAAAAAAAAAECERIhAzFBURMiYQT/2gAMAwEAAhEDEQA/AO4oiICIiAiIgIiICIiAiIgIit164Y0ucYA5oLiKHYz2n4VtR9OnNRzCQ4tHdkRo7iL6jw8IljPaFjMTVdTw8UmSLxJDeRcbBxsbaA3Imxi5yOs1sS1vvOA8TyWmx+/GDpCXVm9BxPWOXVc0xtOo5x7Sq9znASAYMCQLGAJB429FHMTsSl2kvIcW/cDu8XAyA98QxrRroBMyLKbicnW8R7UMK0ZgHuaJu1snpAnUyPVYD/apxGGeBNpIBPncAep6cVzPaRI7rWS+zzYZGtuZyluUE8zmPHkVjDGloALsme+uV0RYN7WYM2vOug0GLmstrrWE9psmH0oPIOvHgb6fPks6n7RaIbNRjx0aC+PF0ALhLN4Yc5gqBjATLoLzrwLrvI/E6ZJ0NoqwW9r2PIe59VgjKTNMHjMTYAG5iPJTlVfQ2C3xw1SwflOsPGQjxlbhlUG4IK4DhNu06gkZpJ5ETPIwJ8QfVZ2zN5qjP+lWqMLRGUwWtv8AhdMa8/jdX8k+V7dzRQTdz2jAjJiy1ru6BUaCGuJ55rDyNlOKNZr2hzSCDoQZC3LL6VWiIqCIiAiIgIiICIiAiIgIiICIiAiIgLW43eGhSdle8ArI2piezovdyH6kD5r573x2znqnvX73x4fA/BdMPHcpazctXT6LpVg5oc0gg3BGhVa4b7J9/wB2Hc7D4lx7GW5XOPuB7g2b/cDnMB5Z5+6up7e3mFJsU+8+csC5tEkDjafRc2mXtrbzMO0TdxsG84v5Ln+8hq4l3feQ0tIyA90S4EnramDH8rvxFXTWe8uqVDmcWt10BgCG8ZJJWrx21mw2kD3ick/hEnNI1u0H8yxcvpyyu2P/AKaylfLEkkjicwzQeLiSAT4gc167FMZNokiTwAPKPA3HE9VpNs7y0w7MDeWF3EGAA1jALul5k3vleLcIY7br3Oc81OLoaSRGa1suuUNi0XNtJUjPC/Dp42mHOLRDeZJsJvBOrqkSTMgKzjMTSp0i5pcA4k5ssucQMoLARqeE8DPGVCNn4suIexxDYOUPGZzoAECmLG4kjQQ3SSBlUMfUqPNKmHvdpLQXG/3cznCXSZJkCwEAWMXX2yNs7XHuvbAjN33zlcBMuMSTmHvEnSQHKK1mPDTU7onRxOSABoxhAcAebYLuWqmJ3XyUXODqLw0y9rXiWXiXPa0F5zQCRpOh0NWz9m0C1xZlLpElre848mgi0xynzUu8fbeP8QJ9Qtb7ha91wS7vRzE+7P8AKJPMaGzhWOe50Cw1BdefOSTPRSLaeyP4hawBmUEvJbLGn8LcwGYxMkXk+a1OIwRZJAa0aau8oAEX5Eym1eYzaD6eX3SdZmSbCzzBk8L/AAVzZW85p2NNpvZ0wWg8DrPmtJVqW06mTN9NNJv8VRl04Tr+5utcZpXRjvDTqtDGMAMS4tdJuPeHdnjwCmm4W/nZVW0Kj8zHWbmce7xkkNgATpHJcTpVXAAZ+64e73vDQa6rZbJ2o5jwA7s8paWw4N04C8esrEnGr7fXjXAiRcFeqKezzeYYvDTmBeyA7vZo84vxupWu5BERAREQEREBERAREQEREBERAREQaHfuqWbPrvH3A1/kx7XH4Ar5k2lju0rd0WJgAjkYJHMf5X1Vt/Z32jCV6H/dpVaf52Fo/VfH2Mpd5oIgtAaQZJDuM+ZPr5L1/wCfLqyOeWO8pUpOEaxj3uN+yqy2bkEDUdDlPopTuVvMaw7FzgalISwn3nMDYgnjyJ5OaeZUGxIhtZoMFtKC0iNYkiLFpBaZ6lZHs7wefENqA99ndg6OD2Ob8NPTy8/m7tjdnWq6ptPaBa1wa33QS2fGR5g0x+YKB47HZamQkN7RgE2kcSZ5kPa0DmTrK6TWfTi4/FPXKDP6NP8AcFCtpU6Faox2QABoynjM3mNAAQfPwXnc9IUcE4vAdTJygsJmS50Oc6mBrcy2f5XHUysd27FbiACZLRIk/ieSPdaOZtwGq65g9hUqhLnd1xcXWFxmDgB4ySbcivcfsttLuMPcht9TlHdaL9YA6wputbcYptqUi2zml4y6aiY7o1K3WLqHCYctBy1q38OwE02CC8ZvxGWi0e85bLA02h9TFPEBmYUmkyREy4+X7uoxvNizUrsYbFrKYt+J47R9ueZ5Hku2OPW2tfaUbGcaOCrudcGl2YEFwGdzRJAuTcnhpwVWydsABtOnU/h+GRzZtcmSTrrzEHlo9v7UyUaWGiS056o/mIim2OMNLjHN/RWdmbTZSaYgnWcuVrYme+QSSeglZ83vpn326RQwgc0zADtATe2rnAHTTUxzhaTG7Nw9VxDSyo7magDWeAYc3WFiYLNXYXVXFkwQA6GRrqMrRYjWfisyjXp02Oy5Wgd0tYyQec1GyfSy4Ta1G8bsrKctNjSAO8/sg4HwlznAcIuStZUwQpsDmhveMguIkR/KDHHr4LcY/EiIdDRMkimX2HCSCNI6dQtQSM852nMCMrItpHdIA8gZWuxRhKzC1zahkn7x7oBPW820kj4LFxwDXQ0iOBaQ4GeEg+Fl5VrgMykeAIcP7gc5v8FafWzN4GBwtpYEjjZakadg9ie1A3EQLmoGgyYiJ0aBfxtr694XyBuht52HqgtDRlIeTGYw25BlwEW0GphfU+7W81DGUW1KFVtSwzAHvNdFw5pu0+K6SdJ6bhERVRERAREQEREBERAREQEREBERAXzd7at1nYbGmtSEU6kvEaNcTL/C5B8PAr6RXKfapUbWeykWyZkXiCBBnlYxGhDjqJWsfJcLuM5enz/V2m9wcCdWhn9ocHAfJSncTC1GgVW2l4Df7Q4kjnBM/wBizTuiWAGo0BrXRmiCO+A0nXgSCDOk8Vu/sDaDW5SBGURyySJtza1oP+VjPLkWrO8e2g2jOaCzOxovEOOZubrFMg9SeShtLaTg6C7uE26NEA8dSGGR0WRtiq+oQHSGtdlmJu5zSZ8M8+Mc1rcbsksaYNgA4XmQczTAHUR/yszsjpmwtuipTadJILjymAPOC9b3H4rO9rYGhcbxldOVo6xJPjC5juxjCwinUgEOE+LR7zhNzFQeik9PHS8VXS0EDLPCSHGeQ/iAnwjgs1LERxlXLUdSN2nNUqR91nvOaOuWGjqQtLhcXmxDsS4TldniYl5Mtb5nXoDyW33tmpin9kcwcIcQIAAjMHHoWejVH8cWjuMnK0kAm2c8XEcOUcBHUrrMm6tEvqPOrnuJJ5kk3nndZuHe5hDXVcgmCJJgeDbEX0lYArQeXhZUuq3sT8+qzZsStu0ctMimWmSMpAgk8ZknLx+qtjaAAGao6WggF7WjKTrAsR6HVR/B18psDmPmPMGxCzG1w2SfeMiQQRfgW35n5Fc+OkrKOLDpfIJAHCSZHEiSAdI0Wuztm4ESbRJ8IkER0IR7GWlxJty9JJBCxqjj/wA/GeasgVHX7vG5AtdGusRoePW9rHRW20zrHrosrB4N1R2VgzHkNR1Wythu5sN2ID8gJLYkASQDx6clkUKVfB1O2oOdTc0i7SWm+mZvET3SDxjmukbk7Ebg2B7r1HjvCOHQxr58VI9r7uUcZSJbDKsGDoT/AFDjPNd8ctTVZnkl6sWvZx7am4lzcNjQ2nWMNa8EhjydAQfcdw1M8F1hfKW3d1XU3Q5pY7jwsNY5iDPw5x0j2Ue1Ihzdn455c+zaNZxnNwFNzuJ4AmSdOSmWPzHR2VEBRc0EREBERAREQEREBERAREQUvNiuP73NH24vqZiAMo6A/eBGht1iPXsFTQ+Hj8FyjeF81S4kAfjAkWkEPB0ExfhMFc82cvTUsOYFzQC18kyJBMQZI0ILR4gHy1+NwcMLKdrC5N4ynNreSAW+F+Sy69Yhhdky6TByzGYiJ5uA15meM41XFkEgNDnCHEZusteDfiYJnjx70ZZiMY7AcQZDe9Mgl2bK4+PfhklR1mIdEAd0GBaBBLi4EnQX9AVMtr0ppObMTImNXZgLN4S79AogG6gQD+HkZc+HGf548G9FpqNrsrBue9jjmcJc+2pc9xBJtcZWgx4re1qLpaG3YX94k5jlDmyRGpLxpyPW+DsqnmH8ORkFuryLO6ABzR0joSpThYcDGkuBtBJmGEX0geNysZNNHiNlsyFjGiGj3pzOc6TLWtFgZaJJsCI4KA7bw+SqRaOlx5H96FdaxGEZTDhE2sRYFxlzi4gd0Tr4n+Zc72jRqYjEZQMw4CABBMgkcjr4aaJje0RcFHNI1XYNmbq0aLILGl/F1je3MHjwt4LD2zu3Sqsktgwe8BcQdQeS9Uwtm2PyRy2kDP7Ky69ENIJgkcBceZDpAMqb4XdalTf0g6j4Hl0PC4vKwd4dnDI11JpkSM0xIGmXp4H73GbYuGX0vOIZVHe5/P6r2lTzTfw6nlEo8lxuL89NVSxsmOKjS9TpEnKOOlvl+9F0HdbZIod9zZeQIOojiMwmDpw4m+kR3YWFZaxc6xiLT6/vj16fu3u6+s4OcOVgIHkF0mOvbjld9Nxuts91V+Z+nAdPPy9FOzsBpAIEEKvYuxxSaLLbKWt449IRvHu/2rCHtBLe806XGseIXCt6t3wwnukOEXNp1a3w0aJP4TrK+p69AOEFc6383WztnLJu381x5F0Dxcrjfhr0s+xr2guxVP7JiTNekO64m72C3em+Yaek316gvlWkKuDrsxFIw6kZzcHcZIFzIiRxkr6U3W3gZjcJTxDLZwMzZnK8e82eh+SljTbIiLIIiICIiAiIgIiICoqVQ0S4gDqvXugEwTAJganwUIx+8x7IV8RTqU4JaylANR7+TAPdFjLtbHQa6xxtWTaW1toNynLcwY4fqufbSqteXdozISYgnhpM+fkto/aFZ1TsqQBc1oqVifcos1DAYl1QgfMrTbxuY6DczPE9YNhfw+Kz5cJJDOSRH8axgljnAAA90y0yDYgnjOh4m3Fc9xG9LGYhrmA5bZxprElt4iw9OcFSbfer/wDyEiDlgCQJEwJaTM+HIyuaVHUuyZAqdrLs8kZMv3coiZ1mbLGOO444dukVC19DtAQ+Xscy9pnugeXDh3uSjOEYO3Et7rnw6RAy5qTTHSATPKea226NZ78BkpyXB7hlPGxcInhPzXtTCluIeJyNiSR7o7uTS2sjxz+ajcXcXjG0KLn95ovaILi7M7KSNAS4E9I1lY+zd6c72hsEwGiTAaBFyPQ8T5ROh3nxRzmm4mBUdmtfumPdnXvHjBkD7q1dKpTZXBa5zqTagiW5XOYDqWgkAxwk68VeO407rQwoq6gy4SM0ARrEDgI04rnO08d9ixr6nZuc42EHhpJueVvHgppsLH3dqDaATMEt0cfumItM201UO2lsqtWxTnHs2sa7vPqhrgAdBlIlwiI8/FZ8c3kYyZdVgbR3+xGjGdnN5cJJHmFhDfHFvdZwI5Boi+vgpSzA4So5lNlem95sGU2OIJ/oLi1viIUhq4bC4OmM4z1HWbTYyXu/tFvMr3cf6fjxk2g1PaGNquGWgNIvdv7iR6clnjZeKDe/TpRqS4uAbedCdOF1JXfbsQIoUW4Vp4uGep6aN+K9wnssrVTOIq1KvQuIb+UK7kSXDH4QahVo0nHLTFauToy9NsWmeAPJbDZe59bFPz1GgE6BogNGsD1K63sn2Z02ADKAOQEKX7O3cp0xYBceUnpnK3L40gO63s1ayCQukbP2UykAAFmMpgaKpYttWYyCIijQsbH4MVGEFZKIOG7/AG7PYOLwBkeY0s0ggj9SfAKz7IN5jhcY7DVD/Cruj+mobMP91mnqWlde3n2GMRQew8WuHnFj8AvnXalJ9Gq0uHepuc13Anl/+Y82yuk/aJPp9SItPultsYvB0q0guLRmj8QsT5xPmtwuaiIiAreV3Men+VcRBbyu5j8v+Uyu5j8p/wByuIgt97+U+o+qZnch5H6hXF4XQgtuqGDYjyn9CojT3afSp1KjqgxFcNik1zMgbcOcxgc6e9ESTMQpccUz8TfzBeHFs/E31Cstg1+7eznUqE1Q0VqhdUqwcwzPMxm4gCG+Shm/2zH0nB1IFtM3kMLw3m3K0Wngp/2tP8TR4GP0VjHU2VKbmF7CCPvQf0IWcpyZvcfP29NYmmaeUlpBsQYPSOY14m3Rc+Zs1xLQ4EDUWguGtjx1Xbd5tgOYHs/hubeMkA5dLFpmb6nkFyfauGqYWrlDnAaRlDYi8OaBlf4hSY2OWOXwl+wtlCjTAYHOF394XFodmtaM09ZCu9kyrUZLswb3ja7hTdTlwHBvdAngAdVG9h7z535XQ0CS3UmYPrf19VsKWPc05xrGUwZABiToc0EMdHE+iXG2bdJGn23sw16rg0gFoc+LaGJtw73F0WLVqtmYMmoGEOEEF0NL3EtP3SwTAMGJ4eC2W18Q0SJc1pknK6CXcS/8RJgk3GgEQSd5svJh6AxFRweBoCZvHExJN+A9FO/S26Zn+ofZ5e8HtXA9nTkTcAQADIHdBNhwBUUq7FxFfEOFwHkuMTBJ1iSZ81vtj4oYjEHEPBJIqZLAQ2nBOUDoTKlNPFEYmexcWMptqNqsbnJDgYa9gBOUwRImDC6+PxzGbvtq7k/VrNibv/6c5rxSfVqvY9rMomXmA0OPAXkxwB5Lq26u4rKNMPq9+s4Ave65k3IHIToAtvsTA06lClVh4zsa8BxgtzAGDAFxMLa/ZBzd+d31TltmTpbpbNY3RoV9tEDgrf2NvX8zvqn2NnL4n6rKr8IrH2NvX8zh80+xt5u/+x3+5FX0Vj7Lyc8f3T/5Sq20yPvE+MfIBBcREQEREAhcP9rOyBTxFQxDarQ6Zi4lro88pXcFy720M/6AIkO7Vvq0CPArWN0LHsN2uXUXUja5IHItOV49YP8Ad0XWFw32TVDTxBHAun8zQXfEu82ruSZIIiLKitOxLZjU8hc+caea9rUs30m3mBr4KhuEGhJI5Dut9B85QUVMUR+Fv9Tr/lGvqqe0J+84/wBNPKPVwP6rJZSDdAB4CEdVAtqeQ+fJEY3Z/wAjz/U+3oHfJeGlF+zpjxdH/osnK46mOg+pXraQHC/PU+pQ0x21X8Gt8p/UgBCa3AM85+SyiYVk4scJd4afmNvigoDa3On+Vx/9kAq8SzyBHzKds93ugAc9fjb4SFR2M6uc/oDDfOICDS707PFWmc4puc0GBYk20gsJuuV71bDBph/ZFkcbC45FrrjxE+C7h9lAH3WDp/uKhW8GzGlziQCDo7LLvAOJt5lbxrh5MdXlHz7j9osaW9mzKWmZm7ps7MOvznjbJqbd7hdl7xmTB0A7o8yB6nms/e3c19PEhzWksqOjWSCbm0aQDc8ZVG2t2yKTQ2S6Bc6eEcD9FvPPk+l/nwmeG1rB9liKYpiz3ESS1rpcBmLgfO4t+qo3mpuc5tJr3Gm0DuwA1p5ZBEHxHms7Y+xvstI1a9y4dwX7rmmxaQRe8yNI4yqMDhn165e4k5uZuDyPPpIngpP27eHyZby3GbuvTPaYXLJFDtBVEQMtQgXOnO/VdE3Axoo1adEzUe3tabCIIfRzEg5gSDkIi3VZu6O57DSeKjSA9pa6BIIIiHDiphs3ZP2emxtNrKjWZspIAeM0ycw4mToOKlsnTUytjZMxh4tA6FwB9Cq+2d+A/mH1VtuOBs5pHO2YecXHmArlNjCJYfym3oLLmp27v+271b/uXv2nmx48p/Qle5XDQg+Ij4j6J20agj4j4fMIPPtbeMjxaR+oVTK7To4HwMqprwdDPgvH0gdQD4iUVWis/ZQPdJb4G35TI+C9YHDUhw9D9D8EF1ERAREQFy32zVATRbN2io/1ED1IjzC6kSuHb8bW+1Yl7mnujuj+kEBvqSXeEKwWPZswnEgzq8/DKf0K7u3RcZ9l+zD27TyzO9TlH/gT/cuzq5JPYiIsqIiILRJdpYc+J8Pr/wAqtrANFUqHU519OH+UFLsSJgd48hf14DzXnfPJo/MfoPirrWgWFlZfXJOVl+buA+p6evUih9NoP4nDi4yB1PBvkF6Gzf3ups0eA4+PxVbKAAveL308f86qrtCfdHmdPIcUHhp8XGfgPT6yvDVJHcHmbD6n93VTaPE3PX5DQL2o/gNT+5KKx30gLuOd2t7NHWOA8ZKtVsHnHe1OlvdHExw6DqJWWKP1J5nh5f4VQHeJ8B+/giaQXeLBZDBYHNtBjvN8D4Sont7amHp0zlBe/g0tIHmfouvbQ2e2q0ghc/23uZLpAlbmlnkz8csxcefSrYisX1ZdJNjoAeAHKLR0U13R3VgAiZ5/Ijkt9htzXSIHwU33f3d7ISen6LVsjhJavbGomnTblvIBA5jpw9Ijktmyo1xv3Xeh9ePn6KjssriI7p70cj94t5GYP93rkOpBwv3hz+cj5Lk7SKH0zxGbkRZw8D/wrJYCZIzdR3ag9IJHh8VdyuZpL28j7w8D97z9VU17X+XkR8wgpY10S12YfzX9HD5yqvtEe8C3rq31GnnCodSc0y2/MaE/KetvNXqVUOEj6EdCOBQedm11/iD8wvMrhoZ8bH1H0R2GEyJaebbeo0PmF41zhqJHMWPm36eiCoVhobHr8joVcXhEoAivUREBEUY3x32p4NuRsPruHdZwaD9+oRoByFzw4kBg+0XersKJoU71KgIPRuh8JmPPiuVYOi6o6BYGXOPQTMePdE9Oquk1cVWM5qlR5vwjqYsALDkJMCymew93gSKTLgEZ3fiy8B0BJ9F0nSZXSR7hbKyU88a6eA0+Cl6s4TDCmwNGgV5Yt2SagiIooiIgIiILTmE66cuf9X0QHLYCT6eZPBXUQWxS4uufgPAK4iIKXvgSvKbIudTr9B0VRC9QEREBUPpA6hVogobRA4KtEQeFunRUNZBtofgfof3qriICtVaANxr+/wByrqILdKeP+fPgfFevpA30PMa/5VaIPAvV4XJmHNB6ix6+0KTBL6jGgfieG/qVqMXv3g2GBXY93KmQ8/Ax8UG/VrE4ptNpc9wa0cSY/Vc/2p7V4kUqTv6nfQwoljMZiMc8Zy58zzDWgcb2b6D5rXES7ef2mATTwpBcbZjeP6R9VC8PsmriKnaEuMmXPdafP4evSNzszdZjYloqP/C3QeLo+H1tLcHu3UqRn7jB90WHnzWuozy+mq2TsZsdnRGvv1IgujgOim+ydlNosAAur2C2e2k2GhZSxbsk+aIiKNCIiAiIgIiICIiAiIgIiICIiAiIgIitYnENpsc9xhrQSfJBVWrNY0ucQ1ouSTAHiSo7i9+KYtRYavX3WnwMEnyC0+Jq1Ma4PfIpT3GC/gSOJ6mwmy2uD2LUjutbT6nvO+K1rXtLWM/eDGvHcp06YPFwcSPUj4gLW4nE48zONYzwFNoHmR81JDuqH/8AVqOd0mB6LKo7s4dogUwfESm4naCjD4l0TtHNzy1BHoJ+BCr/ANHeQJxhM/8AyE/CTHwXQqey6TdGNHkrgwTPwN9FNnbmp3dFx2863zObPxMqlu6A17aeUuMfHh5Lp32Zv4R6LwYZv4R6K7NVy1+5LXGTVc7wLnR4CMvwKyaO4rBqKjzzvJ8SV0wUxyC9hTZq/aCYTcm8tpMZ1f3z6aesre0N1GwA9xI5Duj0C36Js4/bGw2zmUxDWgLJRFGhERAREQEREBERAREQEREBERAREQEREBERAWPjsE2qwsdoYnyWQiCxhsE1gsFfREBERAREQEREBERAREQEREBERAREQEREH//Z"/>
          <p:cNvSpPr>
            <a:spLocks noChangeAspect="1" noChangeArrowheads="1"/>
          </p:cNvSpPr>
          <p:nvPr/>
        </p:nvSpPr>
        <p:spPr bwMode="auto">
          <a:xfrm>
            <a:off x="155575" y="-1790700"/>
            <a:ext cx="5524500" cy="3743325"/>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3076" name="Picture 4" descr="http://cdn.orkin.com/images/rodents/deer-mouse-illustration_2388x1617.jpg"/>
          <p:cNvPicPr>
            <a:picLocks noChangeAspect="1" noChangeArrowheads="1"/>
          </p:cNvPicPr>
          <p:nvPr/>
        </p:nvPicPr>
        <p:blipFill>
          <a:blip r:embed="rId3" cstate="print"/>
          <a:srcRect/>
          <a:stretch>
            <a:fillRect/>
          </a:stretch>
        </p:blipFill>
        <p:spPr bwMode="auto">
          <a:xfrm>
            <a:off x="5364088" y="4724799"/>
            <a:ext cx="3148236" cy="2133201"/>
          </a:xfrm>
          <a:prstGeom prst="rect">
            <a:avLst/>
          </a:prstGeom>
          <a:noFill/>
        </p:spPr>
      </p:pic>
    </p:spTree>
    <p:extLst>
      <p:ext uri="{BB962C8B-B14F-4D97-AF65-F5344CB8AC3E}">
        <p14:creationId xmlns:p14="http://schemas.microsoft.com/office/powerpoint/2010/main" val="763112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l-GR" dirty="0"/>
          </a:p>
        </p:txBody>
      </p:sp>
      <p:sp>
        <p:nvSpPr>
          <p:cNvPr id="6" name="Content Placeholder 5"/>
          <p:cNvSpPr>
            <a:spLocks noGrp="1"/>
          </p:cNvSpPr>
          <p:nvPr>
            <p:ph sz="half" idx="2"/>
          </p:nvPr>
        </p:nvSpPr>
        <p:spPr>
          <a:xfrm>
            <a:off x="5220072" y="1600200"/>
            <a:ext cx="3466728" cy="4525963"/>
          </a:xfrm>
        </p:spPr>
        <p:txBody>
          <a:bodyPr/>
          <a:lstStyle/>
          <a:p>
            <a:r>
              <a:rPr lang="el-GR" dirty="0"/>
              <a:t>Τα ποντίκια που δεν δέχονται μηχανικό </a:t>
            </a:r>
            <a:r>
              <a:rPr lang="en-US" dirty="0"/>
              <a:t>stress</a:t>
            </a:r>
            <a:r>
              <a:rPr lang="el-GR" dirty="0"/>
              <a:t> δεν αγκυλώνονται (χωρίς να επηρεάζεται η φλεγμονή…)</a:t>
            </a:r>
          </a:p>
        </p:txBody>
      </p:sp>
      <p:pic>
        <p:nvPicPr>
          <p:cNvPr id="1026" name="Picture 2"/>
          <p:cNvPicPr>
            <a:picLocks noChangeAspect="1" noChangeArrowheads="1"/>
          </p:cNvPicPr>
          <p:nvPr/>
        </p:nvPicPr>
        <p:blipFill>
          <a:blip r:embed="rId2" cstate="print"/>
          <a:srcRect/>
          <a:stretch>
            <a:fillRect/>
          </a:stretch>
        </p:blipFill>
        <p:spPr bwMode="auto">
          <a:xfrm>
            <a:off x="683568" y="188640"/>
            <a:ext cx="3852490" cy="1426848"/>
          </a:xfrm>
          <a:prstGeom prst="rect">
            <a:avLst/>
          </a:prstGeom>
          <a:noFill/>
          <a:ln w="9525">
            <a:noFill/>
            <a:miter lim="800000"/>
            <a:headEnd/>
            <a:tailEnd/>
          </a:ln>
        </p:spPr>
      </p:pic>
      <p:pic>
        <p:nvPicPr>
          <p:cNvPr id="1027" name="Picture 3"/>
          <p:cNvPicPr>
            <a:picLocks noGrp="1" noChangeAspect="1" noChangeArrowheads="1"/>
          </p:cNvPicPr>
          <p:nvPr>
            <p:ph sz="half" idx="1"/>
          </p:nvPr>
        </p:nvPicPr>
        <p:blipFill>
          <a:blip r:embed="rId3" cstate="print"/>
          <a:srcRect/>
          <a:stretch>
            <a:fillRect/>
          </a:stretch>
        </p:blipFill>
        <p:spPr bwMode="auto">
          <a:xfrm>
            <a:off x="3131840" y="1844824"/>
            <a:ext cx="2160240" cy="4525963"/>
          </a:xfrm>
          <a:prstGeom prst="rect">
            <a:avLst/>
          </a:prstGeom>
          <a:noFill/>
          <a:ln w="9525">
            <a:noFill/>
            <a:miter lim="800000"/>
            <a:headEnd/>
            <a:tailEnd/>
          </a:ln>
        </p:spPr>
      </p:pic>
      <p:pic>
        <p:nvPicPr>
          <p:cNvPr id="1029" name="Picture 5" descr="http://www.bioseb.com/bioseb/pages/objets/image/item/TSTnew_gallery3.jpg"/>
          <p:cNvPicPr>
            <a:picLocks noChangeAspect="1" noChangeArrowheads="1"/>
          </p:cNvPicPr>
          <p:nvPr/>
        </p:nvPicPr>
        <p:blipFill>
          <a:blip r:embed="rId4" cstate="print"/>
          <a:srcRect/>
          <a:stretch>
            <a:fillRect/>
          </a:stretch>
        </p:blipFill>
        <p:spPr bwMode="auto">
          <a:xfrm>
            <a:off x="0" y="2060848"/>
            <a:ext cx="2843808" cy="3743325"/>
          </a:xfrm>
          <a:prstGeom prst="rect">
            <a:avLst/>
          </a:prstGeom>
          <a:noFill/>
        </p:spPr>
      </p:pic>
    </p:spTree>
    <p:extLst>
      <p:ext uri="{BB962C8B-B14F-4D97-AF65-F5344CB8AC3E}">
        <p14:creationId xmlns:p14="http://schemas.microsoft.com/office/powerpoint/2010/main" val="1894451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Rectangle 8"/>
          <p:cNvSpPr>
            <a:spLocks noGrp="1" noRot="1" noChangeArrowheads="1"/>
          </p:cNvSpPr>
          <p:nvPr>
            <p:ph type="title"/>
          </p:nvPr>
        </p:nvSpPr>
        <p:spPr/>
        <p:txBody>
          <a:bodyPr/>
          <a:lstStyle/>
          <a:p>
            <a:pPr eaLnBrk="1" hangingPunct="1">
              <a:defRPr/>
            </a:pPr>
            <a:endParaRPr lang="el-GR"/>
          </a:p>
        </p:txBody>
      </p:sp>
      <p:sp>
        <p:nvSpPr>
          <p:cNvPr id="9218" name="Content Placeholder 2"/>
          <p:cNvSpPr>
            <a:spLocks noGrp="1"/>
          </p:cNvSpPr>
          <p:nvPr>
            <p:ph sz="half" idx="1"/>
          </p:nvPr>
        </p:nvSpPr>
        <p:spPr>
          <a:xfrm>
            <a:off x="457200" y="1773238"/>
            <a:ext cx="4038600" cy="4352925"/>
          </a:xfrm>
        </p:spPr>
        <p:txBody>
          <a:bodyPr/>
          <a:lstStyle/>
          <a:p>
            <a:pPr eaLnBrk="1" hangingPunct="1">
              <a:defRPr/>
            </a:pPr>
            <a:r>
              <a:rPr lang="el-GR" sz="2800" dirty="0"/>
              <a:t>Προ τετραετίας είχε ενοχλήσεις στον </a:t>
            </a:r>
            <a:r>
              <a:rPr lang="en-US" sz="2800" dirty="0"/>
              <a:t>AP</a:t>
            </a:r>
            <a:r>
              <a:rPr lang="el-GR" sz="2800" dirty="0"/>
              <a:t> αχίλλειο τένοντα.  Τα ενοχλήματα υποχώρησαν μετά από συστηματική χρήση ΜΣΑΦ</a:t>
            </a:r>
          </a:p>
          <a:p>
            <a:pPr eaLnBrk="1" hangingPunct="1">
              <a:defRPr/>
            </a:pPr>
            <a:endParaRPr lang="el-GR" dirty="0"/>
          </a:p>
          <a:p>
            <a:pPr eaLnBrk="1" hangingPunct="1">
              <a:defRPr/>
            </a:pPr>
            <a:endParaRPr lang="el-GR" sz="2400" dirty="0"/>
          </a:p>
        </p:txBody>
      </p:sp>
      <p:pic>
        <p:nvPicPr>
          <p:cNvPr id="6148" name="il_fi" descr="ANd9GcQ26QV8UpOTcsBFdL8gmn8_3meDKKhH-aPFV96F9W3Y8xcSe_x_&amp;t=1"/>
          <p:cNvPicPr>
            <a:picLocks noGrp="1" noChangeAspect="1" noChangeArrowheads="1"/>
          </p:cNvPicPr>
          <p:nvPr>
            <p:ph sz="half" idx="2"/>
          </p:nvPr>
        </p:nvPicPr>
        <p:blipFill>
          <a:blip r:embed="rId3" cstate="print"/>
          <a:srcRect/>
          <a:stretch>
            <a:fillRect/>
          </a:stretch>
        </p:blipFill>
        <p:spPr>
          <a:xfrm>
            <a:off x="4427538" y="1643063"/>
            <a:ext cx="4506912" cy="3730625"/>
          </a:xfr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200" dirty="0">
                <a:solidFill>
                  <a:srgbClr val="FF0000"/>
                </a:solidFill>
              </a:rPr>
              <a:t>Κατά συνέπεια..</a:t>
            </a:r>
            <a:br>
              <a:rPr lang="el-GR" sz="3200" dirty="0">
                <a:solidFill>
                  <a:srgbClr val="FF0000"/>
                </a:solidFill>
              </a:rPr>
            </a:br>
            <a:r>
              <a:rPr lang="en-US" sz="3200" dirty="0">
                <a:solidFill>
                  <a:srgbClr val="FF0000"/>
                </a:solidFill>
              </a:rPr>
              <a:t>O</a:t>
            </a:r>
            <a:r>
              <a:rPr lang="el-GR" sz="3200" dirty="0">
                <a:solidFill>
                  <a:srgbClr val="FF0000"/>
                </a:solidFill>
              </a:rPr>
              <a:t>ι ασθενείς θα πρέπει να αποφεύγουν την υπερβολική καταπόνηση</a:t>
            </a:r>
          </a:p>
        </p:txBody>
      </p:sp>
      <p:sp>
        <p:nvSpPr>
          <p:cNvPr id="4" name="Content Placeholder 3"/>
          <p:cNvSpPr>
            <a:spLocks noGrp="1"/>
          </p:cNvSpPr>
          <p:nvPr>
            <p:ph sz="half" idx="2"/>
          </p:nvPr>
        </p:nvSpPr>
        <p:spPr/>
        <p:txBody>
          <a:bodyPr/>
          <a:lstStyle/>
          <a:p>
            <a:endParaRPr lang="el-GR"/>
          </a:p>
        </p:txBody>
      </p:sp>
      <p:sp>
        <p:nvSpPr>
          <p:cNvPr id="6" name="Content Placeholder 5"/>
          <p:cNvSpPr>
            <a:spLocks noGrp="1"/>
          </p:cNvSpPr>
          <p:nvPr>
            <p:ph sz="half" idx="1"/>
          </p:nvPr>
        </p:nvSpPr>
        <p:spPr/>
        <p:txBody>
          <a:bodyPr/>
          <a:lstStyle/>
          <a:p>
            <a:endParaRPr lang="el-GR" dirty="0"/>
          </a:p>
        </p:txBody>
      </p:sp>
      <p:pic>
        <p:nvPicPr>
          <p:cNvPr id="2052" name="Picture 4" descr="https://encrypted-tbn2.gstatic.com/images?q=tbn:ANd9GcTjKIZjBlcRqWbjXd4Vp2P5MiNgOZ-tX4lQCmoT-zl-hiUhMUWctw"/>
          <p:cNvPicPr>
            <a:picLocks noChangeAspect="1" noChangeArrowheads="1"/>
          </p:cNvPicPr>
          <p:nvPr/>
        </p:nvPicPr>
        <p:blipFill>
          <a:blip r:embed="rId2" cstate="print"/>
          <a:srcRect/>
          <a:stretch>
            <a:fillRect/>
          </a:stretch>
        </p:blipFill>
        <p:spPr bwMode="auto">
          <a:xfrm>
            <a:off x="0" y="1988840"/>
            <a:ext cx="4283968" cy="3743325"/>
          </a:xfrm>
          <a:prstGeom prst="rect">
            <a:avLst/>
          </a:prstGeom>
          <a:noFill/>
        </p:spPr>
      </p:pic>
      <p:pic>
        <p:nvPicPr>
          <p:cNvPr id="2054" name="Picture 6" descr="http://ehealthmedical.com/wp-content/uploads/2011/11/Weight-Lifting-Is-A-Form-Of-Exercise-300x300.jpg"/>
          <p:cNvPicPr>
            <a:picLocks noChangeAspect="1" noChangeArrowheads="1"/>
          </p:cNvPicPr>
          <p:nvPr/>
        </p:nvPicPr>
        <p:blipFill>
          <a:blip r:embed="rId3" cstate="print"/>
          <a:srcRect/>
          <a:stretch>
            <a:fillRect/>
          </a:stretch>
        </p:blipFill>
        <p:spPr bwMode="auto">
          <a:xfrm>
            <a:off x="4572000" y="1844824"/>
            <a:ext cx="3888432" cy="3888432"/>
          </a:xfrm>
          <a:prstGeom prst="rect">
            <a:avLst/>
          </a:prstGeom>
          <a:noFill/>
        </p:spPr>
      </p:pic>
      <p:pic>
        <p:nvPicPr>
          <p:cNvPr id="7" name="irc_mi" descr="dT85e6aqc"/>
          <p:cNvPicPr>
            <a:picLocks noChangeAspect="1" noChangeArrowheads="1"/>
          </p:cNvPicPr>
          <p:nvPr/>
        </p:nvPicPr>
        <p:blipFill>
          <a:blip r:embed="rId4" cstate="print"/>
          <a:srcRect/>
          <a:stretch>
            <a:fillRect/>
          </a:stretch>
        </p:blipFill>
        <p:spPr bwMode="auto">
          <a:xfrm>
            <a:off x="1691680" y="5850979"/>
            <a:ext cx="1122329" cy="1007021"/>
          </a:xfrm>
          <a:prstGeom prst="rect">
            <a:avLst/>
          </a:prstGeom>
          <a:noFill/>
          <a:ln w="9525">
            <a:noFill/>
            <a:miter lim="800000"/>
            <a:headEnd/>
            <a:tailEnd/>
          </a:ln>
        </p:spPr>
      </p:pic>
      <p:pic>
        <p:nvPicPr>
          <p:cNvPr id="8" name="irc_mi" descr="biyLaqEiL"/>
          <p:cNvPicPr>
            <a:picLocks noChangeAspect="1" noChangeArrowheads="1"/>
          </p:cNvPicPr>
          <p:nvPr/>
        </p:nvPicPr>
        <p:blipFill>
          <a:blip r:embed="rId5" cstate="print"/>
          <a:srcRect/>
          <a:stretch>
            <a:fillRect/>
          </a:stretch>
        </p:blipFill>
        <p:spPr bwMode="auto">
          <a:xfrm>
            <a:off x="6228184" y="5994995"/>
            <a:ext cx="863005" cy="863005"/>
          </a:xfrm>
          <a:prstGeom prst="rect">
            <a:avLst/>
          </a:prstGeom>
          <a:noFill/>
          <a:ln w="9525">
            <a:noFill/>
            <a:miter lim="800000"/>
            <a:headEnd/>
            <a:tailEnd/>
          </a:ln>
        </p:spPr>
      </p:pic>
    </p:spTree>
    <p:extLst>
      <p:ext uri="{BB962C8B-B14F-4D97-AF65-F5344CB8AC3E}">
        <p14:creationId xmlns:p14="http://schemas.microsoft.com/office/powerpoint/2010/main" val="333054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0" y="152400"/>
            <a:ext cx="9144000" cy="1143000"/>
          </a:xfrm>
        </p:spPr>
        <p:txBody>
          <a:bodyPr/>
          <a:lstStyle/>
          <a:p>
            <a:pPr eaLnBrk="1" hangingPunct="1">
              <a:defRPr/>
            </a:pPr>
            <a:r>
              <a:rPr lang="el-GR" sz="3600" b="0">
                <a:solidFill>
                  <a:schemeClr val="hlink"/>
                </a:solidFill>
              </a:rPr>
              <a:t>ΠΡΟΣΕΓΓΙΣΗ ΤΟΥ ΑΣΘΕΝΟΥΣ</a:t>
            </a:r>
            <a:r>
              <a:rPr lang="el-GR" sz="3600" b="0"/>
              <a:t> </a:t>
            </a:r>
            <a:endParaRPr lang="en-US" sz="3600" b="0"/>
          </a:p>
        </p:txBody>
      </p:sp>
      <p:sp>
        <p:nvSpPr>
          <p:cNvPr id="48131" name="Rectangle 3"/>
          <p:cNvSpPr>
            <a:spLocks noGrp="1" noChangeArrowheads="1"/>
          </p:cNvSpPr>
          <p:nvPr>
            <p:ph type="body" idx="4294967295"/>
          </p:nvPr>
        </p:nvSpPr>
        <p:spPr>
          <a:xfrm>
            <a:off x="0" y="1600200"/>
            <a:ext cx="8229600" cy="4525963"/>
          </a:xfrm>
        </p:spPr>
        <p:txBody>
          <a:bodyPr>
            <a:normAutofit/>
          </a:bodyPr>
          <a:lstStyle/>
          <a:p>
            <a:pPr eaLnBrk="1" hangingPunct="1">
              <a:lnSpc>
                <a:spcPct val="90000"/>
              </a:lnSpc>
              <a:defRPr/>
            </a:pPr>
            <a:r>
              <a:rPr lang="el-GR" sz="2800" b="1" u="sng" dirty="0"/>
              <a:t>Λήψη του Ιστορικού και Φυσική εξέταση:</a:t>
            </a:r>
            <a:r>
              <a:rPr lang="el-GR" sz="2800" dirty="0"/>
              <a:t>  </a:t>
            </a:r>
          </a:p>
          <a:p>
            <a:pPr lvl="1" eaLnBrk="1" hangingPunct="1">
              <a:lnSpc>
                <a:spcPct val="90000"/>
              </a:lnSpc>
              <a:defRPr/>
            </a:pPr>
            <a:r>
              <a:rPr lang="el-GR" sz="2800" dirty="0"/>
              <a:t>Έμφαση στην ανίχνευση χαμηλής οσφυαλγίας με </a:t>
            </a:r>
            <a:r>
              <a:rPr lang="el-GR" sz="2800" b="1" dirty="0"/>
              <a:t>φλεγμονώδεις χαρακτήρες</a:t>
            </a:r>
            <a:r>
              <a:rPr lang="el-GR" sz="2800" dirty="0"/>
              <a:t> (</a:t>
            </a:r>
            <a:r>
              <a:rPr lang="el-GR" sz="2800" dirty="0" err="1"/>
              <a:t>πρωϊνή</a:t>
            </a:r>
            <a:r>
              <a:rPr lang="el-GR" sz="2800" dirty="0"/>
              <a:t> δυσκαμψία, επιδείνωση του πόνου με την ανάπαυση, βελτίωση της δυσκαμψίας, του πόνου και της κινητικότητας με την κίνηση).  </a:t>
            </a:r>
          </a:p>
          <a:p>
            <a:pPr lvl="1" eaLnBrk="1" hangingPunct="1">
              <a:lnSpc>
                <a:spcPct val="90000"/>
              </a:lnSpc>
              <a:defRPr/>
            </a:pPr>
            <a:r>
              <a:rPr lang="el-GR" sz="2800" dirty="0"/>
              <a:t>Θα πρέπει να αναζητήσουμε συμπτωματολογία από </a:t>
            </a:r>
            <a:r>
              <a:rPr lang="el-GR" sz="2800" b="1" dirty="0"/>
              <a:t>περιφερικές αρθρώσεις </a:t>
            </a:r>
            <a:r>
              <a:rPr lang="el-GR" sz="2800" dirty="0"/>
              <a:t>και</a:t>
            </a:r>
            <a:r>
              <a:rPr lang="el-GR" sz="2800" b="1" dirty="0"/>
              <a:t> στοιχεία </a:t>
            </a:r>
            <a:r>
              <a:rPr lang="el-GR" sz="2800" b="1" dirty="0" err="1"/>
              <a:t>ενθεσοπάθειας</a:t>
            </a:r>
            <a:r>
              <a:rPr lang="el-GR" sz="2800" dirty="0"/>
              <a:t>.  </a:t>
            </a:r>
            <a:endParaRPr lang="en-US" sz="28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0" y="76200"/>
            <a:ext cx="8686800" cy="1143000"/>
          </a:xfrm>
        </p:spPr>
        <p:txBody>
          <a:bodyPr/>
          <a:lstStyle/>
          <a:p>
            <a:pPr eaLnBrk="1" hangingPunct="1">
              <a:defRPr/>
            </a:pPr>
            <a:r>
              <a:rPr lang="el-GR" sz="3200" b="0">
                <a:solidFill>
                  <a:schemeClr val="hlink"/>
                </a:solidFill>
              </a:rPr>
              <a:t>ΠΡΟΣΕΓΓΙΣΗ ΤΟΥ ΑΣΘΕΝΟΥΣ ΜΕ ΣΠΟΝΔΥΛΑΡΘΡΟΠΑΘΕΙΑ</a:t>
            </a:r>
            <a:endParaRPr lang="en-US" sz="3200" b="0">
              <a:solidFill>
                <a:schemeClr val="hlink"/>
              </a:solidFill>
            </a:endParaRPr>
          </a:p>
        </p:txBody>
      </p:sp>
      <p:sp>
        <p:nvSpPr>
          <p:cNvPr id="50179" name="Rectangle 3"/>
          <p:cNvSpPr>
            <a:spLocks noGrp="1" noChangeArrowheads="1"/>
          </p:cNvSpPr>
          <p:nvPr>
            <p:ph type="body" idx="4294967295"/>
          </p:nvPr>
        </p:nvSpPr>
        <p:spPr>
          <a:xfrm>
            <a:off x="0" y="1600200"/>
            <a:ext cx="8229600" cy="4525963"/>
          </a:xfrm>
        </p:spPr>
        <p:txBody>
          <a:bodyPr>
            <a:normAutofit/>
          </a:bodyPr>
          <a:lstStyle/>
          <a:p>
            <a:pPr eaLnBrk="1" hangingPunct="1">
              <a:lnSpc>
                <a:spcPct val="90000"/>
              </a:lnSpc>
              <a:defRPr/>
            </a:pPr>
            <a:r>
              <a:rPr lang="el-GR" sz="3200" dirty="0"/>
              <a:t>Λήψη οικογενειακού ιστορικού. </a:t>
            </a:r>
          </a:p>
          <a:p>
            <a:pPr eaLnBrk="1" hangingPunct="1">
              <a:lnSpc>
                <a:spcPct val="90000"/>
              </a:lnSpc>
              <a:defRPr/>
            </a:pPr>
            <a:r>
              <a:rPr lang="el-GR" sz="3200" dirty="0"/>
              <a:t>Ιστορικό δερματικού εξανθήματος, ψωρίασης, πρόσφατου διαρροϊκού συνδρόμου ή ουρηθρίτιδας, χρόνιων διαρροιών ή διάγνωσης φλεγμονώδους νόσου του εντέρου.  </a:t>
            </a:r>
          </a:p>
          <a:p>
            <a:pPr eaLnBrk="1" hangingPunct="1">
              <a:lnSpc>
                <a:spcPct val="90000"/>
              </a:lnSpc>
              <a:defRPr/>
            </a:pPr>
            <a:r>
              <a:rPr lang="el-GR" sz="3200" dirty="0"/>
              <a:t>Αναζήτηση συμπτωματολογίας από </a:t>
            </a:r>
            <a:r>
              <a:rPr lang="el-GR" sz="3200" dirty="0" err="1"/>
              <a:t>εξωαρθρικές</a:t>
            </a:r>
            <a:r>
              <a:rPr lang="el-GR" sz="3200" dirty="0"/>
              <a:t> εστίες, </a:t>
            </a:r>
            <a:r>
              <a:rPr lang="el-GR" sz="3200" dirty="0" err="1"/>
              <a:t>πλήν</a:t>
            </a:r>
            <a:r>
              <a:rPr lang="el-GR" sz="3200" dirty="0"/>
              <a:t> των παραπάνω, όπως οφθαλμούς  </a:t>
            </a:r>
            <a:endParaRPr lang="en-US" sz="3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idx="4294967295"/>
          </p:nvPr>
        </p:nvSpPr>
        <p:spPr>
          <a:xfrm>
            <a:off x="0" y="274638"/>
            <a:ext cx="8229600" cy="1143000"/>
          </a:xfrm>
        </p:spPr>
        <p:txBody>
          <a:bodyPr/>
          <a:lstStyle/>
          <a:p>
            <a:pPr eaLnBrk="1" hangingPunct="1">
              <a:defRPr/>
            </a:pPr>
            <a:r>
              <a:rPr lang="el-GR" sz="3200" b="0"/>
              <a:t> </a:t>
            </a:r>
            <a:r>
              <a:rPr lang="el-GR" sz="3200" b="0">
                <a:solidFill>
                  <a:schemeClr val="hlink"/>
                </a:solidFill>
              </a:rPr>
              <a:t>ΣΠΟΝΔΥΛΑΡΘΡΟΠΑΘΕΙΕΣ </a:t>
            </a:r>
            <a:br>
              <a:rPr lang="el-GR" sz="3200" b="0">
                <a:solidFill>
                  <a:schemeClr val="hlink"/>
                </a:solidFill>
              </a:rPr>
            </a:br>
            <a:r>
              <a:rPr lang="el-GR" sz="3200" b="0">
                <a:solidFill>
                  <a:schemeClr val="hlink"/>
                </a:solidFill>
              </a:rPr>
              <a:t>ΣΗΜΑΣΙΑ ΤΟΥ ΟΙΚΟΓΕΝΕΙΑΚΟΥ ΙΣΤΟΡΙΚΟΥ</a:t>
            </a:r>
            <a:endParaRPr lang="en-US" sz="3200" b="0">
              <a:solidFill>
                <a:schemeClr val="hlink"/>
              </a:solidFill>
            </a:endParaRPr>
          </a:p>
        </p:txBody>
      </p:sp>
      <p:pic>
        <p:nvPicPr>
          <p:cNvPr id="38915" name="Picture 6" descr="ARHEU04-05-020"/>
          <p:cNvPicPr>
            <a:picLocks noGrp="1" noChangeAspect="1" noChangeArrowheads="1"/>
          </p:cNvPicPr>
          <p:nvPr>
            <p:ph idx="4294967295"/>
          </p:nvPr>
        </p:nvPicPr>
        <p:blipFill>
          <a:blip r:embed="rId3" cstate="print"/>
          <a:srcRect/>
          <a:stretch>
            <a:fillRect/>
          </a:stretch>
        </p:blipFill>
        <p:spPr>
          <a:xfrm>
            <a:off x="1547664" y="1700808"/>
            <a:ext cx="5254625" cy="4881562"/>
          </a:xfr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0" y="76200"/>
            <a:ext cx="8686800" cy="1143000"/>
          </a:xfrm>
        </p:spPr>
        <p:txBody>
          <a:bodyPr/>
          <a:lstStyle/>
          <a:p>
            <a:pPr eaLnBrk="1" hangingPunct="1">
              <a:defRPr/>
            </a:pPr>
            <a:r>
              <a:rPr lang="el-GR" sz="3600" b="0">
                <a:solidFill>
                  <a:schemeClr val="hlink"/>
                </a:solidFill>
              </a:rPr>
              <a:t>ΠΡΟΣΕΓΓΙΣΗ ΤΟΥ ΑΣΘΕΝΟΥΣ ΜΕ ΣΠΟΝΔΥΛΑΡΘΡΟΠΑΘΕΙΑ</a:t>
            </a:r>
            <a:endParaRPr lang="en-US" sz="3600" b="0">
              <a:solidFill>
                <a:schemeClr val="hlink"/>
              </a:solidFill>
            </a:endParaRPr>
          </a:p>
        </p:txBody>
      </p:sp>
      <p:sp>
        <p:nvSpPr>
          <p:cNvPr id="54275" name="Rectangle 3"/>
          <p:cNvSpPr>
            <a:spLocks noGrp="1" noChangeArrowheads="1"/>
          </p:cNvSpPr>
          <p:nvPr>
            <p:ph type="body" idx="4294967295"/>
          </p:nvPr>
        </p:nvSpPr>
        <p:spPr>
          <a:xfrm>
            <a:off x="0" y="1600200"/>
            <a:ext cx="8229600" cy="4525963"/>
          </a:xfrm>
        </p:spPr>
        <p:txBody>
          <a:bodyPr/>
          <a:lstStyle/>
          <a:p>
            <a:pPr eaLnBrk="1" hangingPunct="1">
              <a:lnSpc>
                <a:spcPct val="90000"/>
              </a:lnSpc>
              <a:defRPr/>
            </a:pPr>
            <a:r>
              <a:rPr lang="el-GR" sz="3200" b="1" dirty="0"/>
              <a:t>Φυσική εξέταση: </a:t>
            </a:r>
            <a:r>
              <a:rPr lang="el-GR" sz="3200" dirty="0"/>
              <a:t>Πλήρης και κατά συστήματα φυσική εξέταση, δίνοντας έμφαση στην λεπτομερή φυσική εξέταση του αξονικού σκελετού και του λοιπού ερειστικού.  </a:t>
            </a:r>
          </a:p>
          <a:p>
            <a:pPr eaLnBrk="1" hangingPunct="1">
              <a:lnSpc>
                <a:spcPct val="90000"/>
              </a:lnSpc>
              <a:defRPr/>
            </a:pPr>
            <a:r>
              <a:rPr lang="el-GR" sz="3200" dirty="0"/>
              <a:t>Εκτέλεση δοκιμασίας </a:t>
            </a:r>
            <a:r>
              <a:rPr lang="en-US" sz="3200" b="1" dirty="0" err="1"/>
              <a:t>Shöber</a:t>
            </a:r>
            <a:r>
              <a:rPr lang="el-GR" sz="3200" dirty="0"/>
              <a:t>.  </a:t>
            </a:r>
          </a:p>
          <a:p>
            <a:pPr eaLnBrk="1" hangingPunct="1">
              <a:lnSpc>
                <a:spcPct val="90000"/>
              </a:lnSpc>
              <a:defRPr/>
            </a:pPr>
            <a:r>
              <a:rPr lang="el-GR" sz="3200" dirty="0" err="1"/>
              <a:t>Εμφαση</a:t>
            </a:r>
            <a:r>
              <a:rPr lang="el-GR" sz="3200" dirty="0"/>
              <a:t> σε ευρήματα από το δέρμα και βλεννογόνους, μάτια, πνεύμονες, ουροποιητικό.</a:t>
            </a:r>
            <a:endParaRPr lang="en-US" sz="3200" dirty="0"/>
          </a:p>
          <a:p>
            <a:pPr eaLnBrk="1" hangingPunct="1">
              <a:lnSpc>
                <a:spcPct val="90000"/>
              </a:lnSpc>
              <a:defRPr/>
            </a:pP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idx="4294967295"/>
          </p:nvPr>
        </p:nvSpPr>
        <p:spPr>
          <a:xfrm>
            <a:off x="0" y="76200"/>
            <a:ext cx="8229600" cy="1143000"/>
          </a:xfrm>
        </p:spPr>
        <p:txBody>
          <a:bodyPr/>
          <a:lstStyle/>
          <a:p>
            <a:pPr eaLnBrk="1" hangingPunct="1">
              <a:defRPr/>
            </a:pPr>
            <a:r>
              <a:rPr lang="el-GR" sz="3600" b="0">
                <a:solidFill>
                  <a:schemeClr val="hlink"/>
                </a:solidFill>
              </a:rPr>
              <a:t>ΠΡΟΣΒΟΛΗ ΑΞΟΝΙΚΟΥ ΣΚΕΛΕΤΟΥ ΚΑΙ ΠΕΡΙΦΕΡΙΚΩΝ ΑΡΘΡΩΣΕΩΝ</a:t>
            </a:r>
            <a:endParaRPr lang="en-US" sz="3600" b="0">
              <a:solidFill>
                <a:schemeClr val="hlink"/>
              </a:solidFill>
            </a:endParaRPr>
          </a:p>
        </p:txBody>
      </p:sp>
      <p:pic>
        <p:nvPicPr>
          <p:cNvPr id="40963" name="Picture 6" descr="ARHEU04-05-008"/>
          <p:cNvPicPr>
            <a:picLocks noGrp="1" noChangeAspect="1" noChangeArrowheads="1"/>
          </p:cNvPicPr>
          <p:nvPr>
            <p:ph idx="4294967295"/>
          </p:nvPr>
        </p:nvPicPr>
        <p:blipFill>
          <a:blip r:embed="rId3" cstate="print"/>
          <a:srcRect/>
          <a:stretch>
            <a:fillRect/>
          </a:stretch>
        </p:blipFill>
        <p:spPr>
          <a:xfrm>
            <a:off x="758031" y="2060575"/>
            <a:ext cx="2808288" cy="4797425"/>
          </a:xfrm>
          <a:noFill/>
        </p:spPr>
      </p:pic>
      <p:pic>
        <p:nvPicPr>
          <p:cNvPr id="40964" name="Picture 5" descr="ga546105"/>
          <p:cNvPicPr>
            <a:picLocks noChangeAspect="1" noChangeArrowheads="1"/>
          </p:cNvPicPr>
          <p:nvPr/>
        </p:nvPicPr>
        <p:blipFill>
          <a:blip r:embed="rId4" cstate="print"/>
          <a:srcRect/>
          <a:stretch>
            <a:fillRect/>
          </a:stretch>
        </p:blipFill>
        <p:spPr bwMode="auto">
          <a:xfrm>
            <a:off x="4572000" y="2060575"/>
            <a:ext cx="3262313" cy="4797425"/>
          </a:xfrm>
          <a:prstGeom prst="rect">
            <a:avLst/>
          </a:prstGeom>
          <a:noFill/>
          <a:ln w="9525">
            <a:noFill/>
            <a:miter lim="800000"/>
            <a:headEnd/>
            <a:tailEnd/>
          </a:ln>
        </p:spPr>
      </p:pic>
      <p:sp>
        <p:nvSpPr>
          <p:cNvPr id="40965" name="Text Box 6"/>
          <p:cNvSpPr txBox="1">
            <a:spLocks noChangeArrowheads="1"/>
          </p:cNvSpPr>
          <p:nvPr/>
        </p:nvSpPr>
        <p:spPr bwMode="auto">
          <a:xfrm>
            <a:off x="1763713" y="1628775"/>
            <a:ext cx="796925" cy="457200"/>
          </a:xfrm>
          <a:prstGeom prst="rect">
            <a:avLst/>
          </a:prstGeom>
          <a:noFill/>
          <a:ln w="9525">
            <a:noFill/>
            <a:miter lim="800000"/>
            <a:headEnd/>
            <a:tailEnd/>
          </a:ln>
        </p:spPr>
        <p:txBody>
          <a:bodyPr wrap="none">
            <a:spAutoFit/>
          </a:bodyPr>
          <a:lstStyle/>
          <a:p>
            <a:r>
              <a:rPr lang="el-GR" sz="2400">
                <a:solidFill>
                  <a:srgbClr val="FF0000"/>
                </a:solidFill>
                <a:latin typeface="Arial" charset="0"/>
              </a:rPr>
              <a:t>ΣΠΑ</a:t>
            </a:r>
          </a:p>
        </p:txBody>
      </p:sp>
      <p:sp>
        <p:nvSpPr>
          <p:cNvPr id="40966" name="Text Box 7"/>
          <p:cNvSpPr txBox="1">
            <a:spLocks noChangeArrowheads="1"/>
          </p:cNvSpPr>
          <p:nvPr/>
        </p:nvSpPr>
        <p:spPr bwMode="auto">
          <a:xfrm>
            <a:off x="6011863" y="1557338"/>
            <a:ext cx="590550" cy="457200"/>
          </a:xfrm>
          <a:prstGeom prst="rect">
            <a:avLst/>
          </a:prstGeom>
          <a:noFill/>
          <a:ln w="9525">
            <a:noFill/>
            <a:miter lim="800000"/>
            <a:headEnd/>
            <a:tailEnd/>
          </a:ln>
        </p:spPr>
        <p:txBody>
          <a:bodyPr wrap="none">
            <a:spAutoFit/>
          </a:bodyPr>
          <a:lstStyle/>
          <a:p>
            <a:r>
              <a:rPr lang="el-GR" sz="2400">
                <a:solidFill>
                  <a:srgbClr val="FF0000"/>
                </a:solidFill>
                <a:latin typeface="Arial" charset="0"/>
              </a:rPr>
              <a:t>ΡΑ</a:t>
            </a:r>
          </a:p>
        </p:txBody>
      </p:sp>
      <p:sp>
        <p:nvSpPr>
          <p:cNvPr id="40967" name="Text Box 8"/>
          <p:cNvSpPr txBox="1">
            <a:spLocks noChangeArrowheads="1"/>
          </p:cNvSpPr>
          <p:nvPr/>
        </p:nvSpPr>
        <p:spPr bwMode="auto">
          <a:xfrm>
            <a:off x="87313" y="5032375"/>
            <a:ext cx="1820862" cy="1465263"/>
          </a:xfrm>
          <a:prstGeom prst="rect">
            <a:avLst/>
          </a:prstGeom>
          <a:noFill/>
          <a:ln w="9525">
            <a:noFill/>
            <a:miter lim="800000"/>
            <a:headEnd/>
            <a:tailEnd/>
          </a:ln>
        </p:spPr>
        <p:txBody>
          <a:bodyPr>
            <a:spAutoFit/>
          </a:bodyPr>
          <a:lstStyle/>
          <a:p>
            <a:r>
              <a:rPr lang="el-GR">
                <a:latin typeface="Arial" charset="0"/>
              </a:rPr>
              <a:t>Η περιφερική προσβολή συνήθως στα κάτω άκρα,</a:t>
            </a:r>
          </a:p>
          <a:p>
            <a:r>
              <a:rPr lang="el-GR">
                <a:latin typeface="Arial" charset="0"/>
              </a:rPr>
              <a:t>ασύμμετρη</a:t>
            </a:r>
          </a:p>
        </p:txBody>
      </p:sp>
      <p:sp>
        <p:nvSpPr>
          <p:cNvPr id="40968" name="Text Box 10"/>
          <p:cNvSpPr txBox="1">
            <a:spLocks noChangeArrowheads="1"/>
          </p:cNvSpPr>
          <p:nvPr/>
        </p:nvSpPr>
        <p:spPr bwMode="auto">
          <a:xfrm>
            <a:off x="7864475" y="4724400"/>
            <a:ext cx="1279525" cy="1558925"/>
          </a:xfrm>
          <a:prstGeom prst="rect">
            <a:avLst/>
          </a:prstGeom>
          <a:noFill/>
          <a:ln w="9525">
            <a:noFill/>
            <a:miter lim="800000"/>
            <a:headEnd/>
            <a:tailEnd/>
          </a:ln>
        </p:spPr>
        <p:txBody>
          <a:bodyPr>
            <a:spAutoFit/>
          </a:bodyPr>
          <a:lstStyle/>
          <a:p>
            <a:r>
              <a:rPr lang="el-GR" sz="1600">
                <a:latin typeface="Arial" charset="0"/>
              </a:rPr>
              <a:t>Η περιφερική προσβολή  σε άνω και κάτω άκρα, συμμετρική</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title" idx="4294967295"/>
          </p:nvPr>
        </p:nvSpPr>
        <p:spPr>
          <a:xfrm>
            <a:off x="0" y="274638"/>
            <a:ext cx="8229600" cy="1143000"/>
          </a:xfrm>
        </p:spPr>
        <p:txBody>
          <a:bodyPr>
            <a:normAutofit fontScale="90000"/>
          </a:bodyPr>
          <a:lstStyle/>
          <a:p>
            <a:pPr eaLnBrk="1" hangingPunct="1">
              <a:defRPr/>
            </a:pPr>
            <a:r>
              <a:rPr lang="el-GR" sz="4000" b="0">
                <a:solidFill>
                  <a:schemeClr val="hlink"/>
                </a:solidFill>
              </a:rPr>
              <a:t>ΦΥΣΙΚΗ ΕΞΕΤΑΣΗ: ΣΤΑΣΗ ΤΟΥ ΣΩΜΑΤΟΣ</a:t>
            </a:r>
            <a:endParaRPr lang="en-US" sz="4000" b="0">
              <a:solidFill>
                <a:schemeClr val="hlink"/>
              </a:solidFill>
            </a:endParaRPr>
          </a:p>
        </p:txBody>
      </p:sp>
      <p:pic>
        <p:nvPicPr>
          <p:cNvPr id="41987" name="Picture 6" descr="ARHEU04-05-010G"/>
          <p:cNvPicPr>
            <a:picLocks noGrp="1" noChangeAspect="1" noChangeArrowheads="1"/>
          </p:cNvPicPr>
          <p:nvPr>
            <p:ph idx="4294967295"/>
          </p:nvPr>
        </p:nvPicPr>
        <p:blipFill>
          <a:blip r:embed="rId3" cstate="print"/>
          <a:srcRect/>
          <a:stretch>
            <a:fillRect/>
          </a:stretch>
        </p:blipFill>
        <p:spPr>
          <a:xfrm>
            <a:off x="0" y="1628775"/>
            <a:ext cx="3162300" cy="5029200"/>
          </a:xfrm>
          <a:noFill/>
        </p:spPr>
      </p:pic>
      <p:pic>
        <p:nvPicPr>
          <p:cNvPr id="41988" name="Picture 6" descr="ARHEU04-05-015E"/>
          <p:cNvPicPr>
            <a:picLocks noChangeAspect="1" noChangeArrowheads="1"/>
          </p:cNvPicPr>
          <p:nvPr/>
        </p:nvPicPr>
        <p:blipFill>
          <a:blip r:embed="rId4" cstate="print"/>
          <a:srcRect/>
          <a:stretch>
            <a:fillRect/>
          </a:stretch>
        </p:blipFill>
        <p:spPr bwMode="auto">
          <a:xfrm>
            <a:off x="5710238" y="1484313"/>
            <a:ext cx="3433762" cy="5181600"/>
          </a:xfrm>
          <a:prstGeom prst="rect">
            <a:avLst/>
          </a:prstGeom>
          <a:noFill/>
          <a:ln w="9525">
            <a:noFill/>
            <a:miter lim="800000"/>
            <a:headEnd/>
            <a:tailEnd/>
          </a:ln>
        </p:spPr>
      </p:pic>
      <p:pic>
        <p:nvPicPr>
          <p:cNvPr id="41989" name="Picture 6" descr="ARHEU04-05-010F"/>
          <p:cNvPicPr>
            <a:picLocks noChangeAspect="1" noChangeArrowheads="1"/>
          </p:cNvPicPr>
          <p:nvPr/>
        </p:nvPicPr>
        <p:blipFill>
          <a:blip r:embed="rId5" cstate="print"/>
          <a:srcRect/>
          <a:stretch>
            <a:fillRect/>
          </a:stretch>
        </p:blipFill>
        <p:spPr bwMode="auto">
          <a:xfrm>
            <a:off x="0" y="1600200"/>
            <a:ext cx="2312988" cy="52578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noChangeArrowheads="1"/>
          </p:cNvSpPr>
          <p:nvPr>
            <p:ph type="title" idx="4294967295"/>
          </p:nvPr>
        </p:nvSpPr>
        <p:spPr>
          <a:xfrm>
            <a:off x="0" y="76200"/>
            <a:ext cx="8229600" cy="1143000"/>
          </a:xfrm>
        </p:spPr>
        <p:txBody>
          <a:bodyPr>
            <a:normAutofit fontScale="90000"/>
          </a:bodyPr>
          <a:lstStyle/>
          <a:p>
            <a:pPr eaLnBrk="1" hangingPunct="1">
              <a:defRPr/>
            </a:pPr>
            <a:r>
              <a:rPr lang="el-GR" sz="4000" b="0">
                <a:solidFill>
                  <a:schemeClr val="hlink"/>
                </a:solidFill>
              </a:rPr>
              <a:t>ΦΥΣΙΚΗ ΕΞΕΤΑΣΗ: ΚΙΝΗΤΙΚΟΤΗΤΑ ΤΗΣ Σ.Σ. (κάμψη</a:t>
            </a:r>
            <a:r>
              <a:rPr lang="el-GR" sz="4000" b="0"/>
              <a:t>)</a:t>
            </a:r>
            <a:endParaRPr lang="en-US" sz="4000" b="0"/>
          </a:p>
        </p:txBody>
      </p:sp>
      <p:pic>
        <p:nvPicPr>
          <p:cNvPr id="43011" name="Picture 6" descr="ARHEU04-05-010A"/>
          <p:cNvPicPr>
            <a:picLocks noGrp="1" noChangeAspect="1" noChangeArrowheads="1"/>
          </p:cNvPicPr>
          <p:nvPr>
            <p:ph idx="4294967295"/>
          </p:nvPr>
        </p:nvPicPr>
        <p:blipFill>
          <a:blip r:embed="rId3" cstate="print"/>
          <a:srcRect/>
          <a:stretch>
            <a:fillRect/>
          </a:stretch>
        </p:blipFill>
        <p:spPr>
          <a:xfrm>
            <a:off x="0" y="1371600"/>
            <a:ext cx="6267450" cy="5278438"/>
          </a:xfr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ChangeArrowheads="1"/>
          </p:cNvSpPr>
          <p:nvPr>
            <p:ph type="title" idx="4294967295"/>
          </p:nvPr>
        </p:nvSpPr>
        <p:spPr>
          <a:xfrm>
            <a:off x="0" y="76200"/>
            <a:ext cx="8686800" cy="1143000"/>
          </a:xfrm>
        </p:spPr>
        <p:txBody>
          <a:bodyPr>
            <a:normAutofit fontScale="90000"/>
          </a:bodyPr>
          <a:lstStyle/>
          <a:p>
            <a:pPr eaLnBrk="1" hangingPunct="1">
              <a:defRPr/>
            </a:pPr>
            <a:r>
              <a:rPr lang="el-GR" sz="4000" b="0">
                <a:solidFill>
                  <a:schemeClr val="hlink"/>
                </a:solidFill>
              </a:rPr>
              <a:t>ΦΥΣΙΚΗ ΕΞΕΤΑΣΗ: ΚΙΝΗΤΙΚΟΤΗΤΑ ΤΗΣ Σ.Σ. (έκταση)</a:t>
            </a:r>
            <a:endParaRPr lang="en-US" sz="4000" b="0">
              <a:solidFill>
                <a:schemeClr val="hlink"/>
              </a:solidFill>
            </a:endParaRPr>
          </a:p>
        </p:txBody>
      </p:sp>
      <p:pic>
        <p:nvPicPr>
          <p:cNvPr id="44035" name="Picture 6" descr="ARHEU04-05-010B"/>
          <p:cNvPicPr>
            <a:picLocks noGrp="1" noChangeAspect="1" noChangeArrowheads="1"/>
          </p:cNvPicPr>
          <p:nvPr>
            <p:ph idx="4294967295"/>
          </p:nvPr>
        </p:nvPicPr>
        <p:blipFill>
          <a:blip r:embed="rId3" cstate="print"/>
          <a:srcRect/>
          <a:stretch>
            <a:fillRect/>
          </a:stretch>
        </p:blipFill>
        <p:spPr>
          <a:xfrm>
            <a:off x="0" y="1371600"/>
            <a:ext cx="6267450" cy="5278438"/>
          </a:xfr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914400" y="0"/>
            <a:ext cx="8229600" cy="1143000"/>
          </a:xfrm>
        </p:spPr>
        <p:txBody>
          <a:bodyPr/>
          <a:lstStyle/>
          <a:p>
            <a:pPr eaLnBrk="1" hangingPunct="1">
              <a:defRPr/>
            </a:pPr>
            <a:r>
              <a:rPr lang="el-GR" sz="3600" b="0">
                <a:solidFill>
                  <a:schemeClr val="hlink"/>
                </a:solidFill>
              </a:rPr>
              <a:t>ΦΥΣΙΚΗ ΕΞΕΤΑΣΗ: ΚΙΝΗΤΙΚΟΤΗΤΑ ΤΗΣ Σ.Σ. (πλάγια κάμψη)</a:t>
            </a:r>
            <a:endParaRPr lang="en-US" sz="3600" b="0">
              <a:solidFill>
                <a:schemeClr val="hlink"/>
              </a:solidFill>
            </a:endParaRPr>
          </a:p>
        </p:txBody>
      </p:sp>
      <p:pic>
        <p:nvPicPr>
          <p:cNvPr id="45059" name="Picture 5" descr="ARHEU04-05-010C"/>
          <p:cNvPicPr>
            <a:picLocks noGrp="1" noChangeAspect="1" noChangeArrowheads="1"/>
          </p:cNvPicPr>
          <p:nvPr>
            <p:ph idx="4294967295"/>
          </p:nvPr>
        </p:nvPicPr>
        <p:blipFill>
          <a:blip r:embed="rId3" cstate="print"/>
          <a:srcRect/>
          <a:stretch>
            <a:fillRect/>
          </a:stretch>
        </p:blipFill>
        <p:spPr>
          <a:xfrm>
            <a:off x="0" y="1295400"/>
            <a:ext cx="6324600" cy="5327650"/>
          </a:xfr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Rectangle 4"/>
          <p:cNvSpPr>
            <a:spLocks noGrp="1" noRot="1" noChangeArrowheads="1"/>
          </p:cNvSpPr>
          <p:nvPr>
            <p:ph type="title"/>
          </p:nvPr>
        </p:nvSpPr>
        <p:spPr/>
        <p:txBody>
          <a:bodyPr/>
          <a:lstStyle/>
          <a:p>
            <a:pPr eaLnBrk="1" hangingPunct="1">
              <a:defRPr/>
            </a:pPr>
            <a:endParaRPr lang="el-GR"/>
          </a:p>
        </p:txBody>
      </p:sp>
      <p:sp>
        <p:nvSpPr>
          <p:cNvPr id="238597" name="Rectangle 5"/>
          <p:cNvSpPr>
            <a:spLocks noGrp="1" noChangeArrowheads="1"/>
          </p:cNvSpPr>
          <p:nvPr>
            <p:ph type="body" sz="half" idx="1"/>
          </p:nvPr>
        </p:nvSpPr>
        <p:spPr>
          <a:xfrm>
            <a:off x="457200" y="2060575"/>
            <a:ext cx="4038600" cy="4065588"/>
          </a:xfrm>
        </p:spPr>
        <p:txBody>
          <a:bodyPr/>
          <a:lstStyle/>
          <a:p>
            <a:pPr eaLnBrk="1" hangingPunct="1">
              <a:defRPr/>
            </a:pPr>
            <a:r>
              <a:rPr lang="el-GR" sz="2800"/>
              <a:t>Προ διετίας εμφάνισε πόνο και ερυθρότητα ΑΡ οφθαλμού.  Διαγνώστηκε ιριδοκυκλίτιδα και έλαβε θεραπεία με κολλύριο στεροειδούς</a:t>
            </a:r>
          </a:p>
        </p:txBody>
      </p:sp>
      <p:pic>
        <p:nvPicPr>
          <p:cNvPr id="7172" name="il_fi" descr="anterior-uveitis"/>
          <p:cNvPicPr>
            <a:picLocks noGrp="1" noChangeAspect="1" noChangeArrowheads="1"/>
          </p:cNvPicPr>
          <p:nvPr>
            <p:ph sz="half" idx="2"/>
          </p:nvPr>
        </p:nvPicPr>
        <p:blipFill>
          <a:blip r:embed="rId3" cstate="print"/>
          <a:stretch>
            <a:fillRect/>
          </a:stretch>
        </p:blipFill>
        <p:spPr>
          <a:xfrm>
            <a:off x="4953000" y="2729706"/>
            <a:ext cx="3429000" cy="2266950"/>
          </a:xfr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idx="4294967295"/>
          </p:nvPr>
        </p:nvSpPr>
        <p:spPr>
          <a:xfrm>
            <a:off x="0" y="76200"/>
            <a:ext cx="8229600" cy="1143000"/>
          </a:xfrm>
        </p:spPr>
        <p:txBody>
          <a:bodyPr>
            <a:normAutofit fontScale="90000"/>
          </a:bodyPr>
          <a:lstStyle/>
          <a:p>
            <a:pPr eaLnBrk="1" hangingPunct="1">
              <a:defRPr/>
            </a:pPr>
            <a:r>
              <a:rPr lang="el-GR" sz="4000" b="0">
                <a:solidFill>
                  <a:schemeClr val="hlink"/>
                </a:solidFill>
              </a:rPr>
              <a:t>ΦΥΣΙΚΗ ΕΞΕΤΑΣΗ: ΚΙΝΗΤΙΚΟΤΗΤΑ ΤΗΣ Σ.Σ. (κάμψη)</a:t>
            </a:r>
            <a:endParaRPr lang="en-US" sz="4000" b="0">
              <a:solidFill>
                <a:schemeClr val="hlink"/>
              </a:solidFill>
            </a:endParaRPr>
          </a:p>
        </p:txBody>
      </p:sp>
      <p:pic>
        <p:nvPicPr>
          <p:cNvPr id="46083" name="Picture 6" descr="ARHEU04-05-010D"/>
          <p:cNvPicPr>
            <a:picLocks noGrp="1" noChangeAspect="1" noChangeArrowheads="1"/>
          </p:cNvPicPr>
          <p:nvPr>
            <p:ph idx="4294967295"/>
          </p:nvPr>
        </p:nvPicPr>
        <p:blipFill>
          <a:blip r:embed="rId3" cstate="print"/>
          <a:srcRect/>
          <a:stretch>
            <a:fillRect/>
          </a:stretch>
        </p:blipFill>
        <p:spPr>
          <a:xfrm>
            <a:off x="0" y="1371600"/>
            <a:ext cx="5486400" cy="5243513"/>
          </a:xfr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0" y="152400"/>
            <a:ext cx="8229600" cy="1143000"/>
          </a:xfrm>
        </p:spPr>
        <p:txBody>
          <a:bodyPr>
            <a:normAutofit fontScale="90000"/>
          </a:bodyPr>
          <a:lstStyle/>
          <a:p>
            <a:pPr eaLnBrk="1" hangingPunct="1">
              <a:defRPr/>
            </a:pPr>
            <a:r>
              <a:rPr lang="el-GR" sz="4000" b="0">
                <a:solidFill>
                  <a:schemeClr val="hlink"/>
                </a:solidFill>
              </a:rPr>
              <a:t>ΦΥΣΙΚΗ ΕΞΕΤΑΣΗ: </a:t>
            </a:r>
            <a:br>
              <a:rPr lang="el-GR" sz="4000" b="0">
                <a:solidFill>
                  <a:schemeClr val="hlink"/>
                </a:solidFill>
              </a:rPr>
            </a:br>
            <a:r>
              <a:rPr lang="el-GR" sz="4000" b="0">
                <a:solidFill>
                  <a:schemeClr val="hlink"/>
                </a:solidFill>
              </a:rPr>
              <a:t>ΔΟΚΙΜΑΣΙΑ </a:t>
            </a:r>
            <a:r>
              <a:rPr lang="en-US" sz="4000" b="0">
                <a:solidFill>
                  <a:schemeClr val="hlink"/>
                </a:solidFill>
              </a:rPr>
              <a:t>SHÖBER</a:t>
            </a:r>
          </a:p>
        </p:txBody>
      </p:sp>
      <p:pic>
        <p:nvPicPr>
          <p:cNvPr id="47107" name="Picture 5" descr="ARHEU04-05-010E"/>
          <p:cNvPicPr>
            <a:picLocks noGrp="1" noChangeAspect="1" noChangeArrowheads="1"/>
          </p:cNvPicPr>
          <p:nvPr>
            <p:ph idx="4294967295"/>
          </p:nvPr>
        </p:nvPicPr>
        <p:blipFill>
          <a:blip r:embed="rId3" cstate="print"/>
          <a:srcRect/>
          <a:stretch>
            <a:fillRect/>
          </a:stretch>
        </p:blipFill>
        <p:spPr>
          <a:xfrm>
            <a:off x="1079500" y="1600200"/>
            <a:ext cx="8064500" cy="4852988"/>
          </a:xfr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Grp="1" noChangeArrowheads="1"/>
          </p:cNvSpPr>
          <p:nvPr>
            <p:ph type="title" idx="4294967295"/>
          </p:nvPr>
        </p:nvSpPr>
        <p:spPr>
          <a:xfrm>
            <a:off x="0" y="274638"/>
            <a:ext cx="8229600" cy="1143000"/>
          </a:xfrm>
        </p:spPr>
        <p:txBody>
          <a:bodyPr>
            <a:normAutofit fontScale="90000"/>
          </a:bodyPr>
          <a:lstStyle/>
          <a:p>
            <a:pPr eaLnBrk="1" hangingPunct="1">
              <a:defRPr/>
            </a:pPr>
            <a:r>
              <a:rPr lang="el-GR" sz="4000" b="0">
                <a:solidFill>
                  <a:schemeClr val="hlink"/>
                </a:solidFill>
              </a:rPr>
              <a:t>ΦΥΣΙΚΗ ΕΞΕΤΑΣΗ: ΣΤΑΣΗ ΤΟΥ ΣΩΜΑΤΟΣ</a:t>
            </a:r>
            <a:endParaRPr lang="en-US" sz="4000" b="0">
              <a:solidFill>
                <a:schemeClr val="hlink"/>
              </a:solidFill>
            </a:endParaRPr>
          </a:p>
        </p:txBody>
      </p:sp>
      <p:pic>
        <p:nvPicPr>
          <p:cNvPr id="48131" name="Picture 4" descr="ankylosing_spondylitis_progression"/>
          <p:cNvPicPr>
            <a:picLocks noChangeAspect="1" noChangeArrowheads="1"/>
          </p:cNvPicPr>
          <p:nvPr/>
        </p:nvPicPr>
        <p:blipFill>
          <a:blip r:embed="rId3" cstate="print"/>
          <a:srcRect/>
          <a:stretch>
            <a:fillRect/>
          </a:stretch>
        </p:blipFill>
        <p:spPr bwMode="auto">
          <a:xfrm>
            <a:off x="971550" y="1628775"/>
            <a:ext cx="7129463" cy="474027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Grp="1" noChangeArrowheads="1"/>
          </p:cNvSpPr>
          <p:nvPr>
            <p:ph type="title" idx="4294967295"/>
          </p:nvPr>
        </p:nvSpPr>
        <p:spPr>
          <a:xfrm>
            <a:off x="0" y="76200"/>
            <a:ext cx="8229600" cy="1143000"/>
          </a:xfrm>
        </p:spPr>
        <p:txBody>
          <a:bodyPr>
            <a:normAutofit fontScale="90000"/>
          </a:bodyPr>
          <a:lstStyle/>
          <a:p>
            <a:pPr eaLnBrk="1" hangingPunct="1">
              <a:defRPr/>
            </a:pPr>
            <a:r>
              <a:rPr lang="el-GR" sz="4000" b="0">
                <a:solidFill>
                  <a:schemeClr val="hlink"/>
                </a:solidFill>
              </a:rPr>
              <a:t>ΦΥΣΙΚΗ ΕΞΕΤΑΣΗ ΙΕΡΟΛΑΓΟΝΙΩΝ ΑΡΘΡΩΣΕΩΝ</a:t>
            </a:r>
            <a:endParaRPr lang="en-US" sz="4000" b="0">
              <a:solidFill>
                <a:schemeClr val="hlink"/>
              </a:solidFill>
            </a:endParaRPr>
          </a:p>
        </p:txBody>
      </p:sp>
      <p:pic>
        <p:nvPicPr>
          <p:cNvPr id="49155" name="Picture 6" descr="ARHEU04-05-010H"/>
          <p:cNvPicPr>
            <a:picLocks noGrp="1" noChangeAspect="1" noChangeArrowheads="1"/>
          </p:cNvPicPr>
          <p:nvPr>
            <p:ph idx="4294967295"/>
          </p:nvPr>
        </p:nvPicPr>
        <p:blipFill>
          <a:blip r:embed="rId3" cstate="print"/>
          <a:srcRect/>
          <a:stretch>
            <a:fillRect/>
          </a:stretch>
        </p:blipFill>
        <p:spPr>
          <a:xfrm>
            <a:off x="1115616" y="1628800"/>
            <a:ext cx="6624736" cy="4824536"/>
          </a:xfr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Grp="1" noChangeArrowheads="1"/>
          </p:cNvSpPr>
          <p:nvPr>
            <p:ph type="title" idx="4294967295"/>
          </p:nvPr>
        </p:nvSpPr>
        <p:spPr>
          <a:xfrm>
            <a:off x="0" y="274638"/>
            <a:ext cx="8229600" cy="1143000"/>
          </a:xfrm>
        </p:spPr>
        <p:txBody>
          <a:bodyPr>
            <a:normAutofit fontScale="90000"/>
          </a:bodyPr>
          <a:lstStyle/>
          <a:p>
            <a:pPr eaLnBrk="1" hangingPunct="1">
              <a:defRPr/>
            </a:pPr>
            <a:r>
              <a:rPr lang="el-GR" sz="4000" b="0">
                <a:solidFill>
                  <a:schemeClr val="hlink"/>
                </a:solidFill>
              </a:rPr>
              <a:t>ΦΥΣΙΚΗ ΕΞΕΤΑΣΗ ΙΕΡΟΛΑΓΟΝΙΩΝ ΑΡΘΡΩΣΕΩΝ</a:t>
            </a:r>
            <a:endParaRPr lang="en-US" sz="4000" b="0">
              <a:solidFill>
                <a:schemeClr val="hlink"/>
              </a:solidFill>
            </a:endParaRPr>
          </a:p>
        </p:txBody>
      </p:sp>
      <p:pic>
        <p:nvPicPr>
          <p:cNvPr id="50179" name="Picture 6" descr="ARHEU04-05-010I"/>
          <p:cNvPicPr>
            <a:picLocks noGrp="1" noChangeAspect="1" noChangeArrowheads="1"/>
          </p:cNvPicPr>
          <p:nvPr>
            <p:ph idx="4294967295"/>
          </p:nvPr>
        </p:nvPicPr>
        <p:blipFill>
          <a:blip r:embed="rId3" cstate="print"/>
          <a:srcRect/>
          <a:stretch>
            <a:fillRect/>
          </a:stretch>
        </p:blipFill>
        <p:spPr>
          <a:xfrm>
            <a:off x="1115616" y="1340768"/>
            <a:ext cx="5904656" cy="5432131"/>
          </a:xfr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0" y="274638"/>
            <a:ext cx="9144000" cy="1143000"/>
          </a:xfrm>
        </p:spPr>
        <p:txBody>
          <a:bodyPr/>
          <a:lstStyle/>
          <a:p>
            <a:pPr eaLnBrk="1" hangingPunct="1">
              <a:defRPr/>
            </a:pPr>
            <a:r>
              <a:rPr lang="el-GR" sz="3600" b="0">
                <a:solidFill>
                  <a:schemeClr val="hlink"/>
                </a:solidFill>
              </a:rPr>
              <a:t>ΣΠΟΝΔΥΛΑΡΘΡΟΠΑΘΕΙΕΣ ΕΡΓΑΣΤΗΡΙΑΚΗ ΔΙΕΡΕΥΝΗΣΗ</a:t>
            </a:r>
            <a:endParaRPr lang="en-US" sz="3600" b="0">
              <a:solidFill>
                <a:schemeClr val="hlink"/>
              </a:solidFill>
            </a:endParaRPr>
          </a:p>
        </p:txBody>
      </p:sp>
      <p:sp>
        <p:nvSpPr>
          <p:cNvPr id="82947" name="Rectangle 3"/>
          <p:cNvSpPr>
            <a:spLocks noGrp="1" noChangeArrowheads="1"/>
          </p:cNvSpPr>
          <p:nvPr>
            <p:ph type="body" idx="4294967295"/>
          </p:nvPr>
        </p:nvSpPr>
        <p:spPr>
          <a:xfrm>
            <a:off x="914400" y="1916113"/>
            <a:ext cx="8229600" cy="4238625"/>
          </a:xfrm>
        </p:spPr>
        <p:txBody>
          <a:bodyPr/>
          <a:lstStyle/>
          <a:p>
            <a:pPr eaLnBrk="1" hangingPunct="1">
              <a:lnSpc>
                <a:spcPct val="90000"/>
              </a:lnSpc>
              <a:defRPr/>
            </a:pPr>
            <a:r>
              <a:rPr lang="el-GR" sz="2800" b="1" dirty="0"/>
              <a:t>Αύξηση δεικτών φλεγμονής (ΤΚΕ, </a:t>
            </a:r>
            <a:r>
              <a:rPr lang="en-US" sz="2800" b="1" dirty="0"/>
              <a:t>CRP</a:t>
            </a:r>
            <a:r>
              <a:rPr lang="el-GR" sz="2800" b="1" dirty="0"/>
              <a:t>)</a:t>
            </a:r>
          </a:p>
          <a:p>
            <a:pPr eaLnBrk="1" hangingPunct="1">
              <a:lnSpc>
                <a:spcPct val="90000"/>
              </a:lnSpc>
              <a:defRPr/>
            </a:pPr>
            <a:r>
              <a:rPr lang="el-GR" sz="2800" b="1" dirty="0"/>
              <a:t>Αρνητικός ρευματοειδής παράγοντας.  Δεν υπάρχουν αυτοαντισώματα</a:t>
            </a:r>
          </a:p>
          <a:p>
            <a:pPr eaLnBrk="1" hangingPunct="1">
              <a:lnSpc>
                <a:spcPct val="90000"/>
              </a:lnSpc>
              <a:defRPr/>
            </a:pPr>
            <a:r>
              <a:rPr lang="el-GR" sz="2800" b="1" dirty="0"/>
              <a:t>Χαρακτηριστική ακτινολογική εικόνα</a:t>
            </a:r>
          </a:p>
          <a:p>
            <a:pPr lvl="1" eaLnBrk="1" hangingPunct="1">
              <a:lnSpc>
                <a:spcPct val="90000"/>
              </a:lnSpc>
              <a:defRPr/>
            </a:pPr>
            <a:r>
              <a:rPr lang="el-GR" sz="2400" b="1" dirty="0"/>
              <a:t>Ιερολαγονίτιδα</a:t>
            </a:r>
          </a:p>
          <a:p>
            <a:pPr lvl="1" eaLnBrk="1" hangingPunct="1">
              <a:lnSpc>
                <a:spcPct val="90000"/>
              </a:lnSpc>
              <a:defRPr/>
            </a:pPr>
            <a:r>
              <a:rPr lang="el-GR" sz="2400" b="1" dirty="0"/>
              <a:t>Συνδεσμόφυτα</a:t>
            </a:r>
            <a:endParaRPr lang="en-US" sz="24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Grp="1" noChangeArrowheads="1"/>
          </p:cNvSpPr>
          <p:nvPr>
            <p:ph type="title" idx="4294967295"/>
          </p:nvPr>
        </p:nvSpPr>
        <p:spPr>
          <a:xfrm>
            <a:off x="0" y="274638"/>
            <a:ext cx="8229600" cy="1143000"/>
          </a:xfrm>
        </p:spPr>
        <p:txBody>
          <a:bodyPr/>
          <a:lstStyle/>
          <a:p>
            <a:pPr eaLnBrk="1" hangingPunct="1">
              <a:defRPr/>
            </a:pPr>
            <a:r>
              <a:rPr lang="el-GR" b="0">
                <a:solidFill>
                  <a:schemeClr val="hlink"/>
                </a:solidFill>
              </a:rPr>
              <a:t>ΙΕΡΟΛΑΓΟΝΙΤΙΔΑ</a:t>
            </a:r>
            <a:endParaRPr lang="en-US" b="0">
              <a:solidFill>
                <a:schemeClr val="hlink"/>
              </a:solidFill>
            </a:endParaRPr>
          </a:p>
        </p:txBody>
      </p:sp>
      <p:pic>
        <p:nvPicPr>
          <p:cNvPr id="52227" name="Picture 6" descr="ARHEU04-05-013A"/>
          <p:cNvPicPr>
            <a:picLocks noGrp="1" noChangeAspect="1" noChangeArrowheads="1"/>
          </p:cNvPicPr>
          <p:nvPr>
            <p:ph idx="4294967295"/>
          </p:nvPr>
        </p:nvPicPr>
        <p:blipFill>
          <a:blip r:embed="rId3" cstate="print"/>
          <a:srcRect/>
          <a:stretch>
            <a:fillRect/>
          </a:stretch>
        </p:blipFill>
        <p:spPr>
          <a:xfrm>
            <a:off x="0" y="1628775"/>
            <a:ext cx="2787650" cy="4525963"/>
          </a:xfrm>
          <a:noFill/>
        </p:spPr>
      </p:pic>
      <p:pic>
        <p:nvPicPr>
          <p:cNvPr id="52228" name="Picture 6" descr="ARHEU04-05-013B"/>
          <p:cNvPicPr>
            <a:picLocks noChangeAspect="1" noChangeArrowheads="1"/>
          </p:cNvPicPr>
          <p:nvPr/>
        </p:nvPicPr>
        <p:blipFill>
          <a:blip r:embed="rId4" cstate="print"/>
          <a:srcRect/>
          <a:stretch>
            <a:fillRect/>
          </a:stretch>
        </p:blipFill>
        <p:spPr bwMode="auto">
          <a:xfrm>
            <a:off x="3549650" y="1989138"/>
            <a:ext cx="5594350" cy="38862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idx="4294967295"/>
          </p:nvPr>
        </p:nvSpPr>
        <p:spPr>
          <a:xfrm>
            <a:off x="0" y="274638"/>
            <a:ext cx="8229600" cy="1143000"/>
          </a:xfrm>
        </p:spPr>
        <p:txBody>
          <a:bodyPr>
            <a:normAutofit fontScale="90000"/>
          </a:bodyPr>
          <a:lstStyle/>
          <a:p>
            <a:pPr eaLnBrk="1" hangingPunct="1">
              <a:defRPr/>
            </a:pPr>
            <a:r>
              <a:rPr lang="el-GR" sz="4000">
                <a:solidFill>
                  <a:schemeClr val="hlink"/>
                </a:solidFill>
              </a:rPr>
              <a:t>Ακτινολογική απεικόνιση-Ιερολαγονίτιδα</a:t>
            </a:r>
          </a:p>
        </p:txBody>
      </p:sp>
      <p:pic>
        <p:nvPicPr>
          <p:cNvPr id="53251" name="Picture 4" descr="e10f4"/>
          <p:cNvPicPr>
            <a:picLocks noGrp="1" noChangeAspect="1" noChangeArrowheads="1"/>
          </p:cNvPicPr>
          <p:nvPr>
            <p:ph idx="4294967295"/>
          </p:nvPr>
        </p:nvPicPr>
        <p:blipFill>
          <a:blip r:embed="rId3" cstate="print"/>
          <a:srcRect/>
          <a:stretch>
            <a:fillRect/>
          </a:stretch>
        </p:blipFill>
        <p:spPr>
          <a:xfrm>
            <a:off x="611560" y="1268760"/>
            <a:ext cx="7416824" cy="5328592"/>
          </a:xfr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8"/>
          <p:cNvSpPr>
            <a:spLocks noGrp="1" noRot="1" noChangeArrowheads="1"/>
          </p:cNvSpPr>
          <p:nvPr>
            <p:ph type="title" idx="4294967295"/>
          </p:nvPr>
        </p:nvSpPr>
        <p:spPr>
          <a:xfrm>
            <a:off x="914400" y="260350"/>
            <a:ext cx="8229600" cy="1143000"/>
          </a:xfrm>
        </p:spPr>
        <p:txBody>
          <a:bodyPr>
            <a:normAutofit fontScale="90000"/>
          </a:bodyPr>
          <a:lstStyle/>
          <a:p>
            <a:pPr eaLnBrk="1" hangingPunct="1">
              <a:defRPr/>
            </a:pPr>
            <a:r>
              <a:rPr lang="el-GR" sz="4000">
                <a:solidFill>
                  <a:schemeClr val="hlink"/>
                </a:solidFill>
              </a:rPr>
              <a:t>Οι νεώτερες απεικονιστικές μέθοδοι υπερτερούν….</a:t>
            </a:r>
          </a:p>
        </p:txBody>
      </p:sp>
      <p:pic>
        <p:nvPicPr>
          <p:cNvPr id="54275" name="Picture 4" descr="108FF9"/>
          <p:cNvPicPr>
            <a:picLocks noGrp="1" noChangeAspect="1" noChangeArrowheads="1"/>
          </p:cNvPicPr>
          <p:nvPr>
            <p:ph sz="half" idx="4294967295"/>
          </p:nvPr>
        </p:nvPicPr>
        <p:blipFill>
          <a:blip r:embed="rId3" cstate="print"/>
          <a:srcRect/>
          <a:stretch>
            <a:fillRect/>
          </a:stretch>
        </p:blipFill>
        <p:spPr>
          <a:xfrm>
            <a:off x="5105400" y="2708275"/>
            <a:ext cx="4038600" cy="3024188"/>
          </a:xfrm>
          <a:noFill/>
        </p:spPr>
      </p:pic>
      <p:sp>
        <p:nvSpPr>
          <p:cNvPr id="91140" name="Rectangle 10"/>
          <p:cNvSpPr>
            <a:spLocks noGrp="1" noChangeArrowheads="1"/>
          </p:cNvSpPr>
          <p:nvPr>
            <p:ph sz="half" idx="4294967295"/>
          </p:nvPr>
        </p:nvSpPr>
        <p:spPr>
          <a:xfrm>
            <a:off x="0" y="2852738"/>
            <a:ext cx="4038600" cy="3446462"/>
          </a:xfrm>
        </p:spPr>
        <p:txBody>
          <a:bodyPr/>
          <a:lstStyle/>
          <a:p>
            <a:pPr eaLnBrk="1" hangingPunct="1">
              <a:defRPr/>
            </a:pPr>
            <a:r>
              <a:rPr lang="el-GR" sz="2800"/>
              <a:t>Αξονική τομογραφία</a:t>
            </a:r>
          </a:p>
          <a:p>
            <a:pPr eaLnBrk="1" hangingPunct="1">
              <a:defRPr/>
            </a:pPr>
            <a:r>
              <a:rPr lang="el-GR" sz="2800"/>
              <a:t>Πολύ καλή απεικόνιση του οστού</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p:cNvSpPr>
            <a:spLocks noGrp="1" noChangeArrowheads="1"/>
          </p:cNvSpPr>
          <p:nvPr>
            <p:ph type="title" idx="4294967295"/>
          </p:nvPr>
        </p:nvSpPr>
        <p:spPr>
          <a:xfrm>
            <a:off x="0" y="76200"/>
            <a:ext cx="8229600" cy="868363"/>
          </a:xfrm>
        </p:spPr>
        <p:txBody>
          <a:bodyPr/>
          <a:lstStyle/>
          <a:p>
            <a:pPr eaLnBrk="1" hangingPunct="1">
              <a:defRPr/>
            </a:pPr>
            <a:r>
              <a:rPr lang="el-GR" b="0">
                <a:solidFill>
                  <a:schemeClr val="hlink"/>
                </a:solidFill>
              </a:rPr>
              <a:t>ΙΕΡΟΛΑΓΟΝΙΤΙΔΑ: </a:t>
            </a:r>
            <a:r>
              <a:rPr lang="en-US" b="0">
                <a:solidFill>
                  <a:schemeClr val="hlink"/>
                </a:solidFill>
              </a:rPr>
              <a:t>CT-SCAN</a:t>
            </a:r>
          </a:p>
        </p:txBody>
      </p:sp>
      <p:pic>
        <p:nvPicPr>
          <p:cNvPr id="55299" name="Picture 6" descr="ARHEU04-05-014C"/>
          <p:cNvPicPr>
            <a:picLocks noGrp="1" noChangeAspect="1" noChangeArrowheads="1"/>
          </p:cNvPicPr>
          <p:nvPr>
            <p:ph idx="4294967295"/>
          </p:nvPr>
        </p:nvPicPr>
        <p:blipFill>
          <a:blip r:embed="rId3" cstate="print"/>
          <a:srcRect/>
          <a:stretch>
            <a:fillRect/>
          </a:stretch>
        </p:blipFill>
        <p:spPr>
          <a:xfrm>
            <a:off x="2438400" y="1143000"/>
            <a:ext cx="6705600" cy="5407025"/>
          </a:xfr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p:cNvSpPr>
            <a:spLocks noGrp="1" noRot="1" noChangeArrowheads="1"/>
          </p:cNvSpPr>
          <p:nvPr>
            <p:ph type="title"/>
          </p:nvPr>
        </p:nvSpPr>
        <p:spPr/>
        <p:txBody>
          <a:bodyPr/>
          <a:lstStyle/>
          <a:p>
            <a:pPr eaLnBrk="1" hangingPunct="1">
              <a:defRPr/>
            </a:pPr>
            <a:endParaRPr lang="el-GR"/>
          </a:p>
        </p:txBody>
      </p:sp>
      <p:sp>
        <p:nvSpPr>
          <p:cNvPr id="241669" name="Rectangle 5"/>
          <p:cNvSpPr>
            <a:spLocks noGrp="1" noChangeArrowheads="1"/>
          </p:cNvSpPr>
          <p:nvPr>
            <p:ph type="body" sz="half" idx="1"/>
          </p:nvPr>
        </p:nvSpPr>
        <p:spPr>
          <a:xfrm>
            <a:off x="457200" y="1916113"/>
            <a:ext cx="4038600" cy="4210050"/>
          </a:xfrm>
        </p:spPr>
        <p:txBody>
          <a:bodyPr/>
          <a:lstStyle/>
          <a:p>
            <a:pPr eaLnBrk="1" hangingPunct="1">
              <a:defRPr/>
            </a:pPr>
            <a:r>
              <a:rPr lang="el-GR" sz="2800"/>
              <a:t>Ερχεται στον ρευματολόγο γιατί εμφάνισε πάλι πόνο και διόγκωση στον ΑΡ αχίλλειο τένοντα.  Επίσης πόνος και διόγκωση ΑΡ γόνατος</a:t>
            </a:r>
          </a:p>
        </p:txBody>
      </p:sp>
      <p:pic>
        <p:nvPicPr>
          <p:cNvPr id="8196" name="il_fi" descr="swollen_knee2"/>
          <p:cNvPicPr>
            <a:picLocks noGrp="1" noChangeAspect="1" noChangeArrowheads="1"/>
          </p:cNvPicPr>
          <p:nvPr>
            <p:ph sz="half" idx="2"/>
          </p:nvPr>
        </p:nvPicPr>
        <p:blipFill>
          <a:blip r:embed="rId3" cstate="print"/>
          <a:srcRect/>
          <a:stretch>
            <a:fillRect/>
          </a:stretch>
        </p:blipFill>
        <p:spPr>
          <a:xfrm>
            <a:off x="4643438" y="2060575"/>
            <a:ext cx="4176712" cy="3236913"/>
          </a:xfr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Grp="1" noRot="1" noChangeArrowheads="1"/>
          </p:cNvSpPr>
          <p:nvPr>
            <p:ph type="title" idx="4294967295"/>
          </p:nvPr>
        </p:nvSpPr>
        <p:spPr>
          <a:xfrm>
            <a:off x="0" y="274638"/>
            <a:ext cx="8229600" cy="1143000"/>
          </a:xfrm>
        </p:spPr>
        <p:txBody>
          <a:bodyPr/>
          <a:lstStyle/>
          <a:p>
            <a:pPr eaLnBrk="1" hangingPunct="1">
              <a:defRPr/>
            </a:pPr>
            <a:r>
              <a:rPr lang="el-GR" sz="3200">
                <a:solidFill>
                  <a:schemeClr val="hlink"/>
                </a:solidFill>
              </a:rPr>
              <a:t>Η </a:t>
            </a:r>
            <a:r>
              <a:rPr lang="en-US" sz="3200">
                <a:solidFill>
                  <a:schemeClr val="hlink"/>
                </a:solidFill>
              </a:rPr>
              <a:t>MRI</a:t>
            </a:r>
            <a:r>
              <a:rPr lang="el-GR" sz="3200">
                <a:solidFill>
                  <a:schemeClr val="hlink"/>
                </a:solidFill>
              </a:rPr>
              <a:t> είναι πλέον η μέθοδος εκλογής για την πρώιμη διαγνωση</a:t>
            </a:r>
          </a:p>
        </p:txBody>
      </p:sp>
      <p:sp>
        <p:nvSpPr>
          <p:cNvPr id="95235" name="Rectangle 5"/>
          <p:cNvSpPr>
            <a:spLocks noGrp="1" noChangeArrowheads="1"/>
          </p:cNvSpPr>
          <p:nvPr>
            <p:ph sz="half" idx="4294967295"/>
          </p:nvPr>
        </p:nvSpPr>
        <p:spPr>
          <a:xfrm>
            <a:off x="0" y="1870075"/>
            <a:ext cx="4032250" cy="4251325"/>
          </a:xfrm>
        </p:spPr>
        <p:txBody>
          <a:bodyPr/>
          <a:lstStyle/>
          <a:p>
            <a:pPr eaLnBrk="1" hangingPunct="1">
              <a:defRPr/>
            </a:pPr>
            <a:endParaRPr lang="el-GR" sz="2800"/>
          </a:p>
          <a:p>
            <a:pPr eaLnBrk="1" hangingPunct="1">
              <a:defRPr/>
            </a:pPr>
            <a:r>
              <a:rPr lang="el-GR" sz="2800"/>
              <a:t>Καταστολή λίπους</a:t>
            </a:r>
            <a:endParaRPr lang="en-US" sz="2800"/>
          </a:p>
          <a:p>
            <a:pPr eaLnBrk="1" hangingPunct="1">
              <a:defRPr/>
            </a:pPr>
            <a:r>
              <a:rPr lang="el-GR" sz="2800" b="1" u="sng"/>
              <a:t>Δεν </a:t>
            </a:r>
            <a:r>
              <a:rPr lang="el-GR" sz="2800"/>
              <a:t>απαιτείται η χρήση σκιαγραφικού (γαδολίνιο)</a:t>
            </a:r>
          </a:p>
          <a:p>
            <a:pPr eaLnBrk="1" hangingPunct="1">
              <a:defRPr/>
            </a:pPr>
            <a:r>
              <a:rPr lang="el-GR" sz="2800"/>
              <a:t>Εικόνα οιδήματος στον μυελό είναι η πρωιμότερη βλάβη</a:t>
            </a:r>
          </a:p>
          <a:p>
            <a:pPr eaLnBrk="1" hangingPunct="1">
              <a:defRPr/>
            </a:pPr>
            <a:endParaRPr lang="el-GR" sz="2800"/>
          </a:p>
        </p:txBody>
      </p:sp>
      <p:pic>
        <p:nvPicPr>
          <p:cNvPr id="56324" name="Picture 7" descr="108FF10"/>
          <p:cNvPicPr>
            <a:picLocks noGrp="1" noChangeAspect="1" noChangeArrowheads="1"/>
          </p:cNvPicPr>
          <p:nvPr>
            <p:ph sz="half" idx="4294967295"/>
          </p:nvPr>
        </p:nvPicPr>
        <p:blipFill>
          <a:blip r:embed="rId3" cstate="print"/>
          <a:srcRect/>
          <a:stretch>
            <a:fillRect/>
          </a:stretch>
        </p:blipFill>
        <p:spPr>
          <a:xfrm>
            <a:off x="5105400" y="2320925"/>
            <a:ext cx="4038600" cy="3084513"/>
          </a:xfr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p:cNvSpPr>
            <a:spLocks noGrp="1" noChangeArrowheads="1"/>
          </p:cNvSpPr>
          <p:nvPr>
            <p:ph type="title" idx="4294967295"/>
          </p:nvPr>
        </p:nvSpPr>
        <p:spPr>
          <a:xfrm>
            <a:off x="0" y="76200"/>
            <a:ext cx="8229600" cy="868363"/>
          </a:xfrm>
        </p:spPr>
        <p:txBody>
          <a:bodyPr/>
          <a:lstStyle/>
          <a:p>
            <a:pPr eaLnBrk="1" hangingPunct="1">
              <a:defRPr/>
            </a:pPr>
            <a:r>
              <a:rPr lang="el-GR" b="0">
                <a:solidFill>
                  <a:schemeClr val="hlink"/>
                </a:solidFill>
              </a:rPr>
              <a:t>ΙΕΡΟΛΑΓΟΝΙΤΙΔΑ</a:t>
            </a:r>
            <a:r>
              <a:rPr lang="en-US" b="0">
                <a:solidFill>
                  <a:schemeClr val="hlink"/>
                </a:solidFill>
              </a:rPr>
              <a:t>: MRI</a:t>
            </a:r>
          </a:p>
        </p:txBody>
      </p:sp>
      <p:pic>
        <p:nvPicPr>
          <p:cNvPr id="57347" name="Picture 6" descr="ARHEU04-05-014D"/>
          <p:cNvPicPr>
            <a:picLocks noGrp="1" noChangeAspect="1" noChangeArrowheads="1"/>
          </p:cNvPicPr>
          <p:nvPr>
            <p:ph idx="4294967295"/>
          </p:nvPr>
        </p:nvPicPr>
        <p:blipFill>
          <a:blip r:embed="rId3" cstate="print"/>
          <a:srcRect/>
          <a:stretch>
            <a:fillRect/>
          </a:stretch>
        </p:blipFill>
        <p:spPr>
          <a:xfrm>
            <a:off x="2514600" y="1143000"/>
            <a:ext cx="6629400" cy="5345113"/>
          </a:xfr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4"/>
          <p:cNvSpPr>
            <a:spLocks noGrp="1" noChangeArrowheads="1"/>
          </p:cNvSpPr>
          <p:nvPr>
            <p:ph type="title" idx="4294967295"/>
          </p:nvPr>
        </p:nvSpPr>
        <p:spPr>
          <a:xfrm>
            <a:off x="0" y="76200"/>
            <a:ext cx="8229600" cy="715963"/>
          </a:xfrm>
        </p:spPr>
        <p:txBody>
          <a:bodyPr/>
          <a:lstStyle/>
          <a:p>
            <a:pPr eaLnBrk="1" hangingPunct="1">
              <a:defRPr/>
            </a:pPr>
            <a:r>
              <a:rPr lang="el-GR" b="0">
                <a:solidFill>
                  <a:schemeClr val="hlink"/>
                </a:solidFill>
              </a:rPr>
              <a:t>ΙΕΡΟΛΑΓΟΝΙΤΙΔΑ</a:t>
            </a:r>
            <a:r>
              <a:rPr lang="en-US" b="0">
                <a:solidFill>
                  <a:schemeClr val="hlink"/>
                </a:solidFill>
              </a:rPr>
              <a:t>: MRI</a:t>
            </a:r>
          </a:p>
        </p:txBody>
      </p:sp>
      <p:pic>
        <p:nvPicPr>
          <p:cNvPr id="58371" name="Picture 6" descr="ARHEU04-05-039B"/>
          <p:cNvPicPr>
            <a:picLocks noGrp="1" noChangeAspect="1" noChangeArrowheads="1"/>
          </p:cNvPicPr>
          <p:nvPr>
            <p:ph idx="4294967295"/>
          </p:nvPr>
        </p:nvPicPr>
        <p:blipFill>
          <a:blip r:embed="rId3" cstate="print"/>
          <a:srcRect/>
          <a:stretch>
            <a:fillRect/>
          </a:stretch>
        </p:blipFill>
        <p:spPr>
          <a:xfrm>
            <a:off x="1403648" y="908720"/>
            <a:ext cx="6172200" cy="5310188"/>
          </a:xfr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4"/>
          <p:cNvSpPr>
            <a:spLocks noGrp="1" noChangeArrowheads="1"/>
          </p:cNvSpPr>
          <p:nvPr>
            <p:ph type="title" idx="4294967295"/>
          </p:nvPr>
        </p:nvSpPr>
        <p:spPr>
          <a:xfrm>
            <a:off x="914400" y="260350"/>
            <a:ext cx="8229600" cy="1143000"/>
          </a:xfrm>
        </p:spPr>
        <p:txBody>
          <a:bodyPr/>
          <a:lstStyle/>
          <a:p>
            <a:pPr eaLnBrk="1" hangingPunct="1">
              <a:defRPr/>
            </a:pPr>
            <a:r>
              <a:rPr lang="el-GR" b="0">
                <a:solidFill>
                  <a:schemeClr val="hlink"/>
                </a:solidFill>
              </a:rPr>
              <a:t>ΙΡΙΔΟΚΥΚΛΙΤΙΔΑ</a:t>
            </a:r>
            <a:endParaRPr lang="en-US" b="0">
              <a:solidFill>
                <a:schemeClr val="hlink"/>
              </a:solidFill>
            </a:endParaRPr>
          </a:p>
        </p:txBody>
      </p:sp>
      <p:pic>
        <p:nvPicPr>
          <p:cNvPr id="59395" name="Picture 6" descr="ARHEU04-05-012A"/>
          <p:cNvPicPr>
            <a:picLocks noGrp="1" noChangeAspect="1" noChangeArrowheads="1"/>
          </p:cNvPicPr>
          <p:nvPr>
            <p:ph sz="half" idx="4294967295"/>
          </p:nvPr>
        </p:nvPicPr>
        <p:blipFill>
          <a:blip r:embed="rId3" cstate="print"/>
          <a:srcRect/>
          <a:stretch>
            <a:fillRect/>
          </a:stretch>
        </p:blipFill>
        <p:spPr>
          <a:xfrm>
            <a:off x="5105400" y="3213100"/>
            <a:ext cx="4038600" cy="2620963"/>
          </a:xfrm>
          <a:noFill/>
        </p:spPr>
      </p:pic>
      <p:sp>
        <p:nvSpPr>
          <p:cNvPr id="103428" name="Content Placeholder 3"/>
          <p:cNvSpPr>
            <a:spLocks noGrp="1"/>
          </p:cNvSpPr>
          <p:nvPr>
            <p:ph sz="half" idx="4294967295"/>
          </p:nvPr>
        </p:nvSpPr>
        <p:spPr>
          <a:xfrm>
            <a:off x="5105400" y="1484313"/>
            <a:ext cx="4038600" cy="4525962"/>
          </a:xfrm>
        </p:spPr>
        <p:txBody>
          <a:bodyPr/>
          <a:lstStyle/>
          <a:p>
            <a:pPr eaLnBrk="1" hangingPunct="1">
              <a:defRPr/>
            </a:pPr>
            <a:r>
              <a:rPr lang="el-GR" sz="2800"/>
              <a:t>Πόνος, ερυθρότητα, φωτοφοβία, θάμβος όρασης</a:t>
            </a:r>
          </a:p>
        </p:txBody>
      </p:sp>
      <p:pic>
        <p:nvPicPr>
          <p:cNvPr id="59397" name="Picture 4"/>
          <p:cNvPicPr>
            <a:picLocks noChangeAspect="1" noChangeArrowheads="1"/>
          </p:cNvPicPr>
          <p:nvPr/>
        </p:nvPicPr>
        <p:blipFill>
          <a:blip r:embed="rId4" cstate="print"/>
          <a:srcRect/>
          <a:stretch>
            <a:fillRect/>
          </a:stretch>
        </p:blipFill>
        <p:spPr bwMode="auto">
          <a:xfrm>
            <a:off x="179388" y="1844675"/>
            <a:ext cx="4357687" cy="3927475"/>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Grp="1" noChangeArrowheads="1"/>
          </p:cNvSpPr>
          <p:nvPr>
            <p:ph type="title" idx="4294967295"/>
          </p:nvPr>
        </p:nvSpPr>
        <p:spPr>
          <a:xfrm>
            <a:off x="0" y="76200"/>
            <a:ext cx="8229600" cy="944563"/>
          </a:xfrm>
        </p:spPr>
        <p:txBody>
          <a:bodyPr/>
          <a:lstStyle/>
          <a:p>
            <a:pPr eaLnBrk="1" hangingPunct="1">
              <a:defRPr/>
            </a:pPr>
            <a:r>
              <a:rPr lang="el-GR" sz="4800" b="0">
                <a:solidFill>
                  <a:schemeClr val="hlink"/>
                </a:solidFill>
              </a:rPr>
              <a:t>ΑΝΕΠΑΡΚΕΙΑ ΑΟΡΤΗΣ</a:t>
            </a:r>
            <a:endParaRPr lang="en-US" sz="4800" b="0">
              <a:solidFill>
                <a:schemeClr val="hlink"/>
              </a:solidFill>
            </a:endParaRPr>
          </a:p>
        </p:txBody>
      </p:sp>
      <p:pic>
        <p:nvPicPr>
          <p:cNvPr id="60419" name="Picture 11" descr="aortic_regurgitation"/>
          <p:cNvPicPr>
            <a:picLocks noGrp="1" noChangeAspect="1" noChangeArrowheads="1"/>
          </p:cNvPicPr>
          <p:nvPr>
            <p:ph idx="4294967295"/>
          </p:nvPr>
        </p:nvPicPr>
        <p:blipFill>
          <a:blip r:embed="rId3" cstate="print"/>
          <a:srcRect/>
          <a:stretch>
            <a:fillRect/>
          </a:stretch>
        </p:blipFill>
        <p:spPr>
          <a:xfrm>
            <a:off x="1835696" y="1340768"/>
            <a:ext cx="5472608" cy="4967288"/>
          </a:xfr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rrowheads="1"/>
          </p:cNvSpPr>
          <p:nvPr>
            <p:ph type="title" idx="4294967295"/>
          </p:nvPr>
        </p:nvSpPr>
        <p:spPr>
          <a:xfrm>
            <a:off x="0" y="274638"/>
            <a:ext cx="8229600" cy="1143000"/>
          </a:xfrm>
        </p:spPr>
        <p:txBody>
          <a:bodyPr/>
          <a:lstStyle/>
          <a:p>
            <a:pPr eaLnBrk="1" hangingPunct="1">
              <a:defRPr/>
            </a:pPr>
            <a:r>
              <a:rPr lang="el-GR">
                <a:solidFill>
                  <a:schemeClr val="hlink"/>
                </a:solidFill>
              </a:rPr>
              <a:t>Αγκυλοποιητική σπονδυλίτιδα</a:t>
            </a:r>
          </a:p>
        </p:txBody>
      </p:sp>
      <p:sp>
        <p:nvSpPr>
          <p:cNvPr id="109571" name="Rectangle 3"/>
          <p:cNvSpPr>
            <a:spLocks noGrp="1" noChangeArrowheads="1"/>
          </p:cNvSpPr>
          <p:nvPr>
            <p:ph type="body" sz="half" idx="4294967295"/>
          </p:nvPr>
        </p:nvSpPr>
        <p:spPr>
          <a:xfrm>
            <a:off x="0" y="1916113"/>
            <a:ext cx="4038600" cy="4210050"/>
          </a:xfrm>
        </p:spPr>
        <p:txBody>
          <a:bodyPr/>
          <a:lstStyle/>
          <a:p>
            <a:pPr eaLnBrk="1" hangingPunct="1">
              <a:lnSpc>
                <a:spcPct val="90000"/>
              </a:lnSpc>
              <a:defRPr/>
            </a:pPr>
            <a:r>
              <a:rPr lang="el-GR" sz="2400"/>
              <a:t>Συνήθως προσβάλλει νεαρούς ανδρες</a:t>
            </a:r>
          </a:p>
          <a:p>
            <a:pPr eaLnBrk="1" hangingPunct="1">
              <a:lnSpc>
                <a:spcPct val="90000"/>
              </a:lnSpc>
              <a:defRPr/>
            </a:pPr>
            <a:r>
              <a:rPr lang="el-GR" sz="2400"/>
              <a:t>Οσφυαλγία με φλεγμονώδη χαρακτηριστικά</a:t>
            </a:r>
          </a:p>
          <a:p>
            <a:pPr eaLnBrk="1" hangingPunct="1">
              <a:lnSpc>
                <a:spcPct val="90000"/>
              </a:lnSpc>
              <a:defRPr/>
            </a:pPr>
            <a:r>
              <a:rPr lang="el-GR" sz="2400"/>
              <a:t>Προσβολή ιερολαγονίων και σπονδυλικής στήλης</a:t>
            </a:r>
          </a:p>
          <a:p>
            <a:pPr eaLnBrk="1" hangingPunct="1">
              <a:lnSpc>
                <a:spcPct val="90000"/>
              </a:lnSpc>
              <a:defRPr/>
            </a:pPr>
            <a:r>
              <a:rPr lang="el-GR" sz="2400"/>
              <a:t>Προοδευτική αγκύλωση του αξονικού σκελετού</a:t>
            </a:r>
            <a:r>
              <a:rPr lang="en-US" sz="2400"/>
              <a:t>-</a:t>
            </a:r>
            <a:r>
              <a:rPr lang="el-GR" sz="2400"/>
              <a:t>περιορισμός κινητικότητας</a:t>
            </a:r>
          </a:p>
          <a:p>
            <a:pPr eaLnBrk="1" hangingPunct="1">
              <a:lnSpc>
                <a:spcPct val="90000"/>
              </a:lnSpc>
              <a:defRPr/>
            </a:pPr>
            <a:endParaRPr lang="el-GR" sz="2400"/>
          </a:p>
        </p:txBody>
      </p:sp>
      <p:pic>
        <p:nvPicPr>
          <p:cNvPr id="61444" name="Picture 4" descr="ankylosing-spondylitis-posture"/>
          <p:cNvPicPr>
            <a:picLocks noGrp="1" noChangeAspect="1" noChangeArrowheads="1"/>
          </p:cNvPicPr>
          <p:nvPr>
            <p:ph sz="quarter" idx="4294967295"/>
          </p:nvPr>
        </p:nvPicPr>
        <p:blipFill>
          <a:blip r:embed="rId3" cstate="print"/>
          <a:srcRect/>
          <a:stretch>
            <a:fillRect/>
          </a:stretch>
        </p:blipFill>
        <p:spPr>
          <a:xfrm>
            <a:off x="5148064" y="1417638"/>
            <a:ext cx="2736850" cy="2185987"/>
          </a:xfrm>
          <a:noFill/>
        </p:spPr>
      </p:pic>
      <p:pic>
        <p:nvPicPr>
          <p:cNvPr id="61445" name="Picture 7" descr="Bamboo spine of ankylosing spondylitis - ossification of interspinous ligaments."/>
          <p:cNvPicPr>
            <a:picLocks noGrp="1" noChangeAspect="1" noChangeArrowheads="1"/>
          </p:cNvPicPr>
          <p:nvPr>
            <p:ph sz="quarter" idx="4294967295"/>
          </p:nvPr>
        </p:nvPicPr>
        <p:blipFill>
          <a:blip r:embed="rId4" cstate="print"/>
          <a:srcRect/>
          <a:stretch>
            <a:fillRect/>
          </a:stretch>
        </p:blipFill>
        <p:spPr>
          <a:xfrm>
            <a:off x="5796136" y="3933056"/>
            <a:ext cx="1873250" cy="2781300"/>
          </a:xfr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a:xfrm>
            <a:off x="179512" y="260648"/>
            <a:ext cx="8229600" cy="792163"/>
          </a:xfrm>
        </p:spPr>
        <p:txBody>
          <a:bodyPr/>
          <a:lstStyle/>
          <a:p>
            <a:pPr eaLnBrk="1" hangingPunct="1">
              <a:defRPr/>
            </a:pPr>
            <a:r>
              <a:rPr lang="el-GR" sz="4000" dirty="0">
                <a:solidFill>
                  <a:schemeClr val="hlink"/>
                </a:solidFill>
              </a:rPr>
              <a:t>        </a:t>
            </a:r>
            <a:r>
              <a:rPr lang="el-GR" sz="4000" dirty="0" err="1">
                <a:solidFill>
                  <a:schemeClr val="hlink"/>
                </a:solidFill>
              </a:rPr>
              <a:t>Αγκυλοποιητική</a:t>
            </a:r>
            <a:r>
              <a:rPr lang="el-GR" sz="4000" dirty="0">
                <a:solidFill>
                  <a:schemeClr val="hlink"/>
                </a:solidFill>
              </a:rPr>
              <a:t> σπονδυλίτιδα</a:t>
            </a:r>
            <a:endParaRPr lang="en-US" sz="4000" dirty="0">
              <a:solidFill>
                <a:schemeClr val="hlink"/>
              </a:solidFill>
            </a:endParaRPr>
          </a:p>
        </p:txBody>
      </p:sp>
      <p:sp>
        <p:nvSpPr>
          <p:cNvPr id="111619" name="Rectangle 3"/>
          <p:cNvSpPr>
            <a:spLocks noGrp="1" noChangeArrowheads="1"/>
          </p:cNvSpPr>
          <p:nvPr>
            <p:ph type="body" idx="4294967295"/>
          </p:nvPr>
        </p:nvSpPr>
        <p:spPr>
          <a:xfrm>
            <a:off x="0" y="1143000"/>
            <a:ext cx="8763000" cy="4525963"/>
          </a:xfrm>
        </p:spPr>
        <p:txBody>
          <a:bodyPr/>
          <a:lstStyle/>
          <a:p>
            <a:pPr eaLnBrk="1" hangingPunct="1">
              <a:defRPr/>
            </a:pPr>
            <a:r>
              <a:rPr lang="el-GR" sz="2400" dirty="0"/>
              <a:t>Χαμηλή οσφυαλγία, πρωϊνή δυσκαμψία, εκδηλώσεις περιφερικής αρθρίτιδας, εκδηλώσεις ενθεσοπάθειας </a:t>
            </a:r>
            <a:r>
              <a:rPr lang="en-US" sz="2400" dirty="0"/>
              <a:t>(</a:t>
            </a:r>
            <a:r>
              <a:rPr lang="el-GR" sz="2400" dirty="0"/>
              <a:t>τενοντίτιδα αχιλλείου, πελματιαία απονευρωσίτιδα).  </a:t>
            </a:r>
            <a:endParaRPr lang="en-US" sz="2400" dirty="0"/>
          </a:p>
          <a:p>
            <a:pPr eaLnBrk="1" hangingPunct="1">
              <a:defRPr/>
            </a:pPr>
            <a:r>
              <a:rPr lang="el-GR" sz="2400" dirty="0"/>
              <a:t>Χαρακτηριστική, εντυπωσιακή συσχέτιση με το </a:t>
            </a:r>
            <a:r>
              <a:rPr lang="en-US" sz="2400" dirty="0"/>
              <a:t>HLA</a:t>
            </a:r>
            <a:r>
              <a:rPr lang="el-GR" sz="2400" dirty="0"/>
              <a:t>-</a:t>
            </a:r>
            <a:r>
              <a:rPr lang="en-US" sz="2400" dirty="0"/>
              <a:t>B</a:t>
            </a:r>
            <a:r>
              <a:rPr lang="el-GR" sz="2400" dirty="0"/>
              <a:t>27.  </a:t>
            </a:r>
            <a:endParaRPr lang="en-US" sz="2400" dirty="0"/>
          </a:p>
          <a:p>
            <a:pPr eaLnBrk="1" hangingPunct="1">
              <a:defRPr/>
            </a:pPr>
            <a:r>
              <a:rPr lang="el-GR" sz="2400" dirty="0"/>
              <a:t>Ακτινολογική εικόνα συμμετρικής ιερολαγονίτιδας, ακτινολογική εικόνα προσβολής της ΣΣ (συνδεσμόφυτα, </a:t>
            </a:r>
            <a:r>
              <a:rPr lang="en-US" sz="2400" dirty="0"/>
              <a:t>bamboo</a:t>
            </a:r>
            <a:r>
              <a:rPr lang="el-GR" sz="2400" dirty="0"/>
              <a:t> </a:t>
            </a:r>
            <a:r>
              <a:rPr lang="en-US" sz="2400" dirty="0"/>
              <a:t>spine</a:t>
            </a:r>
            <a:r>
              <a:rPr lang="el-GR" sz="2400" dirty="0"/>
              <a:t>). </a:t>
            </a:r>
            <a:endParaRPr lang="en-US" sz="2400" dirty="0"/>
          </a:p>
          <a:p>
            <a:pPr eaLnBrk="1" hangingPunct="1">
              <a:defRPr/>
            </a:pPr>
            <a:r>
              <a:rPr lang="el-GR" sz="2400" dirty="0"/>
              <a:t> Αλλαγή της στάσης του σώματος.  </a:t>
            </a:r>
            <a:endParaRPr lang="en-US" sz="2400" dirty="0"/>
          </a:p>
          <a:p>
            <a:pPr eaLnBrk="1" hangingPunct="1">
              <a:defRPr/>
            </a:pPr>
            <a:r>
              <a:rPr lang="el-GR" sz="2400" dirty="0"/>
              <a:t>Αγκύλωση της ΣΣ, κίνδυνος καταγμάτων.  </a:t>
            </a:r>
            <a:endParaRPr lang="en-US" sz="2400" dirty="0"/>
          </a:p>
          <a:p>
            <a:pPr eaLnBrk="1" hangingPunct="1">
              <a:defRPr/>
            </a:pPr>
            <a:r>
              <a:rPr lang="el-GR" sz="2400" dirty="0"/>
              <a:t>Εξωαρθρικές εκδηλώσεις από μάτια (ιριδοκυκλίτιδα), πνεύμονες (ίνωση κορυφών, περιοριστική πνευμονοπάθεια).</a:t>
            </a:r>
            <a:endParaRPr lang="en-US" sz="24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4"/>
          <p:cNvSpPr>
            <a:spLocks noGrp="1" noChangeArrowheads="1"/>
          </p:cNvSpPr>
          <p:nvPr>
            <p:ph type="title" idx="4294967295"/>
          </p:nvPr>
        </p:nvSpPr>
        <p:spPr>
          <a:xfrm>
            <a:off x="0" y="274638"/>
            <a:ext cx="8229600" cy="1143000"/>
          </a:xfrm>
        </p:spPr>
        <p:txBody>
          <a:bodyPr/>
          <a:lstStyle/>
          <a:p>
            <a:pPr eaLnBrk="1" hangingPunct="1">
              <a:defRPr/>
            </a:pPr>
            <a:r>
              <a:rPr lang="el-GR" sz="3600" b="0" dirty="0">
                <a:solidFill>
                  <a:schemeClr val="hlink"/>
                </a:solidFill>
              </a:rPr>
              <a:t>ΑΓΚΥΛΟΠΟΙΗΤΙΚΗ ΣΠΟΝΔΥΛΙΤΙΔΑ</a:t>
            </a:r>
            <a:br>
              <a:rPr lang="el-GR" sz="3600" b="0" dirty="0">
                <a:solidFill>
                  <a:schemeClr val="hlink"/>
                </a:solidFill>
              </a:rPr>
            </a:br>
            <a:endParaRPr lang="en-US" sz="3600" b="0" dirty="0">
              <a:solidFill>
                <a:schemeClr val="hlink"/>
              </a:solidFill>
            </a:endParaRPr>
          </a:p>
        </p:txBody>
      </p:sp>
      <p:pic>
        <p:nvPicPr>
          <p:cNvPr id="64515" name="Picture 4"/>
          <p:cNvPicPr>
            <a:picLocks noChangeAspect="1" noChangeArrowheads="1"/>
          </p:cNvPicPr>
          <p:nvPr/>
        </p:nvPicPr>
        <p:blipFill>
          <a:blip r:embed="rId3" cstate="print"/>
          <a:srcRect/>
          <a:stretch>
            <a:fillRect/>
          </a:stretch>
        </p:blipFill>
        <p:spPr bwMode="auto">
          <a:xfrm>
            <a:off x="5397500" y="1412875"/>
            <a:ext cx="3746500" cy="4600575"/>
          </a:xfrm>
          <a:prstGeom prst="rect">
            <a:avLst/>
          </a:prstGeom>
          <a:noFill/>
          <a:ln w="9525">
            <a:noFill/>
            <a:miter lim="800000"/>
            <a:headEnd/>
            <a:tailEnd/>
          </a:ln>
        </p:spPr>
      </p:pic>
      <p:pic>
        <p:nvPicPr>
          <p:cNvPr id="64516" name="Picture 5"/>
          <p:cNvPicPr>
            <a:picLocks noChangeAspect="1" noChangeArrowheads="1"/>
          </p:cNvPicPr>
          <p:nvPr/>
        </p:nvPicPr>
        <p:blipFill>
          <a:blip r:embed="rId4" cstate="print"/>
          <a:srcRect/>
          <a:stretch>
            <a:fillRect/>
          </a:stretch>
        </p:blipFill>
        <p:spPr bwMode="auto">
          <a:xfrm>
            <a:off x="0" y="2438400"/>
            <a:ext cx="2487613" cy="3505200"/>
          </a:xfrm>
          <a:prstGeom prst="rect">
            <a:avLst/>
          </a:prstGeom>
          <a:noFill/>
          <a:ln w="9525">
            <a:noFill/>
            <a:miter lim="800000"/>
            <a:headEnd/>
            <a:tailEnd/>
          </a:ln>
        </p:spPr>
      </p:pic>
      <p:pic>
        <p:nvPicPr>
          <p:cNvPr id="64517" name="Picture 6"/>
          <p:cNvPicPr>
            <a:picLocks noChangeAspect="1" noChangeArrowheads="1"/>
          </p:cNvPicPr>
          <p:nvPr/>
        </p:nvPicPr>
        <p:blipFill>
          <a:blip r:embed="rId5" cstate="print"/>
          <a:srcRect/>
          <a:stretch>
            <a:fillRect/>
          </a:stretch>
        </p:blipFill>
        <p:spPr bwMode="auto">
          <a:xfrm>
            <a:off x="2484438" y="2420938"/>
            <a:ext cx="2538412" cy="3529012"/>
          </a:xfrm>
          <a:prstGeom prst="rect">
            <a:avLst/>
          </a:prstGeom>
          <a:noFill/>
          <a:ln w="9525">
            <a:noFill/>
            <a:miter lim="800000"/>
            <a:headEnd/>
            <a:tailEnd/>
          </a:ln>
        </p:spPr>
      </p:pic>
      <p:sp>
        <p:nvSpPr>
          <p:cNvPr id="64518" name="TextBox 10"/>
          <p:cNvSpPr txBox="1">
            <a:spLocks noChangeArrowheads="1"/>
          </p:cNvSpPr>
          <p:nvPr/>
        </p:nvSpPr>
        <p:spPr bwMode="auto">
          <a:xfrm>
            <a:off x="5724525" y="6092825"/>
            <a:ext cx="3048000" cy="519113"/>
          </a:xfrm>
          <a:prstGeom prst="rect">
            <a:avLst/>
          </a:prstGeom>
          <a:noFill/>
          <a:ln w="9525">
            <a:noFill/>
            <a:miter lim="800000"/>
            <a:headEnd/>
            <a:tailEnd/>
          </a:ln>
        </p:spPr>
        <p:txBody>
          <a:bodyPr>
            <a:spAutoFit/>
          </a:bodyPr>
          <a:lstStyle/>
          <a:p>
            <a:r>
              <a:rPr lang="el-GR" b="1">
                <a:latin typeface="Arial" charset="0"/>
              </a:rPr>
              <a:t> </a:t>
            </a:r>
            <a:r>
              <a:rPr lang="en-US" sz="2800" b="1">
                <a:latin typeface="Arial" charset="0"/>
              </a:rPr>
              <a:t>Bamboo spine</a:t>
            </a:r>
            <a:endParaRPr lang="el-GR" sz="2800">
              <a:latin typeface="Arial" charset="0"/>
            </a:endParaRPr>
          </a:p>
        </p:txBody>
      </p:sp>
      <p:sp>
        <p:nvSpPr>
          <p:cNvPr id="64519" name="Text Box 7"/>
          <p:cNvSpPr txBox="1">
            <a:spLocks noChangeArrowheads="1"/>
          </p:cNvSpPr>
          <p:nvPr/>
        </p:nvSpPr>
        <p:spPr bwMode="auto">
          <a:xfrm>
            <a:off x="1619250" y="6019800"/>
            <a:ext cx="2022475" cy="457200"/>
          </a:xfrm>
          <a:prstGeom prst="rect">
            <a:avLst/>
          </a:prstGeom>
          <a:noFill/>
          <a:ln w="9525">
            <a:noFill/>
            <a:miter lim="800000"/>
            <a:headEnd/>
            <a:tailEnd/>
          </a:ln>
        </p:spPr>
        <p:txBody>
          <a:bodyPr wrap="none">
            <a:spAutoFit/>
          </a:bodyPr>
          <a:lstStyle/>
          <a:p>
            <a:r>
              <a:rPr lang="el-GR" sz="2400" b="1">
                <a:latin typeface="Arial" charset="0"/>
              </a:rPr>
              <a:t>φυσιολογικό</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6" descr="ARHEU04-05-016A"/>
          <p:cNvPicPr>
            <a:picLocks noGrp="1" noChangeAspect="1" noChangeArrowheads="1"/>
          </p:cNvPicPr>
          <p:nvPr>
            <p:ph idx="4294967295"/>
          </p:nvPr>
        </p:nvPicPr>
        <p:blipFill>
          <a:blip r:embed="rId3" cstate="print"/>
          <a:srcRect/>
          <a:stretch>
            <a:fillRect/>
          </a:stretch>
        </p:blipFill>
        <p:spPr>
          <a:xfrm>
            <a:off x="5327650" y="1628775"/>
            <a:ext cx="3816350" cy="4032250"/>
          </a:xfrm>
          <a:noFill/>
        </p:spPr>
      </p:pic>
      <p:pic>
        <p:nvPicPr>
          <p:cNvPr id="65539" name="Picture 6" descr="cervical_spine"/>
          <p:cNvPicPr>
            <a:picLocks noChangeAspect="1" noChangeArrowheads="1"/>
          </p:cNvPicPr>
          <p:nvPr/>
        </p:nvPicPr>
        <p:blipFill>
          <a:blip r:embed="rId4" cstate="print"/>
          <a:srcRect/>
          <a:stretch>
            <a:fillRect/>
          </a:stretch>
        </p:blipFill>
        <p:spPr bwMode="auto">
          <a:xfrm>
            <a:off x="468313" y="1628775"/>
            <a:ext cx="3800475" cy="3960813"/>
          </a:xfrm>
          <a:prstGeom prst="rect">
            <a:avLst/>
          </a:prstGeom>
          <a:noFill/>
          <a:ln w="9525">
            <a:noFill/>
            <a:miter lim="800000"/>
            <a:headEnd/>
            <a:tailEnd/>
          </a:ln>
        </p:spPr>
      </p:pic>
      <p:sp>
        <p:nvSpPr>
          <p:cNvPr id="65540" name="Text Box 7"/>
          <p:cNvSpPr txBox="1">
            <a:spLocks noChangeArrowheads="1"/>
          </p:cNvSpPr>
          <p:nvPr/>
        </p:nvSpPr>
        <p:spPr bwMode="auto">
          <a:xfrm>
            <a:off x="1476375" y="5805488"/>
            <a:ext cx="1841500" cy="457200"/>
          </a:xfrm>
          <a:prstGeom prst="rect">
            <a:avLst/>
          </a:prstGeom>
          <a:noFill/>
          <a:ln w="9525">
            <a:noFill/>
            <a:miter lim="800000"/>
            <a:headEnd/>
            <a:tailEnd/>
          </a:ln>
        </p:spPr>
        <p:txBody>
          <a:bodyPr wrap="none">
            <a:spAutoFit/>
          </a:bodyPr>
          <a:lstStyle/>
          <a:p>
            <a:r>
              <a:rPr lang="el-GR" sz="2400">
                <a:latin typeface="Arial" charset="0"/>
              </a:rPr>
              <a:t>φυσιολογικό</a:t>
            </a:r>
          </a:p>
        </p:txBody>
      </p:sp>
      <p:sp>
        <p:nvSpPr>
          <p:cNvPr id="65541" name="Text Box 8"/>
          <p:cNvSpPr txBox="1">
            <a:spLocks noChangeArrowheads="1"/>
          </p:cNvSpPr>
          <p:nvPr/>
        </p:nvSpPr>
        <p:spPr bwMode="auto">
          <a:xfrm>
            <a:off x="6300788" y="5876925"/>
            <a:ext cx="576262" cy="457200"/>
          </a:xfrm>
          <a:prstGeom prst="rect">
            <a:avLst/>
          </a:prstGeom>
          <a:noFill/>
          <a:ln w="9525">
            <a:noFill/>
            <a:miter lim="800000"/>
            <a:headEnd/>
            <a:tailEnd/>
          </a:ln>
        </p:spPr>
        <p:txBody>
          <a:bodyPr wrap="none">
            <a:spAutoFit/>
          </a:bodyPr>
          <a:lstStyle/>
          <a:p>
            <a:r>
              <a:rPr lang="el-GR" sz="2400">
                <a:latin typeface="Arial" charset="0"/>
              </a:rPr>
              <a:t>ΑΣ</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8"/>
          <p:cNvSpPr>
            <a:spLocks noGrp="1" noChangeArrowheads="1"/>
          </p:cNvSpPr>
          <p:nvPr>
            <p:ph type="body" sz="half" idx="4294967295"/>
          </p:nvPr>
        </p:nvSpPr>
        <p:spPr>
          <a:xfrm>
            <a:off x="0" y="1773238"/>
            <a:ext cx="3609975" cy="4352925"/>
          </a:xfrm>
        </p:spPr>
        <p:txBody>
          <a:bodyPr/>
          <a:lstStyle/>
          <a:p>
            <a:pPr eaLnBrk="1" hangingPunct="1">
              <a:defRPr/>
            </a:pPr>
            <a:r>
              <a:rPr lang="el-GR" sz="2800"/>
              <a:t>Η απλή ακτινογραφία δεν ανιχνεύει πρώιμες βλάβες</a:t>
            </a:r>
          </a:p>
          <a:p>
            <a:pPr eaLnBrk="1" hangingPunct="1">
              <a:defRPr/>
            </a:pPr>
            <a:r>
              <a:rPr lang="el-GR" sz="2800"/>
              <a:t>Πρακτικά ανιχνεύει την παραγωγή νέου οστού </a:t>
            </a:r>
          </a:p>
        </p:txBody>
      </p:sp>
      <p:pic>
        <p:nvPicPr>
          <p:cNvPr id="66563" name="Picture 4" descr="108FF11"/>
          <p:cNvPicPr>
            <a:picLocks noGrp="1" noChangeAspect="1" noChangeArrowheads="1"/>
          </p:cNvPicPr>
          <p:nvPr>
            <p:ph sz="half" idx="4294967295"/>
          </p:nvPr>
        </p:nvPicPr>
        <p:blipFill>
          <a:blip r:embed="rId3" cstate="print"/>
          <a:srcRect/>
          <a:stretch>
            <a:fillRect/>
          </a:stretch>
        </p:blipFill>
        <p:spPr>
          <a:xfrm>
            <a:off x="6815138" y="1916113"/>
            <a:ext cx="2328862" cy="4525962"/>
          </a:xfrm>
          <a:noFill/>
        </p:spPr>
      </p:pic>
      <p:pic>
        <p:nvPicPr>
          <p:cNvPr id="66564" name="Picture 11" descr="0240006f1"/>
          <p:cNvPicPr>
            <a:picLocks noChangeAspect="1" noChangeArrowheads="1"/>
          </p:cNvPicPr>
          <p:nvPr/>
        </p:nvPicPr>
        <p:blipFill>
          <a:blip r:embed="rId4" cstate="print"/>
          <a:srcRect/>
          <a:stretch>
            <a:fillRect/>
          </a:stretch>
        </p:blipFill>
        <p:spPr bwMode="auto">
          <a:xfrm>
            <a:off x="4211638" y="1916113"/>
            <a:ext cx="2160587" cy="338455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1"/>
          <p:cNvSpPr>
            <a:spLocks noGrp="1"/>
          </p:cNvSpPr>
          <p:nvPr>
            <p:ph type="title" idx="4294967295"/>
          </p:nvPr>
        </p:nvSpPr>
        <p:spPr>
          <a:xfrm>
            <a:off x="0" y="274638"/>
            <a:ext cx="8229600" cy="1143000"/>
          </a:xfrm>
        </p:spPr>
        <p:txBody>
          <a:bodyPr/>
          <a:lstStyle/>
          <a:p>
            <a:pPr eaLnBrk="1" hangingPunct="1">
              <a:defRPr/>
            </a:pPr>
            <a:r>
              <a:rPr lang="el-GR" dirty="0"/>
              <a:t>Τύποι οσφυαλγίας</a:t>
            </a:r>
          </a:p>
        </p:txBody>
      </p:sp>
      <p:sp>
        <p:nvSpPr>
          <p:cNvPr id="13315" name="Text Placeholder 12"/>
          <p:cNvSpPr>
            <a:spLocks noGrp="1"/>
          </p:cNvSpPr>
          <p:nvPr>
            <p:ph type="body" idx="4294967295"/>
          </p:nvPr>
        </p:nvSpPr>
        <p:spPr>
          <a:xfrm>
            <a:off x="0" y="1535113"/>
            <a:ext cx="4040188" cy="639762"/>
          </a:xfrm>
        </p:spPr>
        <p:txBody>
          <a:bodyPr anchor="b"/>
          <a:lstStyle/>
          <a:p>
            <a:pPr marL="0" indent="0" eaLnBrk="1" hangingPunct="1">
              <a:buFont typeface="Wingdings" pitchFamily="2" charset="2"/>
              <a:buNone/>
              <a:defRPr/>
            </a:pPr>
            <a:r>
              <a:rPr lang="el-GR" sz="2400" b="1">
                <a:solidFill>
                  <a:srgbClr val="FF0000"/>
                </a:solidFill>
              </a:rPr>
              <a:t>Φλεγμονώδης οσφυαλγία</a:t>
            </a:r>
          </a:p>
        </p:txBody>
      </p:sp>
      <p:sp>
        <p:nvSpPr>
          <p:cNvPr id="13316" name="Content Placeholder 13"/>
          <p:cNvSpPr>
            <a:spLocks noGrp="1"/>
          </p:cNvSpPr>
          <p:nvPr>
            <p:ph sz="half" idx="4294967295"/>
          </p:nvPr>
        </p:nvSpPr>
        <p:spPr>
          <a:xfrm>
            <a:off x="0" y="2174875"/>
            <a:ext cx="4040188" cy="3951288"/>
          </a:xfrm>
        </p:spPr>
        <p:txBody>
          <a:bodyPr/>
          <a:lstStyle/>
          <a:p>
            <a:pPr eaLnBrk="1" hangingPunct="1">
              <a:defRPr/>
            </a:pPr>
            <a:r>
              <a:rPr lang="el-GR" sz="2400"/>
              <a:t>Βελτίωση με την κίνηση και επιδείνωση με την ανάπαυση</a:t>
            </a:r>
          </a:p>
          <a:p>
            <a:pPr eaLnBrk="1" hangingPunct="1">
              <a:defRPr/>
            </a:pPr>
            <a:r>
              <a:rPr lang="el-GR" sz="2400"/>
              <a:t>Χειρότερη τις βραδυνές ώρες και το πρωί. </a:t>
            </a:r>
            <a:endParaRPr lang="en-US" sz="2400"/>
          </a:p>
          <a:p>
            <a:pPr eaLnBrk="1" hangingPunct="1">
              <a:defRPr/>
            </a:pPr>
            <a:r>
              <a:rPr lang="el-GR" sz="2400"/>
              <a:t> Έντονο αίσθημα πρωινής δυσκαμψίας</a:t>
            </a:r>
          </a:p>
          <a:p>
            <a:pPr eaLnBrk="1" hangingPunct="1">
              <a:defRPr/>
            </a:pPr>
            <a:endParaRPr lang="el-GR" sz="2400"/>
          </a:p>
        </p:txBody>
      </p:sp>
      <p:sp>
        <p:nvSpPr>
          <p:cNvPr id="13317" name="Text Placeholder 14"/>
          <p:cNvSpPr>
            <a:spLocks noGrp="1"/>
          </p:cNvSpPr>
          <p:nvPr>
            <p:ph type="body" sz="quarter" idx="4294967295"/>
          </p:nvPr>
        </p:nvSpPr>
        <p:spPr>
          <a:xfrm>
            <a:off x="5102225" y="1535113"/>
            <a:ext cx="4041775" cy="639762"/>
          </a:xfrm>
        </p:spPr>
        <p:txBody>
          <a:bodyPr anchor="b"/>
          <a:lstStyle/>
          <a:p>
            <a:pPr marL="0" indent="0" eaLnBrk="1" hangingPunct="1">
              <a:buFont typeface="Wingdings" pitchFamily="2" charset="2"/>
              <a:buNone/>
              <a:defRPr/>
            </a:pPr>
            <a:r>
              <a:rPr lang="el-GR" sz="2400" b="1">
                <a:solidFill>
                  <a:srgbClr val="FF0000"/>
                </a:solidFill>
              </a:rPr>
              <a:t>«Μηχανική» οσφυαλγία</a:t>
            </a:r>
          </a:p>
        </p:txBody>
      </p:sp>
      <p:sp>
        <p:nvSpPr>
          <p:cNvPr id="13318" name="Content Placeholder 15"/>
          <p:cNvSpPr>
            <a:spLocks noGrp="1"/>
          </p:cNvSpPr>
          <p:nvPr>
            <p:ph sz="quarter" idx="4294967295"/>
          </p:nvPr>
        </p:nvSpPr>
        <p:spPr>
          <a:xfrm>
            <a:off x="5102225" y="2205038"/>
            <a:ext cx="4041775" cy="3951287"/>
          </a:xfrm>
        </p:spPr>
        <p:txBody>
          <a:bodyPr/>
          <a:lstStyle/>
          <a:p>
            <a:pPr eaLnBrk="1" hangingPunct="1">
              <a:defRPr/>
            </a:pPr>
            <a:r>
              <a:rPr lang="el-GR" sz="2400" dirty="0"/>
              <a:t>Βελτίωση με την ανάπαυση και επιδείνωση με την κίνηση</a:t>
            </a:r>
          </a:p>
          <a:p>
            <a:pPr eaLnBrk="1" hangingPunct="1">
              <a:defRPr/>
            </a:pPr>
            <a:r>
              <a:rPr lang="el-GR" sz="2400" dirty="0"/>
              <a:t>Συνήθως επιδεινώνεται με την κόπωση-ορθοστασία.  </a:t>
            </a:r>
            <a:endParaRPr lang="en-US" sz="2400" dirty="0"/>
          </a:p>
          <a:p>
            <a:pPr eaLnBrk="1" hangingPunct="1">
              <a:defRPr/>
            </a:pPr>
            <a:r>
              <a:rPr lang="el-GR" sz="2400" dirty="0"/>
              <a:t>Όχι πρωινή δυσκαμψία</a:t>
            </a:r>
          </a:p>
          <a:p>
            <a:pPr eaLnBrk="1" hangingPunct="1">
              <a:defRPr/>
            </a:pPr>
            <a:endParaRPr lang="el-GR" sz="24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4"/>
          <p:cNvSpPr>
            <a:spLocks noGrp="1" noChangeArrowheads="1"/>
          </p:cNvSpPr>
          <p:nvPr>
            <p:ph type="title" idx="4294967295"/>
          </p:nvPr>
        </p:nvSpPr>
        <p:spPr>
          <a:xfrm>
            <a:off x="0" y="274638"/>
            <a:ext cx="8229600" cy="1143000"/>
          </a:xfrm>
        </p:spPr>
        <p:txBody>
          <a:bodyPr/>
          <a:lstStyle/>
          <a:p>
            <a:pPr eaLnBrk="1" hangingPunct="1">
              <a:defRPr/>
            </a:pPr>
            <a:r>
              <a:rPr lang="el-GR" sz="3200" b="0">
                <a:solidFill>
                  <a:schemeClr val="hlink"/>
                </a:solidFill>
              </a:rPr>
              <a:t>ΠΡΩΪΜΕΣ ΑΛΛΟΙΩΣΕΙΣ ΣΤΙΣ ΓΩΝΙΕΣ ΤΩΝ ΣΠΟΝΔΥΛΩΝ ΜΕ </a:t>
            </a:r>
            <a:r>
              <a:rPr lang="en-US" sz="3200" b="0">
                <a:solidFill>
                  <a:schemeClr val="hlink"/>
                </a:solidFill>
              </a:rPr>
              <a:t>MRI</a:t>
            </a:r>
          </a:p>
        </p:txBody>
      </p:sp>
      <p:pic>
        <p:nvPicPr>
          <p:cNvPr id="67587" name="Picture 6" descr="ARHEU04-05-027"/>
          <p:cNvPicPr>
            <a:picLocks noGrp="1" noChangeAspect="1" noChangeArrowheads="1"/>
          </p:cNvPicPr>
          <p:nvPr>
            <p:ph idx="4294967295"/>
          </p:nvPr>
        </p:nvPicPr>
        <p:blipFill>
          <a:blip r:embed="rId3" cstate="print"/>
          <a:srcRect/>
          <a:stretch>
            <a:fillRect/>
          </a:stretch>
        </p:blipFill>
        <p:spPr>
          <a:xfrm>
            <a:off x="1043608" y="1484784"/>
            <a:ext cx="6768752" cy="5256584"/>
          </a:xfr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rrowheads="1"/>
          </p:cNvSpPr>
          <p:nvPr>
            <p:ph type="title" idx="4294967295"/>
          </p:nvPr>
        </p:nvSpPr>
        <p:spPr>
          <a:xfrm>
            <a:off x="0" y="274638"/>
            <a:ext cx="8229600" cy="1143000"/>
          </a:xfrm>
        </p:spPr>
        <p:txBody>
          <a:bodyPr>
            <a:normAutofit fontScale="90000"/>
          </a:bodyPr>
          <a:lstStyle/>
          <a:p>
            <a:pPr eaLnBrk="1" hangingPunct="1">
              <a:defRPr/>
            </a:pPr>
            <a:r>
              <a:rPr lang="el-GR" sz="4000" dirty="0">
                <a:solidFill>
                  <a:srgbClr val="FF0000"/>
                </a:solidFill>
              </a:rPr>
              <a:t>Πως γίνεται η πρώιμη διάγνωση στις ΣΠΑ?</a:t>
            </a:r>
          </a:p>
        </p:txBody>
      </p:sp>
      <p:sp>
        <p:nvSpPr>
          <p:cNvPr id="191491" name="Rectangle 3"/>
          <p:cNvSpPr>
            <a:spLocks noGrp="1" noChangeArrowheads="1"/>
          </p:cNvSpPr>
          <p:nvPr>
            <p:ph type="body" sz="half" idx="4294967295"/>
          </p:nvPr>
        </p:nvSpPr>
        <p:spPr>
          <a:xfrm>
            <a:off x="0" y="2132013"/>
            <a:ext cx="4038600" cy="3994150"/>
          </a:xfrm>
        </p:spPr>
        <p:txBody>
          <a:bodyPr/>
          <a:lstStyle/>
          <a:p>
            <a:pPr eaLnBrk="1" hangingPunct="1">
              <a:defRPr/>
            </a:pPr>
            <a:r>
              <a:rPr lang="el-GR" sz="2800" dirty="0"/>
              <a:t>Η διάγνωση της ΑΣ απαιτεί την παρουσία ιερολαγονίτιδας ακτινολογικά</a:t>
            </a:r>
          </a:p>
          <a:p>
            <a:pPr eaLnBrk="1" hangingPunct="1">
              <a:defRPr/>
            </a:pPr>
            <a:r>
              <a:rPr lang="el-GR" sz="2800" dirty="0"/>
              <a:t>Για να έχουμε ευρήματα στην απλή ακτινογραφία χρειάζονται πολλά χρόνια νόσου….</a:t>
            </a:r>
          </a:p>
        </p:txBody>
      </p:sp>
      <p:pic>
        <p:nvPicPr>
          <p:cNvPr id="68612" name="Picture 5" descr="171fig33"/>
          <p:cNvPicPr>
            <a:picLocks noGrp="1" noChangeAspect="1" noChangeArrowheads="1"/>
          </p:cNvPicPr>
          <p:nvPr>
            <p:ph sz="half" idx="4294967295"/>
          </p:nvPr>
        </p:nvPicPr>
        <p:blipFill>
          <a:blip r:embed="rId3" cstate="print"/>
          <a:srcRect/>
          <a:stretch>
            <a:fillRect/>
          </a:stretch>
        </p:blipFill>
        <p:spPr>
          <a:xfrm>
            <a:off x="5105400" y="2474913"/>
            <a:ext cx="4038600" cy="2776537"/>
          </a:xfrm>
        </p:spPr>
      </p:pic>
    </p:spTree>
  </p:cSld>
  <p:clrMapOvr>
    <a:masterClrMapping/>
  </p:clrMapOvr>
  <p:transition advTm="6602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rrowheads="1"/>
          </p:cNvSpPr>
          <p:nvPr>
            <p:ph type="title" idx="4294967295"/>
          </p:nvPr>
        </p:nvSpPr>
        <p:spPr>
          <a:xfrm>
            <a:off x="914400" y="404813"/>
            <a:ext cx="8229600" cy="1143000"/>
          </a:xfrm>
        </p:spPr>
        <p:txBody>
          <a:bodyPr>
            <a:normAutofit fontScale="90000"/>
          </a:bodyPr>
          <a:lstStyle/>
          <a:p>
            <a:pPr eaLnBrk="1" hangingPunct="1">
              <a:defRPr/>
            </a:pPr>
            <a:r>
              <a:rPr lang="el-GR" sz="4000" dirty="0">
                <a:solidFill>
                  <a:srgbClr val="FF0000"/>
                </a:solidFill>
              </a:rPr>
              <a:t>Που μπορούμε να στηριχθούμε για επιβεβαίωση της διάγνωσης σε πρώιμο στάδιο?? </a:t>
            </a:r>
          </a:p>
        </p:txBody>
      </p:sp>
      <p:sp>
        <p:nvSpPr>
          <p:cNvPr id="193539" name="Rectangle 3"/>
          <p:cNvSpPr>
            <a:spLocks noGrp="1" noChangeArrowheads="1"/>
          </p:cNvSpPr>
          <p:nvPr>
            <p:ph type="body" sz="half" idx="4294967295"/>
          </p:nvPr>
        </p:nvSpPr>
        <p:spPr>
          <a:xfrm>
            <a:off x="0" y="2924175"/>
            <a:ext cx="3394075" cy="3201988"/>
          </a:xfrm>
        </p:spPr>
        <p:txBody>
          <a:bodyPr/>
          <a:lstStyle/>
          <a:p>
            <a:pPr eaLnBrk="1" hangingPunct="1">
              <a:defRPr/>
            </a:pPr>
            <a:r>
              <a:rPr lang="el-GR" sz="2800" dirty="0"/>
              <a:t>Μ</a:t>
            </a:r>
            <a:r>
              <a:rPr lang="en-US" sz="2800" dirty="0"/>
              <a:t>RI</a:t>
            </a:r>
          </a:p>
          <a:p>
            <a:pPr eaLnBrk="1" hangingPunct="1">
              <a:defRPr/>
            </a:pPr>
            <a:r>
              <a:rPr lang="en-US" sz="2800" dirty="0"/>
              <a:t>HLA B27</a:t>
            </a:r>
            <a:endParaRPr lang="el-GR" sz="2800" dirty="0"/>
          </a:p>
          <a:p>
            <a:pPr eaLnBrk="1" hangingPunct="1">
              <a:buFont typeface="Wingdings" pitchFamily="2" charset="2"/>
              <a:buNone/>
              <a:defRPr/>
            </a:pPr>
            <a:endParaRPr lang="el-GR" sz="2800" dirty="0"/>
          </a:p>
        </p:txBody>
      </p:sp>
      <p:pic>
        <p:nvPicPr>
          <p:cNvPr id="69636" name="Picture 9" descr="F1"/>
          <p:cNvPicPr>
            <a:picLocks noChangeAspect="1" noChangeArrowheads="1"/>
          </p:cNvPicPr>
          <p:nvPr/>
        </p:nvPicPr>
        <p:blipFill>
          <a:blip r:embed="rId3" cstate="print"/>
          <a:srcRect/>
          <a:stretch>
            <a:fillRect/>
          </a:stretch>
        </p:blipFill>
        <p:spPr bwMode="auto">
          <a:xfrm>
            <a:off x="4067175" y="2490788"/>
            <a:ext cx="4718050" cy="3943350"/>
          </a:xfrm>
          <a:prstGeom prst="rect">
            <a:avLst/>
          </a:prstGeom>
          <a:noFill/>
          <a:ln w="9525">
            <a:noFill/>
            <a:miter lim="800000"/>
            <a:headEnd/>
            <a:tailEnd/>
          </a:ln>
        </p:spPr>
      </p:pic>
    </p:spTree>
  </p:cSld>
  <p:clrMapOvr>
    <a:masterClrMapping/>
  </p:clrMapOvr>
  <p:transition advTm="46363"/>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5"/>
          <p:cNvSpPr>
            <a:spLocks noGrp="1" noRot="1" noChangeArrowheads="1"/>
          </p:cNvSpPr>
          <p:nvPr>
            <p:ph type="title" idx="4294967295"/>
          </p:nvPr>
        </p:nvSpPr>
        <p:spPr>
          <a:xfrm>
            <a:off x="0" y="274638"/>
            <a:ext cx="8229600" cy="1143000"/>
          </a:xfrm>
        </p:spPr>
        <p:txBody>
          <a:bodyPr>
            <a:normAutofit fontScale="90000"/>
          </a:bodyPr>
          <a:lstStyle/>
          <a:p>
            <a:pPr eaLnBrk="1" hangingPunct="1">
              <a:defRPr/>
            </a:pPr>
            <a:r>
              <a:rPr lang="el-GR" sz="4000" dirty="0">
                <a:solidFill>
                  <a:srgbClr val="FF0000"/>
                </a:solidFill>
              </a:rPr>
              <a:t>Τα νεότερα κριτήρια επιτρέπουν την πρώιμη διάγνωση </a:t>
            </a:r>
          </a:p>
        </p:txBody>
      </p:sp>
      <p:pic>
        <p:nvPicPr>
          <p:cNvPr id="70659" name="Picture 8"/>
          <p:cNvPicPr>
            <a:picLocks noGrp="1" noChangeAspect="1" noChangeArrowheads="1"/>
          </p:cNvPicPr>
          <p:nvPr>
            <p:ph idx="4294967295"/>
          </p:nvPr>
        </p:nvPicPr>
        <p:blipFill>
          <a:blip r:embed="rId3" cstate="print"/>
          <a:srcRect/>
          <a:stretch>
            <a:fillRect/>
          </a:stretch>
        </p:blipFill>
        <p:spPr>
          <a:xfrm>
            <a:off x="0" y="1608138"/>
            <a:ext cx="8229600" cy="4506912"/>
          </a:xfrm>
        </p:spPr>
      </p:pic>
    </p:spTree>
  </p:cSld>
  <p:clrMapOvr>
    <a:masterClrMapping/>
  </p:clrMapOvr>
  <p:transition advTm="32667"/>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rrowheads="1"/>
          </p:cNvSpPr>
          <p:nvPr>
            <p:ph type="title" idx="4294967295"/>
          </p:nvPr>
        </p:nvSpPr>
        <p:spPr>
          <a:xfrm>
            <a:off x="0" y="260350"/>
            <a:ext cx="8229600" cy="1143000"/>
          </a:xfrm>
        </p:spPr>
        <p:txBody>
          <a:bodyPr/>
          <a:lstStyle/>
          <a:p>
            <a:pPr eaLnBrk="1" hangingPunct="1">
              <a:defRPr/>
            </a:pPr>
            <a:r>
              <a:rPr lang="el-GR" dirty="0">
                <a:solidFill>
                  <a:schemeClr val="hlink"/>
                </a:solidFill>
              </a:rPr>
              <a:t>Ψωριασική αρθρίτιδα</a:t>
            </a:r>
          </a:p>
        </p:txBody>
      </p:sp>
      <p:sp>
        <p:nvSpPr>
          <p:cNvPr id="146435" name="Rectangle 3"/>
          <p:cNvSpPr>
            <a:spLocks noGrp="1" noChangeArrowheads="1"/>
          </p:cNvSpPr>
          <p:nvPr>
            <p:ph type="body" sz="half" idx="4294967295"/>
          </p:nvPr>
        </p:nvSpPr>
        <p:spPr>
          <a:xfrm>
            <a:off x="0" y="1600200"/>
            <a:ext cx="3106738" cy="4525963"/>
          </a:xfrm>
        </p:spPr>
        <p:txBody>
          <a:bodyPr/>
          <a:lstStyle/>
          <a:p>
            <a:pPr eaLnBrk="1" hangingPunct="1">
              <a:defRPr/>
            </a:pPr>
            <a:r>
              <a:rPr lang="el-GR" sz="2800" dirty="0"/>
              <a:t>5-10% των ασθενών με ψωρίαση</a:t>
            </a:r>
          </a:p>
          <a:p>
            <a:pPr eaLnBrk="1" hangingPunct="1">
              <a:defRPr/>
            </a:pPr>
            <a:r>
              <a:rPr lang="el-GR" sz="2800" dirty="0"/>
              <a:t>Προσβολή περιφερικών αρθρώσεων και/ή αξονικού σκελετού</a:t>
            </a:r>
          </a:p>
        </p:txBody>
      </p:sp>
      <p:pic>
        <p:nvPicPr>
          <p:cNvPr id="71684" name="Picture 5" descr="110FF2"/>
          <p:cNvPicPr>
            <a:picLocks noGrp="1" noChangeAspect="1" noChangeArrowheads="1"/>
          </p:cNvPicPr>
          <p:nvPr>
            <p:ph sz="quarter" idx="4294967295"/>
          </p:nvPr>
        </p:nvPicPr>
        <p:blipFill>
          <a:blip r:embed="rId3" cstate="print"/>
          <a:srcRect/>
          <a:stretch>
            <a:fillRect/>
          </a:stretch>
        </p:blipFill>
        <p:spPr>
          <a:xfrm>
            <a:off x="3488381" y="1551463"/>
            <a:ext cx="3133725" cy="2185987"/>
          </a:xfrm>
          <a:noFill/>
        </p:spPr>
      </p:pic>
      <p:pic>
        <p:nvPicPr>
          <p:cNvPr id="71691" name="Picture 22" descr="psa4-46"/>
          <p:cNvPicPr>
            <a:picLocks noGrp="1" noChangeAspect="1" noChangeArrowheads="1"/>
          </p:cNvPicPr>
          <p:nvPr>
            <p:ph sz="quarter" idx="4294967295"/>
          </p:nvPr>
        </p:nvPicPr>
        <p:blipFill>
          <a:blip r:embed="rId4" cstate="print"/>
          <a:srcRect/>
          <a:stretch>
            <a:fillRect/>
          </a:stretch>
        </p:blipFill>
        <p:spPr>
          <a:xfrm>
            <a:off x="3420269" y="4005064"/>
            <a:ext cx="3095625" cy="2238375"/>
          </a:xfrm>
          <a:noFill/>
        </p:spPr>
      </p:pic>
      <p:pic>
        <p:nvPicPr>
          <p:cNvPr id="71685" name="Picture 13" descr="110FF15"/>
          <p:cNvPicPr>
            <a:picLocks noChangeAspect="1" noChangeArrowheads="1"/>
          </p:cNvPicPr>
          <p:nvPr/>
        </p:nvPicPr>
        <p:blipFill>
          <a:blip r:embed="rId5" cstate="print"/>
          <a:srcRect/>
          <a:stretch>
            <a:fillRect/>
          </a:stretch>
        </p:blipFill>
        <p:spPr bwMode="auto">
          <a:xfrm>
            <a:off x="6643688" y="1484313"/>
            <a:ext cx="2500312" cy="4859337"/>
          </a:xfrm>
          <a:prstGeom prst="rect">
            <a:avLst/>
          </a:prstGeom>
          <a:noFill/>
          <a:ln w="9525">
            <a:noFill/>
            <a:miter lim="800000"/>
            <a:headEnd/>
            <a:tailEnd/>
          </a:ln>
        </p:spPr>
      </p:pic>
      <p:sp>
        <p:nvSpPr>
          <p:cNvPr id="71686" name="Text Box 16"/>
          <p:cNvSpPr txBox="1">
            <a:spLocks noChangeArrowheads="1"/>
          </p:cNvSpPr>
          <p:nvPr/>
        </p:nvSpPr>
        <p:spPr bwMode="auto">
          <a:xfrm>
            <a:off x="4427538" y="1989138"/>
            <a:ext cx="1296987" cy="284162"/>
          </a:xfrm>
          <a:prstGeom prst="rect">
            <a:avLst/>
          </a:prstGeom>
          <a:noFill/>
          <a:ln w="9525">
            <a:solidFill>
              <a:srgbClr val="FF0000"/>
            </a:solidFill>
            <a:miter lim="800000"/>
            <a:headEnd/>
            <a:tailEnd/>
          </a:ln>
        </p:spPr>
        <p:txBody>
          <a:bodyPr>
            <a:spAutoFit/>
          </a:bodyPr>
          <a:lstStyle/>
          <a:p>
            <a:pPr>
              <a:spcBef>
                <a:spcPct val="50000"/>
              </a:spcBef>
            </a:pPr>
            <a:r>
              <a:rPr lang="el-GR" sz="1200">
                <a:solidFill>
                  <a:srgbClr val="FF0000"/>
                </a:solidFill>
                <a:latin typeface="Arial" charset="0"/>
              </a:rPr>
              <a:t>Προσβ</a:t>
            </a:r>
            <a:r>
              <a:rPr lang="en-US" sz="1200">
                <a:solidFill>
                  <a:srgbClr val="FF0000"/>
                </a:solidFill>
                <a:latin typeface="Arial" charset="0"/>
              </a:rPr>
              <a:t>o</a:t>
            </a:r>
            <a:r>
              <a:rPr lang="el-GR" sz="1200">
                <a:solidFill>
                  <a:srgbClr val="FF0000"/>
                </a:solidFill>
                <a:latin typeface="Arial" charset="0"/>
              </a:rPr>
              <a:t>λή </a:t>
            </a:r>
            <a:r>
              <a:rPr lang="en-US" sz="1200">
                <a:solidFill>
                  <a:srgbClr val="FF0000"/>
                </a:solidFill>
                <a:latin typeface="Arial" charset="0"/>
              </a:rPr>
              <a:t>DIP</a:t>
            </a:r>
            <a:endParaRPr lang="el-GR" sz="1200">
              <a:solidFill>
                <a:srgbClr val="FF0000"/>
              </a:solidFill>
              <a:latin typeface="Arial" charset="0"/>
            </a:endParaRPr>
          </a:p>
        </p:txBody>
      </p:sp>
      <p:sp>
        <p:nvSpPr>
          <p:cNvPr id="71687" name="Line 17"/>
          <p:cNvSpPr>
            <a:spLocks noChangeShapeType="1"/>
          </p:cNvSpPr>
          <p:nvPr/>
        </p:nvSpPr>
        <p:spPr bwMode="auto">
          <a:xfrm flipH="1">
            <a:off x="4500563" y="2276475"/>
            <a:ext cx="215900" cy="1008063"/>
          </a:xfrm>
          <a:prstGeom prst="line">
            <a:avLst/>
          </a:prstGeom>
          <a:noFill/>
          <a:ln w="9525">
            <a:solidFill>
              <a:schemeClr val="tx1"/>
            </a:solidFill>
            <a:round/>
            <a:headEnd/>
            <a:tailEnd type="triangle" w="med" len="med"/>
          </a:ln>
        </p:spPr>
        <p:txBody>
          <a:bodyPr/>
          <a:lstStyle/>
          <a:p>
            <a:endParaRPr lang="el-GR"/>
          </a:p>
        </p:txBody>
      </p:sp>
      <p:sp>
        <p:nvSpPr>
          <p:cNvPr id="71688" name="Line 18"/>
          <p:cNvSpPr>
            <a:spLocks noChangeShapeType="1"/>
          </p:cNvSpPr>
          <p:nvPr/>
        </p:nvSpPr>
        <p:spPr bwMode="auto">
          <a:xfrm>
            <a:off x="5219700" y="2276475"/>
            <a:ext cx="431800" cy="1008063"/>
          </a:xfrm>
          <a:prstGeom prst="line">
            <a:avLst/>
          </a:prstGeom>
          <a:noFill/>
          <a:ln w="9525">
            <a:solidFill>
              <a:schemeClr val="tx1"/>
            </a:solidFill>
            <a:round/>
            <a:headEnd/>
            <a:tailEnd type="triangle" w="med" len="med"/>
          </a:ln>
        </p:spPr>
        <p:txBody>
          <a:bodyPr/>
          <a:lstStyle/>
          <a:p>
            <a:endParaRPr lang="el-GR"/>
          </a:p>
        </p:txBody>
      </p:sp>
      <p:sp>
        <p:nvSpPr>
          <p:cNvPr id="71689" name="Text Box 19"/>
          <p:cNvSpPr txBox="1">
            <a:spLocks noChangeArrowheads="1"/>
          </p:cNvSpPr>
          <p:nvPr/>
        </p:nvSpPr>
        <p:spPr bwMode="auto">
          <a:xfrm>
            <a:off x="7885113" y="2708275"/>
            <a:ext cx="1258887" cy="466725"/>
          </a:xfrm>
          <a:prstGeom prst="rect">
            <a:avLst/>
          </a:prstGeom>
          <a:noFill/>
          <a:ln w="9525">
            <a:solidFill>
              <a:srgbClr val="FF0000"/>
            </a:solidFill>
            <a:miter lim="800000"/>
            <a:headEnd/>
            <a:tailEnd/>
          </a:ln>
        </p:spPr>
        <p:txBody>
          <a:bodyPr>
            <a:spAutoFit/>
          </a:bodyPr>
          <a:lstStyle/>
          <a:p>
            <a:pPr>
              <a:spcBef>
                <a:spcPct val="50000"/>
              </a:spcBef>
            </a:pPr>
            <a:r>
              <a:rPr lang="el-GR" sz="1200">
                <a:solidFill>
                  <a:srgbClr val="FF0000"/>
                </a:solidFill>
                <a:latin typeface="Arial" charset="0"/>
              </a:rPr>
              <a:t>Ογκώδη συνδεσμόφυτα</a:t>
            </a:r>
          </a:p>
        </p:txBody>
      </p:sp>
      <p:sp>
        <p:nvSpPr>
          <p:cNvPr id="71690" name="Line 20"/>
          <p:cNvSpPr>
            <a:spLocks noChangeShapeType="1"/>
          </p:cNvSpPr>
          <p:nvPr/>
        </p:nvSpPr>
        <p:spPr bwMode="auto">
          <a:xfrm flipH="1">
            <a:off x="7164388" y="2924175"/>
            <a:ext cx="720725" cy="217488"/>
          </a:xfrm>
          <a:prstGeom prst="line">
            <a:avLst/>
          </a:prstGeom>
          <a:noFill/>
          <a:ln w="9525">
            <a:solidFill>
              <a:schemeClr val="tx1"/>
            </a:solidFill>
            <a:round/>
            <a:headEnd/>
            <a:tailEnd type="triangle" w="med" len="med"/>
          </a:ln>
        </p:spPr>
        <p:txBody>
          <a:bodyPr/>
          <a:lstStyle/>
          <a:p>
            <a:endParaRPr lang="el-GR"/>
          </a:p>
        </p:txBody>
      </p:sp>
      <p:sp>
        <p:nvSpPr>
          <p:cNvPr id="71692" name="Text Box 24"/>
          <p:cNvSpPr txBox="1">
            <a:spLocks noChangeArrowheads="1"/>
          </p:cNvSpPr>
          <p:nvPr/>
        </p:nvSpPr>
        <p:spPr bwMode="auto">
          <a:xfrm>
            <a:off x="5508625" y="4797425"/>
            <a:ext cx="1079500" cy="284163"/>
          </a:xfrm>
          <a:prstGeom prst="rect">
            <a:avLst/>
          </a:prstGeom>
          <a:noFill/>
          <a:ln w="9525">
            <a:solidFill>
              <a:srgbClr val="FF0000"/>
            </a:solidFill>
            <a:miter lim="800000"/>
            <a:headEnd/>
            <a:tailEnd/>
          </a:ln>
        </p:spPr>
        <p:txBody>
          <a:bodyPr>
            <a:spAutoFit/>
          </a:bodyPr>
          <a:lstStyle/>
          <a:p>
            <a:pPr>
              <a:spcBef>
                <a:spcPct val="50000"/>
              </a:spcBef>
            </a:pPr>
            <a:r>
              <a:rPr lang="el-GR" sz="1200">
                <a:solidFill>
                  <a:srgbClr val="FF0000"/>
                </a:solidFill>
                <a:latin typeface="Arial" charset="0"/>
              </a:rPr>
              <a:t>δακτυλίτιδα</a:t>
            </a:r>
          </a:p>
        </p:txBody>
      </p:sp>
      <p:sp>
        <p:nvSpPr>
          <p:cNvPr id="71693" name="Line 25"/>
          <p:cNvSpPr>
            <a:spLocks noChangeShapeType="1"/>
          </p:cNvSpPr>
          <p:nvPr/>
        </p:nvSpPr>
        <p:spPr bwMode="auto">
          <a:xfrm flipH="1">
            <a:off x="5003800" y="4941888"/>
            <a:ext cx="504825" cy="142875"/>
          </a:xfrm>
          <a:prstGeom prst="line">
            <a:avLst/>
          </a:prstGeom>
          <a:noFill/>
          <a:ln w="9525">
            <a:solidFill>
              <a:schemeClr val="tx1"/>
            </a:solidFill>
            <a:round/>
            <a:headEnd/>
            <a:tailEnd type="triangle" w="med" len="med"/>
          </a:ln>
        </p:spPr>
        <p:txBody>
          <a:bodyPr/>
          <a:lstStyle/>
          <a:p>
            <a:endParaRPr lang="el-GR"/>
          </a:p>
        </p:txBody>
      </p:sp>
      <p:sp>
        <p:nvSpPr>
          <p:cNvPr id="71694" name="Line 26"/>
          <p:cNvSpPr>
            <a:spLocks noChangeShapeType="1"/>
          </p:cNvSpPr>
          <p:nvPr/>
        </p:nvSpPr>
        <p:spPr bwMode="auto">
          <a:xfrm flipH="1">
            <a:off x="4427538" y="4941888"/>
            <a:ext cx="1081087" cy="503237"/>
          </a:xfrm>
          <a:prstGeom prst="line">
            <a:avLst/>
          </a:prstGeom>
          <a:noFill/>
          <a:ln w="9525">
            <a:solidFill>
              <a:schemeClr val="tx1"/>
            </a:solidFill>
            <a:round/>
            <a:headEnd/>
            <a:tailEnd type="triangle" w="med" len="med"/>
          </a:ln>
        </p:spPr>
        <p:txBody>
          <a:bodyPr/>
          <a:lstStyle/>
          <a:p>
            <a:endParaRPr lang="el-G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450" y="274638"/>
            <a:ext cx="7499350" cy="1143000"/>
          </a:xfrm>
        </p:spPr>
        <p:txBody>
          <a:bodyPr>
            <a:normAutofit/>
          </a:bodyPr>
          <a:lstStyle/>
          <a:p>
            <a:pPr>
              <a:defRPr/>
            </a:pPr>
            <a:r>
              <a:rPr lang="el-GR" dirty="0">
                <a:solidFill>
                  <a:srgbClr val="FF0000"/>
                </a:solidFill>
              </a:rPr>
              <a:t>Ψωρίαση</a:t>
            </a:r>
            <a:br>
              <a:rPr lang="el-GR" dirty="0">
                <a:solidFill>
                  <a:srgbClr val="FF0000"/>
                </a:solidFill>
              </a:rPr>
            </a:br>
            <a:r>
              <a:rPr lang="el-GR" dirty="0">
                <a:solidFill>
                  <a:srgbClr val="FF0000"/>
                </a:solidFill>
              </a:rPr>
              <a:t>Μια κοινή πάθηση</a:t>
            </a:r>
          </a:p>
        </p:txBody>
      </p:sp>
      <p:sp>
        <p:nvSpPr>
          <p:cNvPr id="3" name="Text Placeholder 2"/>
          <p:cNvSpPr>
            <a:spLocks noGrp="1"/>
          </p:cNvSpPr>
          <p:nvPr>
            <p:ph type="body" sz="half" idx="1"/>
          </p:nvPr>
        </p:nvSpPr>
        <p:spPr/>
        <p:txBody>
          <a:bodyPr/>
          <a:lstStyle/>
          <a:p>
            <a:pPr>
              <a:defRPr/>
            </a:pPr>
            <a:endParaRPr lang="el-GR" dirty="0"/>
          </a:p>
        </p:txBody>
      </p:sp>
      <p:sp>
        <p:nvSpPr>
          <p:cNvPr id="4" name="Content Placeholder 3"/>
          <p:cNvSpPr>
            <a:spLocks noGrp="1"/>
          </p:cNvSpPr>
          <p:nvPr>
            <p:ph sz="half" idx="2"/>
          </p:nvPr>
        </p:nvSpPr>
        <p:spPr>
          <a:xfrm>
            <a:off x="4648200" y="1844675"/>
            <a:ext cx="4038600" cy="4281488"/>
          </a:xfrm>
        </p:spPr>
        <p:txBody>
          <a:bodyPr>
            <a:normAutofit/>
          </a:bodyPr>
          <a:lstStyle/>
          <a:p>
            <a:pPr>
              <a:defRPr/>
            </a:pPr>
            <a:r>
              <a:rPr lang="el-GR" sz="3200" dirty="0"/>
              <a:t>Προσβάλλει το 2% του γενικού πληθυσμού</a:t>
            </a:r>
          </a:p>
        </p:txBody>
      </p:sp>
      <p:pic>
        <p:nvPicPr>
          <p:cNvPr id="72709" name="irc_mi" descr="http://obaterbal.com/wp-content/uploads/2013/07/psoriasis.jpg"/>
          <p:cNvPicPr>
            <a:picLocks noChangeAspect="1" noChangeArrowheads="1"/>
          </p:cNvPicPr>
          <p:nvPr/>
        </p:nvPicPr>
        <p:blipFill>
          <a:blip r:embed="rId2" cstate="print"/>
          <a:srcRect/>
          <a:stretch>
            <a:fillRect/>
          </a:stretch>
        </p:blipFill>
        <p:spPr bwMode="auto">
          <a:xfrm>
            <a:off x="611188" y="1700213"/>
            <a:ext cx="3505200" cy="2449512"/>
          </a:xfrm>
          <a:prstGeom prst="rect">
            <a:avLst/>
          </a:prstGeom>
          <a:noFill/>
          <a:ln w="9525">
            <a:noFill/>
            <a:miter lim="800000"/>
            <a:headEnd/>
            <a:tailEnd/>
          </a:ln>
        </p:spPr>
      </p:pic>
      <p:pic>
        <p:nvPicPr>
          <p:cNvPr id="72710" name="irc_mi" descr="http://inyourcommunity.org.uk/wp-content/uploads/2013/11/plaque-type-psoriasis.jpg"/>
          <p:cNvPicPr>
            <a:picLocks noChangeAspect="1" noChangeArrowheads="1"/>
          </p:cNvPicPr>
          <p:nvPr/>
        </p:nvPicPr>
        <p:blipFill>
          <a:blip r:embed="rId3" cstate="print"/>
          <a:srcRect/>
          <a:stretch>
            <a:fillRect/>
          </a:stretch>
        </p:blipFill>
        <p:spPr bwMode="auto">
          <a:xfrm>
            <a:off x="611188" y="4221163"/>
            <a:ext cx="3529012" cy="2087562"/>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idx="4294967295"/>
          </p:nvPr>
        </p:nvSpPr>
        <p:spPr>
          <a:xfrm>
            <a:off x="0" y="76200"/>
            <a:ext cx="8229600" cy="944563"/>
          </a:xfrm>
        </p:spPr>
        <p:txBody>
          <a:bodyPr/>
          <a:lstStyle/>
          <a:p>
            <a:pPr eaLnBrk="1" hangingPunct="1">
              <a:defRPr/>
            </a:pPr>
            <a:r>
              <a:rPr lang="el-GR" b="0" u="sng">
                <a:solidFill>
                  <a:schemeClr val="hlink"/>
                </a:solidFill>
              </a:rPr>
              <a:t>ΨΩΡΙΑΣΙΚΗ ΑΡΘΡΙΤΙΔΑ</a:t>
            </a:r>
            <a:endParaRPr lang="en-US" b="0" u="sng">
              <a:solidFill>
                <a:schemeClr val="hlink"/>
              </a:solidFill>
            </a:endParaRPr>
          </a:p>
        </p:txBody>
      </p:sp>
      <p:sp>
        <p:nvSpPr>
          <p:cNvPr id="148483" name="Rectangle 3"/>
          <p:cNvSpPr>
            <a:spLocks noGrp="1" noChangeArrowheads="1"/>
          </p:cNvSpPr>
          <p:nvPr>
            <p:ph type="body" idx="4294967295"/>
          </p:nvPr>
        </p:nvSpPr>
        <p:spPr>
          <a:xfrm>
            <a:off x="228600" y="1295400"/>
            <a:ext cx="8915400" cy="5257800"/>
          </a:xfrm>
        </p:spPr>
        <p:txBody>
          <a:bodyPr/>
          <a:lstStyle/>
          <a:p>
            <a:pPr eaLnBrk="1" hangingPunct="1">
              <a:lnSpc>
                <a:spcPct val="90000"/>
              </a:lnSpc>
              <a:buFont typeface="Wingdings" pitchFamily="2" charset="2"/>
              <a:buNone/>
              <a:defRPr/>
            </a:pPr>
            <a:r>
              <a:rPr lang="el-GR" sz="2800" dirty="0"/>
              <a:t> </a:t>
            </a:r>
            <a:endParaRPr lang="el-GR" sz="2800" b="1" u="sng" dirty="0"/>
          </a:p>
          <a:p>
            <a:pPr eaLnBrk="1" hangingPunct="1">
              <a:lnSpc>
                <a:spcPct val="90000"/>
              </a:lnSpc>
              <a:defRPr/>
            </a:pPr>
            <a:r>
              <a:rPr lang="el-GR" sz="2800" b="1" u="sng" dirty="0"/>
              <a:t>Ασύμμετρη </a:t>
            </a:r>
            <a:r>
              <a:rPr lang="el-GR" sz="2800" b="1" u="sng" dirty="0" err="1"/>
              <a:t>ολιγοαρθρίτιδα</a:t>
            </a:r>
            <a:r>
              <a:rPr lang="el-GR" sz="2800" dirty="0"/>
              <a:t> (30-50%)</a:t>
            </a:r>
          </a:p>
          <a:p>
            <a:pPr eaLnBrk="1" hangingPunct="1">
              <a:lnSpc>
                <a:spcPct val="90000"/>
              </a:lnSpc>
              <a:defRPr/>
            </a:pPr>
            <a:r>
              <a:rPr lang="el-GR" sz="2800" dirty="0"/>
              <a:t>Συμμετρική πολυαρθρίτιδα (30-50%)</a:t>
            </a:r>
          </a:p>
          <a:p>
            <a:pPr eaLnBrk="1" hangingPunct="1">
              <a:lnSpc>
                <a:spcPct val="90000"/>
              </a:lnSpc>
              <a:defRPr/>
            </a:pPr>
            <a:r>
              <a:rPr lang="el-GR" sz="2800" dirty="0"/>
              <a:t>Σπονδυλαρθρίτιδα (5-30%)</a:t>
            </a:r>
          </a:p>
          <a:p>
            <a:pPr eaLnBrk="1" hangingPunct="1">
              <a:lnSpc>
                <a:spcPct val="90000"/>
              </a:lnSpc>
              <a:defRPr/>
            </a:pPr>
            <a:r>
              <a:rPr lang="el-GR" sz="2800" dirty="0"/>
              <a:t>Αρθρίτιδα των άπω </a:t>
            </a:r>
            <a:r>
              <a:rPr lang="el-GR" sz="2800" dirty="0" err="1"/>
              <a:t>μεσοφαλαγγικών</a:t>
            </a:r>
            <a:r>
              <a:rPr lang="el-GR" sz="2800" dirty="0"/>
              <a:t> αρθρώσεων (10%)</a:t>
            </a:r>
          </a:p>
          <a:p>
            <a:pPr eaLnBrk="1" hangingPunct="1">
              <a:lnSpc>
                <a:spcPct val="90000"/>
              </a:lnSpc>
              <a:defRPr/>
            </a:pPr>
            <a:r>
              <a:rPr lang="el-GR" sz="2800" dirty="0" err="1"/>
              <a:t>Ακρωτηριαστική</a:t>
            </a:r>
            <a:r>
              <a:rPr lang="el-GR" sz="2800" dirty="0"/>
              <a:t> αρθρίτιδα (βαριά καταστροφική μορφή, σπάνια). </a:t>
            </a:r>
            <a:endParaRPr lang="en-US" sz="28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idx="4294967295"/>
          </p:nvPr>
        </p:nvSpPr>
        <p:spPr>
          <a:xfrm>
            <a:off x="0" y="76200"/>
            <a:ext cx="8229600" cy="1143000"/>
          </a:xfrm>
        </p:spPr>
        <p:txBody>
          <a:bodyPr/>
          <a:lstStyle/>
          <a:p>
            <a:pPr eaLnBrk="1" hangingPunct="1">
              <a:defRPr/>
            </a:pPr>
            <a:r>
              <a:rPr lang="el-GR" b="0" u="sng">
                <a:solidFill>
                  <a:schemeClr val="hlink"/>
                </a:solidFill>
              </a:rPr>
              <a:t>ΨΩΡΙΑΣΙΚΗ ΑΡΘΡΙΤΙΔΑ</a:t>
            </a:r>
            <a:endParaRPr lang="en-US" b="0" u="sng">
              <a:solidFill>
                <a:schemeClr val="hlink"/>
              </a:solidFill>
            </a:endParaRPr>
          </a:p>
        </p:txBody>
      </p:sp>
      <p:sp>
        <p:nvSpPr>
          <p:cNvPr id="150531" name="Rectangle 3"/>
          <p:cNvSpPr>
            <a:spLocks noGrp="1" noChangeArrowheads="1"/>
          </p:cNvSpPr>
          <p:nvPr>
            <p:ph type="body" idx="4294967295"/>
          </p:nvPr>
        </p:nvSpPr>
        <p:spPr>
          <a:xfrm>
            <a:off x="0" y="1600200"/>
            <a:ext cx="8229600" cy="4525963"/>
          </a:xfrm>
        </p:spPr>
        <p:txBody>
          <a:bodyPr>
            <a:normAutofit/>
          </a:bodyPr>
          <a:lstStyle/>
          <a:p>
            <a:pPr eaLnBrk="1" hangingPunct="1">
              <a:defRPr/>
            </a:pPr>
            <a:r>
              <a:rPr lang="el-GR" sz="3200" dirty="0"/>
              <a:t>Ενθεσίτιδα, </a:t>
            </a:r>
            <a:r>
              <a:rPr lang="el-GR" sz="3200" b="1" dirty="0"/>
              <a:t>δακτυλίτιδα</a:t>
            </a:r>
            <a:r>
              <a:rPr lang="el-GR" sz="3200" dirty="0"/>
              <a:t> (αλλαντοειδής διόγκωση δακτύλου), βλάβες δέρματος, </a:t>
            </a:r>
            <a:r>
              <a:rPr lang="el-GR" sz="3200" b="1" dirty="0"/>
              <a:t>αλλοιώσεις νυχιών</a:t>
            </a:r>
            <a:r>
              <a:rPr lang="el-GR" sz="3200" dirty="0"/>
              <a:t>.  </a:t>
            </a:r>
            <a:endParaRPr lang="en-US" sz="3200" dirty="0"/>
          </a:p>
          <a:p>
            <a:pPr eaLnBrk="1" hangingPunct="1">
              <a:defRPr/>
            </a:pPr>
            <a:r>
              <a:rPr lang="el-GR" sz="3200" dirty="0"/>
              <a:t>Δερματικές βλάβες: τυπικές μορφές και περιοχές, αλλά ψάχνουμε εκτενώς και σε «κρυφές» περιοχές (οπισθοωτιαία, ομφαλός, μεσογλουτιαία σχισμή). </a:t>
            </a:r>
            <a:endParaRPr lang="en-US" sz="3200" dirty="0"/>
          </a:p>
          <a:p>
            <a:pPr eaLnBrk="1" hangingPunct="1">
              <a:defRPr/>
            </a:pPr>
            <a:r>
              <a:rPr lang="el-GR" sz="3200" dirty="0"/>
              <a:t>Χαρακτηριστικές ακτινολογικές εικόνες (</a:t>
            </a:r>
            <a:r>
              <a:rPr lang="en-US" sz="3200" dirty="0"/>
              <a:t>“</a:t>
            </a:r>
            <a:r>
              <a:rPr lang="en-US" sz="3200" b="1" dirty="0"/>
              <a:t>pencil in cup</a:t>
            </a:r>
            <a:r>
              <a:rPr lang="en-US" sz="3200" dirty="0"/>
              <a: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4"/>
          <p:cNvSpPr>
            <a:spLocks noGrp="1" noChangeArrowheads="1"/>
          </p:cNvSpPr>
          <p:nvPr>
            <p:ph type="title" idx="4294967295"/>
          </p:nvPr>
        </p:nvSpPr>
        <p:spPr>
          <a:xfrm>
            <a:off x="0" y="76200"/>
            <a:ext cx="8229600" cy="868363"/>
          </a:xfrm>
        </p:spPr>
        <p:txBody>
          <a:bodyPr/>
          <a:lstStyle/>
          <a:p>
            <a:pPr eaLnBrk="1" hangingPunct="1">
              <a:defRPr/>
            </a:pPr>
            <a:r>
              <a:rPr lang="el-GR" b="0">
                <a:solidFill>
                  <a:schemeClr val="hlink"/>
                </a:solidFill>
              </a:rPr>
              <a:t>ΨΩΡΙΑΣΙΚΗ ΑΡΘΡΙΤΙΔΑ</a:t>
            </a:r>
            <a:endParaRPr lang="en-US" b="0">
              <a:solidFill>
                <a:schemeClr val="hlink"/>
              </a:solidFill>
            </a:endParaRPr>
          </a:p>
        </p:txBody>
      </p:sp>
      <p:pic>
        <p:nvPicPr>
          <p:cNvPr id="75779" name="Picture 6" descr="ARHEU04-05-034B"/>
          <p:cNvPicPr>
            <a:picLocks noGrp="1" noChangeAspect="1" noChangeArrowheads="1"/>
          </p:cNvPicPr>
          <p:nvPr>
            <p:ph idx="4294967295"/>
          </p:nvPr>
        </p:nvPicPr>
        <p:blipFill>
          <a:blip r:embed="rId3" cstate="print"/>
          <a:srcRect/>
          <a:stretch>
            <a:fillRect/>
          </a:stretch>
        </p:blipFill>
        <p:spPr>
          <a:xfrm>
            <a:off x="0" y="1143000"/>
            <a:ext cx="8534400" cy="5213350"/>
          </a:xfr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4"/>
          <p:cNvSpPr>
            <a:spLocks noGrp="1" noChangeArrowheads="1"/>
          </p:cNvSpPr>
          <p:nvPr>
            <p:ph type="title" idx="4294967295"/>
          </p:nvPr>
        </p:nvSpPr>
        <p:spPr>
          <a:xfrm>
            <a:off x="0" y="76200"/>
            <a:ext cx="8229600" cy="639763"/>
          </a:xfrm>
        </p:spPr>
        <p:txBody>
          <a:bodyPr>
            <a:normAutofit fontScale="90000"/>
          </a:bodyPr>
          <a:lstStyle/>
          <a:p>
            <a:pPr eaLnBrk="1" hangingPunct="1">
              <a:defRPr/>
            </a:pPr>
            <a:r>
              <a:rPr lang="el-GR" sz="4000" b="0">
                <a:solidFill>
                  <a:schemeClr val="hlink"/>
                </a:solidFill>
              </a:rPr>
              <a:t>ΨΩΡΙΑΣΙΚΗ ΑΡΘΡΙΤΙΔΑ</a:t>
            </a:r>
            <a:endParaRPr lang="en-US" sz="4000" b="0">
              <a:solidFill>
                <a:schemeClr val="hlink"/>
              </a:solidFill>
            </a:endParaRPr>
          </a:p>
        </p:txBody>
      </p:sp>
      <p:pic>
        <p:nvPicPr>
          <p:cNvPr id="76803" name="Picture 6" descr="ARHEU04-05-034F"/>
          <p:cNvPicPr>
            <a:picLocks noGrp="1" noChangeAspect="1" noChangeArrowheads="1"/>
          </p:cNvPicPr>
          <p:nvPr>
            <p:ph idx="4294967295"/>
          </p:nvPr>
        </p:nvPicPr>
        <p:blipFill>
          <a:blip r:embed="rId3" cstate="print"/>
          <a:srcRect/>
          <a:stretch>
            <a:fillRect/>
          </a:stretch>
        </p:blipFill>
        <p:spPr>
          <a:xfrm>
            <a:off x="0" y="1066800"/>
            <a:ext cx="8077200" cy="5254625"/>
          </a:xfr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4"/>
          <p:cNvSpPr>
            <a:spLocks noGrp="1" noRot="1" noChangeArrowheads="1"/>
          </p:cNvSpPr>
          <p:nvPr>
            <p:ph type="title"/>
          </p:nvPr>
        </p:nvSpPr>
        <p:spPr/>
        <p:txBody>
          <a:bodyPr/>
          <a:lstStyle/>
          <a:p>
            <a:pPr eaLnBrk="1" hangingPunct="1">
              <a:defRPr/>
            </a:pPr>
            <a:endParaRPr lang="el-GR"/>
          </a:p>
        </p:txBody>
      </p:sp>
      <p:sp>
        <p:nvSpPr>
          <p:cNvPr id="287749" name="Rectangle 5"/>
          <p:cNvSpPr>
            <a:spLocks noGrp="1" noChangeArrowheads="1"/>
          </p:cNvSpPr>
          <p:nvPr>
            <p:ph sz="half" idx="1"/>
          </p:nvPr>
        </p:nvSpPr>
        <p:spPr>
          <a:xfrm>
            <a:off x="468313" y="1628775"/>
            <a:ext cx="4038600" cy="4525963"/>
          </a:xfrm>
        </p:spPr>
        <p:txBody>
          <a:bodyPr/>
          <a:lstStyle/>
          <a:p>
            <a:pPr eaLnBrk="1" hangingPunct="1">
              <a:defRPr/>
            </a:pPr>
            <a:endParaRPr lang="el-GR"/>
          </a:p>
        </p:txBody>
      </p:sp>
      <p:sp>
        <p:nvSpPr>
          <p:cNvPr id="287750" name="Rectangle 6"/>
          <p:cNvSpPr>
            <a:spLocks noGrp="1" noChangeArrowheads="1"/>
          </p:cNvSpPr>
          <p:nvPr>
            <p:ph sz="half" idx="2"/>
          </p:nvPr>
        </p:nvSpPr>
        <p:spPr/>
        <p:txBody>
          <a:bodyPr/>
          <a:lstStyle/>
          <a:p>
            <a:pPr eaLnBrk="1" hangingPunct="1">
              <a:defRPr/>
            </a:pPr>
            <a:endParaRPr lang="el-GR"/>
          </a:p>
        </p:txBody>
      </p:sp>
      <p:pic>
        <p:nvPicPr>
          <p:cNvPr id="10245" name="Picture 8" descr="diagram_spine_conditions"/>
          <p:cNvPicPr>
            <a:picLocks noChangeAspect="1" noChangeArrowheads="1"/>
          </p:cNvPicPr>
          <p:nvPr/>
        </p:nvPicPr>
        <p:blipFill>
          <a:blip r:embed="rId3" cstate="print"/>
          <a:srcRect/>
          <a:stretch>
            <a:fillRect/>
          </a:stretch>
        </p:blipFill>
        <p:spPr bwMode="auto">
          <a:xfrm>
            <a:off x="5219700" y="1557338"/>
            <a:ext cx="3695700" cy="4895850"/>
          </a:xfrm>
          <a:prstGeom prst="rect">
            <a:avLst/>
          </a:prstGeom>
          <a:noFill/>
          <a:ln w="9525">
            <a:noFill/>
            <a:miter lim="800000"/>
            <a:headEnd/>
            <a:tailEnd/>
          </a:ln>
        </p:spPr>
      </p:pic>
      <p:pic>
        <p:nvPicPr>
          <p:cNvPr id="10246" name="Picture 10" descr="r7_sacroiliacjoint"/>
          <p:cNvPicPr>
            <a:picLocks noChangeAspect="1" noChangeArrowheads="1"/>
          </p:cNvPicPr>
          <p:nvPr/>
        </p:nvPicPr>
        <p:blipFill>
          <a:blip r:embed="rId4" cstate="print"/>
          <a:srcRect/>
          <a:stretch>
            <a:fillRect/>
          </a:stretch>
        </p:blipFill>
        <p:spPr bwMode="auto">
          <a:xfrm>
            <a:off x="250825" y="2060575"/>
            <a:ext cx="4679950" cy="3673475"/>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4"/>
          <p:cNvSpPr>
            <a:spLocks noGrp="1" noChangeArrowheads="1"/>
          </p:cNvSpPr>
          <p:nvPr>
            <p:ph type="title" idx="4294967295"/>
          </p:nvPr>
        </p:nvSpPr>
        <p:spPr>
          <a:xfrm>
            <a:off x="0" y="76200"/>
            <a:ext cx="8229600" cy="792163"/>
          </a:xfrm>
        </p:spPr>
        <p:txBody>
          <a:bodyPr/>
          <a:lstStyle/>
          <a:p>
            <a:pPr eaLnBrk="1" hangingPunct="1">
              <a:defRPr/>
            </a:pPr>
            <a:r>
              <a:rPr lang="el-GR" b="0">
                <a:solidFill>
                  <a:schemeClr val="hlink"/>
                </a:solidFill>
              </a:rPr>
              <a:t>ΨΩΡΙΑΣΗ: </a:t>
            </a:r>
            <a:r>
              <a:rPr lang="en-US" b="0">
                <a:solidFill>
                  <a:schemeClr val="hlink"/>
                </a:solidFill>
              </a:rPr>
              <a:t>nail pitting</a:t>
            </a:r>
          </a:p>
        </p:txBody>
      </p:sp>
      <p:pic>
        <p:nvPicPr>
          <p:cNvPr id="77827" name="Picture 6" descr="ARHEU04-05-034E"/>
          <p:cNvPicPr>
            <a:picLocks noGrp="1" noChangeAspect="1" noChangeArrowheads="1"/>
          </p:cNvPicPr>
          <p:nvPr>
            <p:ph idx="4294967295"/>
          </p:nvPr>
        </p:nvPicPr>
        <p:blipFill>
          <a:blip r:embed="rId3" cstate="print"/>
          <a:srcRect/>
          <a:stretch>
            <a:fillRect/>
          </a:stretch>
        </p:blipFill>
        <p:spPr>
          <a:xfrm>
            <a:off x="0" y="1371600"/>
            <a:ext cx="7696200" cy="5006975"/>
          </a:xfr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4"/>
          <p:cNvSpPr>
            <a:spLocks noGrp="1" noChangeArrowheads="1"/>
          </p:cNvSpPr>
          <p:nvPr>
            <p:ph type="title" idx="4294967295"/>
          </p:nvPr>
        </p:nvSpPr>
        <p:spPr>
          <a:xfrm>
            <a:off x="0" y="76200"/>
            <a:ext cx="8229600" cy="1143000"/>
          </a:xfrm>
        </p:spPr>
        <p:txBody>
          <a:bodyPr>
            <a:normAutofit fontScale="90000"/>
          </a:bodyPr>
          <a:lstStyle/>
          <a:p>
            <a:pPr eaLnBrk="1" hangingPunct="1">
              <a:defRPr/>
            </a:pPr>
            <a:r>
              <a:rPr lang="el-GR" sz="4000" b="0">
                <a:solidFill>
                  <a:schemeClr val="hlink"/>
                </a:solidFill>
              </a:rPr>
              <a:t>ΨΩΡΙΑΣΙΚΗ ΑΡΘΡΙΤΙΔΑ</a:t>
            </a:r>
            <a:br>
              <a:rPr lang="el-GR" sz="4000" b="0">
                <a:solidFill>
                  <a:schemeClr val="hlink"/>
                </a:solidFill>
              </a:rPr>
            </a:br>
            <a:r>
              <a:rPr lang="el-GR" sz="4000" b="0">
                <a:solidFill>
                  <a:schemeClr val="hlink"/>
                </a:solidFill>
              </a:rPr>
              <a:t>(</a:t>
            </a:r>
            <a:r>
              <a:rPr lang="en-US" sz="4000" b="0">
                <a:solidFill>
                  <a:schemeClr val="hlink"/>
                </a:solidFill>
              </a:rPr>
              <a:t>telescoping)</a:t>
            </a:r>
          </a:p>
        </p:txBody>
      </p:sp>
      <p:pic>
        <p:nvPicPr>
          <p:cNvPr id="78851" name="Picture 6" descr="ARHEU04-05-034H"/>
          <p:cNvPicPr>
            <a:picLocks noGrp="1" noChangeAspect="1" noChangeArrowheads="1"/>
          </p:cNvPicPr>
          <p:nvPr>
            <p:ph idx="4294967295"/>
          </p:nvPr>
        </p:nvPicPr>
        <p:blipFill>
          <a:blip r:embed="rId3" cstate="print"/>
          <a:srcRect/>
          <a:stretch>
            <a:fillRect/>
          </a:stretch>
        </p:blipFill>
        <p:spPr>
          <a:xfrm>
            <a:off x="1219200" y="1524000"/>
            <a:ext cx="7924800" cy="5154613"/>
          </a:xfr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4"/>
          <p:cNvSpPr>
            <a:spLocks noGrp="1" noChangeArrowheads="1"/>
          </p:cNvSpPr>
          <p:nvPr>
            <p:ph type="title" idx="4294967295"/>
          </p:nvPr>
        </p:nvSpPr>
        <p:spPr>
          <a:xfrm>
            <a:off x="0" y="76200"/>
            <a:ext cx="8229600" cy="944563"/>
          </a:xfrm>
        </p:spPr>
        <p:txBody>
          <a:bodyPr/>
          <a:lstStyle/>
          <a:p>
            <a:pPr eaLnBrk="1" hangingPunct="1">
              <a:defRPr/>
            </a:pPr>
            <a:r>
              <a:rPr lang="el-GR" sz="5400" b="0">
                <a:solidFill>
                  <a:schemeClr val="hlink"/>
                </a:solidFill>
              </a:rPr>
              <a:t>ΔΑΚΤΥΛΙΤΙΔΑ</a:t>
            </a:r>
            <a:endParaRPr lang="en-US" sz="5400" b="0">
              <a:solidFill>
                <a:schemeClr val="hlink"/>
              </a:solidFill>
            </a:endParaRPr>
          </a:p>
        </p:txBody>
      </p:sp>
      <p:pic>
        <p:nvPicPr>
          <p:cNvPr id="79875" name="Picture 6" descr="ARHEU04-05-029C"/>
          <p:cNvPicPr>
            <a:picLocks noGrp="1" noChangeAspect="1" noChangeArrowheads="1"/>
          </p:cNvPicPr>
          <p:nvPr>
            <p:ph idx="4294967295"/>
          </p:nvPr>
        </p:nvPicPr>
        <p:blipFill>
          <a:blip r:embed="rId3" cstate="print"/>
          <a:srcRect/>
          <a:stretch>
            <a:fillRect/>
          </a:stretch>
        </p:blipFill>
        <p:spPr>
          <a:xfrm>
            <a:off x="0" y="1219200"/>
            <a:ext cx="4702175" cy="5334000"/>
          </a:xfr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4"/>
          <p:cNvSpPr>
            <a:spLocks noGrp="1" noChangeArrowheads="1"/>
          </p:cNvSpPr>
          <p:nvPr>
            <p:ph type="title"/>
          </p:nvPr>
        </p:nvSpPr>
        <p:spPr/>
        <p:txBody>
          <a:bodyPr/>
          <a:lstStyle/>
          <a:p>
            <a:pPr eaLnBrk="1" hangingPunct="1">
              <a:defRPr/>
            </a:pPr>
            <a:r>
              <a:rPr lang="el-GR" b="0">
                <a:solidFill>
                  <a:schemeClr val="hlink"/>
                </a:solidFill>
              </a:rPr>
              <a:t>ΨΩΡΙΑΣΙΚΗ ΑΡΘΡΙΤΙΔΑ</a:t>
            </a:r>
            <a:endParaRPr lang="en-US" b="0">
              <a:solidFill>
                <a:schemeClr val="hlink"/>
              </a:solidFill>
            </a:endParaRPr>
          </a:p>
        </p:txBody>
      </p:sp>
      <p:pic>
        <p:nvPicPr>
          <p:cNvPr id="80901" name="Picture 6" descr="ARHEU04-05-034I"/>
          <p:cNvPicPr>
            <a:picLocks noGrp="1" noChangeAspect="1" noChangeArrowheads="1"/>
          </p:cNvPicPr>
          <p:nvPr>
            <p:ph sz="half" idx="1"/>
          </p:nvPr>
        </p:nvPicPr>
        <p:blipFill>
          <a:blip r:embed="rId3" cstate="print"/>
          <a:srcRect/>
          <a:stretch>
            <a:fillRect/>
          </a:stretch>
        </p:blipFill>
        <p:spPr>
          <a:xfrm>
            <a:off x="827088" y="1700213"/>
            <a:ext cx="3440112" cy="4987925"/>
          </a:xfrm>
          <a:noFill/>
        </p:spPr>
      </p:pic>
      <p:sp>
        <p:nvSpPr>
          <p:cNvPr id="168964" name="Rectangle 4"/>
          <p:cNvSpPr>
            <a:spLocks noGrp="1" noChangeArrowheads="1"/>
          </p:cNvSpPr>
          <p:nvPr>
            <p:ph sz="half" idx="2"/>
          </p:nvPr>
        </p:nvSpPr>
        <p:spPr/>
        <p:txBody>
          <a:bodyPr/>
          <a:lstStyle/>
          <a:p>
            <a:pPr eaLnBrk="1" hangingPunct="1">
              <a:defRPr/>
            </a:pPr>
            <a:endParaRPr lang="el-GR"/>
          </a:p>
        </p:txBody>
      </p:sp>
      <p:sp>
        <p:nvSpPr>
          <p:cNvPr id="168965" name="Rectangle 5"/>
          <p:cNvSpPr>
            <a:spLocks noGrp="1" noChangeArrowheads="1"/>
          </p:cNvSpPr>
          <p:nvPr>
            <p:ph type="body" sz="half" idx="4294967295"/>
          </p:nvPr>
        </p:nvSpPr>
        <p:spPr>
          <a:xfrm>
            <a:off x="5105400" y="1600200"/>
            <a:ext cx="4038600" cy="4525963"/>
          </a:xfrm>
        </p:spPr>
        <p:txBody>
          <a:bodyPr>
            <a:normAutofit/>
          </a:bodyPr>
          <a:lstStyle/>
          <a:p>
            <a:pPr eaLnBrk="1" hangingPunct="1">
              <a:defRPr/>
            </a:pPr>
            <a:r>
              <a:rPr lang="el-GR" sz="3200" dirty="0"/>
              <a:t>Διαβρώσεις αλλά και αντιδραστική παραγωγή νέου οστού σε αντιδιαστολή με ΡΑ όπου έχουμε μόνο διαβρώσεις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4"/>
          <p:cNvSpPr>
            <a:spLocks noGrp="1" noChangeArrowheads="1"/>
          </p:cNvSpPr>
          <p:nvPr>
            <p:ph type="title" idx="4294967295"/>
          </p:nvPr>
        </p:nvSpPr>
        <p:spPr>
          <a:xfrm>
            <a:off x="0" y="76200"/>
            <a:ext cx="8229600" cy="1143000"/>
          </a:xfrm>
        </p:spPr>
        <p:txBody>
          <a:bodyPr>
            <a:normAutofit fontScale="90000"/>
          </a:bodyPr>
          <a:lstStyle/>
          <a:p>
            <a:pPr eaLnBrk="1" hangingPunct="1">
              <a:defRPr/>
            </a:pPr>
            <a:r>
              <a:rPr lang="el-GR" sz="4000" b="0">
                <a:solidFill>
                  <a:schemeClr val="hlink"/>
                </a:solidFill>
              </a:rPr>
              <a:t>ΨΩΡΙΑΣΙΚΗ ΑΡΘΙΤΙΔΑ</a:t>
            </a:r>
            <a:br>
              <a:rPr lang="el-GR" sz="4000" b="0">
                <a:solidFill>
                  <a:schemeClr val="hlink"/>
                </a:solidFill>
              </a:rPr>
            </a:br>
            <a:r>
              <a:rPr lang="el-GR" sz="4000" b="0">
                <a:solidFill>
                  <a:schemeClr val="hlink"/>
                </a:solidFill>
              </a:rPr>
              <a:t>(</a:t>
            </a:r>
            <a:r>
              <a:rPr lang="en-US" sz="4000" b="0">
                <a:solidFill>
                  <a:schemeClr val="hlink"/>
                </a:solidFill>
              </a:rPr>
              <a:t>Pencil-in-cup)</a:t>
            </a:r>
          </a:p>
        </p:txBody>
      </p:sp>
      <p:pic>
        <p:nvPicPr>
          <p:cNvPr id="81923" name="Picture 6" descr="ARHEU04-05-034D"/>
          <p:cNvPicPr>
            <a:picLocks noGrp="1" noChangeAspect="1" noChangeArrowheads="1"/>
          </p:cNvPicPr>
          <p:nvPr>
            <p:ph idx="4294967295"/>
          </p:nvPr>
        </p:nvPicPr>
        <p:blipFill>
          <a:blip r:embed="rId3" cstate="print"/>
          <a:srcRect/>
          <a:stretch>
            <a:fillRect/>
          </a:stretch>
        </p:blipFill>
        <p:spPr>
          <a:xfrm>
            <a:off x="0" y="1600200"/>
            <a:ext cx="6915150" cy="4525963"/>
          </a:xfr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4"/>
          <p:cNvSpPr>
            <a:spLocks noGrp="1" noChangeArrowheads="1"/>
          </p:cNvSpPr>
          <p:nvPr>
            <p:ph type="title" idx="4294967295"/>
          </p:nvPr>
        </p:nvSpPr>
        <p:spPr>
          <a:xfrm>
            <a:off x="0" y="76200"/>
            <a:ext cx="8229600" cy="868363"/>
          </a:xfrm>
        </p:spPr>
        <p:txBody>
          <a:bodyPr/>
          <a:lstStyle/>
          <a:p>
            <a:pPr eaLnBrk="1" hangingPunct="1">
              <a:defRPr/>
            </a:pPr>
            <a:r>
              <a:rPr lang="el-GR" sz="4800" b="0">
                <a:solidFill>
                  <a:schemeClr val="hlink"/>
                </a:solidFill>
              </a:rPr>
              <a:t>ΨΩΡΙΑΣΙΚΗ ΑΡΘΡΙΤΙΔΑ</a:t>
            </a:r>
            <a:endParaRPr lang="en-US" sz="4800" b="0">
              <a:solidFill>
                <a:schemeClr val="hlink"/>
              </a:solidFill>
            </a:endParaRPr>
          </a:p>
        </p:txBody>
      </p:sp>
      <p:pic>
        <p:nvPicPr>
          <p:cNvPr id="82947" name="Picture 6" descr="PsApencilincup"/>
          <p:cNvPicPr>
            <a:picLocks noGrp="1" noChangeAspect="1" noChangeArrowheads="1"/>
          </p:cNvPicPr>
          <p:nvPr>
            <p:ph idx="4294967295"/>
          </p:nvPr>
        </p:nvPicPr>
        <p:blipFill>
          <a:blip r:embed="rId3" cstate="print"/>
          <a:srcRect/>
          <a:stretch>
            <a:fillRect/>
          </a:stretch>
        </p:blipFill>
        <p:spPr>
          <a:xfrm>
            <a:off x="0" y="1143000"/>
            <a:ext cx="5867400" cy="5395913"/>
          </a:xfr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5975" cy="1143000"/>
          </a:xfrm>
        </p:spPr>
        <p:txBody>
          <a:bodyPr/>
          <a:lstStyle/>
          <a:p>
            <a:pPr>
              <a:defRPr/>
            </a:pPr>
            <a:r>
              <a:rPr lang="el-GR" sz="4000" dirty="0">
                <a:solidFill>
                  <a:srgbClr val="FF0000"/>
                </a:solidFill>
              </a:rPr>
              <a:t>Προσβολή αξονικού σκελετού στην ΨΑ</a:t>
            </a:r>
          </a:p>
        </p:txBody>
      </p:sp>
      <p:pic>
        <p:nvPicPr>
          <p:cNvPr id="83971" name="Picture 13" descr="110FF15"/>
          <p:cNvPicPr>
            <a:picLocks noGrp="1" noChangeAspect="1" noChangeArrowheads="1"/>
          </p:cNvPicPr>
          <p:nvPr>
            <p:ph idx="1"/>
          </p:nvPr>
        </p:nvPicPr>
        <p:blipFill>
          <a:blip r:embed="rId2" cstate="print"/>
          <a:srcRect/>
          <a:stretch>
            <a:fillRect/>
          </a:stretch>
        </p:blipFill>
        <p:spPr>
          <a:xfrm>
            <a:off x="0" y="1412875"/>
            <a:ext cx="2592388" cy="5037138"/>
          </a:xfrm>
          <a:noFill/>
        </p:spPr>
      </p:pic>
      <p:pic>
        <p:nvPicPr>
          <p:cNvPr id="83972" name="Picture 2" descr="https://openi.nlm.nih.gov/imgs/512/29/3259357/PMC3259357_13244_2010_61_Fig18_HTML.png"/>
          <p:cNvPicPr>
            <a:picLocks noChangeAspect="1" noChangeArrowheads="1"/>
          </p:cNvPicPr>
          <p:nvPr/>
        </p:nvPicPr>
        <p:blipFill>
          <a:blip r:embed="rId3" cstate="print"/>
          <a:srcRect/>
          <a:stretch>
            <a:fillRect/>
          </a:stretch>
        </p:blipFill>
        <p:spPr bwMode="auto">
          <a:xfrm>
            <a:off x="2719388" y="1557338"/>
            <a:ext cx="6424612" cy="3743325"/>
          </a:xfrm>
          <a:prstGeom prst="rect">
            <a:avLst/>
          </a:prstGeom>
          <a:noFill/>
          <a:ln w="9525">
            <a:noFill/>
            <a:miter lim="800000"/>
            <a:headEnd/>
            <a:tailEnd/>
          </a:ln>
        </p:spPr>
      </p:pic>
      <p:sp>
        <p:nvSpPr>
          <p:cNvPr id="83973" name="TextBox 5"/>
          <p:cNvSpPr txBox="1">
            <a:spLocks noChangeArrowheads="1"/>
          </p:cNvSpPr>
          <p:nvPr/>
        </p:nvSpPr>
        <p:spPr bwMode="auto">
          <a:xfrm>
            <a:off x="2915816" y="5864225"/>
            <a:ext cx="5495925" cy="585788"/>
          </a:xfrm>
          <a:prstGeom prst="rect">
            <a:avLst/>
          </a:prstGeom>
          <a:noFill/>
          <a:ln w="9525">
            <a:noFill/>
            <a:miter lim="800000"/>
            <a:headEnd/>
            <a:tailEnd/>
          </a:ln>
        </p:spPr>
        <p:txBody>
          <a:bodyPr wrap="none">
            <a:spAutoFit/>
          </a:bodyPr>
          <a:lstStyle/>
          <a:p>
            <a:r>
              <a:rPr lang="el-GR" sz="3200" dirty="0"/>
              <a:t>Μεγάλα συνδεσμόφυτα-οστεόφυτα</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idx="4294967295"/>
          </p:nvPr>
        </p:nvSpPr>
        <p:spPr>
          <a:xfrm>
            <a:off x="0" y="274638"/>
            <a:ext cx="8229600" cy="1143000"/>
          </a:xfrm>
        </p:spPr>
        <p:txBody>
          <a:bodyPr/>
          <a:lstStyle/>
          <a:p>
            <a:pPr eaLnBrk="1" hangingPunct="1">
              <a:defRPr/>
            </a:pPr>
            <a:r>
              <a:rPr lang="el-GR" b="0" dirty="0">
                <a:solidFill>
                  <a:srgbClr val="FF0000"/>
                </a:solidFill>
              </a:rPr>
              <a:t>Αντιδραστική αρθρίτιδα</a:t>
            </a:r>
            <a:endParaRPr lang="en-US" b="0" dirty="0">
              <a:solidFill>
                <a:srgbClr val="FF0000"/>
              </a:solidFill>
            </a:endParaRPr>
          </a:p>
        </p:txBody>
      </p:sp>
      <p:sp>
        <p:nvSpPr>
          <p:cNvPr id="123907" name="Rectangle 3"/>
          <p:cNvSpPr>
            <a:spLocks noGrp="1" noChangeArrowheads="1"/>
          </p:cNvSpPr>
          <p:nvPr>
            <p:ph type="body" idx="4294967295"/>
          </p:nvPr>
        </p:nvSpPr>
        <p:spPr>
          <a:xfrm>
            <a:off x="5245100" y="1600200"/>
            <a:ext cx="3898900" cy="5257800"/>
          </a:xfrm>
        </p:spPr>
        <p:txBody>
          <a:bodyPr>
            <a:normAutofit/>
          </a:bodyPr>
          <a:lstStyle/>
          <a:p>
            <a:pPr>
              <a:lnSpc>
                <a:spcPct val="90000"/>
              </a:lnSpc>
              <a:defRPr/>
            </a:pPr>
            <a:r>
              <a:rPr lang="el-GR" dirty="0"/>
              <a:t>Ασύμμετρη ολιγοαρθρίτιδα μεγάλων αρθρώσεων κυρίως κάτω άκρων</a:t>
            </a:r>
          </a:p>
          <a:p>
            <a:pPr>
              <a:lnSpc>
                <a:spcPct val="90000"/>
              </a:lnSpc>
              <a:defRPr/>
            </a:pPr>
            <a:r>
              <a:rPr lang="el-GR" dirty="0"/>
              <a:t>Πρόσφατη (</a:t>
            </a:r>
            <a:r>
              <a:rPr lang="en-US" dirty="0"/>
              <a:t>3</a:t>
            </a:r>
            <a:r>
              <a:rPr lang="el-GR" dirty="0"/>
              <a:t>ημέρες-6 εβδομάδες) λοίμωξη</a:t>
            </a:r>
            <a:r>
              <a:rPr lang="en-US" dirty="0"/>
              <a:t> </a:t>
            </a:r>
            <a:r>
              <a:rPr lang="el-GR" dirty="0"/>
              <a:t>εντέρου</a:t>
            </a:r>
            <a:r>
              <a:rPr lang="en-US" dirty="0"/>
              <a:t> </a:t>
            </a:r>
            <a:r>
              <a:rPr lang="el-GR" dirty="0"/>
              <a:t>ή του κατώτερου ουροποιογεννητικού (διαρροϊκό σύνδρομο</a:t>
            </a:r>
            <a:r>
              <a:rPr lang="en-US" dirty="0"/>
              <a:t> </a:t>
            </a:r>
            <a:r>
              <a:rPr lang="el-GR" dirty="0"/>
              <a:t>δυσουρικά ενοχλήματα, έκκριμα ουρήθρας/κόλπου).  </a:t>
            </a:r>
            <a:endParaRPr lang="en-US" dirty="0"/>
          </a:p>
          <a:p>
            <a:pPr eaLnBrk="1" hangingPunct="1">
              <a:lnSpc>
                <a:spcPct val="90000"/>
              </a:lnSpc>
              <a:defRPr/>
            </a:pPr>
            <a:r>
              <a:rPr lang="el-GR" dirty="0"/>
              <a:t>Συχνή συσχέτιση με το </a:t>
            </a:r>
            <a:r>
              <a:rPr lang="en-US" dirty="0"/>
              <a:t>HLA</a:t>
            </a:r>
            <a:r>
              <a:rPr lang="el-GR" dirty="0"/>
              <a:t>-</a:t>
            </a:r>
            <a:r>
              <a:rPr lang="en-US" dirty="0"/>
              <a:t>B</a:t>
            </a:r>
            <a:r>
              <a:rPr lang="el-GR" dirty="0"/>
              <a:t>27.      </a:t>
            </a:r>
            <a:endParaRPr lang="en-US" dirty="0"/>
          </a:p>
        </p:txBody>
      </p:sp>
      <p:pic>
        <p:nvPicPr>
          <p:cNvPr id="84996" name="Picture 2"/>
          <p:cNvPicPr>
            <a:picLocks noChangeAspect="1" noChangeArrowheads="1"/>
          </p:cNvPicPr>
          <p:nvPr/>
        </p:nvPicPr>
        <p:blipFill>
          <a:blip r:embed="rId3" cstate="print"/>
          <a:srcRect/>
          <a:stretch>
            <a:fillRect/>
          </a:stretch>
        </p:blipFill>
        <p:spPr bwMode="auto">
          <a:xfrm>
            <a:off x="0" y="1412875"/>
            <a:ext cx="4494213" cy="5445125"/>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84" name="Rectangle 8"/>
          <p:cNvSpPr>
            <a:spLocks noGrp="1" noRot="1" noChangeArrowheads="1"/>
          </p:cNvSpPr>
          <p:nvPr>
            <p:ph type="title"/>
          </p:nvPr>
        </p:nvSpPr>
        <p:spPr/>
        <p:txBody>
          <a:bodyPr>
            <a:normAutofit/>
          </a:bodyPr>
          <a:lstStyle/>
          <a:p>
            <a:pPr eaLnBrk="1" hangingPunct="1">
              <a:defRPr/>
            </a:pPr>
            <a:r>
              <a:rPr lang="el-GR" dirty="0">
                <a:solidFill>
                  <a:srgbClr val="FF0000"/>
                </a:solidFill>
              </a:rPr>
              <a:t>Η πρώτη περιγραφή έγινε από τον </a:t>
            </a:r>
            <a:r>
              <a:rPr lang="en-US" dirty="0">
                <a:solidFill>
                  <a:srgbClr val="FF0000"/>
                </a:solidFill>
              </a:rPr>
              <a:t>Reiter</a:t>
            </a:r>
            <a:endParaRPr lang="el-GR" dirty="0">
              <a:solidFill>
                <a:srgbClr val="FF0000"/>
              </a:solidFill>
            </a:endParaRPr>
          </a:p>
        </p:txBody>
      </p:sp>
      <p:sp>
        <p:nvSpPr>
          <p:cNvPr id="229381" name="Rectangle 5"/>
          <p:cNvSpPr>
            <a:spLocks noGrp="1" noChangeArrowheads="1"/>
          </p:cNvSpPr>
          <p:nvPr>
            <p:ph type="body" sz="half" idx="1"/>
          </p:nvPr>
        </p:nvSpPr>
        <p:spPr/>
        <p:txBody>
          <a:bodyPr/>
          <a:lstStyle/>
          <a:p>
            <a:pPr eaLnBrk="1" hangingPunct="1">
              <a:defRPr/>
            </a:pPr>
            <a:r>
              <a:rPr lang="el-GR" sz="2800" b="1" dirty="0"/>
              <a:t>Σύνδρομο </a:t>
            </a:r>
            <a:r>
              <a:rPr lang="en-US" sz="2800" b="1" dirty="0"/>
              <a:t>Reiter</a:t>
            </a:r>
            <a:endParaRPr lang="el-GR" sz="2800" b="1" dirty="0"/>
          </a:p>
          <a:p>
            <a:pPr lvl="1" eaLnBrk="1" hangingPunct="1">
              <a:defRPr/>
            </a:pPr>
            <a:r>
              <a:rPr lang="el-GR" sz="2400" b="1" dirty="0"/>
              <a:t>Επιπεφυκίτιδα</a:t>
            </a:r>
          </a:p>
          <a:p>
            <a:pPr lvl="1" eaLnBrk="1" hangingPunct="1">
              <a:defRPr/>
            </a:pPr>
            <a:r>
              <a:rPr lang="el-GR" sz="2400" b="1" dirty="0"/>
              <a:t>ουρηθρίτιδα</a:t>
            </a:r>
          </a:p>
          <a:p>
            <a:pPr lvl="1" eaLnBrk="1" hangingPunct="1">
              <a:defRPr/>
            </a:pPr>
            <a:r>
              <a:rPr lang="el-GR" sz="2400" b="1" dirty="0"/>
              <a:t>αρθρίτιδα</a:t>
            </a:r>
          </a:p>
        </p:txBody>
      </p:sp>
      <p:pic>
        <p:nvPicPr>
          <p:cNvPr id="86020" name="il_fi" descr="Reiter-Triad"/>
          <p:cNvPicPr>
            <a:picLocks noGrp="1" noChangeAspect="1" noChangeArrowheads="1"/>
          </p:cNvPicPr>
          <p:nvPr>
            <p:ph sz="half" idx="2"/>
          </p:nvPr>
        </p:nvPicPr>
        <p:blipFill>
          <a:blip r:embed="rId3" cstate="print"/>
          <a:srcRect/>
          <a:stretch>
            <a:fillRect/>
          </a:stretch>
        </p:blipFill>
        <p:spPr>
          <a:xfrm>
            <a:off x="0" y="3860800"/>
            <a:ext cx="3246438" cy="2743200"/>
          </a:xfrm>
        </p:spPr>
      </p:pic>
      <p:pic>
        <p:nvPicPr>
          <p:cNvPr id="86021" name="Picture 4" descr="http://conqueringarthritis.com/arthritistreatmentblog/wp-content/uploads/2012/07/hansconradjuliusreiter.png"/>
          <p:cNvPicPr>
            <a:picLocks noChangeAspect="1" noChangeArrowheads="1"/>
          </p:cNvPicPr>
          <p:nvPr/>
        </p:nvPicPr>
        <p:blipFill>
          <a:blip r:embed="rId4" cstate="print"/>
          <a:srcRect/>
          <a:stretch>
            <a:fillRect/>
          </a:stretch>
        </p:blipFill>
        <p:spPr bwMode="auto">
          <a:xfrm>
            <a:off x="6875463" y="3789363"/>
            <a:ext cx="2047875" cy="2847975"/>
          </a:xfrm>
          <a:prstGeom prst="rect">
            <a:avLst/>
          </a:prstGeom>
          <a:noFill/>
          <a:ln w="9525">
            <a:noFill/>
            <a:miter lim="800000"/>
            <a:headEnd/>
            <a:tailEnd/>
          </a:ln>
        </p:spPr>
      </p:pic>
      <p:pic>
        <p:nvPicPr>
          <p:cNvPr id="86022" name="Picture 2" descr="http://image.slidesharecdn.com/approachtoapatientwithpolyarthritis-090227115933-phpapp01/95/approach-to-a-patient-with-polyarthritis-59-728.jpg?cb=1235736042"/>
          <p:cNvPicPr>
            <a:picLocks noChangeAspect="1" noChangeArrowheads="1"/>
          </p:cNvPicPr>
          <p:nvPr/>
        </p:nvPicPr>
        <p:blipFill>
          <a:blip r:embed="rId5" cstate="print"/>
          <a:srcRect/>
          <a:stretch>
            <a:fillRect/>
          </a:stretch>
        </p:blipFill>
        <p:spPr bwMode="auto">
          <a:xfrm>
            <a:off x="3420982" y="2780928"/>
            <a:ext cx="3240088" cy="2878137"/>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250825" y="1381125"/>
            <a:ext cx="4676775" cy="5476875"/>
          </a:xfrm>
          <a:prstGeom prst="rect">
            <a:avLst/>
          </a:prstGeom>
          <a:noFill/>
          <a:ln w="9525">
            <a:noFill/>
            <a:miter lim="800000"/>
            <a:headEnd/>
            <a:tailEnd/>
          </a:ln>
        </p:spPr>
      </p:pic>
      <p:sp>
        <p:nvSpPr>
          <p:cNvPr id="3" name="Title 2"/>
          <p:cNvSpPr>
            <a:spLocks noGrp="1"/>
          </p:cNvSpPr>
          <p:nvPr>
            <p:ph type="title"/>
          </p:nvPr>
        </p:nvSpPr>
        <p:spPr/>
        <p:txBody>
          <a:bodyPr/>
          <a:lstStyle/>
          <a:p>
            <a:pPr>
              <a:defRPr/>
            </a:pPr>
            <a:r>
              <a:rPr lang="el-GR" dirty="0">
                <a:solidFill>
                  <a:srgbClr val="FF0000"/>
                </a:solidFill>
              </a:rPr>
              <a:t>Τα συχνότερα αίτια</a:t>
            </a:r>
          </a:p>
        </p:txBody>
      </p:sp>
      <p:sp>
        <p:nvSpPr>
          <p:cNvPr id="5" name="Content Placeholder 4"/>
          <p:cNvSpPr>
            <a:spLocks noGrp="1"/>
          </p:cNvSpPr>
          <p:nvPr>
            <p:ph sz="half" idx="1"/>
          </p:nvPr>
        </p:nvSpPr>
        <p:spPr/>
        <p:txBody>
          <a:bodyPr/>
          <a:lstStyle/>
          <a:p>
            <a:pPr>
              <a:defRPr/>
            </a:pPr>
            <a:endParaRPr lang="el-GR" dirty="0"/>
          </a:p>
        </p:txBody>
      </p:sp>
      <p:sp>
        <p:nvSpPr>
          <p:cNvPr id="6" name="Content Placeholder 5"/>
          <p:cNvSpPr>
            <a:spLocks noGrp="1"/>
          </p:cNvSpPr>
          <p:nvPr>
            <p:ph sz="half" idx="2"/>
          </p:nvPr>
        </p:nvSpPr>
        <p:spPr>
          <a:xfrm>
            <a:off x="5148263" y="1600200"/>
            <a:ext cx="3538537" cy="4525963"/>
          </a:xfrm>
        </p:spPr>
        <p:txBody>
          <a:bodyPr/>
          <a:lstStyle/>
          <a:p>
            <a:pPr>
              <a:defRPr/>
            </a:pPr>
            <a:r>
              <a:rPr lang="el-GR" dirty="0"/>
              <a:t>Η πιθανότητα εμφάνισης αντιδραστκής αρθρίτιδας μετά από λοίμωξη 3-10%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idx="4294967295"/>
          </p:nvPr>
        </p:nvSpPr>
        <p:spPr>
          <a:xfrm>
            <a:off x="1907704" y="116632"/>
            <a:ext cx="8229600" cy="1143000"/>
          </a:xfrm>
        </p:spPr>
        <p:txBody>
          <a:bodyPr/>
          <a:lstStyle/>
          <a:p>
            <a:pPr eaLnBrk="1" hangingPunct="1">
              <a:defRPr/>
            </a:pPr>
            <a:r>
              <a:rPr lang="el-GR" dirty="0" err="1">
                <a:solidFill>
                  <a:srgbClr val="FF0000"/>
                </a:solidFill>
              </a:rPr>
              <a:t>Σπονδυλαρθροπάθειες</a:t>
            </a:r>
            <a:endParaRPr lang="el-GR" dirty="0">
              <a:solidFill>
                <a:srgbClr val="FF0000"/>
              </a:solidFill>
            </a:endParaRPr>
          </a:p>
        </p:txBody>
      </p:sp>
      <p:sp>
        <p:nvSpPr>
          <p:cNvPr id="15363" name="Rectangle 3"/>
          <p:cNvSpPr>
            <a:spLocks noGrp="1" noChangeArrowheads="1"/>
          </p:cNvSpPr>
          <p:nvPr>
            <p:ph type="body" sz="half" idx="4294967295"/>
          </p:nvPr>
        </p:nvSpPr>
        <p:spPr>
          <a:xfrm>
            <a:off x="395536" y="1628800"/>
            <a:ext cx="4499992" cy="4709120"/>
          </a:xfrm>
        </p:spPr>
        <p:txBody>
          <a:bodyPr/>
          <a:lstStyle/>
          <a:p>
            <a:pPr eaLnBrk="1" hangingPunct="1">
              <a:defRPr/>
            </a:pPr>
            <a:r>
              <a:rPr lang="el-GR" sz="2800" dirty="0"/>
              <a:t>Ετερογενής ομάδα νοσημάτων</a:t>
            </a:r>
          </a:p>
          <a:p>
            <a:pPr lvl="1" eaLnBrk="1" hangingPunct="1">
              <a:defRPr/>
            </a:pPr>
            <a:r>
              <a:rPr lang="el-GR" sz="2400" b="1" u="sng" dirty="0" err="1"/>
              <a:t>Αγκυλοποιητική</a:t>
            </a:r>
            <a:r>
              <a:rPr lang="el-GR" sz="2400" b="1" u="sng" dirty="0"/>
              <a:t> σπονδυλίτιδα</a:t>
            </a:r>
          </a:p>
          <a:p>
            <a:pPr lvl="1" eaLnBrk="1" hangingPunct="1">
              <a:defRPr/>
            </a:pPr>
            <a:r>
              <a:rPr lang="el-GR" sz="2400" dirty="0" err="1"/>
              <a:t>Ψωριασική</a:t>
            </a:r>
            <a:r>
              <a:rPr lang="el-GR" sz="2400" dirty="0"/>
              <a:t> αρθρίτιδα</a:t>
            </a:r>
          </a:p>
          <a:p>
            <a:pPr lvl="1" eaLnBrk="1" hangingPunct="1">
              <a:defRPr/>
            </a:pPr>
            <a:r>
              <a:rPr lang="el-GR" sz="2400" dirty="0" err="1"/>
              <a:t>Εντεροπαθητική</a:t>
            </a:r>
            <a:r>
              <a:rPr lang="el-GR" sz="2400" dirty="0"/>
              <a:t> αρθρίτιδα</a:t>
            </a:r>
          </a:p>
          <a:p>
            <a:pPr lvl="1" eaLnBrk="1" hangingPunct="1">
              <a:defRPr/>
            </a:pPr>
            <a:r>
              <a:rPr lang="el-GR" sz="2400" dirty="0"/>
              <a:t>Αντιδραστική αρθρίτιδα</a:t>
            </a:r>
          </a:p>
          <a:p>
            <a:pPr lvl="1" eaLnBrk="1" hangingPunct="1">
              <a:defRPr/>
            </a:pPr>
            <a:r>
              <a:rPr lang="el-GR" sz="2400" dirty="0"/>
              <a:t>Αδιαφοροποίητη</a:t>
            </a:r>
          </a:p>
        </p:txBody>
      </p:sp>
      <p:pic>
        <p:nvPicPr>
          <p:cNvPr id="11268" name="Picture 5" descr="spondyloarthropathy"/>
          <p:cNvPicPr>
            <a:picLocks noGrp="1" noChangeAspect="1" noChangeArrowheads="1"/>
          </p:cNvPicPr>
          <p:nvPr>
            <p:ph sz="quarter" idx="4294967295"/>
          </p:nvPr>
        </p:nvPicPr>
        <p:blipFill>
          <a:blip r:embed="rId3" cstate="print"/>
          <a:srcRect/>
          <a:stretch>
            <a:fillRect/>
          </a:stretch>
        </p:blipFill>
        <p:spPr>
          <a:xfrm>
            <a:off x="5292080" y="1447800"/>
            <a:ext cx="3024187" cy="2185988"/>
          </a:xfrm>
          <a:noFill/>
        </p:spPr>
      </p:pic>
      <p:pic>
        <p:nvPicPr>
          <p:cNvPr id="11269" name="Picture 8" descr="scoi-spine"/>
          <p:cNvPicPr>
            <a:picLocks noGrp="1" noChangeAspect="1" noChangeArrowheads="1"/>
          </p:cNvPicPr>
          <p:nvPr>
            <p:ph sz="quarter" idx="4294967295"/>
          </p:nvPr>
        </p:nvPicPr>
        <p:blipFill>
          <a:blip r:embed="rId4" cstate="print"/>
          <a:srcRect/>
          <a:stretch>
            <a:fillRect/>
          </a:stretch>
        </p:blipFill>
        <p:spPr>
          <a:xfrm>
            <a:off x="5363517" y="3885899"/>
            <a:ext cx="2952750" cy="2189162"/>
          </a:xfr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3223270" cy="1325563"/>
          </a:xfrm>
        </p:spPr>
        <p:txBody>
          <a:bodyPr>
            <a:normAutofit fontScale="90000"/>
          </a:bodyPr>
          <a:lstStyle/>
          <a:p>
            <a:pPr>
              <a:defRPr/>
            </a:pPr>
            <a:r>
              <a:rPr lang="el-GR" dirty="0">
                <a:solidFill>
                  <a:srgbClr val="FF0000"/>
                </a:solidFill>
              </a:rPr>
              <a:t>Η αρχική άποψη για την παθογένεια..</a:t>
            </a:r>
          </a:p>
        </p:txBody>
      </p:sp>
      <p:sp>
        <p:nvSpPr>
          <p:cNvPr id="3" name="Content Placeholder 2"/>
          <p:cNvSpPr>
            <a:spLocks noGrp="1"/>
          </p:cNvSpPr>
          <p:nvPr>
            <p:ph sz="half" idx="1"/>
          </p:nvPr>
        </p:nvSpPr>
        <p:spPr/>
        <p:txBody>
          <a:bodyPr/>
          <a:lstStyle/>
          <a:p>
            <a:pPr>
              <a:defRPr/>
            </a:pPr>
            <a:endParaRPr lang="el-GR"/>
          </a:p>
        </p:txBody>
      </p:sp>
      <p:sp>
        <p:nvSpPr>
          <p:cNvPr id="4" name="Content Placeholder 3"/>
          <p:cNvSpPr>
            <a:spLocks noGrp="1"/>
          </p:cNvSpPr>
          <p:nvPr>
            <p:ph sz="half" idx="2"/>
          </p:nvPr>
        </p:nvSpPr>
        <p:spPr>
          <a:xfrm>
            <a:off x="624999" y="2348880"/>
            <a:ext cx="3886200" cy="4351338"/>
          </a:xfrm>
        </p:spPr>
        <p:txBody>
          <a:bodyPr/>
          <a:lstStyle/>
          <a:p>
            <a:pPr>
              <a:defRPr/>
            </a:pPr>
            <a:r>
              <a:rPr lang="el-GR" dirty="0"/>
              <a:t>Μηχανισμός μοριακής μίμησης</a:t>
            </a:r>
          </a:p>
          <a:p>
            <a:pPr>
              <a:defRPr/>
            </a:pPr>
            <a:r>
              <a:rPr lang="el-GR" dirty="0"/>
              <a:t>Το παράδειγμα του ρευματικού πυρετού μετα από λοίμωξη από στρεπτόκοκκο</a:t>
            </a:r>
          </a:p>
        </p:txBody>
      </p:sp>
      <p:pic>
        <p:nvPicPr>
          <p:cNvPr id="5" name="Picture 4">
            <a:extLst>
              <a:ext uri="{FF2B5EF4-FFF2-40B4-BE49-F238E27FC236}">
                <a16:creationId xmlns:a16="http://schemas.microsoft.com/office/drawing/2014/main" id="{6FB23116-8768-414C-9A7A-2863C29FDF1D}"/>
              </a:ext>
            </a:extLst>
          </p:cNvPr>
          <p:cNvPicPr>
            <a:picLocks noChangeAspect="1"/>
          </p:cNvPicPr>
          <p:nvPr/>
        </p:nvPicPr>
        <p:blipFill>
          <a:blip r:embed="rId2"/>
          <a:stretch>
            <a:fillRect/>
          </a:stretch>
        </p:blipFill>
        <p:spPr>
          <a:xfrm>
            <a:off x="4644008" y="0"/>
            <a:ext cx="4595187" cy="685800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0" y="1484313"/>
            <a:ext cx="5230813" cy="5373687"/>
          </a:xfrm>
          <a:prstGeom prst="rect">
            <a:avLst/>
          </a:prstGeom>
          <a:noFill/>
          <a:ln w="9525">
            <a:noFill/>
            <a:miter lim="800000"/>
            <a:headEnd/>
            <a:tailEnd/>
          </a:ln>
        </p:spPr>
      </p:pic>
      <p:sp>
        <p:nvSpPr>
          <p:cNvPr id="5" name="Title 4"/>
          <p:cNvSpPr>
            <a:spLocks noGrp="1"/>
          </p:cNvSpPr>
          <p:nvPr>
            <p:ph type="title"/>
          </p:nvPr>
        </p:nvSpPr>
        <p:spPr/>
        <p:txBody>
          <a:bodyPr/>
          <a:lstStyle/>
          <a:p>
            <a:pPr>
              <a:defRPr/>
            </a:pPr>
            <a:r>
              <a:rPr lang="el-GR" dirty="0">
                <a:solidFill>
                  <a:srgbClr val="FF0000"/>
                </a:solidFill>
              </a:rPr>
              <a:t>Κάτι άλλο συμβαίνει….</a:t>
            </a:r>
          </a:p>
        </p:txBody>
      </p:sp>
      <p:sp>
        <p:nvSpPr>
          <p:cNvPr id="7" name="Content Placeholder 6"/>
          <p:cNvSpPr>
            <a:spLocks noGrp="1"/>
          </p:cNvSpPr>
          <p:nvPr>
            <p:ph sz="half" idx="1"/>
          </p:nvPr>
        </p:nvSpPr>
        <p:spPr>
          <a:xfrm>
            <a:off x="6084888" y="1600200"/>
            <a:ext cx="2601912" cy="4525963"/>
          </a:xfrm>
        </p:spPr>
        <p:txBody>
          <a:bodyPr>
            <a:normAutofit/>
          </a:bodyPr>
          <a:lstStyle/>
          <a:p>
            <a:pPr>
              <a:defRPr/>
            </a:pPr>
            <a:r>
              <a:rPr lang="el-GR" dirty="0"/>
              <a:t>Σημαντική η συμμετοχή κυττάρων έμφυτης ανοσίας</a:t>
            </a:r>
          </a:p>
          <a:p>
            <a:pPr>
              <a:defRPr/>
            </a:pPr>
            <a:r>
              <a:rPr lang="el-GR" dirty="0"/>
              <a:t>Παραμονή μικροβιακού </a:t>
            </a:r>
            <a:r>
              <a:rPr lang="en-US" dirty="0"/>
              <a:t>trigger </a:t>
            </a:r>
            <a:r>
              <a:rPr lang="el-GR" dirty="0"/>
              <a:t>που διεγείρει το σύστημα της έμφυτης ανοσίας??</a:t>
            </a:r>
          </a:p>
          <a:p>
            <a:pPr>
              <a:defRPr/>
            </a:pPr>
            <a:endParaRPr lang="el-GR"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0" y="1484313"/>
            <a:ext cx="5514975" cy="4772025"/>
          </a:xfrm>
          <a:prstGeom prst="rect">
            <a:avLst/>
          </a:prstGeom>
          <a:noFill/>
          <a:ln w="9525">
            <a:noFill/>
            <a:miter lim="800000"/>
            <a:headEnd/>
            <a:tailEnd/>
          </a:ln>
        </p:spPr>
      </p:pic>
      <p:sp>
        <p:nvSpPr>
          <p:cNvPr id="3" name="Title 2"/>
          <p:cNvSpPr>
            <a:spLocks noGrp="1"/>
          </p:cNvSpPr>
          <p:nvPr>
            <p:ph type="title"/>
          </p:nvPr>
        </p:nvSpPr>
        <p:spPr/>
        <p:txBody>
          <a:bodyPr>
            <a:normAutofit/>
          </a:bodyPr>
          <a:lstStyle/>
          <a:p>
            <a:pPr>
              <a:defRPr/>
            </a:pPr>
            <a:r>
              <a:rPr lang="en-US" dirty="0">
                <a:solidFill>
                  <a:srgbClr val="FF0000"/>
                </a:solidFill>
              </a:rPr>
              <a:t>H </a:t>
            </a:r>
            <a:r>
              <a:rPr lang="el-GR" dirty="0">
                <a:solidFill>
                  <a:srgbClr val="FF0000"/>
                </a:solidFill>
              </a:rPr>
              <a:t>αντιδραστική αρθρίτιδα δεν είναι σηπτική με την κλασσική έννοια….</a:t>
            </a:r>
          </a:p>
        </p:txBody>
      </p:sp>
      <p:sp>
        <p:nvSpPr>
          <p:cNvPr id="5" name="Content Placeholder 4"/>
          <p:cNvSpPr>
            <a:spLocks noGrp="1"/>
          </p:cNvSpPr>
          <p:nvPr>
            <p:ph sz="half" idx="1"/>
          </p:nvPr>
        </p:nvSpPr>
        <p:spPr>
          <a:xfrm>
            <a:off x="5435600" y="2132856"/>
            <a:ext cx="3251200" cy="3993307"/>
          </a:xfrm>
        </p:spPr>
        <p:txBody>
          <a:bodyPr/>
          <a:lstStyle/>
          <a:p>
            <a:pPr>
              <a:defRPr/>
            </a:pPr>
            <a:r>
              <a:rPr lang="el-GR" dirty="0"/>
              <a:t>Με νεότερες τεχνικές έχει ανευρεθεί γενετικό υλικό του μικροοργανισμού στην πάσχουσα άρθρωση (</a:t>
            </a:r>
            <a:r>
              <a:rPr lang="en-US" dirty="0"/>
              <a:t>Chlamydia)</a:t>
            </a:r>
          </a:p>
          <a:p>
            <a:pPr>
              <a:defRPr/>
            </a:pPr>
            <a:r>
              <a:rPr lang="el-GR" dirty="0"/>
              <a:t>Αρνητικές καλλιέργειες</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http://www.chronicprostatitis.com/cppscms/wp-content/uploads/reactive-arthr.jpg"/>
          <p:cNvPicPr>
            <a:picLocks noChangeAspect="1" noChangeArrowheads="1"/>
          </p:cNvPicPr>
          <p:nvPr/>
        </p:nvPicPr>
        <p:blipFill>
          <a:blip r:embed="rId2" cstate="print"/>
          <a:srcRect/>
          <a:stretch>
            <a:fillRect/>
          </a:stretch>
        </p:blipFill>
        <p:spPr bwMode="auto">
          <a:xfrm>
            <a:off x="4572000" y="1481137"/>
            <a:ext cx="4027488" cy="5040312"/>
          </a:xfrm>
          <a:prstGeom prst="rect">
            <a:avLst/>
          </a:prstGeom>
          <a:noFill/>
          <a:ln w="9525">
            <a:noFill/>
            <a:miter lim="800000"/>
            <a:headEnd/>
            <a:tailEnd/>
          </a:ln>
        </p:spPr>
      </p:pic>
      <p:sp>
        <p:nvSpPr>
          <p:cNvPr id="5" name="Title 4"/>
          <p:cNvSpPr>
            <a:spLocks noGrp="1"/>
          </p:cNvSpPr>
          <p:nvPr>
            <p:ph type="title"/>
          </p:nvPr>
        </p:nvSpPr>
        <p:spPr/>
        <p:txBody>
          <a:bodyPr>
            <a:normAutofit/>
          </a:bodyPr>
          <a:lstStyle/>
          <a:p>
            <a:pPr>
              <a:defRPr/>
            </a:pPr>
            <a:r>
              <a:rPr lang="el-GR" dirty="0">
                <a:solidFill>
                  <a:srgbClr val="FF0000"/>
                </a:solidFill>
              </a:rPr>
              <a:t>Το κλινικό φάσμα της αντιδραστικής αρθρίτιδας….</a:t>
            </a:r>
          </a:p>
        </p:txBody>
      </p:sp>
      <p:pic>
        <p:nvPicPr>
          <p:cNvPr id="92164" name="Picture 6" descr="ReAoverall"/>
          <p:cNvPicPr>
            <a:picLocks noGrp="1" noChangeAspect="1" noChangeArrowheads="1"/>
          </p:cNvPicPr>
          <p:nvPr>
            <p:ph sz="half" idx="1"/>
          </p:nvPr>
        </p:nvPicPr>
        <p:blipFill>
          <a:blip r:embed="rId3" cstate="print"/>
          <a:stretch>
            <a:fillRect/>
          </a:stretch>
        </p:blipFill>
        <p:spPr>
          <a:xfrm>
            <a:off x="628650" y="2369467"/>
            <a:ext cx="3886200" cy="3263653"/>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4"/>
          <p:cNvSpPr>
            <a:spLocks noGrp="1" noChangeArrowheads="1"/>
          </p:cNvSpPr>
          <p:nvPr>
            <p:ph type="title" idx="4294967295"/>
          </p:nvPr>
        </p:nvSpPr>
        <p:spPr>
          <a:xfrm>
            <a:off x="0" y="152400"/>
            <a:ext cx="8229600" cy="715963"/>
          </a:xfrm>
        </p:spPr>
        <p:txBody>
          <a:bodyPr>
            <a:normAutofit/>
          </a:bodyPr>
          <a:lstStyle/>
          <a:p>
            <a:pPr eaLnBrk="1" hangingPunct="1">
              <a:defRPr/>
            </a:pPr>
            <a:r>
              <a:rPr lang="el-GR" b="0" dirty="0">
                <a:solidFill>
                  <a:srgbClr val="FF0000"/>
                </a:solidFill>
              </a:rPr>
              <a:t>ΕΝΘΕΣΟΠΑΘΕΙΑ</a:t>
            </a:r>
            <a:endParaRPr lang="en-US" b="0" dirty="0">
              <a:solidFill>
                <a:srgbClr val="FF0000"/>
              </a:solidFill>
            </a:endParaRPr>
          </a:p>
        </p:txBody>
      </p:sp>
      <p:pic>
        <p:nvPicPr>
          <p:cNvPr id="93187" name="Picture 4" descr="Inflammatory Enthesitis"/>
          <p:cNvPicPr>
            <a:picLocks noChangeAspect="1" noChangeArrowheads="1"/>
          </p:cNvPicPr>
          <p:nvPr/>
        </p:nvPicPr>
        <p:blipFill>
          <a:blip r:embed="rId3" cstate="print"/>
          <a:srcRect/>
          <a:stretch>
            <a:fillRect/>
          </a:stretch>
        </p:blipFill>
        <p:spPr bwMode="auto">
          <a:xfrm>
            <a:off x="684213" y="1052513"/>
            <a:ext cx="7704137" cy="5445125"/>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4"/>
          <p:cNvSpPr>
            <a:spLocks noGrp="1" noChangeArrowheads="1"/>
          </p:cNvSpPr>
          <p:nvPr>
            <p:ph type="title" idx="4294967295"/>
          </p:nvPr>
        </p:nvSpPr>
        <p:spPr>
          <a:xfrm>
            <a:off x="0" y="76200"/>
            <a:ext cx="8229600" cy="1143000"/>
          </a:xfrm>
        </p:spPr>
        <p:txBody>
          <a:bodyPr>
            <a:normAutofit fontScale="90000"/>
          </a:bodyPr>
          <a:lstStyle/>
          <a:p>
            <a:pPr eaLnBrk="1" hangingPunct="1">
              <a:defRPr/>
            </a:pPr>
            <a:r>
              <a:rPr lang="el-GR" sz="4000" b="0" dirty="0">
                <a:solidFill>
                  <a:srgbClr val="FF0000"/>
                </a:solidFill>
              </a:rPr>
              <a:t>ΑΝΤΙΔΡΑΣΤΙΚΗ ΑΡΘΡΙΤΙΔΑ</a:t>
            </a:r>
            <a:br>
              <a:rPr lang="el-GR" sz="4000" b="0" dirty="0">
                <a:solidFill>
                  <a:srgbClr val="FF0000"/>
                </a:solidFill>
              </a:rPr>
            </a:br>
            <a:r>
              <a:rPr lang="el-GR" sz="4000" b="0" dirty="0">
                <a:solidFill>
                  <a:srgbClr val="FF0000"/>
                </a:solidFill>
              </a:rPr>
              <a:t>Βλεννοραγική κερατοδερμία</a:t>
            </a:r>
            <a:endParaRPr lang="en-US" sz="4000" b="0" dirty="0">
              <a:solidFill>
                <a:srgbClr val="FF0000"/>
              </a:solidFill>
            </a:endParaRPr>
          </a:p>
        </p:txBody>
      </p:sp>
      <p:pic>
        <p:nvPicPr>
          <p:cNvPr id="94211" name="Picture 6" descr="ARHEU04-05-029A"/>
          <p:cNvPicPr>
            <a:picLocks noGrp="1" noChangeAspect="1" noChangeArrowheads="1"/>
          </p:cNvPicPr>
          <p:nvPr>
            <p:ph idx="4294967295"/>
          </p:nvPr>
        </p:nvPicPr>
        <p:blipFill>
          <a:blip r:embed="rId3" cstate="print"/>
          <a:srcRect/>
          <a:stretch>
            <a:fillRect/>
          </a:stretch>
        </p:blipFill>
        <p:spPr>
          <a:xfrm>
            <a:off x="0" y="1447800"/>
            <a:ext cx="3976688" cy="5181600"/>
          </a:xfrm>
        </p:spPr>
      </p:pic>
      <p:pic>
        <p:nvPicPr>
          <p:cNvPr id="94212" name="Picture 6" descr="ARHEU04-05-029B"/>
          <p:cNvPicPr>
            <a:picLocks noChangeAspect="1" noChangeArrowheads="1"/>
          </p:cNvPicPr>
          <p:nvPr/>
        </p:nvPicPr>
        <p:blipFill>
          <a:blip r:embed="rId4" cstate="print"/>
          <a:srcRect/>
          <a:stretch>
            <a:fillRect/>
          </a:stretch>
        </p:blipFill>
        <p:spPr bwMode="auto">
          <a:xfrm>
            <a:off x="4800600" y="1447800"/>
            <a:ext cx="3917950" cy="51054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img.medscapestatic.com/pi/meds/ckb/58/39158.jpg"/>
          <p:cNvPicPr>
            <a:picLocks noChangeAspect="1" noChangeArrowheads="1"/>
          </p:cNvPicPr>
          <p:nvPr/>
        </p:nvPicPr>
        <p:blipFill>
          <a:blip r:embed="rId2" cstate="print"/>
          <a:srcRect/>
          <a:stretch>
            <a:fillRect/>
          </a:stretch>
        </p:blipFill>
        <p:spPr bwMode="auto">
          <a:xfrm>
            <a:off x="1331913" y="1412875"/>
            <a:ext cx="6408737" cy="5370513"/>
          </a:xfrm>
          <a:prstGeom prst="rect">
            <a:avLst/>
          </a:prstGeom>
          <a:noFill/>
          <a:ln w="9525">
            <a:noFill/>
            <a:miter lim="800000"/>
            <a:headEnd/>
            <a:tailEnd/>
          </a:ln>
        </p:spPr>
      </p:pic>
      <p:sp>
        <p:nvSpPr>
          <p:cNvPr id="3" name="Title 2"/>
          <p:cNvSpPr>
            <a:spLocks noGrp="1"/>
          </p:cNvSpPr>
          <p:nvPr>
            <p:ph type="title"/>
          </p:nvPr>
        </p:nvSpPr>
        <p:spPr/>
        <p:txBody>
          <a:bodyPr/>
          <a:lstStyle/>
          <a:p>
            <a:pPr>
              <a:defRPr/>
            </a:pPr>
            <a:r>
              <a:rPr lang="el-GR" dirty="0">
                <a:solidFill>
                  <a:srgbClr val="FF0000"/>
                </a:solidFill>
              </a:rPr>
              <a:t>Γυροειδής βαλανίτιδα</a:t>
            </a:r>
          </a:p>
        </p:txBody>
      </p:sp>
      <p:sp>
        <p:nvSpPr>
          <p:cNvPr id="4" name="Content Placeholder 3"/>
          <p:cNvSpPr>
            <a:spLocks noGrp="1"/>
          </p:cNvSpPr>
          <p:nvPr>
            <p:ph idx="1"/>
          </p:nvPr>
        </p:nvSpPr>
        <p:spPr/>
        <p:txBody>
          <a:bodyPr/>
          <a:lstStyle/>
          <a:p>
            <a:pPr>
              <a:defRPr/>
            </a:pPr>
            <a:endParaRPr lang="el-GR"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idx="4294967295"/>
          </p:nvPr>
        </p:nvSpPr>
        <p:spPr>
          <a:xfrm>
            <a:off x="457200" y="0"/>
            <a:ext cx="8686800" cy="1143000"/>
          </a:xfrm>
        </p:spPr>
        <p:txBody>
          <a:bodyPr/>
          <a:lstStyle/>
          <a:p>
            <a:pPr eaLnBrk="1" hangingPunct="1">
              <a:defRPr/>
            </a:pPr>
            <a:r>
              <a:rPr lang="el-GR" b="0" u="sng" dirty="0">
                <a:solidFill>
                  <a:srgbClr val="FF0000"/>
                </a:solidFill>
              </a:rPr>
              <a:t>ΕΝΤΕΡΟΠΑΘΗΤΙΚΗ ΑΡΘΡΙΤΙΔΑ</a:t>
            </a:r>
            <a:endParaRPr lang="en-US" b="0" u="sng" dirty="0">
              <a:solidFill>
                <a:srgbClr val="FF0000"/>
              </a:solidFill>
            </a:endParaRPr>
          </a:p>
        </p:txBody>
      </p:sp>
      <p:sp>
        <p:nvSpPr>
          <p:cNvPr id="140291" name="Rectangle 3"/>
          <p:cNvSpPr>
            <a:spLocks noGrp="1" noChangeArrowheads="1"/>
          </p:cNvSpPr>
          <p:nvPr>
            <p:ph type="body" idx="4294967295"/>
          </p:nvPr>
        </p:nvSpPr>
        <p:spPr>
          <a:xfrm>
            <a:off x="914400" y="1628775"/>
            <a:ext cx="8229600" cy="4525963"/>
          </a:xfrm>
        </p:spPr>
        <p:txBody>
          <a:bodyPr>
            <a:normAutofit/>
          </a:bodyPr>
          <a:lstStyle/>
          <a:p>
            <a:pPr eaLnBrk="1" hangingPunct="1">
              <a:defRPr/>
            </a:pPr>
            <a:r>
              <a:rPr lang="el-GR" sz="3200" dirty="0"/>
              <a:t>Στο </a:t>
            </a:r>
            <a:r>
              <a:rPr lang="en-US" sz="3200" dirty="0"/>
              <a:t>25-35</a:t>
            </a:r>
            <a:r>
              <a:rPr lang="el-GR" sz="3200" dirty="0"/>
              <a:t>% περιπτώσεων ασθενών με νόσο του </a:t>
            </a:r>
            <a:r>
              <a:rPr lang="en-US" sz="3200" dirty="0" err="1"/>
              <a:t>Crohn</a:t>
            </a:r>
            <a:r>
              <a:rPr lang="el-GR" sz="3200" dirty="0"/>
              <a:t> ή ελκώδους κολίτιδας.</a:t>
            </a:r>
          </a:p>
          <a:p>
            <a:pPr eaLnBrk="1" hangingPunct="1">
              <a:defRPr/>
            </a:pPr>
            <a:r>
              <a:rPr lang="el-GR" sz="3200" dirty="0"/>
              <a:t>Ολιγοαρθρική, ασύμμετρη αρθρίτιδα κυρίως στα κάτω άκρα</a:t>
            </a:r>
          </a:p>
          <a:p>
            <a:pPr eaLnBrk="1" hangingPunct="1">
              <a:defRPr/>
            </a:pPr>
            <a:r>
              <a:rPr lang="el-GR" sz="3200" dirty="0"/>
              <a:t>Αξονική προσβολή παρόμοια με ΑΣ. </a:t>
            </a:r>
            <a:endParaRPr lang="en-US" sz="32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lh3.ggpht.com/_RIjx_Mg4ZVM/TNkRzQwMlkI/AAAAAAAACs4/8EYrqgnRhg8/image_thumb%5B6%5D.png?imgmax=800"/>
          <p:cNvPicPr>
            <a:picLocks noChangeAspect="1" noChangeArrowheads="1"/>
          </p:cNvPicPr>
          <p:nvPr/>
        </p:nvPicPr>
        <p:blipFill>
          <a:blip r:embed="rId2" cstate="print"/>
          <a:srcRect/>
          <a:stretch>
            <a:fillRect/>
          </a:stretch>
        </p:blipFill>
        <p:spPr bwMode="auto">
          <a:xfrm>
            <a:off x="827088" y="333375"/>
            <a:ext cx="8091487" cy="6048375"/>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antardhwani.org/wp-content/uploads/2014/09/Enteropathic-Arthritis.png"/>
          <p:cNvPicPr>
            <a:picLocks noChangeAspect="1" noChangeArrowheads="1"/>
          </p:cNvPicPr>
          <p:nvPr/>
        </p:nvPicPr>
        <p:blipFill>
          <a:blip r:embed="rId2" cstate="print"/>
          <a:srcRect/>
          <a:stretch>
            <a:fillRect/>
          </a:stretch>
        </p:blipFill>
        <p:spPr bwMode="auto">
          <a:xfrm>
            <a:off x="1116013" y="1196975"/>
            <a:ext cx="7312025" cy="5456238"/>
          </a:xfrm>
          <a:prstGeom prst="rect">
            <a:avLst/>
          </a:prstGeom>
          <a:noFill/>
          <a:ln w="9525">
            <a:noFill/>
            <a:miter lim="800000"/>
            <a:headEnd/>
            <a:tailEnd/>
          </a:ln>
        </p:spPr>
      </p:pic>
      <p:sp>
        <p:nvSpPr>
          <p:cNvPr id="3" name="Title 2"/>
          <p:cNvSpPr>
            <a:spLocks noGrp="1"/>
          </p:cNvSpPr>
          <p:nvPr>
            <p:ph type="title"/>
          </p:nvPr>
        </p:nvSpPr>
        <p:spPr>
          <a:xfrm>
            <a:off x="395536" y="116632"/>
            <a:ext cx="7886700" cy="1325563"/>
          </a:xfrm>
        </p:spPr>
        <p:txBody>
          <a:bodyPr/>
          <a:lstStyle/>
          <a:p>
            <a:pPr>
              <a:defRPr/>
            </a:pPr>
            <a:r>
              <a:rPr lang="en-US" dirty="0">
                <a:solidFill>
                  <a:srgbClr val="FF0000"/>
                </a:solidFill>
              </a:rPr>
              <a:t>To </a:t>
            </a:r>
            <a:r>
              <a:rPr lang="el-GR" dirty="0">
                <a:solidFill>
                  <a:srgbClr val="FF0000"/>
                </a:solidFill>
              </a:rPr>
              <a:t>φάσμα της νόσου είναι ευρύ…</a:t>
            </a:r>
          </a:p>
        </p:txBody>
      </p:sp>
      <p:sp>
        <p:nvSpPr>
          <p:cNvPr id="4" name="Content Placeholder 3"/>
          <p:cNvSpPr>
            <a:spLocks noGrp="1"/>
          </p:cNvSpPr>
          <p:nvPr>
            <p:ph idx="1"/>
          </p:nvPr>
        </p:nvSpPr>
        <p:spPr/>
        <p:txBody>
          <a:bodyPr/>
          <a:lstStyle/>
          <a:p>
            <a:pPr>
              <a:defRPr/>
            </a:pPr>
            <a:endParaRPr lang="el-G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8|13.1|13.1|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2334</TotalTime>
  <Words>3485</Words>
  <Application>Microsoft Office PowerPoint</Application>
  <PresentationFormat>On-screen Show (4:3)</PresentationFormat>
  <Paragraphs>588</Paragraphs>
  <Slides>124</Slides>
  <Notes>79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124</vt:i4>
      </vt:variant>
    </vt:vector>
  </HeadingPairs>
  <TitlesOfParts>
    <vt:vector size="130" baseType="lpstr">
      <vt:lpstr>Arial</vt:lpstr>
      <vt:lpstr>Calibri</vt:lpstr>
      <vt:lpstr>Calibri Light</vt:lpstr>
      <vt:lpstr>Wingdings</vt:lpstr>
      <vt:lpstr>Wingdings 3</vt:lpstr>
      <vt:lpstr>Office Theme</vt:lpstr>
      <vt:lpstr>Σπονδυλοαρθροπάθειες </vt:lpstr>
      <vt:lpstr>PowerPoint Presentation</vt:lpstr>
      <vt:lpstr>PowerPoint Presentation</vt:lpstr>
      <vt:lpstr>PowerPoint Presentation</vt:lpstr>
      <vt:lpstr>PowerPoint Presentation</vt:lpstr>
      <vt:lpstr>PowerPoint Presentation</vt:lpstr>
      <vt:lpstr>Τύποι οσφυαλγίας</vt:lpstr>
      <vt:lpstr>PowerPoint Presentation</vt:lpstr>
      <vt:lpstr>Σπονδυλαρθροπάθειες</vt:lpstr>
      <vt:lpstr>Σπονδυλαρθροπάθειες</vt:lpstr>
      <vt:lpstr> ΣΠΟΝΔΥΛΑΡΘΡΟΠΑΘΕΙΕΣ </vt:lpstr>
      <vt:lpstr>Διαφορές με ΡΑ</vt:lpstr>
      <vt:lpstr>Ποια είναι τα κοινά χαρακτηριστικά των ΣΠΑ?</vt:lpstr>
      <vt:lpstr>PowerPoint Presentation</vt:lpstr>
      <vt:lpstr>Η ένθεση Ένα πιο πολύπλοκο όργανο από ότι φαίνεται….</vt:lpstr>
      <vt:lpstr>Οι σπονδυλοαρθροπάθειες δεν μοιάζουν με τα κλασσικά «αυτοάνοσα» νοσήματα… </vt:lpstr>
      <vt:lpstr>PowerPoint Presentation</vt:lpstr>
      <vt:lpstr>Οι σπονδυλοαρθροπάθειες έχουν ισχυρό γενετικό υπόβαθρο</vt:lpstr>
      <vt:lpstr>Σπονδυλοαρθροπάθειες  Παθογένεια</vt:lpstr>
      <vt:lpstr>Η σχέση του HLAB27 με τις σπονδυλοαρθροπάθειες</vt:lpstr>
      <vt:lpstr>Ενδιαφέρουσες παρατηρήσεις..</vt:lpstr>
      <vt:lpstr>Τι είναι το HLA B27?? </vt:lpstr>
      <vt:lpstr>Η παλαιά άποψη για το Β27 Η θεωρία του αρθριτογόνου πεπτιδίου..</vt:lpstr>
      <vt:lpstr>Νεότερες απόψεις..</vt:lpstr>
      <vt:lpstr>Το Β27 μπορεί να σχηματίσει ομοδιμερή στην κυτταρική επιφάνεια…</vt:lpstr>
      <vt:lpstr>Πειραματικά μοντέλα</vt:lpstr>
      <vt:lpstr>Η γενετική επιβάρυνση στις σπονδυλοαρθροπάθειες δεν είναι μόνο το Β27….</vt:lpstr>
      <vt:lpstr>Η IL-23 εως τώρα είχει συνδεθεί κυρίως με τα Th17….</vt:lpstr>
      <vt:lpstr>H ΙL-17 δεν παράγεται μόνο από τα Th17</vt:lpstr>
      <vt:lpstr>PowerPoint Presentation</vt:lpstr>
      <vt:lpstr>Οι σπονδυλοαρθροπάθειες χαρακτηρίζονται από φλεγμονή σε σημεία που δέχονται stress </vt:lpstr>
      <vt:lpstr>Τι σχέση έχουν όλα αυτά με τις σπονδυλοαρθροπάθειες?</vt:lpstr>
      <vt:lpstr>PowerPoint Presentation</vt:lpstr>
      <vt:lpstr>Η IL-23 δρα σε innate-like lymphocytes στις ενθέσεις </vt:lpstr>
      <vt:lpstr>Από πού όμως θα μπορούσε να παράγεται η IL-23 στις σπονδυλοαρθροπάθειες??</vt:lpstr>
      <vt:lpstr>Καμία θεωρία για την παθογένεια των σπονδυλοαρθροπαθειών δεν στέκει αν δεν εξηγεί το B27….</vt:lpstr>
      <vt:lpstr>Η συνολική εικόνα</vt:lpstr>
      <vt:lpstr>Ο ρόλος του μηχανικού stress στην έκτοπη οστεοποίηση….</vt:lpstr>
      <vt:lpstr>PowerPoint Presentation</vt:lpstr>
      <vt:lpstr>Κατά συνέπεια.. Oι ασθενείς θα πρέπει να αποφεύγουν την υπερβολική καταπόνηση</vt:lpstr>
      <vt:lpstr>ΠΡΟΣΕΓΓΙΣΗ ΤΟΥ ΑΣΘΕΝΟΥΣ </vt:lpstr>
      <vt:lpstr>ΠΡΟΣΕΓΓΙΣΗ ΤΟΥ ΑΣΘΕΝΟΥΣ ΜΕ ΣΠΟΝΔΥΛΑΡΘΡΟΠΑΘΕΙΑ</vt:lpstr>
      <vt:lpstr> ΣΠΟΝΔΥΛΑΡΘΡΟΠΑΘΕΙΕΣ  ΣΗΜΑΣΙΑ ΤΟΥ ΟΙΚΟΓΕΝΕΙΑΚΟΥ ΙΣΤΟΡΙΚΟΥ</vt:lpstr>
      <vt:lpstr>ΠΡΟΣΕΓΓΙΣΗ ΤΟΥ ΑΣΘΕΝΟΥΣ ΜΕ ΣΠΟΝΔΥΛΑΡΘΡΟΠΑΘΕΙΑ</vt:lpstr>
      <vt:lpstr>ΠΡΟΣΒΟΛΗ ΑΞΟΝΙΚΟΥ ΣΚΕΛΕΤΟΥ ΚΑΙ ΠΕΡΙΦΕΡΙΚΩΝ ΑΡΘΡΩΣΕΩΝ</vt:lpstr>
      <vt:lpstr>ΦΥΣΙΚΗ ΕΞΕΤΑΣΗ: ΣΤΑΣΗ ΤΟΥ ΣΩΜΑΤΟΣ</vt:lpstr>
      <vt:lpstr>ΦΥΣΙΚΗ ΕΞΕΤΑΣΗ: ΚΙΝΗΤΙΚΟΤΗΤΑ ΤΗΣ Σ.Σ. (κάμψη)</vt:lpstr>
      <vt:lpstr>ΦΥΣΙΚΗ ΕΞΕΤΑΣΗ: ΚΙΝΗΤΙΚΟΤΗΤΑ ΤΗΣ Σ.Σ. (έκταση)</vt:lpstr>
      <vt:lpstr>ΦΥΣΙΚΗ ΕΞΕΤΑΣΗ: ΚΙΝΗΤΙΚΟΤΗΤΑ ΤΗΣ Σ.Σ. (πλάγια κάμψη)</vt:lpstr>
      <vt:lpstr>ΦΥΣΙΚΗ ΕΞΕΤΑΣΗ: ΚΙΝΗΤΙΚΟΤΗΤΑ ΤΗΣ Σ.Σ. (κάμψη)</vt:lpstr>
      <vt:lpstr>ΦΥΣΙΚΗ ΕΞΕΤΑΣΗ:  ΔΟΚΙΜΑΣΙΑ SHÖBER</vt:lpstr>
      <vt:lpstr>ΦΥΣΙΚΗ ΕΞΕΤΑΣΗ: ΣΤΑΣΗ ΤΟΥ ΣΩΜΑΤΟΣ</vt:lpstr>
      <vt:lpstr>ΦΥΣΙΚΗ ΕΞΕΤΑΣΗ ΙΕΡΟΛΑΓΟΝΙΩΝ ΑΡΘΡΩΣΕΩΝ</vt:lpstr>
      <vt:lpstr>ΦΥΣΙΚΗ ΕΞΕΤΑΣΗ ΙΕΡΟΛΑΓΟΝΙΩΝ ΑΡΘΡΩΣΕΩΝ</vt:lpstr>
      <vt:lpstr>ΣΠΟΝΔΥΛΑΡΘΡΟΠΑΘΕΙΕΣ ΕΡΓΑΣΤΗΡΙΑΚΗ ΔΙΕΡΕΥΝΗΣΗ</vt:lpstr>
      <vt:lpstr>ΙΕΡΟΛΑΓΟΝΙΤΙΔΑ</vt:lpstr>
      <vt:lpstr>Ακτινολογική απεικόνιση-Ιερολαγονίτιδα</vt:lpstr>
      <vt:lpstr>Οι νεώτερες απεικονιστικές μέθοδοι υπερτερούν….</vt:lpstr>
      <vt:lpstr>ΙΕΡΟΛΑΓΟΝΙΤΙΔΑ: CT-SCAN</vt:lpstr>
      <vt:lpstr>Η MRI είναι πλέον η μέθοδος εκλογής για την πρώιμη διαγνωση</vt:lpstr>
      <vt:lpstr>ΙΕΡΟΛΑΓΟΝΙΤΙΔΑ: MRI</vt:lpstr>
      <vt:lpstr>ΙΕΡΟΛΑΓΟΝΙΤΙΔΑ: MRI</vt:lpstr>
      <vt:lpstr>ΙΡΙΔΟΚΥΚΛΙΤΙΔΑ</vt:lpstr>
      <vt:lpstr>ΑΝΕΠΑΡΚΕΙΑ ΑΟΡΤΗΣ</vt:lpstr>
      <vt:lpstr>Αγκυλοποιητική σπονδυλίτιδα</vt:lpstr>
      <vt:lpstr>        Αγκυλοποιητική σπονδυλίτιδα</vt:lpstr>
      <vt:lpstr>ΑΓΚΥΛΟΠΟΙΗΤΙΚΗ ΣΠΟΝΔΥΛΙΤΙΔΑ </vt:lpstr>
      <vt:lpstr>PowerPoint Presentation</vt:lpstr>
      <vt:lpstr>PowerPoint Presentation</vt:lpstr>
      <vt:lpstr>ΠΡΩΪΜΕΣ ΑΛΛΟΙΩΣΕΙΣ ΣΤΙΣ ΓΩΝΙΕΣ ΤΩΝ ΣΠΟΝΔΥΛΩΝ ΜΕ MRI</vt:lpstr>
      <vt:lpstr>Πως γίνεται η πρώιμη διάγνωση στις ΣΠΑ?</vt:lpstr>
      <vt:lpstr>Που μπορούμε να στηριχθούμε για επιβεβαίωση της διάγνωσης σε πρώιμο στάδιο?? </vt:lpstr>
      <vt:lpstr>Τα νεότερα κριτήρια επιτρέπουν την πρώιμη διάγνωση </vt:lpstr>
      <vt:lpstr>Ψωριασική αρθρίτιδα</vt:lpstr>
      <vt:lpstr>Ψωρίαση Μια κοινή πάθηση</vt:lpstr>
      <vt:lpstr>ΨΩΡΙΑΣΙΚΗ ΑΡΘΡΙΤΙΔΑ</vt:lpstr>
      <vt:lpstr>ΨΩΡΙΑΣΙΚΗ ΑΡΘΡΙΤΙΔΑ</vt:lpstr>
      <vt:lpstr>ΨΩΡΙΑΣΙΚΗ ΑΡΘΡΙΤΙΔΑ</vt:lpstr>
      <vt:lpstr>ΨΩΡΙΑΣΙΚΗ ΑΡΘΡΙΤΙΔΑ</vt:lpstr>
      <vt:lpstr>ΨΩΡΙΑΣΗ: nail pitting</vt:lpstr>
      <vt:lpstr>ΨΩΡΙΑΣΙΚΗ ΑΡΘΡΙΤΙΔΑ (telescoping)</vt:lpstr>
      <vt:lpstr>ΔΑΚΤΥΛΙΤΙΔΑ</vt:lpstr>
      <vt:lpstr>ΨΩΡΙΑΣΙΚΗ ΑΡΘΡΙΤΙΔΑ</vt:lpstr>
      <vt:lpstr>ΨΩΡΙΑΣΙΚΗ ΑΡΘΙΤΙΔΑ (Pencil-in-cup)</vt:lpstr>
      <vt:lpstr>ΨΩΡΙΑΣΙΚΗ ΑΡΘΡΙΤΙΔΑ</vt:lpstr>
      <vt:lpstr>Προσβολή αξονικού σκελετού στην ΨΑ</vt:lpstr>
      <vt:lpstr>Αντιδραστική αρθρίτιδα</vt:lpstr>
      <vt:lpstr>Η πρώτη περιγραφή έγινε από τον Reiter</vt:lpstr>
      <vt:lpstr>Τα συχνότερα αίτια</vt:lpstr>
      <vt:lpstr>Η αρχική άποψη για την παθογένεια..</vt:lpstr>
      <vt:lpstr>Κάτι άλλο συμβαίνει….</vt:lpstr>
      <vt:lpstr>H αντιδραστική αρθρίτιδα δεν είναι σηπτική με την κλασσική έννοια….</vt:lpstr>
      <vt:lpstr>Το κλινικό φάσμα της αντιδραστικής αρθρίτιδας….</vt:lpstr>
      <vt:lpstr>ΕΝΘΕΣΟΠΑΘΕΙΑ</vt:lpstr>
      <vt:lpstr>ΑΝΤΙΔΡΑΣΤΙΚΗ ΑΡΘΡΙΤΙΔΑ Βλεννοραγική κερατοδερμία</vt:lpstr>
      <vt:lpstr>Γυροειδής βαλανίτιδα</vt:lpstr>
      <vt:lpstr>ΕΝΤΕΡΟΠΑΘΗΤΙΚΗ ΑΡΘΡΙΤΙΔΑ</vt:lpstr>
      <vt:lpstr>PowerPoint Presentation</vt:lpstr>
      <vt:lpstr>To φάσμα της νόσου είναι ευρύ…</vt:lpstr>
      <vt:lpstr>Εκδηλώσεις από το δέρμα</vt:lpstr>
      <vt:lpstr>ΘΕΡΑΠΕΥΤΙΚΗ ΑΝΤΙΜΕΤΩΠΙΣΗ ΣΠΑ</vt:lpstr>
      <vt:lpstr>Βασικές αρχές θεραπείας ΣΠΑ</vt:lpstr>
      <vt:lpstr>ΘΕΡΑΠΕΥΤΙΚΗ ΑΝΤΙΜΕΤΩΠΙΣΗ ΣΠΟΝΔΥΛΟΑΡΘΡΟΠΑΘΕΙΩΝ</vt:lpstr>
      <vt:lpstr>ΘΕΡΑΠΕΥΤΙΚΗ ΑΝΤΙΜΕΤΩΠΙΣΗ</vt:lpstr>
      <vt:lpstr>Βιολογικοί παράγοντες και στοχευμένες θεραπείες στις ΣΠΑ</vt:lpstr>
      <vt:lpstr>Η χρήση των βιολογικών παραγόντων αποτέλεσε επανάσταση (αντι-TNF)</vt:lpstr>
      <vt:lpstr>Προφίλ ασφάλειας…</vt:lpstr>
      <vt:lpstr>Απαραίτητος έλεγχος προ έναρξης βιολογικής θεραπείας </vt:lpstr>
      <vt:lpstr>Νεότερες βιολογικές θεραπείες Aναστολείς IL-17 Secukinumab, Ixekizumab</vt:lpstr>
      <vt:lpstr>Ustekinumab </vt:lpstr>
      <vt:lpstr>Διαφορές μεταξύ φαρμάκων που δρουν στον ίδιο άξονα</vt:lpstr>
      <vt:lpstr>Apremilast.  Ένα καινούργιο φάρμακο στην ΨΑ</vt:lpstr>
      <vt:lpstr>Jakinibs-Μια καινούργια θεραπευτική κατηγορία με ταχεία εξέλιξη</vt:lpstr>
      <vt:lpstr>Από εξωκυττάρια σε ενδοκυττάρια: Μεταγωγή σήματος</vt:lpstr>
      <vt:lpstr>Η δέσμευση των υποδοχέων κυτταροκίνης  ενεργοποιεί τα μονοπάτια σηματοδότησης JAK </vt:lpstr>
      <vt:lpstr>Θεραπεία ΑΣ</vt:lpstr>
      <vt:lpstr>Βιολογικοί παράγοντες στην ΑΣ</vt:lpstr>
      <vt:lpstr>Θεραπεία ΨΑ</vt:lpstr>
      <vt:lpstr>Θεραπεία αντιδραστικής αρθρίτιδας </vt:lpstr>
      <vt:lpstr>Έχουν θέση τα αντιβιοτικά?</vt:lpstr>
      <vt:lpstr>Θεραπεία εντεροπαθητικής αρθρίτιδας</vt:lpstr>
      <vt:lpstr>Αναστέλλουν οι βιολογικοί παράγοντες την ακτινολογική εξέλιξη-αγκύλωση?</vt:lpstr>
      <vt:lpstr>PowerPoint Presentation</vt:lpstr>
      <vt:lpstr>Τι κάνουμε όταν ένας ρευματοπαθής υπό βιολογικό παράγοντα εμφανίσει λοίμωξη?</vt:lpstr>
    </vt:vector>
  </TitlesOfParts>
  <Company>HCData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Νεαρός άνδρας 31 ετων,  με χαμηλή οσφυαλγία και πρωϊνή δυσκαμψία</dc:title>
  <dc:creator>jimmy</dc:creator>
  <cp:lastModifiedBy>Dimitrios Daoussis</cp:lastModifiedBy>
  <cp:revision>69</cp:revision>
  <dcterms:created xsi:type="dcterms:W3CDTF">2011-05-09T16:12:38Z</dcterms:created>
  <dcterms:modified xsi:type="dcterms:W3CDTF">2023-05-10T09:42:21Z</dcterms:modified>
</cp:coreProperties>
</file>