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4AC03-81C2-4369-90BB-117B872B5778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81F7-404A-493D-8AF5-71D5C75366F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5341-7490-4B6F-81C2-942C48BAD57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57A5-86E1-4450-A414-9A7EA97651F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ΠΡΟΪΟΝ 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ΤΟΠΟΘΕΤΗΣΗ ΠΡΟΪΟΝΤΟΣ</a:t>
            </a:r>
            <a:br>
              <a:rPr lang="el-GR" sz="4000" b="1"/>
            </a:br>
            <a:r>
              <a:rPr lang="en-US" sz="4000" b="1"/>
              <a:t>(Product Positioning)</a:t>
            </a:r>
            <a:endParaRPr lang="el-GR" sz="4000" b="1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Τοποθέτηση Προϊόντος = Δημιουργία εικόνας για το προϊόν.</a:t>
            </a:r>
          </a:p>
          <a:p>
            <a:pPr>
              <a:buFont typeface="Wingdings" pitchFamily="2" charset="2"/>
              <a:buNone/>
            </a:pPr>
            <a:r>
              <a:rPr lang="el-GR"/>
              <a:t>Ορισμός: ο τρόπος όπου ένας καταναλωτής βλέπει </a:t>
            </a:r>
            <a:r>
              <a:rPr lang="el-GR" b="1"/>
              <a:t>(αντιλαμβάνεται)</a:t>
            </a:r>
            <a:r>
              <a:rPr lang="el-GR"/>
              <a:t> ένα προϊόν ή μια υπηρεσία </a:t>
            </a:r>
            <a:r>
              <a:rPr lang="el-GR" b="1"/>
              <a:t>σε σχέση</a:t>
            </a:r>
            <a:r>
              <a:rPr lang="el-GR"/>
              <a:t> με όλα τα άλλα προϊόντα ή υπηρεσίες που ο πιθανός αυτός αγοραστής τα </a:t>
            </a:r>
            <a:r>
              <a:rPr lang="el-GR" b="1"/>
              <a:t>θεωρεί</a:t>
            </a:r>
            <a:r>
              <a:rPr lang="el-GR"/>
              <a:t> σαν πιθανά </a:t>
            </a:r>
            <a:r>
              <a:rPr lang="el-GR" b="1"/>
              <a:t>υποκατάστατα.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86800" cy="1371600"/>
          </a:xfrm>
        </p:spPr>
        <p:txBody>
          <a:bodyPr/>
          <a:lstStyle/>
          <a:p>
            <a:r>
              <a:rPr lang="el-GR" sz="4000" b="1"/>
              <a:t>ΣΤΡΑΤΗΓΙΚΕΣ ΤΟΠΟΘΕΤΗΣΗΣ</a:t>
            </a:r>
            <a:r>
              <a:rPr lang="en-US" sz="4000" b="1"/>
              <a:t> </a:t>
            </a:r>
            <a:r>
              <a:rPr lang="el-GR" sz="4000" b="1"/>
              <a:t>ΜΕ ΣΚΟΠΟ ΤΗΝ ΔΙΑΦΟΡΟΠΟΙΗΣΗ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/>
              <a:t>Χαρακτηριστικού – ιδιότητας προϊόντος:</a:t>
            </a:r>
            <a:r>
              <a:rPr lang="el-GR" sz="2800"/>
              <a:t> π.χ. η μόνη ψηφιακή κάμερα με το μεγαλύτερο «ζουμ» που υπάρχει στην αγορά.</a:t>
            </a:r>
          </a:p>
          <a:p>
            <a:pPr>
              <a:lnSpc>
                <a:spcPct val="80000"/>
              </a:lnSpc>
            </a:pPr>
            <a:r>
              <a:rPr lang="el-GR" sz="2800" b="1"/>
              <a:t>Σχέσης Τιμής – Ποιότητας:</a:t>
            </a:r>
            <a:r>
              <a:rPr lang="el-GR" sz="2800"/>
              <a:t> Υψηλή τιμή/υψηλή ποιότητα, Μεσαία/Υψηλή &amp; Χαμηλή/Υψηλή.</a:t>
            </a:r>
          </a:p>
          <a:p>
            <a:pPr>
              <a:lnSpc>
                <a:spcPct val="80000"/>
              </a:lnSpc>
            </a:pPr>
            <a:r>
              <a:rPr lang="el-GR" sz="2800" b="1"/>
              <a:t>Χρήσης ή εφαρμογής: π.χ </a:t>
            </a:r>
            <a:r>
              <a:rPr lang="el-GR" sz="2800"/>
              <a:t>κατεψυγμένο ρύζι το οποίο ετοιμάζεται σε 10 λεπτά με τηγάνισμα.</a:t>
            </a:r>
          </a:p>
          <a:p>
            <a:pPr>
              <a:lnSpc>
                <a:spcPct val="80000"/>
              </a:lnSpc>
            </a:pPr>
            <a:r>
              <a:rPr lang="el-GR" sz="2800" b="1"/>
              <a:t>Χρήστης Προϊόντος:</a:t>
            </a:r>
            <a:r>
              <a:rPr lang="el-GR" sz="2800"/>
              <a:t> π.χ. μόνο για φοιτητές.</a:t>
            </a:r>
          </a:p>
          <a:p>
            <a:pPr>
              <a:lnSpc>
                <a:spcPct val="80000"/>
              </a:lnSpc>
            </a:pPr>
            <a:r>
              <a:rPr lang="el-GR" sz="2800" b="1"/>
              <a:t>Κλάσης Προϊόντος: </a:t>
            </a:r>
            <a:r>
              <a:rPr lang="el-GR" sz="2800"/>
              <a:t>π.χ </a:t>
            </a:r>
            <a:r>
              <a:rPr lang="en-US" sz="2800"/>
              <a:t>RTD </a:t>
            </a:r>
            <a:r>
              <a:rPr lang="el-GR" sz="2800"/>
              <a:t>ποτά, βούτυρο χωρίς θερμίδες.</a:t>
            </a:r>
          </a:p>
          <a:p>
            <a:pPr>
              <a:lnSpc>
                <a:spcPct val="80000"/>
              </a:lnSpc>
            </a:pPr>
            <a:r>
              <a:rPr lang="el-GR" sz="2800" b="1"/>
              <a:t>Ανταγωνισμού: </a:t>
            </a:r>
            <a:r>
              <a:rPr lang="el-GR" sz="2800"/>
              <a:t>π.χ </a:t>
            </a:r>
            <a:r>
              <a:rPr lang="en-US" sz="2800"/>
              <a:t>“Top Product”, “Elite Product”.</a:t>
            </a: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ΑΝΤΙΛΗΠΤΙΚΗ ΧΑΡΤΟΓΡΑΦΗΣΗ</a:t>
            </a:r>
            <a:br>
              <a:rPr lang="el-GR" sz="4000" b="1"/>
            </a:br>
            <a:r>
              <a:rPr lang="el-GR" sz="4000" b="1"/>
              <a:t>(</a:t>
            </a:r>
            <a:r>
              <a:rPr lang="en-US" sz="4000" b="1"/>
              <a:t>Perceptual Mapping)</a:t>
            </a:r>
            <a:endParaRPr lang="el-GR" sz="4000" b="1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878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Είναι μια αναλυτική μέθοδος έρευνας που βρίσκει και παρουσιάζει τις τοποθετήσεις διάφορων μαρκών μιας κατηγορίας προϊόντος (π.χ. το προϊόν είναι αυτοκίνητο και οι μάρκες: </a:t>
            </a:r>
            <a:r>
              <a:rPr lang="en-US" sz="2800"/>
              <a:t>OPEL, BMW, VOLVO, AUDI </a:t>
            </a:r>
            <a:r>
              <a:rPr lang="el-GR" sz="2800"/>
              <a:t>κτλ.) σε ένα σύστημα συντεταγμένων.  </a:t>
            </a:r>
            <a:endParaRPr lang="en-US" sz="2800"/>
          </a:p>
          <a:p>
            <a:pPr algn="just">
              <a:lnSpc>
                <a:spcPct val="80000"/>
              </a:lnSpc>
            </a:pPr>
            <a:r>
              <a:rPr lang="el-GR" sz="2800"/>
              <a:t>Οι τοποθετήσεις βασίζονται σε μια σειρά κριτηρίων. 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Οι τοποθετήσεις προέρχονται από επεξεργασία των απαντήσεων σε δείγμα καταναλωτών. 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Ο κάθε άξονας στα άκρα πρέπει να χαρακτηρίζεται από αντίθετα κριτήρια.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79388" y="404813"/>
            <a:ext cx="8785225" cy="6192837"/>
            <a:chOff x="1338" y="1253"/>
            <a:chExt cx="3097" cy="2592"/>
          </a:xfrm>
        </p:grpSpPr>
        <p:sp>
          <p:nvSpPr>
            <p:cNvPr id="27956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338" y="1253"/>
              <a:ext cx="3097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66" name="Freeform 14"/>
            <p:cNvSpPr>
              <a:spLocks noEditPoints="1"/>
            </p:cNvSpPr>
            <p:nvPr/>
          </p:nvSpPr>
          <p:spPr bwMode="auto">
            <a:xfrm>
              <a:off x="1716" y="2416"/>
              <a:ext cx="2409" cy="31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2393" y="12"/>
                </a:cxn>
                <a:cxn ang="0">
                  <a:pos x="2393" y="12"/>
                </a:cxn>
                <a:cxn ang="0">
                  <a:pos x="2393" y="16"/>
                </a:cxn>
                <a:cxn ang="0">
                  <a:pos x="2393" y="16"/>
                </a:cxn>
                <a:cxn ang="0">
                  <a:pos x="2393" y="20"/>
                </a:cxn>
                <a:cxn ang="0">
                  <a:pos x="20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2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2" y="31"/>
                </a:cxn>
                <a:cxn ang="0">
                  <a:pos x="0" y="16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2377" y="0"/>
                </a:cxn>
                <a:cxn ang="0">
                  <a:pos x="2409" y="16"/>
                </a:cxn>
                <a:cxn ang="0">
                  <a:pos x="2377" y="31"/>
                </a:cxn>
                <a:cxn ang="0">
                  <a:pos x="2377" y="0"/>
                </a:cxn>
              </a:cxnLst>
              <a:rect l="0" t="0" r="r" b="b"/>
              <a:pathLst>
                <a:path w="2409" h="31">
                  <a:moveTo>
                    <a:pt x="20" y="12"/>
                  </a:moveTo>
                  <a:lnTo>
                    <a:pt x="2393" y="12"/>
                  </a:lnTo>
                  <a:lnTo>
                    <a:pt x="2393" y="12"/>
                  </a:lnTo>
                  <a:lnTo>
                    <a:pt x="2393" y="16"/>
                  </a:lnTo>
                  <a:lnTo>
                    <a:pt x="2393" y="16"/>
                  </a:lnTo>
                  <a:lnTo>
                    <a:pt x="2393" y="20"/>
                  </a:lnTo>
                  <a:lnTo>
                    <a:pt x="20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32" y="31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32" y="31"/>
                  </a:lnTo>
                  <a:close/>
                  <a:moveTo>
                    <a:pt x="2377" y="0"/>
                  </a:moveTo>
                  <a:lnTo>
                    <a:pt x="2409" y="16"/>
                  </a:lnTo>
                  <a:lnTo>
                    <a:pt x="2377" y="31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67" name="Freeform 15"/>
            <p:cNvSpPr>
              <a:spLocks noEditPoints="1"/>
            </p:cNvSpPr>
            <p:nvPr/>
          </p:nvSpPr>
          <p:spPr bwMode="auto">
            <a:xfrm>
              <a:off x="2890" y="1436"/>
              <a:ext cx="32" cy="211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0" y="2090"/>
                </a:cxn>
                <a:cxn ang="0">
                  <a:pos x="16" y="2090"/>
                </a:cxn>
                <a:cxn ang="0">
                  <a:pos x="16" y="2094"/>
                </a:cxn>
                <a:cxn ang="0">
                  <a:pos x="12" y="2090"/>
                </a:cxn>
                <a:cxn ang="0">
                  <a:pos x="12" y="209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0" y="32"/>
                </a:cxn>
                <a:cxn ang="0">
                  <a:pos x="16" y="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32" y="2079"/>
                </a:cxn>
                <a:cxn ang="0">
                  <a:pos x="16" y="2110"/>
                </a:cxn>
                <a:cxn ang="0">
                  <a:pos x="0" y="2079"/>
                </a:cxn>
                <a:cxn ang="0">
                  <a:pos x="32" y="2079"/>
                </a:cxn>
              </a:cxnLst>
              <a:rect l="0" t="0" r="r" b="b"/>
              <a:pathLst>
                <a:path w="32" h="2110">
                  <a:moveTo>
                    <a:pt x="20" y="20"/>
                  </a:moveTo>
                  <a:lnTo>
                    <a:pt x="20" y="2090"/>
                  </a:lnTo>
                  <a:lnTo>
                    <a:pt x="16" y="2090"/>
                  </a:lnTo>
                  <a:lnTo>
                    <a:pt x="16" y="2094"/>
                  </a:lnTo>
                  <a:lnTo>
                    <a:pt x="12" y="2090"/>
                  </a:lnTo>
                  <a:lnTo>
                    <a:pt x="12" y="209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0" y="32"/>
                  </a:moveTo>
                  <a:lnTo>
                    <a:pt x="16" y="0"/>
                  </a:lnTo>
                  <a:lnTo>
                    <a:pt x="32" y="32"/>
                  </a:lnTo>
                  <a:lnTo>
                    <a:pt x="0" y="32"/>
                  </a:lnTo>
                  <a:close/>
                  <a:moveTo>
                    <a:pt x="32" y="2079"/>
                  </a:moveTo>
                  <a:lnTo>
                    <a:pt x="16" y="2110"/>
                  </a:lnTo>
                  <a:lnTo>
                    <a:pt x="0" y="2079"/>
                  </a:lnTo>
                  <a:lnTo>
                    <a:pt x="32" y="2079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68" name="Rectangle 16"/>
            <p:cNvSpPr>
              <a:spLocks noChangeArrowheads="1"/>
            </p:cNvSpPr>
            <p:nvPr/>
          </p:nvSpPr>
          <p:spPr bwMode="auto">
            <a:xfrm>
              <a:off x="2588" y="1277"/>
              <a:ext cx="481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>
                  <a:solidFill>
                    <a:srgbClr val="000000"/>
                  </a:solidFill>
                  <a:latin typeface="Times New Roman" pitchFamily="18" charset="0"/>
                </a:rPr>
                <a:t>ΛΕΙΤΟΥΡΓΙΚΟ</a:t>
              </a:r>
              <a:endParaRPr lang="el-GR"/>
            </a:p>
          </p:txBody>
        </p:sp>
        <p:sp>
          <p:nvSpPr>
            <p:cNvPr id="279569" name="Rectangle 17"/>
            <p:cNvSpPr>
              <a:spLocks noChangeArrowheads="1"/>
            </p:cNvSpPr>
            <p:nvPr/>
          </p:nvSpPr>
          <p:spPr bwMode="auto">
            <a:xfrm>
              <a:off x="3488" y="1277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70" name="Rectangle 18"/>
            <p:cNvSpPr>
              <a:spLocks noChangeArrowheads="1"/>
            </p:cNvSpPr>
            <p:nvPr/>
          </p:nvSpPr>
          <p:spPr bwMode="auto">
            <a:xfrm>
              <a:off x="2620" y="3654"/>
              <a:ext cx="321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>
                  <a:solidFill>
                    <a:srgbClr val="000000"/>
                  </a:solidFill>
                  <a:latin typeface="Times New Roman" pitchFamily="18" charset="0"/>
                </a:rPr>
                <a:t>ΚΛΑΣΙΚΟ</a:t>
              </a:r>
              <a:endParaRPr lang="el-GR"/>
            </a:p>
          </p:txBody>
        </p:sp>
        <p:sp>
          <p:nvSpPr>
            <p:cNvPr id="279571" name="Rectangle 19"/>
            <p:cNvSpPr>
              <a:spLocks noChangeArrowheads="1"/>
            </p:cNvSpPr>
            <p:nvPr/>
          </p:nvSpPr>
          <p:spPr bwMode="auto">
            <a:xfrm>
              <a:off x="3233" y="3654"/>
              <a:ext cx="1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72" name="Rectangle 20"/>
            <p:cNvSpPr>
              <a:spLocks noChangeArrowheads="1"/>
            </p:cNvSpPr>
            <p:nvPr/>
          </p:nvSpPr>
          <p:spPr bwMode="auto">
            <a:xfrm>
              <a:off x="1358" y="2225"/>
              <a:ext cx="553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>
                  <a:solidFill>
                    <a:srgbClr val="000000"/>
                  </a:solidFill>
                  <a:latin typeface="Times New Roman" pitchFamily="18" charset="0"/>
                </a:rPr>
                <a:t>ΟΙΚΟΓΕΝΕΙΑΚΟ</a:t>
              </a:r>
              <a:endParaRPr lang="el-GR"/>
            </a:p>
          </p:txBody>
        </p:sp>
        <p:sp>
          <p:nvSpPr>
            <p:cNvPr id="279573" name="Rectangle 21"/>
            <p:cNvSpPr>
              <a:spLocks noChangeArrowheads="1"/>
            </p:cNvSpPr>
            <p:nvPr/>
          </p:nvSpPr>
          <p:spPr bwMode="auto">
            <a:xfrm>
              <a:off x="2381" y="2225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74" name="Rectangle 22"/>
            <p:cNvSpPr>
              <a:spLocks noChangeArrowheads="1"/>
            </p:cNvSpPr>
            <p:nvPr/>
          </p:nvSpPr>
          <p:spPr bwMode="auto">
            <a:xfrm>
              <a:off x="3937" y="2209"/>
              <a:ext cx="19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>
                  <a:solidFill>
                    <a:srgbClr val="000000"/>
                  </a:solidFill>
                  <a:latin typeface="Times New Roman" pitchFamily="18" charset="0"/>
                </a:rPr>
                <a:t>ΣΠΟΡ</a:t>
              </a:r>
              <a:endParaRPr lang="el-GR"/>
            </a:p>
          </p:txBody>
        </p:sp>
        <p:sp>
          <p:nvSpPr>
            <p:cNvPr id="279575" name="Rectangle 23"/>
            <p:cNvSpPr>
              <a:spLocks noChangeArrowheads="1"/>
            </p:cNvSpPr>
            <p:nvPr/>
          </p:nvSpPr>
          <p:spPr bwMode="auto">
            <a:xfrm>
              <a:off x="4300" y="2209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76" name="Rectangle 24"/>
            <p:cNvSpPr>
              <a:spLocks noChangeArrowheads="1"/>
            </p:cNvSpPr>
            <p:nvPr/>
          </p:nvSpPr>
          <p:spPr bwMode="auto">
            <a:xfrm>
              <a:off x="2003" y="1683"/>
              <a:ext cx="1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OPEL</a:t>
              </a:r>
              <a:endParaRPr lang="el-GR"/>
            </a:p>
          </p:txBody>
        </p:sp>
        <p:sp>
          <p:nvSpPr>
            <p:cNvPr id="279577" name="Rectangle 25"/>
            <p:cNvSpPr>
              <a:spLocks noChangeArrowheads="1"/>
            </p:cNvSpPr>
            <p:nvPr/>
          </p:nvSpPr>
          <p:spPr bwMode="auto">
            <a:xfrm>
              <a:off x="2321" y="1683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78" name="Rectangle 26"/>
            <p:cNvSpPr>
              <a:spLocks noChangeArrowheads="1"/>
            </p:cNvSpPr>
            <p:nvPr/>
          </p:nvSpPr>
          <p:spPr bwMode="auto">
            <a:xfrm>
              <a:off x="1732" y="1895"/>
              <a:ext cx="325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PEUGEOT</a:t>
              </a:r>
              <a:endParaRPr lang="el-GR"/>
            </a:p>
          </p:txBody>
        </p:sp>
        <p:sp>
          <p:nvSpPr>
            <p:cNvPr id="279579" name="Rectangle 27"/>
            <p:cNvSpPr>
              <a:spLocks noChangeArrowheads="1"/>
            </p:cNvSpPr>
            <p:nvPr/>
          </p:nvSpPr>
          <p:spPr bwMode="auto">
            <a:xfrm>
              <a:off x="2309" y="1895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80" name="Rectangle 28"/>
            <p:cNvSpPr>
              <a:spLocks noChangeArrowheads="1"/>
            </p:cNvSpPr>
            <p:nvPr/>
          </p:nvSpPr>
          <p:spPr bwMode="auto">
            <a:xfrm>
              <a:off x="3010" y="1516"/>
              <a:ext cx="50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VOLKSWAGEN</a:t>
              </a:r>
              <a:endParaRPr lang="el-GR"/>
            </a:p>
          </p:txBody>
        </p:sp>
        <p:sp>
          <p:nvSpPr>
            <p:cNvPr id="279581" name="Rectangle 29"/>
            <p:cNvSpPr>
              <a:spLocks noChangeArrowheads="1"/>
            </p:cNvSpPr>
            <p:nvPr/>
          </p:nvSpPr>
          <p:spPr bwMode="auto">
            <a:xfrm>
              <a:off x="3894" y="1516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82" name="Rectangle 30"/>
            <p:cNvSpPr>
              <a:spLocks noChangeArrowheads="1"/>
            </p:cNvSpPr>
            <p:nvPr/>
          </p:nvSpPr>
          <p:spPr bwMode="auto">
            <a:xfrm>
              <a:off x="3340" y="1727"/>
              <a:ext cx="46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ALFA ROMEO</a:t>
              </a:r>
              <a:endParaRPr lang="el-GR"/>
            </a:p>
          </p:txBody>
        </p:sp>
        <p:sp>
          <p:nvSpPr>
            <p:cNvPr id="279583" name="Rectangle 31"/>
            <p:cNvSpPr>
              <a:spLocks noChangeArrowheads="1"/>
            </p:cNvSpPr>
            <p:nvPr/>
          </p:nvSpPr>
          <p:spPr bwMode="auto">
            <a:xfrm>
              <a:off x="4144" y="1727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84" name="Rectangle 32"/>
            <p:cNvSpPr>
              <a:spLocks noChangeArrowheads="1"/>
            </p:cNvSpPr>
            <p:nvPr/>
          </p:nvSpPr>
          <p:spPr bwMode="auto">
            <a:xfrm>
              <a:off x="3746" y="3021"/>
              <a:ext cx="179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BMW</a:t>
              </a:r>
              <a:endParaRPr lang="el-GR"/>
            </a:p>
          </p:txBody>
        </p:sp>
        <p:sp>
          <p:nvSpPr>
            <p:cNvPr id="279585" name="Rectangle 33"/>
            <p:cNvSpPr>
              <a:spLocks noChangeArrowheads="1"/>
            </p:cNvSpPr>
            <p:nvPr/>
          </p:nvSpPr>
          <p:spPr bwMode="auto">
            <a:xfrm>
              <a:off x="4061" y="3021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86" name="Rectangle 34"/>
            <p:cNvSpPr>
              <a:spLocks noChangeArrowheads="1"/>
            </p:cNvSpPr>
            <p:nvPr/>
          </p:nvSpPr>
          <p:spPr bwMode="auto">
            <a:xfrm>
              <a:off x="3830" y="3324"/>
              <a:ext cx="321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PORSCHE</a:t>
              </a:r>
              <a:endParaRPr lang="el-GR"/>
            </a:p>
          </p:txBody>
        </p:sp>
        <p:sp>
          <p:nvSpPr>
            <p:cNvPr id="279587" name="Rectangle 35"/>
            <p:cNvSpPr>
              <a:spLocks noChangeArrowheads="1"/>
            </p:cNvSpPr>
            <p:nvPr/>
          </p:nvSpPr>
          <p:spPr bwMode="auto">
            <a:xfrm>
              <a:off x="4403" y="3324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88" name="Rectangle 36"/>
            <p:cNvSpPr>
              <a:spLocks noChangeArrowheads="1"/>
            </p:cNvSpPr>
            <p:nvPr/>
          </p:nvSpPr>
          <p:spPr bwMode="auto">
            <a:xfrm>
              <a:off x="1672" y="3053"/>
              <a:ext cx="179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AUDI</a:t>
              </a:r>
              <a:endParaRPr lang="el-GR"/>
            </a:p>
          </p:txBody>
        </p:sp>
        <p:sp>
          <p:nvSpPr>
            <p:cNvPr id="279589" name="Rectangle 37"/>
            <p:cNvSpPr>
              <a:spLocks noChangeArrowheads="1"/>
            </p:cNvSpPr>
            <p:nvPr/>
          </p:nvSpPr>
          <p:spPr bwMode="auto">
            <a:xfrm>
              <a:off x="1987" y="3053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  <p:sp>
          <p:nvSpPr>
            <p:cNvPr id="279590" name="Rectangle 38"/>
            <p:cNvSpPr>
              <a:spLocks noChangeArrowheads="1"/>
            </p:cNvSpPr>
            <p:nvPr/>
          </p:nvSpPr>
          <p:spPr bwMode="auto">
            <a:xfrm>
              <a:off x="1581" y="3352"/>
              <a:ext cx="249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VOLVO</a:t>
              </a:r>
              <a:endParaRPr lang="el-GR"/>
            </a:p>
          </p:txBody>
        </p:sp>
        <p:sp>
          <p:nvSpPr>
            <p:cNvPr id="279591" name="Rectangle 39"/>
            <p:cNvSpPr>
              <a:spLocks noChangeArrowheads="1"/>
            </p:cNvSpPr>
            <p:nvPr/>
          </p:nvSpPr>
          <p:spPr bwMode="auto">
            <a:xfrm>
              <a:off x="2011" y="3352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l-GR"/>
            </a:p>
          </p:txBody>
        </p:sp>
      </p:grpSp>
      <p:pic>
        <p:nvPicPr>
          <p:cNvPr id="3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ΕΡΓΑΣΙΑ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/>
              <a:t>Χωριστείτε σε ομάδες των 5-7 ατόμων.</a:t>
            </a:r>
          </a:p>
          <a:p>
            <a:pPr algn="just"/>
            <a:r>
              <a:rPr lang="el-GR"/>
              <a:t>Φτιάξτε στο τετράδιο σας έναν αντιληπτικό χάρτη για μια αγαπημένη σας κατηγορία προϊόντος ή υπηρεσίας.</a:t>
            </a:r>
          </a:p>
          <a:p>
            <a:pPr algn="just"/>
            <a:r>
              <a:rPr lang="el-GR"/>
              <a:t>Επιλέξτε σαφή κριτήρια τοποθέτησης.</a:t>
            </a:r>
          </a:p>
          <a:p>
            <a:pPr algn="just"/>
            <a:r>
              <a:rPr lang="el-GR"/>
              <a:t>Να είστε έτοιμοι να επιχειρηματολογήσετε για τις τοποθετήσεις σας.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Ορισμός προϊόντος</a:t>
            </a:r>
          </a:p>
          <a:p>
            <a:r>
              <a:rPr lang="el-GR" dirty="0" smtClean="0"/>
              <a:t>Αξίες προϊόντος</a:t>
            </a:r>
          </a:p>
          <a:p>
            <a:r>
              <a:rPr lang="el-GR" dirty="0" smtClean="0"/>
              <a:t>Εικόνα τοποθέτηση και στρατηγικές τοποθέτησης προϊόντος</a:t>
            </a:r>
          </a:p>
          <a:p>
            <a:r>
              <a:rPr lang="el-GR" dirty="0" smtClean="0"/>
              <a:t>Εμπεριέχεται και ομαδική εργασία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ΟΡΙΣΜΟΣ ΠΡΟΪΟΝΤΟΣ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09750"/>
            <a:ext cx="7981950" cy="47148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l-GR"/>
              <a:t>«Προϊόν είναι ένα σύστημα </a:t>
            </a:r>
            <a:r>
              <a:rPr lang="el-GR" b="1"/>
              <a:t>υλικών και άυλων στοιχείων</a:t>
            </a:r>
            <a:r>
              <a:rPr lang="el-GR"/>
              <a:t> που δια μέσου των </a:t>
            </a:r>
            <a:r>
              <a:rPr lang="el-GR" b="1"/>
              <a:t>χρησιμοτήτων</a:t>
            </a:r>
            <a:r>
              <a:rPr lang="el-GR"/>
              <a:t> δημιουργεί </a:t>
            </a:r>
            <a:r>
              <a:rPr lang="el-GR" b="1"/>
              <a:t>ωφέλεια</a:t>
            </a:r>
            <a:r>
              <a:rPr lang="el-GR"/>
              <a:t>».</a:t>
            </a:r>
          </a:p>
          <a:p>
            <a:pPr algn="just">
              <a:buFont typeface="Wingdings" pitchFamily="2" charset="2"/>
              <a:buNone/>
            </a:pPr>
            <a:r>
              <a:rPr lang="el-GR"/>
              <a:t>Άρα ο παραγωγός δεν πουλάει προϊόντα αλλά ωφέλειες (προσδοκίες χρησιμοτήτων).</a:t>
            </a:r>
          </a:p>
          <a:p>
            <a:pPr algn="just">
              <a:buFont typeface="Wingdings" pitchFamily="2" charset="2"/>
              <a:buNone/>
            </a:pPr>
            <a:r>
              <a:rPr lang="el-GR"/>
              <a:t>Με τον όρο «Προϊόν» εννοούμε: </a:t>
            </a:r>
          </a:p>
          <a:p>
            <a:pPr algn="just">
              <a:buFont typeface="Wingdings" pitchFamily="2" charset="2"/>
              <a:buNone/>
            </a:pPr>
            <a:r>
              <a:rPr lang="el-GR"/>
              <a:t>Προϊόντα - Υπηρεσίες.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Κλίμακας αϋλότητας Shostack (1977)</a:t>
            </a:r>
            <a:r>
              <a:rPr lang="el-GR" sz="4000"/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09750"/>
            <a:ext cx="7772400" cy="4714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800"/>
              <a:t>	Αλάτι----------------------------------</a:t>
            </a:r>
            <a:r>
              <a:rPr lang="en-US" sz="2800"/>
              <a:t>-</a:t>
            </a:r>
            <a:r>
              <a:rPr lang="el-GR" sz="2800"/>
              <a:t>Διδασκαλία</a:t>
            </a: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				Fast-food</a:t>
            </a:r>
          </a:p>
          <a:p>
            <a:pPr>
              <a:buFont typeface="Wingdings" pitchFamily="2" charset="2"/>
              <a:buNone/>
            </a:pPr>
            <a:r>
              <a:rPr lang="el-GR" sz="2800" b="1"/>
              <a:t>ΤΕΧΝΙΚΑ (ΥΛΙΚΑ) &amp; ΣΥΜΒΟΛΙΚΑ (ΑΥΛΑ) ΧΑΡΑΚΤΗΡΙΣΤΙΚΑ</a:t>
            </a:r>
          </a:p>
          <a:p>
            <a:pPr>
              <a:buFont typeface="Wingdings" pitchFamily="2" charset="2"/>
              <a:buNone/>
            </a:pPr>
            <a:r>
              <a:rPr lang="el-GR" sz="2800"/>
              <a:t>Ποια είναι τα υλικά και άυλα χαρακτηριστικά μιας τράπεζας;</a:t>
            </a:r>
          </a:p>
          <a:p>
            <a:pPr>
              <a:buFont typeface="Wingdings" pitchFamily="2" charset="2"/>
              <a:buNone/>
            </a:pPr>
            <a:r>
              <a:rPr lang="el-GR" sz="2800"/>
              <a:t>Που θα τοποθετούσατε την τράπεζα πάνω στην κλίμακα του </a:t>
            </a:r>
            <a:r>
              <a:rPr lang="en-US" sz="2800"/>
              <a:t>Shostack</a:t>
            </a:r>
            <a:r>
              <a:rPr lang="el-GR" sz="2800"/>
              <a:t>;</a:t>
            </a:r>
          </a:p>
          <a:p>
            <a:pPr>
              <a:buFont typeface="Wingdings" pitchFamily="2" charset="2"/>
              <a:buNone/>
            </a:pPr>
            <a:r>
              <a:rPr lang="el-GR" sz="2800"/>
              <a:t>Δώστε παραδείγματα υλικών-άυλων «προϊόντων».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Κριτήρια Επιλογής Τράπεζας</a:t>
            </a:r>
            <a:br>
              <a:rPr lang="el-GR" sz="4000" b="1"/>
            </a:br>
            <a:r>
              <a:rPr lang="el-GR" sz="4000" b="1"/>
              <a:t>(προσδοκίες χρησιμοτήτων)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Χρόνος εξυπηρέτησης (20,7%)</a:t>
            </a:r>
          </a:p>
          <a:p>
            <a:r>
              <a:rPr lang="el-GR"/>
              <a:t>Ευγένεια προσωπικού (13,8%)</a:t>
            </a:r>
          </a:p>
          <a:p>
            <a:r>
              <a:rPr lang="el-GR"/>
              <a:t>Ύπαρξη ΑΤΜ (12,8%)</a:t>
            </a:r>
          </a:p>
          <a:p>
            <a:r>
              <a:rPr lang="el-GR"/>
              <a:t>Προσωπική αντιμετώπιση πελάτη (12,8%)</a:t>
            </a:r>
          </a:p>
          <a:p>
            <a:r>
              <a:rPr lang="el-GR"/>
              <a:t>Γνώση/εμπειρία προσωπικού (7,8%)</a:t>
            </a:r>
          </a:p>
          <a:p>
            <a:r>
              <a:rPr lang="el-GR"/>
              <a:t>Έλλειψη γραφειοκρατίας (7,7%)</a:t>
            </a:r>
          </a:p>
          <a:p>
            <a:r>
              <a:rPr lang="el-GR"/>
              <a:t>Άλλα (…%).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l-GR" b="1"/>
              <a:t>ΑΞΙΕΣ ΠΡΟΪΌΝΤΟΣ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25538"/>
            <a:ext cx="7772400" cy="53990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Τεχνικές Αξίες:</a:t>
            </a:r>
            <a:r>
              <a:rPr lang="el-GR" sz="2800"/>
              <a:t> χημικές, φυσικές, χειροπιαστές αξίες που μπορούν να μετρηθούν και να προτυποιηθούν (δημιουργία </a:t>
            </a:r>
            <a:r>
              <a:rPr lang="en-US" sz="2800"/>
              <a:t>standards).</a:t>
            </a:r>
            <a:endParaRPr lang="el-GR" sz="2800"/>
          </a:p>
          <a:p>
            <a:pPr algn="just">
              <a:lnSpc>
                <a:spcPct val="80000"/>
              </a:lnSpc>
            </a:pPr>
            <a:r>
              <a:rPr lang="el-GR" sz="2800" b="1"/>
              <a:t>Συμβολικές Αξίες:</a:t>
            </a:r>
            <a:r>
              <a:rPr lang="el-GR" sz="2800"/>
              <a:t> φθηνό/ακριβό, υψηλής/χαμηλής κοινωνικής τάξης, ωραίο/άσχημο, υγιεινό/ανθυγιεινό κτλ.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Συμβολικές αξίες: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	- Αυθύπαρκτες </a:t>
            </a:r>
            <a:r>
              <a:rPr lang="el-GR" sz="2800"/>
              <a:t>(π.χ. ξενοδοχείο 5 αστέρων, η συμβολική αξία εμπεριέχεται μέσα στην φύση της υπηρεσίας) ή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	- Επίκτητες</a:t>
            </a:r>
            <a:r>
              <a:rPr lang="el-GR" sz="2800"/>
              <a:t> (π.χ, ενοικιαζόμενο δωμάτιο, όπου η συμβολική αξία πρέπει να δημιουργηθεί από τον παραγωγό της υπηρεσίας).</a:t>
            </a:r>
            <a:r>
              <a:rPr lang="el-GR" sz="2000"/>
              <a:t>  </a:t>
            </a:r>
            <a:endParaRPr lang="en-US" sz="200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000"/>
              <a:t>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ΣΧΟΛΙΑΣΤΕ ΤΙΣ ΣΥΜΒΟΛΙΚΕΣ ΑΞΙΕΣ ΤΩΝ ΠΡΟΪΟΝΤΩΝ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809750"/>
            <a:ext cx="8497887" cy="4114800"/>
          </a:xfrm>
        </p:spPr>
        <p:txBody>
          <a:bodyPr/>
          <a:lstStyle/>
          <a:p>
            <a:r>
              <a:rPr lang="el-GR" sz="2800">
                <a:latin typeface="Arial" charset="0"/>
              </a:rPr>
              <a:t>Πατσάς στη Βαρβάκειο </a:t>
            </a:r>
            <a:r>
              <a:rPr lang="el-GR" sz="2800">
                <a:latin typeface="Arial" charset="0"/>
                <a:cs typeface="Times New Roman" pitchFamily="18" charset="0"/>
              </a:rPr>
              <a:t>≠ </a:t>
            </a:r>
            <a:r>
              <a:rPr lang="el-GR" sz="2800">
                <a:latin typeface="Arial" charset="0"/>
              </a:rPr>
              <a:t>Φιλέτο Στρογγανώφ στο </a:t>
            </a:r>
            <a:r>
              <a:rPr lang="en-US" sz="2800">
                <a:latin typeface="Arial" charset="0"/>
              </a:rPr>
              <a:t>HILTON</a:t>
            </a:r>
            <a:endParaRPr lang="el-GR" sz="2800">
              <a:latin typeface="Arial" charset="0"/>
            </a:endParaRPr>
          </a:p>
          <a:p>
            <a:r>
              <a:rPr lang="el-GR" sz="2800">
                <a:latin typeface="Arial" charset="0"/>
              </a:rPr>
              <a:t>Χαλβάς </a:t>
            </a:r>
            <a:r>
              <a:rPr lang="el-GR" sz="2800">
                <a:latin typeface="Arial" charset="0"/>
                <a:cs typeface="Times New Roman" pitchFamily="18" charset="0"/>
              </a:rPr>
              <a:t>≠ </a:t>
            </a:r>
            <a:r>
              <a:rPr lang="el-GR" sz="2800">
                <a:latin typeface="Arial" charset="0"/>
              </a:rPr>
              <a:t>Κρουασάν.</a:t>
            </a:r>
            <a:endParaRPr lang="el-GR" sz="2800">
              <a:latin typeface="Arial" charset="0"/>
              <a:cs typeface="Times New Roman" pitchFamily="18" charset="0"/>
            </a:endParaRPr>
          </a:p>
          <a:p>
            <a:r>
              <a:rPr lang="el-GR" sz="2800">
                <a:latin typeface="Arial" charset="0"/>
              </a:rPr>
              <a:t>Καφές βαρύς γλυκός </a:t>
            </a:r>
            <a:r>
              <a:rPr lang="el-GR" sz="2800">
                <a:latin typeface="Arial" charset="0"/>
                <a:cs typeface="Times New Roman" pitchFamily="18" charset="0"/>
              </a:rPr>
              <a:t>≠ </a:t>
            </a:r>
            <a:r>
              <a:rPr lang="el-GR" sz="2800">
                <a:latin typeface="Arial" charset="0"/>
              </a:rPr>
              <a:t>Καφές βιενουά.</a:t>
            </a:r>
            <a:endParaRPr lang="el-GR" sz="2800">
              <a:latin typeface="Arial" charset="0"/>
              <a:cs typeface="Times New Roman" pitchFamily="18" charset="0"/>
            </a:endParaRPr>
          </a:p>
          <a:p>
            <a:r>
              <a:rPr lang="el-GR" sz="2800">
                <a:latin typeface="Arial" charset="0"/>
              </a:rPr>
              <a:t>Τσάι του βουνού </a:t>
            </a:r>
            <a:r>
              <a:rPr lang="el-GR" sz="2800">
                <a:latin typeface="Arial" charset="0"/>
                <a:cs typeface="Times New Roman" pitchFamily="18" charset="0"/>
              </a:rPr>
              <a:t>≠ </a:t>
            </a:r>
            <a:r>
              <a:rPr lang="el-GR" sz="2800">
                <a:latin typeface="Arial" charset="0"/>
              </a:rPr>
              <a:t>Καπουτσίνο Φρέντο</a:t>
            </a:r>
            <a:endParaRPr lang="el-GR" sz="2800">
              <a:latin typeface="Arial" charset="0"/>
              <a:cs typeface="Times New Roman" pitchFamily="18" charset="0"/>
            </a:endParaRPr>
          </a:p>
          <a:p>
            <a:r>
              <a:rPr lang="el-GR" sz="2800">
                <a:latin typeface="Arial" charset="0"/>
                <a:cs typeface="Times New Roman" pitchFamily="18" charset="0"/>
              </a:rPr>
              <a:t>Σαλαμίνα ≠ Σεϋχέλλες</a:t>
            </a:r>
          </a:p>
          <a:p>
            <a:r>
              <a:rPr lang="en-US" sz="2800">
                <a:latin typeface="Arial" charset="0"/>
                <a:cs typeface="Times New Roman" pitchFamily="18" charset="0"/>
              </a:rPr>
              <a:t>Zastava </a:t>
            </a:r>
            <a:r>
              <a:rPr lang="el-GR" sz="2800">
                <a:latin typeface="Arial" charset="0"/>
                <a:cs typeface="Times New Roman" pitchFamily="18" charset="0"/>
              </a:rPr>
              <a:t>≠</a:t>
            </a:r>
            <a:r>
              <a:rPr lang="en-US" sz="2800">
                <a:latin typeface="Arial" charset="0"/>
                <a:cs typeface="Times New Roman" pitchFamily="18" charset="0"/>
              </a:rPr>
              <a:t> Lamborghini</a:t>
            </a:r>
          </a:p>
          <a:p>
            <a:r>
              <a:rPr lang="el-GR" sz="2800">
                <a:latin typeface="Arial" charset="0"/>
                <a:cs typeface="Times New Roman" pitchFamily="18" charset="0"/>
              </a:rPr>
              <a:t>Τάβλι ≠</a:t>
            </a:r>
            <a:r>
              <a:rPr lang="en-US" sz="2800">
                <a:latin typeface="Arial" charset="0"/>
                <a:cs typeface="Times New Roman" pitchFamily="18" charset="0"/>
              </a:rPr>
              <a:t> </a:t>
            </a:r>
            <a:r>
              <a:rPr lang="el-GR" sz="2800">
                <a:latin typeface="Arial" charset="0"/>
                <a:cs typeface="Times New Roman" pitchFamily="18" charset="0"/>
              </a:rPr>
              <a:t>Σκάκι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ΔΙΑΦΟΡΕΤΙΚΕΣ ΦΙΛΟΣΟΦΙΕΣ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ΤΜΗΜΑ ΠΑΡΑΓΩΓΗΣ: </a:t>
            </a:r>
          </a:p>
          <a:p>
            <a:pPr>
              <a:buFont typeface="Wingdings" pitchFamily="2" charset="2"/>
              <a:buNone/>
            </a:pPr>
            <a:r>
              <a:rPr lang="el-GR"/>
              <a:t>«ΤΕΧΝΙΚΑ ΑΡΙΣΤΟ ΠΡΟΪΟΝ»</a:t>
            </a:r>
          </a:p>
          <a:p>
            <a:r>
              <a:rPr lang="el-GR"/>
              <a:t>ΤΜΗΜΑ ΜΑΡΚΕΤΙΝΓΚ: </a:t>
            </a:r>
          </a:p>
          <a:p>
            <a:pPr>
              <a:buFont typeface="Wingdings" pitchFamily="2" charset="2"/>
              <a:buNone/>
            </a:pPr>
            <a:r>
              <a:rPr lang="el-GR"/>
              <a:t>«ΑΡΙΣΤΟ ΠΡΟΪΟΝ ΣΤΑ ΜΑΤΙΑ ΤΟΥ ΚΑΤΑΝΑΛΩΤΗ».</a:t>
            </a:r>
          </a:p>
          <a:p>
            <a:endParaRPr lang="el-GR"/>
          </a:p>
          <a:p>
            <a:pPr>
              <a:buFont typeface="Wingdings" pitchFamily="2" charset="2"/>
              <a:buNone/>
            </a:pPr>
            <a:r>
              <a:rPr lang="el-GR"/>
              <a:t>ΣΥΓΚΡΟΥΣΗ ΦΙΛΟΣΟΦΙΩΝ…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ΕΙΚΟΝΑ ΠΡΟΪΟΝΤΟΣ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ΤΕΧΝΙΚΑ (ΥΛΙΚΑ) &amp; ΣΥΜΒΟΛΙΚΑ (ΑΥΛΑ) ΧΑΡΑΚΤΗΡΙΣΤΙΚΑ = ΕΙΚΟΝΑ ΠΡΟΪΟΝΤΟΣ.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Το ΜΚΤ πρέπει να δημιουργεί:</a:t>
            </a:r>
          </a:p>
          <a:p>
            <a:pPr>
              <a:lnSpc>
                <a:spcPct val="90000"/>
              </a:lnSpc>
            </a:pPr>
            <a:r>
              <a:rPr lang="el-GR" sz="2800"/>
              <a:t>Μια ισχυρή εικόνα</a:t>
            </a:r>
          </a:p>
          <a:p>
            <a:pPr>
              <a:lnSpc>
                <a:spcPct val="90000"/>
              </a:lnSpc>
            </a:pPr>
            <a:r>
              <a:rPr lang="el-GR" sz="2800"/>
              <a:t>Μια ξεκάθαρη εικόνα</a:t>
            </a:r>
          </a:p>
          <a:p>
            <a:pPr>
              <a:lnSpc>
                <a:spcPct val="90000"/>
              </a:lnSpc>
            </a:pPr>
            <a:r>
              <a:rPr lang="el-GR" sz="2800"/>
              <a:t>Μία αποκλειστική εικόνα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Η Εικόνα του Προϊόντος εξαρτάται εκτός από το μίγμα προβολής και από τις υποκειμενικές ερμηνείες των καταναλωτών.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730</Words>
  <Application>Microsoft Office PowerPoint</Application>
  <PresentationFormat>Προβολή στην οθόνη (4:3)</PresentationFormat>
  <Paragraphs>127</Paragraphs>
  <Slides>18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ΕΙΣΑΓΩΓΗ ΣΤΟ ΜΑΡΚΕΤΙΝΓΚ</vt:lpstr>
      <vt:lpstr>Σκοποί ενότητας</vt:lpstr>
      <vt:lpstr>ΟΡΙΣΜΟΣ ΠΡΟΪΟΝΤΟΣ</vt:lpstr>
      <vt:lpstr>Κλίμακας αϋλότητας Shostack (1977) </vt:lpstr>
      <vt:lpstr>Κριτήρια Επιλογής Τράπεζας (προσδοκίες χρησιμοτήτων)</vt:lpstr>
      <vt:lpstr>ΑΞΙΕΣ ΠΡΟΪΌΝΤΟΣ</vt:lpstr>
      <vt:lpstr>ΣΧΟΛΙΑΣΤΕ ΤΙΣ ΣΥΜΒΟΛΙΚΕΣ ΑΞΙΕΣ ΤΩΝ ΠΡΟΪΟΝΤΩΝ</vt:lpstr>
      <vt:lpstr>ΔΙΑΦΟΡΕΤΙΚΕΣ ΦΙΛΟΣΟΦΙΕΣ</vt:lpstr>
      <vt:lpstr>ΕΙΚΟΝΑ ΠΡΟΪΟΝΤΟΣ</vt:lpstr>
      <vt:lpstr>ΤΟΠΟΘΕΤΗΣΗ ΠΡΟΪΟΝΤΟΣ (Product Positioning)</vt:lpstr>
      <vt:lpstr>ΣΤΡΑΤΗΓΙΚΕΣ ΤΟΠΟΘΕΤΗΣΗΣ ΜΕ ΣΚΟΠΟ ΤΗΝ ΔΙΑΦΟΡΟΠΟΙΗΣΗ</vt:lpstr>
      <vt:lpstr>ΑΝΤΙΛΗΠΤΙΚΗ ΧΑΡΤΟΓΡΑΦΗΣΗ (Perceptual Mapping)</vt:lpstr>
      <vt:lpstr>Διαφάνεια 13</vt:lpstr>
      <vt:lpstr>ΕΡΓΑΣΙΑ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3</cp:revision>
  <dcterms:created xsi:type="dcterms:W3CDTF">2015-09-02T22:26:16Z</dcterms:created>
  <dcterms:modified xsi:type="dcterms:W3CDTF">2015-09-20T13:52:48Z</dcterms:modified>
</cp:coreProperties>
</file>