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0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08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90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63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26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875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94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4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57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9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73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170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26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75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36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6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26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A81D-26D9-4CA1-8AEE-B3A99AC7BFAF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850A-F791-4524-ADE2-53E9652B9E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063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ΒΙΟΣΤΑΤΙΣΤΙΚΗ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 smtClean="0"/>
              <a:t>Δρ</a:t>
            </a:r>
            <a:r>
              <a:rPr lang="el-GR" dirty="0" smtClean="0"/>
              <a:t> Κουτσογιάννης Κων/νος</a:t>
            </a:r>
          </a:p>
          <a:p>
            <a:r>
              <a:rPr lang="el-GR" dirty="0" smtClean="0"/>
              <a:t>Φυσικός Ιατρικής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913" y="643944"/>
            <a:ext cx="3489730" cy="27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3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…Τα </a:t>
            </a:r>
            <a:r>
              <a:rPr lang="el-GR" dirty="0" err="1" smtClean="0"/>
              <a:t>υπολοιπα</a:t>
            </a:r>
            <a:r>
              <a:rPr lang="el-GR" dirty="0" smtClean="0"/>
              <a:t> στο </a:t>
            </a:r>
            <a:r>
              <a:rPr lang="el-GR" dirty="0" err="1" smtClean="0"/>
              <a:t>εργαστηριο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504" y="2193925"/>
            <a:ext cx="5098991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4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</a:t>
            </a:r>
            <a:r>
              <a:rPr lang="el-GR" dirty="0" err="1" smtClean="0"/>
              <a:t>Περιγραφικη</a:t>
            </a:r>
            <a:r>
              <a:rPr lang="el-GR" dirty="0" smtClean="0"/>
              <a:t> </a:t>
            </a:r>
            <a:r>
              <a:rPr lang="el-GR" dirty="0" err="1" smtClean="0"/>
              <a:t>στατιστικη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Δεδομένα</a:t>
            </a:r>
          </a:p>
          <a:p>
            <a:r>
              <a:rPr lang="el-GR" dirty="0" smtClean="0"/>
              <a:t>Ταξινόμηση</a:t>
            </a:r>
          </a:p>
          <a:p>
            <a:r>
              <a:rPr lang="el-GR" dirty="0" smtClean="0"/>
              <a:t>Συχνότητες – κατανομή συχνοτήτων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12" y="2194560"/>
            <a:ext cx="4881726" cy="30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</a:t>
            </a:r>
            <a:r>
              <a:rPr lang="el-GR" dirty="0" err="1" smtClean="0"/>
              <a:t>Περιγραφικη</a:t>
            </a:r>
            <a:r>
              <a:rPr lang="el-GR" dirty="0" smtClean="0"/>
              <a:t> </a:t>
            </a:r>
            <a:r>
              <a:rPr lang="el-GR" dirty="0" err="1" smtClean="0"/>
              <a:t>στατιστικη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Δεδομένα</a:t>
            </a:r>
          </a:p>
          <a:p>
            <a:r>
              <a:rPr lang="el-GR" dirty="0" smtClean="0"/>
              <a:t>Ταξινόμηση</a:t>
            </a:r>
          </a:p>
          <a:p>
            <a:r>
              <a:rPr lang="el-GR" dirty="0" smtClean="0"/>
              <a:t>Συχνότητες – κατανομή συχνοτήτων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12" y="2194560"/>
            <a:ext cx="4881726" cy="303941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54" y="3631843"/>
            <a:ext cx="5575226" cy="31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4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</a:t>
            </a:r>
            <a:r>
              <a:rPr lang="el-GR" dirty="0" err="1" smtClean="0"/>
              <a:t>Περιγραφικη</a:t>
            </a:r>
            <a:r>
              <a:rPr lang="el-GR" dirty="0" smtClean="0"/>
              <a:t> </a:t>
            </a:r>
            <a:r>
              <a:rPr lang="el-GR" dirty="0" err="1" smtClean="0"/>
              <a:t>στατιστικη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Δεδομένα</a:t>
            </a:r>
          </a:p>
          <a:p>
            <a:r>
              <a:rPr lang="el-GR" dirty="0" smtClean="0"/>
              <a:t>Ταξινόμηση</a:t>
            </a:r>
          </a:p>
          <a:p>
            <a:r>
              <a:rPr lang="el-GR" dirty="0" smtClean="0"/>
              <a:t>Συχνότητες – κατανομή συχνοτήτων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12" y="2194560"/>
            <a:ext cx="4881726" cy="303941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54" y="3631843"/>
            <a:ext cx="5575226" cy="31345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523" y="4578185"/>
            <a:ext cx="3829946" cy="191434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483" y="2162822"/>
            <a:ext cx="7270393" cy="40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γραφηματα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938" y="2218416"/>
            <a:ext cx="7072627" cy="43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7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Παραμετροι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Μέτρα Θέσης</a:t>
            </a:r>
          </a:p>
          <a:p>
            <a:r>
              <a:rPr lang="el-GR" dirty="0" smtClean="0"/>
              <a:t>Μέση τιμή</a:t>
            </a:r>
          </a:p>
          <a:p>
            <a:r>
              <a:rPr lang="el-GR" dirty="0" smtClean="0"/>
              <a:t>Επικρατούσα </a:t>
            </a:r>
          </a:p>
          <a:p>
            <a:pPr marL="0" indent="0">
              <a:buNone/>
            </a:pPr>
            <a:r>
              <a:rPr lang="el-GR" dirty="0" smtClean="0"/>
              <a:t>τιμή</a:t>
            </a:r>
          </a:p>
          <a:p>
            <a:r>
              <a:rPr lang="el-GR" dirty="0" smtClean="0"/>
              <a:t>Διάμεσος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10" y="1931727"/>
            <a:ext cx="8418490" cy="47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6" y="547694"/>
            <a:ext cx="10669074" cy="59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73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Παραμετροι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Διασπορά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362" y="1709492"/>
            <a:ext cx="3596990" cy="20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4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Παραμετροι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Διασπορά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Τυπική απόκλιση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362" y="1709492"/>
            <a:ext cx="3596990" cy="202231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259" y="3868970"/>
            <a:ext cx="5316426" cy="29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6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Παραμετροι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Τυπικό σφάλμα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FF00"/>
                </a:solidFill>
              </a:rPr>
              <a:t>η μέση τιμή ενός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FF00"/>
                </a:solidFill>
              </a:rPr>
              <a:t>δείγματός όσο </a:t>
            </a:r>
            <a:endParaRPr lang="el-GR" sz="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200" dirty="0" smtClean="0">
                <a:solidFill>
                  <a:srgbClr val="FFFF00"/>
                </a:solidFill>
              </a:rPr>
              <a:t>και </a:t>
            </a:r>
            <a:r>
              <a:rPr lang="el-GR" sz="1200" dirty="0">
                <a:solidFill>
                  <a:srgbClr val="FFFF00"/>
                </a:solidFill>
              </a:rPr>
              <a:t>αν προσεγγίζει </a:t>
            </a:r>
            <a:endParaRPr lang="el-GR" sz="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200" dirty="0" smtClean="0">
                <a:solidFill>
                  <a:srgbClr val="FFFF00"/>
                </a:solidFill>
              </a:rPr>
              <a:t>την </a:t>
            </a:r>
            <a:r>
              <a:rPr lang="el-GR" sz="1200" dirty="0">
                <a:solidFill>
                  <a:srgbClr val="FFFF00"/>
                </a:solidFill>
              </a:rPr>
              <a:t>μέση τιμή του </a:t>
            </a:r>
            <a:endParaRPr lang="el-GR" sz="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200" dirty="0" smtClean="0">
                <a:solidFill>
                  <a:srgbClr val="FFFF00"/>
                </a:solidFill>
              </a:rPr>
              <a:t>γενικού</a:t>
            </a:r>
            <a:endParaRPr lang="el-GR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200" dirty="0">
                <a:solidFill>
                  <a:srgbClr val="FFFF00"/>
                </a:solidFill>
              </a:rPr>
              <a:t>πληθυσμού </a:t>
            </a:r>
            <a:endParaRPr lang="el-GR" sz="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200" dirty="0" smtClean="0">
                <a:solidFill>
                  <a:srgbClr val="FFFF00"/>
                </a:solidFill>
              </a:rPr>
              <a:t>είναι </a:t>
            </a:r>
            <a:r>
              <a:rPr lang="el-GR" sz="1200" dirty="0">
                <a:solidFill>
                  <a:srgbClr val="FFFF00"/>
                </a:solidFill>
              </a:rPr>
              <a:t>εξαιρετικά </a:t>
            </a:r>
            <a:endParaRPr lang="el-GR" sz="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200" dirty="0" smtClean="0">
                <a:solidFill>
                  <a:srgbClr val="FFFF00"/>
                </a:solidFill>
              </a:rPr>
              <a:t>απίθανο </a:t>
            </a:r>
            <a:r>
              <a:rPr lang="el-GR" sz="1200" dirty="0">
                <a:solidFill>
                  <a:srgbClr val="FFFF00"/>
                </a:solidFill>
              </a:rPr>
              <a:t>να είναι </a:t>
            </a:r>
            <a:endParaRPr lang="el-GR" sz="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200" dirty="0" smtClean="0">
                <a:solidFill>
                  <a:srgbClr val="FFFF00"/>
                </a:solidFill>
              </a:rPr>
              <a:t>ακριβώς </a:t>
            </a:r>
            <a:r>
              <a:rPr lang="el-GR" sz="1200" dirty="0">
                <a:solidFill>
                  <a:srgbClr val="FFFF00"/>
                </a:solidFill>
              </a:rPr>
              <a:t>η </a:t>
            </a:r>
            <a:r>
              <a:rPr lang="el-GR" sz="1200" dirty="0" smtClean="0">
                <a:solidFill>
                  <a:srgbClr val="FFFF00"/>
                </a:solidFill>
              </a:rPr>
              <a:t>ίδια…</a:t>
            </a:r>
            <a:endParaRPr lang="el-GR" sz="1200" dirty="0">
              <a:solidFill>
                <a:srgbClr val="FFFF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182" y="2057401"/>
            <a:ext cx="7401451" cy="41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 Τι είναι η Στατιστική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Στατιστική είναι η επιστήμη που ασχολείται με τη συλλογή, </a:t>
            </a:r>
            <a:r>
              <a:rPr lang="el-GR" dirty="0" smtClean="0"/>
              <a:t>την οργάνωση </a:t>
            </a:r>
            <a:r>
              <a:rPr lang="el-GR" dirty="0"/>
              <a:t>την ερμηνεία και παρουσίαση δεδομένων</a:t>
            </a:r>
            <a:r>
              <a:rPr lang="el-GR" dirty="0" smtClean="0"/>
              <a:t>. </a:t>
            </a:r>
          </a:p>
          <a:p>
            <a:r>
              <a:rPr lang="el-GR" b="1" dirty="0" smtClean="0"/>
              <a:t>Περιγραφική στατιστική </a:t>
            </a:r>
            <a:r>
              <a:rPr lang="el-GR" dirty="0"/>
              <a:t>είναι ο τομέας της στατιστικής στον οποίο</a:t>
            </a:r>
          </a:p>
          <a:p>
            <a:pPr marL="0" indent="0">
              <a:buNone/>
            </a:pPr>
            <a:r>
              <a:rPr lang="el-GR" dirty="0"/>
              <a:t>περιγράφονται τα διάφορα στατιστικά στοιχεία μετά από συλλογή</a:t>
            </a:r>
          </a:p>
          <a:p>
            <a:pPr marL="0" indent="0">
              <a:buNone/>
            </a:pPr>
            <a:r>
              <a:rPr lang="el-GR" dirty="0"/>
              <a:t>και ταξινόμηση κατά ομάδες των στατιστικών δεδομένων τα οποία</a:t>
            </a:r>
          </a:p>
          <a:p>
            <a:pPr marL="0" indent="0">
              <a:buNone/>
            </a:pPr>
            <a:r>
              <a:rPr lang="el-GR" dirty="0"/>
              <a:t>ακολούθως παρουσιάζονται υπό μορφή ανάλυσης σε πίνακες,</a:t>
            </a:r>
          </a:p>
          <a:p>
            <a:pPr marL="0" indent="0">
              <a:buNone/>
            </a:pPr>
            <a:r>
              <a:rPr lang="el-GR" dirty="0"/>
              <a:t>διαγράμματα με χαρακτηριστικές τιμές, ή ιδιότητες.</a:t>
            </a:r>
            <a:endParaRPr lang="el-GR" dirty="0" smtClean="0"/>
          </a:p>
          <a:p>
            <a:r>
              <a:rPr lang="el-GR" b="1" dirty="0" smtClean="0"/>
              <a:t>Επαγωγική στατιστική </a:t>
            </a:r>
            <a:r>
              <a:rPr lang="el-GR" dirty="0"/>
              <a:t>είναι ο τομέας της στατιστικής στον οποίο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Επιχειρείται ο </a:t>
            </a:r>
            <a:r>
              <a:rPr lang="el-GR" dirty="0"/>
              <a:t>προσδιορισμός του βαθμού εμπιστοσύνης για την εξαγωγή</a:t>
            </a:r>
          </a:p>
          <a:p>
            <a:pPr marL="0" indent="0">
              <a:buNone/>
            </a:pPr>
            <a:r>
              <a:rPr lang="el-GR" dirty="0"/>
              <a:t>ασφαλών συμπερασμάτων από κάποιο περιορισμένο δείγμα ενός</a:t>
            </a:r>
          </a:p>
          <a:p>
            <a:pPr marL="0" indent="0">
              <a:buNone/>
            </a:pPr>
            <a:r>
              <a:rPr lang="el-GR" dirty="0"/>
              <a:t>γενικότερου συνόλου.</a:t>
            </a:r>
          </a:p>
        </p:txBody>
      </p:sp>
    </p:spTree>
    <p:extLst>
      <p:ext uri="{BB962C8B-B14F-4D97-AF65-F5344CB8AC3E}">
        <p14:creationId xmlns:p14="http://schemas.microsoft.com/office/powerpoint/2010/main" val="1274827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παραμετροι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Συντελεστής </a:t>
            </a:r>
          </a:p>
          <a:p>
            <a:pPr marL="0" indent="0">
              <a:buNone/>
            </a:pPr>
            <a:r>
              <a:rPr lang="el-GR" dirty="0" smtClean="0"/>
              <a:t>Μεταβλητότητας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FF00"/>
                </a:solidFill>
              </a:rPr>
              <a:t>αντικειμενικό μέτρο διασποράς </a:t>
            </a:r>
            <a:endParaRPr lang="el-GR" sz="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200" dirty="0" smtClean="0">
                <a:solidFill>
                  <a:srgbClr val="FFFF00"/>
                </a:solidFill>
              </a:rPr>
              <a:t>που </a:t>
            </a:r>
            <a:r>
              <a:rPr lang="el-GR" sz="1200" dirty="0">
                <a:solidFill>
                  <a:srgbClr val="FFFF00"/>
                </a:solidFill>
              </a:rPr>
              <a:t>να μην επηρεάζεται από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FF00"/>
                </a:solidFill>
              </a:rPr>
              <a:t>το μέγεθος της μέσης τιμής </a:t>
            </a:r>
            <a:endParaRPr lang="el-GR" sz="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200" dirty="0" smtClean="0">
                <a:solidFill>
                  <a:srgbClr val="FFFF00"/>
                </a:solidFill>
              </a:rPr>
              <a:t>αλλά </a:t>
            </a:r>
            <a:r>
              <a:rPr lang="el-GR" sz="1200" dirty="0">
                <a:solidFill>
                  <a:srgbClr val="FFFF00"/>
                </a:solidFill>
              </a:rPr>
              <a:t>από την σχέση της μέσης τιμής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FF00"/>
                </a:solidFill>
              </a:rPr>
              <a:t>με ένα μέτρο διασποράς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422" y="2194560"/>
            <a:ext cx="6578556" cy="36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75" y="296214"/>
            <a:ext cx="11296002" cy="63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0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Περιγραφικη</a:t>
            </a:r>
            <a:r>
              <a:rPr lang="el-GR" dirty="0" smtClean="0"/>
              <a:t> </a:t>
            </a:r>
            <a:r>
              <a:rPr lang="el-GR" dirty="0" err="1" smtClean="0"/>
              <a:t>στατιστικη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με το </a:t>
            </a:r>
            <a:r>
              <a:rPr lang="en-US" dirty="0" err="1" smtClean="0"/>
              <a:t>spss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46" y="2060679"/>
            <a:ext cx="8017327" cy="45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3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</a:t>
            </a:r>
            <a:r>
              <a:rPr lang="el-GR" dirty="0" err="1" smtClean="0"/>
              <a:t>Βιοστατιστική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κοινό που απευθύνεται ένα μάθημα </a:t>
            </a:r>
            <a:r>
              <a:rPr lang="el-GR" dirty="0" err="1"/>
              <a:t>Βιοστατιστικής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είναι εξοικειωμένο με βιολογικά και ιατρικά δεδομένα και</a:t>
            </a:r>
          </a:p>
          <a:p>
            <a:pPr marL="0" indent="0">
              <a:buNone/>
            </a:pPr>
            <a:r>
              <a:rPr lang="el-GR" dirty="0"/>
              <a:t>ως εκ τούτου είναι πιο εύκολο να αντιληφθεί τις</a:t>
            </a:r>
          </a:p>
          <a:p>
            <a:pPr marL="0" indent="0">
              <a:buNone/>
            </a:pPr>
            <a:r>
              <a:rPr lang="el-GR" dirty="0"/>
              <a:t>στατιστικές έννοιες με πραγματικά βιολογικά και ιατρικά</a:t>
            </a:r>
          </a:p>
          <a:p>
            <a:pPr marL="0" indent="0">
              <a:buNone/>
            </a:pPr>
            <a:r>
              <a:rPr lang="el-GR" dirty="0"/>
              <a:t>δεδομένα σε σχέση με γενικά δεδομένα που προέρχονται</a:t>
            </a:r>
          </a:p>
          <a:p>
            <a:pPr marL="0" indent="0">
              <a:buNone/>
            </a:pPr>
            <a:r>
              <a:rPr lang="el-GR" dirty="0"/>
              <a:t>από άλλους επιστημονικούς κλάδους όπως οικονομία,</a:t>
            </a:r>
          </a:p>
          <a:p>
            <a:pPr marL="0" indent="0">
              <a:buNone/>
            </a:pPr>
            <a:r>
              <a:rPr lang="el-GR" dirty="0"/>
              <a:t>κοινωνικές επιστήμες κλπ.</a:t>
            </a:r>
          </a:p>
        </p:txBody>
      </p:sp>
    </p:spTree>
    <p:extLst>
      <p:ext uri="{BB962C8B-B14F-4D97-AF65-F5344CB8AC3E}">
        <p14:creationId xmlns:p14="http://schemas.microsoft.com/office/powerpoint/2010/main" val="142610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έννοιες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u="sng" dirty="0" smtClean="0"/>
              <a:t>Δεδομένα</a:t>
            </a:r>
          </a:p>
          <a:p>
            <a:pPr marL="0" indent="0">
              <a:buNone/>
            </a:pPr>
            <a:r>
              <a:rPr lang="el-GR" b="1" dirty="0"/>
              <a:t>Πηγές Δεδομένων (</a:t>
            </a:r>
            <a:r>
              <a:rPr lang="en-US" b="1" dirty="0"/>
              <a:t>Data </a:t>
            </a:r>
            <a:r>
              <a:rPr lang="en-US" b="1" dirty="0" smtClean="0"/>
              <a:t>Sources</a:t>
            </a:r>
            <a:r>
              <a:rPr lang="el-GR" b="1" dirty="0" smtClean="0"/>
              <a:t>)</a:t>
            </a:r>
          </a:p>
          <a:p>
            <a:r>
              <a:rPr lang="el-GR" dirty="0" smtClean="0"/>
              <a:t>Αρχεία</a:t>
            </a:r>
          </a:p>
          <a:p>
            <a:r>
              <a:rPr lang="el-GR" dirty="0" smtClean="0"/>
              <a:t>Ερωτηματολόγια</a:t>
            </a:r>
          </a:p>
          <a:p>
            <a:r>
              <a:rPr lang="el-GR" dirty="0" smtClean="0"/>
              <a:t>Πειράματα</a:t>
            </a:r>
          </a:p>
          <a:p>
            <a:r>
              <a:rPr lang="el-GR" dirty="0" smtClean="0"/>
              <a:t>Εξωτερικές πηγές</a:t>
            </a:r>
          </a:p>
          <a:p>
            <a:pPr marL="0" indent="0">
              <a:buNone/>
            </a:pPr>
            <a:r>
              <a:rPr lang="el-GR" b="1" dirty="0"/>
              <a:t>Η αξιοπιστία </a:t>
            </a:r>
            <a:r>
              <a:rPr lang="el-GR" dirty="0"/>
              <a:t>είναι </a:t>
            </a:r>
            <a:r>
              <a:rPr lang="el-GR" dirty="0" smtClean="0"/>
              <a:t>το χαρακτηριστικό </a:t>
            </a:r>
            <a:r>
              <a:rPr lang="el-GR" dirty="0"/>
              <a:t>κατά το </a:t>
            </a:r>
            <a:r>
              <a:rPr lang="el-GR" dirty="0" smtClean="0"/>
              <a:t>οποίο </a:t>
            </a:r>
            <a:r>
              <a:rPr lang="el-GR" dirty="0"/>
              <a:t>μια μέτρηση κάτω από </a:t>
            </a:r>
            <a:r>
              <a:rPr lang="el-GR" dirty="0" smtClean="0"/>
              <a:t>ίδιες συνθήκες </a:t>
            </a:r>
            <a:r>
              <a:rPr lang="el-GR" dirty="0"/>
              <a:t>παράγει τα ίδια (ή για την ακρίβεια παρόμοια</a:t>
            </a:r>
            <a:r>
              <a:rPr lang="el-GR" dirty="0" smtClean="0"/>
              <a:t>) αποτελέσματα</a:t>
            </a:r>
            <a:r>
              <a:rPr lang="el-GR" dirty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Η </a:t>
            </a:r>
            <a:r>
              <a:rPr lang="el-GR" b="1" dirty="0"/>
              <a:t>εγκυρότητα</a:t>
            </a:r>
            <a:r>
              <a:rPr lang="el-GR" dirty="0"/>
              <a:t> μιας μέτρησης είναι </a:t>
            </a:r>
            <a:r>
              <a:rPr lang="el-GR" dirty="0" smtClean="0"/>
              <a:t>το χαρακτηριστικό </a:t>
            </a:r>
            <a:r>
              <a:rPr lang="el-GR" dirty="0"/>
              <a:t>κατά το οποίο μια μέτρηση δίνει τιμές που </a:t>
            </a:r>
            <a:r>
              <a:rPr lang="el-GR" dirty="0" smtClean="0"/>
              <a:t>είναι πολύ </a:t>
            </a:r>
            <a:r>
              <a:rPr lang="el-GR" dirty="0"/>
              <a:t>κοντά στις πραγματικές τιμές </a:t>
            </a:r>
            <a:r>
              <a:rPr lang="el-GR" dirty="0" smtClean="0"/>
              <a:t> του </a:t>
            </a:r>
            <a:r>
              <a:rPr lang="el-GR" dirty="0"/>
              <a:t>μετρούμενου μεγέθους.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224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έννοιες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Μεταβλητές</a:t>
            </a:r>
          </a:p>
          <a:p>
            <a:pPr marL="0" indent="0">
              <a:buNone/>
            </a:pPr>
            <a:r>
              <a:rPr lang="el-GR" dirty="0"/>
              <a:t>Ποσοτικές </a:t>
            </a:r>
            <a:r>
              <a:rPr lang="el-GR" dirty="0" smtClean="0"/>
              <a:t>Μεταβλητές</a:t>
            </a:r>
          </a:p>
          <a:p>
            <a:pPr marL="0" indent="0">
              <a:buNone/>
            </a:pPr>
            <a:r>
              <a:rPr lang="el-GR" dirty="0"/>
              <a:t>Ποιοτικές η Κατηγορικές </a:t>
            </a:r>
            <a:r>
              <a:rPr lang="el-GR" dirty="0" smtClean="0"/>
              <a:t>μεταβλητές</a:t>
            </a:r>
          </a:p>
          <a:p>
            <a:pPr marL="0" indent="0">
              <a:buNone/>
            </a:pPr>
            <a:r>
              <a:rPr lang="el-GR" dirty="0" smtClean="0"/>
              <a:t>Ανεξάρτητες</a:t>
            </a:r>
          </a:p>
          <a:p>
            <a:pPr marL="0" indent="0">
              <a:buNone/>
            </a:pPr>
            <a:r>
              <a:rPr lang="el-GR" dirty="0" smtClean="0"/>
              <a:t>Εξαρτημένες</a:t>
            </a:r>
          </a:p>
          <a:p>
            <a:r>
              <a:rPr lang="el-GR" b="1" dirty="0"/>
              <a:t>Μεταβλητή </a:t>
            </a:r>
            <a:r>
              <a:rPr lang="el-GR" b="1" dirty="0" smtClean="0"/>
              <a:t>Λόγου</a:t>
            </a:r>
          </a:p>
          <a:p>
            <a:r>
              <a:rPr lang="el-GR" b="1" dirty="0"/>
              <a:t>Τυχαία </a:t>
            </a:r>
            <a:r>
              <a:rPr lang="el-GR" b="1" dirty="0" smtClean="0"/>
              <a:t>Μεταβλητή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Συνεχείς </a:t>
            </a:r>
            <a:r>
              <a:rPr lang="el-GR" dirty="0" smtClean="0"/>
              <a:t>Μεταβλητές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Διακριτές </a:t>
            </a:r>
            <a:r>
              <a:rPr lang="el-GR" dirty="0" smtClean="0"/>
              <a:t>Μεταβλητές</a:t>
            </a:r>
          </a:p>
          <a:p>
            <a:pPr marL="514350" indent="-514350">
              <a:buFont typeface="+mj-lt"/>
              <a:buAutoNum type="arabicPeriod"/>
            </a:pPr>
            <a:endParaRPr lang="el-GR" b="1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327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Δειγματοληψία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Πληθυσμός</a:t>
            </a:r>
          </a:p>
          <a:p>
            <a:r>
              <a:rPr lang="el-GR" b="1" dirty="0" smtClean="0"/>
              <a:t>Δείγμα</a:t>
            </a:r>
          </a:p>
          <a:p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3400023" y="2073499"/>
            <a:ext cx="7953777" cy="426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756079" y="2498501"/>
            <a:ext cx="2408349" cy="21894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Έλλειψη 6"/>
          <p:cNvSpPr/>
          <p:nvPr/>
        </p:nvSpPr>
        <p:spPr>
          <a:xfrm>
            <a:off x="4288665" y="3747752"/>
            <a:ext cx="1210614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1867437" y="3052293"/>
            <a:ext cx="2820473" cy="99167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6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251" y="365125"/>
            <a:ext cx="7811087" cy="55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3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165" y="862884"/>
            <a:ext cx="7621670" cy="46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9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2. Εισαγωγή στο περιβάλλον του </a:t>
            </a:r>
            <a:r>
              <a:rPr lang="en-US" dirty="0" smtClean="0"/>
              <a:t>SPSS 20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err="1" smtClean="0"/>
              <a:t>κλπ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1" y="1580927"/>
            <a:ext cx="7034725" cy="435133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943" y="2897746"/>
            <a:ext cx="6103257" cy="31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94685"/>
      </p:ext>
    </p:extLst>
  </p:cSld>
  <p:clrMapOvr>
    <a:masterClrMapping/>
  </p:clrMapOvr>
</p:sld>
</file>

<file path=ppt/theme/theme1.xml><?xml version="1.0" encoding="utf-8"?>
<a:theme xmlns:a="http://schemas.openxmlformats.org/drawingml/2006/main" name="Ίχνος ατμού">
  <a:themeElements>
    <a:clrScheme name="Ίχνος ατμού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Ίχνος ατμού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Ίχνος ατμού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TC104033937[[fn=Ίχνος ατμού]]</Template>
  <TotalTime>55</TotalTime>
  <Words>357</Words>
  <Application>Microsoft Office PowerPoint</Application>
  <PresentationFormat>Ευρεία οθόνη</PresentationFormat>
  <Paragraphs>98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Ίχνος ατμού</vt:lpstr>
      <vt:lpstr>ΒΙΟΣΤΑΤΙΣΤΙΚΗ</vt:lpstr>
      <vt:lpstr>1. Τι είναι η Στατιστική</vt:lpstr>
      <vt:lpstr>Τι είναι η Βιοστατιστική</vt:lpstr>
      <vt:lpstr>Βασικές έννοιες</vt:lpstr>
      <vt:lpstr>Βασικές έννοιες</vt:lpstr>
      <vt:lpstr>Δειγματοληψία</vt:lpstr>
      <vt:lpstr>Παρουσίαση του PowerPoint</vt:lpstr>
      <vt:lpstr>Παρουσίαση του PowerPoint</vt:lpstr>
      <vt:lpstr>2. Εισαγωγή στο περιβάλλον του SPSS 20, κλπ</vt:lpstr>
      <vt:lpstr>…Τα υπολοιπα στο εργαστηριο</vt:lpstr>
      <vt:lpstr>3. Περιγραφικη στατιστικη</vt:lpstr>
      <vt:lpstr>3. Περιγραφικη στατιστικη</vt:lpstr>
      <vt:lpstr>3. Περιγραφικη στατιστικη</vt:lpstr>
      <vt:lpstr>γραφηματα</vt:lpstr>
      <vt:lpstr>Παραμετροι</vt:lpstr>
      <vt:lpstr>Παρουσίαση του PowerPoint</vt:lpstr>
      <vt:lpstr>Παραμετροι</vt:lpstr>
      <vt:lpstr>Παραμετροι</vt:lpstr>
      <vt:lpstr>Παραμετροι</vt:lpstr>
      <vt:lpstr>παραμετροι</vt:lpstr>
      <vt:lpstr>Παρουσίαση του PowerPoint</vt:lpstr>
      <vt:lpstr>Περιγραφικη στατιστικη  με το spss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ΒΙΟΣΤΑΤΙΣΤΙΚΗ</dc:title>
  <dc:creator>Κώστας</dc:creator>
  <cp:lastModifiedBy>Κώστας</cp:lastModifiedBy>
  <cp:revision>25</cp:revision>
  <dcterms:created xsi:type="dcterms:W3CDTF">2014-03-04T21:26:51Z</dcterms:created>
  <dcterms:modified xsi:type="dcterms:W3CDTF">2015-02-24T10:52:46Z</dcterms:modified>
</cp:coreProperties>
</file>