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88" r:id="rId2"/>
    <p:sldId id="290" r:id="rId3"/>
    <p:sldId id="291" r:id="rId4"/>
    <p:sldId id="289" r:id="rId5"/>
    <p:sldId id="292" r:id="rId6"/>
    <p:sldId id="293" r:id="rId7"/>
    <p:sldId id="310" r:id="rId8"/>
    <p:sldId id="311" r:id="rId9"/>
    <p:sldId id="312" r:id="rId10"/>
    <p:sldId id="313" r:id="rId11"/>
    <p:sldId id="294" r:id="rId12"/>
    <p:sldId id="295" r:id="rId13"/>
    <p:sldId id="296" r:id="rId14"/>
    <p:sldId id="314" r:id="rId15"/>
    <p:sldId id="325" r:id="rId16"/>
    <p:sldId id="315" r:id="rId17"/>
    <p:sldId id="316" r:id="rId18"/>
    <p:sldId id="317" r:id="rId19"/>
    <p:sldId id="318" r:id="rId20"/>
    <p:sldId id="319" r:id="rId21"/>
    <p:sldId id="320" r:id="rId22"/>
    <p:sldId id="297" r:id="rId23"/>
    <p:sldId id="298" r:id="rId24"/>
    <p:sldId id="299" r:id="rId25"/>
    <p:sldId id="300" r:id="rId26"/>
    <p:sldId id="307" r:id="rId27"/>
    <p:sldId id="308" r:id="rId28"/>
    <p:sldId id="309" r:id="rId29"/>
    <p:sldId id="301" r:id="rId30"/>
    <p:sldId id="306" r:id="rId31"/>
    <p:sldId id="302" r:id="rId32"/>
    <p:sldId id="303" r:id="rId33"/>
    <p:sldId id="304" r:id="rId34"/>
    <p:sldId id="305" r:id="rId35"/>
    <p:sldId id="321" r:id="rId36"/>
    <p:sldId id="322" r:id="rId37"/>
    <p:sldId id="323" r:id="rId38"/>
    <p:sldId id="324" r:id="rId39"/>
    <p:sldId id="27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B9D08-6C82-4626-A7AB-3905D8507401}" type="doc">
      <dgm:prSet loTypeId="urn:microsoft.com/office/officeart/2005/8/layout/hierarchy1" loCatId="hierarchy" qsTypeId="urn:microsoft.com/office/officeart/2005/8/quickstyle/simple1" qsCatId="simple" csTypeId="urn:microsoft.com/office/officeart/2005/8/colors/colorful5" csCatId="colorful"/>
      <dgm:spPr/>
      <dgm:t>
        <a:bodyPr/>
        <a:lstStyle/>
        <a:p>
          <a:endParaRPr lang="en-US"/>
        </a:p>
      </dgm:t>
    </dgm:pt>
    <dgm:pt modelId="{68D9B353-71B3-4F05-A865-63C4604FA4A8}">
      <dgm:prSet/>
      <dgm:spPr/>
      <dgm:t>
        <a:bodyPr/>
        <a:lstStyle/>
        <a:p>
          <a:r>
            <a:rPr lang="el-GR"/>
            <a:t>Υποκείμενο </a:t>
          </a:r>
          <a:r>
            <a:rPr lang="en-US"/>
            <a:t>:</a:t>
          </a:r>
          <a:r>
            <a:rPr lang="el-GR"/>
            <a:t> ονομάζουμε το φυτό αυτό που στον εμβολιασμό προσφέρει το ριζικό του σύστημα και την βάση του κορμού του. </a:t>
          </a:r>
          <a:endParaRPr lang="en-US"/>
        </a:p>
      </dgm:t>
    </dgm:pt>
    <dgm:pt modelId="{2D1950BD-D7D3-4070-9DD9-44133A7C2F92}" type="parTrans" cxnId="{D1BCE72D-901A-4140-A76B-593546F99828}">
      <dgm:prSet/>
      <dgm:spPr/>
      <dgm:t>
        <a:bodyPr/>
        <a:lstStyle/>
        <a:p>
          <a:endParaRPr lang="en-US"/>
        </a:p>
      </dgm:t>
    </dgm:pt>
    <dgm:pt modelId="{FDCF5934-52CA-4EFB-B26A-6D4B37AD6D06}" type="sibTrans" cxnId="{D1BCE72D-901A-4140-A76B-593546F99828}">
      <dgm:prSet/>
      <dgm:spPr/>
      <dgm:t>
        <a:bodyPr/>
        <a:lstStyle/>
        <a:p>
          <a:endParaRPr lang="en-US"/>
        </a:p>
      </dgm:t>
    </dgm:pt>
    <dgm:pt modelId="{5C25AB6B-14D9-4827-B817-CB51EDD8934C}">
      <dgm:prSet/>
      <dgm:spPr/>
      <dgm:t>
        <a:bodyPr/>
        <a:lstStyle/>
        <a:p>
          <a:r>
            <a:rPr lang="el-GR"/>
            <a:t>Τα υποκείμενα μπορεί να παράγονται με σπόρο (σπορόφυτα) ή με αγενή πολλαπλασιασμό (κλωνικά υποκείμενα</a:t>
          </a:r>
          <a:r>
            <a:rPr lang="en-US"/>
            <a:t>)</a:t>
          </a:r>
        </a:p>
      </dgm:t>
    </dgm:pt>
    <dgm:pt modelId="{26472FA2-4008-485C-908D-CED4196E99CF}" type="parTrans" cxnId="{C373029F-595F-4B92-AE76-994689A42657}">
      <dgm:prSet/>
      <dgm:spPr/>
      <dgm:t>
        <a:bodyPr/>
        <a:lstStyle/>
        <a:p>
          <a:endParaRPr lang="en-US"/>
        </a:p>
      </dgm:t>
    </dgm:pt>
    <dgm:pt modelId="{45032982-DB2B-46B4-8D96-E009DF49635C}" type="sibTrans" cxnId="{C373029F-595F-4B92-AE76-994689A42657}">
      <dgm:prSet/>
      <dgm:spPr/>
      <dgm:t>
        <a:bodyPr/>
        <a:lstStyle/>
        <a:p>
          <a:endParaRPr lang="en-US"/>
        </a:p>
      </dgm:t>
    </dgm:pt>
    <dgm:pt modelId="{FF31385F-93D8-48C6-BC04-448622840427}" type="pres">
      <dgm:prSet presAssocID="{146B9D08-6C82-4626-A7AB-3905D8507401}" presName="hierChild1" presStyleCnt="0">
        <dgm:presLayoutVars>
          <dgm:chPref val="1"/>
          <dgm:dir/>
          <dgm:animOne val="branch"/>
          <dgm:animLvl val="lvl"/>
          <dgm:resizeHandles/>
        </dgm:presLayoutVars>
      </dgm:prSet>
      <dgm:spPr/>
    </dgm:pt>
    <dgm:pt modelId="{3DEA5297-7261-45B6-94A8-D17BA691A6C4}" type="pres">
      <dgm:prSet presAssocID="{68D9B353-71B3-4F05-A865-63C4604FA4A8}" presName="hierRoot1" presStyleCnt="0"/>
      <dgm:spPr/>
    </dgm:pt>
    <dgm:pt modelId="{F8BBA082-C79B-45A4-8F60-910B5CDE4EE4}" type="pres">
      <dgm:prSet presAssocID="{68D9B353-71B3-4F05-A865-63C4604FA4A8}" presName="composite" presStyleCnt="0"/>
      <dgm:spPr/>
    </dgm:pt>
    <dgm:pt modelId="{FC0768D9-1178-47C6-B9DF-9F4B4DB799CB}" type="pres">
      <dgm:prSet presAssocID="{68D9B353-71B3-4F05-A865-63C4604FA4A8}" presName="background" presStyleLbl="node0" presStyleIdx="0" presStyleCnt="2"/>
      <dgm:spPr/>
    </dgm:pt>
    <dgm:pt modelId="{D7EE3433-48BD-4A5E-A157-047925CE816F}" type="pres">
      <dgm:prSet presAssocID="{68D9B353-71B3-4F05-A865-63C4604FA4A8}" presName="text" presStyleLbl="fgAcc0" presStyleIdx="0" presStyleCnt="2">
        <dgm:presLayoutVars>
          <dgm:chPref val="3"/>
        </dgm:presLayoutVars>
      </dgm:prSet>
      <dgm:spPr/>
    </dgm:pt>
    <dgm:pt modelId="{130276A5-30D7-4C3B-9894-B5EC46A229E6}" type="pres">
      <dgm:prSet presAssocID="{68D9B353-71B3-4F05-A865-63C4604FA4A8}" presName="hierChild2" presStyleCnt="0"/>
      <dgm:spPr/>
    </dgm:pt>
    <dgm:pt modelId="{B630F655-E323-4AAF-8BDE-03BAD86D4A64}" type="pres">
      <dgm:prSet presAssocID="{5C25AB6B-14D9-4827-B817-CB51EDD8934C}" presName="hierRoot1" presStyleCnt="0"/>
      <dgm:spPr/>
    </dgm:pt>
    <dgm:pt modelId="{31BCA423-9D3C-47BC-98A6-E52A9E636EC0}" type="pres">
      <dgm:prSet presAssocID="{5C25AB6B-14D9-4827-B817-CB51EDD8934C}" presName="composite" presStyleCnt="0"/>
      <dgm:spPr/>
    </dgm:pt>
    <dgm:pt modelId="{71FB48F5-F89A-4815-8542-E706A08FCEED}" type="pres">
      <dgm:prSet presAssocID="{5C25AB6B-14D9-4827-B817-CB51EDD8934C}" presName="background" presStyleLbl="node0" presStyleIdx="1" presStyleCnt="2"/>
      <dgm:spPr/>
    </dgm:pt>
    <dgm:pt modelId="{05DE4D64-B3B3-419E-BC03-F7A9B9178BEE}" type="pres">
      <dgm:prSet presAssocID="{5C25AB6B-14D9-4827-B817-CB51EDD8934C}" presName="text" presStyleLbl="fgAcc0" presStyleIdx="1" presStyleCnt="2">
        <dgm:presLayoutVars>
          <dgm:chPref val="3"/>
        </dgm:presLayoutVars>
      </dgm:prSet>
      <dgm:spPr/>
    </dgm:pt>
    <dgm:pt modelId="{9123C896-8429-47B5-8A32-621258784DBB}" type="pres">
      <dgm:prSet presAssocID="{5C25AB6B-14D9-4827-B817-CB51EDD8934C}" presName="hierChild2" presStyleCnt="0"/>
      <dgm:spPr/>
    </dgm:pt>
  </dgm:ptLst>
  <dgm:cxnLst>
    <dgm:cxn modelId="{D1BCE72D-901A-4140-A76B-593546F99828}" srcId="{146B9D08-6C82-4626-A7AB-3905D8507401}" destId="{68D9B353-71B3-4F05-A865-63C4604FA4A8}" srcOrd="0" destOrd="0" parTransId="{2D1950BD-D7D3-4070-9DD9-44133A7C2F92}" sibTransId="{FDCF5934-52CA-4EFB-B26A-6D4B37AD6D06}"/>
    <dgm:cxn modelId="{4CFD9045-E0CA-430F-A730-7ED3D529BCB7}" type="presOf" srcId="{5C25AB6B-14D9-4827-B817-CB51EDD8934C}" destId="{05DE4D64-B3B3-419E-BC03-F7A9B9178BEE}" srcOrd="0" destOrd="0" presId="urn:microsoft.com/office/officeart/2005/8/layout/hierarchy1"/>
    <dgm:cxn modelId="{74F24184-9E7D-49CE-95AF-54100CA09584}" type="presOf" srcId="{146B9D08-6C82-4626-A7AB-3905D8507401}" destId="{FF31385F-93D8-48C6-BC04-448622840427}" srcOrd="0" destOrd="0" presId="urn:microsoft.com/office/officeart/2005/8/layout/hierarchy1"/>
    <dgm:cxn modelId="{C373029F-595F-4B92-AE76-994689A42657}" srcId="{146B9D08-6C82-4626-A7AB-3905D8507401}" destId="{5C25AB6B-14D9-4827-B817-CB51EDD8934C}" srcOrd="1" destOrd="0" parTransId="{26472FA2-4008-485C-908D-CED4196E99CF}" sibTransId="{45032982-DB2B-46B4-8D96-E009DF49635C}"/>
    <dgm:cxn modelId="{FD419ECC-C047-46EC-A49A-E1E6B70866D8}" type="presOf" srcId="{68D9B353-71B3-4F05-A865-63C4604FA4A8}" destId="{D7EE3433-48BD-4A5E-A157-047925CE816F}" srcOrd="0" destOrd="0" presId="urn:microsoft.com/office/officeart/2005/8/layout/hierarchy1"/>
    <dgm:cxn modelId="{768C5ECB-7F42-4189-8EE5-CBC0F8EC6498}" type="presParOf" srcId="{FF31385F-93D8-48C6-BC04-448622840427}" destId="{3DEA5297-7261-45B6-94A8-D17BA691A6C4}" srcOrd="0" destOrd="0" presId="urn:microsoft.com/office/officeart/2005/8/layout/hierarchy1"/>
    <dgm:cxn modelId="{AF7D5FA2-F50B-42F0-A5DE-ECBB6DD0466B}" type="presParOf" srcId="{3DEA5297-7261-45B6-94A8-D17BA691A6C4}" destId="{F8BBA082-C79B-45A4-8F60-910B5CDE4EE4}" srcOrd="0" destOrd="0" presId="urn:microsoft.com/office/officeart/2005/8/layout/hierarchy1"/>
    <dgm:cxn modelId="{2A4D7A7A-A9C1-495B-83DC-19BCF818BD5B}" type="presParOf" srcId="{F8BBA082-C79B-45A4-8F60-910B5CDE4EE4}" destId="{FC0768D9-1178-47C6-B9DF-9F4B4DB799CB}" srcOrd="0" destOrd="0" presId="urn:microsoft.com/office/officeart/2005/8/layout/hierarchy1"/>
    <dgm:cxn modelId="{C62D079F-D24D-4EA5-AE30-FA2B269B1A39}" type="presParOf" srcId="{F8BBA082-C79B-45A4-8F60-910B5CDE4EE4}" destId="{D7EE3433-48BD-4A5E-A157-047925CE816F}" srcOrd="1" destOrd="0" presId="urn:microsoft.com/office/officeart/2005/8/layout/hierarchy1"/>
    <dgm:cxn modelId="{98AB13E8-D631-4650-888D-A416C2B5B92F}" type="presParOf" srcId="{3DEA5297-7261-45B6-94A8-D17BA691A6C4}" destId="{130276A5-30D7-4C3B-9894-B5EC46A229E6}" srcOrd="1" destOrd="0" presId="urn:microsoft.com/office/officeart/2005/8/layout/hierarchy1"/>
    <dgm:cxn modelId="{4EA57324-F1A0-492C-B8F7-CD1E8E13347A}" type="presParOf" srcId="{FF31385F-93D8-48C6-BC04-448622840427}" destId="{B630F655-E323-4AAF-8BDE-03BAD86D4A64}" srcOrd="1" destOrd="0" presId="urn:microsoft.com/office/officeart/2005/8/layout/hierarchy1"/>
    <dgm:cxn modelId="{926CE4DA-D0B6-4D8D-A696-84082D4F3D0A}" type="presParOf" srcId="{B630F655-E323-4AAF-8BDE-03BAD86D4A64}" destId="{31BCA423-9D3C-47BC-98A6-E52A9E636EC0}" srcOrd="0" destOrd="0" presId="urn:microsoft.com/office/officeart/2005/8/layout/hierarchy1"/>
    <dgm:cxn modelId="{64D197D7-2EBC-4891-A7E6-5D1BBE660F6E}" type="presParOf" srcId="{31BCA423-9D3C-47BC-98A6-E52A9E636EC0}" destId="{71FB48F5-F89A-4815-8542-E706A08FCEED}" srcOrd="0" destOrd="0" presId="urn:microsoft.com/office/officeart/2005/8/layout/hierarchy1"/>
    <dgm:cxn modelId="{CE9F51F4-AFD7-4044-BACA-CB9139F7A593}" type="presParOf" srcId="{31BCA423-9D3C-47BC-98A6-E52A9E636EC0}" destId="{05DE4D64-B3B3-419E-BC03-F7A9B9178BEE}" srcOrd="1" destOrd="0" presId="urn:microsoft.com/office/officeart/2005/8/layout/hierarchy1"/>
    <dgm:cxn modelId="{45873BD4-6632-4059-B951-17DFC519E708}" type="presParOf" srcId="{B630F655-E323-4AAF-8BDE-03BAD86D4A64}" destId="{9123C896-8429-47B5-8A32-621258784DB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FEF3DD-9281-4041-AE4F-BC4621A4C388}"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1B6460D8-AE47-4297-9E98-1DBDA400BB38}">
      <dgm:prSet/>
      <dgm:spPr/>
      <dgm:t>
        <a:bodyPr/>
        <a:lstStyle/>
        <a:p>
          <a:r>
            <a:rPr lang="el-GR"/>
            <a:t>Εκμετάλλευση  ιδιοτήτων υποκειμένου </a:t>
          </a:r>
          <a:endParaRPr lang="en-US"/>
        </a:p>
      </dgm:t>
    </dgm:pt>
    <dgm:pt modelId="{26D5248B-64A1-4334-9085-20930C8D8170}" type="parTrans" cxnId="{402429D1-537F-4598-89AB-17E86CB09343}">
      <dgm:prSet/>
      <dgm:spPr/>
      <dgm:t>
        <a:bodyPr/>
        <a:lstStyle/>
        <a:p>
          <a:endParaRPr lang="en-US"/>
        </a:p>
      </dgm:t>
    </dgm:pt>
    <dgm:pt modelId="{767BEE2B-D939-4CA3-A191-1A1C29E3E14B}" type="sibTrans" cxnId="{402429D1-537F-4598-89AB-17E86CB09343}">
      <dgm:prSet/>
      <dgm:spPr/>
      <dgm:t>
        <a:bodyPr/>
        <a:lstStyle/>
        <a:p>
          <a:endParaRPr lang="en-US"/>
        </a:p>
      </dgm:t>
    </dgm:pt>
    <dgm:pt modelId="{9280BFE0-42DD-47A0-8052-75A9AFD4FFAC}">
      <dgm:prSet/>
      <dgm:spPr/>
      <dgm:t>
        <a:bodyPr/>
        <a:lstStyle/>
        <a:p>
          <a:r>
            <a:rPr lang="el-GR"/>
            <a:t>προστασία για την φυλλοξήρα</a:t>
          </a:r>
          <a:endParaRPr lang="en-US"/>
        </a:p>
      </dgm:t>
    </dgm:pt>
    <dgm:pt modelId="{4FEEC373-5B70-4DD7-9CE1-B4B9C99797A7}" type="parTrans" cxnId="{38C2E4BE-1F87-4246-BC80-53082509A127}">
      <dgm:prSet/>
      <dgm:spPr/>
      <dgm:t>
        <a:bodyPr/>
        <a:lstStyle/>
        <a:p>
          <a:endParaRPr lang="en-US"/>
        </a:p>
      </dgm:t>
    </dgm:pt>
    <dgm:pt modelId="{74CAA54A-8CF6-494C-BDE3-D9C93D916A2B}" type="sibTrans" cxnId="{38C2E4BE-1F87-4246-BC80-53082509A127}">
      <dgm:prSet/>
      <dgm:spPr/>
      <dgm:t>
        <a:bodyPr/>
        <a:lstStyle/>
        <a:p>
          <a:endParaRPr lang="en-US"/>
        </a:p>
      </dgm:t>
    </dgm:pt>
    <dgm:pt modelId="{56B43936-A810-4970-B809-4FD2616BEDF3}">
      <dgm:prSet/>
      <dgm:spPr/>
      <dgm:t>
        <a:bodyPr/>
        <a:lstStyle/>
        <a:p>
          <a:r>
            <a:rPr lang="el-GR"/>
            <a:t>αντοχή σε διάφορες συνθήκες πχ σύσταση του εδάφους , ασθένειες κλπ.</a:t>
          </a:r>
          <a:endParaRPr lang="en-US"/>
        </a:p>
      </dgm:t>
    </dgm:pt>
    <dgm:pt modelId="{5498656E-E7AA-4251-9ECB-6A0984C51932}" type="parTrans" cxnId="{3E402A10-6183-4D73-8B82-F6820F803F47}">
      <dgm:prSet/>
      <dgm:spPr/>
      <dgm:t>
        <a:bodyPr/>
        <a:lstStyle/>
        <a:p>
          <a:endParaRPr lang="en-US"/>
        </a:p>
      </dgm:t>
    </dgm:pt>
    <dgm:pt modelId="{3E67C31D-78AD-4BCD-80CB-7A904824909B}" type="sibTrans" cxnId="{3E402A10-6183-4D73-8B82-F6820F803F47}">
      <dgm:prSet/>
      <dgm:spPr/>
      <dgm:t>
        <a:bodyPr/>
        <a:lstStyle/>
        <a:p>
          <a:endParaRPr lang="en-US"/>
        </a:p>
      </dgm:t>
    </dgm:pt>
    <dgm:pt modelId="{84357E33-7A38-44A0-8F2D-FEB9F1CB9B40}">
      <dgm:prSet/>
      <dgm:spPr/>
      <dgm:t>
        <a:bodyPr/>
        <a:lstStyle/>
        <a:p>
          <a:r>
            <a:rPr lang="el-GR"/>
            <a:t>γρήγορη καρποφορία σε σχέση με τα σπορόφυτα</a:t>
          </a:r>
          <a:endParaRPr lang="en-US"/>
        </a:p>
      </dgm:t>
    </dgm:pt>
    <dgm:pt modelId="{FD25CFC4-997C-4DF1-B2C6-D230BA65DC83}" type="parTrans" cxnId="{5192DA60-D670-4A18-87C6-9D788D8CD1ED}">
      <dgm:prSet/>
      <dgm:spPr/>
      <dgm:t>
        <a:bodyPr/>
        <a:lstStyle/>
        <a:p>
          <a:endParaRPr lang="en-US"/>
        </a:p>
      </dgm:t>
    </dgm:pt>
    <dgm:pt modelId="{A5642C7D-42A9-465B-ACA5-E0B051D141F6}" type="sibTrans" cxnId="{5192DA60-D670-4A18-87C6-9D788D8CD1ED}">
      <dgm:prSet/>
      <dgm:spPr/>
      <dgm:t>
        <a:bodyPr/>
        <a:lstStyle/>
        <a:p>
          <a:endParaRPr lang="en-US"/>
        </a:p>
      </dgm:t>
    </dgm:pt>
    <dgm:pt modelId="{8EA512FC-8207-4137-9BBE-ADDE272F8C4B}">
      <dgm:prSet/>
      <dgm:spPr/>
      <dgm:t>
        <a:bodyPr/>
        <a:lstStyle/>
        <a:p>
          <a:r>
            <a:rPr lang="el-GR"/>
            <a:t>έλεγχος ιώσεων</a:t>
          </a:r>
          <a:endParaRPr lang="en-US"/>
        </a:p>
      </dgm:t>
    </dgm:pt>
    <dgm:pt modelId="{12E28F10-3D4D-4798-8E88-9096D633F499}" type="parTrans" cxnId="{1C02A1EB-286C-4F61-8639-195275484FEF}">
      <dgm:prSet/>
      <dgm:spPr/>
      <dgm:t>
        <a:bodyPr/>
        <a:lstStyle/>
        <a:p>
          <a:endParaRPr lang="en-US"/>
        </a:p>
      </dgm:t>
    </dgm:pt>
    <dgm:pt modelId="{D6DF00D8-3FDF-4870-9351-1D35C057F69D}" type="sibTrans" cxnId="{1C02A1EB-286C-4F61-8639-195275484FEF}">
      <dgm:prSet/>
      <dgm:spPr/>
      <dgm:t>
        <a:bodyPr/>
        <a:lstStyle/>
        <a:p>
          <a:endParaRPr lang="en-US"/>
        </a:p>
      </dgm:t>
    </dgm:pt>
    <dgm:pt modelId="{7278AA6E-3E87-4921-86EC-DFE6218D7D74}" type="pres">
      <dgm:prSet presAssocID="{96FEF3DD-9281-4041-AE4F-BC4621A4C388}" presName="diagram" presStyleCnt="0">
        <dgm:presLayoutVars>
          <dgm:dir/>
          <dgm:resizeHandles val="exact"/>
        </dgm:presLayoutVars>
      </dgm:prSet>
      <dgm:spPr/>
    </dgm:pt>
    <dgm:pt modelId="{5EFB5D62-5463-4E4C-95F6-AC0DCF3A3505}" type="pres">
      <dgm:prSet presAssocID="{1B6460D8-AE47-4297-9E98-1DBDA400BB38}" presName="node" presStyleLbl="node1" presStyleIdx="0" presStyleCnt="5">
        <dgm:presLayoutVars>
          <dgm:bulletEnabled val="1"/>
        </dgm:presLayoutVars>
      </dgm:prSet>
      <dgm:spPr/>
    </dgm:pt>
    <dgm:pt modelId="{D5703068-6495-49AA-B5D9-261D5D86410A}" type="pres">
      <dgm:prSet presAssocID="{767BEE2B-D939-4CA3-A191-1A1C29E3E14B}" presName="sibTrans" presStyleCnt="0"/>
      <dgm:spPr/>
    </dgm:pt>
    <dgm:pt modelId="{5305E037-8254-4AFA-9317-92D10FEAE426}" type="pres">
      <dgm:prSet presAssocID="{9280BFE0-42DD-47A0-8052-75A9AFD4FFAC}" presName="node" presStyleLbl="node1" presStyleIdx="1" presStyleCnt="5">
        <dgm:presLayoutVars>
          <dgm:bulletEnabled val="1"/>
        </dgm:presLayoutVars>
      </dgm:prSet>
      <dgm:spPr/>
    </dgm:pt>
    <dgm:pt modelId="{1456EBF8-C697-49A4-B552-C95A8D9F981D}" type="pres">
      <dgm:prSet presAssocID="{74CAA54A-8CF6-494C-BDE3-D9C93D916A2B}" presName="sibTrans" presStyleCnt="0"/>
      <dgm:spPr/>
    </dgm:pt>
    <dgm:pt modelId="{BC0A84E9-41BF-467C-9480-8D9788915AFA}" type="pres">
      <dgm:prSet presAssocID="{56B43936-A810-4970-B809-4FD2616BEDF3}" presName="node" presStyleLbl="node1" presStyleIdx="2" presStyleCnt="5">
        <dgm:presLayoutVars>
          <dgm:bulletEnabled val="1"/>
        </dgm:presLayoutVars>
      </dgm:prSet>
      <dgm:spPr/>
    </dgm:pt>
    <dgm:pt modelId="{22D34A70-7A8F-4B4D-BB69-3D6FF7A0ACC3}" type="pres">
      <dgm:prSet presAssocID="{3E67C31D-78AD-4BCD-80CB-7A904824909B}" presName="sibTrans" presStyleCnt="0"/>
      <dgm:spPr/>
    </dgm:pt>
    <dgm:pt modelId="{FB637011-0131-47A2-BCC5-9D3AD3943B04}" type="pres">
      <dgm:prSet presAssocID="{84357E33-7A38-44A0-8F2D-FEB9F1CB9B40}" presName="node" presStyleLbl="node1" presStyleIdx="3" presStyleCnt="5">
        <dgm:presLayoutVars>
          <dgm:bulletEnabled val="1"/>
        </dgm:presLayoutVars>
      </dgm:prSet>
      <dgm:spPr/>
    </dgm:pt>
    <dgm:pt modelId="{C9E3B541-E1FC-45AE-A1ED-CF6EB514BF30}" type="pres">
      <dgm:prSet presAssocID="{A5642C7D-42A9-465B-ACA5-E0B051D141F6}" presName="sibTrans" presStyleCnt="0"/>
      <dgm:spPr/>
    </dgm:pt>
    <dgm:pt modelId="{D3216997-A386-47B5-BEE9-8C3137B7E064}" type="pres">
      <dgm:prSet presAssocID="{8EA512FC-8207-4137-9BBE-ADDE272F8C4B}" presName="node" presStyleLbl="node1" presStyleIdx="4" presStyleCnt="5">
        <dgm:presLayoutVars>
          <dgm:bulletEnabled val="1"/>
        </dgm:presLayoutVars>
      </dgm:prSet>
      <dgm:spPr/>
    </dgm:pt>
  </dgm:ptLst>
  <dgm:cxnLst>
    <dgm:cxn modelId="{3E402A10-6183-4D73-8B82-F6820F803F47}" srcId="{96FEF3DD-9281-4041-AE4F-BC4621A4C388}" destId="{56B43936-A810-4970-B809-4FD2616BEDF3}" srcOrd="2" destOrd="0" parTransId="{5498656E-E7AA-4251-9ECB-6A0984C51932}" sibTransId="{3E67C31D-78AD-4BCD-80CB-7A904824909B}"/>
    <dgm:cxn modelId="{9C7C3A1C-786D-4E7C-AA74-14AF8749554D}" type="presOf" srcId="{56B43936-A810-4970-B809-4FD2616BEDF3}" destId="{BC0A84E9-41BF-467C-9480-8D9788915AFA}" srcOrd="0" destOrd="0" presId="urn:microsoft.com/office/officeart/2005/8/layout/default"/>
    <dgm:cxn modelId="{5192DA60-D670-4A18-87C6-9D788D8CD1ED}" srcId="{96FEF3DD-9281-4041-AE4F-BC4621A4C388}" destId="{84357E33-7A38-44A0-8F2D-FEB9F1CB9B40}" srcOrd="3" destOrd="0" parTransId="{FD25CFC4-997C-4DF1-B2C6-D230BA65DC83}" sibTransId="{A5642C7D-42A9-465B-ACA5-E0B051D141F6}"/>
    <dgm:cxn modelId="{BB0ECC44-9D07-4B14-90AE-7E57BCB535F9}" type="presOf" srcId="{9280BFE0-42DD-47A0-8052-75A9AFD4FFAC}" destId="{5305E037-8254-4AFA-9317-92D10FEAE426}" srcOrd="0" destOrd="0" presId="urn:microsoft.com/office/officeart/2005/8/layout/default"/>
    <dgm:cxn modelId="{E364AB68-62B9-408D-AB0E-7F3C20E5E301}" type="presOf" srcId="{1B6460D8-AE47-4297-9E98-1DBDA400BB38}" destId="{5EFB5D62-5463-4E4C-95F6-AC0DCF3A3505}" srcOrd="0" destOrd="0" presId="urn:microsoft.com/office/officeart/2005/8/layout/default"/>
    <dgm:cxn modelId="{3FAD9796-2716-4B6B-B0AE-2489E195ECB8}" type="presOf" srcId="{8EA512FC-8207-4137-9BBE-ADDE272F8C4B}" destId="{D3216997-A386-47B5-BEE9-8C3137B7E064}" srcOrd="0" destOrd="0" presId="urn:microsoft.com/office/officeart/2005/8/layout/default"/>
    <dgm:cxn modelId="{38C2E4BE-1F87-4246-BC80-53082509A127}" srcId="{96FEF3DD-9281-4041-AE4F-BC4621A4C388}" destId="{9280BFE0-42DD-47A0-8052-75A9AFD4FFAC}" srcOrd="1" destOrd="0" parTransId="{4FEEC373-5B70-4DD7-9CE1-B4B9C99797A7}" sibTransId="{74CAA54A-8CF6-494C-BDE3-D9C93D916A2B}"/>
    <dgm:cxn modelId="{075E0FC7-04E6-417C-B351-D0C494E7A139}" type="presOf" srcId="{96FEF3DD-9281-4041-AE4F-BC4621A4C388}" destId="{7278AA6E-3E87-4921-86EC-DFE6218D7D74}" srcOrd="0" destOrd="0" presId="urn:microsoft.com/office/officeart/2005/8/layout/default"/>
    <dgm:cxn modelId="{402429D1-537F-4598-89AB-17E86CB09343}" srcId="{96FEF3DD-9281-4041-AE4F-BC4621A4C388}" destId="{1B6460D8-AE47-4297-9E98-1DBDA400BB38}" srcOrd="0" destOrd="0" parTransId="{26D5248B-64A1-4334-9085-20930C8D8170}" sibTransId="{767BEE2B-D939-4CA3-A191-1A1C29E3E14B}"/>
    <dgm:cxn modelId="{1C02A1EB-286C-4F61-8639-195275484FEF}" srcId="{96FEF3DD-9281-4041-AE4F-BC4621A4C388}" destId="{8EA512FC-8207-4137-9BBE-ADDE272F8C4B}" srcOrd="4" destOrd="0" parTransId="{12E28F10-3D4D-4798-8E88-9096D633F499}" sibTransId="{D6DF00D8-3FDF-4870-9351-1D35C057F69D}"/>
    <dgm:cxn modelId="{301A0BFC-7C82-434A-AC36-3429263BDF03}" type="presOf" srcId="{84357E33-7A38-44A0-8F2D-FEB9F1CB9B40}" destId="{FB637011-0131-47A2-BCC5-9D3AD3943B04}" srcOrd="0" destOrd="0" presId="urn:microsoft.com/office/officeart/2005/8/layout/default"/>
    <dgm:cxn modelId="{3B2DE2CE-D18D-4875-A96E-223BE52517A7}" type="presParOf" srcId="{7278AA6E-3E87-4921-86EC-DFE6218D7D74}" destId="{5EFB5D62-5463-4E4C-95F6-AC0DCF3A3505}" srcOrd="0" destOrd="0" presId="urn:microsoft.com/office/officeart/2005/8/layout/default"/>
    <dgm:cxn modelId="{ACC62F4D-E14C-4F60-82A2-9F9896F68D05}" type="presParOf" srcId="{7278AA6E-3E87-4921-86EC-DFE6218D7D74}" destId="{D5703068-6495-49AA-B5D9-261D5D86410A}" srcOrd="1" destOrd="0" presId="urn:microsoft.com/office/officeart/2005/8/layout/default"/>
    <dgm:cxn modelId="{A21C524B-E58A-4C65-BC72-FE1DF44A88CC}" type="presParOf" srcId="{7278AA6E-3E87-4921-86EC-DFE6218D7D74}" destId="{5305E037-8254-4AFA-9317-92D10FEAE426}" srcOrd="2" destOrd="0" presId="urn:microsoft.com/office/officeart/2005/8/layout/default"/>
    <dgm:cxn modelId="{AD56A85B-DA38-48F7-9A09-125108F62F62}" type="presParOf" srcId="{7278AA6E-3E87-4921-86EC-DFE6218D7D74}" destId="{1456EBF8-C697-49A4-B552-C95A8D9F981D}" srcOrd="3" destOrd="0" presId="urn:microsoft.com/office/officeart/2005/8/layout/default"/>
    <dgm:cxn modelId="{9220EB19-759E-478F-AEE2-3BCFC19D1E10}" type="presParOf" srcId="{7278AA6E-3E87-4921-86EC-DFE6218D7D74}" destId="{BC0A84E9-41BF-467C-9480-8D9788915AFA}" srcOrd="4" destOrd="0" presId="urn:microsoft.com/office/officeart/2005/8/layout/default"/>
    <dgm:cxn modelId="{7DE0995B-1540-4600-9B0D-E2E89D2F55F2}" type="presParOf" srcId="{7278AA6E-3E87-4921-86EC-DFE6218D7D74}" destId="{22D34A70-7A8F-4B4D-BB69-3D6FF7A0ACC3}" srcOrd="5" destOrd="0" presId="urn:microsoft.com/office/officeart/2005/8/layout/default"/>
    <dgm:cxn modelId="{9AD4AEDC-D6D0-4563-85F3-688BBFAF4083}" type="presParOf" srcId="{7278AA6E-3E87-4921-86EC-DFE6218D7D74}" destId="{FB637011-0131-47A2-BCC5-9D3AD3943B04}" srcOrd="6" destOrd="0" presId="urn:microsoft.com/office/officeart/2005/8/layout/default"/>
    <dgm:cxn modelId="{4056C5C5-11FA-4082-B252-A6FFD7CD4C3C}" type="presParOf" srcId="{7278AA6E-3E87-4921-86EC-DFE6218D7D74}" destId="{C9E3B541-E1FC-45AE-A1ED-CF6EB514BF30}" srcOrd="7" destOrd="0" presId="urn:microsoft.com/office/officeart/2005/8/layout/default"/>
    <dgm:cxn modelId="{A786D889-B011-4738-A205-5D23EF4F72AF}" type="presParOf" srcId="{7278AA6E-3E87-4921-86EC-DFE6218D7D74}" destId="{D3216997-A386-47B5-BEE9-8C3137B7E0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BA444F-6106-46E5-A399-12A8AF31802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FD781BA-D249-497D-A5C1-AA58BD8AEDA9}">
      <dgm:prSet/>
      <dgm:spPr/>
      <dgm:t>
        <a:bodyPr/>
        <a:lstStyle/>
        <a:p>
          <a:r>
            <a:rPr lang="el-GR"/>
            <a:t>πολλαπλασιασμός ποικιλιών που αναπαράγονται δύσκολα με άλλους τρόπους</a:t>
          </a:r>
          <a:endParaRPr lang="en-US"/>
        </a:p>
      </dgm:t>
    </dgm:pt>
    <dgm:pt modelId="{B923E213-D349-434B-A475-A78A72BAFF19}" type="parTrans" cxnId="{EDC1326C-10B9-4376-8429-3D007600020A}">
      <dgm:prSet/>
      <dgm:spPr/>
      <dgm:t>
        <a:bodyPr/>
        <a:lstStyle/>
        <a:p>
          <a:endParaRPr lang="en-US"/>
        </a:p>
      </dgm:t>
    </dgm:pt>
    <dgm:pt modelId="{4C86AFB7-7B17-411F-84B6-9732DF4FDFAD}" type="sibTrans" cxnId="{EDC1326C-10B9-4376-8429-3D007600020A}">
      <dgm:prSet/>
      <dgm:spPr/>
      <dgm:t>
        <a:bodyPr/>
        <a:lstStyle/>
        <a:p>
          <a:endParaRPr lang="en-US"/>
        </a:p>
      </dgm:t>
    </dgm:pt>
    <dgm:pt modelId="{692A1A5D-6307-4580-A8A9-B09D8612AAE8}">
      <dgm:prSet/>
      <dgm:spPr/>
      <dgm:t>
        <a:bodyPr/>
        <a:lstStyle/>
        <a:p>
          <a:r>
            <a:rPr lang="el-GR"/>
            <a:t>αντικατάσταση παλιών μη εμπορικών  ή κατεστραμμένων από φυσικά αίτια (φωτιά, παγετός) ποικιλιών χωρίς εκρίζωσή τους οπότε έχουμε γρηγορότερη είσοδο στην καρποφορία</a:t>
          </a:r>
          <a:endParaRPr lang="en-US"/>
        </a:p>
      </dgm:t>
    </dgm:pt>
    <dgm:pt modelId="{625A8475-04CE-44C1-AA34-F14DA2178557}" type="parTrans" cxnId="{22E8AEB9-4BA5-48AD-80F1-458C916C03F2}">
      <dgm:prSet/>
      <dgm:spPr/>
      <dgm:t>
        <a:bodyPr/>
        <a:lstStyle/>
        <a:p>
          <a:endParaRPr lang="en-US"/>
        </a:p>
      </dgm:t>
    </dgm:pt>
    <dgm:pt modelId="{8AAA01D1-8EFD-4988-B4C9-D2EB573B0CF7}" type="sibTrans" cxnId="{22E8AEB9-4BA5-48AD-80F1-458C916C03F2}">
      <dgm:prSet/>
      <dgm:spPr/>
      <dgm:t>
        <a:bodyPr/>
        <a:lstStyle/>
        <a:p>
          <a:endParaRPr lang="en-US"/>
        </a:p>
      </dgm:t>
    </dgm:pt>
    <dgm:pt modelId="{472EA6FF-1FBD-4667-85C8-C979C7436551}" type="pres">
      <dgm:prSet presAssocID="{11BA444F-6106-46E5-A399-12A8AF318020}" presName="linear" presStyleCnt="0">
        <dgm:presLayoutVars>
          <dgm:animLvl val="lvl"/>
          <dgm:resizeHandles val="exact"/>
        </dgm:presLayoutVars>
      </dgm:prSet>
      <dgm:spPr/>
    </dgm:pt>
    <dgm:pt modelId="{F06D18B9-AE50-4EA9-94B7-B5739F694BE1}" type="pres">
      <dgm:prSet presAssocID="{5FD781BA-D249-497D-A5C1-AA58BD8AEDA9}" presName="parentText" presStyleLbl="node1" presStyleIdx="0" presStyleCnt="2">
        <dgm:presLayoutVars>
          <dgm:chMax val="0"/>
          <dgm:bulletEnabled val="1"/>
        </dgm:presLayoutVars>
      </dgm:prSet>
      <dgm:spPr/>
    </dgm:pt>
    <dgm:pt modelId="{C1D959C1-1EC0-407F-8761-B489E2377BC0}" type="pres">
      <dgm:prSet presAssocID="{4C86AFB7-7B17-411F-84B6-9732DF4FDFAD}" presName="spacer" presStyleCnt="0"/>
      <dgm:spPr/>
    </dgm:pt>
    <dgm:pt modelId="{491FA89F-6275-4C12-9F57-7170B17957E6}" type="pres">
      <dgm:prSet presAssocID="{692A1A5D-6307-4580-A8A9-B09D8612AAE8}" presName="parentText" presStyleLbl="node1" presStyleIdx="1" presStyleCnt="2">
        <dgm:presLayoutVars>
          <dgm:chMax val="0"/>
          <dgm:bulletEnabled val="1"/>
        </dgm:presLayoutVars>
      </dgm:prSet>
      <dgm:spPr/>
    </dgm:pt>
  </dgm:ptLst>
  <dgm:cxnLst>
    <dgm:cxn modelId="{7A6CEE0F-34E7-4ED1-A87B-077020D9D940}" type="presOf" srcId="{692A1A5D-6307-4580-A8A9-B09D8612AAE8}" destId="{491FA89F-6275-4C12-9F57-7170B17957E6}" srcOrd="0" destOrd="0" presId="urn:microsoft.com/office/officeart/2005/8/layout/vList2"/>
    <dgm:cxn modelId="{5E2E2039-C101-4911-BFB6-A097CDADB608}" type="presOf" srcId="{5FD781BA-D249-497D-A5C1-AA58BD8AEDA9}" destId="{F06D18B9-AE50-4EA9-94B7-B5739F694BE1}" srcOrd="0" destOrd="0" presId="urn:microsoft.com/office/officeart/2005/8/layout/vList2"/>
    <dgm:cxn modelId="{7F014868-D0BE-4C63-8E96-44FF20CFA9F8}" type="presOf" srcId="{11BA444F-6106-46E5-A399-12A8AF318020}" destId="{472EA6FF-1FBD-4667-85C8-C979C7436551}" srcOrd="0" destOrd="0" presId="urn:microsoft.com/office/officeart/2005/8/layout/vList2"/>
    <dgm:cxn modelId="{EDC1326C-10B9-4376-8429-3D007600020A}" srcId="{11BA444F-6106-46E5-A399-12A8AF318020}" destId="{5FD781BA-D249-497D-A5C1-AA58BD8AEDA9}" srcOrd="0" destOrd="0" parTransId="{B923E213-D349-434B-A475-A78A72BAFF19}" sibTransId="{4C86AFB7-7B17-411F-84B6-9732DF4FDFAD}"/>
    <dgm:cxn modelId="{22E8AEB9-4BA5-48AD-80F1-458C916C03F2}" srcId="{11BA444F-6106-46E5-A399-12A8AF318020}" destId="{692A1A5D-6307-4580-A8A9-B09D8612AAE8}" srcOrd="1" destOrd="0" parTransId="{625A8475-04CE-44C1-AA34-F14DA2178557}" sibTransId="{8AAA01D1-8EFD-4988-B4C9-D2EB573B0CF7}"/>
    <dgm:cxn modelId="{AF40AABD-F087-4610-BFD5-2B02CF3135D5}" type="presParOf" srcId="{472EA6FF-1FBD-4667-85C8-C979C7436551}" destId="{F06D18B9-AE50-4EA9-94B7-B5739F694BE1}" srcOrd="0" destOrd="0" presId="urn:microsoft.com/office/officeart/2005/8/layout/vList2"/>
    <dgm:cxn modelId="{5F7D3542-CF4C-45B6-8CFA-8789E79F546A}" type="presParOf" srcId="{472EA6FF-1FBD-4667-85C8-C979C7436551}" destId="{C1D959C1-1EC0-407F-8761-B489E2377BC0}" srcOrd="1" destOrd="0" presId="urn:microsoft.com/office/officeart/2005/8/layout/vList2"/>
    <dgm:cxn modelId="{ACA07E9F-1A6C-4651-8E1F-DB1F902BB1AA}" type="presParOf" srcId="{472EA6FF-1FBD-4667-85C8-C979C7436551}" destId="{491FA89F-6275-4C12-9F57-7170B17957E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768D9-1178-47C6-B9DF-9F4B4DB799CB}">
      <dsp:nvSpPr>
        <dsp:cNvPr id="0" name=""/>
        <dsp:cNvSpPr/>
      </dsp:nvSpPr>
      <dsp:spPr>
        <a:xfrm>
          <a:off x="85120" y="162"/>
          <a:ext cx="4596484" cy="291876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EE3433-48BD-4A5E-A157-047925CE816F}">
      <dsp:nvSpPr>
        <dsp:cNvPr id="0" name=""/>
        <dsp:cNvSpPr/>
      </dsp:nvSpPr>
      <dsp:spPr>
        <a:xfrm>
          <a:off x="595840" y="485346"/>
          <a:ext cx="4596484" cy="2918767"/>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kern="1200"/>
            <a:t>Υποκείμενο </a:t>
          </a:r>
          <a:r>
            <a:rPr lang="en-US" sz="2700" kern="1200"/>
            <a:t>:</a:t>
          </a:r>
          <a:r>
            <a:rPr lang="el-GR" sz="2700" kern="1200"/>
            <a:t> ονομάζουμε το φυτό αυτό που στον εμβολιασμό προσφέρει το ριζικό του σύστημα και την βάση του κορμού του. </a:t>
          </a:r>
          <a:endParaRPr lang="en-US" sz="2700" kern="1200"/>
        </a:p>
      </dsp:txBody>
      <dsp:txXfrm>
        <a:off x="681328" y="570834"/>
        <a:ext cx="4425508" cy="2747791"/>
      </dsp:txXfrm>
    </dsp:sp>
    <dsp:sp modelId="{71FB48F5-F89A-4815-8542-E706A08FCEED}">
      <dsp:nvSpPr>
        <dsp:cNvPr id="0" name=""/>
        <dsp:cNvSpPr/>
      </dsp:nvSpPr>
      <dsp:spPr>
        <a:xfrm>
          <a:off x="5703045" y="162"/>
          <a:ext cx="4596484" cy="291876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DE4D64-B3B3-419E-BC03-F7A9B9178BEE}">
      <dsp:nvSpPr>
        <dsp:cNvPr id="0" name=""/>
        <dsp:cNvSpPr/>
      </dsp:nvSpPr>
      <dsp:spPr>
        <a:xfrm>
          <a:off x="6213765" y="485346"/>
          <a:ext cx="4596484" cy="2918767"/>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kern="1200"/>
            <a:t>Τα υποκείμενα μπορεί να παράγονται με σπόρο (σπορόφυτα) ή με αγενή πολλαπλασιασμό (κλωνικά υποκείμενα</a:t>
          </a:r>
          <a:r>
            <a:rPr lang="en-US" sz="2700" kern="1200"/>
            <a:t>)</a:t>
          </a:r>
        </a:p>
      </dsp:txBody>
      <dsp:txXfrm>
        <a:off x="6299253" y="570834"/>
        <a:ext cx="4425508" cy="2747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B5D62-5463-4E4C-95F6-AC0DCF3A3505}">
      <dsp:nvSpPr>
        <dsp:cNvPr id="0" name=""/>
        <dsp:cNvSpPr/>
      </dsp:nvSpPr>
      <dsp:spPr>
        <a:xfrm>
          <a:off x="0" y="117957"/>
          <a:ext cx="2938860" cy="176331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Εκμετάλλευση  ιδιοτήτων υποκειμένου </a:t>
          </a:r>
          <a:endParaRPr lang="en-US" sz="2200" kern="1200"/>
        </a:p>
      </dsp:txBody>
      <dsp:txXfrm>
        <a:off x="0" y="117957"/>
        <a:ext cx="2938860" cy="1763316"/>
      </dsp:txXfrm>
    </dsp:sp>
    <dsp:sp modelId="{5305E037-8254-4AFA-9317-92D10FEAE426}">
      <dsp:nvSpPr>
        <dsp:cNvPr id="0" name=""/>
        <dsp:cNvSpPr/>
      </dsp:nvSpPr>
      <dsp:spPr>
        <a:xfrm>
          <a:off x="3232745" y="117957"/>
          <a:ext cx="2938860" cy="1763316"/>
        </a:xfrm>
        <a:prstGeom prst="rect">
          <a:avLst/>
        </a:prstGeom>
        <a:solidFill>
          <a:schemeClr val="accent5">
            <a:hueOff val="1559309"/>
            <a:satOff val="-1003"/>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προστασία για την φυλλοξήρα</a:t>
          </a:r>
          <a:endParaRPr lang="en-US" sz="2200" kern="1200"/>
        </a:p>
      </dsp:txBody>
      <dsp:txXfrm>
        <a:off x="3232745" y="117957"/>
        <a:ext cx="2938860" cy="1763316"/>
      </dsp:txXfrm>
    </dsp:sp>
    <dsp:sp modelId="{BC0A84E9-41BF-467C-9480-8D9788915AFA}">
      <dsp:nvSpPr>
        <dsp:cNvPr id="0" name=""/>
        <dsp:cNvSpPr/>
      </dsp:nvSpPr>
      <dsp:spPr>
        <a:xfrm>
          <a:off x="6465492" y="117957"/>
          <a:ext cx="2938860" cy="1763316"/>
        </a:xfrm>
        <a:prstGeom prst="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αντοχή σε διάφορες συνθήκες πχ σύσταση του εδάφους , ασθένειες κλπ.</a:t>
          </a:r>
          <a:endParaRPr lang="en-US" sz="2200" kern="1200"/>
        </a:p>
      </dsp:txBody>
      <dsp:txXfrm>
        <a:off x="6465492" y="117957"/>
        <a:ext cx="2938860" cy="1763316"/>
      </dsp:txXfrm>
    </dsp:sp>
    <dsp:sp modelId="{FB637011-0131-47A2-BCC5-9D3AD3943B04}">
      <dsp:nvSpPr>
        <dsp:cNvPr id="0" name=""/>
        <dsp:cNvSpPr/>
      </dsp:nvSpPr>
      <dsp:spPr>
        <a:xfrm>
          <a:off x="1616373" y="2175159"/>
          <a:ext cx="2938860" cy="1763316"/>
        </a:xfrm>
        <a:prstGeom prst="rect">
          <a:avLst/>
        </a:prstGeom>
        <a:solidFill>
          <a:schemeClr val="accent5">
            <a:hueOff val="4677928"/>
            <a:satOff val="-3010"/>
            <a:lumOff val="20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γρήγορη καρποφορία σε σχέση με τα σπορόφυτα</a:t>
          </a:r>
          <a:endParaRPr lang="en-US" sz="2200" kern="1200"/>
        </a:p>
      </dsp:txBody>
      <dsp:txXfrm>
        <a:off x="1616373" y="2175159"/>
        <a:ext cx="2938860" cy="1763316"/>
      </dsp:txXfrm>
    </dsp:sp>
    <dsp:sp modelId="{D3216997-A386-47B5-BEE9-8C3137B7E064}">
      <dsp:nvSpPr>
        <dsp:cNvPr id="0" name=""/>
        <dsp:cNvSpPr/>
      </dsp:nvSpPr>
      <dsp:spPr>
        <a:xfrm>
          <a:off x="4849119" y="2175160"/>
          <a:ext cx="2938860" cy="1763316"/>
        </a:xfrm>
        <a:prstGeom prst="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έλεγχος ιώσεων</a:t>
          </a:r>
          <a:endParaRPr lang="en-US" sz="2200" kern="1200"/>
        </a:p>
      </dsp:txBody>
      <dsp:txXfrm>
        <a:off x="4849119" y="2175160"/>
        <a:ext cx="2938860" cy="1763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D18B9-AE50-4EA9-94B7-B5739F694BE1}">
      <dsp:nvSpPr>
        <dsp:cNvPr id="0" name=""/>
        <dsp:cNvSpPr/>
      </dsp:nvSpPr>
      <dsp:spPr>
        <a:xfrm>
          <a:off x="0" y="56250"/>
          <a:ext cx="6496050" cy="219375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t>πολλαπλασιασμός ποικιλιών που αναπαράγονται δύσκολα με άλλους τρόπους</a:t>
          </a:r>
          <a:endParaRPr lang="en-US" sz="2500" kern="1200"/>
        </a:p>
      </dsp:txBody>
      <dsp:txXfrm>
        <a:off x="107090" y="163340"/>
        <a:ext cx="6281870" cy="1979570"/>
      </dsp:txXfrm>
    </dsp:sp>
    <dsp:sp modelId="{491FA89F-6275-4C12-9F57-7170B17957E6}">
      <dsp:nvSpPr>
        <dsp:cNvPr id="0" name=""/>
        <dsp:cNvSpPr/>
      </dsp:nvSpPr>
      <dsp:spPr>
        <a:xfrm>
          <a:off x="0" y="2322000"/>
          <a:ext cx="6496050" cy="219375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a:t>αντικατάσταση παλιών μη εμπορικών  ή κατεστραμμένων από φυσικά αίτια (φωτιά, παγετός) ποικιλιών χωρίς εκρίζωσή τους οπότε έχουμε γρηγορότερη είσοδο στην καρποφορία</a:t>
          </a:r>
          <a:endParaRPr lang="en-US" sz="2500" kern="1200"/>
        </a:p>
      </dsp:txBody>
      <dsp:txXfrm>
        <a:off x="107090" y="2429090"/>
        <a:ext cx="6281870" cy="19795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FDD45-C1CA-472B-A5FC-85AA226A92B1}" type="datetimeFigureOut">
              <a:rPr lang="el-GR" smtClean="0"/>
              <a:t>17/4/2024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BA67C-8F0D-44F4-A0AA-F43F543E1986}" type="slidenum">
              <a:rPr lang="el-GR" smtClean="0"/>
              <a:t>‹#›</a:t>
            </a:fld>
            <a:endParaRPr lang="el-GR"/>
          </a:p>
        </p:txBody>
      </p:sp>
    </p:spTree>
    <p:extLst>
      <p:ext uri="{BB962C8B-B14F-4D97-AF65-F5344CB8AC3E}">
        <p14:creationId xmlns:p14="http://schemas.microsoft.com/office/powerpoint/2010/main" val="92743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5D30492-BF06-421B-9747-2EEBEBBD5DC5}"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131261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95491B9-9C52-4CA8-BAB2-ACAAF4B3E1A1}"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774294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FCE3A6-3039-4FF4-8ABE-0B11AA08969E}"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22494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44C8A2D-FCD9-49CD-812C-30B51A2A14C4}"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7827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A09F5FE-7A5A-4DA4-9E56-03B35D00AED6}"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2176730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8597C3A-7712-41CE-87A8-54998BA8F0E4}" type="datetime1">
              <a:rPr lang="el-GR" smtClean="0"/>
              <a:t>17/4/2024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1057666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6B4A78C-FDE2-4823-B455-DC975F6B180F}" type="datetime1">
              <a:rPr lang="el-GR" smtClean="0"/>
              <a:t>17/4/2024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2231322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02C8B648-E2C2-4EF1-B043-406D1C6D1E12}"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8857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3F15A75-4875-4851-B5D7-5FB80281A3C8}"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25699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fld id="{AAC27FAD-9716-4958-91FD-DC935A24F844}"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91877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19E3B4B2-EF6E-431E-933C-894ED250F3D6}"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360607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E825A33-E4F7-4FB6-BB98-A92C21000097}"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124788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001E20B4-0E42-43CD-9D12-16609E0A05E5}" type="datetime1">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130622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C6D9F0D0-8913-483D-BE30-854AD81FE1A0}" type="datetime1">
              <a:rPr lang="el-GR" smtClean="0"/>
              <a:t>17/4/2024</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81732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A84F7AB-C41E-4B4A-B770-129A9F1F67FB}" type="datetime1">
              <a:rPr lang="el-GR" smtClean="0"/>
              <a:t>17/4/2024</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427374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9B358355-92FE-42E6-A711-E70EC7A86720}" type="datetime1">
              <a:rPr lang="el-GR" smtClean="0"/>
              <a:t>17/4/2024</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194058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3D107B3-CDA1-4E4E-ABCA-442F63DBD885}"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7740134-2DF2-465D-B103-9930DB7CB8D7}" type="slidenum">
              <a:rPr lang="el-GR" smtClean="0"/>
              <a:t>‹#›</a:t>
            </a:fld>
            <a:endParaRPr lang="el-GR"/>
          </a:p>
        </p:txBody>
      </p:sp>
    </p:spTree>
    <p:extLst>
      <p:ext uri="{BB962C8B-B14F-4D97-AF65-F5344CB8AC3E}">
        <p14:creationId xmlns:p14="http://schemas.microsoft.com/office/powerpoint/2010/main" val="99164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8E7ABA0-57B4-4F99-9448-8AA0D77A05EA}" type="datetime1">
              <a:rPr lang="el-GR" smtClean="0"/>
              <a:t>17/4/2024</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7740134-2DF2-465D-B103-9930DB7CB8D7}" type="slidenum">
              <a:rPr lang="el-GR" smtClean="0"/>
              <a:t>‹#›</a:t>
            </a:fld>
            <a:endParaRPr lang="el-GR"/>
          </a:p>
        </p:txBody>
      </p:sp>
    </p:spTree>
    <p:extLst>
      <p:ext uri="{BB962C8B-B14F-4D97-AF65-F5344CB8AC3E}">
        <p14:creationId xmlns:p14="http://schemas.microsoft.com/office/powerpoint/2010/main" val="7242665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png"/><Relationship Id="rId7"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arlanti.blogspot.com/2019/11/blog-post_20.html" TargetMode="External"/><Relationship Id="rId2" Type="http://schemas.openxmlformats.org/officeDocument/2006/relationships/hyperlink" Target="https://www.bakasietas.gr/el/products" TargetMode="External"/><Relationship Id="rId1" Type="http://schemas.openxmlformats.org/officeDocument/2006/relationships/slideLayout" Target="../slideLayouts/slideLayout2.xml"/><Relationship Id="rId6" Type="http://schemas.openxmlformats.org/officeDocument/2006/relationships/hyperlink" Target="https://kaipoutheos.gr/2021/04/%CE%BC%CF%80%CE%BF%CE%BB%CE%B9%CE%B1%CF%83%CE%BC%CE%B1-%CE%B1%CE%BC%CF%80%CE%B5%CE%BB%CE%B9%CE%B1%CF%83-%CF%83%CF%84%CE%B7%CE%BD-%CF%83%CE%B9%CF%86%CE%BD%CE%BF-%CE%B2%CE%B9%CE%BD%CF%84%CE%B5%CE%BF.html" TargetMode="External"/><Relationship Id="rId5" Type="http://schemas.openxmlformats.org/officeDocument/2006/relationships/hyperlink" Target="http://www.gaiapedia.gr/gaiapedia/index.php/%CE%A0%CE%BF%CE%BB%CE%BB%CE%B1%CF%80%CE%BB%CE%B1%CF%83%CE%B9%CE%B1%CF%83%CE%BC%CF%8C%CF%82_%CE%B1%CE%BC%CF%80%CE%AD%CE%BB%CE%BF%CF%85" TargetMode="External"/><Relationship Id="rId4" Type="http://schemas.openxmlformats.org/officeDocument/2006/relationships/hyperlink" Target="https://www.kalliergo.gr/ampeli-stafylia-oinos/mpoliasma-klima-ampeli-poikilia/"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useBgFill="1">
        <p:nvSpPr>
          <p:cNvPr id="21" name="Rectangle 20">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857AC7-145D-C861-3267-ACF7F6CEA82F}"/>
              </a:ext>
            </a:extLst>
          </p:cNvPr>
          <p:cNvSpPr>
            <a:spLocks noGrp="1"/>
          </p:cNvSpPr>
          <p:nvPr>
            <p:ph type="title"/>
          </p:nvPr>
        </p:nvSpPr>
        <p:spPr>
          <a:xfrm>
            <a:off x="988694" y="1063416"/>
            <a:ext cx="6034406" cy="4811730"/>
          </a:xfrm>
        </p:spPr>
        <p:txBody>
          <a:bodyPr vert="horz" lIns="91440" tIns="45720" rIns="91440" bIns="45720" rtlCol="0" anchor="ctr">
            <a:normAutofit/>
          </a:bodyPr>
          <a:lstStyle/>
          <a:p>
            <a:pPr algn="r"/>
            <a:r>
              <a:rPr lang="en-US" sz="6100" b="0" i="0" kern="1200" cap="all" dirty="0" err="1">
                <a:solidFill>
                  <a:schemeClr val="tx2"/>
                </a:solidFill>
                <a:latin typeface="+mj-lt"/>
                <a:ea typeface="+mj-ea"/>
                <a:cs typeface="+mj-cs"/>
              </a:rPr>
              <a:t>Εμ</a:t>
            </a:r>
            <a:r>
              <a:rPr lang="en-US" sz="6100" b="0" i="0" kern="1200" cap="all" dirty="0">
                <a:solidFill>
                  <a:schemeClr val="tx2"/>
                </a:solidFill>
                <a:latin typeface="+mj-lt"/>
                <a:ea typeface="+mj-ea"/>
                <a:cs typeface="+mj-cs"/>
              </a:rPr>
              <a:t>βολιασμος</a:t>
            </a:r>
          </a:p>
        </p:txBody>
      </p:sp>
      <p:sp>
        <p:nvSpPr>
          <p:cNvPr id="23" name="Rectangle 22">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Θέση αριθμού διαφάνειας 3">
            <a:extLst>
              <a:ext uri="{FF2B5EF4-FFF2-40B4-BE49-F238E27FC236}">
                <a16:creationId xmlns:a16="http://schemas.microsoft.com/office/drawing/2014/main" id="{8CDB2ACF-33AE-024E-4706-927D6C714C08}"/>
              </a:ext>
            </a:extLst>
          </p:cNvPr>
          <p:cNvSpPr>
            <a:spLocks noGrp="1"/>
          </p:cNvSpPr>
          <p:nvPr>
            <p:ph type="sldNum" sz="quarter" idx="12"/>
          </p:nvPr>
        </p:nvSpPr>
        <p:spPr>
          <a:xfrm>
            <a:off x="11053573" y="295729"/>
            <a:ext cx="838199" cy="767687"/>
          </a:xfrm>
        </p:spPr>
        <p:txBody>
          <a:bodyPr vert="horz" lIns="91440" tIns="45720" rIns="91440" bIns="45720" rtlCol="0" anchor="b">
            <a:normAutofit/>
          </a:bodyPr>
          <a:lstStyle/>
          <a:p>
            <a:pPr>
              <a:spcAft>
                <a:spcPts val="600"/>
              </a:spcAft>
            </a:pPr>
            <a:fld id="{4DC84BEE-885A-4028-9E8E-98A823D4665D}" type="slidenum">
              <a:rPr lang="en-US" b="0" i="0" kern="1200">
                <a:solidFill>
                  <a:srgbClr val="FFFFFF"/>
                </a:solidFill>
                <a:latin typeface="+mn-lt"/>
                <a:ea typeface="+mn-ea"/>
                <a:cs typeface="+mn-cs"/>
              </a:rPr>
              <a:pPr>
                <a:spcAft>
                  <a:spcPts val="600"/>
                </a:spcAft>
              </a:pPr>
              <a:t>1</a:t>
            </a:fld>
            <a:endParaRPr lang="en-US" b="0" i="0" kern="1200">
              <a:solidFill>
                <a:srgbClr val="FFFFFF"/>
              </a:solidFill>
              <a:latin typeface="+mn-lt"/>
              <a:ea typeface="+mn-ea"/>
              <a:cs typeface="+mn-cs"/>
            </a:endParaRPr>
          </a:p>
        </p:txBody>
      </p:sp>
    </p:spTree>
    <p:extLst>
      <p:ext uri="{BB962C8B-B14F-4D97-AF65-F5344CB8AC3E}">
        <p14:creationId xmlns:p14="http://schemas.microsoft.com/office/powerpoint/2010/main" val="337191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DBA86CC-34C3-43C1-B328-62490FE69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036126F-A92A-0FD7-46FC-D9B31745822B}"/>
              </a:ext>
            </a:extLst>
          </p:cNvPr>
          <p:cNvSpPr>
            <a:spLocks noGrp="1"/>
          </p:cNvSpPr>
          <p:nvPr>
            <p:ph type="title"/>
          </p:nvPr>
        </p:nvSpPr>
        <p:spPr>
          <a:xfrm>
            <a:off x="653143" y="1645920"/>
            <a:ext cx="3522879" cy="4470821"/>
          </a:xfrm>
        </p:spPr>
        <p:txBody>
          <a:bodyPr>
            <a:normAutofit/>
          </a:bodyPr>
          <a:lstStyle/>
          <a:p>
            <a:pPr algn="r"/>
            <a:r>
              <a:rPr lang="el-GR" sz="3900">
                <a:solidFill>
                  <a:schemeClr val="tx1"/>
                </a:solidFill>
              </a:rPr>
              <a:t>Θέματα εμβολιασμού</a:t>
            </a:r>
          </a:p>
        </p:txBody>
      </p:sp>
      <p:sp>
        <p:nvSpPr>
          <p:cNvPr id="23" name="Rectangle 22">
            <a:extLst>
              <a:ext uri="{FF2B5EF4-FFF2-40B4-BE49-F238E27FC236}">
                <a16:creationId xmlns:a16="http://schemas.microsoft.com/office/drawing/2014/main" id="{9CF4C9D6-90BC-48A0-91E8-0F0373CA1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A3D79F48-3B31-1A0D-9DF3-3FEAB8FA8430}"/>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a:pPr>
                <a:spcAft>
                  <a:spcPts val="600"/>
                </a:spcAft>
              </a:pPr>
              <a:t>10</a:t>
            </a:fld>
            <a:endParaRPr lang="el-GR"/>
          </a:p>
        </p:txBody>
      </p:sp>
      <p:sp>
        <p:nvSpPr>
          <p:cNvPr id="5" name="Rectangle 1">
            <a:extLst>
              <a:ext uri="{FF2B5EF4-FFF2-40B4-BE49-F238E27FC236}">
                <a16:creationId xmlns:a16="http://schemas.microsoft.com/office/drawing/2014/main" id="{E2BB1383-E964-3C4B-ACB1-1425D223D9D7}"/>
              </a:ext>
            </a:extLst>
          </p:cNvPr>
          <p:cNvSpPr>
            <a:spLocks noGrp="1" noChangeArrowheads="1"/>
          </p:cNvSpPr>
          <p:nvPr>
            <p:ph idx="1"/>
          </p:nvPr>
        </p:nvSpPr>
        <p:spPr bwMode="auto">
          <a:xfrm>
            <a:off x="4829164" y="1247775"/>
            <a:ext cx="6943736" cy="53144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None/>
              <a:tabLst/>
            </a:pPr>
            <a:r>
              <a:rPr kumimoji="0" lang="el-GR" altLang="el-GR" b="1" i="0" u="none" strike="noStrike" cap="none" normalizeH="0" baseline="0" dirty="0">
                <a:ln>
                  <a:noFill/>
                </a:ln>
                <a:effectLst/>
                <a:latin typeface="Arial" panose="020B0604020202020204" pitchFamily="34" charset="0"/>
              </a:rPr>
              <a:t>Ο ρόλος του υποκειμένου στα εμβολιασμένα </a:t>
            </a:r>
            <a:r>
              <a:rPr kumimoji="0" lang="el-GR" altLang="el-GR" b="1" i="0" u="none" strike="noStrike" cap="none" normalizeH="0" baseline="0" dirty="0" err="1">
                <a:ln>
                  <a:noFill/>
                </a:ln>
                <a:effectLst/>
                <a:latin typeface="Arial" panose="020B0604020202020204" pitchFamily="34" charset="0"/>
              </a:rPr>
              <a:t>πρέμνα</a:t>
            </a:r>
            <a:r>
              <a:rPr kumimoji="0" lang="el-GR" altLang="el-GR" b="1" i="0" u="none" strike="noStrike" cap="none" normalizeH="0" baseline="0" dirty="0">
                <a:ln>
                  <a:noFill/>
                </a:ln>
                <a:effectLst/>
                <a:latin typeface="Arial" panose="020B0604020202020204" pitchFamily="34" charset="0"/>
              </a:rPr>
              <a:t>.</a:t>
            </a:r>
            <a:r>
              <a:rPr kumimoji="0" lang="el-GR" altLang="el-GR" b="0" i="0" u="none" strike="noStrike" cap="none" normalizeH="0" baseline="0" dirty="0">
                <a:ln>
                  <a:noFill/>
                </a:ln>
                <a:effectLst/>
                <a:latin typeface="Arial" panose="020B0604020202020204" pitchFamily="34" charset="0"/>
              </a:rPr>
              <a:t> </a:t>
            </a:r>
          </a:p>
          <a:p>
            <a:pPr marL="0" marR="0" lvl="0" indent="0" defTabSz="914400" rtl="0" eaLnBrk="0" fontAlgn="base" latinLnBrk="0" hangingPunct="0">
              <a:lnSpc>
                <a:spcPct val="90000"/>
              </a:lnSpc>
              <a:spcBef>
                <a:spcPct val="0"/>
              </a:spcBef>
              <a:spcAft>
                <a:spcPts val="600"/>
              </a:spcAft>
              <a:buClrTx/>
              <a:buSzTx/>
              <a:buNone/>
              <a:tabLst/>
            </a:pPr>
            <a:r>
              <a:rPr kumimoji="0" lang="el-GR" altLang="el-GR" b="0" i="0" u="none" strike="noStrike" cap="none" normalizeH="0" baseline="0" dirty="0">
                <a:ln>
                  <a:noFill/>
                </a:ln>
                <a:effectLst/>
                <a:latin typeface="Arial" panose="020B0604020202020204" pitchFamily="34" charset="0"/>
              </a:rPr>
              <a:t>Το υποκείμενο επιδρά: </a:t>
            </a:r>
          </a:p>
          <a:p>
            <a:pPr marL="0" marR="0" lvl="0" indent="0" defTabSz="914400" rtl="0" eaLnBrk="0" fontAlgn="base" latinLnBrk="0" hangingPunct="0">
              <a:lnSpc>
                <a:spcPct val="90000"/>
              </a:lnSpc>
              <a:spcBef>
                <a:spcPct val="0"/>
              </a:spcBef>
              <a:spcAft>
                <a:spcPts val="600"/>
              </a:spcAft>
              <a:buClrTx/>
              <a:buSzTx/>
              <a:buFontTx/>
              <a:buAutoNum type="arabicPeriod"/>
              <a:tabLst/>
            </a:pPr>
            <a:r>
              <a:rPr kumimoji="0" lang="el-GR" altLang="el-GR" b="0" i="0" u="none" strike="noStrike" cap="none" normalizeH="0" baseline="0" dirty="0">
                <a:ln>
                  <a:noFill/>
                </a:ln>
                <a:effectLst/>
                <a:latin typeface="Arial" panose="020B0604020202020204" pitchFamily="34" charset="0"/>
              </a:rPr>
              <a:t>Στη ζωηρότητα του εμβολίου με έντονο τρόπο ώστε συχνά να δικαιολογείται ο όρος της ‘’μετάδοσης’’ ζωηρότητας από το υποκείμενο στο εμβόλιο. </a:t>
            </a:r>
          </a:p>
          <a:p>
            <a:pPr marL="0" marR="0" lvl="0" indent="0" defTabSz="914400" rtl="0" eaLnBrk="0" fontAlgn="base" latinLnBrk="0" hangingPunct="0">
              <a:lnSpc>
                <a:spcPct val="90000"/>
              </a:lnSpc>
              <a:spcBef>
                <a:spcPct val="0"/>
              </a:spcBef>
              <a:spcAft>
                <a:spcPts val="600"/>
              </a:spcAft>
              <a:buClrTx/>
              <a:buSzTx/>
              <a:buFontTx/>
              <a:buAutoNum type="arabicPeriod" startAt="2"/>
              <a:tabLst/>
            </a:pPr>
            <a:r>
              <a:rPr kumimoji="0" lang="el-GR" altLang="el-GR" b="0" i="0" u="none" strike="noStrike" cap="none" normalizeH="0" baseline="0" dirty="0">
                <a:ln>
                  <a:noFill/>
                </a:ln>
                <a:effectLst/>
                <a:latin typeface="Arial" panose="020B0604020202020204" pitchFamily="34" charset="0"/>
              </a:rPr>
              <a:t>Στην παραγωγικότητα του εμβολίου εκφραζόμενη με την </a:t>
            </a:r>
            <a:r>
              <a:rPr kumimoji="0" lang="el-GR" altLang="el-GR" b="0" i="0" u="none" strike="noStrike" cap="none" normalizeH="0" baseline="0" dirty="0" err="1">
                <a:ln>
                  <a:noFill/>
                </a:ln>
                <a:effectLst/>
                <a:latin typeface="Arial" panose="020B0604020202020204" pitchFamily="34" charset="0"/>
              </a:rPr>
              <a:t>πρωίμιση</a:t>
            </a:r>
            <a:r>
              <a:rPr kumimoji="0" lang="el-GR" altLang="el-GR" b="0" i="0" u="none" strike="noStrike" cap="none" normalizeH="0" baseline="0" dirty="0">
                <a:ln>
                  <a:noFill/>
                </a:ln>
                <a:effectLst/>
                <a:latin typeface="Arial" panose="020B0604020202020204" pitchFamily="34" charset="0"/>
              </a:rPr>
              <a:t> της παραγωγής. Είναι αποδεδειγμένο ότι ο χρόνος ωρίμανσης των σταφυλιών εξαρτάται αποκλειστικά από το υποκείμενο. Τα ζωηρά υποκείμενα μεταδίδουν ζωηρότητα στο εμβόλιο και προκαλούν </a:t>
            </a:r>
            <a:r>
              <a:rPr kumimoji="0" lang="el-GR" altLang="el-GR" b="0" i="0" u="none" strike="noStrike" cap="none" normalizeH="0" baseline="0" dirty="0" err="1">
                <a:ln>
                  <a:noFill/>
                </a:ln>
                <a:effectLst/>
                <a:latin typeface="Arial" panose="020B0604020202020204" pitchFamily="34" charset="0"/>
              </a:rPr>
              <a:t>οψίμιση</a:t>
            </a:r>
            <a:r>
              <a:rPr kumimoji="0" lang="el-GR" altLang="el-GR" b="0" i="0" u="none" strike="noStrike" cap="none" normalizeH="0" baseline="0" dirty="0">
                <a:ln>
                  <a:noFill/>
                </a:ln>
                <a:effectLst/>
                <a:latin typeface="Arial" panose="020B0604020202020204" pitchFamily="34" charset="0"/>
              </a:rPr>
              <a:t> της παραγωγής. Αντίθετα, τα μη ζωηρά υποκείμενα μειώνουν τη ζωηρότητα αύξησης της παραγωγής. </a:t>
            </a:r>
          </a:p>
          <a:p>
            <a:pPr marL="0" marR="0" lvl="0" indent="0" defTabSz="914400" rtl="0" eaLnBrk="0" fontAlgn="base" latinLnBrk="0" hangingPunct="0">
              <a:lnSpc>
                <a:spcPct val="90000"/>
              </a:lnSpc>
              <a:spcBef>
                <a:spcPct val="0"/>
              </a:spcBef>
              <a:spcAft>
                <a:spcPts val="600"/>
              </a:spcAft>
              <a:buClrTx/>
              <a:buSzTx/>
              <a:buFontTx/>
              <a:buAutoNum type="arabicPeriod" startAt="3"/>
              <a:tabLst/>
            </a:pPr>
            <a:r>
              <a:rPr kumimoji="0" lang="el-GR" altLang="el-GR" b="0" i="0" u="none" strike="noStrike" cap="none" normalizeH="0" baseline="0" dirty="0">
                <a:ln>
                  <a:noFill/>
                </a:ln>
                <a:effectLst/>
                <a:latin typeface="Arial" panose="020B0604020202020204" pitchFamily="34" charset="0"/>
              </a:rPr>
              <a:t>Στη μακροβιότητα του εμβολίου, που φαίνεται ότι τα εμβολιασμένα </a:t>
            </a:r>
            <a:r>
              <a:rPr kumimoji="0" lang="el-GR" altLang="el-GR" b="0" i="0" u="none" strike="noStrike" cap="none" normalizeH="0" baseline="0" dirty="0" err="1">
                <a:ln>
                  <a:noFill/>
                </a:ln>
                <a:effectLst/>
                <a:latin typeface="Arial" panose="020B0604020202020204" pitchFamily="34" charset="0"/>
              </a:rPr>
              <a:t>πρέμνα</a:t>
            </a:r>
            <a:r>
              <a:rPr kumimoji="0" lang="el-GR" altLang="el-GR" b="0" i="0" u="none" strike="noStrike" cap="none" normalizeH="0" baseline="0" dirty="0">
                <a:ln>
                  <a:noFill/>
                </a:ln>
                <a:effectLst/>
                <a:latin typeface="Arial" panose="020B0604020202020204" pitchFamily="34" charset="0"/>
              </a:rPr>
              <a:t> είναι μάλλον βραχύβια σε σχέση με τα </a:t>
            </a:r>
            <a:r>
              <a:rPr kumimoji="0" lang="el-GR" altLang="el-GR" b="0" i="0" u="none" strike="noStrike" cap="none" normalizeH="0" baseline="0" dirty="0" err="1">
                <a:ln>
                  <a:noFill/>
                </a:ln>
                <a:effectLst/>
                <a:latin typeface="Arial" panose="020B0604020202020204" pitchFamily="34" charset="0"/>
              </a:rPr>
              <a:t>αυτόρριζα</a:t>
            </a:r>
            <a:r>
              <a:rPr kumimoji="0" lang="el-GR" altLang="el-GR" b="0" i="0" u="none" strike="noStrike" cap="none" normalizeH="0" baseline="0" dirty="0">
                <a:ln>
                  <a:noFill/>
                </a:ln>
                <a:effectLst/>
                <a:latin typeface="Arial" panose="020B0604020202020204" pitchFamily="34" charset="0"/>
              </a:rPr>
              <a:t>. Επίσης, το υποκείμενο επιδρά και στο χρόνο </a:t>
            </a:r>
            <a:r>
              <a:rPr kumimoji="0" lang="el-GR" altLang="el-GR" b="0" i="0" u="none" strike="noStrike" cap="none" normalizeH="0" baseline="0" dirty="0" err="1">
                <a:ln>
                  <a:noFill/>
                </a:ln>
                <a:effectLst/>
                <a:latin typeface="Arial" panose="020B0604020202020204" pitchFamily="34" charset="0"/>
              </a:rPr>
              <a:t>φυλλόπτωσης</a:t>
            </a:r>
            <a:r>
              <a:rPr kumimoji="0" lang="el-GR" altLang="el-GR" b="0" i="0" u="none" strike="noStrike" cap="none" normalizeH="0" baseline="0" dirty="0">
                <a:ln>
                  <a:noFill/>
                </a:ln>
                <a:effectLst/>
                <a:latin typeface="Arial" panose="020B0604020202020204" pitchFamily="34" charset="0"/>
              </a:rPr>
              <a:t> του εμβολίου. </a:t>
            </a:r>
          </a:p>
          <a:p>
            <a:pPr marL="0" marR="0" lvl="0" indent="0" defTabSz="914400" rtl="0" eaLnBrk="0" fontAlgn="base" latinLnBrk="0" hangingPunct="0">
              <a:lnSpc>
                <a:spcPct val="90000"/>
              </a:lnSpc>
              <a:spcBef>
                <a:spcPct val="0"/>
              </a:spcBef>
              <a:spcAft>
                <a:spcPts val="600"/>
              </a:spcAft>
              <a:buClrTx/>
              <a:buSzTx/>
              <a:buFontTx/>
              <a:buNone/>
              <a:tabLst/>
            </a:pPr>
            <a:endParaRPr kumimoji="0" lang="el-GR" altLang="el-GR"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06561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08A350-B081-D677-1D27-7032052458B2}"/>
              </a:ext>
            </a:extLst>
          </p:cNvPr>
          <p:cNvSpPr>
            <a:spLocks noGrp="1"/>
          </p:cNvSpPr>
          <p:nvPr>
            <p:ph type="title"/>
          </p:nvPr>
        </p:nvSpPr>
        <p:spPr>
          <a:xfrm>
            <a:off x="643855" y="1447800"/>
            <a:ext cx="3108626" cy="4572000"/>
          </a:xfrm>
        </p:spPr>
        <p:txBody>
          <a:bodyPr anchor="ctr">
            <a:normAutofit/>
          </a:bodyPr>
          <a:lstStyle/>
          <a:p>
            <a:r>
              <a:rPr lang="el-GR" sz="3200">
                <a:solidFill>
                  <a:srgbClr val="F2F2F2"/>
                </a:solidFill>
              </a:rPr>
              <a:t>Γιατί γίνεται ο εμβολιασμος;</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153BD507-21B3-A326-68B3-F20031012420}"/>
              </a:ext>
            </a:extLst>
          </p:cNvPr>
          <p:cNvSpPr>
            <a:spLocks noGrp="1"/>
          </p:cNvSpPr>
          <p:nvPr>
            <p:ph type="sldNum" sz="quarter" idx="12"/>
          </p:nvPr>
        </p:nvSpPr>
        <p:spPr>
          <a:xfrm>
            <a:off x="10352540" y="295729"/>
            <a:ext cx="838199" cy="767687"/>
          </a:xfrm>
        </p:spPr>
        <p:txBody>
          <a:bodyPr>
            <a:normAutofit/>
          </a:bodyPr>
          <a:lstStyle/>
          <a:p>
            <a:pPr>
              <a:spcAft>
                <a:spcPts val="600"/>
              </a:spcAft>
            </a:pPr>
            <a:fld id="{4DC84BEE-885A-4028-9E8E-98A823D4665D}" type="slidenum">
              <a:rPr lang="el-GR">
                <a:solidFill>
                  <a:srgbClr val="FFFFFF"/>
                </a:solidFill>
              </a:rPr>
              <a:pPr>
                <a:spcAft>
                  <a:spcPts val="600"/>
                </a:spcAft>
              </a:pPr>
              <a:t>11</a:t>
            </a:fld>
            <a:endParaRPr lang="el-GR">
              <a:solidFill>
                <a:srgbClr val="FFFFFF"/>
              </a:solidFill>
            </a:endParaRPr>
          </a:p>
        </p:txBody>
      </p:sp>
      <p:graphicFrame>
        <p:nvGraphicFramePr>
          <p:cNvPr id="6" name="Θέση περιεχομένου 2">
            <a:extLst>
              <a:ext uri="{FF2B5EF4-FFF2-40B4-BE49-F238E27FC236}">
                <a16:creationId xmlns:a16="http://schemas.microsoft.com/office/drawing/2014/main" id="{5DAA3ED0-246D-A2B5-CEBD-81B87D64183E}"/>
              </a:ext>
            </a:extLst>
          </p:cNvPr>
          <p:cNvGraphicFramePr>
            <a:graphicFrameLocks noGrp="1"/>
          </p:cNvGraphicFramePr>
          <p:nvPr>
            <p:ph idx="1"/>
            <p:extLst>
              <p:ext uri="{D42A27DB-BD31-4B8C-83A1-F6EECF244321}">
                <p14:modId xmlns:p14="http://schemas.microsoft.com/office/powerpoint/2010/main" val="247209314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306568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6237FD-7B97-8A3E-A06E-FB989F9B5BEE}"/>
              </a:ext>
            </a:extLst>
          </p:cNvPr>
          <p:cNvSpPr>
            <a:spLocks noGrp="1"/>
          </p:cNvSpPr>
          <p:nvPr>
            <p:ph type="title"/>
          </p:nvPr>
        </p:nvSpPr>
        <p:spPr/>
        <p:txBody>
          <a:bodyPr/>
          <a:lstStyle/>
          <a:p>
            <a:r>
              <a:rPr lang="el-GR" dirty="0"/>
              <a:t>Παράγοντες που επηρεάζουν τον εμβολιασμό</a:t>
            </a:r>
          </a:p>
        </p:txBody>
      </p:sp>
      <p:sp>
        <p:nvSpPr>
          <p:cNvPr id="3" name="Θέση περιεχομένου 2">
            <a:extLst>
              <a:ext uri="{FF2B5EF4-FFF2-40B4-BE49-F238E27FC236}">
                <a16:creationId xmlns:a16="http://schemas.microsoft.com/office/drawing/2014/main" id="{7CE9AD3B-FE48-E19B-6848-B2326F991CBE}"/>
              </a:ext>
            </a:extLst>
          </p:cNvPr>
          <p:cNvSpPr>
            <a:spLocks noGrp="1"/>
          </p:cNvSpPr>
          <p:nvPr>
            <p:ph idx="1"/>
          </p:nvPr>
        </p:nvSpPr>
        <p:spPr/>
        <p:txBody>
          <a:bodyPr>
            <a:normAutofit/>
          </a:bodyPr>
          <a:lstStyle/>
          <a:p>
            <a:pPr eaLnBrk="1" hangingPunct="1"/>
            <a:r>
              <a:rPr lang="el-GR" sz="3600" dirty="0"/>
              <a:t>Βοτανική συγγένεια</a:t>
            </a:r>
          </a:p>
          <a:p>
            <a:pPr eaLnBrk="1" hangingPunct="1"/>
            <a:r>
              <a:rPr lang="el-GR" sz="3600" dirty="0"/>
              <a:t>Επαφή </a:t>
            </a:r>
            <a:r>
              <a:rPr lang="el-GR" sz="3600" dirty="0" err="1"/>
              <a:t>καμβιών</a:t>
            </a:r>
            <a:r>
              <a:rPr lang="el-GR" sz="3600" dirty="0"/>
              <a:t> υποκειμένου και εμβολίου και επίσης το </a:t>
            </a:r>
            <a:r>
              <a:rPr lang="el-GR" sz="3600" dirty="0" err="1"/>
              <a:t>κάμβιο</a:t>
            </a:r>
            <a:r>
              <a:rPr lang="el-GR" sz="3600" dirty="0"/>
              <a:t> να είναι ενεργό</a:t>
            </a:r>
          </a:p>
          <a:p>
            <a:pPr eaLnBrk="1" hangingPunct="1"/>
            <a:r>
              <a:rPr lang="el-GR" sz="3600" dirty="0"/>
              <a:t>Επιδεξιότητα </a:t>
            </a:r>
            <a:r>
              <a:rPr lang="el-GR" sz="3600" dirty="0" err="1"/>
              <a:t>εμβολιαστή</a:t>
            </a:r>
            <a:endParaRPr lang="el-GR" sz="3600" dirty="0"/>
          </a:p>
          <a:p>
            <a:pPr eaLnBrk="1" hangingPunct="1"/>
            <a:r>
              <a:rPr lang="el-GR" sz="3600" dirty="0"/>
              <a:t>Εποχή εμβολιασμού</a:t>
            </a:r>
          </a:p>
          <a:p>
            <a:endParaRPr lang="el-GR" sz="3600" dirty="0"/>
          </a:p>
        </p:txBody>
      </p:sp>
      <p:sp>
        <p:nvSpPr>
          <p:cNvPr id="4" name="Θέση αριθμού διαφάνειας 3">
            <a:extLst>
              <a:ext uri="{FF2B5EF4-FFF2-40B4-BE49-F238E27FC236}">
                <a16:creationId xmlns:a16="http://schemas.microsoft.com/office/drawing/2014/main" id="{104D9D69-C235-65F3-E625-C36655C41D78}"/>
              </a:ext>
            </a:extLst>
          </p:cNvPr>
          <p:cNvSpPr>
            <a:spLocks noGrp="1"/>
          </p:cNvSpPr>
          <p:nvPr>
            <p:ph type="sldNum" sz="quarter" idx="12"/>
          </p:nvPr>
        </p:nvSpPr>
        <p:spPr/>
        <p:txBody>
          <a:bodyPr/>
          <a:lstStyle/>
          <a:p>
            <a:fld id="{4DC84BEE-885A-4028-9E8E-98A823D4665D}" type="slidenum">
              <a:rPr lang="el-GR" smtClean="0"/>
              <a:t>12</a:t>
            </a:fld>
            <a:endParaRPr lang="el-GR"/>
          </a:p>
        </p:txBody>
      </p:sp>
    </p:spTree>
    <p:extLst>
      <p:ext uri="{BB962C8B-B14F-4D97-AF65-F5344CB8AC3E}">
        <p14:creationId xmlns:p14="http://schemas.microsoft.com/office/powerpoint/2010/main" val="215786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71B04-287A-3B25-48FA-F10AAB560D40}"/>
              </a:ext>
            </a:extLst>
          </p:cNvPr>
          <p:cNvSpPr>
            <a:spLocks noGrp="1"/>
          </p:cNvSpPr>
          <p:nvPr>
            <p:ph type="title"/>
          </p:nvPr>
        </p:nvSpPr>
        <p:spPr/>
        <p:txBody>
          <a:bodyPr/>
          <a:lstStyle/>
          <a:p>
            <a:r>
              <a:rPr lang="el-GR" dirty="0"/>
              <a:t>Παράγοντες που επηρεάζουν τον εμβολιασμό</a:t>
            </a:r>
          </a:p>
        </p:txBody>
      </p:sp>
      <p:sp>
        <p:nvSpPr>
          <p:cNvPr id="3" name="Θέση περιεχομένου 2">
            <a:extLst>
              <a:ext uri="{FF2B5EF4-FFF2-40B4-BE49-F238E27FC236}">
                <a16:creationId xmlns:a16="http://schemas.microsoft.com/office/drawing/2014/main" id="{4D5E3D5F-AC55-ED1C-9B8C-08CB6B086C4D}"/>
              </a:ext>
            </a:extLst>
          </p:cNvPr>
          <p:cNvSpPr>
            <a:spLocks noGrp="1"/>
          </p:cNvSpPr>
          <p:nvPr>
            <p:ph idx="1"/>
          </p:nvPr>
        </p:nvSpPr>
        <p:spPr/>
        <p:txBody>
          <a:bodyPr/>
          <a:lstStyle/>
          <a:p>
            <a:pPr eaLnBrk="1" hangingPunct="1"/>
            <a:r>
              <a:rPr lang="el-GR" sz="3200" dirty="0"/>
              <a:t>Περιβαλλοντικοί παράγοντες που ακολουθούν τον εμβολιασμό</a:t>
            </a:r>
          </a:p>
          <a:p>
            <a:pPr eaLnBrk="1" hangingPunct="1"/>
            <a:r>
              <a:rPr lang="el-GR" sz="3200" dirty="0"/>
              <a:t>Καλλιεργητικές φροντίδες μετά τον εμβολιασμό</a:t>
            </a:r>
          </a:p>
          <a:p>
            <a:pPr eaLnBrk="1" hangingPunct="1"/>
            <a:r>
              <a:rPr lang="el-GR" sz="3200" dirty="0"/>
              <a:t>Υγιές πολλαπλασιαστικό υλικό (ιδίως ιώσεις)</a:t>
            </a:r>
          </a:p>
          <a:p>
            <a:endParaRPr lang="el-GR" dirty="0"/>
          </a:p>
        </p:txBody>
      </p:sp>
      <p:sp>
        <p:nvSpPr>
          <p:cNvPr id="4" name="Θέση αριθμού διαφάνειας 3">
            <a:extLst>
              <a:ext uri="{FF2B5EF4-FFF2-40B4-BE49-F238E27FC236}">
                <a16:creationId xmlns:a16="http://schemas.microsoft.com/office/drawing/2014/main" id="{8119ABD1-36AC-666A-1EC2-63A594AFB2E9}"/>
              </a:ext>
            </a:extLst>
          </p:cNvPr>
          <p:cNvSpPr>
            <a:spLocks noGrp="1"/>
          </p:cNvSpPr>
          <p:nvPr>
            <p:ph type="sldNum" sz="quarter" idx="12"/>
          </p:nvPr>
        </p:nvSpPr>
        <p:spPr/>
        <p:txBody>
          <a:bodyPr/>
          <a:lstStyle/>
          <a:p>
            <a:fld id="{4DC84BEE-885A-4028-9E8E-98A823D4665D}" type="slidenum">
              <a:rPr lang="el-GR" smtClean="0"/>
              <a:t>13</a:t>
            </a:fld>
            <a:endParaRPr lang="el-GR"/>
          </a:p>
        </p:txBody>
      </p:sp>
    </p:spTree>
    <p:extLst>
      <p:ext uri="{BB962C8B-B14F-4D97-AF65-F5344CB8AC3E}">
        <p14:creationId xmlns:p14="http://schemas.microsoft.com/office/powerpoint/2010/main" val="27420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5F5FCD-E4A2-4C79-62E7-11E81F67D45F}"/>
              </a:ext>
            </a:extLst>
          </p:cNvPr>
          <p:cNvSpPr>
            <a:spLocks noGrp="1"/>
          </p:cNvSpPr>
          <p:nvPr>
            <p:ph type="title"/>
          </p:nvPr>
        </p:nvSpPr>
        <p:spPr/>
        <p:txBody>
          <a:bodyPr/>
          <a:lstStyle/>
          <a:p>
            <a:r>
              <a:rPr lang="el-GR" b="1" dirty="0"/>
              <a:t>Προϋποθέσεις επιτυχίας του εμβολιασμού</a:t>
            </a:r>
            <a:br>
              <a:rPr lang="el-GR" b="1" dirty="0"/>
            </a:br>
            <a:endParaRPr lang="el-GR" dirty="0"/>
          </a:p>
        </p:txBody>
      </p:sp>
      <p:sp>
        <p:nvSpPr>
          <p:cNvPr id="3" name="Θέση περιεχομένου 2">
            <a:extLst>
              <a:ext uri="{FF2B5EF4-FFF2-40B4-BE49-F238E27FC236}">
                <a16:creationId xmlns:a16="http://schemas.microsoft.com/office/drawing/2014/main" id="{FA47587F-B1EE-9C74-C2B2-FFD8C5CB5621}"/>
              </a:ext>
            </a:extLst>
          </p:cNvPr>
          <p:cNvSpPr>
            <a:spLocks noGrp="1"/>
          </p:cNvSpPr>
          <p:nvPr>
            <p:ph idx="1"/>
          </p:nvPr>
        </p:nvSpPr>
        <p:spPr>
          <a:xfrm>
            <a:off x="238126" y="2052918"/>
            <a:ext cx="11477624" cy="4509353"/>
          </a:xfrm>
        </p:spPr>
        <p:txBody>
          <a:bodyPr>
            <a:normAutofit/>
          </a:bodyPr>
          <a:lstStyle/>
          <a:p>
            <a:r>
              <a:rPr lang="el-GR" b="1" dirty="0"/>
              <a:t>Βοτανική συγγένεια εμβολίου – υποκειμένου.</a:t>
            </a:r>
            <a:r>
              <a:rPr lang="el-GR" dirty="0"/>
              <a:t> </a:t>
            </a:r>
          </a:p>
          <a:p>
            <a:r>
              <a:rPr lang="el-GR" dirty="0"/>
              <a:t>Η ύπαρξη βοτανικής συγγένειας μεταξύ του εμβολίου και του υποκειμένου αποτελεί απαραίτητη και αναγκαία προϋπόθεση για την επιτυχία του εμβολιασμού και για την παραγωγική συμβίωση των συμβαλλόμενων μερών. Συνήθως είναι επιτυχής ο εμβολιασμός και αρμονική η συμβίωση μεταξύ των ειδών και ποικιλιών του </a:t>
            </a:r>
            <a:r>
              <a:rPr lang="el-GR" dirty="0" err="1"/>
              <a:t>υπογενούς</a:t>
            </a:r>
            <a:r>
              <a:rPr lang="el-GR" dirty="0"/>
              <a:t> </a:t>
            </a:r>
            <a:r>
              <a:rPr lang="el-GR" i="1" dirty="0" err="1"/>
              <a:t>Euvitis</a:t>
            </a:r>
            <a:r>
              <a:rPr lang="el-GR" dirty="0"/>
              <a:t>. </a:t>
            </a:r>
          </a:p>
          <a:p>
            <a:r>
              <a:rPr lang="el-GR" dirty="0"/>
              <a:t>Ο βαθμός επιτυχίας ποικίλλει μέχρις του σημείου ενώ τα συμβαλλόμενα μέρη είναι βοτανικά συγγενή να παρουσιάζουν αδυναμία συγκόλλησης ή και αρμονικής συμβίωσης. Αν και τα αίτια μη αρμονικής συμβίωσης συγγενών βοτανικά φυτών δεν έχουν πλήρως προσδιοριστεί επικρατούσα θεωρείται η άποψη κατά την οποία η αδυναμία πρέπει να αποδοθεί σε φυσιολογικές και βιοχημικές διαφορές μεταξύ εμβολίου και υποκειμένου με συνέπεια διαταραχές του μεταβολισμού αυτών.</a:t>
            </a:r>
          </a:p>
        </p:txBody>
      </p:sp>
      <p:sp>
        <p:nvSpPr>
          <p:cNvPr id="4" name="Θέση αριθμού διαφάνειας 3">
            <a:extLst>
              <a:ext uri="{FF2B5EF4-FFF2-40B4-BE49-F238E27FC236}">
                <a16:creationId xmlns:a16="http://schemas.microsoft.com/office/drawing/2014/main" id="{03E3AA5E-1B43-7F1F-E472-089B2187B044}"/>
              </a:ext>
            </a:extLst>
          </p:cNvPr>
          <p:cNvSpPr>
            <a:spLocks noGrp="1"/>
          </p:cNvSpPr>
          <p:nvPr>
            <p:ph type="sldNum" sz="quarter" idx="12"/>
          </p:nvPr>
        </p:nvSpPr>
        <p:spPr/>
        <p:txBody>
          <a:bodyPr/>
          <a:lstStyle/>
          <a:p>
            <a:fld id="{C7740134-2DF2-465D-B103-9930DB7CB8D7}" type="slidenum">
              <a:rPr lang="el-GR" smtClean="0"/>
              <a:t>14</a:t>
            </a:fld>
            <a:endParaRPr lang="el-GR"/>
          </a:p>
        </p:txBody>
      </p:sp>
    </p:spTree>
    <p:extLst>
      <p:ext uri="{BB962C8B-B14F-4D97-AF65-F5344CB8AC3E}">
        <p14:creationId xmlns:p14="http://schemas.microsoft.com/office/powerpoint/2010/main" val="166090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5F5FCD-E4A2-4C79-62E7-11E81F67D45F}"/>
              </a:ext>
            </a:extLst>
          </p:cNvPr>
          <p:cNvSpPr>
            <a:spLocks noGrp="1"/>
          </p:cNvSpPr>
          <p:nvPr>
            <p:ph type="title"/>
          </p:nvPr>
        </p:nvSpPr>
        <p:spPr/>
        <p:txBody>
          <a:bodyPr/>
          <a:lstStyle/>
          <a:p>
            <a:r>
              <a:rPr lang="el-GR" b="1" dirty="0"/>
              <a:t>Προϋποθέσεις επιτυχίας του εμβολιασμού</a:t>
            </a:r>
            <a:br>
              <a:rPr lang="el-GR" b="1" dirty="0"/>
            </a:br>
            <a:endParaRPr lang="el-GR" dirty="0"/>
          </a:p>
        </p:txBody>
      </p:sp>
      <p:sp>
        <p:nvSpPr>
          <p:cNvPr id="3" name="Θέση περιεχομένου 2">
            <a:extLst>
              <a:ext uri="{FF2B5EF4-FFF2-40B4-BE49-F238E27FC236}">
                <a16:creationId xmlns:a16="http://schemas.microsoft.com/office/drawing/2014/main" id="{FA47587F-B1EE-9C74-C2B2-FFD8C5CB5621}"/>
              </a:ext>
            </a:extLst>
          </p:cNvPr>
          <p:cNvSpPr>
            <a:spLocks noGrp="1"/>
          </p:cNvSpPr>
          <p:nvPr>
            <p:ph idx="1"/>
          </p:nvPr>
        </p:nvSpPr>
        <p:spPr>
          <a:xfrm>
            <a:off x="238126" y="2052918"/>
            <a:ext cx="11477624" cy="4509353"/>
          </a:xfrm>
        </p:spPr>
        <p:txBody>
          <a:bodyPr>
            <a:normAutofit/>
          </a:bodyPr>
          <a:lstStyle/>
          <a:p>
            <a:r>
              <a:rPr lang="el-GR" b="1" dirty="0"/>
              <a:t>Βοτανική συγγένεια εμβολίου – υποκειμένου.</a:t>
            </a:r>
            <a:r>
              <a:rPr lang="el-GR" dirty="0"/>
              <a:t> </a:t>
            </a:r>
          </a:p>
          <a:p>
            <a:r>
              <a:rPr lang="el-GR" dirty="0"/>
              <a:t>Ενδεικτικά συμπτώματα έλλειψης βοτανικής συγγένειας και αδυναμίας αρμονικής συμβίωσης θεωρούνται η σε μεγάλο ποσοστό αδυναμία συγκόλλησης εμβολίου – υποκειμένου, οι διαφορές στο χρόνο βλάστησης, το υπερβολικό εξόγκωμα στο σημείο ένωσης, η ασθενική, η χλωρωτική βλάστηση του εμβολίου. Αποδεικτικά στοιχεία έλλειψης βοτανικής συγγένειας αποτελούν η αποκόλληση του εμβολίου αρκετό χρόνο μετά την εκτέλεση του εμβολιασμού και την ανάπτυξη του συγκολλητικού ιστού καθώς και η παρουσία αδιαφοροποίητων μαζών </a:t>
            </a:r>
            <a:r>
              <a:rPr lang="el-GR" dirty="0" err="1"/>
              <a:t>παρεγχυματοειδούς</a:t>
            </a:r>
            <a:r>
              <a:rPr lang="el-GR" dirty="0"/>
              <a:t> ιστού στη ζώνη ένωσης.</a:t>
            </a:r>
          </a:p>
        </p:txBody>
      </p:sp>
      <p:sp>
        <p:nvSpPr>
          <p:cNvPr id="4" name="Θέση αριθμού διαφάνειας 3">
            <a:extLst>
              <a:ext uri="{FF2B5EF4-FFF2-40B4-BE49-F238E27FC236}">
                <a16:creationId xmlns:a16="http://schemas.microsoft.com/office/drawing/2014/main" id="{03E3AA5E-1B43-7F1F-E472-089B2187B044}"/>
              </a:ext>
            </a:extLst>
          </p:cNvPr>
          <p:cNvSpPr>
            <a:spLocks noGrp="1"/>
          </p:cNvSpPr>
          <p:nvPr>
            <p:ph type="sldNum" sz="quarter" idx="12"/>
          </p:nvPr>
        </p:nvSpPr>
        <p:spPr/>
        <p:txBody>
          <a:bodyPr/>
          <a:lstStyle/>
          <a:p>
            <a:fld id="{C7740134-2DF2-465D-B103-9930DB7CB8D7}" type="slidenum">
              <a:rPr lang="el-GR" smtClean="0"/>
              <a:t>15</a:t>
            </a:fld>
            <a:endParaRPr lang="el-GR"/>
          </a:p>
        </p:txBody>
      </p:sp>
    </p:spTree>
    <p:extLst>
      <p:ext uri="{BB962C8B-B14F-4D97-AF65-F5344CB8AC3E}">
        <p14:creationId xmlns:p14="http://schemas.microsoft.com/office/powerpoint/2010/main" val="2093899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6221A2-EAF1-A744-6DF8-9AA1175A1BB0}"/>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8FAA0A0E-342B-3EEB-F029-1C7EF328484C}"/>
              </a:ext>
            </a:extLst>
          </p:cNvPr>
          <p:cNvSpPr>
            <a:spLocks noGrp="1"/>
          </p:cNvSpPr>
          <p:nvPr>
            <p:ph idx="1"/>
          </p:nvPr>
        </p:nvSpPr>
        <p:spPr/>
        <p:txBody>
          <a:bodyPr/>
          <a:lstStyle/>
          <a:p>
            <a:r>
              <a:rPr lang="el-GR" b="1" dirty="0"/>
              <a:t>Σύμπτωση </a:t>
            </a:r>
            <a:r>
              <a:rPr lang="el-GR" b="1" dirty="0" err="1"/>
              <a:t>καμβίων</a:t>
            </a:r>
            <a:r>
              <a:rPr lang="el-GR" b="1" dirty="0"/>
              <a:t>.</a:t>
            </a:r>
            <a:r>
              <a:rPr lang="el-GR" dirty="0"/>
              <a:t> Ο εμβολιασμός στην άμπελο πραγματοποιείται με τη συγκόλληση διαφοροποιημένων ιστών ο δε συγκολλητικός ιστός αναπτύσσεται από το </a:t>
            </a:r>
            <a:r>
              <a:rPr lang="el-GR" dirty="0" err="1"/>
              <a:t>κάμβιο</a:t>
            </a:r>
            <a:r>
              <a:rPr lang="el-GR" dirty="0"/>
              <a:t> στο ύψος αγγειωδών δεσμίδων του εμβολίου και του υποκειμένου. Για αυτό επιδιώκεται κατά την εκτέλεση του εμβολιασμού η σύμπτωση των </a:t>
            </a:r>
            <a:r>
              <a:rPr lang="el-GR" dirty="0" err="1"/>
              <a:t>καμβιακών</a:t>
            </a:r>
            <a:r>
              <a:rPr lang="el-GR" dirty="0"/>
              <a:t> δακτυλίων των συμβιωτών. Αν και στα πρώτα στάδια συγκόλλησης, </a:t>
            </a:r>
            <a:r>
              <a:rPr lang="el-GR" dirty="0" err="1"/>
              <a:t>πλήν</a:t>
            </a:r>
            <a:r>
              <a:rPr lang="el-GR" dirty="0"/>
              <a:t> του </a:t>
            </a:r>
            <a:r>
              <a:rPr lang="el-GR" dirty="0" err="1"/>
              <a:t>καμβίου</a:t>
            </a:r>
            <a:r>
              <a:rPr lang="el-GR" dirty="0"/>
              <a:t> συμμετέχει και η βίβλος με την παραγωγή παρεγχυματικών κυττάρων με τα οποία καταρχήν </a:t>
            </a:r>
            <a:r>
              <a:rPr lang="el-GR" dirty="0" err="1"/>
              <a:t>συγκολλούνται</a:t>
            </a:r>
            <a:r>
              <a:rPr lang="el-GR" dirty="0"/>
              <a:t> το υποκείμενο με </a:t>
            </a:r>
            <a:r>
              <a:rPr lang="el-GR" dirty="0" err="1"/>
              <a:t>ττο</a:t>
            </a:r>
            <a:r>
              <a:rPr lang="el-GR" dirty="0"/>
              <a:t> εμβόλιο.</a:t>
            </a:r>
          </a:p>
        </p:txBody>
      </p:sp>
      <p:sp>
        <p:nvSpPr>
          <p:cNvPr id="4" name="Θέση αριθμού διαφάνειας 3">
            <a:extLst>
              <a:ext uri="{FF2B5EF4-FFF2-40B4-BE49-F238E27FC236}">
                <a16:creationId xmlns:a16="http://schemas.microsoft.com/office/drawing/2014/main" id="{BD70C02D-6751-4FBD-05EA-6B015FB955B2}"/>
              </a:ext>
            </a:extLst>
          </p:cNvPr>
          <p:cNvSpPr>
            <a:spLocks noGrp="1"/>
          </p:cNvSpPr>
          <p:nvPr>
            <p:ph type="sldNum" sz="quarter" idx="12"/>
          </p:nvPr>
        </p:nvSpPr>
        <p:spPr/>
        <p:txBody>
          <a:bodyPr/>
          <a:lstStyle/>
          <a:p>
            <a:fld id="{C7740134-2DF2-465D-B103-9930DB7CB8D7}" type="slidenum">
              <a:rPr lang="el-GR" smtClean="0"/>
              <a:t>16</a:t>
            </a:fld>
            <a:endParaRPr lang="el-GR"/>
          </a:p>
        </p:txBody>
      </p:sp>
    </p:spTree>
    <p:extLst>
      <p:ext uri="{BB962C8B-B14F-4D97-AF65-F5344CB8AC3E}">
        <p14:creationId xmlns:p14="http://schemas.microsoft.com/office/powerpoint/2010/main" val="4769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D895B5-715A-9121-03B6-0E1B318F5DE0}"/>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92C0A4D5-160E-28C8-2414-FA7551F56342}"/>
              </a:ext>
            </a:extLst>
          </p:cNvPr>
          <p:cNvSpPr>
            <a:spLocks noGrp="1"/>
          </p:cNvSpPr>
          <p:nvPr>
            <p:ph idx="1"/>
          </p:nvPr>
        </p:nvSpPr>
        <p:spPr/>
        <p:txBody>
          <a:bodyPr>
            <a:normAutofit/>
          </a:bodyPr>
          <a:lstStyle/>
          <a:p>
            <a:r>
              <a:rPr lang="el-GR" sz="2400" b="1" dirty="0"/>
              <a:t>Ηλικία συμβιωτών.</a:t>
            </a:r>
            <a:r>
              <a:rPr lang="el-GR" sz="2400" dirty="0"/>
              <a:t> Όσο νεότερα είναι τα προς εμβολιασμό τμήματα του φυτού τόσο μεγαλύτερη είναι η επιτυχία του εμβολιασμού. Έτσι, πράσινοι μη διαφοροποιημένοι βλαστοί δίνουν μεγάλα ποσοστά επιτυχίας και ταχεία συγκόλληση, οι πράσινοι διαφοροποιημένοι βλαστοί δίνουν μικρότερα, σε σχέση με τα προηγούμενα ποσοστά επιτυχίας και οι </a:t>
            </a:r>
            <a:r>
              <a:rPr lang="el-GR" sz="2400" dirty="0" err="1"/>
              <a:t>ξυλοποιημένοι</a:t>
            </a:r>
            <a:r>
              <a:rPr lang="el-GR" sz="2400" dirty="0"/>
              <a:t> βλαστοί (ηλικίας ενός έτους) που κατά κανόνα χρησιμοποιούνται στην </a:t>
            </a:r>
            <a:r>
              <a:rPr lang="el-GR" sz="2400" dirty="0" err="1"/>
              <a:t>αμπελοκομική</a:t>
            </a:r>
            <a:r>
              <a:rPr lang="el-GR" sz="2400" dirty="0"/>
              <a:t> πράξη </a:t>
            </a:r>
            <a:r>
              <a:rPr lang="el-GR" sz="2400" dirty="0" err="1"/>
              <a:t>συγκολλούνται</a:t>
            </a:r>
            <a:r>
              <a:rPr lang="el-GR" sz="2400" dirty="0"/>
              <a:t> με μικρότερη ταχύτητα και επιτυχία.</a:t>
            </a:r>
          </a:p>
        </p:txBody>
      </p:sp>
      <p:sp>
        <p:nvSpPr>
          <p:cNvPr id="4" name="Θέση αριθμού διαφάνειας 3">
            <a:extLst>
              <a:ext uri="{FF2B5EF4-FFF2-40B4-BE49-F238E27FC236}">
                <a16:creationId xmlns:a16="http://schemas.microsoft.com/office/drawing/2014/main" id="{B231621A-6898-6DF8-9FDC-2940EC60E214}"/>
              </a:ext>
            </a:extLst>
          </p:cNvPr>
          <p:cNvSpPr>
            <a:spLocks noGrp="1"/>
          </p:cNvSpPr>
          <p:nvPr>
            <p:ph type="sldNum" sz="quarter" idx="12"/>
          </p:nvPr>
        </p:nvSpPr>
        <p:spPr/>
        <p:txBody>
          <a:bodyPr/>
          <a:lstStyle/>
          <a:p>
            <a:fld id="{C7740134-2DF2-465D-B103-9930DB7CB8D7}" type="slidenum">
              <a:rPr lang="el-GR" smtClean="0"/>
              <a:t>17</a:t>
            </a:fld>
            <a:endParaRPr lang="el-GR"/>
          </a:p>
        </p:txBody>
      </p:sp>
    </p:spTree>
    <p:extLst>
      <p:ext uri="{BB962C8B-B14F-4D97-AF65-F5344CB8AC3E}">
        <p14:creationId xmlns:p14="http://schemas.microsoft.com/office/powerpoint/2010/main" val="352061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F537EF-A66E-A500-7051-522019529FAF}"/>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D1D7780B-502B-4B75-2E31-EBD5DB1DABFD}"/>
              </a:ext>
            </a:extLst>
          </p:cNvPr>
          <p:cNvSpPr>
            <a:spLocks noGrp="1"/>
          </p:cNvSpPr>
          <p:nvPr>
            <p:ph idx="1"/>
          </p:nvPr>
        </p:nvSpPr>
        <p:spPr/>
        <p:txBody>
          <a:bodyPr/>
          <a:lstStyle/>
          <a:p>
            <a:r>
              <a:rPr lang="el-GR" b="1" dirty="0"/>
              <a:t>Κατάσταση κυτταρικής δραστηριότητας.</a:t>
            </a:r>
            <a:r>
              <a:rPr lang="el-GR" dirty="0"/>
              <a:t> Το επίπεδο δραστηριότητας του </a:t>
            </a:r>
            <a:r>
              <a:rPr lang="el-GR" dirty="0" err="1"/>
              <a:t>καμβίου</a:t>
            </a:r>
            <a:r>
              <a:rPr lang="el-GR" dirty="0"/>
              <a:t> των συμβαλλόμενων μερών (εμβολίου – υποκείμενου) συμβάλλει αποφασιστικά στην ταχύτερη συγκόλληση και τη μεγαλύτερη επιτυχία του εμβολιασμού. Τα ποσοστά επιτυχίας του εμβολιασμού είναι μεγαλύτερα όταν υπάρχει </a:t>
            </a:r>
            <a:r>
              <a:rPr lang="el-GR" dirty="0" err="1"/>
              <a:t>καμβιακή</a:t>
            </a:r>
            <a:r>
              <a:rPr lang="el-GR" dirty="0"/>
              <a:t> δραστηριότητα (κατά το χρονικό διάστημα Ιανουαρίου – Απριλίου) και μάλιστα όταν προηγείται το υποκείμενο του εμβολίου. </a:t>
            </a:r>
          </a:p>
        </p:txBody>
      </p:sp>
      <p:sp>
        <p:nvSpPr>
          <p:cNvPr id="4" name="Θέση αριθμού διαφάνειας 3">
            <a:extLst>
              <a:ext uri="{FF2B5EF4-FFF2-40B4-BE49-F238E27FC236}">
                <a16:creationId xmlns:a16="http://schemas.microsoft.com/office/drawing/2014/main" id="{63E7809B-BC80-EED4-CBD3-9225E0BC4E2A}"/>
              </a:ext>
            </a:extLst>
          </p:cNvPr>
          <p:cNvSpPr>
            <a:spLocks noGrp="1"/>
          </p:cNvSpPr>
          <p:nvPr>
            <p:ph type="sldNum" sz="quarter" idx="12"/>
          </p:nvPr>
        </p:nvSpPr>
        <p:spPr/>
        <p:txBody>
          <a:bodyPr/>
          <a:lstStyle/>
          <a:p>
            <a:fld id="{C7740134-2DF2-465D-B103-9930DB7CB8D7}" type="slidenum">
              <a:rPr lang="el-GR" smtClean="0"/>
              <a:t>18</a:t>
            </a:fld>
            <a:endParaRPr lang="el-GR"/>
          </a:p>
        </p:txBody>
      </p:sp>
    </p:spTree>
    <p:extLst>
      <p:ext uri="{BB962C8B-B14F-4D97-AF65-F5344CB8AC3E}">
        <p14:creationId xmlns:p14="http://schemas.microsoft.com/office/powerpoint/2010/main" val="155703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09E438-2269-6839-F2DE-8B482E76F61E}"/>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28433F59-ED84-286D-C3D4-E58DE73A5DE1}"/>
              </a:ext>
            </a:extLst>
          </p:cNvPr>
          <p:cNvSpPr>
            <a:spLocks noGrp="1"/>
          </p:cNvSpPr>
          <p:nvPr>
            <p:ph idx="1"/>
          </p:nvPr>
        </p:nvSpPr>
        <p:spPr/>
        <p:txBody>
          <a:bodyPr/>
          <a:lstStyle/>
          <a:p>
            <a:r>
              <a:rPr lang="el-GR" b="1" dirty="0"/>
              <a:t>Πολικότητα εμβολίου–υποκειμένου.</a:t>
            </a:r>
            <a:r>
              <a:rPr lang="el-GR" dirty="0"/>
              <a:t> Με τον όρο πολικότητα αποδίδεται στα φυτά ιδιότητα όμοια με εκείνη που χαρακτηρίζει τη μαγνητική βελόνα να στρέφει στην κατεύθυνση Β – Ν. Εξ’ αιτίας της παραπάνω ιδιότητας των </a:t>
            </a:r>
            <a:r>
              <a:rPr lang="el-GR" dirty="0" err="1"/>
              <a:t>πρέμνων</a:t>
            </a:r>
            <a:r>
              <a:rPr lang="el-GR" dirty="0"/>
              <a:t> αμπέλου κατά τον αγενή πολλαπλασιασμό τα φυτικά τμήματα πρέπει να διατηρήσουν τον προσδιορισμό που είχαν στο μητρικό φυτό. Αντιστροφή της πολικότητας του εμβολίου δημιουργεί προβλήματα στον προσανατολισμό των αγγειωδών στοιχείων των ιστών μεταξύ των δύο συμβιωτών. Είναι επομένως απαραίτητη προϋπόθεση επιτυχίας η τοποθέτηση βάσης του εμβολίου στην κορυφή του υποκειμένου, ώστε να μη διαταραχθεί η πολικότητά των.</a:t>
            </a:r>
          </a:p>
        </p:txBody>
      </p:sp>
      <p:sp>
        <p:nvSpPr>
          <p:cNvPr id="4" name="Θέση αριθμού διαφάνειας 3">
            <a:extLst>
              <a:ext uri="{FF2B5EF4-FFF2-40B4-BE49-F238E27FC236}">
                <a16:creationId xmlns:a16="http://schemas.microsoft.com/office/drawing/2014/main" id="{C33FFCC2-5D8C-6121-B37E-55614BC8970D}"/>
              </a:ext>
            </a:extLst>
          </p:cNvPr>
          <p:cNvSpPr>
            <a:spLocks noGrp="1"/>
          </p:cNvSpPr>
          <p:nvPr>
            <p:ph type="sldNum" sz="quarter" idx="12"/>
          </p:nvPr>
        </p:nvSpPr>
        <p:spPr/>
        <p:txBody>
          <a:bodyPr/>
          <a:lstStyle/>
          <a:p>
            <a:fld id="{C7740134-2DF2-465D-B103-9930DB7CB8D7}" type="slidenum">
              <a:rPr lang="el-GR" smtClean="0"/>
              <a:t>19</a:t>
            </a:fld>
            <a:endParaRPr lang="el-GR"/>
          </a:p>
        </p:txBody>
      </p:sp>
    </p:spTree>
    <p:extLst>
      <p:ext uri="{BB962C8B-B14F-4D97-AF65-F5344CB8AC3E}">
        <p14:creationId xmlns:p14="http://schemas.microsoft.com/office/powerpoint/2010/main" val="367473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2" name="Τίτλος 1">
            <a:extLst>
              <a:ext uri="{FF2B5EF4-FFF2-40B4-BE49-F238E27FC236}">
                <a16:creationId xmlns:a16="http://schemas.microsoft.com/office/drawing/2014/main" id="{4D72EA39-935A-EBA5-447B-1E1869131612}"/>
              </a:ext>
            </a:extLst>
          </p:cNvPr>
          <p:cNvSpPr>
            <a:spLocks noGrp="1"/>
          </p:cNvSpPr>
          <p:nvPr>
            <p:ph type="title"/>
          </p:nvPr>
        </p:nvSpPr>
        <p:spPr>
          <a:xfrm>
            <a:off x="806195" y="804672"/>
            <a:ext cx="3521359" cy="5248656"/>
          </a:xfrm>
        </p:spPr>
        <p:txBody>
          <a:bodyPr anchor="ctr">
            <a:normAutofit/>
          </a:bodyPr>
          <a:lstStyle/>
          <a:p>
            <a:pPr algn="ctr"/>
            <a:r>
              <a:rPr lang="en-US" sz="3600" b="1" cap="all" err="1"/>
              <a:t>Εμ</a:t>
            </a:r>
            <a:r>
              <a:rPr lang="en-US" sz="3600" b="1" cap="all"/>
              <a:t>βολιασμος</a:t>
            </a:r>
            <a:endParaRPr lang="el-GR" sz="3600"/>
          </a:p>
        </p:txBody>
      </p:sp>
      <p:sp>
        <p:nvSpPr>
          <p:cNvPr id="3" name="Θέση περιεχομένου 2">
            <a:extLst>
              <a:ext uri="{FF2B5EF4-FFF2-40B4-BE49-F238E27FC236}">
                <a16:creationId xmlns:a16="http://schemas.microsoft.com/office/drawing/2014/main" id="{DF5AF899-6499-DE8B-4979-F7C9E17391DF}"/>
              </a:ext>
            </a:extLst>
          </p:cNvPr>
          <p:cNvSpPr>
            <a:spLocks noGrp="1"/>
          </p:cNvSpPr>
          <p:nvPr>
            <p:ph idx="1"/>
          </p:nvPr>
        </p:nvSpPr>
        <p:spPr>
          <a:xfrm>
            <a:off x="4975861" y="804671"/>
            <a:ext cx="6399930" cy="5248657"/>
          </a:xfrm>
        </p:spPr>
        <p:txBody>
          <a:bodyPr anchor="ctr">
            <a:normAutofit/>
          </a:bodyPr>
          <a:lstStyle/>
          <a:p>
            <a:pPr eaLnBrk="1" hangingPunct="1"/>
            <a:r>
              <a:rPr lang="el-GR" dirty="0"/>
              <a:t>Ως εμβολιασμό εννοούμε την καλλιεργητική τεχνική με την οποία ενώνουμε τα μέρη δύο διαφορετικών φυτών με σκοπό την δημιουργία ενός καινούριου φυτού</a:t>
            </a:r>
          </a:p>
          <a:p>
            <a:pPr eaLnBrk="1" hangingPunct="1"/>
            <a:r>
              <a:rPr lang="el-GR" dirty="0"/>
              <a:t>Για να επιτευχθεί η ένωση των δύο αυτών φυτών και να επιβιώσει το νέο φυτό που σχηματίζεται πρέπει να ενωθούν τα </a:t>
            </a:r>
            <a:r>
              <a:rPr lang="el-GR" dirty="0" err="1"/>
              <a:t>κάμβια</a:t>
            </a:r>
            <a:r>
              <a:rPr lang="el-GR" dirty="0"/>
              <a:t> τους</a:t>
            </a:r>
          </a:p>
          <a:p>
            <a:endParaRPr lang="el-GR" dirty="0"/>
          </a:p>
        </p:txBody>
      </p:sp>
      <p:sp>
        <p:nvSpPr>
          <p:cNvPr id="4" name="Θέση αριθμού διαφάνειας 3">
            <a:extLst>
              <a:ext uri="{FF2B5EF4-FFF2-40B4-BE49-F238E27FC236}">
                <a16:creationId xmlns:a16="http://schemas.microsoft.com/office/drawing/2014/main" id="{03D0CF92-1E34-4F95-879F-23F4C98038BA}"/>
              </a:ext>
            </a:extLst>
          </p:cNvPr>
          <p:cNvSpPr>
            <a:spLocks noGrp="1"/>
          </p:cNvSpPr>
          <p:nvPr>
            <p:ph type="sldNum" sz="quarter" idx="12"/>
          </p:nvPr>
        </p:nvSpPr>
        <p:spPr>
          <a:xfrm>
            <a:off x="11082612" y="6400005"/>
            <a:ext cx="633127" cy="301752"/>
          </a:xfrm>
        </p:spPr>
        <p:txBody>
          <a:bodyPr anchor="ctr">
            <a:normAutofit/>
          </a:bodyPr>
          <a:lstStyle/>
          <a:p>
            <a:pPr algn="r">
              <a:spcAft>
                <a:spcPts val="600"/>
              </a:spcAft>
            </a:pPr>
            <a:fld id="{4DC84BEE-885A-4028-9E8E-98A823D4665D}" type="slidenum">
              <a:rPr lang="el-GR" sz="1100">
                <a:solidFill>
                  <a:schemeClr val="accent1"/>
                </a:solidFill>
              </a:rPr>
              <a:pPr algn="r">
                <a:spcAft>
                  <a:spcPts val="600"/>
                </a:spcAft>
              </a:pPr>
              <a:t>2</a:t>
            </a:fld>
            <a:endParaRPr lang="el-GR" sz="1100">
              <a:solidFill>
                <a:schemeClr val="accent1"/>
              </a:solidFill>
            </a:endParaRPr>
          </a:p>
        </p:txBody>
      </p:sp>
    </p:spTree>
    <p:extLst>
      <p:ext uri="{BB962C8B-B14F-4D97-AF65-F5344CB8AC3E}">
        <p14:creationId xmlns:p14="http://schemas.microsoft.com/office/powerpoint/2010/main" val="2911167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5AAA4E-FC01-F66A-DB9C-BB23D2B05E56}"/>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A4678178-664A-7054-7221-B3922B178880}"/>
              </a:ext>
            </a:extLst>
          </p:cNvPr>
          <p:cNvSpPr>
            <a:spLocks noGrp="1"/>
          </p:cNvSpPr>
          <p:nvPr>
            <p:ph idx="1"/>
          </p:nvPr>
        </p:nvSpPr>
        <p:spPr/>
        <p:txBody>
          <a:bodyPr/>
          <a:lstStyle/>
          <a:p>
            <a:r>
              <a:rPr lang="el-GR" b="1" dirty="0"/>
              <a:t>Μηχανική σταθερότητα των συμβιωτών.</a:t>
            </a:r>
            <a:r>
              <a:rPr lang="el-GR" dirty="0"/>
              <a:t> Επιτυγχάνεται με τη σταθερή πρόσδεση των συμβιωτών που φέρνει σε στενή και διαρκή επαφή το εμβόλιο με το υποκείμενο, έτσι ώστε αφ’ ενός μεν να μην υπάρχει κενός χώρος μεταξύ των </a:t>
            </a:r>
            <a:r>
              <a:rPr lang="el-GR" dirty="0" err="1"/>
              <a:t>αφ</a:t>
            </a:r>
            <a:r>
              <a:rPr lang="el-GR" dirty="0"/>
              <a:t>΄ ετέρου δε να μην προκληθεί ζημιά του συγκολλητικού ιστού από μηχανικά αίτια. </a:t>
            </a:r>
          </a:p>
        </p:txBody>
      </p:sp>
      <p:sp>
        <p:nvSpPr>
          <p:cNvPr id="4" name="Θέση αριθμού διαφάνειας 3">
            <a:extLst>
              <a:ext uri="{FF2B5EF4-FFF2-40B4-BE49-F238E27FC236}">
                <a16:creationId xmlns:a16="http://schemas.microsoft.com/office/drawing/2014/main" id="{C745C8A8-4172-3C02-667C-846ACE608BD3}"/>
              </a:ext>
            </a:extLst>
          </p:cNvPr>
          <p:cNvSpPr>
            <a:spLocks noGrp="1"/>
          </p:cNvSpPr>
          <p:nvPr>
            <p:ph type="sldNum" sz="quarter" idx="12"/>
          </p:nvPr>
        </p:nvSpPr>
        <p:spPr/>
        <p:txBody>
          <a:bodyPr/>
          <a:lstStyle/>
          <a:p>
            <a:fld id="{C7740134-2DF2-465D-B103-9930DB7CB8D7}" type="slidenum">
              <a:rPr lang="el-GR" smtClean="0"/>
              <a:t>20</a:t>
            </a:fld>
            <a:endParaRPr lang="el-GR"/>
          </a:p>
        </p:txBody>
      </p:sp>
    </p:spTree>
    <p:extLst>
      <p:ext uri="{BB962C8B-B14F-4D97-AF65-F5344CB8AC3E}">
        <p14:creationId xmlns:p14="http://schemas.microsoft.com/office/powerpoint/2010/main" val="2664720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0D2796-C4E8-21F3-700F-5532C8C8E1E1}"/>
              </a:ext>
            </a:extLst>
          </p:cNvPr>
          <p:cNvSpPr>
            <a:spLocks noGrp="1"/>
          </p:cNvSpPr>
          <p:nvPr>
            <p:ph type="title"/>
          </p:nvPr>
        </p:nvSpPr>
        <p:spPr/>
        <p:txBody>
          <a:bodyPr/>
          <a:lstStyle/>
          <a:p>
            <a:r>
              <a:rPr lang="el-GR" b="1" dirty="0"/>
              <a:t>Προϋποθέσεις επιτυχίας του εμβολιασμού</a:t>
            </a:r>
            <a:endParaRPr lang="el-GR" dirty="0"/>
          </a:p>
        </p:txBody>
      </p:sp>
      <p:sp>
        <p:nvSpPr>
          <p:cNvPr id="3" name="Θέση περιεχομένου 2">
            <a:extLst>
              <a:ext uri="{FF2B5EF4-FFF2-40B4-BE49-F238E27FC236}">
                <a16:creationId xmlns:a16="http://schemas.microsoft.com/office/drawing/2014/main" id="{0383484B-BAAE-2D19-6F6B-B761FC367EE4}"/>
              </a:ext>
            </a:extLst>
          </p:cNvPr>
          <p:cNvSpPr>
            <a:spLocks noGrp="1"/>
          </p:cNvSpPr>
          <p:nvPr>
            <p:ph idx="1"/>
          </p:nvPr>
        </p:nvSpPr>
        <p:spPr/>
        <p:txBody>
          <a:bodyPr>
            <a:normAutofit fontScale="92500" lnSpcReduction="20000"/>
          </a:bodyPr>
          <a:lstStyle/>
          <a:p>
            <a:r>
              <a:rPr lang="el-GR" b="1" dirty="0"/>
              <a:t>Συνθήκες περιβάλλοντος.</a:t>
            </a:r>
            <a:r>
              <a:rPr lang="el-GR" dirty="0"/>
              <a:t> Ο σχηματισμός και η ανάπτυξη του συγκολλητικού ιστού προϋποθέτει ευνοϊκές συνθήκες θερμοκρασίας, υγρασίας και αερισμού, ιδιαίτερα στη ζώνη ένωσης εμβολίου – υποκειμένου. Η θερμοκρασία επηρεάζει καθοριστικά τόσο την ποιότητα του συγκολλητικού ιστού όσο και την ταχύτητα συγκόλλησης. Η ανάπτυξη του συγκολλητικού ιστού αρχίζει στους 15</a:t>
            </a:r>
            <a:r>
              <a:rPr lang="el-GR" baseline="30000" dirty="0"/>
              <a:t>o</a:t>
            </a:r>
            <a:r>
              <a:rPr lang="el-GR" dirty="0"/>
              <a:t>C. Στη θερμοκρασία αυτή η παραγωγή του κάλου είναι βραδεία ενώ αυξάνει όσο αυξάνει και η θερμοκρασία.</a:t>
            </a:r>
            <a:endParaRPr lang="en-US" dirty="0"/>
          </a:p>
          <a:p>
            <a:r>
              <a:rPr lang="el-GR" dirty="0"/>
              <a:t> Άριστη θερμοκρασία θεωρείται αυτή των 25</a:t>
            </a:r>
            <a:r>
              <a:rPr lang="el-GR" baseline="30000" dirty="0"/>
              <a:t>o</a:t>
            </a:r>
            <a:r>
              <a:rPr lang="el-GR" dirty="0"/>
              <a:t>C, ενώ άνω των 32</a:t>
            </a:r>
            <a:r>
              <a:rPr lang="el-GR" baseline="30000" dirty="0"/>
              <a:t>o</a:t>
            </a:r>
            <a:r>
              <a:rPr lang="el-GR" dirty="0"/>
              <a:t>C παράγεται υδαρής συγκολλητικός ιστός. Για την κανονική ανάπτυξη του συγκολλητικού ιστού και την επιτυχημένη συγκόλληση απαιτείται υψηλή σχετική υγρασία (90%) στο σημείο ένωσης εμβολίου – υποκειμένου, ώστε να αποτραπεί αφυδάτωση των παρεγχυματικών κυττάρων που εξ’ αιτίας των λεπτών τοιχωμάτων είναι ευπαθή στην απώλεια υγρασίας. Απαραίτητη τέλος, είναι και η παρουσία οξυγόνου και μάλιστα σε ικανές ποσότητες. </a:t>
            </a:r>
          </a:p>
        </p:txBody>
      </p:sp>
      <p:sp>
        <p:nvSpPr>
          <p:cNvPr id="4" name="Θέση αριθμού διαφάνειας 3">
            <a:extLst>
              <a:ext uri="{FF2B5EF4-FFF2-40B4-BE49-F238E27FC236}">
                <a16:creationId xmlns:a16="http://schemas.microsoft.com/office/drawing/2014/main" id="{24A1A85B-D32D-07D5-2351-3C897F3081B4}"/>
              </a:ext>
            </a:extLst>
          </p:cNvPr>
          <p:cNvSpPr>
            <a:spLocks noGrp="1"/>
          </p:cNvSpPr>
          <p:nvPr>
            <p:ph type="sldNum" sz="quarter" idx="12"/>
          </p:nvPr>
        </p:nvSpPr>
        <p:spPr/>
        <p:txBody>
          <a:bodyPr/>
          <a:lstStyle/>
          <a:p>
            <a:fld id="{C7740134-2DF2-465D-B103-9930DB7CB8D7}" type="slidenum">
              <a:rPr lang="el-GR" smtClean="0"/>
              <a:t>21</a:t>
            </a:fld>
            <a:endParaRPr lang="el-GR"/>
          </a:p>
        </p:txBody>
      </p:sp>
    </p:spTree>
    <p:extLst>
      <p:ext uri="{BB962C8B-B14F-4D97-AF65-F5344CB8AC3E}">
        <p14:creationId xmlns:p14="http://schemas.microsoft.com/office/powerpoint/2010/main" val="2709756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2" name="Τίτλος 1">
            <a:extLst>
              <a:ext uri="{FF2B5EF4-FFF2-40B4-BE49-F238E27FC236}">
                <a16:creationId xmlns:a16="http://schemas.microsoft.com/office/drawing/2014/main" id="{61E6DA51-9A64-F08D-144E-91D39E16D435}"/>
              </a:ext>
            </a:extLst>
          </p:cNvPr>
          <p:cNvSpPr>
            <a:spLocks noGrp="1"/>
          </p:cNvSpPr>
          <p:nvPr>
            <p:ph type="title"/>
          </p:nvPr>
        </p:nvSpPr>
        <p:spPr>
          <a:xfrm>
            <a:off x="806195" y="804672"/>
            <a:ext cx="3521359" cy="5248656"/>
          </a:xfrm>
        </p:spPr>
        <p:txBody>
          <a:bodyPr anchor="ctr">
            <a:normAutofit/>
          </a:bodyPr>
          <a:lstStyle/>
          <a:p>
            <a:pPr algn="ctr"/>
            <a:r>
              <a:rPr lang="el-GR" sz="3600" b="1" i="0" u="none" strike="noStrike" baseline="0">
                <a:latin typeface="Arial,Bold"/>
              </a:rPr>
              <a:t>ΕΜΒΟΛΙΑΣΜΟΙ</a:t>
            </a:r>
            <a:endParaRPr lang="el-GR" sz="3600"/>
          </a:p>
        </p:txBody>
      </p:sp>
      <p:sp>
        <p:nvSpPr>
          <p:cNvPr id="3" name="Θέση περιεχομένου 2">
            <a:extLst>
              <a:ext uri="{FF2B5EF4-FFF2-40B4-BE49-F238E27FC236}">
                <a16:creationId xmlns:a16="http://schemas.microsoft.com/office/drawing/2014/main" id="{2C715507-6FEB-985E-68FE-FEFA5B4CE19C}"/>
              </a:ext>
            </a:extLst>
          </p:cNvPr>
          <p:cNvSpPr>
            <a:spLocks noGrp="1"/>
          </p:cNvSpPr>
          <p:nvPr>
            <p:ph idx="1"/>
          </p:nvPr>
        </p:nvSpPr>
        <p:spPr>
          <a:xfrm>
            <a:off x="4975861" y="804671"/>
            <a:ext cx="6399930" cy="5248657"/>
          </a:xfrm>
        </p:spPr>
        <p:txBody>
          <a:bodyPr anchor="ctr">
            <a:normAutofit/>
          </a:bodyPr>
          <a:lstStyle/>
          <a:p>
            <a:r>
              <a:rPr lang="el-GR" b="1" i="0" u="none" strike="noStrike" baseline="0" dirty="0">
                <a:latin typeface="Arial,Bold"/>
              </a:rPr>
              <a:t>Επιτόπιοι εμβολιασμοί</a:t>
            </a:r>
            <a:endParaRPr lang="el-GR" dirty="0"/>
          </a:p>
          <a:p>
            <a:r>
              <a:rPr lang="el-GR" b="1" i="0" u="none" strike="noStrike" baseline="0" dirty="0" err="1">
                <a:latin typeface="Arial,Bold"/>
              </a:rPr>
              <a:t>Μαγιόρκειος</a:t>
            </a:r>
            <a:r>
              <a:rPr lang="el-GR" b="1" i="0" u="none" strike="noStrike" baseline="0" dirty="0">
                <a:latin typeface="Arial,Bold"/>
              </a:rPr>
              <a:t> εμβολιασμός ή εμβολιασμός με κοιμώμενο μάτι</a:t>
            </a:r>
            <a:r>
              <a:rPr lang="el-GR" b="0" i="0" u="none" strike="noStrike" baseline="0" dirty="0">
                <a:latin typeface="Arial" panose="020B0604020202020204" pitchFamily="34" charset="0"/>
              </a:rPr>
              <a:t>.</a:t>
            </a:r>
          </a:p>
          <a:p>
            <a:r>
              <a:rPr lang="el-GR" b="0" i="0" u="none" strike="noStrike" baseline="0" dirty="0">
                <a:latin typeface="Arial" panose="020B0604020202020204" pitchFamily="34" charset="0"/>
              </a:rPr>
              <a:t>Εφαρμόζεται σε νεαρά ετήσια φυτά αμπέλου τα οποία νωρίς το φθινόπωρο ευρίσκονται σε πολύ καλή βλαστική κατάσταση. Μάλιστα καλό είναι να ποτίσουμε τα νεαρά φυτά μια εβδομάδα πριν τον εμβολιασμό. Ο εμβολιασμός γίνεται κοντά στο έδαφος, σε κληματίδες που έχουν πάχος περίπου ένα εκατοστό ή και περισσότερο.</a:t>
            </a:r>
            <a:endParaRPr lang="el-GR" dirty="0"/>
          </a:p>
        </p:txBody>
      </p:sp>
      <p:sp>
        <p:nvSpPr>
          <p:cNvPr id="4" name="Θέση αριθμού διαφάνειας 3">
            <a:extLst>
              <a:ext uri="{FF2B5EF4-FFF2-40B4-BE49-F238E27FC236}">
                <a16:creationId xmlns:a16="http://schemas.microsoft.com/office/drawing/2014/main" id="{B938DCFC-B098-24F1-1FCC-CBBB587B63ED}"/>
              </a:ext>
            </a:extLst>
          </p:cNvPr>
          <p:cNvSpPr>
            <a:spLocks noGrp="1"/>
          </p:cNvSpPr>
          <p:nvPr>
            <p:ph type="sldNum" sz="quarter" idx="12"/>
          </p:nvPr>
        </p:nvSpPr>
        <p:spPr>
          <a:xfrm>
            <a:off x="11082612" y="6400005"/>
            <a:ext cx="633127" cy="301752"/>
          </a:xfrm>
        </p:spPr>
        <p:txBody>
          <a:bodyPr anchor="ctr">
            <a:normAutofit/>
          </a:bodyPr>
          <a:lstStyle/>
          <a:p>
            <a:pPr algn="r">
              <a:spcAft>
                <a:spcPts val="600"/>
              </a:spcAft>
            </a:pPr>
            <a:fld id="{4DC84BEE-885A-4028-9E8E-98A823D4665D}" type="slidenum">
              <a:rPr lang="el-GR" sz="1100">
                <a:solidFill>
                  <a:schemeClr val="accent1"/>
                </a:solidFill>
              </a:rPr>
              <a:pPr algn="r">
                <a:spcAft>
                  <a:spcPts val="600"/>
                </a:spcAft>
              </a:pPr>
              <a:t>22</a:t>
            </a:fld>
            <a:endParaRPr lang="el-GR" sz="1100">
              <a:solidFill>
                <a:schemeClr val="accent1"/>
              </a:solidFill>
            </a:endParaRPr>
          </a:p>
        </p:txBody>
      </p:sp>
    </p:spTree>
    <p:extLst>
      <p:ext uri="{BB962C8B-B14F-4D97-AF65-F5344CB8AC3E}">
        <p14:creationId xmlns:p14="http://schemas.microsoft.com/office/powerpoint/2010/main" val="127478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38E3B12-2AFC-9739-55FE-AB68DA70E3CC}"/>
              </a:ext>
            </a:extLst>
          </p:cNvPr>
          <p:cNvPicPr>
            <a:picLocks noChangeAspect="1"/>
          </p:cNvPicPr>
          <p:nvPr/>
        </p:nvPicPr>
        <p:blipFill>
          <a:blip r:embed="rId3"/>
          <a:stretch>
            <a:fillRect/>
          </a:stretch>
        </p:blipFill>
        <p:spPr>
          <a:xfrm>
            <a:off x="1624055" y="1935480"/>
            <a:ext cx="2449367" cy="3243757"/>
          </a:xfrm>
          <a:prstGeom prst="rect">
            <a:avLst/>
          </a:prstGeom>
          <a:effectLst>
            <a:outerShdw blurRad="50800" dist="38100" dir="5400000" algn="t" rotWithShape="0">
              <a:prstClr val="black">
                <a:alpha val="43000"/>
              </a:prstClr>
            </a:outerShdw>
          </a:effectLst>
        </p:spPr>
      </p:pic>
      <p:pic>
        <p:nvPicPr>
          <p:cNvPr id="6" name="Εικόνα 5">
            <a:extLst>
              <a:ext uri="{FF2B5EF4-FFF2-40B4-BE49-F238E27FC236}">
                <a16:creationId xmlns:a16="http://schemas.microsoft.com/office/drawing/2014/main" id="{9AE24BAB-BE54-57E4-B69A-EAFF4C540477}"/>
              </a:ext>
            </a:extLst>
          </p:cNvPr>
          <p:cNvPicPr>
            <a:picLocks noChangeAspect="1"/>
          </p:cNvPicPr>
          <p:nvPr/>
        </p:nvPicPr>
        <p:blipFill>
          <a:blip r:embed="rId4"/>
          <a:stretch>
            <a:fillRect/>
          </a:stretch>
        </p:blipFill>
        <p:spPr>
          <a:xfrm>
            <a:off x="5582492" y="1932432"/>
            <a:ext cx="4029087" cy="3243757"/>
          </a:xfrm>
          <a:prstGeom prst="rect">
            <a:avLst/>
          </a:prstGeom>
          <a:effectLst>
            <a:outerShdw blurRad="50800" dist="38100" dir="5400000" algn="t" rotWithShape="0">
              <a:prstClr val="black">
                <a:alpha val="43000"/>
              </a:prstClr>
            </a:outerShdw>
          </a:effectLst>
        </p:spPr>
      </p:pic>
      <p:sp>
        <p:nvSpPr>
          <p:cNvPr id="4" name="Θέση αριθμού διαφάνειας 3">
            <a:extLst>
              <a:ext uri="{FF2B5EF4-FFF2-40B4-BE49-F238E27FC236}">
                <a16:creationId xmlns:a16="http://schemas.microsoft.com/office/drawing/2014/main" id="{E6CAD0B6-321E-21D2-2EB2-1B05EF3684D0}"/>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4DC84BEE-885A-4028-9E8E-98A823D4665D}" type="slidenum">
              <a:rPr lang="en-US" smtClean="0"/>
              <a:pPr defTabSz="914400">
                <a:spcAft>
                  <a:spcPts val="600"/>
                </a:spcAft>
              </a:pPr>
              <a:t>23</a:t>
            </a:fld>
            <a:endParaRPr lang="en-US"/>
          </a:p>
        </p:txBody>
      </p:sp>
      <p:sp>
        <p:nvSpPr>
          <p:cNvPr id="10" name="TextBox 9">
            <a:extLst>
              <a:ext uri="{FF2B5EF4-FFF2-40B4-BE49-F238E27FC236}">
                <a16:creationId xmlns:a16="http://schemas.microsoft.com/office/drawing/2014/main" id="{CD295176-F176-4347-5E6E-C09EF80DD8E3}"/>
              </a:ext>
            </a:extLst>
          </p:cNvPr>
          <p:cNvSpPr txBox="1"/>
          <p:nvPr/>
        </p:nvSpPr>
        <p:spPr>
          <a:xfrm>
            <a:off x="759284" y="5439603"/>
            <a:ext cx="9164206" cy="131693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u="none" strike="noStrike" baseline="0" dirty="0" err="1">
                <a:latin typeface="+mj-lt"/>
                <a:ea typeface="+mj-ea"/>
                <a:cs typeface="+mj-cs"/>
              </a:rPr>
              <a:t>Κό</a:t>
            </a:r>
            <a:r>
              <a:rPr lang="en-US" u="none" strike="noStrike" baseline="0" dirty="0">
                <a:latin typeface="+mj-lt"/>
                <a:ea typeface="+mj-ea"/>
                <a:cs typeface="+mj-cs"/>
              </a:rPr>
              <a:t>βουμε ένα μέρος της φλούδας από το υποκείμενο με πολύ λίγο ξύλο σε σχήμα</a:t>
            </a:r>
            <a:r>
              <a:rPr lang="el-GR" u="none" strike="noStrike" baseline="0" dirty="0">
                <a:latin typeface="+mj-lt"/>
                <a:ea typeface="+mj-ea"/>
                <a:cs typeface="+mj-cs"/>
              </a:rPr>
              <a:t> </a:t>
            </a:r>
            <a:r>
              <a:rPr lang="en-US" u="none" strike="noStrike" baseline="0" dirty="0" err="1">
                <a:latin typeface="+mj-lt"/>
                <a:ea typeface="+mj-ea"/>
                <a:cs typeface="+mj-cs"/>
              </a:rPr>
              <a:t>σφήν</a:t>
            </a:r>
            <a:r>
              <a:rPr lang="en-US" u="none" strike="noStrike" baseline="0" dirty="0">
                <a:latin typeface="+mj-lt"/>
                <a:ea typeface="+mj-ea"/>
                <a:cs typeface="+mj-cs"/>
              </a:rPr>
              <a:t>ας</a:t>
            </a:r>
            <a:endParaRPr lang="en-US" dirty="0">
              <a:latin typeface="+mj-lt"/>
              <a:ea typeface="+mj-ea"/>
              <a:cs typeface="+mj-cs"/>
            </a:endParaRPr>
          </a:p>
        </p:txBody>
      </p:sp>
      <p:sp>
        <p:nvSpPr>
          <p:cNvPr id="3" name="TextBox 2">
            <a:extLst>
              <a:ext uri="{FF2B5EF4-FFF2-40B4-BE49-F238E27FC236}">
                <a16:creationId xmlns:a16="http://schemas.microsoft.com/office/drawing/2014/main" id="{A9B5AB8D-97F2-BE9E-2520-4D4AA854A161}"/>
              </a:ext>
            </a:extLst>
          </p:cNvPr>
          <p:cNvSpPr txBox="1"/>
          <p:nvPr/>
        </p:nvSpPr>
        <p:spPr>
          <a:xfrm>
            <a:off x="3900256" y="310240"/>
            <a:ext cx="6096000" cy="369332"/>
          </a:xfrm>
          <a:prstGeom prst="rect">
            <a:avLst/>
          </a:prstGeom>
          <a:noFill/>
        </p:spPr>
        <p:txBody>
          <a:bodyPr wrap="square">
            <a:spAutoFit/>
          </a:bodyPr>
          <a:lstStyle/>
          <a:p>
            <a:r>
              <a:rPr lang="el-GR" b="1" i="0" u="none" strike="noStrike" baseline="0" dirty="0">
                <a:latin typeface="Arial,Bold"/>
              </a:rPr>
              <a:t>Επιτόπιοι εμβολιασμοί</a:t>
            </a:r>
            <a:endParaRPr lang="el-GR" dirty="0"/>
          </a:p>
        </p:txBody>
      </p:sp>
    </p:spTree>
    <p:extLst>
      <p:ext uri="{BB962C8B-B14F-4D97-AF65-F5344CB8AC3E}">
        <p14:creationId xmlns:p14="http://schemas.microsoft.com/office/powerpoint/2010/main" val="1982498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1ADDFA-C818-3E18-3EB9-5B8EA1E2D79D}"/>
              </a:ext>
            </a:extLst>
          </p:cNvPr>
          <p:cNvSpPr>
            <a:spLocks noGrp="1"/>
          </p:cNvSpPr>
          <p:nvPr>
            <p:ph type="title"/>
          </p:nvPr>
        </p:nvSpPr>
        <p:spPr/>
        <p:txBody>
          <a:bodyPr/>
          <a:lstStyle/>
          <a:p>
            <a:r>
              <a:rPr lang="el-GR" b="1" i="0" u="none" strike="noStrike" baseline="0" dirty="0">
                <a:latin typeface="Arial,Bold"/>
              </a:rPr>
              <a:t>Επιτόπιοι εμβολιασμοί</a:t>
            </a:r>
            <a:br>
              <a:rPr lang="el-GR" dirty="0"/>
            </a:br>
            <a:endParaRPr lang="el-GR" dirty="0"/>
          </a:p>
        </p:txBody>
      </p:sp>
      <p:pic>
        <p:nvPicPr>
          <p:cNvPr id="8" name="Θέση περιεχομένου 7">
            <a:extLst>
              <a:ext uri="{FF2B5EF4-FFF2-40B4-BE49-F238E27FC236}">
                <a16:creationId xmlns:a16="http://schemas.microsoft.com/office/drawing/2014/main" id="{CE07B32B-93D1-C597-ADFE-B8936F52A9FC}"/>
              </a:ext>
            </a:extLst>
          </p:cNvPr>
          <p:cNvPicPr>
            <a:picLocks noGrp="1" noChangeAspect="1"/>
          </p:cNvPicPr>
          <p:nvPr>
            <p:ph idx="1"/>
          </p:nvPr>
        </p:nvPicPr>
        <p:blipFill>
          <a:blip r:embed="rId2"/>
          <a:stretch>
            <a:fillRect/>
          </a:stretch>
        </p:blipFill>
        <p:spPr>
          <a:xfrm>
            <a:off x="7614866" y="1853248"/>
            <a:ext cx="2586821" cy="2042227"/>
          </a:xfrm>
        </p:spPr>
      </p:pic>
      <p:sp>
        <p:nvSpPr>
          <p:cNvPr id="4" name="Θέση αριθμού διαφάνειας 3">
            <a:extLst>
              <a:ext uri="{FF2B5EF4-FFF2-40B4-BE49-F238E27FC236}">
                <a16:creationId xmlns:a16="http://schemas.microsoft.com/office/drawing/2014/main" id="{44AB60EA-E211-3748-3E06-34061B2B1251}"/>
              </a:ext>
            </a:extLst>
          </p:cNvPr>
          <p:cNvSpPr>
            <a:spLocks noGrp="1"/>
          </p:cNvSpPr>
          <p:nvPr>
            <p:ph type="sldNum" sz="quarter" idx="12"/>
          </p:nvPr>
        </p:nvSpPr>
        <p:spPr/>
        <p:txBody>
          <a:bodyPr/>
          <a:lstStyle/>
          <a:p>
            <a:fld id="{4DC84BEE-885A-4028-9E8E-98A823D4665D}" type="slidenum">
              <a:rPr lang="el-GR" smtClean="0"/>
              <a:t>24</a:t>
            </a:fld>
            <a:endParaRPr lang="el-GR"/>
          </a:p>
        </p:txBody>
      </p:sp>
      <p:pic>
        <p:nvPicPr>
          <p:cNvPr id="6" name="Εικόνα 5">
            <a:extLst>
              <a:ext uri="{FF2B5EF4-FFF2-40B4-BE49-F238E27FC236}">
                <a16:creationId xmlns:a16="http://schemas.microsoft.com/office/drawing/2014/main" id="{348832F5-A21B-3AF6-99F0-5AF0D5EFA740}"/>
              </a:ext>
            </a:extLst>
          </p:cNvPr>
          <p:cNvPicPr>
            <a:picLocks noChangeAspect="1"/>
          </p:cNvPicPr>
          <p:nvPr/>
        </p:nvPicPr>
        <p:blipFill>
          <a:blip r:embed="rId3"/>
          <a:stretch>
            <a:fillRect/>
          </a:stretch>
        </p:blipFill>
        <p:spPr>
          <a:xfrm>
            <a:off x="871958" y="1901095"/>
            <a:ext cx="3069076" cy="2109990"/>
          </a:xfrm>
          <a:prstGeom prst="rect">
            <a:avLst/>
          </a:prstGeom>
        </p:spPr>
      </p:pic>
      <p:sp>
        <p:nvSpPr>
          <p:cNvPr id="10" name="TextBox 9">
            <a:extLst>
              <a:ext uri="{FF2B5EF4-FFF2-40B4-BE49-F238E27FC236}">
                <a16:creationId xmlns:a16="http://schemas.microsoft.com/office/drawing/2014/main" id="{A51157B0-CEA2-66C6-648D-82A72486CD68}"/>
              </a:ext>
            </a:extLst>
          </p:cNvPr>
          <p:cNvSpPr txBox="1"/>
          <p:nvPr/>
        </p:nvSpPr>
        <p:spPr>
          <a:xfrm>
            <a:off x="345952" y="4373957"/>
            <a:ext cx="4782844" cy="2031325"/>
          </a:xfrm>
          <a:prstGeom prst="rect">
            <a:avLst/>
          </a:prstGeom>
          <a:noFill/>
        </p:spPr>
        <p:txBody>
          <a:bodyPr wrap="square">
            <a:spAutoFit/>
          </a:bodyPr>
          <a:lstStyle/>
          <a:p>
            <a:pPr algn="l"/>
            <a:r>
              <a:rPr lang="el-GR" sz="1800" b="0" i="0" u="none" strike="noStrike" baseline="0" dirty="0">
                <a:latin typeface="Arial" panose="020B0604020202020204" pitchFamily="34" charset="0"/>
              </a:rPr>
              <a:t>Αφαιρούμε από το εμβόλιο το μάτι, το οποίο πρέπει να είναι καλά ¨ψημένο¨, με λίγο ξύλο, σε σχήμα σφήνας, όπως ακριβώς φαίνεται στη φωτογραφία</a:t>
            </a:r>
          </a:p>
          <a:p>
            <a:pPr algn="l"/>
            <a:r>
              <a:rPr lang="el-GR" sz="1800" b="0" i="0" u="none" strike="noStrike" baseline="0" dirty="0">
                <a:latin typeface="Arial" panose="020B0604020202020204" pitchFamily="34" charset="0"/>
              </a:rPr>
              <a:t>Τοποθετούμε το μάτι μέχρι να το χρησιμοποιήσουμε μέσα στο νερό, ώστε να μην αφυδατωθεί.</a:t>
            </a:r>
            <a:endParaRPr lang="el-GR" dirty="0"/>
          </a:p>
        </p:txBody>
      </p:sp>
      <p:sp>
        <p:nvSpPr>
          <p:cNvPr id="12" name="TextBox 11">
            <a:extLst>
              <a:ext uri="{FF2B5EF4-FFF2-40B4-BE49-F238E27FC236}">
                <a16:creationId xmlns:a16="http://schemas.microsoft.com/office/drawing/2014/main" id="{124D87C3-2031-C358-057B-B139FECAA893}"/>
              </a:ext>
            </a:extLst>
          </p:cNvPr>
          <p:cNvSpPr txBox="1"/>
          <p:nvPr/>
        </p:nvSpPr>
        <p:spPr>
          <a:xfrm>
            <a:off x="6028182" y="4373957"/>
            <a:ext cx="6094520" cy="2031325"/>
          </a:xfrm>
          <a:prstGeom prst="rect">
            <a:avLst/>
          </a:prstGeom>
          <a:noFill/>
        </p:spPr>
        <p:txBody>
          <a:bodyPr wrap="square">
            <a:spAutoFit/>
          </a:bodyPr>
          <a:lstStyle/>
          <a:p>
            <a:r>
              <a:rPr lang="el-GR" dirty="0"/>
              <a:t>Τοποθετούμε το μάτι από το εμβόλιο μέσα στην τομή του υποκειμένου. Οι τομές στο υποκείμενο και στο</a:t>
            </a:r>
          </a:p>
          <a:p>
            <a:r>
              <a:rPr lang="el-GR" dirty="0"/>
              <a:t>εμβόλιο πρέπει να έχουν τις ίδιες διαστάσεις, ώστε όταν τοποθετηθεί το μάτι μέσα στη σχισμή, η επαφή</a:t>
            </a:r>
          </a:p>
          <a:p>
            <a:r>
              <a:rPr lang="el-GR" dirty="0"/>
              <a:t>να είναι τέλεια. Στο εμπόριο κυκλοφορούν διάφορες μηχανές που πετυχαίνουν τομές ακριβώς ιδίων</a:t>
            </a:r>
          </a:p>
          <a:p>
            <a:r>
              <a:rPr lang="el-GR" dirty="0"/>
              <a:t>διαστάσεων στο υποκείμενο και στο εμβόλιο.</a:t>
            </a:r>
          </a:p>
        </p:txBody>
      </p:sp>
    </p:spTree>
    <p:extLst>
      <p:ext uri="{BB962C8B-B14F-4D97-AF65-F5344CB8AC3E}">
        <p14:creationId xmlns:p14="http://schemas.microsoft.com/office/powerpoint/2010/main" val="3235838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E8F3DB-3E75-D913-3DDD-66FFBDDBCCE3}"/>
              </a:ext>
            </a:extLst>
          </p:cNvPr>
          <p:cNvSpPr>
            <a:spLocks noGrp="1"/>
          </p:cNvSpPr>
          <p:nvPr>
            <p:ph type="title"/>
          </p:nvPr>
        </p:nvSpPr>
        <p:spPr>
          <a:xfrm>
            <a:off x="6745638" y="452718"/>
            <a:ext cx="3305195" cy="1400530"/>
          </a:xfrm>
        </p:spPr>
        <p:txBody>
          <a:bodyPr>
            <a:normAutofit/>
          </a:bodyPr>
          <a:lstStyle/>
          <a:p>
            <a:r>
              <a:rPr lang="el-GR" sz="3900" b="1" i="0" u="none" strike="noStrike" baseline="0">
                <a:latin typeface="Arial,Bold"/>
              </a:rPr>
              <a:t>Επιτόπιοι εμβολιασμοί</a:t>
            </a:r>
            <a:endParaRPr lang="el-GR" sz="3900"/>
          </a:p>
        </p:txBody>
      </p:sp>
      <p:pic>
        <p:nvPicPr>
          <p:cNvPr id="5" name="Εικόνα 4">
            <a:extLst>
              <a:ext uri="{FF2B5EF4-FFF2-40B4-BE49-F238E27FC236}">
                <a16:creationId xmlns:a16="http://schemas.microsoft.com/office/drawing/2014/main" id="{028F0A66-911B-FC16-AFAE-9DE11220360F}"/>
              </a:ext>
            </a:extLst>
          </p:cNvPr>
          <p:cNvPicPr>
            <a:picLocks noChangeAspect="1"/>
          </p:cNvPicPr>
          <p:nvPr/>
        </p:nvPicPr>
        <p:blipFill rotWithShape="1">
          <a:blip r:embed="rId3"/>
          <a:srcRect l="11385" r="7642" b="-1"/>
          <a:stretch/>
        </p:blipFill>
        <p:spPr>
          <a:xfrm>
            <a:off x="20" y="10"/>
            <a:ext cx="6094390" cy="4233660"/>
          </a:xfrm>
          <a:prstGeom prst="rect">
            <a:avLst/>
          </a:prstGeom>
        </p:spPr>
      </p:pic>
      <p:sp>
        <p:nvSpPr>
          <p:cNvPr id="4" name="Θέση αριθμού διαφάνειας 3">
            <a:extLst>
              <a:ext uri="{FF2B5EF4-FFF2-40B4-BE49-F238E27FC236}">
                <a16:creationId xmlns:a16="http://schemas.microsoft.com/office/drawing/2014/main" id="{6C9D4D78-E749-05B0-F9FD-620C2608414D}"/>
              </a:ext>
            </a:extLst>
          </p:cNvPr>
          <p:cNvSpPr>
            <a:spLocks noGrp="1"/>
          </p:cNvSpPr>
          <p:nvPr>
            <p:ph type="sldNum" sz="quarter" idx="12"/>
          </p:nvPr>
        </p:nvSpPr>
        <p:spPr>
          <a:xfrm>
            <a:off x="10352540" y="295729"/>
            <a:ext cx="838199" cy="767687"/>
          </a:xfrm>
        </p:spPr>
        <p:txBody>
          <a:bodyPr>
            <a:normAutofit/>
          </a:bodyPr>
          <a:lstStyle/>
          <a:p>
            <a:pPr>
              <a:spcAft>
                <a:spcPts val="600"/>
              </a:spcAft>
            </a:pPr>
            <a:fld id="{4DC84BEE-885A-4028-9E8E-98A823D4665D}" type="slidenum">
              <a:rPr lang="el-GR" smtClean="0"/>
              <a:pPr>
                <a:spcAft>
                  <a:spcPts val="600"/>
                </a:spcAft>
              </a:pPr>
              <a:t>25</a:t>
            </a:fld>
            <a:endParaRPr lang="el-GR"/>
          </a:p>
        </p:txBody>
      </p:sp>
      <p:pic>
        <p:nvPicPr>
          <p:cNvPr id="7" name="Εικόνα 6">
            <a:extLst>
              <a:ext uri="{FF2B5EF4-FFF2-40B4-BE49-F238E27FC236}">
                <a16:creationId xmlns:a16="http://schemas.microsoft.com/office/drawing/2014/main" id="{4EB0421E-A53A-454B-6C29-7832A6FB2779}"/>
              </a:ext>
            </a:extLst>
          </p:cNvPr>
          <p:cNvPicPr>
            <a:picLocks noChangeAspect="1"/>
          </p:cNvPicPr>
          <p:nvPr/>
        </p:nvPicPr>
        <p:blipFill rotWithShape="1">
          <a:blip r:embed="rId4"/>
          <a:srcRect l="11562" r="1336" b="-3"/>
          <a:stretch/>
        </p:blipFill>
        <p:spPr>
          <a:xfrm>
            <a:off x="3047225" y="4234133"/>
            <a:ext cx="3047185" cy="2623867"/>
          </a:xfrm>
          <a:prstGeom prst="rect">
            <a:avLst/>
          </a:prstGeom>
        </p:spPr>
      </p:pic>
      <p:pic>
        <p:nvPicPr>
          <p:cNvPr id="6" name="Εικόνα 5">
            <a:extLst>
              <a:ext uri="{FF2B5EF4-FFF2-40B4-BE49-F238E27FC236}">
                <a16:creationId xmlns:a16="http://schemas.microsoft.com/office/drawing/2014/main" id="{D5FB85A3-464B-8D02-22B7-EDE77A4DB7EF}"/>
              </a:ext>
            </a:extLst>
          </p:cNvPr>
          <p:cNvPicPr>
            <a:picLocks noChangeAspect="1"/>
          </p:cNvPicPr>
          <p:nvPr/>
        </p:nvPicPr>
        <p:blipFill rotWithShape="1">
          <a:blip r:embed="rId5"/>
          <a:srcRect l="5870" r="7027" b="-3"/>
          <a:stretch/>
        </p:blipFill>
        <p:spPr>
          <a:xfrm>
            <a:off x="10" y="4234133"/>
            <a:ext cx="3047205" cy="2623867"/>
          </a:xfrm>
          <a:prstGeom prst="rect">
            <a:avLst/>
          </a:prstGeom>
        </p:spPr>
      </p:pic>
      <p:cxnSp>
        <p:nvCxnSpPr>
          <p:cNvPr id="12" name="Straight Connector 11">
            <a:extLst>
              <a:ext uri="{FF2B5EF4-FFF2-40B4-BE49-F238E27FC236}">
                <a16:creationId xmlns:a16="http://schemas.microsoft.com/office/drawing/2014/main" id="{A8C48A48-4BAC-4484-AA23-1963FCBB9D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7205" y="4233670"/>
            <a:ext cx="0" cy="262386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7E7BC8-FA73-4AA8-96DB-4ACDFCDF02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33670"/>
            <a:ext cx="609441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B73D88D-2FC6-F311-8D1C-DF97B50C017D}"/>
              </a:ext>
            </a:extLst>
          </p:cNvPr>
          <p:cNvSpPr>
            <a:spLocks noGrp="1"/>
          </p:cNvSpPr>
          <p:nvPr>
            <p:ph idx="1"/>
          </p:nvPr>
        </p:nvSpPr>
        <p:spPr>
          <a:xfrm>
            <a:off x="6745338" y="2052918"/>
            <a:ext cx="3304515" cy="4195481"/>
          </a:xfrm>
        </p:spPr>
        <p:txBody>
          <a:bodyPr>
            <a:normAutofit/>
          </a:bodyPr>
          <a:lstStyle/>
          <a:p>
            <a:r>
              <a:rPr lang="el-GR" b="0" i="0" u="none" strike="noStrike" baseline="0">
                <a:latin typeface="Arial" panose="020B0604020202020204" pitchFamily="34" charset="0"/>
              </a:rPr>
              <a:t>Ακολουθεί επιμελημένο δέσιμο, σκέπασμα του εμβολίου με ένα αμπελόφυλλο και ελαφρύ παράχωμα για να διατηρήσει την υγρασία του. Το μέρος του εμβολιασμού καλό είναι να μείνει καλυμμένο με χώμα όλο το χειμώνα, για να προφυλαχτεί από τις χαμηλές θερμοκρασίες</a:t>
            </a:r>
            <a:endParaRPr lang="el-GR"/>
          </a:p>
        </p:txBody>
      </p:sp>
    </p:spTree>
    <p:extLst>
      <p:ext uri="{BB962C8B-B14F-4D97-AF65-F5344CB8AC3E}">
        <p14:creationId xmlns:p14="http://schemas.microsoft.com/office/powerpoint/2010/main" val="1044909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8" name="Picture 17">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Freeform: Shape 23">
            <a:extLst>
              <a:ext uri="{FF2B5EF4-FFF2-40B4-BE49-F238E27FC236}">
                <a16:creationId xmlns:a16="http://schemas.microsoft.com/office/drawing/2014/main" id="{3484F10F-334C-431A-8E30-B66B496C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475977" y="-475977"/>
            <a:ext cx="6858000" cy="7809953"/>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txBody>
          <a:bodyPr/>
          <a:lstStyle/>
          <a:p>
            <a:endParaRPr lang="el-GR"/>
          </a:p>
        </p:txBody>
      </p:sp>
      <p:pic>
        <p:nvPicPr>
          <p:cNvPr id="5" name="Θέση περιεχομένου 4">
            <a:extLst>
              <a:ext uri="{FF2B5EF4-FFF2-40B4-BE49-F238E27FC236}">
                <a16:creationId xmlns:a16="http://schemas.microsoft.com/office/drawing/2014/main" id="{F6D33E73-EDEC-A016-5A03-450FF76C9351}"/>
              </a:ext>
            </a:extLst>
          </p:cNvPr>
          <p:cNvPicPr>
            <a:picLocks noGrp="1" noChangeAspect="1"/>
          </p:cNvPicPr>
          <p:nvPr>
            <p:ph idx="1"/>
          </p:nvPr>
        </p:nvPicPr>
        <p:blipFill>
          <a:blip r:embed="rId7"/>
          <a:stretch>
            <a:fillRect/>
          </a:stretch>
        </p:blipFill>
        <p:spPr>
          <a:xfrm>
            <a:off x="289583" y="122167"/>
            <a:ext cx="9164883" cy="3394174"/>
          </a:xfrm>
          <a:prstGeom prst="rect">
            <a:avLst/>
          </a:prstGeom>
          <a:effectLst/>
        </p:spPr>
      </p:pic>
      <p:sp>
        <p:nvSpPr>
          <p:cNvPr id="26" name="Freeform 31">
            <a:extLst>
              <a:ext uri="{FF2B5EF4-FFF2-40B4-BE49-F238E27FC236}">
                <a16:creationId xmlns:a16="http://schemas.microsoft.com/office/drawing/2014/main" id="{AEA0BB24-2B23-4B19-996F-58DA607EE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Εικόνα 6">
            <a:extLst>
              <a:ext uri="{FF2B5EF4-FFF2-40B4-BE49-F238E27FC236}">
                <a16:creationId xmlns:a16="http://schemas.microsoft.com/office/drawing/2014/main" id="{494029AC-58CB-A1B3-66EC-EB0FE50A84FF}"/>
              </a:ext>
            </a:extLst>
          </p:cNvPr>
          <p:cNvPicPr>
            <a:picLocks noChangeAspect="1"/>
          </p:cNvPicPr>
          <p:nvPr/>
        </p:nvPicPr>
        <p:blipFill>
          <a:blip r:embed="rId8"/>
          <a:stretch>
            <a:fillRect/>
          </a:stretch>
        </p:blipFill>
        <p:spPr>
          <a:xfrm>
            <a:off x="289582" y="3414839"/>
            <a:ext cx="9164883" cy="3394174"/>
          </a:xfrm>
          <a:prstGeom prst="rect">
            <a:avLst/>
          </a:prstGeom>
          <a:effectLst/>
        </p:spPr>
      </p:pic>
      <p:sp>
        <p:nvSpPr>
          <p:cNvPr id="11" name="TextBox 10">
            <a:extLst>
              <a:ext uri="{FF2B5EF4-FFF2-40B4-BE49-F238E27FC236}">
                <a16:creationId xmlns:a16="http://schemas.microsoft.com/office/drawing/2014/main" id="{9042AD84-5B3E-360F-E167-0A4A288593B0}"/>
              </a:ext>
            </a:extLst>
          </p:cNvPr>
          <p:cNvSpPr txBox="1"/>
          <p:nvPr/>
        </p:nvSpPr>
        <p:spPr>
          <a:xfrm>
            <a:off x="9744046" y="2379217"/>
            <a:ext cx="2447953" cy="1754326"/>
          </a:xfrm>
          <a:prstGeom prst="rect">
            <a:avLst/>
          </a:prstGeom>
          <a:noFill/>
        </p:spPr>
        <p:txBody>
          <a:bodyPr wrap="square">
            <a:spAutoFit/>
          </a:bodyPr>
          <a:lstStyle/>
          <a:p>
            <a:r>
              <a:rPr lang="el-GR" dirty="0"/>
              <a:t>Τα στάδια προετοιμασίας σε υποκείμενο και εμβόλιο για τον </a:t>
            </a:r>
            <a:r>
              <a:rPr lang="el-GR" dirty="0" err="1"/>
              <a:t>Ημιμαγιόρκειο</a:t>
            </a:r>
            <a:r>
              <a:rPr lang="el-GR" dirty="0"/>
              <a:t> εμβολιασμό</a:t>
            </a:r>
          </a:p>
        </p:txBody>
      </p:sp>
      <p:sp>
        <p:nvSpPr>
          <p:cNvPr id="2" name="Θέση αριθμού διαφάνειας 1">
            <a:extLst>
              <a:ext uri="{FF2B5EF4-FFF2-40B4-BE49-F238E27FC236}">
                <a16:creationId xmlns:a16="http://schemas.microsoft.com/office/drawing/2014/main" id="{DE55D283-1552-789B-5D22-5069B778958E}"/>
              </a:ext>
            </a:extLst>
          </p:cNvPr>
          <p:cNvSpPr>
            <a:spLocks noGrp="1"/>
          </p:cNvSpPr>
          <p:nvPr>
            <p:ph type="sldNum" sz="quarter" idx="12"/>
          </p:nvPr>
        </p:nvSpPr>
        <p:spPr/>
        <p:txBody>
          <a:bodyPr/>
          <a:lstStyle/>
          <a:p>
            <a:fld id="{C7740134-2DF2-465D-B103-9930DB7CB8D7}" type="slidenum">
              <a:rPr lang="el-GR" smtClean="0"/>
              <a:t>26</a:t>
            </a:fld>
            <a:endParaRPr lang="el-GR"/>
          </a:p>
        </p:txBody>
      </p:sp>
    </p:spTree>
    <p:extLst>
      <p:ext uri="{BB962C8B-B14F-4D97-AF65-F5344CB8AC3E}">
        <p14:creationId xmlns:p14="http://schemas.microsoft.com/office/powerpoint/2010/main" val="61433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useBgFill="1">
        <p:nvSpPr>
          <p:cNvPr id="24" name="Rectangle 23">
            <a:extLst>
              <a:ext uri="{FF2B5EF4-FFF2-40B4-BE49-F238E27FC236}">
                <a16:creationId xmlns:a16="http://schemas.microsoft.com/office/drawing/2014/main" id="{D27CF008-4B18-436D-B2D5-C1346C12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22DAD8-5F67-4B73-ADA9-06EF381F7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pic>
        <p:nvPicPr>
          <p:cNvPr id="5" name="Θέση περιεχομένου 4">
            <a:extLst>
              <a:ext uri="{FF2B5EF4-FFF2-40B4-BE49-F238E27FC236}">
                <a16:creationId xmlns:a16="http://schemas.microsoft.com/office/drawing/2014/main" id="{B5125A5E-DF00-00DE-FDB3-289B0DE869CE}"/>
              </a:ext>
            </a:extLst>
          </p:cNvPr>
          <p:cNvPicPr>
            <a:picLocks noGrp="1" noChangeAspect="1"/>
          </p:cNvPicPr>
          <p:nvPr>
            <p:ph idx="1"/>
          </p:nvPr>
        </p:nvPicPr>
        <p:blipFill>
          <a:blip r:embed="rId6"/>
          <a:stretch>
            <a:fillRect/>
          </a:stretch>
        </p:blipFill>
        <p:spPr>
          <a:xfrm>
            <a:off x="635458" y="640081"/>
            <a:ext cx="8888570" cy="3291844"/>
          </a:xfrm>
          <a:prstGeom prst="rect">
            <a:avLst/>
          </a:prstGeom>
          <a:effectLst/>
        </p:spPr>
      </p:pic>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61C827D-2D4F-E06A-8113-EA9C92865366}"/>
              </a:ext>
            </a:extLst>
          </p:cNvPr>
          <p:cNvSpPr>
            <a:spLocks noGrp="1"/>
          </p:cNvSpPr>
          <p:nvPr>
            <p:ph type="title"/>
          </p:nvPr>
        </p:nvSpPr>
        <p:spPr>
          <a:xfrm>
            <a:off x="636916" y="4854346"/>
            <a:ext cx="9149350" cy="868026"/>
          </a:xfrm>
        </p:spPr>
        <p:txBody>
          <a:bodyPr vert="horz" lIns="91440" tIns="45720" rIns="91440" bIns="45720" rtlCol="0" anchor="b">
            <a:normAutofit/>
          </a:bodyPr>
          <a:lstStyle/>
          <a:p>
            <a:pPr>
              <a:lnSpc>
                <a:spcPct val="90000"/>
              </a:lnSpc>
            </a:pPr>
            <a:r>
              <a:rPr lang="en-US" sz="2600" b="0" i="0" u="none" strike="noStrike" kern="1200" baseline="0">
                <a:solidFill>
                  <a:srgbClr val="EBEBEB"/>
                </a:solidFill>
                <a:latin typeface="+mj-lt"/>
                <a:ea typeface="+mj-ea"/>
                <a:cs typeface="+mj-cs"/>
              </a:rPr>
              <a:t>Τοποθέτηση του εμβολίου στο υποκείμενο και δέσιμο με ράφια στον Ημιμαγιόρκειο εμβ/σμό</a:t>
            </a:r>
            <a:endParaRPr lang="en-US" sz="2600" b="0" i="0" kern="1200">
              <a:solidFill>
                <a:srgbClr val="EBEBEB"/>
              </a:solidFill>
              <a:latin typeface="+mj-lt"/>
              <a:ea typeface="+mj-ea"/>
              <a:cs typeface="+mj-cs"/>
            </a:endParaRPr>
          </a:p>
        </p:txBody>
      </p:sp>
      <p:sp>
        <p:nvSpPr>
          <p:cNvPr id="3" name="Θέση αριθμού διαφάνειας 2">
            <a:extLst>
              <a:ext uri="{FF2B5EF4-FFF2-40B4-BE49-F238E27FC236}">
                <a16:creationId xmlns:a16="http://schemas.microsoft.com/office/drawing/2014/main" id="{D0B4EE0E-4B96-E5A6-CD5D-4B0B3031FB00}"/>
              </a:ext>
            </a:extLst>
          </p:cNvPr>
          <p:cNvSpPr>
            <a:spLocks noGrp="1"/>
          </p:cNvSpPr>
          <p:nvPr>
            <p:ph type="sldNum" sz="quarter" idx="12"/>
          </p:nvPr>
        </p:nvSpPr>
        <p:spPr/>
        <p:txBody>
          <a:bodyPr/>
          <a:lstStyle/>
          <a:p>
            <a:fld id="{C7740134-2DF2-465D-B103-9930DB7CB8D7}" type="slidenum">
              <a:rPr lang="el-GR" smtClean="0"/>
              <a:t>27</a:t>
            </a:fld>
            <a:endParaRPr lang="el-GR"/>
          </a:p>
        </p:txBody>
      </p:sp>
    </p:spTree>
    <p:extLst>
      <p:ext uri="{BB962C8B-B14F-4D97-AF65-F5344CB8AC3E}">
        <p14:creationId xmlns:p14="http://schemas.microsoft.com/office/powerpoint/2010/main" val="37772306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8" name="Picture 17">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Rectangle 23">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53C2E2F-7AFF-37DD-6096-6D4BC51B403B}"/>
              </a:ext>
            </a:extLst>
          </p:cNvPr>
          <p:cNvPicPr>
            <a:picLocks noChangeAspect="1"/>
          </p:cNvPicPr>
          <p:nvPr/>
        </p:nvPicPr>
        <p:blipFill>
          <a:blip r:embed="rId6"/>
          <a:stretch>
            <a:fillRect/>
          </a:stretch>
        </p:blipFill>
        <p:spPr>
          <a:xfrm>
            <a:off x="1012339" y="643467"/>
            <a:ext cx="4396772" cy="5571066"/>
          </a:xfrm>
          <a:prstGeom prst="rect">
            <a:avLst/>
          </a:prstGeom>
        </p:spPr>
      </p:pic>
      <p:sp useBgFill="1">
        <p:nvSpPr>
          <p:cNvPr id="28" name="Rectangle 27">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081C2B94-09FC-B49E-3FB0-FBF6AB9CF922}"/>
              </a:ext>
            </a:extLst>
          </p:cNvPr>
          <p:cNvPicPr>
            <a:picLocks noChangeAspect="1"/>
          </p:cNvPicPr>
          <p:nvPr/>
        </p:nvPicPr>
        <p:blipFill>
          <a:blip r:embed="rId7"/>
          <a:stretch>
            <a:fillRect/>
          </a:stretch>
        </p:blipFill>
        <p:spPr>
          <a:xfrm>
            <a:off x="6423321" y="1359149"/>
            <a:ext cx="5134516" cy="4129539"/>
          </a:xfrm>
          <a:prstGeom prst="rect">
            <a:avLst/>
          </a:prstGeom>
        </p:spPr>
      </p:pic>
      <p:sp>
        <p:nvSpPr>
          <p:cNvPr id="9" name="TextBox 8">
            <a:extLst>
              <a:ext uri="{FF2B5EF4-FFF2-40B4-BE49-F238E27FC236}">
                <a16:creationId xmlns:a16="http://schemas.microsoft.com/office/drawing/2014/main" id="{524D8726-15A2-CF44-35D5-F39C904DF899}"/>
              </a:ext>
            </a:extLst>
          </p:cNvPr>
          <p:cNvSpPr txBox="1"/>
          <p:nvPr/>
        </p:nvSpPr>
        <p:spPr>
          <a:xfrm>
            <a:off x="1588523" y="5911334"/>
            <a:ext cx="3252184" cy="369332"/>
          </a:xfrm>
          <a:prstGeom prst="rect">
            <a:avLst/>
          </a:prstGeom>
          <a:noFill/>
        </p:spPr>
        <p:txBody>
          <a:bodyPr wrap="square">
            <a:spAutoFit/>
          </a:bodyPr>
          <a:lstStyle/>
          <a:p>
            <a:r>
              <a:rPr lang="el-GR" sz="1800" b="0" i="0" u="none" strike="noStrike" baseline="0" dirty="0" err="1">
                <a:latin typeface="DejaVuSans"/>
              </a:rPr>
              <a:t>Ημιμαγιόρκειος</a:t>
            </a:r>
            <a:r>
              <a:rPr lang="el-GR" sz="1800" b="0" i="0" u="none" strike="noStrike" baseline="0" dirty="0">
                <a:latin typeface="DejaVuSans"/>
              </a:rPr>
              <a:t> εμβολιασμός</a:t>
            </a:r>
            <a:endParaRPr lang="el-GR" dirty="0"/>
          </a:p>
        </p:txBody>
      </p:sp>
      <p:sp>
        <p:nvSpPr>
          <p:cNvPr id="11" name="TextBox 10">
            <a:extLst>
              <a:ext uri="{FF2B5EF4-FFF2-40B4-BE49-F238E27FC236}">
                <a16:creationId xmlns:a16="http://schemas.microsoft.com/office/drawing/2014/main" id="{86E5DFCA-1554-8482-27C5-C477B701F57D}"/>
              </a:ext>
            </a:extLst>
          </p:cNvPr>
          <p:cNvSpPr txBox="1"/>
          <p:nvPr/>
        </p:nvSpPr>
        <p:spPr>
          <a:xfrm>
            <a:off x="7736448" y="5746107"/>
            <a:ext cx="2732593" cy="369332"/>
          </a:xfrm>
          <a:prstGeom prst="rect">
            <a:avLst/>
          </a:prstGeom>
          <a:noFill/>
        </p:spPr>
        <p:txBody>
          <a:bodyPr wrap="square">
            <a:spAutoFit/>
          </a:bodyPr>
          <a:lstStyle/>
          <a:p>
            <a:r>
              <a:rPr lang="el-GR" sz="1800" b="0" i="0" u="none" strike="noStrike" baseline="0" dirty="0" err="1">
                <a:latin typeface="DejaVuSans"/>
              </a:rPr>
              <a:t>Μαγιόρκειος</a:t>
            </a:r>
            <a:r>
              <a:rPr lang="el-GR" sz="1800" b="0" i="0" u="none" strike="noStrike" baseline="0" dirty="0">
                <a:latin typeface="DejaVuSans"/>
              </a:rPr>
              <a:t> εμβολιασμός</a:t>
            </a:r>
            <a:endParaRPr lang="el-GR" dirty="0"/>
          </a:p>
        </p:txBody>
      </p:sp>
      <p:sp>
        <p:nvSpPr>
          <p:cNvPr id="2" name="Θέση αριθμού διαφάνειας 1">
            <a:extLst>
              <a:ext uri="{FF2B5EF4-FFF2-40B4-BE49-F238E27FC236}">
                <a16:creationId xmlns:a16="http://schemas.microsoft.com/office/drawing/2014/main" id="{226E8DB9-BB31-1A19-02DE-D8AC40280360}"/>
              </a:ext>
            </a:extLst>
          </p:cNvPr>
          <p:cNvSpPr>
            <a:spLocks noGrp="1"/>
          </p:cNvSpPr>
          <p:nvPr>
            <p:ph type="sldNum" sz="quarter" idx="12"/>
          </p:nvPr>
        </p:nvSpPr>
        <p:spPr/>
        <p:txBody>
          <a:bodyPr/>
          <a:lstStyle/>
          <a:p>
            <a:fld id="{C7740134-2DF2-465D-B103-9930DB7CB8D7}" type="slidenum">
              <a:rPr lang="el-GR" smtClean="0"/>
              <a:t>28</a:t>
            </a:fld>
            <a:endParaRPr lang="el-GR"/>
          </a:p>
        </p:txBody>
      </p:sp>
    </p:spTree>
    <p:extLst>
      <p:ext uri="{BB962C8B-B14F-4D97-AF65-F5344CB8AC3E}">
        <p14:creationId xmlns:p14="http://schemas.microsoft.com/office/powerpoint/2010/main" val="61469249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Freeform: Shape 12">
            <a:extLst>
              <a:ext uri="{FF2B5EF4-FFF2-40B4-BE49-F238E27FC236}">
                <a16:creationId xmlns:a16="http://schemas.microsoft.com/office/drawing/2014/main" id="{BC004C91-9324-4E94-BC28-856AE162D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el-GR"/>
          </a:p>
        </p:txBody>
      </p:sp>
      <p:sp>
        <p:nvSpPr>
          <p:cNvPr id="20" name="Freeform 7">
            <a:extLst>
              <a:ext uri="{FF2B5EF4-FFF2-40B4-BE49-F238E27FC236}">
                <a16:creationId xmlns:a16="http://schemas.microsoft.com/office/drawing/2014/main" id="{5B562CD4-39C5-44ED-BD68-B789B305E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69A6C2FC-AD3F-F1FF-DDCD-8A24E82CBF90}"/>
              </a:ext>
            </a:extLst>
          </p:cNvPr>
          <p:cNvSpPr>
            <a:spLocks noGrp="1"/>
          </p:cNvSpPr>
          <p:nvPr>
            <p:ph type="title"/>
          </p:nvPr>
        </p:nvSpPr>
        <p:spPr>
          <a:xfrm>
            <a:off x="646111" y="452718"/>
            <a:ext cx="9404723" cy="1180711"/>
          </a:xfrm>
        </p:spPr>
        <p:txBody>
          <a:bodyPr>
            <a:normAutofit/>
          </a:bodyPr>
          <a:lstStyle/>
          <a:p>
            <a:r>
              <a:rPr lang="el-GR" b="1" i="0" u="none" strike="noStrike" baseline="0">
                <a:latin typeface="Arial,Bold"/>
              </a:rPr>
              <a:t>Εγκεντρισμός με σχισμή</a:t>
            </a:r>
            <a:endParaRPr lang="el-GR" dirty="0"/>
          </a:p>
        </p:txBody>
      </p:sp>
      <p:sp>
        <p:nvSpPr>
          <p:cNvPr id="4" name="Θέση αριθμού διαφάνειας 3">
            <a:extLst>
              <a:ext uri="{FF2B5EF4-FFF2-40B4-BE49-F238E27FC236}">
                <a16:creationId xmlns:a16="http://schemas.microsoft.com/office/drawing/2014/main" id="{65784FAE-ACF4-38FC-7D10-9C9E4EA0EACA}"/>
              </a:ext>
            </a:extLst>
          </p:cNvPr>
          <p:cNvSpPr>
            <a:spLocks noGrp="1"/>
          </p:cNvSpPr>
          <p:nvPr>
            <p:ph type="sldNum" sz="quarter" idx="12"/>
          </p:nvPr>
        </p:nvSpPr>
        <p:spPr>
          <a:xfrm>
            <a:off x="10352540" y="295729"/>
            <a:ext cx="838199" cy="767687"/>
          </a:xfrm>
        </p:spPr>
        <p:txBody>
          <a:bodyPr>
            <a:normAutofit/>
          </a:bodyPr>
          <a:lstStyle/>
          <a:p>
            <a:pPr>
              <a:spcAft>
                <a:spcPts val="600"/>
              </a:spcAft>
            </a:pPr>
            <a:fld id="{4DC84BEE-885A-4028-9E8E-98A823D4665D}" type="slidenum">
              <a:rPr lang="el-GR" smtClean="0"/>
              <a:pPr>
                <a:spcAft>
                  <a:spcPts val="600"/>
                </a:spcAft>
              </a:pPr>
              <a:t>29</a:t>
            </a:fld>
            <a:endParaRPr lang="el-GR"/>
          </a:p>
        </p:txBody>
      </p:sp>
      <p:sp>
        <p:nvSpPr>
          <p:cNvPr id="3" name="Θέση περιεχομένου 2">
            <a:extLst>
              <a:ext uri="{FF2B5EF4-FFF2-40B4-BE49-F238E27FC236}">
                <a16:creationId xmlns:a16="http://schemas.microsoft.com/office/drawing/2014/main" id="{99706BE3-B206-90CB-42F1-9D1E633EA70D}"/>
              </a:ext>
            </a:extLst>
          </p:cNvPr>
          <p:cNvSpPr>
            <a:spLocks noGrp="1"/>
          </p:cNvSpPr>
          <p:nvPr>
            <p:ph idx="1"/>
          </p:nvPr>
        </p:nvSpPr>
        <p:spPr>
          <a:xfrm>
            <a:off x="643856" y="2548281"/>
            <a:ext cx="7152860" cy="3654389"/>
          </a:xfrm>
        </p:spPr>
        <p:txBody>
          <a:bodyPr>
            <a:normAutofit/>
          </a:bodyPr>
          <a:lstStyle/>
          <a:p>
            <a:r>
              <a:rPr lang="el-GR" sz="2800" b="0" i="0" u="none" strike="noStrike" baseline="0" dirty="0">
                <a:solidFill>
                  <a:schemeClr val="bg1"/>
                </a:solidFill>
                <a:latin typeface="Arial" panose="020B0604020202020204" pitchFamily="34" charset="0"/>
              </a:rPr>
              <a:t>Γίνεται συνήθως στον αμπελώνα, τέλη άνοιξης, τον πρώτο ή το δεύτερο χρόνο μετά τη φύτευση των απλών, ή αλλιώς </a:t>
            </a:r>
            <a:r>
              <a:rPr lang="el-GR" sz="2800" b="0" i="0" u="none" strike="noStrike" baseline="0" dirty="0" err="1">
                <a:solidFill>
                  <a:schemeClr val="bg1"/>
                </a:solidFill>
                <a:latin typeface="Arial" panose="020B0604020202020204" pitchFamily="34" charset="0"/>
              </a:rPr>
              <a:t>ανεμβολίαστων</a:t>
            </a:r>
            <a:r>
              <a:rPr lang="el-GR" sz="2800" b="0" i="0" u="none" strike="noStrike" baseline="0" dirty="0">
                <a:solidFill>
                  <a:schemeClr val="bg1"/>
                </a:solidFill>
                <a:latin typeface="Arial" panose="020B0604020202020204" pitchFamily="34" charset="0"/>
              </a:rPr>
              <a:t> μοσχευμάτων. Όταν το κλήμα είναι πολύ</a:t>
            </a:r>
            <a:r>
              <a:rPr lang="el-GR" sz="2800" dirty="0">
                <a:solidFill>
                  <a:schemeClr val="bg1"/>
                </a:solidFill>
              </a:rPr>
              <a:t> </a:t>
            </a:r>
            <a:r>
              <a:rPr lang="el-GR" sz="2800" b="0" i="0" u="none" strike="noStrike" baseline="0" dirty="0">
                <a:solidFill>
                  <a:schemeClr val="bg1"/>
                </a:solidFill>
                <a:latin typeface="Arial" panose="020B0604020202020204" pitchFamily="34" charset="0"/>
              </a:rPr>
              <a:t>χοντρό, το φυτό δηλαδή είναι μεγάλης ηλικίας, είναι πιο δύσκολο να πετύχει ο εμβολιασμός αυτός, διότι δεν επουλώνεται εύκολα η τομή.</a:t>
            </a:r>
          </a:p>
          <a:p>
            <a:endParaRPr lang="el-GR" dirty="0">
              <a:solidFill>
                <a:schemeClr val="bg1"/>
              </a:solidFill>
            </a:endParaRPr>
          </a:p>
        </p:txBody>
      </p:sp>
      <p:pic>
        <p:nvPicPr>
          <p:cNvPr id="6" name="Εικόνα 5">
            <a:extLst>
              <a:ext uri="{FF2B5EF4-FFF2-40B4-BE49-F238E27FC236}">
                <a16:creationId xmlns:a16="http://schemas.microsoft.com/office/drawing/2014/main" id="{21404A1C-3EDA-AD90-B0AE-DD6BD81C16DC}"/>
              </a:ext>
            </a:extLst>
          </p:cNvPr>
          <p:cNvPicPr>
            <a:picLocks noChangeAspect="1"/>
          </p:cNvPicPr>
          <p:nvPr/>
        </p:nvPicPr>
        <p:blipFill>
          <a:blip r:embed="rId3"/>
          <a:stretch>
            <a:fillRect/>
          </a:stretch>
        </p:blipFill>
        <p:spPr>
          <a:xfrm>
            <a:off x="9250892" y="2548281"/>
            <a:ext cx="1171631" cy="1733038"/>
          </a:xfrm>
          <a:prstGeom prst="rect">
            <a:avLst/>
          </a:prstGeom>
          <a:effectLst/>
        </p:spPr>
      </p:pic>
      <p:pic>
        <p:nvPicPr>
          <p:cNvPr id="8" name="Εικόνα 7">
            <a:extLst>
              <a:ext uri="{FF2B5EF4-FFF2-40B4-BE49-F238E27FC236}">
                <a16:creationId xmlns:a16="http://schemas.microsoft.com/office/drawing/2014/main" id="{0D74AB61-E15E-1022-F1B7-5CF0F2D2E3E0}"/>
              </a:ext>
            </a:extLst>
          </p:cNvPr>
          <p:cNvPicPr>
            <a:picLocks noChangeAspect="1"/>
          </p:cNvPicPr>
          <p:nvPr/>
        </p:nvPicPr>
        <p:blipFill>
          <a:blip r:embed="rId4"/>
          <a:stretch>
            <a:fillRect/>
          </a:stretch>
        </p:blipFill>
        <p:spPr>
          <a:xfrm>
            <a:off x="9209228" y="4477261"/>
            <a:ext cx="1254958" cy="1733038"/>
          </a:xfrm>
          <a:prstGeom prst="rect">
            <a:avLst/>
          </a:prstGeom>
          <a:effectLst/>
        </p:spPr>
      </p:pic>
    </p:spTree>
    <p:extLst>
      <p:ext uri="{BB962C8B-B14F-4D97-AF65-F5344CB8AC3E}">
        <p14:creationId xmlns:p14="http://schemas.microsoft.com/office/powerpoint/2010/main" val="36918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81A30CF-A41D-A154-EB1D-05EA0EA7316A}"/>
              </a:ext>
            </a:extLst>
          </p:cNvPr>
          <p:cNvSpPr>
            <a:spLocks noGrp="1"/>
          </p:cNvSpPr>
          <p:nvPr>
            <p:ph type="title"/>
          </p:nvPr>
        </p:nvSpPr>
        <p:spPr>
          <a:xfrm>
            <a:off x="648929" y="629266"/>
            <a:ext cx="3505495" cy="1622321"/>
          </a:xfrm>
        </p:spPr>
        <p:txBody>
          <a:bodyPr vert="horz" lIns="91440" tIns="45720" rIns="91440" bIns="45720" rtlCol="0" anchor="t">
            <a:normAutofit/>
          </a:bodyPr>
          <a:lstStyle/>
          <a:p>
            <a:r>
              <a:rPr lang="en-US" b="0" i="0" kern="1200">
                <a:solidFill>
                  <a:srgbClr val="EBEBEB"/>
                </a:solidFill>
                <a:latin typeface="+mj-lt"/>
                <a:ea typeface="+mj-ea"/>
                <a:cs typeface="+mj-cs"/>
              </a:rPr>
              <a:t>Καμβιο</a:t>
            </a:r>
          </a:p>
        </p:txBody>
      </p:sp>
      <p:sp>
        <p:nvSpPr>
          <p:cNvPr id="14" name="Rectangle 13">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FB24896-9C80-0531-DF0F-A0351AFE80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08319" y="1443346"/>
            <a:ext cx="5614835" cy="38180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56482AA9-3170-1B68-9CA9-58E1A0772A2B}"/>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4DC84BEE-885A-4028-9E8E-98A823D4665D}" type="slidenum">
              <a:rPr lang="en-US">
                <a:solidFill>
                  <a:srgbClr val="FFFFFF"/>
                </a:solidFill>
              </a:rPr>
              <a:pPr defTabSz="914400">
                <a:spcAft>
                  <a:spcPts val="600"/>
                </a:spcAft>
              </a:pPr>
              <a:t>3</a:t>
            </a:fld>
            <a:endParaRPr lang="en-US">
              <a:solidFill>
                <a:srgbClr val="FFFFFF"/>
              </a:solidFill>
            </a:endParaRPr>
          </a:p>
        </p:txBody>
      </p:sp>
      <p:sp>
        <p:nvSpPr>
          <p:cNvPr id="7" name="TextBox 6">
            <a:extLst>
              <a:ext uri="{FF2B5EF4-FFF2-40B4-BE49-F238E27FC236}">
                <a16:creationId xmlns:a16="http://schemas.microsoft.com/office/drawing/2014/main" id="{4A829F7A-FD71-440E-E117-4513C14855B4}"/>
              </a:ext>
            </a:extLst>
          </p:cNvPr>
          <p:cNvSpPr txBox="1"/>
          <p:nvPr/>
        </p:nvSpPr>
        <p:spPr>
          <a:xfrm>
            <a:off x="648931" y="2438400"/>
            <a:ext cx="3505494"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dirty="0">
                <a:solidFill>
                  <a:srgbClr val="FFFFFF"/>
                </a:solidFill>
                <a:latin typeface="+mj-lt"/>
                <a:ea typeface="+mj-ea"/>
                <a:cs typeface="+mj-cs"/>
              </a:rPr>
              <a:t>Το </a:t>
            </a:r>
            <a:r>
              <a:rPr lang="en-US" dirty="0" err="1">
                <a:solidFill>
                  <a:srgbClr val="FFFFFF"/>
                </a:solidFill>
                <a:latin typeface="+mj-lt"/>
                <a:ea typeface="+mj-ea"/>
                <a:cs typeface="+mj-cs"/>
              </a:rPr>
              <a:t>κάμ</a:t>
            </a:r>
            <a:r>
              <a:rPr lang="en-US" dirty="0">
                <a:solidFill>
                  <a:srgbClr val="FFFFFF"/>
                </a:solidFill>
                <a:latin typeface="+mj-lt"/>
                <a:ea typeface="+mj-ea"/>
                <a:cs typeface="+mj-cs"/>
              </a:rPr>
              <a:t>βιο (cambium) -λέξη με λατινική ρίζα- στα φυτά και στα δένδρα, είναι ο μεριστωματικός ιστός μεταξύ του ξύλου (ξυλώματος) και του φλοιού (φλούδας)</a:t>
            </a:r>
          </a:p>
        </p:txBody>
      </p:sp>
    </p:spTree>
    <p:extLst>
      <p:ext uri="{BB962C8B-B14F-4D97-AF65-F5344CB8AC3E}">
        <p14:creationId xmlns:p14="http://schemas.microsoft.com/office/powerpoint/2010/main" val="133534778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10049FB-9EB9-40A5-B47A-F88DBA104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el-GR"/>
          </a:p>
        </p:txBody>
      </p:sp>
      <p:sp>
        <p:nvSpPr>
          <p:cNvPr id="27" name="Freeform 7">
            <a:extLst>
              <a:ext uri="{FF2B5EF4-FFF2-40B4-BE49-F238E27FC236}">
                <a16:creationId xmlns:a16="http://schemas.microsoft.com/office/drawing/2014/main" id="{9053E132-12E5-44D2-AA0E-9353E65AC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69A6C2FC-AD3F-F1FF-DDCD-8A24E82CBF90}"/>
              </a:ext>
            </a:extLst>
          </p:cNvPr>
          <p:cNvSpPr>
            <a:spLocks noGrp="1"/>
          </p:cNvSpPr>
          <p:nvPr>
            <p:ph type="title"/>
          </p:nvPr>
        </p:nvSpPr>
        <p:spPr>
          <a:xfrm>
            <a:off x="646111" y="452718"/>
            <a:ext cx="9404723" cy="1180711"/>
          </a:xfrm>
        </p:spPr>
        <p:txBody>
          <a:bodyPr vert="horz" lIns="91440" tIns="45720" rIns="91440" bIns="45720" rtlCol="0" anchor="t">
            <a:normAutofit/>
          </a:bodyPr>
          <a:lstStyle/>
          <a:p>
            <a:r>
              <a:rPr lang="en-US" u="none" strike="noStrike" baseline="0"/>
              <a:t>Εγκεντρισμός με σχισμή</a:t>
            </a:r>
            <a:endParaRPr lang="en-US"/>
          </a:p>
        </p:txBody>
      </p:sp>
      <p:sp>
        <p:nvSpPr>
          <p:cNvPr id="4" name="Θέση αριθμού διαφάνειας 3">
            <a:extLst>
              <a:ext uri="{FF2B5EF4-FFF2-40B4-BE49-F238E27FC236}">
                <a16:creationId xmlns:a16="http://schemas.microsoft.com/office/drawing/2014/main" id="{65784FAE-ACF4-38FC-7D10-9C9E4EA0EACA}"/>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4DC84BEE-885A-4028-9E8E-98A823D4665D}" type="slidenum">
              <a:rPr lang="en-US" smtClean="0"/>
              <a:pPr defTabSz="914400">
                <a:spcAft>
                  <a:spcPts val="600"/>
                </a:spcAft>
              </a:pPr>
              <a:t>30</a:t>
            </a:fld>
            <a:endParaRPr lang="en-US"/>
          </a:p>
        </p:txBody>
      </p:sp>
      <p:sp>
        <p:nvSpPr>
          <p:cNvPr id="5" name="TextBox 4">
            <a:extLst>
              <a:ext uri="{FF2B5EF4-FFF2-40B4-BE49-F238E27FC236}">
                <a16:creationId xmlns:a16="http://schemas.microsoft.com/office/drawing/2014/main" id="{CA5C372E-B4ED-E6B3-99FD-9CDF7C80FDA5}"/>
              </a:ext>
            </a:extLst>
          </p:cNvPr>
          <p:cNvSpPr txBox="1"/>
          <p:nvPr/>
        </p:nvSpPr>
        <p:spPr>
          <a:xfrm>
            <a:off x="643855" y="2548281"/>
            <a:ext cx="5114093" cy="365438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800" dirty="0" err="1">
                <a:solidFill>
                  <a:schemeClr val="bg1"/>
                </a:solidFill>
                <a:latin typeface="+mj-lt"/>
                <a:ea typeface="+mj-ea"/>
                <a:cs typeface="+mj-cs"/>
              </a:rPr>
              <a:t>Εγκεντρισμός</a:t>
            </a:r>
            <a:r>
              <a:rPr lang="en-US" sz="2800" dirty="0">
                <a:solidFill>
                  <a:schemeClr val="bg1"/>
                </a:solidFill>
                <a:latin typeface="+mj-lt"/>
                <a:ea typeface="+mj-ea"/>
                <a:cs typeface="+mj-cs"/>
              </a:rPr>
              <a:t> </a:t>
            </a:r>
            <a:r>
              <a:rPr lang="en-US" sz="2800" dirty="0" err="1">
                <a:solidFill>
                  <a:schemeClr val="bg1"/>
                </a:solidFill>
                <a:latin typeface="+mj-lt"/>
                <a:ea typeface="+mj-ea"/>
                <a:cs typeface="+mj-cs"/>
              </a:rPr>
              <a:t>σε</a:t>
            </a:r>
            <a:r>
              <a:rPr lang="en-US" sz="2800" dirty="0">
                <a:solidFill>
                  <a:schemeClr val="bg1"/>
                </a:solidFill>
                <a:latin typeface="+mj-lt"/>
                <a:ea typeface="+mj-ea"/>
                <a:cs typeface="+mj-cs"/>
              </a:rPr>
              <a:t> </a:t>
            </a:r>
            <a:r>
              <a:rPr lang="en-US" sz="2800" dirty="0" err="1">
                <a:solidFill>
                  <a:schemeClr val="bg1"/>
                </a:solidFill>
                <a:latin typeface="+mj-lt"/>
                <a:ea typeface="+mj-ea"/>
                <a:cs typeface="+mj-cs"/>
              </a:rPr>
              <a:t>μεγάλης</a:t>
            </a:r>
            <a:r>
              <a:rPr lang="en-US" sz="2800" dirty="0">
                <a:solidFill>
                  <a:schemeClr val="bg1"/>
                </a:solidFill>
                <a:latin typeface="+mj-lt"/>
                <a:ea typeface="+mj-ea"/>
                <a:cs typeface="+mj-cs"/>
              </a:rPr>
              <a:t> </a:t>
            </a:r>
            <a:r>
              <a:rPr lang="en-US" sz="2800" dirty="0" err="1">
                <a:solidFill>
                  <a:schemeClr val="bg1"/>
                </a:solidFill>
                <a:latin typeface="+mj-lt"/>
                <a:ea typeface="+mj-ea"/>
                <a:cs typeface="+mj-cs"/>
              </a:rPr>
              <a:t>ηλικί</a:t>
            </a:r>
            <a:r>
              <a:rPr lang="en-US" sz="2800" dirty="0">
                <a:solidFill>
                  <a:schemeClr val="bg1"/>
                </a:solidFill>
                <a:latin typeface="+mj-lt"/>
                <a:ea typeface="+mj-ea"/>
                <a:cs typeface="+mj-cs"/>
              </a:rPr>
              <a:t>ας πρέμνο για αλλαγή της</a:t>
            </a:r>
            <a:r>
              <a:rPr lang="el-GR" sz="2800" dirty="0">
                <a:solidFill>
                  <a:schemeClr val="bg1"/>
                </a:solidFill>
                <a:latin typeface="+mj-lt"/>
                <a:ea typeface="+mj-ea"/>
                <a:cs typeface="+mj-cs"/>
              </a:rPr>
              <a:t> </a:t>
            </a:r>
            <a:r>
              <a:rPr lang="en-US" sz="2800" dirty="0">
                <a:solidFill>
                  <a:schemeClr val="bg1"/>
                </a:solidFill>
                <a:latin typeface="+mj-lt"/>
                <a:ea typeface="+mj-ea"/>
                <a:cs typeface="+mj-cs"/>
              </a:rPr>
              <a:t>π</a:t>
            </a:r>
            <a:r>
              <a:rPr lang="en-US" sz="2800" dirty="0" err="1">
                <a:solidFill>
                  <a:schemeClr val="bg1"/>
                </a:solidFill>
                <a:latin typeface="+mj-lt"/>
                <a:ea typeface="+mj-ea"/>
                <a:cs typeface="+mj-cs"/>
              </a:rPr>
              <a:t>οικιλί</a:t>
            </a:r>
            <a:r>
              <a:rPr lang="en-US" sz="2800" dirty="0">
                <a:solidFill>
                  <a:schemeClr val="bg1"/>
                </a:solidFill>
                <a:latin typeface="+mj-lt"/>
                <a:ea typeface="+mj-ea"/>
                <a:cs typeface="+mj-cs"/>
              </a:rPr>
              <a:t>ας. Η </a:t>
            </a:r>
            <a:r>
              <a:rPr lang="en-US" sz="2800" dirty="0" err="1">
                <a:solidFill>
                  <a:schemeClr val="bg1"/>
                </a:solidFill>
                <a:latin typeface="+mj-lt"/>
                <a:ea typeface="+mj-ea"/>
                <a:cs typeface="+mj-cs"/>
              </a:rPr>
              <a:t>τομή</a:t>
            </a:r>
            <a:r>
              <a:rPr lang="en-US" sz="2800" dirty="0">
                <a:solidFill>
                  <a:schemeClr val="bg1"/>
                </a:solidFill>
                <a:latin typeface="+mj-lt"/>
                <a:ea typeface="+mj-ea"/>
                <a:cs typeface="+mj-cs"/>
              </a:rPr>
              <a:t> α</a:t>
            </a:r>
            <a:r>
              <a:rPr lang="en-US" sz="2800" dirty="0" err="1">
                <a:solidFill>
                  <a:schemeClr val="bg1"/>
                </a:solidFill>
                <a:latin typeface="+mj-lt"/>
                <a:ea typeface="+mj-ea"/>
                <a:cs typeface="+mj-cs"/>
              </a:rPr>
              <a:t>κολούθως</a:t>
            </a:r>
            <a:r>
              <a:rPr lang="en-US" sz="2800" dirty="0">
                <a:solidFill>
                  <a:schemeClr val="bg1"/>
                </a:solidFill>
                <a:latin typeface="+mj-lt"/>
                <a:ea typeface="+mj-ea"/>
                <a:cs typeface="+mj-cs"/>
              </a:rPr>
              <a:t> θα κα</a:t>
            </a:r>
            <a:r>
              <a:rPr lang="en-US" sz="2800" dirty="0" err="1">
                <a:solidFill>
                  <a:schemeClr val="bg1"/>
                </a:solidFill>
                <a:latin typeface="+mj-lt"/>
                <a:ea typeface="+mj-ea"/>
                <a:cs typeface="+mj-cs"/>
              </a:rPr>
              <a:t>λυφθεί</a:t>
            </a:r>
            <a:r>
              <a:rPr lang="en-US" sz="2800" dirty="0">
                <a:solidFill>
                  <a:schemeClr val="bg1"/>
                </a:solidFill>
                <a:latin typeface="+mj-lt"/>
                <a:ea typeface="+mj-ea"/>
                <a:cs typeface="+mj-cs"/>
              </a:rPr>
              <a:t> με </a:t>
            </a:r>
            <a:r>
              <a:rPr lang="en-US" sz="2800" dirty="0" err="1">
                <a:solidFill>
                  <a:schemeClr val="bg1"/>
                </a:solidFill>
                <a:latin typeface="+mj-lt"/>
                <a:ea typeface="+mj-ea"/>
                <a:cs typeface="+mj-cs"/>
              </a:rPr>
              <a:t>κόλλ</a:t>
            </a:r>
            <a:r>
              <a:rPr lang="en-US" sz="2800" dirty="0">
                <a:solidFill>
                  <a:schemeClr val="bg1"/>
                </a:solidFill>
                <a:latin typeface="+mj-lt"/>
                <a:ea typeface="+mj-ea"/>
                <a:cs typeface="+mj-cs"/>
              </a:rPr>
              <a:t>α εμβολιασμού.</a:t>
            </a:r>
          </a:p>
        </p:txBody>
      </p:sp>
      <p:pic>
        <p:nvPicPr>
          <p:cNvPr id="6" name="Εικόνα 5">
            <a:extLst>
              <a:ext uri="{FF2B5EF4-FFF2-40B4-BE49-F238E27FC236}">
                <a16:creationId xmlns:a16="http://schemas.microsoft.com/office/drawing/2014/main" id="{21404A1C-3EDA-AD90-B0AE-DD6BD81C16DC}"/>
              </a:ext>
            </a:extLst>
          </p:cNvPr>
          <p:cNvPicPr>
            <a:picLocks noChangeAspect="1"/>
          </p:cNvPicPr>
          <p:nvPr/>
        </p:nvPicPr>
        <p:blipFill>
          <a:blip r:embed="rId3"/>
          <a:stretch>
            <a:fillRect/>
          </a:stretch>
        </p:blipFill>
        <p:spPr>
          <a:xfrm>
            <a:off x="6167973" y="2548281"/>
            <a:ext cx="2475730" cy="3662018"/>
          </a:xfrm>
          <a:prstGeom prst="rect">
            <a:avLst/>
          </a:prstGeom>
          <a:effectLst/>
        </p:spPr>
      </p:pic>
      <p:pic>
        <p:nvPicPr>
          <p:cNvPr id="8" name="Εικόνα 7">
            <a:extLst>
              <a:ext uri="{FF2B5EF4-FFF2-40B4-BE49-F238E27FC236}">
                <a16:creationId xmlns:a16="http://schemas.microsoft.com/office/drawing/2014/main" id="{0D74AB61-E15E-1022-F1B7-5CF0F2D2E3E0}"/>
              </a:ext>
            </a:extLst>
          </p:cNvPr>
          <p:cNvPicPr>
            <a:picLocks noChangeAspect="1"/>
          </p:cNvPicPr>
          <p:nvPr/>
        </p:nvPicPr>
        <p:blipFill>
          <a:blip r:embed="rId4"/>
          <a:stretch>
            <a:fillRect/>
          </a:stretch>
        </p:blipFill>
        <p:spPr>
          <a:xfrm>
            <a:off x="8915701" y="2564827"/>
            <a:ext cx="2627842" cy="3628925"/>
          </a:xfrm>
          <a:prstGeom prst="rect">
            <a:avLst/>
          </a:prstGeom>
          <a:effectLst/>
        </p:spPr>
      </p:pic>
    </p:spTree>
    <p:extLst>
      <p:ext uri="{BB962C8B-B14F-4D97-AF65-F5344CB8AC3E}">
        <p14:creationId xmlns:p14="http://schemas.microsoft.com/office/powerpoint/2010/main" val="1046364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24529CA-AA30-B0BD-9F6A-A34390093BF2}"/>
              </a:ext>
            </a:extLst>
          </p:cNvPr>
          <p:cNvSpPr>
            <a:spLocks noGrp="1"/>
          </p:cNvSpPr>
          <p:nvPr>
            <p:ph type="title"/>
          </p:nvPr>
        </p:nvSpPr>
        <p:spPr>
          <a:xfrm>
            <a:off x="648929" y="629266"/>
            <a:ext cx="3505495" cy="1622321"/>
          </a:xfrm>
        </p:spPr>
        <p:txBody>
          <a:bodyPr vert="horz" lIns="91440" tIns="45720" rIns="91440" bIns="45720" rtlCol="0" anchor="t">
            <a:normAutofit/>
          </a:bodyPr>
          <a:lstStyle/>
          <a:p>
            <a:r>
              <a:rPr lang="en-US" sz="3900" b="0" i="0" u="none" strike="noStrike" kern="1200" baseline="0">
                <a:solidFill>
                  <a:srgbClr val="EBEBEB"/>
                </a:solidFill>
                <a:latin typeface="+mj-lt"/>
                <a:ea typeface="+mj-ea"/>
                <a:cs typeface="+mj-cs"/>
              </a:rPr>
              <a:t>Πλάγιος εγκεντρισμός</a:t>
            </a:r>
            <a:endParaRPr lang="en-US" sz="3900" b="0" i="0" kern="1200">
              <a:solidFill>
                <a:srgbClr val="EBEBEB"/>
              </a:solidFill>
              <a:latin typeface="+mj-lt"/>
              <a:ea typeface="+mj-ea"/>
              <a:cs typeface="+mj-cs"/>
            </a:endParaRPr>
          </a:p>
        </p:txBody>
      </p:sp>
      <p:sp>
        <p:nvSpPr>
          <p:cNvPr id="15" name="Rectangle 14">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CA08E39F-6E93-7FFA-C7A3-27549483B6A6}"/>
              </a:ext>
            </a:extLst>
          </p:cNvPr>
          <p:cNvPicPr>
            <a:picLocks noGrp="1" noChangeAspect="1"/>
          </p:cNvPicPr>
          <p:nvPr>
            <p:ph idx="1"/>
          </p:nvPr>
        </p:nvPicPr>
        <p:blipFill>
          <a:blip r:embed="rId2"/>
          <a:stretch>
            <a:fillRect/>
          </a:stretch>
        </p:blipFill>
        <p:spPr>
          <a:xfrm>
            <a:off x="5608319" y="1857344"/>
            <a:ext cx="5614835" cy="2990092"/>
          </a:xfrm>
          <a:prstGeom prst="rect">
            <a:avLst/>
          </a:prstGeom>
          <a:effectLst/>
        </p:spPr>
      </p:pic>
      <p:sp>
        <p:nvSpPr>
          <p:cNvPr id="19" name="Rectangle 18">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F99A87D8-8D53-0CBF-F408-7BCE419E6173}"/>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4DC84BEE-885A-4028-9E8E-98A823D4665D}" type="slidenum">
              <a:rPr lang="en-US">
                <a:solidFill>
                  <a:srgbClr val="FFFFFF"/>
                </a:solidFill>
              </a:rPr>
              <a:pPr defTabSz="914400">
                <a:spcAft>
                  <a:spcPts val="600"/>
                </a:spcAft>
              </a:pPr>
              <a:t>31</a:t>
            </a:fld>
            <a:endParaRPr lang="en-US">
              <a:solidFill>
                <a:srgbClr val="FFFFFF"/>
              </a:solidFill>
            </a:endParaRPr>
          </a:p>
        </p:txBody>
      </p:sp>
      <p:sp>
        <p:nvSpPr>
          <p:cNvPr id="8" name="TextBox 7">
            <a:extLst>
              <a:ext uri="{FF2B5EF4-FFF2-40B4-BE49-F238E27FC236}">
                <a16:creationId xmlns:a16="http://schemas.microsoft.com/office/drawing/2014/main" id="{39374B95-2777-0088-38F3-833FC85D92C3}"/>
              </a:ext>
            </a:extLst>
          </p:cNvPr>
          <p:cNvSpPr txBox="1"/>
          <p:nvPr/>
        </p:nvSpPr>
        <p:spPr>
          <a:xfrm>
            <a:off x="648931" y="2438400"/>
            <a:ext cx="3505494"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dirty="0" err="1">
                <a:solidFill>
                  <a:srgbClr val="FFFFFF"/>
                </a:solidFill>
                <a:latin typeface="+mj-lt"/>
                <a:ea typeface="+mj-ea"/>
                <a:cs typeface="+mj-cs"/>
              </a:rPr>
              <a:t>κάνουμε</a:t>
            </a:r>
            <a:r>
              <a:rPr lang="en-US" dirty="0">
                <a:solidFill>
                  <a:srgbClr val="FFFFFF"/>
                </a:solidFill>
                <a:latin typeface="+mj-lt"/>
                <a:ea typeface="+mj-ea"/>
                <a:cs typeface="+mj-cs"/>
              </a:rPr>
              <a:t> </a:t>
            </a:r>
            <a:r>
              <a:rPr lang="en-US" dirty="0" err="1">
                <a:solidFill>
                  <a:srgbClr val="FFFFFF"/>
                </a:solidFill>
                <a:latin typeface="+mj-lt"/>
                <a:ea typeface="+mj-ea"/>
                <a:cs typeface="+mj-cs"/>
              </a:rPr>
              <a:t>μι</a:t>
            </a:r>
            <a:r>
              <a:rPr lang="en-US" dirty="0">
                <a:solidFill>
                  <a:srgbClr val="FFFFFF"/>
                </a:solidFill>
                <a:latin typeface="+mj-lt"/>
                <a:ea typeface="+mj-ea"/>
                <a:cs typeface="+mj-cs"/>
              </a:rPr>
              <a:t>α λοξή τομή στην κληματίδα</a:t>
            </a:r>
            <a:r>
              <a:rPr lang="el-GR" dirty="0">
                <a:solidFill>
                  <a:srgbClr val="FFFFFF"/>
                </a:solidFill>
                <a:latin typeface="+mj-lt"/>
                <a:ea typeface="+mj-ea"/>
                <a:cs typeface="+mj-cs"/>
              </a:rPr>
              <a:t> </a:t>
            </a:r>
            <a:r>
              <a:rPr lang="en-US" dirty="0">
                <a:solidFill>
                  <a:srgbClr val="FFFFFF"/>
                </a:solidFill>
                <a:latin typeface="+mj-lt"/>
                <a:ea typeface="+mj-ea"/>
                <a:cs typeface="+mj-cs"/>
              </a:rPr>
              <a:t>π</a:t>
            </a:r>
            <a:r>
              <a:rPr lang="en-US" dirty="0" err="1">
                <a:solidFill>
                  <a:srgbClr val="FFFFFF"/>
                </a:solidFill>
                <a:latin typeface="+mj-lt"/>
                <a:ea typeface="+mj-ea"/>
                <a:cs typeface="+mj-cs"/>
              </a:rPr>
              <a:t>ου</a:t>
            </a:r>
            <a:r>
              <a:rPr lang="en-US" dirty="0">
                <a:solidFill>
                  <a:srgbClr val="FFFFFF"/>
                </a:solidFill>
                <a:latin typeface="+mj-lt"/>
                <a:ea typeface="+mj-ea"/>
                <a:cs typeface="+mj-cs"/>
              </a:rPr>
              <a:t> π</a:t>
            </a:r>
            <a:r>
              <a:rPr lang="en-US" dirty="0" err="1">
                <a:solidFill>
                  <a:srgbClr val="FFFFFF"/>
                </a:solidFill>
                <a:latin typeface="+mj-lt"/>
                <a:ea typeface="+mj-ea"/>
                <a:cs typeface="+mj-cs"/>
              </a:rPr>
              <a:t>ρόκειτ</a:t>
            </a:r>
            <a:r>
              <a:rPr lang="en-US" dirty="0">
                <a:solidFill>
                  <a:srgbClr val="FFFFFF"/>
                </a:solidFill>
                <a:latin typeface="+mj-lt"/>
                <a:ea typeface="+mj-ea"/>
                <a:cs typeface="+mj-cs"/>
              </a:rPr>
              <a:t>αι να εμβολιάσουμε. </a:t>
            </a:r>
            <a:endParaRPr lang="el-GR" dirty="0">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dirty="0" err="1">
                <a:solidFill>
                  <a:srgbClr val="FFFFFF"/>
                </a:solidFill>
                <a:latin typeface="+mj-lt"/>
                <a:ea typeface="+mj-ea"/>
                <a:cs typeface="+mj-cs"/>
              </a:rPr>
              <a:t>Φτιάχνουμε</a:t>
            </a:r>
            <a:r>
              <a:rPr lang="en-US" dirty="0">
                <a:solidFill>
                  <a:srgbClr val="FFFFFF"/>
                </a:solidFill>
                <a:latin typeface="+mj-lt"/>
                <a:ea typeface="+mj-ea"/>
                <a:cs typeface="+mj-cs"/>
              </a:rPr>
              <a:t> α</a:t>
            </a:r>
            <a:r>
              <a:rPr lang="en-US" dirty="0" err="1">
                <a:solidFill>
                  <a:srgbClr val="FFFFFF"/>
                </a:solidFill>
                <a:latin typeface="+mj-lt"/>
                <a:ea typeface="+mj-ea"/>
                <a:cs typeface="+mj-cs"/>
              </a:rPr>
              <a:t>νάλογ</a:t>
            </a:r>
            <a:r>
              <a:rPr lang="en-US" dirty="0">
                <a:solidFill>
                  <a:srgbClr val="FFFFFF"/>
                </a:solidFill>
                <a:latin typeface="+mj-lt"/>
                <a:ea typeface="+mj-ea"/>
                <a:cs typeface="+mj-cs"/>
              </a:rPr>
              <a:t>α μια σφήνα με ένα μάτι</a:t>
            </a:r>
            <a:r>
              <a:rPr lang="el-GR" dirty="0">
                <a:solidFill>
                  <a:srgbClr val="FFFFFF"/>
                </a:solidFill>
                <a:latin typeface="+mj-lt"/>
                <a:ea typeface="+mj-ea"/>
                <a:cs typeface="+mj-cs"/>
              </a:rPr>
              <a:t> </a:t>
            </a:r>
            <a:r>
              <a:rPr lang="en-US" dirty="0">
                <a:solidFill>
                  <a:srgbClr val="FFFFFF"/>
                </a:solidFill>
                <a:latin typeface="+mj-lt"/>
                <a:ea typeface="+mj-ea"/>
                <a:cs typeface="+mj-cs"/>
              </a:rPr>
              <a:t>από το </a:t>
            </a:r>
            <a:r>
              <a:rPr lang="en-US" dirty="0" err="1">
                <a:solidFill>
                  <a:srgbClr val="FFFFFF"/>
                </a:solidFill>
                <a:latin typeface="+mj-lt"/>
                <a:ea typeface="+mj-ea"/>
                <a:cs typeface="+mj-cs"/>
              </a:rPr>
              <a:t>εμ</a:t>
            </a:r>
            <a:r>
              <a:rPr lang="en-US" dirty="0">
                <a:solidFill>
                  <a:srgbClr val="FFFFFF"/>
                </a:solidFill>
                <a:latin typeface="+mj-lt"/>
                <a:ea typeface="+mj-ea"/>
                <a:cs typeface="+mj-cs"/>
              </a:rPr>
              <a:t>βόλιο</a:t>
            </a:r>
            <a:endParaRPr lang="el-GR" dirty="0">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dirty="0">
                <a:solidFill>
                  <a:srgbClr val="FFFFFF"/>
                </a:solidFill>
                <a:latin typeface="+mj-lt"/>
                <a:ea typeface="+mj-ea"/>
                <a:cs typeface="+mj-cs"/>
              </a:rPr>
              <a:t> τοποθετούμε όπως φαίνεται στο παραπάνω σχήμα και</a:t>
            </a:r>
          </a:p>
          <a:p>
            <a:pPr>
              <a:spcBef>
                <a:spcPts val="1000"/>
              </a:spcBef>
              <a:buClr>
                <a:schemeClr val="bg2">
                  <a:lumMod val="40000"/>
                  <a:lumOff val="60000"/>
                </a:schemeClr>
              </a:buClr>
              <a:buSzPct val="80000"/>
              <a:buFont typeface="Wingdings 3" charset="2"/>
              <a:buChar char=""/>
            </a:pPr>
            <a:r>
              <a:rPr lang="en-US" dirty="0">
                <a:solidFill>
                  <a:srgbClr val="FFFFFF"/>
                </a:solidFill>
                <a:latin typeface="+mj-lt"/>
                <a:ea typeface="+mj-ea"/>
                <a:cs typeface="+mj-cs"/>
              </a:rPr>
              <a:t>κα</a:t>
            </a:r>
            <a:r>
              <a:rPr lang="en-US" dirty="0" err="1">
                <a:solidFill>
                  <a:srgbClr val="FFFFFF"/>
                </a:solidFill>
                <a:latin typeface="+mj-lt"/>
                <a:ea typeface="+mj-ea"/>
                <a:cs typeface="+mj-cs"/>
              </a:rPr>
              <a:t>λύ</a:t>
            </a:r>
            <a:r>
              <a:rPr lang="en-US" dirty="0">
                <a:solidFill>
                  <a:srgbClr val="FFFFFF"/>
                </a:solidFill>
                <a:latin typeface="+mj-lt"/>
                <a:ea typeface="+mj-ea"/>
                <a:cs typeface="+mj-cs"/>
              </a:rPr>
              <a:t>πτουμε με αλοιφή εμβολιασμού</a:t>
            </a:r>
          </a:p>
        </p:txBody>
      </p:sp>
    </p:spTree>
    <p:extLst>
      <p:ext uri="{BB962C8B-B14F-4D97-AF65-F5344CB8AC3E}">
        <p14:creationId xmlns:p14="http://schemas.microsoft.com/office/powerpoint/2010/main" val="364316843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13C00A-F7C2-5180-8119-B7EC46060FD6}"/>
              </a:ext>
            </a:extLst>
          </p:cNvPr>
          <p:cNvSpPr>
            <a:spLocks noGrp="1"/>
          </p:cNvSpPr>
          <p:nvPr>
            <p:ph type="title"/>
          </p:nvPr>
        </p:nvSpPr>
        <p:spPr>
          <a:xfrm>
            <a:off x="646112" y="452718"/>
            <a:ext cx="4165580" cy="1400530"/>
          </a:xfrm>
        </p:spPr>
        <p:txBody>
          <a:bodyPr>
            <a:normAutofit/>
          </a:bodyPr>
          <a:lstStyle/>
          <a:p>
            <a:r>
              <a:rPr lang="el-GR" b="1" i="0" u="none" strike="noStrike" baseline="0">
                <a:latin typeface="Arial,Bold"/>
              </a:rPr>
              <a:t>Εμβολιασμός τύπου </a:t>
            </a:r>
            <a:r>
              <a:rPr lang="el-GR" b="1" i="0" u="none" strike="noStrike" baseline="0" err="1">
                <a:latin typeface="Arial,Bold"/>
              </a:rPr>
              <a:t>Ταφ</a:t>
            </a:r>
            <a:endParaRPr lang="el-GR" dirty="0"/>
          </a:p>
        </p:txBody>
      </p:sp>
      <p:sp>
        <p:nvSpPr>
          <p:cNvPr id="12" name="Freeform: Shape 11">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l-GR"/>
          </a:p>
        </p:txBody>
      </p:sp>
      <p:sp>
        <p:nvSpPr>
          <p:cNvPr id="14"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Εικόνα 6">
            <a:extLst>
              <a:ext uri="{FF2B5EF4-FFF2-40B4-BE49-F238E27FC236}">
                <a16:creationId xmlns:a16="http://schemas.microsoft.com/office/drawing/2014/main" id="{8FC9EDCD-DFFF-A6F6-6352-7400968E840C}"/>
              </a:ext>
            </a:extLst>
          </p:cNvPr>
          <p:cNvPicPr>
            <a:picLocks noChangeAspect="1"/>
          </p:cNvPicPr>
          <p:nvPr/>
        </p:nvPicPr>
        <p:blipFill>
          <a:blip r:embed="rId3"/>
          <a:stretch>
            <a:fillRect/>
          </a:stretch>
        </p:blipFill>
        <p:spPr>
          <a:xfrm>
            <a:off x="5735820" y="571500"/>
            <a:ext cx="5335636" cy="2683330"/>
          </a:xfrm>
          <a:prstGeom prst="rect">
            <a:avLst/>
          </a:prstGeom>
          <a:effectLst/>
        </p:spPr>
      </p:pic>
      <p:sp>
        <p:nvSpPr>
          <p:cNvPr id="16" name="Rectangle 15">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96C364C0-B238-3332-2777-43A480D4F081}"/>
              </a:ext>
            </a:extLst>
          </p:cNvPr>
          <p:cNvSpPr>
            <a:spLocks noGrp="1"/>
          </p:cNvSpPr>
          <p:nvPr>
            <p:ph idx="1"/>
          </p:nvPr>
        </p:nvSpPr>
        <p:spPr>
          <a:xfrm>
            <a:off x="646113" y="2052918"/>
            <a:ext cx="4165146" cy="4195481"/>
          </a:xfrm>
        </p:spPr>
        <p:txBody>
          <a:bodyPr>
            <a:normAutofit/>
          </a:bodyPr>
          <a:lstStyle/>
          <a:p>
            <a:r>
              <a:rPr lang="el-GR" b="0" i="0" u="none" strike="noStrike" baseline="0" dirty="0">
                <a:latin typeface="Arial" panose="020B0604020202020204" pitchFamily="34" charset="0"/>
              </a:rPr>
              <a:t>Γίνεται μια τομή τύπου </a:t>
            </a:r>
            <a:r>
              <a:rPr lang="el-GR" b="0" i="0" u="none" strike="noStrike" baseline="0" dirty="0" err="1">
                <a:latin typeface="Arial" panose="020B0604020202020204" pitchFamily="34" charset="0"/>
              </a:rPr>
              <a:t>ταφ</a:t>
            </a:r>
            <a:r>
              <a:rPr lang="el-GR" b="0" i="0" u="none" strike="noStrike" baseline="0" dirty="0">
                <a:latin typeface="Arial" panose="020B0604020202020204" pitchFamily="34" charset="0"/>
              </a:rPr>
              <a:t> στο υποκείμενο, στη συνέχεια κόβεται ένας οφθαλμός τύπου ασπίδας από το εμβόλιο και τοποθετείται μέσα στο </a:t>
            </a:r>
            <a:r>
              <a:rPr lang="el-GR" b="0" i="0" u="none" strike="noStrike" baseline="0" dirty="0" err="1">
                <a:latin typeface="Arial" panose="020B0604020202020204" pitchFamily="34" charset="0"/>
              </a:rPr>
              <a:t>ταφ</a:t>
            </a:r>
            <a:endParaRPr lang="el-GR" dirty="0"/>
          </a:p>
        </p:txBody>
      </p:sp>
      <p:pic>
        <p:nvPicPr>
          <p:cNvPr id="5" name="Εικόνα 4">
            <a:extLst>
              <a:ext uri="{FF2B5EF4-FFF2-40B4-BE49-F238E27FC236}">
                <a16:creationId xmlns:a16="http://schemas.microsoft.com/office/drawing/2014/main" id="{95675EBB-3138-98F1-959F-EA560522DDA3}"/>
              </a:ext>
            </a:extLst>
          </p:cNvPr>
          <p:cNvPicPr>
            <a:picLocks noChangeAspect="1"/>
          </p:cNvPicPr>
          <p:nvPr/>
        </p:nvPicPr>
        <p:blipFill>
          <a:blip r:embed="rId4"/>
          <a:stretch>
            <a:fillRect/>
          </a:stretch>
        </p:blipFill>
        <p:spPr>
          <a:xfrm>
            <a:off x="1177959" y="3857623"/>
            <a:ext cx="2554187" cy="2721427"/>
          </a:xfrm>
          <a:prstGeom prst="rect">
            <a:avLst/>
          </a:prstGeom>
          <a:effectLst/>
        </p:spPr>
      </p:pic>
      <p:sp>
        <p:nvSpPr>
          <p:cNvPr id="4" name="TextBox 3">
            <a:extLst>
              <a:ext uri="{FF2B5EF4-FFF2-40B4-BE49-F238E27FC236}">
                <a16:creationId xmlns:a16="http://schemas.microsoft.com/office/drawing/2014/main" id="{1F7EF59D-08D3-A67E-2091-89460D212F78}"/>
              </a:ext>
            </a:extLst>
          </p:cNvPr>
          <p:cNvSpPr txBox="1"/>
          <p:nvPr/>
        </p:nvSpPr>
        <p:spPr>
          <a:xfrm>
            <a:off x="5343105" y="3709641"/>
            <a:ext cx="6641749" cy="2862322"/>
          </a:xfrm>
          <a:prstGeom prst="rect">
            <a:avLst/>
          </a:prstGeom>
          <a:noFill/>
        </p:spPr>
        <p:txBody>
          <a:bodyPr wrap="square">
            <a:spAutoFit/>
          </a:bodyPr>
          <a:lstStyle/>
          <a:p>
            <a:pPr algn="l"/>
            <a:r>
              <a:rPr lang="el-GR" sz="1800" b="0" i="0" u="none" strike="noStrike" baseline="0" dirty="0">
                <a:solidFill>
                  <a:schemeClr val="bg1"/>
                </a:solidFill>
                <a:latin typeface="Arial" panose="020B0604020202020204" pitchFamily="34" charset="0"/>
              </a:rPr>
              <a:t>Αλλαγή ποικιλίας με εμβολιασμό τύπου </a:t>
            </a:r>
            <a:r>
              <a:rPr lang="el-GR" sz="1800" b="0" i="0" u="none" strike="noStrike" baseline="0" dirty="0" err="1">
                <a:solidFill>
                  <a:schemeClr val="bg1"/>
                </a:solidFill>
                <a:latin typeface="Arial" panose="020B0604020202020204" pitchFamily="34" charset="0"/>
              </a:rPr>
              <a:t>Ταφ</a:t>
            </a:r>
            <a:r>
              <a:rPr lang="el-GR" sz="1800" b="0" i="0" u="none" strike="noStrike" baseline="0" dirty="0">
                <a:solidFill>
                  <a:schemeClr val="bg1"/>
                </a:solidFill>
                <a:latin typeface="Arial" panose="020B0604020202020204" pitchFamily="34" charset="0"/>
              </a:rPr>
              <a:t> στον Τύρναβο. Ο κορμός του </a:t>
            </a:r>
            <a:r>
              <a:rPr lang="el-GR" sz="1800" b="0" i="0" u="none" strike="noStrike" baseline="0" dirty="0" err="1">
                <a:solidFill>
                  <a:schemeClr val="bg1"/>
                </a:solidFill>
                <a:latin typeface="Arial" panose="020B0604020202020204" pitchFamily="34" charset="0"/>
              </a:rPr>
              <a:t>πρέμνου</a:t>
            </a:r>
            <a:r>
              <a:rPr lang="el-GR" sz="1800" b="0" i="0" u="none" strike="noStrike" baseline="0" dirty="0">
                <a:solidFill>
                  <a:schemeClr val="bg1"/>
                </a:solidFill>
                <a:latin typeface="Arial" panose="020B0604020202020204" pitchFamily="34" charset="0"/>
              </a:rPr>
              <a:t> κόπηκε το</a:t>
            </a:r>
          </a:p>
          <a:p>
            <a:pPr algn="l"/>
            <a:r>
              <a:rPr lang="el-GR" sz="1800" b="0" i="0" u="none" strike="noStrike" baseline="0" dirty="0">
                <a:solidFill>
                  <a:schemeClr val="bg1"/>
                </a:solidFill>
                <a:latin typeface="Arial" panose="020B0604020202020204" pitchFamily="34" charset="0"/>
              </a:rPr>
              <a:t>Φεβρουάριο και ο εμβολιασμός έγινε αρχές Απρίλη. Οι </a:t>
            </a:r>
            <a:r>
              <a:rPr lang="el-GR" sz="1800" b="0" i="0" u="none" strike="noStrike" baseline="0" dirty="0" err="1">
                <a:solidFill>
                  <a:schemeClr val="bg1"/>
                </a:solidFill>
                <a:latin typeface="Arial" panose="020B0604020202020204" pitchFamily="34" charset="0"/>
              </a:rPr>
              <a:t>εμβολιοφόρες</a:t>
            </a:r>
            <a:r>
              <a:rPr lang="el-GR" sz="1800" b="0" i="0" u="none" strike="noStrike" baseline="0" dirty="0">
                <a:solidFill>
                  <a:schemeClr val="bg1"/>
                </a:solidFill>
                <a:latin typeface="Arial" panose="020B0604020202020204" pitchFamily="34" charset="0"/>
              </a:rPr>
              <a:t> κληματίδες είχαν μαζευτεί κατά το χειμερινό κλάδεμα και είχαν διατηρηθεί στο ψυγείο. Την προηγούμενη μέρα του εμβολιασμού οι </a:t>
            </a:r>
            <a:r>
              <a:rPr lang="el-GR" sz="1800" b="0" i="0" u="none" strike="noStrike" baseline="0" dirty="0" err="1">
                <a:solidFill>
                  <a:schemeClr val="bg1"/>
                </a:solidFill>
                <a:latin typeface="Arial" panose="020B0604020202020204" pitchFamily="34" charset="0"/>
              </a:rPr>
              <a:t>εμβολιοφόρες</a:t>
            </a:r>
            <a:r>
              <a:rPr lang="el-GR" sz="1800" b="0" i="0" u="none" strike="noStrike" baseline="0" dirty="0">
                <a:solidFill>
                  <a:schemeClr val="bg1"/>
                </a:solidFill>
                <a:latin typeface="Arial" panose="020B0604020202020204" pitchFamily="34" charset="0"/>
              </a:rPr>
              <a:t> κληματίδες είχαν βγει από το ψυγείο και είχαν τοποθετηθεί στο νερό. Στην δεξιά εικόνα φαίνεται η κολλητική ταινία με την οποία </a:t>
            </a:r>
            <a:r>
              <a:rPr lang="el-GR" dirty="0" err="1">
                <a:solidFill>
                  <a:schemeClr val="bg1"/>
                </a:solidFill>
                <a:latin typeface="Arial" panose="020B0604020202020204" pitchFamily="34" charset="0"/>
              </a:rPr>
              <a:t>σφίγκουμε</a:t>
            </a:r>
            <a:r>
              <a:rPr lang="el-GR" sz="1800" b="0" i="0" u="none" strike="noStrike" baseline="0" dirty="0">
                <a:solidFill>
                  <a:schemeClr val="bg1"/>
                </a:solidFill>
                <a:latin typeface="Arial" panose="020B0604020202020204" pitchFamily="34" charset="0"/>
              </a:rPr>
              <a:t> το εμβόλιο στο υποκείμενο και αφήνεται έξω μόνο το μάτι για να ¨πετάξει¨.</a:t>
            </a:r>
            <a:endParaRPr lang="el-GR" dirty="0">
              <a:solidFill>
                <a:schemeClr val="bg1"/>
              </a:solidFill>
            </a:endParaRPr>
          </a:p>
        </p:txBody>
      </p:sp>
      <p:sp>
        <p:nvSpPr>
          <p:cNvPr id="6" name="Θέση αριθμού διαφάνειας 5">
            <a:extLst>
              <a:ext uri="{FF2B5EF4-FFF2-40B4-BE49-F238E27FC236}">
                <a16:creationId xmlns:a16="http://schemas.microsoft.com/office/drawing/2014/main" id="{D2A492D5-6939-1A43-49C2-8E18A9876FF9}"/>
              </a:ext>
            </a:extLst>
          </p:cNvPr>
          <p:cNvSpPr>
            <a:spLocks noGrp="1"/>
          </p:cNvSpPr>
          <p:nvPr>
            <p:ph type="sldNum" sz="quarter" idx="12"/>
          </p:nvPr>
        </p:nvSpPr>
        <p:spPr/>
        <p:txBody>
          <a:bodyPr/>
          <a:lstStyle/>
          <a:p>
            <a:fld id="{C7740134-2DF2-465D-B103-9930DB7CB8D7}" type="slidenum">
              <a:rPr lang="el-GR" smtClean="0"/>
              <a:t>32</a:t>
            </a:fld>
            <a:endParaRPr lang="el-GR"/>
          </a:p>
        </p:txBody>
      </p:sp>
    </p:spTree>
    <p:extLst>
      <p:ext uri="{BB962C8B-B14F-4D97-AF65-F5344CB8AC3E}">
        <p14:creationId xmlns:p14="http://schemas.microsoft.com/office/powerpoint/2010/main" val="3885044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6C9EA8-B41D-3A34-0D68-F368BA810395}"/>
              </a:ext>
            </a:extLst>
          </p:cNvPr>
          <p:cNvSpPr>
            <a:spLocks noGrp="1"/>
          </p:cNvSpPr>
          <p:nvPr>
            <p:ph type="title"/>
          </p:nvPr>
        </p:nvSpPr>
        <p:spPr>
          <a:xfrm>
            <a:off x="648930" y="629266"/>
            <a:ext cx="9252154" cy="1223983"/>
          </a:xfrm>
        </p:spPr>
        <p:txBody>
          <a:bodyPr>
            <a:normAutofit/>
          </a:bodyPr>
          <a:lstStyle/>
          <a:p>
            <a:pPr>
              <a:lnSpc>
                <a:spcPct val="90000"/>
              </a:lnSpc>
            </a:pPr>
            <a:r>
              <a:rPr lang="el-GR" sz="2600" b="1" i="0" u="none" strike="noStrike" baseline="0" dirty="0">
                <a:latin typeface="Arial,Bold"/>
              </a:rPr>
              <a:t>Επιτραπέζιοι εμβολιασμοί: </a:t>
            </a:r>
            <a:r>
              <a:rPr lang="el-GR" sz="2600" b="0" i="0" u="none" strike="noStrike" baseline="0" dirty="0">
                <a:latin typeface="DejaVuSans"/>
              </a:rPr>
              <a:t>Αγγλικός εμβολιασμός βραχείας τομής</a:t>
            </a:r>
            <a:br>
              <a:rPr lang="el-GR" sz="2600" b="0" i="0" u="none" strike="noStrike" baseline="0" dirty="0">
                <a:latin typeface="DejaVuSans"/>
              </a:rPr>
            </a:br>
            <a:endParaRPr lang="el-GR" sz="2600" dirty="0"/>
          </a:p>
        </p:txBody>
      </p:sp>
      <p:sp>
        <p:nvSpPr>
          <p:cNvPr id="4" name="Θέση αριθμού διαφάνειας 3">
            <a:extLst>
              <a:ext uri="{FF2B5EF4-FFF2-40B4-BE49-F238E27FC236}">
                <a16:creationId xmlns:a16="http://schemas.microsoft.com/office/drawing/2014/main" id="{76CA0B2A-1348-5F4D-9612-81B6FBB82FDE}"/>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smtClean="0"/>
              <a:pPr>
                <a:spcAft>
                  <a:spcPts val="600"/>
                </a:spcAft>
              </a:pPr>
              <a:t>33</a:t>
            </a:fld>
            <a:endParaRPr lang="el-GR"/>
          </a:p>
        </p:txBody>
      </p:sp>
      <p:sp>
        <p:nvSpPr>
          <p:cNvPr id="3" name="Θέση περιεχομένου 2">
            <a:extLst>
              <a:ext uri="{FF2B5EF4-FFF2-40B4-BE49-F238E27FC236}">
                <a16:creationId xmlns:a16="http://schemas.microsoft.com/office/drawing/2014/main" id="{335A6AFF-3805-117C-B68C-182F43916C2B}"/>
              </a:ext>
            </a:extLst>
          </p:cNvPr>
          <p:cNvSpPr>
            <a:spLocks noGrp="1"/>
          </p:cNvSpPr>
          <p:nvPr>
            <p:ph idx="1"/>
          </p:nvPr>
        </p:nvSpPr>
        <p:spPr>
          <a:xfrm>
            <a:off x="1103311" y="2052214"/>
            <a:ext cx="5965394" cy="4196185"/>
          </a:xfrm>
        </p:spPr>
        <p:txBody>
          <a:bodyPr>
            <a:normAutofit/>
          </a:bodyPr>
          <a:lstStyle/>
          <a:p>
            <a:pPr marL="0" indent="0">
              <a:lnSpc>
                <a:spcPct val="90000"/>
              </a:lnSpc>
              <a:buNone/>
            </a:pPr>
            <a:r>
              <a:rPr lang="el-GR" sz="1700" b="0" i="0" u="none" strike="noStrike" baseline="0" dirty="0">
                <a:latin typeface="DejaVuSans"/>
              </a:rPr>
              <a:t>Προετοιμασία υποκειμένου:</a:t>
            </a:r>
          </a:p>
          <a:p>
            <a:pPr>
              <a:lnSpc>
                <a:spcPct val="90000"/>
              </a:lnSpc>
            </a:pPr>
            <a:r>
              <a:rPr lang="el-GR" sz="1700" b="0" i="0" u="none" strike="noStrike" baseline="0" dirty="0">
                <a:latin typeface="DejaVuSans"/>
              </a:rPr>
              <a:t>Αφαίρεση όλων των οφθαλμών από τα μοσχεύματα που θα χρησιμοποιηθούν ως υποκείμενα,</a:t>
            </a:r>
          </a:p>
          <a:p>
            <a:pPr>
              <a:lnSpc>
                <a:spcPct val="90000"/>
              </a:lnSpc>
            </a:pPr>
            <a:r>
              <a:rPr lang="el-GR" sz="1700" b="0" i="0" u="none" strike="noStrike" baseline="0" dirty="0">
                <a:latin typeface="DejaVuSans"/>
              </a:rPr>
              <a:t>Το άνω άκρο του υποκειμένου τέμνεται πλαγίως υπό γωνία 45ᵒ σε σχέση με την κάθετο στον άξονα του υποκειμένου, προκύπτοντας έτσι μια ελλειπτική τομή,</a:t>
            </a:r>
          </a:p>
          <a:p>
            <a:pPr>
              <a:lnSpc>
                <a:spcPct val="90000"/>
              </a:lnSpc>
            </a:pPr>
            <a:r>
              <a:rPr lang="el-GR" sz="1700" b="0" i="0" u="none" strike="noStrike" baseline="0" dirty="0">
                <a:latin typeface="OpenSymbol"/>
              </a:rPr>
              <a:t> </a:t>
            </a:r>
            <a:r>
              <a:rPr lang="el-GR" sz="1700" b="0" i="0" u="none" strike="noStrike" baseline="0" dirty="0">
                <a:latin typeface="DejaVuSans"/>
              </a:rPr>
              <a:t>Η διάμετρος της ελλειπτικής τομής έχει μήκος ίσο με μιάμιση φορά το μήκος της καθέτου στον άξονα του υποκειμένου και η πλάγια αυτή τομή θα πρέπει να αρχίζει πολύ κοντά στον κόμβο,</a:t>
            </a:r>
          </a:p>
          <a:p>
            <a:pPr>
              <a:lnSpc>
                <a:spcPct val="90000"/>
              </a:lnSpc>
            </a:pPr>
            <a:r>
              <a:rPr lang="el-GR" sz="1700" b="0" i="0" u="none" strike="noStrike" baseline="0" dirty="0">
                <a:latin typeface="DejaVuSans"/>
              </a:rPr>
              <a:t>Η δεύτερη τομή ξεκινά από το επάνω μέρος της ελλειπτικής τομής στο 1/3-1/4 του μήκους της προηγούμενης τομής με κατεύθυνση παράλληλη προς το επίπεδο της ελλειψοειδούς τομής και με μήκος ίσο με το ½ του μήκους της καθέτου στο μόσχευμα</a:t>
            </a:r>
            <a:endParaRPr lang="el-GR" sz="1700" dirty="0"/>
          </a:p>
        </p:txBody>
      </p:sp>
      <p:pic>
        <p:nvPicPr>
          <p:cNvPr id="6" name="Εικόνα 5">
            <a:extLst>
              <a:ext uri="{FF2B5EF4-FFF2-40B4-BE49-F238E27FC236}">
                <a16:creationId xmlns:a16="http://schemas.microsoft.com/office/drawing/2014/main" id="{C92F9A0E-7807-9977-92AA-EE965E69EFBE}"/>
              </a:ext>
            </a:extLst>
          </p:cNvPr>
          <p:cNvPicPr>
            <a:picLocks noChangeAspect="1"/>
          </p:cNvPicPr>
          <p:nvPr/>
        </p:nvPicPr>
        <p:blipFill rotWithShape="1">
          <a:blip r:embed="rId3"/>
          <a:srcRect l="475" t="10635" r="77913"/>
          <a:stretch/>
        </p:blipFill>
        <p:spPr>
          <a:xfrm>
            <a:off x="8451809" y="2052213"/>
            <a:ext cx="217458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462203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ABB8120-900E-0D48-3AF2-02438AE872B4}"/>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smtClean="0"/>
              <a:pPr>
                <a:spcAft>
                  <a:spcPts val="600"/>
                </a:spcAft>
              </a:pPr>
              <a:t>34</a:t>
            </a:fld>
            <a:endParaRPr lang="el-GR"/>
          </a:p>
        </p:txBody>
      </p:sp>
      <p:sp>
        <p:nvSpPr>
          <p:cNvPr id="3" name="Θέση περιεχομένου 2">
            <a:extLst>
              <a:ext uri="{FF2B5EF4-FFF2-40B4-BE49-F238E27FC236}">
                <a16:creationId xmlns:a16="http://schemas.microsoft.com/office/drawing/2014/main" id="{4E8FDF37-AC5C-BD23-9B4E-2EC59D827D42}"/>
              </a:ext>
            </a:extLst>
          </p:cNvPr>
          <p:cNvSpPr>
            <a:spLocks noGrp="1"/>
          </p:cNvSpPr>
          <p:nvPr>
            <p:ph idx="1"/>
          </p:nvPr>
        </p:nvSpPr>
        <p:spPr>
          <a:xfrm>
            <a:off x="436394" y="1784320"/>
            <a:ext cx="5777976" cy="4980463"/>
          </a:xfrm>
        </p:spPr>
        <p:txBody>
          <a:bodyPr>
            <a:normAutofit/>
          </a:bodyPr>
          <a:lstStyle/>
          <a:p>
            <a:pPr>
              <a:lnSpc>
                <a:spcPct val="90000"/>
              </a:lnSpc>
            </a:pPr>
            <a:r>
              <a:rPr lang="el-GR" b="0" i="0" u="none" strike="noStrike" baseline="0" dirty="0">
                <a:latin typeface="DejaVuSans"/>
              </a:rPr>
              <a:t>Προετοιμασία εμβολίου:</a:t>
            </a:r>
          </a:p>
          <a:p>
            <a:pPr>
              <a:lnSpc>
                <a:spcPct val="90000"/>
              </a:lnSpc>
            </a:pPr>
            <a:r>
              <a:rPr lang="el-GR" b="0" i="0" u="none" strike="noStrike" baseline="0" dirty="0">
                <a:latin typeface="OpenSymbol"/>
              </a:rPr>
              <a:t> </a:t>
            </a:r>
            <a:r>
              <a:rPr lang="el-GR" b="0" i="0" u="none" strike="noStrike" baseline="0" dirty="0">
                <a:latin typeface="DejaVuSans"/>
              </a:rPr>
              <a:t>Το εμβόλιο είναι τμήμα κληματίδας με έναν οφθαλμό και τμήμα μεσογονατίου 5-7εκ κάτω από τον οφθαλμό και 2-3εκ πάνω από αυτόν,</a:t>
            </a:r>
          </a:p>
          <a:p>
            <a:pPr>
              <a:lnSpc>
                <a:spcPct val="90000"/>
              </a:lnSpc>
            </a:pPr>
            <a:r>
              <a:rPr lang="el-GR" b="0" i="0" u="none" strike="noStrike" baseline="0" dirty="0">
                <a:latin typeface="OpenSymbol"/>
              </a:rPr>
              <a:t> </a:t>
            </a:r>
            <a:r>
              <a:rPr lang="el-GR" b="0" i="0" u="none" strike="noStrike" baseline="0" dirty="0">
                <a:latin typeface="DejaVuSans"/>
              </a:rPr>
              <a:t>Στο κάτω άκρο του και όσο πιο κοντά γίνεται στον οφθαλμό διενεργούνται ίδιες τομές με αυτές που έγιναν στο υποκείμενο με αντίθετη όμως φορά.</a:t>
            </a:r>
          </a:p>
          <a:p>
            <a:pPr>
              <a:lnSpc>
                <a:spcPct val="90000"/>
              </a:lnSpc>
            </a:pPr>
            <a:r>
              <a:rPr lang="el-GR" b="0" i="0" u="none" strike="noStrike" baseline="0" dirty="0">
                <a:latin typeface="DejaVuSans"/>
              </a:rPr>
              <a:t>Στη συνέχεια ανασηκώνοντας ελαφρά τις τομές που έγιναν, τόσο στο εμβόλιο όσο και στο υποκείμενο, γλιστράμε το εμβόλιο πάνω στο υποκείμενο, ώστε οι δεύτερες ελλειπτικές τομές που έχουν δημιουργηθεί να μπουν η μία μέσα στην άλλη σχηματίζοντας έτσι το σχήμα ¨του κεραυνού¨.</a:t>
            </a:r>
            <a:endParaRPr lang="el-GR" dirty="0"/>
          </a:p>
        </p:txBody>
      </p:sp>
      <p:pic>
        <p:nvPicPr>
          <p:cNvPr id="6" name="Εικόνα 5">
            <a:extLst>
              <a:ext uri="{FF2B5EF4-FFF2-40B4-BE49-F238E27FC236}">
                <a16:creationId xmlns:a16="http://schemas.microsoft.com/office/drawing/2014/main" id="{E55DAA88-D336-95FB-88BD-E2207139600C}"/>
              </a:ext>
            </a:extLst>
          </p:cNvPr>
          <p:cNvPicPr>
            <a:picLocks noChangeAspect="1"/>
          </p:cNvPicPr>
          <p:nvPr/>
        </p:nvPicPr>
        <p:blipFill>
          <a:blip r:embed="rId3"/>
          <a:stretch>
            <a:fillRect/>
          </a:stretch>
        </p:blipFill>
        <p:spPr>
          <a:xfrm>
            <a:off x="6682313" y="2667814"/>
            <a:ext cx="5447543" cy="2542186"/>
          </a:xfrm>
          <a:prstGeom prst="rect">
            <a:avLst/>
          </a:prstGeom>
          <a:effectLst>
            <a:outerShdw blurRad="50800" dist="38100" dir="5400000" algn="t" rotWithShape="0">
              <a:prstClr val="black">
                <a:alpha val="43000"/>
              </a:prstClr>
            </a:outerShdw>
          </a:effectLst>
        </p:spPr>
      </p:pic>
      <p:sp>
        <p:nvSpPr>
          <p:cNvPr id="8" name="TextBox 7">
            <a:extLst>
              <a:ext uri="{FF2B5EF4-FFF2-40B4-BE49-F238E27FC236}">
                <a16:creationId xmlns:a16="http://schemas.microsoft.com/office/drawing/2014/main" id="{8DE19FD4-3312-E997-A322-08A70E9E92BE}"/>
              </a:ext>
            </a:extLst>
          </p:cNvPr>
          <p:cNvSpPr txBox="1"/>
          <p:nvPr/>
        </p:nvSpPr>
        <p:spPr>
          <a:xfrm>
            <a:off x="758555" y="480264"/>
            <a:ext cx="6094520" cy="646331"/>
          </a:xfrm>
          <a:prstGeom prst="rect">
            <a:avLst/>
          </a:prstGeom>
          <a:noFill/>
        </p:spPr>
        <p:txBody>
          <a:bodyPr wrap="square">
            <a:spAutoFit/>
          </a:bodyPr>
          <a:lstStyle/>
          <a:p>
            <a:r>
              <a:rPr lang="el-GR" sz="1800" b="1" i="0" u="none" strike="noStrike" baseline="0" dirty="0">
                <a:latin typeface="Arial,Bold"/>
              </a:rPr>
              <a:t>Επιτραπέζιοι εμβολιασμοί: </a:t>
            </a:r>
            <a:r>
              <a:rPr lang="el-GR" sz="1800" b="0" i="0" u="none" strike="noStrike" baseline="0" dirty="0">
                <a:latin typeface="DejaVuSans"/>
              </a:rPr>
              <a:t>Αγγλικός εμβολιασμός βραχείας τομής</a:t>
            </a:r>
            <a:endParaRPr lang="el-GR" dirty="0"/>
          </a:p>
        </p:txBody>
      </p:sp>
    </p:spTree>
    <p:extLst>
      <p:ext uri="{BB962C8B-B14F-4D97-AF65-F5344CB8AC3E}">
        <p14:creationId xmlns:p14="http://schemas.microsoft.com/office/powerpoint/2010/main" val="2719235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6E80CA-880E-2E6A-231D-9E6D24242079}"/>
              </a:ext>
            </a:extLst>
          </p:cNvPr>
          <p:cNvSpPr>
            <a:spLocks noGrp="1"/>
          </p:cNvSpPr>
          <p:nvPr>
            <p:ph type="title"/>
          </p:nvPr>
        </p:nvSpPr>
        <p:spPr/>
        <p:txBody>
          <a:bodyPr/>
          <a:lstStyle/>
          <a:p>
            <a:r>
              <a:rPr lang="el-GR" sz="4400" b="0" i="0" u="none" strike="noStrike" baseline="0" dirty="0">
                <a:latin typeface="DejaVuSans"/>
              </a:rPr>
              <a:t>Αγγλικός εμβολιασμός μακράς τομής</a:t>
            </a:r>
            <a:br>
              <a:rPr lang="el-GR" sz="4400" b="0" i="0" u="none" strike="noStrike" baseline="0" dirty="0">
                <a:latin typeface="DejaVuSans"/>
              </a:rPr>
            </a:br>
            <a:endParaRPr lang="el-GR" dirty="0"/>
          </a:p>
        </p:txBody>
      </p:sp>
      <p:sp>
        <p:nvSpPr>
          <p:cNvPr id="3" name="Θέση περιεχομένου 2">
            <a:extLst>
              <a:ext uri="{FF2B5EF4-FFF2-40B4-BE49-F238E27FC236}">
                <a16:creationId xmlns:a16="http://schemas.microsoft.com/office/drawing/2014/main" id="{30135273-1D7E-652B-7618-B22CBC982CB7}"/>
              </a:ext>
            </a:extLst>
          </p:cNvPr>
          <p:cNvSpPr>
            <a:spLocks noGrp="1"/>
          </p:cNvSpPr>
          <p:nvPr>
            <p:ph idx="1"/>
          </p:nvPr>
        </p:nvSpPr>
        <p:spPr/>
        <p:txBody>
          <a:bodyPr/>
          <a:lstStyle/>
          <a:p>
            <a:pPr algn="l"/>
            <a:r>
              <a:rPr lang="el-GR" sz="1800" b="0" i="0" u="none" strike="noStrike" baseline="0" dirty="0">
                <a:latin typeface="DejaVuSans"/>
              </a:rPr>
              <a:t>Η τεχνική είναι ίδια με αυτή του εμβολιασμού βραχείας τομής.</a:t>
            </a:r>
          </a:p>
          <a:p>
            <a:pPr algn="l"/>
            <a:r>
              <a:rPr lang="el-GR" sz="1800" b="0" i="0" u="none" strike="noStrike" baseline="0" dirty="0">
                <a:latin typeface="DejaVuSans"/>
              </a:rPr>
              <a:t>Η ελλειπτική διατομή που δημιουργείται έχει μήκος 4πλάσιο της καθέτου στον άξονα του υποκειμένου, η δε τομή γίνεται με κλίση 15ᵒ ως προς τον άξονα του μοσχεύματος .</a:t>
            </a:r>
            <a:endParaRPr lang="el-GR" dirty="0"/>
          </a:p>
        </p:txBody>
      </p:sp>
      <p:sp>
        <p:nvSpPr>
          <p:cNvPr id="4" name="Θέση αριθμού διαφάνειας 3">
            <a:extLst>
              <a:ext uri="{FF2B5EF4-FFF2-40B4-BE49-F238E27FC236}">
                <a16:creationId xmlns:a16="http://schemas.microsoft.com/office/drawing/2014/main" id="{728E1737-44F5-284E-5C6A-73BCDACFD774}"/>
              </a:ext>
            </a:extLst>
          </p:cNvPr>
          <p:cNvSpPr>
            <a:spLocks noGrp="1"/>
          </p:cNvSpPr>
          <p:nvPr>
            <p:ph type="sldNum" sz="quarter" idx="12"/>
          </p:nvPr>
        </p:nvSpPr>
        <p:spPr/>
        <p:txBody>
          <a:bodyPr/>
          <a:lstStyle/>
          <a:p>
            <a:fld id="{C7740134-2DF2-465D-B103-9930DB7CB8D7}" type="slidenum">
              <a:rPr lang="el-GR" smtClean="0"/>
              <a:t>35</a:t>
            </a:fld>
            <a:endParaRPr lang="el-GR"/>
          </a:p>
        </p:txBody>
      </p:sp>
      <p:pic>
        <p:nvPicPr>
          <p:cNvPr id="6" name="Εικόνα 5">
            <a:extLst>
              <a:ext uri="{FF2B5EF4-FFF2-40B4-BE49-F238E27FC236}">
                <a16:creationId xmlns:a16="http://schemas.microsoft.com/office/drawing/2014/main" id="{7111C03E-6427-E999-DA08-11597ED4D3AD}"/>
              </a:ext>
            </a:extLst>
          </p:cNvPr>
          <p:cNvPicPr>
            <a:picLocks noChangeAspect="1"/>
          </p:cNvPicPr>
          <p:nvPr/>
        </p:nvPicPr>
        <p:blipFill>
          <a:blip r:embed="rId2"/>
          <a:stretch>
            <a:fillRect/>
          </a:stretch>
        </p:blipFill>
        <p:spPr>
          <a:xfrm>
            <a:off x="996927" y="3340579"/>
            <a:ext cx="2569532" cy="3064703"/>
          </a:xfrm>
          <a:prstGeom prst="rect">
            <a:avLst/>
          </a:prstGeom>
        </p:spPr>
      </p:pic>
      <p:pic>
        <p:nvPicPr>
          <p:cNvPr id="8" name="Εικόνα 7">
            <a:extLst>
              <a:ext uri="{FF2B5EF4-FFF2-40B4-BE49-F238E27FC236}">
                <a16:creationId xmlns:a16="http://schemas.microsoft.com/office/drawing/2014/main" id="{111D4DD8-7891-A00A-F220-C55895709709}"/>
              </a:ext>
            </a:extLst>
          </p:cNvPr>
          <p:cNvPicPr>
            <a:picLocks noChangeAspect="1"/>
          </p:cNvPicPr>
          <p:nvPr/>
        </p:nvPicPr>
        <p:blipFill>
          <a:blip r:embed="rId3"/>
          <a:stretch>
            <a:fillRect/>
          </a:stretch>
        </p:blipFill>
        <p:spPr>
          <a:xfrm>
            <a:off x="4501332" y="3335888"/>
            <a:ext cx="2112532" cy="3082050"/>
          </a:xfrm>
          <a:prstGeom prst="rect">
            <a:avLst/>
          </a:prstGeom>
        </p:spPr>
      </p:pic>
      <p:pic>
        <p:nvPicPr>
          <p:cNvPr id="10" name="Εικόνα 9">
            <a:extLst>
              <a:ext uri="{FF2B5EF4-FFF2-40B4-BE49-F238E27FC236}">
                <a16:creationId xmlns:a16="http://schemas.microsoft.com/office/drawing/2014/main" id="{1CD0960E-B7E6-889D-7E40-E7B31197C015}"/>
              </a:ext>
            </a:extLst>
          </p:cNvPr>
          <p:cNvPicPr>
            <a:picLocks noChangeAspect="1"/>
          </p:cNvPicPr>
          <p:nvPr/>
        </p:nvPicPr>
        <p:blipFill>
          <a:blip r:embed="rId4"/>
          <a:stretch>
            <a:fillRect/>
          </a:stretch>
        </p:blipFill>
        <p:spPr>
          <a:xfrm>
            <a:off x="7812350" y="3371917"/>
            <a:ext cx="2959289" cy="3021810"/>
          </a:xfrm>
          <a:prstGeom prst="rect">
            <a:avLst/>
          </a:prstGeom>
        </p:spPr>
      </p:pic>
    </p:spTree>
    <p:extLst>
      <p:ext uri="{BB962C8B-B14F-4D97-AF65-F5344CB8AC3E}">
        <p14:creationId xmlns:p14="http://schemas.microsoft.com/office/powerpoint/2010/main" val="310049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9BE0CDEC-ACA8-2ED6-A194-B690E6E470E5}"/>
              </a:ext>
            </a:extLst>
          </p:cNvPr>
          <p:cNvSpPr>
            <a:spLocks noGrp="1"/>
          </p:cNvSpPr>
          <p:nvPr>
            <p:ph type="sldNum" sz="quarter" idx="12"/>
          </p:nvPr>
        </p:nvSpPr>
        <p:spPr/>
        <p:txBody>
          <a:bodyPr/>
          <a:lstStyle/>
          <a:p>
            <a:fld id="{C7740134-2DF2-465D-B103-9930DB7CB8D7}" type="slidenum">
              <a:rPr lang="el-GR" smtClean="0"/>
              <a:t>36</a:t>
            </a:fld>
            <a:endParaRPr lang="el-GR"/>
          </a:p>
        </p:txBody>
      </p:sp>
      <p:pic>
        <p:nvPicPr>
          <p:cNvPr id="6" name="Εικόνα 5">
            <a:extLst>
              <a:ext uri="{FF2B5EF4-FFF2-40B4-BE49-F238E27FC236}">
                <a16:creationId xmlns:a16="http://schemas.microsoft.com/office/drawing/2014/main" id="{3B630082-EC17-0C5C-70C2-FE91CE523823}"/>
              </a:ext>
            </a:extLst>
          </p:cNvPr>
          <p:cNvPicPr>
            <a:picLocks noChangeAspect="1"/>
          </p:cNvPicPr>
          <p:nvPr/>
        </p:nvPicPr>
        <p:blipFill>
          <a:blip r:embed="rId2"/>
          <a:stretch>
            <a:fillRect/>
          </a:stretch>
        </p:blipFill>
        <p:spPr>
          <a:xfrm>
            <a:off x="1103312" y="3143911"/>
            <a:ext cx="2589675" cy="3511118"/>
          </a:xfrm>
          <a:prstGeom prst="rect">
            <a:avLst/>
          </a:prstGeom>
        </p:spPr>
      </p:pic>
      <p:pic>
        <p:nvPicPr>
          <p:cNvPr id="8" name="Εικόνα 7">
            <a:extLst>
              <a:ext uri="{FF2B5EF4-FFF2-40B4-BE49-F238E27FC236}">
                <a16:creationId xmlns:a16="http://schemas.microsoft.com/office/drawing/2014/main" id="{2934B47F-AEA4-FE63-9971-760E5BBAC312}"/>
              </a:ext>
            </a:extLst>
          </p:cNvPr>
          <p:cNvPicPr>
            <a:picLocks noChangeAspect="1"/>
          </p:cNvPicPr>
          <p:nvPr/>
        </p:nvPicPr>
        <p:blipFill>
          <a:blip r:embed="rId3"/>
          <a:stretch>
            <a:fillRect/>
          </a:stretch>
        </p:blipFill>
        <p:spPr>
          <a:xfrm>
            <a:off x="5511329" y="3143912"/>
            <a:ext cx="1144883" cy="3511118"/>
          </a:xfrm>
          <a:prstGeom prst="rect">
            <a:avLst/>
          </a:prstGeom>
        </p:spPr>
      </p:pic>
      <p:pic>
        <p:nvPicPr>
          <p:cNvPr id="10" name="Εικόνα 9">
            <a:extLst>
              <a:ext uri="{FF2B5EF4-FFF2-40B4-BE49-F238E27FC236}">
                <a16:creationId xmlns:a16="http://schemas.microsoft.com/office/drawing/2014/main" id="{147418C8-6276-A51A-B401-8BDF101DE5D9}"/>
              </a:ext>
            </a:extLst>
          </p:cNvPr>
          <p:cNvPicPr>
            <a:picLocks noChangeAspect="1"/>
          </p:cNvPicPr>
          <p:nvPr/>
        </p:nvPicPr>
        <p:blipFill>
          <a:blip r:embed="rId4"/>
          <a:stretch>
            <a:fillRect/>
          </a:stretch>
        </p:blipFill>
        <p:spPr>
          <a:xfrm>
            <a:off x="8334375" y="3409169"/>
            <a:ext cx="2754312" cy="3060344"/>
          </a:xfrm>
          <a:prstGeom prst="rect">
            <a:avLst/>
          </a:prstGeom>
        </p:spPr>
      </p:pic>
      <p:sp>
        <p:nvSpPr>
          <p:cNvPr id="5" name="TextBox 4">
            <a:extLst>
              <a:ext uri="{FF2B5EF4-FFF2-40B4-BE49-F238E27FC236}">
                <a16:creationId xmlns:a16="http://schemas.microsoft.com/office/drawing/2014/main" id="{2E62420C-5C5A-5600-82D7-17A1FC5EB4D1}"/>
              </a:ext>
            </a:extLst>
          </p:cNvPr>
          <p:cNvSpPr txBox="1"/>
          <p:nvPr/>
        </p:nvSpPr>
        <p:spPr>
          <a:xfrm>
            <a:off x="1298358" y="1197564"/>
            <a:ext cx="9461377" cy="923330"/>
          </a:xfrm>
          <a:prstGeom prst="rect">
            <a:avLst/>
          </a:prstGeom>
          <a:noFill/>
        </p:spPr>
        <p:txBody>
          <a:bodyPr wrap="square">
            <a:spAutoFit/>
          </a:bodyPr>
          <a:lstStyle/>
          <a:p>
            <a:r>
              <a:rPr lang="el-GR" dirty="0"/>
              <a:t>Ειδικές εμβολιαστικές μηχανές με τις οποίες πραγματοποιούνται ειδικές τομές (ωμέγα, V κλπ.) κατά τέτοιο τρόπο ώστε να τοποθετείται το εμβόλιο και το υποκείμενο το ένα μέσα στο άλλο .</a:t>
            </a:r>
          </a:p>
        </p:txBody>
      </p:sp>
    </p:spTree>
    <p:extLst>
      <p:ext uri="{BB962C8B-B14F-4D97-AF65-F5344CB8AC3E}">
        <p14:creationId xmlns:p14="http://schemas.microsoft.com/office/powerpoint/2010/main" val="674055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70677EED-CFD5-1315-773E-87C9738CC512}"/>
              </a:ext>
            </a:extLst>
          </p:cNvPr>
          <p:cNvPicPr>
            <a:picLocks noGrp="1" noChangeAspect="1"/>
          </p:cNvPicPr>
          <p:nvPr>
            <p:ph idx="1"/>
          </p:nvPr>
        </p:nvPicPr>
        <p:blipFill>
          <a:blip r:embed="rId2"/>
          <a:stretch>
            <a:fillRect/>
          </a:stretch>
        </p:blipFill>
        <p:spPr>
          <a:xfrm>
            <a:off x="832542" y="1850575"/>
            <a:ext cx="2780670" cy="2114569"/>
          </a:xfrm>
        </p:spPr>
      </p:pic>
      <p:sp>
        <p:nvSpPr>
          <p:cNvPr id="4" name="Θέση αριθμού διαφάνειας 3">
            <a:extLst>
              <a:ext uri="{FF2B5EF4-FFF2-40B4-BE49-F238E27FC236}">
                <a16:creationId xmlns:a16="http://schemas.microsoft.com/office/drawing/2014/main" id="{480CB920-D95B-10B2-230A-5BBA6CEE6883}"/>
              </a:ext>
            </a:extLst>
          </p:cNvPr>
          <p:cNvSpPr>
            <a:spLocks noGrp="1"/>
          </p:cNvSpPr>
          <p:nvPr>
            <p:ph type="sldNum" sz="quarter" idx="12"/>
          </p:nvPr>
        </p:nvSpPr>
        <p:spPr/>
        <p:txBody>
          <a:bodyPr/>
          <a:lstStyle/>
          <a:p>
            <a:fld id="{C7740134-2DF2-465D-B103-9930DB7CB8D7}" type="slidenum">
              <a:rPr lang="el-GR" smtClean="0"/>
              <a:t>37</a:t>
            </a:fld>
            <a:endParaRPr lang="el-GR"/>
          </a:p>
        </p:txBody>
      </p:sp>
      <p:sp>
        <p:nvSpPr>
          <p:cNvPr id="8" name="TextBox 7">
            <a:extLst>
              <a:ext uri="{FF2B5EF4-FFF2-40B4-BE49-F238E27FC236}">
                <a16:creationId xmlns:a16="http://schemas.microsoft.com/office/drawing/2014/main" id="{DD023538-3656-9386-7CFC-412169B2DF62}"/>
              </a:ext>
            </a:extLst>
          </p:cNvPr>
          <p:cNvSpPr txBox="1"/>
          <p:nvPr/>
        </p:nvSpPr>
        <p:spPr>
          <a:xfrm>
            <a:off x="832542" y="4391773"/>
            <a:ext cx="2969819" cy="646331"/>
          </a:xfrm>
          <a:prstGeom prst="rect">
            <a:avLst/>
          </a:prstGeom>
          <a:noFill/>
        </p:spPr>
        <p:txBody>
          <a:bodyPr wrap="square">
            <a:spAutoFit/>
          </a:bodyPr>
          <a:lstStyle/>
          <a:p>
            <a:r>
              <a:rPr lang="el-GR" sz="1800" b="0" i="0" u="none" strike="noStrike" baseline="0" dirty="0">
                <a:latin typeface="DejaVuSans"/>
              </a:rPr>
              <a:t>Εργαλείο χειρός εκτέλεσης επιτραπέζιων εμβολιασμών</a:t>
            </a:r>
            <a:endParaRPr lang="el-GR" dirty="0"/>
          </a:p>
        </p:txBody>
      </p:sp>
      <p:pic>
        <p:nvPicPr>
          <p:cNvPr id="10" name="Εικόνα 9">
            <a:extLst>
              <a:ext uri="{FF2B5EF4-FFF2-40B4-BE49-F238E27FC236}">
                <a16:creationId xmlns:a16="http://schemas.microsoft.com/office/drawing/2014/main" id="{87E87A16-AD4A-FA96-9569-50D29DC80961}"/>
              </a:ext>
            </a:extLst>
          </p:cNvPr>
          <p:cNvPicPr>
            <a:picLocks noChangeAspect="1"/>
          </p:cNvPicPr>
          <p:nvPr/>
        </p:nvPicPr>
        <p:blipFill>
          <a:blip r:embed="rId3"/>
          <a:stretch>
            <a:fillRect/>
          </a:stretch>
        </p:blipFill>
        <p:spPr>
          <a:xfrm>
            <a:off x="4998129" y="1837148"/>
            <a:ext cx="6718187" cy="2141422"/>
          </a:xfrm>
          <a:prstGeom prst="rect">
            <a:avLst/>
          </a:prstGeom>
        </p:spPr>
      </p:pic>
      <p:sp>
        <p:nvSpPr>
          <p:cNvPr id="12" name="TextBox 11">
            <a:extLst>
              <a:ext uri="{FF2B5EF4-FFF2-40B4-BE49-F238E27FC236}">
                <a16:creationId xmlns:a16="http://schemas.microsoft.com/office/drawing/2014/main" id="{196E9A4D-B33B-EEEF-4BFA-1F7FC017D213}"/>
              </a:ext>
            </a:extLst>
          </p:cNvPr>
          <p:cNvSpPr txBox="1"/>
          <p:nvPr/>
        </p:nvSpPr>
        <p:spPr>
          <a:xfrm>
            <a:off x="5461985" y="4391773"/>
            <a:ext cx="6094520" cy="369332"/>
          </a:xfrm>
          <a:prstGeom prst="rect">
            <a:avLst/>
          </a:prstGeom>
          <a:noFill/>
        </p:spPr>
        <p:txBody>
          <a:bodyPr wrap="square">
            <a:spAutoFit/>
          </a:bodyPr>
          <a:lstStyle/>
          <a:p>
            <a:r>
              <a:rPr lang="el-GR" sz="1800" b="0" i="0" u="none" strike="noStrike" baseline="0" dirty="0">
                <a:latin typeface="DejaVuSans"/>
              </a:rPr>
              <a:t>Διαφορετικά είδη τομών σε επιτραπέζιους εμβολιασμούς</a:t>
            </a:r>
            <a:endParaRPr lang="el-GR" dirty="0"/>
          </a:p>
        </p:txBody>
      </p:sp>
    </p:spTree>
    <p:extLst>
      <p:ext uri="{BB962C8B-B14F-4D97-AF65-F5344CB8AC3E}">
        <p14:creationId xmlns:p14="http://schemas.microsoft.com/office/powerpoint/2010/main" val="3141128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AC4A4AF7-177F-4B4D-C911-2AD35DFF1005}"/>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smtClean="0"/>
              <a:pPr>
                <a:spcAft>
                  <a:spcPts val="600"/>
                </a:spcAft>
              </a:pPr>
              <a:t>38</a:t>
            </a:fld>
            <a:endParaRPr lang="el-GR"/>
          </a:p>
        </p:txBody>
      </p:sp>
      <p:sp>
        <p:nvSpPr>
          <p:cNvPr id="3" name="Θέση περιεχομένου 2">
            <a:extLst>
              <a:ext uri="{FF2B5EF4-FFF2-40B4-BE49-F238E27FC236}">
                <a16:creationId xmlns:a16="http://schemas.microsoft.com/office/drawing/2014/main" id="{1D6E5787-A4B6-DDDA-C3BC-167A274DF5F8}"/>
              </a:ext>
            </a:extLst>
          </p:cNvPr>
          <p:cNvSpPr>
            <a:spLocks noGrp="1"/>
          </p:cNvSpPr>
          <p:nvPr>
            <p:ph idx="1"/>
          </p:nvPr>
        </p:nvSpPr>
        <p:spPr>
          <a:xfrm>
            <a:off x="446086" y="1732499"/>
            <a:ext cx="5965394" cy="4196185"/>
          </a:xfrm>
        </p:spPr>
        <p:txBody>
          <a:bodyPr>
            <a:normAutofit/>
          </a:bodyPr>
          <a:lstStyle/>
          <a:p>
            <a:pPr>
              <a:lnSpc>
                <a:spcPct val="90000"/>
              </a:lnSpc>
            </a:pPr>
            <a:r>
              <a:rPr lang="el-GR" sz="1900" b="0" i="0" u="none" strike="noStrike" baseline="0" dirty="0">
                <a:latin typeface="DejaVuSans"/>
              </a:rPr>
              <a:t>Αμέσως μετά τον εμβολιασμό τα εμβολιασμένα μοσχεύματα εμβαπτίζονται σε παραφίνη, με ορμόνη και μυκητοκτόνα για την προστασία και την καλύτερη δυνατή ένωση εμβολίου και υποκειμένου. </a:t>
            </a:r>
          </a:p>
          <a:p>
            <a:pPr>
              <a:lnSpc>
                <a:spcPct val="90000"/>
              </a:lnSpc>
            </a:pPr>
            <a:r>
              <a:rPr lang="el-GR" sz="1900" b="0" i="0" u="none" strike="noStrike" baseline="0" dirty="0">
                <a:latin typeface="DejaVuSans"/>
              </a:rPr>
              <a:t>Στη συνέχεια τοποθετούνται σε στρώσεις σε ξύλινα κιβώτια μαζί με άμμο για την κάλυψη των κενών και την ομοιόμορφη διατήρηση της υγρασίας.</a:t>
            </a:r>
          </a:p>
          <a:p>
            <a:pPr>
              <a:lnSpc>
                <a:spcPct val="90000"/>
              </a:lnSpc>
            </a:pPr>
            <a:r>
              <a:rPr lang="el-GR" sz="1900" b="0" i="0" u="none" strike="noStrike" baseline="0" dirty="0">
                <a:latin typeface="DejaVuSans"/>
              </a:rPr>
              <a:t>Τα κιβώτια τοποθετούνται σε ειδικά διαμορφωμένες αποθήκες για 10-15 ημέρες σε: θερμοκρασία περίπου 30</a:t>
            </a:r>
            <a:r>
              <a:rPr lang="en-US" sz="1900" b="0" i="0" u="none" strike="noStrike" baseline="0" dirty="0">
                <a:latin typeface="DejaVuSans"/>
              </a:rPr>
              <a:t>ᵒ C,</a:t>
            </a:r>
            <a:r>
              <a:rPr lang="el-GR" sz="1900" b="0" i="0" u="none" strike="noStrike" baseline="0" dirty="0">
                <a:latin typeface="DejaVuSans"/>
              </a:rPr>
              <a:t> υγρασία 80%, ώστε να επιτευχθεί συγκόλληση μεταξύ εμβολίου και υποκειμένου.</a:t>
            </a:r>
          </a:p>
          <a:p>
            <a:pPr>
              <a:lnSpc>
                <a:spcPct val="90000"/>
              </a:lnSpc>
            </a:pPr>
            <a:r>
              <a:rPr lang="el-GR" sz="1900" b="0" i="0" u="none" strike="noStrike" baseline="0" dirty="0">
                <a:latin typeface="DejaVuSans"/>
              </a:rPr>
              <a:t>Μετά την επιτυχή συγκόλληση τα εμβολιασμένα μοσχεύματα τοποθετούνται για </a:t>
            </a:r>
            <a:r>
              <a:rPr lang="el-GR" sz="1900" b="0" i="0" u="none" strike="noStrike" baseline="0" dirty="0" err="1">
                <a:latin typeface="DejaVuSans"/>
              </a:rPr>
              <a:t>ριζοβόληση</a:t>
            </a:r>
            <a:r>
              <a:rPr lang="el-GR" sz="1900" b="0" i="0" u="none" strike="noStrike" baseline="0" dirty="0">
                <a:latin typeface="DejaVuSans"/>
              </a:rPr>
              <a:t> .</a:t>
            </a:r>
            <a:endParaRPr lang="el-GR" sz="1900" dirty="0"/>
          </a:p>
        </p:txBody>
      </p:sp>
      <p:pic>
        <p:nvPicPr>
          <p:cNvPr id="6" name="Εικόνα 5">
            <a:extLst>
              <a:ext uri="{FF2B5EF4-FFF2-40B4-BE49-F238E27FC236}">
                <a16:creationId xmlns:a16="http://schemas.microsoft.com/office/drawing/2014/main" id="{B2D526B0-8119-42A9-6BFD-C674CBDB4DF4}"/>
              </a:ext>
            </a:extLst>
          </p:cNvPr>
          <p:cNvPicPr>
            <a:picLocks noChangeAspect="1"/>
          </p:cNvPicPr>
          <p:nvPr/>
        </p:nvPicPr>
        <p:blipFill>
          <a:blip r:embed="rId3"/>
          <a:stretch>
            <a:fillRect/>
          </a:stretch>
        </p:blipFill>
        <p:spPr>
          <a:xfrm>
            <a:off x="7544180" y="1457527"/>
            <a:ext cx="4008888" cy="3556757"/>
          </a:xfrm>
          <a:prstGeom prst="rect">
            <a:avLst/>
          </a:prstGeom>
          <a:effectLst>
            <a:outerShdw blurRad="50800" dist="38100" dir="5400000" algn="t" rotWithShape="0">
              <a:prstClr val="black">
                <a:alpha val="43000"/>
              </a:prstClr>
            </a:outerShdw>
          </a:effectLst>
        </p:spPr>
      </p:pic>
      <p:sp>
        <p:nvSpPr>
          <p:cNvPr id="8" name="TextBox 7">
            <a:extLst>
              <a:ext uri="{FF2B5EF4-FFF2-40B4-BE49-F238E27FC236}">
                <a16:creationId xmlns:a16="http://schemas.microsoft.com/office/drawing/2014/main" id="{95E34E86-DCA6-E21A-79A6-BF922468D6F4}"/>
              </a:ext>
            </a:extLst>
          </p:cNvPr>
          <p:cNvSpPr txBox="1"/>
          <p:nvPr/>
        </p:nvSpPr>
        <p:spPr>
          <a:xfrm>
            <a:off x="6714477" y="5615158"/>
            <a:ext cx="5264719" cy="923330"/>
          </a:xfrm>
          <a:prstGeom prst="rect">
            <a:avLst/>
          </a:prstGeom>
          <a:noFill/>
        </p:spPr>
        <p:txBody>
          <a:bodyPr wrap="square">
            <a:spAutoFit/>
          </a:bodyPr>
          <a:lstStyle/>
          <a:p>
            <a:pPr algn="l"/>
            <a:r>
              <a:rPr lang="el-GR" sz="1800" b="0" i="0" u="none" strike="noStrike" baseline="0" dirty="0">
                <a:latin typeface="DejaVuSans"/>
              </a:rPr>
              <a:t>Εμβολιασμένα μοσχεύματα τοποθετημένα σε κιβώτιο προκειμένου να επέλθει συγκόλληση μεταξύ εμβολίου και υποκειμένου</a:t>
            </a:r>
            <a:endParaRPr lang="el-GR" dirty="0"/>
          </a:p>
        </p:txBody>
      </p:sp>
    </p:spTree>
    <p:extLst>
      <p:ext uri="{BB962C8B-B14F-4D97-AF65-F5344CB8AC3E}">
        <p14:creationId xmlns:p14="http://schemas.microsoft.com/office/powerpoint/2010/main" val="2277815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6E4F69-9050-672F-327E-E852E0AD41D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3E20334-DE5B-5578-2B64-09E96CCEBE19}"/>
              </a:ext>
            </a:extLst>
          </p:cNvPr>
          <p:cNvSpPr>
            <a:spLocks noGrp="1"/>
          </p:cNvSpPr>
          <p:nvPr>
            <p:ph idx="1"/>
          </p:nvPr>
        </p:nvSpPr>
        <p:spPr/>
        <p:txBody>
          <a:bodyPr>
            <a:normAutofit fontScale="85000" lnSpcReduction="10000"/>
          </a:bodyPr>
          <a:lstStyle/>
          <a:p>
            <a:r>
              <a:rPr lang="en-US" dirty="0">
                <a:hlinkClick r:id="rId2"/>
              </a:rPr>
              <a:t>https://www.bakasietas.gr/el/products</a:t>
            </a:r>
            <a:endParaRPr lang="el-GR" dirty="0"/>
          </a:p>
          <a:p>
            <a:r>
              <a:rPr lang="en-US" dirty="0">
                <a:hlinkClick r:id="rId3"/>
              </a:rPr>
              <a:t>https://marlanti.blogspot.com/2019/11/blog-post_20.html</a:t>
            </a:r>
            <a:endParaRPr lang="en-US" dirty="0"/>
          </a:p>
          <a:p>
            <a:r>
              <a:rPr lang="en-US" dirty="0">
                <a:hlinkClick r:id="rId4"/>
              </a:rPr>
              <a:t>https://www.kalliergo.gr/ampeli-stafylia-oinos/mpoliasma-klima-ampeli-poikilia/</a:t>
            </a:r>
            <a:endParaRPr lang="el-GR" dirty="0"/>
          </a:p>
          <a:p>
            <a:r>
              <a:rPr lang="en-US" dirty="0">
                <a:hlinkClick r:id="rId5"/>
              </a:rPr>
              <a:t>http://www.gaiapedia.gr/gaiapedia/index.php/%CE%A0%CE%BF%CE%BB%CE%BB%CE%B1%CF%80%CE%BB%CE%B1%CF%83%CE%B9%CE%B1%CF%83%CE%BC%CF%8C%CF%82_%CE%B1%CE%BC%CF%80%CE%AD%CE%BB%CE%BF%CF%85</a:t>
            </a:r>
            <a:endParaRPr lang="el-GR" dirty="0"/>
          </a:p>
          <a:p>
            <a:pPr algn="l"/>
            <a:r>
              <a:rPr lang="el-GR" sz="1800" b="0" i="0" u="none" strike="noStrike" baseline="0" dirty="0">
                <a:latin typeface="Arial Black" panose="020B0A04020102020204" pitchFamily="34" charset="0"/>
              </a:rPr>
              <a:t>Σημειώσεις Αμπελουργίας,</a:t>
            </a:r>
            <a:r>
              <a:rPr lang="el-GR" sz="1800" b="0" i="0" u="none" strike="noStrike" baseline="0" dirty="0">
                <a:latin typeface="Georgia Pro Black" panose="02040A02050405020203" pitchFamily="18" charset="0"/>
              </a:rPr>
              <a:t> ΠΑΝΕΠΙΣΤΗΜΙΟ ΠΕΛΟΠΟΝΝΗΣΟΥ</a:t>
            </a:r>
            <a:r>
              <a:rPr lang="el-GR" sz="1800" b="0" i="0" u="none" strike="noStrike" baseline="0" dirty="0">
                <a:latin typeface="Arial Black" panose="020B0A04020102020204" pitchFamily="34" charset="0"/>
              </a:rPr>
              <a:t> </a:t>
            </a:r>
            <a:r>
              <a:rPr lang="el-GR" sz="1800" b="0" i="0" u="none" strike="noStrike" baseline="0" dirty="0">
                <a:latin typeface="Calibri" panose="020F0502020204030204" pitchFamily="34" charset="0"/>
              </a:rPr>
              <a:t>Σμαραγδή Πετρο</a:t>
            </a:r>
            <a:r>
              <a:rPr lang="el-GR" sz="1800" b="1" i="0" u="none" strike="noStrike" baseline="0" dirty="0">
                <a:latin typeface="Calibri" panose="020F0502020204030204" pitchFamily="34" charset="0"/>
              </a:rPr>
              <a:t>π</a:t>
            </a:r>
            <a:r>
              <a:rPr lang="el-GR" sz="1800" b="0" i="0" u="none" strike="noStrike" baseline="0" dirty="0">
                <a:latin typeface="Calibri" panose="020F0502020204030204" pitchFamily="34" charset="0"/>
              </a:rPr>
              <a:t>ούλου-Καραγιαννοπούλου, Καλαμάτα</a:t>
            </a:r>
            <a:r>
              <a:rPr lang="el-GR" sz="1800" b="1" i="0" u="none" strike="noStrike" baseline="0" dirty="0">
                <a:latin typeface="Calibri" panose="020F0502020204030204" pitchFamily="34" charset="0"/>
              </a:rPr>
              <a:t>, 2022</a:t>
            </a:r>
          </a:p>
          <a:p>
            <a:pPr algn="l"/>
            <a:r>
              <a:rPr lang="en-US" dirty="0">
                <a:hlinkClick r:id="rId6"/>
              </a:rPr>
              <a:t>https://kaipoutheos.gr/2021/04/%CE%BC%CF%80%CE%BF%CE%BB%CE%B9%CE%B1%CF%83%CE%BC%CE%B1-%CE%B1%CE%BC%CF%80%CE%B5%CE%BB%CE%B9%CE%B1%CF%83-%CF%83%CF%84%CE%B7%CE%BD-%CF%83%CE%B9%CF%86%CE%BD%CE%BF-%CE%B2%CE%B9%CE%BD%CF%84%CE%B5%CE%BF.html</a:t>
            </a:r>
            <a:endParaRPr lang="el-GR" dirty="0"/>
          </a:p>
          <a:p>
            <a:pPr algn="l"/>
            <a:r>
              <a:rPr lang="en-US" dirty="0">
                <a:hlinkClick r:id="rId4"/>
              </a:rPr>
              <a:t>https://www.kalliergo.gr/ampeli-stafylia-oinos/mpoliasma-klima-ampeli-poikilia/</a:t>
            </a:r>
            <a:endParaRPr lang="el-GR" dirty="0"/>
          </a:p>
          <a:p>
            <a:pPr algn="l"/>
            <a:endParaRPr lang="el-GR" dirty="0"/>
          </a:p>
        </p:txBody>
      </p:sp>
      <p:sp>
        <p:nvSpPr>
          <p:cNvPr id="4" name="Θέση αριθμού διαφάνειας 3">
            <a:extLst>
              <a:ext uri="{FF2B5EF4-FFF2-40B4-BE49-F238E27FC236}">
                <a16:creationId xmlns:a16="http://schemas.microsoft.com/office/drawing/2014/main" id="{C62FA47C-DD52-EA71-5EB8-B8A7DC942A6B}"/>
              </a:ext>
            </a:extLst>
          </p:cNvPr>
          <p:cNvSpPr>
            <a:spLocks noGrp="1"/>
          </p:cNvSpPr>
          <p:nvPr>
            <p:ph type="sldNum" sz="quarter" idx="12"/>
          </p:nvPr>
        </p:nvSpPr>
        <p:spPr/>
        <p:txBody>
          <a:bodyPr/>
          <a:lstStyle/>
          <a:p>
            <a:fld id="{4DC84BEE-885A-4028-9E8E-98A823D4665D}" type="slidenum">
              <a:rPr lang="el-GR" smtClean="0"/>
              <a:t>39</a:t>
            </a:fld>
            <a:endParaRPr lang="el-GR"/>
          </a:p>
        </p:txBody>
      </p:sp>
    </p:spTree>
    <p:extLst>
      <p:ext uri="{BB962C8B-B14F-4D97-AF65-F5344CB8AC3E}">
        <p14:creationId xmlns:p14="http://schemas.microsoft.com/office/powerpoint/2010/main" val="83363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C4C41760-CF05-A5C0-6DAC-9EC0416FEBB0}"/>
              </a:ext>
            </a:extLst>
          </p:cNvPr>
          <p:cNvSpPr>
            <a:spLocks noGrp="1"/>
          </p:cNvSpPr>
          <p:nvPr>
            <p:ph type="title"/>
          </p:nvPr>
        </p:nvSpPr>
        <p:spPr>
          <a:xfrm>
            <a:off x="648930" y="629267"/>
            <a:ext cx="9252154" cy="1016654"/>
          </a:xfrm>
        </p:spPr>
        <p:txBody>
          <a:bodyPr>
            <a:normAutofit/>
          </a:bodyPr>
          <a:lstStyle/>
          <a:p>
            <a:r>
              <a:rPr lang="el-GR">
                <a:solidFill>
                  <a:srgbClr val="EBEBEB"/>
                </a:solidFill>
              </a:rPr>
              <a:t>Υποκείμενο</a:t>
            </a:r>
          </a:p>
        </p:txBody>
      </p:sp>
      <p:sp>
        <p:nvSpPr>
          <p:cNvPr id="26" name="Rectangle 25">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94A5E59C-C68C-4539-6821-A8D8270282C3}"/>
              </a:ext>
            </a:extLst>
          </p:cNvPr>
          <p:cNvSpPr>
            <a:spLocks noGrp="1"/>
          </p:cNvSpPr>
          <p:nvPr>
            <p:ph type="sldNum" sz="quarter" idx="12"/>
          </p:nvPr>
        </p:nvSpPr>
        <p:spPr>
          <a:xfrm>
            <a:off x="10352540" y="295729"/>
            <a:ext cx="838199" cy="767687"/>
          </a:xfrm>
        </p:spPr>
        <p:txBody>
          <a:bodyPr>
            <a:normAutofit/>
          </a:bodyPr>
          <a:lstStyle/>
          <a:p>
            <a:pPr>
              <a:spcAft>
                <a:spcPts val="600"/>
              </a:spcAft>
            </a:pPr>
            <a:fld id="{4DC84BEE-885A-4028-9E8E-98A823D4665D}" type="slidenum">
              <a:rPr lang="el-GR">
                <a:solidFill>
                  <a:srgbClr val="FFFFFF"/>
                </a:solidFill>
              </a:rPr>
              <a:pPr>
                <a:spcAft>
                  <a:spcPts val="600"/>
                </a:spcAft>
              </a:pPr>
              <a:t>4</a:t>
            </a:fld>
            <a:endParaRPr lang="el-GR">
              <a:solidFill>
                <a:srgbClr val="FFFFFF"/>
              </a:solidFill>
            </a:endParaRPr>
          </a:p>
        </p:txBody>
      </p:sp>
      <p:sp>
        <p:nvSpPr>
          <p:cNvPr id="28" name="Freeform: Shape 27">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l-GR"/>
          </a:p>
        </p:txBody>
      </p:sp>
      <p:graphicFrame>
        <p:nvGraphicFramePr>
          <p:cNvPr id="6" name="Θέση περιεχομένου 2">
            <a:extLst>
              <a:ext uri="{FF2B5EF4-FFF2-40B4-BE49-F238E27FC236}">
                <a16:creationId xmlns:a16="http://schemas.microsoft.com/office/drawing/2014/main" id="{6CF48B68-729F-3B2B-DAFB-6B68A4399BC0}"/>
              </a:ext>
            </a:extLst>
          </p:cNvPr>
          <p:cNvGraphicFramePr>
            <a:graphicFrameLocks noGrp="1"/>
          </p:cNvGraphicFramePr>
          <p:nvPr>
            <p:ph idx="1"/>
            <p:extLst>
              <p:ext uri="{D42A27DB-BD31-4B8C-83A1-F6EECF244321}">
                <p14:modId xmlns:p14="http://schemas.microsoft.com/office/powerpoint/2010/main" val="4259989979"/>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79145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30"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2" name="Τίτλος 1">
            <a:extLst>
              <a:ext uri="{FF2B5EF4-FFF2-40B4-BE49-F238E27FC236}">
                <a16:creationId xmlns:a16="http://schemas.microsoft.com/office/drawing/2014/main" id="{2E1BDC74-FF93-B2D4-23CE-6C975878EDC2}"/>
              </a:ext>
            </a:extLst>
          </p:cNvPr>
          <p:cNvSpPr>
            <a:spLocks noGrp="1"/>
          </p:cNvSpPr>
          <p:nvPr>
            <p:ph type="title"/>
          </p:nvPr>
        </p:nvSpPr>
        <p:spPr>
          <a:xfrm>
            <a:off x="806195" y="804672"/>
            <a:ext cx="3521359" cy="5248656"/>
          </a:xfrm>
        </p:spPr>
        <p:txBody>
          <a:bodyPr anchor="ctr">
            <a:normAutofit/>
          </a:bodyPr>
          <a:lstStyle/>
          <a:p>
            <a:pPr algn="ctr"/>
            <a:r>
              <a:rPr lang="el-GR" dirty="0"/>
              <a:t>Εμβόλιο</a:t>
            </a:r>
            <a:endParaRPr lang="el-GR"/>
          </a:p>
        </p:txBody>
      </p:sp>
      <p:sp>
        <p:nvSpPr>
          <p:cNvPr id="3" name="Θέση περιεχομένου 2">
            <a:extLst>
              <a:ext uri="{FF2B5EF4-FFF2-40B4-BE49-F238E27FC236}">
                <a16:creationId xmlns:a16="http://schemas.microsoft.com/office/drawing/2014/main" id="{4CDDE478-86B0-7ED9-A284-E9F20346BCC5}"/>
              </a:ext>
            </a:extLst>
          </p:cNvPr>
          <p:cNvSpPr>
            <a:spLocks noGrp="1"/>
          </p:cNvSpPr>
          <p:nvPr>
            <p:ph idx="1"/>
          </p:nvPr>
        </p:nvSpPr>
        <p:spPr>
          <a:xfrm>
            <a:off x="4975861" y="804671"/>
            <a:ext cx="6399930" cy="5248657"/>
          </a:xfrm>
        </p:spPr>
        <p:txBody>
          <a:bodyPr anchor="ctr">
            <a:normAutofit/>
          </a:bodyPr>
          <a:lstStyle/>
          <a:p>
            <a:r>
              <a:rPr lang="el-GR" dirty="0"/>
              <a:t>Εμβόλιο </a:t>
            </a:r>
            <a:r>
              <a:rPr lang="en-US" dirty="0"/>
              <a:t>:</a:t>
            </a:r>
            <a:r>
              <a:rPr lang="el-GR" dirty="0"/>
              <a:t> ονομάζουμε το φυτό αυτό που στον εμβολιασμό προσφέρει το υπέργειο μέρος του (μέρος του κορμού και κόμη). Είναι η ποικιλία που θέλουμε να καλλιεργήσουμε.</a:t>
            </a:r>
          </a:p>
          <a:p>
            <a:endParaRPr lang="el-GR" dirty="0"/>
          </a:p>
        </p:txBody>
      </p:sp>
      <p:sp>
        <p:nvSpPr>
          <p:cNvPr id="4" name="Θέση αριθμού διαφάνειας 3">
            <a:extLst>
              <a:ext uri="{FF2B5EF4-FFF2-40B4-BE49-F238E27FC236}">
                <a16:creationId xmlns:a16="http://schemas.microsoft.com/office/drawing/2014/main" id="{8095605F-D88F-6FA4-59A3-6C5539C1F462}"/>
              </a:ext>
            </a:extLst>
          </p:cNvPr>
          <p:cNvSpPr>
            <a:spLocks noGrp="1"/>
          </p:cNvSpPr>
          <p:nvPr>
            <p:ph type="sldNum" sz="quarter" idx="12"/>
          </p:nvPr>
        </p:nvSpPr>
        <p:spPr>
          <a:xfrm>
            <a:off x="11082612" y="6400005"/>
            <a:ext cx="633127" cy="301752"/>
          </a:xfrm>
        </p:spPr>
        <p:txBody>
          <a:bodyPr anchor="ctr">
            <a:normAutofit/>
          </a:bodyPr>
          <a:lstStyle/>
          <a:p>
            <a:pPr algn="r">
              <a:spcAft>
                <a:spcPts val="600"/>
              </a:spcAft>
            </a:pPr>
            <a:fld id="{4DC84BEE-885A-4028-9E8E-98A823D4665D}" type="slidenum">
              <a:rPr lang="el-GR" sz="1100">
                <a:solidFill>
                  <a:schemeClr val="accent1"/>
                </a:solidFill>
              </a:rPr>
              <a:pPr algn="r">
                <a:spcAft>
                  <a:spcPts val="600"/>
                </a:spcAft>
              </a:pPr>
              <a:t>5</a:t>
            </a:fld>
            <a:endParaRPr lang="el-GR" sz="1100">
              <a:solidFill>
                <a:schemeClr val="accent1"/>
              </a:solidFill>
            </a:endParaRPr>
          </a:p>
        </p:txBody>
      </p:sp>
    </p:spTree>
    <p:extLst>
      <p:ext uri="{BB962C8B-B14F-4D97-AF65-F5344CB8AC3E}">
        <p14:creationId xmlns:p14="http://schemas.microsoft.com/office/powerpoint/2010/main" val="135644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3E12F1-509E-8D4A-1BFD-FD3BECBE5B0C}"/>
              </a:ext>
            </a:extLst>
          </p:cNvPr>
          <p:cNvSpPr>
            <a:spLocks noGrp="1"/>
          </p:cNvSpPr>
          <p:nvPr>
            <p:ph type="title"/>
          </p:nvPr>
        </p:nvSpPr>
        <p:spPr>
          <a:xfrm>
            <a:off x="646111" y="452718"/>
            <a:ext cx="9404723" cy="1400530"/>
          </a:xfrm>
        </p:spPr>
        <p:txBody>
          <a:bodyPr>
            <a:normAutofit/>
          </a:bodyPr>
          <a:lstStyle/>
          <a:p>
            <a:r>
              <a:rPr lang="el-GR" dirty="0"/>
              <a:t>Γιατί γίνεται ο </a:t>
            </a:r>
            <a:r>
              <a:rPr lang="el-GR" dirty="0" err="1"/>
              <a:t>εμβολιασμος</a:t>
            </a:r>
            <a:r>
              <a:rPr lang="el-GR" dirty="0"/>
              <a:t>;</a:t>
            </a:r>
          </a:p>
        </p:txBody>
      </p:sp>
      <p:sp>
        <p:nvSpPr>
          <p:cNvPr id="4" name="Θέση αριθμού διαφάνειας 3">
            <a:extLst>
              <a:ext uri="{FF2B5EF4-FFF2-40B4-BE49-F238E27FC236}">
                <a16:creationId xmlns:a16="http://schemas.microsoft.com/office/drawing/2014/main" id="{2C399E99-9710-AB9B-DB0A-75593D075E44}"/>
              </a:ext>
            </a:extLst>
          </p:cNvPr>
          <p:cNvSpPr>
            <a:spLocks noGrp="1"/>
          </p:cNvSpPr>
          <p:nvPr>
            <p:ph type="sldNum" sz="quarter" idx="12"/>
          </p:nvPr>
        </p:nvSpPr>
        <p:spPr>
          <a:xfrm>
            <a:off x="10352540" y="295729"/>
            <a:ext cx="838199" cy="767687"/>
          </a:xfrm>
        </p:spPr>
        <p:txBody>
          <a:bodyPr>
            <a:normAutofit/>
          </a:bodyPr>
          <a:lstStyle/>
          <a:p>
            <a:pPr>
              <a:spcAft>
                <a:spcPts val="600"/>
              </a:spcAft>
            </a:pPr>
            <a:fld id="{4DC84BEE-885A-4028-9E8E-98A823D4665D}" type="slidenum">
              <a:rPr lang="el-GR" smtClean="0"/>
              <a:pPr>
                <a:spcAft>
                  <a:spcPts val="600"/>
                </a:spcAft>
              </a:pPr>
              <a:t>6</a:t>
            </a:fld>
            <a:endParaRPr lang="el-GR"/>
          </a:p>
        </p:txBody>
      </p:sp>
      <p:graphicFrame>
        <p:nvGraphicFramePr>
          <p:cNvPr id="6" name="Θέση περιεχομένου 2">
            <a:extLst>
              <a:ext uri="{FF2B5EF4-FFF2-40B4-BE49-F238E27FC236}">
                <a16:creationId xmlns:a16="http://schemas.microsoft.com/office/drawing/2014/main" id="{3E2CA5F1-8387-D645-1B8D-3654C7CDBB8E}"/>
              </a:ext>
            </a:extLst>
          </p:cNvPr>
          <p:cNvGraphicFramePr>
            <a:graphicFrameLocks noGrp="1"/>
          </p:cNvGraphicFramePr>
          <p:nvPr>
            <p:ph idx="1"/>
            <p:extLst>
              <p:ext uri="{D42A27DB-BD31-4B8C-83A1-F6EECF244321}">
                <p14:modId xmlns:p14="http://schemas.microsoft.com/office/powerpoint/2010/main" val="126286940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38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2" name="Τίτλος 1">
            <a:extLst>
              <a:ext uri="{FF2B5EF4-FFF2-40B4-BE49-F238E27FC236}">
                <a16:creationId xmlns:a16="http://schemas.microsoft.com/office/drawing/2014/main" id="{2F366470-160D-6225-716C-90E1993FFC37}"/>
              </a:ext>
            </a:extLst>
          </p:cNvPr>
          <p:cNvSpPr>
            <a:spLocks noGrp="1"/>
          </p:cNvSpPr>
          <p:nvPr>
            <p:ph type="title"/>
          </p:nvPr>
        </p:nvSpPr>
        <p:spPr>
          <a:xfrm>
            <a:off x="806195" y="804672"/>
            <a:ext cx="3521359" cy="5248656"/>
          </a:xfrm>
        </p:spPr>
        <p:txBody>
          <a:bodyPr anchor="ctr">
            <a:normAutofit/>
          </a:bodyPr>
          <a:lstStyle/>
          <a:p>
            <a:pPr algn="ctr"/>
            <a:r>
              <a:rPr lang="el-GR" sz="3900" dirty="0"/>
              <a:t>Θέματα εμβολιασμού</a:t>
            </a:r>
          </a:p>
        </p:txBody>
      </p:sp>
      <p:sp>
        <p:nvSpPr>
          <p:cNvPr id="3" name="Θέση περιεχομένου 2">
            <a:extLst>
              <a:ext uri="{FF2B5EF4-FFF2-40B4-BE49-F238E27FC236}">
                <a16:creationId xmlns:a16="http://schemas.microsoft.com/office/drawing/2014/main" id="{7D053C98-5004-FB5F-F4D4-71C9386B936A}"/>
              </a:ext>
            </a:extLst>
          </p:cNvPr>
          <p:cNvSpPr>
            <a:spLocks noGrp="1"/>
          </p:cNvSpPr>
          <p:nvPr>
            <p:ph idx="1"/>
          </p:nvPr>
        </p:nvSpPr>
        <p:spPr>
          <a:xfrm>
            <a:off x="4975861" y="804671"/>
            <a:ext cx="6399930" cy="5248657"/>
          </a:xfrm>
        </p:spPr>
        <p:txBody>
          <a:bodyPr anchor="ctr">
            <a:normAutofit/>
          </a:bodyPr>
          <a:lstStyle/>
          <a:p>
            <a:pPr>
              <a:lnSpc>
                <a:spcPct val="90000"/>
              </a:lnSpc>
            </a:pPr>
            <a:r>
              <a:rPr lang="el-GR" b="1" dirty="0"/>
              <a:t>Διαφορές στην απορρόφηση και διακίνηση νερού.</a:t>
            </a:r>
            <a:r>
              <a:rPr lang="el-GR" dirty="0"/>
              <a:t> </a:t>
            </a:r>
            <a:endParaRPr lang="el-GR"/>
          </a:p>
          <a:p>
            <a:pPr>
              <a:lnSpc>
                <a:spcPct val="90000"/>
              </a:lnSpc>
            </a:pPr>
            <a:r>
              <a:rPr lang="el-GR" dirty="0"/>
              <a:t>Το υποκείμενο υποκαθιστά το εμβόλιο στην απορρόφηση του νερού και των ανόργανων ουσιών από το έδαφος και επηρεάζει έτσι τη ζωηρότητα του </a:t>
            </a:r>
            <a:r>
              <a:rPr lang="el-GR" dirty="0" err="1"/>
              <a:t>εμβόλιου</a:t>
            </a:r>
            <a:r>
              <a:rPr lang="el-GR" dirty="0"/>
              <a:t> με την ειδική αγωγιμότητα του αγγειακού του συστήματος.</a:t>
            </a:r>
            <a:endParaRPr lang="el-GR"/>
          </a:p>
          <a:p>
            <a:pPr>
              <a:lnSpc>
                <a:spcPct val="90000"/>
              </a:lnSpc>
            </a:pPr>
            <a:r>
              <a:rPr lang="el-GR" dirty="0"/>
              <a:t> Από τη ζώνη ένωσης εμβολίου – υποκειμένου διέρχεται λιγότερο νερό, από αυτό που απορροφά το υποκείμενο, εξ’ αιτίας των ανωμαλιών που παρουσιάζει το αγγειακό σύστημα σε αυτή τη ζώνη. Όσο τελειότερη είναι η συγκόλληση εμβολίου – υποκειμένου τόσο περισσότερο νερό φθάνει στο εμβόλιο. Η ποικιλία – εμβόλιο δέχεται λιγότερο νερό στο εμβολιασμένο </a:t>
            </a:r>
            <a:r>
              <a:rPr lang="el-GR" dirty="0" err="1"/>
              <a:t>πρέμνο</a:t>
            </a:r>
            <a:r>
              <a:rPr lang="el-GR" dirty="0"/>
              <a:t> από την </a:t>
            </a:r>
            <a:r>
              <a:rPr lang="el-GR" dirty="0" err="1"/>
              <a:t>αυτόρριζη</a:t>
            </a:r>
            <a:r>
              <a:rPr lang="el-GR" dirty="0"/>
              <a:t> μορφή της.</a:t>
            </a:r>
            <a:endParaRPr lang="el-GR"/>
          </a:p>
        </p:txBody>
      </p:sp>
      <p:sp>
        <p:nvSpPr>
          <p:cNvPr id="4" name="Θέση αριθμού διαφάνειας 3">
            <a:extLst>
              <a:ext uri="{FF2B5EF4-FFF2-40B4-BE49-F238E27FC236}">
                <a16:creationId xmlns:a16="http://schemas.microsoft.com/office/drawing/2014/main" id="{0E618555-E879-A121-E28A-126000CCE6AC}"/>
              </a:ext>
            </a:extLst>
          </p:cNvPr>
          <p:cNvSpPr>
            <a:spLocks noGrp="1"/>
          </p:cNvSpPr>
          <p:nvPr>
            <p:ph type="sldNum" sz="quarter" idx="12"/>
          </p:nvPr>
        </p:nvSpPr>
        <p:spPr>
          <a:xfrm>
            <a:off x="11082612" y="6400005"/>
            <a:ext cx="633127" cy="301752"/>
          </a:xfrm>
        </p:spPr>
        <p:txBody>
          <a:bodyPr anchor="ctr">
            <a:normAutofit/>
          </a:bodyPr>
          <a:lstStyle/>
          <a:p>
            <a:pPr algn="r">
              <a:spcAft>
                <a:spcPts val="600"/>
              </a:spcAft>
            </a:pPr>
            <a:fld id="{C7740134-2DF2-465D-B103-9930DB7CB8D7}" type="slidenum">
              <a:rPr lang="el-GR" sz="1100">
                <a:solidFill>
                  <a:schemeClr val="accent1"/>
                </a:solidFill>
              </a:rPr>
              <a:pPr algn="r">
                <a:spcAft>
                  <a:spcPts val="600"/>
                </a:spcAft>
              </a:pPr>
              <a:t>7</a:t>
            </a:fld>
            <a:endParaRPr lang="el-GR" sz="1100">
              <a:solidFill>
                <a:schemeClr val="accent1"/>
              </a:solidFill>
            </a:endParaRPr>
          </a:p>
        </p:txBody>
      </p:sp>
    </p:spTree>
    <p:extLst>
      <p:ext uri="{BB962C8B-B14F-4D97-AF65-F5344CB8AC3E}">
        <p14:creationId xmlns:p14="http://schemas.microsoft.com/office/powerpoint/2010/main" val="2981533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9E21DE-D3C3-4B8E-D443-5A17D733FD67}"/>
              </a:ext>
            </a:extLst>
          </p:cNvPr>
          <p:cNvSpPr>
            <a:spLocks noGrp="1"/>
          </p:cNvSpPr>
          <p:nvPr>
            <p:ph type="title"/>
          </p:nvPr>
        </p:nvSpPr>
        <p:spPr>
          <a:xfrm>
            <a:off x="648930" y="629266"/>
            <a:ext cx="9252154" cy="1223983"/>
          </a:xfrm>
        </p:spPr>
        <p:txBody>
          <a:bodyPr>
            <a:normAutofit/>
          </a:bodyPr>
          <a:lstStyle/>
          <a:p>
            <a:r>
              <a:rPr lang="el-GR"/>
              <a:t>Θέματα εμβολιασμού</a:t>
            </a:r>
            <a:endParaRPr lang="el-GR" dirty="0"/>
          </a:p>
        </p:txBody>
      </p:sp>
      <p:sp>
        <p:nvSpPr>
          <p:cNvPr id="4" name="Θέση αριθμού διαφάνειας 3">
            <a:extLst>
              <a:ext uri="{FF2B5EF4-FFF2-40B4-BE49-F238E27FC236}">
                <a16:creationId xmlns:a16="http://schemas.microsoft.com/office/drawing/2014/main" id="{A7D98DF8-40AC-55D7-04B3-DB9CE82F7F6E}"/>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smtClean="0"/>
              <a:pPr>
                <a:spcAft>
                  <a:spcPts val="600"/>
                </a:spcAft>
              </a:pPr>
              <a:t>8</a:t>
            </a:fld>
            <a:endParaRPr lang="el-GR"/>
          </a:p>
        </p:txBody>
      </p:sp>
      <p:sp>
        <p:nvSpPr>
          <p:cNvPr id="3" name="Θέση περιεχομένου 2">
            <a:extLst>
              <a:ext uri="{FF2B5EF4-FFF2-40B4-BE49-F238E27FC236}">
                <a16:creationId xmlns:a16="http://schemas.microsoft.com/office/drawing/2014/main" id="{37E2979E-BD98-7308-6889-EC9FAD1B82A9}"/>
              </a:ext>
            </a:extLst>
          </p:cNvPr>
          <p:cNvSpPr>
            <a:spLocks noGrp="1"/>
          </p:cNvSpPr>
          <p:nvPr>
            <p:ph idx="1"/>
          </p:nvPr>
        </p:nvSpPr>
        <p:spPr>
          <a:xfrm>
            <a:off x="1103311" y="2052214"/>
            <a:ext cx="5965394" cy="4196185"/>
          </a:xfrm>
        </p:spPr>
        <p:txBody>
          <a:bodyPr>
            <a:normAutofit/>
          </a:bodyPr>
          <a:lstStyle/>
          <a:p>
            <a:pPr>
              <a:lnSpc>
                <a:spcPct val="90000"/>
              </a:lnSpc>
            </a:pPr>
            <a:r>
              <a:rPr lang="el-GR" b="1" dirty="0"/>
              <a:t>Διαφορές στην απορρόφηση και χρησιμοποίηση ανόργανων ουσιών και ιχνοστοιχείων.</a:t>
            </a:r>
            <a:endParaRPr lang="el-GR" b="1"/>
          </a:p>
          <a:p>
            <a:pPr>
              <a:lnSpc>
                <a:spcPct val="90000"/>
              </a:lnSpc>
            </a:pPr>
            <a:r>
              <a:rPr lang="el-GR" dirty="0"/>
              <a:t> Τόσο το υποκείμενο όσο και η ποικιλία – εμβόλιο παρουσιάζουν μεγαλύτερη απορροφητική ικανότητα νερού και ιχνοστοιχείων στην </a:t>
            </a:r>
            <a:r>
              <a:rPr lang="el-GR" dirty="0" err="1"/>
              <a:t>αυτόρριζη</a:t>
            </a:r>
            <a:r>
              <a:rPr lang="el-GR" dirty="0"/>
              <a:t> παρά στη συμβιωτική μορφή τους.</a:t>
            </a:r>
            <a:endParaRPr lang="el-GR"/>
          </a:p>
          <a:p>
            <a:pPr>
              <a:lnSpc>
                <a:spcPct val="90000"/>
              </a:lnSpc>
            </a:pPr>
            <a:r>
              <a:rPr lang="el-GR" dirty="0"/>
              <a:t> Οι διαφορές αυτές μεταξύ των </a:t>
            </a:r>
            <a:r>
              <a:rPr lang="el-GR" dirty="0" err="1"/>
              <a:t>απορροφούμενων</a:t>
            </a:r>
            <a:r>
              <a:rPr lang="el-GR" dirty="0"/>
              <a:t> από το ριζικό σύστημα του υποκείμενου ανόργανων ουσιών και ιχνοστοιχείων και των αναγκών του εμβολίου δεν είναι μεγάλες, με αποτέλεσμα να μην παρατηρούνται λειτουργικές διαταραχές. </a:t>
            </a:r>
            <a:endParaRPr lang="el-GR"/>
          </a:p>
        </p:txBody>
      </p:sp>
      <p:pic>
        <p:nvPicPr>
          <p:cNvPr id="5" name="Εικόνα 4">
            <a:extLst>
              <a:ext uri="{FF2B5EF4-FFF2-40B4-BE49-F238E27FC236}">
                <a16:creationId xmlns:a16="http://schemas.microsoft.com/office/drawing/2014/main" id="{FD493CBE-6ACE-360F-6A6E-64BA87D9A88B}"/>
              </a:ext>
            </a:extLst>
          </p:cNvPr>
          <p:cNvPicPr>
            <a:picLocks noChangeAspect="1"/>
          </p:cNvPicPr>
          <p:nvPr/>
        </p:nvPicPr>
        <p:blipFill>
          <a:blip r:embed="rId3"/>
          <a:stretch>
            <a:fillRect/>
          </a:stretch>
        </p:blipFill>
        <p:spPr>
          <a:xfrm>
            <a:off x="8558241" y="2052213"/>
            <a:ext cx="1961716"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980181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63D616-0437-0CDA-830D-151A114E33F9}"/>
              </a:ext>
            </a:extLst>
          </p:cNvPr>
          <p:cNvSpPr>
            <a:spLocks noGrp="1"/>
          </p:cNvSpPr>
          <p:nvPr>
            <p:ph type="title"/>
          </p:nvPr>
        </p:nvSpPr>
        <p:spPr>
          <a:xfrm>
            <a:off x="648930" y="629266"/>
            <a:ext cx="9252154" cy="1223983"/>
          </a:xfrm>
        </p:spPr>
        <p:txBody>
          <a:bodyPr>
            <a:normAutofit/>
          </a:bodyPr>
          <a:lstStyle/>
          <a:p>
            <a:r>
              <a:rPr lang="el-GR"/>
              <a:t>Θέματα εμβολιασμού</a:t>
            </a:r>
          </a:p>
        </p:txBody>
      </p:sp>
      <p:sp>
        <p:nvSpPr>
          <p:cNvPr id="4" name="Θέση αριθμού διαφάνειας 3">
            <a:extLst>
              <a:ext uri="{FF2B5EF4-FFF2-40B4-BE49-F238E27FC236}">
                <a16:creationId xmlns:a16="http://schemas.microsoft.com/office/drawing/2014/main" id="{456E38A7-75A3-A464-EA0B-F3335802C449}"/>
              </a:ext>
            </a:extLst>
          </p:cNvPr>
          <p:cNvSpPr>
            <a:spLocks noGrp="1"/>
          </p:cNvSpPr>
          <p:nvPr>
            <p:ph type="sldNum" sz="quarter" idx="12"/>
          </p:nvPr>
        </p:nvSpPr>
        <p:spPr>
          <a:xfrm>
            <a:off x="10352540" y="295729"/>
            <a:ext cx="838199" cy="767687"/>
          </a:xfrm>
        </p:spPr>
        <p:txBody>
          <a:bodyPr>
            <a:normAutofit/>
          </a:bodyPr>
          <a:lstStyle/>
          <a:p>
            <a:pPr>
              <a:spcAft>
                <a:spcPts val="600"/>
              </a:spcAft>
            </a:pPr>
            <a:fld id="{C7740134-2DF2-465D-B103-9930DB7CB8D7}" type="slidenum">
              <a:rPr lang="el-GR"/>
              <a:pPr>
                <a:spcAft>
                  <a:spcPts val="600"/>
                </a:spcAft>
              </a:pPr>
              <a:t>9</a:t>
            </a:fld>
            <a:endParaRPr lang="el-GR"/>
          </a:p>
        </p:txBody>
      </p:sp>
      <p:sp>
        <p:nvSpPr>
          <p:cNvPr id="5" name="Rectangle 1">
            <a:extLst>
              <a:ext uri="{FF2B5EF4-FFF2-40B4-BE49-F238E27FC236}">
                <a16:creationId xmlns:a16="http://schemas.microsoft.com/office/drawing/2014/main" id="{D8A2CAC7-3269-9C33-518D-025F09A3882C}"/>
              </a:ext>
            </a:extLst>
          </p:cNvPr>
          <p:cNvSpPr>
            <a:spLocks noGrp="1" noChangeArrowheads="1"/>
          </p:cNvSpPr>
          <p:nvPr>
            <p:ph idx="1"/>
          </p:nvPr>
        </p:nvSpPr>
        <p:spPr bwMode="auto">
          <a:xfrm>
            <a:off x="533400" y="1628776"/>
            <a:ext cx="6535305" cy="461962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lnSpc>
                <a:spcPct val="90000"/>
              </a:lnSpc>
              <a:spcBef>
                <a:spcPct val="0"/>
              </a:spcBef>
              <a:spcAft>
                <a:spcPts val="600"/>
              </a:spcAft>
              <a:buClrTx/>
              <a:buSzTx/>
              <a:buNone/>
              <a:tabLst/>
            </a:pPr>
            <a:r>
              <a:rPr kumimoji="0" lang="el-GR" altLang="el-GR" b="1" i="0" u="none" strike="noStrike" cap="none" normalizeH="0" baseline="0" dirty="0">
                <a:ln>
                  <a:noFill/>
                </a:ln>
                <a:effectLst/>
                <a:latin typeface="Arial" panose="020B0604020202020204" pitchFamily="34" charset="0"/>
              </a:rPr>
              <a:t>Διαφορές στην ικανότητα διακίνησης των ουσιών του κατεργασμένου χυμού.</a:t>
            </a:r>
            <a:r>
              <a:rPr kumimoji="0" lang="el-GR" altLang="el-GR" b="0" i="0" u="none" strike="noStrike" cap="none" normalizeH="0" baseline="0" dirty="0">
                <a:ln>
                  <a:noFill/>
                </a:ln>
                <a:effectLst/>
                <a:latin typeface="Arial" panose="020B0604020202020204" pitchFamily="34" charset="0"/>
              </a:rPr>
              <a:t> Η μελέτη της διακίνησης των οργανικών ουσιών που συντίθενται στα φύλλα εμβολιασμένων και μη </a:t>
            </a:r>
            <a:r>
              <a:rPr kumimoji="0" lang="el-GR" altLang="el-GR" b="0" i="0" u="none" strike="noStrike" cap="none" normalizeH="0" baseline="0" dirty="0" err="1">
                <a:ln>
                  <a:noFill/>
                </a:ln>
                <a:effectLst/>
                <a:latin typeface="Arial" panose="020B0604020202020204" pitchFamily="34" charset="0"/>
              </a:rPr>
              <a:t>πρέμνων</a:t>
            </a:r>
            <a:r>
              <a:rPr kumimoji="0" lang="el-GR" altLang="el-GR" b="0" i="0" u="none" strike="noStrike" cap="none" normalizeH="0" baseline="0" dirty="0">
                <a:ln>
                  <a:noFill/>
                </a:ln>
                <a:effectLst/>
                <a:latin typeface="Arial" panose="020B0604020202020204" pitchFamily="34" charset="0"/>
              </a:rPr>
              <a:t> οδήγησε στα εξής συμπεράσματα: </a:t>
            </a:r>
          </a:p>
          <a:p>
            <a:pPr marL="0" marR="0" lvl="0" indent="0" defTabSz="914400" rtl="0" eaLnBrk="0" fontAlgn="base" latinLnBrk="0" hangingPunct="0">
              <a:lnSpc>
                <a:spcPct val="90000"/>
              </a:lnSpc>
              <a:spcBef>
                <a:spcPct val="0"/>
              </a:spcBef>
              <a:spcAft>
                <a:spcPts val="600"/>
              </a:spcAft>
              <a:buClrTx/>
              <a:buSzTx/>
              <a:buNone/>
              <a:tabLst/>
            </a:pPr>
            <a:endParaRPr kumimoji="0" lang="el-GR" altLang="el-GR"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AutoNum type="arabicPeriod"/>
              <a:tabLst/>
            </a:pPr>
            <a:r>
              <a:rPr kumimoji="0" lang="el-GR" altLang="el-GR" b="0" i="0" u="none" strike="noStrike" cap="none" normalizeH="0" baseline="0" dirty="0">
                <a:ln>
                  <a:noFill/>
                </a:ln>
                <a:effectLst/>
                <a:latin typeface="Arial" panose="020B0604020202020204" pitchFamily="34" charset="0"/>
              </a:rPr>
              <a:t>Στα </a:t>
            </a:r>
            <a:r>
              <a:rPr kumimoji="0" lang="el-GR" altLang="el-GR" b="0" i="0" u="none" strike="noStrike" cap="none" normalizeH="0" baseline="0" dirty="0" err="1">
                <a:ln>
                  <a:noFill/>
                </a:ln>
                <a:effectLst/>
                <a:latin typeface="Arial" panose="020B0604020202020204" pitchFamily="34" charset="0"/>
              </a:rPr>
              <a:t>αυτόρριζα</a:t>
            </a:r>
            <a:r>
              <a:rPr kumimoji="0" lang="el-GR" altLang="el-GR" b="0" i="0" u="none" strike="noStrike" cap="none" normalizeH="0" baseline="0" dirty="0">
                <a:ln>
                  <a:noFill/>
                </a:ln>
                <a:effectLst/>
                <a:latin typeface="Arial" panose="020B0604020202020204" pitchFamily="34" charset="0"/>
              </a:rPr>
              <a:t> και στα εμβολιασμένα </a:t>
            </a:r>
            <a:r>
              <a:rPr kumimoji="0" lang="el-GR" altLang="el-GR" b="0" i="0" u="none" strike="noStrike" cap="none" normalizeH="0" baseline="0" dirty="0" err="1">
                <a:ln>
                  <a:noFill/>
                </a:ln>
                <a:effectLst/>
                <a:latin typeface="Arial" panose="020B0604020202020204" pitchFamily="34" charset="0"/>
              </a:rPr>
              <a:t>πρέμνα</a:t>
            </a:r>
            <a:r>
              <a:rPr kumimoji="0" lang="el-GR" altLang="el-GR" b="0" i="0" u="none" strike="noStrike" cap="none" normalizeH="0" baseline="0" dirty="0">
                <a:ln>
                  <a:noFill/>
                </a:ln>
                <a:effectLst/>
                <a:latin typeface="Arial" panose="020B0604020202020204" pitchFamily="34" charset="0"/>
              </a:rPr>
              <a:t> όπου το εμβόλιο και το υποκείμενο είναι της ίδιας ποικιλίας, το υπόγειο τμήμα είναι πλουσιότερο σε άμυλο. </a:t>
            </a:r>
          </a:p>
          <a:p>
            <a:pPr marL="0" marR="0" lvl="0" indent="0" defTabSz="914400" rtl="0" eaLnBrk="0" fontAlgn="base" latinLnBrk="0" hangingPunct="0">
              <a:lnSpc>
                <a:spcPct val="90000"/>
              </a:lnSpc>
              <a:spcBef>
                <a:spcPct val="0"/>
              </a:spcBef>
              <a:spcAft>
                <a:spcPts val="600"/>
              </a:spcAft>
              <a:buClrTx/>
              <a:buSzTx/>
              <a:buNone/>
              <a:tabLst/>
            </a:pPr>
            <a:endParaRPr kumimoji="0" lang="el-GR" altLang="el-GR" b="0" i="0" u="none" strike="noStrike" cap="none" normalizeH="0" baseline="0" dirty="0">
              <a:ln>
                <a:noFill/>
              </a:ln>
              <a:effectLst/>
              <a:latin typeface="Arial" panose="020B0604020202020204" pitchFamily="34" charset="0"/>
            </a:endParaRPr>
          </a:p>
          <a:p>
            <a:pPr marL="0" lvl="0" indent="0" defTabSz="914400" eaLnBrk="0" fontAlgn="base" hangingPunct="0">
              <a:lnSpc>
                <a:spcPct val="90000"/>
              </a:lnSpc>
              <a:spcBef>
                <a:spcPct val="0"/>
              </a:spcBef>
              <a:spcAft>
                <a:spcPts val="600"/>
              </a:spcAft>
              <a:buClrTx/>
              <a:buSzTx/>
              <a:buFontTx/>
              <a:buAutoNum type="arabicPeriod" startAt="2"/>
            </a:pPr>
            <a:r>
              <a:rPr kumimoji="0" lang="el-GR" altLang="el-GR" b="0" i="0" u="none" strike="noStrike" cap="none" normalizeH="0" baseline="0" dirty="0">
                <a:ln>
                  <a:noFill/>
                </a:ln>
                <a:effectLst/>
                <a:latin typeface="Arial" panose="020B0604020202020204" pitchFamily="34" charset="0"/>
              </a:rPr>
              <a:t>Στα εμβολισμένα </a:t>
            </a:r>
            <a:r>
              <a:rPr kumimoji="0" lang="el-GR" altLang="el-GR" b="0" i="0" u="none" strike="noStrike" cap="none" normalizeH="0" baseline="0" dirty="0" err="1">
                <a:ln>
                  <a:noFill/>
                </a:ln>
                <a:effectLst/>
                <a:latin typeface="Arial" panose="020B0604020202020204" pitchFamily="34" charset="0"/>
              </a:rPr>
              <a:t>πρέμνα</a:t>
            </a:r>
            <a:r>
              <a:rPr kumimoji="0" lang="el-GR" altLang="el-GR" b="0" i="0" u="none" strike="noStrike" cap="none" normalizeH="0" baseline="0" dirty="0">
                <a:ln>
                  <a:noFill/>
                </a:ln>
                <a:effectLst/>
                <a:latin typeface="Arial" panose="020B0604020202020204" pitchFamily="34" charset="0"/>
              </a:rPr>
              <a:t> όπου το εμβόλιο είναι ποικιλία </a:t>
            </a:r>
            <a:r>
              <a:rPr kumimoji="0" lang="el-GR" altLang="el-GR" b="0" i="0" u="none" strike="noStrike" cap="none" normalizeH="0" baseline="0" dirty="0" err="1">
                <a:ln>
                  <a:noFill/>
                </a:ln>
                <a:effectLst/>
                <a:latin typeface="Arial" panose="020B0604020202020204" pitchFamily="34" charset="0"/>
              </a:rPr>
              <a:t>vinifera</a:t>
            </a:r>
            <a:r>
              <a:rPr kumimoji="0" lang="el-GR" altLang="el-GR" b="0" i="0" u="none" strike="noStrike" cap="none" normalizeH="0" baseline="0" dirty="0">
                <a:ln>
                  <a:noFill/>
                </a:ln>
                <a:effectLst/>
                <a:latin typeface="Arial" panose="020B0604020202020204" pitchFamily="34" charset="0"/>
              </a:rPr>
              <a:t> και το υποκείμενο κλώνος αμερικάνικου είδους ή νόθο, παρατηρείται μεγαλύτερη συγκέντρωση αμύλου στο </a:t>
            </a:r>
            <a:r>
              <a:rPr lang="el-GR" altLang="el-GR" dirty="0">
                <a:latin typeface="Arial" panose="020B0604020202020204" pitchFamily="34" charset="0"/>
              </a:rPr>
              <a:t>τμήμα πάνω από το </a:t>
            </a:r>
            <a:r>
              <a:rPr kumimoji="0" lang="el-GR" altLang="el-GR" b="0" i="0" u="none" strike="noStrike" cap="none" normalizeH="0" baseline="0" dirty="0">
                <a:ln>
                  <a:noFill/>
                </a:ln>
                <a:effectLst/>
                <a:latin typeface="Arial" panose="020B0604020202020204" pitchFamily="34" charset="0"/>
              </a:rPr>
              <a:t>σημείο εμβολιασμού. Και μάλιστα είναι τόσο είναι μεγαλύτερη όσο μεγαλύτερο είναι το εξόγκωμα στη ζώνη ένωσης εμβολίου – υποκειμένου. </a:t>
            </a:r>
          </a:p>
        </p:txBody>
      </p:sp>
      <p:pic>
        <p:nvPicPr>
          <p:cNvPr id="3" name="Εικόνα 2">
            <a:extLst>
              <a:ext uri="{FF2B5EF4-FFF2-40B4-BE49-F238E27FC236}">
                <a16:creationId xmlns:a16="http://schemas.microsoft.com/office/drawing/2014/main" id="{07E67E61-547F-2B5F-7ACA-CFB41A207A78}"/>
              </a:ext>
            </a:extLst>
          </p:cNvPr>
          <p:cNvPicPr>
            <a:picLocks noChangeAspect="1"/>
          </p:cNvPicPr>
          <p:nvPr/>
        </p:nvPicPr>
        <p:blipFill>
          <a:blip r:embed="rId3"/>
          <a:stretch>
            <a:fillRect/>
          </a:stretch>
        </p:blipFill>
        <p:spPr>
          <a:xfrm>
            <a:off x="8558241" y="2052213"/>
            <a:ext cx="1961716"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7310468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399</TotalTime>
  <Words>2649</Words>
  <Application>Microsoft Office PowerPoint</Application>
  <PresentationFormat>Ευρεία οθόνη</PresentationFormat>
  <Paragraphs>169</Paragraphs>
  <Slides>39</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39</vt:i4>
      </vt:variant>
    </vt:vector>
  </HeadingPairs>
  <TitlesOfParts>
    <vt:vector size="49" baseType="lpstr">
      <vt:lpstr>Arial</vt:lpstr>
      <vt:lpstr>Arial Black</vt:lpstr>
      <vt:lpstr>Arial,Bold</vt:lpstr>
      <vt:lpstr>Calibri</vt:lpstr>
      <vt:lpstr>Century Gothic</vt:lpstr>
      <vt:lpstr>DejaVuSans</vt:lpstr>
      <vt:lpstr>Georgia Pro Black</vt:lpstr>
      <vt:lpstr>OpenSymbol</vt:lpstr>
      <vt:lpstr>Wingdings 3</vt:lpstr>
      <vt:lpstr>Ιόν</vt:lpstr>
      <vt:lpstr>Εμβολιασμος</vt:lpstr>
      <vt:lpstr>Εμβολιασμος</vt:lpstr>
      <vt:lpstr>Καμβιο</vt:lpstr>
      <vt:lpstr>Υποκείμενο</vt:lpstr>
      <vt:lpstr>Εμβόλιο</vt:lpstr>
      <vt:lpstr>Γιατί γίνεται ο εμβολιασμος;</vt:lpstr>
      <vt:lpstr>Θέματα εμβολιασμού</vt:lpstr>
      <vt:lpstr>Θέματα εμβολιασμού</vt:lpstr>
      <vt:lpstr>Θέματα εμβολιασμού</vt:lpstr>
      <vt:lpstr>Θέματα εμβολιασμού</vt:lpstr>
      <vt:lpstr>Γιατί γίνεται ο εμβολιασμος;</vt:lpstr>
      <vt:lpstr>Παράγοντες που επηρεάζουν τον εμβολιασμό</vt:lpstr>
      <vt:lpstr>Παράγοντες που επηρεάζουν τον εμβολιασμό</vt:lpstr>
      <vt:lpstr>Προϋποθέσεις επιτυχίας του εμβολιασμού </vt:lpstr>
      <vt:lpstr>Προϋποθέσεις επιτυχίας του εμβολιασμού </vt:lpstr>
      <vt:lpstr>Προϋποθέσεις επιτυχίας του εμβολιασμού</vt:lpstr>
      <vt:lpstr>Προϋποθέσεις επιτυχίας του εμβολιασμού</vt:lpstr>
      <vt:lpstr>Προϋποθέσεις επιτυχίας του εμβολιασμού</vt:lpstr>
      <vt:lpstr>Προϋποθέσεις επιτυχίας του εμβολιασμού</vt:lpstr>
      <vt:lpstr>Προϋποθέσεις επιτυχίας του εμβολιασμού</vt:lpstr>
      <vt:lpstr>Προϋποθέσεις επιτυχίας του εμβολιασμού</vt:lpstr>
      <vt:lpstr>ΕΜΒΟΛΙΑΣΜΟΙ</vt:lpstr>
      <vt:lpstr>Παρουσίαση του PowerPoint</vt:lpstr>
      <vt:lpstr>Επιτόπιοι εμβολιασμοί </vt:lpstr>
      <vt:lpstr>Επιτόπιοι εμβολιασμοί</vt:lpstr>
      <vt:lpstr>Παρουσίαση του PowerPoint</vt:lpstr>
      <vt:lpstr>Τοποθέτηση του εμβολίου στο υποκείμενο και δέσιμο με ράφια στον Ημιμαγιόρκειο εμβ/σμό</vt:lpstr>
      <vt:lpstr>Παρουσίαση του PowerPoint</vt:lpstr>
      <vt:lpstr>Εγκεντρισμός με σχισμή</vt:lpstr>
      <vt:lpstr>Εγκεντρισμός με σχισμή</vt:lpstr>
      <vt:lpstr>Πλάγιος εγκεντρισμός</vt:lpstr>
      <vt:lpstr>Εμβολιασμός τύπου Ταφ</vt:lpstr>
      <vt:lpstr>Επιτραπέζιοι εμβολιασμοί: Αγγλικός εμβολιασμός βραχείας τομής </vt:lpstr>
      <vt:lpstr>Παρουσίαση του PowerPoint</vt:lpstr>
      <vt:lpstr>Αγγλικός εμβολιασμός μακράς τομής </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Agapi Dima</dc:creator>
  <cp:lastModifiedBy>Δήμα Αγάπη</cp:lastModifiedBy>
  <cp:revision>13</cp:revision>
  <dcterms:created xsi:type="dcterms:W3CDTF">2023-04-19T17:09:51Z</dcterms:created>
  <dcterms:modified xsi:type="dcterms:W3CDTF">2024-04-17T08:02:09Z</dcterms:modified>
</cp:coreProperties>
</file>