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58"/>
  </p:notesMasterIdLst>
  <p:sldIdLst>
    <p:sldId id="315" r:id="rId2"/>
    <p:sldId id="331" r:id="rId3"/>
    <p:sldId id="292" r:id="rId4"/>
    <p:sldId id="300" r:id="rId5"/>
    <p:sldId id="258" r:id="rId6"/>
    <p:sldId id="293" r:id="rId7"/>
    <p:sldId id="301" r:id="rId8"/>
    <p:sldId id="295" r:id="rId9"/>
    <p:sldId id="296" r:id="rId10"/>
    <p:sldId id="297" r:id="rId11"/>
    <p:sldId id="298" r:id="rId12"/>
    <p:sldId id="259" r:id="rId13"/>
    <p:sldId id="302" r:id="rId14"/>
    <p:sldId id="303" r:id="rId15"/>
    <p:sldId id="304" r:id="rId16"/>
    <p:sldId id="305" r:id="rId17"/>
    <p:sldId id="306" r:id="rId18"/>
    <p:sldId id="299" r:id="rId19"/>
    <p:sldId id="326" r:id="rId20"/>
    <p:sldId id="327" r:id="rId21"/>
    <p:sldId id="314" r:id="rId22"/>
    <p:sldId id="260" r:id="rId23"/>
    <p:sldId id="262" r:id="rId24"/>
    <p:sldId id="265" r:id="rId25"/>
    <p:sldId id="266" r:id="rId26"/>
    <p:sldId id="267" r:id="rId27"/>
    <p:sldId id="268" r:id="rId28"/>
    <p:sldId id="269" r:id="rId29"/>
    <p:sldId id="323" r:id="rId30"/>
    <p:sldId id="324" r:id="rId31"/>
    <p:sldId id="328" r:id="rId32"/>
    <p:sldId id="329" r:id="rId33"/>
    <p:sldId id="325" r:id="rId34"/>
    <p:sldId id="317" r:id="rId35"/>
    <p:sldId id="318" r:id="rId36"/>
    <p:sldId id="319" r:id="rId37"/>
    <p:sldId id="320" r:id="rId38"/>
    <p:sldId id="310" r:id="rId39"/>
    <p:sldId id="311" r:id="rId40"/>
    <p:sldId id="312" r:id="rId41"/>
    <p:sldId id="313" r:id="rId42"/>
    <p:sldId id="330"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308" r:id="rId56"/>
    <p:sldId id="309" r:id="rId57"/>
  </p:sldIdLst>
  <p:sldSz cx="11161713" cy="6858000"/>
  <p:notesSz cx="9144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080" y="-78"/>
      </p:cViewPr>
      <p:guideLst>
        <p:guide orient="horz" pos="2880"/>
        <p:guide pos="2637"/>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C3DC1DD-AFBD-48E3-88CE-4A535F9ABE87}" type="datetimeFigureOut">
              <a:rPr lang="el-GR" smtClean="0"/>
              <a:pPr/>
              <a:t>6/10/2019</a:t>
            </a:fld>
            <a:endParaRPr lang="el-GR"/>
          </a:p>
        </p:txBody>
      </p:sp>
      <p:sp>
        <p:nvSpPr>
          <p:cNvPr id="4" name="3 - Θέση εικόνας διαφάνειας"/>
          <p:cNvSpPr>
            <a:spLocks noGrp="1" noRot="1" noChangeAspect="1"/>
          </p:cNvSpPr>
          <p:nvPr>
            <p:ph type="sldImg" idx="2"/>
          </p:nvPr>
        </p:nvSpPr>
        <p:spPr>
          <a:xfrm>
            <a:off x="2479675" y="514350"/>
            <a:ext cx="4184650" cy="257175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5A0352A-5F8E-4816-904B-DFBC899AD5D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2479675" y="514350"/>
            <a:ext cx="4184650" cy="257175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5A0352A-5F8E-4816-904B-DFBC899AD5DB}" type="slidenum">
              <a:rPr lang="el-GR" smtClean="0"/>
              <a:pPr/>
              <a:t>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2479675" y="514350"/>
            <a:ext cx="4184650" cy="2571750"/>
          </a:xfrm>
          <a:ln/>
        </p:spPr>
      </p:sp>
      <p:sp>
        <p:nvSpPr>
          <p:cNvPr id="50179"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25"/>
          <p:cNvGrpSpPr/>
          <p:nvPr/>
        </p:nvGrpSpPr>
        <p:grpSpPr>
          <a:xfrm>
            <a:off x="-1146" y="-1"/>
            <a:ext cx="11166762" cy="6922236"/>
            <a:chOff x="-939" y="-1"/>
            <a:chExt cx="9148136" cy="6922236"/>
          </a:xfrm>
        </p:grpSpPr>
        <p:sp>
          <p:nvSpPr>
            <p:cNvPr id="25" name="Freeform 13"/>
            <p:cNvSpPr>
              <a:spLocks noEditPoints="1"/>
            </p:cNvSpPr>
            <p:nvPr/>
          </p:nvSpPr>
          <p:spPr bwMode="auto">
            <a:xfrm>
              <a:off x="-939" y="-1"/>
              <a:ext cx="9148136" cy="6858001"/>
            </a:xfrm>
            <a:custGeom>
              <a:avLst/>
              <a:gdLst/>
              <a:ahLst/>
              <a:cxnLst/>
              <a:rect l="0" t="0" r="r" b="b"/>
              <a:pathLst>
                <a:path w="2880" h="2160">
                  <a:moveTo>
                    <a:pt x="0" y="571"/>
                  </a:moveTo>
                  <a:cubicBezTo>
                    <a:pt x="0" y="594"/>
                    <a:pt x="0" y="594"/>
                    <a:pt x="0" y="594"/>
                  </a:cubicBezTo>
                  <a:cubicBezTo>
                    <a:pt x="16" y="593"/>
                    <a:pt x="32" y="592"/>
                    <a:pt x="49" y="589"/>
                  </a:cubicBezTo>
                  <a:cubicBezTo>
                    <a:pt x="40" y="628"/>
                    <a:pt x="19" y="654"/>
                    <a:pt x="0" y="679"/>
                  </a:cubicBezTo>
                  <a:cubicBezTo>
                    <a:pt x="0" y="718"/>
                    <a:pt x="0" y="718"/>
                    <a:pt x="0" y="718"/>
                  </a:cubicBezTo>
                  <a:cubicBezTo>
                    <a:pt x="32" y="683"/>
                    <a:pt x="56" y="642"/>
                    <a:pt x="70" y="595"/>
                  </a:cubicBezTo>
                  <a:cubicBezTo>
                    <a:pt x="72" y="588"/>
                    <a:pt x="68" y="579"/>
                    <a:pt x="66" y="566"/>
                  </a:cubicBezTo>
                  <a:cubicBezTo>
                    <a:pt x="44" y="568"/>
                    <a:pt x="22" y="569"/>
                    <a:pt x="0" y="571"/>
                  </a:cubicBezTo>
                  <a:close/>
                  <a:moveTo>
                    <a:pt x="714" y="86"/>
                  </a:moveTo>
                  <a:cubicBezTo>
                    <a:pt x="708" y="106"/>
                    <a:pt x="697" y="126"/>
                    <a:pt x="672" y="135"/>
                  </a:cubicBezTo>
                  <a:cubicBezTo>
                    <a:pt x="655" y="90"/>
                    <a:pt x="642" y="49"/>
                    <a:pt x="622" y="11"/>
                  </a:cubicBezTo>
                  <a:cubicBezTo>
                    <a:pt x="621" y="7"/>
                    <a:pt x="619" y="4"/>
                    <a:pt x="618" y="0"/>
                  </a:cubicBezTo>
                  <a:cubicBezTo>
                    <a:pt x="595" y="0"/>
                    <a:pt x="595" y="0"/>
                    <a:pt x="595" y="0"/>
                  </a:cubicBezTo>
                  <a:cubicBezTo>
                    <a:pt x="605" y="21"/>
                    <a:pt x="614" y="42"/>
                    <a:pt x="624" y="63"/>
                  </a:cubicBezTo>
                  <a:cubicBezTo>
                    <a:pt x="641" y="101"/>
                    <a:pt x="650" y="140"/>
                    <a:pt x="627" y="188"/>
                  </a:cubicBezTo>
                  <a:cubicBezTo>
                    <a:pt x="673" y="168"/>
                    <a:pt x="707" y="144"/>
                    <a:pt x="726" y="110"/>
                  </a:cubicBezTo>
                  <a:cubicBezTo>
                    <a:pt x="743" y="78"/>
                    <a:pt x="748" y="40"/>
                    <a:pt x="759" y="0"/>
                  </a:cubicBezTo>
                  <a:cubicBezTo>
                    <a:pt x="730" y="0"/>
                    <a:pt x="730" y="0"/>
                    <a:pt x="730" y="0"/>
                  </a:cubicBezTo>
                  <a:cubicBezTo>
                    <a:pt x="736" y="29"/>
                    <a:pt x="723" y="58"/>
                    <a:pt x="714" y="86"/>
                  </a:cubicBezTo>
                  <a:close/>
                  <a:moveTo>
                    <a:pt x="2880" y="482"/>
                  </a:moveTo>
                  <a:cubicBezTo>
                    <a:pt x="2880" y="443"/>
                    <a:pt x="2880" y="443"/>
                    <a:pt x="2880" y="443"/>
                  </a:cubicBezTo>
                  <a:cubicBezTo>
                    <a:pt x="2845" y="480"/>
                    <a:pt x="2831" y="531"/>
                    <a:pt x="2817" y="581"/>
                  </a:cubicBezTo>
                  <a:cubicBezTo>
                    <a:pt x="2798" y="653"/>
                    <a:pt x="2801" y="723"/>
                    <a:pt x="2856" y="782"/>
                  </a:cubicBezTo>
                  <a:cubicBezTo>
                    <a:pt x="2821" y="808"/>
                    <a:pt x="2789" y="830"/>
                    <a:pt x="2759" y="855"/>
                  </a:cubicBezTo>
                  <a:cubicBezTo>
                    <a:pt x="2729" y="879"/>
                    <a:pt x="2701" y="907"/>
                    <a:pt x="2667" y="938"/>
                  </a:cubicBezTo>
                  <a:cubicBezTo>
                    <a:pt x="2669" y="814"/>
                    <a:pt x="2635" y="709"/>
                    <a:pt x="2538" y="630"/>
                  </a:cubicBezTo>
                  <a:cubicBezTo>
                    <a:pt x="2509" y="646"/>
                    <a:pt x="2497" y="676"/>
                    <a:pt x="2481" y="701"/>
                  </a:cubicBezTo>
                  <a:cubicBezTo>
                    <a:pt x="2441" y="766"/>
                    <a:pt x="2436" y="838"/>
                    <a:pt x="2442" y="912"/>
                  </a:cubicBezTo>
                  <a:cubicBezTo>
                    <a:pt x="2450" y="996"/>
                    <a:pt x="2480" y="1072"/>
                    <a:pt x="2514" y="1152"/>
                  </a:cubicBezTo>
                  <a:cubicBezTo>
                    <a:pt x="2454" y="1250"/>
                    <a:pt x="2401" y="1355"/>
                    <a:pt x="2367" y="1467"/>
                  </a:cubicBezTo>
                  <a:cubicBezTo>
                    <a:pt x="2333" y="1578"/>
                    <a:pt x="2310" y="1693"/>
                    <a:pt x="2282" y="1811"/>
                  </a:cubicBezTo>
                  <a:cubicBezTo>
                    <a:pt x="2271" y="1782"/>
                    <a:pt x="2261" y="1755"/>
                    <a:pt x="2252" y="1730"/>
                  </a:cubicBezTo>
                  <a:cubicBezTo>
                    <a:pt x="2330" y="1569"/>
                    <a:pt x="2338" y="1413"/>
                    <a:pt x="2235" y="1256"/>
                  </a:cubicBezTo>
                  <a:cubicBezTo>
                    <a:pt x="2184" y="1290"/>
                    <a:pt x="2155" y="1336"/>
                    <a:pt x="2143" y="1390"/>
                  </a:cubicBezTo>
                  <a:cubicBezTo>
                    <a:pt x="2131" y="1441"/>
                    <a:pt x="2128" y="1494"/>
                    <a:pt x="2120" y="1550"/>
                  </a:cubicBezTo>
                  <a:cubicBezTo>
                    <a:pt x="2043" y="1465"/>
                    <a:pt x="1944" y="1418"/>
                    <a:pt x="1837" y="1376"/>
                  </a:cubicBezTo>
                  <a:cubicBezTo>
                    <a:pt x="1833" y="1359"/>
                    <a:pt x="1828" y="1338"/>
                    <a:pt x="1825" y="1318"/>
                  </a:cubicBezTo>
                  <a:cubicBezTo>
                    <a:pt x="1813" y="1230"/>
                    <a:pt x="1759" y="1172"/>
                    <a:pt x="1686" y="1129"/>
                  </a:cubicBezTo>
                  <a:cubicBezTo>
                    <a:pt x="1657" y="1113"/>
                    <a:pt x="1625" y="1099"/>
                    <a:pt x="1594" y="1090"/>
                  </a:cubicBezTo>
                  <a:cubicBezTo>
                    <a:pt x="1557" y="1079"/>
                    <a:pt x="1542" y="1097"/>
                    <a:pt x="1549" y="1135"/>
                  </a:cubicBezTo>
                  <a:cubicBezTo>
                    <a:pt x="1562" y="1202"/>
                    <a:pt x="1583" y="1265"/>
                    <a:pt x="1633" y="1314"/>
                  </a:cubicBezTo>
                  <a:cubicBezTo>
                    <a:pt x="1633" y="1315"/>
                    <a:pt x="1633" y="1317"/>
                    <a:pt x="1632" y="1318"/>
                  </a:cubicBezTo>
                  <a:cubicBezTo>
                    <a:pt x="1533" y="1318"/>
                    <a:pt x="1425" y="1344"/>
                    <a:pt x="1361" y="1385"/>
                  </a:cubicBezTo>
                  <a:cubicBezTo>
                    <a:pt x="1366" y="1408"/>
                    <a:pt x="1382" y="1422"/>
                    <a:pt x="1401" y="1434"/>
                  </a:cubicBezTo>
                  <a:cubicBezTo>
                    <a:pt x="1463" y="1474"/>
                    <a:pt x="1533" y="1477"/>
                    <a:pt x="1603" y="1476"/>
                  </a:cubicBezTo>
                  <a:cubicBezTo>
                    <a:pt x="1614" y="1476"/>
                    <a:pt x="1625" y="1475"/>
                    <a:pt x="1636" y="1475"/>
                  </a:cubicBezTo>
                  <a:cubicBezTo>
                    <a:pt x="1637" y="1475"/>
                    <a:pt x="1638" y="1477"/>
                    <a:pt x="1642" y="1480"/>
                  </a:cubicBezTo>
                  <a:cubicBezTo>
                    <a:pt x="1590" y="1552"/>
                    <a:pt x="1542" y="1627"/>
                    <a:pt x="1526" y="1717"/>
                  </a:cubicBezTo>
                  <a:cubicBezTo>
                    <a:pt x="1612" y="1728"/>
                    <a:pt x="1681" y="1691"/>
                    <a:pt x="1743" y="1641"/>
                  </a:cubicBezTo>
                  <a:cubicBezTo>
                    <a:pt x="1806" y="1590"/>
                    <a:pt x="1836" y="1520"/>
                    <a:pt x="1836" y="1431"/>
                  </a:cubicBezTo>
                  <a:cubicBezTo>
                    <a:pt x="1945" y="1479"/>
                    <a:pt x="2036" y="1538"/>
                    <a:pt x="2106" y="1633"/>
                  </a:cubicBezTo>
                  <a:cubicBezTo>
                    <a:pt x="1991" y="1615"/>
                    <a:pt x="1896" y="1643"/>
                    <a:pt x="1820" y="1728"/>
                  </a:cubicBezTo>
                  <a:cubicBezTo>
                    <a:pt x="1861" y="1828"/>
                    <a:pt x="2064" y="1878"/>
                    <a:pt x="2197" y="1784"/>
                  </a:cubicBezTo>
                  <a:cubicBezTo>
                    <a:pt x="2225" y="1858"/>
                    <a:pt x="2243" y="1933"/>
                    <a:pt x="2226" y="2012"/>
                  </a:cubicBezTo>
                  <a:cubicBezTo>
                    <a:pt x="2220" y="2036"/>
                    <a:pt x="2212" y="2059"/>
                    <a:pt x="2224" y="2084"/>
                  </a:cubicBezTo>
                  <a:cubicBezTo>
                    <a:pt x="2228" y="2092"/>
                    <a:pt x="2226" y="2104"/>
                    <a:pt x="2223" y="2112"/>
                  </a:cubicBezTo>
                  <a:cubicBezTo>
                    <a:pt x="2217" y="2128"/>
                    <a:pt x="2212" y="2144"/>
                    <a:pt x="2206" y="2160"/>
                  </a:cubicBezTo>
                  <a:cubicBezTo>
                    <a:pt x="2229" y="2160"/>
                    <a:pt x="2229" y="2160"/>
                    <a:pt x="2229" y="2160"/>
                  </a:cubicBezTo>
                  <a:cubicBezTo>
                    <a:pt x="2234" y="2148"/>
                    <a:pt x="2237" y="2135"/>
                    <a:pt x="2245" y="2124"/>
                  </a:cubicBezTo>
                  <a:cubicBezTo>
                    <a:pt x="2259" y="2104"/>
                    <a:pt x="2261" y="2086"/>
                    <a:pt x="2246" y="2066"/>
                  </a:cubicBezTo>
                  <a:cubicBezTo>
                    <a:pt x="2280" y="2036"/>
                    <a:pt x="2274" y="1999"/>
                    <a:pt x="2266" y="1963"/>
                  </a:cubicBezTo>
                  <a:cubicBezTo>
                    <a:pt x="2253" y="1900"/>
                    <a:pt x="2244" y="1836"/>
                    <a:pt x="2220" y="1777"/>
                  </a:cubicBezTo>
                  <a:cubicBezTo>
                    <a:pt x="2213" y="1761"/>
                    <a:pt x="2214" y="1750"/>
                    <a:pt x="2232" y="1746"/>
                  </a:cubicBezTo>
                  <a:cubicBezTo>
                    <a:pt x="2270" y="1807"/>
                    <a:pt x="2259" y="1878"/>
                    <a:pt x="2279" y="1944"/>
                  </a:cubicBezTo>
                  <a:cubicBezTo>
                    <a:pt x="2286" y="1936"/>
                    <a:pt x="2291" y="1928"/>
                    <a:pt x="2293" y="1920"/>
                  </a:cubicBezTo>
                  <a:cubicBezTo>
                    <a:pt x="2310" y="1825"/>
                    <a:pt x="2328" y="1731"/>
                    <a:pt x="2344" y="1636"/>
                  </a:cubicBezTo>
                  <a:cubicBezTo>
                    <a:pt x="2359" y="1544"/>
                    <a:pt x="2388" y="1457"/>
                    <a:pt x="2424" y="1371"/>
                  </a:cubicBezTo>
                  <a:cubicBezTo>
                    <a:pt x="2431" y="1355"/>
                    <a:pt x="2439" y="1339"/>
                    <a:pt x="2447" y="1323"/>
                  </a:cubicBezTo>
                  <a:cubicBezTo>
                    <a:pt x="2442" y="1361"/>
                    <a:pt x="2427" y="1394"/>
                    <a:pt x="2417" y="1428"/>
                  </a:cubicBezTo>
                  <a:cubicBezTo>
                    <a:pt x="2382" y="1546"/>
                    <a:pt x="2357" y="1666"/>
                    <a:pt x="2336" y="1787"/>
                  </a:cubicBezTo>
                  <a:cubicBezTo>
                    <a:pt x="2318" y="1886"/>
                    <a:pt x="2304" y="1986"/>
                    <a:pt x="2288" y="2085"/>
                  </a:cubicBezTo>
                  <a:cubicBezTo>
                    <a:pt x="2284" y="2111"/>
                    <a:pt x="2279" y="2136"/>
                    <a:pt x="2272" y="2160"/>
                  </a:cubicBezTo>
                  <a:cubicBezTo>
                    <a:pt x="2293" y="2160"/>
                    <a:pt x="2293" y="2160"/>
                    <a:pt x="2293" y="2160"/>
                  </a:cubicBezTo>
                  <a:cubicBezTo>
                    <a:pt x="2300" y="2135"/>
                    <a:pt x="2305" y="2109"/>
                    <a:pt x="2310" y="2083"/>
                  </a:cubicBezTo>
                  <a:cubicBezTo>
                    <a:pt x="2312" y="2070"/>
                    <a:pt x="2317" y="2057"/>
                    <a:pt x="2321" y="2040"/>
                  </a:cubicBezTo>
                  <a:cubicBezTo>
                    <a:pt x="2330" y="2046"/>
                    <a:pt x="2338" y="2049"/>
                    <a:pt x="2344" y="2053"/>
                  </a:cubicBezTo>
                  <a:cubicBezTo>
                    <a:pt x="2411" y="2102"/>
                    <a:pt x="2484" y="2098"/>
                    <a:pt x="2557" y="2076"/>
                  </a:cubicBezTo>
                  <a:cubicBezTo>
                    <a:pt x="2596" y="2064"/>
                    <a:pt x="2633" y="2041"/>
                    <a:pt x="2668" y="2018"/>
                  </a:cubicBezTo>
                  <a:cubicBezTo>
                    <a:pt x="2693" y="2001"/>
                    <a:pt x="2712" y="1976"/>
                    <a:pt x="2734" y="1955"/>
                  </a:cubicBezTo>
                  <a:cubicBezTo>
                    <a:pt x="2706" y="1911"/>
                    <a:pt x="2659" y="1909"/>
                    <a:pt x="2616" y="1891"/>
                  </a:cubicBezTo>
                  <a:cubicBezTo>
                    <a:pt x="2689" y="1817"/>
                    <a:pt x="2725" y="1727"/>
                    <a:pt x="2751" y="1629"/>
                  </a:cubicBezTo>
                  <a:cubicBezTo>
                    <a:pt x="2745" y="1626"/>
                    <a:pt x="2738" y="1620"/>
                    <a:pt x="2730" y="1620"/>
                  </a:cubicBezTo>
                  <a:cubicBezTo>
                    <a:pt x="2638" y="1616"/>
                    <a:pt x="2554" y="1631"/>
                    <a:pt x="2481" y="1697"/>
                  </a:cubicBezTo>
                  <a:cubicBezTo>
                    <a:pt x="2436" y="1738"/>
                    <a:pt x="2389" y="1777"/>
                    <a:pt x="2354" y="1829"/>
                  </a:cubicBezTo>
                  <a:cubicBezTo>
                    <a:pt x="2370" y="1709"/>
                    <a:pt x="2415" y="1608"/>
                    <a:pt x="2524" y="1543"/>
                  </a:cubicBezTo>
                  <a:cubicBezTo>
                    <a:pt x="2581" y="1510"/>
                    <a:pt x="2639" y="1478"/>
                    <a:pt x="2704" y="1464"/>
                  </a:cubicBezTo>
                  <a:cubicBezTo>
                    <a:pt x="2761" y="1451"/>
                    <a:pt x="2820" y="1441"/>
                    <a:pt x="2880" y="1443"/>
                  </a:cubicBezTo>
                  <a:cubicBezTo>
                    <a:pt x="2880" y="1339"/>
                    <a:pt x="2880" y="1339"/>
                    <a:pt x="2880" y="1339"/>
                  </a:cubicBezTo>
                  <a:cubicBezTo>
                    <a:pt x="2877" y="1341"/>
                    <a:pt x="2874" y="1344"/>
                    <a:pt x="2872" y="1346"/>
                  </a:cubicBezTo>
                  <a:cubicBezTo>
                    <a:pt x="2865" y="1318"/>
                    <a:pt x="2870" y="1299"/>
                    <a:pt x="2880" y="1282"/>
                  </a:cubicBezTo>
                  <a:cubicBezTo>
                    <a:pt x="2880" y="1242"/>
                    <a:pt x="2880" y="1242"/>
                    <a:pt x="2880" y="1242"/>
                  </a:cubicBezTo>
                  <a:cubicBezTo>
                    <a:pt x="2838" y="1283"/>
                    <a:pt x="2811" y="1334"/>
                    <a:pt x="2805" y="1398"/>
                  </a:cubicBezTo>
                  <a:cubicBezTo>
                    <a:pt x="2656" y="1410"/>
                    <a:pt x="2524" y="1458"/>
                    <a:pt x="2412" y="1557"/>
                  </a:cubicBezTo>
                  <a:cubicBezTo>
                    <a:pt x="2433" y="1415"/>
                    <a:pt x="2488" y="1287"/>
                    <a:pt x="2555" y="1162"/>
                  </a:cubicBezTo>
                  <a:cubicBezTo>
                    <a:pt x="2580" y="1167"/>
                    <a:pt x="2603" y="1174"/>
                    <a:pt x="2626" y="1176"/>
                  </a:cubicBezTo>
                  <a:cubicBezTo>
                    <a:pt x="2700" y="1184"/>
                    <a:pt x="2772" y="1171"/>
                    <a:pt x="2837" y="1134"/>
                  </a:cubicBezTo>
                  <a:cubicBezTo>
                    <a:pt x="2852" y="1126"/>
                    <a:pt x="2866" y="1115"/>
                    <a:pt x="2880" y="1103"/>
                  </a:cubicBezTo>
                  <a:cubicBezTo>
                    <a:pt x="2880" y="1073"/>
                    <a:pt x="2880" y="1073"/>
                    <a:pt x="2880" y="1073"/>
                  </a:cubicBezTo>
                  <a:cubicBezTo>
                    <a:pt x="2814" y="1146"/>
                    <a:pt x="2666" y="1180"/>
                    <a:pt x="2621" y="1124"/>
                  </a:cubicBezTo>
                  <a:cubicBezTo>
                    <a:pt x="2663" y="1079"/>
                    <a:pt x="2725" y="1075"/>
                    <a:pt x="2784" y="1051"/>
                  </a:cubicBezTo>
                  <a:cubicBezTo>
                    <a:pt x="2723" y="1044"/>
                    <a:pt x="2677" y="1072"/>
                    <a:pt x="2624" y="1085"/>
                  </a:cubicBezTo>
                  <a:cubicBezTo>
                    <a:pt x="2637" y="1029"/>
                    <a:pt x="2671" y="1004"/>
                    <a:pt x="2718" y="994"/>
                  </a:cubicBezTo>
                  <a:cubicBezTo>
                    <a:pt x="2737" y="990"/>
                    <a:pt x="2757" y="986"/>
                    <a:pt x="2777" y="988"/>
                  </a:cubicBezTo>
                  <a:cubicBezTo>
                    <a:pt x="2814" y="992"/>
                    <a:pt x="2849" y="1001"/>
                    <a:pt x="2880" y="1023"/>
                  </a:cubicBezTo>
                  <a:cubicBezTo>
                    <a:pt x="2880" y="998"/>
                    <a:pt x="2880" y="998"/>
                    <a:pt x="2880" y="998"/>
                  </a:cubicBezTo>
                  <a:cubicBezTo>
                    <a:pt x="2863" y="989"/>
                    <a:pt x="2845" y="983"/>
                    <a:pt x="2827" y="978"/>
                  </a:cubicBezTo>
                  <a:cubicBezTo>
                    <a:pt x="2799" y="969"/>
                    <a:pt x="2769" y="968"/>
                    <a:pt x="2737" y="963"/>
                  </a:cubicBezTo>
                  <a:cubicBezTo>
                    <a:pt x="2777" y="910"/>
                    <a:pt x="2827" y="869"/>
                    <a:pt x="2879" y="824"/>
                  </a:cubicBezTo>
                  <a:cubicBezTo>
                    <a:pt x="2879" y="824"/>
                    <a:pt x="2880" y="824"/>
                    <a:pt x="2880" y="825"/>
                  </a:cubicBezTo>
                  <a:cubicBezTo>
                    <a:pt x="2880" y="708"/>
                    <a:pt x="2880" y="708"/>
                    <a:pt x="2880" y="708"/>
                  </a:cubicBezTo>
                  <a:cubicBezTo>
                    <a:pt x="2879" y="708"/>
                    <a:pt x="2879" y="709"/>
                    <a:pt x="2878" y="710"/>
                  </a:cubicBezTo>
                  <a:cubicBezTo>
                    <a:pt x="2841" y="696"/>
                    <a:pt x="2830" y="681"/>
                    <a:pt x="2831" y="648"/>
                  </a:cubicBezTo>
                  <a:cubicBezTo>
                    <a:pt x="2834" y="588"/>
                    <a:pt x="2850" y="533"/>
                    <a:pt x="2880" y="482"/>
                  </a:cubicBezTo>
                  <a:close/>
                  <a:moveTo>
                    <a:pt x="1572" y="1112"/>
                  </a:moveTo>
                  <a:cubicBezTo>
                    <a:pt x="1657" y="1110"/>
                    <a:pt x="1774" y="1221"/>
                    <a:pt x="1774" y="1301"/>
                  </a:cubicBezTo>
                  <a:cubicBezTo>
                    <a:pt x="1740" y="1267"/>
                    <a:pt x="1704" y="1231"/>
                    <a:pt x="1668" y="1196"/>
                  </a:cubicBezTo>
                  <a:cubicBezTo>
                    <a:pt x="1666" y="1198"/>
                    <a:pt x="1664" y="1200"/>
                    <a:pt x="1662" y="1201"/>
                  </a:cubicBezTo>
                  <a:cubicBezTo>
                    <a:pt x="1691" y="1248"/>
                    <a:pt x="1742" y="1280"/>
                    <a:pt x="1762" y="1335"/>
                  </a:cubicBezTo>
                  <a:cubicBezTo>
                    <a:pt x="1632" y="1329"/>
                    <a:pt x="1573" y="1226"/>
                    <a:pt x="1572" y="1112"/>
                  </a:cubicBezTo>
                  <a:close/>
                  <a:moveTo>
                    <a:pt x="1540" y="1455"/>
                  </a:moveTo>
                  <a:cubicBezTo>
                    <a:pt x="1486" y="1452"/>
                    <a:pt x="1430" y="1442"/>
                    <a:pt x="1388" y="1394"/>
                  </a:cubicBezTo>
                  <a:cubicBezTo>
                    <a:pt x="1482" y="1347"/>
                    <a:pt x="1579" y="1333"/>
                    <a:pt x="1680" y="1346"/>
                  </a:cubicBezTo>
                  <a:cubicBezTo>
                    <a:pt x="1698" y="1349"/>
                    <a:pt x="1704" y="1361"/>
                    <a:pt x="1708" y="1379"/>
                  </a:cubicBezTo>
                  <a:cubicBezTo>
                    <a:pt x="1650" y="1382"/>
                    <a:pt x="1594" y="1386"/>
                    <a:pt x="1539" y="1390"/>
                  </a:cubicBezTo>
                  <a:cubicBezTo>
                    <a:pt x="1539" y="1392"/>
                    <a:pt x="1539" y="1395"/>
                    <a:pt x="1539" y="1397"/>
                  </a:cubicBezTo>
                  <a:cubicBezTo>
                    <a:pt x="1594" y="1400"/>
                    <a:pt x="1648" y="1403"/>
                    <a:pt x="1713" y="1407"/>
                  </a:cubicBezTo>
                  <a:cubicBezTo>
                    <a:pt x="1657" y="1456"/>
                    <a:pt x="1598" y="1458"/>
                    <a:pt x="1540" y="1455"/>
                  </a:cubicBezTo>
                  <a:close/>
                  <a:moveTo>
                    <a:pt x="1783" y="1560"/>
                  </a:moveTo>
                  <a:cubicBezTo>
                    <a:pt x="1731" y="1645"/>
                    <a:pt x="1652" y="1686"/>
                    <a:pt x="1555" y="1701"/>
                  </a:cubicBezTo>
                  <a:cubicBezTo>
                    <a:pt x="1566" y="1630"/>
                    <a:pt x="1619" y="1526"/>
                    <a:pt x="1670" y="1487"/>
                  </a:cubicBezTo>
                  <a:cubicBezTo>
                    <a:pt x="1695" y="1468"/>
                    <a:pt x="1723" y="1441"/>
                    <a:pt x="1766" y="1459"/>
                  </a:cubicBezTo>
                  <a:cubicBezTo>
                    <a:pt x="1748" y="1500"/>
                    <a:pt x="1715" y="1526"/>
                    <a:pt x="1696" y="1563"/>
                  </a:cubicBezTo>
                  <a:cubicBezTo>
                    <a:pt x="1737" y="1547"/>
                    <a:pt x="1755" y="1505"/>
                    <a:pt x="1788" y="1478"/>
                  </a:cubicBezTo>
                  <a:cubicBezTo>
                    <a:pt x="1798" y="1508"/>
                    <a:pt x="1798" y="1536"/>
                    <a:pt x="1783" y="1560"/>
                  </a:cubicBezTo>
                  <a:close/>
                  <a:moveTo>
                    <a:pt x="2020" y="1513"/>
                  </a:moveTo>
                  <a:cubicBezTo>
                    <a:pt x="1977" y="1480"/>
                    <a:pt x="1928" y="1453"/>
                    <a:pt x="1877" y="1420"/>
                  </a:cubicBezTo>
                  <a:cubicBezTo>
                    <a:pt x="1976" y="1447"/>
                    <a:pt x="2128" y="1557"/>
                    <a:pt x="2139" y="1626"/>
                  </a:cubicBezTo>
                  <a:cubicBezTo>
                    <a:pt x="2100" y="1589"/>
                    <a:pt x="2063" y="1548"/>
                    <a:pt x="2020" y="1513"/>
                  </a:cubicBezTo>
                  <a:close/>
                  <a:moveTo>
                    <a:pt x="2136" y="1741"/>
                  </a:moveTo>
                  <a:cubicBezTo>
                    <a:pt x="2105" y="1787"/>
                    <a:pt x="2070" y="1811"/>
                    <a:pt x="2023" y="1813"/>
                  </a:cubicBezTo>
                  <a:cubicBezTo>
                    <a:pt x="1951" y="1816"/>
                    <a:pt x="1895" y="1778"/>
                    <a:pt x="1841" y="1735"/>
                  </a:cubicBezTo>
                  <a:cubicBezTo>
                    <a:pt x="1915" y="1657"/>
                    <a:pt x="2055" y="1625"/>
                    <a:pt x="2119" y="1670"/>
                  </a:cubicBezTo>
                  <a:cubicBezTo>
                    <a:pt x="2126" y="1683"/>
                    <a:pt x="2133" y="1696"/>
                    <a:pt x="2140" y="1711"/>
                  </a:cubicBezTo>
                  <a:cubicBezTo>
                    <a:pt x="2088" y="1732"/>
                    <a:pt x="2035" y="1726"/>
                    <a:pt x="1979" y="1734"/>
                  </a:cubicBezTo>
                  <a:cubicBezTo>
                    <a:pt x="2023" y="1750"/>
                    <a:pt x="2076" y="1753"/>
                    <a:pt x="2136" y="1741"/>
                  </a:cubicBezTo>
                  <a:close/>
                  <a:moveTo>
                    <a:pt x="2234" y="1625"/>
                  </a:moveTo>
                  <a:cubicBezTo>
                    <a:pt x="2230" y="1565"/>
                    <a:pt x="2226" y="1505"/>
                    <a:pt x="2222" y="1444"/>
                  </a:cubicBezTo>
                  <a:cubicBezTo>
                    <a:pt x="2201" y="1509"/>
                    <a:pt x="2223" y="1578"/>
                    <a:pt x="2201" y="1647"/>
                  </a:cubicBezTo>
                  <a:cubicBezTo>
                    <a:pt x="2114" y="1561"/>
                    <a:pt x="2140" y="1355"/>
                    <a:pt x="2228" y="1285"/>
                  </a:cubicBezTo>
                  <a:cubicBezTo>
                    <a:pt x="2232" y="1291"/>
                    <a:pt x="2237" y="1296"/>
                    <a:pt x="2241" y="1301"/>
                  </a:cubicBezTo>
                  <a:cubicBezTo>
                    <a:pt x="2246" y="1311"/>
                    <a:pt x="2252" y="1320"/>
                    <a:pt x="2257" y="1331"/>
                  </a:cubicBezTo>
                  <a:cubicBezTo>
                    <a:pt x="2298" y="1418"/>
                    <a:pt x="2296" y="1506"/>
                    <a:pt x="2265" y="1595"/>
                  </a:cubicBezTo>
                  <a:cubicBezTo>
                    <a:pt x="2261" y="1608"/>
                    <a:pt x="2249" y="1618"/>
                    <a:pt x="2241" y="1629"/>
                  </a:cubicBezTo>
                  <a:cubicBezTo>
                    <a:pt x="2239" y="1628"/>
                    <a:pt x="2236" y="1626"/>
                    <a:pt x="2234" y="1625"/>
                  </a:cubicBezTo>
                  <a:close/>
                  <a:moveTo>
                    <a:pt x="2704" y="1952"/>
                  </a:moveTo>
                  <a:cubicBezTo>
                    <a:pt x="2677" y="1991"/>
                    <a:pt x="2640" y="2019"/>
                    <a:pt x="2584" y="2043"/>
                  </a:cubicBezTo>
                  <a:cubicBezTo>
                    <a:pt x="2548" y="2059"/>
                    <a:pt x="2512" y="2072"/>
                    <a:pt x="2471" y="2067"/>
                  </a:cubicBezTo>
                  <a:cubicBezTo>
                    <a:pt x="2439" y="2062"/>
                    <a:pt x="2425" y="2053"/>
                    <a:pt x="2412" y="2025"/>
                  </a:cubicBezTo>
                  <a:cubicBezTo>
                    <a:pt x="2466" y="2000"/>
                    <a:pt x="2534" y="2020"/>
                    <a:pt x="2590" y="1971"/>
                  </a:cubicBezTo>
                  <a:cubicBezTo>
                    <a:pt x="2564" y="1976"/>
                    <a:pt x="2547" y="1979"/>
                    <a:pt x="2527" y="1983"/>
                  </a:cubicBezTo>
                  <a:cubicBezTo>
                    <a:pt x="2579" y="1909"/>
                    <a:pt x="2633" y="1900"/>
                    <a:pt x="2704" y="1952"/>
                  </a:cubicBezTo>
                  <a:close/>
                  <a:moveTo>
                    <a:pt x="2379" y="1899"/>
                  </a:moveTo>
                  <a:cubicBezTo>
                    <a:pt x="2383" y="1846"/>
                    <a:pt x="2401" y="1798"/>
                    <a:pt x="2439" y="1760"/>
                  </a:cubicBezTo>
                  <a:cubicBezTo>
                    <a:pt x="2456" y="1743"/>
                    <a:pt x="2475" y="1729"/>
                    <a:pt x="2493" y="1713"/>
                  </a:cubicBezTo>
                  <a:cubicBezTo>
                    <a:pt x="2558" y="1651"/>
                    <a:pt x="2639" y="1638"/>
                    <a:pt x="2728" y="1639"/>
                  </a:cubicBezTo>
                  <a:cubicBezTo>
                    <a:pt x="2718" y="1671"/>
                    <a:pt x="2711" y="1701"/>
                    <a:pt x="2700" y="1729"/>
                  </a:cubicBezTo>
                  <a:cubicBezTo>
                    <a:pt x="2659" y="1832"/>
                    <a:pt x="2585" y="1906"/>
                    <a:pt x="2487" y="1955"/>
                  </a:cubicBezTo>
                  <a:cubicBezTo>
                    <a:pt x="2464" y="1967"/>
                    <a:pt x="2436" y="1967"/>
                    <a:pt x="2410" y="1945"/>
                  </a:cubicBezTo>
                  <a:cubicBezTo>
                    <a:pt x="2452" y="1887"/>
                    <a:pt x="2491" y="1830"/>
                    <a:pt x="2552" y="1777"/>
                  </a:cubicBezTo>
                  <a:cubicBezTo>
                    <a:pt x="2534" y="1784"/>
                    <a:pt x="2523" y="1785"/>
                    <a:pt x="2517" y="1792"/>
                  </a:cubicBezTo>
                  <a:cubicBezTo>
                    <a:pt x="2473" y="1834"/>
                    <a:pt x="2430" y="1878"/>
                    <a:pt x="2384" y="1924"/>
                  </a:cubicBezTo>
                  <a:cubicBezTo>
                    <a:pt x="2382" y="1914"/>
                    <a:pt x="2379" y="1906"/>
                    <a:pt x="2379" y="1899"/>
                  </a:cubicBezTo>
                  <a:close/>
                  <a:moveTo>
                    <a:pt x="2683" y="1443"/>
                  </a:moveTo>
                  <a:cubicBezTo>
                    <a:pt x="2629" y="1467"/>
                    <a:pt x="2579" y="1489"/>
                    <a:pt x="2530" y="1511"/>
                  </a:cubicBezTo>
                  <a:cubicBezTo>
                    <a:pt x="2570" y="1476"/>
                    <a:pt x="2637" y="1448"/>
                    <a:pt x="2683" y="1443"/>
                  </a:cubicBezTo>
                  <a:close/>
                  <a:moveTo>
                    <a:pt x="2634" y="981"/>
                  </a:moveTo>
                  <a:cubicBezTo>
                    <a:pt x="2626" y="1007"/>
                    <a:pt x="2611" y="1030"/>
                    <a:pt x="2580" y="1044"/>
                  </a:cubicBezTo>
                  <a:cubicBezTo>
                    <a:pt x="2573" y="995"/>
                    <a:pt x="2565" y="950"/>
                    <a:pt x="2558" y="905"/>
                  </a:cubicBezTo>
                  <a:cubicBezTo>
                    <a:pt x="2556" y="905"/>
                    <a:pt x="2553" y="905"/>
                    <a:pt x="2550" y="905"/>
                  </a:cubicBezTo>
                  <a:cubicBezTo>
                    <a:pt x="2550" y="952"/>
                    <a:pt x="2550" y="998"/>
                    <a:pt x="2550" y="1045"/>
                  </a:cubicBezTo>
                  <a:cubicBezTo>
                    <a:pt x="2515" y="1037"/>
                    <a:pt x="2486" y="1002"/>
                    <a:pt x="2468" y="928"/>
                  </a:cubicBezTo>
                  <a:cubicBezTo>
                    <a:pt x="2445" y="830"/>
                    <a:pt x="2469" y="740"/>
                    <a:pt x="2537" y="660"/>
                  </a:cubicBezTo>
                  <a:cubicBezTo>
                    <a:pt x="2633" y="733"/>
                    <a:pt x="2666" y="877"/>
                    <a:pt x="2634" y="981"/>
                  </a:cubicBezTo>
                  <a:close/>
                  <a:moveTo>
                    <a:pt x="2669" y="980"/>
                  </a:moveTo>
                  <a:cubicBezTo>
                    <a:pt x="2710" y="917"/>
                    <a:pt x="2763" y="873"/>
                    <a:pt x="2823" y="836"/>
                  </a:cubicBezTo>
                  <a:cubicBezTo>
                    <a:pt x="2746" y="932"/>
                    <a:pt x="2705" y="970"/>
                    <a:pt x="2669" y="980"/>
                  </a:cubicBezTo>
                  <a:close/>
                  <a:moveTo>
                    <a:pt x="970" y="0"/>
                  </a:moveTo>
                  <a:cubicBezTo>
                    <a:pt x="945" y="0"/>
                    <a:pt x="945" y="0"/>
                    <a:pt x="945" y="0"/>
                  </a:cubicBezTo>
                  <a:cubicBezTo>
                    <a:pt x="953" y="26"/>
                    <a:pt x="963" y="51"/>
                    <a:pt x="977" y="76"/>
                  </a:cubicBezTo>
                  <a:cubicBezTo>
                    <a:pt x="947" y="66"/>
                    <a:pt x="916" y="59"/>
                    <a:pt x="887" y="47"/>
                  </a:cubicBezTo>
                  <a:cubicBezTo>
                    <a:pt x="857" y="34"/>
                    <a:pt x="829" y="19"/>
                    <a:pt x="803" y="0"/>
                  </a:cubicBezTo>
                  <a:cubicBezTo>
                    <a:pt x="767" y="0"/>
                    <a:pt x="767" y="0"/>
                    <a:pt x="767" y="0"/>
                  </a:cubicBezTo>
                  <a:cubicBezTo>
                    <a:pt x="842" y="60"/>
                    <a:pt x="930" y="92"/>
                    <a:pt x="1030" y="109"/>
                  </a:cubicBezTo>
                  <a:cubicBezTo>
                    <a:pt x="1027" y="100"/>
                    <a:pt x="1027" y="94"/>
                    <a:pt x="1024" y="91"/>
                  </a:cubicBezTo>
                  <a:cubicBezTo>
                    <a:pt x="996" y="66"/>
                    <a:pt x="982" y="33"/>
                    <a:pt x="970" y="0"/>
                  </a:cubicBezTo>
                  <a:close/>
                </a:path>
              </a:pathLst>
            </a:custGeom>
            <a:solidFill>
              <a:schemeClr val="accent3"/>
            </a:solidFill>
            <a:ln>
              <a:noFill/>
            </a:ln>
          </p:spPr>
        </p:sp>
        <p:sp>
          <p:nvSpPr>
            <p:cNvPr id="17" name="Freeform 9"/>
            <p:cNvSpPr>
              <a:spLocks noEditPoints="1"/>
            </p:cNvSpPr>
            <p:nvPr/>
          </p:nvSpPr>
          <p:spPr bwMode="auto">
            <a:xfrm>
              <a:off x="0" y="-1"/>
              <a:ext cx="7420329" cy="6858001"/>
            </a:xfrm>
            <a:custGeom>
              <a:avLst/>
              <a:gdLst/>
              <a:ahLst/>
              <a:cxnLst/>
              <a:rect l="0" t="0" r="r" b="b"/>
              <a:pathLst>
                <a:path w="2337" h="2160">
                  <a:moveTo>
                    <a:pt x="48" y="1392"/>
                  </a:moveTo>
                  <a:cubicBezTo>
                    <a:pt x="84" y="1368"/>
                    <a:pt x="121" y="1351"/>
                    <a:pt x="148" y="1324"/>
                  </a:cubicBezTo>
                  <a:cubicBezTo>
                    <a:pt x="175" y="1296"/>
                    <a:pt x="187" y="1256"/>
                    <a:pt x="192" y="1207"/>
                  </a:cubicBezTo>
                  <a:cubicBezTo>
                    <a:pt x="153" y="1243"/>
                    <a:pt x="113" y="1246"/>
                    <a:pt x="72" y="1241"/>
                  </a:cubicBezTo>
                  <a:cubicBezTo>
                    <a:pt x="48" y="1238"/>
                    <a:pt x="24" y="1236"/>
                    <a:pt x="0" y="1232"/>
                  </a:cubicBezTo>
                  <a:cubicBezTo>
                    <a:pt x="0" y="1254"/>
                    <a:pt x="0" y="1254"/>
                    <a:pt x="0" y="1254"/>
                  </a:cubicBezTo>
                  <a:cubicBezTo>
                    <a:pt x="7" y="1254"/>
                    <a:pt x="14" y="1255"/>
                    <a:pt x="22" y="1256"/>
                  </a:cubicBezTo>
                  <a:cubicBezTo>
                    <a:pt x="64" y="1262"/>
                    <a:pt x="107" y="1262"/>
                    <a:pt x="155" y="1265"/>
                  </a:cubicBezTo>
                  <a:cubicBezTo>
                    <a:pt x="154" y="1292"/>
                    <a:pt x="139" y="1309"/>
                    <a:pt x="121" y="1321"/>
                  </a:cubicBezTo>
                  <a:cubicBezTo>
                    <a:pt x="88" y="1343"/>
                    <a:pt x="57" y="1373"/>
                    <a:pt x="12" y="1359"/>
                  </a:cubicBezTo>
                  <a:cubicBezTo>
                    <a:pt x="8" y="1361"/>
                    <a:pt x="4" y="1362"/>
                    <a:pt x="0" y="1363"/>
                  </a:cubicBezTo>
                  <a:cubicBezTo>
                    <a:pt x="0" y="1394"/>
                    <a:pt x="0" y="1394"/>
                    <a:pt x="0" y="1394"/>
                  </a:cubicBezTo>
                  <a:cubicBezTo>
                    <a:pt x="0" y="1394"/>
                    <a:pt x="0" y="1394"/>
                    <a:pt x="1" y="1394"/>
                  </a:cubicBezTo>
                  <a:cubicBezTo>
                    <a:pt x="55" y="1416"/>
                    <a:pt x="99" y="1453"/>
                    <a:pt x="136" y="1497"/>
                  </a:cubicBezTo>
                  <a:cubicBezTo>
                    <a:pt x="157" y="1521"/>
                    <a:pt x="173" y="1548"/>
                    <a:pt x="191" y="1574"/>
                  </a:cubicBezTo>
                  <a:cubicBezTo>
                    <a:pt x="134" y="1562"/>
                    <a:pt x="81" y="1566"/>
                    <a:pt x="28" y="1568"/>
                  </a:cubicBezTo>
                  <a:cubicBezTo>
                    <a:pt x="18" y="1569"/>
                    <a:pt x="9" y="1568"/>
                    <a:pt x="0" y="1568"/>
                  </a:cubicBezTo>
                  <a:cubicBezTo>
                    <a:pt x="0" y="1589"/>
                    <a:pt x="0" y="1589"/>
                    <a:pt x="0" y="1589"/>
                  </a:cubicBezTo>
                  <a:cubicBezTo>
                    <a:pt x="26" y="1588"/>
                    <a:pt x="51" y="1588"/>
                    <a:pt x="77" y="1589"/>
                  </a:cubicBezTo>
                  <a:cubicBezTo>
                    <a:pt x="125" y="1591"/>
                    <a:pt x="175" y="1588"/>
                    <a:pt x="220" y="1614"/>
                  </a:cubicBezTo>
                  <a:cubicBezTo>
                    <a:pt x="223" y="1616"/>
                    <a:pt x="229" y="1614"/>
                    <a:pt x="238" y="1614"/>
                  </a:cubicBezTo>
                  <a:cubicBezTo>
                    <a:pt x="191" y="1522"/>
                    <a:pt x="132" y="1446"/>
                    <a:pt x="48" y="1392"/>
                  </a:cubicBezTo>
                  <a:close/>
                  <a:moveTo>
                    <a:pt x="1917" y="2102"/>
                  </a:moveTo>
                  <a:cubicBezTo>
                    <a:pt x="1881" y="2113"/>
                    <a:pt x="1849" y="2139"/>
                    <a:pt x="1812" y="2160"/>
                  </a:cubicBezTo>
                  <a:cubicBezTo>
                    <a:pt x="1801" y="2061"/>
                    <a:pt x="1760" y="1974"/>
                    <a:pt x="1698" y="1891"/>
                  </a:cubicBezTo>
                  <a:cubicBezTo>
                    <a:pt x="1694" y="1899"/>
                    <a:pt x="1690" y="1903"/>
                    <a:pt x="1690" y="1908"/>
                  </a:cubicBezTo>
                  <a:cubicBezTo>
                    <a:pt x="1693" y="1959"/>
                    <a:pt x="1668" y="2002"/>
                    <a:pt x="1648" y="2046"/>
                  </a:cubicBezTo>
                  <a:cubicBezTo>
                    <a:pt x="1632" y="2083"/>
                    <a:pt x="1612" y="2118"/>
                    <a:pt x="1593" y="2154"/>
                  </a:cubicBezTo>
                  <a:cubicBezTo>
                    <a:pt x="1566" y="2147"/>
                    <a:pt x="1535" y="2140"/>
                    <a:pt x="1505" y="2131"/>
                  </a:cubicBezTo>
                  <a:cubicBezTo>
                    <a:pt x="1475" y="2122"/>
                    <a:pt x="1445" y="2112"/>
                    <a:pt x="1412" y="2101"/>
                  </a:cubicBezTo>
                  <a:cubicBezTo>
                    <a:pt x="1406" y="2122"/>
                    <a:pt x="1404" y="2141"/>
                    <a:pt x="1405" y="2160"/>
                  </a:cubicBezTo>
                  <a:cubicBezTo>
                    <a:pt x="1427" y="2160"/>
                    <a:pt x="1427" y="2160"/>
                    <a:pt x="1427" y="2160"/>
                  </a:cubicBezTo>
                  <a:cubicBezTo>
                    <a:pt x="1425" y="2152"/>
                    <a:pt x="1427" y="2142"/>
                    <a:pt x="1427" y="2137"/>
                  </a:cubicBezTo>
                  <a:cubicBezTo>
                    <a:pt x="1461" y="2144"/>
                    <a:pt x="1493" y="2152"/>
                    <a:pt x="1525" y="2158"/>
                  </a:cubicBezTo>
                  <a:cubicBezTo>
                    <a:pt x="1529" y="2159"/>
                    <a:pt x="1533" y="2159"/>
                    <a:pt x="1536" y="2160"/>
                  </a:cubicBezTo>
                  <a:cubicBezTo>
                    <a:pt x="1622" y="2160"/>
                    <a:pt x="1622" y="2160"/>
                    <a:pt x="1622" y="2160"/>
                  </a:cubicBezTo>
                  <a:cubicBezTo>
                    <a:pt x="1626" y="2140"/>
                    <a:pt x="1633" y="2120"/>
                    <a:pt x="1645" y="2099"/>
                  </a:cubicBezTo>
                  <a:cubicBezTo>
                    <a:pt x="1670" y="2053"/>
                    <a:pt x="1698" y="2007"/>
                    <a:pt x="1713" y="1951"/>
                  </a:cubicBezTo>
                  <a:cubicBezTo>
                    <a:pt x="1728" y="1979"/>
                    <a:pt x="1745" y="2005"/>
                    <a:pt x="1757" y="2034"/>
                  </a:cubicBezTo>
                  <a:cubicBezTo>
                    <a:pt x="1774" y="2075"/>
                    <a:pt x="1786" y="2117"/>
                    <a:pt x="1788" y="2160"/>
                  </a:cubicBezTo>
                  <a:cubicBezTo>
                    <a:pt x="1852" y="2160"/>
                    <a:pt x="1852" y="2160"/>
                    <a:pt x="1852" y="2160"/>
                  </a:cubicBezTo>
                  <a:cubicBezTo>
                    <a:pt x="1868" y="2147"/>
                    <a:pt x="1889" y="2138"/>
                    <a:pt x="1908" y="2127"/>
                  </a:cubicBezTo>
                  <a:cubicBezTo>
                    <a:pt x="1926" y="2117"/>
                    <a:pt x="1948" y="2110"/>
                    <a:pt x="1972" y="2122"/>
                  </a:cubicBezTo>
                  <a:cubicBezTo>
                    <a:pt x="1967" y="2135"/>
                    <a:pt x="1961" y="2148"/>
                    <a:pt x="1956" y="2160"/>
                  </a:cubicBezTo>
                  <a:cubicBezTo>
                    <a:pt x="1981" y="2160"/>
                    <a:pt x="1981" y="2160"/>
                    <a:pt x="1981" y="2160"/>
                  </a:cubicBezTo>
                  <a:cubicBezTo>
                    <a:pt x="1994" y="2141"/>
                    <a:pt x="2013" y="2126"/>
                    <a:pt x="2042" y="2115"/>
                  </a:cubicBezTo>
                  <a:cubicBezTo>
                    <a:pt x="1995" y="2098"/>
                    <a:pt x="1954" y="2091"/>
                    <a:pt x="1917" y="2102"/>
                  </a:cubicBezTo>
                  <a:close/>
                  <a:moveTo>
                    <a:pt x="1470" y="291"/>
                  </a:moveTo>
                  <a:cubicBezTo>
                    <a:pt x="1448" y="349"/>
                    <a:pt x="1453" y="406"/>
                    <a:pt x="1465" y="463"/>
                  </a:cubicBezTo>
                  <a:cubicBezTo>
                    <a:pt x="1478" y="522"/>
                    <a:pt x="1512" y="569"/>
                    <a:pt x="1553" y="614"/>
                  </a:cubicBezTo>
                  <a:cubicBezTo>
                    <a:pt x="1613" y="559"/>
                    <a:pt x="1638" y="487"/>
                    <a:pt x="1643" y="409"/>
                  </a:cubicBezTo>
                  <a:cubicBezTo>
                    <a:pt x="1649" y="331"/>
                    <a:pt x="1630" y="259"/>
                    <a:pt x="1573" y="200"/>
                  </a:cubicBezTo>
                  <a:cubicBezTo>
                    <a:pt x="1619" y="136"/>
                    <a:pt x="1655" y="70"/>
                    <a:pt x="1677" y="0"/>
                  </a:cubicBezTo>
                  <a:cubicBezTo>
                    <a:pt x="1653" y="0"/>
                    <a:pt x="1653" y="0"/>
                    <a:pt x="1653" y="0"/>
                  </a:cubicBezTo>
                  <a:cubicBezTo>
                    <a:pt x="1644" y="30"/>
                    <a:pt x="1632" y="58"/>
                    <a:pt x="1618" y="78"/>
                  </a:cubicBezTo>
                  <a:cubicBezTo>
                    <a:pt x="1626" y="51"/>
                    <a:pt x="1634" y="25"/>
                    <a:pt x="1641" y="0"/>
                  </a:cubicBezTo>
                  <a:cubicBezTo>
                    <a:pt x="1622" y="0"/>
                    <a:pt x="1622" y="0"/>
                    <a:pt x="1622" y="0"/>
                  </a:cubicBezTo>
                  <a:cubicBezTo>
                    <a:pt x="1613" y="28"/>
                    <a:pt x="1603" y="55"/>
                    <a:pt x="1589" y="80"/>
                  </a:cubicBezTo>
                  <a:cubicBezTo>
                    <a:pt x="1550" y="152"/>
                    <a:pt x="1507" y="223"/>
                    <a:pt x="1437" y="275"/>
                  </a:cubicBezTo>
                  <a:cubicBezTo>
                    <a:pt x="1362" y="178"/>
                    <a:pt x="1190" y="144"/>
                    <a:pt x="1043" y="260"/>
                  </a:cubicBezTo>
                  <a:cubicBezTo>
                    <a:pt x="1046" y="308"/>
                    <a:pt x="1083" y="329"/>
                    <a:pt x="1120" y="347"/>
                  </a:cubicBezTo>
                  <a:cubicBezTo>
                    <a:pt x="1142" y="357"/>
                    <a:pt x="1167" y="363"/>
                    <a:pt x="1190" y="371"/>
                  </a:cubicBezTo>
                  <a:cubicBezTo>
                    <a:pt x="1156" y="429"/>
                    <a:pt x="1125" y="485"/>
                    <a:pt x="1092" y="542"/>
                  </a:cubicBezTo>
                  <a:cubicBezTo>
                    <a:pt x="1103" y="549"/>
                    <a:pt x="1109" y="556"/>
                    <a:pt x="1116" y="557"/>
                  </a:cubicBezTo>
                  <a:cubicBezTo>
                    <a:pt x="1178" y="567"/>
                    <a:pt x="1239" y="558"/>
                    <a:pt x="1296" y="533"/>
                  </a:cubicBezTo>
                  <a:cubicBezTo>
                    <a:pt x="1339" y="514"/>
                    <a:pt x="1366" y="474"/>
                    <a:pt x="1394" y="437"/>
                  </a:cubicBezTo>
                  <a:cubicBezTo>
                    <a:pt x="1419" y="404"/>
                    <a:pt x="1432" y="366"/>
                    <a:pt x="1440" y="326"/>
                  </a:cubicBezTo>
                  <a:cubicBezTo>
                    <a:pt x="1443" y="311"/>
                    <a:pt x="1447" y="296"/>
                    <a:pt x="1470" y="291"/>
                  </a:cubicBezTo>
                  <a:close/>
                  <a:moveTo>
                    <a:pt x="1480" y="349"/>
                  </a:moveTo>
                  <a:cubicBezTo>
                    <a:pt x="1485" y="317"/>
                    <a:pt x="1498" y="288"/>
                    <a:pt x="1536" y="275"/>
                  </a:cubicBezTo>
                  <a:cubicBezTo>
                    <a:pt x="1553" y="323"/>
                    <a:pt x="1537" y="376"/>
                    <a:pt x="1565" y="419"/>
                  </a:cubicBezTo>
                  <a:cubicBezTo>
                    <a:pt x="1566" y="376"/>
                    <a:pt x="1568" y="334"/>
                    <a:pt x="1569" y="285"/>
                  </a:cubicBezTo>
                  <a:cubicBezTo>
                    <a:pt x="1601" y="301"/>
                    <a:pt x="1611" y="321"/>
                    <a:pt x="1616" y="345"/>
                  </a:cubicBezTo>
                  <a:cubicBezTo>
                    <a:pt x="1627" y="394"/>
                    <a:pt x="1620" y="442"/>
                    <a:pt x="1606" y="490"/>
                  </a:cubicBezTo>
                  <a:cubicBezTo>
                    <a:pt x="1596" y="525"/>
                    <a:pt x="1582" y="557"/>
                    <a:pt x="1549" y="584"/>
                  </a:cubicBezTo>
                  <a:cubicBezTo>
                    <a:pt x="1533" y="557"/>
                    <a:pt x="1516" y="533"/>
                    <a:pt x="1503" y="507"/>
                  </a:cubicBezTo>
                  <a:cubicBezTo>
                    <a:pt x="1478" y="457"/>
                    <a:pt x="1470" y="404"/>
                    <a:pt x="1480" y="349"/>
                  </a:cubicBezTo>
                  <a:close/>
                  <a:moveTo>
                    <a:pt x="1062" y="273"/>
                  </a:moveTo>
                  <a:cubicBezTo>
                    <a:pt x="1123" y="223"/>
                    <a:pt x="1189" y="201"/>
                    <a:pt x="1263" y="207"/>
                  </a:cubicBezTo>
                  <a:cubicBezTo>
                    <a:pt x="1299" y="210"/>
                    <a:pt x="1334" y="219"/>
                    <a:pt x="1358" y="257"/>
                  </a:cubicBezTo>
                  <a:cubicBezTo>
                    <a:pt x="1299" y="266"/>
                    <a:pt x="1241" y="258"/>
                    <a:pt x="1187" y="284"/>
                  </a:cubicBezTo>
                  <a:cubicBezTo>
                    <a:pt x="1227" y="285"/>
                    <a:pt x="1266" y="286"/>
                    <a:pt x="1315" y="287"/>
                  </a:cubicBezTo>
                  <a:cubicBezTo>
                    <a:pt x="1277" y="310"/>
                    <a:pt x="1247" y="328"/>
                    <a:pt x="1216" y="346"/>
                  </a:cubicBezTo>
                  <a:cubicBezTo>
                    <a:pt x="1212" y="348"/>
                    <a:pt x="1207" y="347"/>
                    <a:pt x="1203" y="346"/>
                  </a:cubicBezTo>
                  <a:cubicBezTo>
                    <a:pt x="1149" y="340"/>
                    <a:pt x="1100" y="322"/>
                    <a:pt x="1062" y="273"/>
                  </a:cubicBezTo>
                  <a:close/>
                  <a:moveTo>
                    <a:pt x="1376" y="427"/>
                  </a:moveTo>
                  <a:cubicBezTo>
                    <a:pt x="1342" y="476"/>
                    <a:pt x="1303" y="519"/>
                    <a:pt x="1239" y="528"/>
                  </a:cubicBezTo>
                  <a:cubicBezTo>
                    <a:pt x="1202" y="533"/>
                    <a:pt x="1166" y="546"/>
                    <a:pt x="1120" y="536"/>
                  </a:cubicBezTo>
                  <a:cubicBezTo>
                    <a:pt x="1156" y="486"/>
                    <a:pt x="1171" y="429"/>
                    <a:pt x="1213" y="386"/>
                  </a:cubicBezTo>
                  <a:cubicBezTo>
                    <a:pt x="1252" y="344"/>
                    <a:pt x="1295" y="316"/>
                    <a:pt x="1362" y="333"/>
                  </a:cubicBezTo>
                  <a:cubicBezTo>
                    <a:pt x="1350" y="350"/>
                    <a:pt x="1343" y="363"/>
                    <a:pt x="1334" y="375"/>
                  </a:cubicBezTo>
                  <a:cubicBezTo>
                    <a:pt x="1324" y="386"/>
                    <a:pt x="1311" y="396"/>
                    <a:pt x="1300" y="406"/>
                  </a:cubicBezTo>
                  <a:cubicBezTo>
                    <a:pt x="1290" y="415"/>
                    <a:pt x="1280" y="425"/>
                    <a:pt x="1270" y="434"/>
                  </a:cubicBezTo>
                  <a:cubicBezTo>
                    <a:pt x="1321" y="422"/>
                    <a:pt x="1354" y="387"/>
                    <a:pt x="1386" y="349"/>
                  </a:cubicBezTo>
                  <a:cubicBezTo>
                    <a:pt x="1402" y="381"/>
                    <a:pt x="1391" y="405"/>
                    <a:pt x="1376" y="427"/>
                  </a:cubicBezTo>
                  <a:close/>
                  <a:moveTo>
                    <a:pt x="2313" y="407"/>
                  </a:moveTo>
                  <a:cubicBezTo>
                    <a:pt x="2290" y="335"/>
                    <a:pt x="2238" y="284"/>
                    <a:pt x="2178" y="241"/>
                  </a:cubicBezTo>
                  <a:cubicBezTo>
                    <a:pt x="2110" y="192"/>
                    <a:pt x="2032" y="165"/>
                    <a:pt x="1949" y="139"/>
                  </a:cubicBezTo>
                  <a:cubicBezTo>
                    <a:pt x="1934" y="93"/>
                    <a:pt x="1918" y="46"/>
                    <a:pt x="1898" y="0"/>
                  </a:cubicBezTo>
                  <a:cubicBezTo>
                    <a:pt x="1843" y="0"/>
                    <a:pt x="1843" y="0"/>
                    <a:pt x="1843" y="0"/>
                  </a:cubicBezTo>
                  <a:cubicBezTo>
                    <a:pt x="1870" y="53"/>
                    <a:pt x="1893" y="108"/>
                    <a:pt x="1915" y="164"/>
                  </a:cubicBezTo>
                  <a:cubicBezTo>
                    <a:pt x="1895" y="180"/>
                    <a:pt x="1875" y="192"/>
                    <a:pt x="1858" y="208"/>
                  </a:cubicBezTo>
                  <a:cubicBezTo>
                    <a:pt x="1804" y="260"/>
                    <a:pt x="1767" y="323"/>
                    <a:pt x="1753" y="396"/>
                  </a:cubicBezTo>
                  <a:cubicBezTo>
                    <a:pt x="1746" y="430"/>
                    <a:pt x="1750" y="468"/>
                    <a:pt x="1751" y="504"/>
                  </a:cubicBezTo>
                  <a:cubicBezTo>
                    <a:pt x="1751" y="518"/>
                    <a:pt x="1763" y="524"/>
                    <a:pt x="1777" y="525"/>
                  </a:cubicBezTo>
                  <a:cubicBezTo>
                    <a:pt x="1817" y="529"/>
                    <a:pt x="1848" y="509"/>
                    <a:pt x="1878" y="490"/>
                  </a:cubicBezTo>
                  <a:cubicBezTo>
                    <a:pt x="1903" y="475"/>
                    <a:pt x="1923" y="453"/>
                    <a:pt x="1947" y="432"/>
                  </a:cubicBezTo>
                  <a:cubicBezTo>
                    <a:pt x="1962" y="496"/>
                    <a:pt x="1960" y="561"/>
                    <a:pt x="1961" y="630"/>
                  </a:cubicBezTo>
                  <a:cubicBezTo>
                    <a:pt x="1940" y="622"/>
                    <a:pt x="1923" y="612"/>
                    <a:pt x="1905" y="609"/>
                  </a:cubicBezTo>
                  <a:cubicBezTo>
                    <a:pt x="1859" y="601"/>
                    <a:pt x="1822" y="622"/>
                    <a:pt x="1792" y="651"/>
                  </a:cubicBezTo>
                  <a:cubicBezTo>
                    <a:pt x="1758" y="683"/>
                    <a:pt x="1734" y="723"/>
                    <a:pt x="1721" y="769"/>
                  </a:cubicBezTo>
                  <a:cubicBezTo>
                    <a:pt x="1714" y="793"/>
                    <a:pt x="1706" y="816"/>
                    <a:pt x="1697" y="840"/>
                  </a:cubicBezTo>
                  <a:cubicBezTo>
                    <a:pt x="1683" y="879"/>
                    <a:pt x="1663" y="914"/>
                    <a:pt x="1614" y="933"/>
                  </a:cubicBezTo>
                  <a:cubicBezTo>
                    <a:pt x="1661" y="950"/>
                    <a:pt x="1702" y="956"/>
                    <a:pt x="1739" y="944"/>
                  </a:cubicBezTo>
                  <a:cubicBezTo>
                    <a:pt x="1775" y="933"/>
                    <a:pt x="1806" y="906"/>
                    <a:pt x="1843" y="884"/>
                  </a:cubicBezTo>
                  <a:cubicBezTo>
                    <a:pt x="1856" y="983"/>
                    <a:pt x="1898" y="1069"/>
                    <a:pt x="1961" y="1152"/>
                  </a:cubicBezTo>
                  <a:cubicBezTo>
                    <a:pt x="1965" y="1144"/>
                    <a:pt x="1969" y="1139"/>
                    <a:pt x="1969" y="1135"/>
                  </a:cubicBezTo>
                  <a:cubicBezTo>
                    <a:pt x="1965" y="1084"/>
                    <a:pt x="1989" y="1040"/>
                    <a:pt x="2008" y="996"/>
                  </a:cubicBezTo>
                  <a:cubicBezTo>
                    <a:pt x="2024" y="959"/>
                    <a:pt x="2043" y="923"/>
                    <a:pt x="2061" y="887"/>
                  </a:cubicBezTo>
                  <a:cubicBezTo>
                    <a:pt x="2089" y="893"/>
                    <a:pt x="2120" y="900"/>
                    <a:pt x="2150" y="909"/>
                  </a:cubicBezTo>
                  <a:cubicBezTo>
                    <a:pt x="2181" y="917"/>
                    <a:pt x="2211" y="927"/>
                    <a:pt x="2243" y="937"/>
                  </a:cubicBezTo>
                  <a:cubicBezTo>
                    <a:pt x="2267" y="862"/>
                    <a:pt x="2225" y="800"/>
                    <a:pt x="2185" y="741"/>
                  </a:cubicBezTo>
                  <a:cubicBezTo>
                    <a:pt x="2144" y="679"/>
                    <a:pt x="2088" y="636"/>
                    <a:pt x="2008" y="639"/>
                  </a:cubicBezTo>
                  <a:cubicBezTo>
                    <a:pt x="2011" y="596"/>
                    <a:pt x="2015" y="557"/>
                    <a:pt x="2016" y="518"/>
                  </a:cubicBezTo>
                  <a:cubicBezTo>
                    <a:pt x="2016" y="480"/>
                    <a:pt x="2014" y="440"/>
                    <a:pt x="2013" y="394"/>
                  </a:cubicBezTo>
                  <a:cubicBezTo>
                    <a:pt x="2105" y="477"/>
                    <a:pt x="2206" y="519"/>
                    <a:pt x="2329" y="497"/>
                  </a:cubicBezTo>
                  <a:cubicBezTo>
                    <a:pt x="2337" y="465"/>
                    <a:pt x="2322" y="436"/>
                    <a:pt x="2313" y="407"/>
                  </a:cubicBezTo>
                  <a:close/>
                  <a:moveTo>
                    <a:pt x="1936" y="397"/>
                  </a:moveTo>
                  <a:cubicBezTo>
                    <a:pt x="1927" y="414"/>
                    <a:pt x="1917" y="432"/>
                    <a:pt x="1903" y="445"/>
                  </a:cubicBezTo>
                  <a:cubicBezTo>
                    <a:pt x="1869" y="477"/>
                    <a:pt x="1831" y="502"/>
                    <a:pt x="1781" y="505"/>
                  </a:cubicBezTo>
                  <a:cubicBezTo>
                    <a:pt x="1740" y="409"/>
                    <a:pt x="1819" y="236"/>
                    <a:pt x="1901" y="239"/>
                  </a:cubicBezTo>
                  <a:cubicBezTo>
                    <a:pt x="1907" y="300"/>
                    <a:pt x="1871" y="349"/>
                    <a:pt x="1850" y="410"/>
                  </a:cubicBezTo>
                  <a:cubicBezTo>
                    <a:pt x="1895" y="369"/>
                    <a:pt x="1905" y="315"/>
                    <a:pt x="1928" y="266"/>
                  </a:cubicBezTo>
                  <a:cubicBezTo>
                    <a:pt x="1962" y="312"/>
                    <a:pt x="1960" y="355"/>
                    <a:pt x="1936" y="397"/>
                  </a:cubicBezTo>
                  <a:close/>
                  <a:moveTo>
                    <a:pt x="1979" y="369"/>
                  </a:moveTo>
                  <a:cubicBezTo>
                    <a:pt x="2000" y="441"/>
                    <a:pt x="1999" y="510"/>
                    <a:pt x="1988" y="579"/>
                  </a:cubicBezTo>
                  <a:cubicBezTo>
                    <a:pt x="1966" y="458"/>
                    <a:pt x="1963" y="403"/>
                    <a:pt x="1979" y="369"/>
                  </a:cubicBezTo>
                  <a:close/>
                  <a:moveTo>
                    <a:pt x="1829" y="837"/>
                  </a:moveTo>
                  <a:cubicBezTo>
                    <a:pt x="1822" y="884"/>
                    <a:pt x="1782" y="899"/>
                    <a:pt x="1747" y="919"/>
                  </a:cubicBezTo>
                  <a:cubicBezTo>
                    <a:pt x="1729" y="930"/>
                    <a:pt x="1707" y="936"/>
                    <a:pt x="1683" y="925"/>
                  </a:cubicBezTo>
                  <a:cubicBezTo>
                    <a:pt x="1701" y="881"/>
                    <a:pt x="1720" y="842"/>
                    <a:pt x="1732" y="801"/>
                  </a:cubicBezTo>
                  <a:cubicBezTo>
                    <a:pt x="1743" y="766"/>
                    <a:pt x="1763" y="739"/>
                    <a:pt x="1785" y="712"/>
                  </a:cubicBezTo>
                  <a:cubicBezTo>
                    <a:pt x="1803" y="690"/>
                    <a:pt x="1826" y="677"/>
                    <a:pt x="1858" y="681"/>
                  </a:cubicBezTo>
                  <a:cubicBezTo>
                    <a:pt x="1842" y="706"/>
                    <a:pt x="1827" y="728"/>
                    <a:pt x="1812" y="750"/>
                  </a:cubicBezTo>
                  <a:cubicBezTo>
                    <a:pt x="1831" y="739"/>
                    <a:pt x="1845" y="724"/>
                    <a:pt x="1861" y="710"/>
                  </a:cubicBezTo>
                  <a:cubicBezTo>
                    <a:pt x="1876" y="698"/>
                    <a:pt x="1891" y="682"/>
                    <a:pt x="1917" y="691"/>
                  </a:cubicBezTo>
                  <a:cubicBezTo>
                    <a:pt x="1899" y="715"/>
                    <a:pt x="1882" y="736"/>
                    <a:pt x="1866" y="759"/>
                  </a:cubicBezTo>
                  <a:cubicBezTo>
                    <a:pt x="1851" y="783"/>
                    <a:pt x="1856" y="818"/>
                    <a:pt x="1829" y="837"/>
                  </a:cubicBezTo>
                  <a:close/>
                  <a:moveTo>
                    <a:pt x="2125" y="708"/>
                  </a:moveTo>
                  <a:cubicBezTo>
                    <a:pt x="2175" y="755"/>
                    <a:pt x="2209" y="812"/>
                    <a:pt x="2228" y="878"/>
                  </a:cubicBezTo>
                  <a:cubicBezTo>
                    <a:pt x="2230" y="886"/>
                    <a:pt x="2228" y="896"/>
                    <a:pt x="2228" y="902"/>
                  </a:cubicBezTo>
                  <a:cubicBezTo>
                    <a:pt x="2194" y="895"/>
                    <a:pt x="2162" y="887"/>
                    <a:pt x="2130" y="882"/>
                  </a:cubicBezTo>
                  <a:cubicBezTo>
                    <a:pt x="2101" y="877"/>
                    <a:pt x="2076" y="868"/>
                    <a:pt x="2060" y="850"/>
                  </a:cubicBezTo>
                  <a:cubicBezTo>
                    <a:pt x="2057" y="817"/>
                    <a:pt x="2054" y="790"/>
                    <a:pt x="2051" y="758"/>
                  </a:cubicBezTo>
                  <a:cubicBezTo>
                    <a:pt x="2078" y="775"/>
                    <a:pt x="2101" y="790"/>
                    <a:pt x="2123" y="805"/>
                  </a:cubicBezTo>
                  <a:cubicBezTo>
                    <a:pt x="2098" y="769"/>
                    <a:pt x="2059" y="747"/>
                    <a:pt x="2048" y="703"/>
                  </a:cubicBezTo>
                  <a:cubicBezTo>
                    <a:pt x="2083" y="685"/>
                    <a:pt x="2101" y="685"/>
                    <a:pt x="2125" y="708"/>
                  </a:cubicBezTo>
                  <a:close/>
                  <a:moveTo>
                    <a:pt x="2011" y="942"/>
                  </a:moveTo>
                  <a:cubicBezTo>
                    <a:pt x="1986" y="989"/>
                    <a:pt x="1959" y="1035"/>
                    <a:pt x="1945" y="1092"/>
                  </a:cubicBezTo>
                  <a:cubicBezTo>
                    <a:pt x="1930" y="1065"/>
                    <a:pt x="1912" y="1038"/>
                    <a:pt x="1900" y="1009"/>
                  </a:cubicBezTo>
                  <a:cubicBezTo>
                    <a:pt x="1877" y="956"/>
                    <a:pt x="1862" y="901"/>
                    <a:pt x="1866" y="843"/>
                  </a:cubicBezTo>
                  <a:cubicBezTo>
                    <a:pt x="1870" y="774"/>
                    <a:pt x="1894" y="744"/>
                    <a:pt x="1955" y="731"/>
                  </a:cubicBezTo>
                  <a:cubicBezTo>
                    <a:pt x="1948" y="777"/>
                    <a:pt x="1935" y="823"/>
                    <a:pt x="1945" y="870"/>
                  </a:cubicBezTo>
                  <a:cubicBezTo>
                    <a:pt x="1959" y="826"/>
                    <a:pt x="1960" y="778"/>
                    <a:pt x="1986" y="738"/>
                  </a:cubicBezTo>
                  <a:cubicBezTo>
                    <a:pt x="1992" y="740"/>
                    <a:pt x="1995" y="741"/>
                    <a:pt x="1997" y="742"/>
                  </a:cubicBezTo>
                  <a:cubicBezTo>
                    <a:pt x="1999" y="744"/>
                    <a:pt x="2002" y="746"/>
                    <a:pt x="2003" y="748"/>
                  </a:cubicBezTo>
                  <a:cubicBezTo>
                    <a:pt x="2042" y="811"/>
                    <a:pt x="2046" y="876"/>
                    <a:pt x="2011" y="942"/>
                  </a:cubicBezTo>
                  <a:close/>
                  <a:moveTo>
                    <a:pt x="2001" y="341"/>
                  </a:moveTo>
                  <a:cubicBezTo>
                    <a:pt x="1987" y="319"/>
                    <a:pt x="1979" y="292"/>
                    <a:pt x="1988" y="260"/>
                  </a:cubicBezTo>
                  <a:cubicBezTo>
                    <a:pt x="2030" y="286"/>
                    <a:pt x="2069" y="310"/>
                    <a:pt x="2108" y="334"/>
                  </a:cubicBezTo>
                  <a:cubicBezTo>
                    <a:pt x="2110" y="331"/>
                    <a:pt x="2111" y="329"/>
                    <a:pt x="2113" y="327"/>
                  </a:cubicBezTo>
                  <a:cubicBezTo>
                    <a:pt x="2078" y="297"/>
                    <a:pt x="2042" y="267"/>
                    <a:pt x="2007" y="236"/>
                  </a:cubicBezTo>
                  <a:cubicBezTo>
                    <a:pt x="2036" y="215"/>
                    <a:pt x="2082" y="215"/>
                    <a:pt x="2150" y="250"/>
                  </a:cubicBezTo>
                  <a:cubicBezTo>
                    <a:pt x="2239" y="296"/>
                    <a:pt x="2292" y="373"/>
                    <a:pt x="2308" y="477"/>
                  </a:cubicBezTo>
                  <a:cubicBezTo>
                    <a:pt x="2190" y="501"/>
                    <a:pt x="2059" y="434"/>
                    <a:pt x="2001" y="341"/>
                  </a:cubicBezTo>
                  <a:close/>
                </a:path>
              </a:pathLst>
            </a:custGeom>
            <a:solidFill>
              <a:schemeClr val="accent2"/>
            </a:solidFill>
            <a:ln>
              <a:noFill/>
            </a:ln>
          </p:spPr>
        </p:sp>
        <p:sp>
          <p:nvSpPr>
            <p:cNvPr id="12" name="Freeform 5"/>
            <p:cNvSpPr>
              <a:spLocks noEditPoints="1"/>
            </p:cNvSpPr>
            <p:nvPr/>
          </p:nvSpPr>
          <p:spPr bwMode="auto">
            <a:xfrm>
              <a:off x="0" y="0"/>
              <a:ext cx="9055459" cy="6922235"/>
            </a:xfrm>
            <a:custGeom>
              <a:avLst/>
              <a:gdLst/>
              <a:ahLst/>
              <a:cxnLst/>
              <a:rect l="0" t="0" r="r" b="b"/>
              <a:pathLst>
                <a:path w="2851" h="2178">
                  <a:moveTo>
                    <a:pt x="121" y="116"/>
                  </a:moveTo>
                  <a:cubicBezTo>
                    <a:pt x="137" y="79"/>
                    <a:pt x="133" y="40"/>
                    <a:pt x="129" y="0"/>
                  </a:cubicBezTo>
                  <a:cubicBezTo>
                    <a:pt x="109" y="0"/>
                    <a:pt x="109" y="0"/>
                    <a:pt x="109" y="0"/>
                  </a:cubicBezTo>
                  <a:cubicBezTo>
                    <a:pt x="115" y="54"/>
                    <a:pt x="113" y="105"/>
                    <a:pt x="76" y="151"/>
                  </a:cubicBezTo>
                  <a:cubicBezTo>
                    <a:pt x="54" y="179"/>
                    <a:pt x="37" y="212"/>
                    <a:pt x="0" y="237"/>
                  </a:cubicBezTo>
                  <a:cubicBezTo>
                    <a:pt x="0" y="260"/>
                    <a:pt x="0" y="260"/>
                    <a:pt x="0" y="260"/>
                  </a:cubicBezTo>
                  <a:cubicBezTo>
                    <a:pt x="3" y="259"/>
                    <a:pt x="5" y="259"/>
                    <a:pt x="7" y="257"/>
                  </a:cubicBezTo>
                  <a:cubicBezTo>
                    <a:pt x="59" y="222"/>
                    <a:pt x="97" y="173"/>
                    <a:pt x="121" y="116"/>
                  </a:cubicBezTo>
                  <a:close/>
                  <a:moveTo>
                    <a:pt x="39" y="0"/>
                  </a:moveTo>
                  <a:cubicBezTo>
                    <a:pt x="38" y="7"/>
                    <a:pt x="37" y="14"/>
                    <a:pt x="37" y="21"/>
                  </a:cubicBezTo>
                  <a:cubicBezTo>
                    <a:pt x="36" y="34"/>
                    <a:pt x="35" y="48"/>
                    <a:pt x="35" y="62"/>
                  </a:cubicBezTo>
                  <a:cubicBezTo>
                    <a:pt x="48" y="42"/>
                    <a:pt x="55" y="21"/>
                    <a:pt x="58" y="0"/>
                  </a:cubicBezTo>
                  <a:lnTo>
                    <a:pt x="39" y="0"/>
                  </a:lnTo>
                  <a:close/>
                  <a:moveTo>
                    <a:pt x="897" y="1289"/>
                  </a:moveTo>
                  <a:cubicBezTo>
                    <a:pt x="932" y="1215"/>
                    <a:pt x="971" y="1143"/>
                    <a:pt x="1039" y="1087"/>
                  </a:cubicBezTo>
                  <a:cubicBezTo>
                    <a:pt x="1119" y="1180"/>
                    <a:pt x="1292" y="1206"/>
                    <a:pt x="1434" y="1083"/>
                  </a:cubicBezTo>
                  <a:cubicBezTo>
                    <a:pt x="1428" y="1036"/>
                    <a:pt x="1391" y="1016"/>
                    <a:pt x="1352" y="1000"/>
                  </a:cubicBezTo>
                  <a:cubicBezTo>
                    <a:pt x="1330" y="991"/>
                    <a:pt x="1305" y="986"/>
                    <a:pt x="1282" y="979"/>
                  </a:cubicBezTo>
                  <a:cubicBezTo>
                    <a:pt x="1312" y="919"/>
                    <a:pt x="1341" y="863"/>
                    <a:pt x="1371" y="804"/>
                  </a:cubicBezTo>
                  <a:cubicBezTo>
                    <a:pt x="1360" y="797"/>
                    <a:pt x="1353" y="790"/>
                    <a:pt x="1346" y="790"/>
                  </a:cubicBezTo>
                  <a:cubicBezTo>
                    <a:pt x="1284" y="782"/>
                    <a:pt x="1223" y="795"/>
                    <a:pt x="1168" y="823"/>
                  </a:cubicBezTo>
                  <a:cubicBezTo>
                    <a:pt x="1126" y="844"/>
                    <a:pt x="1101" y="885"/>
                    <a:pt x="1075" y="923"/>
                  </a:cubicBezTo>
                  <a:cubicBezTo>
                    <a:pt x="1051" y="958"/>
                    <a:pt x="1040" y="996"/>
                    <a:pt x="1034" y="1037"/>
                  </a:cubicBezTo>
                  <a:cubicBezTo>
                    <a:pt x="1031" y="1052"/>
                    <a:pt x="1029" y="1067"/>
                    <a:pt x="1005" y="1073"/>
                  </a:cubicBezTo>
                  <a:cubicBezTo>
                    <a:pt x="1024" y="1014"/>
                    <a:pt x="1017" y="957"/>
                    <a:pt x="1002" y="901"/>
                  </a:cubicBezTo>
                  <a:cubicBezTo>
                    <a:pt x="987" y="843"/>
                    <a:pt x="950" y="797"/>
                    <a:pt x="907" y="754"/>
                  </a:cubicBezTo>
                  <a:cubicBezTo>
                    <a:pt x="849" y="813"/>
                    <a:pt x="829" y="885"/>
                    <a:pt x="827" y="963"/>
                  </a:cubicBezTo>
                  <a:cubicBezTo>
                    <a:pt x="825" y="1041"/>
                    <a:pt x="847" y="1112"/>
                    <a:pt x="907" y="1169"/>
                  </a:cubicBezTo>
                  <a:cubicBezTo>
                    <a:pt x="825" y="1294"/>
                    <a:pt x="782" y="1427"/>
                    <a:pt x="792" y="1577"/>
                  </a:cubicBezTo>
                  <a:cubicBezTo>
                    <a:pt x="693" y="1474"/>
                    <a:pt x="625" y="1351"/>
                    <a:pt x="567" y="1222"/>
                  </a:cubicBezTo>
                  <a:cubicBezTo>
                    <a:pt x="587" y="1205"/>
                    <a:pt x="606" y="1191"/>
                    <a:pt x="622" y="1174"/>
                  </a:cubicBezTo>
                  <a:cubicBezTo>
                    <a:pt x="674" y="1120"/>
                    <a:pt x="707" y="1056"/>
                    <a:pt x="718" y="982"/>
                  </a:cubicBezTo>
                  <a:cubicBezTo>
                    <a:pt x="723" y="947"/>
                    <a:pt x="718" y="910"/>
                    <a:pt x="715" y="874"/>
                  </a:cubicBezTo>
                  <a:cubicBezTo>
                    <a:pt x="714" y="860"/>
                    <a:pt x="702" y="855"/>
                    <a:pt x="687" y="854"/>
                  </a:cubicBezTo>
                  <a:cubicBezTo>
                    <a:pt x="648" y="852"/>
                    <a:pt x="617" y="874"/>
                    <a:pt x="588" y="894"/>
                  </a:cubicBezTo>
                  <a:cubicBezTo>
                    <a:pt x="564" y="910"/>
                    <a:pt x="545" y="933"/>
                    <a:pt x="522" y="956"/>
                  </a:cubicBezTo>
                  <a:cubicBezTo>
                    <a:pt x="505" y="892"/>
                    <a:pt x="503" y="827"/>
                    <a:pt x="499" y="758"/>
                  </a:cubicBezTo>
                  <a:cubicBezTo>
                    <a:pt x="520" y="765"/>
                    <a:pt x="538" y="774"/>
                    <a:pt x="556" y="776"/>
                  </a:cubicBezTo>
                  <a:cubicBezTo>
                    <a:pt x="601" y="783"/>
                    <a:pt x="637" y="760"/>
                    <a:pt x="667" y="729"/>
                  </a:cubicBezTo>
                  <a:cubicBezTo>
                    <a:pt x="699" y="695"/>
                    <a:pt x="721" y="654"/>
                    <a:pt x="731" y="608"/>
                  </a:cubicBezTo>
                  <a:cubicBezTo>
                    <a:pt x="737" y="584"/>
                    <a:pt x="745" y="560"/>
                    <a:pt x="752" y="535"/>
                  </a:cubicBezTo>
                  <a:cubicBezTo>
                    <a:pt x="764" y="496"/>
                    <a:pt x="782" y="460"/>
                    <a:pt x="831" y="438"/>
                  </a:cubicBezTo>
                  <a:cubicBezTo>
                    <a:pt x="783" y="424"/>
                    <a:pt x="741" y="420"/>
                    <a:pt x="705" y="433"/>
                  </a:cubicBezTo>
                  <a:cubicBezTo>
                    <a:pt x="670" y="447"/>
                    <a:pt x="640" y="475"/>
                    <a:pt x="604" y="498"/>
                  </a:cubicBezTo>
                  <a:cubicBezTo>
                    <a:pt x="587" y="400"/>
                    <a:pt x="540" y="316"/>
                    <a:pt x="474" y="237"/>
                  </a:cubicBezTo>
                  <a:cubicBezTo>
                    <a:pt x="470" y="245"/>
                    <a:pt x="466" y="250"/>
                    <a:pt x="466" y="254"/>
                  </a:cubicBezTo>
                  <a:cubicBezTo>
                    <a:pt x="473" y="305"/>
                    <a:pt x="451" y="350"/>
                    <a:pt x="434" y="395"/>
                  </a:cubicBezTo>
                  <a:cubicBezTo>
                    <a:pt x="420" y="433"/>
                    <a:pt x="402" y="469"/>
                    <a:pt x="386" y="507"/>
                  </a:cubicBezTo>
                  <a:cubicBezTo>
                    <a:pt x="358" y="501"/>
                    <a:pt x="327" y="496"/>
                    <a:pt x="296" y="489"/>
                  </a:cubicBezTo>
                  <a:cubicBezTo>
                    <a:pt x="265" y="482"/>
                    <a:pt x="235" y="474"/>
                    <a:pt x="202" y="466"/>
                  </a:cubicBezTo>
                  <a:cubicBezTo>
                    <a:pt x="182" y="541"/>
                    <a:pt x="227" y="601"/>
                    <a:pt x="269" y="658"/>
                  </a:cubicBezTo>
                  <a:cubicBezTo>
                    <a:pt x="314" y="718"/>
                    <a:pt x="371" y="759"/>
                    <a:pt x="452" y="751"/>
                  </a:cubicBezTo>
                  <a:cubicBezTo>
                    <a:pt x="451" y="794"/>
                    <a:pt x="448" y="833"/>
                    <a:pt x="450" y="872"/>
                  </a:cubicBezTo>
                  <a:cubicBezTo>
                    <a:pt x="451" y="911"/>
                    <a:pt x="455" y="950"/>
                    <a:pt x="459" y="996"/>
                  </a:cubicBezTo>
                  <a:cubicBezTo>
                    <a:pt x="362" y="918"/>
                    <a:pt x="259" y="881"/>
                    <a:pt x="137" y="909"/>
                  </a:cubicBezTo>
                  <a:cubicBezTo>
                    <a:pt x="132" y="942"/>
                    <a:pt x="147" y="970"/>
                    <a:pt x="158" y="998"/>
                  </a:cubicBezTo>
                  <a:cubicBezTo>
                    <a:pt x="184" y="1069"/>
                    <a:pt x="239" y="1117"/>
                    <a:pt x="301" y="1158"/>
                  </a:cubicBezTo>
                  <a:cubicBezTo>
                    <a:pt x="371" y="1203"/>
                    <a:pt x="451" y="1226"/>
                    <a:pt x="534" y="1248"/>
                  </a:cubicBezTo>
                  <a:cubicBezTo>
                    <a:pt x="575" y="1355"/>
                    <a:pt x="625" y="1462"/>
                    <a:pt x="693" y="1558"/>
                  </a:cubicBezTo>
                  <a:cubicBezTo>
                    <a:pt x="760" y="1653"/>
                    <a:pt x="837" y="1741"/>
                    <a:pt x="912" y="1836"/>
                  </a:cubicBezTo>
                  <a:cubicBezTo>
                    <a:pt x="883" y="1826"/>
                    <a:pt x="856" y="1818"/>
                    <a:pt x="830" y="1809"/>
                  </a:cubicBezTo>
                  <a:cubicBezTo>
                    <a:pt x="751" y="1649"/>
                    <a:pt x="633" y="1547"/>
                    <a:pt x="446" y="1532"/>
                  </a:cubicBezTo>
                  <a:cubicBezTo>
                    <a:pt x="441" y="1593"/>
                    <a:pt x="459" y="1644"/>
                    <a:pt x="495" y="1687"/>
                  </a:cubicBezTo>
                  <a:cubicBezTo>
                    <a:pt x="528" y="1727"/>
                    <a:pt x="568" y="1763"/>
                    <a:pt x="607" y="1803"/>
                  </a:cubicBezTo>
                  <a:cubicBezTo>
                    <a:pt x="493" y="1813"/>
                    <a:pt x="395" y="1861"/>
                    <a:pt x="296" y="1920"/>
                  </a:cubicBezTo>
                  <a:cubicBezTo>
                    <a:pt x="280" y="1912"/>
                    <a:pt x="261" y="1904"/>
                    <a:pt x="243" y="1894"/>
                  </a:cubicBezTo>
                  <a:cubicBezTo>
                    <a:pt x="166" y="1849"/>
                    <a:pt x="87" y="1856"/>
                    <a:pt x="9" y="1889"/>
                  </a:cubicBezTo>
                  <a:cubicBezTo>
                    <a:pt x="6" y="1890"/>
                    <a:pt x="3" y="1891"/>
                    <a:pt x="0" y="1892"/>
                  </a:cubicBezTo>
                  <a:cubicBezTo>
                    <a:pt x="0" y="1917"/>
                    <a:pt x="0" y="1917"/>
                    <a:pt x="0" y="1917"/>
                  </a:cubicBezTo>
                  <a:cubicBezTo>
                    <a:pt x="67" y="1891"/>
                    <a:pt x="155" y="1891"/>
                    <a:pt x="198" y="1924"/>
                  </a:cubicBezTo>
                  <a:cubicBezTo>
                    <a:pt x="150" y="1930"/>
                    <a:pt x="100" y="1937"/>
                    <a:pt x="50" y="1943"/>
                  </a:cubicBezTo>
                  <a:cubicBezTo>
                    <a:pt x="51" y="1946"/>
                    <a:pt x="51" y="1949"/>
                    <a:pt x="51" y="1952"/>
                  </a:cubicBezTo>
                  <a:cubicBezTo>
                    <a:pt x="106" y="1957"/>
                    <a:pt x="162" y="1936"/>
                    <a:pt x="218" y="1955"/>
                  </a:cubicBezTo>
                  <a:cubicBezTo>
                    <a:pt x="155" y="2028"/>
                    <a:pt x="74" y="2038"/>
                    <a:pt x="0" y="2010"/>
                  </a:cubicBezTo>
                  <a:cubicBezTo>
                    <a:pt x="0" y="2030"/>
                    <a:pt x="0" y="2030"/>
                    <a:pt x="0" y="2030"/>
                  </a:cubicBezTo>
                  <a:cubicBezTo>
                    <a:pt x="39" y="2043"/>
                    <a:pt x="79" y="2049"/>
                    <a:pt x="122" y="2044"/>
                  </a:cubicBezTo>
                  <a:cubicBezTo>
                    <a:pt x="123" y="2044"/>
                    <a:pt x="124" y="2046"/>
                    <a:pt x="125" y="2047"/>
                  </a:cubicBezTo>
                  <a:cubicBezTo>
                    <a:pt x="98" y="2082"/>
                    <a:pt x="74" y="2121"/>
                    <a:pt x="55" y="2160"/>
                  </a:cubicBezTo>
                  <a:cubicBezTo>
                    <a:pt x="78" y="2160"/>
                    <a:pt x="78" y="2160"/>
                    <a:pt x="78" y="2160"/>
                  </a:cubicBezTo>
                  <a:cubicBezTo>
                    <a:pt x="103" y="2111"/>
                    <a:pt x="136" y="2067"/>
                    <a:pt x="176" y="2026"/>
                  </a:cubicBezTo>
                  <a:cubicBezTo>
                    <a:pt x="189" y="2013"/>
                    <a:pt x="203" y="2017"/>
                    <a:pt x="219" y="2024"/>
                  </a:cubicBezTo>
                  <a:cubicBezTo>
                    <a:pt x="188" y="2070"/>
                    <a:pt x="157" y="2115"/>
                    <a:pt x="127" y="2160"/>
                  </a:cubicBezTo>
                  <a:cubicBezTo>
                    <a:pt x="138" y="2160"/>
                    <a:pt x="138" y="2160"/>
                    <a:pt x="138" y="2160"/>
                  </a:cubicBezTo>
                  <a:cubicBezTo>
                    <a:pt x="171" y="2122"/>
                    <a:pt x="205" y="2083"/>
                    <a:pt x="245" y="2037"/>
                  </a:cubicBezTo>
                  <a:cubicBezTo>
                    <a:pt x="248" y="2088"/>
                    <a:pt x="233" y="2127"/>
                    <a:pt x="210" y="2160"/>
                  </a:cubicBezTo>
                  <a:cubicBezTo>
                    <a:pt x="236" y="2160"/>
                    <a:pt x="236" y="2160"/>
                    <a:pt x="236" y="2160"/>
                  </a:cubicBezTo>
                  <a:cubicBezTo>
                    <a:pt x="241" y="2153"/>
                    <a:pt x="246" y="2146"/>
                    <a:pt x="251" y="2140"/>
                  </a:cubicBezTo>
                  <a:cubicBezTo>
                    <a:pt x="252" y="2139"/>
                    <a:pt x="254" y="2139"/>
                    <a:pt x="259" y="2139"/>
                  </a:cubicBezTo>
                  <a:cubicBezTo>
                    <a:pt x="261" y="2146"/>
                    <a:pt x="263" y="2153"/>
                    <a:pt x="265" y="2160"/>
                  </a:cubicBezTo>
                  <a:cubicBezTo>
                    <a:pt x="286" y="2160"/>
                    <a:pt x="286" y="2160"/>
                    <a:pt x="286" y="2160"/>
                  </a:cubicBezTo>
                  <a:cubicBezTo>
                    <a:pt x="283" y="2146"/>
                    <a:pt x="282" y="2133"/>
                    <a:pt x="282" y="2121"/>
                  </a:cubicBezTo>
                  <a:cubicBezTo>
                    <a:pt x="282" y="2089"/>
                    <a:pt x="277" y="2050"/>
                    <a:pt x="318" y="2027"/>
                  </a:cubicBezTo>
                  <a:cubicBezTo>
                    <a:pt x="340" y="2066"/>
                    <a:pt x="340" y="2109"/>
                    <a:pt x="357" y="2146"/>
                  </a:cubicBezTo>
                  <a:cubicBezTo>
                    <a:pt x="370" y="2104"/>
                    <a:pt x="348" y="2065"/>
                    <a:pt x="347" y="2021"/>
                  </a:cubicBezTo>
                  <a:cubicBezTo>
                    <a:pt x="377" y="2032"/>
                    <a:pt x="399" y="2049"/>
                    <a:pt x="409" y="2076"/>
                  </a:cubicBezTo>
                  <a:cubicBezTo>
                    <a:pt x="420" y="2105"/>
                    <a:pt x="425" y="2133"/>
                    <a:pt x="427" y="2160"/>
                  </a:cubicBezTo>
                  <a:cubicBezTo>
                    <a:pt x="448" y="2160"/>
                    <a:pt x="448" y="2160"/>
                    <a:pt x="448" y="2160"/>
                  </a:cubicBezTo>
                  <a:cubicBezTo>
                    <a:pt x="448" y="2159"/>
                    <a:pt x="448" y="2158"/>
                    <a:pt x="448" y="2157"/>
                  </a:cubicBezTo>
                  <a:cubicBezTo>
                    <a:pt x="447" y="2076"/>
                    <a:pt x="410" y="2010"/>
                    <a:pt x="340" y="1955"/>
                  </a:cubicBezTo>
                  <a:cubicBezTo>
                    <a:pt x="444" y="1898"/>
                    <a:pt x="546" y="1863"/>
                    <a:pt x="664" y="1865"/>
                  </a:cubicBezTo>
                  <a:cubicBezTo>
                    <a:pt x="580" y="1945"/>
                    <a:pt x="544" y="2038"/>
                    <a:pt x="564" y="2149"/>
                  </a:cubicBezTo>
                  <a:cubicBezTo>
                    <a:pt x="668" y="2178"/>
                    <a:pt x="832" y="2049"/>
                    <a:pt x="839" y="1886"/>
                  </a:cubicBezTo>
                  <a:cubicBezTo>
                    <a:pt x="915" y="1909"/>
                    <a:pt x="985" y="1941"/>
                    <a:pt x="1037" y="2003"/>
                  </a:cubicBezTo>
                  <a:cubicBezTo>
                    <a:pt x="1053" y="2022"/>
                    <a:pt x="1066" y="2043"/>
                    <a:pt x="1093" y="2048"/>
                  </a:cubicBezTo>
                  <a:cubicBezTo>
                    <a:pt x="1101" y="2050"/>
                    <a:pt x="1109" y="2059"/>
                    <a:pt x="1114" y="2067"/>
                  </a:cubicBezTo>
                  <a:cubicBezTo>
                    <a:pt x="1135" y="2097"/>
                    <a:pt x="1154" y="2128"/>
                    <a:pt x="1170" y="2160"/>
                  </a:cubicBezTo>
                  <a:cubicBezTo>
                    <a:pt x="1198" y="2160"/>
                    <a:pt x="1198" y="2160"/>
                    <a:pt x="1198" y="2160"/>
                  </a:cubicBezTo>
                  <a:cubicBezTo>
                    <a:pt x="1194" y="2144"/>
                    <a:pt x="1194" y="2126"/>
                    <a:pt x="1201" y="2105"/>
                  </a:cubicBezTo>
                  <a:cubicBezTo>
                    <a:pt x="1178" y="2119"/>
                    <a:pt x="1167" y="2114"/>
                    <a:pt x="1159" y="2097"/>
                  </a:cubicBezTo>
                  <a:cubicBezTo>
                    <a:pt x="1153" y="2083"/>
                    <a:pt x="1142" y="2071"/>
                    <a:pt x="1137" y="2056"/>
                  </a:cubicBezTo>
                  <a:cubicBezTo>
                    <a:pt x="1130" y="2034"/>
                    <a:pt x="1117" y="2021"/>
                    <a:pt x="1092" y="2020"/>
                  </a:cubicBezTo>
                  <a:cubicBezTo>
                    <a:pt x="1089" y="1975"/>
                    <a:pt x="1056" y="1957"/>
                    <a:pt x="1023" y="1941"/>
                  </a:cubicBezTo>
                  <a:cubicBezTo>
                    <a:pt x="965" y="1913"/>
                    <a:pt x="910" y="1881"/>
                    <a:pt x="847" y="1863"/>
                  </a:cubicBezTo>
                  <a:cubicBezTo>
                    <a:pt x="831" y="1859"/>
                    <a:pt x="822" y="1852"/>
                    <a:pt x="831" y="1835"/>
                  </a:cubicBezTo>
                  <a:cubicBezTo>
                    <a:pt x="902" y="1842"/>
                    <a:pt x="952" y="1895"/>
                    <a:pt x="1016" y="1919"/>
                  </a:cubicBezTo>
                  <a:cubicBezTo>
                    <a:pt x="1014" y="1909"/>
                    <a:pt x="1011" y="1900"/>
                    <a:pt x="1005" y="1894"/>
                  </a:cubicBezTo>
                  <a:cubicBezTo>
                    <a:pt x="941" y="1822"/>
                    <a:pt x="878" y="1749"/>
                    <a:pt x="812" y="1679"/>
                  </a:cubicBezTo>
                  <a:cubicBezTo>
                    <a:pt x="749" y="1611"/>
                    <a:pt x="698" y="1534"/>
                    <a:pt x="652" y="1454"/>
                  </a:cubicBezTo>
                  <a:cubicBezTo>
                    <a:pt x="643" y="1438"/>
                    <a:pt x="636" y="1422"/>
                    <a:pt x="629" y="1406"/>
                  </a:cubicBezTo>
                  <a:cubicBezTo>
                    <a:pt x="655" y="1433"/>
                    <a:pt x="672" y="1465"/>
                    <a:pt x="693" y="1494"/>
                  </a:cubicBezTo>
                  <a:cubicBezTo>
                    <a:pt x="765" y="1594"/>
                    <a:pt x="844" y="1687"/>
                    <a:pt x="927" y="1778"/>
                  </a:cubicBezTo>
                  <a:cubicBezTo>
                    <a:pt x="994" y="1853"/>
                    <a:pt x="1064" y="1925"/>
                    <a:pt x="1133" y="1999"/>
                  </a:cubicBezTo>
                  <a:cubicBezTo>
                    <a:pt x="1180" y="2048"/>
                    <a:pt x="1218" y="2102"/>
                    <a:pt x="1251" y="2160"/>
                  </a:cubicBezTo>
                  <a:cubicBezTo>
                    <a:pt x="1275" y="2160"/>
                    <a:pt x="1275" y="2160"/>
                    <a:pt x="1275" y="2160"/>
                  </a:cubicBezTo>
                  <a:cubicBezTo>
                    <a:pt x="1240" y="2096"/>
                    <a:pt x="1196" y="2036"/>
                    <a:pt x="1145" y="1980"/>
                  </a:cubicBezTo>
                  <a:cubicBezTo>
                    <a:pt x="1136" y="1970"/>
                    <a:pt x="1128" y="1959"/>
                    <a:pt x="1118" y="1945"/>
                  </a:cubicBezTo>
                  <a:cubicBezTo>
                    <a:pt x="1128" y="1941"/>
                    <a:pt x="1135" y="1937"/>
                    <a:pt x="1142" y="1935"/>
                  </a:cubicBezTo>
                  <a:cubicBezTo>
                    <a:pt x="1221" y="1912"/>
                    <a:pt x="1263" y="1851"/>
                    <a:pt x="1290" y="1781"/>
                  </a:cubicBezTo>
                  <a:cubicBezTo>
                    <a:pt x="1305" y="1742"/>
                    <a:pt x="1309" y="1699"/>
                    <a:pt x="1313" y="1657"/>
                  </a:cubicBezTo>
                  <a:cubicBezTo>
                    <a:pt x="1315" y="1627"/>
                    <a:pt x="1307" y="1597"/>
                    <a:pt x="1304" y="1566"/>
                  </a:cubicBezTo>
                  <a:cubicBezTo>
                    <a:pt x="1252" y="1562"/>
                    <a:pt x="1221" y="1597"/>
                    <a:pt x="1180" y="1621"/>
                  </a:cubicBezTo>
                  <a:cubicBezTo>
                    <a:pt x="1167" y="1517"/>
                    <a:pt x="1118" y="1434"/>
                    <a:pt x="1057" y="1353"/>
                  </a:cubicBezTo>
                  <a:cubicBezTo>
                    <a:pt x="1050" y="1356"/>
                    <a:pt x="1041" y="1358"/>
                    <a:pt x="1037" y="1364"/>
                  </a:cubicBezTo>
                  <a:cubicBezTo>
                    <a:pt x="977" y="1434"/>
                    <a:pt x="937" y="1511"/>
                    <a:pt x="945" y="1608"/>
                  </a:cubicBezTo>
                  <a:cubicBezTo>
                    <a:pt x="950" y="1669"/>
                    <a:pt x="952" y="1730"/>
                    <a:pt x="971" y="1790"/>
                  </a:cubicBezTo>
                  <a:cubicBezTo>
                    <a:pt x="886" y="1704"/>
                    <a:pt x="834" y="1605"/>
                    <a:pt x="850" y="1480"/>
                  </a:cubicBezTo>
                  <a:cubicBezTo>
                    <a:pt x="858" y="1414"/>
                    <a:pt x="868" y="1349"/>
                    <a:pt x="897" y="1289"/>
                  </a:cubicBezTo>
                  <a:close/>
                  <a:moveTo>
                    <a:pt x="1414" y="1071"/>
                  </a:moveTo>
                  <a:cubicBezTo>
                    <a:pt x="1355" y="1124"/>
                    <a:pt x="1290" y="1149"/>
                    <a:pt x="1216" y="1147"/>
                  </a:cubicBezTo>
                  <a:cubicBezTo>
                    <a:pt x="1180" y="1146"/>
                    <a:pt x="1145" y="1138"/>
                    <a:pt x="1119" y="1101"/>
                  </a:cubicBezTo>
                  <a:cubicBezTo>
                    <a:pt x="1178" y="1089"/>
                    <a:pt x="1236" y="1094"/>
                    <a:pt x="1288" y="1066"/>
                  </a:cubicBezTo>
                  <a:cubicBezTo>
                    <a:pt x="1249" y="1067"/>
                    <a:pt x="1209" y="1068"/>
                    <a:pt x="1161" y="1069"/>
                  </a:cubicBezTo>
                  <a:cubicBezTo>
                    <a:pt x="1197" y="1045"/>
                    <a:pt x="1227" y="1025"/>
                    <a:pt x="1257" y="1006"/>
                  </a:cubicBezTo>
                  <a:cubicBezTo>
                    <a:pt x="1260" y="1004"/>
                    <a:pt x="1265" y="1004"/>
                    <a:pt x="1269" y="1005"/>
                  </a:cubicBezTo>
                  <a:cubicBezTo>
                    <a:pt x="1324" y="1008"/>
                    <a:pt x="1373" y="1024"/>
                    <a:pt x="1414" y="1071"/>
                  </a:cubicBezTo>
                  <a:close/>
                  <a:moveTo>
                    <a:pt x="1093" y="932"/>
                  </a:moveTo>
                  <a:cubicBezTo>
                    <a:pt x="1125" y="882"/>
                    <a:pt x="1162" y="837"/>
                    <a:pt x="1225" y="825"/>
                  </a:cubicBezTo>
                  <a:cubicBezTo>
                    <a:pt x="1261" y="818"/>
                    <a:pt x="1297" y="803"/>
                    <a:pt x="1344" y="811"/>
                  </a:cubicBezTo>
                  <a:cubicBezTo>
                    <a:pt x="1310" y="863"/>
                    <a:pt x="1297" y="920"/>
                    <a:pt x="1258" y="966"/>
                  </a:cubicBezTo>
                  <a:cubicBezTo>
                    <a:pt x="1220" y="1009"/>
                    <a:pt x="1179" y="1040"/>
                    <a:pt x="1112" y="1026"/>
                  </a:cubicBezTo>
                  <a:cubicBezTo>
                    <a:pt x="1122" y="1008"/>
                    <a:pt x="1129" y="994"/>
                    <a:pt x="1138" y="982"/>
                  </a:cubicBezTo>
                  <a:cubicBezTo>
                    <a:pt x="1147" y="970"/>
                    <a:pt x="1159" y="960"/>
                    <a:pt x="1170" y="949"/>
                  </a:cubicBezTo>
                  <a:cubicBezTo>
                    <a:pt x="1179" y="940"/>
                    <a:pt x="1189" y="930"/>
                    <a:pt x="1198" y="920"/>
                  </a:cubicBezTo>
                  <a:cubicBezTo>
                    <a:pt x="1148" y="934"/>
                    <a:pt x="1117" y="971"/>
                    <a:pt x="1086" y="1011"/>
                  </a:cubicBezTo>
                  <a:cubicBezTo>
                    <a:pt x="1069" y="979"/>
                    <a:pt x="1079" y="955"/>
                    <a:pt x="1093" y="932"/>
                  </a:cubicBezTo>
                  <a:close/>
                  <a:moveTo>
                    <a:pt x="907" y="1084"/>
                  </a:moveTo>
                  <a:cubicBezTo>
                    <a:pt x="875" y="1070"/>
                    <a:pt x="863" y="1050"/>
                    <a:pt x="857" y="1026"/>
                  </a:cubicBezTo>
                  <a:cubicBezTo>
                    <a:pt x="843" y="977"/>
                    <a:pt x="848" y="929"/>
                    <a:pt x="860" y="881"/>
                  </a:cubicBezTo>
                  <a:cubicBezTo>
                    <a:pt x="869" y="846"/>
                    <a:pt x="881" y="813"/>
                    <a:pt x="912" y="784"/>
                  </a:cubicBezTo>
                  <a:cubicBezTo>
                    <a:pt x="930" y="810"/>
                    <a:pt x="948" y="833"/>
                    <a:pt x="962" y="858"/>
                  </a:cubicBezTo>
                  <a:cubicBezTo>
                    <a:pt x="990" y="907"/>
                    <a:pt x="1000" y="960"/>
                    <a:pt x="993" y="1016"/>
                  </a:cubicBezTo>
                  <a:cubicBezTo>
                    <a:pt x="989" y="1048"/>
                    <a:pt x="978" y="1077"/>
                    <a:pt x="940" y="1093"/>
                  </a:cubicBezTo>
                  <a:cubicBezTo>
                    <a:pt x="921" y="1045"/>
                    <a:pt x="935" y="991"/>
                    <a:pt x="905" y="950"/>
                  </a:cubicBezTo>
                  <a:cubicBezTo>
                    <a:pt x="905" y="993"/>
                    <a:pt x="906" y="1035"/>
                    <a:pt x="907" y="1084"/>
                  </a:cubicBezTo>
                  <a:close/>
                  <a:moveTo>
                    <a:pt x="620" y="545"/>
                  </a:moveTo>
                  <a:cubicBezTo>
                    <a:pt x="625" y="497"/>
                    <a:pt x="665" y="481"/>
                    <a:pt x="698" y="459"/>
                  </a:cubicBezTo>
                  <a:cubicBezTo>
                    <a:pt x="716" y="448"/>
                    <a:pt x="737" y="440"/>
                    <a:pt x="762" y="450"/>
                  </a:cubicBezTo>
                  <a:cubicBezTo>
                    <a:pt x="746" y="495"/>
                    <a:pt x="729" y="535"/>
                    <a:pt x="719" y="576"/>
                  </a:cubicBezTo>
                  <a:cubicBezTo>
                    <a:pt x="710" y="611"/>
                    <a:pt x="691" y="640"/>
                    <a:pt x="670" y="668"/>
                  </a:cubicBezTo>
                  <a:cubicBezTo>
                    <a:pt x="654" y="690"/>
                    <a:pt x="631" y="704"/>
                    <a:pt x="599" y="703"/>
                  </a:cubicBezTo>
                  <a:cubicBezTo>
                    <a:pt x="614" y="677"/>
                    <a:pt x="628" y="654"/>
                    <a:pt x="642" y="631"/>
                  </a:cubicBezTo>
                  <a:cubicBezTo>
                    <a:pt x="623" y="643"/>
                    <a:pt x="610" y="659"/>
                    <a:pt x="595" y="673"/>
                  </a:cubicBezTo>
                  <a:cubicBezTo>
                    <a:pt x="580" y="686"/>
                    <a:pt x="566" y="703"/>
                    <a:pt x="540" y="695"/>
                  </a:cubicBezTo>
                  <a:cubicBezTo>
                    <a:pt x="556" y="670"/>
                    <a:pt x="573" y="648"/>
                    <a:pt x="587" y="625"/>
                  </a:cubicBezTo>
                  <a:cubicBezTo>
                    <a:pt x="602" y="600"/>
                    <a:pt x="595" y="566"/>
                    <a:pt x="620" y="545"/>
                  </a:cubicBezTo>
                  <a:close/>
                  <a:moveTo>
                    <a:pt x="331" y="688"/>
                  </a:moveTo>
                  <a:cubicBezTo>
                    <a:pt x="278" y="644"/>
                    <a:pt x="242" y="589"/>
                    <a:pt x="220" y="524"/>
                  </a:cubicBezTo>
                  <a:cubicBezTo>
                    <a:pt x="217" y="515"/>
                    <a:pt x="219" y="505"/>
                    <a:pt x="219" y="500"/>
                  </a:cubicBezTo>
                  <a:cubicBezTo>
                    <a:pt x="253" y="505"/>
                    <a:pt x="285" y="511"/>
                    <a:pt x="318" y="515"/>
                  </a:cubicBezTo>
                  <a:cubicBezTo>
                    <a:pt x="346" y="518"/>
                    <a:pt x="372" y="526"/>
                    <a:pt x="389" y="544"/>
                  </a:cubicBezTo>
                  <a:cubicBezTo>
                    <a:pt x="394" y="576"/>
                    <a:pt x="398" y="603"/>
                    <a:pt x="402" y="634"/>
                  </a:cubicBezTo>
                  <a:cubicBezTo>
                    <a:pt x="375" y="619"/>
                    <a:pt x="351" y="605"/>
                    <a:pt x="328" y="592"/>
                  </a:cubicBezTo>
                  <a:cubicBezTo>
                    <a:pt x="355" y="626"/>
                    <a:pt x="395" y="646"/>
                    <a:pt x="408" y="689"/>
                  </a:cubicBezTo>
                  <a:cubicBezTo>
                    <a:pt x="374" y="710"/>
                    <a:pt x="356" y="710"/>
                    <a:pt x="331" y="688"/>
                  </a:cubicBezTo>
                  <a:close/>
                  <a:moveTo>
                    <a:pt x="457" y="648"/>
                  </a:moveTo>
                  <a:cubicBezTo>
                    <a:pt x="455" y="647"/>
                    <a:pt x="452" y="645"/>
                    <a:pt x="451" y="643"/>
                  </a:cubicBezTo>
                  <a:cubicBezTo>
                    <a:pt x="409" y="581"/>
                    <a:pt x="402" y="517"/>
                    <a:pt x="433" y="449"/>
                  </a:cubicBezTo>
                  <a:cubicBezTo>
                    <a:pt x="456" y="400"/>
                    <a:pt x="481" y="353"/>
                    <a:pt x="492" y="296"/>
                  </a:cubicBezTo>
                  <a:cubicBezTo>
                    <a:pt x="508" y="323"/>
                    <a:pt x="527" y="348"/>
                    <a:pt x="541" y="376"/>
                  </a:cubicBezTo>
                  <a:cubicBezTo>
                    <a:pt x="567" y="428"/>
                    <a:pt x="584" y="483"/>
                    <a:pt x="583" y="541"/>
                  </a:cubicBezTo>
                  <a:cubicBezTo>
                    <a:pt x="583" y="610"/>
                    <a:pt x="560" y="641"/>
                    <a:pt x="500" y="657"/>
                  </a:cubicBezTo>
                  <a:cubicBezTo>
                    <a:pt x="504" y="611"/>
                    <a:pt x="515" y="565"/>
                    <a:pt x="502" y="518"/>
                  </a:cubicBezTo>
                  <a:cubicBezTo>
                    <a:pt x="491" y="563"/>
                    <a:pt x="492" y="611"/>
                    <a:pt x="469" y="652"/>
                  </a:cubicBezTo>
                  <a:cubicBezTo>
                    <a:pt x="462" y="650"/>
                    <a:pt x="460" y="649"/>
                    <a:pt x="457" y="648"/>
                  </a:cubicBezTo>
                  <a:close/>
                  <a:moveTo>
                    <a:pt x="490" y="1130"/>
                  </a:moveTo>
                  <a:cubicBezTo>
                    <a:pt x="446" y="1106"/>
                    <a:pt x="406" y="1084"/>
                    <a:pt x="366" y="1061"/>
                  </a:cubicBezTo>
                  <a:cubicBezTo>
                    <a:pt x="365" y="1064"/>
                    <a:pt x="363" y="1066"/>
                    <a:pt x="362" y="1068"/>
                  </a:cubicBezTo>
                  <a:cubicBezTo>
                    <a:pt x="398" y="1097"/>
                    <a:pt x="435" y="1125"/>
                    <a:pt x="472" y="1154"/>
                  </a:cubicBezTo>
                  <a:cubicBezTo>
                    <a:pt x="444" y="1176"/>
                    <a:pt x="399" y="1179"/>
                    <a:pt x="329" y="1147"/>
                  </a:cubicBezTo>
                  <a:cubicBezTo>
                    <a:pt x="237" y="1105"/>
                    <a:pt x="181" y="1031"/>
                    <a:pt x="160" y="928"/>
                  </a:cubicBezTo>
                  <a:cubicBezTo>
                    <a:pt x="276" y="898"/>
                    <a:pt x="410" y="959"/>
                    <a:pt x="473" y="1049"/>
                  </a:cubicBezTo>
                  <a:cubicBezTo>
                    <a:pt x="488" y="1070"/>
                    <a:pt x="497" y="1097"/>
                    <a:pt x="490" y="1130"/>
                  </a:cubicBezTo>
                  <a:close/>
                  <a:moveTo>
                    <a:pt x="493" y="1020"/>
                  </a:moveTo>
                  <a:cubicBezTo>
                    <a:pt x="469" y="949"/>
                    <a:pt x="467" y="880"/>
                    <a:pt x="474" y="811"/>
                  </a:cubicBezTo>
                  <a:cubicBezTo>
                    <a:pt x="502" y="930"/>
                    <a:pt x="507" y="985"/>
                    <a:pt x="493" y="1020"/>
                  </a:cubicBezTo>
                  <a:close/>
                  <a:moveTo>
                    <a:pt x="535" y="990"/>
                  </a:moveTo>
                  <a:cubicBezTo>
                    <a:pt x="543" y="972"/>
                    <a:pt x="553" y="954"/>
                    <a:pt x="566" y="940"/>
                  </a:cubicBezTo>
                  <a:cubicBezTo>
                    <a:pt x="598" y="907"/>
                    <a:pt x="635" y="880"/>
                    <a:pt x="684" y="874"/>
                  </a:cubicBezTo>
                  <a:cubicBezTo>
                    <a:pt x="730" y="968"/>
                    <a:pt x="660" y="1145"/>
                    <a:pt x="577" y="1146"/>
                  </a:cubicBezTo>
                  <a:cubicBezTo>
                    <a:pt x="568" y="1085"/>
                    <a:pt x="603" y="1034"/>
                    <a:pt x="620" y="973"/>
                  </a:cubicBezTo>
                  <a:cubicBezTo>
                    <a:pt x="577" y="1016"/>
                    <a:pt x="570" y="1070"/>
                    <a:pt x="549" y="1120"/>
                  </a:cubicBezTo>
                  <a:cubicBezTo>
                    <a:pt x="513" y="1076"/>
                    <a:pt x="513" y="1033"/>
                    <a:pt x="535" y="990"/>
                  </a:cubicBezTo>
                  <a:close/>
                  <a:moveTo>
                    <a:pt x="464" y="1556"/>
                  </a:moveTo>
                  <a:cubicBezTo>
                    <a:pt x="471" y="1556"/>
                    <a:pt x="478" y="1555"/>
                    <a:pt x="485" y="1556"/>
                  </a:cubicBezTo>
                  <a:cubicBezTo>
                    <a:pt x="496" y="1557"/>
                    <a:pt x="507" y="1558"/>
                    <a:pt x="518" y="1561"/>
                  </a:cubicBezTo>
                  <a:cubicBezTo>
                    <a:pt x="611" y="1582"/>
                    <a:pt x="680" y="1638"/>
                    <a:pt x="732" y="1717"/>
                  </a:cubicBezTo>
                  <a:cubicBezTo>
                    <a:pt x="739" y="1728"/>
                    <a:pt x="740" y="1743"/>
                    <a:pt x="744" y="1756"/>
                  </a:cubicBezTo>
                  <a:cubicBezTo>
                    <a:pt x="741" y="1757"/>
                    <a:pt x="739" y="1758"/>
                    <a:pt x="736" y="1760"/>
                  </a:cubicBezTo>
                  <a:cubicBezTo>
                    <a:pt x="686" y="1726"/>
                    <a:pt x="636" y="1692"/>
                    <a:pt x="586" y="1658"/>
                  </a:cubicBezTo>
                  <a:cubicBezTo>
                    <a:pt x="625" y="1714"/>
                    <a:pt x="692" y="1739"/>
                    <a:pt x="734" y="1799"/>
                  </a:cubicBezTo>
                  <a:cubicBezTo>
                    <a:pt x="612" y="1815"/>
                    <a:pt x="466" y="1668"/>
                    <a:pt x="464" y="1556"/>
                  </a:cubicBezTo>
                  <a:close/>
                  <a:moveTo>
                    <a:pt x="517" y="1860"/>
                  </a:moveTo>
                  <a:cubicBezTo>
                    <a:pt x="464" y="1873"/>
                    <a:pt x="413" y="1895"/>
                    <a:pt x="356" y="1915"/>
                  </a:cubicBezTo>
                  <a:cubicBezTo>
                    <a:pt x="437" y="1854"/>
                    <a:pt x="618" y="1801"/>
                    <a:pt x="679" y="1834"/>
                  </a:cubicBezTo>
                  <a:cubicBezTo>
                    <a:pt x="626" y="1843"/>
                    <a:pt x="570" y="1847"/>
                    <a:pt x="517" y="1860"/>
                  </a:cubicBezTo>
                  <a:close/>
                  <a:moveTo>
                    <a:pt x="755" y="2041"/>
                  </a:moveTo>
                  <a:cubicBezTo>
                    <a:pt x="713" y="2100"/>
                    <a:pt x="650" y="2121"/>
                    <a:pt x="583" y="2137"/>
                  </a:cubicBezTo>
                  <a:cubicBezTo>
                    <a:pt x="566" y="2031"/>
                    <a:pt x="627" y="1900"/>
                    <a:pt x="701" y="1878"/>
                  </a:cubicBezTo>
                  <a:cubicBezTo>
                    <a:pt x="716" y="1880"/>
                    <a:pt x="730" y="1883"/>
                    <a:pt x="747" y="1886"/>
                  </a:cubicBezTo>
                  <a:cubicBezTo>
                    <a:pt x="731" y="1941"/>
                    <a:pt x="694" y="1979"/>
                    <a:pt x="666" y="2028"/>
                  </a:cubicBezTo>
                  <a:cubicBezTo>
                    <a:pt x="706" y="2002"/>
                    <a:pt x="740" y="1962"/>
                    <a:pt x="768" y="1907"/>
                  </a:cubicBezTo>
                  <a:cubicBezTo>
                    <a:pt x="786" y="1960"/>
                    <a:pt x="783" y="2003"/>
                    <a:pt x="755" y="2041"/>
                  </a:cubicBezTo>
                  <a:close/>
                  <a:moveTo>
                    <a:pt x="1228" y="1690"/>
                  </a:moveTo>
                  <a:cubicBezTo>
                    <a:pt x="1216" y="1713"/>
                    <a:pt x="1208" y="1729"/>
                    <a:pt x="1199" y="1747"/>
                  </a:cubicBezTo>
                  <a:cubicBezTo>
                    <a:pt x="1173" y="1661"/>
                    <a:pt x="1198" y="1612"/>
                    <a:pt x="1283" y="1588"/>
                  </a:cubicBezTo>
                  <a:cubicBezTo>
                    <a:pt x="1298" y="1634"/>
                    <a:pt x="1296" y="1680"/>
                    <a:pt x="1281" y="1739"/>
                  </a:cubicBezTo>
                  <a:cubicBezTo>
                    <a:pt x="1272" y="1777"/>
                    <a:pt x="1260" y="1814"/>
                    <a:pt x="1231" y="1843"/>
                  </a:cubicBezTo>
                  <a:cubicBezTo>
                    <a:pt x="1208" y="1865"/>
                    <a:pt x="1191" y="1870"/>
                    <a:pt x="1161" y="1864"/>
                  </a:cubicBezTo>
                  <a:cubicBezTo>
                    <a:pt x="1175" y="1805"/>
                    <a:pt x="1232" y="1764"/>
                    <a:pt x="1228" y="1690"/>
                  </a:cubicBezTo>
                  <a:close/>
                  <a:moveTo>
                    <a:pt x="969" y="1680"/>
                  </a:moveTo>
                  <a:cubicBezTo>
                    <a:pt x="966" y="1656"/>
                    <a:pt x="967" y="1632"/>
                    <a:pt x="964" y="1609"/>
                  </a:cubicBezTo>
                  <a:cubicBezTo>
                    <a:pt x="955" y="1519"/>
                    <a:pt x="995" y="1447"/>
                    <a:pt x="1050" y="1377"/>
                  </a:cubicBezTo>
                  <a:cubicBezTo>
                    <a:pt x="1069" y="1405"/>
                    <a:pt x="1089" y="1428"/>
                    <a:pt x="1104" y="1455"/>
                  </a:cubicBezTo>
                  <a:cubicBezTo>
                    <a:pt x="1160" y="1550"/>
                    <a:pt x="1174" y="1654"/>
                    <a:pt x="1152" y="1762"/>
                  </a:cubicBezTo>
                  <a:cubicBezTo>
                    <a:pt x="1147" y="1787"/>
                    <a:pt x="1130" y="1810"/>
                    <a:pt x="1097" y="1816"/>
                  </a:cubicBezTo>
                  <a:cubicBezTo>
                    <a:pt x="1077" y="1748"/>
                    <a:pt x="1056" y="1682"/>
                    <a:pt x="1051" y="1601"/>
                  </a:cubicBezTo>
                  <a:cubicBezTo>
                    <a:pt x="1046" y="1620"/>
                    <a:pt x="1040" y="1629"/>
                    <a:pt x="1041" y="1638"/>
                  </a:cubicBezTo>
                  <a:cubicBezTo>
                    <a:pt x="1048" y="1698"/>
                    <a:pt x="1056" y="1759"/>
                    <a:pt x="1065" y="1825"/>
                  </a:cubicBezTo>
                  <a:cubicBezTo>
                    <a:pt x="1056" y="1820"/>
                    <a:pt x="1047" y="1818"/>
                    <a:pt x="1042" y="1812"/>
                  </a:cubicBezTo>
                  <a:cubicBezTo>
                    <a:pt x="1002" y="1777"/>
                    <a:pt x="975" y="1734"/>
                    <a:pt x="969" y="1680"/>
                  </a:cubicBezTo>
                  <a:close/>
                  <a:moveTo>
                    <a:pt x="828" y="1456"/>
                  </a:moveTo>
                  <a:cubicBezTo>
                    <a:pt x="825" y="1402"/>
                    <a:pt x="844" y="1332"/>
                    <a:pt x="868" y="1293"/>
                  </a:cubicBezTo>
                  <a:cubicBezTo>
                    <a:pt x="854" y="1351"/>
                    <a:pt x="841" y="1403"/>
                    <a:pt x="828" y="1456"/>
                  </a:cubicBezTo>
                  <a:close/>
                  <a:moveTo>
                    <a:pt x="2802" y="0"/>
                  </a:moveTo>
                  <a:cubicBezTo>
                    <a:pt x="2611" y="0"/>
                    <a:pt x="2611" y="0"/>
                    <a:pt x="2611" y="0"/>
                  </a:cubicBezTo>
                  <a:cubicBezTo>
                    <a:pt x="2617" y="2"/>
                    <a:pt x="2623" y="4"/>
                    <a:pt x="2629" y="7"/>
                  </a:cubicBezTo>
                  <a:cubicBezTo>
                    <a:pt x="2593" y="53"/>
                    <a:pt x="2559" y="97"/>
                    <a:pt x="2524" y="141"/>
                  </a:cubicBezTo>
                  <a:cubicBezTo>
                    <a:pt x="2526" y="143"/>
                    <a:pt x="2529" y="145"/>
                    <a:pt x="2531" y="146"/>
                  </a:cubicBezTo>
                  <a:cubicBezTo>
                    <a:pt x="2569" y="107"/>
                    <a:pt x="2608" y="68"/>
                    <a:pt x="2653" y="23"/>
                  </a:cubicBezTo>
                  <a:cubicBezTo>
                    <a:pt x="2653" y="97"/>
                    <a:pt x="2615" y="143"/>
                    <a:pt x="2575" y="184"/>
                  </a:cubicBezTo>
                  <a:cubicBezTo>
                    <a:pt x="2536" y="223"/>
                    <a:pt x="2491" y="257"/>
                    <a:pt x="2428" y="257"/>
                  </a:cubicBezTo>
                  <a:cubicBezTo>
                    <a:pt x="2455" y="155"/>
                    <a:pt x="2509" y="74"/>
                    <a:pt x="2586" y="7"/>
                  </a:cubicBezTo>
                  <a:cubicBezTo>
                    <a:pt x="2590" y="3"/>
                    <a:pt x="2594" y="1"/>
                    <a:pt x="2598" y="0"/>
                  </a:cubicBezTo>
                  <a:cubicBezTo>
                    <a:pt x="2411" y="0"/>
                    <a:pt x="2411" y="0"/>
                    <a:pt x="2411" y="0"/>
                  </a:cubicBezTo>
                  <a:cubicBezTo>
                    <a:pt x="2449" y="15"/>
                    <a:pt x="2488" y="24"/>
                    <a:pt x="2531" y="21"/>
                  </a:cubicBezTo>
                  <a:cubicBezTo>
                    <a:pt x="2531" y="21"/>
                    <a:pt x="2532" y="23"/>
                    <a:pt x="2533" y="24"/>
                  </a:cubicBezTo>
                  <a:cubicBezTo>
                    <a:pt x="2467" y="99"/>
                    <a:pt x="2415" y="196"/>
                    <a:pt x="2403" y="271"/>
                  </a:cubicBezTo>
                  <a:cubicBezTo>
                    <a:pt x="2423" y="283"/>
                    <a:pt x="2444" y="280"/>
                    <a:pt x="2466" y="274"/>
                  </a:cubicBezTo>
                  <a:cubicBezTo>
                    <a:pt x="2537" y="254"/>
                    <a:pt x="2586" y="204"/>
                    <a:pt x="2632" y="150"/>
                  </a:cubicBezTo>
                  <a:cubicBezTo>
                    <a:pt x="2639" y="142"/>
                    <a:pt x="2646" y="133"/>
                    <a:pt x="2653" y="125"/>
                  </a:cubicBezTo>
                  <a:cubicBezTo>
                    <a:pt x="2654" y="124"/>
                    <a:pt x="2656" y="125"/>
                    <a:pt x="2661" y="124"/>
                  </a:cubicBezTo>
                  <a:cubicBezTo>
                    <a:pt x="2680" y="211"/>
                    <a:pt x="2704" y="296"/>
                    <a:pt x="2761" y="368"/>
                  </a:cubicBezTo>
                  <a:cubicBezTo>
                    <a:pt x="2827" y="311"/>
                    <a:pt x="2845" y="235"/>
                    <a:pt x="2848" y="155"/>
                  </a:cubicBezTo>
                  <a:cubicBezTo>
                    <a:pt x="2851" y="98"/>
                    <a:pt x="2835" y="46"/>
                    <a:pt x="2802" y="0"/>
                  </a:cubicBezTo>
                  <a:close/>
                  <a:moveTo>
                    <a:pt x="2769" y="335"/>
                  </a:moveTo>
                  <a:cubicBezTo>
                    <a:pt x="2723" y="280"/>
                    <a:pt x="2680" y="171"/>
                    <a:pt x="2685" y="108"/>
                  </a:cubicBezTo>
                  <a:cubicBezTo>
                    <a:pt x="2687" y="76"/>
                    <a:pt x="2685" y="37"/>
                    <a:pt x="2727" y="17"/>
                  </a:cubicBezTo>
                  <a:cubicBezTo>
                    <a:pt x="2746" y="57"/>
                    <a:pt x="2743" y="100"/>
                    <a:pt x="2758" y="139"/>
                  </a:cubicBezTo>
                  <a:cubicBezTo>
                    <a:pt x="2774" y="97"/>
                    <a:pt x="2754" y="57"/>
                    <a:pt x="2756" y="13"/>
                  </a:cubicBezTo>
                  <a:cubicBezTo>
                    <a:pt x="2785" y="26"/>
                    <a:pt x="2806" y="44"/>
                    <a:pt x="2814" y="72"/>
                  </a:cubicBezTo>
                  <a:cubicBezTo>
                    <a:pt x="2843" y="167"/>
                    <a:pt x="2822" y="253"/>
                    <a:pt x="2769" y="335"/>
                  </a:cubicBezTo>
                  <a:close/>
                </a:path>
              </a:pathLst>
            </a:custGeom>
            <a:solidFill>
              <a:schemeClr val="accent1"/>
            </a:solidFill>
            <a:ln>
              <a:noFill/>
            </a:ln>
          </p:spPr>
        </p:sp>
      </p:grpSp>
      <p:grpSp>
        <p:nvGrpSpPr>
          <p:cNvPr id="8" name="Group 83"/>
          <p:cNvGrpSpPr/>
          <p:nvPr/>
        </p:nvGrpSpPr>
        <p:grpSpPr>
          <a:xfrm>
            <a:off x="6697029" y="466726"/>
            <a:ext cx="4470499"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8215027" y="6442526"/>
            <a:ext cx="2511385" cy="365125"/>
          </a:xfrm>
        </p:spPr>
        <p:txBody>
          <a:bodyPr/>
          <a:lstStyle/>
          <a:p>
            <a:fld id="{1D8BD707-D9CF-40AE-B4C6-C98DA3205C09}" type="datetimeFigureOut">
              <a:rPr lang="en-US" smtClean="0"/>
              <a:pPr/>
              <a:t>10/6/2019</a:t>
            </a:fld>
            <a:endParaRPr lang="en-US"/>
          </a:p>
        </p:txBody>
      </p:sp>
      <p:sp>
        <p:nvSpPr>
          <p:cNvPr id="5" name="Footer Placeholder 4"/>
          <p:cNvSpPr>
            <a:spLocks noGrp="1"/>
          </p:cNvSpPr>
          <p:nvPr>
            <p:ph type="ftr" sz="quarter" idx="11"/>
          </p:nvPr>
        </p:nvSpPr>
        <p:spPr>
          <a:xfrm>
            <a:off x="3691468" y="6442526"/>
            <a:ext cx="3767078" cy="365125"/>
          </a:xfrm>
        </p:spPr>
        <p:txBody>
          <a:bodyPr/>
          <a:lstStyle>
            <a:lvl1pPr algn="ctr">
              <a:defRPr/>
            </a:lvl1pPr>
          </a:lstStyle>
          <a:p>
            <a:endParaRPr lang="el-GR"/>
          </a:p>
        </p:txBody>
      </p:sp>
      <p:sp>
        <p:nvSpPr>
          <p:cNvPr id="6" name="Slide Number Placeholder 5"/>
          <p:cNvSpPr>
            <a:spLocks noGrp="1"/>
          </p:cNvSpPr>
          <p:nvPr>
            <p:ph type="sldNum" sz="quarter" idx="12"/>
          </p:nvPr>
        </p:nvSpPr>
        <p:spPr>
          <a:xfrm>
            <a:off x="427016" y="6442526"/>
            <a:ext cx="2522535" cy="365125"/>
          </a:xfrm>
        </p:spPr>
        <p:txBody>
          <a:bodyPr anchor="ctr"/>
          <a:lstStyle>
            <a:lvl1pPr algn="l">
              <a:defRPr sz="900"/>
            </a:lvl1pPr>
          </a:lstStyle>
          <a:p>
            <a:fld id="{B6F15528-21DE-4FAA-801E-634DDDAF4B2B}" type="slidenum">
              <a:rPr lang="el-GR" smtClean="0"/>
              <a:pPr/>
              <a:t>‹#›</a:t>
            </a:fld>
            <a:endParaRPr lang="el-GR"/>
          </a:p>
        </p:txBody>
      </p:sp>
      <p:sp>
        <p:nvSpPr>
          <p:cNvPr id="68" name="Freeform 57"/>
          <p:cNvSpPr/>
          <p:nvPr/>
        </p:nvSpPr>
        <p:spPr bwMode="auto">
          <a:xfrm>
            <a:off x="4079549"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4027228" y="-5000626"/>
            <a:ext cx="1454"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7251408" y="1023869"/>
            <a:ext cx="3473093" cy="3349641"/>
          </a:xfrm>
        </p:spPr>
        <p:txBody>
          <a:bodyPr anchor="t">
            <a:normAutofit/>
          </a:bodyPr>
          <a:lstStyle>
            <a:lvl1pPr algn="l">
              <a:lnSpc>
                <a:spcPct val="105000"/>
              </a:lnSpc>
              <a:defRPr sz="3300" baseline="0">
                <a:solidFill>
                  <a:schemeClr val="bg2"/>
                </a:solidFill>
              </a:defRPr>
            </a:lvl1pPr>
          </a:lstStyle>
          <a:p>
            <a:r>
              <a:rPr lang="el-GR" smtClean="0"/>
              <a:t>Kλικ για επεξεργασία του τίτλου</a:t>
            </a:r>
            <a:endParaRPr lang="en-US" dirty="0"/>
          </a:p>
        </p:txBody>
      </p:sp>
      <p:sp>
        <p:nvSpPr>
          <p:cNvPr id="3" name="Subtitle 2"/>
          <p:cNvSpPr>
            <a:spLocks noGrp="1"/>
          </p:cNvSpPr>
          <p:nvPr>
            <p:ph type="subTitle" idx="1"/>
          </p:nvPr>
        </p:nvSpPr>
        <p:spPr>
          <a:xfrm>
            <a:off x="7251408" y="4945377"/>
            <a:ext cx="3473093"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smtClean="0"/>
              <a:t>Κάντε κλικ για να επεξεργαστείτε τον υπότιτλο του υποδείγματος</a:t>
            </a:r>
            <a:endParaRPr lang="en-US" dirty="0"/>
          </a:p>
        </p:txBody>
      </p:sp>
      <p:sp>
        <p:nvSpPr>
          <p:cNvPr id="19" name="Freeform 57"/>
          <p:cNvSpPr/>
          <p:nvPr/>
        </p:nvSpPr>
        <p:spPr bwMode="auto">
          <a:xfrm>
            <a:off x="4079549"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4027228" y="-5000626"/>
            <a:ext cx="1454"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10/6/2019</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Freeform 5"/>
          <p:cNvSpPr>
            <a:spLocks noEditPoints="1"/>
          </p:cNvSpPr>
          <p:nvPr/>
        </p:nvSpPr>
        <p:spPr bwMode="auto">
          <a:xfrm>
            <a:off x="1" y="4764"/>
            <a:ext cx="4614189"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8024416" y="507037"/>
            <a:ext cx="1908653" cy="5339932"/>
          </a:xfrm>
        </p:spPr>
        <p:txBody>
          <a:bodyPr vert="eaVert"/>
          <a:lstStyle/>
          <a:p>
            <a:r>
              <a:rPr lang="el-GR" smtClean="0"/>
              <a:t>Kλικ για επεξεργασία του τίτλου</a:t>
            </a:r>
            <a:endParaRPr lang="en-US" dirty="0"/>
          </a:p>
        </p:txBody>
      </p:sp>
      <p:sp>
        <p:nvSpPr>
          <p:cNvPr id="3" name="Vertical Text Placeholder 2"/>
          <p:cNvSpPr>
            <a:spLocks noGrp="1"/>
          </p:cNvSpPr>
          <p:nvPr>
            <p:ph type="body" orient="vert" idx="1"/>
          </p:nvPr>
        </p:nvSpPr>
        <p:spPr>
          <a:xfrm>
            <a:off x="2685788" y="524373"/>
            <a:ext cx="4989299" cy="5322596"/>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8493930" y="6296617"/>
            <a:ext cx="2294226" cy="365125"/>
          </a:xfrm>
        </p:spPr>
        <p:txBody>
          <a:bodyPr/>
          <a:lstStyle/>
          <a:p>
            <a:fld id="{1D8BD707-D9CF-40AE-B4C6-C98DA3205C09}" type="datetimeFigureOut">
              <a:rPr lang="en-US" smtClean="0"/>
              <a:pPr/>
              <a:t>10/6/2019</a:t>
            </a:fld>
            <a:endParaRPr lang="en-US"/>
          </a:p>
        </p:txBody>
      </p:sp>
      <p:sp>
        <p:nvSpPr>
          <p:cNvPr id="5" name="Footer Placeholder 4"/>
          <p:cNvSpPr>
            <a:spLocks noGrp="1"/>
          </p:cNvSpPr>
          <p:nvPr>
            <p:ph type="ftr" sz="quarter" idx="11"/>
          </p:nvPr>
        </p:nvSpPr>
        <p:spPr>
          <a:xfrm>
            <a:off x="2685788" y="6296617"/>
            <a:ext cx="5455962" cy="365125"/>
          </a:xfrm>
        </p:spPr>
        <p:txBody>
          <a:bodyPr/>
          <a:lstStyle/>
          <a:p>
            <a:endParaRPr lang="el-GR"/>
          </a:p>
        </p:txBody>
      </p:sp>
      <p:sp>
        <p:nvSpPr>
          <p:cNvPr id="6" name="Slide Number Placeholder 5"/>
          <p:cNvSpPr>
            <a:spLocks noGrp="1"/>
          </p:cNvSpPr>
          <p:nvPr>
            <p:ph type="sldNum" sz="quarter" idx="12"/>
          </p:nvPr>
        </p:nvSpPr>
        <p:spPr>
          <a:xfrm rot="5400000">
            <a:off x="7769064" y="2878734"/>
            <a:ext cx="5383267" cy="553205"/>
          </a:xfrm>
        </p:spPr>
        <p:txBody>
          <a:bodyPr/>
          <a:lstStyle>
            <a:lvl1pPr algn="l">
              <a:defRPr/>
            </a:lvl1pPr>
          </a:lstStyle>
          <a:p>
            <a:fld id="{B6F15528-21DE-4FAA-801E-634DDDAF4B2B}" type="slidenum">
              <a:rPr lang="el-GR" smtClean="0"/>
              <a:pPr/>
              <a:t>‹#›</a:t>
            </a:fld>
            <a:endParaRPr lang="el-GR"/>
          </a:p>
        </p:txBody>
      </p:sp>
      <p:cxnSp>
        <p:nvCxnSpPr>
          <p:cNvPr id="12" name="Straight Connector 11"/>
          <p:cNvCxnSpPr/>
          <p:nvPr/>
        </p:nvCxnSpPr>
        <p:spPr>
          <a:xfrm>
            <a:off x="7905286" y="571504"/>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10/6/2019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10/6/2019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dirty="0"/>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10/6/2019</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1" name="Freeform 5"/>
          <p:cNvSpPr>
            <a:spLocks noEditPoints="1"/>
          </p:cNvSpPr>
          <p:nvPr/>
        </p:nvSpPr>
        <p:spPr bwMode="auto">
          <a:xfrm>
            <a:off x="1" y="0"/>
            <a:ext cx="11161713" cy="6907530"/>
          </a:xfrm>
          <a:custGeom>
            <a:avLst/>
            <a:gdLst/>
            <a:ahLst/>
            <a:cxnLst/>
            <a:rect l="0" t="0" r="r" b="b"/>
            <a:pathLst>
              <a:path w="2880" h="2178">
                <a:moveTo>
                  <a:pt x="1180" y="1620"/>
                </a:moveTo>
                <a:cubicBezTo>
                  <a:pt x="1167" y="1517"/>
                  <a:pt x="1118" y="1433"/>
                  <a:pt x="1057" y="1352"/>
                </a:cubicBezTo>
                <a:cubicBezTo>
                  <a:pt x="1050" y="1356"/>
                  <a:pt x="1041" y="1358"/>
                  <a:pt x="1037" y="1363"/>
                </a:cubicBezTo>
                <a:cubicBezTo>
                  <a:pt x="977" y="1434"/>
                  <a:pt x="937" y="1510"/>
                  <a:pt x="945" y="1608"/>
                </a:cubicBezTo>
                <a:cubicBezTo>
                  <a:pt x="950" y="1669"/>
                  <a:pt x="952" y="1730"/>
                  <a:pt x="971" y="1789"/>
                </a:cubicBezTo>
                <a:cubicBezTo>
                  <a:pt x="886" y="1703"/>
                  <a:pt x="834" y="1605"/>
                  <a:pt x="850" y="1479"/>
                </a:cubicBezTo>
                <a:cubicBezTo>
                  <a:pt x="858" y="1414"/>
                  <a:pt x="868" y="1349"/>
                  <a:pt x="897" y="1289"/>
                </a:cubicBezTo>
                <a:cubicBezTo>
                  <a:pt x="932" y="1215"/>
                  <a:pt x="971" y="1142"/>
                  <a:pt x="1039" y="1086"/>
                </a:cubicBezTo>
                <a:cubicBezTo>
                  <a:pt x="1119" y="1180"/>
                  <a:pt x="1292" y="1206"/>
                  <a:pt x="1434" y="1082"/>
                </a:cubicBezTo>
                <a:cubicBezTo>
                  <a:pt x="1428" y="1035"/>
                  <a:pt x="1391" y="1016"/>
                  <a:pt x="1352" y="1000"/>
                </a:cubicBezTo>
                <a:cubicBezTo>
                  <a:pt x="1330" y="990"/>
                  <a:pt x="1305" y="985"/>
                  <a:pt x="1282" y="979"/>
                </a:cubicBezTo>
                <a:cubicBezTo>
                  <a:pt x="1312" y="919"/>
                  <a:pt x="1341" y="862"/>
                  <a:pt x="1371" y="804"/>
                </a:cubicBezTo>
                <a:cubicBezTo>
                  <a:pt x="1360" y="797"/>
                  <a:pt x="1353" y="790"/>
                  <a:pt x="1346" y="789"/>
                </a:cubicBezTo>
                <a:cubicBezTo>
                  <a:pt x="1284" y="782"/>
                  <a:pt x="1223" y="794"/>
                  <a:pt x="1168" y="822"/>
                </a:cubicBezTo>
                <a:cubicBezTo>
                  <a:pt x="1126" y="843"/>
                  <a:pt x="1101" y="885"/>
                  <a:pt x="1075" y="923"/>
                </a:cubicBezTo>
                <a:cubicBezTo>
                  <a:pt x="1051" y="957"/>
                  <a:pt x="1040" y="996"/>
                  <a:pt x="1034" y="1036"/>
                </a:cubicBezTo>
                <a:cubicBezTo>
                  <a:pt x="1031" y="1051"/>
                  <a:pt x="1029" y="1067"/>
                  <a:pt x="1005" y="1073"/>
                </a:cubicBezTo>
                <a:cubicBezTo>
                  <a:pt x="1024" y="1013"/>
                  <a:pt x="1017" y="957"/>
                  <a:pt x="1002" y="901"/>
                </a:cubicBezTo>
                <a:cubicBezTo>
                  <a:pt x="987" y="842"/>
                  <a:pt x="950" y="797"/>
                  <a:pt x="907" y="754"/>
                </a:cubicBezTo>
                <a:cubicBezTo>
                  <a:pt x="849" y="812"/>
                  <a:pt x="829" y="885"/>
                  <a:pt x="827" y="963"/>
                </a:cubicBezTo>
                <a:cubicBezTo>
                  <a:pt x="825" y="1041"/>
                  <a:pt x="847" y="1112"/>
                  <a:pt x="907" y="1169"/>
                </a:cubicBezTo>
                <a:cubicBezTo>
                  <a:pt x="825" y="1294"/>
                  <a:pt x="782" y="1427"/>
                  <a:pt x="792" y="1577"/>
                </a:cubicBezTo>
                <a:cubicBezTo>
                  <a:pt x="693" y="1473"/>
                  <a:pt x="625" y="1351"/>
                  <a:pt x="567" y="1221"/>
                </a:cubicBezTo>
                <a:cubicBezTo>
                  <a:pt x="587" y="1204"/>
                  <a:pt x="606" y="1191"/>
                  <a:pt x="622" y="1174"/>
                </a:cubicBezTo>
                <a:cubicBezTo>
                  <a:pt x="674" y="1120"/>
                  <a:pt x="707" y="1055"/>
                  <a:pt x="718" y="982"/>
                </a:cubicBezTo>
                <a:cubicBezTo>
                  <a:pt x="723" y="947"/>
                  <a:pt x="718" y="910"/>
                  <a:pt x="715" y="874"/>
                </a:cubicBezTo>
                <a:cubicBezTo>
                  <a:pt x="714" y="859"/>
                  <a:pt x="702" y="854"/>
                  <a:pt x="687" y="854"/>
                </a:cubicBezTo>
                <a:cubicBezTo>
                  <a:pt x="648" y="852"/>
                  <a:pt x="617" y="873"/>
                  <a:pt x="588" y="894"/>
                </a:cubicBezTo>
                <a:cubicBezTo>
                  <a:pt x="564" y="910"/>
                  <a:pt x="545" y="933"/>
                  <a:pt x="522" y="955"/>
                </a:cubicBezTo>
                <a:cubicBezTo>
                  <a:pt x="505" y="892"/>
                  <a:pt x="503" y="827"/>
                  <a:pt x="499" y="758"/>
                </a:cubicBezTo>
                <a:cubicBezTo>
                  <a:pt x="520" y="765"/>
                  <a:pt x="538" y="773"/>
                  <a:pt x="556" y="776"/>
                </a:cubicBezTo>
                <a:cubicBezTo>
                  <a:pt x="601" y="782"/>
                  <a:pt x="637" y="759"/>
                  <a:pt x="667" y="729"/>
                </a:cubicBezTo>
                <a:cubicBezTo>
                  <a:pt x="699" y="695"/>
                  <a:pt x="721" y="654"/>
                  <a:pt x="731" y="608"/>
                </a:cubicBezTo>
                <a:cubicBezTo>
                  <a:pt x="737" y="583"/>
                  <a:pt x="745" y="559"/>
                  <a:pt x="752" y="535"/>
                </a:cubicBezTo>
                <a:cubicBezTo>
                  <a:pt x="764" y="495"/>
                  <a:pt x="782" y="460"/>
                  <a:pt x="831" y="438"/>
                </a:cubicBezTo>
                <a:cubicBezTo>
                  <a:pt x="783" y="424"/>
                  <a:pt x="741" y="419"/>
                  <a:pt x="705" y="433"/>
                </a:cubicBezTo>
                <a:cubicBezTo>
                  <a:pt x="670" y="446"/>
                  <a:pt x="640" y="474"/>
                  <a:pt x="604" y="498"/>
                </a:cubicBezTo>
                <a:cubicBezTo>
                  <a:pt x="587" y="400"/>
                  <a:pt x="540" y="316"/>
                  <a:pt x="474" y="236"/>
                </a:cubicBezTo>
                <a:cubicBezTo>
                  <a:pt x="470" y="245"/>
                  <a:pt x="466" y="250"/>
                  <a:pt x="466" y="254"/>
                </a:cubicBezTo>
                <a:cubicBezTo>
                  <a:pt x="473" y="305"/>
                  <a:pt x="451" y="350"/>
                  <a:pt x="434" y="395"/>
                </a:cubicBezTo>
                <a:cubicBezTo>
                  <a:pt x="420" y="433"/>
                  <a:pt x="402" y="469"/>
                  <a:pt x="386" y="506"/>
                </a:cubicBezTo>
                <a:cubicBezTo>
                  <a:pt x="358" y="501"/>
                  <a:pt x="327" y="496"/>
                  <a:pt x="296" y="489"/>
                </a:cubicBezTo>
                <a:cubicBezTo>
                  <a:pt x="265" y="482"/>
                  <a:pt x="235" y="473"/>
                  <a:pt x="202" y="465"/>
                </a:cubicBezTo>
                <a:cubicBezTo>
                  <a:pt x="182" y="541"/>
                  <a:pt x="227" y="600"/>
                  <a:pt x="269" y="658"/>
                </a:cubicBezTo>
                <a:cubicBezTo>
                  <a:pt x="314" y="717"/>
                  <a:pt x="371" y="758"/>
                  <a:pt x="452" y="751"/>
                </a:cubicBezTo>
                <a:cubicBezTo>
                  <a:pt x="451" y="794"/>
                  <a:pt x="448" y="833"/>
                  <a:pt x="450" y="872"/>
                </a:cubicBezTo>
                <a:cubicBezTo>
                  <a:pt x="451" y="911"/>
                  <a:pt x="455" y="950"/>
                  <a:pt x="459" y="996"/>
                </a:cubicBezTo>
                <a:cubicBezTo>
                  <a:pt x="362" y="918"/>
                  <a:pt x="259" y="880"/>
                  <a:pt x="137" y="909"/>
                </a:cubicBezTo>
                <a:cubicBezTo>
                  <a:pt x="132" y="941"/>
                  <a:pt x="147" y="969"/>
                  <a:pt x="158" y="997"/>
                </a:cubicBezTo>
                <a:cubicBezTo>
                  <a:pt x="184" y="1069"/>
                  <a:pt x="239" y="1117"/>
                  <a:pt x="301" y="1157"/>
                </a:cubicBezTo>
                <a:cubicBezTo>
                  <a:pt x="371" y="1203"/>
                  <a:pt x="451" y="1225"/>
                  <a:pt x="534" y="1247"/>
                </a:cubicBezTo>
                <a:cubicBezTo>
                  <a:pt x="575" y="1355"/>
                  <a:pt x="625" y="1461"/>
                  <a:pt x="693" y="1557"/>
                </a:cubicBezTo>
                <a:cubicBezTo>
                  <a:pt x="760" y="1652"/>
                  <a:pt x="837" y="1740"/>
                  <a:pt x="912" y="1835"/>
                </a:cubicBezTo>
                <a:cubicBezTo>
                  <a:pt x="883" y="1826"/>
                  <a:pt x="856" y="1817"/>
                  <a:pt x="830" y="1809"/>
                </a:cubicBezTo>
                <a:cubicBezTo>
                  <a:pt x="751" y="1649"/>
                  <a:pt x="633" y="1546"/>
                  <a:pt x="446" y="1532"/>
                </a:cubicBezTo>
                <a:cubicBezTo>
                  <a:pt x="441" y="1593"/>
                  <a:pt x="459" y="1644"/>
                  <a:pt x="495" y="1687"/>
                </a:cubicBezTo>
                <a:cubicBezTo>
                  <a:pt x="528" y="1727"/>
                  <a:pt x="568" y="1762"/>
                  <a:pt x="607" y="1802"/>
                </a:cubicBezTo>
                <a:cubicBezTo>
                  <a:pt x="493" y="1812"/>
                  <a:pt x="395" y="1861"/>
                  <a:pt x="296" y="1920"/>
                </a:cubicBezTo>
                <a:cubicBezTo>
                  <a:pt x="280" y="1912"/>
                  <a:pt x="261" y="1904"/>
                  <a:pt x="243" y="1893"/>
                </a:cubicBezTo>
                <a:cubicBezTo>
                  <a:pt x="166" y="1849"/>
                  <a:pt x="87" y="1856"/>
                  <a:pt x="9" y="1888"/>
                </a:cubicBezTo>
                <a:cubicBezTo>
                  <a:pt x="6" y="1889"/>
                  <a:pt x="3" y="1891"/>
                  <a:pt x="0" y="1892"/>
                </a:cubicBezTo>
                <a:cubicBezTo>
                  <a:pt x="0" y="1917"/>
                  <a:pt x="0" y="1917"/>
                  <a:pt x="0" y="1917"/>
                </a:cubicBezTo>
                <a:cubicBezTo>
                  <a:pt x="67" y="1891"/>
                  <a:pt x="155" y="1890"/>
                  <a:pt x="198" y="1923"/>
                </a:cubicBezTo>
                <a:cubicBezTo>
                  <a:pt x="150" y="1930"/>
                  <a:pt x="100" y="1936"/>
                  <a:pt x="50" y="1943"/>
                </a:cubicBezTo>
                <a:cubicBezTo>
                  <a:pt x="51" y="1946"/>
                  <a:pt x="51" y="1948"/>
                  <a:pt x="51" y="1951"/>
                </a:cubicBezTo>
                <a:cubicBezTo>
                  <a:pt x="106" y="1956"/>
                  <a:pt x="162" y="1936"/>
                  <a:pt x="218" y="1954"/>
                </a:cubicBezTo>
                <a:cubicBezTo>
                  <a:pt x="155" y="2028"/>
                  <a:pt x="74" y="2038"/>
                  <a:pt x="0" y="2009"/>
                </a:cubicBezTo>
                <a:cubicBezTo>
                  <a:pt x="0" y="2030"/>
                  <a:pt x="0" y="2030"/>
                  <a:pt x="0" y="2030"/>
                </a:cubicBezTo>
                <a:cubicBezTo>
                  <a:pt x="39" y="2043"/>
                  <a:pt x="79" y="2049"/>
                  <a:pt x="122" y="2043"/>
                </a:cubicBezTo>
                <a:cubicBezTo>
                  <a:pt x="123" y="2043"/>
                  <a:pt x="124" y="2045"/>
                  <a:pt x="125" y="2046"/>
                </a:cubicBezTo>
                <a:cubicBezTo>
                  <a:pt x="98" y="2081"/>
                  <a:pt x="74" y="2120"/>
                  <a:pt x="55" y="2160"/>
                </a:cubicBezTo>
                <a:cubicBezTo>
                  <a:pt x="55" y="2160"/>
                  <a:pt x="55" y="2160"/>
                  <a:pt x="55" y="2161"/>
                </a:cubicBezTo>
                <a:cubicBezTo>
                  <a:pt x="78" y="2161"/>
                  <a:pt x="78" y="2161"/>
                  <a:pt x="78" y="2161"/>
                </a:cubicBezTo>
                <a:cubicBezTo>
                  <a:pt x="78" y="2160"/>
                  <a:pt x="78" y="2160"/>
                  <a:pt x="78" y="2160"/>
                </a:cubicBezTo>
                <a:cubicBezTo>
                  <a:pt x="103" y="2110"/>
                  <a:pt x="136" y="2066"/>
                  <a:pt x="176" y="2026"/>
                </a:cubicBezTo>
                <a:cubicBezTo>
                  <a:pt x="189" y="2013"/>
                  <a:pt x="203" y="2016"/>
                  <a:pt x="219" y="2023"/>
                </a:cubicBezTo>
                <a:cubicBezTo>
                  <a:pt x="188" y="2070"/>
                  <a:pt x="157" y="2115"/>
                  <a:pt x="127" y="2160"/>
                </a:cubicBezTo>
                <a:cubicBezTo>
                  <a:pt x="127" y="2160"/>
                  <a:pt x="126" y="2160"/>
                  <a:pt x="126" y="2161"/>
                </a:cubicBezTo>
                <a:cubicBezTo>
                  <a:pt x="137" y="2161"/>
                  <a:pt x="137" y="2161"/>
                  <a:pt x="137" y="2161"/>
                </a:cubicBezTo>
                <a:cubicBezTo>
                  <a:pt x="137" y="2160"/>
                  <a:pt x="137" y="2160"/>
                  <a:pt x="138" y="2160"/>
                </a:cubicBezTo>
                <a:cubicBezTo>
                  <a:pt x="171" y="2121"/>
                  <a:pt x="205" y="2082"/>
                  <a:pt x="245" y="2037"/>
                </a:cubicBezTo>
                <a:cubicBezTo>
                  <a:pt x="248" y="2088"/>
                  <a:pt x="233" y="2127"/>
                  <a:pt x="210" y="2160"/>
                </a:cubicBezTo>
                <a:cubicBezTo>
                  <a:pt x="210" y="2160"/>
                  <a:pt x="210" y="2160"/>
                  <a:pt x="210" y="2161"/>
                </a:cubicBezTo>
                <a:cubicBezTo>
                  <a:pt x="236" y="2161"/>
                  <a:pt x="236" y="2161"/>
                  <a:pt x="236" y="2161"/>
                </a:cubicBezTo>
                <a:cubicBezTo>
                  <a:pt x="236" y="2160"/>
                  <a:pt x="236" y="2160"/>
                  <a:pt x="236" y="2160"/>
                </a:cubicBezTo>
                <a:cubicBezTo>
                  <a:pt x="241" y="2153"/>
                  <a:pt x="246" y="2146"/>
                  <a:pt x="251" y="2139"/>
                </a:cubicBezTo>
                <a:cubicBezTo>
                  <a:pt x="252" y="2138"/>
                  <a:pt x="254" y="2139"/>
                  <a:pt x="259" y="2138"/>
                </a:cubicBezTo>
                <a:cubicBezTo>
                  <a:pt x="261" y="2145"/>
                  <a:pt x="263" y="2153"/>
                  <a:pt x="265" y="2160"/>
                </a:cubicBezTo>
                <a:cubicBezTo>
                  <a:pt x="265" y="2160"/>
                  <a:pt x="266" y="2160"/>
                  <a:pt x="266" y="2161"/>
                </a:cubicBezTo>
                <a:cubicBezTo>
                  <a:pt x="287" y="2161"/>
                  <a:pt x="287" y="2161"/>
                  <a:pt x="287" y="2161"/>
                </a:cubicBezTo>
                <a:cubicBezTo>
                  <a:pt x="286" y="2160"/>
                  <a:pt x="286" y="2160"/>
                  <a:pt x="286" y="2160"/>
                </a:cubicBezTo>
                <a:cubicBezTo>
                  <a:pt x="283" y="2146"/>
                  <a:pt x="282" y="2132"/>
                  <a:pt x="282" y="2120"/>
                </a:cubicBezTo>
                <a:cubicBezTo>
                  <a:pt x="282" y="2088"/>
                  <a:pt x="277" y="2050"/>
                  <a:pt x="318" y="2027"/>
                </a:cubicBezTo>
                <a:cubicBezTo>
                  <a:pt x="340" y="2066"/>
                  <a:pt x="340" y="2108"/>
                  <a:pt x="357" y="2146"/>
                </a:cubicBezTo>
                <a:cubicBezTo>
                  <a:pt x="370" y="2104"/>
                  <a:pt x="348" y="2064"/>
                  <a:pt x="347" y="2021"/>
                </a:cubicBezTo>
                <a:cubicBezTo>
                  <a:pt x="377" y="2031"/>
                  <a:pt x="399" y="2049"/>
                  <a:pt x="409" y="2076"/>
                </a:cubicBezTo>
                <a:cubicBezTo>
                  <a:pt x="420" y="2104"/>
                  <a:pt x="425" y="2132"/>
                  <a:pt x="427" y="2160"/>
                </a:cubicBezTo>
                <a:cubicBezTo>
                  <a:pt x="427" y="2160"/>
                  <a:pt x="427" y="2160"/>
                  <a:pt x="427" y="2161"/>
                </a:cubicBezTo>
                <a:cubicBezTo>
                  <a:pt x="448" y="2161"/>
                  <a:pt x="448" y="2161"/>
                  <a:pt x="448" y="2161"/>
                </a:cubicBezTo>
                <a:cubicBezTo>
                  <a:pt x="448" y="2160"/>
                  <a:pt x="448" y="2160"/>
                  <a:pt x="448" y="2160"/>
                </a:cubicBezTo>
                <a:cubicBezTo>
                  <a:pt x="448" y="2159"/>
                  <a:pt x="448" y="2158"/>
                  <a:pt x="448" y="2157"/>
                </a:cubicBezTo>
                <a:cubicBezTo>
                  <a:pt x="447" y="2075"/>
                  <a:pt x="410" y="2009"/>
                  <a:pt x="340" y="1954"/>
                </a:cubicBezTo>
                <a:cubicBezTo>
                  <a:pt x="444" y="1898"/>
                  <a:pt x="546" y="1862"/>
                  <a:pt x="664" y="1864"/>
                </a:cubicBezTo>
                <a:cubicBezTo>
                  <a:pt x="580" y="1944"/>
                  <a:pt x="544" y="2037"/>
                  <a:pt x="564" y="2149"/>
                </a:cubicBezTo>
                <a:cubicBezTo>
                  <a:pt x="668" y="2178"/>
                  <a:pt x="832" y="2048"/>
                  <a:pt x="839" y="1886"/>
                </a:cubicBezTo>
                <a:cubicBezTo>
                  <a:pt x="915" y="1909"/>
                  <a:pt x="985" y="1941"/>
                  <a:pt x="1037" y="2003"/>
                </a:cubicBezTo>
                <a:cubicBezTo>
                  <a:pt x="1053" y="2022"/>
                  <a:pt x="1066" y="2043"/>
                  <a:pt x="1093" y="2048"/>
                </a:cubicBezTo>
                <a:cubicBezTo>
                  <a:pt x="1101" y="2050"/>
                  <a:pt x="1109" y="2059"/>
                  <a:pt x="1114" y="2066"/>
                </a:cubicBezTo>
                <a:cubicBezTo>
                  <a:pt x="1135" y="2097"/>
                  <a:pt x="1154" y="2128"/>
                  <a:pt x="1170" y="2160"/>
                </a:cubicBezTo>
                <a:cubicBezTo>
                  <a:pt x="1171" y="2160"/>
                  <a:pt x="1171" y="2160"/>
                  <a:pt x="1171" y="2161"/>
                </a:cubicBezTo>
                <a:cubicBezTo>
                  <a:pt x="1198" y="2161"/>
                  <a:pt x="1198" y="2161"/>
                  <a:pt x="1198" y="2161"/>
                </a:cubicBezTo>
                <a:cubicBezTo>
                  <a:pt x="1198" y="2160"/>
                  <a:pt x="1198" y="2160"/>
                  <a:pt x="1198" y="2160"/>
                </a:cubicBezTo>
                <a:cubicBezTo>
                  <a:pt x="1194" y="2144"/>
                  <a:pt x="1194" y="2126"/>
                  <a:pt x="1201" y="2105"/>
                </a:cubicBezTo>
                <a:cubicBezTo>
                  <a:pt x="1178" y="2119"/>
                  <a:pt x="1167" y="2113"/>
                  <a:pt x="1159" y="2097"/>
                </a:cubicBezTo>
                <a:cubicBezTo>
                  <a:pt x="1153" y="2083"/>
                  <a:pt x="1142" y="2070"/>
                  <a:pt x="1137" y="2056"/>
                </a:cubicBezTo>
                <a:cubicBezTo>
                  <a:pt x="1130" y="2033"/>
                  <a:pt x="1117" y="2020"/>
                  <a:pt x="1092" y="2019"/>
                </a:cubicBezTo>
                <a:cubicBezTo>
                  <a:pt x="1089" y="1975"/>
                  <a:pt x="1056" y="1957"/>
                  <a:pt x="1023" y="1941"/>
                </a:cubicBezTo>
                <a:cubicBezTo>
                  <a:pt x="965" y="1913"/>
                  <a:pt x="910" y="1881"/>
                  <a:pt x="847" y="1863"/>
                </a:cubicBezTo>
                <a:cubicBezTo>
                  <a:pt x="831" y="1858"/>
                  <a:pt x="822" y="1851"/>
                  <a:pt x="831" y="1834"/>
                </a:cubicBezTo>
                <a:cubicBezTo>
                  <a:pt x="902" y="1842"/>
                  <a:pt x="952" y="1894"/>
                  <a:pt x="1016" y="1919"/>
                </a:cubicBezTo>
                <a:cubicBezTo>
                  <a:pt x="1014" y="1908"/>
                  <a:pt x="1011" y="1900"/>
                  <a:pt x="1005" y="1893"/>
                </a:cubicBezTo>
                <a:cubicBezTo>
                  <a:pt x="941" y="1821"/>
                  <a:pt x="878" y="1749"/>
                  <a:pt x="812" y="1679"/>
                </a:cubicBezTo>
                <a:cubicBezTo>
                  <a:pt x="749" y="1610"/>
                  <a:pt x="698" y="1534"/>
                  <a:pt x="652" y="1453"/>
                </a:cubicBezTo>
                <a:cubicBezTo>
                  <a:pt x="643" y="1438"/>
                  <a:pt x="636" y="1421"/>
                  <a:pt x="629" y="1405"/>
                </a:cubicBezTo>
                <a:cubicBezTo>
                  <a:pt x="655" y="1432"/>
                  <a:pt x="672" y="1464"/>
                  <a:pt x="693" y="1494"/>
                </a:cubicBezTo>
                <a:cubicBezTo>
                  <a:pt x="765" y="1593"/>
                  <a:pt x="844" y="1687"/>
                  <a:pt x="927" y="1778"/>
                </a:cubicBezTo>
                <a:cubicBezTo>
                  <a:pt x="994" y="1852"/>
                  <a:pt x="1064" y="1925"/>
                  <a:pt x="1133" y="1998"/>
                </a:cubicBezTo>
                <a:cubicBezTo>
                  <a:pt x="1180" y="2048"/>
                  <a:pt x="1218" y="2102"/>
                  <a:pt x="1251" y="2160"/>
                </a:cubicBezTo>
                <a:cubicBezTo>
                  <a:pt x="1251" y="2160"/>
                  <a:pt x="1251" y="2160"/>
                  <a:pt x="1251" y="2161"/>
                </a:cubicBezTo>
                <a:cubicBezTo>
                  <a:pt x="1275" y="2161"/>
                  <a:pt x="1275" y="2161"/>
                  <a:pt x="1275" y="2161"/>
                </a:cubicBezTo>
                <a:cubicBezTo>
                  <a:pt x="1275" y="2160"/>
                  <a:pt x="1275" y="2160"/>
                  <a:pt x="1275" y="2160"/>
                </a:cubicBezTo>
                <a:cubicBezTo>
                  <a:pt x="1240" y="2095"/>
                  <a:pt x="1196" y="2036"/>
                  <a:pt x="1145" y="1980"/>
                </a:cubicBezTo>
                <a:cubicBezTo>
                  <a:pt x="1136" y="1970"/>
                  <a:pt x="1128" y="1958"/>
                  <a:pt x="1118" y="1945"/>
                </a:cubicBezTo>
                <a:cubicBezTo>
                  <a:pt x="1128" y="1941"/>
                  <a:pt x="1135" y="1937"/>
                  <a:pt x="1142" y="1935"/>
                </a:cubicBezTo>
                <a:cubicBezTo>
                  <a:pt x="1221" y="1911"/>
                  <a:pt x="1263" y="1851"/>
                  <a:pt x="1290" y="1780"/>
                </a:cubicBezTo>
                <a:cubicBezTo>
                  <a:pt x="1305" y="1742"/>
                  <a:pt x="1309" y="1698"/>
                  <a:pt x="1313" y="1657"/>
                </a:cubicBezTo>
                <a:cubicBezTo>
                  <a:pt x="1315" y="1627"/>
                  <a:pt x="1307" y="1596"/>
                  <a:pt x="1304" y="1566"/>
                </a:cubicBezTo>
                <a:cubicBezTo>
                  <a:pt x="1252" y="1562"/>
                  <a:pt x="1221" y="1597"/>
                  <a:pt x="1180" y="1620"/>
                </a:cubicBezTo>
                <a:close/>
                <a:moveTo>
                  <a:pt x="1414" y="1071"/>
                </a:moveTo>
                <a:cubicBezTo>
                  <a:pt x="1355" y="1123"/>
                  <a:pt x="1290" y="1148"/>
                  <a:pt x="1216" y="1146"/>
                </a:cubicBezTo>
                <a:cubicBezTo>
                  <a:pt x="1180" y="1145"/>
                  <a:pt x="1145" y="1138"/>
                  <a:pt x="1119" y="1100"/>
                </a:cubicBezTo>
                <a:cubicBezTo>
                  <a:pt x="1178" y="1089"/>
                  <a:pt x="1236" y="1094"/>
                  <a:pt x="1288" y="1066"/>
                </a:cubicBezTo>
                <a:cubicBezTo>
                  <a:pt x="1249" y="1067"/>
                  <a:pt x="1209" y="1067"/>
                  <a:pt x="1161" y="1068"/>
                </a:cubicBezTo>
                <a:cubicBezTo>
                  <a:pt x="1197" y="1044"/>
                  <a:pt x="1227" y="1025"/>
                  <a:pt x="1257" y="1005"/>
                </a:cubicBezTo>
                <a:cubicBezTo>
                  <a:pt x="1260" y="1003"/>
                  <a:pt x="1265" y="1004"/>
                  <a:pt x="1269" y="1004"/>
                </a:cubicBezTo>
                <a:cubicBezTo>
                  <a:pt x="1324" y="1008"/>
                  <a:pt x="1373" y="1023"/>
                  <a:pt x="1414" y="1071"/>
                </a:cubicBezTo>
                <a:close/>
                <a:moveTo>
                  <a:pt x="1093" y="932"/>
                </a:moveTo>
                <a:cubicBezTo>
                  <a:pt x="1125" y="881"/>
                  <a:pt x="1162" y="837"/>
                  <a:pt x="1225" y="824"/>
                </a:cubicBezTo>
                <a:cubicBezTo>
                  <a:pt x="1261" y="817"/>
                  <a:pt x="1297" y="802"/>
                  <a:pt x="1344" y="810"/>
                </a:cubicBezTo>
                <a:cubicBezTo>
                  <a:pt x="1310" y="862"/>
                  <a:pt x="1297" y="920"/>
                  <a:pt x="1258" y="965"/>
                </a:cubicBezTo>
                <a:cubicBezTo>
                  <a:pt x="1220" y="1009"/>
                  <a:pt x="1179" y="1039"/>
                  <a:pt x="1112" y="1025"/>
                </a:cubicBezTo>
                <a:cubicBezTo>
                  <a:pt x="1122" y="1008"/>
                  <a:pt x="1129" y="994"/>
                  <a:pt x="1138" y="982"/>
                </a:cubicBezTo>
                <a:cubicBezTo>
                  <a:pt x="1147" y="970"/>
                  <a:pt x="1159" y="960"/>
                  <a:pt x="1170" y="949"/>
                </a:cubicBezTo>
                <a:cubicBezTo>
                  <a:pt x="1179" y="939"/>
                  <a:pt x="1189" y="930"/>
                  <a:pt x="1198" y="920"/>
                </a:cubicBezTo>
                <a:cubicBezTo>
                  <a:pt x="1148" y="934"/>
                  <a:pt x="1117" y="971"/>
                  <a:pt x="1086" y="1010"/>
                </a:cubicBezTo>
                <a:cubicBezTo>
                  <a:pt x="1069" y="979"/>
                  <a:pt x="1079" y="954"/>
                  <a:pt x="1093" y="932"/>
                </a:cubicBezTo>
                <a:close/>
                <a:moveTo>
                  <a:pt x="907" y="1084"/>
                </a:moveTo>
                <a:cubicBezTo>
                  <a:pt x="875" y="1069"/>
                  <a:pt x="863" y="1049"/>
                  <a:pt x="857" y="1026"/>
                </a:cubicBezTo>
                <a:cubicBezTo>
                  <a:pt x="843" y="977"/>
                  <a:pt x="848" y="929"/>
                  <a:pt x="860" y="881"/>
                </a:cubicBezTo>
                <a:cubicBezTo>
                  <a:pt x="869" y="845"/>
                  <a:pt x="881" y="812"/>
                  <a:pt x="912" y="784"/>
                </a:cubicBezTo>
                <a:cubicBezTo>
                  <a:pt x="930" y="810"/>
                  <a:pt x="948" y="833"/>
                  <a:pt x="962" y="858"/>
                </a:cubicBezTo>
                <a:cubicBezTo>
                  <a:pt x="990" y="907"/>
                  <a:pt x="1000" y="960"/>
                  <a:pt x="993" y="1015"/>
                </a:cubicBezTo>
                <a:cubicBezTo>
                  <a:pt x="989" y="1047"/>
                  <a:pt x="978" y="1077"/>
                  <a:pt x="940" y="1092"/>
                </a:cubicBezTo>
                <a:cubicBezTo>
                  <a:pt x="921" y="1045"/>
                  <a:pt x="935" y="991"/>
                  <a:pt x="905" y="949"/>
                </a:cubicBezTo>
                <a:cubicBezTo>
                  <a:pt x="905" y="992"/>
                  <a:pt x="906" y="1035"/>
                  <a:pt x="907" y="1084"/>
                </a:cubicBezTo>
                <a:close/>
                <a:moveTo>
                  <a:pt x="620" y="545"/>
                </a:moveTo>
                <a:cubicBezTo>
                  <a:pt x="625" y="497"/>
                  <a:pt x="665" y="480"/>
                  <a:pt x="698" y="459"/>
                </a:cubicBezTo>
                <a:cubicBezTo>
                  <a:pt x="716" y="447"/>
                  <a:pt x="737" y="439"/>
                  <a:pt x="762" y="449"/>
                </a:cubicBezTo>
                <a:cubicBezTo>
                  <a:pt x="746" y="494"/>
                  <a:pt x="729" y="534"/>
                  <a:pt x="719" y="576"/>
                </a:cubicBezTo>
                <a:cubicBezTo>
                  <a:pt x="710" y="611"/>
                  <a:pt x="691" y="640"/>
                  <a:pt x="670" y="668"/>
                </a:cubicBezTo>
                <a:cubicBezTo>
                  <a:pt x="654" y="690"/>
                  <a:pt x="631" y="704"/>
                  <a:pt x="599" y="702"/>
                </a:cubicBezTo>
                <a:cubicBezTo>
                  <a:pt x="614" y="676"/>
                  <a:pt x="628" y="654"/>
                  <a:pt x="642" y="631"/>
                </a:cubicBezTo>
                <a:cubicBezTo>
                  <a:pt x="623" y="643"/>
                  <a:pt x="610" y="658"/>
                  <a:pt x="595" y="672"/>
                </a:cubicBezTo>
                <a:cubicBezTo>
                  <a:pt x="580" y="686"/>
                  <a:pt x="566" y="703"/>
                  <a:pt x="540" y="694"/>
                </a:cubicBezTo>
                <a:cubicBezTo>
                  <a:pt x="556" y="670"/>
                  <a:pt x="573" y="648"/>
                  <a:pt x="587" y="624"/>
                </a:cubicBezTo>
                <a:cubicBezTo>
                  <a:pt x="602" y="599"/>
                  <a:pt x="595" y="565"/>
                  <a:pt x="620" y="545"/>
                </a:cubicBezTo>
                <a:close/>
                <a:moveTo>
                  <a:pt x="331" y="688"/>
                </a:moveTo>
                <a:cubicBezTo>
                  <a:pt x="278" y="643"/>
                  <a:pt x="242" y="588"/>
                  <a:pt x="220" y="523"/>
                </a:cubicBezTo>
                <a:cubicBezTo>
                  <a:pt x="217" y="515"/>
                  <a:pt x="219" y="505"/>
                  <a:pt x="219" y="499"/>
                </a:cubicBezTo>
                <a:cubicBezTo>
                  <a:pt x="253" y="505"/>
                  <a:pt x="285" y="511"/>
                  <a:pt x="318" y="514"/>
                </a:cubicBezTo>
                <a:cubicBezTo>
                  <a:pt x="346" y="517"/>
                  <a:pt x="372" y="526"/>
                  <a:pt x="389" y="543"/>
                </a:cubicBezTo>
                <a:cubicBezTo>
                  <a:pt x="394" y="575"/>
                  <a:pt x="398" y="603"/>
                  <a:pt x="402" y="634"/>
                </a:cubicBezTo>
                <a:cubicBezTo>
                  <a:pt x="375" y="618"/>
                  <a:pt x="351" y="605"/>
                  <a:pt x="328" y="591"/>
                </a:cubicBezTo>
                <a:cubicBezTo>
                  <a:pt x="355" y="625"/>
                  <a:pt x="395" y="645"/>
                  <a:pt x="408" y="689"/>
                </a:cubicBezTo>
                <a:cubicBezTo>
                  <a:pt x="374" y="709"/>
                  <a:pt x="356" y="709"/>
                  <a:pt x="331" y="688"/>
                </a:cubicBezTo>
                <a:close/>
                <a:moveTo>
                  <a:pt x="457" y="648"/>
                </a:moveTo>
                <a:cubicBezTo>
                  <a:pt x="455" y="646"/>
                  <a:pt x="452" y="644"/>
                  <a:pt x="451" y="642"/>
                </a:cubicBezTo>
                <a:cubicBezTo>
                  <a:pt x="409" y="581"/>
                  <a:pt x="402" y="516"/>
                  <a:pt x="433" y="448"/>
                </a:cubicBezTo>
                <a:cubicBezTo>
                  <a:pt x="456" y="400"/>
                  <a:pt x="481" y="353"/>
                  <a:pt x="492" y="295"/>
                </a:cubicBezTo>
                <a:cubicBezTo>
                  <a:pt x="508" y="322"/>
                  <a:pt x="527" y="348"/>
                  <a:pt x="541" y="376"/>
                </a:cubicBezTo>
                <a:cubicBezTo>
                  <a:pt x="567" y="428"/>
                  <a:pt x="584" y="482"/>
                  <a:pt x="583" y="541"/>
                </a:cubicBezTo>
                <a:cubicBezTo>
                  <a:pt x="583" y="609"/>
                  <a:pt x="560" y="641"/>
                  <a:pt x="500" y="657"/>
                </a:cubicBezTo>
                <a:cubicBezTo>
                  <a:pt x="504" y="610"/>
                  <a:pt x="515" y="564"/>
                  <a:pt x="502" y="518"/>
                </a:cubicBezTo>
                <a:cubicBezTo>
                  <a:pt x="491" y="562"/>
                  <a:pt x="492" y="610"/>
                  <a:pt x="469" y="651"/>
                </a:cubicBezTo>
                <a:cubicBezTo>
                  <a:pt x="462" y="649"/>
                  <a:pt x="460" y="649"/>
                  <a:pt x="457" y="648"/>
                </a:cubicBezTo>
                <a:close/>
                <a:moveTo>
                  <a:pt x="490" y="1129"/>
                </a:moveTo>
                <a:cubicBezTo>
                  <a:pt x="446" y="1105"/>
                  <a:pt x="406" y="1083"/>
                  <a:pt x="366" y="1061"/>
                </a:cubicBezTo>
                <a:cubicBezTo>
                  <a:pt x="365" y="1063"/>
                  <a:pt x="363" y="1066"/>
                  <a:pt x="362" y="1068"/>
                </a:cubicBezTo>
                <a:cubicBezTo>
                  <a:pt x="398" y="1096"/>
                  <a:pt x="435" y="1125"/>
                  <a:pt x="472" y="1153"/>
                </a:cubicBezTo>
                <a:cubicBezTo>
                  <a:pt x="444" y="1176"/>
                  <a:pt x="399" y="1178"/>
                  <a:pt x="329" y="1147"/>
                </a:cubicBezTo>
                <a:cubicBezTo>
                  <a:pt x="237" y="1105"/>
                  <a:pt x="181" y="1031"/>
                  <a:pt x="160" y="928"/>
                </a:cubicBezTo>
                <a:cubicBezTo>
                  <a:pt x="276" y="897"/>
                  <a:pt x="410" y="959"/>
                  <a:pt x="473" y="1048"/>
                </a:cubicBezTo>
                <a:cubicBezTo>
                  <a:pt x="488" y="1070"/>
                  <a:pt x="497" y="1097"/>
                  <a:pt x="490" y="1129"/>
                </a:cubicBezTo>
                <a:close/>
                <a:moveTo>
                  <a:pt x="493" y="1020"/>
                </a:moveTo>
                <a:cubicBezTo>
                  <a:pt x="469" y="949"/>
                  <a:pt x="467" y="880"/>
                  <a:pt x="474" y="810"/>
                </a:cubicBezTo>
                <a:cubicBezTo>
                  <a:pt x="502" y="930"/>
                  <a:pt x="507" y="985"/>
                  <a:pt x="493" y="1020"/>
                </a:cubicBezTo>
                <a:close/>
                <a:moveTo>
                  <a:pt x="535" y="989"/>
                </a:moveTo>
                <a:cubicBezTo>
                  <a:pt x="543" y="972"/>
                  <a:pt x="553" y="954"/>
                  <a:pt x="566" y="940"/>
                </a:cubicBezTo>
                <a:cubicBezTo>
                  <a:pt x="598" y="906"/>
                  <a:pt x="635" y="879"/>
                  <a:pt x="684" y="874"/>
                </a:cubicBezTo>
                <a:cubicBezTo>
                  <a:pt x="730" y="968"/>
                  <a:pt x="660" y="1144"/>
                  <a:pt x="577" y="1146"/>
                </a:cubicBezTo>
                <a:cubicBezTo>
                  <a:pt x="568" y="1085"/>
                  <a:pt x="603" y="1034"/>
                  <a:pt x="620" y="972"/>
                </a:cubicBezTo>
                <a:cubicBezTo>
                  <a:pt x="577" y="1016"/>
                  <a:pt x="570" y="1070"/>
                  <a:pt x="549" y="1119"/>
                </a:cubicBezTo>
                <a:cubicBezTo>
                  <a:pt x="513" y="1075"/>
                  <a:pt x="513" y="1033"/>
                  <a:pt x="535" y="989"/>
                </a:cubicBezTo>
                <a:close/>
                <a:moveTo>
                  <a:pt x="464" y="1555"/>
                </a:moveTo>
                <a:cubicBezTo>
                  <a:pt x="471" y="1555"/>
                  <a:pt x="478" y="1554"/>
                  <a:pt x="485" y="1555"/>
                </a:cubicBezTo>
                <a:cubicBezTo>
                  <a:pt x="496" y="1556"/>
                  <a:pt x="507" y="1558"/>
                  <a:pt x="518" y="1560"/>
                </a:cubicBezTo>
                <a:cubicBezTo>
                  <a:pt x="611" y="1581"/>
                  <a:pt x="680" y="1637"/>
                  <a:pt x="732" y="1716"/>
                </a:cubicBezTo>
                <a:cubicBezTo>
                  <a:pt x="739" y="1727"/>
                  <a:pt x="740" y="1742"/>
                  <a:pt x="744" y="1756"/>
                </a:cubicBezTo>
                <a:cubicBezTo>
                  <a:pt x="741" y="1757"/>
                  <a:pt x="739" y="1758"/>
                  <a:pt x="736" y="1759"/>
                </a:cubicBezTo>
                <a:cubicBezTo>
                  <a:pt x="686" y="1725"/>
                  <a:pt x="636" y="1691"/>
                  <a:pt x="586" y="1657"/>
                </a:cubicBezTo>
                <a:cubicBezTo>
                  <a:pt x="625" y="1714"/>
                  <a:pt x="692" y="1739"/>
                  <a:pt x="734" y="1799"/>
                </a:cubicBezTo>
                <a:cubicBezTo>
                  <a:pt x="612" y="1814"/>
                  <a:pt x="466" y="1668"/>
                  <a:pt x="464" y="1555"/>
                </a:cubicBezTo>
                <a:close/>
                <a:moveTo>
                  <a:pt x="517" y="1860"/>
                </a:moveTo>
                <a:cubicBezTo>
                  <a:pt x="464" y="1873"/>
                  <a:pt x="413" y="1895"/>
                  <a:pt x="356" y="1915"/>
                </a:cubicBezTo>
                <a:cubicBezTo>
                  <a:pt x="437" y="1854"/>
                  <a:pt x="618" y="1801"/>
                  <a:pt x="679" y="1834"/>
                </a:cubicBezTo>
                <a:cubicBezTo>
                  <a:pt x="626" y="1842"/>
                  <a:pt x="570" y="1847"/>
                  <a:pt x="517" y="1860"/>
                </a:cubicBezTo>
                <a:close/>
                <a:moveTo>
                  <a:pt x="755" y="2041"/>
                </a:moveTo>
                <a:cubicBezTo>
                  <a:pt x="713" y="2100"/>
                  <a:pt x="650" y="2121"/>
                  <a:pt x="583" y="2137"/>
                </a:cubicBezTo>
                <a:cubicBezTo>
                  <a:pt x="566" y="2030"/>
                  <a:pt x="627" y="1900"/>
                  <a:pt x="701" y="1877"/>
                </a:cubicBezTo>
                <a:cubicBezTo>
                  <a:pt x="716" y="1880"/>
                  <a:pt x="730" y="1882"/>
                  <a:pt x="747" y="1886"/>
                </a:cubicBezTo>
                <a:cubicBezTo>
                  <a:pt x="731" y="1940"/>
                  <a:pt x="694" y="1978"/>
                  <a:pt x="666" y="2027"/>
                </a:cubicBezTo>
                <a:cubicBezTo>
                  <a:pt x="706" y="2002"/>
                  <a:pt x="740" y="1962"/>
                  <a:pt x="768" y="1907"/>
                </a:cubicBezTo>
                <a:cubicBezTo>
                  <a:pt x="786" y="1960"/>
                  <a:pt x="783" y="2002"/>
                  <a:pt x="755" y="2041"/>
                </a:cubicBezTo>
                <a:close/>
                <a:moveTo>
                  <a:pt x="868" y="1293"/>
                </a:moveTo>
                <a:cubicBezTo>
                  <a:pt x="854" y="1350"/>
                  <a:pt x="841" y="1403"/>
                  <a:pt x="828" y="1455"/>
                </a:cubicBezTo>
                <a:cubicBezTo>
                  <a:pt x="825" y="1402"/>
                  <a:pt x="844" y="1332"/>
                  <a:pt x="868" y="1293"/>
                </a:cubicBezTo>
                <a:close/>
                <a:moveTo>
                  <a:pt x="1097" y="1815"/>
                </a:moveTo>
                <a:cubicBezTo>
                  <a:pt x="1077" y="1748"/>
                  <a:pt x="1056" y="1681"/>
                  <a:pt x="1051" y="1601"/>
                </a:cubicBezTo>
                <a:cubicBezTo>
                  <a:pt x="1046" y="1619"/>
                  <a:pt x="1040" y="1629"/>
                  <a:pt x="1041" y="1637"/>
                </a:cubicBezTo>
                <a:cubicBezTo>
                  <a:pt x="1048" y="1698"/>
                  <a:pt x="1056" y="1759"/>
                  <a:pt x="1065" y="1824"/>
                </a:cubicBezTo>
                <a:cubicBezTo>
                  <a:pt x="1056" y="1819"/>
                  <a:pt x="1047" y="1817"/>
                  <a:pt x="1042" y="1812"/>
                </a:cubicBezTo>
                <a:cubicBezTo>
                  <a:pt x="1002" y="1776"/>
                  <a:pt x="975" y="1733"/>
                  <a:pt x="969" y="1679"/>
                </a:cubicBezTo>
                <a:cubicBezTo>
                  <a:pt x="966" y="1656"/>
                  <a:pt x="967" y="1632"/>
                  <a:pt x="964" y="1608"/>
                </a:cubicBezTo>
                <a:cubicBezTo>
                  <a:pt x="955" y="1518"/>
                  <a:pt x="995" y="1447"/>
                  <a:pt x="1050" y="1377"/>
                </a:cubicBezTo>
                <a:cubicBezTo>
                  <a:pt x="1069" y="1404"/>
                  <a:pt x="1089" y="1428"/>
                  <a:pt x="1104" y="1454"/>
                </a:cubicBezTo>
                <a:cubicBezTo>
                  <a:pt x="1160" y="1550"/>
                  <a:pt x="1174" y="1654"/>
                  <a:pt x="1152" y="1761"/>
                </a:cubicBezTo>
                <a:cubicBezTo>
                  <a:pt x="1147" y="1787"/>
                  <a:pt x="1130" y="1809"/>
                  <a:pt x="1097" y="1815"/>
                </a:cubicBezTo>
                <a:close/>
                <a:moveTo>
                  <a:pt x="1281" y="1738"/>
                </a:moveTo>
                <a:cubicBezTo>
                  <a:pt x="1272" y="1777"/>
                  <a:pt x="1260" y="1814"/>
                  <a:pt x="1231" y="1842"/>
                </a:cubicBezTo>
                <a:cubicBezTo>
                  <a:pt x="1208" y="1865"/>
                  <a:pt x="1191" y="1870"/>
                  <a:pt x="1161" y="1863"/>
                </a:cubicBezTo>
                <a:cubicBezTo>
                  <a:pt x="1175" y="1805"/>
                  <a:pt x="1232" y="1764"/>
                  <a:pt x="1228" y="1690"/>
                </a:cubicBezTo>
                <a:cubicBezTo>
                  <a:pt x="1216" y="1713"/>
                  <a:pt x="1208" y="1729"/>
                  <a:pt x="1199" y="1746"/>
                </a:cubicBezTo>
                <a:cubicBezTo>
                  <a:pt x="1173" y="1660"/>
                  <a:pt x="1198" y="1612"/>
                  <a:pt x="1283" y="1588"/>
                </a:cubicBezTo>
                <a:cubicBezTo>
                  <a:pt x="1298" y="1633"/>
                  <a:pt x="1296" y="1680"/>
                  <a:pt x="1281" y="1738"/>
                </a:cubicBezTo>
                <a:close/>
                <a:moveTo>
                  <a:pt x="2880" y="482"/>
                </a:moveTo>
                <a:cubicBezTo>
                  <a:pt x="2880" y="443"/>
                  <a:pt x="2880" y="443"/>
                  <a:pt x="2880" y="443"/>
                </a:cubicBezTo>
                <a:cubicBezTo>
                  <a:pt x="2845" y="479"/>
                  <a:pt x="2831" y="531"/>
                  <a:pt x="2817" y="581"/>
                </a:cubicBezTo>
                <a:cubicBezTo>
                  <a:pt x="2798" y="652"/>
                  <a:pt x="2801" y="723"/>
                  <a:pt x="2856" y="782"/>
                </a:cubicBezTo>
                <a:cubicBezTo>
                  <a:pt x="2821" y="807"/>
                  <a:pt x="2789" y="830"/>
                  <a:pt x="2759" y="854"/>
                </a:cubicBezTo>
                <a:cubicBezTo>
                  <a:pt x="2729" y="879"/>
                  <a:pt x="2701" y="906"/>
                  <a:pt x="2667" y="937"/>
                </a:cubicBezTo>
                <a:cubicBezTo>
                  <a:pt x="2669" y="814"/>
                  <a:pt x="2635" y="709"/>
                  <a:pt x="2538" y="630"/>
                </a:cubicBezTo>
                <a:cubicBezTo>
                  <a:pt x="2509" y="646"/>
                  <a:pt x="2497" y="675"/>
                  <a:pt x="2481" y="701"/>
                </a:cubicBezTo>
                <a:cubicBezTo>
                  <a:pt x="2441" y="765"/>
                  <a:pt x="2436" y="838"/>
                  <a:pt x="2442" y="912"/>
                </a:cubicBezTo>
                <a:cubicBezTo>
                  <a:pt x="2450" y="995"/>
                  <a:pt x="2480" y="1072"/>
                  <a:pt x="2514" y="1151"/>
                </a:cubicBezTo>
                <a:cubicBezTo>
                  <a:pt x="2454" y="1249"/>
                  <a:pt x="2401" y="1354"/>
                  <a:pt x="2367" y="1467"/>
                </a:cubicBezTo>
                <a:cubicBezTo>
                  <a:pt x="2333" y="1578"/>
                  <a:pt x="2310" y="1693"/>
                  <a:pt x="2282" y="1810"/>
                </a:cubicBezTo>
                <a:cubicBezTo>
                  <a:pt x="2271" y="1782"/>
                  <a:pt x="2261" y="1755"/>
                  <a:pt x="2252" y="1729"/>
                </a:cubicBezTo>
                <a:cubicBezTo>
                  <a:pt x="2330" y="1569"/>
                  <a:pt x="2338" y="1412"/>
                  <a:pt x="2235" y="1256"/>
                </a:cubicBezTo>
                <a:cubicBezTo>
                  <a:pt x="2184" y="1290"/>
                  <a:pt x="2155" y="1335"/>
                  <a:pt x="2143" y="1389"/>
                </a:cubicBezTo>
                <a:cubicBezTo>
                  <a:pt x="2131" y="1440"/>
                  <a:pt x="2128" y="1493"/>
                  <a:pt x="2120" y="1549"/>
                </a:cubicBezTo>
                <a:cubicBezTo>
                  <a:pt x="2043" y="1465"/>
                  <a:pt x="1944" y="1417"/>
                  <a:pt x="1837" y="1375"/>
                </a:cubicBezTo>
                <a:cubicBezTo>
                  <a:pt x="1833" y="1358"/>
                  <a:pt x="1828" y="1338"/>
                  <a:pt x="1825" y="1318"/>
                </a:cubicBezTo>
                <a:cubicBezTo>
                  <a:pt x="1813" y="1229"/>
                  <a:pt x="1759" y="1171"/>
                  <a:pt x="1686" y="1129"/>
                </a:cubicBezTo>
                <a:cubicBezTo>
                  <a:pt x="1657" y="1112"/>
                  <a:pt x="1625" y="1099"/>
                  <a:pt x="1594" y="1090"/>
                </a:cubicBezTo>
                <a:cubicBezTo>
                  <a:pt x="1557" y="1079"/>
                  <a:pt x="1542" y="1096"/>
                  <a:pt x="1549" y="1135"/>
                </a:cubicBezTo>
                <a:cubicBezTo>
                  <a:pt x="1562" y="1201"/>
                  <a:pt x="1583" y="1264"/>
                  <a:pt x="1633" y="1314"/>
                </a:cubicBezTo>
                <a:cubicBezTo>
                  <a:pt x="1633" y="1314"/>
                  <a:pt x="1633" y="1316"/>
                  <a:pt x="1632" y="1318"/>
                </a:cubicBezTo>
                <a:cubicBezTo>
                  <a:pt x="1533" y="1318"/>
                  <a:pt x="1425" y="1344"/>
                  <a:pt x="1361" y="1384"/>
                </a:cubicBezTo>
                <a:cubicBezTo>
                  <a:pt x="1366" y="1407"/>
                  <a:pt x="1382" y="1421"/>
                  <a:pt x="1401" y="1434"/>
                </a:cubicBezTo>
                <a:cubicBezTo>
                  <a:pt x="1463" y="1473"/>
                  <a:pt x="1533" y="1477"/>
                  <a:pt x="1603" y="1476"/>
                </a:cubicBezTo>
                <a:cubicBezTo>
                  <a:pt x="1614" y="1475"/>
                  <a:pt x="1625" y="1475"/>
                  <a:pt x="1636" y="1475"/>
                </a:cubicBezTo>
                <a:cubicBezTo>
                  <a:pt x="1637" y="1475"/>
                  <a:pt x="1638" y="1476"/>
                  <a:pt x="1642" y="1480"/>
                </a:cubicBezTo>
                <a:cubicBezTo>
                  <a:pt x="1590" y="1551"/>
                  <a:pt x="1542" y="1626"/>
                  <a:pt x="1526" y="1717"/>
                </a:cubicBezTo>
                <a:cubicBezTo>
                  <a:pt x="1612" y="1727"/>
                  <a:pt x="1681" y="1691"/>
                  <a:pt x="1743" y="1641"/>
                </a:cubicBezTo>
                <a:cubicBezTo>
                  <a:pt x="1806" y="1590"/>
                  <a:pt x="1836" y="1520"/>
                  <a:pt x="1836" y="1431"/>
                </a:cubicBezTo>
                <a:cubicBezTo>
                  <a:pt x="1945" y="1478"/>
                  <a:pt x="2036" y="1538"/>
                  <a:pt x="2106" y="1632"/>
                </a:cubicBezTo>
                <a:cubicBezTo>
                  <a:pt x="1991" y="1615"/>
                  <a:pt x="1896" y="1643"/>
                  <a:pt x="1820" y="1727"/>
                </a:cubicBezTo>
                <a:cubicBezTo>
                  <a:pt x="1861" y="1827"/>
                  <a:pt x="2064" y="1878"/>
                  <a:pt x="2197" y="1783"/>
                </a:cubicBezTo>
                <a:cubicBezTo>
                  <a:pt x="2225" y="1858"/>
                  <a:pt x="2243" y="1933"/>
                  <a:pt x="2226" y="2012"/>
                </a:cubicBezTo>
                <a:cubicBezTo>
                  <a:pt x="2220" y="2036"/>
                  <a:pt x="2212" y="2059"/>
                  <a:pt x="2224" y="2084"/>
                </a:cubicBezTo>
                <a:cubicBezTo>
                  <a:pt x="2228" y="2091"/>
                  <a:pt x="2226" y="2103"/>
                  <a:pt x="2223" y="2112"/>
                </a:cubicBezTo>
                <a:cubicBezTo>
                  <a:pt x="2217" y="2128"/>
                  <a:pt x="2212" y="2144"/>
                  <a:pt x="2206" y="2160"/>
                </a:cubicBezTo>
                <a:cubicBezTo>
                  <a:pt x="2206" y="2160"/>
                  <a:pt x="2205" y="2160"/>
                  <a:pt x="2205" y="2161"/>
                </a:cubicBezTo>
                <a:cubicBezTo>
                  <a:pt x="2229" y="2161"/>
                  <a:pt x="2229" y="2161"/>
                  <a:pt x="2229" y="2161"/>
                </a:cubicBezTo>
                <a:cubicBezTo>
                  <a:pt x="2229" y="2160"/>
                  <a:pt x="2229" y="2160"/>
                  <a:pt x="2229" y="2160"/>
                </a:cubicBezTo>
                <a:cubicBezTo>
                  <a:pt x="2234" y="2148"/>
                  <a:pt x="2237" y="2134"/>
                  <a:pt x="2245" y="2124"/>
                </a:cubicBezTo>
                <a:cubicBezTo>
                  <a:pt x="2259" y="2104"/>
                  <a:pt x="2261" y="2086"/>
                  <a:pt x="2246" y="2065"/>
                </a:cubicBezTo>
                <a:cubicBezTo>
                  <a:pt x="2280" y="2036"/>
                  <a:pt x="2274" y="1999"/>
                  <a:pt x="2266" y="1963"/>
                </a:cubicBezTo>
                <a:cubicBezTo>
                  <a:pt x="2253" y="1900"/>
                  <a:pt x="2244" y="1836"/>
                  <a:pt x="2220" y="1776"/>
                </a:cubicBezTo>
                <a:cubicBezTo>
                  <a:pt x="2213" y="1761"/>
                  <a:pt x="2214" y="1749"/>
                  <a:pt x="2232" y="1745"/>
                </a:cubicBezTo>
                <a:cubicBezTo>
                  <a:pt x="2270" y="1806"/>
                  <a:pt x="2259" y="1878"/>
                  <a:pt x="2279" y="1943"/>
                </a:cubicBezTo>
                <a:cubicBezTo>
                  <a:pt x="2286" y="1935"/>
                  <a:pt x="2291" y="1928"/>
                  <a:pt x="2293" y="1919"/>
                </a:cubicBezTo>
                <a:cubicBezTo>
                  <a:pt x="2310" y="1825"/>
                  <a:pt x="2328" y="1730"/>
                  <a:pt x="2344" y="1635"/>
                </a:cubicBezTo>
                <a:cubicBezTo>
                  <a:pt x="2359" y="1544"/>
                  <a:pt x="2388" y="1456"/>
                  <a:pt x="2424" y="1371"/>
                </a:cubicBezTo>
                <a:cubicBezTo>
                  <a:pt x="2431" y="1354"/>
                  <a:pt x="2439" y="1339"/>
                  <a:pt x="2447" y="1323"/>
                </a:cubicBezTo>
                <a:cubicBezTo>
                  <a:pt x="2442" y="1360"/>
                  <a:pt x="2427" y="1393"/>
                  <a:pt x="2417" y="1428"/>
                </a:cubicBezTo>
                <a:cubicBezTo>
                  <a:pt x="2382" y="1546"/>
                  <a:pt x="2357" y="1666"/>
                  <a:pt x="2336" y="1787"/>
                </a:cubicBezTo>
                <a:cubicBezTo>
                  <a:pt x="2318" y="1886"/>
                  <a:pt x="2304" y="1986"/>
                  <a:pt x="2288" y="2085"/>
                </a:cubicBezTo>
                <a:cubicBezTo>
                  <a:pt x="2284" y="2110"/>
                  <a:pt x="2279" y="2135"/>
                  <a:pt x="2272" y="2160"/>
                </a:cubicBezTo>
                <a:cubicBezTo>
                  <a:pt x="2272" y="2160"/>
                  <a:pt x="2272" y="2160"/>
                  <a:pt x="2272" y="2161"/>
                </a:cubicBezTo>
                <a:cubicBezTo>
                  <a:pt x="2293" y="2161"/>
                  <a:pt x="2293" y="2161"/>
                  <a:pt x="2293" y="2161"/>
                </a:cubicBezTo>
                <a:cubicBezTo>
                  <a:pt x="2293" y="2160"/>
                  <a:pt x="2293" y="2160"/>
                  <a:pt x="2293" y="2160"/>
                </a:cubicBezTo>
                <a:cubicBezTo>
                  <a:pt x="2300" y="2135"/>
                  <a:pt x="2305" y="2109"/>
                  <a:pt x="2310" y="2083"/>
                </a:cubicBezTo>
                <a:cubicBezTo>
                  <a:pt x="2312" y="2069"/>
                  <a:pt x="2317" y="2057"/>
                  <a:pt x="2321" y="2040"/>
                </a:cubicBezTo>
                <a:cubicBezTo>
                  <a:pt x="2330" y="2045"/>
                  <a:pt x="2338" y="2048"/>
                  <a:pt x="2344" y="2053"/>
                </a:cubicBezTo>
                <a:cubicBezTo>
                  <a:pt x="2411" y="2101"/>
                  <a:pt x="2484" y="2097"/>
                  <a:pt x="2557" y="2076"/>
                </a:cubicBezTo>
                <a:cubicBezTo>
                  <a:pt x="2596" y="2064"/>
                  <a:pt x="2633" y="2040"/>
                  <a:pt x="2668" y="2017"/>
                </a:cubicBezTo>
                <a:cubicBezTo>
                  <a:pt x="2693" y="2001"/>
                  <a:pt x="2712" y="1976"/>
                  <a:pt x="2734" y="1955"/>
                </a:cubicBezTo>
                <a:cubicBezTo>
                  <a:pt x="2706" y="1911"/>
                  <a:pt x="2659" y="1908"/>
                  <a:pt x="2616" y="1890"/>
                </a:cubicBezTo>
                <a:cubicBezTo>
                  <a:pt x="2689" y="1817"/>
                  <a:pt x="2725" y="1727"/>
                  <a:pt x="2751" y="1628"/>
                </a:cubicBezTo>
                <a:cubicBezTo>
                  <a:pt x="2745" y="1625"/>
                  <a:pt x="2738" y="1620"/>
                  <a:pt x="2730" y="1619"/>
                </a:cubicBezTo>
                <a:cubicBezTo>
                  <a:pt x="2638" y="1615"/>
                  <a:pt x="2554" y="1631"/>
                  <a:pt x="2481" y="1696"/>
                </a:cubicBezTo>
                <a:cubicBezTo>
                  <a:pt x="2436" y="1738"/>
                  <a:pt x="2389" y="1777"/>
                  <a:pt x="2354" y="1829"/>
                </a:cubicBezTo>
                <a:cubicBezTo>
                  <a:pt x="2370" y="1709"/>
                  <a:pt x="2415" y="1607"/>
                  <a:pt x="2524" y="1543"/>
                </a:cubicBezTo>
                <a:cubicBezTo>
                  <a:pt x="2581" y="1509"/>
                  <a:pt x="2639" y="1477"/>
                  <a:pt x="2704" y="1463"/>
                </a:cubicBezTo>
                <a:cubicBezTo>
                  <a:pt x="2761" y="1451"/>
                  <a:pt x="2820" y="1440"/>
                  <a:pt x="2880" y="1443"/>
                </a:cubicBezTo>
                <a:cubicBezTo>
                  <a:pt x="2880" y="1339"/>
                  <a:pt x="2880" y="1339"/>
                  <a:pt x="2880" y="1339"/>
                </a:cubicBezTo>
                <a:cubicBezTo>
                  <a:pt x="2877" y="1341"/>
                  <a:pt x="2874" y="1343"/>
                  <a:pt x="2872" y="1345"/>
                </a:cubicBezTo>
                <a:cubicBezTo>
                  <a:pt x="2865" y="1317"/>
                  <a:pt x="2870" y="1298"/>
                  <a:pt x="2880" y="1281"/>
                </a:cubicBezTo>
                <a:cubicBezTo>
                  <a:pt x="2880" y="1241"/>
                  <a:pt x="2880" y="1241"/>
                  <a:pt x="2880" y="1241"/>
                </a:cubicBezTo>
                <a:cubicBezTo>
                  <a:pt x="2838" y="1283"/>
                  <a:pt x="2811" y="1334"/>
                  <a:pt x="2805" y="1398"/>
                </a:cubicBezTo>
                <a:cubicBezTo>
                  <a:pt x="2656" y="1409"/>
                  <a:pt x="2524" y="1458"/>
                  <a:pt x="2412" y="1557"/>
                </a:cubicBezTo>
                <a:cubicBezTo>
                  <a:pt x="2433" y="1415"/>
                  <a:pt x="2488" y="1287"/>
                  <a:pt x="2555" y="1161"/>
                </a:cubicBezTo>
                <a:cubicBezTo>
                  <a:pt x="2580" y="1167"/>
                  <a:pt x="2603" y="1173"/>
                  <a:pt x="2626" y="1176"/>
                </a:cubicBezTo>
                <a:cubicBezTo>
                  <a:pt x="2700" y="1183"/>
                  <a:pt x="2772" y="1170"/>
                  <a:pt x="2837" y="1134"/>
                </a:cubicBezTo>
                <a:cubicBezTo>
                  <a:pt x="2852" y="1125"/>
                  <a:pt x="2866" y="1114"/>
                  <a:pt x="2880" y="1102"/>
                </a:cubicBezTo>
                <a:cubicBezTo>
                  <a:pt x="2880" y="1072"/>
                  <a:pt x="2880" y="1072"/>
                  <a:pt x="2880" y="1072"/>
                </a:cubicBezTo>
                <a:cubicBezTo>
                  <a:pt x="2814" y="1145"/>
                  <a:pt x="2666" y="1180"/>
                  <a:pt x="2621" y="1123"/>
                </a:cubicBezTo>
                <a:cubicBezTo>
                  <a:pt x="2663" y="1079"/>
                  <a:pt x="2725" y="1074"/>
                  <a:pt x="2784" y="1051"/>
                </a:cubicBezTo>
                <a:cubicBezTo>
                  <a:pt x="2723" y="1043"/>
                  <a:pt x="2677" y="1071"/>
                  <a:pt x="2624" y="1085"/>
                </a:cubicBezTo>
                <a:cubicBezTo>
                  <a:pt x="2637" y="1029"/>
                  <a:pt x="2671" y="1003"/>
                  <a:pt x="2718" y="994"/>
                </a:cubicBezTo>
                <a:cubicBezTo>
                  <a:pt x="2737" y="990"/>
                  <a:pt x="2757" y="986"/>
                  <a:pt x="2777" y="988"/>
                </a:cubicBezTo>
                <a:cubicBezTo>
                  <a:pt x="2814" y="992"/>
                  <a:pt x="2849" y="1000"/>
                  <a:pt x="2880" y="1022"/>
                </a:cubicBezTo>
                <a:cubicBezTo>
                  <a:pt x="2880" y="997"/>
                  <a:pt x="2880" y="997"/>
                  <a:pt x="2880" y="997"/>
                </a:cubicBezTo>
                <a:cubicBezTo>
                  <a:pt x="2863" y="988"/>
                  <a:pt x="2845" y="983"/>
                  <a:pt x="2827" y="977"/>
                </a:cubicBezTo>
                <a:cubicBezTo>
                  <a:pt x="2799" y="968"/>
                  <a:pt x="2769" y="968"/>
                  <a:pt x="2737" y="963"/>
                </a:cubicBezTo>
                <a:cubicBezTo>
                  <a:pt x="2777" y="910"/>
                  <a:pt x="2827" y="869"/>
                  <a:pt x="2879" y="824"/>
                </a:cubicBezTo>
                <a:cubicBezTo>
                  <a:pt x="2879" y="824"/>
                  <a:pt x="2880" y="824"/>
                  <a:pt x="2880" y="824"/>
                </a:cubicBezTo>
                <a:cubicBezTo>
                  <a:pt x="2880" y="707"/>
                  <a:pt x="2880" y="707"/>
                  <a:pt x="2880" y="707"/>
                </a:cubicBezTo>
                <a:cubicBezTo>
                  <a:pt x="2879" y="708"/>
                  <a:pt x="2879" y="709"/>
                  <a:pt x="2878" y="709"/>
                </a:cubicBezTo>
                <a:cubicBezTo>
                  <a:pt x="2841" y="695"/>
                  <a:pt x="2830" y="681"/>
                  <a:pt x="2831" y="647"/>
                </a:cubicBezTo>
                <a:cubicBezTo>
                  <a:pt x="2834" y="588"/>
                  <a:pt x="2850" y="533"/>
                  <a:pt x="2880" y="482"/>
                </a:cubicBezTo>
                <a:close/>
                <a:moveTo>
                  <a:pt x="1572" y="1111"/>
                </a:moveTo>
                <a:cubicBezTo>
                  <a:pt x="1657" y="1110"/>
                  <a:pt x="1774" y="1221"/>
                  <a:pt x="1774" y="1300"/>
                </a:cubicBezTo>
                <a:cubicBezTo>
                  <a:pt x="1740" y="1266"/>
                  <a:pt x="1704" y="1231"/>
                  <a:pt x="1668" y="1196"/>
                </a:cubicBezTo>
                <a:cubicBezTo>
                  <a:pt x="1666" y="1197"/>
                  <a:pt x="1664" y="1199"/>
                  <a:pt x="1662" y="1201"/>
                </a:cubicBezTo>
                <a:cubicBezTo>
                  <a:pt x="1691" y="1248"/>
                  <a:pt x="1742" y="1279"/>
                  <a:pt x="1762" y="1335"/>
                </a:cubicBezTo>
                <a:cubicBezTo>
                  <a:pt x="1632" y="1329"/>
                  <a:pt x="1573" y="1226"/>
                  <a:pt x="1572" y="1111"/>
                </a:cubicBezTo>
                <a:close/>
                <a:moveTo>
                  <a:pt x="1540" y="1455"/>
                </a:moveTo>
                <a:cubicBezTo>
                  <a:pt x="1486" y="1452"/>
                  <a:pt x="1430" y="1441"/>
                  <a:pt x="1388" y="1394"/>
                </a:cubicBezTo>
                <a:cubicBezTo>
                  <a:pt x="1482" y="1346"/>
                  <a:pt x="1579" y="1333"/>
                  <a:pt x="1680" y="1346"/>
                </a:cubicBezTo>
                <a:cubicBezTo>
                  <a:pt x="1698" y="1348"/>
                  <a:pt x="1704" y="1361"/>
                  <a:pt x="1708" y="1378"/>
                </a:cubicBezTo>
                <a:cubicBezTo>
                  <a:pt x="1650" y="1382"/>
                  <a:pt x="1594" y="1386"/>
                  <a:pt x="1539" y="1389"/>
                </a:cubicBezTo>
                <a:cubicBezTo>
                  <a:pt x="1539" y="1392"/>
                  <a:pt x="1539" y="1394"/>
                  <a:pt x="1539" y="1397"/>
                </a:cubicBezTo>
                <a:cubicBezTo>
                  <a:pt x="1594" y="1400"/>
                  <a:pt x="1648" y="1403"/>
                  <a:pt x="1713" y="1407"/>
                </a:cubicBezTo>
                <a:cubicBezTo>
                  <a:pt x="1657" y="1456"/>
                  <a:pt x="1598" y="1458"/>
                  <a:pt x="1540" y="1455"/>
                </a:cubicBezTo>
                <a:close/>
                <a:moveTo>
                  <a:pt x="1783" y="1560"/>
                </a:moveTo>
                <a:cubicBezTo>
                  <a:pt x="1731" y="1644"/>
                  <a:pt x="1652" y="1685"/>
                  <a:pt x="1555" y="1700"/>
                </a:cubicBezTo>
                <a:cubicBezTo>
                  <a:pt x="1566" y="1630"/>
                  <a:pt x="1619" y="1525"/>
                  <a:pt x="1670" y="1487"/>
                </a:cubicBezTo>
                <a:cubicBezTo>
                  <a:pt x="1695" y="1468"/>
                  <a:pt x="1723" y="1440"/>
                  <a:pt x="1766" y="1458"/>
                </a:cubicBezTo>
                <a:cubicBezTo>
                  <a:pt x="1748" y="1499"/>
                  <a:pt x="1715" y="1526"/>
                  <a:pt x="1696" y="1562"/>
                </a:cubicBezTo>
                <a:cubicBezTo>
                  <a:pt x="1737" y="1546"/>
                  <a:pt x="1755" y="1505"/>
                  <a:pt x="1788" y="1478"/>
                </a:cubicBezTo>
                <a:cubicBezTo>
                  <a:pt x="1798" y="1507"/>
                  <a:pt x="1798" y="1535"/>
                  <a:pt x="1783" y="1560"/>
                </a:cubicBezTo>
                <a:close/>
                <a:moveTo>
                  <a:pt x="2020" y="1513"/>
                </a:moveTo>
                <a:cubicBezTo>
                  <a:pt x="1977" y="1479"/>
                  <a:pt x="1928" y="1453"/>
                  <a:pt x="1877" y="1420"/>
                </a:cubicBezTo>
                <a:cubicBezTo>
                  <a:pt x="1976" y="1446"/>
                  <a:pt x="2128" y="1557"/>
                  <a:pt x="2139" y="1625"/>
                </a:cubicBezTo>
                <a:cubicBezTo>
                  <a:pt x="2100" y="1588"/>
                  <a:pt x="2063" y="1547"/>
                  <a:pt x="2020" y="1513"/>
                </a:cubicBezTo>
                <a:close/>
                <a:moveTo>
                  <a:pt x="2136" y="1740"/>
                </a:moveTo>
                <a:cubicBezTo>
                  <a:pt x="2105" y="1787"/>
                  <a:pt x="2070" y="1810"/>
                  <a:pt x="2023" y="1812"/>
                </a:cubicBezTo>
                <a:cubicBezTo>
                  <a:pt x="1951" y="1815"/>
                  <a:pt x="1895" y="1778"/>
                  <a:pt x="1841" y="1735"/>
                </a:cubicBezTo>
                <a:cubicBezTo>
                  <a:pt x="1915" y="1657"/>
                  <a:pt x="2055" y="1624"/>
                  <a:pt x="2119" y="1669"/>
                </a:cubicBezTo>
                <a:cubicBezTo>
                  <a:pt x="2126" y="1682"/>
                  <a:pt x="2133" y="1696"/>
                  <a:pt x="2140" y="1711"/>
                </a:cubicBezTo>
                <a:cubicBezTo>
                  <a:pt x="2088" y="1732"/>
                  <a:pt x="2035" y="1726"/>
                  <a:pt x="1979" y="1734"/>
                </a:cubicBezTo>
                <a:cubicBezTo>
                  <a:pt x="2023" y="1750"/>
                  <a:pt x="2076" y="1752"/>
                  <a:pt x="2136" y="1740"/>
                </a:cubicBezTo>
                <a:close/>
                <a:moveTo>
                  <a:pt x="2234" y="1625"/>
                </a:moveTo>
                <a:cubicBezTo>
                  <a:pt x="2230" y="1564"/>
                  <a:pt x="2226" y="1504"/>
                  <a:pt x="2222" y="1444"/>
                </a:cubicBezTo>
                <a:cubicBezTo>
                  <a:pt x="2201" y="1509"/>
                  <a:pt x="2223" y="1577"/>
                  <a:pt x="2201" y="1647"/>
                </a:cubicBezTo>
                <a:cubicBezTo>
                  <a:pt x="2114" y="1561"/>
                  <a:pt x="2140" y="1355"/>
                  <a:pt x="2228" y="1285"/>
                </a:cubicBezTo>
                <a:cubicBezTo>
                  <a:pt x="2232" y="1290"/>
                  <a:pt x="2237" y="1295"/>
                  <a:pt x="2241" y="1301"/>
                </a:cubicBezTo>
                <a:cubicBezTo>
                  <a:pt x="2246" y="1310"/>
                  <a:pt x="2252" y="1320"/>
                  <a:pt x="2257" y="1330"/>
                </a:cubicBezTo>
                <a:cubicBezTo>
                  <a:pt x="2298" y="1417"/>
                  <a:pt x="2296" y="1506"/>
                  <a:pt x="2265" y="1595"/>
                </a:cubicBezTo>
                <a:cubicBezTo>
                  <a:pt x="2261" y="1607"/>
                  <a:pt x="2249" y="1617"/>
                  <a:pt x="2241" y="1629"/>
                </a:cubicBezTo>
                <a:cubicBezTo>
                  <a:pt x="2239" y="1627"/>
                  <a:pt x="2236" y="1626"/>
                  <a:pt x="2234" y="1625"/>
                </a:cubicBezTo>
                <a:close/>
                <a:moveTo>
                  <a:pt x="2704" y="1952"/>
                </a:moveTo>
                <a:cubicBezTo>
                  <a:pt x="2677" y="1991"/>
                  <a:pt x="2640" y="2018"/>
                  <a:pt x="2584" y="2043"/>
                </a:cubicBezTo>
                <a:cubicBezTo>
                  <a:pt x="2548" y="2058"/>
                  <a:pt x="2512" y="2072"/>
                  <a:pt x="2471" y="2066"/>
                </a:cubicBezTo>
                <a:cubicBezTo>
                  <a:pt x="2439" y="2062"/>
                  <a:pt x="2425" y="2052"/>
                  <a:pt x="2412" y="2024"/>
                </a:cubicBezTo>
                <a:cubicBezTo>
                  <a:pt x="2466" y="1999"/>
                  <a:pt x="2534" y="2019"/>
                  <a:pt x="2590" y="1970"/>
                </a:cubicBezTo>
                <a:cubicBezTo>
                  <a:pt x="2564" y="1975"/>
                  <a:pt x="2547" y="1979"/>
                  <a:pt x="2527" y="1982"/>
                </a:cubicBezTo>
                <a:cubicBezTo>
                  <a:pt x="2579" y="1909"/>
                  <a:pt x="2633" y="1900"/>
                  <a:pt x="2704" y="1952"/>
                </a:cubicBezTo>
                <a:close/>
                <a:moveTo>
                  <a:pt x="2379" y="1898"/>
                </a:moveTo>
                <a:cubicBezTo>
                  <a:pt x="2383" y="1845"/>
                  <a:pt x="2401" y="1798"/>
                  <a:pt x="2439" y="1760"/>
                </a:cubicBezTo>
                <a:cubicBezTo>
                  <a:pt x="2456" y="1743"/>
                  <a:pt x="2475" y="1729"/>
                  <a:pt x="2493" y="1712"/>
                </a:cubicBezTo>
                <a:cubicBezTo>
                  <a:pt x="2558" y="1650"/>
                  <a:pt x="2639" y="1638"/>
                  <a:pt x="2728" y="1638"/>
                </a:cubicBezTo>
                <a:cubicBezTo>
                  <a:pt x="2718" y="1670"/>
                  <a:pt x="2711" y="1700"/>
                  <a:pt x="2700" y="1728"/>
                </a:cubicBezTo>
                <a:cubicBezTo>
                  <a:pt x="2659" y="1831"/>
                  <a:pt x="2585" y="1906"/>
                  <a:pt x="2487" y="1955"/>
                </a:cubicBezTo>
                <a:cubicBezTo>
                  <a:pt x="2464" y="1967"/>
                  <a:pt x="2436" y="1967"/>
                  <a:pt x="2410" y="1944"/>
                </a:cubicBezTo>
                <a:cubicBezTo>
                  <a:pt x="2452" y="1887"/>
                  <a:pt x="2491" y="1830"/>
                  <a:pt x="2552" y="1776"/>
                </a:cubicBezTo>
                <a:cubicBezTo>
                  <a:pt x="2534" y="1784"/>
                  <a:pt x="2523" y="1785"/>
                  <a:pt x="2517" y="1791"/>
                </a:cubicBezTo>
                <a:cubicBezTo>
                  <a:pt x="2473" y="1834"/>
                  <a:pt x="2430" y="1877"/>
                  <a:pt x="2384" y="1924"/>
                </a:cubicBezTo>
                <a:cubicBezTo>
                  <a:pt x="2382" y="1914"/>
                  <a:pt x="2379" y="1906"/>
                  <a:pt x="2379" y="1898"/>
                </a:cubicBezTo>
                <a:close/>
                <a:moveTo>
                  <a:pt x="2683" y="1443"/>
                </a:moveTo>
                <a:cubicBezTo>
                  <a:pt x="2629" y="1467"/>
                  <a:pt x="2579" y="1489"/>
                  <a:pt x="2530" y="1511"/>
                </a:cubicBezTo>
                <a:cubicBezTo>
                  <a:pt x="2570" y="1476"/>
                  <a:pt x="2637" y="1447"/>
                  <a:pt x="2683" y="1443"/>
                </a:cubicBezTo>
                <a:close/>
                <a:moveTo>
                  <a:pt x="2634" y="981"/>
                </a:moveTo>
                <a:cubicBezTo>
                  <a:pt x="2626" y="1006"/>
                  <a:pt x="2611" y="1030"/>
                  <a:pt x="2580" y="1044"/>
                </a:cubicBezTo>
                <a:cubicBezTo>
                  <a:pt x="2573" y="995"/>
                  <a:pt x="2565" y="950"/>
                  <a:pt x="2558" y="904"/>
                </a:cubicBezTo>
                <a:cubicBezTo>
                  <a:pt x="2556" y="905"/>
                  <a:pt x="2553" y="905"/>
                  <a:pt x="2550" y="905"/>
                </a:cubicBezTo>
                <a:cubicBezTo>
                  <a:pt x="2550" y="951"/>
                  <a:pt x="2550" y="998"/>
                  <a:pt x="2550" y="1045"/>
                </a:cubicBezTo>
                <a:cubicBezTo>
                  <a:pt x="2515" y="1037"/>
                  <a:pt x="2486" y="1002"/>
                  <a:pt x="2468" y="927"/>
                </a:cubicBezTo>
                <a:cubicBezTo>
                  <a:pt x="2445" y="829"/>
                  <a:pt x="2469" y="739"/>
                  <a:pt x="2537" y="660"/>
                </a:cubicBezTo>
                <a:cubicBezTo>
                  <a:pt x="2633" y="733"/>
                  <a:pt x="2666" y="877"/>
                  <a:pt x="2634" y="981"/>
                </a:cubicBezTo>
                <a:close/>
                <a:moveTo>
                  <a:pt x="2669" y="980"/>
                </a:moveTo>
                <a:cubicBezTo>
                  <a:pt x="2710" y="917"/>
                  <a:pt x="2763" y="873"/>
                  <a:pt x="2823" y="836"/>
                </a:cubicBezTo>
                <a:cubicBezTo>
                  <a:pt x="2746" y="931"/>
                  <a:pt x="2705" y="969"/>
                  <a:pt x="2669" y="980"/>
                </a:cubicBezTo>
                <a:close/>
                <a:moveTo>
                  <a:pt x="2466" y="274"/>
                </a:moveTo>
                <a:cubicBezTo>
                  <a:pt x="2537" y="253"/>
                  <a:pt x="2586" y="204"/>
                  <a:pt x="2632" y="150"/>
                </a:cubicBezTo>
                <a:cubicBezTo>
                  <a:pt x="2639" y="142"/>
                  <a:pt x="2646" y="133"/>
                  <a:pt x="2653" y="125"/>
                </a:cubicBezTo>
                <a:cubicBezTo>
                  <a:pt x="2654" y="124"/>
                  <a:pt x="2656" y="124"/>
                  <a:pt x="2661" y="124"/>
                </a:cubicBezTo>
                <a:cubicBezTo>
                  <a:pt x="2680" y="210"/>
                  <a:pt x="2704" y="295"/>
                  <a:pt x="2761" y="368"/>
                </a:cubicBezTo>
                <a:cubicBezTo>
                  <a:pt x="2827" y="310"/>
                  <a:pt x="2845" y="234"/>
                  <a:pt x="2848" y="155"/>
                </a:cubicBezTo>
                <a:cubicBezTo>
                  <a:pt x="2851" y="97"/>
                  <a:pt x="2835" y="46"/>
                  <a:pt x="2802" y="0"/>
                </a:cubicBezTo>
                <a:cubicBezTo>
                  <a:pt x="2611" y="0"/>
                  <a:pt x="2611" y="0"/>
                  <a:pt x="2611" y="0"/>
                </a:cubicBezTo>
                <a:cubicBezTo>
                  <a:pt x="2617" y="1"/>
                  <a:pt x="2623" y="4"/>
                  <a:pt x="2629" y="7"/>
                </a:cubicBezTo>
                <a:cubicBezTo>
                  <a:pt x="2593" y="53"/>
                  <a:pt x="2559" y="97"/>
                  <a:pt x="2524" y="141"/>
                </a:cubicBezTo>
                <a:cubicBezTo>
                  <a:pt x="2526" y="143"/>
                  <a:pt x="2529" y="144"/>
                  <a:pt x="2531" y="146"/>
                </a:cubicBezTo>
                <a:cubicBezTo>
                  <a:pt x="2569" y="107"/>
                  <a:pt x="2608" y="68"/>
                  <a:pt x="2653" y="22"/>
                </a:cubicBezTo>
                <a:cubicBezTo>
                  <a:pt x="2653" y="96"/>
                  <a:pt x="2615" y="142"/>
                  <a:pt x="2575" y="183"/>
                </a:cubicBezTo>
                <a:cubicBezTo>
                  <a:pt x="2536" y="222"/>
                  <a:pt x="2491" y="257"/>
                  <a:pt x="2428" y="257"/>
                </a:cubicBezTo>
                <a:cubicBezTo>
                  <a:pt x="2455" y="155"/>
                  <a:pt x="2509" y="74"/>
                  <a:pt x="2586" y="7"/>
                </a:cubicBezTo>
                <a:cubicBezTo>
                  <a:pt x="2590" y="3"/>
                  <a:pt x="2594" y="1"/>
                  <a:pt x="2598" y="0"/>
                </a:cubicBezTo>
                <a:cubicBezTo>
                  <a:pt x="2411" y="0"/>
                  <a:pt x="2411" y="0"/>
                  <a:pt x="2411" y="0"/>
                </a:cubicBezTo>
                <a:cubicBezTo>
                  <a:pt x="2449" y="15"/>
                  <a:pt x="2488" y="23"/>
                  <a:pt x="2531" y="21"/>
                </a:cubicBezTo>
                <a:cubicBezTo>
                  <a:pt x="2531" y="20"/>
                  <a:pt x="2532" y="23"/>
                  <a:pt x="2533" y="24"/>
                </a:cubicBezTo>
                <a:cubicBezTo>
                  <a:pt x="2467" y="98"/>
                  <a:pt x="2415" y="196"/>
                  <a:pt x="2403" y="270"/>
                </a:cubicBezTo>
                <a:cubicBezTo>
                  <a:pt x="2423" y="282"/>
                  <a:pt x="2444" y="280"/>
                  <a:pt x="2466" y="274"/>
                </a:cubicBezTo>
                <a:close/>
                <a:moveTo>
                  <a:pt x="2685" y="108"/>
                </a:moveTo>
                <a:cubicBezTo>
                  <a:pt x="2687" y="76"/>
                  <a:pt x="2685" y="37"/>
                  <a:pt x="2727" y="17"/>
                </a:cubicBezTo>
                <a:cubicBezTo>
                  <a:pt x="2746" y="57"/>
                  <a:pt x="2743" y="100"/>
                  <a:pt x="2758" y="138"/>
                </a:cubicBezTo>
                <a:cubicBezTo>
                  <a:pt x="2774" y="97"/>
                  <a:pt x="2754" y="56"/>
                  <a:pt x="2756" y="13"/>
                </a:cubicBezTo>
                <a:cubicBezTo>
                  <a:pt x="2785" y="25"/>
                  <a:pt x="2806" y="44"/>
                  <a:pt x="2814" y="71"/>
                </a:cubicBezTo>
                <a:cubicBezTo>
                  <a:pt x="2843" y="166"/>
                  <a:pt x="2822" y="252"/>
                  <a:pt x="2769" y="335"/>
                </a:cubicBezTo>
                <a:cubicBezTo>
                  <a:pt x="2723" y="280"/>
                  <a:pt x="2680" y="171"/>
                  <a:pt x="2685" y="108"/>
                </a:cubicBezTo>
                <a:close/>
                <a:moveTo>
                  <a:pt x="1917" y="2102"/>
                </a:moveTo>
                <a:cubicBezTo>
                  <a:pt x="1881" y="2113"/>
                  <a:pt x="1849" y="2138"/>
                  <a:pt x="1812" y="2160"/>
                </a:cubicBezTo>
                <a:cubicBezTo>
                  <a:pt x="1801" y="2061"/>
                  <a:pt x="1760" y="1974"/>
                  <a:pt x="1698" y="1890"/>
                </a:cubicBezTo>
                <a:cubicBezTo>
                  <a:pt x="1694" y="1898"/>
                  <a:pt x="1690" y="1903"/>
                  <a:pt x="1690" y="1907"/>
                </a:cubicBezTo>
                <a:cubicBezTo>
                  <a:pt x="1693" y="1959"/>
                  <a:pt x="1668" y="2002"/>
                  <a:pt x="1648" y="2046"/>
                </a:cubicBezTo>
                <a:cubicBezTo>
                  <a:pt x="1632" y="2083"/>
                  <a:pt x="1612" y="2118"/>
                  <a:pt x="1593" y="2154"/>
                </a:cubicBezTo>
                <a:cubicBezTo>
                  <a:pt x="1566" y="2147"/>
                  <a:pt x="1535" y="2139"/>
                  <a:pt x="1505" y="2130"/>
                </a:cubicBezTo>
                <a:cubicBezTo>
                  <a:pt x="1475" y="2122"/>
                  <a:pt x="1445" y="2111"/>
                  <a:pt x="1412" y="2101"/>
                </a:cubicBezTo>
                <a:cubicBezTo>
                  <a:pt x="1406" y="2121"/>
                  <a:pt x="1404" y="2141"/>
                  <a:pt x="1405" y="2160"/>
                </a:cubicBezTo>
                <a:cubicBezTo>
                  <a:pt x="1405" y="2160"/>
                  <a:pt x="1405" y="2160"/>
                  <a:pt x="1405" y="2161"/>
                </a:cubicBezTo>
                <a:cubicBezTo>
                  <a:pt x="1427" y="2161"/>
                  <a:pt x="1427" y="2161"/>
                  <a:pt x="1427" y="2161"/>
                </a:cubicBezTo>
                <a:cubicBezTo>
                  <a:pt x="1427" y="2160"/>
                  <a:pt x="1427" y="2160"/>
                  <a:pt x="1427" y="2160"/>
                </a:cubicBezTo>
                <a:cubicBezTo>
                  <a:pt x="1427" y="2160"/>
                  <a:pt x="1427" y="2160"/>
                  <a:pt x="1427" y="2160"/>
                </a:cubicBezTo>
                <a:cubicBezTo>
                  <a:pt x="1425" y="2151"/>
                  <a:pt x="1427" y="2142"/>
                  <a:pt x="1427" y="2136"/>
                </a:cubicBezTo>
                <a:cubicBezTo>
                  <a:pt x="1461" y="2144"/>
                  <a:pt x="1493" y="2152"/>
                  <a:pt x="1525" y="2157"/>
                </a:cubicBezTo>
                <a:cubicBezTo>
                  <a:pt x="1529" y="2158"/>
                  <a:pt x="1533" y="2159"/>
                  <a:pt x="1536" y="2160"/>
                </a:cubicBezTo>
                <a:cubicBezTo>
                  <a:pt x="1537" y="2160"/>
                  <a:pt x="1538" y="2160"/>
                  <a:pt x="1539" y="2161"/>
                </a:cubicBezTo>
                <a:cubicBezTo>
                  <a:pt x="1622" y="2161"/>
                  <a:pt x="1622" y="2161"/>
                  <a:pt x="1622" y="2161"/>
                </a:cubicBezTo>
                <a:cubicBezTo>
                  <a:pt x="1622" y="2160"/>
                  <a:pt x="1622" y="2160"/>
                  <a:pt x="1622" y="2160"/>
                </a:cubicBezTo>
                <a:cubicBezTo>
                  <a:pt x="1626" y="2140"/>
                  <a:pt x="1633" y="2119"/>
                  <a:pt x="1645" y="2099"/>
                </a:cubicBezTo>
                <a:cubicBezTo>
                  <a:pt x="1670" y="2052"/>
                  <a:pt x="1698" y="2007"/>
                  <a:pt x="1713" y="1950"/>
                </a:cubicBezTo>
                <a:cubicBezTo>
                  <a:pt x="1728" y="1978"/>
                  <a:pt x="1745" y="2005"/>
                  <a:pt x="1757" y="2034"/>
                </a:cubicBezTo>
                <a:cubicBezTo>
                  <a:pt x="1774" y="2075"/>
                  <a:pt x="1786" y="2116"/>
                  <a:pt x="1788" y="2160"/>
                </a:cubicBezTo>
                <a:cubicBezTo>
                  <a:pt x="1788" y="2160"/>
                  <a:pt x="1788" y="2160"/>
                  <a:pt x="1789" y="2161"/>
                </a:cubicBezTo>
                <a:cubicBezTo>
                  <a:pt x="1851" y="2161"/>
                  <a:pt x="1851" y="2161"/>
                  <a:pt x="1851" y="2161"/>
                </a:cubicBezTo>
                <a:cubicBezTo>
                  <a:pt x="1852" y="2160"/>
                  <a:pt x="1852" y="2160"/>
                  <a:pt x="1852" y="2160"/>
                </a:cubicBezTo>
                <a:cubicBezTo>
                  <a:pt x="1868" y="2146"/>
                  <a:pt x="1889" y="2137"/>
                  <a:pt x="1908" y="2127"/>
                </a:cubicBezTo>
                <a:cubicBezTo>
                  <a:pt x="1926" y="2116"/>
                  <a:pt x="1948" y="2110"/>
                  <a:pt x="1972" y="2122"/>
                </a:cubicBezTo>
                <a:cubicBezTo>
                  <a:pt x="1967" y="2135"/>
                  <a:pt x="1961" y="2147"/>
                  <a:pt x="1956" y="2160"/>
                </a:cubicBezTo>
                <a:cubicBezTo>
                  <a:pt x="1955" y="2160"/>
                  <a:pt x="1955" y="2160"/>
                  <a:pt x="1955" y="2161"/>
                </a:cubicBezTo>
                <a:cubicBezTo>
                  <a:pt x="1980" y="2161"/>
                  <a:pt x="1980" y="2161"/>
                  <a:pt x="1980" y="2161"/>
                </a:cubicBezTo>
                <a:cubicBezTo>
                  <a:pt x="1980" y="2160"/>
                  <a:pt x="1980" y="2160"/>
                  <a:pt x="1981" y="2160"/>
                </a:cubicBezTo>
                <a:cubicBezTo>
                  <a:pt x="1994" y="2141"/>
                  <a:pt x="2013" y="2125"/>
                  <a:pt x="2042" y="2115"/>
                </a:cubicBezTo>
                <a:cubicBezTo>
                  <a:pt x="1995" y="2097"/>
                  <a:pt x="1954" y="2090"/>
                  <a:pt x="1917" y="2102"/>
                </a:cubicBezTo>
                <a:close/>
                <a:moveTo>
                  <a:pt x="121" y="115"/>
                </a:moveTo>
                <a:cubicBezTo>
                  <a:pt x="137" y="79"/>
                  <a:pt x="133" y="39"/>
                  <a:pt x="129" y="0"/>
                </a:cubicBezTo>
                <a:cubicBezTo>
                  <a:pt x="109" y="0"/>
                  <a:pt x="109" y="0"/>
                  <a:pt x="109" y="0"/>
                </a:cubicBezTo>
                <a:cubicBezTo>
                  <a:pt x="115" y="53"/>
                  <a:pt x="113" y="105"/>
                  <a:pt x="76" y="151"/>
                </a:cubicBezTo>
                <a:cubicBezTo>
                  <a:pt x="54" y="179"/>
                  <a:pt x="37" y="212"/>
                  <a:pt x="0" y="236"/>
                </a:cubicBezTo>
                <a:cubicBezTo>
                  <a:pt x="0" y="259"/>
                  <a:pt x="0" y="259"/>
                  <a:pt x="0" y="259"/>
                </a:cubicBezTo>
                <a:cubicBezTo>
                  <a:pt x="3" y="259"/>
                  <a:pt x="5" y="258"/>
                  <a:pt x="7" y="257"/>
                </a:cubicBezTo>
                <a:cubicBezTo>
                  <a:pt x="59" y="221"/>
                  <a:pt x="97" y="172"/>
                  <a:pt x="121" y="115"/>
                </a:cubicBezTo>
                <a:close/>
                <a:moveTo>
                  <a:pt x="1024" y="90"/>
                </a:moveTo>
                <a:cubicBezTo>
                  <a:pt x="996" y="65"/>
                  <a:pt x="982" y="33"/>
                  <a:pt x="970" y="0"/>
                </a:cubicBezTo>
                <a:cubicBezTo>
                  <a:pt x="945" y="0"/>
                  <a:pt x="945" y="0"/>
                  <a:pt x="945" y="0"/>
                </a:cubicBezTo>
                <a:cubicBezTo>
                  <a:pt x="953" y="25"/>
                  <a:pt x="963" y="50"/>
                  <a:pt x="977" y="75"/>
                </a:cubicBezTo>
                <a:cubicBezTo>
                  <a:pt x="947" y="66"/>
                  <a:pt x="916" y="59"/>
                  <a:pt x="887" y="46"/>
                </a:cubicBezTo>
                <a:cubicBezTo>
                  <a:pt x="857" y="34"/>
                  <a:pt x="829" y="19"/>
                  <a:pt x="803" y="0"/>
                </a:cubicBezTo>
                <a:cubicBezTo>
                  <a:pt x="767" y="0"/>
                  <a:pt x="767" y="0"/>
                  <a:pt x="767" y="0"/>
                </a:cubicBezTo>
                <a:cubicBezTo>
                  <a:pt x="842" y="59"/>
                  <a:pt x="930" y="92"/>
                  <a:pt x="1030" y="108"/>
                </a:cubicBezTo>
                <a:cubicBezTo>
                  <a:pt x="1027" y="99"/>
                  <a:pt x="1027" y="93"/>
                  <a:pt x="1024" y="90"/>
                </a:cubicBezTo>
                <a:close/>
                <a:moveTo>
                  <a:pt x="39" y="0"/>
                </a:moveTo>
                <a:cubicBezTo>
                  <a:pt x="38" y="7"/>
                  <a:pt x="37" y="14"/>
                  <a:pt x="37" y="20"/>
                </a:cubicBezTo>
                <a:cubicBezTo>
                  <a:pt x="36" y="34"/>
                  <a:pt x="35" y="48"/>
                  <a:pt x="35" y="61"/>
                </a:cubicBezTo>
                <a:cubicBezTo>
                  <a:pt x="48" y="42"/>
                  <a:pt x="55" y="21"/>
                  <a:pt x="58" y="0"/>
                </a:cubicBezTo>
                <a:lnTo>
                  <a:pt x="39" y="0"/>
                </a:lnTo>
                <a:close/>
                <a:moveTo>
                  <a:pt x="627" y="188"/>
                </a:moveTo>
                <a:cubicBezTo>
                  <a:pt x="673" y="167"/>
                  <a:pt x="707" y="144"/>
                  <a:pt x="726" y="110"/>
                </a:cubicBezTo>
                <a:cubicBezTo>
                  <a:pt x="743" y="78"/>
                  <a:pt x="748" y="39"/>
                  <a:pt x="759" y="0"/>
                </a:cubicBezTo>
                <a:cubicBezTo>
                  <a:pt x="730" y="0"/>
                  <a:pt x="730" y="0"/>
                  <a:pt x="730" y="0"/>
                </a:cubicBezTo>
                <a:cubicBezTo>
                  <a:pt x="736" y="29"/>
                  <a:pt x="723" y="57"/>
                  <a:pt x="714" y="85"/>
                </a:cubicBezTo>
                <a:cubicBezTo>
                  <a:pt x="708" y="106"/>
                  <a:pt x="697" y="126"/>
                  <a:pt x="672" y="134"/>
                </a:cubicBezTo>
                <a:cubicBezTo>
                  <a:pt x="655" y="90"/>
                  <a:pt x="642" y="49"/>
                  <a:pt x="622" y="10"/>
                </a:cubicBezTo>
                <a:cubicBezTo>
                  <a:pt x="621" y="7"/>
                  <a:pt x="619" y="3"/>
                  <a:pt x="618" y="0"/>
                </a:cubicBezTo>
                <a:cubicBezTo>
                  <a:pt x="595" y="0"/>
                  <a:pt x="595" y="0"/>
                  <a:pt x="595" y="0"/>
                </a:cubicBezTo>
                <a:cubicBezTo>
                  <a:pt x="605" y="20"/>
                  <a:pt x="614" y="42"/>
                  <a:pt x="624" y="63"/>
                </a:cubicBezTo>
                <a:cubicBezTo>
                  <a:pt x="641" y="101"/>
                  <a:pt x="650" y="139"/>
                  <a:pt x="627" y="188"/>
                </a:cubicBezTo>
                <a:close/>
                <a:moveTo>
                  <a:pt x="66" y="566"/>
                </a:moveTo>
                <a:cubicBezTo>
                  <a:pt x="44" y="567"/>
                  <a:pt x="22" y="569"/>
                  <a:pt x="0" y="571"/>
                </a:cubicBezTo>
                <a:cubicBezTo>
                  <a:pt x="0" y="593"/>
                  <a:pt x="0" y="593"/>
                  <a:pt x="0" y="593"/>
                </a:cubicBezTo>
                <a:cubicBezTo>
                  <a:pt x="16" y="593"/>
                  <a:pt x="32" y="591"/>
                  <a:pt x="49" y="589"/>
                </a:cubicBezTo>
                <a:cubicBezTo>
                  <a:pt x="40" y="628"/>
                  <a:pt x="19" y="653"/>
                  <a:pt x="0" y="679"/>
                </a:cubicBezTo>
                <a:cubicBezTo>
                  <a:pt x="0" y="717"/>
                  <a:pt x="0" y="717"/>
                  <a:pt x="0" y="717"/>
                </a:cubicBezTo>
                <a:cubicBezTo>
                  <a:pt x="32" y="682"/>
                  <a:pt x="56" y="641"/>
                  <a:pt x="70" y="594"/>
                </a:cubicBezTo>
                <a:cubicBezTo>
                  <a:pt x="72" y="587"/>
                  <a:pt x="68" y="579"/>
                  <a:pt x="66" y="566"/>
                </a:cubicBezTo>
                <a:close/>
                <a:moveTo>
                  <a:pt x="1614" y="933"/>
                </a:moveTo>
                <a:cubicBezTo>
                  <a:pt x="1661" y="949"/>
                  <a:pt x="1702" y="956"/>
                  <a:pt x="1739" y="944"/>
                </a:cubicBezTo>
                <a:cubicBezTo>
                  <a:pt x="1775" y="932"/>
                  <a:pt x="1806" y="906"/>
                  <a:pt x="1843" y="884"/>
                </a:cubicBezTo>
                <a:cubicBezTo>
                  <a:pt x="1856" y="983"/>
                  <a:pt x="1898" y="1069"/>
                  <a:pt x="1961" y="1152"/>
                </a:cubicBezTo>
                <a:cubicBezTo>
                  <a:pt x="1965" y="1143"/>
                  <a:pt x="1969" y="1139"/>
                  <a:pt x="1969" y="1135"/>
                </a:cubicBezTo>
                <a:cubicBezTo>
                  <a:pt x="1965" y="1083"/>
                  <a:pt x="1989" y="1040"/>
                  <a:pt x="2008" y="995"/>
                </a:cubicBezTo>
                <a:cubicBezTo>
                  <a:pt x="2024" y="958"/>
                  <a:pt x="2043" y="923"/>
                  <a:pt x="2061" y="886"/>
                </a:cubicBezTo>
                <a:cubicBezTo>
                  <a:pt x="2089" y="893"/>
                  <a:pt x="2120" y="900"/>
                  <a:pt x="2150" y="908"/>
                </a:cubicBezTo>
                <a:cubicBezTo>
                  <a:pt x="2181" y="917"/>
                  <a:pt x="2211" y="927"/>
                  <a:pt x="2243" y="936"/>
                </a:cubicBezTo>
                <a:cubicBezTo>
                  <a:pt x="2267" y="862"/>
                  <a:pt x="2225" y="800"/>
                  <a:pt x="2185" y="740"/>
                </a:cubicBezTo>
                <a:cubicBezTo>
                  <a:pt x="2144" y="679"/>
                  <a:pt x="2088" y="635"/>
                  <a:pt x="2008" y="639"/>
                </a:cubicBezTo>
                <a:cubicBezTo>
                  <a:pt x="2011" y="596"/>
                  <a:pt x="2015" y="557"/>
                  <a:pt x="2016" y="518"/>
                </a:cubicBezTo>
                <a:cubicBezTo>
                  <a:pt x="2016" y="479"/>
                  <a:pt x="2014" y="440"/>
                  <a:pt x="2013" y="394"/>
                </a:cubicBezTo>
                <a:cubicBezTo>
                  <a:pt x="2105" y="477"/>
                  <a:pt x="2206" y="519"/>
                  <a:pt x="2329" y="497"/>
                </a:cubicBezTo>
                <a:cubicBezTo>
                  <a:pt x="2337" y="464"/>
                  <a:pt x="2322" y="436"/>
                  <a:pt x="2313" y="407"/>
                </a:cubicBezTo>
                <a:cubicBezTo>
                  <a:pt x="2290" y="334"/>
                  <a:pt x="2238" y="284"/>
                  <a:pt x="2178" y="240"/>
                </a:cubicBezTo>
                <a:cubicBezTo>
                  <a:pt x="2110" y="191"/>
                  <a:pt x="2032" y="165"/>
                  <a:pt x="1949" y="139"/>
                </a:cubicBezTo>
                <a:cubicBezTo>
                  <a:pt x="1934" y="92"/>
                  <a:pt x="1918" y="46"/>
                  <a:pt x="1898" y="0"/>
                </a:cubicBezTo>
                <a:cubicBezTo>
                  <a:pt x="1843" y="0"/>
                  <a:pt x="1843" y="0"/>
                  <a:pt x="1843" y="0"/>
                </a:cubicBezTo>
                <a:cubicBezTo>
                  <a:pt x="1870" y="53"/>
                  <a:pt x="1893" y="107"/>
                  <a:pt x="1915" y="163"/>
                </a:cubicBezTo>
                <a:cubicBezTo>
                  <a:pt x="1895" y="179"/>
                  <a:pt x="1875" y="192"/>
                  <a:pt x="1858" y="208"/>
                </a:cubicBezTo>
                <a:cubicBezTo>
                  <a:pt x="1804" y="260"/>
                  <a:pt x="1767" y="322"/>
                  <a:pt x="1753" y="395"/>
                </a:cubicBezTo>
                <a:cubicBezTo>
                  <a:pt x="1746" y="430"/>
                  <a:pt x="1750" y="467"/>
                  <a:pt x="1751" y="503"/>
                </a:cubicBezTo>
                <a:cubicBezTo>
                  <a:pt x="1751" y="518"/>
                  <a:pt x="1763" y="523"/>
                  <a:pt x="1777" y="525"/>
                </a:cubicBezTo>
                <a:cubicBezTo>
                  <a:pt x="1817" y="528"/>
                  <a:pt x="1848" y="508"/>
                  <a:pt x="1878" y="489"/>
                </a:cubicBezTo>
                <a:cubicBezTo>
                  <a:pt x="1903" y="474"/>
                  <a:pt x="1923" y="452"/>
                  <a:pt x="1947" y="431"/>
                </a:cubicBezTo>
                <a:cubicBezTo>
                  <a:pt x="1962" y="496"/>
                  <a:pt x="1960" y="561"/>
                  <a:pt x="1961" y="629"/>
                </a:cubicBezTo>
                <a:cubicBezTo>
                  <a:pt x="1940" y="622"/>
                  <a:pt x="1923" y="612"/>
                  <a:pt x="1905" y="609"/>
                </a:cubicBezTo>
                <a:cubicBezTo>
                  <a:pt x="1859" y="600"/>
                  <a:pt x="1822" y="621"/>
                  <a:pt x="1792" y="651"/>
                </a:cubicBezTo>
                <a:cubicBezTo>
                  <a:pt x="1758" y="683"/>
                  <a:pt x="1734" y="723"/>
                  <a:pt x="1721" y="768"/>
                </a:cubicBezTo>
                <a:cubicBezTo>
                  <a:pt x="1714" y="792"/>
                  <a:pt x="1706" y="816"/>
                  <a:pt x="1697" y="840"/>
                </a:cubicBezTo>
                <a:cubicBezTo>
                  <a:pt x="1683" y="879"/>
                  <a:pt x="1663" y="914"/>
                  <a:pt x="1614" y="933"/>
                </a:cubicBezTo>
                <a:close/>
                <a:moveTo>
                  <a:pt x="1936" y="396"/>
                </a:moveTo>
                <a:cubicBezTo>
                  <a:pt x="1927" y="413"/>
                  <a:pt x="1917" y="431"/>
                  <a:pt x="1903" y="444"/>
                </a:cubicBezTo>
                <a:cubicBezTo>
                  <a:pt x="1869" y="476"/>
                  <a:pt x="1831" y="502"/>
                  <a:pt x="1781" y="504"/>
                </a:cubicBezTo>
                <a:cubicBezTo>
                  <a:pt x="1740" y="408"/>
                  <a:pt x="1819" y="236"/>
                  <a:pt x="1901" y="238"/>
                </a:cubicBezTo>
                <a:cubicBezTo>
                  <a:pt x="1907" y="300"/>
                  <a:pt x="1871" y="349"/>
                  <a:pt x="1850" y="409"/>
                </a:cubicBezTo>
                <a:cubicBezTo>
                  <a:pt x="1895" y="368"/>
                  <a:pt x="1905" y="314"/>
                  <a:pt x="1928" y="266"/>
                </a:cubicBezTo>
                <a:cubicBezTo>
                  <a:pt x="1962" y="312"/>
                  <a:pt x="1960" y="354"/>
                  <a:pt x="1936" y="396"/>
                </a:cubicBezTo>
                <a:close/>
                <a:moveTo>
                  <a:pt x="2125" y="708"/>
                </a:moveTo>
                <a:cubicBezTo>
                  <a:pt x="2175" y="755"/>
                  <a:pt x="2209" y="811"/>
                  <a:pt x="2228" y="877"/>
                </a:cubicBezTo>
                <a:cubicBezTo>
                  <a:pt x="2230" y="886"/>
                  <a:pt x="2228" y="896"/>
                  <a:pt x="2228" y="901"/>
                </a:cubicBezTo>
                <a:cubicBezTo>
                  <a:pt x="2194" y="894"/>
                  <a:pt x="2162" y="887"/>
                  <a:pt x="2130" y="882"/>
                </a:cubicBezTo>
                <a:cubicBezTo>
                  <a:pt x="2101" y="877"/>
                  <a:pt x="2076" y="867"/>
                  <a:pt x="2060" y="849"/>
                </a:cubicBezTo>
                <a:cubicBezTo>
                  <a:pt x="2057" y="817"/>
                  <a:pt x="2054" y="789"/>
                  <a:pt x="2051" y="758"/>
                </a:cubicBezTo>
                <a:cubicBezTo>
                  <a:pt x="2078" y="775"/>
                  <a:pt x="2101" y="790"/>
                  <a:pt x="2123" y="804"/>
                </a:cubicBezTo>
                <a:cubicBezTo>
                  <a:pt x="2098" y="769"/>
                  <a:pt x="2059" y="747"/>
                  <a:pt x="2048" y="703"/>
                </a:cubicBezTo>
                <a:cubicBezTo>
                  <a:pt x="2083" y="684"/>
                  <a:pt x="2101" y="685"/>
                  <a:pt x="2125" y="708"/>
                </a:cubicBezTo>
                <a:close/>
                <a:moveTo>
                  <a:pt x="1988" y="259"/>
                </a:moveTo>
                <a:cubicBezTo>
                  <a:pt x="2030" y="285"/>
                  <a:pt x="2069" y="309"/>
                  <a:pt x="2108" y="333"/>
                </a:cubicBezTo>
                <a:cubicBezTo>
                  <a:pt x="2110" y="331"/>
                  <a:pt x="2111" y="329"/>
                  <a:pt x="2113" y="327"/>
                </a:cubicBezTo>
                <a:cubicBezTo>
                  <a:pt x="2078" y="296"/>
                  <a:pt x="2042" y="266"/>
                  <a:pt x="2007" y="236"/>
                </a:cubicBezTo>
                <a:cubicBezTo>
                  <a:pt x="2036" y="214"/>
                  <a:pt x="2082" y="215"/>
                  <a:pt x="2150" y="250"/>
                </a:cubicBezTo>
                <a:cubicBezTo>
                  <a:pt x="2239" y="296"/>
                  <a:pt x="2292" y="372"/>
                  <a:pt x="2308" y="476"/>
                </a:cubicBezTo>
                <a:cubicBezTo>
                  <a:pt x="2190" y="501"/>
                  <a:pt x="2059" y="433"/>
                  <a:pt x="2001" y="341"/>
                </a:cubicBezTo>
                <a:cubicBezTo>
                  <a:pt x="1987" y="318"/>
                  <a:pt x="1979" y="291"/>
                  <a:pt x="1988" y="259"/>
                </a:cubicBezTo>
                <a:close/>
                <a:moveTo>
                  <a:pt x="1979" y="368"/>
                </a:moveTo>
                <a:cubicBezTo>
                  <a:pt x="2000" y="440"/>
                  <a:pt x="1999" y="509"/>
                  <a:pt x="1988" y="578"/>
                </a:cubicBezTo>
                <a:cubicBezTo>
                  <a:pt x="1966" y="458"/>
                  <a:pt x="1963" y="402"/>
                  <a:pt x="1979" y="368"/>
                </a:cubicBezTo>
                <a:close/>
                <a:moveTo>
                  <a:pt x="1945" y="869"/>
                </a:moveTo>
                <a:cubicBezTo>
                  <a:pt x="1959" y="825"/>
                  <a:pt x="1960" y="777"/>
                  <a:pt x="1986" y="737"/>
                </a:cubicBezTo>
                <a:cubicBezTo>
                  <a:pt x="1992" y="740"/>
                  <a:pt x="1995" y="740"/>
                  <a:pt x="1997" y="742"/>
                </a:cubicBezTo>
                <a:cubicBezTo>
                  <a:pt x="1999" y="743"/>
                  <a:pt x="2002" y="745"/>
                  <a:pt x="2003" y="747"/>
                </a:cubicBezTo>
                <a:cubicBezTo>
                  <a:pt x="2042" y="811"/>
                  <a:pt x="2046" y="876"/>
                  <a:pt x="2011" y="942"/>
                </a:cubicBezTo>
                <a:cubicBezTo>
                  <a:pt x="1986" y="989"/>
                  <a:pt x="1959" y="1035"/>
                  <a:pt x="1945" y="1092"/>
                </a:cubicBezTo>
                <a:cubicBezTo>
                  <a:pt x="1930" y="1064"/>
                  <a:pt x="1912" y="1038"/>
                  <a:pt x="1900" y="1009"/>
                </a:cubicBezTo>
                <a:cubicBezTo>
                  <a:pt x="1877" y="956"/>
                  <a:pt x="1862" y="901"/>
                  <a:pt x="1866" y="842"/>
                </a:cubicBezTo>
                <a:cubicBezTo>
                  <a:pt x="1870" y="774"/>
                  <a:pt x="1894" y="744"/>
                  <a:pt x="1955" y="730"/>
                </a:cubicBezTo>
                <a:cubicBezTo>
                  <a:pt x="1948" y="777"/>
                  <a:pt x="1935" y="822"/>
                  <a:pt x="1945" y="869"/>
                </a:cubicBezTo>
                <a:close/>
                <a:moveTo>
                  <a:pt x="1732" y="801"/>
                </a:moveTo>
                <a:cubicBezTo>
                  <a:pt x="1743" y="766"/>
                  <a:pt x="1763" y="738"/>
                  <a:pt x="1785" y="711"/>
                </a:cubicBezTo>
                <a:cubicBezTo>
                  <a:pt x="1803" y="690"/>
                  <a:pt x="1826" y="677"/>
                  <a:pt x="1858" y="680"/>
                </a:cubicBezTo>
                <a:cubicBezTo>
                  <a:pt x="1842" y="705"/>
                  <a:pt x="1827" y="727"/>
                  <a:pt x="1812" y="750"/>
                </a:cubicBezTo>
                <a:cubicBezTo>
                  <a:pt x="1831" y="739"/>
                  <a:pt x="1845" y="723"/>
                  <a:pt x="1861" y="710"/>
                </a:cubicBezTo>
                <a:cubicBezTo>
                  <a:pt x="1876" y="697"/>
                  <a:pt x="1891" y="681"/>
                  <a:pt x="1917" y="691"/>
                </a:cubicBezTo>
                <a:cubicBezTo>
                  <a:pt x="1899" y="715"/>
                  <a:pt x="1882" y="736"/>
                  <a:pt x="1866" y="759"/>
                </a:cubicBezTo>
                <a:cubicBezTo>
                  <a:pt x="1851" y="783"/>
                  <a:pt x="1856" y="817"/>
                  <a:pt x="1829" y="836"/>
                </a:cubicBezTo>
                <a:cubicBezTo>
                  <a:pt x="1822" y="884"/>
                  <a:pt x="1782" y="899"/>
                  <a:pt x="1747" y="919"/>
                </a:cubicBezTo>
                <a:cubicBezTo>
                  <a:pt x="1729" y="929"/>
                  <a:pt x="1707" y="936"/>
                  <a:pt x="1683" y="925"/>
                </a:cubicBezTo>
                <a:cubicBezTo>
                  <a:pt x="1701" y="881"/>
                  <a:pt x="1720" y="842"/>
                  <a:pt x="1732" y="801"/>
                </a:cubicBezTo>
                <a:close/>
                <a:moveTo>
                  <a:pt x="1452" y="0"/>
                </a:moveTo>
                <a:cubicBezTo>
                  <a:pt x="1427" y="0"/>
                  <a:pt x="1427" y="0"/>
                  <a:pt x="1427" y="0"/>
                </a:cubicBezTo>
                <a:cubicBezTo>
                  <a:pt x="1429" y="3"/>
                  <a:pt x="1431" y="6"/>
                  <a:pt x="1433" y="9"/>
                </a:cubicBezTo>
                <a:cubicBezTo>
                  <a:pt x="1439" y="6"/>
                  <a:pt x="1447" y="4"/>
                  <a:pt x="1452" y="0"/>
                </a:cubicBezTo>
                <a:close/>
                <a:moveTo>
                  <a:pt x="1120" y="346"/>
                </a:moveTo>
                <a:cubicBezTo>
                  <a:pt x="1142" y="357"/>
                  <a:pt x="1167" y="363"/>
                  <a:pt x="1190" y="371"/>
                </a:cubicBezTo>
                <a:cubicBezTo>
                  <a:pt x="1156" y="429"/>
                  <a:pt x="1125" y="484"/>
                  <a:pt x="1092" y="541"/>
                </a:cubicBezTo>
                <a:cubicBezTo>
                  <a:pt x="1103" y="549"/>
                  <a:pt x="1109" y="556"/>
                  <a:pt x="1116" y="557"/>
                </a:cubicBezTo>
                <a:cubicBezTo>
                  <a:pt x="1178" y="567"/>
                  <a:pt x="1239" y="558"/>
                  <a:pt x="1296" y="533"/>
                </a:cubicBezTo>
                <a:cubicBezTo>
                  <a:pt x="1339" y="514"/>
                  <a:pt x="1366" y="474"/>
                  <a:pt x="1394" y="437"/>
                </a:cubicBezTo>
                <a:cubicBezTo>
                  <a:pt x="1419" y="403"/>
                  <a:pt x="1432" y="365"/>
                  <a:pt x="1440" y="325"/>
                </a:cubicBezTo>
                <a:cubicBezTo>
                  <a:pt x="1443" y="310"/>
                  <a:pt x="1447" y="295"/>
                  <a:pt x="1470" y="290"/>
                </a:cubicBezTo>
                <a:cubicBezTo>
                  <a:pt x="1448" y="349"/>
                  <a:pt x="1453" y="405"/>
                  <a:pt x="1465" y="462"/>
                </a:cubicBezTo>
                <a:cubicBezTo>
                  <a:pt x="1478" y="521"/>
                  <a:pt x="1512" y="569"/>
                  <a:pt x="1553" y="614"/>
                </a:cubicBezTo>
                <a:cubicBezTo>
                  <a:pt x="1613" y="558"/>
                  <a:pt x="1638" y="487"/>
                  <a:pt x="1643" y="409"/>
                </a:cubicBezTo>
                <a:cubicBezTo>
                  <a:pt x="1649" y="331"/>
                  <a:pt x="1630" y="259"/>
                  <a:pt x="1573" y="199"/>
                </a:cubicBezTo>
                <a:cubicBezTo>
                  <a:pt x="1619" y="136"/>
                  <a:pt x="1655" y="70"/>
                  <a:pt x="1677" y="0"/>
                </a:cubicBezTo>
                <a:cubicBezTo>
                  <a:pt x="1653" y="0"/>
                  <a:pt x="1653" y="0"/>
                  <a:pt x="1653" y="0"/>
                </a:cubicBezTo>
                <a:cubicBezTo>
                  <a:pt x="1644" y="30"/>
                  <a:pt x="1632" y="58"/>
                  <a:pt x="1618" y="77"/>
                </a:cubicBezTo>
                <a:cubicBezTo>
                  <a:pt x="1626" y="51"/>
                  <a:pt x="1634" y="25"/>
                  <a:pt x="1641" y="0"/>
                </a:cubicBezTo>
                <a:cubicBezTo>
                  <a:pt x="1622" y="0"/>
                  <a:pt x="1622" y="0"/>
                  <a:pt x="1622" y="0"/>
                </a:cubicBezTo>
                <a:cubicBezTo>
                  <a:pt x="1613" y="27"/>
                  <a:pt x="1603" y="54"/>
                  <a:pt x="1589" y="80"/>
                </a:cubicBezTo>
                <a:cubicBezTo>
                  <a:pt x="1550" y="152"/>
                  <a:pt x="1507" y="223"/>
                  <a:pt x="1437" y="275"/>
                </a:cubicBezTo>
                <a:cubicBezTo>
                  <a:pt x="1362" y="178"/>
                  <a:pt x="1190" y="143"/>
                  <a:pt x="1043" y="260"/>
                </a:cubicBezTo>
                <a:cubicBezTo>
                  <a:pt x="1046" y="307"/>
                  <a:pt x="1083" y="328"/>
                  <a:pt x="1120" y="346"/>
                </a:cubicBezTo>
                <a:close/>
                <a:moveTo>
                  <a:pt x="1480" y="348"/>
                </a:moveTo>
                <a:cubicBezTo>
                  <a:pt x="1485" y="317"/>
                  <a:pt x="1498" y="287"/>
                  <a:pt x="1536" y="274"/>
                </a:cubicBezTo>
                <a:cubicBezTo>
                  <a:pt x="1553" y="323"/>
                  <a:pt x="1537" y="376"/>
                  <a:pt x="1565" y="418"/>
                </a:cubicBezTo>
                <a:cubicBezTo>
                  <a:pt x="1566" y="376"/>
                  <a:pt x="1568" y="333"/>
                  <a:pt x="1569" y="284"/>
                </a:cubicBezTo>
                <a:cubicBezTo>
                  <a:pt x="1601" y="300"/>
                  <a:pt x="1611" y="320"/>
                  <a:pt x="1616" y="345"/>
                </a:cubicBezTo>
                <a:cubicBezTo>
                  <a:pt x="1627" y="394"/>
                  <a:pt x="1620" y="442"/>
                  <a:pt x="1606" y="489"/>
                </a:cubicBezTo>
                <a:cubicBezTo>
                  <a:pt x="1596" y="524"/>
                  <a:pt x="1582" y="556"/>
                  <a:pt x="1549" y="583"/>
                </a:cubicBezTo>
                <a:cubicBezTo>
                  <a:pt x="1533" y="556"/>
                  <a:pt x="1516" y="533"/>
                  <a:pt x="1503" y="507"/>
                </a:cubicBezTo>
                <a:cubicBezTo>
                  <a:pt x="1478" y="457"/>
                  <a:pt x="1470" y="403"/>
                  <a:pt x="1480" y="348"/>
                </a:cubicBezTo>
                <a:close/>
                <a:moveTo>
                  <a:pt x="1386" y="349"/>
                </a:moveTo>
                <a:cubicBezTo>
                  <a:pt x="1402" y="381"/>
                  <a:pt x="1391" y="405"/>
                  <a:pt x="1376" y="427"/>
                </a:cubicBezTo>
                <a:cubicBezTo>
                  <a:pt x="1342" y="476"/>
                  <a:pt x="1303" y="518"/>
                  <a:pt x="1239" y="528"/>
                </a:cubicBezTo>
                <a:cubicBezTo>
                  <a:pt x="1202" y="533"/>
                  <a:pt x="1166" y="546"/>
                  <a:pt x="1120" y="536"/>
                </a:cubicBezTo>
                <a:cubicBezTo>
                  <a:pt x="1156" y="485"/>
                  <a:pt x="1171" y="429"/>
                  <a:pt x="1213" y="385"/>
                </a:cubicBezTo>
                <a:cubicBezTo>
                  <a:pt x="1252" y="344"/>
                  <a:pt x="1295" y="315"/>
                  <a:pt x="1362" y="332"/>
                </a:cubicBezTo>
                <a:cubicBezTo>
                  <a:pt x="1350" y="349"/>
                  <a:pt x="1343" y="363"/>
                  <a:pt x="1334" y="374"/>
                </a:cubicBezTo>
                <a:cubicBezTo>
                  <a:pt x="1324" y="386"/>
                  <a:pt x="1311" y="395"/>
                  <a:pt x="1300" y="406"/>
                </a:cubicBezTo>
                <a:cubicBezTo>
                  <a:pt x="1290" y="415"/>
                  <a:pt x="1280" y="424"/>
                  <a:pt x="1270" y="434"/>
                </a:cubicBezTo>
                <a:cubicBezTo>
                  <a:pt x="1321" y="422"/>
                  <a:pt x="1354" y="387"/>
                  <a:pt x="1386" y="349"/>
                </a:cubicBezTo>
                <a:close/>
                <a:moveTo>
                  <a:pt x="1263" y="206"/>
                </a:moveTo>
                <a:cubicBezTo>
                  <a:pt x="1299" y="209"/>
                  <a:pt x="1334" y="218"/>
                  <a:pt x="1358" y="257"/>
                </a:cubicBezTo>
                <a:cubicBezTo>
                  <a:pt x="1299" y="266"/>
                  <a:pt x="1241" y="258"/>
                  <a:pt x="1187" y="283"/>
                </a:cubicBezTo>
                <a:cubicBezTo>
                  <a:pt x="1227" y="285"/>
                  <a:pt x="1266" y="286"/>
                  <a:pt x="1315" y="287"/>
                </a:cubicBezTo>
                <a:cubicBezTo>
                  <a:pt x="1277" y="309"/>
                  <a:pt x="1247" y="328"/>
                  <a:pt x="1216" y="345"/>
                </a:cubicBezTo>
                <a:cubicBezTo>
                  <a:pt x="1212" y="347"/>
                  <a:pt x="1207" y="346"/>
                  <a:pt x="1203" y="346"/>
                </a:cubicBezTo>
                <a:cubicBezTo>
                  <a:pt x="1149" y="339"/>
                  <a:pt x="1100" y="322"/>
                  <a:pt x="1062" y="272"/>
                </a:cubicBezTo>
                <a:cubicBezTo>
                  <a:pt x="1123" y="223"/>
                  <a:pt x="1189" y="201"/>
                  <a:pt x="1263" y="206"/>
                </a:cubicBezTo>
                <a:close/>
                <a:moveTo>
                  <a:pt x="77" y="1588"/>
                </a:moveTo>
                <a:cubicBezTo>
                  <a:pt x="125" y="1591"/>
                  <a:pt x="175" y="1588"/>
                  <a:pt x="220" y="1613"/>
                </a:cubicBezTo>
                <a:cubicBezTo>
                  <a:pt x="223" y="1615"/>
                  <a:pt x="229" y="1614"/>
                  <a:pt x="238" y="1614"/>
                </a:cubicBezTo>
                <a:cubicBezTo>
                  <a:pt x="191" y="1521"/>
                  <a:pt x="132" y="1446"/>
                  <a:pt x="48" y="1391"/>
                </a:cubicBezTo>
                <a:cubicBezTo>
                  <a:pt x="84" y="1368"/>
                  <a:pt x="121" y="1351"/>
                  <a:pt x="148" y="1324"/>
                </a:cubicBezTo>
                <a:cubicBezTo>
                  <a:pt x="175" y="1296"/>
                  <a:pt x="187" y="1256"/>
                  <a:pt x="192" y="1206"/>
                </a:cubicBezTo>
                <a:cubicBezTo>
                  <a:pt x="153" y="1242"/>
                  <a:pt x="113" y="1245"/>
                  <a:pt x="72" y="1241"/>
                </a:cubicBezTo>
                <a:cubicBezTo>
                  <a:pt x="48" y="1238"/>
                  <a:pt x="24" y="1236"/>
                  <a:pt x="0" y="1232"/>
                </a:cubicBezTo>
                <a:cubicBezTo>
                  <a:pt x="0" y="1253"/>
                  <a:pt x="0" y="1253"/>
                  <a:pt x="0" y="1253"/>
                </a:cubicBezTo>
                <a:cubicBezTo>
                  <a:pt x="7" y="1254"/>
                  <a:pt x="14" y="1254"/>
                  <a:pt x="22" y="1255"/>
                </a:cubicBezTo>
                <a:cubicBezTo>
                  <a:pt x="64" y="1262"/>
                  <a:pt x="107" y="1262"/>
                  <a:pt x="155" y="1265"/>
                </a:cubicBezTo>
                <a:cubicBezTo>
                  <a:pt x="154" y="1292"/>
                  <a:pt x="139" y="1308"/>
                  <a:pt x="121" y="1320"/>
                </a:cubicBezTo>
                <a:cubicBezTo>
                  <a:pt x="88" y="1342"/>
                  <a:pt x="57" y="1373"/>
                  <a:pt x="12" y="1358"/>
                </a:cubicBezTo>
                <a:cubicBezTo>
                  <a:pt x="8" y="1360"/>
                  <a:pt x="4" y="1362"/>
                  <a:pt x="0" y="1363"/>
                </a:cubicBezTo>
                <a:cubicBezTo>
                  <a:pt x="0" y="1393"/>
                  <a:pt x="0" y="1393"/>
                  <a:pt x="0" y="1393"/>
                </a:cubicBezTo>
                <a:cubicBezTo>
                  <a:pt x="0" y="1393"/>
                  <a:pt x="0" y="1393"/>
                  <a:pt x="1" y="1394"/>
                </a:cubicBezTo>
                <a:cubicBezTo>
                  <a:pt x="55" y="1416"/>
                  <a:pt x="99" y="1453"/>
                  <a:pt x="136" y="1497"/>
                </a:cubicBezTo>
                <a:cubicBezTo>
                  <a:pt x="157" y="1520"/>
                  <a:pt x="173" y="1548"/>
                  <a:pt x="191" y="1574"/>
                </a:cubicBezTo>
                <a:cubicBezTo>
                  <a:pt x="134" y="1561"/>
                  <a:pt x="81" y="1566"/>
                  <a:pt x="28" y="1568"/>
                </a:cubicBezTo>
                <a:cubicBezTo>
                  <a:pt x="18" y="1568"/>
                  <a:pt x="9" y="1568"/>
                  <a:pt x="0" y="1567"/>
                </a:cubicBezTo>
                <a:cubicBezTo>
                  <a:pt x="0" y="1588"/>
                  <a:pt x="0" y="1588"/>
                  <a:pt x="0" y="1588"/>
                </a:cubicBezTo>
                <a:cubicBezTo>
                  <a:pt x="26" y="1588"/>
                  <a:pt x="51" y="1587"/>
                  <a:pt x="77" y="1588"/>
                </a:cubicBezTo>
                <a:close/>
              </a:path>
            </a:pathLst>
          </a:custGeom>
          <a:solidFill>
            <a:schemeClr val="accent1">
              <a:lumMod val="75000"/>
            </a:schemeClr>
          </a:solidFill>
          <a:ln>
            <a:noFill/>
          </a:ln>
        </p:spPr>
      </p:sp>
      <p:grpSp>
        <p:nvGrpSpPr>
          <p:cNvPr id="7" name="Group 12"/>
          <p:cNvGrpSpPr/>
          <p:nvPr/>
        </p:nvGrpSpPr>
        <p:grpSpPr>
          <a:xfrm>
            <a:off x="2243969" y="1262064"/>
            <a:ext cx="6697028"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953010" y="3862794"/>
            <a:ext cx="125569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8225486" y="6296732"/>
            <a:ext cx="2511385" cy="365125"/>
          </a:xfrm>
        </p:spPr>
        <p:txBody>
          <a:bodyPr/>
          <a:lstStyle>
            <a:lvl1pPr>
              <a:defRPr>
                <a:solidFill>
                  <a:schemeClr val="bg2"/>
                </a:solidFill>
              </a:defRPr>
            </a:lvl1pPr>
          </a:lstStyle>
          <a:p>
            <a:fld id="{1D8BD707-D9CF-40AE-B4C6-C98DA3205C09}" type="datetimeFigureOut">
              <a:rPr lang="en-US" smtClean="0"/>
              <a:pPr/>
              <a:t>10/6/2019</a:t>
            </a:fld>
            <a:endParaRPr lang="en-US"/>
          </a:p>
        </p:txBody>
      </p:sp>
      <p:sp>
        <p:nvSpPr>
          <p:cNvPr id="5" name="Footer Placeholder 4"/>
          <p:cNvSpPr>
            <a:spLocks noGrp="1"/>
          </p:cNvSpPr>
          <p:nvPr>
            <p:ph type="ftr" sz="quarter" idx="11"/>
          </p:nvPr>
        </p:nvSpPr>
        <p:spPr>
          <a:xfrm>
            <a:off x="3699433" y="6296732"/>
            <a:ext cx="3767078" cy="365125"/>
          </a:xfrm>
        </p:spPr>
        <p:txBody>
          <a:bodyPr/>
          <a:lstStyle>
            <a:lvl1pPr algn="ctr">
              <a:defRPr>
                <a:solidFill>
                  <a:schemeClr val="bg2"/>
                </a:solidFill>
              </a:defRPr>
            </a:lvl1pPr>
          </a:lstStyle>
          <a:p>
            <a:endParaRPr lang="el-GR"/>
          </a:p>
        </p:txBody>
      </p:sp>
      <p:sp>
        <p:nvSpPr>
          <p:cNvPr id="6" name="Slide Number Placeholder 5"/>
          <p:cNvSpPr>
            <a:spLocks noGrp="1"/>
          </p:cNvSpPr>
          <p:nvPr>
            <p:ph type="sldNum" sz="quarter" idx="12"/>
          </p:nvPr>
        </p:nvSpPr>
        <p:spPr>
          <a:xfrm>
            <a:off x="424860" y="6296732"/>
            <a:ext cx="2546488" cy="365125"/>
          </a:xfrm>
        </p:spPr>
        <p:txBody>
          <a:bodyPr anchor="ctr"/>
          <a:lstStyle>
            <a:lvl1pPr algn="l">
              <a:defRPr sz="900">
                <a:solidFill>
                  <a:schemeClr val="bg2"/>
                </a:solidFill>
              </a:defRPr>
            </a:lvl1pPr>
          </a:lstStyle>
          <a:p>
            <a:fld id="{B6F15528-21DE-4FAA-801E-634DDDAF4B2B}" type="slidenum">
              <a:rPr lang="el-GR" smtClean="0"/>
              <a:pPr/>
              <a:t>‹#›</a:t>
            </a:fld>
            <a:endParaRPr lang="el-GR"/>
          </a:p>
        </p:txBody>
      </p:sp>
      <p:sp>
        <p:nvSpPr>
          <p:cNvPr id="2" name="Title 1"/>
          <p:cNvSpPr>
            <a:spLocks noGrp="1"/>
          </p:cNvSpPr>
          <p:nvPr>
            <p:ph type="title"/>
          </p:nvPr>
        </p:nvSpPr>
        <p:spPr>
          <a:xfrm>
            <a:off x="2895071" y="1830581"/>
            <a:ext cx="5364547"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3492232" y="4176133"/>
            <a:ext cx="4180584"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smtClean="0"/>
              <a:t>Kλικ για επεξεργασία των στυλ του υποδείγματος</a:t>
            </a: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dirty="0"/>
          </a:p>
        </p:txBody>
      </p:sp>
      <p:sp>
        <p:nvSpPr>
          <p:cNvPr id="3" name="Content Placeholder 2"/>
          <p:cNvSpPr>
            <a:spLocks noGrp="1"/>
          </p:cNvSpPr>
          <p:nvPr>
            <p:ph sz="half" idx="1"/>
          </p:nvPr>
        </p:nvSpPr>
        <p:spPr>
          <a:xfrm>
            <a:off x="2685788" y="2438401"/>
            <a:ext cx="3817306" cy="3657601"/>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897893" y="2438401"/>
            <a:ext cx="3817306" cy="3657601"/>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10/6/2019</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568681" y="566928"/>
            <a:ext cx="8146520" cy="1563624"/>
          </a:xfrm>
        </p:spPr>
        <p:txBody>
          <a:body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2685788" y="2456408"/>
            <a:ext cx="3828468"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2685788" y="3316641"/>
            <a:ext cx="3828468" cy="2779361"/>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886732" y="2456408"/>
            <a:ext cx="3828468"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6886732" y="3316641"/>
            <a:ext cx="3828468" cy="2779361"/>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10/6/2019</a:t>
            </a:fld>
            <a:endParaRPr lang="en-US"/>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10/6/2019</a:t>
            </a:fld>
            <a:endParaRPr lang="en-US"/>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6" name="Freeform 5"/>
          <p:cNvSpPr>
            <a:spLocks noEditPoints="1"/>
          </p:cNvSpPr>
          <p:nvPr/>
        </p:nvSpPr>
        <p:spPr bwMode="auto">
          <a:xfrm>
            <a:off x="1" y="4764"/>
            <a:ext cx="4614189"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1D8BD707-D9CF-40AE-B4C6-C98DA3205C09}" type="datetimeFigureOut">
              <a:rPr lang="en-US" smtClean="0"/>
              <a:pPr/>
              <a:t>10/6/2019</a:t>
            </a:fld>
            <a:endParaRPr lang="en-US"/>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5400">
          <p15:clr>
            <a:srgbClr val="FBAE40"/>
          </p15:clr>
        </p15:guide>
        <p15:guide id="2"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9" name="Freeform 5"/>
          <p:cNvSpPr>
            <a:spLocks noEditPoints="1"/>
          </p:cNvSpPr>
          <p:nvPr/>
        </p:nvSpPr>
        <p:spPr bwMode="auto">
          <a:xfrm>
            <a:off x="6546859" y="0"/>
            <a:ext cx="4614854"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7757391" y="1503907"/>
            <a:ext cx="2954956" cy="1687924"/>
          </a:xfrm>
        </p:spPr>
        <p:txBody>
          <a:bodyPr anchor="b">
            <a:normAutofit/>
          </a:bodyPr>
          <a:lstStyle>
            <a:lvl1pPr>
              <a:lnSpc>
                <a:spcPct val="104000"/>
              </a:lnSpc>
              <a:defRPr sz="2800"/>
            </a:lvl1pPr>
          </a:lstStyle>
          <a:p>
            <a:r>
              <a:rPr lang="el-GR" smtClean="0"/>
              <a:t>Kλικ για επεξεργασία του τίτλου</a:t>
            </a:r>
            <a:endParaRPr lang="en-US" dirty="0"/>
          </a:p>
        </p:txBody>
      </p:sp>
      <p:sp>
        <p:nvSpPr>
          <p:cNvPr id="3" name="Content Placeholder 2"/>
          <p:cNvSpPr>
            <a:spLocks noGrp="1"/>
          </p:cNvSpPr>
          <p:nvPr>
            <p:ph idx="1"/>
          </p:nvPr>
        </p:nvSpPr>
        <p:spPr>
          <a:xfrm>
            <a:off x="446515" y="441414"/>
            <a:ext cx="6955051"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7757391" y="3223805"/>
            <a:ext cx="295495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a:xfrm>
            <a:off x="7760243" y="6286502"/>
            <a:ext cx="2954956" cy="365125"/>
          </a:xfrm>
        </p:spPr>
        <p:txBody>
          <a:bodyPr/>
          <a:lstStyle>
            <a:lvl1pPr algn="l">
              <a:defRPr/>
            </a:lvl1pPr>
          </a:lstStyle>
          <a:p>
            <a:fld id="{1D8BD707-D9CF-40AE-B4C6-C98DA3205C09}" type="datetimeFigureOut">
              <a:rPr lang="en-US" smtClean="0"/>
              <a:pPr/>
              <a:t>10/6/2019</a:t>
            </a:fld>
            <a:endParaRPr lang="en-US"/>
          </a:p>
        </p:txBody>
      </p:sp>
      <p:sp>
        <p:nvSpPr>
          <p:cNvPr id="6" name="Footer Placeholder 5"/>
          <p:cNvSpPr>
            <a:spLocks noGrp="1"/>
          </p:cNvSpPr>
          <p:nvPr>
            <p:ph type="ftr" sz="quarter" idx="11"/>
          </p:nvPr>
        </p:nvSpPr>
        <p:spPr>
          <a:xfrm>
            <a:off x="446515" y="6286502"/>
            <a:ext cx="6955051" cy="365125"/>
          </a:xfrm>
        </p:spPr>
        <p:txBody>
          <a:bodyPr/>
          <a:lstStyle>
            <a:lvl1pPr algn="l">
              <a:defRPr/>
            </a:lvl1pPr>
          </a:lstStyle>
          <a:p>
            <a:endParaRPr lang="el-GR"/>
          </a:p>
        </p:txBody>
      </p:sp>
      <p:sp>
        <p:nvSpPr>
          <p:cNvPr id="7" name="Slide Number Placeholder 6"/>
          <p:cNvSpPr>
            <a:spLocks noGrp="1"/>
          </p:cNvSpPr>
          <p:nvPr>
            <p:ph type="sldNum" sz="quarter" idx="12"/>
          </p:nvPr>
        </p:nvSpPr>
        <p:spPr>
          <a:xfrm>
            <a:off x="7757391" y="373606"/>
            <a:ext cx="2954956" cy="816481"/>
          </a:xfrm>
        </p:spPr>
        <p:txBody>
          <a:bodyPr anchor="t"/>
          <a:lstStyle>
            <a:lvl1pPr algn="l">
              <a:defRPr sz="3800"/>
            </a:lvl1pPr>
          </a:lstStyle>
          <a:p>
            <a:fld id="{B6F15528-21DE-4FAA-801E-634DDDAF4B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5400">
          <p15:clr>
            <a:srgbClr val="FBAE40"/>
          </p15:clr>
        </p15:guide>
        <p15:guide id="2"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0" name="Freeform 5"/>
          <p:cNvSpPr>
            <a:spLocks noEditPoints="1"/>
          </p:cNvSpPr>
          <p:nvPr/>
        </p:nvSpPr>
        <p:spPr bwMode="auto">
          <a:xfrm>
            <a:off x="6546859" y="0"/>
            <a:ext cx="4614854"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7757391" y="1503910"/>
            <a:ext cx="2957854" cy="1687924"/>
          </a:xfrm>
        </p:spPr>
        <p:txBody>
          <a:bodyPr anchor="b">
            <a:noAutofit/>
          </a:bodyPr>
          <a:lstStyle>
            <a:lvl1pPr>
              <a:lnSpc>
                <a:spcPct val="104000"/>
              </a:lnSpc>
              <a:defRPr sz="2800"/>
            </a:lvl1pPr>
          </a:lstStyle>
          <a:p>
            <a:r>
              <a:rPr lang="el-GR" smtClean="0"/>
              <a:t>Kλικ για επεξεργασία του τίτλου</a:t>
            </a:r>
            <a:endParaRPr lang="en-US" dirty="0"/>
          </a:p>
        </p:txBody>
      </p:sp>
      <p:sp>
        <p:nvSpPr>
          <p:cNvPr id="3" name="Picture Placeholder 2"/>
          <p:cNvSpPr>
            <a:spLocks noGrp="1" noChangeAspect="1"/>
          </p:cNvSpPr>
          <p:nvPr>
            <p:ph type="pic" idx="1"/>
          </p:nvPr>
        </p:nvSpPr>
        <p:spPr>
          <a:xfrm>
            <a:off x="1" y="2"/>
            <a:ext cx="7417935"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7757391" y="3223806"/>
            <a:ext cx="2957854"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a:xfrm>
            <a:off x="7751426" y="6296617"/>
            <a:ext cx="2963774" cy="365125"/>
          </a:xfrm>
        </p:spPr>
        <p:txBody>
          <a:bodyPr/>
          <a:lstStyle>
            <a:lvl1pPr algn="l">
              <a:defRPr/>
            </a:lvl1pPr>
          </a:lstStyle>
          <a:p>
            <a:fld id="{1D8BD707-D9CF-40AE-B4C6-C98DA3205C09}" type="datetimeFigureOut">
              <a:rPr lang="en-US" smtClean="0"/>
              <a:pPr/>
              <a:t>10/6/2019</a:t>
            </a:fld>
            <a:endParaRPr lang="en-US"/>
          </a:p>
        </p:txBody>
      </p:sp>
      <p:sp>
        <p:nvSpPr>
          <p:cNvPr id="6" name="Footer Placeholder 5"/>
          <p:cNvSpPr>
            <a:spLocks noGrp="1"/>
          </p:cNvSpPr>
          <p:nvPr>
            <p:ph type="ftr" sz="quarter" idx="11"/>
          </p:nvPr>
        </p:nvSpPr>
        <p:spPr>
          <a:xfrm>
            <a:off x="446515" y="6296617"/>
            <a:ext cx="6971420" cy="365125"/>
          </a:xfrm>
        </p:spPr>
        <p:txBody>
          <a:bodyPr/>
          <a:lstStyle>
            <a:lvl1pPr algn="l">
              <a:defRPr/>
            </a:lvl1pPr>
          </a:lstStyle>
          <a:p>
            <a:endParaRPr lang="el-GR"/>
          </a:p>
        </p:txBody>
      </p:sp>
      <p:sp>
        <p:nvSpPr>
          <p:cNvPr id="7" name="Slide Number Placeholder 6"/>
          <p:cNvSpPr>
            <a:spLocks noGrp="1"/>
          </p:cNvSpPr>
          <p:nvPr>
            <p:ph type="sldNum" sz="quarter" idx="12"/>
          </p:nvPr>
        </p:nvSpPr>
        <p:spPr>
          <a:xfrm>
            <a:off x="7757391" y="373607"/>
            <a:ext cx="2957854" cy="816482"/>
          </a:xfrm>
        </p:spPr>
        <p:txBody>
          <a:bodyPr anchor="t"/>
          <a:lstStyle>
            <a:lvl1pPr algn="l">
              <a:defRPr sz="3800"/>
            </a:lvl1pPr>
          </a:lstStyle>
          <a:p>
            <a:fld id="{B6F15528-21DE-4FAA-801E-634DDDAF4B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Freeform 5"/>
          <p:cNvSpPr>
            <a:spLocks noEditPoints="1"/>
          </p:cNvSpPr>
          <p:nvPr/>
        </p:nvSpPr>
        <p:spPr bwMode="auto">
          <a:xfrm>
            <a:off x="1" y="4764"/>
            <a:ext cx="4614189"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569525" y="568345"/>
            <a:ext cx="8145675" cy="1560716"/>
          </a:xfrm>
          <a:prstGeom prst="rect">
            <a:avLst/>
          </a:prstGeom>
        </p:spPr>
        <p:txBody>
          <a:bodyPr vert="horz" lIns="91440" tIns="45720" rIns="91440" bIns="45720" rtlCol="0" anchor="t">
            <a:normAutofit/>
          </a:body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2685788" y="2438400"/>
            <a:ext cx="8029412" cy="3651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03814" y="6296617"/>
            <a:ext cx="2511385"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1D8BD707-D9CF-40AE-B4C6-C98DA3205C09}" type="datetimeFigureOut">
              <a:rPr lang="en-US" smtClean="0"/>
              <a:pPr/>
              <a:t>10/6/2019</a:t>
            </a:fld>
            <a:endParaRPr lang="en-US"/>
          </a:p>
        </p:txBody>
      </p:sp>
      <p:sp>
        <p:nvSpPr>
          <p:cNvPr id="5" name="Footer Placeholder 4"/>
          <p:cNvSpPr>
            <a:spLocks noGrp="1"/>
          </p:cNvSpPr>
          <p:nvPr>
            <p:ph type="ftr" sz="quarter" idx="3"/>
          </p:nvPr>
        </p:nvSpPr>
        <p:spPr>
          <a:xfrm>
            <a:off x="2685788" y="6296617"/>
            <a:ext cx="5188451"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l-GR"/>
          </a:p>
        </p:txBody>
      </p:sp>
      <p:sp>
        <p:nvSpPr>
          <p:cNvPr id="6" name="Slide Number Placeholder 5"/>
          <p:cNvSpPr>
            <a:spLocks noGrp="1"/>
          </p:cNvSpPr>
          <p:nvPr>
            <p:ph type="sldNum" sz="quarter" idx="4"/>
          </p:nvPr>
        </p:nvSpPr>
        <p:spPr>
          <a:xfrm>
            <a:off x="348804" y="627886"/>
            <a:ext cx="172511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B6F15528-21DE-4FAA-801E-634DDDAF4B2B}" type="slidenum">
              <a:rPr lang="el-GR" smtClean="0"/>
              <a:pPr/>
              <a:t>‹#›</a:t>
            </a:fld>
            <a:endParaRPr lang="el-GR"/>
          </a:p>
        </p:txBody>
      </p:sp>
      <p:cxnSp>
        <p:nvCxnSpPr>
          <p:cNvPr id="9" name="Straight Connector 8"/>
          <p:cNvCxnSpPr/>
          <p:nvPr/>
        </p:nvCxnSpPr>
        <p:spPr>
          <a:xfrm>
            <a:off x="2685788" y="2176009"/>
            <a:ext cx="80294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85788" y="2176009"/>
            <a:ext cx="80294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63423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13" orient="horz" pos="2160">
          <p15:clr>
            <a:srgbClr val="F26B43"/>
          </p15:clr>
        </p15:guide>
        <p15:guide id="14" pos="1386">
          <p15:clr>
            <a:srgbClr val="F26B43"/>
          </p15:clr>
        </p15:guide>
        <p15:guide id="15" orient="horz" pos="3960">
          <p15:clr>
            <a:srgbClr val="F26B43"/>
          </p15:clr>
        </p15:guide>
        <p15:guide id="16" orient="horz" pos="1536">
          <p15:clr>
            <a:srgbClr val="F26B43"/>
          </p15:clr>
        </p15:guide>
        <p15:guide id="17" orient="horz" pos="3840">
          <p15:clr>
            <a:srgbClr val="F26B43"/>
          </p15:clr>
        </p15:guide>
        <p15:guide id="18" pos="3312">
          <p15:clr>
            <a:srgbClr val="F26B43"/>
          </p15:clr>
        </p15:guide>
        <p15:guide id="19" pos="3600">
          <p15:clr>
            <a:srgbClr val="F26B43"/>
          </p15:clr>
        </p15:guide>
        <p15:guide id="20" orient="horz" pos="360">
          <p15:clr>
            <a:srgbClr val="F26B43"/>
          </p15:clr>
        </p15:guide>
        <p15:guide id="21" pos="5526">
          <p15:clr>
            <a:srgbClr val="F26B43"/>
          </p15:clr>
        </p15:guide>
        <p15:guide id="22" pos="1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images.google.com/imgres?imgurl=http://filipspagnoli.files.wordpress.com/2009/03/lord-byron.jpg&amp;imgrefurl=http://filipspagnoli.wordpress.com/2009/03/21/water-and-human-rights-the-international-day-of-water-march-22nd/&amp;usg=__Z_lb4rgR9dum5j-SXU9u7MSj6K0=&amp;h=300&amp;w=288&amp;sz=10&amp;hl=el&amp;start=4&amp;sig2=mD8VJ9ZlfJ47FZvS5VlScQ&amp;itbs=1&amp;tbnid=ZBzuk__OjTT5dM:&amp;tbnh=116&amp;tbnw=111&amp;prev=/images?q=byron&amp;hl=el&amp;gbv=2&amp;tbs=isch:1&amp;ei=kB-ES5ubEqSH4ga017XfAQ" TargetMode="External"/><Relationship Id="rId13" Type="http://schemas.openxmlformats.org/officeDocument/2006/relationships/image" Target="../media/image8.jpeg"/><Relationship Id="rId18" Type="http://schemas.openxmlformats.org/officeDocument/2006/relationships/hyperlink" Target="http://images.google.com/imgres?imgurl=http://newsimg.bbc.co.uk/media/images/42620000/jpg/_42620783_800mt53200.jpg&amp;imgrefurl=http://news.bbc.co.uk/sport2/hi/other_sports/6401981.stm&amp;usg=__5gQ55XXI1EtuXUi0myW6_8yRHyE=&amp;h=300&amp;w=300&amp;sz=21&amp;hl=el&amp;start=3&amp;sig2=hOR9MSQ7a-uMQRpPBEVWpw&amp;itbs=1&amp;tbnid=JBXY92EiiOsUKM:&amp;tbnh=116&amp;tbnw=116&amp;prev=/images?q=tanni+grey&amp;hl=el&amp;sa=X&amp;gbv=2&amp;tbs=isch:1&amp;ei=-R-ES47fFpWB4Qb0g6TaAQ" TargetMode="External"/><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hyperlink" Target="http://images.google.com/imgres?imgurl=http://msnbcmedia3.msn.com/j/msnbc/Components/Photos/z_Projects_in_progress/050418_Einstein/050405_einstein_tongue.widec.jpg&amp;imgrefurl=http://www.msnbc.msn.com/id/7318759/ns/technology_and_science-science/&amp;usg=__FOfVRqetNitFP-bqs8lSLm07BCw=&amp;h=371&amp;w=298&amp;sz=21&amp;hl=el&amp;start=1&amp;sig2=0cc3TMGpD6dnF0V9z77ebA&amp;itbs=1&amp;tbnid=RgRRLzOyJnsD4M:&amp;tbnh=122&amp;tbnw=98&amp;prev=/images?q=ainstain&amp;hl=el&amp;gbv=2&amp;tbs=isch:1&amp;ei=vB-ES6voEdGB4QbC0dTMAQ" TargetMode="External"/><Relationship Id="rId17" Type="http://schemas.openxmlformats.org/officeDocument/2006/relationships/image" Target="../media/image10.jpeg"/><Relationship Id="rId2" Type="http://schemas.openxmlformats.org/officeDocument/2006/relationships/notesSlide" Target="../notesSlides/notesSlide2.xml"/><Relationship Id="rId16" Type="http://schemas.openxmlformats.org/officeDocument/2006/relationships/hyperlink" Target="http://images.google.com/imgres?imgurl=http://www.ywpw.com/forums/child/post/A0/p0/pic/319-2-HellenKeller02.jpg&amp;imgrefurl=http://www.ywpw.com/forums/child/post/A0/p0/html/319.html&amp;usg=__oes7p-4D95URbLPKJmoS7ls-2-4=&amp;h=494&amp;w=452&amp;sz=35&amp;hl=el&amp;start=2&amp;sig2=rvbWq5Dh0IrszldaXX7vpw&amp;itbs=1&amp;tbnid=7J7sJb-EUqXsmM:&amp;tbnh=130&amp;tbnw=119&amp;prev=/images?q=helen+keller&amp;hl=el&amp;gbv=2&amp;tbs=isch:1&amp;ei=4x-ES4znAsKx4QbvqIjgAQ"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i.telegraph.co.uk/telegraph/multimedia/archive/00441/news-graphics-2007-_441537a.jpg&amp;imgrefurl=http://www.telegraph.co.uk/news/uknews/1538844/Stephen-Hawking-plans-to-see-space.html&amp;usg=__bPKaHX-BWntwjSrUYc-mZmtvOi8=&amp;h=353&amp;w=380&amp;sz=23&amp;hl=el&amp;start=7&amp;sig2=ufiXzvEZk9f5dT1PsYYPlg&amp;itbs=1&amp;tbnid=DN-pXalH42PupM:&amp;tbnh=114&amp;tbnw=123&amp;prev=/images?q=Stephen+Hawking&amp;hl=el&amp;gbv=2&amp;tbs=isch:1&amp;ei=ex-ES4_BC8_94AaMu53gAQ" TargetMode="External"/><Relationship Id="rId11" Type="http://schemas.openxmlformats.org/officeDocument/2006/relationships/image" Target="../media/image7.jpeg"/><Relationship Id="rId5" Type="http://schemas.openxmlformats.org/officeDocument/2006/relationships/image" Target="../media/image4.jpeg"/><Relationship Id="rId15" Type="http://schemas.openxmlformats.org/officeDocument/2006/relationships/image" Target="../media/image9.jpeg"/><Relationship Id="rId10" Type="http://schemas.openxmlformats.org/officeDocument/2006/relationships/hyperlink" Target="http://images.google.com/imgres?imgurl=http://www.visitingdc.com/images/franklin-roosevelt-picture.jpg&amp;imgrefurl=http://www.visitingdc.com/president/franklin-roosevelt-picture.htm&amp;usg=__IaX3KwpIwbRpXNARgjpvzoOWADE=&amp;h=520&amp;w=502&amp;sz=57&amp;hl=el&amp;start=1&amp;sig2=G-yvvhkDYilG1OkFmEoYpQ&amp;itbs=1&amp;tbnid=9RiiNILYd_6jCM:&amp;tbnh=131&amp;tbnw=126&amp;prev=/images?q=roosevelt&amp;hl=el&amp;sa=X&amp;gbv=2&amp;tbs=isch:1&amp;ei=ox-ES8GNFdPZ4gaKiazeAQ" TargetMode="External"/><Relationship Id="rId19" Type="http://schemas.openxmlformats.org/officeDocument/2006/relationships/image" Target="../media/image11.jpeg"/><Relationship Id="rId4" Type="http://schemas.openxmlformats.org/officeDocument/2006/relationships/hyperlink" Target="http://images.google.com/imgres?imgurl=http://huenemanniac.files.wordpress.com/2008/10/beethoven.jpg&amp;imgrefurl=http://lifelong-learners.wikispaces.com/2010WinterClasses&amp;usg=__JwqEtSqv4g6zYafJ0wv5pJIR18I=&amp;h=350&amp;w=326&amp;sz=27&amp;hl=el&amp;start=3&amp;sig2=Dr85Vgahfq8FZr-Errdf8A&amp;itbs=1&amp;tbnid=ad5PRgpcDjwj-M:&amp;tbnh=120&amp;tbnw=112&amp;prev=/images?q=beethoven&amp;hl=el&amp;gbv=2&amp;tbs=isch:1&amp;ei=Zx-ES-rRIZOk4Qaf9fjaAQ" TargetMode="External"/><Relationship Id="rId9" Type="http://schemas.openxmlformats.org/officeDocument/2006/relationships/image" Target="../media/image6.jpeg"/><Relationship Id="rId14" Type="http://schemas.openxmlformats.org/officeDocument/2006/relationships/hyperlink" Target="http://images.google.com/imgres?imgurl=http://3.bp.blogspot.com/_7JtmuNxu--M/SxrxX4PTZUI/AAAAAAAAEuQ/F5YH9Ha55do/s320/churcill.jpg&amp;imgrefurl=http://dr801.blogspot.com/2009_12_01_archive.html&amp;usg=__ggJ8T_TpI5_rvN_sK_N3SdhZHjM=&amp;h=312&amp;w=279&amp;sz=16&amp;hl=el&amp;start=1&amp;sig2=e96BJ0FtqLebWeApBjKAvg&amp;itbs=1&amp;tbnid=bY2RUxn9ZJ-AvM:&amp;tbnh=117&amp;tbnw=105&amp;prev=/images?q=churcill&amp;hl=el&amp;gbv=2&amp;tbs=isch:1&amp;ei=zB-ES-njA4mA4QaNooXcAQ"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sz="3600" dirty="0" smtClean="0"/>
              <a:t>Παιδιά με Ειδικές Εκπαιδευτικές Ανάγκες ή/και Αναπηρία</a:t>
            </a:r>
            <a:endParaRPr lang="el-GR" sz="3600" dirty="0"/>
          </a:p>
        </p:txBody>
      </p:sp>
      <p:sp>
        <p:nvSpPr>
          <p:cNvPr id="3" name="2 - Υπότιτλος"/>
          <p:cNvSpPr>
            <a:spLocks noGrp="1"/>
          </p:cNvSpPr>
          <p:nvPr>
            <p:ph type="subTitle" idx="1"/>
          </p:nvPr>
        </p:nvSpPr>
        <p:spPr/>
        <p:txBody>
          <a:bodyPr/>
          <a:lstStyle/>
          <a:p>
            <a:r>
              <a:rPr lang="el-GR" dirty="0" smtClean="0"/>
              <a:t>Χειμερινό  Εξάμηνο 2019</a:t>
            </a:r>
          </a:p>
          <a:p>
            <a:r>
              <a:rPr lang="el-GR" dirty="0" smtClean="0"/>
              <a:t>Δρ</a:t>
            </a:r>
            <a:r>
              <a:rPr lang="el-GR" dirty="0" smtClean="0"/>
              <a:t>. Ρήγα Ασημίνα</a:t>
            </a:r>
            <a:endParaRPr lang="el-GR" dirty="0"/>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1600" b="1" dirty="0" smtClean="0">
                <a:solidFill>
                  <a:schemeClr val="accent3">
                    <a:lumMod val="75000"/>
                  </a:schemeClr>
                </a:solidFill>
              </a:rPr>
              <a:t/>
            </a:r>
            <a:br>
              <a:rPr lang="el-GR" sz="1600" b="1" dirty="0" smtClean="0">
                <a:solidFill>
                  <a:schemeClr val="accent3">
                    <a:lumMod val="75000"/>
                  </a:schemeClr>
                </a:solidFill>
              </a:rPr>
            </a:br>
            <a:r>
              <a:rPr lang="en-GB" sz="2800" b="1" dirty="0" smtClean="0">
                <a:solidFill>
                  <a:schemeClr val="accent3">
                    <a:lumMod val="75000"/>
                  </a:schemeClr>
                </a:solidFill>
                <a:latin typeface="Garamond" pitchFamily="18" charset="0"/>
              </a:rPr>
              <a:t>Η </a:t>
            </a:r>
            <a:r>
              <a:rPr lang="en-GB" sz="2800" b="1" dirty="0" err="1" smtClean="0">
                <a:solidFill>
                  <a:schemeClr val="accent3">
                    <a:lumMod val="75000"/>
                  </a:schemeClr>
                </a:solidFill>
                <a:latin typeface="Garamond" pitchFamily="18" charset="0"/>
              </a:rPr>
              <a:t>Ειδική</a:t>
            </a:r>
            <a:r>
              <a:rPr lang="en-GB" sz="2800" b="1" dirty="0" smtClean="0">
                <a:solidFill>
                  <a:schemeClr val="accent3">
                    <a:lumMod val="75000"/>
                  </a:schemeClr>
                </a:solidFill>
                <a:latin typeface="Garamond" pitchFamily="18" charset="0"/>
              </a:rPr>
              <a:t> </a:t>
            </a:r>
            <a:r>
              <a:rPr lang="en-GB" sz="2800" b="1" dirty="0" err="1" smtClean="0">
                <a:solidFill>
                  <a:schemeClr val="accent3">
                    <a:lumMod val="75000"/>
                  </a:schemeClr>
                </a:solidFill>
                <a:latin typeface="Garamond" pitchFamily="18" charset="0"/>
              </a:rPr>
              <a:t>Εκπαίδευση</a:t>
            </a:r>
            <a:r>
              <a:rPr lang="en-GB" sz="2800" b="1" dirty="0" smtClean="0">
                <a:solidFill>
                  <a:schemeClr val="accent3">
                    <a:lumMod val="75000"/>
                  </a:schemeClr>
                </a:solidFill>
                <a:latin typeface="Garamond" pitchFamily="18" charset="0"/>
              </a:rPr>
              <a:t> </a:t>
            </a:r>
            <a:r>
              <a:rPr lang="el-GR" sz="2800" b="1" dirty="0" smtClean="0">
                <a:solidFill>
                  <a:schemeClr val="accent3">
                    <a:lumMod val="75000"/>
                  </a:schemeClr>
                </a:solidFill>
                <a:latin typeface="Garamond" pitchFamily="18" charset="0"/>
              </a:rPr>
              <a:t>δεν </a:t>
            </a:r>
            <a:r>
              <a:rPr lang="en-GB" sz="2800" b="1" dirty="0" err="1" smtClean="0">
                <a:solidFill>
                  <a:schemeClr val="accent3">
                    <a:lumMod val="75000"/>
                  </a:schemeClr>
                </a:solidFill>
                <a:latin typeface="Garamond" pitchFamily="18" charset="0"/>
              </a:rPr>
              <a:t>πρέπει</a:t>
            </a:r>
            <a:r>
              <a:rPr lang="el-GR" sz="2800" b="1" dirty="0" smtClean="0">
                <a:solidFill>
                  <a:schemeClr val="accent3">
                    <a:lumMod val="75000"/>
                  </a:schemeClr>
                </a:solidFill>
                <a:latin typeface="Garamond" pitchFamily="18" charset="0"/>
              </a:rPr>
              <a:t> πλέον  να έχει </a:t>
            </a:r>
            <a:r>
              <a:rPr lang="el-GR" sz="2800" b="1" dirty="0" err="1" smtClean="0">
                <a:solidFill>
                  <a:schemeClr val="accent3">
                    <a:lumMod val="75000"/>
                  </a:schemeClr>
                </a:solidFill>
                <a:latin typeface="Garamond" pitchFamily="18" charset="0"/>
              </a:rPr>
              <a:t>καμ</a:t>
            </a:r>
            <a:r>
              <a:rPr lang="en-GB" sz="2800" b="1" dirty="0" err="1" smtClean="0">
                <a:solidFill>
                  <a:schemeClr val="accent3">
                    <a:lumMod val="75000"/>
                  </a:schemeClr>
                </a:solidFill>
                <a:latin typeface="Garamond" pitchFamily="18" charset="0"/>
              </a:rPr>
              <a:t>ία</a:t>
            </a:r>
            <a:r>
              <a:rPr lang="el-GR" sz="2800" b="1" dirty="0" smtClean="0">
                <a:solidFill>
                  <a:schemeClr val="accent3">
                    <a:lumMod val="75000"/>
                  </a:schemeClr>
                </a:solidFill>
                <a:latin typeface="Garamond" pitchFamily="18" charset="0"/>
              </a:rPr>
              <a:t> σχέση με το ιατρικό μοντέλο, όπου η έμφαση ήταν στις </a:t>
            </a:r>
            <a:r>
              <a:rPr lang="el-GR" sz="2800" b="1" dirty="0" err="1" smtClean="0">
                <a:solidFill>
                  <a:schemeClr val="accent3">
                    <a:lumMod val="75000"/>
                  </a:schemeClr>
                </a:solidFill>
                <a:latin typeface="Garamond" pitchFamily="18" charset="0"/>
              </a:rPr>
              <a:t>μειονε</a:t>
            </a:r>
            <a:r>
              <a:rPr lang="en-GB" sz="2800" b="1" dirty="0" smtClean="0">
                <a:solidFill>
                  <a:schemeClr val="accent3">
                    <a:lumMod val="75000"/>
                  </a:schemeClr>
                </a:solidFill>
                <a:latin typeface="Garamond" pitchFamily="18" charset="0"/>
              </a:rPr>
              <a:t>ξ</a:t>
            </a:r>
            <a:r>
              <a:rPr lang="el-GR" sz="2800" b="1" dirty="0" err="1" smtClean="0">
                <a:solidFill>
                  <a:schemeClr val="accent3">
                    <a:lumMod val="75000"/>
                  </a:schemeClr>
                </a:solidFill>
                <a:latin typeface="Garamond" pitchFamily="18" charset="0"/>
              </a:rPr>
              <a:t>ίες</a:t>
            </a:r>
            <a:r>
              <a:rPr lang="el-GR" sz="2800" b="1" dirty="0" smtClean="0">
                <a:solidFill>
                  <a:schemeClr val="accent3">
                    <a:lumMod val="75000"/>
                  </a:schemeClr>
                </a:solidFill>
                <a:latin typeface="Garamond" pitchFamily="18" charset="0"/>
              </a:rPr>
              <a:t> του μαθητή και σκοπός ήταν η </a:t>
            </a:r>
            <a:r>
              <a:rPr lang="el-GR" sz="2800" b="1" dirty="0" err="1" smtClean="0">
                <a:solidFill>
                  <a:schemeClr val="accent3">
                    <a:lumMod val="75000"/>
                  </a:schemeClr>
                </a:solidFill>
                <a:latin typeface="Garamond" pitchFamily="18" charset="0"/>
              </a:rPr>
              <a:t>κανονικοποίηση</a:t>
            </a:r>
            <a:r>
              <a:rPr lang="el-GR" sz="2800" b="1" dirty="0" smtClean="0">
                <a:solidFill>
                  <a:schemeClr val="accent3">
                    <a:lumMod val="75000"/>
                  </a:schemeClr>
                </a:solidFill>
                <a:latin typeface="Garamond" pitchFamily="18" charset="0"/>
              </a:rPr>
              <a:t> τους και η προσαρμογή τους  στο εκπαιδευτικό περιβάλλον. </a:t>
            </a:r>
            <a:endParaRPr lang="en-GB" sz="2800" b="1" dirty="0" smtClean="0">
              <a:solidFill>
                <a:schemeClr val="accent3">
                  <a:lumMod val="75000"/>
                </a:schemeClr>
              </a:solidFill>
              <a:latin typeface="Garamond" pitchFamily="18" charset="0"/>
            </a:endParaRPr>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600" dirty="0" err="1" smtClean="0">
                <a:solidFill>
                  <a:schemeClr val="tx1"/>
                </a:solidFill>
              </a:rPr>
              <a:t>Κριτική</a:t>
            </a:r>
            <a:r>
              <a:rPr lang="en-US" sz="3600" dirty="0" smtClean="0">
                <a:solidFill>
                  <a:schemeClr val="tx1"/>
                </a:solidFill>
              </a:rPr>
              <a:t> </a:t>
            </a:r>
            <a:r>
              <a:rPr lang="en-US" sz="3600" dirty="0" err="1" smtClean="0">
                <a:solidFill>
                  <a:schemeClr val="tx1"/>
                </a:solidFill>
              </a:rPr>
              <a:t>του</a:t>
            </a:r>
            <a:r>
              <a:rPr lang="en-US" sz="3600" dirty="0" smtClean="0">
                <a:solidFill>
                  <a:schemeClr val="tx1"/>
                </a:solidFill>
              </a:rPr>
              <a:t> </a:t>
            </a:r>
            <a:r>
              <a:rPr lang="en-US" sz="3600" dirty="0" err="1" smtClean="0">
                <a:solidFill>
                  <a:schemeClr val="tx1"/>
                </a:solidFill>
              </a:rPr>
              <a:t>ιατρικού</a:t>
            </a:r>
            <a:r>
              <a:rPr lang="en-US" sz="3600" dirty="0" smtClean="0">
                <a:solidFill>
                  <a:schemeClr val="tx1"/>
                </a:solidFill>
              </a:rPr>
              <a:t> </a:t>
            </a:r>
            <a:r>
              <a:rPr lang="en-US" sz="3600" dirty="0" err="1" smtClean="0">
                <a:solidFill>
                  <a:schemeClr val="tx1"/>
                </a:solidFill>
              </a:rPr>
              <a:t>και</a:t>
            </a:r>
            <a:r>
              <a:rPr lang="en-US" sz="3600" dirty="0" smtClean="0">
                <a:solidFill>
                  <a:schemeClr val="tx1"/>
                </a:solidFill>
              </a:rPr>
              <a:t> </a:t>
            </a:r>
            <a:r>
              <a:rPr lang="en-US" sz="3600" dirty="0" err="1" smtClean="0">
                <a:solidFill>
                  <a:schemeClr val="tx1"/>
                </a:solidFill>
              </a:rPr>
              <a:t>φιλανθρωπικού</a:t>
            </a:r>
            <a:r>
              <a:rPr lang="en-US" sz="3600" dirty="0" smtClean="0">
                <a:solidFill>
                  <a:schemeClr val="tx1"/>
                </a:solidFill>
              </a:rPr>
              <a:t> </a:t>
            </a:r>
            <a:r>
              <a:rPr lang="en-US" sz="3600" dirty="0" err="1" smtClean="0">
                <a:solidFill>
                  <a:schemeClr val="tx1"/>
                </a:solidFill>
              </a:rPr>
              <a:t>μοντέλου</a:t>
            </a:r>
            <a:r>
              <a:rPr lang="en-US" sz="3600" dirty="0" smtClean="0">
                <a:solidFill>
                  <a:schemeClr val="tx1"/>
                </a:solidFill>
              </a:rPr>
              <a:t> </a:t>
            </a:r>
            <a:r>
              <a:rPr lang="en-US" sz="3600" dirty="0" err="1" smtClean="0">
                <a:solidFill>
                  <a:schemeClr val="tx1"/>
                </a:solidFill>
              </a:rPr>
              <a:t>ξεχωριστής</a:t>
            </a:r>
            <a:r>
              <a:rPr lang="en-US" sz="3600" dirty="0" smtClean="0">
                <a:solidFill>
                  <a:schemeClr val="tx1"/>
                </a:solidFill>
              </a:rPr>
              <a:t> </a:t>
            </a:r>
            <a:r>
              <a:rPr lang="en-US" sz="3600" dirty="0" err="1" smtClean="0">
                <a:solidFill>
                  <a:schemeClr val="tx1"/>
                </a:solidFill>
              </a:rPr>
              <a:t>εκπαίδευσης</a:t>
            </a:r>
            <a:endParaRPr lang="el-GR" dirty="0"/>
          </a:p>
        </p:txBody>
      </p:sp>
      <p:sp>
        <p:nvSpPr>
          <p:cNvPr id="3" name="2 - Θέση περιεχομένου"/>
          <p:cNvSpPr>
            <a:spLocks noGrp="1"/>
          </p:cNvSpPr>
          <p:nvPr>
            <p:ph idx="1"/>
          </p:nvPr>
        </p:nvSpPr>
        <p:spPr>
          <a:xfrm>
            <a:off x="1618456" y="2286000"/>
            <a:ext cx="9096744" cy="4267200"/>
          </a:xfrm>
        </p:spPr>
        <p:txBody>
          <a:bodyPr>
            <a:normAutofit fontScale="92500"/>
          </a:bodyPr>
          <a:lstStyle/>
          <a:p>
            <a:r>
              <a:rPr lang="en-GB" sz="2400" dirty="0" err="1" smtClean="0">
                <a:solidFill>
                  <a:schemeClr val="tx1"/>
                </a:solidFill>
                <a:latin typeface="Garamond" pitchFamily="18" charset="0"/>
              </a:rPr>
              <a:t>Κοινωνικές</a:t>
            </a:r>
            <a:r>
              <a:rPr lang="en-GB" sz="2400" dirty="0" smtClean="0">
                <a:solidFill>
                  <a:schemeClr val="tx1"/>
                </a:solidFill>
                <a:latin typeface="Garamond" pitchFamily="18" charset="0"/>
              </a:rPr>
              <a:t> </a:t>
            </a:r>
            <a:r>
              <a:rPr lang="en-GB" sz="2400" dirty="0" err="1" smtClean="0">
                <a:solidFill>
                  <a:schemeClr val="tx1"/>
                </a:solidFill>
                <a:latin typeface="Garamond" pitchFamily="18" charset="0"/>
              </a:rPr>
              <a:t>αλλαγ</a:t>
            </a:r>
            <a:r>
              <a:rPr lang="el-GR" sz="2400" dirty="0" smtClean="0">
                <a:solidFill>
                  <a:schemeClr val="tx1"/>
                </a:solidFill>
                <a:latin typeface="Garamond" pitchFamily="18" charset="0"/>
              </a:rPr>
              <a:t>έ</a:t>
            </a:r>
            <a:r>
              <a:rPr lang="en-GB" sz="2400" dirty="0" smtClean="0">
                <a:solidFill>
                  <a:schemeClr val="tx1"/>
                </a:solidFill>
                <a:latin typeface="Garamond" pitchFamily="18" charset="0"/>
              </a:rPr>
              <a:t>ς </a:t>
            </a:r>
            <a:r>
              <a:rPr lang="en-GB" sz="2400" dirty="0" err="1" smtClean="0">
                <a:solidFill>
                  <a:schemeClr val="tx1"/>
                </a:solidFill>
                <a:latin typeface="Garamond" pitchFamily="18" charset="0"/>
              </a:rPr>
              <a:t>στη</a:t>
            </a:r>
            <a:r>
              <a:rPr lang="en-GB" sz="2400" dirty="0" smtClean="0">
                <a:solidFill>
                  <a:schemeClr val="tx1"/>
                </a:solidFill>
                <a:latin typeface="Garamond" pitchFamily="18" charset="0"/>
              </a:rPr>
              <a:t> </a:t>
            </a:r>
            <a:r>
              <a:rPr lang="en-GB" sz="2400" dirty="0" err="1" smtClean="0">
                <a:solidFill>
                  <a:schemeClr val="tx1"/>
                </a:solidFill>
                <a:latin typeface="Garamond" pitchFamily="18" charset="0"/>
              </a:rPr>
              <a:t>δεκαετιά</a:t>
            </a:r>
            <a:r>
              <a:rPr lang="en-GB" sz="2400" dirty="0" smtClean="0">
                <a:solidFill>
                  <a:schemeClr val="tx1"/>
                </a:solidFill>
                <a:latin typeface="Garamond" pitchFamily="18" charset="0"/>
              </a:rPr>
              <a:t> </a:t>
            </a:r>
            <a:r>
              <a:rPr lang="en-GB" sz="2400" dirty="0" err="1" smtClean="0">
                <a:solidFill>
                  <a:schemeClr val="tx1"/>
                </a:solidFill>
                <a:latin typeface="Garamond" pitchFamily="18" charset="0"/>
              </a:rPr>
              <a:t>του</a:t>
            </a:r>
            <a:r>
              <a:rPr lang="en-GB" sz="2400" dirty="0" smtClean="0">
                <a:solidFill>
                  <a:schemeClr val="tx1"/>
                </a:solidFill>
                <a:latin typeface="Garamond" pitchFamily="18" charset="0"/>
              </a:rPr>
              <a:t> 1960</a:t>
            </a:r>
          </a:p>
          <a:p>
            <a:r>
              <a:rPr lang="en-GB" sz="2400" dirty="0" err="1" smtClean="0">
                <a:solidFill>
                  <a:schemeClr val="tx1"/>
                </a:solidFill>
                <a:latin typeface="Garamond" pitchFamily="18" charset="0"/>
              </a:rPr>
              <a:t>Αναπηρικά</a:t>
            </a:r>
            <a:r>
              <a:rPr lang="en-GB" sz="2400" dirty="0" smtClean="0">
                <a:solidFill>
                  <a:schemeClr val="tx1"/>
                </a:solidFill>
                <a:latin typeface="Garamond" pitchFamily="18" charset="0"/>
              </a:rPr>
              <a:t> </a:t>
            </a:r>
            <a:r>
              <a:rPr lang="en-GB" sz="2400" dirty="0" err="1" smtClean="0">
                <a:solidFill>
                  <a:schemeClr val="tx1"/>
                </a:solidFill>
                <a:latin typeface="Garamond" pitchFamily="18" charset="0"/>
              </a:rPr>
              <a:t>κινήματα</a:t>
            </a:r>
            <a:r>
              <a:rPr lang="en-GB" sz="2400" dirty="0" smtClean="0">
                <a:solidFill>
                  <a:schemeClr val="tx1"/>
                </a:solidFill>
                <a:latin typeface="Garamond" pitchFamily="18" charset="0"/>
              </a:rPr>
              <a:t> ( </a:t>
            </a:r>
            <a:r>
              <a:rPr lang="en-GB" sz="2400" dirty="0" err="1" smtClean="0">
                <a:solidFill>
                  <a:schemeClr val="tx1"/>
                </a:solidFill>
                <a:latin typeface="Garamond" pitchFamily="18" charset="0"/>
              </a:rPr>
              <a:t>e.g</a:t>
            </a:r>
            <a:r>
              <a:rPr lang="en-GB" sz="2400" dirty="0" smtClean="0">
                <a:solidFill>
                  <a:schemeClr val="tx1"/>
                </a:solidFill>
                <a:latin typeface="Garamond" pitchFamily="18" charset="0"/>
              </a:rPr>
              <a:t> U</a:t>
            </a:r>
            <a:r>
              <a:rPr lang="en-US" sz="2400" dirty="0" err="1" smtClean="0">
                <a:solidFill>
                  <a:schemeClr val="tx1"/>
                </a:solidFill>
                <a:latin typeface="Garamond" pitchFamily="18" charset="0"/>
              </a:rPr>
              <a:t>nion</a:t>
            </a:r>
            <a:r>
              <a:rPr lang="en-US" sz="2400" dirty="0" smtClean="0">
                <a:solidFill>
                  <a:schemeClr val="tx1"/>
                </a:solidFill>
                <a:latin typeface="Garamond" pitchFamily="18" charset="0"/>
              </a:rPr>
              <a:t> of Physically Impaired Against </a:t>
            </a:r>
            <a:r>
              <a:rPr lang="en-US" sz="2400" dirty="0" smtClean="0">
                <a:solidFill>
                  <a:schemeClr val="tx1"/>
                </a:solidFill>
                <a:latin typeface="Garamond" pitchFamily="18" charset="0"/>
              </a:rPr>
              <a:t>Segregation </a:t>
            </a:r>
            <a:r>
              <a:rPr lang="en-US" sz="2400" b="1" dirty="0" smtClean="0">
                <a:solidFill>
                  <a:schemeClr val="accent2">
                    <a:lumMod val="50000"/>
                  </a:schemeClr>
                </a:solidFill>
                <a:latin typeface="Garamond" pitchFamily="18" charset="0"/>
              </a:rPr>
              <a:t>UPIAS</a:t>
            </a:r>
            <a:r>
              <a:rPr lang="en-GB" sz="2400" dirty="0" smtClean="0">
                <a:solidFill>
                  <a:schemeClr val="tx1"/>
                </a:solidFill>
                <a:latin typeface="Garamond" pitchFamily="18" charset="0"/>
              </a:rPr>
              <a:t>)</a:t>
            </a:r>
          </a:p>
          <a:p>
            <a:r>
              <a:rPr lang="en-GB" sz="2400" dirty="0" err="1" smtClean="0">
                <a:solidFill>
                  <a:schemeClr val="tx1"/>
                </a:solidFill>
                <a:latin typeface="Garamond" pitchFamily="18" charset="0"/>
              </a:rPr>
              <a:t>Ομάδες</a:t>
            </a:r>
            <a:r>
              <a:rPr lang="en-GB" sz="2400" dirty="0" smtClean="0">
                <a:solidFill>
                  <a:schemeClr val="tx1"/>
                </a:solidFill>
                <a:latin typeface="Garamond" pitchFamily="18" charset="0"/>
              </a:rPr>
              <a:t> </a:t>
            </a:r>
            <a:r>
              <a:rPr lang="en-GB" sz="2400" dirty="0" err="1" smtClean="0">
                <a:solidFill>
                  <a:schemeClr val="tx1"/>
                </a:solidFill>
                <a:latin typeface="Garamond" pitchFamily="18" charset="0"/>
              </a:rPr>
              <a:t>αυτο</a:t>
            </a:r>
            <a:r>
              <a:rPr lang="el-GR" sz="2400" dirty="0" smtClean="0">
                <a:solidFill>
                  <a:schemeClr val="tx1"/>
                </a:solidFill>
                <a:latin typeface="Garamond" pitchFamily="18" charset="0"/>
              </a:rPr>
              <a:t>ϋ</a:t>
            </a:r>
            <a:r>
              <a:rPr lang="en-GB" sz="2400" dirty="0" err="1" smtClean="0">
                <a:solidFill>
                  <a:schemeClr val="tx1"/>
                </a:solidFill>
                <a:latin typeface="Garamond" pitchFamily="18" charset="0"/>
              </a:rPr>
              <a:t>περάσπισης</a:t>
            </a:r>
            <a:r>
              <a:rPr lang="en-GB" sz="2400" dirty="0" smtClean="0">
                <a:solidFill>
                  <a:schemeClr val="tx1"/>
                </a:solidFill>
                <a:latin typeface="Garamond" pitchFamily="18" charset="0"/>
              </a:rPr>
              <a:t> (</a:t>
            </a:r>
            <a:r>
              <a:rPr lang="en-GB" sz="2400" dirty="0" err="1" smtClean="0">
                <a:solidFill>
                  <a:schemeClr val="tx1"/>
                </a:solidFill>
                <a:latin typeface="Garamond" pitchFamily="18" charset="0"/>
              </a:rPr>
              <a:t>e.g</a:t>
            </a:r>
            <a:r>
              <a:rPr lang="en-GB" sz="2400" dirty="0" smtClean="0">
                <a:solidFill>
                  <a:schemeClr val="tx1"/>
                </a:solidFill>
                <a:latin typeface="Garamond" pitchFamily="18" charset="0"/>
              </a:rPr>
              <a:t> UK-</a:t>
            </a:r>
            <a:r>
              <a:rPr lang="en-GB" sz="2400" dirty="0" err="1" smtClean="0">
                <a:solidFill>
                  <a:schemeClr val="tx1"/>
                </a:solidFill>
                <a:latin typeface="Garamond" pitchFamily="18" charset="0"/>
              </a:rPr>
              <a:t>Goodley</a:t>
            </a:r>
            <a:r>
              <a:rPr lang="en-GB" sz="2400" dirty="0" smtClean="0">
                <a:solidFill>
                  <a:schemeClr val="tx1"/>
                </a:solidFill>
                <a:latin typeface="Garamond" pitchFamily="18" charset="0"/>
              </a:rPr>
              <a:t> 2000)</a:t>
            </a:r>
          </a:p>
          <a:p>
            <a:r>
              <a:rPr lang="el-GR" sz="2400" dirty="0" smtClean="0">
                <a:solidFill>
                  <a:schemeClr val="tx1"/>
                </a:solidFill>
                <a:latin typeface="Garamond" pitchFamily="18" charset="0"/>
              </a:rPr>
              <a:t>Οργανωμένοι γονείς</a:t>
            </a:r>
            <a:endParaRPr lang="en-GB" sz="2400" dirty="0" smtClean="0">
              <a:solidFill>
                <a:schemeClr val="tx1"/>
              </a:solidFill>
              <a:latin typeface="Garamond" pitchFamily="18" charset="0"/>
            </a:endParaRPr>
          </a:p>
          <a:p>
            <a:r>
              <a:rPr lang="en-GB" sz="2400" dirty="0" smtClean="0">
                <a:solidFill>
                  <a:schemeClr val="tx1"/>
                </a:solidFill>
                <a:latin typeface="Garamond" pitchFamily="18" charset="0"/>
              </a:rPr>
              <a:t>Warnock Report 1978-Ένταξη</a:t>
            </a:r>
          </a:p>
          <a:p>
            <a:pPr>
              <a:buNone/>
            </a:pPr>
            <a:r>
              <a:rPr lang="en-GB" dirty="0" smtClean="0">
                <a:solidFill>
                  <a:schemeClr val="tx1"/>
                </a:solidFill>
                <a:latin typeface="Garamond" pitchFamily="18" charset="0"/>
              </a:rPr>
              <a:t>Δ</a:t>
            </a:r>
            <a:r>
              <a:rPr lang="el-GR" dirty="0" err="1" smtClean="0">
                <a:solidFill>
                  <a:schemeClr val="tx1"/>
                </a:solidFill>
                <a:latin typeface="Garamond" pitchFamily="18" charset="0"/>
              </a:rPr>
              <a:t>ιερευνάται</a:t>
            </a:r>
            <a:r>
              <a:rPr lang="en-GB" dirty="0" smtClean="0">
                <a:solidFill>
                  <a:schemeClr val="tx1"/>
                </a:solidFill>
                <a:latin typeface="Garamond" pitchFamily="18" charset="0"/>
              </a:rPr>
              <a:t> </a:t>
            </a:r>
            <a:r>
              <a:rPr lang="en-GB" dirty="0" err="1" smtClean="0">
                <a:solidFill>
                  <a:schemeClr val="tx1"/>
                </a:solidFill>
                <a:latin typeface="Garamond" pitchFamily="18" charset="0"/>
              </a:rPr>
              <a:t>και</a:t>
            </a:r>
            <a:r>
              <a:rPr lang="en-GB" dirty="0" smtClean="0">
                <a:solidFill>
                  <a:schemeClr val="tx1"/>
                </a:solidFill>
                <a:latin typeface="Garamond" pitchFamily="18" charset="0"/>
              </a:rPr>
              <a:t> </a:t>
            </a:r>
            <a:r>
              <a:rPr lang="en-GB" dirty="0" err="1" smtClean="0">
                <a:solidFill>
                  <a:schemeClr val="tx1"/>
                </a:solidFill>
                <a:latin typeface="Garamond" pitchFamily="18" charset="0"/>
              </a:rPr>
              <a:t>εισάγεται</a:t>
            </a:r>
            <a:r>
              <a:rPr lang="el-GR" dirty="0" smtClean="0">
                <a:solidFill>
                  <a:schemeClr val="tx1"/>
                </a:solidFill>
                <a:latin typeface="Garamond" pitchFamily="18" charset="0"/>
              </a:rPr>
              <a:t> η κοινωνική διάσταση και η ερμηνεία της αναπηρίας</a:t>
            </a:r>
            <a:r>
              <a:rPr lang="en-GB" dirty="0" smtClean="0">
                <a:solidFill>
                  <a:schemeClr val="tx1"/>
                </a:solidFill>
                <a:latin typeface="Garamond" pitchFamily="18" charset="0"/>
              </a:rPr>
              <a:t> (Oliver1992;</a:t>
            </a:r>
            <a:r>
              <a:rPr lang="el-GR" dirty="0" err="1" smtClean="0">
                <a:solidFill>
                  <a:schemeClr val="tx1"/>
                </a:solidFill>
                <a:latin typeface="Garamond" pitchFamily="18" charset="0"/>
              </a:rPr>
              <a:t>Shakespeare</a:t>
            </a:r>
            <a:r>
              <a:rPr lang="el-GR" dirty="0" smtClean="0">
                <a:solidFill>
                  <a:schemeClr val="tx1"/>
                </a:solidFill>
                <a:latin typeface="Garamond" pitchFamily="18" charset="0"/>
              </a:rPr>
              <a:t>, 1997; </a:t>
            </a:r>
            <a:r>
              <a:rPr lang="el-GR" dirty="0" err="1" smtClean="0">
                <a:solidFill>
                  <a:schemeClr val="tx1"/>
                </a:solidFill>
                <a:latin typeface="Garamond" pitchFamily="18" charset="0"/>
              </a:rPr>
              <a:t>Corker</a:t>
            </a:r>
            <a:r>
              <a:rPr lang="el-GR" dirty="0" smtClean="0">
                <a:solidFill>
                  <a:schemeClr val="tx1"/>
                </a:solidFill>
                <a:latin typeface="Garamond" pitchFamily="18" charset="0"/>
              </a:rPr>
              <a:t> </a:t>
            </a:r>
            <a:r>
              <a:rPr lang="el-GR" dirty="0" err="1" smtClean="0">
                <a:solidFill>
                  <a:schemeClr val="tx1"/>
                </a:solidFill>
                <a:latin typeface="Garamond" pitchFamily="18" charset="0"/>
              </a:rPr>
              <a:t>and</a:t>
            </a:r>
            <a:r>
              <a:rPr lang="el-GR" dirty="0" smtClean="0">
                <a:solidFill>
                  <a:schemeClr val="tx1"/>
                </a:solidFill>
                <a:latin typeface="Garamond" pitchFamily="18" charset="0"/>
              </a:rPr>
              <a:t> </a:t>
            </a:r>
            <a:r>
              <a:rPr lang="el-GR" dirty="0" err="1" smtClean="0">
                <a:solidFill>
                  <a:schemeClr val="tx1"/>
                </a:solidFill>
                <a:latin typeface="Garamond" pitchFamily="18" charset="0"/>
              </a:rPr>
              <a:t>French</a:t>
            </a:r>
            <a:r>
              <a:rPr lang="el-GR" dirty="0" smtClean="0">
                <a:solidFill>
                  <a:schemeClr val="tx1"/>
                </a:solidFill>
                <a:latin typeface="Garamond" pitchFamily="18" charset="0"/>
              </a:rPr>
              <a:t> 1999</a:t>
            </a:r>
            <a:r>
              <a:rPr lang="en-GB" dirty="0" smtClean="0">
                <a:solidFill>
                  <a:schemeClr val="tx1"/>
                </a:solidFill>
                <a:latin typeface="Garamond" pitchFamily="18" charset="0"/>
              </a:rPr>
              <a:t>) </a:t>
            </a:r>
            <a:r>
              <a:rPr lang="el-GR" b="1" dirty="0" smtClean="0">
                <a:solidFill>
                  <a:schemeClr val="accent2">
                    <a:lumMod val="50000"/>
                  </a:schemeClr>
                </a:solidFill>
                <a:latin typeface="Garamond" pitchFamily="18" charset="0"/>
              </a:rPr>
              <a:t>Εάν η κοινωνία δεν ικανοποιούσε τις ανάγκες όλων των ατόμων, ανεξαρτήτως των κινητικών τους ικανοτήτων και του νοητικού τους επιπέδου, τότε η κοινωνία ήταν αυτή που προκαλούσε την αναπηρία</a:t>
            </a:r>
            <a:endParaRPr lang="en-GB" b="1" dirty="0" smtClean="0">
              <a:solidFill>
                <a:schemeClr val="accent2">
                  <a:lumMod val="50000"/>
                </a:schemeClr>
              </a:solidFill>
              <a:latin typeface="Garamond" pitchFamily="18" charset="0"/>
            </a:endParaRPr>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456" y="1524000"/>
            <a:ext cx="9753600" cy="519074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3945665" y="452627"/>
            <a:ext cx="7171401" cy="955548"/>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54201" y="1667382"/>
            <a:ext cx="9567293" cy="3953005"/>
          </a:xfrm>
          <a:prstGeom prst="rect">
            <a:avLst/>
          </a:prstGeom>
        </p:spPr>
        <p:txBody>
          <a:bodyPr vert="horz" wrap="square" lIns="0" tIns="13335" rIns="0" bIns="0" rtlCol="0">
            <a:spAutoFit/>
          </a:bodyPr>
          <a:lstStyle/>
          <a:p>
            <a:pPr marL="304800" marR="5080" indent="-292735">
              <a:lnSpc>
                <a:spcPct val="100000"/>
              </a:lnSpc>
              <a:spcBef>
                <a:spcPts val="105"/>
              </a:spcBef>
            </a:pPr>
            <a:r>
              <a:rPr sz="2250" spc="415" dirty="0">
                <a:solidFill>
                  <a:srgbClr val="71A276"/>
                </a:solidFill>
                <a:latin typeface="Arial"/>
                <a:cs typeface="Arial"/>
              </a:rPr>
              <a:t> </a:t>
            </a:r>
            <a:r>
              <a:rPr sz="3200" spc="-60" dirty="0">
                <a:solidFill>
                  <a:srgbClr val="FFFFFF"/>
                </a:solidFill>
                <a:latin typeface="Georgia"/>
                <a:cs typeface="Georgia"/>
              </a:rPr>
              <a:t>Από </a:t>
            </a:r>
            <a:r>
              <a:rPr sz="3200" spc="5" dirty="0">
                <a:solidFill>
                  <a:srgbClr val="FFFFFF"/>
                </a:solidFill>
                <a:latin typeface="Georgia"/>
                <a:cs typeface="Georgia"/>
              </a:rPr>
              <a:t>τα </a:t>
            </a:r>
            <a:r>
              <a:rPr sz="3200" spc="-65" dirty="0">
                <a:solidFill>
                  <a:srgbClr val="FFFFFF"/>
                </a:solidFill>
                <a:latin typeface="Georgia"/>
                <a:cs typeface="Georgia"/>
              </a:rPr>
              <a:t>μέσα </a:t>
            </a:r>
            <a:r>
              <a:rPr sz="3200" spc="-20" dirty="0">
                <a:solidFill>
                  <a:srgbClr val="FFFFFF"/>
                </a:solidFill>
                <a:latin typeface="Georgia"/>
                <a:cs typeface="Georgia"/>
              </a:rPr>
              <a:t>της </a:t>
            </a:r>
            <a:r>
              <a:rPr sz="3200" spc="-40" dirty="0">
                <a:solidFill>
                  <a:srgbClr val="FFFFFF"/>
                </a:solidFill>
                <a:latin typeface="Georgia"/>
                <a:cs typeface="Georgia"/>
              </a:rPr>
              <a:t>δεκαετίας </a:t>
            </a:r>
            <a:r>
              <a:rPr sz="3200" spc="15" dirty="0">
                <a:solidFill>
                  <a:srgbClr val="FFFFFF"/>
                </a:solidFill>
                <a:latin typeface="Georgia"/>
                <a:cs typeface="Georgia"/>
              </a:rPr>
              <a:t>του </a:t>
            </a:r>
            <a:r>
              <a:rPr sz="3200" spc="-690" dirty="0">
                <a:solidFill>
                  <a:srgbClr val="FFFFFF"/>
                </a:solidFill>
                <a:latin typeface="Georgia"/>
                <a:cs typeface="Georgia"/>
              </a:rPr>
              <a:t>΄ </a:t>
            </a:r>
            <a:r>
              <a:rPr sz="3200" spc="-80" dirty="0">
                <a:solidFill>
                  <a:srgbClr val="FFFFFF"/>
                </a:solidFill>
                <a:latin typeface="Georgia"/>
                <a:cs typeface="Georgia"/>
              </a:rPr>
              <a:t>70, </a:t>
            </a:r>
            <a:r>
              <a:rPr sz="3200" spc="35" dirty="0">
                <a:solidFill>
                  <a:srgbClr val="FFFFFF"/>
                </a:solidFill>
                <a:latin typeface="Georgia"/>
                <a:cs typeface="Georgia"/>
              </a:rPr>
              <a:t>το  </a:t>
            </a:r>
            <a:r>
              <a:rPr sz="3200" spc="-30" dirty="0">
                <a:solidFill>
                  <a:srgbClr val="FFFFFF"/>
                </a:solidFill>
                <a:latin typeface="Georgia"/>
                <a:cs typeface="Georgia"/>
              </a:rPr>
              <a:t>ιατροκεντρικό μοντέλο </a:t>
            </a:r>
            <a:r>
              <a:rPr sz="3200" spc="-65" dirty="0">
                <a:solidFill>
                  <a:srgbClr val="FFFFFF"/>
                </a:solidFill>
                <a:latin typeface="Georgia"/>
                <a:cs typeface="Georgia"/>
              </a:rPr>
              <a:t>άρχισε </a:t>
            </a:r>
            <a:r>
              <a:rPr sz="3200" spc="-50" dirty="0">
                <a:solidFill>
                  <a:srgbClr val="FFFFFF"/>
                </a:solidFill>
                <a:latin typeface="Georgia"/>
                <a:cs typeface="Georgia"/>
              </a:rPr>
              <a:t>να  </a:t>
            </a:r>
            <a:r>
              <a:rPr sz="3200" spc="-30" dirty="0">
                <a:solidFill>
                  <a:srgbClr val="FFFFFF"/>
                </a:solidFill>
                <a:latin typeface="Georgia"/>
                <a:cs typeface="Georgia"/>
              </a:rPr>
              <a:t>αμφισβητείται </a:t>
            </a:r>
            <a:r>
              <a:rPr sz="3200" spc="-35" dirty="0">
                <a:solidFill>
                  <a:srgbClr val="FFFFFF"/>
                </a:solidFill>
                <a:latin typeface="Georgia"/>
                <a:cs typeface="Georgia"/>
              </a:rPr>
              <a:t>από </a:t>
            </a:r>
            <a:r>
              <a:rPr sz="3200" dirty="0">
                <a:solidFill>
                  <a:srgbClr val="FFFFFF"/>
                </a:solidFill>
                <a:latin typeface="Georgia"/>
                <a:cs typeface="Georgia"/>
              </a:rPr>
              <a:t>τους </a:t>
            </a:r>
            <a:r>
              <a:rPr sz="3200" spc="-50" dirty="0">
                <a:solidFill>
                  <a:srgbClr val="FFFFFF"/>
                </a:solidFill>
                <a:latin typeface="Georgia"/>
                <a:cs typeface="Georgia"/>
              </a:rPr>
              <a:t>ανάπηρους </a:t>
            </a:r>
            <a:r>
              <a:rPr sz="3200" spc="-40" dirty="0">
                <a:solidFill>
                  <a:srgbClr val="FFFFFF"/>
                </a:solidFill>
                <a:latin typeface="Georgia"/>
                <a:cs typeface="Georgia"/>
              </a:rPr>
              <a:t>και</a:t>
            </a:r>
            <a:r>
              <a:rPr sz="3200" spc="-395" dirty="0">
                <a:solidFill>
                  <a:srgbClr val="FFFFFF"/>
                </a:solidFill>
                <a:latin typeface="Georgia"/>
                <a:cs typeface="Georgia"/>
              </a:rPr>
              <a:t> </a:t>
            </a:r>
            <a:r>
              <a:rPr sz="3200" spc="-5" dirty="0">
                <a:solidFill>
                  <a:srgbClr val="FFFFFF"/>
                </a:solidFill>
                <a:latin typeface="Georgia"/>
                <a:cs typeface="Georgia"/>
              </a:rPr>
              <a:t>τις  </a:t>
            </a:r>
            <a:r>
              <a:rPr sz="3200" spc="-25" dirty="0">
                <a:solidFill>
                  <a:srgbClr val="FFFFFF"/>
                </a:solidFill>
                <a:latin typeface="Georgia"/>
                <a:cs typeface="Georgia"/>
              </a:rPr>
              <a:t>οργανώσεις </a:t>
            </a:r>
            <a:r>
              <a:rPr sz="3200" spc="-45" dirty="0">
                <a:solidFill>
                  <a:srgbClr val="FFFFFF"/>
                </a:solidFill>
                <a:latin typeface="Georgia"/>
                <a:cs typeface="Georgia"/>
              </a:rPr>
              <a:t>τους. </a:t>
            </a:r>
            <a:r>
              <a:rPr sz="3200" spc="-75" dirty="0">
                <a:solidFill>
                  <a:srgbClr val="FFFFFF"/>
                </a:solidFill>
                <a:latin typeface="Georgia"/>
                <a:cs typeface="Georgia"/>
              </a:rPr>
              <a:t>Αρχίζει </a:t>
            </a:r>
            <a:r>
              <a:rPr sz="3200" spc="-25" dirty="0">
                <a:solidFill>
                  <a:srgbClr val="FFFFFF"/>
                </a:solidFill>
                <a:latin typeface="Georgia"/>
                <a:cs typeface="Georgia"/>
              </a:rPr>
              <a:t>λοιπόν </a:t>
            </a:r>
            <a:r>
              <a:rPr sz="3200" spc="-50" dirty="0">
                <a:solidFill>
                  <a:srgbClr val="FFFFFF"/>
                </a:solidFill>
                <a:latin typeface="Georgia"/>
                <a:cs typeface="Georgia"/>
              </a:rPr>
              <a:t>να  </a:t>
            </a:r>
            <a:r>
              <a:rPr sz="3200" spc="-15" dirty="0">
                <a:solidFill>
                  <a:srgbClr val="FFFFFF"/>
                </a:solidFill>
                <a:latin typeface="Georgia"/>
                <a:cs typeface="Georgia"/>
              </a:rPr>
              <a:t>αναπτύσσεται </a:t>
            </a:r>
            <a:r>
              <a:rPr sz="3200" spc="30" dirty="0">
                <a:solidFill>
                  <a:srgbClr val="FFFFFF"/>
                </a:solidFill>
                <a:latin typeface="Georgia"/>
                <a:cs typeface="Georgia"/>
              </a:rPr>
              <a:t>το </a:t>
            </a:r>
            <a:r>
              <a:rPr sz="3200" dirty="0">
                <a:solidFill>
                  <a:srgbClr val="FFFFFF"/>
                </a:solidFill>
                <a:latin typeface="Georgia"/>
                <a:cs typeface="Georgia"/>
              </a:rPr>
              <a:t>κοινωνικό </a:t>
            </a:r>
            <a:r>
              <a:rPr sz="3200" spc="-30" dirty="0">
                <a:solidFill>
                  <a:srgbClr val="FFFFFF"/>
                </a:solidFill>
                <a:latin typeface="Georgia"/>
                <a:cs typeface="Georgia"/>
              </a:rPr>
              <a:t>μοντέλο </a:t>
            </a:r>
            <a:r>
              <a:rPr sz="3200" spc="-20" dirty="0">
                <a:solidFill>
                  <a:srgbClr val="FFFFFF"/>
                </a:solidFill>
                <a:latin typeface="Georgia"/>
                <a:cs typeface="Georgia"/>
              </a:rPr>
              <a:t>της  </a:t>
            </a:r>
            <a:r>
              <a:rPr sz="3200" spc="-60" dirty="0">
                <a:solidFill>
                  <a:srgbClr val="FFFFFF"/>
                </a:solidFill>
                <a:latin typeface="Georgia"/>
                <a:cs typeface="Georgia"/>
              </a:rPr>
              <a:t>αναπηρίας </a:t>
            </a:r>
            <a:r>
              <a:rPr sz="3200" spc="-10" dirty="0">
                <a:solidFill>
                  <a:srgbClr val="FFFFFF"/>
                </a:solidFill>
                <a:latin typeface="Georgia"/>
                <a:cs typeface="Georgia"/>
              </a:rPr>
              <a:t>που </a:t>
            </a:r>
            <a:r>
              <a:rPr sz="3200" spc="-25" dirty="0">
                <a:solidFill>
                  <a:srgbClr val="FFFFFF"/>
                </a:solidFill>
                <a:latin typeface="Georgia"/>
                <a:cs typeface="Georgia"/>
              </a:rPr>
              <a:t>υποστηρίζει </a:t>
            </a:r>
            <a:r>
              <a:rPr sz="3200" spc="10" dirty="0">
                <a:solidFill>
                  <a:srgbClr val="FFFFFF"/>
                </a:solidFill>
                <a:latin typeface="Georgia"/>
                <a:cs typeface="Georgia"/>
              </a:rPr>
              <a:t>ότι </a:t>
            </a:r>
            <a:r>
              <a:rPr sz="3200" b="1" i="1" spc="-70" dirty="0">
                <a:solidFill>
                  <a:schemeClr val="accent2">
                    <a:lumMod val="75000"/>
                  </a:schemeClr>
                </a:solidFill>
                <a:latin typeface="Arial"/>
                <a:cs typeface="Arial"/>
              </a:rPr>
              <a:t>η</a:t>
            </a:r>
            <a:r>
              <a:rPr sz="3200" b="1" i="1" spc="-505" dirty="0">
                <a:solidFill>
                  <a:schemeClr val="accent2">
                    <a:lumMod val="75000"/>
                  </a:schemeClr>
                </a:solidFill>
                <a:latin typeface="Arial"/>
                <a:cs typeface="Arial"/>
              </a:rPr>
              <a:t> </a:t>
            </a:r>
            <a:r>
              <a:rPr sz="3200" b="1" i="1" spc="-65" dirty="0">
                <a:solidFill>
                  <a:schemeClr val="accent2">
                    <a:lumMod val="75000"/>
                  </a:schemeClr>
                </a:solidFill>
                <a:latin typeface="Arial"/>
                <a:cs typeface="Arial"/>
              </a:rPr>
              <a:t>αναπηρία  </a:t>
            </a:r>
            <a:r>
              <a:rPr sz="3200" b="1" i="1" spc="-35" dirty="0">
                <a:solidFill>
                  <a:schemeClr val="accent2">
                    <a:lumMod val="75000"/>
                  </a:schemeClr>
                </a:solidFill>
                <a:latin typeface="Arial"/>
                <a:cs typeface="Arial"/>
              </a:rPr>
              <a:t>συνιστά </a:t>
            </a:r>
            <a:r>
              <a:rPr sz="3200" b="1" i="1" spc="-25" dirty="0">
                <a:solidFill>
                  <a:schemeClr val="accent2">
                    <a:lumMod val="75000"/>
                  </a:schemeClr>
                </a:solidFill>
                <a:latin typeface="Arial"/>
                <a:cs typeface="Arial"/>
              </a:rPr>
              <a:t>κοινωνική </a:t>
            </a:r>
            <a:r>
              <a:rPr sz="3200" b="1" i="1" spc="-35" dirty="0">
                <a:solidFill>
                  <a:schemeClr val="accent2">
                    <a:lumMod val="75000"/>
                  </a:schemeClr>
                </a:solidFill>
                <a:latin typeface="Arial"/>
                <a:cs typeface="Arial"/>
              </a:rPr>
              <a:t>κατασκευή </a:t>
            </a:r>
            <a:r>
              <a:rPr sz="3200" b="1" i="1" spc="45" dirty="0">
                <a:solidFill>
                  <a:schemeClr val="accent2">
                    <a:lumMod val="75000"/>
                  </a:schemeClr>
                </a:solidFill>
                <a:latin typeface="Arial"/>
                <a:cs typeface="Arial"/>
              </a:rPr>
              <a:t>και </a:t>
            </a:r>
            <a:r>
              <a:rPr sz="3200" b="1" i="1" spc="-100" dirty="0">
                <a:solidFill>
                  <a:schemeClr val="accent2">
                    <a:lumMod val="75000"/>
                  </a:schemeClr>
                </a:solidFill>
                <a:latin typeface="Arial"/>
                <a:cs typeface="Arial"/>
              </a:rPr>
              <a:t>προϊόν  </a:t>
            </a:r>
            <a:r>
              <a:rPr sz="3200" b="1" i="1" spc="-40" dirty="0">
                <a:solidFill>
                  <a:schemeClr val="accent2">
                    <a:lumMod val="75000"/>
                  </a:schemeClr>
                </a:solidFill>
                <a:latin typeface="Arial"/>
                <a:cs typeface="Arial"/>
              </a:rPr>
              <a:t>κοινωνικών </a:t>
            </a:r>
            <a:r>
              <a:rPr sz="3200" b="1" i="1" spc="-25" dirty="0">
                <a:solidFill>
                  <a:schemeClr val="accent2">
                    <a:lumMod val="75000"/>
                  </a:schemeClr>
                </a:solidFill>
                <a:latin typeface="Arial"/>
                <a:cs typeface="Arial"/>
              </a:rPr>
              <a:t>πρακτικών </a:t>
            </a:r>
            <a:r>
              <a:rPr sz="3200" b="1" i="1" spc="-135" dirty="0">
                <a:solidFill>
                  <a:schemeClr val="accent2">
                    <a:lumMod val="75000"/>
                  </a:schemeClr>
                </a:solidFill>
                <a:latin typeface="Arial"/>
                <a:cs typeface="Arial"/>
              </a:rPr>
              <a:t>απομόνωσης </a:t>
            </a:r>
            <a:r>
              <a:rPr sz="3200" b="1" i="1" spc="45" dirty="0">
                <a:solidFill>
                  <a:schemeClr val="accent2">
                    <a:lumMod val="75000"/>
                  </a:schemeClr>
                </a:solidFill>
                <a:latin typeface="Arial"/>
                <a:cs typeface="Arial"/>
              </a:rPr>
              <a:t>και  </a:t>
            </a:r>
            <a:r>
              <a:rPr sz="3200" b="1" i="1" spc="-75" dirty="0">
                <a:solidFill>
                  <a:schemeClr val="accent2">
                    <a:lumMod val="75000"/>
                  </a:schemeClr>
                </a:solidFill>
                <a:latin typeface="Arial"/>
                <a:cs typeface="Arial"/>
              </a:rPr>
              <a:t>αποκλεισμού</a:t>
            </a:r>
            <a:endParaRPr sz="3200" b="1">
              <a:solidFill>
                <a:schemeClr val="accent2">
                  <a:lumMod val="75000"/>
                </a:schemeClr>
              </a:solidFill>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69525" y="568344"/>
            <a:ext cx="8145675" cy="1870055"/>
          </a:xfrm>
        </p:spPr>
        <p:txBody>
          <a:bodyPr>
            <a:normAutofit/>
          </a:bodyPr>
          <a:lstStyle/>
          <a:p>
            <a:r>
              <a:rPr lang="el-GR" sz="2800" b="1" dirty="0" smtClean="0"/>
              <a:t>Αντίθεση μεταξύ ιατρικού και </a:t>
            </a:r>
            <a:r>
              <a:rPr lang="el-GR" sz="2800" b="1" dirty="0" smtClean="0"/>
              <a:t>κοινωνικού μοντέλου</a:t>
            </a:r>
            <a:br>
              <a:rPr lang="el-GR" sz="2800" b="1" dirty="0" smtClean="0"/>
            </a:br>
            <a:r>
              <a:rPr lang="el-GR" sz="2800" dirty="0" smtClean="0">
                <a:solidFill>
                  <a:schemeClr val="tx1"/>
                </a:solidFill>
              </a:rPr>
              <a:t>Τα </a:t>
            </a:r>
            <a:r>
              <a:rPr lang="el-GR" sz="2800" i="1" u="sng" dirty="0" smtClean="0">
                <a:solidFill>
                  <a:schemeClr val="accent3">
                    <a:lumMod val="75000"/>
                  </a:schemeClr>
                </a:solidFill>
              </a:rPr>
              <a:t>οφέλη του ιατρικού μοντέλου </a:t>
            </a:r>
            <a:r>
              <a:rPr lang="el-GR" sz="2800" dirty="0" smtClean="0">
                <a:solidFill>
                  <a:schemeClr val="tx1"/>
                </a:solidFill>
              </a:rPr>
              <a:t>περιλαμβάνουν:</a:t>
            </a:r>
            <a:br>
              <a:rPr lang="el-GR" sz="2800" dirty="0" smtClean="0">
                <a:solidFill>
                  <a:schemeClr val="tx1"/>
                </a:solidFill>
              </a:rPr>
            </a:br>
            <a:endParaRPr lang="el-GR" sz="2800" b="1" dirty="0"/>
          </a:p>
        </p:txBody>
      </p:sp>
      <p:sp>
        <p:nvSpPr>
          <p:cNvPr id="3" name="2 - Θέση περιεχομένου"/>
          <p:cNvSpPr>
            <a:spLocks noGrp="1"/>
          </p:cNvSpPr>
          <p:nvPr>
            <p:ph idx="1"/>
          </p:nvPr>
        </p:nvSpPr>
        <p:spPr/>
        <p:txBody>
          <a:bodyPr/>
          <a:lstStyle/>
          <a:p>
            <a:r>
              <a:rPr lang="el-GR" dirty="0" smtClean="0">
                <a:solidFill>
                  <a:schemeClr val="tx1"/>
                </a:solidFill>
              </a:rPr>
              <a:t>Την </a:t>
            </a:r>
            <a:r>
              <a:rPr lang="el-GR" dirty="0" smtClean="0">
                <a:solidFill>
                  <a:schemeClr val="tx1"/>
                </a:solidFill>
              </a:rPr>
              <a:t>ιατρική διάγνωση</a:t>
            </a:r>
          </a:p>
          <a:p>
            <a:r>
              <a:rPr lang="el-GR" dirty="0" smtClean="0">
                <a:solidFill>
                  <a:schemeClr val="tx1"/>
                </a:solidFill>
              </a:rPr>
              <a:t>Τη συνεχή έρευνα για την αναπηρία</a:t>
            </a:r>
          </a:p>
          <a:p>
            <a:r>
              <a:rPr lang="el-GR" dirty="0" smtClean="0">
                <a:solidFill>
                  <a:schemeClr val="tx1"/>
                </a:solidFill>
              </a:rPr>
              <a:t>Την αύξηση της κατανόησης της συγκεκριμένης διάγνωσης</a:t>
            </a:r>
          </a:p>
          <a:p>
            <a:r>
              <a:rPr lang="el-GR" dirty="0" smtClean="0">
                <a:solidFill>
                  <a:schemeClr val="tx1"/>
                </a:solidFill>
              </a:rPr>
              <a:t>Την αύξηση των προσδοκιών των ατόμων με αναπηρία μετά τη διάγνωση</a:t>
            </a:r>
          </a:p>
          <a:p>
            <a:r>
              <a:rPr lang="el-GR" dirty="0" smtClean="0">
                <a:solidFill>
                  <a:schemeClr val="tx1"/>
                </a:solidFill>
              </a:rPr>
              <a:t>Την παροχή διάγνωσης που θα μπορούσε να χρησιμοποιηθεί για να υποστηρίξει τη χρηματοδότηση ιατρικής φροντίδας</a:t>
            </a:r>
            <a:endParaRPr lang="el-GR"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chemeClr val="tx1"/>
                </a:solidFill>
              </a:rPr>
              <a:t>Τα </a:t>
            </a:r>
            <a:r>
              <a:rPr lang="el-GR" b="1" i="1" u="sng" dirty="0" smtClean="0">
                <a:solidFill>
                  <a:schemeClr val="tx1"/>
                </a:solidFill>
              </a:rPr>
              <a:t>αρνητικά </a:t>
            </a:r>
            <a:r>
              <a:rPr lang="el-GR" dirty="0" smtClean="0">
                <a:solidFill>
                  <a:schemeClr val="tx1"/>
                </a:solidFill>
              </a:rPr>
              <a:t>του ιατρικού μοντέλου</a:t>
            </a:r>
            <a:br>
              <a:rPr lang="el-GR" dirty="0" smtClean="0">
                <a:solidFill>
                  <a:schemeClr val="tx1"/>
                </a:solidFill>
              </a:rPr>
            </a:br>
            <a:endParaRPr lang="el-GR" dirty="0"/>
          </a:p>
        </p:txBody>
      </p:sp>
      <p:sp>
        <p:nvSpPr>
          <p:cNvPr id="3" name="2 - Θέση περιεχομένου"/>
          <p:cNvSpPr>
            <a:spLocks noGrp="1"/>
          </p:cNvSpPr>
          <p:nvPr>
            <p:ph idx="1"/>
          </p:nvPr>
        </p:nvSpPr>
        <p:spPr>
          <a:xfrm>
            <a:off x="2685788" y="2438400"/>
            <a:ext cx="8029412" cy="4038600"/>
          </a:xfrm>
        </p:spPr>
        <p:txBody>
          <a:bodyPr>
            <a:normAutofit/>
          </a:bodyPr>
          <a:lstStyle/>
          <a:p>
            <a:r>
              <a:rPr lang="el-GR" dirty="0" smtClean="0">
                <a:solidFill>
                  <a:schemeClr val="tx1"/>
                </a:solidFill>
              </a:rPr>
              <a:t>Περιορίζει </a:t>
            </a:r>
            <a:r>
              <a:rPr lang="el-GR" dirty="0" smtClean="0">
                <a:solidFill>
                  <a:schemeClr val="tx1"/>
                </a:solidFill>
              </a:rPr>
              <a:t>την αντίληψη του ανθρώπου με αναπηρία ως ολότητα, είτε άμεσα είτε έμμεσα, καθώς</a:t>
            </a:r>
          </a:p>
          <a:p>
            <a:pPr>
              <a:buFont typeface="Wingdings" pitchFamily="2" charset="2"/>
              <a:buChar char="§"/>
            </a:pPr>
            <a:r>
              <a:rPr lang="el-GR" dirty="0" smtClean="0">
                <a:solidFill>
                  <a:schemeClr val="tx1"/>
                </a:solidFill>
              </a:rPr>
              <a:t> το ενδιαφέρον στρέφεται στη διάγνωση μέσω ακαδημαϊκών ιατρικών γνώσεων</a:t>
            </a:r>
          </a:p>
          <a:p>
            <a:pPr>
              <a:buFont typeface="Wingdings" pitchFamily="2" charset="2"/>
              <a:buChar char="§"/>
            </a:pPr>
            <a:r>
              <a:rPr lang="el-GR" dirty="0" smtClean="0">
                <a:solidFill>
                  <a:schemeClr val="tx1"/>
                </a:solidFill>
              </a:rPr>
              <a:t>Τα άτομα αντιμετωπίζονται ως ιατρικά περιστατικά</a:t>
            </a:r>
          </a:p>
          <a:p>
            <a:pPr>
              <a:buFont typeface="Wingdings" pitchFamily="2" charset="2"/>
              <a:buChar char="§"/>
            </a:pPr>
            <a:r>
              <a:rPr lang="el-GR" dirty="0" smtClean="0">
                <a:solidFill>
                  <a:schemeClr val="tx1"/>
                </a:solidFill>
              </a:rPr>
              <a:t>Η εστίαση γίνεται στον περιορισμό της βλάβης και της αναπηρίας</a:t>
            </a:r>
          </a:p>
          <a:p>
            <a:pPr>
              <a:buFont typeface="Wingdings" pitchFamily="2" charset="2"/>
              <a:buChar char="§"/>
            </a:pPr>
            <a:r>
              <a:rPr lang="el-GR" dirty="0" smtClean="0">
                <a:solidFill>
                  <a:schemeClr val="tx1"/>
                </a:solidFill>
              </a:rPr>
              <a:t>Η σκέψη ότι η κινητική ή νοητική βλάβη είναι η αιτία της αναπηρίας</a:t>
            </a:r>
          </a:p>
          <a:p>
            <a:pPr>
              <a:buFont typeface="Wingdings" pitchFamily="2" charset="2"/>
              <a:buChar char="§"/>
            </a:pPr>
            <a:r>
              <a:rPr lang="el-GR" dirty="0" smtClean="0">
                <a:solidFill>
                  <a:schemeClr val="tx1"/>
                </a:solidFill>
              </a:rPr>
              <a:t>Η </a:t>
            </a:r>
            <a:r>
              <a:rPr lang="el-GR" dirty="0" err="1" smtClean="0">
                <a:solidFill>
                  <a:schemeClr val="tx1"/>
                </a:solidFill>
              </a:rPr>
              <a:t>ετικετοποίηση</a:t>
            </a:r>
            <a:r>
              <a:rPr lang="el-GR" dirty="0" smtClean="0">
                <a:solidFill>
                  <a:schemeClr val="tx1"/>
                </a:solidFill>
              </a:rPr>
              <a:t>, τα στερεότητα και ο επακόλουθος στιγματισμός</a:t>
            </a:r>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u="sng" dirty="0" smtClean="0">
                <a:solidFill>
                  <a:schemeClr val="tx1"/>
                </a:solidFill>
              </a:rPr>
              <a:t>Τα </a:t>
            </a:r>
            <a:r>
              <a:rPr lang="el-GR" b="1" i="1" u="sng" dirty="0" smtClean="0">
                <a:solidFill>
                  <a:schemeClr val="tx1"/>
                </a:solidFill>
              </a:rPr>
              <a:t>θετικά</a:t>
            </a:r>
            <a:r>
              <a:rPr lang="el-GR" i="1" u="sng" dirty="0" smtClean="0">
                <a:solidFill>
                  <a:schemeClr val="tx1"/>
                </a:solidFill>
              </a:rPr>
              <a:t> του κοινωνικού μοντέλου:</a:t>
            </a:r>
            <a:br>
              <a:rPr lang="el-GR" i="1" u="sng" dirty="0" smtClean="0">
                <a:solidFill>
                  <a:schemeClr val="tx1"/>
                </a:solidFill>
              </a:rPr>
            </a:br>
            <a:endParaRPr lang="el-GR" dirty="0"/>
          </a:p>
        </p:txBody>
      </p:sp>
      <p:sp>
        <p:nvSpPr>
          <p:cNvPr id="3" name="2 - Θέση περιεχομένου"/>
          <p:cNvSpPr>
            <a:spLocks noGrp="1"/>
          </p:cNvSpPr>
          <p:nvPr>
            <p:ph idx="1"/>
          </p:nvPr>
        </p:nvSpPr>
        <p:spPr>
          <a:xfrm>
            <a:off x="2685788" y="2438400"/>
            <a:ext cx="8029412" cy="4191000"/>
          </a:xfrm>
        </p:spPr>
        <p:txBody>
          <a:bodyPr>
            <a:normAutofit/>
          </a:bodyPr>
          <a:lstStyle/>
          <a:p>
            <a:r>
              <a:rPr lang="el-GR" dirty="0" smtClean="0">
                <a:solidFill>
                  <a:schemeClr val="tx1"/>
                </a:solidFill>
              </a:rPr>
              <a:t>Η </a:t>
            </a:r>
            <a:r>
              <a:rPr lang="el-GR" dirty="0" smtClean="0">
                <a:solidFill>
                  <a:schemeClr val="tx1"/>
                </a:solidFill>
              </a:rPr>
              <a:t>εστίαση στο άτομο και όχι στην αναπηρία</a:t>
            </a:r>
          </a:p>
          <a:p>
            <a:r>
              <a:rPr lang="el-GR" dirty="0" smtClean="0">
                <a:solidFill>
                  <a:schemeClr val="tx1"/>
                </a:solidFill>
              </a:rPr>
              <a:t>Η αντιμετώπιση του κοινωνικού αποκλεισμού στο πλαίσιο της ευρύτερης κοινωνίας</a:t>
            </a:r>
          </a:p>
          <a:p>
            <a:r>
              <a:rPr lang="el-GR" dirty="0" smtClean="0">
                <a:solidFill>
                  <a:schemeClr val="tx1"/>
                </a:solidFill>
              </a:rPr>
              <a:t>Η εστίαση στα περιβαλλοντικά και κοινωνικά εμπόδια που αποκλείουν τα άτομα με αναπηρία από την ένταξη στην κοινωνία.</a:t>
            </a:r>
          </a:p>
          <a:p>
            <a:r>
              <a:rPr lang="el-GR" dirty="0" smtClean="0">
                <a:solidFill>
                  <a:schemeClr val="tx1"/>
                </a:solidFill>
              </a:rPr>
              <a:t>Η κατανόηση της ανάγκης για εμπεριστατωμένη ιατρική διάγνωση και υγειονομική φροντίδα</a:t>
            </a:r>
          </a:p>
          <a:p>
            <a:r>
              <a:rPr lang="el-GR" dirty="0" smtClean="0">
                <a:solidFill>
                  <a:schemeClr val="tx1"/>
                </a:solidFill>
              </a:rPr>
              <a:t>Η επίγνωση μιας συνεχούς αμφισβήτησης της θεσμοθετημένης καταπίεσης και διάκρισης</a:t>
            </a:r>
            <a:endParaRPr lang="el-GR"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i="1" dirty="0" smtClean="0">
                <a:solidFill>
                  <a:schemeClr val="tx1"/>
                </a:solidFill>
              </a:rPr>
              <a:t>Τα </a:t>
            </a:r>
            <a:r>
              <a:rPr lang="el-GR" sz="4000" b="1" i="1" dirty="0" smtClean="0">
                <a:solidFill>
                  <a:schemeClr val="tx1"/>
                </a:solidFill>
              </a:rPr>
              <a:t>αρνητικά</a:t>
            </a:r>
            <a:r>
              <a:rPr lang="el-GR" sz="4000" i="1" dirty="0" smtClean="0">
                <a:solidFill>
                  <a:schemeClr val="tx1"/>
                </a:solidFill>
              </a:rPr>
              <a:t> του κοινωνικού μοντέλου</a:t>
            </a:r>
            <a:r>
              <a:rPr lang="el-GR" sz="4000" dirty="0" smtClean="0">
                <a:solidFill>
                  <a:schemeClr val="tx1"/>
                </a:solidFill>
              </a:rPr>
              <a:t>.</a:t>
            </a:r>
            <a:endParaRPr lang="el-GR" dirty="0"/>
          </a:p>
        </p:txBody>
      </p:sp>
      <p:sp>
        <p:nvSpPr>
          <p:cNvPr id="3" name="2 - Θέση περιεχομένου"/>
          <p:cNvSpPr>
            <a:spLocks noGrp="1"/>
          </p:cNvSpPr>
          <p:nvPr>
            <p:ph idx="1"/>
          </p:nvPr>
        </p:nvSpPr>
        <p:spPr>
          <a:xfrm>
            <a:off x="2685788" y="2438400"/>
            <a:ext cx="8029412" cy="4114800"/>
          </a:xfrm>
        </p:spPr>
        <p:txBody>
          <a:bodyPr>
            <a:normAutofit/>
          </a:bodyPr>
          <a:lstStyle/>
          <a:p>
            <a:pPr>
              <a:buNone/>
            </a:pPr>
            <a:r>
              <a:rPr lang="el-GR" sz="2400" dirty="0" smtClean="0">
                <a:solidFill>
                  <a:schemeClr val="tx1"/>
                </a:solidFill>
              </a:rPr>
              <a:t>Με </a:t>
            </a:r>
            <a:r>
              <a:rPr lang="el-GR" sz="2400" dirty="0" smtClean="0">
                <a:solidFill>
                  <a:schemeClr val="tx1"/>
                </a:solidFill>
              </a:rPr>
              <a:t>την αποκλειστική εξάρτηση από αυτό μπορεί:</a:t>
            </a:r>
          </a:p>
          <a:p>
            <a:r>
              <a:rPr lang="el-GR" sz="2400" dirty="0" smtClean="0">
                <a:solidFill>
                  <a:schemeClr val="tx1"/>
                </a:solidFill>
              </a:rPr>
              <a:t>Η προσέγγιση να μην είναι απόλυτα ρεαλιστική και έτσι γίνεται αντιληπτή ως μια ιδεατή προσέγγιση.</a:t>
            </a:r>
          </a:p>
          <a:p>
            <a:r>
              <a:rPr lang="el-GR" sz="2400" dirty="0" smtClean="0">
                <a:solidFill>
                  <a:schemeClr val="tx1"/>
                </a:solidFill>
              </a:rPr>
              <a:t>Να περιορίζει τη δυνατότητα διάγνωσης και έτσι χάνεται η δυνατότητα για βοήθεια, ενημέρωση και κατανόηση της ιατρικής κατάστασης του ατόμου.</a:t>
            </a:r>
          </a:p>
          <a:p>
            <a:r>
              <a:rPr lang="el-GR" sz="2400" dirty="0" smtClean="0">
                <a:solidFill>
                  <a:schemeClr val="tx1"/>
                </a:solidFill>
              </a:rPr>
              <a:t>Να περιορίζει τη χρηματοδότηση λόγω έλλειψης ιατρικής διάγνωσης.</a:t>
            </a:r>
            <a:endParaRPr lang="el-GR" sz="2400"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tx1"/>
                </a:solidFill>
              </a:rPr>
              <a:t>Που οδήγησαν οι παραπάνω θεωρητικές ζυμώσεις και αλλαγές;</a:t>
            </a:r>
            <a:endParaRPr lang="el-GR" dirty="0">
              <a:solidFill>
                <a:schemeClr val="tx1"/>
              </a:solidFill>
            </a:endParaRPr>
          </a:p>
        </p:txBody>
      </p:sp>
      <p:sp>
        <p:nvSpPr>
          <p:cNvPr id="3" name="2 - Θέση περιεχομένου"/>
          <p:cNvSpPr>
            <a:spLocks noGrp="1"/>
          </p:cNvSpPr>
          <p:nvPr>
            <p:ph idx="1"/>
          </p:nvPr>
        </p:nvSpPr>
        <p:spPr/>
        <p:txBody>
          <a:bodyPr/>
          <a:lstStyle/>
          <a:p>
            <a:r>
              <a:rPr lang="el-GR" dirty="0" smtClean="0">
                <a:solidFill>
                  <a:schemeClr val="tx1"/>
                </a:solidFill>
              </a:rPr>
              <a:t>Αρχικά στην έννοια της ένταξης </a:t>
            </a:r>
            <a:r>
              <a:rPr lang="en-US" dirty="0" smtClean="0">
                <a:solidFill>
                  <a:schemeClr val="tx1"/>
                </a:solidFill>
              </a:rPr>
              <a:t>(integration) </a:t>
            </a:r>
            <a:r>
              <a:rPr lang="el-GR" dirty="0" smtClean="0">
                <a:solidFill>
                  <a:schemeClr val="tx1"/>
                </a:solidFill>
              </a:rPr>
              <a:t>και έπειτα διαμόρφωσαν την έννοια της συνεκπαίδευσης</a:t>
            </a:r>
            <a:r>
              <a:rPr lang="en-US" dirty="0" smtClean="0">
                <a:solidFill>
                  <a:schemeClr val="tx1"/>
                </a:solidFill>
              </a:rPr>
              <a:t> (inclusion)</a:t>
            </a:r>
          </a:p>
          <a:p>
            <a:r>
              <a:rPr lang="en-US" dirty="0" smtClean="0">
                <a:solidFill>
                  <a:schemeClr val="tx1"/>
                </a:solidFill>
              </a:rPr>
              <a:t>H </a:t>
            </a:r>
            <a:r>
              <a:rPr lang="el-GR" dirty="0" smtClean="0">
                <a:solidFill>
                  <a:schemeClr val="tx1"/>
                </a:solidFill>
              </a:rPr>
              <a:t>μετάβαση αυτή δε σηματοδοτεί απλώς μια γλωσσολογική εξέλιξη αλλά εκφράζει την αναγκαιότητα για την αναδιαμόρφωση του γενικού σχολείου και που θα μπορεί να ανταποκρίνεται στη διαφορετικότητα των παιδιών.</a:t>
            </a:r>
            <a:endParaRPr lang="el-GR"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a:xfrm>
            <a:off x="0" y="552450"/>
            <a:ext cx="11161713" cy="630555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051" y="146304"/>
            <a:ext cx="10758031" cy="65684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80256" y="1600200"/>
            <a:ext cx="9753600" cy="44958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485533" y="1"/>
            <a:ext cx="10570142" cy="1403603"/>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54200" y="1618614"/>
            <a:ext cx="9761848" cy="4516748"/>
          </a:xfrm>
          <a:prstGeom prst="rect">
            <a:avLst/>
          </a:prstGeom>
        </p:spPr>
        <p:txBody>
          <a:bodyPr vert="horz" wrap="square" lIns="0" tIns="61594" rIns="0" bIns="0" rtlCol="0">
            <a:spAutoFit/>
          </a:bodyPr>
          <a:lstStyle/>
          <a:p>
            <a:pPr marL="304800" marR="5080" indent="-292735">
              <a:lnSpc>
                <a:spcPct val="90000"/>
              </a:lnSpc>
              <a:spcBef>
                <a:spcPts val="484"/>
              </a:spcBef>
            </a:pPr>
            <a:r>
              <a:rPr sz="2250" b="1" spc="415" dirty="0">
                <a:solidFill>
                  <a:schemeClr val="accent3">
                    <a:lumMod val="75000"/>
                  </a:schemeClr>
                </a:solidFill>
                <a:latin typeface="Arial"/>
                <a:cs typeface="Arial"/>
              </a:rPr>
              <a:t> </a:t>
            </a:r>
            <a:r>
              <a:rPr sz="3200" b="1" spc="-70" dirty="0">
                <a:solidFill>
                  <a:schemeClr val="accent3">
                    <a:lumMod val="75000"/>
                  </a:schemeClr>
                </a:solidFill>
                <a:latin typeface="Georgia"/>
                <a:cs typeface="Georgia"/>
              </a:rPr>
              <a:t>«Οικουμενικός σχεδιασμός» </a:t>
            </a:r>
            <a:r>
              <a:rPr sz="3200" b="1" spc="-60" dirty="0">
                <a:solidFill>
                  <a:schemeClr val="accent3">
                    <a:lumMod val="75000"/>
                  </a:schemeClr>
                </a:solidFill>
                <a:latin typeface="Georgia"/>
                <a:cs typeface="Georgia"/>
              </a:rPr>
              <a:t>σημαίνει </a:t>
            </a:r>
            <a:r>
              <a:rPr sz="3200" b="1" spc="25" dirty="0">
                <a:solidFill>
                  <a:schemeClr val="accent3">
                    <a:lumMod val="75000"/>
                  </a:schemeClr>
                </a:solidFill>
                <a:latin typeface="Georgia"/>
                <a:cs typeface="Georgia"/>
              </a:rPr>
              <a:t>το  </a:t>
            </a:r>
            <a:r>
              <a:rPr sz="3200" b="1" spc="-40" dirty="0">
                <a:solidFill>
                  <a:schemeClr val="accent3">
                    <a:lumMod val="75000"/>
                  </a:schemeClr>
                </a:solidFill>
                <a:latin typeface="Georgia"/>
                <a:cs typeface="Georgia"/>
              </a:rPr>
              <a:t>σχεδιασμόπροϊόντων, περιβάλλοντος,  </a:t>
            </a:r>
            <a:r>
              <a:rPr sz="3200" b="1" spc="-50" dirty="0">
                <a:solidFill>
                  <a:schemeClr val="accent3">
                    <a:lumMod val="75000"/>
                  </a:schemeClr>
                </a:solidFill>
                <a:latin typeface="Georgia"/>
                <a:cs typeface="Georgia"/>
              </a:rPr>
              <a:t>προγραμμάτων </a:t>
            </a:r>
            <a:r>
              <a:rPr sz="3200" b="1" spc="-40" dirty="0">
                <a:solidFill>
                  <a:schemeClr val="accent3">
                    <a:lumMod val="75000"/>
                  </a:schemeClr>
                </a:solidFill>
                <a:latin typeface="Georgia"/>
                <a:cs typeface="Georgia"/>
              </a:rPr>
              <a:t>και </a:t>
            </a:r>
            <a:r>
              <a:rPr sz="3200" b="1" spc="-30" dirty="0">
                <a:solidFill>
                  <a:schemeClr val="accent3">
                    <a:lumMod val="75000"/>
                  </a:schemeClr>
                </a:solidFill>
                <a:latin typeface="Georgia"/>
                <a:cs typeface="Georgia"/>
              </a:rPr>
              <a:t>υπηρεσιών</a:t>
            </a:r>
            <a:r>
              <a:rPr sz="3200" b="1" spc="-245" dirty="0">
                <a:solidFill>
                  <a:schemeClr val="accent3">
                    <a:lumMod val="75000"/>
                  </a:schemeClr>
                </a:solidFill>
                <a:latin typeface="Georgia"/>
                <a:cs typeface="Georgia"/>
              </a:rPr>
              <a:t> </a:t>
            </a:r>
            <a:r>
              <a:rPr sz="3200" b="1" spc="-45" dirty="0">
                <a:solidFill>
                  <a:schemeClr val="accent3">
                    <a:lumMod val="75000"/>
                  </a:schemeClr>
                </a:solidFill>
                <a:latin typeface="Georgia"/>
                <a:cs typeface="Georgia"/>
              </a:rPr>
              <a:t>προκειμένου  </a:t>
            </a:r>
            <a:r>
              <a:rPr sz="3200" b="1" spc="-50" dirty="0">
                <a:solidFill>
                  <a:schemeClr val="accent3">
                    <a:lumMod val="75000"/>
                  </a:schemeClr>
                </a:solidFill>
                <a:latin typeface="Georgia"/>
                <a:cs typeface="Georgia"/>
              </a:rPr>
              <a:t>να </a:t>
            </a:r>
            <a:r>
              <a:rPr sz="3200" b="1" spc="-45" dirty="0">
                <a:solidFill>
                  <a:schemeClr val="accent3">
                    <a:lumMod val="75000"/>
                  </a:schemeClr>
                </a:solidFill>
                <a:latin typeface="Georgia"/>
                <a:cs typeface="Georgia"/>
              </a:rPr>
              <a:t>είναιεύχρηστα </a:t>
            </a:r>
            <a:r>
              <a:rPr sz="3200" b="1" spc="-35" dirty="0">
                <a:solidFill>
                  <a:schemeClr val="accent3">
                    <a:lumMod val="75000"/>
                  </a:schemeClr>
                </a:solidFill>
                <a:latin typeface="Georgia"/>
                <a:cs typeface="Georgia"/>
              </a:rPr>
              <a:t>από </a:t>
            </a:r>
            <a:r>
              <a:rPr sz="3200" b="1" spc="-20" dirty="0">
                <a:solidFill>
                  <a:schemeClr val="accent3">
                    <a:lumMod val="75000"/>
                  </a:schemeClr>
                </a:solidFill>
                <a:latin typeface="Georgia"/>
                <a:cs typeface="Georgia"/>
              </a:rPr>
              <a:t>όλους </a:t>
            </a:r>
            <a:r>
              <a:rPr sz="3200" b="1" dirty="0">
                <a:solidFill>
                  <a:schemeClr val="accent3">
                    <a:lumMod val="75000"/>
                  </a:schemeClr>
                </a:solidFill>
                <a:latin typeface="Georgia"/>
                <a:cs typeface="Georgia"/>
              </a:rPr>
              <a:t>τους  </a:t>
            </a:r>
            <a:r>
              <a:rPr sz="3200" b="1" spc="-45" dirty="0">
                <a:solidFill>
                  <a:schemeClr val="accent3">
                    <a:lumMod val="75000"/>
                  </a:schemeClr>
                </a:solidFill>
                <a:latin typeface="Georgia"/>
                <a:cs typeface="Georgia"/>
              </a:rPr>
              <a:t>ανθρώπους, </a:t>
            </a:r>
            <a:r>
              <a:rPr sz="3200" b="1" spc="20" dirty="0">
                <a:solidFill>
                  <a:schemeClr val="accent3">
                    <a:lumMod val="75000"/>
                  </a:schemeClr>
                </a:solidFill>
                <a:latin typeface="Georgia"/>
                <a:cs typeface="Georgia"/>
              </a:rPr>
              <a:t>στο </a:t>
            </a:r>
            <a:r>
              <a:rPr sz="3200" b="1" spc="-40" dirty="0">
                <a:solidFill>
                  <a:schemeClr val="accent3">
                    <a:lumMod val="75000"/>
                  </a:schemeClr>
                </a:solidFill>
                <a:latin typeface="Georgia"/>
                <a:cs typeface="Georgia"/>
              </a:rPr>
              <a:t>μεγαλύτερο </a:t>
            </a:r>
            <a:r>
              <a:rPr sz="3200" b="1" spc="-20" dirty="0">
                <a:solidFill>
                  <a:schemeClr val="accent3">
                    <a:lumMod val="75000"/>
                  </a:schemeClr>
                </a:solidFill>
                <a:latin typeface="Georgia"/>
                <a:cs typeface="Georgia"/>
              </a:rPr>
              <a:t>δυνατό </a:t>
            </a:r>
            <a:r>
              <a:rPr sz="3200" b="1" spc="-85" dirty="0">
                <a:solidFill>
                  <a:schemeClr val="accent3">
                    <a:lumMod val="75000"/>
                  </a:schemeClr>
                </a:solidFill>
                <a:latin typeface="Georgia"/>
                <a:cs typeface="Georgia"/>
              </a:rPr>
              <a:t>βαθμό,  </a:t>
            </a:r>
            <a:r>
              <a:rPr sz="3200" b="1" spc="-30" dirty="0">
                <a:solidFill>
                  <a:schemeClr val="accent3">
                    <a:lumMod val="75000"/>
                  </a:schemeClr>
                </a:solidFill>
                <a:latin typeface="Georgia"/>
                <a:cs typeface="Georgia"/>
              </a:rPr>
              <a:t>χωρίς </a:t>
            </a:r>
            <a:r>
              <a:rPr sz="3200" b="1" spc="-25" dirty="0">
                <a:solidFill>
                  <a:schemeClr val="accent3">
                    <a:lumMod val="75000"/>
                  </a:schemeClr>
                </a:solidFill>
                <a:latin typeface="Georgia"/>
                <a:cs typeface="Georgia"/>
              </a:rPr>
              <a:t>την </a:t>
            </a:r>
            <a:r>
              <a:rPr sz="3200" b="1" spc="-55" dirty="0">
                <a:solidFill>
                  <a:schemeClr val="accent3">
                    <a:lumMod val="75000"/>
                  </a:schemeClr>
                </a:solidFill>
                <a:latin typeface="Georgia"/>
                <a:cs typeface="Georgia"/>
              </a:rPr>
              <a:t>ανάγκη </a:t>
            </a:r>
            <a:r>
              <a:rPr sz="3200" b="1" spc="-45" dirty="0">
                <a:solidFill>
                  <a:schemeClr val="accent3">
                    <a:lumMod val="75000"/>
                  </a:schemeClr>
                </a:solidFill>
                <a:latin typeface="Georgia"/>
                <a:cs typeface="Georgia"/>
              </a:rPr>
              <a:t>για </a:t>
            </a:r>
            <a:r>
              <a:rPr sz="3200" b="1" spc="-60" dirty="0">
                <a:solidFill>
                  <a:schemeClr val="accent3">
                    <a:lumMod val="75000"/>
                  </a:schemeClr>
                </a:solidFill>
                <a:latin typeface="Georgia"/>
                <a:cs typeface="Georgia"/>
              </a:rPr>
              <a:t>προσαρμογή</a:t>
            </a:r>
            <a:r>
              <a:rPr sz="3200" b="1" spc="-325" dirty="0">
                <a:solidFill>
                  <a:schemeClr val="accent3">
                    <a:lumMod val="75000"/>
                  </a:schemeClr>
                </a:solidFill>
                <a:latin typeface="Georgia"/>
                <a:cs typeface="Georgia"/>
              </a:rPr>
              <a:t> </a:t>
            </a:r>
            <a:r>
              <a:rPr sz="3200" b="1" spc="-90" dirty="0">
                <a:solidFill>
                  <a:schemeClr val="accent3">
                    <a:lumMod val="75000"/>
                  </a:schemeClr>
                </a:solidFill>
                <a:latin typeface="Georgia"/>
                <a:cs typeface="Georgia"/>
              </a:rPr>
              <a:t>ή</a:t>
            </a:r>
            <a:endParaRPr sz="3200" b="1">
              <a:solidFill>
                <a:schemeClr val="accent3">
                  <a:lumMod val="75000"/>
                </a:schemeClr>
              </a:solidFill>
              <a:latin typeface="Georgia"/>
              <a:cs typeface="Georgia"/>
            </a:endParaRPr>
          </a:p>
          <a:p>
            <a:pPr marL="304800" marR="295275">
              <a:lnSpc>
                <a:spcPts val="3460"/>
              </a:lnSpc>
              <a:spcBef>
                <a:spcPts val="50"/>
              </a:spcBef>
            </a:pPr>
            <a:r>
              <a:rPr sz="3200" b="1" spc="-55" dirty="0">
                <a:solidFill>
                  <a:schemeClr val="accent3">
                    <a:lumMod val="75000"/>
                  </a:schemeClr>
                </a:solidFill>
                <a:latin typeface="Georgia"/>
                <a:cs typeface="Georgia"/>
              </a:rPr>
              <a:t>εξειδικευμένο </a:t>
            </a:r>
            <a:r>
              <a:rPr sz="3200" b="1" spc="-65" dirty="0">
                <a:solidFill>
                  <a:schemeClr val="accent3">
                    <a:lumMod val="75000"/>
                  </a:schemeClr>
                </a:solidFill>
                <a:latin typeface="Georgia"/>
                <a:cs typeface="Georgia"/>
              </a:rPr>
              <a:t>σχεδιασμό. </a:t>
            </a:r>
            <a:r>
              <a:rPr sz="3200" b="1" spc="-290" dirty="0">
                <a:solidFill>
                  <a:schemeClr val="accent3">
                    <a:lumMod val="75000"/>
                  </a:schemeClr>
                </a:solidFill>
                <a:latin typeface="Georgia"/>
                <a:cs typeface="Georgia"/>
              </a:rPr>
              <a:t>Ο </a:t>
            </a:r>
            <a:r>
              <a:rPr sz="3200" b="1" spc="-50" dirty="0">
                <a:solidFill>
                  <a:schemeClr val="accent3">
                    <a:lumMod val="75000"/>
                  </a:schemeClr>
                </a:solidFill>
                <a:latin typeface="Georgia"/>
                <a:cs typeface="Georgia"/>
              </a:rPr>
              <a:t>«οικουμενικός  </a:t>
            </a:r>
            <a:r>
              <a:rPr sz="3200" b="1" spc="-70" dirty="0">
                <a:solidFill>
                  <a:schemeClr val="accent3">
                    <a:lumMod val="75000"/>
                  </a:schemeClr>
                </a:solidFill>
                <a:latin typeface="Georgia"/>
                <a:cs typeface="Georgia"/>
              </a:rPr>
              <a:t>σχεδιασμός»δεν εξαιρεί </a:t>
            </a:r>
            <a:r>
              <a:rPr sz="3200" b="1" spc="30" dirty="0">
                <a:solidFill>
                  <a:schemeClr val="accent3">
                    <a:lumMod val="75000"/>
                  </a:schemeClr>
                </a:solidFill>
                <a:latin typeface="Georgia"/>
                <a:cs typeface="Georgia"/>
              </a:rPr>
              <a:t>το</a:t>
            </a:r>
            <a:r>
              <a:rPr sz="3200" b="1" spc="-155" dirty="0">
                <a:solidFill>
                  <a:schemeClr val="accent3">
                    <a:lumMod val="75000"/>
                  </a:schemeClr>
                </a:solidFill>
                <a:latin typeface="Georgia"/>
                <a:cs typeface="Georgia"/>
              </a:rPr>
              <a:t> </a:t>
            </a:r>
            <a:r>
              <a:rPr sz="3200" b="1" spc="-25" dirty="0">
                <a:solidFill>
                  <a:schemeClr val="accent3">
                    <a:lumMod val="75000"/>
                  </a:schemeClr>
                </a:solidFill>
                <a:latin typeface="Georgia"/>
                <a:cs typeface="Georgia"/>
              </a:rPr>
              <a:t>βοηθητικό</a:t>
            </a:r>
            <a:endParaRPr sz="3200" b="1">
              <a:solidFill>
                <a:schemeClr val="accent3">
                  <a:lumMod val="75000"/>
                </a:schemeClr>
              </a:solidFill>
              <a:latin typeface="Georgia"/>
              <a:cs typeface="Georgia"/>
            </a:endParaRPr>
          </a:p>
          <a:p>
            <a:pPr marL="304800">
              <a:lnSpc>
                <a:spcPts val="3210"/>
              </a:lnSpc>
            </a:pPr>
            <a:r>
              <a:rPr sz="3200" b="1" spc="-45" dirty="0">
                <a:solidFill>
                  <a:schemeClr val="accent3">
                    <a:lumMod val="75000"/>
                  </a:schemeClr>
                </a:solidFill>
                <a:latin typeface="Georgia"/>
                <a:cs typeface="Georgia"/>
              </a:rPr>
              <a:t>εξοπλισμό για </a:t>
            </a:r>
            <a:r>
              <a:rPr sz="3200" b="1" spc="-50" dirty="0">
                <a:solidFill>
                  <a:schemeClr val="accent3">
                    <a:lumMod val="75000"/>
                  </a:schemeClr>
                </a:solidFill>
                <a:latin typeface="Georgia"/>
                <a:cs typeface="Georgia"/>
              </a:rPr>
              <a:t>συγκεκριμένες </a:t>
            </a:r>
            <a:r>
              <a:rPr sz="3200" b="1" spc="-60" dirty="0">
                <a:solidFill>
                  <a:schemeClr val="accent3">
                    <a:lumMod val="75000"/>
                  </a:schemeClr>
                </a:solidFill>
                <a:latin typeface="Georgia"/>
                <a:cs typeface="Georgia"/>
              </a:rPr>
              <a:t>ομάδες</a:t>
            </a:r>
            <a:r>
              <a:rPr sz="3200" b="1" spc="-235" dirty="0">
                <a:solidFill>
                  <a:schemeClr val="accent3">
                    <a:lumMod val="75000"/>
                  </a:schemeClr>
                </a:solidFill>
                <a:latin typeface="Georgia"/>
                <a:cs typeface="Georgia"/>
              </a:rPr>
              <a:t> </a:t>
            </a:r>
            <a:r>
              <a:rPr sz="3200" b="1" spc="-125" dirty="0">
                <a:solidFill>
                  <a:schemeClr val="accent3">
                    <a:lumMod val="75000"/>
                  </a:schemeClr>
                </a:solidFill>
                <a:latin typeface="Georgia"/>
                <a:cs typeface="Georgia"/>
              </a:rPr>
              <a:t>ΑμεΑ</a:t>
            </a:r>
            <a:endParaRPr sz="3200" b="1">
              <a:solidFill>
                <a:schemeClr val="accent3">
                  <a:lumMod val="75000"/>
                </a:schemeClr>
              </a:solidFill>
              <a:latin typeface="Georgia"/>
              <a:cs typeface="Georgia"/>
            </a:endParaRPr>
          </a:p>
          <a:p>
            <a:pPr marL="304800">
              <a:lnSpc>
                <a:spcPts val="3650"/>
              </a:lnSpc>
            </a:pPr>
            <a:r>
              <a:rPr sz="3200" b="1" spc="-15" dirty="0">
                <a:solidFill>
                  <a:schemeClr val="accent3">
                    <a:lumMod val="75000"/>
                  </a:schemeClr>
                </a:solidFill>
                <a:latin typeface="Georgia"/>
                <a:cs typeface="Georgia"/>
              </a:rPr>
              <a:t>όπου αυτός</a:t>
            </a:r>
            <a:r>
              <a:rPr sz="3200" b="1" spc="-170" dirty="0">
                <a:solidFill>
                  <a:schemeClr val="accent3">
                    <a:lumMod val="75000"/>
                  </a:schemeClr>
                </a:solidFill>
                <a:latin typeface="Georgia"/>
                <a:cs typeface="Georgia"/>
              </a:rPr>
              <a:t> </a:t>
            </a:r>
            <a:r>
              <a:rPr sz="3200" b="1" spc="-65" dirty="0">
                <a:solidFill>
                  <a:schemeClr val="accent3">
                    <a:lumMod val="75000"/>
                  </a:schemeClr>
                </a:solidFill>
                <a:latin typeface="Georgia"/>
                <a:cs typeface="Georgia"/>
              </a:rPr>
              <a:t>χρειάζεται.</a:t>
            </a:r>
            <a:endParaRPr sz="3200" b="1">
              <a:solidFill>
                <a:schemeClr val="accent3">
                  <a:lumMod val="75000"/>
                </a:schemeClr>
              </a:solidFill>
              <a:latin typeface="Georgia"/>
              <a:cs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76256" y="228600"/>
            <a:ext cx="3836091" cy="5105400"/>
          </a:xfrm>
        </p:spPr>
        <p:txBody>
          <a:bodyPr>
            <a:normAutofit/>
          </a:bodyPr>
          <a:lstStyle/>
          <a:p>
            <a:pPr lvl="0"/>
            <a:r>
              <a:rPr lang="el-GR" sz="3200" dirty="0" smtClean="0">
                <a:solidFill>
                  <a:schemeClr val="accent3">
                    <a:lumMod val="75000"/>
                  </a:schemeClr>
                </a:solidFill>
              </a:rPr>
              <a:t>Θεμελιώδη Ζητήματα Ειδικής Αγωγής (φιλοσοφία, σκοπός, επιδιώξεις, </a:t>
            </a:r>
            <a:r>
              <a:rPr lang="el-GR" sz="3200" dirty="0" err="1" smtClean="0">
                <a:solidFill>
                  <a:schemeClr val="accent3">
                    <a:lumMod val="75000"/>
                  </a:schemeClr>
                </a:solidFill>
              </a:rPr>
              <a:t>ιστορικο</a:t>
            </a:r>
            <a:r>
              <a:rPr lang="el-GR" sz="3200" dirty="0" smtClean="0">
                <a:solidFill>
                  <a:schemeClr val="accent3">
                    <a:lumMod val="75000"/>
                  </a:schemeClr>
                </a:solidFill>
              </a:rPr>
              <a:t>-κοινωνική εξέλιξη της ΕΑ) </a:t>
            </a:r>
            <a:r>
              <a:rPr lang="el-GR" dirty="0" smtClean="0"/>
              <a:t/>
            </a:r>
            <a:br>
              <a:rPr lang="el-GR" dirty="0" smtClean="0"/>
            </a:br>
            <a:endParaRPr lang="el-GR" dirty="0"/>
          </a:p>
        </p:txBody>
      </p:sp>
      <p:pic>
        <p:nvPicPr>
          <p:cNvPr id="5" name="4 - Θέση περιεχομένου" descr="iStock_000064305807_Large_Friedman.jpg.736x0_q85.jpg"/>
          <p:cNvPicPr>
            <a:picLocks noGrp="1" noChangeAspect="1"/>
          </p:cNvPicPr>
          <p:nvPr>
            <p:ph idx="1"/>
          </p:nvPr>
        </p:nvPicPr>
        <p:blipFill>
          <a:blip r:embed="rId2"/>
          <a:stretch>
            <a:fillRect/>
          </a:stretch>
        </p:blipFill>
        <p:spPr>
          <a:xfrm>
            <a:off x="446089" y="953533"/>
            <a:ext cx="5744368" cy="4630258"/>
          </a:xfrm>
        </p:spPr>
      </p:pic>
      <p:sp>
        <p:nvSpPr>
          <p:cNvPr id="4" name="3 - Θέση κειμένου"/>
          <p:cNvSpPr>
            <a:spLocks noGrp="1"/>
          </p:cNvSpPr>
          <p:nvPr>
            <p:ph type="body" sz="half" idx="2"/>
          </p:nvPr>
        </p:nvSpPr>
        <p:spPr>
          <a:xfrm>
            <a:off x="7757391" y="5638800"/>
            <a:ext cx="2954956" cy="457202"/>
          </a:xfrm>
        </p:spPr>
        <p:txBody>
          <a:bodyPr/>
          <a:lstStyle/>
          <a:p>
            <a:endParaRPr lang="el-GR" dirty="0"/>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051" y="146304"/>
            <a:ext cx="10758031" cy="65684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613893" y="1"/>
            <a:ext cx="10129255" cy="1403603"/>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54201" y="1603375"/>
            <a:ext cx="9672709" cy="4745786"/>
          </a:xfrm>
          <a:prstGeom prst="rect">
            <a:avLst/>
          </a:prstGeom>
        </p:spPr>
        <p:txBody>
          <a:bodyPr vert="horz" wrap="square" lIns="0" tIns="12065" rIns="0" bIns="0" rtlCol="0">
            <a:spAutoFit/>
          </a:bodyPr>
          <a:lstStyle/>
          <a:p>
            <a:pPr marL="12700">
              <a:lnSpc>
                <a:spcPts val="2380"/>
              </a:lnSpc>
              <a:spcBef>
                <a:spcPts val="95"/>
              </a:spcBef>
              <a:tabLst>
                <a:tab pos="515620" algn="l"/>
              </a:tabLst>
            </a:pPr>
            <a:r>
              <a:rPr sz="2200" b="1" spc="-10" dirty="0">
                <a:solidFill>
                  <a:schemeClr val="accent3">
                    <a:lumMod val="75000"/>
                  </a:schemeClr>
                </a:solidFill>
                <a:latin typeface="Georgia"/>
                <a:cs typeface="Georgia"/>
              </a:rPr>
              <a:t>(α)	</a:t>
            </a:r>
            <a:r>
              <a:rPr sz="2400" b="1" spc="-35" dirty="0">
                <a:solidFill>
                  <a:schemeClr val="accent3">
                    <a:lumMod val="75000"/>
                  </a:schemeClr>
                </a:solidFill>
                <a:latin typeface="Georgia"/>
                <a:cs typeface="Georgia"/>
              </a:rPr>
              <a:t>σεβασμόςγια </a:t>
            </a:r>
            <a:r>
              <a:rPr sz="2400" b="1" spc="-45" dirty="0">
                <a:solidFill>
                  <a:schemeClr val="accent3">
                    <a:lumMod val="75000"/>
                  </a:schemeClr>
                </a:solidFill>
                <a:latin typeface="Georgia"/>
                <a:cs typeface="Georgia"/>
              </a:rPr>
              <a:t>εγγενή </a:t>
            </a:r>
            <a:r>
              <a:rPr sz="2400" b="1" spc="-55" dirty="0">
                <a:solidFill>
                  <a:schemeClr val="accent3">
                    <a:lumMod val="75000"/>
                  </a:schemeClr>
                </a:solidFill>
                <a:latin typeface="Georgia"/>
                <a:cs typeface="Georgia"/>
              </a:rPr>
              <a:t>αξιοπρέπεια, </a:t>
            </a:r>
            <a:r>
              <a:rPr sz="2400" b="1" spc="-35" dirty="0">
                <a:solidFill>
                  <a:schemeClr val="accent3">
                    <a:lumMod val="75000"/>
                  </a:schemeClr>
                </a:solidFill>
                <a:latin typeface="Georgia"/>
                <a:cs typeface="Georgia"/>
              </a:rPr>
              <a:t>ατομική</a:t>
            </a:r>
            <a:r>
              <a:rPr sz="2400" b="1" spc="20" dirty="0">
                <a:solidFill>
                  <a:schemeClr val="accent3">
                    <a:lumMod val="75000"/>
                  </a:schemeClr>
                </a:solidFill>
                <a:latin typeface="Georgia"/>
                <a:cs typeface="Georgia"/>
              </a:rPr>
              <a:t> </a:t>
            </a:r>
            <a:r>
              <a:rPr sz="2400" b="1" spc="-30" dirty="0">
                <a:solidFill>
                  <a:schemeClr val="accent3">
                    <a:lumMod val="75000"/>
                  </a:schemeClr>
                </a:solidFill>
                <a:latin typeface="Georgia"/>
                <a:cs typeface="Georgia"/>
              </a:rPr>
              <a:t>αυτονομία</a:t>
            </a:r>
            <a:endParaRPr sz="2400" b="1">
              <a:solidFill>
                <a:schemeClr val="accent3">
                  <a:lumMod val="75000"/>
                </a:schemeClr>
              </a:solidFill>
              <a:latin typeface="Georgia"/>
              <a:cs typeface="Georgia"/>
            </a:endParaRPr>
          </a:p>
          <a:p>
            <a:pPr marL="304800" marR="610870">
              <a:lnSpc>
                <a:spcPts val="2110"/>
              </a:lnSpc>
              <a:spcBef>
                <a:spcPts val="254"/>
              </a:spcBef>
            </a:pPr>
            <a:r>
              <a:rPr sz="2400" b="1" spc="-35" dirty="0">
                <a:solidFill>
                  <a:schemeClr val="accent3">
                    <a:lumMod val="75000"/>
                  </a:schemeClr>
                </a:solidFill>
                <a:latin typeface="Georgia"/>
                <a:cs typeface="Georgia"/>
              </a:rPr>
              <a:t>συμπεριλαβανομένης </a:t>
            </a:r>
            <a:r>
              <a:rPr sz="2400" b="1" spc="-20" dirty="0">
                <a:solidFill>
                  <a:schemeClr val="accent3">
                    <a:lumMod val="75000"/>
                  </a:schemeClr>
                </a:solidFill>
                <a:latin typeface="Georgia"/>
                <a:cs typeface="Georgia"/>
              </a:rPr>
              <a:t>της </a:t>
            </a:r>
            <a:r>
              <a:rPr sz="2400" b="1" spc="-40" dirty="0">
                <a:solidFill>
                  <a:schemeClr val="accent3">
                    <a:lumMod val="75000"/>
                  </a:schemeClr>
                </a:solidFill>
                <a:latin typeface="Georgia"/>
                <a:cs typeface="Georgia"/>
              </a:rPr>
              <a:t>ελευθερίας </a:t>
            </a:r>
            <a:r>
              <a:rPr sz="2400" b="1" spc="-45" dirty="0">
                <a:solidFill>
                  <a:schemeClr val="accent3">
                    <a:lumMod val="75000"/>
                  </a:schemeClr>
                </a:solidFill>
                <a:latin typeface="Georgia"/>
                <a:cs typeface="Georgia"/>
              </a:rPr>
              <a:t>νακάνει </a:t>
            </a:r>
            <a:r>
              <a:rPr sz="2400" b="1" spc="-5" dirty="0">
                <a:solidFill>
                  <a:schemeClr val="accent3">
                    <a:lumMod val="75000"/>
                  </a:schemeClr>
                </a:solidFill>
                <a:latin typeface="Georgia"/>
                <a:cs typeface="Georgia"/>
              </a:rPr>
              <a:t>τις </a:t>
            </a:r>
            <a:r>
              <a:rPr sz="2400" b="1" spc="-35" dirty="0">
                <a:solidFill>
                  <a:schemeClr val="accent3">
                    <a:lumMod val="75000"/>
                  </a:schemeClr>
                </a:solidFill>
                <a:latin typeface="Georgia"/>
                <a:cs typeface="Georgia"/>
              </a:rPr>
              <a:t>δικές </a:t>
            </a:r>
            <a:r>
              <a:rPr sz="2400" b="1" spc="5" dirty="0">
                <a:solidFill>
                  <a:schemeClr val="accent3">
                    <a:lumMod val="75000"/>
                  </a:schemeClr>
                </a:solidFill>
                <a:latin typeface="Georgia"/>
                <a:cs typeface="Georgia"/>
              </a:rPr>
              <a:t>του  </a:t>
            </a:r>
            <a:r>
              <a:rPr sz="2400" b="1" spc="-40" dirty="0">
                <a:solidFill>
                  <a:schemeClr val="accent3">
                    <a:lumMod val="75000"/>
                  </a:schemeClr>
                </a:solidFill>
                <a:latin typeface="Georgia"/>
                <a:cs typeface="Georgia"/>
              </a:rPr>
              <a:t>επιλογές, </a:t>
            </a:r>
            <a:r>
              <a:rPr sz="2400" b="1" spc="-35" dirty="0">
                <a:solidFill>
                  <a:schemeClr val="accent3">
                    <a:lumMod val="75000"/>
                  </a:schemeClr>
                </a:solidFill>
                <a:latin typeface="Georgia"/>
                <a:cs typeface="Georgia"/>
              </a:rPr>
              <a:t>και </a:t>
            </a:r>
            <a:r>
              <a:rPr sz="2400" b="1" spc="-45" dirty="0">
                <a:solidFill>
                  <a:schemeClr val="accent3">
                    <a:lumMod val="75000"/>
                  </a:schemeClr>
                </a:solidFill>
                <a:latin typeface="Georgia"/>
                <a:cs typeface="Georgia"/>
              </a:rPr>
              <a:t>ανεξαρτησία</a:t>
            </a:r>
            <a:r>
              <a:rPr sz="2400" b="1" spc="-10" dirty="0">
                <a:solidFill>
                  <a:schemeClr val="accent3">
                    <a:lumMod val="75000"/>
                  </a:schemeClr>
                </a:solidFill>
                <a:latin typeface="Georgia"/>
                <a:cs typeface="Georgia"/>
              </a:rPr>
              <a:t> </a:t>
            </a:r>
            <a:r>
              <a:rPr sz="2400" b="1" spc="-35" dirty="0">
                <a:solidFill>
                  <a:schemeClr val="accent3">
                    <a:lumMod val="75000"/>
                  </a:schemeClr>
                </a:solidFill>
                <a:latin typeface="Georgia"/>
                <a:cs typeface="Georgia"/>
              </a:rPr>
              <a:t>ατόμων,</a:t>
            </a:r>
            <a:endParaRPr sz="2400" b="1">
              <a:solidFill>
                <a:schemeClr val="accent3">
                  <a:lumMod val="75000"/>
                </a:schemeClr>
              </a:solidFill>
              <a:latin typeface="Georgia"/>
              <a:cs typeface="Georgia"/>
            </a:endParaRPr>
          </a:p>
          <a:p>
            <a:pPr marL="12700">
              <a:lnSpc>
                <a:spcPts val="1860"/>
              </a:lnSpc>
              <a:tabLst>
                <a:tab pos="511175" algn="l"/>
              </a:tabLst>
            </a:pPr>
            <a:r>
              <a:rPr sz="2400" b="1" dirty="0">
                <a:solidFill>
                  <a:schemeClr val="accent3">
                    <a:lumMod val="75000"/>
                  </a:schemeClr>
                </a:solidFill>
                <a:latin typeface="Georgia"/>
                <a:cs typeface="Georgia"/>
              </a:rPr>
              <a:t>(β)	</a:t>
            </a:r>
            <a:r>
              <a:rPr sz="2400" b="1" spc="-60" dirty="0">
                <a:solidFill>
                  <a:schemeClr val="accent3">
                    <a:lumMod val="75000"/>
                  </a:schemeClr>
                </a:solidFill>
                <a:latin typeface="Georgia"/>
                <a:cs typeface="Georgia"/>
              </a:rPr>
              <a:t>μη-διάκριση,</a:t>
            </a:r>
            <a:endParaRPr sz="2400" b="1">
              <a:solidFill>
                <a:schemeClr val="accent3">
                  <a:lumMod val="75000"/>
                </a:schemeClr>
              </a:solidFill>
              <a:latin typeface="Georgia"/>
              <a:cs typeface="Georgia"/>
            </a:endParaRPr>
          </a:p>
          <a:p>
            <a:pPr marL="304800" marR="776605" indent="-292735">
              <a:lnSpc>
                <a:spcPts val="2120"/>
              </a:lnSpc>
              <a:spcBef>
                <a:spcPts val="240"/>
              </a:spcBef>
              <a:tabLst>
                <a:tab pos="497205" algn="l"/>
              </a:tabLst>
            </a:pPr>
            <a:r>
              <a:rPr sz="2400" b="1" dirty="0">
                <a:solidFill>
                  <a:schemeClr val="accent3">
                    <a:lumMod val="75000"/>
                  </a:schemeClr>
                </a:solidFill>
                <a:latin typeface="Georgia"/>
                <a:cs typeface="Georgia"/>
              </a:rPr>
              <a:t>(γ)	</a:t>
            </a:r>
            <a:r>
              <a:rPr sz="2400" b="1" spc="-40" dirty="0">
                <a:solidFill>
                  <a:schemeClr val="accent3">
                    <a:lumMod val="75000"/>
                  </a:schemeClr>
                </a:solidFill>
                <a:latin typeface="Georgia"/>
                <a:cs typeface="Georgia"/>
              </a:rPr>
              <a:t>πλήρηςκαι </a:t>
            </a:r>
            <a:r>
              <a:rPr sz="2400" b="1" spc="-30" dirty="0">
                <a:solidFill>
                  <a:schemeClr val="accent3">
                    <a:lumMod val="75000"/>
                  </a:schemeClr>
                </a:solidFill>
                <a:latin typeface="Georgia"/>
                <a:cs typeface="Georgia"/>
              </a:rPr>
              <a:t>αποτελεσματική </a:t>
            </a:r>
            <a:r>
              <a:rPr sz="2400" b="1" spc="-40" dirty="0">
                <a:solidFill>
                  <a:schemeClr val="accent3">
                    <a:lumMod val="75000"/>
                  </a:schemeClr>
                </a:solidFill>
                <a:latin typeface="Georgia"/>
                <a:cs typeface="Georgia"/>
              </a:rPr>
              <a:t>συμμετοχή και </a:t>
            </a:r>
            <a:r>
              <a:rPr sz="2400" b="1" spc="-45" dirty="0">
                <a:solidFill>
                  <a:schemeClr val="accent3">
                    <a:lumMod val="75000"/>
                  </a:schemeClr>
                </a:solidFill>
                <a:latin typeface="Georgia"/>
                <a:cs typeface="Georgia"/>
              </a:rPr>
              <a:t>ένταξη </a:t>
            </a:r>
            <a:r>
              <a:rPr sz="2400" b="1" spc="-15" dirty="0">
                <a:solidFill>
                  <a:schemeClr val="accent3">
                    <a:lumMod val="75000"/>
                  </a:schemeClr>
                </a:solidFill>
                <a:latin typeface="Georgia"/>
                <a:cs typeface="Georgia"/>
              </a:rPr>
              <a:t>στην  </a:t>
            </a:r>
            <a:r>
              <a:rPr sz="2400" b="1" spc="-30" dirty="0">
                <a:solidFill>
                  <a:schemeClr val="accent3">
                    <a:lumMod val="75000"/>
                  </a:schemeClr>
                </a:solidFill>
                <a:latin typeface="Georgia"/>
                <a:cs typeface="Georgia"/>
              </a:rPr>
              <a:t>κοινωνία,</a:t>
            </a:r>
            <a:endParaRPr sz="2400" b="1">
              <a:solidFill>
                <a:schemeClr val="accent3">
                  <a:lumMod val="75000"/>
                </a:schemeClr>
              </a:solidFill>
              <a:latin typeface="Georgia"/>
              <a:cs typeface="Georgia"/>
            </a:endParaRPr>
          </a:p>
          <a:p>
            <a:pPr marL="12700">
              <a:lnSpc>
                <a:spcPts val="1860"/>
              </a:lnSpc>
              <a:tabLst>
                <a:tab pos="572135" algn="l"/>
              </a:tabLst>
            </a:pPr>
            <a:r>
              <a:rPr sz="2400" b="1" spc="-5" dirty="0">
                <a:solidFill>
                  <a:schemeClr val="accent3">
                    <a:lumMod val="75000"/>
                  </a:schemeClr>
                </a:solidFill>
                <a:latin typeface="Georgia"/>
                <a:cs typeface="Georgia"/>
              </a:rPr>
              <a:t>(δ)	</a:t>
            </a:r>
            <a:r>
              <a:rPr sz="2400" b="1" spc="-35" dirty="0">
                <a:solidFill>
                  <a:schemeClr val="accent3">
                    <a:lumMod val="75000"/>
                  </a:schemeClr>
                </a:solidFill>
                <a:latin typeface="Georgia"/>
                <a:cs typeface="Georgia"/>
              </a:rPr>
              <a:t>σεβασμόςγια </a:t>
            </a:r>
            <a:r>
              <a:rPr sz="2400" b="1" spc="-10" dirty="0">
                <a:solidFill>
                  <a:schemeClr val="accent3">
                    <a:lumMod val="75000"/>
                  </a:schemeClr>
                </a:solidFill>
                <a:latin typeface="Georgia"/>
                <a:cs typeface="Georgia"/>
              </a:rPr>
              <a:t>τη </a:t>
            </a:r>
            <a:r>
              <a:rPr sz="2400" b="1" spc="-15" dirty="0">
                <a:solidFill>
                  <a:schemeClr val="accent3">
                    <a:lumMod val="75000"/>
                  </a:schemeClr>
                </a:solidFill>
                <a:latin typeface="Georgia"/>
                <a:cs typeface="Georgia"/>
              </a:rPr>
              <a:t>διαφορετικότητα </a:t>
            </a:r>
            <a:r>
              <a:rPr sz="2400" b="1" spc="-40" dirty="0">
                <a:solidFill>
                  <a:schemeClr val="accent3">
                    <a:lumMod val="75000"/>
                  </a:schemeClr>
                </a:solidFill>
                <a:latin typeface="Georgia"/>
                <a:cs typeface="Georgia"/>
              </a:rPr>
              <a:t>και </a:t>
            </a:r>
            <a:r>
              <a:rPr sz="2400" b="1" spc="-25" dirty="0">
                <a:solidFill>
                  <a:schemeClr val="accent3">
                    <a:lumMod val="75000"/>
                  </a:schemeClr>
                </a:solidFill>
                <a:latin typeface="Georgia"/>
                <a:cs typeface="Georgia"/>
              </a:rPr>
              <a:t>την </a:t>
            </a:r>
            <a:r>
              <a:rPr sz="2400" b="1" spc="-50" dirty="0">
                <a:solidFill>
                  <a:schemeClr val="accent3">
                    <a:lumMod val="75000"/>
                  </a:schemeClr>
                </a:solidFill>
                <a:latin typeface="Georgia"/>
                <a:cs typeface="Georgia"/>
              </a:rPr>
              <a:t>αποδοχή </a:t>
            </a:r>
            <a:r>
              <a:rPr sz="2400" b="1" spc="20" dirty="0">
                <a:solidFill>
                  <a:schemeClr val="accent3">
                    <a:lumMod val="75000"/>
                  </a:schemeClr>
                </a:solidFill>
                <a:latin typeface="Georgia"/>
                <a:cs typeface="Georgia"/>
              </a:rPr>
              <a:t>των</a:t>
            </a:r>
            <a:r>
              <a:rPr sz="2400" b="1" spc="-45" dirty="0">
                <a:solidFill>
                  <a:schemeClr val="accent3">
                    <a:lumMod val="75000"/>
                  </a:schemeClr>
                </a:solidFill>
                <a:latin typeface="Georgia"/>
                <a:cs typeface="Georgia"/>
              </a:rPr>
              <a:t> </a:t>
            </a:r>
            <a:r>
              <a:rPr sz="2400" b="1" spc="-95" dirty="0">
                <a:solidFill>
                  <a:schemeClr val="accent3">
                    <a:lumMod val="75000"/>
                  </a:schemeClr>
                </a:solidFill>
                <a:latin typeface="Georgia"/>
                <a:cs typeface="Georgia"/>
              </a:rPr>
              <a:t>ΑμεΑ</a:t>
            </a:r>
            <a:endParaRPr sz="2400" b="1">
              <a:solidFill>
                <a:schemeClr val="accent3">
                  <a:lumMod val="75000"/>
                </a:schemeClr>
              </a:solidFill>
              <a:latin typeface="Georgia"/>
              <a:cs typeface="Georgia"/>
            </a:endParaRPr>
          </a:p>
          <a:p>
            <a:pPr marL="304800" marR="264795">
              <a:lnSpc>
                <a:spcPts val="2110"/>
              </a:lnSpc>
              <a:spcBef>
                <a:spcPts val="254"/>
              </a:spcBef>
            </a:pPr>
            <a:r>
              <a:rPr sz="2400" b="1" spc="20" dirty="0">
                <a:solidFill>
                  <a:schemeClr val="accent3">
                    <a:lumMod val="75000"/>
                  </a:schemeClr>
                </a:solidFill>
                <a:latin typeface="Georgia"/>
                <a:cs typeface="Georgia"/>
              </a:rPr>
              <a:t>ως </a:t>
            </a:r>
            <a:r>
              <a:rPr sz="2400" b="1" spc="-55" dirty="0">
                <a:solidFill>
                  <a:schemeClr val="accent3">
                    <a:lumMod val="75000"/>
                  </a:schemeClr>
                </a:solidFill>
                <a:latin typeface="Georgia"/>
                <a:cs typeface="Georgia"/>
              </a:rPr>
              <a:t>μέρος </a:t>
            </a:r>
            <a:r>
              <a:rPr sz="2400" b="1" spc="-20" dirty="0">
                <a:solidFill>
                  <a:schemeClr val="accent3">
                    <a:lumMod val="75000"/>
                  </a:schemeClr>
                </a:solidFill>
                <a:latin typeface="Georgia"/>
                <a:cs typeface="Georgia"/>
              </a:rPr>
              <a:t>της </a:t>
            </a:r>
            <a:r>
              <a:rPr sz="2400" b="1" spc="-25" dirty="0">
                <a:solidFill>
                  <a:schemeClr val="accent3">
                    <a:lumMod val="75000"/>
                  </a:schemeClr>
                </a:solidFill>
                <a:latin typeface="Georgia"/>
                <a:cs typeface="Georgia"/>
              </a:rPr>
              <a:t>ανθρώπινηςδιαφορετικότητας/ποικιλομορφίας  </a:t>
            </a:r>
            <a:r>
              <a:rPr sz="2400" b="1" spc="-40" dirty="0">
                <a:solidFill>
                  <a:schemeClr val="accent3">
                    <a:lumMod val="75000"/>
                  </a:schemeClr>
                </a:solidFill>
                <a:latin typeface="Georgia"/>
                <a:cs typeface="Georgia"/>
              </a:rPr>
              <a:t>και</a:t>
            </a:r>
            <a:r>
              <a:rPr sz="2400" b="1" spc="-50" dirty="0">
                <a:solidFill>
                  <a:schemeClr val="accent3">
                    <a:lumMod val="75000"/>
                  </a:schemeClr>
                </a:solidFill>
                <a:latin typeface="Georgia"/>
                <a:cs typeface="Georgia"/>
              </a:rPr>
              <a:t> </a:t>
            </a:r>
            <a:r>
              <a:rPr sz="2400" b="1" spc="-30" dirty="0">
                <a:solidFill>
                  <a:schemeClr val="accent3">
                    <a:lumMod val="75000"/>
                  </a:schemeClr>
                </a:solidFill>
                <a:latin typeface="Georgia"/>
                <a:cs typeface="Georgia"/>
              </a:rPr>
              <a:t>ανθρωπότητας,</a:t>
            </a:r>
            <a:endParaRPr sz="2400" b="1">
              <a:solidFill>
                <a:schemeClr val="accent3">
                  <a:lumMod val="75000"/>
                </a:schemeClr>
              </a:solidFill>
              <a:latin typeface="Georgia"/>
              <a:cs typeface="Georgia"/>
            </a:endParaRPr>
          </a:p>
          <a:p>
            <a:pPr marL="12700">
              <a:lnSpc>
                <a:spcPts val="1864"/>
              </a:lnSpc>
              <a:tabLst>
                <a:tab pos="549275" algn="l"/>
              </a:tabLst>
            </a:pPr>
            <a:r>
              <a:rPr sz="2400" b="1" spc="-10" dirty="0">
                <a:solidFill>
                  <a:schemeClr val="accent3">
                    <a:lumMod val="75000"/>
                  </a:schemeClr>
                </a:solidFill>
                <a:latin typeface="Georgia"/>
                <a:cs typeface="Georgia"/>
              </a:rPr>
              <a:t>(ε)	</a:t>
            </a:r>
            <a:r>
              <a:rPr sz="2400" b="1" spc="-5" dirty="0">
                <a:solidFill>
                  <a:schemeClr val="accent3">
                    <a:lumMod val="75000"/>
                  </a:schemeClr>
                </a:solidFill>
                <a:latin typeface="Georgia"/>
                <a:cs typeface="Georgia"/>
              </a:rPr>
              <a:t>ισότητατων </a:t>
            </a:r>
            <a:r>
              <a:rPr sz="2400" b="1" spc="-40" dirty="0">
                <a:solidFill>
                  <a:schemeClr val="accent3">
                    <a:lumMod val="75000"/>
                  </a:schemeClr>
                </a:solidFill>
                <a:latin typeface="Georgia"/>
                <a:cs typeface="Georgia"/>
              </a:rPr>
              <a:t>ευκαιριών,</a:t>
            </a:r>
            <a:endParaRPr sz="2400" b="1">
              <a:solidFill>
                <a:schemeClr val="accent3">
                  <a:lumMod val="75000"/>
                </a:schemeClr>
              </a:solidFill>
              <a:latin typeface="Georgia"/>
              <a:cs typeface="Georgia"/>
            </a:endParaRPr>
          </a:p>
          <a:p>
            <a:pPr marL="12700">
              <a:lnSpc>
                <a:spcPts val="2110"/>
              </a:lnSpc>
            </a:pPr>
            <a:r>
              <a:rPr sz="2400" b="1" spc="20" dirty="0">
                <a:solidFill>
                  <a:schemeClr val="accent3">
                    <a:lumMod val="75000"/>
                  </a:schemeClr>
                </a:solidFill>
                <a:latin typeface="Georgia"/>
                <a:cs typeface="Georgia"/>
              </a:rPr>
              <a:t>(στ)</a:t>
            </a:r>
            <a:r>
              <a:rPr sz="2400" b="1" spc="-55" dirty="0">
                <a:solidFill>
                  <a:schemeClr val="accent3">
                    <a:lumMod val="75000"/>
                  </a:schemeClr>
                </a:solidFill>
                <a:latin typeface="Georgia"/>
                <a:cs typeface="Georgia"/>
              </a:rPr>
              <a:t> </a:t>
            </a:r>
            <a:r>
              <a:rPr sz="2400" b="1" spc="-30" dirty="0">
                <a:solidFill>
                  <a:schemeClr val="accent3">
                    <a:lumMod val="75000"/>
                  </a:schemeClr>
                </a:solidFill>
                <a:latin typeface="Georgia"/>
                <a:cs typeface="Georgia"/>
              </a:rPr>
              <a:t>δυνατότηταπρόσβασης,</a:t>
            </a:r>
            <a:endParaRPr sz="2400" b="1">
              <a:solidFill>
                <a:schemeClr val="accent3">
                  <a:lumMod val="75000"/>
                </a:schemeClr>
              </a:solidFill>
              <a:latin typeface="Georgia"/>
              <a:cs typeface="Georgia"/>
            </a:endParaRPr>
          </a:p>
          <a:p>
            <a:pPr marL="12700">
              <a:lnSpc>
                <a:spcPts val="2105"/>
              </a:lnSpc>
              <a:tabLst>
                <a:tab pos="607060" algn="l"/>
              </a:tabLst>
            </a:pPr>
            <a:r>
              <a:rPr sz="2400" b="1" spc="5" dirty="0">
                <a:solidFill>
                  <a:schemeClr val="accent3">
                    <a:lumMod val="75000"/>
                  </a:schemeClr>
                </a:solidFill>
                <a:latin typeface="Georgia"/>
                <a:cs typeface="Georgia"/>
              </a:rPr>
              <a:t>(ζ)	</a:t>
            </a:r>
            <a:r>
              <a:rPr sz="2400" b="1" spc="-15" dirty="0">
                <a:solidFill>
                  <a:schemeClr val="accent3">
                    <a:lumMod val="75000"/>
                  </a:schemeClr>
                </a:solidFill>
                <a:latin typeface="Georgia"/>
                <a:cs typeface="Georgia"/>
              </a:rPr>
              <a:t>ισότητα </a:t>
            </a:r>
            <a:r>
              <a:rPr sz="2400" b="1" spc="-40" dirty="0">
                <a:solidFill>
                  <a:schemeClr val="accent3">
                    <a:lumMod val="75000"/>
                  </a:schemeClr>
                </a:solidFill>
                <a:latin typeface="Georgia"/>
                <a:cs typeface="Georgia"/>
              </a:rPr>
              <a:t>μεταξύ </a:t>
            </a:r>
            <a:r>
              <a:rPr sz="2400" b="1" spc="-35" dirty="0">
                <a:solidFill>
                  <a:schemeClr val="accent3">
                    <a:lumMod val="75000"/>
                  </a:schemeClr>
                </a:solidFill>
                <a:latin typeface="Georgia"/>
                <a:cs typeface="Georgia"/>
              </a:rPr>
              <a:t>ανδρών </a:t>
            </a:r>
            <a:r>
              <a:rPr sz="2400" b="1" spc="-40" dirty="0">
                <a:solidFill>
                  <a:schemeClr val="accent3">
                    <a:lumMod val="75000"/>
                  </a:schemeClr>
                </a:solidFill>
                <a:latin typeface="Georgia"/>
                <a:cs typeface="Georgia"/>
              </a:rPr>
              <a:t>και</a:t>
            </a:r>
            <a:r>
              <a:rPr sz="2400" b="1" spc="-45" dirty="0">
                <a:solidFill>
                  <a:schemeClr val="accent3">
                    <a:lumMod val="75000"/>
                  </a:schemeClr>
                </a:solidFill>
                <a:latin typeface="Georgia"/>
                <a:cs typeface="Georgia"/>
              </a:rPr>
              <a:t> </a:t>
            </a:r>
            <a:r>
              <a:rPr sz="2400" b="1" spc="-30" dirty="0">
                <a:solidFill>
                  <a:schemeClr val="accent3">
                    <a:lumMod val="75000"/>
                  </a:schemeClr>
                </a:solidFill>
                <a:latin typeface="Georgia"/>
                <a:cs typeface="Georgia"/>
              </a:rPr>
              <a:t>γυναικών,</a:t>
            </a:r>
            <a:endParaRPr sz="2400" b="1">
              <a:solidFill>
                <a:schemeClr val="accent3">
                  <a:lumMod val="75000"/>
                </a:schemeClr>
              </a:solidFill>
              <a:latin typeface="Georgia"/>
              <a:cs typeface="Georgia"/>
            </a:endParaRPr>
          </a:p>
          <a:p>
            <a:pPr marL="304800" marR="99695" indent="-292735">
              <a:lnSpc>
                <a:spcPct val="80300"/>
              </a:lnSpc>
              <a:spcBef>
                <a:spcPts val="254"/>
              </a:spcBef>
              <a:tabLst>
                <a:tab pos="577850" algn="l"/>
              </a:tabLst>
            </a:pPr>
            <a:r>
              <a:rPr sz="2400" b="1" dirty="0">
                <a:solidFill>
                  <a:schemeClr val="accent3">
                    <a:lumMod val="75000"/>
                  </a:schemeClr>
                </a:solidFill>
                <a:latin typeface="Georgia"/>
                <a:cs typeface="Georgia"/>
              </a:rPr>
              <a:t>(θ)	</a:t>
            </a:r>
            <a:r>
              <a:rPr sz="2400" b="1" spc="-35" dirty="0">
                <a:solidFill>
                  <a:schemeClr val="accent3">
                    <a:lumMod val="75000"/>
                  </a:schemeClr>
                </a:solidFill>
                <a:latin typeface="Georgia"/>
                <a:cs typeface="Georgia"/>
              </a:rPr>
              <a:t>σεβασμόςγια </a:t>
            </a:r>
            <a:r>
              <a:rPr sz="2400" b="1" spc="-5" dirty="0">
                <a:solidFill>
                  <a:schemeClr val="accent3">
                    <a:lumMod val="75000"/>
                  </a:schemeClr>
                </a:solidFill>
                <a:latin typeface="Georgia"/>
                <a:cs typeface="Georgia"/>
              </a:rPr>
              <a:t>τις </a:t>
            </a:r>
            <a:r>
              <a:rPr sz="2400" b="1" spc="-45" dirty="0">
                <a:solidFill>
                  <a:schemeClr val="accent3">
                    <a:lumMod val="75000"/>
                  </a:schemeClr>
                </a:solidFill>
                <a:latin typeface="Georgia"/>
                <a:cs typeface="Georgia"/>
              </a:rPr>
              <a:t>εξελισσόμενες </a:t>
            </a:r>
            <a:r>
              <a:rPr sz="2400" b="1" spc="-20" dirty="0">
                <a:solidFill>
                  <a:schemeClr val="accent3">
                    <a:lumMod val="75000"/>
                  </a:schemeClr>
                </a:solidFill>
                <a:latin typeface="Georgia"/>
                <a:cs typeface="Georgia"/>
              </a:rPr>
              <a:t>δυνατότητες </a:t>
            </a:r>
            <a:r>
              <a:rPr sz="2400" b="1" spc="20" dirty="0">
                <a:solidFill>
                  <a:schemeClr val="accent3">
                    <a:lumMod val="75000"/>
                  </a:schemeClr>
                </a:solidFill>
                <a:latin typeface="Georgia"/>
                <a:cs typeface="Georgia"/>
              </a:rPr>
              <a:t>των </a:t>
            </a:r>
            <a:r>
              <a:rPr sz="2400" b="1" spc="-25" dirty="0">
                <a:solidFill>
                  <a:schemeClr val="accent3">
                    <a:lumMod val="75000"/>
                  </a:schemeClr>
                </a:solidFill>
                <a:latin typeface="Georgia"/>
                <a:cs typeface="Georgia"/>
              </a:rPr>
              <a:t>παιδιών </a:t>
            </a:r>
            <a:r>
              <a:rPr sz="2400" b="1" spc="-70" dirty="0">
                <a:solidFill>
                  <a:schemeClr val="accent3">
                    <a:lumMod val="75000"/>
                  </a:schemeClr>
                </a:solidFill>
                <a:latin typeface="Georgia"/>
                <a:cs typeface="Georgia"/>
              </a:rPr>
              <a:t>με  </a:t>
            </a:r>
            <a:r>
              <a:rPr sz="2400" b="1" spc="-50" dirty="0">
                <a:solidFill>
                  <a:schemeClr val="accent3">
                    <a:lumMod val="75000"/>
                  </a:schemeClr>
                </a:solidFill>
                <a:latin typeface="Georgia"/>
                <a:cs typeface="Georgia"/>
              </a:rPr>
              <a:t>αναπηρία </a:t>
            </a:r>
            <a:r>
              <a:rPr sz="2400" b="1" spc="-35" dirty="0">
                <a:solidFill>
                  <a:schemeClr val="accent3">
                    <a:lumMod val="75000"/>
                  </a:schemeClr>
                </a:solidFill>
                <a:latin typeface="Georgia"/>
                <a:cs typeface="Georgia"/>
              </a:rPr>
              <a:t>και σεβασμός για </a:t>
            </a:r>
            <a:r>
              <a:rPr sz="2400" b="1" spc="60" dirty="0">
                <a:solidFill>
                  <a:schemeClr val="accent3">
                    <a:lumMod val="75000"/>
                  </a:schemeClr>
                </a:solidFill>
                <a:latin typeface="Georgia"/>
                <a:cs typeface="Georgia"/>
              </a:rPr>
              <a:t>τo </a:t>
            </a:r>
            <a:r>
              <a:rPr sz="2400" b="1" spc="-30" dirty="0">
                <a:solidFill>
                  <a:schemeClr val="accent3">
                    <a:lumMod val="75000"/>
                  </a:schemeClr>
                </a:solidFill>
                <a:latin typeface="Georgia"/>
                <a:cs typeface="Georgia"/>
              </a:rPr>
              <a:t>δικαίωμα </a:t>
            </a:r>
            <a:r>
              <a:rPr sz="2400" b="1" spc="20" dirty="0">
                <a:solidFill>
                  <a:schemeClr val="accent3">
                    <a:lumMod val="75000"/>
                  </a:schemeClr>
                </a:solidFill>
                <a:latin typeface="Georgia"/>
                <a:cs typeface="Georgia"/>
              </a:rPr>
              <a:t>των </a:t>
            </a:r>
            <a:r>
              <a:rPr sz="2400" b="1" spc="-20" dirty="0">
                <a:solidFill>
                  <a:schemeClr val="accent3">
                    <a:lumMod val="75000"/>
                  </a:schemeClr>
                </a:solidFill>
                <a:latin typeface="Georgia"/>
                <a:cs typeface="Georgia"/>
              </a:rPr>
              <a:t>παιδιών </a:t>
            </a:r>
            <a:r>
              <a:rPr sz="2400" b="1" spc="-65" dirty="0">
                <a:solidFill>
                  <a:schemeClr val="accent3">
                    <a:lumMod val="75000"/>
                  </a:schemeClr>
                </a:solidFill>
                <a:latin typeface="Georgia"/>
                <a:cs typeface="Georgia"/>
              </a:rPr>
              <a:t>με  </a:t>
            </a:r>
            <a:r>
              <a:rPr sz="2400" b="1" spc="-50" dirty="0">
                <a:solidFill>
                  <a:schemeClr val="accent3">
                    <a:lumMod val="75000"/>
                  </a:schemeClr>
                </a:solidFill>
                <a:latin typeface="Georgia"/>
                <a:cs typeface="Georgia"/>
              </a:rPr>
              <a:t>αναπηρία </a:t>
            </a:r>
            <a:r>
              <a:rPr sz="2400" b="1" spc="-45" dirty="0">
                <a:solidFill>
                  <a:schemeClr val="accent3">
                    <a:lumMod val="75000"/>
                  </a:schemeClr>
                </a:solidFill>
                <a:latin typeface="Georgia"/>
                <a:cs typeface="Georgia"/>
              </a:rPr>
              <a:t>να </a:t>
            </a:r>
            <a:r>
              <a:rPr sz="2400" b="1" spc="-30" dirty="0">
                <a:solidFill>
                  <a:schemeClr val="accent3">
                    <a:lumMod val="75000"/>
                  </a:schemeClr>
                </a:solidFill>
                <a:latin typeface="Georgia"/>
                <a:cs typeface="Georgia"/>
              </a:rPr>
              <a:t>διατηρήσουντην </a:t>
            </a:r>
            <a:r>
              <a:rPr sz="2400" b="1" spc="-5" dirty="0">
                <a:solidFill>
                  <a:schemeClr val="accent3">
                    <a:lumMod val="75000"/>
                  </a:schemeClr>
                </a:solidFill>
                <a:latin typeface="Georgia"/>
                <a:cs typeface="Georgia"/>
              </a:rPr>
              <a:t>ταυτότητα</a:t>
            </a:r>
            <a:r>
              <a:rPr sz="2400" b="1" spc="45" dirty="0">
                <a:solidFill>
                  <a:schemeClr val="accent3">
                    <a:lumMod val="75000"/>
                  </a:schemeClr>
                </a:solidFill>
                <a:latin typeface="Georgia"/>
                <a:cs typeface="Georgia"/>
              </a:rPr>
              <a:t> </a:t>
            </a:r>
            <a:r>
              <a:rPr sz="2400" b="1" spc="-35" dirty="0">
                <a:solidFill>
                  <a:schemeClr val="accent3">
                    <a:lumMod val="75000"/>
                  </a:schemeClr>
                </a:solidFill>
                <a:latin typeface="Georgia"/>
                <a:cs typeface="Georgia"/>
              </a:rPr>
              <a:t>τους.</a:t>
            </a:r>
            <a:endParaRPr sz="2400" b="1">
              <a:solidFill>
                <a:schemeClr val="accent3">
                  <a:lumMod val="75000"/>
                </a:schemeClr>
              </a:solidFill>
              <a:latin typeface="Georgia"/>
              <a:cs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Επομένως</a:t>
            </a:r>
            <a:endParaRPr lang="el-GR" dirty="0"/>
          </a:p>
        </p:txBody>
      </p:sp>
      <p:sp>
        <p:nvSpPr>
          <p:cNvPr id="3" name="2 - Θέση περιεχομένου"/>
          <p:cNvSpPr>
            <a:spLocks noGrp="1"/>
          </p:cNvSpPr>
          <p:nvPr>
            <p:ph idx="1"/>
          </p:nvPr>
        </p:nvSpPr>
        <p:spPr/>
        <p:txBody>
          <a:bodyPr>
            <a:normAutofit/>
          </a:bodyPr>
          <a:lstStyle/>
          <a:p>
            <a:r>
              <a:rPr lang="el-GR" b="1" dirty="0" smtClean="0">
                <a:solidFill>
                  <a:schemeClr val="accent3">
                    <a:lumMod val="75000"/>
                  </a:schemeClr>
                </a:solidFill>
                <a:latin typeface="TimesNewRomanPSMT"/>
              </a:rPr>
              <a:t>Οι διαδοχικές φιλοσοφίες του διαχωρισμού, της ένταξης και του ενιαίου σχολείου θεωρούνται πλέον αντιπροσωπευτικές των πολιτικών και των πρακτικών που επηρέασαν την εκπαίδευση των ανάπηρων παιδιών στις δυτικές κοινωνίες από το 17</a:t>
            </a:r>
            <a:r>
              <a:rPr lang="el-GR" sz="800" b="1" baseline="30000" dirty="0" smtClean="0">
                <a:solidFill>
                  <a:schemeClr val="accent3">
                    <a:lumMod val="75000"/>
                  </a:schemeClr>
                </a:solidFill>
                <a:latin typeface="TimesNewRomanPSMT"/>
              </a:rPr>
              <a:t>ο</a:t>
            </a:r>
            <a:r>
              <a:rPr lang="el-GR" sz="800" b="1" dirty="0" smtClean="0">
                <a:solidFill>
                  <a:schemeClr val="accent3">
                    <a:lumMod val="75000"/>
                  </a:schemeClr>
                </a:solidFill>
                <a:latin typeface="TimesNewRomanPSMT"/>
              </a:rPr>
              <a:t> </a:t>
            </a:r>
            <a:r>
              <a:rPr lang="el-GR" b="1" dirty="0" smtClean="0">
                <a:solidFill>
                  <a:schemeClr val="accent3">
                    <a:lumMod val="75000"/>
                  </a:schemeClr>
                </a:solidFill>
                <a:latin typeface="TimesNewRomanPSMT"/>
              </a:rPr>
              <a:t>αιώνα μέχρι σήμερα. Οι φιλοσοφίες αυτές εμφανίζονται ως προέκταση της στάσης που τήρησαν οι κοινωνίες κατά καιρούς οι διάφορες κοινωνίες ως προς τα ανάπηρα άτομα. Το στοιχείο του διαχωρισμού εμφανίζεται από την αρχαιότητα και εκφράζεται με διάφορους τρόπους, σε πολλές κοινωνίες και για πολλούς αιώνες (</a:t>
            </a:r>
            <a:r>
              <a:rPr lang="el-GR" b="1" dirty="0" err="1" smtClean="0">
                <a:solidFill>
                  <a:schemeClr val="accent3">
                    <a:lumMod val="75000"/>
                  </a:schemeClr>
                </a:solidFill>
                <a:latin typeface="TimesNewRomanPSMT"/>
              </a:rPr>
              <a:t>Barnes</a:t>
            </a:r>
            <a:r>
              <a:rPr lang="el-GR" b="1" dirty="0" smtClean="0">
                <a:solidFill>
                  <a:schemeClr val="accent3">
                    <a:lumMod val="75000"/>
                  </a:schemeClr>
                </a:solidFill>
                <a:latin typeface="TimesNewRomanPSMT"/>
              </a:rPr>
              <a:t>, 1997).</a:t>
            </a:r>
            <a:endParaRPr lang="el-GR" b="1" dirty="0">
              <a:solidFill>
                <a:schemeClr val="accent3">
                  <a:lumMod val="7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051" y="1524000"/>
            <a:ext cx="10758031" cy="3886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4074024" y="452627"/>
            <a:ext cx="7043041" cy="955548"/>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54200" y="1667382"/>
            <a:ext cx="9831609" cy="3460563"/>
          </a:xfrm>
          <a:prstGeom prst="rect">
            <a:avLst/>
          </a:prstGeom>
        </p:spPr>
        <p:txBody>
          <a:bodyPr vert="horz" wrap="square" lIns="0" tIns="13335" rIns="0" bIns="0" rtlCol="0">
            <a:spAutoFit/>
          </a:bodyPr>
          <a:lstStyle/>
          <a:p>
            <a:pPr marL="304800" marR="5080" indent="-292735">
              <a:lnSpc>
                <a:spcPct val="100000"/>
              </a:lnSpc>
              <a:spcBef>
                <a:spcPts val="105"/>
              </a:spcBef>
            </a:pPr>
            <a:r>
              <a:rPr sz="2250" spc="415" dirty="0">
                <a:solidFill>
                  <a:srgbClr val="71A276"/>
                </a:solidFill>
                <a:latin typeface="Arial"/>
                <a:cs typeface="Arial"/>
              </a:rPr>
              <a:t> </a:t>
            </a:r>
            <a:r>
              <a:rPr sz="3200" spc="-290" dirty="0">
                <a:solidFill>
                  <a:srgbClr val="FFFFFF"/>
                </a:solidFill>
                <a:latin typeface="Georgia"/>
                <a:cs typeface="Georgia"/>
              </a:rPr>
              <a:t>Ο </a:t>
            </a:r>
            <a:r>
              <a:rPr sz="3200" spc="5" dirty="0">
                <a:solidFill>
                  <a:srgbClr val="FFFFFF"/>
                </a:solidFill>
                <a:latin typeface="Georgia"/>
                <a:cs typeface="Georgia"/>
              </a:rPr>
              <a:t>πρώτος </a:t>
            </a:r>
            <a:r>
              <a:rPr sz="3200" spc="-45" dirty="0">
                <a:solidFill>
                  <a:srgbClr val="FFFFFF"/>
                </a:solidFill>
                <a:latin typeface="Georgia"/>
                <a:cs typeface="Georgia"/>
              </a:rPr>
              <a:t>ορισμός </a:t>
            </a:r>
            <a:r>
              <a:rPr sz="3200" spc="-20" dirty="0">
                <a:solidFill>
                  <a:srgbClr val="FFFFFF"/>
                </a:solidFill>
                <a:latin typeface="Georgia"/>
                <a:cs typeface="Georgia"/>
              </a:rPr>
              <a:t>της </a:t>
            </a:r>
            <a:r>
              <a:rPr sz="3200" spc="-80" dirty="0">
                <a:solidFill>
                  <a:srgbClr val="FFFFFF"/>
                </a:solidFill>
                <a:latin typeface="Georgia"/>
                <a:cs typeface="Georgia"/>
              </a:rPr>
              <a:t>Ειδικής </a:t>
            </a:r>
            <a:r>
              <a:rPr sz="3200" spc="-55" dirty="0">
                <a:solidFill>
                  <a:srgbClr val="FFFFFF"/>
                </a:solidFill>
                <a:latin typeface="Georgia"/>
                <a:cs typeface="Georgia"/>
              </a:rPr>
              <a:t>Αγωγής </a:t>
            </a:r>
            <a:r>
              <a:rPr sz="3200" b="1" i="1" u="sng" dirty="0">
                <a:solidFill>
                  <a:schemeClr val="accent3">
                    <a:lumMod val="75000"/>
                  </a:schemeClr>
                </a:solidFill>
                <a:latin typeface="Georgia"/>
                <a:cs typeface="Georgia"/>
              </a:rPr>
              <a:t>στη  </a:t>
            </a:r>
            <a:r>
              <a:rPr sz="3200" b="1" i="1" u="sng" spc="-30" dirty="0">
                <a:solidFill>
                  <a:schemeClr val="accent3">
                    <a:lumMod val="75000"/>
                  </a:schemeClr>
                </a:solidFill>
                <a:latin typeface="Georgia"/>
                <a:cs typeface="Georgia"/>
              </a:rPr>
              <a:t>χώρα </a:t>
            </a:r>
            <a:r>
              <a:rPr sz="3200" b="1" i="1" u="sng" spc="-110" dirty="0">
                <a:solidFill>
                  <a:schemeClr val="accent3">
                    <a:lumMod val="75000"/>
                  </a:schemeClr>
                </a:solidFill>
                <a:latin typeface="Georgia"/>
                <a:cs typeface="Georgia"/>
              </a:rPr>
              <a:t>μας</a:t>
            </a:r>
            <a:r>
              <a:rPr sz="3200" spc="-110" dirty="0">
                <a:solidFill>
                  <a:srgbClr val="FFFFFF"/>
                </a:solidFill>
                <a:latin typeface="Georgia"/>
                <a:cs typeface="Georgia"/>
              </a:rPr>
              <a:t>, </a:t>
            </a:r>
            <a:r>
              <a:rPr sz="3200" spc="-50" dirty="0">
                <a:solidFill>
                  <a:srgbClr val="FFFFFF"/>
                </a:solidFill>
                <a:latin typeface="Georgia"/>
                <a:cs typeface="Georgia"/>
              </a:rPr>
              <a:t>προέρχεται </a:t>
            </a:r>
            <a:r>
              <a:rPr sz="3200" spc="-35" dirty="0">
                <a:solidFill>
                  <a:srgbClr val="FFFFFF"/>
                </a:solidFill>
                <a:latin typeface="Georgia"/>
                <a:cs typeface="Georgia"/>
              </a:rPr>
              <a:t>από </a:t>
            </a:r>
            <a:r>
              <a:rPr sz="3200" dirty="0">
                <a:solidFill>
                  <a:srgbClr val="FFFFFF"/>
                </a:solidFill>
                <a:latin typeface="Georgia"/>
                <a:cs typeface="Georgia"/>
              </a:rPr>
              <a:t>τη </a:t>
            </a:r>
            <a:r>
              <a:rPr sz="3200" spc="-80" dirty="0">
                <a:solidFill>
                  <a:schemeClr val="accent2">
                    <a:lumMod val="75000"/>
                  </a:schemeClr>
                </a:solidFill>
                <a:latin typeface="Georgia"/>
                <a:cs typeface="Georgia"/>
              </a:rPr>
              <a:t>Ρόζα  </a:t>
            </a:r>
            <a:r>
              <a:rPr sz="3200" spc="-60" dirty="0">
                <a:solidFill>
                  <a:schemeClr val="accent2">
                    <a:lumMod val="75000"/>
                  </a:schemeClr>
                </a:solidFill>
                <a:latin typeface="Georgia"/>
                <a:cs typeface="Georgia"/>
              </a:rPr>
              <a:t>Ιμβριώτη: </a:t>
            </a:r>
            <a:r>
              <a:rPr sz="3200" spc="30" dirty="0">
                <a:solidFill>
                  <a:schemeClr val="accent2">
                    <a:lumMod val="75000"/>
                  </a:schemeClr>
                </a:solidFill>
                <a:latin typeface="Georgia"/>
                <a:cs typeface="Georgia"/>
              </a:rPr>
              <a:t>το </a:t>
            </a:r>
            <a:r>
              <a:rPr sz="3200" spc="80" dirty="0">
                <a:solidFill>
                  <a:schemeClr val="accent2">
                    <a:lumMod val="75000"/>
                  </a:schemeClr>
                </a:solidFill>
                <a:latin typeface="Georgia"/>
                <a:cs typeface="Georgia"/>
              </a:rPr>
              <a:t>1939 </a:t>
            </a:r>
            <a:r>
              <a:rPr sz="3200" spc="-50" dirty="0">
                <a:solidFill>
                  <a:schemeClr val="accent2">
                    <a:lumMod val="75000"/>
                  </a:schemeClr>
                </a:solidFill>
                <a:latin typeface="Georgia"/>
                <a:cs typeface="Georgia"/>
              </a:rPr>
              <a:t>χρησιμοποιεί </a:t>
            </a:r>
            <a:r>
              <a:rPr sz="3200" spc="-5" dirty="0">
                <a:solidFill>
                  <a:schemeClr val="accent2">
                    <a:lumMod val="75000"/>
                  </a:schemeClr>
                </a:solidFill>
                <a:latin typeface="Georgia"/>
                <a:cs typeface="Georgia"/>
              </a:rPr>
              <a:t>τον </a:t>
            </a:r>
            <a:r>
              <a:rPr sz="3200" spc="-45" dirty="0">
                <a:solidFill>
                  <a:schemeClr val="accent2">
                    <a:lumMod val="75000"/>
                  </a:schemeClr>
                </a:solidFill>
                <a:latin typeface="Georgia"/>
                <a:cs typeface="Georgia"/>
              </a:rPr>
              <a:t>όρο  </a:t>
            </a:r>
            <a:r>
              <a:rPr sz="3200" spc="-60" dirty="0">
                <a:solidFill>
                  <a:schemeClr val="accent2">
                    <a:lumMod val="75000"/>
                  </a:schemeClr>
                </a:solidFill>
                <a:latin typeface="Georgia"/>
                <a:cs typeface="Georgia"/>
              </a:rPr>
              <a:t>‘’Θεραπευτική </a:t>
            </a:r>
            <a:r>
              <a:rPr sz="3200" spc="-45" dirty="0">
                <a:solidFill>
                  <a:schemeClr val="accent2">
                    <a:lumMod val="75000"/>
                  </a:schemeClr>
                </a:solidFill>
                <a:latin typeface="Georgia"/>
                <a:cs typeface="Georgia"/>
              </a:rPr>
              <a:t>Αγωγή’’ </a:t>
            </a:r>
            <a:r>
              <a:rPr sz="3200" spc="-90" dirty="0">
                <a:solidFill>
                  <a:srgbClr val="FFFFFF"/>
                </a:solidFill>
                <a:latin typeface="Georgia"/>
                <a:cs typeface="Georgia"/>
              </a:rPr>
              <a:t>η </a:t>
            </a:r>
            <a:r>
              <a:rPr sz="3200" spc="-35" dirty="0">
                <a:solidFill>
                  <a:srgbClr val="FFFFFF"/>
                </a:solidFill>
                <a:latin typeface="Georgia"/>
                <a:cs typeface="Georgia"/>
              </a:rPr>
              <a:t>οποία </a:t>
            </a:r>
            <a:r>
              <a:rPr sz="3200" spc="-25" dirty="0">
                <a:solidFill>
                  <a:srgbClr val="FFFFFF"/>
                </a:solidFill>
                <a:latin typeface="Georgia"/>
                <a:cs typeface="Georgia"/>
              </a:rPr>
              <a:t>στόχο </a:t>
            </a:r>
            <a:r>
              <a:rPr sz="3200" spc="-70" dirty="0">
                <a:solidFill>
                  <a:srgbClr val="FFFFFF"/>
                </a:solidFill>
                <a:latin typeface="Georgia"/>
                <a:cs typeface="Georgia"/>
              </a:rPr>
              <a:t>έχει</a:t>
            </a:r>
            <a:r>
              <a:rPr sz="3200" spc="-229" dirty="0">
                <a:solidFill>
                  <a:srgbClr val="FFFFFF"/>
                </a:solidFill>
                <a:latin typeface="Georgia"/>
                <a:cs typeface="Georgia"/>
              </a:rPr>
              <a:t> </a:t>
            </a:r>
            <a:r>
              <a:rPr sz="3200" spc="-5" dirty="0">
                <a:solidFill>
                  <a:srgbClr val="FFFFFF"/>
                </a:solidFill>
                <a:latin typeface="Georgia"/>
                <a:cs typeface="Georgia"/>
              </a:rPr>
              <a:t>τη  </a:t>
            </a:r>
            <a:r>
              <a:rPr sz="3200" spc="-25" dirty="0">
                <a:solidFill>
                  <a:srgbClr val="FFFFFF"/>
                </a:solidFill>
                <a:latin typeface="Georgia"/>
                <a:cs typeface="Georgia"/>
              </a:rPr>
              <a:t>φροντίδα </a:t>
            </a:r>
            <a:r>
              <a:rPr sz="3200" spc="-45" dirty="0">
                <a:solidFill>
                  <a:srgbClr val="FFFFFF"/>
                </a:solidFill>
                <a:latin typeface="Georgia"/>
                <a:cs typeface="Georgia"/>
              </a:rPr>
              <a:t>για </a:t>
            </a:r>
            <a:r>
              <a:rPr sz="3200" spc="-25" dirty="0">
                <a:solidFill>
                  <a:srgbClr val="FFFFFF"/>
                </a:solidFill>
                <a:latin typeface="Georgia"/>
                <a:cs typeface="Georgia"/>
              </a:rPr>
              <a:t>την </a:t>
            </a:r>
            <a:r>
              <a:rPr sz="3200" spc="-40" dirty="0">
                <a:solidFill>
                  <a:srgbClr val="FFFFFF"/>
                </a:solidFill>
                <a:latin typeface="Georgia"/>
                <a:cs typeface="Georgia"/>
              </a:rPr>
              <a:t>μόρφωση, διδασκαλία </a:t>
            </a:r>
            <a:r>
              <a:rPr sz="3200" spc="-45" dirty="0">
                <a:solidFill>
                  <a:srgbClr val="FFFFFF"/>
                </a:solidFill>
                <a:latin typeface="Georgia"/>
                <a:cs typeface="Georgia"/>
              </a:rPr>
              <a:t>και  </a:t>
            </a:r>
            <a:r>
              <a:rPr sz="3200" spc="-40" dirty="0">
                <a:solidFill>
                  <a:srgbClr val="FFFFFF"/>
                </a:solidFill>
                <a:latin typeface="Georgia"/>
                <a:cs typeface="Georgia"/>
              </a:rPr>
              <a:t>πρόνοια </a:t>
            </a:r>
            <a:r>
              <a:rPr sz="3200" spc="5" dirty="0">
                <a:solidFill>
                  <a:srgbClr val="FFFFFF"/>
                </a:solidFill>
                <a:latin typeface="Georgia"/>
                <a:cs typeface="Georgia"/>
              </a:rPr>
              <a:t>όλων </a:t>
            </a:r>
            <a:r>
              <a:rPr sz="3200" spc="45" dirty="0">
                <a:solidFill>
                  <a:srgbClr val="FFFFFF"/>
                </a:solidFill>
                <a:latin typeface="Georgia"/>
                <a:cs typeface="Georgia"/>
              </a:rPr>
              <a:t>των </a:t>
            </a:r>
            <a:r>
              <a:rPr sz="3200" spc="-25" dirty="0">
                <a:solidFill>
                  <a:srgbClr val="FFFFFF"/>
                </a:solidFill>
                <a:latin typeface="Georgia"/>
                <a:cs typeface="Georgia"/>
              </a:rPr>
              <a:t>παιδιών </a:t>
            </a:r>
            <a:r>
              <a:rPr sz="3200" spc="-10" dirty="0">
                <a:solidFill>
                  <a:srgbClr val="FFFFFF"/>
                </a:solidFill>
                <a:latin typeface="Georgia"/>
                <a:cs typeface="Georgia"/>
              </a:rPr>
              <a:t>που </a:t>
            </a:r>
            <a:r>
              <a:rPr sz="3200" spc="-90" dirty="0">
                <a:solidFill>
                  <a:srgbClr val="FFFFFF"/>
                </a:solidFill>
                <a:latin typeface="Georgia"/>
                <a:cs typeface="Georgia"/>
              </a:rPr>
              <a:t>η </a:t>
            </a:r>
            <a:r>
              <a:rPr sz="3200" spc="-20" dirty="0">
                <a:solidFill>
                  <a:srgbClr val="FFFFFF"/>
                </a:solidFill>
                <a:latin typeface="Georgia"/>
                <a:cs typeface="Georgia"/>
              </a:rPr>
              <a:t>σωματική  </a:t>
            </a:r>
            <a:r>
              <a:rPr sz="3200" spc="-40" dirty="0">
                <a:solidFill>
                  <a:srgbClr val="FFFFFF"/>
                </a:solidFill>
                <a:latin typeface="Georgia"/>
                <a:cs typeface="Georgia"/>
              </a:rPr>
              <a:t>και </a:t>
            </a:r>
            <a:r>
              <a:rPr sz="3200" spc="-90" dirty="0">
                <a:solidFill>
                  <a:srgbClr val="FFFFFF"/>
                </a:solidFill>
                <a:latin typeface="Georgia"/>
                <a:cs typeface="Georgia"/>
              </a:rPr>
              <a:t>η </a:t>
            </a:r>
            <a:r>
              <a:rPr sz="3200" spc="-50" dirty="0">
                <a:solidFill>
                  <a:srgbClr val="FFFFFF"/>
                </a:solidFill>
                <a:latin typeface="Georgia"/>
                <a:cs typeface="Georgia"/>
              </a:rPr>
              <a:t>ψυχική </a:t>
            </a:r>
            <a:r>
              <a:rPr sz="3200" dirty="0">
                <a:solidFill>
                  <a:srgbClr val="FFFFFF"/>
                </a:solidFill>
                <a:latin typeface="Georgia"/>
                <a:cs typeface="Georgia"/>
              </a:rPr>
              <a:t>τους </a:t>
            </a:r>
            <a:r>
              <a:rPr sz="3200" spc="-75" dirty="0">
                <a:solidFill>
                  <a:srgbClr val="FFFFFF"/>
                </a:solidFill>
                <a:latin typeface="Georgia"/>
                <a:cs typeface="Georgia"/>
              </a:rPr>
              <a:t>εξέλιξη </a:t>
            </a:r>
            <a:r>
              <a:rPr sz="3200" spc="-35" dirty="0">
                <a:solidFill>
                  <a:srgbClr val="FFFFFF"/>
                </a:solidFill>
                <a:latin typeface="Georgia"/>
                <a:cs typeface="Georgia"/>
              </a:rPr>
              <a:t>εμποδίζεται  </a:t>
            </a:r>
            <a:r>
              <a:rPr sz="3200" spc="-40" dirty="0">
                <a:solidFill>
                  <a:srgbClr val="FFFFFF"/>
                </a:solidFill>
                <a:latin typeface="Georgia"/>
                <a:cs typeface="Georgia"/>
              </a:rPr>
              <a:t>αδιάκοπα </a:t>
            </a:r>
            <a:r>
              <a:rPr sz="3200" spc="-35" dirty="0">
                <a:solidFill>
                  <a:srgbClr val="FFFFFF"/>
                </a:solidFill>
                <a:latin typeface="Georgia"/>
                <a:cs typeface="Georgia"/>
              </a:rPr>
              <a:t>από </a:t>
            </a:r>
            <a:r>
              <a:rPr sz="3200" spc="-40" dirty="0">
                <a:solidFill>
                  <a:srgbClr val="FFFFFF"/>
                </a:solidFill>
                <a:latin typeface="Georgia"/>
                <a:cs typeface="Georgia"/>
              </a:rPr>
              <a:t>παράγοντες </a:t>
            </a:r>
            <a:r>
              <a:rPr sz="3200" spc="-25" dirty="0">
                <a:solidFill>
                  <a:srgbClr val="FFFFFF"/>
                </a:solidFill>
                <a:latin typeface="Georgia"/>
                <a:cs typeface="Georgia"/>
              </a:rPr>
              <a:t>ατομικούς </a:t>
            </a:r>
            <a:r>
              <a:rPr sz="3200" spc="-45" dirty="0">
                <a:solidFill>
                  <a:srgbClr val="FFFFFF"/>
                </a:solidFill>
                <a:latin typeface="Georgia"/>
                <a:cs typeface="Georgia"/>
              </a:rPr>
              <a:t>και  </a:t>
            </a:r>
            <a:r>
              <a:rPr sz="3200" spc="-5" dirty="0">
                <a:solidFill>
                  <a:srgbClr val="FFFFFF"/>
                </a:solidFill>
                <a:latin typeface="Georgia"/>
                <a:cs typeface="Georgia"/>
              </a:rPr>
              <a:t>κοινωνικούς</a:t>
            </a:r>
            <a:endParaRPr sz="3200">
              <a:latin typeface="Georgia"/>
              <a:cs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161713"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9051" y="609600"/>
            <a:ext cx="10758031" cy="5638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5" name="object 5"/>
          <p:cNvSpPr/>
          <p:nvPr/>
        </p:nvSpPr>
        <p:spPr>
          <a:xfrm>
            <a:off x="699466" y="1421891"/>
            <a:ext cx="9803705" cy="396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7" name="object 7"/>
          <p:cNvSpPr/>
          <p:nvPr/>
        </p:nvSpPr>
        <p:spPr>
          <a:xfrm>
            <a:off x="323056" y="609600"/>
            <a:ext cx="6685866" cy="955548"/>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654201" y="1594230"/>
            <a:ext cx="9663408" cy="5385449"/>
          </a:xfrm>
          <a:prstGeom prst="rect">
            <a:avLst/>
          </a:prstGeom>
        </p:spPr>
        <p:txBody>
          <a:bodyPr vert="horz" wrap="square" lIns="0" tIns="12065" rIns="0" bIns="0" rtlCol="0">
            <a:spAutoFit/>
          </a:bodyPr>
          <a:lstStyle/>
          <a:p>
            <a:pPr marL="304800">
              <a:lnSpc>
                <a:spcPts val="2400"/>
              </a:lnSpc>
            </a:pPr>
            <a:r>
              <a:rPr lang="el-GR" sz="2000" dirty="0" smtClean="0"/>
              <a:t>Η ονομασία του νόμου είναι χαρακτηριστική της νοοτροπίας της ελληνικής πολιτείας την εποχή εκείνη, ονομάζεται </a:t>
            </a:r>
            <a:r>
              <a:rPr lang="el-GR" sz="2000" i="1" dirty="0" smtClean="0"/>
              <a:t>«νόμος περί Ειδικής Αγωγής, επαγγελματικής εκπαιδεύσεως, απασχολήσεως και κοινωνικής μερίμνης των αποκλινόντων εκ του φυσιολογικού ατόμων». Επίσης χαρακτηριστικός είναι και ο σκοπός του νόμου: «Σκοπός του παρόντος νόμου είναι η παροχή ειδικής αγωγής; και ειδικής επαγγελματικής εκπαιδεύσεως εις αποκλίνοντα εκ του φυσιολογικού άτομα, η </a:t>
            </a:r>
            <a:r>
              <a:rPr lang="el-GR" sz="2000" i="1" dirty="0" err="1" smtClean="0"/>
              <a:t>λήψις</a:t>
            </a:r>
            <a:r>
              <a:rPr lang="el-GR" sz="2000" i="1" dirty="0" smtClean="0"/>
              <a:t> μέτρων κοινωνικής μερίμνης και η αντίστοιχος προς τας δυνατότητάς των </a:t>
            </a:r>
            <a:r>
              <a:rPr lang="el-GR" sz="2000" i="1" dirty="0" err="1" smtClean="0"/>
              <a:t>ένταξις</a:t>
            </a:r>
            <a:r>
              <a:rPr lang="el-GR" sz="2000" i="1" dirty="0" smtClean="0"/>
              <a:t> αυτών εις την </a:t>
            </a:r>
            <a:r>
              <a:rPr lang="el-GR" sz="2000" i="1" dirty="0" err="1" smtClean="0"/>
              <a:t>κοινωνικήν</a:t>
            </a:r>
            <a:r>
              <a:rPr lang="el-GR" sz="2000" i="1" dirty="0" smtClean="0"/>
              <a:t> </a:t>
            </a:r>
            <a:r>
              <a:rPr lang="el-GR" sz="2000" i="1" dirty="0" err="1" smtClean="0"/>
              <a:t>ζωήν</a:t>
            </a:r>
            <a:r>
              <a:rPr lang="el-GR" sz="2000" i="1" dirty="0" smtClean="0"/>
              <a:t> κλπ.» </a:t>
            </a:r>
            <a:r>
              <a:rPr sz="2000" spc="-70" smtClean="0">
                <a:solidFill>
                  <a:srgbClr val="FFFFFF"/>
                </a:solidFill>
                <a:cs typeface="Georgia"/>
              </a:rPr>
              <a:t>.</a:t>
            </a:r>
            <a:endParaRPr lang="el-GR" sz="2000" spc="-70" dirty="0" smtClean="0">
              <a:solidFill>
                <a:srgbClr val="FFFFFF"/>
              </a:solidFill>
              <a:cs typeface="Georgia"/>
            </a:endParaRPr>
          </a:p>
          <a:p>
            <a:pPr marL="304800">
              <a:lnSpc>
                <a:spcPts val="2400"/>
              </a:lnSpc>
            </a:pPr>
            <a:endParaRPr lang="el-GR" sz="2500" spc="-70" dirty="0" smtClean="0">
              <a:solidFill>
                <a:srgbClr val="FFFFFF"/>
              </a:solidFill>
              <a:latin typeface="Georgia"/>
              <a:cs typeface="Georgia"/>
            </a:endParaRPr>
          </a:p>
          <a:p>
            <a:pPr marL="12700">
              <a:lnSpc>
                <a:spcPts val="2515"/>
              </a:lnSpc>
              <a:spcBef>
                <a:spcPts val="100"/>
              </a:spcBef>
            </a:pPr>
            <a:endParaRPr lang="el-GR" sz="2400" dirty="0" smtClean="0">
              <a:cs typeface="Georgia"/>
            </a:endParaRPr>
          </a:p>
          <a:p>
            <a:pPr marL="304800" marR="31115" indent="-292100">
              <a:lnSpc>
                <a:spcPts val="2530"/>
              </a:lnSpc>
              <a:spcBef>
                <a:spcPts val="70"/>
              </a:spcBef>
              <a:buClr>
                <a:srgbClr val="71A276"/>
              </a:buClr>
              <a:buSzPct val="69047"/>
              <a:buFont typeface="Arial"/>
              <a:buChar char=""/>
              <a:tabLst>
                <a:tab pos="305435" algn="l"/>
              </a:tabLst>
            </a:pPr>
            <a:r>
              <a:rPr lang="el-GR" sz="2400" dirty="0" smtClean="0">
                <a:cs typeface="Times New Roman"/>
              </a:rPr>
              <a:t>Γ</a:t>
            </a:r>
            <a:r>
              <a:rPr lang="el-GR" sz="2400" dirty="0" smtClean="0"/>
              <a:t>ια </a:t>
            </a:r>
            <a:r>
              <a:rPr lang="el-GR" sz="2400" dirty="0" smtClean="0"/>
              <a:t>πρώτη φορά η νομοθεσία για την εκπαίδευση των παιδιών με ειδικές ανάγκες, ήταν μέρος της νομοθεσίας για τη γενική εκπαίδευση, θέτοντας στην πράξη τις νομοθετικές, διοικητικές τουλάχιστον, προϋποθέσεις για την ένταξη των μαθητών με ειδικές ανάγκες. Όμως, οι υπόλοιπες αλλαγές ήταν απλά μια </a:t>
            </a:r>
            <a:r>
              <a:rPr lang="el-GR" sz="2400" dirty="0" err="1" smtClean="0"/>
              <a:t>δημοτικοποίηση</a:t>
            </a:r>
            <a:r>
              <a:rPr lang="el-GR" sz="2400" dirty="0" smtClean="0"/>
              <a:t> θα έλεγε κανείς του παλιού νόμου. Έτσι, τα αποκλίνοντα εκ του φυσιολογικού άτομα μετονομάστηκαν σε άτομα με ειδικές ανάγκες, ενώ ο ορισμός τους παρέμεινε ακριβώς ο ίδιος, </a:t>
            </a:r>
            <a:r>
              <a:rPr lang="el-GR" sz="2400" dirty="0" err="1" smtClean="0"/>
              <a:t>ιατρογενής</a:t>
            </a:r>
            <a:r>
              <a:rPr lang="el-GR" sz="2400" dirty="0" smtClean="0"/>
              <a:t> ορισμός.</a:t>
            </a:r>
            <a:endParaRPr sz="2500">
              <a:latin typeface="Georgia"/>
              <a:cs typeface="Georgia"/>
            </a:endParaRPr>
          </a:p>
        </p:txBody>
      </p:sp>
      <p:sp>
        <p:nvSpPr>
          <p:cNvPr id="9" name="object 6"/>
          <p:cNvSpPr/>
          <p:nvPr/>
        </p:nvSpPr>
        <p:spPr>
          <a:xfrm>
            <a:off x="246856" y="2667000"/>
            <a:ext cx="6044068" cy="1752600"/>
          </a:xfrm>
          <a:prstGeom prst="rect">
            <a:avLst/>
          </a:prstGeom>
          <a:blipFill>
            <a:blip r:embed="rId6" cstate="print"/>
            <a:stretch>
              <a:fillRect/>
            </a:stretch>
          </a:blipFill>
        </p:spPr>
        <p:txBody>
          <a:bodyPr wrap="square" lIns="0" tIns="0" rIns="0" bIns="0" rtlCol="0"/>
          <a:lstStyle/>
          <a:p>
            <a:r>
              <a:rPr lang="el-GR" dirty="0" smtClean="0"/>
              <a:t>Η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051" y="1905000"/>
            <a:ext cx="10758031" cy="457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3594071" y="452627"/>
            <a:ext cx="7567641" cy="955548"/>
          </a:xfrm>
          <a:prstGeom prst="rect">
            <a:avLst/>
          </a:prstGeom>
          <a:blipFill>
            <a:blip r:embed="rId4" cstate="print"/>
            <a:stretch>
              <a:fillRect/>
            </a:stretch>
          </a:blipFill>
          <a:ln>
            <a:solidFill>
              <a:schemeClr val="accent1"/>
            </a:solidFill>
          </a:ln>
        </p:spPr>
        <p:txBody>
          <a:bodyPr wrap="square" lIns="0" tIns="0" rIns="0" bIns="0" rtlCol="0"/>
          <a:lstStyle/>
          <a:p>
            <a:endParaRPr>
              <a:solidFill>
                <a:schemeClr val="accent3">
                  <a:lumMod val="75000"/>
                </a:schemeClr>
              </a:solidFill>
            </a:endParaRPr>
          </a:p>
        </p:txBody>
      </p:sp>
      <p:sp>
        <p:nvSpPr>
          <p:cNvPr id="7" name="object 7"/>
          <p:cNvSpPr txBox="1"/>
          <p:nvPr/>
        </p:nvSpPr>
        <p:spPr>
          <a:xfrm>
            <a:off x="654201" y="1604899"/>
            <a:ext cx="9686662" cy="3139706"/>
          </a:xfrm>
          <a:prstGeom prst="rect">
            <a:avLst/>
          </a:prstGeom>
        </p:spPr>
        <p:txBody>
          <a:bodyPr vert="horz" wrap="square" lIns="0" tIns="12065" rIns="0" bIns="0" rtlCol="0">
            <a:spAutoFit/>
          </a:bodyPr>
          <a:lstStyle/>
          <a:p>
            <a:pPr marL="304800" indent="-292100">
              <a:lnSpc>
                <a:spcPts val="2370"/>
              </a:lnSpc>
              <a:spcBef>
                <a:spcPts val="95"/>
              </a:spcBef>
              <a:buClr>
                <a:srgbClr val="71A276"/>
              </a:buClr>
              <a:buSzPct val="68181"/>
              <a:tabLst>
                <a:tab pos="305435" algn="l"/>
              </a:tabLst>
            </a:pPr>
            <a:endParaRPr lang="el-GR" sz="2200" spc="-35" dirty="0" smtClean="0">
              <a:solidFill>
                <a:srgbClr val="FFFFFF"/>
              </a:solidFill>
              <a:latin typeface="Georgia"/>
              <a:cs typeface="Georgia"/>
            </a:endParaRPr>
          </a:p>
          <a:p>
            <a:pPr marL="304800" indent="-292100">
              <a:lnSpc>
                <a:spcPts val="2370"/>
              </a:lnSpc>
              <a:spcBef>
                <a:spcPts val="95"/>
              </a:spcBef>
              <a:buClr>
                <a:srgbClr val="71A276"/>
              </a:buClr>
              <a:buSzPct val="68181"/>
              <a:buFont typeface="Arial"/>
              <a:buChar char=""/>
              <a:tabLst>
                <a:tab pos="305435" algn="l"/>
              </a:tabLst>
            </a:pPr>
            <a:endParaRPr sz="2200">
              <a:latin typeface="Georgia"/>
              <a:cs typeface="Georgia"/>
            </a:endParaRPr>
          </a:p>
          <a:p>
            <a:pPr marL="304800" indent="-292100">
              <a:lnSpc>
                <a:spcPts val="2115"/>
              </a:lnSpc>
              <a:buClr>
                <a:srgbClr val="71A276"/>
              </a:buClr>
              <a:buSzPct val="68181"/>
              <a:buFont typeface="Arial"/>
              <a:buChar char=""/>
              <a:tabLst>
                <a:tab pos="305435" algn="l"/>
              </a:tabLst>
            </a:pPr>
            <a:r>
              <a:rPr sz="2200" spc="-5">
                <a:solidFill>
                  <a:srgbClr val="FFFFFF"/>
                </a:solidFill>
                <a:latin typeface="Times New Roman"/>
                <a:cs typeface="Times New Roman"/>
              </a:rPr>
              <a:t>▪</a:t>
            </a:r>
            <a:r>
              <a:rPr sz="2800" spc="-5">
                <a:solidFill>
                  <a:srgbClr val="FFFFFF"/>
                </a:solidFill>
                <a:latin typeface="Times New Roman"/>
                <a:cs typeface="Times New Roman"/>
              </a:rPr>
              <a:t> </a:t>
            </a:r>
            <a:endParaRPr lang="el-GR" sz="2800" spc="-5" dirty="0" smtClean="0">
              <a:solidFill>
                <a:srgbClr val="FFFFFF"/>
              </a:solidFill>
              <a:latin typeface="Times New Roman"/>
              <a:cs typeface="Times New Roman"/>
            </a:endParaRPr>
          </a:p>
          <a:p>
            <a:pPr marL="304800" indent="-292100">
              <a:lnSpc>
                <a:spcPts val="2115"/>
              </a:lnSpc>
              <a:buClr>
                <a:srgbClr val="71A276"/>
              </a:buClr>
              <a:buSzPct val="68181"/>
              <a:buFont typeface="Arial"/>
              <a:buChar char=""/>
              <a:tabLst>
                <a:tab pos="305435" algn="l"/>
              </a:tabLst>
            </a:pPr>
            <a:r>
              <a:rPr sz="2800" spc="-40" smtClean="0">
                <a:solidFill>
                  <a:schemeClr val="accent2">
                    <a:lumMod val="75000"/>
                  </a:schemeClr>
                </a:solidFill>
                <a:latin typeface="Georgia"/>
                <a:cs typeface="Georgia"/>
              </a:rPr>
              <a:t>Επαναπροσδιορίζονται </a:t>
            </a:r>
            <a:r>
              <a:rPr sz="2800" spc="-25" dirty="0">
                <a:solidFill>
                  <a:schemeClr val="accent2">
                    <a:lumMod val="75000"/>
                  </a:schemeClr>
                </a:solidFill>
                <a:latin typeface="Georgia"/>
                <a:cs typeface="Georgia"/>
              </a:rPr>
              <a:t>οι </a:t>
            </a:r>
            <a:r>
              <a:rPr sz="2800" spc="-35" dirty="0">
                <a:solidFill>
                  <a:schemeClr val="accent2">
                    <a:lumMod val="75000"/>
                  </a:schemeClr>
                </a:solidFill>
                <a:latin typeface="Georgia"/>
                <a:cs typeface="Georgia"/>
              </a:rPr>
              <a:t>όροι </a:t>
            </a:r>
            <a:r>
              <a:rPr sz="2800" spc="-20" dirty="0">
                <a:solidFill>
                  <a:schemeClr val="accent2">
                    <a:lumMod val="75000"/>
                  </a:schemeClr>
                </a:solidFill>
                <a:latin typeface="Georgia"/>
                <a:cs typeface="Georgia"/>
              </a:rPr>
              <a:t>της </a:t>
            </a:r>
            <a:r>
              <a:rPr sz="2800" spc="-60" dirty="0">
                <a:solidFill>
                  <a:schemeClr val="accent2">
                    <a:lumMod val="75000"/>
                  </a:schemeClr>
                </a:solidFill>
                <a:latin typeface="Georgia"/>
                <a:cs typeface="Georgia"/>
              </a:rPr>
              <a:t>Ειδικής </a:t>
            </a:r>
            <a:r>
              <a:rPr sz="2800" spc="-40" dirty="0">
                <a:solidFill>
                  <a:schemeClr val="accent2">
                    <a:lumMod val="75000"/>
                  </a:schemeClr>
                </a:solidFill>
                <a:latin typeface="Georgia"/>
                <a:cs typeface="Georgia"/>
              </a:rPr>
              <a:t>Αγωγής και</a:t>
            </a:r>
            <a:r>
              <a:rPr sz="2800" spc="-55" dirty="0">
                <a:solidFill>
                  <a:schemeClr val="accent2">
                    <a:lumMod val="75000"/>
                  </a:schemeClr>
                </a:solidFill>
                <a:latin typeface="Georgia"/>
                <a:cs typeface="Georgia"/>
              </a:rPr>
              <a:t> </a:t>
            </a:r>
            <a:r>
              <a:rPr sz="2800" spc="-5" dirty="0">
                <a:solidFill>
                  <a:schemeClr val="accent2">
                    <a:lumMod val="75000"/>
                  </a:schemeClr>
                </a:solidFill>
                <a:latin typeface="Georgia"/>
                <a:cs typeface="Georgia"/>
              </a:rPr>
              <a:t>στον</a:t>
            </a:r>
            <a:endParaRPr sz="2800">
              <a:solidFill>
                <a:schemeClr val="accent2">
                  <a:lumMod val="75000"/>
                </a:schemeClr>
              </a:solidFill>
              <a:latin typeface="Georgia"/>
              <a:cs typeface="Georgia"/>
            </a:endParaRPr>
          </a:p>
          <a:p>
            <a:pPr marL="304800" marR="27940">
              <a:lnSpc>
                <a:spcPct val="80000"/>
              </a:lnSpc>
              <a:spcBef>
                <a:spcPts val="270"/>
              </a:spcBef>
            </a:pPr>
            <a:r>
              <a:rPr sz="2800" spc="-35" dirty="0">
                <a:solidFill>
                  <a:schemeClr val="accent2">
                    <a:lumMod val="75000"/>
                  </a:schemeClr>
                </a:solidFill>
                <a:latin typeface="Georgia"/>
                <a:cs typeface="Georgia"/>
              </a:rPr>
              <a:t>όρο </a:t>
            </a:r>
            <a:r>
              <a:rPr sz="2800" spc="-30" dirty="0">
                <a:solidFill>
                  <a:schemeClr val="accent2">
                    <a:lumMod val="75000"/>
                  </a:schemeClr>
                </a:solidFill>
                <a:latin typeface="Georgia"/>
                <a:cs typeface="Georgia"/>
              </a:rPr>
              <a:t>‘’άτομα </a:t>
            </a:r>
            <a:r>
              <a:rPr sz="2800" spc="-70" dirty="0">
                <a:solidFill>
                  <a:schemeClr val="accent2">
                    <a:lumMod val="75000"/>
                  </a:schemeClr>
                </a:solidFill>
                <a:latin typeface="Georgia"/>
                <a:cs typeface="Georgia"/>
              </a:rPr>
              <a:t>με </a:t>
            </a:r>
            <a:r>
              <a:rPr sz="2800" spc="-40" dirty="0">
                <a:solidFill>
                  <a:schemeClr val="accent2">
                    <a:lumMod val="75000"/>
                  </a:schemeClr>
                </a:solidFill>
                <a:latin typeface="Georgia"/>
                <a:cs typeface="Georgia"/>
              </a:rPr>
              <a:t>ειδικές </a:t>
            </a:r>
            <a:r>
              <a:rPr sz="2800" spc="-75" dirty="0">
                <a:solidFill>
                  <a:schemeClr val="accent2">
                    <a:lumMod val="75000"/>
                  </a:schemeClr>
                </a:solidFill>
                <a:latin typeface="Georgia"/>
                <a:cs typeface="Georgia"/>
              </a:rPr>
              <a:t>ανάγκες’’, </a:t>
            </a:r>
            <a:r>
              <a:rPr sz="2800" spc="-25" dirty="0">
                <a:solidFill>
                  <a:schemeClr val="accent2">
                    <a:lumMod val="75000"/>
                  </a:schemeClr>
                </a:solidFill>
                <a:latin typeface="Georgia"/>
                <a:cs typeface="Georgia"/>
              </a:rPr>
              <a:t>οι </a:t>
            </a:r>
            <a:r>
              <a:rPr sz="2800" spc="-45" dirty="0">
                <a:solidFill>
                  <a:schemeClr val="accent2">
                    <a:lumMod val="75000"/>
                  </a:schemeClr>
                </a:solidFill>
                <a:latin typeface="Georgia"/>
                <a:cs typeface="Georgia"/>
              </a:rPr>
              <a:t>ανάγκες </a:t>
            </a:r>
            <a:r>
              <a:rPr sz="2800" spc="-30" dirty="0">
                <a:solidFill>
                  <a:schemeClr val="accent2">
                    <a:lumMod val="75000"/>
                  </a:schemeClr>
                </a:solidFill>
                <a:latin typeface="Georgia"/>
                <a:cs typeface="Georgia"/>
              </a:rPr>
              <a:t>προσδιορίζονται </a:t>
            </a:r>
            <a:r>
              <a:rPr sz="2800" spc="20" dirty="0">
                <a:solidFill>
                  <a:schemeClr val="accent2">
                    <a:lumMod val="75000"/>
                  </a:schemeClr>
                </a:solidFill>
                <a:latin typeface="Georgia"/>
                <a:cs typeface="Georgia"/>
              </a:rPr>
              <a:t>ως  </a:t>
            </a:r>
            <a:r>
              <a:rPr sz="2800" spc="-40">
                <a:solidFill>
                  <a:schemeClr val="accent2">
                    <a:lumMod val="75000"/>
                  </a:schemeClr>
                </a:solidFill>
                <a:latin typeface="Georgia"/>
                <a:cs typeface="Georgia"/>
              </a:rPr>
              <a:t>εκπαιδευτικές</a:t>
            </a:r>
            <a:r>
              <a:rPr sz="2800" spc="-40" smtClean="0">
                <a:solidFill>
                  <a:srgbClr val="FFFFFF"/>
                </a:solidFill>
                <a:latin typeface="Georgia"/>
                <a:cs typeface="Georgia"/>
              </a:rPr>
              <a:t>.</a:t>
            </a:r>
            <a:endParaRPr lang="el-GR" sz="2800" spc="-40" dirty="0" smtClean="0">
              <a:solidFill>
                <a:srgbClr val="FFFFFF"/>
              </a:solidFill>
              <a:latin typeface="Georgia"/>
              <a:cs typeface="Georgia"/>
            </a:endParaRPr>
          </a:p>
          <a:p>
            <a:pPr marL="304800" marR="27940">
              <a:lnSpc>
                <a:spcPct val="80000"/>
              </a:lnSpc>
              <a:spcBef>
                <a:spcPts val="270"/>
              </a:spcBef>
            </a:pPr>
            <a:endParaRPr sz="2800">
              <a:latin typeface="Georgia"/>
              <a:cs typeface="Georgia"/>
            </a:endParaRPr>
          </a:p>
          <a:p>
            <a:pPr marL="304800" indent="-292100">
              <a:lnSpc>
                <a:spcPts val="1839"/>
              </a:lnSpc>
              <a:buClr>
                <a:srgbClr val="71A276"/>
              </a:buClr>
              <a:buSzPct val="68181"/>
              <a:buFont typeface="Arial"/>
              <a:buChar char=""/>
              <a:tabLst>
                <a:tab pos="305435" algn="l"/>
              </a:tabLst>
            </a:pPr>
            <a:r>
              <a:rPr sz="2800" spc="-5" dirty="0">
                <a:solidFill>
                  <a:srgbClr val="FFFFFF"/>
                </a:solidFill>
                <a:latin typeface="Times New Roman"/>
                <a:cs typeface="Times New Roman"/>
              </a:rPr>
              <a:t>▪ </a:t>
            </a:r>
            <a:r>
              <a:rPr sz="2800" spc="-50" dirty="0">
                <a:solidFill>
                  <a:schemeClr val="accent2">
                    <a:lumMod val="75000"/>
                  </a:schemeClr>
                </a:solidFill>
                <a:latin typeface="Georgia"/>
                <a:cs typeface="Georgia"/>
              </a:rPr>
              <a:t>Προωθείται </a:t>
            </a:r>
            <a:r>
              <a:rPr sz="2800" spc="-65" dirty="0">
                <a:solidFill>
                  <a:schemeClr val="accent2">
                    <a:lumMod val="75000"/>
                  </a:schemeClr>
                </a:solidFill>
                <a:latin typeface="Georgia"/>
                <a:cs typeface="Georgia"/>
              </a:rPr>
              <a:t>η </a:t>
            </a:r>
            <a:r>
              <a:rPr sz="2800" spc="-70" dirty="0">
                <a:solidFill>
                  <a:schemeClr val="accent2">
                    <a:lumMod val="75000"/>
                  </a:schemeClr>
                </a:solidFill>
                <a:latin typeface="Georgia"/>
                <a:cs typeface="Georgia"/>
              </a:rPr>
              <a:t>αρχή </a:t>
            </a:r>
            <a:r>
              <a:rPr sz="2800" spc="-20" dirty="0">
                <a:solidFill>
                  <a:schemeClr val="accent2">
                    <a:lumMod val="75000"/>
                  </a:schemeClr>
                </a:solidFill>
                <a:latin typeface="Georgia"/>
                <a:cs typeface="Georgia"/>
              </a:rPr>
              <a:t>της </a:t>
            </a:r>
            <a:r>
              <a:rPr sz="2800" spc="-45" dirty="0">
                <a:solidFill>
                  <a:schemeClr val="accent2">
                    <a:lumMod val="75000"/>
                  </a:schemeClr>
                </a:solidFill>
                <a:latin typeface="Georgia"/>
                <a:cs typeface="Georgia"/>
              </a:rPr>
              <a:t>ένταξης </a:t>
            </a:r>
            <a:r>
              <a:rPr sz="2200" spc="-40" dirty="0">
                <a:solidFill>
                  <a:srgbClr val="FFFFFF"/>
                </a:solidFill>
                <a:latin typeface="Georgia"/>
                <a:cs typeface="Georgia"/>
              </a:rPr>
              <a:t>και </a:t>
            </a:r>
            <a:r>
              <a:rPr sz="2200" spc="-35" dirty="0">
                <a:solidFill>
                  <a:srgbClr val="FFFFFF"/>
                </a:solidFill>
                <a:latin typeface="Georgia"/>
                <a:cs typeface="Georgia"/>
              </a:rPr>
              <a:t>περιορίζεται </a:t>
            </a:r>
            <a:r>
              <a:rPr sz="2200" spc="15" dirty="0">
                <a:solidFill>
                  <a:srgbClr val="FFFFFF"/>
                </a:solidFill>
                <a:latin typeface="Georgia"/>
                <a:cs typeface="Georgia"/>
              </a:rPr>
              <a:t>το</a:t>
            </a:r>
            <a:r>
              <a:rPr sz="2200" spc="45" dirty="0">
                <a:solidFill>
                  <a:srgbClr val="FFFFFF"/>
                </a:solidFill>
                <a:latin typeface="Georgia"/>
                <a:cs typeface="Georgia"/>
              </a:rPr>
              <a:t> </a:t>
            </a:r>
            <a:r>
              <a:rPr sz="2200" spc="-25" dirty="0">
                <a:solidFill>
                  <a:srgbClr val="FFFFFF"/>
                </a:solidFill>
                <a:latin typeface="Georgia"/>
                <a:cs typeface="Georgia"/>
              </a:rPr>
              <a:t>ειδικό</a:t>
            </a:r>
            <a:endParaRPr sz="2200">
              <a:latin typeface="Georgia"/>
              <a:cs typeface="Georgia"/>
            </a:endParaRPr>
          </a:p>
          <a:p>
            <a:pPr marL="304800" marR="1165860">
              <a:lnSpc>
                <a:spcPct val="80000"/>
              </a:lnSpc>
              <a:spcBef>
                <a:spcPts val="270"/>
              </a:spcBef>
            </a:pPr>
            <a:r>
              <a:rPr sz="2200" spc="-25" dirty="0">
                <a:solidFill>
                  <a:srgbClr val="FFFFFF"/>
                </a:solidFill>
                <a:latin typeface="Georgia"/>
                <a:cs typeface="Georgia"/>
              </a:rPr>
              <a:t>σχολείο </a:t>
            </a:r>
            <a:r>
              <a:rPr sz="2200" spc="-35" dirty="0">
                <a:solidFill>
                  <a:srgbClr val="FFFFFF"/>
                </a:solidFill>
                <a:latin typeface="Georgia"/>
                <a:cs typeface="Georgia"/>
              </a:rPr>
              <a:t>μόνο για </a:t>
            </a:r>
            <a:r>
              <a:rPr sz="2200" spc="-5" dirty="0">
                <a:solidFill>
                  <a:srgbClr val="FFFFFF"/>
                </a:solidFill>
                <a:latin typeface="Georgia"/>
                <a:cs typeface="Georgia"/>
              </a:rPr>
              <a:t>τις </a:t>
            </a:r>
            <a:r>
              <a:rPr sz="2200" spc="-15" dirty="0">
                <a:solidFill>
                  <a:srgbClr val="FFFFFF"/>
                </a:solidFill>
                <a:latin typeface="Georgia"/>
                <a:cs typeface="Georgia"/>
              </a:rPr>
              <a:t>περιπτώσεις </a:t>
            </a:r>
            <a:r>
              <a:rPr sz="2200" spc="-25" dirty="0">
                <a:solidFill>
                  <a:srgbClr val="FFFFFF"/>
                </a:solidFill>
                <a:latin typeface="Georgia"/>
                <a:cs typeface="Georgia"/>
              </a:rPr>
              <a:t>παιδιών </a:t>
            </a:r>
            <a:r>
              <a:rPr sz="2200" spc="-70" dirty="0">
                <a:solidFill>
                  <a:srgbClr val="FFFFFF"/>
                </a:solidFill>
                <a:latin typeface="Georgia"/>
                <a:cs typeface="Georgia"/>
              </a:rPr>
              <a:t>με </a:t>
            </a:r>
            <a:r>
              <a:rPr sz="2200" spc="-40" dirty="0">
                <a:solidFill>
                  <a:srgbClr val="FFFFFF"/>
                </a:solidFill>
                <a:latin typeface="Georgia"/>
                <a:cs typeface="Georgia"/>
              </a:rPr>
              <a:t>σοβαρές  </a:t>
            </a:r>
            <a:r>
              <a:rPr sz="2200" spc="-35">
                <a:solidFill>
                  <a:srgbClr val="FFFFFF"/>
                </a:solidFill>
                <a:latin typeface="Georgia"/>
                <a:cs typeface="Georgia"/>
              </a:rPr>
              <a:t>δυσκολίες</a:t>
            </a:r>
            <a:r>
              <a:rPr sz="2200" spc="-35" smtClean="0">
                <a:solidFill>
                  <a:srgbClr val="FFFFFF"/>
                </a:solidFill>
                <a:latin typeface="Georgia"/>
                <a:cs typeface="Georgia"/>
              </a:rPr>
              <a:t>.</a:t>
            </a:r>
            <a:endParaRPr lang="el-GR" sz="2200" spc="-35" dirty="0">
              <a:solidFill>
                <a:srgbClr val="FFFFFF"/>
              </a:solidFill>
              <a:latin typeface="Georgia"/>
              <a:cs typeface="Georgia"/>
            </a:endParaRPr>
          </a:p>
          <a:p>
            <a:pPr marL="304800" marR="1165860">
              <a:lnSpc>
                <a:spcPct val="80000"/>
              </a:lnSpc>
              <a:spcBef>
                <a:spcPts val="270"/>
              </a:spcBef>
            </a:pPr>
            <a:r>
              <a:rPr sz="2200" smtClean="0">
                <a:latin typeface="Georgia"/>
                <a:cs typeface="Georgia"/>
              </a:rPr>
              <a:t> </a:t>
            </a:r>
            <a:endParaRPr sz="2200">
              <a:latin typeface="Georgia"/>
              <a:cs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7856" y="1676400"/>
            <a:ext cx="10329226" cy="4191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3594071" y="452627"/>
            <a:ext cx="7567641" cy="955548"/>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54201" y="1697311"/>
            <a:ext cx="9809904" cy="3365858"/>
          </a:xfrm>
          <a:prstGeom prst="rect">
            <a:avLst/>
          </a:prstGeom>
        </p:spPr>
        <p:txBody>
          <a:bodyPr vert="horz" wrap="square" lIns="0" tIns="76835" rIns="0" bIns="0" rtlCol="0">
            <a:spAutoFit/>
          </a:bodyPr>
          <a:lstStyle/>
          <a:p>
            <a:pPr marL="304800" marR="357505" indent="-292100" algn="just">
              <a:lnSpc>
                <a:spcPts val="2110"/>
              </a:lnSpc>
              <a:spcBef>
                <a:spcPts val="605"/>
              </a:spcBef>
              <a:buClr>
                <a:srgbClr val="71A276"/>
              </a:buClr>
              <a:buSzPct val="68181"/>
              <a:buFont typeface="Arial"/>
              <a:buChar char=""/>
              <a:tabLst>
                <a:tab pos="305435" algn="l"/>
              </a:tabLst>
            </a:pPr>
            <a:r>
              <a:rPr sz="2400" spc="-40" dirty="0">
                <a:solidFill>
                  <a:srgbClr val="FFFFFF"/>
                </a:solidFill>
                <a:cs typeface="Georgia"/>
              </a:rPr>
              <a:t>Θεσμοθετείται </a:t>
            </a:r>
            <a:r>
              <a:rPr sz="2400" spc="-65" dirty="0">
                <a:solidFill>
                  <a:srgbClr val="FFFFFF"/>
                </a:solidFill>
                <a:cs typeface="Georgia"/>
              </a:rPr>
              <a:t>η </a:t>
            </a:r>
            <a:r>
              <a:rPr sz="2400" spc="-25" dirty="0">
                <a:solidFill>
                  <a:srgbClr val="FFFFFF"/>
                </a:solidFill>
                <a:cs typeface="Georgia"/>
              </a:rPr>
              <a:t>κατάρτιση </a:t>
            </a:r>
            <a:r>
              <a:rPr sz="2400" spc="-35" dirty="0">
                <a:solidFill>
                  <a:srgbClr val="FFFFFF"/>
                </a:solidFill>
                <a:cs typeface="Georgia"/>
              </a:rPr>
              <a:t>εξατομικευμένων </a:t>
            </a:r>
            <a:r>
              <a:rPr sz="2400" spc="-70" dirty="0">
                <a:solidFill>
                  <a:srgbClr val="FFFFFF"/>
                </a:solidFill>
                <a:cs typeface="Georgia"/>
              </a:rPr>
              <a:t>προγραμμάτων  </a:t>
            </a:r>
            <a:r>
              <a:rPr sz="2400" spc="-45" dirty="0">
                <a:solidFill>
                  <a:srgbClr val="FFFFFF"/>
                </a:solidFill>
                <a:cs typeface="Georgia"/>
              </a:rPr>
              <a:t>βοήθειας </a:t>
            </a:r>
            <a:r>
              <a:rPr sz="2400" spc="-35" dirty="0">
                <a:solidFill>
                  <a:srgbClr val="FFFFFF"/>
                </a:solidFill>
                <a:cs typeface="Georgia"/>
              </a:rPr>
              <a:t>και </a:t>
            </a:r>
            <a:r>
              <a:rPr sz="2400" spc="-25" dirty="0">
                <a:solidFill>
                  <a:srgbClr val="FFFFFF"/>
                </a:solidFill>
                <a:cs typeface="Georgia"/>
              </a:rPr>
              <a:t>υπηρεσιών </a:t>
            </a:r>
            <a:r>
              <a:rPr sz="2400" spc="-35" dirty="0">
                <a:solidFill>
                  <a:srgbClr val="FFFFFF"/>
                </a:solidFill>
                <a:cs typeface="Georgia"/>
              </a:rPr>
              <a:t>για </a:t>
            </a:r>
            <a:r>
              <a:rPr sz="2400" spc="-40" dirty="0">
                <a:solidFill>
                  <a:srgbClr val="FFFFFF"/>
                </a:solidFill>
                <a:cs typeface="Georgia"/>
              </a:rPr>
              <a:t>κάθε </a:t>
            </a:r>
            <a:r>
              <a:rPr sz="2400" spc="-35" dirty="0">
                <a:solidFill>
                  <a:srgbClr val="FFFFFF"/>
                </a:solidFill>
                <a:cs typeface="Georgia"/>
              </a:rPr>
              <a:t>παιδί </a:t>
            </a:r>
            <a:r>
              <a:rPr sz="2400" spc="-70" dirty="0">
                <a:solidFill>
                  <a:srgbClr val="FFFFFF"/>
                </a:solidFill>
                <a:cs typeface="Georgia"/>
              </a:rPr>
              <a:t>με </a:t>
            </a:r>
            <a:r>
              <a:rPr sz="2400" spc="-45" dirty="0">
                <a:solidFill>
                  <a:srgbClr val="FFFFFF"/>
                </a:solidFill>
                <a:cs typeface="Georgia"/>
              </a:rPr>
              <a:t>ειδικές</a:t>
            </a:r>
            <a:r>
              <a:rPr sz="2400" spc="45" dirty="0">
                <a:solidFill>
                  <a:srgbClr val="FFFFFF"/>
                </a:solidFill>
                <a:cs typeface="Georgia"/>
              </a:rPr>
              <a:t> </a:t>
            </a:r>
            <a:r>
              <a:rPr sz="2400" spc="-60" dirty="0">
                <a:solidFill>
                  <a:srgbClr val="FFFFFF"/>
                </a:solidFill>
                <a:cs typeface="Georgia"/>
              </a:rPr>
              <a:t>ανάγκες.</a:t>
            </a:r>
            <a:endParaRPr sz="2400">
              <a:cs typeface="Georgia"/>
            </a:endParaRPr>
          </a:p>
          <a:p>
            <a:pPr marL="304800" indent="-292100" algn="just">
              <a:lnSpc>
                <a:spcPts val="1839"/>
              </a:lnSpc>
              <a:buClr>
                <a:srgbClr val="71A276"/>
              </a:buClr>
              <a:buSzPct val="68181"/>
              <a:buFont typeface="Arial"/>
              <a:buChar char=""/>
              <a:tabLst>
                <a:tab pos="305435" algn="l"/>
              </a:tabLst>
            </a:pPr>
            <a:r>
              <a:rPr sz="2400" spc="-5" smtClean="0">
                <a:solidFill>
                  <a:srgbClr val="FFFFFF"/>
                </a:solidFill>
                <a:cs typeface="Times New Roman"/>
              </a:rPr>
              <a:t>▪ </a:t>
            </a:r>
            <a:r>
              <a:rPr sz="2400" spc="-40" dirty="0">
                <a:solidFill>
                  <a:srgbClr val="FFFFFF"/>
                </a:solidFill>
                <a:cs typeface="Georgia"/>
              </a:rPr>
              <a:t>Θεσμοθετείται </a:t>
            </a:r>
            <a:r>
              <a:rPr sz="2400" spc="-15" dirty="0">
                <a:solidFill>
                  <a:srgbClr val="FFFFFF"/>
                </a:solidFill>
                <a:cs typeface="Georgia"/>
              </a:rPr>
              <a:t>στην </a:t>
            </a:r>
            <a:r>
              <a:rPr sz="2400" spc="-55" dirty="0">
                <a:solidFill>
                  <a:srgbClr val="FFFFFF"/>
                </a:solidFill>
                <a:cs typeface="Georgia"/>
              </a:rPr>
              <a:t>έδρα </a:t>
            </a:r>
            <a:r>
              <a:rPr sz="2400" spc="-45" dirty="0">
                <a:solidFill>
                  <a:srgbClr val="FFFFFF"/>
                </a:solidFill>
                <a:cs typeface="Georgia"/>
              </a:rPr>
              <a:t>κάθε </a:t>
            </a:r>
            <a:r>
              <a:rPr sz="2400" spc="-30" dirty="0">
                <a:solidFill>
                  <a:srgbClr val="FFFFFF"/>
                </a:solidFill>
                <a:cs typeface="Georgia"/>
              </a:rPr>
              <a:t>νομού </a:t>
            </a:r>
            <a:r>
              <a:rPr sz="2400" spc="-65" dirty="0">
                <a:solidFill>
                  <a:srgbClr val="FFFFFF"/>
                </a:solidFill>
                <a:cs typeface="Georgia"/>
              </a:rPr>
              <a:t>η</a:t>
            </a:r>
            <a:r>
              <a:rPr sz="2400" spc="-110" dirty="0">
                <a:solidFill>
                  <a:srgbClr val="FFFFFF"/>
                </a:solidFill>
                <a:cs typeface="Georgia"/>
              </a:rPr>
              <a:t> </a:t>
            </a:r>
            <a:r>
              <a:rPr sz="2400" spc="-30" dirty="0">
                <a:solidFill>
                  <a:srgbClr val="FFFFFF"/>
                </a:solidFill>
                <a:cs typeface="Georgia"/>
              </a:rPr>
              <a:t>λειτουργία</a:t>
            </a:r>
            <a:endParaRPr sz="2400">
              <a:cs typeface="Georgia"/>
            </a:endParaRPr>
          </a:p>
          <a:p>
            <a:pPr marL="304800" marR="1351280" algn="just">
              <a:lnSpc>
                <a:spcPct val="80000"/>
              </a:lnSpc>
              <a:spcBef>
                <a:spcPts val="270"/>
              </a:spcBef>
            </a:pPr>
            <a:r>
              <a:rPr sz="2400" spc="-35" dirty="0">
                <a:solidFill>
                  <a:srgbClr val="FFFFFF"/>
                </a:solidFill>
                <a:cs typeface="Georgia"/>
              </a:rPr>
              <a:t>διεπιστημονικής </a:t>
            </a:r>
            <a:r>
              <a:rPr sz="2400" spc="-50" dirty="0">
                <a:solidFill>
                  <a:srgbClr val="FFFFFF"/>
                </a:solidFill>
                <a:cs typeface="Georgia"/>
              </a:rPr>
              <a:t>ομάδας αξιολόγησης, </a:t>
            </a:r>
            <a:r>
              <a:rPr sz="2400" spc="-20" dirty="0">
                <a:solidFill>
                  <a:srgbClr val="FFFFFF"/>
                </a:solidFill>
                <a:cs typeface="Georgia"/>
              </a:rPr>
              <a:t>διάγνωσης </a:t>
            </a:r>
            <a:r>
              <a:rPr sz="2400" spc="-40" dirty="0">
                <a:solidFill>
                  <a:srgbClr val="FFFFFF"/>
                </a:solidFill>
                <a:cs typeface="Georgia"/>
              </a:rPr>
              <a:t>και  </a:t>
            </a:r>
            <a:r>
              <a:rPr sz="2400" spc="-35" dirty="0">
                <a:solidFill>
                  <a:srgbClr val="FFFFFF"/>
                </a:solidFill>
                <a:cs typeface="Georgia"/>
              </a:rPr>
              <a:t>υποστήριξης</a:t>
            </a:r>
            <a:r>
              <a:rPr sz="2400" spc="-10" dirty="0">
                <a:solidFill>
                  <a:srgbClr val="FFFFFF"/>
                </a:solidFill>
                <a:cs typeface="Georgia"/>
              </a:rPr>
              <a:t> </a:t>
            </a:r>
            <a:r>
              <a:rPr sz="2400" spc="-100" dirty="0">
                <a:solidFill>
                  <a:srgbClr val="FFFFFF"/>
                </a:solidFill>
                <a:cs typeface="Georgia"/>
              </a:rPr>
              <a:t>(Κ.Δ.Α.Υ.).</a:t>
            </a:r>
            <a:endParaRPr sz="2400">
              <a:cs typeface="Georgia"/>
            </a:endParaRPr>
          </a:p>
          <a:p>
            <a:pPr marL="304800" indent="-292100" algn="just">
              <a:lnSpc>
                <a:spcPts val="1839"/>
              </a:lnSpc>
              <a:buClr>
                <a:srgbClr val="71A276"/>
              </a:buClr>
              <a:buSzPct val="68181"/>
              <a:buFont typeface="Arial"/>
              <a:buChar char=""/>
              <a:tabLst>
                <a:tab pos="305435" algn="l"/>
              </a:tabLst>
            </a:pPr>
            <a:r>
              <a:rPr sz="2400" spc="-5" dirty="0">
                <a:solidFill>
                  <a:srgbClr val="FFFFFF"/>
                </a:solidFill>
                <a:cs typeface="Times New Roman"/>
              </a:rPr>
              <a:t>▪ </a:t>
            </a:r>
            <a:r>
              <a:rPr sz="2400" spc="-40" dirty="0">
                <a:solidFill>
                  <a:srgbClr val="FFFFFF"/>
                </a:solidFill>
                <a:cs typeface="Georgia"/>
              </a:rPr>
              <a:t>Δημιουργούνται </a:t>
            </a:r>
            <a:r>
              <a:rPr sz="2400" spc="-50" dirty="0">
                <a:solidFill>
                  <a:srgbClr val="FFFFFF"/>
                </a:solidFill>
                <a:cs typeface="Georgia"/>
              </a:rPr>
              <a:t>νέες </a:t>
            </a:r>
            <a:r>
              <a:rPr sz="2400" spc="-20" dirty="0">
                <a:solidFill>
                  <a:srgbClr val="FFFFFF"/>
                </a:solidFill>
                <a:cs typeface="Georgia"/>
              </a:rPr>
              <a:t>ειδικότητες </a:t>
            </a:r>
            <a:r>
              <a:rPr sz="2400" spc="-10" dirty="0">
                <a:solidFill>
                  <a:srgbClr val="FFFFFF"/>
                </a:solidFill>
                <a:cs typeface="Georgia"/>
              </a:rPr>
              <a:t>προσωπικού </a:t>
            </a:r>
            <a:r>
              <a:rPr sz="2400" spc="-60" dirty="0">
                <a:solidFill>
                  <a:srgbClr val="FFFFFF"/>
                </a:solidFill>
                <a:cs typeface="Georgia"/>
              </a:rPr>
              <a:t>Ειδικής</a:t>
            </a:r>
            <a:r>
              <a:rPr sz="2400" spc="-35" dirty="0">
                <a:solidFill>
                  <a:srgbClr val="FFFFFF"/>
                </a:solidFill>
                <a:cs typeface="Georgia"/>
              </a:rPr>
              <a:t> </a:t>
            </a:r>
            <a:r>
              <a:rPr sz="2400" spc="-40" dirty="0">
                <a:solidFill>
                  <a:srgbClr val="FFFFFF"/>
                </a:solidFill>
                <a:cs typeface="Georgia"/>
              </a:rPr>
              <a:t>Αγωγής</a:t>
            </a:r>
            <a:endParaRPr sz="2400">
              <a:cs typeface="Georgia"/>
            </a:endParaRPr>
          </a:p>
          <a:p>
            <a:pPr marL="304800" indent="-292100" algn="just">
              <a:lnSpc>
                <a:spcPts val="2110"/>
              </a:lnSpc>
              <a:buClr>
                <a:srgbClr val="71A276"/>
              </a:buClr>
              <a:buSzPct val="68181"/>
              <a:buFont typeface="Arial"/>
              <a:buChar char=""/>
              <a:tabLst>
                <a:tab pos="305435" algn="l"/>
              </a:tabLst>
            </a:pPr>
            <a:r>
              <a:rPr sz="2400" spc="-5" dirty="0">
                <a:solidFill>
                  <a:srgbClr val="FFFFFF"/>
                </a:solidFill>
                <a:cs typeface="Times New Roman"/>
              </a:rPr>
              <a:t>▪ </a:t>
            </a:r>
            <a:r>
              <a:rPr sz="2400" spc="-35" dirty="0">
                <a:solidFill>
                  <a:srgbClr val="FFFFFF"/>
                </a:solidFill>
                <a:cs typeface="Georgia"/>
              </a:rPr>
              <a:t>Αναγνωρίζεται </a:t>
            </a:r>
            <a:r>
              <a:rPr sz="2400" spc="-65" dirty="0">
                <a:solidFill>
                  <a:srgbClr val="FFFFFF"/>
                </a:solidFill>
                <a:cs typeface="Georgia"/>
              </a:rPr>
              <a:t>η </a:t>
            </a:r>
            <a:r>
              <a:rPr sz="2400" spc="-35" dirty="0">
                <a:solidFill>
                  <a:srgbClr val="FFFFFF"/>
                </a:solidFill>
                <a:cs typeface="Georgia"/>
              </a:rPr>
              <a:t>νοηματική </a:t>
            </a:r>
            <a:r>
              <a:rPr sz="2400" spc="20" dirty="0">
                <a:solidFill>
                  <a:srgbClr val="FFFFFF"/>
                </a:solidFill>
                <a:cs typeface="Georgia"/>
              </a:rPr>
              <a:t>ως </a:t>
            </a:r>
            <a:r>
              <a:rPr sz="2400" spc="-45" dirty="0">
                <a:solidFill>
                  <a:srgbClr val="FFFFFF"/>
                </a:solidFill>
                <a:cs typeface="Georgia"/>
              </a:rPr>
              <a:t>επίσημη </a:t>
            </a:r>
            <a:r>
              <a:rPr sz="2400" spc="-5" dirty="0">
                <a:solidFill>
                  <a:srgbClr val="FFFFFF"/>
                </a:solidFill>
                <a:cs typeface="Georgia"/>
              </a:rPr>
              <a:t>γλώσσα </a:t>
            </a:r>
            <a:r>
              <a:rPr sz="2400" spc="20" dirty="0">
                <a:solidFill>
                  <a:srgbClr val="FFFFFF"/>
                </a:solidFill>
                <a:cs typeface="Georgia"/>
              </a:rPr>
              <a:t>των</a:t>
            </a:r>
            <a:r>
              <a:rPr sz="2400" spc="-55" dirty="0">
                <a:solidFill>
                  <a:srgbClr val="FFFFFF"/>
                </a:solidFill>
                <a:cs typeface="Georgia"/>
              </a:rPr>
              <a:t> </a:t>
            </a:r>
            <a:r>
              <a:rPr sz="2400" spc="-5" dirty="0">
                <a:solidFill>
                  <a:srgbClr val="FFFFFF"/>
                </a:solidFill>
                <a:cs typeface="Georgia"/>
              </a:rPr>
              <a:t>κωφών.</a:t>
            </a:r>
            <a:endParaRPr sz="2400">
              <a:cs typeface="Georgia"/>
            </a:endParaRPr>
          </a:p>
          <a:p>
            <a:pPr marL="304800" indent="-292100" algn="just">
              <a:lnSpc>
                <a:spcPts val="2110"/>
              </a:lnSpc>
              <a:buClr>
                <a:srgbClr val="71A276"/>
              </a:buClr>
              <a:buSzPct val="68181"/>
              <a:buFont typeface="Arial"/>
              <a:buChar char=""/>
              <a:tabLst>
                <a:tab pos="305435" algn="l"/>
              </a:tabLst>
            </a:pPr>
            <a:r>
              <a:rPr sz="2400" spc="-5" dirty="0">
                <a:solidFill>
                  <a:srgbClr val="FFFFFF"/>
                </a:solidFill>
                <a:cs typeface="Times New Roman"/>
              </a:rPr>
              <a:t>▪ </a:t>
            </a:r>
            <a:r>
              <a:rPr sz="2400" spc="-45" dirty="0">
                <a:solidFill>
                  <a:srgbClr val="FFFFFF"/>
                </a:solidFill>
                <a:cs typeface="Georgia"/>
              </a:rPr>
              <a:t>Εισάγεται </a:t>
            </a:r>
            <a:r>
              <a:rPr sz="2400" spc="-65" dirty="0">
                <a:solidFill>
                  <a:srgbClr val="FFFFFF"/>
                </a:solidFill>
                <a:cs typeface="Georgia"/>
              </a:rPr>
              <a:t>η </a:t>
            </a:r>
            <a:r>
              <a:rPr sz="2400" spc="-50" dirty="0">
                <a:solidFill>
                  <a:srgbClr val="FFFFFF"/>
                </a:solidFill>
                <a:cs typeface="Georgia"/>
              </a:rPr>
              <a:t>χρήση </a:t>
            </a:r>
            <a:r>
              <a:rPr sz="2400" spc="-25" dirty="0">
                <a:solidFill>
                  <a:srgbClr val="FFFFFF"/>
                </a:solidFill>
                <a:cs typeface="Georgia"/>
              </a:rPr>
              <a:t>μέσων </a:t>
            </a:r>
            <a:r>
              <a:rPr sz="2400" spc="-35" dirty="0">
                <a:solidFill>
                  <a:srgbClr val="FFFFFF"/>
                </a:solidFill>
                <a:cs typeface="Georgia"/>
              </a:rPr>
              <a:t>διδασκαλίας σύγχρονης</a:t>
            </a:r>
            <a:r>
              <a:rPr sz="2400" spc="15" dirty="0">
                <a:solidFill>
                  <a:srgbClr val="FFFFFF"/>
                </a:solidFill>
                <a:cs typeface="Georgia"/>
              </a:rPr>
              <a:t> </a:t>
            </a:r>
            <a:r>
              <a:rPr sz="2400" spc="-55" dirty="0">
                <a:solidFill>
                  <a:srgbClr val="FFFFFF"/>
                </a:solidFill>
                <a:cs typeface="Georgia"/>
              </a:rPr>
              <a:t>τεχνολογίας.</a:t>
            </a:r>
            <a:endParaRPr sz="2400">
              <a:cs typeface="Georgia"/>
            </a:endParaRPr>
          </a:p>
          <a:p>
            <a:pPr marL="304800" marR="915669" indent="-292100" algn="just">
              <a:lnSpc>
                <a:spcPts val="2120"/>
              </a:lnSpc>
              <a:spcBef>
                <a:spcPts val="240"/>
              </a:spcBef>
              <a:buClr>
                <a:srgbClr val="71A276"/>
              </a:buClr>
              <a:buSzPct val="68181"/>
              <a:buFont typeface="Arial"/>
              <a:buChar char=""/>
              <a:tabLst>
                <a:tab pos="305435" algn="l"/>
              </a:tabLst>
            </a:pPr>
            <a:r>
              <a:rPr sz="2400" spc="-5" dirty="0">
                <a:solidFill>
                  <a:srgbClr val="FFFFFF"/>
                </a:solidFill>
                <a:cs typeface="Times New Roman"/>
              </a:rPr>
              <a:t>▪ </a:t>
            </a:r>
            <a:r>
              <a:rPr sz="2400" spc="-55" dirty="0">
                <a:solidFill>
                  <a:srgbClr val="FFFFFF"/>
                </a:solidFill>
                <a:cs typeface="Georgia"/>
              </a:rPr>
              <a:t>Προβλέπεται </a:t>
            </a:r>
            <a:r>
              <a:rPr sz="2400" spc="-65" dirty="0">
                <a:solidFill>
                  <a:srgbClr val="FFFFFF"/>
                </a:solidFill>
                <a:cs typeface="Georgia"/>
              </a:rPr>
              <a:t>η </a:t>
            </a:r>
            <a:r>
              <a:rPr sz="2400" spc="-50" dirty="0">
                <a:solidFill>
                  <a:srgbClr val="FFFFFF"/>
                </a:solidFill>
                <a:cs typeface="Georgia"/>
              </a:rPr>
              <a:t>εφαρμογή </a:t>
            </a:r>
            <a:r>
              <a:rPr sz="2400" spc="-40" dirty="0">
                <a:solidFill>
                  <a:srgbClr val="FFFFFF"/>
                </a:solidFill>
                <a:cs typeface="Georgia"/>
              </a:rPr>
              <a:t>προγραμμάτων </a:t>
            </a:r>
            <a:r>
              <a:rPr sz="2400" spc="-75" dirty="0">
                <a:solidFill>
                  <a:srgbClr val="FFFFFF"/>
                </a:solidFill>
                <a:cs typeface="Georgia"/>
              </a:rPr>
              <a:t>δημιουργικής  </a:t>
            </a:r>
            <a:r>
              <a:rPr sz="2400" spc="-35" dirty="0">
                <a:solidFill>
                  <a:srgbClr val="FFFFFF"/>
                </a:solidFill>
                <a:cs typeface="Georgia"/>
              </a:rPr>
              <a:t>απασχόλησης </a:t>
            </a:r>
            <a:r>
              <a:rPr sz="2400" spc="-40" dirty="0">
                <a:solidFill>
                  <a:srgbClr val="FFFFFF"/>
                </a:solidFill>
                <a:cs typeface="Georgia"/>
              </a:rPr>
              <a:t>και </a:t>
            </a:r>
            <a:r>
              <a:rPr sz="2400" spc="-35" dirty="0">
                <a:solidFill>
                  <a:srgbClr val="FFFFFF"/>
                </a:solidFill>
                <a:cs typeface="Georgia"/>
              </a:rPr>
              <a:t>για </a:t>
            </a:r>
            <a:r>
              <a:rPr sz="2400" spc="-5" dirty="0">
                <a:solidFill>
                  <a:srgbClr val="FFFFFF"/>
                </a:solidFill>
                <a:cs typeface="Georgia"/>
              </a:rPr>
              <a:t>τα </a:t>
            </a:r>
            <a:r>
              <a:rPr sz="2400" spc="-40" dirty="0">
                <a:solidFill>
                  <a:srgbClr val="FFFFFF"/>
                </a:solidFill>
                <a:cs typeface="Georgia"/>
              </a:rPr>
              <a:t>παιδιά </a:t>
            </a:r>
            <a:r>
              <a:rPr sz="2400" spc="-70" dirty="0">
                <a:solidFill>
                  <a:srgbClr val="FFFFFF"/>
                </a:solidFill>
                <a:cs typeface="Georgia"/>
              </a:rPr>
              <a:t>με </a:t>
            </a:r>
            <a:r>
              <a:rPr sz="2400" spc="-40" dirty="0">
                <a:solidFill>
                  <a:srgbClr val="FFFFFF"/>
                </a:solidFill>
                <a:cs typeface="Georgia"/>
              </a:rPr>
              <a:t>ειδικές</a:t>
            </a:r>
            <a:r>
              <a:rPr sz="2400" spc="-5" dirty="0">
                <a:solidFill>
                  <a:srgbClr val="FFFFFF"/>
                </a:solidFill>
                <a:cs typeface="Georgia"/>
              </a:rPr>
              <a:t> </a:t>
            </a:r>
            <a:r>
              <a:rPr sz="2400" spc="-60" dirty="0">
                <a:solidFill>
                  <a:srgbClr val="FFFFFF"/>
                </a:solidFill>
                <a:cs typeface="Georgia"/>
              </a:rPr>
              <a:t>ανάγκες.</a:t>
            </a:r>
            <a:endParaRPr sz="2400">
              <a:cs typeface="Georgia"/>
            </a:endParaRPr>
          </a:p>
          <a:p>
            <a:pPr marL="304800" indent="-292100" algn="just">
              <a:lnSpc>
                <a:spcPts val="1864"/>
              </a:lnSpc>
              <a:buClr>
                <a:srgbClr val="71A276"/>
              </a:buClr>
              <a:buSzPct val="68181"/>
              <a:buFont typeface="Arial"/>
              <a:buChar char=""/>
              <a:tabLst>
                <a:tab pos="305435" algn="l"/>
              </a:tabLst>
            </a:pPr>
            <a:r>
              <a:rPr sz="2400" spc="-5" dirty="0">
                <a:solidFill>
                  <a:srgbClr val="FFFFFF"/>
                </a:solidFill>
                <a:cs typeface="Times New Roman"/>
              </a:rPr>
              <a:t>▪ </a:t>
            </a:r>
            <a:r>
              <a:rPr sz="2400" spc="-50" dirty="0">
                <a:solidFill>
                  <a:srgbClr val="FFFFFF"/>
                </a:solidFill>
                <a:cs typeface="Georgia"/>
              </a:rPr>
              <a:t>Λαμβάνονται </a:t>
            </a:r>
            <a:r>
              <a:rPr sz="2400" spc="-40" dirty="0">
                <a:solidFill>
                  <a:srgbClr val="FFFFFF"/>
                </a:solidFill>
                <a:cs typeface="Georgia"/>
              </a:rPr>
              <a:t>μέτρα </a:t>
            </a:r>
            <a:r>
              <a:rPr sz="2400" spc="-15" dirty="0">
                <a:solidFill>
                  <a:srgbClr val="FFFFFF"/>
                </a:solidFill>
                <a:cs typeface="Georgia"/>
              </a:rPr>
              <a:t>που </a:t>
            </a:r>
            <a:r>
              <a:rPr sz="2400" spc="-20" dirty="0">
                <a:solidFill>
                  <a:srgbClr val="FFFFFF"/>
                </a:solidFill>
                <a:cs typeface="Georgia"/>
              </a:rPr>
              <a:t>αποσκοπούν στην</a:t>
            </a:r>
            <a:r>
              <a:rPr sz="2400" spc="-90" dirty="0">
                <a:solidFill>
                  <a:srgbClr val="FFFFFF"/>
                </a:solidFill>
                <a:cs typeface="Georgia"/>
              </a:rPr>
              <a:t> </a:t>
            </a:r>
            <a:r>
              <a:rPr sz="2400" spc="-35" dirty="0">
                <a:solidFill>
                  <a:srgbClr val="FFFFFF"/>
                </a:solidFill>
                <a:cs typeface="Georgia"/>
              </a:rPr>
              <a:t>επαγγελματική</a:t>
            </a:r>
            <a:endParaRPr sz="2400">
              <a:cs typeface="Georgia"/>
            </a:endParaRPr>
          </a:p>
          <a:p>
            <a:pPr marL="304800" algn="just">
              <a:lnSpc>
                <a:spcPts val="2380"/>
              </a:lnSpc>
            </a:pPr>
            <a:r>
              <a:rPr sz="2400" spc="-25" dirty="0">
                <a:solidFill>
                  <a:srgbClr val="FFFFFF"/>
                </a:solidFill>
                <a:cs typeface="Georgia"/>
              </a:rPr>
              <a:t>κατάρτιση </a:t>
            </a:r>
            <a:r>
              <a:rPr sz="2400" spc="-15" dirty="0">
                <a:solidFill>
                  <a:srgbClr val="FFFFFF"/>
                </a:solidFill>
                <a:cs typeface="Georgia"/>
              </a:rPr>
              <a:t>ατόμων </a:t>
            </a:r>
            <a:r>
              <a:rPr sz="2400" spc="-70" dirty="0">
                <a:solidFill>
                  <a:srgbClr val="FFFFFF"/>
                </a:solidFill>
                <a:cs typeface="Georgia"/>
              </a:rPr>
              <a:t>με </a:t>
            </a:r>
            <a:r>
              <a:rPr sz="2400" spc="-40" dirty="0">
                <a:solidFill>
                  <a:srgbClr val="FFFFFF"/>
                </a:solidFill>
                <a:cs typeface="Georgia"/>
              </a:rPr>
              <a:t>ειδικές</a:t>
            </a:r>
            <a:r>
              <a:rPr sz="2400" spc="-5" dirty="0">
                <a:solidFill>
                  <a:srgbClr val="FFFFFF"/>
                </a:solidFill>
                <a:cs typeface="Georgia"/>
              </a:rPr>
              <a:t> </a:t>
            </a:r>
            <a:r>
              <a:rPr sz="2400" spc="-60" dirty="0">
                <a:solidFill>
                  <a:srgbClr val="FFFFFF"/>
                </a:solidFill>
                <a:cs typeface="Georgia"/>
              </a:rPr>
              <a:t>ανάγκες</a:t>
            </a:r>
            <a:r>
              <a:rPr sz="2200" spc="-60" dirty="0">
                <a:solidFill>
                  <a:srgbClr val="FFFFFF"/>
                </a:solidFill>
                <a:cs typeface="Georgia"/>
              </a:rPr>
              <a:t>.</a:t>
            </a:r>
            <a:endParaRPr sz="2200">
              <a:cs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051" y="1524000"/>
            <a:ext cx="10758031" cy="41148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3813585" y="533400"/>
            <a:ext cx="7132335" cy="955548"/>
          </a:xfrm>
          <a:prstGeom prst="rect">
            <a:avLst/>
          </a:prstGeom>
          <a:blipFill>
            <a:blip r:embed="rId4" cstate="print"/>
            <a:stretch>
              <a:fillRect/>
            </a:stretch>
          </a:blipFill>
          <a:ln>
            <a:solidFill>
              <a:schemeClr val="accent1"/>
            </a:solidFill>
          </a:ln>
        </p:spPr>
        <p:txBody>
          <a:bodyPr wrap="square" lIns="0" tIns="0" rIns="0" bIns="0" rtlCol="0"/>
          <a:lstStyle/>
          <a:p>
            <a:endParaRPr/>
          </a:p>
        </p:txBody>
      </p:sp>
      <p:sp>
        <p:nvSpPr>
          <p:cNvPr id="7" name="object 7"/>
          <p:cNvSpPr txBox="1"/>
          <p:nvPr/>
        </p:nvSpPr>
        <p:spPr>
          <a:xfrm>
            <a:off x="654201" y="1604898"/>
            <a:ext cx="9854862" cy="3871316"/>
          </a:xfrm>
          <a:prstGeom prst="rect">
            <a:avLst/>
          </a:prstGeom>
        </p:spPr>
        <p:txBody>
          <a:bodyPr vert="horz" wrap="square" lIns="0" tIns="78740" rIns="0" bIns="0" rtlCol="0">
            <a:spAutoFit/>
          </a:bodyPr>
          <a:lstStyle/>
          <a:p>
            <a:pPr marL="304800" marR="5080" indent="-292735" algn="just">
              <a:lnSpc>
                <a:spcPct val="80000"/>
              </a:lnSpc>
              <a:spcBef>
                <a:spcPts val="620"/>
              </a:spcBef>
            </a:pPr>
            <a:r>
              <a:rPr sz="2200" spc="-65" dirty="0">
                <a:solidFill>
                  <a:srgbClr val="FFFFFF"/>
                </a:solidFill>
                <a:latin typeface="Georgia"/>
                <a:cs typeface="Georgia"/>
              </a:rPr>
              <a:t>Ειδική </a:t>
            </a:r>
            <a:r>
              <a:rPr sz="2200" spc="-40" dirty="0">
                <a:solidFill>
                  <a:srgbClr val="FFFFFF"/>
                </a:solidFill>
                <a:latin typeface="Georgia"/>
                <a:cs typeface="Georgia"/>
              </a:rPr>
              <a:t>Αγωγή </a:t>
            </a:r>
            <a:r>
              <a:rPr sz="2200" spc="-35" dirty="0">
                <a:solidFill>
                  <a:srgbClr val="FFFFFF"/>
                </a:solidFill>
                <a:latin typeface="Georgia"/>
                <a:cs typeface="Georgia"/>
              </a:rPr>
              <a:t>και </a:t>
            </a:r>
            <a:r>
              <a:rPr sz="2200" spc="-50" dirty="0">
                <a:solidFill>
                  <a:srgbClr val="FFFFFF"/>
                </a:solidFill>
                <a:latin typeface="Georgia"/>
                <a:cs typeface="Georgia"/>
              </a:rPr>
              <a:t>Εκπαίδευση </a:t>
            </a:r>
            <a:r>
              <a:rPr sz="2200" spc="-95" dirty="0">
                <a:solidFill>
                  <a:srgbClr val="FFFFFF"/>
                </a:solidFill>
                <a:latin typeface="Georgia"/>
                <a:cs typeface="Georgia"/>
              </a:rPr>
              <a:t>(ΕΑΕ) </a:t>
            </a:r>
            <a:r>
              <a:rPr sz="2200" spc="-40" dirty="0">
                <a:solidFill>
                  <a:srgbClr val="FFFFFF"/>
                </a:solidFill>
                <a:latin typeface="Georgia"/>
                <a:cs typeface="Georgia"/>
              </a:rPr>
              <a:t>είναι </a:t>
            </a:r>
            <a:r>
              <a:rPr sz="2200" spc="10" dirty="0">
                <a:solidFill>
                  <a:schemeClr val="accent2">
                    <a:lumMod val="75000"/>
                  </a:schemeClr>
                </a:solidFill>
                <a:latin typeface="Georgia"/>
                <a:cs typeface="Georgia"/>
              </a:rPr>
              <a:t>το</a:t>
            </a:r>
            <a:r>
              <a:rPr sz="2200" spc="550" dirty="0">
                <a:solidFill>
                  <a:schemeClr val="accent2">
                    <a:lumMod val="75000"/>
                  </a:schemeClr>
                </a:solidFill>
                <a:latin typeface="Georgia"/>
                <a:cs typeface="Georgia"/>
              </a:rPr>
              <a:t> </a:t>
            </a:r>
            <a:r>
              <a:rPr sz="2200" spc="-10" dirty="0">
                <a:solidFill>
                  <a:schemeClr val="accent2">
                    <a:lumMod val="75000"/>
                  </a:schemeClr>
                </a:solidFill>
                <a:latin typeface="Georgia"/>
                <a:cs typeface="Georgia"/>
              </a:rPr>
              <a:t>σύνολο </a:t>
            </a:r>
            <a:r>
              <a:rPr sz="2200" spc="25" dirty="0">
                <a:solidFill>
                  <a:schemeClr val="accent2">
                    <a:lumMod val="75000"/>
                  </a:schemeClr>
                </a:solidFill>
                <a:latin typeface="Georgia"/>
                <a:cs typeface="Georgia"/>
              </a:rPr>
              <a:t>των  </a:t>
            </a:r>
            <a:r>
              <a:rPr sz="2200" spc="-35" dirty="0">
                <a:solidFill>
                  <a:schemeClr val="accent2">
                    <a:lumMod val="75000"/>
                  </a:schemeClr>
                </a:solidFill>
                <a:latin typeface="Georgia"/>
                <a:cs typeface="Georgia"/>
              </a:rPr>
              <a:t>παρεχόμενων </a:t>
            </a:r>
            <a:r>
              <a:rPr sz="2200" spc="-15" dirty="0">
                <a:solidFill>
                  <a:schemeClr val="accent2">
                    <a:lumMod val="75000"/>
                  </a:schemeClr>
                </a:solidFill>
                <a:latin typeface="Georgia"/>
                <a:cs typeface="Georgia"/>
              </a:rPr>
              <a:t>εκπαιδευτικών </a:t>
            </a:r>
            <a:r>
              <a:rPr sz="2200" spc="-20" dirty="0">
                <a:solidFill>
                  <a:schemeClr val="accent2">
                    <a:lumMod val="75000"/>
                  </a:schemeClr>
                </a:solidFill>
                <a:latin typeface="Georgia"/>
                <a:cs typeface="Georgia"/>
              </a:rPr>
              <a:t>υπηρεσιών </a:t>
            </a:r>
            <a:r>
              <a:rPr sz="2200" dirty="0">
                <a:solidFill>
                  <a:schemeClr val="accent2">
                    <a:lumMod val="75000"/>
                  </a:schemeClr>
                </a:solidFill>
                <a:latin typeface="Georgia"/>
                <a:cs typeface="Georgia"/>
              </a:rPr>
              <a:t>στους </a:t>
            </a:r>
            <a:r>
              <a:rPr sz="2200" spc="-40" dirty="0">
                <a:solidFill>
                  <a:schemeClr val="accent2">
                    <a:lumMod val="75000"/>
                  </a:schemeClr>
                </a:solidFill>
                <a:latin typeface="Georgia"/>
                <a:cs typeface="Georgia"/>
              </a:rPr>
              <a:t>μαθητές </a:t>
            </a:r>
            <a:r>
              <a:rPr sz="2200" spc="-70" dirty="0">
                <a:solidFill>
                  <a:schemeClr val="accent2">
                    <a:lumMod val="75000"/>
                  </a:schemeClr>
                </a:solidFill>
                <a:latin typeface="Georgia"/>
                <a:cs typeface="Georgia"/>
              </a:rPr>
              <a:t>με  </a:t>
            </a:r>
            <a:r>
              <a:rPr sz="2200" spc="-45" dirty="0">
                <a:solidFill>
                  <a:schemeClr val="accent2">
                    <a:lumMod val="75000"/>
                  </a:schemeClr>
                </a:solidFill>
                <a:latin typeface="Georgia"/>
                <a:cs typeface="Georgia"/>
              </a:rPr>
              <a:t>αναπηρία </a:t>
            </a:r>
            <a:r>
              <a:rPr sz="2200" spc="-35" dirty="0">
                <a:solidFill>
                  <a:schemeClr val="accent2">
                    <a:lumMod val="75000"/>
                  </a:schemeClr>
                </a:solidFill>
                <a:latin typeface="Georgia"/>
                <a:cs typeface="Georgia"/>
              </a:rPr>
              <a:t>και </a:t>
            </a:r>
            <a:r>
              <a:rPr sz="2200" spc="-25" dirty="0">
                <a:solidFill>
                  <a:schemeClr val="accent2">
                    <a:lumMod val="75000"/>
                  </a:schemeClr>
                </a:solidFill>
                <a:latin typeface="Georgia"/>
                <a:cs typeface="Georgia"/>
              </a:rPr>
              <a:t>διαπιστωμένες </a:t>
            </a:r>
            <a:r>
              <a:rPr sz="2200" spc="-40" dirty="0">
                <a:solidFill>
                  <a:schemeClr val="accent2">
                    <a:lumMod val="75000"/>
                  </a:schemeClr>
                </a:solidFill>
                <a:latin typeface="Georgia"/>
                <a:cs typeface="Georgia"/>
              </a:rPr>
              <a:t>ειδικές </a:t>
            </a:r>
            <a:r>
              <a:rPr sz="2200" spc="-30" dirty="0">
                <a:solidFill>
                  <a:schemeClr val="accent2">
                    <a:lumMod val="75000"/>
                  </a:schemeClr>
                </a:solidFill>
                <a:latin typeface="Georgia"/>
                <a:cs typeface="Georgia"/>
              </a:rPr>
              <a:t>εκπαιδευτικές </a:t>
            </a:r>
            <a:r>
              <a:rPr sz="2200" spc="-40" dirty="0">
                <a:solidFill>
                  <a:schemeClr val="accent2">
                    <a:lumMod val="75000"/>
                  </a:schemeClr>
                </a:solidFill>
                <a:latin typeface="Georgia"/>
                <a:cs typeface="Georgia"/>
              </a:rPr>
              <a:t>ανάγκες </a:t>
            </a:r>
            <a:r>
              <a:rPr sz="2200" spc="-65" dirty="0">
                <a:solidFill>
                  <a:schemeClr val="accent2">
                    <a:lumMod val="75000"/>
                  </a:schemeClr>
                </a:solidFill>
                <a:latin typeface="Georgia"/>
                <a:cs typeface="Georgia"/>
              </a:rPr>
              <a:t>ή  </a:t>
            </a:r>
            <a:r>
              <a:rPr sz="2200" spc="-5" dirty="0">
                <a:solidFill>
                  <a:schemeClr val="accent2">
                    <a:lumMod val="75000"/>
                  </a:schemeClr>
                </a:solidFill>
                <a:latin typeface="Georgia"/>
                <a:cs typeface="Georgia"/>
              </a:rPr>
              <a:t>στους </a:t>
            </a:r>
            <a:r>
              <a:rPr sz="2200" spc="-40" dirty="0">
                <a:solidFill>
                  <a:schemeClr val="accent2">
                    <a:lumMod val="75000"/>
                  </a:schemeClr>
                </a:solidFill>
                <a:latin typeface="Georgia"/>
                <a:cs typeface="Georgia"/>
              </a:rPr>
              <a:t>μαθητές </a:t>
            </a:r>
            <a:r>
              <a:rPr sz="2200" spc="-70" dirty="0">
                <a:solidFill>
                  <a:schemeClr val="accent2">
                    <a:lumMod val="75000"/>
                  </a:schemeClr>
                </a:solidFill>
                <a:latin typeface="Georgia"/>
                <a:cs typeface="Georgia"/>
              </a:rPr>
              <a:t>με </a:t>
            </a:r>
            <a:r>
              <a:rPr sz="2200" spc="-40" dirty="0">
                <a:solidFill>
                  <a:schemeClr val="accent2">
                    <a:lumMod val="75000"/>
                  </a:schemeClr>
                </a:solidFill>
                <a:latin typeface="Georgia"/>
                <a:cs typeface="Georgia"/>
              </a:rPr>
              <a:t>ειδικές </a:t>
            </a:r>
            <a:r>
              <a:rPr sz="2200" spc="-30" dirty="0">
                <a:solidFill>
                  <a:schemeClr val="accent2">
                    <a:lumMod val="75000"/>
                  </a:schemeClr>
                </a:solidFill>
                <a:latin typeface="Georgia"/>
                <a:cs typeface="Georgia"/>
              </a:rPr>
              <a:t>εκπαιδευτικές </a:t>
            </a:r>
            <a:r>
              <a:rPr sz="2200" spc="-50" dirty="0">
                <a:solidFill>
                  <a:schemeClr val="accent2">
                    <a:lumMod val="75000"/>
                  </a:schemeClr>
                </a:solidFill>
                <a:latin typeface="Georgia"/>
                <a:cs typeface="Georgia"/>
              </a:rPr>
              <a:t>ανάγκες. </a:t>
            </a:r>
            <a:r>
              <a:rPr sz="2200" spc="-290" dirty="0">
                <a:solidFill>
                  <a:srgbClr val="FFFFFF"/>
                </a:solidFill>
                <a:latin typeface="Georgia"/>
                <a:cs typeface="Georgia"/>
              </a:rPr>
              <a:t>Η </a:t>
            </a:r>
            <a:r>
              <a:rPr sz="2200" spc="-20" dirty="0">
                <a:solidFill>
                  <a:srgbClr val="FFFFFF"/>
                </a:solidFill>
                <a:latin typeface="Georgia"/>
                <a:cs typeface="Georgia"/>
              </a:rPr>
              <a:t>πολιτεία  </a:t>
            </a:r>
            <a:r>
              <a:rPr sz="2200" spc="-35" dirty="0">
                <a:solidFill>
                  <a:srgbClr val="FFFFFF"/>
                </a:solidFill>
                <a:latin typeface="Georgia"/>
                <a:cs typeface="Georgia"/>
              </a:rPr>
              <a:t>δεσμεύεται </a:t>
            </a:r>
            <a:r>
              <a:rPr sz="2200" spc="-40" dirty="0">
                <a:solidFill>
                  <a:srgbClr val="FFFFFF"/>
                </a:solidFill>
                <a:latin typeface="Georgia"/>
                <a:cs typeface="Georgia"/>
              </a:rPr>
              <a:t>να </a:t>
            </a:r>
            <a:r>
              <a:rPr sz="2200" spc="-25" dirty="0">
                <a:solidFill>
                  <a:srgbClr val="FFFFFF"/>
                </a:solidFill>
                <a:latin typeface="Georgia"/>
                <a:cs typeface="Georgia"/>
              </a:rPr>
              <a:t>κατοχυρώνει </a:t>
            </a:r>
            <a:r>
              <a:rPr sz="2200" spc="-40" dirty="0">
                <a:solidFill>
                  <a:srgbClr val="FFFFFF"/>
                </a:solidFill>
                <a:latin typeface="Georgia"/>
                <a:cs typeface="Georgia"/>
              </a:rPr>
              <a:t>και </a:t>
            </a:r>
            <a:r>
              <a:rPr sz="2200" spc="-35" dirty="0">
                <a:solidFill>
                  <a:srgbClr val="FFFFFF"/>
                </a:solidFill>
                <a:latin typeface="Georgia"/>
                <a:cs typeface="Georgia"/>
              </a:rPr>
              <a:t>να </a:t>
            </a:r>
            <a:r>
              <a:rPr sz="2200" spc="-45" dirty="0">
                <a:solidFill>
                  <a:srgbClr val="FFFFFF"/>
                </a:solidFill>
                <a:latin typeface="Georgia"/>
                <a:cs typeface="Georgia"/>
              </a:rPr>
              <a:t>αναβαθμίζει </a:t>
            </a:r>
            <a:r>
              <a:rPr sz="2200" spc="-20" dirty="0">
                <a:solidFill>
                  <a:srgbClr val="FFFFFF"/>
                </a:solidFill>
                <a:latin typeface="Georgia"/>
                <a:cs typeface="Georgia"/>
              </a:rPr>
              <a:t>διαρκώς </a:t>
            </a:r>
            <a:r>
              <a:rPr sz="2200" spc="-10" dirty="0">
                <a:solidFill>
                  <a:srgbClr val="FFFFFF"/>
                </a:solidFill>
                <a:latin typeface="Georgia"/>
                <a:cs typeface="Georgia"/>
              </a:rPr>
              <a:t>τον  </a:t>
            </a:r>
            <a:r>
              <a:rPr sz="2200" spc="-15" dirty="0">
                <a:solidFill>
                  <a:schemeClr val="accent2">
                    <a:lumMod val="75000"/>
                  </a:schemeClr>
                </a:solidFill>
                <a:latin typeface="Georgia"/>
                <a:cs typeface="Georgia"/>
              </a:rPr>
              <a:t>υποχρεωτικό </a:t>
            </a:r>
            <a:r>
              <a:rPr sz="2200" spc="-40" dirty="0">
                <a:solidFill>
                  <a:schemeClr val="accent2">
                    <a:lumMod val="75000"/>
                  </a:schemeClr>
                </a:solidFill>
                <a:latin typeface="Georgia"/>
                <a:cs typeface="Georgia"/>
              </a:rPr>
              <a:t>χαρακτήρα </a:t>
            </a:r>
            <a:r>
              <a:rPr sz="2200" spc="-20" dirty="0">
                <a:solidFill>
                  <a:schemeClr val="accent2">
                    <a:lumMod val="75000"/>
                  </a:schemeClr>
                </a:solidFill>
                <a:latin typeface="Georgia"/>
                <a:cs typeface="Georgia"/>
              </a:rPr>
              <a:t>της </a:t>
            </a:r>
            <a:r>
              <a:rPr sz="2200" spc="-40" dirty="0">
                <a:solidFill>
                  <a:schemeClr val="accent2">
                    <a:lumMod val="75000"/>
                  </a:schemeClr>
                </a:solidFill>
                <a:latin typeface="Georgia"/>
                <a:cs typeface="Georgia"/>
              </a:rPr>
              <a:t>ειδικής </a:t>
            </a:r>
            <a:r>
              <a:rPr sz="2200" spc="-20" dirty="0">
                <a:solidFill>
                  <a:schemeClr val="accent2">
                    <a:lumMod val="75000"/>
                  </a:schemeClr>
                </a:solidFill>
                <a:latin typeface="Georgia"/>
                <a:cs typeface="Georgia"/>
              </a:rPr>
              <a:t>αγωγής </a:t>
            </a:r>
            <a:r>
              <a:rPr sz="2200" spc="-35" dirty="0">
                <a:solidFill>
                  <a:srgbClr val="FFFFFF"/>
                </a:solidFill>
                <a:latin typeface="Georgia"/>
                <a:cs typeface="Georgia"/>
              </a:rPr>
              <a:t>και εκπαίδευσης  </a:t>
            </a:r>
            <a:r>
              <a:rPr sz="2200" spc="15" dirty="0">
                <a:solidFill>
                  <a:srgbClr val="FFFFFF"/>
                </a:solidFill>
                <a:latin typeface="Georgia"/>
                <a:cs typeface="Georgia"/>
              </a:rPr>
              <a:t>ως </a:t>
            </a:r>
            <a:r>
              <a:rPr sz="2200" spc="-20" dirty="0">
                <a:solidFill>
                  <a:srgbClr val="FFFFFF"/>
                </a:solidFill>
                <a:latin typeface="Georgia"/>
                <a:cs typeface="Georgia"/>
              </a:rPr>
              <a:t>αναπόσπαστο </a:t>
            </a:r>
            <a:r>
              <a:rPr sz="2200" spc="-50" dirty="0">
                <a:solidFill>
                  <a:srgbClr val="FFFFFF"/>
                </a:solidFill>
                <a:latin typeface="Georgia"/>
                <a:cs typeface="Georgia"/>
              </a:rPr>
              <a:t>μέρος </a:t>
            </a:r>
            <a:r>
              <a:rPr sz="2200" spc="-20" dirty="0">
                <a:solidFill>
                  <a:srgbClr val="FFFFFF"/>
                </a:solidFill>
                <a:latin typeface="Georgia"/>
                <a:cs typeface="Georgia"/>
              </a:rPr>
              <a:t>της </a:t>
            </a:r>
            <a:r>
              <a:rPr sz="2200" spc="-25" dirty="0">
                <a:solidFill>
                  <a:srgbClr val="FFFFFF"/>
                </a:solidFill>
                <a:latin typeface="Georgia"/>
                <a:cs typeface="Georgia"/>
              </a:rPr>
              <a:t>υποχρεωτικής </a:t>
            </a:r>
            <a:r>
              <a:rPr sz="2200" spc="-40" dirty="0">
                <a:solidFill>
                  <a:srgbClr val="FFFFFF"/>
                </a:solidFill>
                <a:latin typeface="Georgia"/>
                <a:cs typeface="Georgia"/>
              </a:rPr>
              <a:t>και </a:t>
            </a:r>
            <a:r>
              <a:rPr sz="2200" spc="-30" dirty="0">
                <a:solidFill>
                  <a:srgbClr val="FFFFFF"/>
                </a:solidFill>
                <a:latin typeface="Georgia"/>
                <a:cs typeface="Georgia"/>
              </a:rPr>
              <a:t>δωρεάν </a:t>
            </a:r>
            <a:r>
              <a:rPr sz="2200" spc="-40" dirty="0">
                <a:solidFill>
                  <a:srgbClr val="FFFFFF"/>
                </a:solidFill>
                <a:latin typeface="Georgia"/>
                <a:cs typeface="Georgia"/>
              </a:rPr>
              <a:t>δημόσιας  παιδείας </a:t>
            </a:r>
            <a:r>
              <a:rPr sz="2200" spc="-35" dirty="0">
                <a:solidFill>
                  <a:srgbClr val="FFFFFF"/>
                </a:solidFill>
                <a:latin typeface="Georgia"/>
                <a:cs typeface="Georgia"/>
              </a:rPr>
              <a:t>και </a:t>
            </a:r>
            <a:r>
              <a:rPr sz="2200" spc="-40" dirty="0">
                <a:solidFill>
                  <a:srgbClr val="FFFFFF"/>
                </a:solidFill>
                <a:latin typeface="Georgia"/>
                <a:cs typeface="Georgia"/>
              </a:rPr>
              <a:t>να </a:t>
            </a:r>
            <a:r>
              <a:rPr sz="2200" spc="-55" dirty="0">
                <a:solidFill>
                  <a:srgbClr val="FFFFFF"/>
                </a:solidFill>
                <a:latin typeface="Georgia"/>
                <a:cs typeface="Georgia"/>
              </a:rPr>
              <a:t>μεριμνά </a:t>
            </a:r>
            <a:r>
              <a:rPr sz="2200" spc="-35" dirty="0">
                <a:solidFill>
                  <a:srgbClr val="FFFFFF"/>
                </a:solidFill>
                <a:latin typeface="Georgia"/>
                <a:cs typeface="Georgia"/>
              </a:rPr>
              <a:t>για </a:t>
            </a:r>
            <a:r>
              <a:rPr sz="2200" spc="-15" dirty="0">
                <a:solidFill>
                  <a:srgbClr val="FFFFFF"/>
                </a:solidFill>
                <a:latin typeface="Georgia"/>
                <a:cs typeface="Georgia"/>
              </a:rPr>
              <a:t>την </a:t>
            </a:r>
            <a:r>
              <a:rPr sz="2200" spc="-55" dirty="0">
                <a:solidFill>
                  <a:srgbClr val="FFFFFF"/>
                </a:solidFill>
                <a:latin typeface="Georgia"/>
                <a:cs typeface="Georgia"/>
              </a:rPr>
              <a:t>παροχή </a:t>
            </a:r>
            <a:r>
              <a:rPr sz="2200" spc="-30" dirty="0">
                <a:solidFill>
                  <a:srgbClr val="FFFFFF"/>
                </a:solidFill>
                <a:latin typeface="Georgia"/>
                <a:cs typeface="Georgia"/>
              </a:rPr>
              <a:t>δωρεάν </a:t>
            </a:r>
            <a:r>
              <a:rPr sz="2200" spc="-40" dirty="0">
                <a:solidFill>
                  <a:srgbClr val="FFFFFF"/>
                </a:solidFill>
                <a:latin typeface="Georgia"/>
                <a:cs typeface="Georgia"/>
              </a:rPr>
              <a:t>δημόσιας  ειδικής </a:t>
            </a:r>
            <a:r>
              <a:rPr sz="2200" spc="-20" dirty="0">
                <a:solidFill>
                  <a:srgbClr val="FFFFFF"/>
                </a:solidFill>
                <a:latin typeface="Georgia"/>
                <a:cs typeface="Georgia"/>
              </a:rPr>
              <a:t>αγωγής </a:t>
            </a:r>
            <a:r>
              <a:rPr sz="2200" spc="-40" dirty="0">
                <a:solidFill>
                  <a:srgbClr val="FFFFFF"/>
                </a:solidFill>
                <a:latin typeface="Georgia"/>
                <a:cs typeface="Georgia"/>
              </a:rPr>
              <a:t>και </a:t>
            </a:r>
            <a:r>
              <a:rPr sz="2200" spc="-35" dirty="0">
                <a:solidFill>
                  <a:srgbClr val="FFFFFF"/>
                </a:solidFill>
                <a:latin typeface="Georgia"/>
                <a:cs typeface="Georgia"/>
              </a:rPr>
              <a:t>εκπαίδευσης </a:t>
            </a:r>
            <a:r>
              <a:rPr sz="2200" spc="-5" dirty="0">
                <a:solidFill>
                  <a:srgbClr val="FFFFFF"/>
                </a:solidFill>
                <a:latin typeface="Georgia"/>
                <a:cs typeface="Georgia"/>
              </a:rPr>
              <a:t>στους </a:t>
            </a:r>
            <a:r>
              <a:rPr sz="2200" spc="-35" dirty="0">
                <a:solidFill>
                  <a:srgbClr val="FFFFFF"/>
                </a:solidFill>
                <a:latin typeface="Georgia"/>
                <a:cs typeface="Georgia"/>
              </a:rPr>
              <a:t>αναπήρους </a:t>
            </a:r>
            <a:r>
              <a:rPr sz="2200" dirty="0">
                <a:solidFill>
                  <a:srgbClr val="FFFFFF"/>
                </a:solidFill>
                <a:latin typeface="Georgia"/>
                <a:cs typeface="Georgia"/>
              </a:rPr>
              <a:t>όλων </a:t>
            </a:r>
            <a:r>
              <a:rPr sz="2200" spc="25" dirty="0">
                <a:solidFill>
                  <a:srgbClr val="FFFFFF"/>
                </a:solidFill>
                <a:latin typeface="Georgia"/>
                <a:cs typeface="Georgia"/>
              </a:rPr>
              <a:t>των  </a:t>
            </a:r>
            <a:r>
              <a:rPr sz="2200" spc="-15" dirty="0">
                <a:solidFill>
                  <a:srgbClr val="FFFFFF"/>
                </a:solidFill>
                <a:latin typeface="Georgia"/>
                <a:cs typeface="Georgia"/>
              </a:rPr>
              <a:t>ηλικιών </a:t>
            </a:r>
            <a:r>
              <a:rPr sz="2200" spc="-40" dirty="0">
                <a:solidFill>
                  <a:srgbClr val="FFFFFF"/>
                </a:solidFill>
                <a:latin typeface="Georgia"/>
                <a:cs typeface="Georgia"/>
              </a:rPr>
              <a:t>και </a:t>
            </a:r>
            <a:r>
              <a:rPr sz="2200" spc="-35" dirty="0">
                <a:solidFill>
                  <a:srgbClr val="FFFFFF"/>
                </a:solidFill>
                <a:latin typeface="Georgia"/>
                <a:cs typeface="Georgia"/>
              </a:rPr>
              <a:t>για </a:t>
            </a:r>
            <a:r>
              <a:rPr sz="2200" spc="-30" dirty="0">
                <a:solidFill>
                  <a:srgbClr val="FFFFFF"/>
                </a:solidFill>
                <a:latin typeface="Georgia"/>
                <a:cs typeface="Georgia"/>
              </a:rPr>
              <a:t>όλα </a:t>
            </a:r>
            <a:r>
              <a:rPr sz="2200" spc="-5" dirty="0">
                <a:solidFill>
                  <a:srgbClr val="FFFFFF"/>
                </a:solidFill>
                <a:latin typeface="Georgia"/>
                <a:cs typeface="Georgia"/>
              </a:rPr>
              <a:t>τα </a:t>
            </a:r>
            <a:r>
              <a:rPr sz="2200" spc="-20" dirty="0">
                <a:solidFill>
                  <a:srgbClr val="FFFFFF"/>
                </a:solidFill>
                <a:latin typeface="Georgia"/>
                <a:cs typeface="Georgia"/>
              </a:rPr>
              <a:t>στάδια </a:t>
            </a:r>
            <a:r>
              <a:rPr sz="2200" spc="-40" dirty="0">
                <a:solidFill>
                  <a:srgbClr val="FFFFFF"/>
                </a:solidFill>
                <a:latin typeface="Georgia"/>
                <a:cs typeface="Georgia"/>
              </a:rPr>
              <a:t>και </a:t>
            </a:r>
            <a:r>
              <a:rPr sz="2200" spc="-5" dirty="0">
                <a:solidFill>
                  <a:srgbClr val="FFFFFF"/>
                </a:solidFill>
                <a:latin typeface="Georgia"/>
                <a:cs typeface="Georgia"/>
              </a:rPr>
              <a:t>τις </a:t>
            </a:r>
            <a:r>
              <a:rPr sz="2200" spc="-30" dirty="0">
                <a:solidFill>
                  <a:srgbClr val="FFFFFF"/>
                </a:solidFill>
                <a:latin typeface="Georgia"/>
                <a:cs typeface="Georgia"/>
              </a:rPr>
              <a:t>εκπαιδευτικές </a:t>
            </a:r>
            <a:r>
              <a:rPr sz="2200" spc="-55" dirty="0">
                <a:solidFill>
                  <a:srgbClr val="FFFFFF"/>
                </a:solidFill>
                <a:latin typeface="Georgia"/>
                <a:cs typeface="Georgia"/>
              </a:rPr>
              <a:t>βαθμίδες.  </a:t>
            </a:r>
            <a:r>
              <a:rPr sz="2200" spc="-45" dirty="0">
                <a:solidFill>
                  <a:srgbClr val="FFFFFF"/>
                </a:solidFill>
                <a:latin typeface="Georgia"/>
                <a:cs typeface="Georgia"/>
              </a:rPr>
              <a:t>Δεσμεύεται </a:t>
            </a:r>
            <a:r>
              <a:rPr sz="2200" spc="-30" dirty="0">
                <a:solidFill>
                  <a:srgbClr val="FFFFFF"/>
                </a:solidFill>
                <a:latin typeface="Georgia"/>
                <a:cs typeface="Georgia"/>
              </a:rPr>
              <a:t>επίσης </a:t>
            </a:r>
            <a:r>
              <a:rPr sz="2200" spc="-40" dirty="0">
                <a:solidFill>
                  <a:srgbClr val="FFFFFF"/>
                </a:solidFill>
                <a:latin typeface="Georgia"/>
                <a:cs typeface="Georgia"/>
              </a:rPr>
              <a:t>να </a:t>
            </a:r>
            <a:r>
              <a:rPr sz="2200" spc="-30" dirty="0">
                <a:solidFill>
                  <a:srgbClr val="FFFFFF"/>
                </a:solidFill>
                <a:latin typeface="Georgia"/>
                <a:cs typeface="Georgia"/>
              </a:rPr>
              <a:t>διασφαλίζει σε </a:t>
            </a:r>
            <a:r>
              <a:rPr sz="2200" spc="-20" dirty="0">
                <a:solidFill>
                  <a:srgbClr val="FFFFFF"/>
                </a:solidFill>
                <a:latin typeface="Georgia"/>
                <a:cs typeface="Georgia"/>
              </a:rPr>
              <a:t>όλους </a:t>
            </a:r>
            <a:r>
              <a:rPr sz="2200" spc="-5" dirty="0">
                <a:solidFill>
                  <a:srgbClr val="FFFFFF"/>
                </a:solidFill>
                <a:latin typeface="Georgia"/>
                <a:cs typeface="Georgia"/>
              </a:rPr>
              <a:t>τους </a:t>
            </a:r>
            <a:r>
              <a:rPr sz="2200" spc="-15" dirty="0">
                <a:solidFill>
                  <a:srgbClr val="FFFFFF"/>
                </a:solidFill>
                <a:latin typeface="Georgia"/>
                <a:cs typeface="Georgia"/>
              </a:rPr>
              <a:t>πολίτες </a:t>
            </a:r>
            <a:r>
              <a:rPr sz="2200" spc="-70" dirty="0">
                <a:solidFill>
                  <a:srgbClr val="FFFFFF"/>
                </a:solidFill>
                <a:latin typeface="Georgia"/>
                <a:cs typeface="Georgia"/>
              </a:rPr>
              <a:t>με  </a:t>
            </a:r>
            <a:r>
              <a:rPr sz="2200" spc="-45" dirty="0">
                <a:solidFill>
                  <a:srgbClr val="FFFFFF"/>
                </a:solidFill>
                <a:latin typeface="Georgia"/>
                <a:cs typeface="Georgia"/>
              </a:rPr>
              <a:t>αναπηρία </a:t>
            </a:r>
            <a:r>
              <a:rPr sz="2200" spc="-35" dirty="0">
                <a:solidFill>
                  <a:srgbClr val="FFFFFF"/>
                </a:solidFill>
                <a:latin typeface="Georgia"/>
                <a:cs typeface="Georgia"/>
              </a:rPr>
              <a:t>και </a:t>
            </a:r>
            <a:r>
              <a:rPr sz="2200" spc="-25" dirty="0">
                <a:solidFill>
                  <a:srgbClr val="FFFFFF"/>
                </a:solidFill>
                <a:latin typeface="Georgia"/>
                <a:cs typeface="Georgia"/>
              </a:rPr>
              <a:t>διαπιστωμένες </a:t>
            </a:r>
            <a:r>
              <a:rPr sz="2200" spc="-40" dirty="0">
                <a:solidFill>
                  <a:srgbClr val="FFFFFF"/>
                </a:solidFill>
                <a:latin typeface="Georgia"/>
                <a:cs typeface="Georgia"/>
              </a:rPr>
              <a:t>ειδικές </a:t>
            </a:r>
            <a:r>
              <a:rPr sz="2200" spc="-30" dirty="0">
                <a:solidFill>
                  <a:srgbClr val="FFFFFF"/>
                </a:solidFill>
                <a:latin typeface="Georgia"/>
                <a:cs typeface="Georgia"/>
              </a:rPr>
              <a:t>εκπαιδευτικές </a:t>
            </a:r>
            <a:r>
              <a:rPr sz="2200" spc="-50" dirty="0">
                <a:solidFill>
                  <a:srgbClr val="FFFFFF"/>
                </a:solidFill>
                <a:latin typeface="Georgia"/>
                <a:cs typeface="Georgia"/>
              </a:rPr>
              <a:t>ανάγκες,  </a:t>
            </a:r>
            <a:r>
              <a:rPr sz="2200" spc="-35" dirty="0">
                <a:solidFill>
                  <a:schemeClr val="accent2">
                    <a:lumMod val="75000"/>
                  </a:schemeClr>
                </a:solidFill>
                <a:latin typeface="Georgia"/>
                <a:cs typeface="Georgia"/>
              </a:rPr>
              <a:t>ίσες </a:t>
            </a:r>
            <a:r>
              <a:rPr sz="2200" spc="-40" dirty="0">
                <a:solidFill>
                  <a:schemeClr val="accent2">
                    <a:lumMod val="75000"/>
                  </a:schemeClr>
                </a:solidFill>
                <a:latin typeface="Georgia"/>
                <a:cs typeface="Georgia"/>
              </a:rPr>
              <a:t>ευκαιρίες </a:t>
            </a:r>
            <a:r>
              <a:rPr sz="2200" spc="-35" dirty="0">
                <a:solidFill>
                  <a:srgbClr val="FFFFFF"/>
                </a:solidFill>
                <a:latin typeface="Georgia"/>
                <a:cs typeface="Georgia"/>
              </a:rPr>
              <a:t>για πλήρη </a:t>
            </a:r>
            <a:r>
              <a:rPr sz="2200" spc="-40" dirty="0">
                <a:solidFill>
                  <a:srgbClr val="FFFFFF"/>
                </a:solidFill>
                <a:latin typeface="Georgia"/>
                <a:cs typeface="Georgia"/>
              </a:rPr>
              <a:t>συμμετοχή </a:t>
            </a:r>
            <a:r>
              <a:rPr sz="2200" spc="-35" dirty="0">
                <a:solidFill>
                  <a:srgbClr val="FFFFFF"/>
                </a:solidFill>
                <a:latin typeface="Georgia"/>
                <a:cs typeface="Georgia"/>
              </a:rPr>
              <a:t>και </a:t>
            </a:r>
            <a:r>
              <a:rPr sz="2200" spc="-25" dirty="0">
                <a:solidFill>
                  <a:srgbClr val="FFFFFF"/>
                </a:solidFill>
                <a:latin typeface="Georgia"/>
                <a:cs typeface="Georgia"/>
              </a:rPr>
              <a:t>συνεισφορά </a:t>
            </a:r>
            <a:r>
              <a:rPr sz="2200" spc="-15" dirty="0">
                <a:solidFill>
                  <a:srgbClr val="FFFFFF"/>
                </a:solidFill>
                <a:latin typeface="Georgia"/>
                <a:cs typeface="Georgia"/>
              </a:rPr>
              <a:t>στην  </a:t>
            </a:r>
            <a:r>
              <a:rPr sz="2200" spc="-25" dirty="0">
                <a:solidFill>
                  <a:srgbClr val="FFFFFF"/>
                </a:solidFill>
                <a:latin typeface="Georgia"/>
                <a:cs typeface="Georgia"/>
              </a:rPr>
              <a:t>κοινωνία, </a:t>
            </a:r>
            <a:r>
              <a:rPr sz="2200" spc="-40" dirty="0">
                <a:solidFill>
                  <a:srgbClr val="FFFFFF"/>
                </a:solidFill>
                <a:latin typeface="Georgia"/>
                <a:cs typeface="Georgia"/>
              </a:rPr>
              <a:t>ανεξάρτητη </a:t>
            </a:r>
            <a:r>
              <a:rPr sz="2200" spc="-35" dirty="0">
                <a:solidFill>
                  <a:srgbClr val="FFFFFF"/>
                </a:solidFill>
                <a:latin typeface="Georgia"/>
                <a:cs typeface="Georgia"/>
              </a:rPr>
              <a:t>διαβίωση, </a:t>
            </a:r>
            <a:r>
              <a:rPr sz="2200" spc="-30" dirty="0">
                <a:solidFill>
                  <a:srgbClr val="FFFFFF"/>
                </a:solidFill>
                <a:latin typeface="Georgia"/>
                <a:cs typeface="Georgia"/>
              </a:rPr>
              <a:t>οικονομική </a:t>
            </a:r>
            <a:r>
              <a:rPr sz="2200" spc="-35" dirty="0">
                <a:solidFill>
                  <a:srgbClr val="FFFFFF"/>
                </a:solidFill>
                <a:latin typeface="Georgia"/>
                <a:cs typeface="Georgia"/>
              </a:rPr>
              <a:t>αυτάρκεια και  </a:t>
            </a:r>
            <a:r>
              <a:rPr sz="2200" spc="-40" dirty="0">
                <a:solidFill>
                  <a:srgbClr val="FFFFFF"/>
                </a:solidFill>
                <a:latin typeface="Georgia"/>
                <a:cs typeface="Georgia"/>
              </a:rPr>
              <a:t>αυτονομία, </a:t>
            </a:r>
            <a:r>
              <a:rPr sz="2200" spc="-70" dirty="0">
                <a:solidFill>
                  <a:srgbClr val="FFFFFF"/>
                </a:solidFill>
                <a:latin typeface="Georgia"/>
                <a:cs typeface="Georgia"/>
              </a:rPr>
              <a:t>με </a:t>
            </a:r>
            <a:r>
              <a:rPr sz="2200" spc="-35" dirty="0">
                <a:solidFill>
                  <a:srgbClr val="FFFFFF"/>
                </a:solidFill>
                <a:latin typeface="Georgia"/>
                <a:cs typeface="Georgia"/>
              </a:rPr>
              <a:t>πλήρη </a:t>
            </a:r>
            <a:r>
              <a:rPr sz="2200" spc="-20" dirty="0">
                <a:solidFill>
                  <a:srgbClr val="FFFFFF"/>
                </a:solidFill>
                <a:latin typeface="Georgia"/>
                <a:cs typeface="Georgia"/>
              </a:rPr>
              <a:t>κατοχύρωση </a:t>
            </a:r>
            <a:r>
              <a:rPr sz="2200" spc="25" dirty="0">
                <a:solidFill>
                  <a:srgbClr val="FFFFFF"/>
                </a:solidFill>
                <a:latin typeface="Georgia"/>
                <a:cs typeface="Georgia"/>
              </a:rPr>
              <a:t>των </a:t>
            </a:r>
            <a:r>
              <a:rPr sz="2200" spc="-15" dirty="0">
                <a:solidFill>
                  <a:srgbClr val="FFFFFF"/>
                </a:solidFill>
                <a:latin typeface="Georgia"/>
                <a:cs typeface="Georgia"/>
              </a:rPr>
              <a:t>δικαιωμάτων </a:t>
            </a:r>
            <a:r>
              <a:rPr sz="2200" spc="-5" dirty="0">
                <a:solidFill>
                  <a:srgbClr val="FFFFFF"/>
                </a:solidFill>
                <a:latin typeface="Georgia"/>
                <a:cs typeface="Georgia"/>
              </a:rPr>
              <a:t>τους </a:t>
            </a:r>
            <a:r>
              <a:rPr sz="2200" dirty="0">
                <a:solidFill>
                  <a:srgbClr val="FFFFFF"/>
                </a:solidFill>
                <a:latin typeface="Georgia"/>
                <a:cs typeface="Georgia"/>
              </a:rPr>
              <a:t>στη  </a:t>
            </a:r>
            <a:r>
              <a:rPr sz="2200" spc="-20" dirty="0">
                <a:solidFill>
                  <a:srgbClr val="FFFFFF"/>
                </a:solidFill>
                <a:latin typeface="Georgia"/>
                <a:cs typeface="Georgia"/>
              </a:rPr>
              <a:t>μόρφωση </a:t>
            </a:r>
            <a:r>
              <a:rPr sz="2200" spc="-40" dirty="0">
                <a:solidFill>
                  <a:srgbClr val="FFFFFF"/>
                </a:solidFill>
                <a:latin typeface="Georgia"/>
                <a:cs typeface="Georgia"/>
              </a:rPr>
              <a:t>και </a:t>
            </a:r>
            <a:r>
              <a:rPr sz="2200" spc="-15" dirty="0">
                <a:solidFill>
                  <a:srgbClr val="FFFFFF"/>
                </a:solidFill>
                <a:latin typeface="Georgia"/>
                <a:cs typeface="Georgia"/>
              </a:rPr>
              <a:t>στην </a:t>
            </a:r>
            <a:r>
              <a:rPr sz="2200" spc="-20" dirty="0">
                <a:solidFill>
                  <a:srgbClr val="FFFFFF"/>
                </a:solidFill>
                <a:latin typeface="Georgia"/>
                <a:cs typeface="Georgia"/>
              </a:rPr>
              <a:t>κοινωνική </a:t>
            </a:r>
            <a:r>
              <a:rPr sz="2200" spc="-40" dirty="0">
                <a:solidFill>
                  <a:srgbClr val="FFFFFF"/>
                </a:solidFill>
                <a:latin typeface="Georgia"/>
                <a:cs typeface="Georgia"/>
              </a:rPr>
              <a:t>και </a:t>
            </a:r>
            <a:r>
              <a:rPr sz="2200" spc="-35" dirty="0">
                <a:solidFill>
                  <a:srgbClr val="FFFFFF"/>
                </a:solidFill>
                <a:latin typeface="Georgia"/>
                <a:cs typeface="Georgia"/>
              </a:rPr>
              <a:t>επαγγελματική</a:t>
            </a:r>
            <a:r>
              <a:rPr sz="2200" spc="25" dirty="0">
                <a:solidFill>
                  <a:srgbClr val="FFFFFF"/>
                </a:solidFill>
                <a:latin typeface="Georgia"/>
                <a:cs typeface="Georgia"/>
              </a:rPr>
              <a:t> </a:t>
            </a:r>
            <a:r>
              <a:rPr sz="2200" spc="-60" dirty="0">
                <a:solidFill>
                  <a:srgbClr val="FFFFFF"/>
                </a:solidFill>
                <a:latin typeface="Georgia"/>
                <a:cs typeface="Georgia"/>
              </a:rPr>
              <a:t>ένταξη.</a:t>
            </a:r>
            <a:endParaRPr sz="2200">
              <a:latin typeface="Georgia"/>
              <a:cs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051" y="1524000"/>
            <a:ext cx="10758031" cy="4038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3984731" y="452627"/>
            <a:ext cx="7132335" cy="955548"/>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54201" y="1618614"/>
            <a:ext cx="9855638" cy="3627275"/>
          </a:xfrm>
          <a:prstGeom prst="rect">
            <a:avLst/>
          </a:prstGeom>
        </p:spPr>
        <p:txBody>
          <a:bodyPr vert="horz" wrap="square" lIns="0" tIns="13335" rIns="0" bIns="0" rtlCol="0">
            <a:spAutoFit/>
          </a:bodyPr>
          <a:lstStyle/>
          <a:p>
            <a:pPr marL="304800" indent="-292100">
              <a:lnSpc>
                <a:spcPts val="3650"/>
              </a:lnSpc>
              <a:spcBef>
                <a:spcPts val="105"/>
              </a:spcBef>
              <a:buClr>
                <a:srgbClr val="71A276"/>
              </a:buClr>
              <a:buSzPct val="70312"/>
              <a:buFont typeface="Arial"/>
              <a:buChar char=""/>
              <a:tabLst>
                <a:tab pos="305435" algn="l"/>
                <a:tab pos="1519555" algn="l"/>
                <a:tab pos="2400935" algn="l"/>
                <a:tab pos="4476750" algn="l"/>
                <a:tab pos="6787515" algn="l"/>
                <a:tab pos="7237095" algn="l"/>
              </a:tabLst>
            </a:pPr>
            <a:r>
              <a:rPr sz="3200" spc="-100" dirty="0">
                <a:solidFill>
                  <a:srgbClr val="FFFFFF"/>
                </a:solidFill>
                <a:latin typeface="Georgia"/>
                <a:cs typeface="Georgia"/>
              </a:rPr>
              <a:t>Όπου	</a:t>
            </a:r>
            <a:r>
              <a:rPr sz="3200" dirty="0">
                <a:solidFill>
                  <a:srgbClr val="FFFFFF"/>
                </a:solidFill>
                <a:latin typeface="Georgia"/>
                <a:cs typeface="Georgia"/>
              </a:rPr>
              <a:t>στη	</a:t>
            </a:r>
            <a:r>
              <a:rPr sz="3200" spc="-20" dirty="0">
                <a:solidFill>
                  <a:srgbClr val="FFFFFF"/>
                </a:solidFill>
                <a:latin typeface="Georgia"/>
                <a:cs typeface="Georgia"/>
              </a:rPr>
              <a:t>ν</a:t>
            </a:r>
            <a:r>
              <a:rPr sz="3200" spc="-55" dirty="0">
                <a:solidFill>
                  <a:srgbClr val="FFFFFF"/>
                </a:solidFill>
                <a:latin typeface="Georgia"/>
                <a:cs typeface="Georgia"/>
              </a:rPr>
              <a:t>ομ</a:t>
            </a:r>
            <a:r>
              <a:rPr sz="3200" spc="-70" dirty="0">
                <a:solidFill>
                  <a:srgbClr val="FFFFFF"/>
                </a:solidFill>
                <a:latin typeface="Georgia"/>
                <a:cs typeface="Georgia"/>
              </a:rPr>
              <a:t>ο</a:t>
            </a:r>
            <a:r>
              <a:rPr sz="3200" spc="-40" dirty="0">
                <a:solidFill>
                  <a:srgbClr val="FFFFFF"/>
                </a:solidFill>
                <a:latin typeface="Georgia"/>
                <a:cs typeface="Georgia"/>
              </a:rPr>
              <a:t>θεσ</a:t>
            </a:r>
            <a:r>
              <a:rPr sz="3200" spc="-20" dirty="0">
                <a:solidFill>
                  <a:srgbClr val="FFFFFF"/>
                </a:solidFill>
                <a:latin typeface="Georgia"/>
                <a:cs typeface="Georgia"/>
              </a:rPr>
              <a:t>ί</a:t>
            </a:r>
            <a:r>
              <a:rPr sz="3200" spc="-75" dirty="0">
                <a:solidFill>
                  <a:srgbClr val="FFFFFF"/>
                </a:solidFill>
                <a:latin typeface="Georgia"/>
                <a:cs typeface="Georgia"/>
              </a:rPr>
              <a:t>α</a:t>
            </a:r>
            <a:r>
              <a:rPr sz="3200" dirty="0">
                <a:solidFill>
                  <a:srgbClr val="FFFFFF"/>
                </a:solidFill>
                <a:latin typeface="Georgia"/>
                <a:cs typeface="Georgia"/>
              </a:rPr>
              <a:t>	</a:t>
            </a:r>
            <a:r>
              <a:rPr sz="3200" spc="-95" dirty="0">
                <a:solidFill>
                  <a:srgbClr val="FFFFFF"/>
                </a:solidFill>
                <a:latin typeface="Georgia"/>
                <a:cs typeface="Georgia"/>
              </a:rPr>
              <a:t>α</a:t>
            </a:r>
            <a:r>
              <a:rPr sz="3200" spc="-30" dirty="0">
                <a:solidFill>
                  <a:srgbClr val="FFFFFF"/>
                </a:solidFill>
                <a:latin typeface="Georgia"/>
                <a:cs typeface="Georgia"/>
              </a:rPr>
              <a:t>ν</a:t>
            </a:r>
            <a:r>
              <a:rPr sz="3200" spc="-40" dirty="0">
                <a:solidFill>
                  <a:srgbClr val="FFFFFF"/>
                </a:solidFill>
                <a:latin typeface="Georgia"/>
                <a:cs typeface="Georgia"/>
              </a:rPr>
              <a:t>αφ</a:t>
            </a:r>
            <a:r>
              <a:rPr sz="3200" spc="-45" dirty="0">
                <a:solidFill>
                  <a:srgbClr val="FFFFFF"/>
                </a:solidFill>
                <a:latin typeface="Georgia"/>
                <a:cs typeface="Georgia"/>
              </a:rPr>
              <a:t>έ</a:t>
            </a:r>
            <a:r>
              <a:rPr sz="3200" spc="-30" dirty="0">
                <a:solidFill>
                  <a:srgbClr val="FFFFFF"/>
                </a:solidFill>
                <a:latin typeface="Georgia"/>
                <a:cs typeface="Georgia"/>
              </a:rPr>
              <a:t>ρε</a:t>
            </a:r>
            <a:r>
              <a:rPr sz="3200" spc="-45" dirty="0">
                <a:solidFill>
                  <a:srgbClr val="FFFFFF"/>
                </a:solidFill>
                <a:latin typeface="Georgia"/>
                <a:cs typeface="Georgia"/>
              </a:rPr>
              <a:t>τ</a:t>
            </a:r>
            <a:r>
              <a:rPr sz="3200" spc="-80" dirty="0">
                <a:solidFill>
                  <a:srgbClr val="FFFFFF"/>
                </a:solidFill>
                <a:latin typeface="Georgia"/>
                <a:cs typeface="Georgia"/>
              </a:rPr>
              <a:t>α</a:t>
            </a:r>
            <a:r>
              <a:rPr sz="3200" spc="-40" dirty="0">
                <a:solidFill>
                  <a:srgbClr val="FFFFFF"/>
                </a:solidFill>
                <a:latin typeface="Georgia"/>
                <a:cs typeface="Georgia"/>
              </a:rPr>
              <a:t>ι</a:t>
            </a:r>
            <a:r>
              <a:rPr sz="3200" dirty="0">
                <a:solidFill>
                  <a:srgbClr val="FFFFFF"/>
                </a:solidFill>
                <a:latin typeface="Georgia"/>
                <a:cs typeface="Georgia"/>
              </a:rPr>
              <a:t>	</a:t>
            </a:r>
            <a:r>
              <a:rPr sz="3200" spc="-25" dirty="0">
                <a:solidFill>
                  <a:srgbClr val="FFFFFF"/>
                </a:solidFill>
                <a:latin typeface="Georgia"/>
                <a:cs typeface="Georgia"/>
              </a:rPr>
              <a:t>ο</a:t>
            </a:r>
            <a:r>
              <a:rPr sz="3200" dirty="0">
                <a:solidFill>
                  <a:srgbClr val="FFFFFF"/>
                </a:solidFill>
                <a:latin typeface="Georgia"/>
                <a:cs typeface="Georgia"/>
              </a:rPr>
              <a:t>	</a:t>
            </a:r>
            <a:r>
              <a:rPr sz="3200" spc="-55" dirty="0">
                <a:solidFill>
                  <a:srgbClr val="FFFFFF"/>
                </a:solidFill>
                <a:latin typeface="Georgia"/>
                <a:cs typeface="Georgia"/>
              </a:rPr>
              <a:t>ό</a:t>
            </a:r>
            <a:r>
              <a:rPr sz="3200" spc="-65" dirty="0">
                <a:solidFill>
                  <a:srgbClr val="FFFFFF"/>
                </a:solidFill>
                <a:latin typeface="Georgia"/>
                <a:cs typeface="Georgia"/>
              </a:rPr>
              <a:t>ρ</a:t>
            </a:r>
            <a:r>
              <a:rPr sz="3200" spc="-35" dirty="0">
                <a:solidFill>
                  <a:srgbClr val="FFFFFF"/>
                </a:solidFill>
                <a:latin typeface="Georgia"/>
                <a:cs typeface="Georgia"/>
              </a:rPr>
              <a:t>ος</a:t>
            </a:r>
            <a:endParaRPr sz="3200">
              <a:latin typeface="Georgia"/>
              <a:cs typeface="Georgia"/>
            </a:endParaRPr>
          </a:p>
          <a:p>
            <a:pPr marL="304800">
              <a:lnSpc>
                <a:spcPts val="3454"/>
              </a:lnSpc>
              <a:tabLst>
                <a:tab pos="3230245" algn="l"/>
                <a:tab pos="6108065" algn="l"/>
                <a:tab pos="6659880" algn="l"/>
                <a:tab pos="7414259" algn="l"/>
              </a:tabLst>
            </a:pPr>
            <a:r>
              <a:rPr sz="3200" spc="-85" dirty="0">
                <a:solidFill>
                  <a:srgbClr val="FFFFFF"/>
                </a:solidFill>
                <a:latin typeface="Georgia"/>
                <a:cs typeface="Georgia"/>
              </a:rPr>
              <a:t>«ειδική</a:t>
            </a:r>
            <a:r>
              <a:rPr sz="3200" spc="375" dirty="0">
                <a:solidFill>
                  <a:srgbClr val="FFFFFF"/>
                </a:solidFill>
                <a:latin typeface="Georgia"/>
                <a:cs typeface="Georgia"/>
              </a:rPr>
              <a:t> </a:t>
            </a:r>
            <a:r>
              <a:rPr sz="3200" spc="-55" dirty="0">
                <a:solidFill>
                  <a:srgbClr val="FFFFFF"/>
                </a:solidFill>
                <a:latin typeface="Georgia"/>
                <a:cs typeface="Georgia"/>
              </a:rPr>
              <a:t>α</a:t>
            </a:r>
            <a:r>
              <a:rPr sz="3200" spc="-60" dirty="0">
                <a:solidFill>
                  <a:srgbClr val="FFFFFF"/>
                </a:solidFill>
                <a:latin typeface="Georgia"/>
                <a:cs typeface="Georgia"/>
              </a:rPr>
              <a:t>γ</a:t>
            </a:r>
            <a:r>
              <a:rPr sz="3200" spc="-70" dirty="0">
                <a:solidFill>
                  <a:srgbClr val="FFFFFF"/>
                </a:solidFill>
                <a:latin typeface="Georgia"/>
                <a:cs typeface="Georgia"/>
              </a:rPr>
              <a:t>ωγή»</a:t>
            </a:r>
            <a:r>
              <a:rPr sz="3200" dirty="0">
                <a:solidFill>
                  <a:srgbClr val="FFFFFF"/>
                </a:solidFill>
                <a:latin typeface="Georgia"/>
                <a:cs typeface="Georgia"/>
              </a:rPr>
              <a:t>	</a:t>
            </a:r>
            <a:r>
              <a:rPr sz="3200" spc="-80" dirty="0">
                <a:solidFill>
                  <a:srgbClr val="FFFFFF"/>
                </a:solidFill>
                <a:latin typeface="Georgia"/>
                <a:cs typeface="Georgia"/>
              </a:rPr>
              <a:t>α</a:t>
            </a:r>
            <a:r>
              <a:rPr sz="3200" spc="-75" dirty="0">
                <a:solidFill>
                  <a:srgbClr val="FFFFFF"/>
                </a:solidFill>
                <a:latin typeface="Georgia"/>
                <a:cs typeface="Georgia"/>
              </a:rPr>
              <a:t>ν</a:t>
            </a:r>
            <a:r>
              <a:rPr sz="3200" dirty="0">
                <a:solidFill>
                  <a:srgbClr val="FFFFFF"/>
                </a:solidFill>
                <a:latin typeface="Georgia"/>
                <a:cs typeface="Georgia"/>
              </a:rPr>
              <a:t>τι</a:t>
            </a:r>
            <a:r>
              <a:rPr sz="3200" spc="35" dirty="0">
                <a:solidFill>
                  <a:srgbClr val="FFFFFF"/>
                </a:solidFill>
                <a:latin typeface="Georgia"/>
                <a:cs typeface="Georgia"/>
              </a:rPr>
              <a:t>κ</a:t>
            </a:r>
            <a:r>
              <a:rPr sz="3200" spc="-60" dirty="0">
                <a:solidFill>
                  <a:srgbClr val="FFFFFF"/>
                </a:solidFill>
                <a:latin typeface="Georgia"/>
                <a:cs typeface="Georgia"/>
              </a:rPr>
              <a:t>αθ</a:t>
            </a:r>
            <a:r>
              <a:rPr sz="3200" spc="-50" dirty="0">
                <a:solidFill>
                  <a:srgbClr val="FFFFFF"/>
                </a:solidFill>
                <a:latin typeface="Georgia"/>
                <a:cs typeface="Georgia"/>
              </a:rPr>
              <a:t>ί</a:t>
            </a:r>
            <a:r>
              <a:rPr sz="3200" spc="-10" dirty="0">
                <a:solidFill>
                  <a:srgbClr val="FFFFFF"/>
                </a:solidFill>
                <a:latin typeface="Georgia"/>
                <a:cs typeface="Georgia"/>
              </a:rPr>
              <a:t>σ</a:t>
            </a:r>
            <a:r>
              <a:rPr sz="3200" dirty="0">
                <a:solidFill>
                  <a:srgbClr val="FFFFFF"/>
                </a:solidFill>
                <a:latin typeface="Georgia"/>
                <a:cs typeface="Georgia"/>
              </a:rPr>
              <a:t>τ</a:t>
            </a:r>
            <a:r>
              <a:rPr sz="3200" spc="-5" dirty="0">
                <a:solidFill>
                  <a:srgbClr val="FFFFFF"/>
                </a:solidFill>
                <a:latin typeface="Georgia"/>
                <a:cs typeface="Georgia"/>
              </a:rPr>
              <a:t>α</a:t>
            </a:r>
            <a:r>
              <a:rPr sz="3200" spc="-15" dirty="0">
                <a:solidFill>
                  <a:srgbClr val="FFFFFF"/>
                </a:solidFill>
                <a:latin typeface="Georgia"/>
                <a:cs typeface="Georgia"/>
              </a:rPr>
              <a:t>τα</a:t>
            </a:r>
            <a:r>
              <a:rPr sz="3200" spc="-5" dirty="0">
                <a:solidFill>
                  <a:srgbClr val="FFFFFF"/>
                </a:solidFill>
                <a:latin typeface="Georgia"/>
                <a:cs typeface="Georgia"/>
              </a:rPr>
              <a:t>ι</a:t>
            </a:r>
            <a:r>
              <a:rPr sz="3200" dirty="0">
                <a:solidFill>
                  <a:srgbClr val="FFFFFF"/>
                </a:solidFill>
                <a:latin typeface="Georgia"/>
                <a:cs typeface="Georgia"/>
              </a:rPr>
              <a:t>	</a:t>
            </a:r>
            <a:r>
              <a:rPr sz="3200" spc="-90" dirty="0">
                <a:solidFill>
                  <a:srgbClr val="FFFFFF"/>
                </a:solidFill>
                <a:latin typeface="Georgia"/>
                <a:cs typeface="Georgia"/>
              </a:rPr>
              <a:t>με</a:t>
            </a:r>
            <a:r>
              <a:rPr sz="3200" dirty="0">
                <a:solidFill>
                  <a:srgbClr val="FFFFFF"/>
                </a:solidFill>
                <a:latin typeface="Georgia"/>
                <a:cs typeface="Georgia"/>
              </a:rPr>
              <a:t>	</a:t>
            </a:r>
            <a:r>
              <a:rPr sz="3200" spc="-5" dirty="0">
                <a:solidFill>
                  <a:srgbClr val="FFFFFF"/>
                </a:solidFill>
                <a:latin typeface="Georgia"/>
                <a:cs typeface="Georgia"/>
              </a:rPr>
              <a:t>το</a:t>
            </a:r>
            <a:r>
              <a:rPr sz="3200" dirty="0">
                <a:solidFill>
                  <a:srgbClr val="FFFFFF"/>
                </a:solidFill>
                <a:latin typeface="Georgia"/>
                <a:cs typeface="Georgia"/>
              </a:rPr>
              <a:t>ν	</a:t>
            </a:r>
            <a:r>
              <a:rPr sz="3200" spc="-35" dirty="0">
                <a:solidFill>
                  <a:srgbClr val="FFFFFF"/>
                </a:solidFill>
                <a:latin typeface="Georgia"/>
                <a:cs typeface="Georgia"/>
              </a:rPr>
              <a:t>ό</a:t>
            </a:r>
            <a:r>
              <a:rPr sz="3200" spc="-95" dirty="0">
                <a:solidFill>
                  <a:srgbClr val="FFFFFF"/>
                </a:solidFill>
                <a:latin typeface="Georgia"/>
                <a:cs typeface="Georgia"/>
              </a:rPr>
              <a:t>ρ</a:t>
            </a:r>
            <a:r>
              <a:rPr sz="3200" spc="-25" dirty="0">
                <a:solidFill>
                  <a:srgbClr val="FFFFFF"/>
                </a:solidFill>
                <a:latin typeface="Georgia"/>
                <a:cs typeface="Georgia"/>
              </a:rPr>
              <a:t>ο</a:t>
            </a:r>
            <a:endParaRPr sz="3200">
              <a:latin typeface="Georgia"/>
              <a:cs typeface="Georgia"/>
            </a:endParaRPr>
          </a:p>
          <a:p>
            <a:pPr marL="304800">
              <a:lnSpc>
                <a:spcPts val="3454"/>
              </a:lnSpc>
            </a:pPr>
            <a:r>
              <a:rPr sz="3200" spc="-90" dirty="0">
                <a:solidFill>
                  <a:srgbClr val="FFFFFF"/>
                </a:solidFill>
                <a:latin typeface="Georgia"/>
                <a:cs typeface="Georgia"/>
              </a:rPr>
              <a:t>«</a:t>
            </a:r>
            <a:r>
              <a:rPr sz="3200" spc="-90" dirty="0">
                <a:solidFill>
                  <a:schemeClr val="accent2">
                    <a:lumMod val="75000"/>
                  </a:schemeClr>
                </a:solidFill>
                <a:latin typeface="Georgia"/>
                <a:cs typeface="Georgia"/>
              </a:rPr>
              <a:t>ειδική </a:t>
            </a:r>
            <a:r>
              <a:rPr sz="3200" spc="-25" dirty="0">
                <a:solidFill>
                  <a:schemeClr val="accent2">
                    <a:lumMod val="75000"/>
                  </a:schemeClr>
                </a:solidFill>
                <a:latin typeface="Georgia"/>
                <a:cs typeface="Georgia"/>
              </a:rPr>
              <a:t>αγωγή </a:t>
            </a:r>
            <a:r>
              <a:rPr sz="3200" spc="-40" dirty="0">
                <a:solidFill>
                  <a:schemeClr val="accent2">
                    <a:lumMod val="75000"/>
                  </a:schemeClr>
                </a:solidFill>
                <a:latin typeface="Georgia"/>
                <a:cs typeface="Georgia"/>
              </a:rPr>
              <a:t>και</a:t>
            </a:r>
            <a:r>
              <a:rPr sz="3200" spc="-145" dirty="0">
                <a:solidFill>
                  <a:schemeClr val="accent2">
                    <a:lumMod val="75000"/>
                  </a:schemeClr>
                </a:solidFill>
                <a:latin typeface="Georgia"/>
                <a:cs typeface="Georgia"/>
              </a:rPr>
              <a:t> </a:t>
            </a:r>
            <a:r>
              <a:rPr sz="3200" spc="-70" dirty="0">
                <a:solidFill>
                  <a:schemeClr val="accent2">
                    <a:lumMod val="75000"/>
                  </a:schemeClr>
                </a:solidFill>
                <a:latin typeface="Georgia"/>
                <a:cs typeface="Georgia"/>
              </a:rPr>
              <a:t>εκπαίδευση</a:t>
            </a:r>
            <a:r>
              <a:rPr sz="3200" spc="-70" dirty="0">
                <a:solidFill>
                  <a:srgbClr val="FFFFFF"/>
                </a:solidFill>
                <a:latin typeface="Georgia"/>
                <a:cs typeface="Georgia"/>
              </a:rPr>
              <a:t>»</a:t>
            </a:r>
            <a:endParaRPr sz="3200">
              <a:latin typeface="Georgia"/>
              <a:cs typeface="Georgia"/>
            </a:endParaRPr>
          </a:p>
          <a:p>
            <a:pPr marL="304800" marR="5080" indent="-292100" algn="just">
              <a:lnSpc>
                <a:spcPct val="90000"/>
              </a:lnSpc>
              <a:spcBef>
                <a:spcPts val="190"/>
              </a:spcBef>
              <a:buClr>
                <a:srgbClr val="71A276"/>
              </a:buClr>
              <a:buSzPct val="70312"/>
              <a:buFont typeface="Arial"/>
              <a:buChar char=""/>
              <a:tabLst>
                <a:tab pos="305435" algn="l"/>
              </a:tabLst>
            </a:pPr>
            <a:r>
              <a:rPr sz="3200" spc="-185" dirty="0">
                <a:solidFill>
                  <a:srgbClr val="FFFFFF"/>
                </a:solidFill>
                <a:latin typeface="Georgia"/>
                <a:cs typeface="Georgia"/>
              </a:rPr>
              <a:t>Ως </a:t>
            </a:r>
            <a:r>
              <a:rPr sz="3200" spc="-80" dirty="0">
                <a:solidFill>
                  <a:srgbClr val="FFFFFF"/>
                </a:solidFill>
                <a:latin typeface="Georgia"/>
                <a:cs typeface="Georgia"/>
              </a:rPr>
              <a:t>«</a:t>
            </a:r>
            <a:r>
              <a:rPr sz="3200" spc="-80" dirty="0">
                <a:solidFill>
                  <a:schemeClr val="accent2">
                    <a:lumMod val="75000"/>
                  </a:schemeClr>
                </a:solidFill>
                <a:latin typeface="Georgia"/>
                <a:cs typeface="Georgia"/>
              </a:rPr>
              <a:t>διάγνωση</a:t>
            </a:r>
            <a:r>
              <a:rPr sz="3200" spc="-80" dirty="0">
                <a:solidFill>
                  <a:srgbClr val="FFFFFF"/>
                </a:solidFill>
                <a:latin typeface="Georgia"/>
                <a:cs typeface="Georgia"/>
              </a:rPr>
              <a:t>» </a:t>
            </a:r>
            <a:r>
              <a:rPr sz="3200" spc="-25" dirty="0">
                <a:solidFill>
                  <a:srgbClr val="FFFFFF"/>
                </a:solidFill>
                <a:latin typeface="Georgia"/>
                <a:cs typeface="Georgia"/>
              </a:rPr>
              <a:t>κατά </a:t>
            </a:r>
            <a:r>
              <a:rPr sz="3200" spc="-5" dirty="0">
                <a:solidFill>
                  <a:srgbClr val="FFFFFF"/>
                </a:solidFill>
                <a:latin typeface="Georgia"/>
                <a:cs typeface="Georgia"/>
              </a:rPr>
              <a:t>τις </a:t>
            </a:r>
            <a:r>
              <a:rPr sz="3200" spc="-50" dirty="0">
                <a:solidFill>
                  <a:srgbClr val="FFFFFF"/>
                </a:solidFill>
                <a:latin typeface="Georgia"/>
                <a:cs typeface="Georgia"/>
              </a:rPr>
              <a:t>διατάξεις </a:t>
            </a:r>
            <a:r>
              <a:rPr sz="3200" spc="-605" dirty="0">
                <a:solidFill>
                  <a:srgbClr val="FFFFFF"/>
                </a:solidFill>
                <a:latin typeface="Georgia"/>
                <a:cs typeface="Georgia"/>
              </a:rPr>
              <a:t>του  </a:t>
            </a:r>
            <a:r>
              <a:rPr sz="3200" spc="-35" dirty="0">
                <a:solidFill>
                  <a:srgbClr val="FFFFFF"/>
                </a:solidFill>
                <a:latin typeface="Georgia"/>
                <a:cs typeface="Georgia"/>
              </a:rPr>
              <a:t>παρόντος νόμου </a:t>
            </a:r>
            <a:r>
              <a:rPr sz="3200" spc="-25" dirty="0">
                <a:solidFill>
                  <a:srgbClr val="FFFFFF"/>
                </a:solidFill>
                <a:latin typeface="Georgia"/>
                <a:cs typeface="Georgia"/>
              </a:rPr>
              <a:t>νοείται </a:t>
            </a:r>
            <a:r>
              <a:rPr sz="3200" spc="-90" dirty="0">
                <a:solidFill>
                  <a:srgbClr val="FFFFFF"/>
                </a:solidFill>
                <a:latin typeface="Georgia"/>
                <a:cs typeface="Georgia"/>
              </a:rPr>
              <a:t>η  </a:t>
            </a:r>
            <a:r>
              <a:rPr sz="3200" spc="-40" dirty="0">
                <a:solidFill>
                  <a:srgbClr val="FFFFFF"/>
                </a:solidFill>
                <a:latin typeface="Georgia"/>
                <a:cs typeface="Georgia"/>
              </a:rPr>
              <a:t>εκπαιδευτική  </a:t>
            </a:r>
            <a:r>
              <a:rPr sz="3200" spc="-60" dirty="0">
                <a:solidFill>
                  <a:srgbClr val="FFFFFF"/>
                </a:solidFill>
                <a:latin typeface="Georgia"/>
                <a:cs typeface="Georgia"/>
              </a:rPr>
              <a:t>αξιολόγηση </a:t>
            </a:r>
            <a:r>
              <a:rPr sz="3200" spc="-100" dirty="0">
                <a:solidFill>
                  <a:srgbClr val="FFFFFF"/>
                </a:solidFill>
                <a:latin typeface="Georgia"/>
                <a:cs typeface="Georgia"/>
              </a:rPr>
              <a:t>με </a:t>
            </a:r>
            <a:r>
              <a:rPr sz="3200" spc="-5" dirty="0">
                <a:solidFill>
                  <a:srgbClr val="FFFFFF"/>
                </a:solidFill>
                <a:latin typeface="Georgia"/>
                <a:cs typeface="Georgia"/>
              </a:rPr>
              <a:t>σκοπό </a:t>
            </a:r>
            <a:r>
              <a:rPr sz="3200" dirty="0">
                <a:solidFill>
                  <a:srgbClr val="FFFFFF"/>
                </a:solidFill>
                <a:latin typeface="Georgia"/>
                <a:cs typeface="Georgia"/>
              </a:rPr>
              <a:t>τη </a:t>
            </a:r>
            <a:r>
              <a:rPr sz="3200" spc="-15" dirty="0">
                <a:solidFill>
                  <a:srgbClr val="FFFFFF"/>
                </a:solidFill>
                <a:latin typeface="Georgia"/>
                <a:cs typeface="Georgia"/>
              </a:rPr>
              <a:t>συγκέντρωση  </a:t>
            </a:r>
            <a:r>
              <a:rPr sz="3200" spc="-20" dirty="0">
                <a:solidFill>
                  <a:srgbClr val="FFFFFF"/>
                </a:solidFill>
                <a:latin typeface="Georgia"/>
                <a:cs typeface="Georgia"/>
              </a:rPr>
              <a:t>στοιχείων </a:t>
            </a:r>
            <a:r>
              <a:rPr sz="3200" spc="-40" dirty="0">
                <a:solidFill>
                  <a:srgbClr val="FFFFFF"/>
                </a:solidFill>
                <a:latin typeface="Georgia"/>
                <a:cs typeface="Georgia"/>
              </a:rPr>
              <a:t>και</a:t>
            </a:r>
            <a:r>
              <a:rPr sz="3200" spc="690" dirty="0">
                <a:solidFill>
                  <a:srgbClr val="FFFFFF"/>
                </a:solidFill>
                <a:latin typeface="Georgia"/>
                <a:cs typeface="Georgia"/>
              </a:rPr>
              <a:t> </a:t>
            </a:r>
            <a:r>
              <a:rPr sz="3200" spc="-40" dirty="0">
                <a:solidFill>
                  <a:srgbClr val="FFFFFF"/>
                </a:solidFill>
                <a:latin typeface="Georgia"/>
                <a:cs typeface="Georgia"/>
              </a:rPr>
              <a:t>δεδομένων </a:t>
            </a:r>
            <a:r>
              <a:rPr sz="3200" spc="-10" dirty="0">
                <a:solidFill>
                  <a:srgbClr val="FFFFFF"/>
                </a:solidFill>
                <a:latin typeface="Georgia"/>
                <a:cs typeface="Georgia"/>
              </a:rPr>
              <a:t>που </a:t>
            </a:r>
            <a:r>
              <a:rPr sz="3200" spc="-60" dirty="0">
                <a:solidFill>
                  <a:srgbClr val="FFFFFF"/>
                </a:solidFill>
                <a:latin typeface="Georgia"/>
                <a:cs typeface="Georgia"/>
              </a:rPr>
              <a:t>θα  </a:t>
            </a:r>
            <a:r>
              <a:rPr sz="3200" spc="-45" dirty="0">
                <a:solidFill>
                  <a:srgbClr val="FFFFFF"/>
                </a:solidFill>
                <a:latin typeface="Georgia"/>
                <a:cs typeface="Georgia"/>
              </a:rPr>
              <a:t>βοηθήσουν </a:t>
            </a:r>
            <a:r>
              <a:rPr sz="3200" spc="10" dirty="0">
                <a:solidFill>
                  <a:srgbClr val="FFFFFF"/>
                </a:solidFill>
                <a:latin typeface="Georgia"/>
                <a:cs typeface="Georgia"/>
              </a:rPr>
              <a:t>στο </a:t>
            </a:r>
            <a:r>
              <a:rPr sz="3200" spc="-50" dirty="0">
                <a:solidFill>
                  <a:srgbClr val="FFFFFF"/>
                </a:solidFill>
                <a:latin typeface="Georgia"/>
                <a:cs typeface="Georgia"/>
              </a:rPr>
              <a:t>σχεδιασμό </a:t>
            </a:r>
            <a:r>
              <a:rPr sz="3200" spc="-40" dirty="0">
                <a:solidFill>
                  <a:srgbClr val="FFFFFF"/>
                </a:solidFill>
                <a:latin typeface="Georgia"/>
                <a:cs typeface="Georgia"/>
              </a:rPr>
              <a:t>και </a:t>
            </a:r>
            <a:r>
              <a:rPr sz="3200" spc="-25" dirty="0">
                <a:solidFill>
                  <a:srgbClr val="FFFFFF"/>
                </a:solidFill>
                <a:latin typeface="Georgia"/>
                <a:cs typeface="Georgia"/>
              </a:rPr>
              <a:t>την  </a:t>
            </a:r>
            <a:r>
              <a:rPr sz="3200" spc="-65" dirty="0">
                <a:solidFill>
                  <a:srgbClr val="FFFFFF"/>
                </a:solidFill>
                <a:latin typeface="Georgia"/>
                <a:cs typeface="Georgia"/>
              </a:rPr>
              <a:t>εφαρμογή </a:t>
            </a:r>
            <a:r>
              <a:rPr sz="3200" spc="-20" dirty="0">
                <a:solidFill>
                  <a:srgbClr val="FFFFFF"/>
                </a:solidFill>
                <a:latin typeface="Georgia"/>
                <a:cs typeface="Georgia"/>
              </a:rPr>
              <a:t>εκπαιδευτικών </a:t>
            </a:r>
            <a:r>
              <a:rPr sz="3200" spc="-50" dirty="0">
                <a:solidFill>
                  <a:srgbClr val="FFFFFF"/>
                </a:solidFill>
                <a:latin typeface="Georgia"/>
                <a:cs typeface="Georgia"/>
              </a:rPr>
              <a:t>προγραμμάτων </a:t>
            </a:r>
            <a:r>
              <a:rPr sz="3200" spc="-455" dirty="0">
                <a:solidFill>
                  <a:srgbClr val="FFFFFF"/>
                </a:solidFill>
                <a:latin typeface="Georgia"/>
                <a:cs typeface="Georgia"/>
              </a:rPr>
              <a:t>–  </a:t>
            </a:r>
            <a:r>
              <a:rPr sz="3200" spc="-65" dirty="0">
                <a:solidFill>
                  <a:srgbClr val="FFFFFF"/>
                </a:solidFill>
                <a:latin typeface="Georgia"/>
                <a:cs typeface="Georgia"/>
              </a:rPr>
              <a:t>παρεμβάσεων−</a:t>
            </a:r>
            <a:endParaRPr sz="3200">
              <a:latin typeface="Georgia"/>
              <a:cs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051" y="146304"/>
            <a:ext cx="10758031" cy="65684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3834049" y="1"/>
            <a:ext cx="7221628" cy="1403603"/>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315256" y="717551"/>
            <a:ext cx="10411398" cy="5553443"/>
          </a:xfrm>
          <a:prstGeom prst="rect">
            <a:avLst/>
          </a:prstGeom>
        </p:spPr>
        <p:txBody>
          <a:bodyPr vert="horz" wrap="square" lIns="0" tIns="13335" rIns="0" bIns="0" rtlCol="0">
            <a:spAutoFit/>
          </a:bodyPr>
          <a:lstStyle/>
          <a:p>
            <a:pPr marL="304800" marR="819785" indent="-292100">
              <a:lnSpc>
                <a:spcPct val="100000"/>
              </a:lnSpc>
              <a:spcBef>
                <a:spcPts val="105"/>
              </a:spcBef>
              <a:buClr>
                <a:srgbClr val="71A276"/>
              </a:buClr>
              <a:buSzPct val="70000"/>
              <a:buFont typeface="Arial"/>
              <a:buChar char=""/>
              <a:tabLst>
                <a:tab pos="304800" algn="l"/>
                <a:tab pos="305435" algn="l"/>
              </a:tabLst>
            </a:pPr>
            <a:r>
              <a:rPr sz="2000" spc="-20" dirty="0">
                <a:solidFill>
                  <a:srgbClr val="FFFFFF"/>
                </a:solidFill>
                <a:latin typeface="Georgia"/>
                <a:cs typeface="Georgia"/>
              </a:rPr>
              <a:t>α) </a:t>
            </a:r>
            <a:r>
              <a:rPr sz="2000" spc="-15" dirty="0">
                <a:solidFill>
                  <a:srgbClr val="FFFFFF"/>
                </a:solidFill>
                <a:latin typeface="Georgia"/>
                <a:cs typeface="Georgia"/>
              </a:rPr>
              <a:t>την </a:t>
            </a:r>
            <a:r>
              <a:rPr sz="2000" spc="-25" dirty="0">
                <a:solidFill>
                  <a:srgbClr val="FFFFFF"/>
                </a:solidFill>
                <a:latin typeface="Georgia"/>
                <a:cs typeface="Georgia"/>
              </a:rPr>
              <a:t>ολόπλευρη </a:t>
            </a:r>
            <a:r>
              <a:rPr sz="2000" spc="-30" dirty="0">
                <a:solidFill>
                  <a:srgbClr val="FFFFFF"/>
                </a:solidFill>
                <a:latin typeface="Georgia"/>
                <a:cs typeface="Georgia"/>
              </a:rPr>
              <a:t>και </a:t>
            </a:r>
            <a:r>
              <a:rPr sz="2000" spc="-45" dirty="0">
                <a:solidFill>
                  <a:srgbClr val="FFFFFF"/>
                </a:solidFill>
                <a:latin typeface="Georgia"/>
                <a:cs typeface="Georgia"/>
              </a:rPr>
              <a:t>αρμονική </a:t>
            </a:r>
            <a:r>
              <a:rPr sz="2000" spc="-25" dirty="0">
                <a:solidFill>
                  <a:schemeClr val="accent2">
                    <a:lumMod val="75000"/>
                  </a:schemeClr>
                </a:solidFill>
                <a:latin typeface="Georgia"/>
                <a:cs typeface="Georgia"/>
              </a:rPr>
              <a:t>ανάπτυξη </a:t>
            </a:r>
            <a:r>
              <a:rPr sz="2000" spc="-15" dirty="0">
                <a:solidFill>
                  <a:schemeClr val="accent2">
                    <a:lumMod val="75000"/>
                  </a:schemeClr>
                </a:solidFill>
                <a:latin typeface="Georgia"/>
                <a:cs typeface="Georgia"/>
              </a:rPr>
              <a:t>της </a:t>
            </a:r>
            <a:r>
              <a:rPr sz="2000" spc="-5" dirty="0">
                <a:solidFill>
                  <a:schemeClr val="accent2">
                    <a:lumMod val="75000"/>
                  </a:schemeClr>
                </a:solidFill>
                <a:latin typeface="Georgia"/>
                <a:cs typeface="Georgia"/>
              </a:rPr>
              <a:t>προσωπικότητας</a:t>
            </a:r>
            <a:r>
              <a:rPr sz="2000" spc="-320" dirty="0">
                <a:solidFill>
                  <a:schemeClr val="accent2">
                    <a:lumMod val="75000"/>
                  </a:schemeClr>
                </a:solidFill>
                <a:latin typeface="Georgia"/>
                <a:cs typeface="Georgia"/>
              </a:rPr>
              <a:t> </a:t>
            </a:r>
            <a:r>
              <a:rPr sz="2000" spc="25" dirty="0">
                <a:solidFill>
                  <a:srgbClr val="FFFFFF"/>
                </a:solidFill>
                <a:latin typeface="Georgia"/>
                <a:cs typeface="Georgia"/>
              </a:rPr>
              <a:t>των  </a:t>
            </a:r>
            <a:r>
              <a:rPr sz="2000" spc="-15" dirty="0">
                <a:solidFill>
                  <a:srgbClr val="FFFFFF"/>
                </a:solidFill>
                <a:latin typeface="Georgia"/>
                <a:cs typeface="Georgia"/>
              </a:rPr>
              <a:t>μαθητών </a:t>
            </a:r>
            <a:r>
              <a:rPr sz="2000" spc="-60" dirty="0">
                <a:solidFill>
                  <a:srgbClr val="FFFFFF"/>
                </a:solidFill>
                <a:latin typeface="Georgia"/>
                <a:cs typeface="Georgia"/>
              </a:rPr>
              <a:t>με </a:t>
            </a:r>
            <a:r>
              <a:rPr sz="2000" spc="-35" dirty="0">
                <a:solidFill>
                  <a:srgbClr val="FFFFFF"/>
                </a:solidFill>
                <a:latin typeface="Georgia"/>
                <a:cs typeface="Georgia"/>
              </a:rPr>
              <a:t>αναπηρία </a:t>
            </a:r>
            <a:r>
              <a:rPr sz="2000" spc="-30" dirty="0">
                <a:solidFill>
                  <a:srgbClr val="FFFFFF"/>
                </a:solidFill>
                <a:latin typeface="Georgia"/>
                <a:cs typeface="Georgia"/>
              </a:rPr>
              <a:t>και </a:t>
            </a:r>
            <a:r>
              <a:rPr sz="2000" spc="-35" dirty="0">
                <a:solidFill>
                  <a:srgbClr val="FFFFFF"/>
                </a:solidFill>
                <a:latin typeface="Georgia"/>
                <a:cs typeface="Georgia"/>
              </a:rPr>
              <a:t>ειδικές </a:t>
            </a:r>
            <a:r>
              <a:rPr sz="2000" spc="-25" dirty="0">
                <a:solidFill>
                  <a:srgbClr val="FFFFFF"/>
                </a:solidFill>
                <a:latin typeface="Georgia"/>
                <a:cs typeface="Georgia"/>
              </a:rPr>
              <a:t>εκπαιδευτικές</a:t>
            </a:r>
            <a:r>
              <a:rPr sz="2000" spc="-250" dirty="0">
                <a:solidFill>
                  <a:srgbClr val="FFFFFF"/>
                </a:solidFill>
                <a:latin typeface="Georgia"/>
                <a:cs typeface="Georgia"/>
              </a:rPr>
              <a:t> </a:t>
            </a:r>
            <a:r>
              <a:rPr sz="2000" spc="-50" dirty="0">
                <a:solidFill>
                  <a:srgbClr val="FFFFFF"/>
                </a:solidFill>
                <a:latin typeface="Georgia"/>
                <a:cs typeface="Georgia"/>
              </a:rPr>
              <a:t>ανάγκες,</a:t>
            </a:r>
            <a:endParaRPr sz="2000">
              <a:latin typeface="Georgia"/>
              <a:cs typeface="Georgia"/>
            </a:endParaRPr>
          </a:p>
          <a:p>
            <a:pPr marL="304800" marR="522605" indent="-292100">
              <a:lnSpc>
                <a:spcPct val="100000"/>
              </a:lnSpc>
              <a:buClr>
                <a:srgbClr val="71A276"/>
              </a:buClr>
              <a:buSzPct val="70000"/>
              <a:buFont typeface="Arial"/>
              <a:buChar char=""/>
              <a:tabLst>
                <a:tab pos="304800" algn="l"/>
                <a:tab pos="305435" algn="l"/>
              </a:tabLst>
            </a:pPr>
            <a:r>
              <a:rPr sz="2000" spc="-5" dirty="0">
                <a:solidFill>
                  <a:srgbClr val="FFFFFF"/>
                </a:solidFill>
                <a:latin typeface="Georgia"/>
                <a:cs typeface="Georgia"/>
              </a:rPr>
              <a:t>β)</a:t>
            </a:r>
            <a:r>
              <a:rPr sz="2000" spc="-50" dirty="0">
                <a:solidFill>
                  <a:srgbClr val="FFFFFF"/>
                </a:solidFill>
                <a:latin typeface="Georgia"/>
                <a:cs typeface="Georgia"/>
              </a:rPr>
              <a:t> </a:t>
            </a:r>
            <a:r>
              <a:rPr sz="2000" spc="-5" dirty="0">
                <a:solidFill>
                  <a:schemeClr val="accent2">
                    <a:lumMod val="75000"/>
                  </a:schemeClr>
                </a:solidFill>
                <a:latin typeface="Georgia"/>
                <a:cs typeface="Georgia"/>
              </a:rPr>
              <a:t>τη</a:t>
            </a:r>
            <a:r>
              <a:rPr sz="2000" spc="-50" dirty="0">
                <a:solidFill>
                  <a:schemeClr val="accent2">
                    <a:lumMod val="75000"/>
                  </a:schemeClr>
                </a:solidFill>
                <a:latin typeface="Georgia"/>
                <a:cs typeface="Georgia"/>
              </a:rPr>
              <a:t> </a:t>
            </a:r>
            <a:r>
              <a:rPr sz="2000" spc="-20" dirty="0">
                <a:solidFill>
                  <a:schemeClr val="accent2">
                    <a:lumMod val="75000"/>
                  </a:schemeClr>
                </a:solidFill>
                <a:latin typeface="Georgia"/>
                <a:cs typeface="Georgia"/>
              </a:rPr>
              <a:t>βελτίωση</a:t>
            </a:r>
            <a:r>
              <a:rPr sz="2000" spc="-60" dirty="0">
                <a:solidFill>
                  <a:schemeClr val="accent2">
                    <a:lumMod val="75000"/>
                  </a:schemeClr>
                </a:solidFill>
                <a:latin typeface="Georgia"/>
                <a:cs typeface="Georgia"/>
              </a:rPr>
              <a:t> </a:t>
            </a:r>
            <a:r>
              <a:rPr sz="2000" spc="-30" dirty="0">
                <a:solidFill>
                  <a:schemeClr val="accent2">
                    <a:lumMod val="75000"/>
                  </a:schemeClr>
                </a:solidFill>
                <a:latin typeface="Georgia"/>
                <a:cs typeface="Georgia"/>
              </a:rPr>
              <a:t>και</a:t>
            </a:r>
            <a:r>
              <a:rPr sz="2000" spc="-40" dirty="0">
                <a:solidFill>
                  <a:schemeClr val="accent2">
                    <a:lumMod val="75000"/>
                  </a:schemeClr>
                </a:solidFill>
                <a:latin typeface="Georgia"/>
                <a:cs typeface="Georgia"/>
              </a:rPr>
              <a:t> </a:t>
            </a:r>
            <a:r>
              <a:rPr sz="2000" spc="-35" dirty="0">
                <a:solidFill>
                  <a:schemeClr val="accent2">
                    <a:lumMod val="75000"/>
                  </a:schemeClr>
                </a:solidFill>
                <a:latin typeface="Georgia"/>
                <a:cs typeface="Georgia"/>
              </a:rPr>
              <a:t>αξιοποίηση</a:t>
            </a:r>
            <a:r>
              <a:rPr sz="2000" spc="-75" dirty="0">
                <a:solidFill>
                  <a:schemeClr val="accent2">
                    <a:lumMod val="75000"/>
                  </a:schemeClr>
                </a:solidFill>
                <a:latin typeface="Georgia"/>
                <a:cs typeface="Georgia"/>
              </a:rPr>
              <a:t> </a:t>
            </a:r>
            <a:r>
              <a:rPr sz="2000" spc="25" dirty="0">
                <a:solidFill>
                  <a:schemeClr val="accent2">
                    <a:lumMod val="75000"/>
                  </a:schemeClr>
                </a:solidFill>
                <a:latin typeface="Georgia"/>
                <a:cs typeface="Georgia"/>
              </a:rPr>
              <a:t>των</a:t>
            </a:r>
            <a:r>
              <a:rPr sz="2000" spc="-50" dirty="0">
                <a:solidFill>
                  <a:schemeClr val="accent2">
                    <a:lumMod val="75000"/>
                  </a:schemeClr>
                </a:solidFill>
                <a:latin typeface="Georgia"/>
                <a:cs typeface="Georgia"/>
              </a:rPr>
              <a:t> </a:t>
            </a:r>
            <a:r>
              <a:rPr sz="2000" dirty="0">
                <a:solidFill>
                  <a:schemeClr val="accent2">
                    <a:lumMod val="75000"/>
                  </a:schemeClr>
                </a:solidFill>
                <a:latin typeface="Georgia"/>
                <a:cs typeface="Georgia"/>
              </a:rPr>
              <a:t>δυνατοτήτων</a:t>
            </a:r>
            <a:r>
              <a:rPr sz="2000" spc="-90" dirty="0">
                <a:solidFill>
                  <a:schemeClr val="accent2">
                    <a:lumMod val="75000"/>
                  </a:schemeClr>
                </a:solidFill>
                <a:latin typeface="Georgia"/>
                <a:cs typeface="Georgia"/>
              </a:rPr>
              <a:t> </a:t>
            </a:r>
            <a:r>
              <a:rPr sz="2000" spc="-30" dirty="0">
                <a:solidFill>
                  <a:schemeClr val="accent2">
                    <a:lumMod val="75000"/>
                  </a:schemeClr>
                </a:solidFill>
                <a:latin typeface="Georgia"/>
                <a:cs typeface="Georgia"/>
              </a:rPr>
              <a:t>και</a:t>
            </a:r>
            <a:r>
              <a:rPr sz="2000" spc="-45" dirty="0">
                <a:solidFill>
                  <a:schemeClr val="accent2">
                    <a:lumMod val="75000"/>
                  </a:schemeClr>
                </a:solidFill>
                <a:latin typeface="Georgia"/>
                <a:cs typeface="Georgia"/>
              </a:rPr>
              <a:t> </a:t>
            </a:r>
            <a:r>
              <a:rPr sz="2000" spc="-15" dirty="0">
                <a:solidFill>
                  <a:schemeClr val="accent2">
                    <a:lumMod val="75000"/>
                  </a:schemeClr>
                </a:solidFill>
                <a:latin typeface="Georgia"/>
                <a:cs typeface="Georgia"/>
              </a:rPr>
              <a:t>δεξιοτήτων</a:t>
            </a:r>
            <a:r>
              <a:rPr sz="2000" spc="-85" dirty="0">
                <a:solidFill>
                  <a:schemeClr val="accent2">
                    <a:lumMod val="75000"/>
                  </a:schemeClr>
                </a:solidFill>
                <a:latin typeface="Georgia"/>
                <a:cs typeface="Georgia"/>
              </a:rPr>
              <a:t> </a:t>
            </a:r>
            <a:r>
              <a:rPr sz="2000" spc="-30" dirty="0">
                <a:solidFill>
                  <a:schemeClr val="accent2">
                    <a:lumMod val="75000"/>
                  </a:schemeClr>
                </a:solidFill>
                <a:latin typeface="Georgia"/>
                <a:cs typeface="Georgia"/>
              </a:rPr>
              <a:t>τους</a:t>
            </a:r>
            <a:r>
              <a:rPr sz="2000" spc="-30" dirty="0">
                <a:solidFill>
                  <a:srgbClr val="FFFFFF"/>
                </a:solidFill>
                <a:latin typeface="Georgia"/>
                <a:cs typeface="Georgia"/>
              </a:rPr>
              <a:t>,  </a:t>
            </a:r>
            <a:r>
              <a:rPr sz="2000" spc="15" dirty="0">
                <a:solidFill>
                  <a:srgbClr val="FFFFFF"/>
                </a:solidFill>
                <a:latin typeface="Georgia"/>
                <a:cs typeface="Georgia"/>
              </a:rPr>
              <a:t>ώστε </a:t>
            </a:r>
            <a:r>
              <a:rPr sz="2000" spc="-35" dirty="0">
                <a:solidFill>
                  <a:srgbClr val="FFFFFF"/>
                </a:solidFill>
                <a:latin typeface="Georgia"/>
                <a:cs typeface="Georgia"/>
              </a:rPr>
              <a:t>να </a:t>
            </a:r>
            <a:r>
              <a:rPr sz="2000" spc="-15" dirty="0">
                <a:solidFill>
                  <a:srgbClr val="FFFFFF"/>
                </a:solidFill>
                <a:latin typeface="Georgia"/>
                <a:cs typeface="Georgia"/>
              </a:rPr>
              <a:t>καταστεί </a:t>
            </a:r>
            <a:r>
              <a:rPr sz="2000" spc="-20" dirty="0">
                <a:solidFill>
                  <a:srgbClr val="FFFFFF"/>
                </a:solidFill>
                <a:latin typeface="Georgia"/>
                <a:cs typeface="Georgia"/>
              </a:rPr>
              <a:t>δυνατή </a:t>
            </a:r>
            <a:r>
              <a:rPr sz="2000" spc="-55" dirty="0">
                <a:solidFill>
                  <a:srgbClr val="FFFFFF"/>
                </a:solidFill>
                <a:latin typeface="Georgia"/>
                <a:cs typeface="Georgia"/>
              </a:rPr>
              <a:t>η </a:t>
            </a:r>
            <a:r>
              <a:rPr sz="2000" spc="-35" dirty="0">
                <a:solidFill>
                  <a:srgbClr val="FFFFFF"/>
                </a:solidFill>
                <a:latin typeface="Georgia"/>
                <a:cs typeface="Georgia"/>
              </a:rPr>
              <a:t>ένταξη </a:t>
            </a:r>
            <a:r>
              <a:rPr sz="2000" spc="-55" dirty="0">
                <a:solidFill>
                  <a:srgbClr val="FFFFFF"/>
                </a:solidFill>
                <a:latin typeface="Georgia"/>
                <a:cs typeface="Georgia"/>
              </a:rPr>
              <a:t>ή η </a:t>
            </a:r>
            <a:r>
              <a:rPr sz="2000" spc="-35" dirty="0">
                <a:solidFill>
                  <a:srgbClr val="FFFFFF"/>
                </a:solidFill>
                <a:latin typeface="Georgia"/>
                <a:cs typeface="Georgia"/>
              </a:rPr>
              <a:t>επανένταξή </a:t>
            </a:r>
            <a:r>
              <a:rPr sz="2000" dirty="0">
                <a:solidFill>
                  <a:srgbClr val="FFFFFF"/>
                </a:solidFill>
                <a:latin typeface="Georgia"/>
                <a:cs typeface="Georgia"/>
              </a:rPr>
              <a:t>τους </a:t>
            </a:r>
            <a:r>
              <a:rPr sz="2000" spc="5">
                <a:solidFill>
                  <a:srgbClr val="FFFFFF"/>
                </a:solidFill>
                <a:latin typeface="Georgia"/>
                <a:cs typeface="Georgia"/>
              </a:rPr>
              <a:t>στο</a:t>
            </a:r>
            <a:r>
              <a:rPr sz="2000" spc="-350">
                <a:solidFill>
                  <a:srgbClr val="FFFFFF"/>
                </a:solidFill>
                <a:latin typeface="Georgia"/>
                <a:cs typeface="Georgia"/>
              </a:rPr>
              <a:t> </a:t>
            </a:r>
            <a:r>
              <a:rPr lang="el-GR" sz="2000" spc="-350" dirty="0" smtClean="0">
                <a:solidFill>
                  <a:srgbClr val="FFFFFF"/>
                </a:solidFill>
                <a:latin typeface="Georgia"/>
                <a:cs typeface="Georgia"/>
              </a:rPr>
              <a:t> </a:t>
            </a:r>
            <a:r>
              <a:rPr sz="2000" spc="-25" smtClean="0">
                <a:solidFill>
                  <a:srgbClr val="FFFFFF"/>
                </a:solidFill>
                <a:latin typeface="Georgia"/>
                <a:cs typeface="Georgia"/>
              </a:rPr>
              <a:t>γενικό</a:t>
            </a:r>
            <a:endParaRPr sz="2000">
              <a:latin typeface="Georgia"/>
              <a:cs typeface="Georgia"/>
            </a:endParaRPr>
          </a:p>
          <a:p>
            <a:pPr marL="304800">
              <a:lnSpc>
                <a:spcPct val="100000"/>
              </a:lnSpc>
            </a:pPr>
            <a:r>
              <a:rPr sz="2000" spc="-35" dirty="0">
                <a:solidFill>
                  <a:srgbClr val="FFFFFF"/>
                </a:solidFill>
                <a:latin typeface="Georgia"/>
                <a:cs typeface="Georgia"/>
              </a:rPr>
              <a:t>σχολείο, </a:t>
            </a:r>
            <a:r>
              <a:rPr sz="2000" spc="-5" dirty="0">
                <a:solidFill>
                  <a:srgbClr val="FFFFFF"/>
                </a:solidFill>
                <a:latin typeface="Georgia"/>
                <a:cs typeface="Georgia"/>
              </a:rPr>
              <a:t>όπου </a:t>
            </a:r>
            <a:r>
              <a:rPr sz="2000" spc="-30" dirty="0">
                <a:solidFill>
                  <a:srgbClr val="FFFFFF"/>
                </a:solidFill>
                <a:latin typeface="Georgia"/>
                <a:cs typeface="Georgia"/>
              </a:rPr>
              <a:t>και </a:t>
            </a:r>
            <a:r>
              <a:rPr sz="2000" spc="-10" dirty="0">
                <a:solidFill>
                  <a:srgbClr val="FFFFFF"/>
                </a:solidFill>
                <a:latin typeface="Georgia"/>
                <a:cs typeface="Georgia"/>
              </a:rPr>
              <a:t>όταν </a:t>
            </a:r>
            <a:r>
              <a:rPr sz="2000" spc="-5" dirty="0">
                <a:solidFill>
                  <a:srgbClr val="FFFFFF"/>
                </a:solidFill>
                <a:latin typeface="Georgia"/>
                <a:cs typeface="Georgia"/>
              </a:rPr>
              <a:t>αυτό </a:t>
            </a:r>
            <a:r>
              <a:rPr sz="2000" spc="-35" dirty="0">
                <a:solidFill>
                  <a:srgbClr val="FFFFFF"/>
                </a:solidFill>
                <a:latin typeface="Georgia"/>
                <a:cs typeface="Georgia"/>
              </a:rPr>
              <a:t>είναι</a:t>
            </a:r>
            <a:r>
              <a:rPr sz="2000" spc="-295" dirty="0">
                <a:solidFill>
                  <a:srgbClr val="FFFFFF"/>
                </a:solidFill>
                <a:latin typeface="Georgia"/>
                <a:cs typeface="Georgia"/>
              </a:rPr>
              <a:t> </a:t>
            </a:r>
            <a:r>
              <a:rPr sz="2000" spc="-30" dirty="0">
                <a:solidFill>
                  <a:srgbClr val="FFFFFF"/>
                </a:solidFill>
                <a:latin typeface="Georgia"/>
                <a:cs typeface="Georgia"/>
              </a:rPr>
              <a:t>δυνατόν,</a:t>
            </a:r>
            <a:endParaRPr sz="2000">
              <a:latin typeface="Georgia"/>
              <a:cs typeface="Georgia"/>
            </a:endParaRPr>
          </a:p>
          <a:p>
            <a:pPr marL="304800" marR="101600" indent="-292100">
              <a:lnSpc>
                <a:spcPct val="100000"/>
              </a:lnSpc>
              <a:buClr>
                <a:srgbClr val="71A276"/>
              </a:buClr>
              <a:buSzPct val="70000"/>
              <a:buFont typeface="Arial"/>
              <a:buChar char=""/>
              <a:tabLst>
                <a:tab pos="304800" algn="l"/>
                <a:tab pos="305435" algn="l"/>
              </a:tabLst>
            </a:pPr>
            <a:r>
              <a:rPr sz="2000" dirty="0">
                <a:solidFill>
                  <a:srgbClr val="FFFFFF"/>
                </a:solidFill>
                <a:latin typeface="Georgia"/>
                <a:cs typeface="Georgia"/>
              </a:rPr>
              <a:t>γ) </a:t>
            </a:r>
            <a:r>
              <a:rPr sz="2000" spc="-15" dirty="0">
                <a:solidFill>
                  <a:srgbClr val="FFFFFF"/>
                </a:solidFill>
                <a:latin typeface="Georgia"/>
                <a:cs typeface="Georgia"/>
              </a:rPr>
              <a:t>την </a:t>
            </a:r>
            <a:r>
              <a:rPr sz="2000" spc="-20" dirty="0">
                <a:solidFill>
                  <a:srgbClr val="FFFFFF"/>
                </a:solidFill>
                <a:latin typeface="Georgia"/>
                <a:cs typeface="Georgia"/>
              </a:rPr>
              <a:t>αντίστοιχη </a:t>
            </a:r>
            <a:r>
              <a:rPr sz="2000" spc="-25" dirty="0">
                <a:solidFill>
                  <a:srgbClr val="FFFFFF"/>
                </a:solidFill>
                <a:latin typeface="Georgia"/>
                <a:cs typeface="Georgia"/>
              </a:rPr>
              <a:t>προς </a:t>
            </a:r>
            <a:r>
              <a:rPr sz="2000" spc="-5" dirty="0">
                <a:solidFill>
                  <a:srgbClr val="FFFFFF"/>
                </a:solidFill>
                <a:latin typeface="Georgia"/>
                <a:cs typeface="Georgia"/>
              </a:rPr>
              <a:t>τις </a:t>
            </a:r>
            <a:r>
              <a:rPr sz="2000" spc="-10" dirty="0">
                <a:solidFill>
                  <a:srgbClr val="FFFFFF"/>
                </a:solidFill>
                <a:latin typeface="Georgia"/>
                <a:cs typeface="Georgia"/>
              </a:rPr>
              <a:t>δυνατότητές </a:t>
            </a:r>
            <a:r>
              <a:rPr sz="2000" dirty="0">
                <a:solidFill>
                  <a:srgbClr val="FFFFFF"/>
                </a:solidFill>
                <a:latin typeface="Georgia"/>
                <a:cs typeface="Georgia"/>
              </a:rPr>
              <a:t>τους </a:t>
            </a:r>
            <a:r>
              <a:rPr sz="2000" spc="-40" dirty="0">
                <a:solidFill>
                  <a:schemeClr val="accent2">
                    <a:lumMod val="75000"/>
                  </a:schemeClr>
                </a:solidFill>
                <a:latin typeface="Georgia"/>
                <a:cs typeface="Georgia"/>
              </a:rPr>
              <a:t>ένταξη</a:t>
            </a:r>
            <a:r>
              <a:rPr sz="2000" spc="-40" dirty="0">
                <a:solidFill>
                  <a:srgbClr val="FFFFFF"/>
                </a:solidFill>
                <a:latin typeface="Georgia"/>
                <a:cs typeface="Georgia"/>
              </a:rPr>
              <a:t> </a:t>
            </a:r>
            <a:r>
              <a:rPr sz="2000" spc="5" dirty="0">
                <a:solidFill>
                  <a:srgbClr val="FFFFFF"/>
                </a:solidFill>
                <a:latin typeface="Georgia"/>
                <a:cs typeface="Georgia"/>
              </a:rPr>
              <a:t>στο </a:t>
            </a:r>
            <a:r>
              <a:rPr sz="2000" spc="-15" dirty="0">
                <a:solidFill>
                  <a:srgbClr val="FFFFFF"/>
                </a:solidFill>
                <a:latin typeface="Georgia"/>
                <a:cs typeface="Georgia"/>
              </a:rPr>
              <a:t>εκπαιδευτικό  </a:t>
            </a:r>
            <a:r>
              <a:rPr sz="2000" spc="-35" dirty="0">
                <a:solidFill>
                  <a:srgbClr val="FFFFFF"/>
                </a:solidFill>
                <a:latin typeface="Georgia"/>
                <a:cs typeface="Georgia"/>
              </a:rPr>
              <a:t>σύστημα,</a:t>
            </a:r>
            <a:r>
              <a:rPr sz="2000" spc="-75" dirty="0">
                <a:solidFill>
                  <a:srgbClr val="FFFFFF"/>
                </a:solidFill>
                <a:latin typeface="Georgia"/>
                <a:cs typeface="Georgia"/>
              </a:rPr>
              <a:t> </a:t>
            </a:r>
            <a:r>
              <a:rPr sz="2000" spc="-15" dirty="0">
                <a:solidFill>
                  <a:srgbClr val="FFFFFF"/>
                </a:solidFill>
                <a:latin typeface="Georgia"/>
                <a:cs typeface="Georgia"/>
              </a:rPr>
              <a:t>στην</a:t>
            </a:r>
            <a:r>
              <a:rPr sz="2000" spc="-50" dirty="0">
                <a:solidFill>
                  <a:srgbClr val="FFFFFF"/>
                </a:solidFill>
                <a:latin typeface="Georgia"/>
                <a:cs typeface="Georgia"/>
              </a:rPr>
              <a:t> </a:t>
            </a:r>
            <a:r>
              <a:rPr sz="2000" spc="-15" dirty="0">
                <a:solidFill>
                  <a:srgbClr val="FFFFFF"/>
                </a:solidFill>
                <a:latin typeface="Georgia"/>
                <a:cs typeface="Georgia"/>
              </a:rPr>
              <a:t>κοινωνική</a:t>
            </a:r>
            <a:r>
              <a:rPr sz="2000" spc="-60" dirty="0">
                <a:solidFill>
                  <a:srgbClr val="FFFFFF"/>
                </a:solidFill>
                <a:latin typeface="Georgia"/>
                <a:cs typeface="Georgia"/>
              </a:rPr>
              <a:t> </a:t>
            </a:r>
            <a:r>
              <a:rPr sz="2000" dirty="0">
                <a:solidFill>
                  <a:srgbClr val="FFFFFF"/>
                </a:solidFill>
                <a:latin typeface="Georgia"/>
                <a:cs typeface="Georgia"/>
              </a:rPr>
              <a:t>ζωή</a:t>
            </a:r>
            <a:r>
              <a:rPr sz="2000" spc="-55" dirty="0">
                <a:solidFill>
                  <a:srgbClr val="FFFFFF"/>
                </a:solidFill>
                <a:latin typeface="Georgia"/>
                <a:cs typeface="Georgia"/>
              </a:rPr>
              <a:t> </a:t>
            </a:r>
            <a:r>
              <a:rPr sz="2000" spc="-30" dirty="0">
                <a:solidFill>
                  <a:srgbClr val="FFFFFF"/>
                </a:solidFill>
                <a:latin typeface="Georgia"/>
                <a:cs typeface="Georgia"/>
              </a:rPr>
              <a:t>και</a:t>
            </a:r>
            <a:r>
              <a:rPr sz="2000" spc="-70" dirty="0">
                <a:solidFill>
                  <a:srgbClr val="FFFFFF"/>
                </a:solidFill>
                <a:latin typeface="Georgia"/>
                <a:cs typeface="Georgia"/>
              </a:rPr>
              <a:t> </a:t>
            </a:r>
            <a:r>
              <a:rPr sz="2000" spc="-15" dirty="0">
                <a:solidFill>
                  <a:srgbClr val="FFFFFF"/>
                </a:solidFill>
                <a:latin typeface="Georgia"/>
                <a:cs typeface="Georgia"/>
              </a:rPr>
              <a:t>στην</a:t>
            </a:r>
            <a:r>
              <a:rPr sz="2000" spc="-45" dirty="0">
                <a:solidFill>
                  <a:srgbClr val="FFFFFF"/>
                </a:solidFill>
                <a:latin typeface="Georgia"/>
                <a:cs typeface="Georgia"/>
              </a:rPr>
              <a:t> </a:t>
            </a:r>
            <a:r>
              <a:rPr sz="2000" spc="-25" dirty="0">
                <a:solidFill>
                  <a:srgbClr val="FFFFFF"/>
                </a:solidFill>
                <a:latin typeface="Georgia"/>
                <a:cs typeface="Georgia"/>
              </a:rPr>
              <a:t>επαγγελματική</a:t>
            </a:r>
            <a:r>
              <a:rPr sz="2000" spc="-95" dirty="0">
                <a:solidFill>
                  <a:srgbClr val="FFFFFF"/>
                </a:solidFill>
                <a:latin typeface="Georgia"/>
                <a:cs typeface="Georgia"/>
              </a:rPr>
              <a:t> </a:t>
            </a:r>
            <a:r>
              <a:rPr sz="2000" spc="-20" dirty="0">
                <a:solidFill>
                  <a:srgbClr val="FFFFFF"/>
                </a:solidFill>
                <a:latin typeface="Georgia"/>
                <a:cs typeface="Georgia"/>
              </a:rPr>
              <a:t>δραστηριότητα</a:t>
            </a:r>
            <a:r>
              <a:rPr sz="2000" spc="-105" dirty="0">
                <a:solidFill>
                  <a:srgbClr val="FFFFFF"/>
                </a:solidFill>
                <a:latin typeface="Georgia"/>
                <a:cs typeface="Georgia"/>
              </a:rPr>
              <a:t> </a:t>
            </a:r>
            <a:r>
              <a:rPr sz="2000" spc="-30" dirty="0">
                <a:solidFill>
                  <a:srgbClr val="FFFFFF"/>
                </a:solidFill>
                <a:latin typeface="Georgia"/>
                <a:cs typeface="Georgia"/>
              </a:rPr>
              <a:t>και</a:t>
            </a:r>
            <a:endParaRPr sz="2000">
              <a:latin typeface="Georgia"/>
              <a:cs typeface="Georgia"/>
            </a:endParaRPr>
          </a:p>
          <a:p>
            <a:pPr marL="304800" marR="206375" indent="-292100">
              <a:lnSpc>
                <a:spcPct val="100000"/>
              </a:lnSpc>
              <a:buClr>
                <a:srgbClr val="71A276"/>
              </a:buClr>
              <a:buSzPct val="70000"/>
              <a:buFont typeface="Arial"/>
              <a:buChar char=""/>
              <a:tabLst>
                <a:tab pos="304800" algn="l"/>
                <a:tab pos="305435" algn="l"/>
              </a:tabLst>
            </a:pPr>
            <a:r>
              <a:rPr sz="2000" spc="-10" dirty="0">
                <a:solidFill>
                  <a:srgbClr val="FFFFFF"/>
                </a:solidFill>
                <a:latin typeface="Georgia"/>
                <a:cs typeface="Georgia"/>
              </a:rPr>
              <a:t>δ) </a:t>
            </a:r>
            <a:r>
              <a:rPr sz="2000" spc="-15" dirty="0">
                <a:solidFill>
                  <a:schemeClr val="accent2">
                    <a:lumMod val="75000"/>
                  </a:schemeClr>
                </a:solidFill>
                <a:latin typeface="Georgia"/>
                <a:cs typeface="Georgia"/>
              </a:rPr>
              <a:t>την </a:t>
            </a:r>
            <a:r>
              <a:rPr sz="2000" spc="-35" dirty="0">
                <a:solidFill>
                  <a:schemeClr val="accent2">
                    <a:lumMod val="75000"/>
                  </a:schemeClr>
                </a:solidFill>
                <a:latin typeface="Georgia"/>
                <a:cs typeface="Georgia"/>
              </a:rPr>
              <a:t>αλληλοαποδοχή</a:t>
            </a:r>
            <a:r>
              <a:rPr sz="2000" spc="-35" dirty="0">
                <a:solidFill>
                  <a:srgbClr val="FFFFFF"/>
                </a:solidFill>
                <a:latin typeface="Georgia"/>
                <a:cs typeface="Georgia"/>
              </a:rPr>
              <a:t>, </a:t>
            </a:r>
            <a:r>
              <a:rPr sz="2000" spc="-15" dirty="0">
                <a:solidFill>
                  <a:srgbClr val="FFFFFF"/>
                </a:solidFill>
                <a:latin typeface="Georgia"/>
                <a:cs typeface="Georgia"/>
              </a:rPr>
              <a:t>την </a:t>
            </a:r>
            <a:r>
              <a:rPr sz="2000" spc="-45" dirty="0">
                <a:solidFill>
                  <a:schemeClr val="accent2">
                    <a:lumMod val="75000"/>
                  </a:schemeClr>
                </a:solidFill>
                <a:latin typeface="Georgia"/>
                <a:cs typeface="Georgia"/>
              </a:rPr>
              <a:t>αρμονική </a:t>
            </a:r>
            <a:r>
              <a:rPr sz="2000" spc="-20" dirty="0">
                <a:solidFill>
                  <a:schemeClr val="accent2">
                    <a:lumMod val="75000"/>
                  </a:schemeClr>
                </a:solidFill>
                <a:latin typeface="Georgia"/>
                <a:cs typeface="Georgia"/>
              </a:rPr>
              <a:t>συμβίωσή </a:t>
            </a:r>
            <a:r>
              <a:rPr sz="2000" dirty="0">
                <a:solidFill>
                  <a:schemeClr val="accent2">
                    <a:lumMod val="75000"/>
                  </a:schemeClr>
                </a:solidFill>
                <a:latin typeface="Georgia"/>
                <a:cs typeface="Georgia"/>
              </a:rPr>
              <a:t>τους </a:t>
            </a:r>
            <a:r>
              <a:rPr sz="2000" spc="-60" dirty="0">
                <a:solidFill>
                  <a:schemeClr val="accent2">
                    <a:lumMod val="75000"/>
                  </a:schemeClr>
                </a:solidFill>
                <a:latin typeface="Georgia"/>
                <a:cs typeface="Georgia"/>
              </a:rPr>
              <a:t>με </a:t>
            </a:r>
            <a:r>
              <a:rPr sz="2000" spc="15" dirty="0">
                <a:solidFill>
                  <a:schemeClr val="accent2">
                    <a:lumMod val="75000"/>
                  </a:schemeClr>
                </a:solidFill>
                <a:latin typeface="Georgia"/>
                <a:cs typeface="Georgia"/>
              </a:rPr>
              <a:t>το </a:t>
            </a:r>
            <a:r>
              <a:rPr sz="2000" spc="-5" dirty="0">
                <a:solidFill>
                  <a:schemeClr val="accent2">
                    <a:lumMod val="75000"/>
                  </a:schemeClr>
                </a:solidFill>
                <a:latin typeface="Georgia"/>
                <a:cs typeface="Georgia"/>
              </a:rPr>
              <a:t>κοινωνικό  </a:t>
            </a:r>
            <a:r>
              <a:rPr sz="2000" spc="-10" dirty="0">
                <a:solidFill>
                  <a:schemeClr val="accent2">
                    <a:lumMod val="75000"/>
                  </a:schemeClr>
                </a:solidFill>
                <a:latin typeface="Georgia"/>
                <a:cs typeface="Georgia"/>
              </a:rPr>
              <a:t>σύνολο </a:t>
            </a:r>
            <a:r>
              <a:rPr sz="2000" spc="-30" dirty="0">
                <a:solidFill>
                  <a:schemeClr val="accent2">
                    <a:lumMod val="75000"/>
                  </a:schemeClr>
                </a:solidFill>
                <a:latin typeface="Georgia"/>
                <a:cs typeface="Georgia"/>
              </a:rPr>
              <a:t>και </a:t>
            </a:r>
            <a:r>
              <a:rPr sz="2000" spc="-15" dirty="0">
                <a:solidFill>
                  <a:schemeClr val="accent2">
                    <a:lumMod val="75000"/>
                  </a:schemeClr>
                </a:solidFill>
                <a:latin typeface="Georgia"/>
                <a:cs typeface="Georgia"/>
              </a:rPr>
              <a:t>την </a:t>
            </a:r>
            <a:r>
              <a:rPr sz="2000" spc="-20" dirty="0">
                <a:solidFill>
                  <a:schemeClr val="accent2">
                    <a:lumMod val="75000"/>
                  </a:schemeClr>
                </a:solidFill>
                <a:latin typeface="Georgia"/>
                <a:cs typeface="Georgia"/>
              </a:rPr>
              <a:t>ισότιμη </a:t>
            </a:r>
            <a:r>
              <a:rPr sz="2000" spc="-15" dirty="0">
                <a:solidFill>
                  <a:schemeClr val="accent2">
                    <a:lumMod val="75000"/>
                  </a:schemeClr>
                </a:solidFill>
                <a:latin typeface="Georgia"/>
                <a:cs typeface="Georgia"/>
              </a:rPr>
              <a:t>κοινωνική </a:t>
            </a:r>
            <a:r>
              <a:rPr sz="2000" dirty="0">
                <a:solidFill>
                  <a:schemeClr val="accent2">
                    <a:lumMod val="75000"/>
                  </a:schemeClr>
                </a:solidFill>
                <a:latin typeface="Georgia"/>
                <a:cs typeface="Georgia"/>
              </a:rPr>
              <a:t>τους </a:t>
            </a:r>
            <a:r>
              <a:rPr sz="2000" spc="-60" dirty="0">
                <a:solidFill>
                  <a:schemeClr val="accent2">
                    <a:lumMod val="75000"/>
                  </a:schemeClr>
                </a:solidFill>
                <a:latin typeface="Georgia"/>
                <a:cs typeface="Georgia"/>
              </a:rPr>
              <a:t>εξέλιξη, </a:t>
            </a:r>
            <a:r>
              <a:rPr sz="2000" spc="-60" dirty="0">
                <a:solidFill>
                  <a:srgbClr val="FFFFFF"/>
                </a:solidFill>
                <a:latin typeface="Georgia"/>
                <a:cs typeface="Georgia"/>
              </a:rPr>
              <a:t>με </a:t>
            </a:r>
            <a:r>
              <a:rPr sz="2000" spc="-20" dirty="0">
                <a:solidFill>
                  <a:srgbClr val="FFFFFF"/>
                </a:solidFill>
                <a:latin typeface="Georgia"/>
                <a:cs typeface="Georgia"/>
              </a:rPr>
              <a:t>στόχο </a:t>
            </a:r>
            <a:r>
              <a:rPr sz="2000" spc="-5" dirty="0">
                <a:solidFill>
                  <a:srgbClr val="FFFFFF"/>
                </a:solidFill>
                <a:latin typeface="Georgia"/>
                <a:cs typeface="Georgia"/>
              </a:rPr>
              <a:t>τη </a:t>
            </a:r>
            <a:r>
              <a:rPr sz="2000" spc="-25" dirty="0">
                <a:solidFill>
                  <a:srgbClr val="FFFFFF"/>
                </a:solidFill>
                <a:latin typeface="Georgia"/>
                <a:cs typeface="Georgia"/>
              </a:rPr>
              <a:t>διασφάλιση  </a:t>
            </a:r>
            <a:r>
              <a:rPr sz="2000" spc="-15" dirty="0">
                <a:solidFill>
                  <a:srgbClr val="FFFFFF"/>
                </a:solidFill>
                <a:latin typeface="Georgia"/>
                <a:cs typeface="Georgia"/>
              </a:rPr>
              <a:t>της </a:t>
            </a:r>
            <a:r>
              <a:rPr sz="2000" spc="-25" dirty="0">
                <a:solidFill>
                  <a:srgbClr val="FFFFFF"/>
                </a:solidFill>
                <a:latin typeface="Georgia"/>
                <a:cs typeface="Georgia"/>
              </a:rPr>
              <a:t>πλήρους </a:t>
            </a:r>
            <a:r>
              <a:rPr sz="2000" spc="-20" dirty="0">
                <a:solidFill>
                  <a:srgbClr val="FFFFFF"/>
                </a:solidFill>
                <a:latin typeface="Georgia"/>
                <a:cs typeface="Georgia"/>
              </a:rPr>
              <a:t>προσβασιμότητας </a:t>
            </a:r>
            <a:r>
              <a:rPr sz="2000" spc="25" dirty="0">
                <a:solidFill>
                  <a:srgbClr val="FFFFFF"/>
                </a:solidFill>
                <a:latin typeface="Georgia"/>
                <a:cs typeface="Georgia"/>
              </a:rPr>
              <a:t>των </a:t>
            </a:r>
            <a:r>
              <a:rPr sz="2000" spc="-15" dirty="0">
                <a:solidFill>
                  <a:srgbClr val="FFFFFF"/>
                </a:solidFill>
                <a:latin typeface="Georgia"/>
                <a:cs typeface="Georgia"/>
              </a:rPr>
              <a:t>μαθητών </a:t>
            </a:r>
            <a:r>
              <a:rPr sz="2000" spc="-60" dirty="0">
                <a:solidFill>
                  <a:srgbClr val="FFFFFF"/>
                </a:solidFill>
                <a:latin typeface="Georgia"/>
                <a:cs typeface="Georgia"/>
              </a:rPr>
              <a:t>με </a:t>
            </a:r>
            <a:r>
              <a:rPr sz="2000" spc="-35" dirty="0">
                <a:solidFill>
                  <a:srgbClr val="FFFFFF"/>
                </a:solidFill>
                <a:latin typeface="Georgia"/>
                <a:cs typeface="Georgia"/>
              </a:rPr>
              <a:t>αναπηρία </a:t>
            </a:r>
            <a:r>
              <a:rPr sz="2000" spc="-30" dirty="0">
                <a:solidFill>
                  <a:srgbClr val="FFFFFF"/>
                </a:solidFill>
                <a:latin typeface="Georgia"/>
                <a:cs typeface="Georgia"/>
              </a:rPr>
              <a:t>και </a:t>
            </a:r>
            <a:r>
              <a:rPr sz="2000" spc="-60" dirty="0">
                <a:solidFill>
                  <a:srgbClr val="FFFFFF"/>
                </a:solidFill>
                <a:latin typeface="Georgia"/>
                <a:cs typeface="Georgia"/>
              </a:rPr>
              <a:t>με </a:t>
            </a:r>
            <a:r>
              <a:rPr sz="2000" spc="-35" dirty="0">
                <a:solidFill>
                  <a:srgbClr val="FFFFFF"/>
                </a:solidFill>
                <a:latin typeface="Georgia"/>
                <a:cs typeface="Georgia"/>
              </a:rPr>
              <a:t>ειδικές  </a:t>
            </a:r>
            <a:r>
              <a:rPr sz="2000" spc="-25" dirty="0">
                <a:solidFill>
                  <a:srgbClr val="FFFFFF"/>
                </a:solidFill>
                <a:latin typeface="Georgia"/>
                <a:cs typeface="Georgia"/>
              </a:rPr>
              <a:t>εκπαιδευτικές </a:t>
            </a:r>
            <a:r>
              <a:rPr sz="2000" spc="-50" dirty="0">
                <a:solidFill>
                  <a:srgbClr val="FFFFFF"/>
                </a:solidFill>
                <a:latin typeface="Georgia"/>
                <a:cs typeface="Georgia"/>
              </a:rPr>
              <a:t>ανάγκες, </a:t>
            </a:r>
            <a:r>
              <a:rPr sz="2000" spc="-10" dirty="0">
                <a:solidFill>
                  <a:srgbClr val="FFFFFF"/>
                </a:solidFill>
                <a:latin typeface="Georgia"/>
                <a:cs typeface="Georgia"/>
              </a:rPr>
              <a:t>καθώς </a:t>
            </a:r>
            <a:r>
              <a:rPr sz="2000" spc="-30" dirty="0">
                <a:solidFill>
                  <a:srgbClr val="FFFFFF"/>
                </a:solidFill>
                <a:latin typeface="Georgia"/>
                <a:cs typeface="Georgia"/>
              </a:rPr>
              <a:t>και </a:t>
            </a:r>
            <a:r>
              <a:rPr sz="2000" spc="25" dirty="0">
                <a:solidFill>
                  <a:srgbClr val="FFFFFF"/>
                </a:solidFill>
                <a:latin typeface="Georgia"/>
                <a:cs typeface="Georgia"/>
              </a:rPr>
              <a:t>των </a:t>
            </a:r>
            <a:r>
              <a:rPr sz="2000" spc="-10" dirty="0">
                <a:solidFill>
                  <a:srgbClr val="FFFFFF"/>
                </a:solidFill>
                <a:latin typeface="Georgia"/>
                <a:cs typeface="Georgia"/>
              </a:rPr>
              <a:t>εκπαιδευτικών </a:t>
            </a:r>
            <a:r>
              <a:rPr sz="2000" spc="-20" dirty="0">
                <a:solidFill>
                  <a:srgbClr val="FFFFFF"/>
                </a:solidFill>
                <a:latin typeface="Georgia"/>
                <a:cs typeface="Georgia"/>
              </a:rPr>
              <a:t>ή/και </a:t>
            </a:r>
            <a:r>
              <a:rPr sz="2000" spc="-15" dirty="0">
                <a:solidFill>
                  <a:srgbClr val="FFFFFF"/>
                </a:solidFill>
                <a:latin typeface="Georgia"/>
                <a:cs typeface="Georgia"/>
              </a:rPr>
              <a:t>γονέων </a:t>
            </a:r>
            <a:r>
              <a:rPr sz="2000" spc="-30" dirty="0">
                <a:solidFill>
                  <a:srgbClr val="FFFFFF"/>
                </a:solidFill>
                <a:latin typeface="Georgia"/>
                <a:cs typeface="Georgia"/>
              </a:rPr>
              <a:t>και  </a:t>
            </a:r>
            <a:r>
              <a:rPr sz="2000" spc="-25" dirty="0">
                <a:solidFill>
                  <a:srgbClr val="FFFFFF"/>
                </a:solidFill>
                <a:latin typeface="Georgia"/>
                <a:cs typeface="Georgia"/>
              </a:rPr>
              <a:t>κηδεμόνων </a:t>
            </a:r>
            <a:r>
              <a:rPr sz="2000" spc="-55" dirty="0">
                <a:solidFill>
                  <a:srgbClr val="FFFFFF"/>
                </a:solidFill>
                <a:latin typeface="Georgia"/>
                <a:cs typeface="Georgia"/>
              </a:rPr>
              <a:t>με </a:t>
            </a:r>
            <a:r>
              <a:rPr sz="2000" spc="-50" dirty="0">
                <a:solidFill>
                  <a:srgbClr val="FFFFFF"/>
                </a:solidFill>
                <a:latin typeface="Georgia"/>
                <a:cs typeface="Georgia"/>
              </a:rPr>
              <a:t>αναπηρία, </a:t>
            </a:r>
            <a:r>
              <a:rPr sz="2000" spc="-30" dirty="0">
                <a:solidFill>
                  <a:srgbClr val="FFFFFF"/>
                </a:solidFill>
                <a:latin typeface="Georgia"/>
                <a:cs typeface="Georgia"/>
              </a:rPr>
              <a:t>σε </a:t>
            </a:r>
            <a:r>
              <a:rPr sz="2000" spc="-25" dirty="0">
                <a:solidFill>
                  <a:srgbClr val="FFFFFF"/>
                </a:solidFill>
                <a:latin typeface="Georgia"/>
                <a:cs typeface="Georgia"/>
              </a:rPr>
              <a:t>όλες </a:t>
            </a:r>
            <a:r>
              <a:rPr sz="2000" dirty="0">
                <a:solidFill>
                  <a:srgbClr val="FFFFFF"/>
                </a:solidFill>
                <a:latin typeface="Georgia"/>
                <a:cs typeface="Georgia"/>
              </a:rPr>
              <a:t>τις </a:t>
            </a:r>
            <a:r>
              <a:rPr sz="2000" spc="-25" dirty="0">
                <a:solidFill>
                  <a:srgbClr val="FFFFFF"/>
                </a:solidFill>
                <a:latin typeface="Georgia"/>
                <a:cs typeface="Georgia"/>
              </a:rPr>
              <a:t>υποδομές </a:t>
            </a:r>
            <a:r>
              <a:rPr sz="2000" spc="-30" dirty="0">
                <a:solidFill>
                  <a:srgbClr val="FFFFFF"/>
                </a:solidFill>
                <a:latin typeface="Georgia"/>
                <a:cs typeface="Georgia"/>
              </a:rPr>
              <a:t>(κτιριακές, </a:t>
            </a:r>
            <a:r>
              <a:rPr sz="2000" spc="-20" dirty="0">
                <a:solidFill>
                  <a:srgbClr val="FFFFFF"/>
                </a:solidFill>
                <a:latin typeface="Georgia"/>
                <a:cs typeface="Georgia"/>
              </a:rPr>
              <a:t>υλικοτεχνικές  </a:t>
            </a:r>
            <a:r>
              <a:rPr sz="2000" spc="-25" dirty="0">
                <a:solidFill>
                  <a:srgbClr val="FFFFFF"/>
                </a:solidFill>
                <a:latin typeface="Georgia"/>
                <a:cs typeface="Georgia"/>
              </a:rPr>
              <a:t>συμπεριλαμβανομένων </a:t>
            </a:r>
            <a:r>
              <a:rPr sz="2000" spc="25" dirty="0">
                <a:solidFill>
                  <a:srgbClr val="FFFFFF"/>
                </a:solidFill>
                <a:latin typeface="Georgia"/>
                <a:cs typeface="Georgia"/>
              </a:rPr>
              <a:t>των </a:t>
            </a:r>
            <a:r>
              <a:rPr sz="2000" spc="-20" dirty="0">
                <a:solidFill>
                  <a:srgbClr val="FFFFFF"/>
                </a:solidFill>
                <a:latin typeface="Georgia"/>
                <a:cs typeface="Georgia"/>
              </a:rPr>
              <a:t>ηλεκτρονικών), </a:t>
            </a:r>
            <a:r>
              <a:rPr sz="2000" spc="-5" dirty="0">
                <a:solidFill>
                  <a:srgbClr val="FFFFFF"/>
                </a:solidFill>
                <a:latin typeface="Georgia"/>
                <a:cs typeface="Georgia"/>
              </a:rPr>
              <a:t>τις </a:t>
            </a:r>
            <a:r>
              <a:rPr sz="2000" spc="-30" dirty="0">
                <a:solidFill>
                  <a:srgbClr val="FFFFFF"/>
                </a:solidFill>
                <a:latin typeface="Georgia"/>
                <a:cs typeface="Georgia"/>
              </a:rPr>
              <a:t>υπηρεσίες και </a:t>
            </a:r>
            <a:r>
              <a:rPr sz="2000" dirty="0">
                <a:solidFill>
                  <a:srgbClr val="FFFFFF"/>
                </a:solidFill>
                <a:latin typeface="Georgia"/>
                <a:cs typeface="Georgia"/>
              </a:rPr>
              <a:t>τα </a:t>
            </a:r>
            <a:r>
              <a:rPr sz="2000" spc="-40" dirty="0">
                <a:solidFill>
                  <a:srgbClr val="FFFFFF"/>
                </a:solidFill>
                <a:latin typeface="Georgia"/>
                <a:cs typeface="Georgia"/>
              </a:rPr>
              <a:t>αγαθά  </a:t>
            </a:r>
            <a:r>
              <a:rPr sz="2000" spc="-5" dirty="0">
                <a:solidFill>
                  <a:srgbClr val="FFFFFF"/>
                </a:solidFill>
                <a:latin typeface="Georgia"/>
                <a:cs typeface="Georgia"/>
              </a:rPr>
              <a:t>που </a:t>
            </a:r>
            <a:r>
              <a:rPr sz="2000" spc="-15" dirty="0">
                <a:solidFill>
                  <a:srgbClr val="FFFFFF"/>
                </a:solidFill>
                <a:latin typeface="Georgia"/>
                <a:cs typeface="Georgia"/>
              </a:rPr>
              <a:t>αυτά </a:t>
            </a:r>
            <a:r>
              <a:rPr sz="2000" spc="-30" dirty="0">
                <a:solidFill>
                  <a:srgbClr val="FFFFFF"/>
                </a:solidFill>
                <a:latin typeface="Georgia"/>
                <a:cs typeface="Georgia"/>
              </a:rPr>
              <a:t>διαθέτουν. </a:t>
            </a:r>
            <a:r>
              <a:rPr sz="2000" spc="-254" dirty="0">
                <a:solidFill>
                  <a:srgbClr val="FFFFFF"/>
                </a:solidFill>
                <a:latin typeface="Georgia"/>
                <a:cs typeface="Georgia"/>
              </a:rPr>
              <a:t>Η </a:t>
            </a:r>
            <a:r>
              <a:rPr sz="2000" spc="-40" dirty="0">
                <a:solidFill>
                  <a:srgbClr val="FFFFFF"/>
                </a:solidFill>
                <a:latin typeface="Georgia"/>
                <a:cs typeface="Georgia"/>
              </a:rPr>
              <a:t>εφαρμογή </a:t>
            </a:r>
            <a:r>
              <a:rPr sz="2000" spc="25" dirty="0">
                <a:solidFill>
                  <a:srgbClr val="FFFFFF"/>
                </a:solidFill>
                <a:latin typeface="Georgia"/>
                <a:cs typeface="Georgia"/>
              </a:rPr>
              <a:t>των </a:t>
            </a:r>
            <a:r>
              <a:rPr sz="2000" spc="-30" dirty="0">
                <a:solidFill>
                  <a:srgbClr val="FFFFFF"/>
                </a:solidFill>
                <a:latin typeface="Georgia"/>
                <a:cs typeface="Georgia"/>
              </a:rPr>
              <a:t>αρχών </a:t>
            </a:r>
            <a:r>
              <a:rPr sz="2000" spc="10" dirty="0">
                <a:solidFill>
                  <a:srgbClr val="FFFFFF"/>
                </a:solidFill>
                <a:latin typeface="Georgia"/>
                <a:cs typeface="Georgia"/>
              </a:rPr>
              <a:t>του </a:t>
            </a:r>
            <a:r>
              <a:rPr sz="2000" spc="-60" dirty="0">
                <a:solidFill>
                  <a:srgbClr val="FFFFFF"/>
                </a:solidFill>
                <a:latin typeface="Georgia"/>
                <a:cs typeface="Georgia"/>
              </a:rPr>
              <a:t>«</a:t>
            </a:r>
            <a:r>
              <a:rPr sz="2000" spc="-60" dirty="0">
                <a:solidFill>
                  <a:schemeClr val="accent2">
                    <a:lumMod val="75000"/>
                  </a:schemeClr>
                </a:solidFill>
                <a:latin typeface="Georgia"/>
                <a:cs typeface="Georgia"/>
              </a:rPr>
              <a:t>Σχεδιασμού </a:t>
            </a:r>
            <a:r>
              <a:rPr sz="2000" spc="-30" dirty="0">
                <a:solidFill>
                  <a:schemeClr val="accent2">
                    <a:lumMod val="75000"/>
                  </a:schemeClr>
                </a:solidFill>
                <a:latin typeface="Georgia"/>
                <a:cs typeface="Georgia"/>
              </a:rPr>
              <a:t>για </a:t>
            </a:r>
            <a:r>
              <a:rPr sz="2000" spc="-65" dirty="0">
                <a:solidFill>
                  <a:schemeClr val="accent2">
                    <a:lumMod val="75000"/>
                  </a:schemeClr>
                </a:solidFill>
                <a:latin typeface="Georgia"/>
                <a:cs typeface="Georgia"/>
              </a:rPr>
              <a:t>Όλους  </a:t>
            </a:r>
            <a:r>
              <a:rPr sz="2000" spc="-40" dirty="0">
                <a:solidFill>
                  <a:srgbClr val="FFFFFF"/>
                </a:solidFill>
                <a:latin typeface="Georgia"/>
                <a:cs typeface="Georgia"/>
              </a:rPr>
              <a:t>(Design </a:t>
            </a:r>
            <a:r>
              <a:rPr sz="2000" spc="-25" dirty="0">
                <a:solidFill>
                  <a:srgbClr val="FFFFFF"/>
                </a:solidFill>
                <a:latin typeface="Georgia"/>
                <a:cs typeface="Georgia"/>
              </a:rPr>
              <a:t>for </a:t>
            </a:r>
            <a:r>
              <a:rPr sz="2000" spc="-70" dirty="0">
                <a:solidFill>
                  <a:srgbClr val="FFFFFF"/>
                </a:solidFill>
                <a:latin typeface="Georgia"/>
                <a:cs typeface="Georgia"/>
              </a:rPr>
              <a:t>All)» </a:t>
            </a:r>
            <a:r>
              <a:rPr sz="2000" spc="-30" dirty="0">
                <a:solidFill>
                  <a:srgbClr val="FFFFFF"/>
                </a:solidFill>
                <a:latin typeface="Georgia"/>
                <a:cs typeface="Georgia"/>
              </a:rPr>
              <a:t>για </a:t>
            </a:r>
            <a:r>
              <a:rPr sz="2000" spc="-5" dirty="0">
                <a:solidFill>
                  <a:srgbClr val="FFFFFF"/>
                </a:solidFill>
                <a:latin typeface="Georgia"/>
                <a:cs typeface="Georgia"/>
              </a:rPr>
              <a:t>τη </a:t>
            </a:r>
            <a:r>
              <a:rPr sz="2000" spc="-25" dirty="0">
                <a:solidFill>
                  <a:srgbClr val="FFFFFF"/>
                </a:solidFill>
                <a:latin typeface="Georgia"/>
                <a:cs typeface="Georgia"/>
              </a:rPr>
              <a:t>διασφάλιση </a:t>
            </a:r>
            <a:r>
              <a:rPr sz="2000" spc="-15" dirty="0">
                <a:solidFill>
                  <a:srgbClr val="FFFFFF"/>
                </a:solidFill>
                <a:latin typeface="Georgia"/>
                <a:cs typeface="Georgia"/>
              </a:rPr>
              <a:t>της </a:t>
            </a:r>
            <a:r>
              <a:rPr sz="2000" spc="-20" dirty="0">
                <a:solidFill>
                  <a:srgbClr val="FFFFFF"/>
                </a:solidFill>
                <a:latin typeface="Georgia"/>
                <a:cs typeface="Georgia"/>
              </a:rPr>
              <a:t>προσβασιμότητας </a:t>
            </a:r>
            <a:r>
              <a:rPr sz="2000" spc="25" dirty="0">
                <a:solidFill>
                  <a:srgbClr val="FFFFFF"/>
                </a:solidFill>
                <a:latin typeface="Georgia"/>
                <a:cs typeface="Georgia"/>
              </a:rPr>
              <a:t>των</a:t>
            </a:r>
            <a:r>
              <a:rPr sz="2000" spc="-355" dirty="0">
                <a:solidFill>
                  <a:srgbClr val="FFFFFF"/>
                </a:solidFill>
                <a:latin typeface="Georgia"/>
                <a:cs typeface="Georgia"/>
              </a:rPr>
              <a:t> </a:t>
            </a:r>
            <a:r>
              <a:rPr sz="2000" spc="-10" dirty="0">
                <a:solidFill>
                  <a:srgbClr val="FFFFFF"/>
                </a:solidFill>
                <a:latin typeface="Georgia"/>
                <a:cs typeface="Georgia"/>
              </a:rPr>
              <a:t>ατόμων </a:t>
            </a:r>
            <a:r>
              <a:rPr sz="2000" spc="-60" dirty="0">
                <a:solidFill>
                  <a:srgbClr val="FFFFFF"/>
                </a:solidFill>
                <a:latin typeface="Georgia"/>
                <a:cs typeface="Georgia"/>
              </a:rPr>
              <a:t>με</a:t>
            </a:r>
            <a:endParaRPr sz="2000">
              <a:latin typeface="Georgia"/>
              <a:cs typeface="Georgia"/>
            </a:endParaRPr>
          </a:p>
          <a:p>
            <a:pPr marL="304800" marR="171450">
              <a:lnSpc>
                <a:spcPct val="100000"/>
              </a:lnSpc>
              <a:spcBef>
                <a:spcPts val="5"/>
              </a:spcBef>
            </a:pPr>
            <a:r>
              <a:rPr sz="2000" spc="-35" dirty="0">
                <a:solidFill>
                  <a:srgbClr val="FFFFFF"/>
                </a:solidFill>
                <a:latin typeface="Georgia"/>
                <a:cs typeface="Georgia"/>
              </a:rPr>
              <a:t>αναπηρία</a:t>
            </a:r>
            <a:r>
              <a:rPr sz="2000" spc="-85" dirty="0">
                <a:solidFill>
                  <a:srgbClr val="FFFFFF"/>
                </a:solidFill>
                <a:latin typeface="Georgia"/>
                <a:cs typeface="Georgia"/>
              </a:rPr>
              <a:t> </a:t>
            </a:r>
            <a:r>
              <a:rPr sz="2000" spc="-35" dirty="0">
                <a:solidFill>
                  <a:srgbClr val="FFFFFF"/>
                </a:solidFill>
                <a:latin typeface="Georgia"/>
                <a:cs typeface="Georgia"/>
              </a:rPr>
              <a:t>είναι</a:t>
            </a:r>
            <a:r>
              <a:rPr sz="2000" spc="-55" dirty="0">
                <a:solidFill>
                  <a:srgbClr val="FFFFFF"/>
                </a:solidFill>
                <a:latin typeface="Georgia"/>
                <a:cs typeface="Georgia"/>
              </a:rPr>
              <a:t> </a:t>
            </a:r>
            <a:r>
              <a:rPr sz="2000" spc="-20" dirty="0">
                <a:solidFill>
                  <a:srgbClr val="FFFFFF"/>
                </a:solidFill>
                <a:latin typeface="Georgia"/>
                <a:cs typeface="Georgia"/>
              </a:rPr>
              <a:t>υποχρεωτική</a:t>
            </a:r>
            <a:r>
              <a:rPr sz="2000" spc="-70" dirty="0">
                <a:solidFill>
                  <a:srgbClr val="FFFFFF"/>
                </a:solidFill>
                <a:latin typeface="Georgia"/>
                <a:cs typeface="Georgia"/>
              </a:rPr>
              <a:t> </a:t>
            </a:r>
            <a:r>
              <a:rPr sz="2000" dirty="0">
                <a:solidFill>
                  <a:srgbClr val="FFFFFF"/>
                </a:solidFill>
                <a:latin typeface="Georgia"/>
                <a:cs typeface="Georgia"/>
              </a:rPr>
              <a:t>τόσο</a:t>
            </a:r>
            <a:r>
              <a:rPr sz="2000" spc="-75" dirty="0">
                <a:solidFill>
                  <a:srgbClr val="FFFFFF"/>
                </a:solidFill>
                <a:latin typeface="Georgia"/>
                <a:cs typeface="Georgia"/>
              </a:rPr>
              <a:t> </a:t>
            </a:r>
            <a:r>
              <a:rPr sz="2000" spc="-15" dirty="0">
                <a:solidFill>
                  <a:srgbClr val="FFFFFF"/>
                </a:solidFill>
                <a:latin typeface="Georgia"/>
                <a:cs typeface="Georgia"/>
              </a:rPr>
              <a:t>κατά</a:t>
            </a:r>
            <a:r>
              <a:rPr sz="2000" spc="-55" dirty="0">
                <a:solidFill>
                  <a:srgbClr val="FFFFFF"/>
                </a:solidFill>
                <a:latin typeface="Georgia"/>
                <a:cs typeface="Georgia"/>
              </a:rPr>
              <a:t> </a:t>
            </a:r>
            <a:r>
              <a:rPr sz="2000" spc="15" dirty="0">
                <a:solidFill>
                  <a:srgbClr val="FFFFFF"/>
                </a:solidFill>
                <a:latin typeface="Georgia"/>
                <a:cs typeface="Georgia"/>
              </a:rPr>
              <a:t>το</a:t>
            </a:r>
            <a:r>
              <a:rPr sz="2000" spc="-60" dirty="0">
                <a:solidFill>
                  <a:srgbClr val="FFFFFF"/>
                </a:solidFill>
                <a:latin typeface="Georgia"/>
                <a:cs typeface="Georgia"/>
              </a:rPr>
              <a:t> </a:t>
            </a:r>
            <a:r>
              <a:rPr sz="2000" spc="-30" dirty="0">
                <a:solidFill>
                  <a:srgbClr val="FFFFFF"/>
                </a:solidFill>
                <a:latin typeface="Georgia"/>
                <a:cs typeface="Georgia"/>
              </a:rPr>
              <a:t>σχεδιασμό</a:t>
            </a:r>
            <a:r>
              <a:rPr sz="2000" spc="-75" dirty="0">
                <a:solidFill>
                  <a:srgbClr val="FFFFFF"/>
                </a:solidFill>
                <a:latin typeface="Georgia"/>
                <a:cs typeface="Georgia"/>
              </a:rPr>
              <a:t> </a:t>
            </a:r>
            <a:r>
              <a:rPr sz="2000" spc="25" dirty="0">
                <a:solidFill>
                  <a:srgbClr val="FFFFFF"/>
                </a:solidFill>
                <a:latin typeface="Georgia"/>
                <a:cs typeface="Georgia"/>
              </a:rPr>
              <a:t>των</a:t>
            </a:r>
            <a:r>
              <a:rPr sz="2000" spc="-55" dirty="0">
                <a:solidFill>
                  <a:srgbClr val="FFFFFF"/>
                </a:solidFill>
                <a:latin typeface="Georgia"/>
                <a:cs typeface="Georgia"/>
              </a:rPr>
              <a:t> </a:t>
            </a:r>
            <a:r>
              <a:rPr sz="2000" spc="-10" dirty="0">
                <a:solidFill>
                  <a:srgbClr val="FFFFFF"/>
                </a:solidFill>
                <a:latin typeface="Georgia"/>
                <a:cs typeface="Georgia"/>
              </a:rPr>
              <a:t>εκπαιδευτικών  </a:t>
            </a:r>
            <a:r>
              <a:rPr sz="2000" spc="-35" dirty="0">
                <a:solidFill>
                  <a:srgbClr val="FFFFFF"/>
                </a:solidFill>
                <a:latin typeface="Georgia"/>
                <a:cs typeface="Georgia"/>
              </a:rPr>
              <a:t>προγραμμάτων </a:t>
            </a:r>
            <a:r>
              <a:rPr sz="2000" spc="-30" dirty="0">
                <a:solidFill>
                  <a:srgbClr val="FFFFFF"/>
                </a:solidFill>
                <a:latin typeface="Georgia"/>
                <a:cs typeface="Georgia"/>
              </a:rPr>
              <a:t>και </a:t>
            </a:r>
            <a:r>
              <a:rPr sz="2000" spc="10" dirty="0">
                <a:solidFill>
                  <a:srgbClr val="FFFFFF"/>
                </a:solidFill>
                <a:latin typeface="Georgia"/>
                <a:cs typeface="Georgia"/>
              </a:rPr>
              <a:t>του </a:t>
            </a:r>
            <a:r>
              <a:rPr sz="2000" spc="-15" dirty="0">
                <a:solidFill>
                  <a:srgbClr val="FFFFFF"/>
                </a:solidFill>
                <a:latin typeface="Georgia"/>
                <a:cs typeface="Georgia"/>
              </a:rPr>
              <a:t>εκπαιδευτικού </a:t>
            </a:r>
            <a:r>
              <a:rPr sz="2000" spc="-10" dirty="0">
                <a:solidFill>
                  <a:srgbClr val="FFFFFF"/>
                </a:solidFill>
                <a:latin typeface="Georgia"/>
                <a:cs typeface="Georgia"/>
              </a:rPr>
              <a:t>υλικού όσο </a:t>
            </a:r>
            <a:r>
              <a:rPr sz="2000" spc="-30" dirty="0">
                <a:solidFill>
                  <a:srgbClr val="FFFFFF"/>
                </a:solidFill>
                <a:latin typeface="Georgia"/>
                <a:cs typeface="Georgia"/>
              </a:rPr>
              <a:t>και </a:t>
            </a:r>
            <a:r>
              <a:rPr sz="2000" spc="-15" dirty="0">
                <a:solidFill>
                  <a:srgbClr val="FFFFFF"/>
                </a:solidFill>
                <a:latin typeface="Georgia"/>
                <a:cs typeface="Georgia"/>
              </a:rPr>
              <a:t>κατά την </a:t>
            </a:r>
            <a:r>
              <a:rPr sz="2000" spc="-20" dirty="0">
                <a:solidFill>
                  <a:srgbClr val="FFFFFF"/>
                </a:solidFill>
                <a:latin typeface="Georgia"/>
                <a:cs typeface="Georgia"/>
              </a:rPr>
              <a:t>επιλογή  </a:t>
            </a:r>
            <a:r>
              <a:rPr sz="2000" spc="10" dirty="0">
                <a:solidFill>
                  <a:srgbClr val="FFFFFF"/>
                </a:solidFill>
                <a:latin typeface="Georgia"/>
                <a:cs typeface="Georgia"/>
              </a:rPr>
              <a:t>του </a:t>
            </a:r>
            <a:r>
              <a:rPr sz="2000" spc="-30" dirty="0">
                <a:solidFill>
                  <a:srgbClr val="FFFFFF"/>
                </a:solidFill>
                <a:latin typeface="Georgia"/>
                <a:cs typeface="Georgia"/>
              </a:rPr>
              <a:t>πάσης </a:t>
            </a:r>
            <a:r>
              <a:rPr sz="2000" dirty="0">
                <a:solidFill>
                  <a:srgbClr val="FFFFFF"/>
                </a:solidFill>
                <a:latin typeface="Georgia"/>
                <a:cs typeface="Georgia"/>
              </a:rPr>
              <a:t>φύσεως </a:t>
            </a:r>
            <a:r>
              <a:rPr sz="2000" spc="-25" dirty="0">
                <a:solidFill>
                  <a:srgbClr val="FFFFFF"/>
                </a:solidFill>
                <a:latin typeface="Georgia"/>
                <a:cs typeface="Georgia"/>
              </a:rPr>
              <a:t>εξοπλισμού </a:t>
            </a:r>
            <a:r>
              <a:rPr sz="2000" spc="-10" dirty="0">
                <a:solidFill>
                  <a:srgbClr val="FFFFFF"/>
                </a:solidFill>
                <a:latin typeface="Georgia"/>
                <a:cs typeface="Georgia"/>
              </a:rPr>
              <a:t>(συμβατικού </a:t>
            </a:r>
            <a:r>
              <a:rPr sz="2000" spc="-30" dirty="0">
                <a:solidFill>
                  <a:srgbClr val="FFFFFF"/>
                </a:solidFill>
                <a:latin typeface="Georgia"/>
                <a:cs typeface="Georgia"/>
              </a:rPr>
              <a:t>και </a:t>
            </a:r>
            <a:r>
              <a:rPr sz="2000" spc="-25" dirty="0">
                <a:solidFill>
                  <a:srgbClr val="FFFFFF"/>
                </a:solidFill>
                <a:latin typeface="Georgia"/>
                <a:cs typeface="Georgia"/>
              </a:rPr>
              <a:t>ηλεκτρονικού</a:t>
            </a:r>
            <a:r>
              <a:rPr sz="2000" spc="-25">
                <a:solidFill>
                  <a:srgbClr val="FFFFFF"/>
                </a:solidFill>
                <a:latin typeface="Georgia"/>
                <a:cs typeface="Georgia"/>
              </a:rPr>
              <a:t>),</a:t>
            </a:r>
            <a:r>
              <a:rPr sz="2000" spc="-360">
                <a:solidFill>
                  <a:srgbClr val="FFFFFF"/>
                </a:solidFill>
                <a:latin typeface="Georgia"/>
                <a:cs typeface="Georgia"/>
              </a:rPr>
              <a:t> </a:t>
            </a:r>
            <a:r>
              <a:rPr sz="2000" spc="25" smtClean="0">
                <a:solidFill>
                  <a:srgbClr val="FFFFFF"/>
                </a:solidFill>
                <a:latin typeface="Georgia"/>
                <a:cs typeface="Georgia"/>
              </a:rPr>
              <a:t>των</a:t>
            </a:r>
            <a:r>
              <a:rPr lang="el-GR" sz="2000" spc="25" dirty="0" smtClean="0">
                <a:solidFill>
                  <a:srgbClr val="FFFFFF"/>
                </a:solidFill>
                <a:latin typeface="Georgia"/>
                <a:cs typeface="Georgia"/>
              </a:rPr>
              <a:t> </a:t>
            </a:r>
            <a:r>
              <a:rPr sz="2000" spc="-10" smtClean="0">
                <a:solidFill>
                  <a:srgbClr val="FFFFFF"/>
                </a:solidFill>
                <a:latin typeface="Georgia"/>
                <a:cs typeface="Georgia"/>
              </a:rPr>
              <a:t>κτιριακών</a:t>
            </a:r>
            <a:r>
              <a:rPr sz="2000" spc="-95" smtClean="0">
                <a:solidFill>
                  <a:srgbClr val="FFFFFF"/>
                </a:solidFill>
                <a:latin typeface="Georgia"/>
                <a:cs typeface="Georgia"/>
              </a:rPr>
              <a:t> </a:t>
            </a:r>
            <a:r>
              <a:rPr sz="2000" spc="-10" dirty="0">
                <a:solidFill>
                  <a:srgbClr val="FFFFFF"/>
                </a:solidFill>
                <a:latin typeface="Georgia"/>
                <a:cs typeface="Georgia"/>
              </a:rPr>
              <a:t>υποδομών</a:t>
            </a:r>
            <a:r>
              <a:rPr sz="2000" spc="-70" dirty="0">
                <a:solidFill>
                  <a:srgbClr val="FFFFFF"/>
                </a:solidFill>
                <a:latin typeface="Georgia"/>
                <a:cs typeface="Georgia"/>
              </a:rPr>
              <a:t> </a:t>
            </a:r>
            <a:r>
              <a:rPr sz="2000" spc="-15" dirty="0">
                <a:solidFill>
                  <a:srgbClr val="FFFFFF"/>
                </a:solidFill>
                <a:latin typeface="Georgia"/>
                <a:cs typeface="Georgia"/>
              </a:rPr>
              <a:t>αλλά</a:t>
            </a:r>
            <a:r>
              <a:rPr sz="2000" spc="-40" dirty="0">
                <a:solidFill>
                  <a:srgbClr val="FFFFFF"/>
                </a:solidFill>
                <a:latin typeface="Georgia"/>
                <a:cs typeface="Georgia"/>
              </a:rPr>
              <a:t> </a:t>
            </a:r>
            <a:r>
              <a:rPr sz="2000" spc="-30" dirty="0">
                <a:solidFill>
                  <a:srgbClr val="FFFFFF"/>
                </a:solidFill>
                <a:latin typeface="Georgia"/>
                <a:cs typeface="Georgia"/>
              </a:rPr>
              <a:t>και</a:t>
            </a:r>
            <a:r>
              <a:rPr sz="2000" spc="-45" dirty="0">
                <a:solidFill>
                  <a:srgbClr val="FFFFFF"/>
                </a:solidFill>
                <a:latin typeface="Georgia"/>
                <a:cs typeface="Georgia"/>
              </a:rPr>
              <a:t> </a:t>
            </a:r>
            <a:r>
              <a:rPr sz="2000" spc="-15" dirty="0">
                <a:solidFill>
                  <a:srgbClr val="FFFFFF"/>
                </a:solidFill>
                <a:latin typeface="Georgia"/>
                <a:cs typeface="Georgia"/>
              </a:rPr>
              <a:t>κατά</a:t>
            </a:r>
            <a:r>
              <a:rPr sz="2000" spc="-70" dirty="0">
                <a:solidFill>
                  <a:srgbClr val="FFFFFF"/>
                </a:solidFill>
                <a:latin typeface="Georgia"/>
                <a:cs typeface="Georgia"/>
              </a:rPr>
              <a:t> </a:t>
            </a:r>
            <a:r>
              <a:rPr sz="2000" spc="-15" dirty="0">
                <a:solidFill>
                  <a:srgbClr val="FFFFFF"/>
                </a:solidFill>
                <a:latin typeface="Georgia"/>
                <a:cs typeface="Georgia"/>
              </a:rPr>
              <a:t>την</a:t>
            </a:r>
            <a:r>
              <a:rPr sz="2000" spc="-45" dirty="0">
                <a:solidFill>
                  <a:srgbClr val="FFFFFF"/>
                </a:solidFill>
                <a:latin typeface="Georgia"/>
                <a:cs typeface="Georgia"/>
              </a:rPr>
              <a:t> </a:t>
            </a:r>
            <a:r>
              <a:rPr sz="2000" spc="-25" dirty="0">
                <a:solidFill>
                  <a:srgbClr val="FFFFFF"/>
                </a:solidFill>
                <a:latin typeface="Georgia"/>
                <a:cs typeface="Georgia"/>
              </a:rPr>
              <a:t>ανάπτυξη</a:t>
            </a:r>
            <a:r>
              <a:rPr sz="2000" spc="-60" dirty="0">
                <a:solidFill>
                  <a:srgbClr val="FFFFFF"/>
                </a:solidFill>
                <a:latin typeface="Georgia"/>
                <a:cs typeface="Georgia"/>
              </a:rPr>
              <a:t> </a:t>
            </a:r>
            <a:r>
              <a:rPr sz="2000" dirty="0">
                <a:solidFill>
                  <a:srgbClr val="FFFFFF"/>
                </a:solidFill>
                <a:latin typeface="Georgia"/>
                <a:cs typeface="Georgia"/>
              </a:rPr>
              <a:t>όλων</a:t>
            </a:r>
            <a:r>
              <a:rPr sz="2000" spc="-55" dirty="0">
                <a:solidFill>
                  <a:srgbClr val="FFFFFF"/>
                </a:solidFill>
                <a:latin typeface="Georgia"/>
                <a:cs typeface="Georgia"/>
              </a:rPr>
              <a:t> </a:t>
            </a:r>
            <a:r>
              <a:rPr sz="2000" spc="25" dirty="0">
                <a:solidFill>
                  <a:srgbClr val="FFFFFF"/>
                </a:solidFill>
                <a:latin typeface="Georgia"/>
                <a:cs typeface="Georgia"/>
              </a:rPr>
              <a:t>των</a:t>
            </a:r>
            <a:r>
              <a:rPr sz="2000" spc="-55" dirty="0">
                <a:solidFill>
                  <a:srgbClr val="FFFFFF"/>
                </a:solidFill>
                <a:latin typeface="Georgia"/>
                <a:cs typeface="Georgia"/>
              </a:rPr>
              <a:t> </a:t>
            </a:r>
            <a:r>
              <a:rPr sz="2000" dirty="0">
                <a:solidFill>
                  <a:srgbClr val="FFFFFF"/>
                </a:solidFill>
                <a:latin typeface="Georgia"/>
                <a:cs typeface="Georgia"/>
              </a:rPr>
              <a:t>πολιτικών</a:t>
            </a:r>
            <a:r>
              <a:rPr sz="2000" spc="-65" dirty="0">
                <a:solidFill>
                  <a:srgbClr val="FFFFFF"/>
                </a:solidFill>
                <a:latin typeface="Georgia"/>
                <a:cs typeface="Georgia"/>
              </a:rPr>
              <a:t> </a:t>
            </a:r>
            <a:r>
              <a:rPr sz="2000" spc="-30" dirty="0">
                <a:solidFill>
                  <a:srgbClr val="FFFFFF"/>
                </a:solidFill>
                <a:latin typeface="Georgia"/>
                <a:cs typeface="Georgia"/>
              </a:rPr>
              <a:t>και  </a:t>
            </a:r>
            <a:r>
              <a:rPr sz="2000" spc="-20" dirty="0">
                <a:solidFill>
                  <a:srgbClr val="FFFFFF"/>
                </a:solidFill>
                <a:latin typeface="Georgia"/>
                <a:cs typeface="Georgia"/>
              </a:rPr>
              <a:t>διαδικασιών </a:t>
            </a:r>
            <a:r>
              <a:rPr sz="2000" spc="25" dirty="0">
                <a:solidFill>
                  <a:srgbClr val="FFFFFF"/>
                </a:solidFill>
                <a:latin typeface="Georgia"/>
                <a:cs typeface="Georgia"/>
              </a:rPr>
              <a:t>των </a:t>
            </a:r>
            <a:r>
              <a:rPr sz="2000" spc="-155" dirty="0">
                <a:solidFill>
                  <a:srgbClr val="FFFFFF"/>
                </a:solidFill>
                <a:latin typeface="Georgia"/>
                <a:cs typeface="Georgia"/>
              </a:rPr>
              <a:t>ΣΜΕΑΕ </a:t>
            </a:r>
            <a:r>
              <a:rPr sz="2000" spc="-30" dirty="0">
                <a:solidFill>
                  <a:srgbClr val="FFFFFF"/>
                </a:solidFill>
                <a:latin typeface="Georgia"/>
                <a:cs typeface="Georgia"/>
              </a:rPr>
              <a:t>και</a:t>
            </a:r>
            <a:r>
              <a:rPr sz="2000" spc="-125" dirty="0">
                <a:solidFill>
                  <a:srgbClr val="FFFFFF"/>
                </a:solidFill>
                <a:latin typeface="Georgia"/>
                <a:cs typeface="Georgia"/>
              </a:rPr>
              <a:t> </a:t>
            </a:r>
            <a:r>
              <a:rPr sz="2000" spc="-175" dirty="0">
                <a:solidFill>
                  <a:srgbClr val="FFFFFF"/>
                </a:solidFill>
                <a:latin typeface="Georgia"/>
                <a:cs typeface="Georgia"/>
              </a:rPr>
              <a:t>ΚΕΔΔΥ.</a:t>
            </a:r>
            <a:endParaRPr sz="2000">
              <a:latin typeface="Georgia"/>
              <a:cs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051" y="1524000"/>
            <a:ext cx="10758031" cy="4343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5658988" y="452627"/>
            <a:ext cx="5458078" cy="955548"/>
          </a:xfrm>
          <a:prstGeom prst="rect">
            <a:avLst/>
          </a:prstGeom>
          <a:blipFill>
            <a:blip r:embed="rId4" cstate="print"/>
            <a:stretch>
              <a:fillRect/>
            </a:stretch>
          </a:blipFill>
        </p:spPr>
        <p:txBody>
          <a:bodyPr wrap="square" lIns="0" tIns="0" rIns="0" bIns="0" rtlCol="0"/>
          <a:lstStyle/>
          <a:p>
            <a:r>
              <a:rPr lang="el-GR" dirty="0" smtClean="0"/>
              <a:t>» </a:t>
            </a:r>
            <a:endParaRPr/>
          </a:p>
        </p:txBody>
      </p:sp>
      <p:sp>
        <p:nvSpPr>
          <p:cNvPr id="7" name="object 7"/>
          <p:cNvSpPr txBox="1"/>
          <p:nvPr/>
        </p:nvSpPr>
        <p:spPr>
          <a:xfrm>
            <a:off x="654201" y="1577466"/>
            <a:ext cx="9855638" cy="4688976"/>
          </a:xfrm>
          <a:prstGeom prst="rect">
            <a:avLst/>
          </a:prstGeom>
        </p:spPr>
        <p:txBody>
          <a:bodyPr vert="horz" wrap="square" lIns="0" tIns="104140" rIns="0" bIns="0" rtlCol="0">
            <a:spAutoFit/>
          </a:bodyPr>
          <a:lstStyle/>
          <a:p>
            <a:pPr marL="304800" marR="5080" indent="-292735" algn="just">
              <a:lnSpc>
                <a:spcPct val="80000"/>
              </a:lnSpc>
              <a:spcBef>
                <a:spcPts val="820"/>
              </a:spcBef>
            </a:pPr>
            <a:r>
              <a:rPr sz="2100" spc="395" smtClean="0">
                <a:solidFill>
                  <a:srgbClr val="71A276"/>
                </a:solidFill>
                <a:latin typeface="Arial"/>
                <a:cs typeface="Arial"/>
              </a:rPr>
              <a:t></a:t>
            </a:r>
            <a:r>
              <a:rPr lang="el-GR" sz="2800" dirty="0" smtClean="0">
                <a:solidFill>
                  <a:schemeClr val="accent3">
                    <a:lumMod val="75000"/>
                  </a:schemeClr>
                </a:solidFill>
              </a:rPr>
              <a:t>Κέντρα </a:t>
            </a:r>
            <a:r>
              <a:rPr lang="el-GR" sz="2800" dirty="0" smtClean="0">
                <a:solidFill>
                  <a:schemeClr val="accent3">
                    <a:lumMod val="75000"/>
                  </a:schemeClr>
                </a:solidFill>
              </a:rPr>
              <a:t>Διάγνωσης, Αξιολόγησης και </a:t>
            </a:r>
            <a:r>
              <a:rPr lang="el-GR" sz="2800" dirty="0" smtClean="0">
                <a:solidFill>
                  <a:schemeClr val="accent3">
                    <a:lumMod val="75000"/>
                  </a:schemeClr>
                </a:solidFill>
              </a:rPr>
              <a:t>Υποστήριξης ΚΔΑΥ</a:t>
            </a:r>
            <a:r>
              <a:rPr lang="el-GR" sz="2800" spc="395" dirty="0" smtClean="0">
                <a:solidFill>
                  <a:schemeClr val="accent3">
                    <a:lumMod val="75000"/>
                  </a:schemeClr>
                </a:solidFill>
                <a:cs typeface="Arial"/>
              </a:rPr>
              <a:t>-</a:t>
            </a:r>
            <a:r>
              <a:rPr lang="el-GR" sz="2800" dirty="0" smtClean="0">
                <a:solidFill>
                  <a:schemeClr val="accent3">
                    <a:lumMod val="75000"/>
                  </a:schemeClr>
                </a:solidFill>
              </a:rPr>
              <a:t>Κέντρα </a:t>
            </a:r>
            <a:r>
              <a:rPr lang="el-GR" sz="3200" dirty="0" err="1" smtClean="0">
                <a:solidFill>
                  <a:schemeClr val="accent3">
                    <a:lumMod val="75000"/>
                  </a:schemeClr>
                </a:solidFill>
              </a:rPr>
              <a:t>Διαφοροδιάγνωσης</a:t>
            </a:r>
            <a:r>
              <a:rPr lang="el-GR" sz="3200" dirty="0" smtClean="0">
                <a:solidFill>
                  <a:schemeClr val="accent3">
                    <a:lumMod val="75000"/>
                  </a:schemeClr>
                </a:solidFill>
              </a:rPr>
              <a:t> Διάγνωσης και </a:t>
            </a:r>
            <a:r>
              <a:rPr lang="el-GR" sz="3200" dirty="0" smtClean="0">
                <a:solidFill>
                  <a:schemeClr val="accent3">
                    <a:lumMod val="75000"/>
                  </a:schemeClr>
                </a:solidFill>
              </a:rPr>
              <a:t>Υποστήριξης ΚΕΔΔΥ</a:t>
            </a:r>
          </a:p>
          <a:p>
            <a:pPr marL="304800" marR="5080" indent="-292735" algn="just">
              <a:lnSpc>
                <a:spcPct val="80000"/>
              </a:lnSpc>
              <a:spcBef>
                <a:spcPts val="820"/>
              </a:spcBef>
            </a:pPr>
            <a:r>
              <a:rPr sz="3000" spc="-60" smtClean="0">
                <a:solidFill>
                  <a:schemeClr val="accent2">
                    <a:lumMod val="75000"/>
                  </a:schemeClr>
                </a:solidFill>
                <a:latin typeface="Georgia"/>
                <a:cs typeface="Georgia"/>
              </a:rPr>
              <a:t>Διαφορική </a:t>
            </a:r>
            <a:r>
              <a:rPr sz="3000" spc="-20" dirty="0">
                <a:solidFill>
                  <a:schemeClr val="accent2">
                    <a:lumMod val="75000"/>
                  </a:schemeClr>
                </a:solidFill>
                <a:latin typeface="Georgia"/>
                <a:cs typeface="Georgia"/>
              </a:rPr>
              <a:t>διάγνωση </a:t>
            </a:r>
            <a:r>
              <a:rPr sz="3000" spc="-85" dirty="0">
                <a:solidFill>
                  <a:srgbClr val="FFFFFF"/>
                </a:solidFill>
                <a:latin typeface="Georgia"/>
                <a:cs typeface="Georgia"/>
              </a:rPr>
              <a:t>ή </a:t>
            </a:r>
            <a:r>
              <a:rPr sz="3000" spc="-30" dirty="0">
                <a:solidFill>
                  <a:schemeClr val="accent2">
                    <a:lumMod val="75000"/>
                  </a:schemeClr>
                </a:solidFill>
                <a:latin typeface="Georgia"/>
                <a:cs typeface="Georgia"/>
              </a:rPr>
              <a:t>διαφοροδιάγνωση</a:t>
            </a:r>
            <a:r>
              <a:rPr sz="3000" spc="-30" dirty="0">
                <a:solidFill>
                  <a:srgbClr val="FFFFFF"/>
                </a:solidFill>
                <a:latin typeface="Georgia"/>
                <a:cs typeface="Georgia"/>
              </a:rPr>
              <a:t>  </a:t>
            </a:r>
            <a:r>
              <a:rPr sz="3000" spc="-150" dirty="0">
                <a:solidFill>
                  <a:srgbClr val="FFFFFF"/>
                </a:solidFill>
                <a:latin typeface="Georgia"/>
                <a:cs typeface="Georgia"/>
              </a:rPr>
              <a:t>είναι </a:t>
            </a:r>
            <a:r>
              <a:rPr sz="3000" spc="-85" dirty="0">
                <a:solidFill>
                  <a:srgbClr val="FFFFFF"/>
                </a:solidFill>
                <a:latin typeface="Georgia"/>
                <a:cs typeface="Georgia"/>
              </a:rPr>
              <a:t>η </a:t>
            </a:r>
            <a:r>
              <a:rPr sz="3000" spc="-15" dirty="0">
                <a:solidFill>
                  <a:srgbClr val="FFFFFF"/>
                </a:solidFill>
                <a:latin typeface="Georgia"/>
                <a:cs typeface="Georgia"/>
              </a:rPr>
              <a:t>διαγνωστική  </a:t>
            </a:r>
            <a:r>
              <a:rPr sz="3000" spc="-45" dirty="0">
                <a:solidFill>
                  <a:srgbClr val="FFFFFF"/>
                </a:solidFill>
                <a:latin typeface="Georgia"/>
                <a:cs typeface="Georgia"/>
              </a:rPr>
              <a:t>διαδικασία </a:t>
            </a:r>
            <a:r>
              <a:rPr sz="3000" spc="-20" dirty="0">
                <a:solidFill>
                  <a:srgbClr val="FFFFFF"/>
                </a:solidFill>
                <a:latin typeface="Georgia"/>
                <a:cs typeface="Georgia"/>
              </a:rPr>
              <a:t>μέσω της  </a:t>
            </a:r>
            <a:r>
              <a:rPr sz="3000" spc="-40" dirty="0">
                <a:solidFill>
                  <a:srgbClr val="FFFFFF"/>
                </a:solidFill>
                <a:latin typeface="Georgia"/>
                <a:cs typeface="Georgia"/>
              </a:rPr>
              <a:t>οποίας </a:t>
            </a:r>
            <a:r>
              <a:rPr sz="3000" spc="-25" dirty="0">
                <a:solidFill>
                  <a:srgbClr val="FFFFFF"/>
                </a:solidFill>
                <a:latin typeface="Georgia"/>
                <a:cs typeface="Georgia"/>
              </a:rPr>
              <a:t>αποκλείονται </a:t>
            </a:r>
            <a:r>
              <a:rPr sz="3000" spc="-50" dirty="0">
                <a:solidFill>
                  <a:srgbClr val="FFFFFF"/>
                </a:solidFill>
                <a:latin typeface="Georgia"/>
                <a:cs typeface="Georgia"/>
              </a:rPr>
              <a:t>παθήσεις </a:t>
            </a:r>
            <a:r>
              <a:rPr sz="3000" spc="-95" dirty="0">
                <a:solidFill>
                  <a:srgbClr val="FFFFFF"/>
                </a:solidFill>
                <a:latin typeface="Georgia"/>
                <a:cs typeface="Georgia"/>
              </a:rPr>
              <a:t>με  </a:t>
            </a:r>
            <a:r>
              <a:rPr sz="3000" spc="-55" dirty="0">
                <a:solidFill>
                  <a:srgbClr val="FFFFFF"/>
                </a:solidFill>
                <a:latin typeface="Georgia"/>
                <a:cs typeface="Georgia"/>
              </a:rPr>
              <a:t>παρόμοια </a:t>
            </a:r>
            <a:r>
              <a:rPr sz="3000" spc="-10" dirty="0">
                <a:solidFill>
                  <a:srgbClr val="FFFFFF"/>
                </a:solidFill>
                <a:latin typeface="Georgia"/>
                <a:cs typeface="Georgia"/>
              </a:rPr>
              <a:t>συμπτώματα </a:t>
            </a:r>
            <a:r>
              <a:rPr sz="3000" spc="20" dirty="0">
                <a:solidFill>
                  <a:srgbClr val="FFFFFF"/>
                </a:solidFill>
                <a:latin typeface="Georgia"/>
                <a:cs typeface="Georgia"/>
              </a:rPr>
              <a:t>ώστε </a:t>
            </a:r>
            <a:r>
              <a:rPr sz="3000" spc="-50" dirty="0">
                <a:solidFill>
                  <a:srgbClr val="FFFFFF"/>
                </a:solidFill>
                <a:latin typeface="Georgia"/>
                <a:cs typeface="Georgia"/>
              </a:rPr>
              <a:t>να  καταλήξουμε </a:t>
            </a:r>
            <a:r>
              <a:rPr sz="3000" spc="-15" dirty="0">
                <a:solidFill>
                  <a:srgbClr val="FFFFFF"/>
                </a:solidFill>
                <a:latin typeface="Georgia"/>
                <a:cs typeface="Georgia"/>
              </a:rPr>
              <a:t>στην </a:t>
            </a:r>
            <a:r>
              <a:rPr sz="3000" spc="-35" dirty="0">
                <a:solidFill>
                  <a:srgbClr val="FFFFFF"/>
                </a:solidFill>
                <a:latin typeface="Georgia"/>
                <a:cs typeface="Georgia"/>
              </a:rPr>
              <a:t>επικρατέστερη  </a:t>
            </a:r>
            <a:r>
              <a:rPr sz="3000" spc="-40" dirty="0">
                <a:solidFill>
                  <a:srgbClr val="FFFFFF"/>
                </a:solidFill>
                <a:latin typeface="Georgia"/>
                <a:cs typeface="Georgia"/>
              </a:rPr>
              <a:t>διάγνωση.</a:t>
            </a:r>
            <a:r>
              <a:rPr sz="3000" spc="640" dirty="0">
                <a:solidFill>
                  <a:srgbClr val="FFFFFF"/>
                </a:solidFill>
                <a:latin typeface="Georgia"/>
                <a:cs typeface="Georgia"/>
              </a:rPr>
              <a:t> </a:t>
            </a:r>
            <a:r>
              <a:rPr sz="3000" spc="-390" dirty="0">
                <a:solidFill>
                  <a:srgbClr val="FFFFFF"/>
                </a:solidFill>
                <a:latin typeface="Georgia"/>
                <a:cs typeface="Georgia"/>
              </a:rPr>
              <a:t>Η </a:t>
            </a:r>
            <a:r>
              <a:rPr sz="3000" spc="-40" dirty="0">
                <a:solidFill>
                  <a:srgbClr val="FFFFFF"/>
                </a:solidFill>
                <a:latin typeface="Georgia"/>
                <a:cs typeface="Georgia"/>
              </a:rPr>
              <a:t>διαφορική </a:t>
            </a:r>
            <a:r>
              <a:rPr sz="3000" spc="-20" dirty="0">
                <a:solidFill>
                  <a:srgbClr val="FFFFFF"/>
                </a:solidFill>
                <a:latin typeface="Georgia"/>
                <a:cs typeface="Georgia"/>
              </a:rPr>
              <a:t>διάγνωση  </a:t>
            </a:r>
            <a:r>
              <a:rPr sz="3000" spc="-30" dirty="0">
                <a:solidFill>
                  <a:srgbClr val="FFFFFF"/>
                </a:solidFill>
                <a:latin typeface="Georgia"/>
                <a:cs typeface="Georgia"/>
              </a:rPr>
              <a:t>αποτελεί </a:t>
            </a:r>
            <a:r>
              <a:rPr sz="3000" spc="-65" dirty="0">
                <a:solidFill>
                  <a:srgbClr val="FFFFFF"/>
                </a:solidFill>
                <a:latin typeface="Georgia"/>
                <a:cs typeface="Georgia"/>
              </a:rPr>
              <a:t>μέρος </a:t>
            </a:r>
            <a:r>
              <a:rPr sz="3000" spc="-20" dirty="0">
                <a:solidFill>
                  <a:srgbClr val="FFFFFF"/>
                </a:solidFill>
                <a:latin typeface="Georgia"/>
                <a:cs typeface="Georgia"/>
              </a:rPr>
              <a:t>της </a:t>
            </a:r>
            <a:r>
              <a:rPr sz="3000" spc="-40" dirty="0">
                <a:solidFill>
                  <a:schemeClr val="accent2">
                    <a:lumMod val="75000"/>
                  </a:schemeClr>
                </a:solidFill>
                <a:latin typeface="Georgia"/>
                <a:cs typeface="Georgia"/>
              </a:rPr>
              <a:t>διεπιστημονικής  </a:t>
            </a:r>
            <a:r>
              <a:rPr sz="3000" spc="-55" dirty="0">
                <a:solidFill>
                  <a:schemeClr val="accent2">
                    <a:lumMod val="75000"/>
                  </a:schemeClr>
                </a:solidFill>
                <a:latin typeface="Georgia"/>
                <a:cs typeface="Georgia"/>
              </a:rPr>
              <a:t>αξιολόγησης </a:t>
            </a:r>
            <a:r>
              <a:rPr sz="3000" spc="-95" dirty="0">
                <a:solidFill>
                  <a:srgbClr val="FFFFFF"/>
                </a:solidFill>
                <a:latin typeface="Georgia"/>
                <a:cs typeface="Georgia"/>
              </a:rPr>
              <a:t>με </a:t>
            </a:r>
            <a:r>
              <a:rPr sz="3000" spc="-10" dirty="0">
                <a:solidFill>
                  <a:srgbClr val="FFFFFF"/>
                </a:solidFill>
                <a:latin typeface="Georgia"/>
                <a:cs typeface="Georgia"/>
              </a:rPr>
              <a:t>σκοπό τη </a:t>
            </a:r>
            <a:r>
              <a:rPr sz="3000" spc="-15" dirty="0">
                <a:solidFill>
                  <a:srgbClr val="FFFFFF"/>
                </a:solidFill>
                <a:latin typeface="Georgia"/>
                <a:cs typeface="Georgia"/>
              </a:rPr>
              <a:t>συγκέντρωση </a:t>
            </a:r>
            <a:r>
              <a:rPr sz="3000" spc="40" dirty="0">
                <a:solidFill>
                  <a:srgbClr val="FFFFFF"/>
                </a:solidFill>
                <a:latin typeface="Georgia"/>
                <a:cs typeface="Georgia"/>
              </a:rPr>
              <a:t>των  </a:t>
            </a:r>
            <a:r>
              <a:rPr sz="3000" spc="-35" dirty="0">
                <a:solidFill>
                  <a:srgbClr val="FFFFFF"/>
                </a:solidFill>
                <a:latin typeface="Georgia"/>
                <a:cs typeface="Georgia"/>
              </a:rPr>
              <a:t>αναγκαίων </a:t>
            </a:r>
            <a:r>
              <a:rPr sz="3000" spc="-40" dirty="0">
                <a:solidFill>
                  <a:srgbClr val="FFFFFF"/>
                </a:solidFill>
                <a:latin typeface="Georgia"/>
                <a:cs typeface="Georgia"/>
              </a:rPr>
              <a:t>δεδομένων για </a:t>
            </a:r>
            <a:r>
              <a:rPr sz="3000" spc="30" dirty="0">
                <a:solidFill>
                  <a:srgbClr val="FFFFFF"/>
                </a:solidFill>
                <a:latin typeface="Georgia"/>
                <a:cs typeface="Georgia"/>
              </a:rPr>
              <a:t>το </a:t>
            </a:r>
            <a:r>
              <a:rPr sz="3000" spc="-45" dirty="0">
                <a:solidFill>
                  <a:srgbClr val="FFFFFF"/>
                </a:solidFill>
                <a:latin typeface="Georgia"/>
                <a:cs typeface="Georgia"/>
              </a:rPr>
              <a:t>σχεδιασμό και  </a:t>
            </a:r>
            <a:r>
              <a:rPr sz="3000" spc="-20" dirty="0">
                <a:solidFill>
                  <a:srgbClr val="FFFFFF"/>
                </a:solidFill>
                <a:latin typeface="Georgia"/>
                <a:cs typeface="Georgia"/>
              </a:rPr>
              <a:t>την </a:t>
            </a:r>
            <a:r>
              <a:rPr sz="3000" spc="-60" dirty="0">
                <a:solidFill>
                  <a:srgbClr val="FFFFFF"/>
                </a:solidFill>
                <a:latin typeface="Georgia"/>
                <a:cs typeface="Georgia"/>
              </a:rPr>
              <a:t>εφαρμογή </a:t>
            </a:r>
            <a:r>
              <a:rPr sz="3000" spc="-10" dirty="0">
                <a:solidFill>
                  <a:srgbClr val="FFFFFF"/>
                </a:solidFill>
                <a:latin typeface="Georgia"/>
                <a:cs typeface="Georgia"/>
              </a:rPr>
              <a:t>κατάλληλων </a:t>
            </a:r>
            <a:r>
              <a:rPr sz="3000" spc="-15" dirty="0">
                <a:solidFill>
                  <a:srgbClr val="FFFFFF"/>
                </a:solidFill>
                <a:latin typeface="Georgia"/>
                <a:cs typeface="Georgia"/>
              </a:rPr>
              <a:t>εκπαιδευτικών  </a:t>
            </a:r>
            <a:r>
              <a:rPr sz="3000" spc="-50" dirty="0">
                <a:solidFill>
                  <a:srgbClr val="FFFFFF"/>
                </a:solidFill>
                <a:latin typeface="Georgia"/>
                <a:cs typeface="Georgia"/>
              </a:rPr>
              <a:t>προγραμμάτων </a:t>
            </a:r>
            <a:r>
              <a:rPr sz="3000" spc="-45" dirty="0">
                <a:solidFill>
                  <a:srgbClr val="FFFFFF"/>
                </a:solidFill>
                <a:latin typeface="Georgia"/>
                <a:cs typeface="Georgia"/>
              </a:rPr>
              <a:t>και </a:t>
            </a:r>
            <a:r>
              <a:rPr sz="3000" spc="-20" dirty="0">
                <a:solidFill>
                  <a:srgbClr val="FFFFFF"/>
                </a:solidFill>
                <a:latin typeface="Georgia"/>
                <a:cs typeface="Georgia"/>
              </a:rPr>
              <a:t>την </a:t>
            </a:r>
            <a:r>
              <a:rPr sz="3000" spc="-70" dirty="0">
                <a:solidFill>
                  <a:srgbClr val="FFFFFF"/>
                </a:solidFill>
                <a:latin typeface="Georgia"/>
                <a:cs typeface="Georgia"/>
              </a:rPr>
              <a:t>παροχή </a:t>
            </a:r>
            <a:r>
              <a:rPr sz="3000" spc="-10" dirty="0">
                <a:solidFill>
                  <a:srgbClr val="FFFFFF"/>
                </a:solidFill>
                <a:latin typeface="Georgia"/>
                <a:cs typeface="Georgia"/>
              </a:rPr>
              <a:t>κατάλληλων  </a:t>
            </a:r>
            <a:r>
              <a:rPr sz="3000" spc="-5" dirty="0">
                <a:solidFill>
                  <a:srgbClr val="FFFFFF"/>
                </a:solidFill>
                <a:latin typeface="Georgia"/>
                <a:cs typeface="Georgia"/>
              </a:rPr>
              <a:t>υποστηρικτικών </a:t>
            </a:r>
            <a:r>
              <a:rPr sz="3000" spc="-25" dirty="0">
                <a:solidFill>
                  <a:srgbClr val="FFFFFF"/>
                </a:solidFill>
                <a:latin typeface="Georgia"/>
                <a:cs typeface="Georgia"/>
              </a:rPr>
              <a:t>δομών </a:t>
            </a:r>
            <a:r>
              <a:rPr sz="3000" spc="-45" dirty="0">
                <a:solidFill>
                  <a:srgbClr val="FFFFFF"/>
                </a:solidFill>
                <a:latin typeface="Georgia"/>
                <a:cs typeface="Georgia"/>
              </a:rPr>
              <a:t>και</a:t>
            </a:r>
            <a:r>
              <a:rPr sz="3000" spc="-200" dirty="0">
                <a:solidFill>
                  <a:srgbClr val="FFFFFF"/>
                </a:solidFill>
                <a:latin typeface="Georgia"/>
                <a:cs typeface="Georgia"/>
              </a:rPr>
              <a:t> </a:t>
            </a:r>
            <a:r>
              <a:rPr sz="3000" spc="-45" dirty="0">
                <a:solidFill>
                  <a:srgbClr val="FFFFFF"/>
                </a:solidFill>
                <a:latin typeface="Georgia"/>
                <a:cs typeface="Georgia"/>
              </a:rPr>
              <a:t>υπηρεσιών.</a:t>
            </a:r>
            <a:endParaRPr sz="3000">
              <a:latin typeface="Georgia"/>
              <a:cs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08856" y="914401"/>
            <a:ext cx="9296400" cy="4832092"/>
          </a:xfrm>
          <a:prstGeom prst="rect">
            <a:avLst/>
          </a:prstGeom>
        </p:spPr>
        <p:txBody>
          <a:bodyPr wrap="square">
            <a:spAutoFit/>
          </a:bodyPr>
          <a:lstStyle/>
          <a:p>
            <a:r>
              <a:rPr lang="el-GR" sz="2800" b="1" dirty="0" smtClean="0">
                <a:latin typeface="Garamond" pitchFamily="18" charset="0"/>
              </a:rPr>
              <a:t>Ύστερα από αιώνες αποκλεισμού, καταπίεσης και συστηματικής παραβίασης ατομικών και κοινωνικών τους δικαιωμάτων στο πλαίσιο της εκπαίδευσης οι μαθητές με Αν ΕΕΑ έχουν καταφέρει τις τελευταίες δεκαετίας να αναγνωριστούν θεσμικά και να αποκτήσουν πρόσβαση σε ισότιμη και κατάλληλη εκπαίδευση μέσα από την Ειδική Αγωγή. Οι αλλαγές στην εκπαίδευση των μαθητών με ειδικές ανάγκες δε συνδέονται τόσο με τις ειδικές εκπαιδευτικές τους ανάγκες</a:t>
            </a:r>
            <a:r>
              <a:rPr lang="en-GB" sz="2800" b="1" dirty="0" smtClean="0">
                <a:latin typeface="Garamond" pitchFamily="18" charset="0"/>
              </a:rPr>
              <a:t>,</a:t>
            </a:r>
            <a:r>
              <a:rPr lang="el-GR" sz="2800" b="1" dirty="0" smtClean="0">
                <a:latin typeface="Garamond" pitchFamily="18" charset="0"/>
              </a:rPr>
              <a:t> όσο με </a:t>
            </a:r>
            <a:r>
              <a:rPr lang="el-GR" sz="2800" b="1" u="sng" dirty="0" smtClean="0">
                <a:latin typeface="Garamond" pitchFamily="18" charset="0"/>
              </a:rPr>
              <a:t>εξωγενείς</a:t>
            </a:r>
            <a:r>
              <a:rPr lang="en-GB" sz="2800" b="1" u="sng" dirty="0" smtClean="0">
                <a:latin typeface="Garamond" pitchFamily="18" charset="0"/>
              </a:rPr>
              <a:t> </a:t>
            </a:r>
            <a:r>
              <a:rPr lang="el-GR" sz="2800" b="1" u="sng" dirty="0" smtClean="0">
                <a:latin typeface="Garamond" pitchFamily="18" charset="0"/>
              </a:rPr>
              <a:t>παράγοντες</a:t>
            </a:r>
            <a:r>
              <a:rPr lang="en-GB" sz="2800" b="1" u="sng" dirty="0" smtClean="0">
                <a:latin typeface="Garamond" pitchFamily="18" charset="0"/>
              </a:rPr>
              <a:t>: </a:t>
            </a:r>
            <a:r>
              <a:rPr lang="en-GB" sz="2800" b="1" u="sng" dirty="0" err="1" smtClean="0">
                <a:latin typeface="Garamond" pitchFamily="18" charset="0"/>
              </a:rPr>
              <a:t>κοινωνικούς</a:t>
            </a:r>
            <a:r>
              <a:rPr lang="en-GB" sz="2800" b="1" u="sng" dirty="0" smtClean="0">
                <a:latin typeface="Garamond" pitchFamily="18" charset="0"/>
              </a:rPr>
              <a:t>, </a:t>
            </a:r>
            <a:r>
              <a:rPr lang="en-GB" sz="2800" b="1" u="sng" dirty="0" err="1" smtClean="0">
                <a:latin typeface="Garamond" pitchFamily="18" charset="0"/>
              </a:rPr>
              <a:t>πολιτικούς</a:t>
            </a:r>
            <a:r>
              <a:rPr lang="en-GB" sz="2800" b="1" u="sng" dirty="0" smtClean="0">
                <a:latin typeface="Garamond" pitchFamily="18" charset="0"/>
              </a:rPr>
              <a:t>, </a:t>
            </a:r>
            <a:r>
              <a:rPr lang="en-GB" sz="2800" b="1" u="sng" dirty="0" err="1" smtClean="0">
                <a:latin typeface="Garamond" pitchFamily="18" charset="0"/>
              </a:rPr>
              <a:t>οικονομικούς</a:t>
            </a:r>
            <a:r>
              <a:rPr lang="en-GB" sz="2800" b="1" u="sng" dirty="0" smtClean="0">
                <a:latin typeface="Garamond" pitchFamily="18" charset="0"/>
              </a:rPr>
              <a:t> </a:t>
            </a:r>
            <a:r>
              <a:rPr lang="en-GB" sz="2800" b="1" u="sng" dirty="0" err="1" smtClean="0">
                <a:latin typeface="Garamond" pitchFamily="18" charset="0"/>
              </a:rPr>
              <a:t>παράγοντες</a:t>
            </a:r>
            <a:r>
              <a:rPr lang="en-GB" sz="2800" b="1" u="sng" dirty="0" smtClean="0">
                <a:latin typeface="Garamond" pitchFamily="18" charset="0"/>
              </a:rPr>
              <a:t>,</a:t>
            </a:r>
            <a:r>
              <a:rPr lang="el-GR" sz="2800" b="1" u="sng" dirty="0" smtClean="0">
                <a:latin typeface="Garamond" pitchFamily="18" charset="0"/>
              </a:rPr>
              <a:t> ατομικά, </a:t>
            </a:r>
            <a:r>
              <a:rPr lang="en-GB" sz="2800" b="1" u="sng" dirty="0" err="1" smtClean="0">
                <a:latin typeface="Garamond" pitchFamily="18" charset="0"/>
              </a:rPr>
              <a:t>επαγγελματικά</a:t>
            </a:r>
            <a:r>
              <a:rPr lang="el-GR" sz="2800" b="1" u="sng" dirty="0" smtClean="0">
                <a:latin typeface="Garamond" pitchFamily="18" charset="0"/>
              </a:rPr>
              <a:t> και πολιτικά συμφέροντα</a:t>
            </a:r>
            <a:r>
              <a:rPr lang="en-GB" sz="2800" b="1" dirty="0" smtClean="0">
                <a:latin typeface="Garamond" pitchFamily="18" charset="0"/>
              </a:rPr>
              <a:t> ( </a:t>
            </a:r>
            <a:r>
              <a:rPr lang="en-GB" sz="2800" b="1" dirty="0" err="1" smtClean="0">
                <a:latin typeface="Garamond" pitchFamily="18" charset="0"/>
              </a:rPr>
              <a:t>π.χ</a:t>
            </a:r>
            <a:r>
              <a:rPr lang="en-GB" sz="2800" b="1" dirty="0" smtClean="0">
                <a:latin typeface="Garamond" pitchFamily="18" charset="0"/>
              </a:rPr>
              <a:t> Barton 1992; Tomlinson 1982; Barton and Tomlinson 1984)</a:t>
            </a:r>
            <a:r>
              <a:rPr lang="el-GR" sz="2800" b="1" dirty="0" smtClean="0">
                <a:latin typeface="Garamond" pitchFamily="18" charset="0"/>
              </a:rPr>
              <a:t>.</a:t>
            </a:r>
            <a:endParaRPr lang="en-GB" sz="2800" b="1" dirty="0" smtClean="0">
              <a:latin typeface="Garamond"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3">
                    <a:lumMod val="75000"/>
                  </a:schemeClr>
                </a:solidFill>
              </a:rPr>
              <a:t>ΚΕΣΥ</a:t>
            </a:r>
            <a:endParaRPr lang="el-GR" dirty="0">
              <a:solidFill>
                <a:schemeClr val="accent3">
                  <a:lumMod val="75000"/>
                </a:schemeClr>
              </a:solidFill>
            </a:endParaRPr>
          </a:p>
        </p:txBody>
      </p:sp>
      <p:sp>
        <p:nvSpPr>
          <p:cNvPr id="3" name="2 - Θέση περιεχομένου"/>
          <p:cNvSpPr>
            <a:spLocks noGrp="1"/>
          </p:cNvSpPr>
          <p:nvPr>
            <p:ph idx="1"/>
          </p:nvPr>
        </p:nvSpPr>
        <p:spPr/>
        <p:txBody>
          <a:bodyPr/>
          <a:lstStyle/>
          <a:p>
            <a:r>
              <a:rPr lang="el-GR" dirty="0" smtClean="0">
                <a:solidFill>
                  <a:schemeClr val="accent3">
                    <a:lumMod val="75000"/>
                  </a:schemeClr>
                </a:solidFill>
              </a:rPr>
              <a:t>Κέντρα Εκπαιδευτικής και Συμβουλευτικής Υποστήριξης </a:t>
            </a:r>
            <a:endParaRPr lang="el-GR" dirty="0" smtClean="0">
              <a:solidFill>
                <a:schemeClr val="accent3">
                  <a:lumMod val="75000"/>
                </a:schemeClr>
              </a:solidFill>
            </a:endParaRPr>
          </a:p>
          <a:p>
            <a:r>
              <a:rPr lang="el-GR" u="sng" dirty="0" smtClean="0">
                <a:solidFill>
                  <a:schemeClr val="accent3">
                    <a:lumMod val="75000"/>
                  </a:schemeClr>
                </a:solidFill>
              </a:rPr>
              <a:t>Οι εκπαιδευτικοί των Κ.Ε.Σ.Υ. με εξειδίκευση στην Ειδική Αγωγή και Εκπαίδευση (Ε.Α.Ε.)</a:t>
            </a:r>
            <a:r>
              <a:rPr lang="el-GR" dirty="0" smtClean="0">
                <a:solidFill>
                  <a:schemeClr val="accent3">
                    <a:lumMod val="75000"/>
                  </a:schemeClr>
                </a:solidFill>
              </a:rPr>
              <a:t> μεριμνούν για ζητήματα μαθησιακής αξιολόγησης και υποστήριξης των μαθητών/τριών της περιοχής αρμοδιότητάς τους, καθώς και για την υποστήριξη καινοτόμων διδακτικών πρακτικών και αναβάθμισης συνολικά του εκπαιδευτικού έργου των σχολείων.</a:t>
            </a:r>
            <a:endParaRPr lang="el-GR" dirty="0">
              <a:solidFill>
                <a:schemeClr val="accent3">
                  <a:lumMod val="7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4940" y="9144"/>
            <a:ext cx="9336773" cy="1485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1611" y="1657857"/>
            <a:ext cx="9694413" cy="444994"/>
          </a:xfrm>
          <a:prstGeom prst="rect">
            <a:avLst/>
          </a:prstGeom>
        </p:spPr>
        <p:txBody>
          <a:bodyPr vert="horz" wrap="square" lIns="0" tIns="59690" rIns="0" bIns="0" rtlCol="0">
            <a:spAutoFit/>
          </a:bodyPr>
          <a:lstStyle/>
          <a:p>
            <a:pPr marL="304800" marR="5080" indent="-292735">
              <a:lnSpc>
                <a:spcPts val="3030"/>
              </a:lnSpc>
              <a:spcBef>
                <a:spcPts val="470"/>
              </a:spcBef>
            </a:pPr>
            <a:r>
              <a:rPr sz="1950" spc="370" smtClean="0">
                <a:solidFill>
                  <a:srgbClr val="71A276"/>
                </a:solidFill>
                <a:latin typeface="Arial"/>
                <a:cs typeface="Arial"/>
              </a:rPr>
              <a:t></a:t>
            </a:r>
            <a:r>
              <a:rPr sz="2800" spc="-60" smtClean="0"/>
              <a:t>Σχολικές </a:t>
            </a:r>
            <a:r>
              <a:rPr sz="2800" spc="-90" dirty="0"/>
              <a:t>Μονάδες </a:t>
            </a:r>
            <a:r>
              <a:rPr sz="2800" spc="-75" dirty="0"/>
              <a:t>Ειδικής </a:t>
            </a:r>
            <a:r>
              <a:rPr sz="2800" spc="-50" dirty="0"/>
              <a:t>Αγωγής </a:t>
            </a:r>
            <a:r>
              <a:rPr sz="2800" spc="-70" dirty="0"/>
              <a:t>&amp; </a:t>
            </a:r>
            <a:r>
              <a:rPr sz="2800" spc="-555"/>
              <a:t>Εκπαίδευσης  </a:t>
            </a:r>
            <a:r>
              <a:rPr lang="el-GR" sz="2800" spc="-555" dirty="0" smtClean="0"/>
              <a:t> </a:t>
            </a:r>
            <a:r>
              <a:rPr sz="2800" spc="-150" smtClean="0"/>
              <a:t>(</a:t>
            </a:r>
            <a:r>
              <a:rPr sz="2800" spc="-150" dirty="0"/>
              <a:t>ΣΜΕΑΕ)</a:t>
            </a:r>
            <a:endParaRPr sz="2800">
              <a:latin typeface="Arial"/>
              <a:cs typeface="Arial"/>
            </a:endParaRPr>
          </a:p>
        </p:txBody>
      </p:sp>
      <p:sp>
        <p:nvSpPr>
          <p:cNvPr id="4" name="object 4"/>
          <p:cNvSpPr txBox="1"/>
          <p:nvPr/>
        </p:nvSpPr>
        <p:spPr>
          <a:xfrm>
            <a:off x="993889" y="2458695"/>
            <a:ext cx="3516715" cy="3457357"/>
          </a:xfrm>
          <a:prstGeom prst="rect">
            <a:avLst/>
          </a:prstGeom>
        </p:spPr>
        <p:txBody>
          <a:bodyPr vert="horz" wrap="square" lIns="0" tIns="38100" rIns="0" bIns="0" rtlCol="0">
            <a:spAutoFit/>
          </a:bodyPr>
          <a:lstStyle/>
          <a:p>
            <a:pPr marL="241300" indent="-228600">
              <a:lnSpc>
                <a:spcPct val="100000"/>
              </a:lnSpc>
              <a:spcBef>
                <a:spcPts val="300"/>
              </a:spcBef>
              <a:buClr>
                <a:srgbClr val="AFCCAF"/>
              </a:buClr>
              <a:buSzPct val="89583"/>
              <a:buChar char="•"/>
              <a:tabLst>
                <a:tab pos="241300" algn="l"/>
              </a:tabLst>
            </a:pPr>
            <a:r>
              <a:rPr sz="2400" spc="-35" dirty="0">
                <a:solidFill>
                  <a:schemeClr val="accent2">
                    <a:lumMod val="75000"/>
                  </a:schemeClr>
                </a:solidFill>
                <a:latin typeface="Georgia"/>
                <a:cs typeface="Georgia"/>
              </a:rPr>
              <a:t>Α/ </a:t>
            </a:r>
            <a:r>
              <a:rPr sz="2400" spc="-50" dirty="0">
                <a:solidFill>
                  <a:schemeClr val="accent2">
                    <a:lumMod val="75000"/>
                  </a:schemeClr>
                </a:solidFill>
                <a:latin typeface="Georgia"/>
                <a:cs typeface="Georgia"/>
              </a:rPr>
              <a:t>θμια</a:t>
            </a:r>
            <a:r>
              <a:rPr sz="2400" spc="-114" dirty="0">
                <a:solidFill>
                  <a:schemeClr val="accent2">
                    <a:lumMod val="75000"/>
                  </a:schemeClr>
                </a:solidFill>
                <a:latin typeface="Georgia"/>
                <a:cs typeface="Georgia"/>
              </a:rPr>
              <a:t> </a:t>
            </a:r>
            <a:r>
              <a:rPr sz="2400" spc="-40" dirty="0">
                <a:solidFill>
                  <a:schemeClr val="accent2">
                    <a:lumMod val="75000"/>
                  </a:schemeClr>
                </a:solidFill>
                <a:latin typeface="Georgia"/>
                <a:cs typeface="Georgia"/>
              </a:rPr>
              <a:t>εκπαίδευση</a:t>
            </a:r>
            <a:endParaRPr sz="2400">
              <a:solidFill>
                <a:schemeClr val="accent2">
                  <a:lumMod val="75000"/>
                </a:schemeClr>
              </a:solidFill>
              <a:latin typeface="Georgia"/>
              <a:cs typeface="Georgia"/>
            </a:endParaRPr>
          </a:p>
          <a:p>
            <a:pPr marL="424180" lvl="1" indent="-190500">
              <a:lnSpc>
                <a:spcPct val="100000"/>
              </a:lnSpc>
              <a:spcBef>
                <a:spcPts val="170"/>
              </a:spcBef>
              <a:buClr>
                <a:srgbClr val="A8CDD6"/>
              </a:buClr>
              <a:buFont typeface="Arial"/>
              <a:buChar char=""/>
              <a:tabLst>
                <a:tab pos="424180" algn="l"/>
              </a:tabLst>
            </a:pPr>
            <a:r>
              <a:rPr sz="2000" spc="-50" dirty="0">
                <a:solidFill>
                  <a:schemeClr val="accent2">
                    <a:lumMod val="75000"/>
                  </a:schemeClr>
                </a:solidFill>
                <a:latin typeface="Georgia"/>
                <a:cs typeface="Georgia"/>
              </a:rPr>
              <a:t>Ειδικά</a:t>
            </a:r>
            <a:r>
              <a:rPr sz="2000" spc="-90" dirty="0">
                <a:solidFill>
                  <a:schemeClr val="accent2">
                    <a:lumMod val="75000"/>
                  </a:schemeClr>
                </a:solidFill>
                <a:latin typeface="Georgia"/>
                <a:cs typeface="Georgia"/>
              </a:rPr>
              <a:t> </a:t>
            </a:r>
            <a:r>
              <a:rPr sz="2000" spc="-35" dirty="0">
                <a:solidFill>
                  <a:schemeClr val="accent2">
                    <a:lumMod val="75000"/>
                  </a:schemeClr>
                </a:solidFill>
                <a:latin typeface="Georgia"/>
                <a:cs typeface="Georgia"/>
              </a:rPr>
              <a:t>Νηπιαγωγεία</a:t>
            </a:r>
            <a:endParaRPr sz="2000">
              <a:solidFill>
                <a:schemeClr val="accent2">
                  <a:lumMod val="75000"/>
                </a:schemeClr>
              </a:solidFill>
              <a:latin typeface="Georgia"/>
              <a:cs typeface="Georgia"/>
            </a:endParaRPr>
          </a:p>
          <a:p>
            <a:pPr marL="424180" lvl="1" indent="-190500">
              <a:lnSpc>
                <a:spcPct val="100000"/>
              </a:lnSpc>
              <a:spcBef>
                <a:spcPts val="160"/>
              </a:spcBef>
              <a:buClr>
                <a:srgbClr val="A8CDD6"/>
              </a:buClr>
              <a:buFont typeface="Arial"/>
              <a:buChar char=""/>
              <a:tabLst>
                <a:tab pos="424180" algn="l"/>
              </a:tabLst>
            </a:pPr>
            <a:r>
              <a:rPr sz="2000" spc="-50" dirty="0">
                <a:solidFill>
                  <a:schemeClr val="accent2">
                    <a:lumMod val="75000"/>
                  </a:schemeClr>
                </a:solidFill>
                <a:latin typeface="Georgia"/>
                <a:cs typeface="Georgia"/>
              </a:rPr>
              <a:t>Ειδικά</a:t>
            </a:r>
            <a:r>
              <a:rPr sz="2000" spc="-80" dirty="0">
                <a:solidFill>
                  <a:schemeClr val="accent2">
                    <a:lumMod val="75000"/>
                  </a:schemeClr>
                </a:solidFill>
                <a:latin typeface="Georgia"/>
                <a:cs typeface="Georgia"/>
              </a:rPr>
              <a:t> </a:t>
            </a:r>
            <a:r>
              <a:rPr sz="2000" spc="-50" dirty="0">
                <a:solidFill>
                  <a:schemeClr val="accent2">
                    <a:lumMod val="75000"/>
                  </a:schemeClr>
                </a:solidFill>
                <a:latin typeface="Georgia"/>
                <a:cs typeface="Georgia"/>
              </a:rPr>
              <a:t>Σχολεία</a:t>
            </a:r>
            <a:endParaRPr sz="2000">
              <a:solidFill>
                <a:schemeClr val="accent2">
                  <a:lumMod val="75000"/>
                </a:schemeClr>
              </a:solidFill>
              <a:latin typeface="Georgia"/>
              <a:cs typeface="Georgia"/>
            </a:endParaRPr>
          </a:p>
          <a:p>
            <a:pPr marL="424180" lvl="1" indent="-190500">
              <a:lnSpc>
                <a:spcPct val="100000"/>
              </a:lnSpc>
              <a:spcBef>
                <a:spcPts val="155"/>
              </a:spcBef>
              <a:buClr>
                <a:srgbClr val="A8CDD6"/>
              </a:buClr>
              <a:buFont typeface="Arial"/>
              <a:buChar char=""/>
              <a:tabLst>
                <a:tab pos="424180" algn="l"/>
              </a:tabLst>
            </a:pPr>
            <a:r>
              <a:rPr sz="2000" spc="-50" dirty="0">
                <a:solidFill>
                  <a:schemeClr val="accent2">
                    <a:lumMod val="75000"/>
                  </a:schemeClr>
                </a:solidFill>
                <a:latin typeface="Georgia"/>
                <a:cs typeface="Georgia"/>
              </a:rPr>
              <a:t>Τμήματα</a:t>
            </a:r>
            <a:r>
              <a:rPr sz="2000" spc="-95" dirty="0">
                <a:solidFill>
                  <a:schemeClr val="accent2">
                    <a:lumMod val="75000"/>
                  </a:schemeClr>
                </a:solidFill>
                <a:latin typeface="Georgia"/>
                <a:cs typeface="Georgia"/>
              </a:rPr>
              <a:t> </a:t>
            </a:r>
            <a:r>
              <a:rPr sz="2000" spc="-55" dirty="0">
                <a:solidFill>
                  <a:schemeClr val="accent2">
                    <a:lumMod val="75000"/>
                  </a:schemeClr>
                </a:solidFill>
                <a:latin typeface="Georgia"/>
                <a:cs typeface="Georgia"/>
              </a:rPr>
              <a:t>Ένταξης</a:t>
            </a:r>
            <a:endParaRPr sz="2000">
              <a:solidFill>
                <a:schemeClr val="accent2">
                  <a:lumMod val="75000"/>
                </a:schemeClr>
              </a:solidFill>
              <a:latin typeface="Georgia"/>
              <a:cs typeface="Georgia"/>
            </a:endParaRPr>
          </a:p>
          <a:p>
            <a:pPr marL="424180" lvl="1" indent="-190500">
              <a:lnSpc>
                <a:spcPct val="100000"/>
              </a:lnSpc>
              <a:spcBef>
                <a:spcPts val="170"/>
              </a:spcBef>
              <a:buClr>
                <a:srgbClr val="A8CDD6"/>
              </a:buClr>
              <a:buFont typeface="Arial"/>
              <a:buChar char=""/>
              <a:tabLst>
                <a:tab pos="424180" algn="l"/>
              </a:tabLst>
            </a:pPr>
            <a:r>
              <a:rPr sz="2000" spc="-55" dirty="0">
                <a:solidFill>
                  <a:schemeClr val="accent2">
                    <a:lumMod val="75000"/>
                  </a:schemeClr>
                </a:solidFill>
                <a:latin typeface="Georgia"/>
                <a:cs typeface="Georgia"/>
              </a:rPr>
              <a:t>Παράλληλη</a:t>
            </a:r>
            <a:r>
              <a:rPr sz="2000" spc="-85" dirty="0">
                <a:solidFill>
                  <a:schemeClr val="accent2">
                    <a:lumMod val="75000"/>
                  </a:schemeClr>
                </a:solidFill>
                <a:latin typeface="Georgia"/>
                <a:cs typeface="Georgia"/>
              </a:rPr>
              <a:t> </a:t>
            </a:r>
            <a:r>
              <a:rPr sz="2000" spc="-35" dirty="0">
                <a:solidFill>
                  <a:schemeClr val="accent2">
                    <a:lumMod val="75000"/>
                  </a:schemeClr>
                </a:solidFill>
                <a:latin typeface="Georgia"/>
                <a:cs typeface="Georgia"/>
              </a:rPr>
              <a:t>στήριξη</a:t>
            </a:r>
            <a:endParaRPr sz="2000">
              <a:solidFill>
                <a:schemeClr val="accent2">
                  <a:lumMod val="75000"/>
                </a:schemeClr>
              </a:solidFill>
              <a:latin typeface="Georgia"/>
              <a:cs typeface="Georgia"/>
            </a:endParaRPr>
          </a:p>
          <a:p>
            <a:pPr marL="424180" lvl="1" indent="-190500">
              <a:lnSpc>
                <a:spcPct val="100000"/>
              </a:lnSpc>
              <a:spcBef>
                <a:spcPts val="155"/>
              </a:spcBef>
              <a:buClr>
                <a:srgbClr val="A8CDD6"/>
              </a:buClr>
              <a:buFont typeface="Arial"/>
              <a:buChar char=""/>
              <a:tabLst>
                <a:tab pos="424180" algn="l"/>
              </a:tabLst>
            </a:pPr>
            <a:r>
              <a:rPr sz="2000" spc="-45" dirty="0">
                <a:solidFill>
                  <a:schemeClr val="accent2">
                    <a:lumMod val="75000"/>
                  </a:schemeClr>
                </a:solidFill>
                <a:latin typeface="Georgia"/>
                <a:cs typeface="Georgia"/>
              </a:rPr>
              <a:t>Κατ’ </a:t>
            </a:r>
            <a:r>
              <a:rPr sz="2000" spc="-15" dirty="0">
                <a:solidFill>
                  <a:schemeClr val="accent2">
                    <a:lumMod val="75000"/>
                  </a:schemeClr>
                </a:solidFill>
                <a:latin typeface="Georgia"/>
                <a:cs typeface="Georgia"/>
              </a:rPr>
              <a:t>οίκον</a:t>
            </a:r>
            <a:r>
              <a:rPr sz="2000" spc="-95" dirty="0">
                <a:solidFill>
                  <a:schemeClr val="accent2">
                    <a:lumMod val="75000"/>
                  </a:schemeClr>
                </a:solidFill>
                <a:latin typeface="Georgia"/>
                <a:cs typeface="Georgia"/>
              </a:rPr>
              <a:t> </a:t>
            </a:r>
            <a:r>
              <a:rPr sz="2000" spc="-50" dirty="0">
                <a:solidFill>
                  <a:schemeClr val="accent2">
                    <a:lumMod val="75000"/>
                  </a:schemeClr>
                </a:solidFill>
                <a:latin typeface="Georgia"/>
                <a:cs typeface="Georgia"/>
              </a:rPr>
              <a:t>διδασκαλία</a:t>
            </a:r>
            <a:endParaRPr sz="2000">
              <a:solidFill>
                <a:schemeClr val="accent2">
                  <a:lumMod val="75000"/>
                </a:schemeClr>
              </a:solidFill>
              <a:latin typeface="Georgia"/>
              <a:cs typeface="Georgia"/>
            </a:endParaRPr>
          </a:p>
          <a:p>
            <a:pPr marL="241300" indent="-228600">
              <a:lnSpc>
                <a:spcPct val="100000"/>
              </a:lnSpc>
              <a:spcBef>
                <a:spcPts val="105"/>
              </a:spcBef>
              <a:buClr>
                <a:srgbClr val="AFCCAF"/>
              </a:buClr>
              <a:buSzPct val="89583"/>
              <a:buChar char="•"/>
              <a:tabLst>
                <a:tab pos="241300" algn="l"/>
              </a:tabLst>
            </a:pPr>
            <a:r>
              <a:rPr sz="2400" spc="-30" dirty="0">
                <a:solidFill>
                  <a:schemeClr val="accent2">
                    <a:lumMod val="75000"/>
                  </a:schemeClr>
                </a:solidFill>
                <a:latin typeface="Georgia"/>
                <a:cs typeface="Georgia"/>
              </a:rPr>
              <a:t>Β/ </a:t>
            </a:r>
            <a:r>
              <a:rPr sz="2400" spc="-50" dirty="0">
                <a:solidFill>
                  <a:schemeClr val="accent2">
                    <a:lumMod val="75000"/>
                  </a:schemeClr>
                </a:solidFill>
                <a:latin typeface="Georgia"/>
                <a:cs typeface="Georgia"/>
              </a:rPr>
              <a:t>θμια</a:t>
            </a:r>
            <a:r>
              <a:rPr sz="2400" spc="-125" dirty="0">
                <a:solidFill>
                  <a:schemeClr val="accent2">
                    <a:lumMod val="75000"/>
                  </a:schemeClr>
                </a:solidFill>
                <a:latin typeface="Georgia"/>
                <a:cs typeface="Georgia"/>
              </a:rPr>
              <a:t> </a:t>
            </a:r>
            <a:r>
              <a:rPr sz="2400" spc="-40" dirty="0">
                <a:solidFill>
                  <a:schemeClr val="accent2">
                    <a:lumMod val="75000"/>
                  </a:schemeClr>
                </a:solidFill>
                <a:latin typeface="Georgia"/>
                <a:cs typeface="Georgia"/>
              </a:rPr>
              <a:t>εκπαίδευση</a:t>
            </a:r>
            <a:endParaRPr sz="2400">
              <a:solidFill>
                <a:schemeClr val="accent2">
                  <a:lumMod val="75000"/>
                </a:schemeClr>
              </a:solidFill>
              <a:latin typeface="Georgia"/>
              <a:cs typeface="Georgia"/>
            </a:endParaRPr>
          </a:p>
          <a:p>
            <a:pPr marL="424180" lvl="1" indent="-190500">
              <a:lnSpc>
                <a:spcPct val="100000"/>
              </a:lnSpc>
              <a:spcBef>
                <a:spcPts val="155"/>
              </a:spcBef>
              <a:buClr>
                <a:srgbClr val="A8CDD6"/>
              </a:buClr>
              <a:buFont typeface="Arial"/>
              <a:buChar char=""/>
              <a:tabLst>
                <a:tab pos="424180" algn="l"/>
              </a:tabLst>
            </a:pPr>
            <a:r>
              <a:rPr lang="el-GR" sz="2000" spc="-155" dirty="0" smtClean="0">
                <a:solidFill>
                  <a:schemeClr val="accent2">
                    <a:lumMod val="75000"/>
                  </a:schemeClr>
                </a:solidFill>
                <a:latin typeface="Georgia"/>
                <a:cs typeface="Georgia"/>
              </a:rPr>
              <a:t>ΕΝΕΕΓΥΛ</a:t>
            </a:r>
          </a:p>
          <a:p>
            <a:pPr marL="424180" lvl="1" indent="-190500">
              <a:lnSpc>
                <a:spcPct val="100000"/>
              </a:lnSpc>
              <a:spcBef>
                <a:spcPts val="155"/>
              </a:spcBef>
              <a:buClr>
                <a:srgbClr val="A8CDD6"/>
              </a:buClr>
              <a:buFont typeface="Arial"/>
              <a:buChar char=""/>
              <a:tabLst>
                <a:tab pos="424180" algn="l"/>
              </a:tabLst>
            </a:pPr>
            <a:r>
              <a:rPr sz="2000" spc="-155" smtClean="0">
                <a:solidFill>
                  <a:schemeClr val="accent2">
                    <a:lumMod val="75000"/>
                  </a:schemeClr>
                </a:solidFill>
                <a:latin typeface="Georgia"/>
                <a:cs typeface="Georgia"/>
              </a:rPr>
              <a:t>ΕΕΕΕΚ</a:t>
            </a:r>
            <a:endParaRPr sz="2000">
              <a:solidFill>
                <a:schemeClr val="accent2">
                  <a:lumMod val="75000"/>
                </a:schemeClr>
              </a:solidFill>
              <a:latin typeface="Georgia"/>
              <a:cs typeface="Georgia"/>
            </a:endParaRPr>
          </a:p>
          <a:p>
            <a:pPr marL="424180" lvl="1" indent="-190500">
              <a:lnSpc>
                <a:spcPct val="100000"/>
              </a:lnSpc>
              <a:spcBef>
                <a:spcPts val="170"/>
              </a:spcBef>
              <a:buClr>
                <a:srgbClr val="A8CDD6"/>
              </a:buClr>
              <a:buFont typeface="Arial"/>
              <a:buChar char=""/>
              <a:tabLst>
                <a:tab pos="424180" algn="l"/>
              </a:tabLst>
            </a:pPr>
            <a:r>
              <a:rPr sz="2000" spc="-50" dirty="0">
                <a:solidFill>
                  <a:schemeClr val="accent2">
                    <a:lumMod val="75000"/>
                  </a:schemeClr>
                </a:solidFill>
                <a:latin typeface="Georgia"/>
                <a:cs typeface="Georgia"/>
              </a:rPr>
              <a:t>Τμήματα</a:t>
            </a:r>
            <a:r>
              <a:rPr sz="2000" spc="-95" dirty="0">
                <a:solidFill>
                  <a:schemeClr val="accent2">
                    <a:lumMod val="75000"/>
                  </a:schemeClr>
                </a:solidFill>
                <a:latin typeface="Georgia"/>
                <a:cs typeface="Georgia"/>
              </a:rPr>
              <a:t> </a:t>
            </a:r>
            <a:r>
              <a:rPr sz="2000" spc="-35" dirty="0">
                <a:solidFill>
                  <a:schemeClr val="accent2">
                    <a:lumMod val="75000"/>
                  </a:schemeClr>
                </a:solidFill>
                <a:latin typeface="Georgia"/>
                <a:cs typeface="Georgia"/>
              </a:rPr>
              <a:t>ένταξης</a:t>
            </a:r>
            <a:endParaRPr sz="2000">
              <a:solidFill>
                <a:schemeClr val="accent2">
                  <a:lumMod val="75000"/>
                </a:schemeClr>
              </a:solidFill>
              <a:latin typeface="Georgia"/>
              <a:cs typeface="Georgia"/>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Ωστόσο…</a:t>
            </a:r>
            <a:endParaRPr lang="el-GR" dirty="0"/>
          </a:p>
        </p:txBody>
      </p:sp>
      <p:sp>
        <p:nvSpPr>
          <p:cNvPr id="3" name="2 - Θέση περιεχομένου"/>
          <p:cNvSpPr>
            <a:spLocks noGrp="1"/>
          </p:cNvSpPr>
          <p:nvPr>
            <p:ph idx="1"/>
          </p:nvPr>
        </p:nvSpPr>
        <p:spPr/>
        <p:txBody>
          <a:bodyPr/>
          <a:lstStyle/>
          <a:p>
            <a:pPr>
              <a:buNone/>
            </a:pPr>
            <a:r>
              <a:rPr lang="el-GR" dirty="0" smtClean="0">
                <a:solidFill>
                  <a:schemeClr val="tx1"/>
                </a:solidFill>
              </a:rPr>
              <a:t>Η συνεκπαίδευση οφείλει να καθορίζεται όχι από το είδος της εκπαιδευτικής δομής , όσο με</a:t>
            </a:r>
          </a:p>
          <a:p>
            <a:r>
              <a:rPr lang="el-GR" dirty="0" smtClean="0">
                <a:solidFill>
                  <a:schemeClr val="tx1"/>
                </a:solidFill>
              </a:rPr>
              <a:t>Την ποιότητα της παρεχόμενης εκπαίδευσης</a:t>
            </a:r>
          </a:p>
          <a:p>
            <a:r>
              <a:rPr lang="el-GR" dirty="0" smtClean="0">
                <a:solidFill>
                  <a:schemeClr val="tx1"/>
                </a:solidFill>
              </a:rPr>
              <a:t>Το βαθμό κατάκτησης της γνωστικής και κοινωνικής μάθησης</a:t>
            </a:r>
          </a:p>
          <a:p>
            <a:r>
              <a:rPr lang="el-GR" dirty="0" smtClean="0">
                <a:solidFill>
                  <a:schemeClr val="tx1"/>
                </a:solidFill>
              </a:rPr>
              <a:t>Το βαθμό συμμετοχής του στη σχολική ζωή</a:t>
            </a:r>
            <a:endParaRPr lang="el-GR"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4056" y="1371600"/>
            <a:ext cx="9220200" cy="4572000"/>
          </a:xfrm>
          <a:prstGeom prst="rect">
            <a:avLst/>
          </a:prstGeom>
          <a:solidFill>
            <a:schemeClr val="accent2">
              <a:lumMod val="50000"/>
            </a:schemeClr>
          </a:solidFill>
        </p:spPr>
        <p:txBody>
          <a:bodyPr wrap="square" lIns="0" tIns="0" rIns="0" bIns="0" rtlCol="0"/>
          <a:lstStyle/>
          <a:p>
            <a:endParaRP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object 3"/>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5831995" y="452627"/>
            <a:ext cx="5290652" cy="955548"/>
          </a:xfrm>
          <a:prstGeom prst="rect">
            <a:avLst/>
          </a:prstGeom>
          <a:blipFill>
            <a:blip r:embed="rId3" cstate="prin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lstStyle/>
          <a:p>
            <a:endParaRP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object 7"/>
          <p:cNvSpPr txBox="1"/>
          <p:nvPr/>
        </p:nvSpPr>
        <p:spPr>
          <a:xfrm>
            <a:off x="654200" y="1752600"/>
            <a:ext cx="9648681" cy="3953005"/>
          </a:xfrm>
          <a:prstGeom prst="rect">
            <a:avLst/>
          </a:prstGeom>
        </p:spPr>
        <p:txBody>
          <a:bodyPr vert="horz" wrap="square" lIns="0" tIns="13335" rIns="0" bIns="0" rtlCol="0">
            <a:spAutoFit/>
          </a:bodyPr>
          <a:lstStyle/>
          <a:p>
            <a:pPr marL="304800" marR="339725" indent="-292735">
              <a:lnSpc>
                <a:spcPct val="100000"/>
              </a:lnSpc>
              <a:spcBef>
                <a:spcPts val="105"/>
              </a:spcBef>
            </a:pPr>
            <a:r>
              <a:rPr sz="2250" spc="415">
                <a:solidFill>
                  <a:srgbClr val="71A276"/>
                </a:solidFill>
                <a:latin typeface="Arial"/>
                <a:cs typeface="Arial"/>
              </a:rPr>
              <a:t></a:t>
            </a:r>
            <a:r>
              <a:rPr sz="2250" spc="-229">
                <a:solidFill>
                  <a:srgbClr val="71A276"/>
                </a:solidFill>
                <a:latin typeface="Arial"/>
                <a:cs typeface="Arial"/>
              </a:rPr>
              <a:t> </a:t>
            </a:r>
            <a:r>
              <a:rPr lang="el-GR" sz="3200" spc="-130" dirty="0" smtClean="0">
                <a:solidFill>
                  <a:srgbClr val="FFFFFF"/>
                </a:solidFill>
                <a:latin typeface="Georgia"/>
                <a:cs typeface="Arial"/>
              </a:rPr>
              <a:t>Η </a:t>
            </a:r>
            <a:r>
              <a:rPr sz="3200" spc="-55" smtClean="0">
                <a:solidFill>
                  <a:srgbClr val="FFFFFF"/>
                </a:solidFill>
                <a:latin typeface="Georgia"/>
                <a:cs typeface="Georgia"/>
              </a:rPr>
              <a:t>ειδική </a:t>
            </a:r>
            <a:r>
              <a:rPr sz="3200" spc="-25" dirty="0">
                <a:solidFill>
                  <a:srgbClr val="FFFFFF"/>
                </a:solidFill>
                <a:latin typeface="Georgia"/>
                <a:cs typeface="Georgia"/>
              </a:rPr>
              <a:t>αγωγή  </a:t>
            </a:r>
            <a:r>
              <a:rPr sz="3200" spc="-60" dirty="0">
                <a:solidFill>
                  <a:srgbClr val="FFFFFF"/>
                </a:solidFill>
                <a:latin typeface="Georgia"/>
                <a:cs typeface="Georgia"/>
              </a:rPr>
              <a:t>δεν </a:t>
            </a:r>
            <a:r>
              <a:rPr sz="3200" spc="-30" dirty="0">
                <a:solidFill>
                  <a:srgbClr val="FFFFFF"/>
                </a:solidFill>
                <a:latin typeface="Georgia"/>
                <a:cs typeface="Georgia"/>
              </a:rPr>
              <a:t>αποτελεί </a:t>
            </a:r>
            <a:r>
              <a:rPr sz="3200" spc="-35" dirty="0">
                <a:solidFill>
                  <a:srgbClr val="FFFFFF"/>
                </a:solidFill>
                <a:latin typeface="Georgia"/>
                <a:cs typeface="Georgia"/>
              </a:rPr>
              <a:t>πλέον </a:t>
            </a:r>
            <a:r>
              <a:rPr sz="3200" spc="-60" dirty="0">
                <a:solidFill>
                  <a:srgbClr val="FFFFFF"/>
                </a:solidFill>
                <a:latin typeface="Georgia"/>
                <a:cs typeface="Georgia"/>
              </a:rPr>
              <a:t>έναν </a:t>
            </a:r>
            <a:r>
              <a:rPr sz="3200" spc="-55" dirty="0">
                <a:solidFill>
                  <a:srgbClr val="FFFFFF"/>
                </a:solidFill>
                <a:latin typeface="Georgia"/>
                <a:cs typeface="Georgia"/>
              </a:rPr>
              <a:t>εξειδικευμένο  </a:t>
            </a:r>
            <a:r>
              <a:rPr sz="3200" spc="-50" dirty="0">
                <a:solidFill>
                  <a:srgbClr val="FFFFFF"/>
                </a:solidFill>
                <a:latin typeface="Georgia"/>
                <a:cs typeface="Georgia"/>
              </a:rPr>
              <a:t>κλάδο, </a:t>
            </a:r>
            <a:r>
              <a:rPr sz="3200" spc="-20" dirty="0">
                <a:solidFill>
                  <a:srgbClr val="FFFFFF"/>
                </a:solidFill>
                <a:latin typeface="Georgia"/>
                <a:cs typeface="Georgia"/>
              </a:rPr>
              <a:t>αλλά </a:t>
            </a:r>
            <a:r>
              <a:rPr sz="3200" spc="-75" dirty="0">
                <a:solidFill>
                  <a:srgbClr val="FFFFFF"/>
                </a:solidFill>
                <a:latin typeface="Georgia"/>
                <a:cs typeface="Georgia"/>
              </a:rPr>
              <a:t>μια </a:t>
            </a:r>
            <a:r>
              <a:rPr sz="3200" spc="-60" dirty="0">
                <a:solidFill>
                  <a:srgbClr val="FFFFFF"/>
                </a:solidFill>
                <a:latin typeface="Georgia"/>
                <a:cs typeface="Georgia"/>
              </a:rPr>
              <a:t>ευρεία </a:t>
            </a:r>
            <a:r>
              <a:rPr sz="3200" spc="-40" dirty="0">
                <a:solidFill>
                  <a:srgbClr val="FFFFFF"/>
                </a:solidFill>
                <a:latin typeface="Georgia"/>
                <a:cs typeface="Georgia"/>
              </a:rPr>
              <a:t>επιστημονική  </a:t>
            </a:r>
            <a:r>
              <a:rPr sz="3200" spc="-70" dirty="0">
                <a:solidFill>
                  <a:srgbClr val="FFFFFF"/>
                </a:solidFill>
                <a:latin typeface="Georgia"/>
                <a:cs typeface="Georgia"/>
              </a:rPr>
              <a:t>περιοχή </a:t>
            </a:r>
            <a:r>
              <a:rPr sz="3200" spc="-10" dirty="0">
                <a:solidFill>
                  <a:srgbClr val="FFFFFF"/>
                </a:solidFill>
                <a:latin typeface="Georgia"/>
                <a:cs typeface="Georgia"/>
              </a:rPr>
              <a:t>που </a:t>
            </a:r>
            <a:r>
              <a:rPr sz="3200" spc="-35" dirty="0">
                <a:solidFill>
                  <a:srgbClr val="FFFFFF"/>
                </a:solidFill>
                <a:latin typeface="Georgia"/>
                <a:cs typeface="Georgia"/>
              </a:rPr>
              <a:t>προσεγγίζεται </a:t>
            </a:r>
            <a:r>
              <a:rPr sz="3200" spc="-35">
                <a:solidFill>
                  <a:srgbClr val="FFFFFF"/>
                </a:solidFill>
                <a:latin typeface="Georgia"/>
                <a:cs typeface="Georgia"/>
              </a:rPr>
              <a:t>από</a:t>
            </a:r>
            <a:r>
              <a:rPr sz="3200" spc="-240">
                <a:solidFill>
                  <a:srgbClr val="FFFFFF"/>
                </a:solidFill>
                <a:latin typeface="Georgia"/>
                <a:cs typeface="Georgia"/>
              </a:rPr>
              <a:t> </a:t>
            </a:r>
            <a:r>
              <a:rPr sz="3200" spc="-45" smtClean="0">
                <a:solidFill>
                  <a:srgbClr val="FFFFFF"/>
                </a:solidFill>
                <a:latin typeface="Georgia"/>
                <a:cs typeface="Georgia"/>
              </a:rPr>
              <a:t>διάφορες</a:t>
            </a:r>
            <a:r>
              <a:rPr lang="el-GR" sz="3200" spc="-45" dirty="0" smtClean="0">
                <a:solidFill>
                  <a:srgbClr val="FFFFFF"/>
                </a:solidFill>
                <a:latin typeface="Georgia"/>
                <a:cs typeface="Georgia"/>
              </a:rPr>
              <a:t> </a:t>
            </a:r>
            <a:r>
              <a:rPr sz="3200" spc="-55" smtClean="0">
                <a:solidFill>
                  <a:srgbClr val="FFFFFF"/>
                </a:solidFill>
                <a:latin typeface="Georgia"/>
                <a:cs typeface="Georgia"/>
              </a:rPr>
              <a:t>επιστήμες</a:t>
            </a:r>
            <a:r>
              <a:rPr sz="3200" spc="-55" dirty="0">
                <a:solidFill>
                  <a:srgbClr val="FFFFFF"/>
                </a:solidFill>
                <a:latin typeface="Georgia"/>
                <a:cs typeface="Georgia"/>
              </a:rPr>
              <a:t>. </a:t>
            </a:r>
            <a:r>
              <a:rPr sz="3200" spc="-170" dirty="0">
                <a:solidFill>
                  <a:srgbClr val="FFFFFF"/>
                </a:solidFill>
                <a:latin typeface="Georgia"/>
                <a:cs typeface="Georgia"/>
              </a:rPr>
              <a:t>Πέρα </a:t>
            </a:r>
            <a:r>
              <a:rPr sz="3200" spc="-15" dirty="0">
                <a:solidFill>
                  <a:srgbClr val="FFFFFF"/>
                </a:solidFill>
                <a:latin typeface="Georgia"/>
                <a:cs typeface="Georgia"/>
              </a:rPr>
              <a:t>όμως </a:t>
            </a:r>
            <a:r>
              <a:rPr sz="3200" spc="-35" dirty="0">
                <a:solidFill>
                  <a:srgbClr val="FFFFFF"/>
                </a:solidFill>
                <a:latin typeface="Georgia"/>
                <a:cs typeface="Georgia"/>
              </a:rPr>
              <a:t>από </a:t>
            </a:r>
            <a:r>
              <a:rPr sz="3200" spc="-25" dirty="0">
                <a:solidFill>
                  <a:srgbClr val="FFFFFF"/>
                </a:solidFill>
                <a:latin typeface="Georgia"/>
                <a:cs typeface="Georgia"/>
              </a:rPr>
              <a:t>την </a:t>
            </a:r>
            <a:r>
              <a:rPr sz="3200" spc="-45" dirty="0">
                <a:solidFill>
                  <a:srgbClr val="FFFFFF"/>
                </a:solidFill>
                <a:latin typeface="Georgia"/>
                <a:cs typeface="Georgia"/>
              </a:rPr>
              <a:t>εμπλοκή</a:t>
            </a:r>
            <a:r>
              <a:rPr sz="3200" spc="-260" dirty="0">
                <a:solidFill>
                  <a:srgbClr val="FFFFFF"/>
                </a:solidFill>
                <a:latin typeface="Georgia"/>
                <a:cs typeface="Georgia"/>
              </a:rPr>
              <a:t> </a:t>
            </a:r>
            <a:r>
              <a:rPr sz="3200" spc="-45" dirty="0">
                <a:solidFill>
                  <a:srgbClr val="FFFFFF"/>
                </a:solidFill>
                <a:latin typeface="Georgia"/>
                <a:cs typeface="Georgia"/>
              </a:rPr>
              <a:t>και  συνεργασία </a:t>
            </a:r>
            <a:r>
              <a:rPr sz="3200" spc="45" dirty="0">
                <a:solidFill>
                  <a:srgbClr val="FFFFFF"/>
                </a:solidFill>
                <a:latin typeface="Georgia"/>
                <a:cs typeface="Georgia"/>
              </a:rPr>
              <a:t>των </a:t>
            </a:r>
            <a:r>
              <a:rPr sz="3200" spc="-20" dirty="0">
                <a:solidFill>
                  <a:srgbClr val="FFFFFF"/>
                </a:solidFill>
                <a:latin typeface="Georgia"/>
                <a:cs typeface="Georgia"/>
              </a:rPr>
              <a:t>διαφόρων επιστημονικών  </a:t>
            </a:r>
            <a:r>
              <a:rPr sz="3200" dirty="0">
                <a:solidFill>
                  <a:srgbClr val="FFFFFF"/>
                </a:solidFill>
                <a:latin typeface="Georgia"/>
                <a:cs typeface="Georgia"/>
              </a:rPr>
              <a:t>κλάδων </a:t>
            </a:r>
            <a:r>
              <a:rPr sz="3200" spc="-35" dirty="0">
                <a:solidFill>
                  <a:srgbClr val="FFFFFF"/>
                </a:solidFill>
                <a:latin typeface="Georgia"/>
                <a:cs typeface="Georgia"/>
              </a:rPr>
              <a:t>πρόκειται </a:t>
            </a:r>
            <a:r>
              <a:rPr sz="3200" spc="-45" dirty="0">
                <a:solidFill>
                  <a:srgbClr val="FFFFFF"/>
                </a:solidFill>
                <a:latin typeface="Georgia"/>
                <a:cs typeface="Georgia"/>
              </a:rPr>
              <a:t>για </a:t>
            </a:r>
            <a:r>
              <a:rPr sz="3200" spc="-75" dirty="0">
                <a:solidFill>
                  <a:srgbClr val="FFFFFF"/>
                </a:solidFill>
                <a:latin typeface="Georgia"/>
                <a:cs typeface="Georgia"/>
              </a:rPr>
              <a:t>μια </a:t>
            </a:r>
            <a:r>
              <a:rPr sz="3200" i="1" spc="-40" dirty="0">
                <a:solidFill>
                  <a:srgbClr val="FFFFFF"/>
                </a:solidFill>
                <a:latin typeface="Arial"/>
                <a:cs typeface="Arial"/>
              </a:rPr>
              <a:t>πολυδιάστατη  </a:t>
            </a:r>
            <a:r>
              <a:rPr sz="3200" i="1" spc="-65" dirty="0">
                <a:solidFill>
                  <a:srgbClr val="FFFFFF"/>
                </a:solidFill>
                <a:latin typeface="Arial"/>
                <a:cs typeface="Arial"/>
              </a:rPr>
              <a:t>κίνηση,</a:t>
            </a:r>
            <a:r>
              <a:rPr sz="3200" i="1" spc="-220" dirty="0">
                <a:solidFill>
                  <a:srgbClr val="FFFFFF"/>
                </a:solidFill>
                <a:latin typeface="Arial"/>
                <a:cs typeface="Arial"/>
              </a:rPr>
              <a:t> </a:t>
            </a:r>
            <a:r>
              <a:rPr sz="3200" i="1" spc="-175" dirty="0">
                <a:solidFill>
                  <a:srgbClr val="FFFFFF"/>
                </a:solidFill>
                <a:latin typeface="Arial"/>
                <a:cs typeface="Arial"/>
              </a:rPr>
              <a:t>που</a:t>
            </a:r>
            <a:r>
              <a:rPr sz="3200" i="1" spc="-204" dirty="0">
                <a:solidFill>
                  <a:srgbClr val="FFFFFF"/>
                </a:solidFill>
                <a:latin typeface="Arial"/>
                <a:cs typeface="Arial"/>
              </a:rPr>
              <a:t> </a:t>
            </a:r>
            <a:r>
              <a:rPr sz="3200" i="1" spc="-25" dirty="0">
                <a:solidFill>
                  <a:srgbClr val="FFFFFF"/>
                </a:solidFill>
                <a:latin typeface="Arial"/>
                <a:cs typeface="Arial"/>
              </a:rPr>
              <a:t>έχει</a:t>
            </a:r>
            <a:r>
              <a:rPr sz="3200" i="1" spc="-180" dirty="0">
                <a:solidFill>
                  <a:srgbClr val="FFFFFF"/>
                </a:solidFill>
                <a:latin typeface="Arial"/>
                <a:cs typeface="Arial"/>
              </a:rPr>
              <a:t> </a:t>
            </a:r>
            <a:r>
              <a:rPr sz="3200" i="1" spc="-140" dirty="0">
                <a:solidFill>
                  <a:srgbClr val="FFFFFF"/>
                </a:solidFill>
                <a:latin typeface="Arial"/>
                <a:cs typeface="Arial"/>
              </a:rPr>
              <a:t>όμως</a:t>
            </a:r>
            <a:r>
              <a:rPr sz="3200" i="1" spc="-204" dirty="0">
                <a:solidFill>
                  <a:srgbClr val="FFFFFF"/>
                </a:solidFill>
                <a:latin typeface="Arial"/>
                <a:cs typeface="Arial"/>
              </a:rPr>
              <a:t> </a:t>
            </a:r>
            <a:r>
              <a:rPr sz="3200" i="1" spc="-190" dirty="0">
                <a:solidFill>
                  <a:srgbClr val="FFFFFF"/>
                </a:solidFill>
                <a:latin typeface="Arial"/>
                <a:cs typeface="Arial"/>
              </a:rPr>
              <a:t>ως </a:t>
            </a:r>
            <a:r>
              <a:rPr sz="3200" i="1" spc="-35" dirty="0">
                <a:solidFill>
                  <a:srgbClr val="FFFFFF"/>
                </a:solidFill>
                <a:latin typeface="Arial"/>
                <a:cs typeface="Arial"/>
              </a:rPr>
              <a:t>επίκεντρο</a:t>
            </a:r>
            <a:r>
              <a:rPr sz="3200" i="1" u="heavy" spc="-200" dirty="0">
                <a:solidFill>
                  <a:srgbClr val="FFFFFF"/>
                </a:solidFill>
                <a:uFill>
                  <a:solidFill>
                    <a:srgbClr val="FFFFFF"/>
                  </a:solidFill>
                </a:uFill>
                <a:latin typeface="Arial"/>
                <a:cs typeface="Arial"/>
              </a:rPr>
              <a:t> </a:t>
            </a:r>
            <a:r>
              <a:rPr sz="3200" i="1" u="heavy" spc="-90" dirty="0">
                <a:solidFill>
                  <a:srgbClr val="FFFFFF"/>
                </a:solidFill>
                <a:uFill>
                  <a:solidFill>
                    <a:srgbClr val="FFFFFF"/>
                  </a:solidFill>
                </a:uFill>
                <a:latin typeface="Arial"/>
                <a:cs typeface="Arial"/>
              </a:rPr>
              <a:t>όχι</a:t>
            </a:r>
            <a:r>
              <a:rPr sz="3200" i="1" u="heavy" spc="-190" dirty="0">
                <a:solidFill>
                  <a:srgbClr val="FFFFFF"/>
                </a:solidFill>
                <a:uFill>
                  <a:solidFill>
                    <a:srgbClr val="FFFFFF"/>
                  </a:solidFill>
                </a:uFill>
                <a:latin typeface="Arial"/>
                <a:cs typeface="Arial"/>
              </a:rPr>
              <a:t> </a:t>
            </a:r>
            <a:r>
              <a:rPr sz="3200" i="1" u="heavy" spc="-100" dirty="0">
                <a:solidFill>
                  <a:srgbClr val="FFFFFF"/>
                </a:solidFill>
                <a:uFill>
                  <a:solidFill>
                    <a:srgbClr val="FFFFFF"/>
                  </a:solidFill>
                </a:uFill>
                <a:latin typeface="Arial"/>
                <a:cs typeface="Arial"/>
              </a:rPr>
              <a:t>μόνο</a:t>
            </a:r>
            <a:endParaRPr sz="3200">
              <a:latin typeface="Arial"/>
              <a:cs typeface="Arial"/>
            </a:endParaRPr>
          </a:p>
          <a:p>
            <a:pPr marL="304800">
              <a:lnSpc>
                <a:spcPct val="100000"/>
              </a:lnSpc>
            </a:pPr>
            <a:r>
              <a:rPr sz="3200" u="heavy" spc="-805" dirty="0">
                <a:solidFill>
                  <a:srgbClr val="FFFFFF"/>
                </a:solidFill>
                <a:uFill>
                  <a:solidFill>
                    <a:srgbClr val="FFFFFF"/>
                  </a:solidFill>
                </a:uFill>
                <a:latin typeface="Times New Roman"/>
                <a:cs typeface="Times New Roman"/>
              </a:rPr>
              <a:t> </a:t>
            </a:r>
            <a:r>
              <a:rPr sz="3200" i="1" u="heavy" spc="30" dirty="0">
                <a:solidFill>
                  <a:srgbClr val="FFFFFF"/>
                </a:solidFill>
                <a:uFill>
                  <a:solidFill>
                    <a:srgbClr val="FFFFFF"/>
                  </a:solidFill>
                </a:uFill>
                <a:latin typeface="Arial"/>
                <a:cs typeface="Arial"/>
              </a:rPr>
              <a:t>το</a:t>
            </a:r>
            <a:r>
              <a:rPr sz="3200" i="1" u="heavy" spc="-215" dirty="0">
                <a:solidFill>
                  <a:srgbClr val="FFFFFF"/>
                </a:solidFill>
                <a:uFill>
                  <a:solidFill>
                    <a:srgbClr val="FFFFFF"/>
                  </a:solidFill>
                </a:uFill>
                <a:latin typeface="Arial"/>
                <a:cs typeface="Arial"/>
              </a:rPr>
              <a:t> </a:t>
            </a:r>
            <a:r>
              <a:rPr sz="3200" i="1" u="heavy" spc="-15" dirty="0">
                <a:solidFill>
                  <a:srgbClr val="FFFFFF"/>
                </a:solidFill>
                <a:uFill>
                  <a:solidFill>
                    <a:srgbClr val="FFFFFF"/>
                  </a:solidFill>
                </a:uFill>
                <a:latin typeface="Arial"/>
                <a:cs typeface="Arial"/>
              </a:rPr>
              <a:t>παιδί</a:t>
            </a:r>
            <a:r>
              <a:rPr sz="3200" i="1" u="heavy" spc="-204" dirty="0">
                <a:solidFill>
                  <a:srgbClr val="FFFFFF"/>
                </a:solidFill>
                <a:uFill>
                  <a:solidFill>
                    <a:srgbClr val="FFFFFF"/>
                  </a:solidFill>
                </a:uFill>
                <a:latin typeface="Arial"/>
                <a:cs typeface="Arial"/>
              </a:rPr>
              <a:t> </a:t>
            </a:r>
            <a:r>
              <a:rPr sz="3200" i="1" u="heavy" spc="-20" dirty="0">
                <a:solidFill>
                  <a:srgbClr val="FFFFFF"/>
                </a:solidFill>
                <a:uFill>
                  <a:solidFill>
                    <a:srgbClr val="FFFFFF"/>
                  </a:solidFill>
                </a:uFill>
                <a:latin typeface="Arial"/>
                <a:cs typeface="Arial"/>
              </a:rPr>
              <a:t>με</a:t>
            </a:r>
            <a:r>
              <a:rPr sz="3200" i="1" u="heavy" spc="-185" dirty="0">
                <a:solidFill>
                  <a:srgbClr val="FFFFFF"/>
                </a:solidFill>
                <a:uFill>
                  <a:solidFill>
                    <a:srgbClr val="FFFFFF"/>
                  </a:solidFill>
                </a:uFill>
                <a:latin typeface="Arial"/>
                <a:cs typeface="Arial"/>
              </a:rPr>
              <a:t> </a:t>
            </a:r>
            <a:r>
              <a:rPr sz="3200" i="1" u="heavy" spc="-65" dirty="0">
                <a:solidFill>
                  <a:srgbClr val="FFFFFF"/>
                </a:solidFill>
                <a:uFill>
                  <a:solidFill>
                    <a:srgbClr val="FFFFFF"/>
                  </a:solidFill>
                </a:uFill>
                <a:latin typeface="Arial"/>
                <a:cs typeface="Arial"/>
              </a:rPr>
              <a:t>αναπηρία</a:t>
            </a:r>
            <a:r>
              <a:rPr sz="3200" i="1" u="heavy" spc="-190" dirty="0">
                <a:solidFill>
                  <a:srgbClr val="FFFFFF"/>
                </a:solidFill>
                <a:uFill>
                  <a:solidFill>
                    <a:srgbClr val="FFFFFF"/>
                  </a:solidFill>
                </a:uFill>
                <a:latin typeface="Arial"/>
                <a:cs typeface="Arial"/>
              </a:rPr>
              <a:t> </a:t>
            </a:r>
            <a:r>
              <a:rPr sz="3200" i="1" u="heavy" spc="-60" dirty="0">
                <a:solidFill>
                  <a:srgbClr val="FFFFFF"/>
                </a:solidFill>
                <a:uFill>
                  <a:solidFill>
                    <a:srgbClr val="FFFFFF"/>
                  </a:solidFill>
                </a:uFill>
                <a:latin typeface="Arial"/>
                <a:cs typeface="Arial"/>
              </a:rPr>
              <a:t>αλλά</a:t>
            </a:r>
            <a:r>
              <a:rPr sz="3200" i="1" u="heavy" spc="-185" dirty="0">
                <a:solidFill>
                  <a:srgbClr val="FFFFFF"/>
                </a:solidFill>
                <a:uFill>
                  <a:solidFill>
                    <a:srgbClr val="FFFFFF"/>
                  </a:solidFill>
                </a:uFill>
                <a:latin typeface="Arial"/>
                <a:cs typeface="Arial"/>
              </a:rPr>
              <a:t> </a:t>
            </a:r>
            <a:r>
              <a:rPr sz="3200" i="1" u="heavy" spc="-90" dirty="0">
                <a:solidFill>
                  <a:srgbClr val="FFFFFF"/>
                </a:solidFill>
                <a:uFill>
                  <a:solidFill>
                    <a:srgbClr val="FFFFFF"/>
                  </a:solidFill>
                </a:uFill>
                <a:latin typeface="Arial"/>
                <a:cs typeface="Arial"/>
              </a:rPr>
              <a:t>όλα</a:t>
            </a:r>
            <a:r>
              <a:rPr sz="3200" i="1" u="heavy" spc="-185" dirty="0">
                <a:solidFill>
                  <a:srgbClr val="FFFFFF"/>
                </a:solidFill>
                <a:uFill>
                  <a:solidFill>
                    <a:srgbClr val="FFFFFF"/>
                  </a:solidFill>
                </a:uFill>
                <a:latin typeface="Arial"/>
                <a:cs typeface="Arial"/>
              </a:rPr>
              <a:t> </a:t>
            </a:r>
            <a:r>
              <a:rPr sz="3200" i="1" u="heavy" spc="60">
                <a:solidFill>
                  <a:srgbClr val="FFFFFF"/>
                </a:solidFill>
                <a:uFill>
                  <a:solidFill>
                    <a:srgbClr val="FFFFFF"/>
                  </a:solidFill>
                </a:uFill>
                <a:latin typeface="Arial"/>
                <a:cs typeface="Arial"/>
              </a:rPr>
              <a:t>τα</a:t>
            </a:r>
            <a:r>
              <a:rPr sz="3200" i="1" u="heavy" spc="-190">
                <a:solidFill>
                  <a:srgbClr val="FFFFFF"/>
                </a:solidFill>
                <a:uFill>
                  <a:solidFill>
                    <a:srgbClr val="FFFFFF"/>
                  </a:solidFill>
                </a:uFill>
                <a:latin typeface="Arial"/>
                <a:cs typeface="Arial"/>
              </a:rPr>
              <a:t> </a:t>
            </a:r>
            <a:r>
              <a:rPr sz="3200" i="1" u="heavy" spc="-20" smtClean="0">
                <a:solidFill>
                  <a:srgbClr val="FFFFFF"/>
                </a:solidFill>
                <a:uFill>
                  <a:solidFill>
                    <a:srgbClr val="FFFFFF"/>
                  </a:solidFill>
                </a:uFill>
                <a:latin typeface="Arial"/>
                <a:cs typeface="Arial"/>
              </a:rPr>
              <a:t>παιδιά</a:t>
            </a:r>
            <a:r>
              <a:rPr lang="el-GR" sz="3200" i="1" u="heavy" spc="-20" dirty="0" smtClean="0">
                <a:solidFill>
                  <a:srgbClr val="FFFFFF"/>
                </a:solidFill>
                <a:uFill>
                  <a:solidFill>
                    <a:srgbClr val="FFFFFF"/>
                  </a:solidFill>
                </a:uFill>
                <a:latin typeface="Arial"/>
                <a:cs typeface="Arial"/>
              </a:rPr>
              <a:t>.</a:t>
            </a:r>
            <a:endParaRPr sz="32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3">
                    <a:lumMod val="75000"/>
                  </a:schemeClr>
                </a:solidFill>
              </a:rPr>
              <a:t>Η ειδική εκπαίδευση ως παρέμβαση</a:t>
            </a:r>
            <a:endParaRPr lang="el-GR" dirty="0">
              <a:solidFill>
                <a:schemeClr val="accent3">
                  <a:lumMod val="75000"/>
                </a:schemeClr>
              </a:solidFill>
            </a:endParaRPr>
          </a:p>
        </p:txBody>
      </p:sp>
      <p:sp>
        <p:nvSpPr>
          <p:cNvPr id="3" name="2 - Θέση περιεχομένου"/>
          <p:cNvSpPr>
            <a:spLocks noGrp="1"/>
          </p:cNvSpPr>
          <p:nvPr>
            <p:ph idx="1"/>
          </p:nvPr>
        </p:nvSpPr>
        <p:spPr/>
        <p:txBody>
          <a:bodyPr/>
          <a:lstStyle/>
          <a:p>
            <a:r>
              <a:rPr lang="el-GR" b="1" dirty="0" smtClean="0">
                <a:solidFill>
                  <a:schemeClr val="accent3">
                    <a:lumMod val="75000"/>
                  </a:schemeClr>
                </a:solidFill>
              </a:rPr>
              <a:t>«</a:t>
            </a:r>
            <a:r>
              <a:rPr lang="el-GR" b="1" dirty="0" smtClean="0">
                <a:solidFill>
                  <a:schemeClr val="accent3">
                    <a:lumMod val="75000"/>
                  </a:schemeClr>
                </a:solidFill>
              </a:rPr>
              <a:t>Η ειδική </a:t>
            </a:r>
            <a:r>
              <a:rPr lang="el-GR" b="1" dirty="0" err="1" smtClean="0">
                <a:solidFill>
                  <a:schemeClr val="accent3">
                    <a:lumMod val="75000"/>
                  </a:schemeClr>
                </a:solidFill>
              </a:rPr>
              <a:t>εκπαιδευση</a:t>
            </a:r>
            <a:r>
              <a:rPr lang="el-GR" b="1" dirty="0" smtClean="0">
                <a:solidFill>
                  <a:schemeClr val="accent3">
                    <a:lumMod val="75000"/>
                  </a:schemeClr>
                </a:solidFill>
              </a:rPr>
              <a:t> είναι σκόπιμη παρέμβαση σχεδιασμένη να προλαμβάνει, να περιορίζει και/ή να ξεπερνά τα εμπόδια που μπορεί να παρακωλύουν τη μάθηση και την πλήρη και ενεργητική συμμετοχή ενός παιδιού με ανάγκες στο σχολείο και την κοινωνία.» </a:t>
            </a:r>
            <a:endParaRPr lang="el-GR" b="1" dirty="0" smtClean="0">
              <a:solidFill>
                <a:schemeClr val="accent3">
                  <a:lumMod val="75000"/>
                </a:schemeClr>
              </a:solidFill>
            </a:endParaRPr>
          </a:p>
          <a:p>
            <a:r>
              <a:rPr lang="el-GR" b="1" dirty="0" smtClean="0">
                <a:solidFill>
                  <a:schemeClr val="accent3">
                    <a:lumMod val="75000"/>
                  </a:schemeClr>
                </a:solidFill>
              </a:rPr>
              <a:t>Προληπτική </a:t>
            </a:r>
          </a:p>
          <a:p>
            <a:r>
              <a:rPr lang="el-GR" b="1" dirty="0" smtClean="0">
                <a:solidFill>
                  <a:schemeClr val="accent3">
                    <a:lumMod val="75000"/>
                  </a:schemeClr>
                </a:solidFill>
              </a:rPr>
              <a:t>Διορθωτική </a:t>
            </a:r>
          </a:p>
          <a:p>
            <a:r>
              <a:rPr lang="el-GR" b="1" dirty="0" smtClean="0">
                <a:solidFill>
                  <a:schemeClr val="accent3">
                    <a:lumMod val="75000"/>
                  </a:schemeClr>
                </a:solidFill>
              </a:rPr>
              <a:t>Αντισταθμιστική</a:t>
            </a:r>
            <a:endParaRPr lang="el-GR" b="1" dirty="0">
              <a:solidFill>
                <a:schemeClr val="accent3">
                  <a:lumMod val="7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3">
                    <a:lumMod val="75000"/>
                  </a:schemeClr>
                </a:solidFill>
              </a:rPr>
              <a:t>Προληπτική παρέμβαση</a:t>
            </a:r>
            <a:endParaRPr lang="el-GR" dirty="0">
              <a:solidFill>
                <a:schemeClr val="accent3">
                  <a:lumMod val="75000"/>
                </a:schemeClr>
              </a:solidFill>
            </a:endParaRPr>
          </a:p>
        </p:txBody>
      </p:sp>
      <p:sp>
        <p:nvSpPr>
          <p:cNvPr id="3" name="2 - Θέση περιεχομένου"/>
          <p:cNvSpPr>
            <a:spLocks noGrp="1"/>
          </p:cNvSpPr>
          <p:nvPr>
            <p:ph idx="1"/>
          </p:nvPr>
        </p:nvSpPr>
        <p:spPr/>
        <p:txBody>
          <a:bodyPr>
            <a:normAutofit fontScale="92500" lnSpcReduction="20000"/>
          </a:bodyPr>
          <a:lstStyle/>
          <a:p>
            <a:r>
              <a:rPr lang="el-GR" dirty="0" smtClean="0">
                <a:solidFill>
                  <a:schemeClr val="accent3">
                    <a:lumMod val="75000"/>
                  </a:schemeClr>
                </a:solidFill>
              </a:rPr>
              <a:t>Πρόληψη </a:t>
            </a:r>
            <a:r>
              <a:rPr lang="el-GR" dirty="0" smtClean="0">
                <a:solidFill>
                  <a:schemeClr val="accent3">
                    <a:lumMod val="75000"/>
                  </a:schemeClr>
                </a:solidFill>
              </a:rPr>
              <a:t>σε τρία επίπεδα: </a:t>
            </a:r>
            <a:endParaRPr lang="el-GR" dirty="0" smtClean="0">
              <a:solidFill>
                <a:schemeClr val="accent3">
                  <a:lumMod val="75000"/>
                </a:schemeClr>
              </a:solidFill>
            </a:endParaRPr>
          </a:p>
          <a:p>
            <a:r>
              <a:rPr lang="el-GR" dirty="0" smtClean="0">
                <a:solidFill>
                  <a:schemeClr val="accent3">
                    <a:lumMod val="75000"/>
                  </a:schemeClr>
                </a:solidFill>
              </a:rPr>
              <a:t>Πρωτογενής </a:t>
            </a:r>
            <a:r>
              <a:rPr lang="el-GR" dirty="0" smtClean="0">
                <a:solidFill>
                  <a:schemeClr val="accent3">
                    <a:lumMod val="75000"/>
                  </a:schemeClr>
                </a:solidFill>
              </a:rPr>
              <a:t>πρόληψη: αποσκοπεί </a:t>
            </a:r>
            <a:r>
              <a:rPr lang="el-GR" dirty="0" smtClean="0">
                <a:solidFill>
                  <a:schemeClr val="accent3">
                    <a:lumMod val="75000"/>
                  </a:schemeClr>
                </a:solidFill>
              </a:rPr>
              <a:t>στην αποφυγή εμφάνισης </a:t>
            </a:r>
            <a:r>
              <a:rPr lang="el-GR" dirty="0" smtClean="0">
                <a:solidFill>
                  <a:schemeClr val="accent3">
                    <a:lumMod val="75000"/>
                  </a:schemeClr>
                </a:solidFill>
              </a:rPr>
              <a:t>νέων </a:t>
            </a:r>
            <a:r>
              <a:rPr lang="el-GR" dirty="0" smtClean="0">
                <a:solidFill>
                  <a:schemeClr val="accent3">
                    <a:lumMod val="75000"/>
                  </a:schemeClr>
                </a:solidFill>
              </a:rPr>
              <a:t>περιστατικών. </a:t>
            </a:r>
            <a:r>
              <a:rPr lang="el-GR" altLang="en-US" dirty="0" smtClean="0">
                <a:solidFill>
                  <a:schemeClr val="accent3">
                    <a:lumMod val="75000"/>
                  </a:schemeClr>
                </a:solidFill>
              </a:rPr>
              <a:t>Σχεδιάζονται </a:t>
            </a:r>
            <a:r>
              <a:rPr lang="el-GR" altLang="en-US" dirty="0" smtClean="0">
                <a:solidFill>
                  <a:schemeClr val="accent3">
                    <a:lumMod val="75000"/>
                  </a:schemeClr>
                </a:solidFill>
              </a:rPr>
              <a:t>δράσεις </a:t>
            </a:r>
            <a:r>
              <a:rPr lang="el-GR" altLang="en-US" dirty="0" smtClean="0">
                <a:solidFill>
                  <a:schemeClr val="accent3">
                    <a:lumMod val="75000"/>
                  </a:schemeClr>
                </a:solidFill>
              </a:rPr>
              <a:t>στο σύνολο των μαθητών με </a:t>
            </a:r>
            <a:r>
              <a:rPr lang="el-GR" altLang="en-US" dirty="0" smtClean="0">
                <a:solidFill>
                  <a:schemeClr val="accent3">
                    <a:lumMod val="75000"/>
                  </a:schemeClr>
                </a:solidFill>
              </a:rPr>
              <a:t>σκοπό την πρόληψη νέων περιπτώσεων αναπηριών πχ δημιουργούμε καλές συνήθειες συμπεριφοράς για όλα τα παιδιά του </a:t>
            </a:r>
            <a:r>
              <a:rPr lang="el-GR" altLang="en-US" dirty="0" smtClean="0">
                <a:solidFill>
                  <a:schemeClr val="accent3">
                    <a:lumMod val="75000"/>
                  </a:schemeClr>
                </a:solidFill>
              </a:rPr>
              <a:t>σχολείου.</a:t>
            </a:r>
            <a:endParaRPr lang="el-GR" altLang="en-US" dirty="0" smtClean="0">
              <a:solidFill>
                <a:schemeClr val="accent3">
                  <a:lumMod val="75000"/>
                </a:schemeClr>
              </a:solidFill>
            </a:endParaRPr>
          </a:p>
          <a:p>
            <a:r>
              <a:rPr lang="el-GR" dirty="0" smtClean="0">
                <a:solidFill>
                  <a:schemeClr val="accent3">
                    <a:lumMod val="75000"/>
                  </a:schemeClr>
                </a:solidFill>
              </a:rPr>
              <a:t>Δευτερογενής </a:t>
            </a:r>
            <a:r>
              <a:rPr lang="el-GR" dirty="0" smtClean="0">
                <a:solidFill>
                  <a:schemeClr val="accent3">
                    <a:lumMod val="75000"/>
                  </a:schemeClr>
                </a:solidFill>
              </a:rPr>
              <a:t>πρόληψη: </a:t>
            </a:r>
            <a:r>
              <a:rPr lang="el-GR" altLang="en-US" i="1" dirty="0" smtClean="0">
                <a:solidFill>
                  <a:schemeClr val="accent3">
                    <a:lumMod val="75000"/>
                  </a:schemeClr>
                </a:solidFill>
              </a:rPr>
              <a:t>πρόληψη</a:t>
            </a:r>
            <a:r>
              <a:rPr lang="el-GR" altLang="en-US" dirty="0" smtClean="0">
                <a:solidFill>
                  <a:schemeClr val="accent3">
                    <a:lumMod val="75000"/>
                  </a:schemeClr>
                </a:solidFill>
              </a:rPr>
              <a:t> για τα άτομα που εμφανίζουν πρώιμες ενδείξεις κάποιου προβλήματος </a:t>
            </a:r>
            <a:r>
              <a:rPr lang="el-GR" dirty="0" smtClean="0">
                <a:solidFill>
                  <a:schemeClr val="accent3">
                    <a:lumMod val="75000"/>
                  </a:schemeClr>
                </a:solidFill>
              </a:rPr>
              <a:t>αποσκοπεί </a:t>
            </a:r>
            <a:r>
              <a:rPr lang="el-GR" dirty="0" smtClean="0">
                <a:solidFill>
                  <a:schemeClr val="accent3">
                    <a:lumMod val="75000"/>
                  </a:schemeClr>
                </a:solidFill>
              </a:rPr>
              <a:t>στη μείωση των συνεπειών των παραγόντων επικινδυνότητας </a:t>
            </a:r>
            <a:r>
              <a:rPr lang="el-GR" altLang="en-US" dirty="0" smtClean="0">
                <a:solidFill>
                  <a:schemeClr val="accent3">
                    <a:lumMod val="75000"/>
                  </a:schemeClr>
                </a:solidFill>
              </a:rPr>
              <a:t>(πχ πρόγραμμα εξειδικευμένων παρεμβάσεων μόνο για μαθητές που παρουσιάζουν δυσκολία στην ανάγνωση, τη συμπεριφορά κοκ</a:t>
            </a:r>
            <a:endParaRPr lang="el-GR" dirty="0" smtClean="0">
              <a:solidFill>
                <a:schemeClr val="accent3">
                  <a:lumMod val="75000"/>
                </a:schemeClr>
              </a:solidFill>
            </a:endParaRPr>
          </a:p>
          <a:p>
            <a:r>
              <a:rPr lang="el-GR" dirty="0" smtClean="0">
                <a:solidFill>
                  <a:schemeClr val="accent3">
                    <a:lumMod val="75000"/>
                  </a:schemeClr>
                </a:solidFill>
              </a:rPr>
              <a:t>Τριτογενής </a:t>
            </a:r>
            <a:r>
              <a:rPr lang="el-GR" dirty="0" smtClean="0">
                <a:solidFill>
                  <a:schemeClr val="accent3">
                    <a:lumMod val="75000"/>
                  </a:schemeClr>
                </a:solidFill>
              </a:rPr>
              <a:t>πρόληψη: αποσκοπεί στην πρόληψη της επιδείνωσης των συνεπειών της αναπηρίας και στον περιορισμό των επιπλοκών</a:t>
            </a:r>
            <a:endParaRPr lang="el-GR" dirty="0">
              <a:solidFill>
                <a:schemeClr val="accent3">
                  <a:lumMod val="7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3">
                    <a:lumMod val="75000"/>
                  </a:schemeClr>
                </a:solidFill>
              </a:rPr>
              <a:t>Διορθωτική παρέμβαση</a:t>
            </a:r>
            <a:endParaRPr lang="el-GR" dirty="0">
              <a:solidFill>
                <a:schemeClr val="accent3">
                  <a:lumMod val="75000"/>
                </a:schemeClr>
              </a:solidFill>
            </a:endParaRPr>
          </a:p>
        </p:txBody>
      </p:sp>
      <p:sp>
        <p:nvSpPr>
          <p:cNvPr id="3" name="2 - Θέση περιεχομένου"/>
          <p:cNvSpPr>
            <a:spLocks noGrp="1"/>
          </p:cNvSpPr>
          <p:nvPr>
            <p:ph idx="1"/>
          </p:nvPr>
        </p:nvSpPr>
        <p:spPr/>
        <p:txBody>
          <a:bodyPr/>
          <a:lstStyle/>
          <a:p>
            <a:r>
              <a:rPr lang="el-GR" dirty="0" smtClean="0">
                <a:solidFill>
                  <a:schemeClr val="accent3">
                    <a:lumMod val="75000"/>
                  </a:schemeClr>
                </a:solidFill>
              </a:rPr>
              <a:t>Στόχος</a:t>
            </a:r>
            <a:r>
              <a:rPr lang="el-GR" dirty="0" smtClean="0">
                <a:solidFill>
                  <a:schemeClr val="accent3">
                    <a:lumMod val="75000"/>
                  </a:schemeClr>
                </a:solidFill>
              </a:rPr>
              <a:t>: η εξάλειψη των συνεπειών μίας αναπηρίας με τη διδασκαλία δεξιοτήτων Ακαδημαϊκών Κοινωνικών Αυτοεξυπηρέτησης Επαγγελματικών </a:t>
            </a:r>
            <a:r>
              <a:rPr lang="el-GR" dirty="0" smtClean="0">
                <a:solidFill>
                  <a:schemeClr val="accent3">
                    <a:lumMod val="75000"/>
                  </a:schemeClr>
                </a:solidFill>
              </a:rPr>
              <a:t>π.χ. ένα </a:t>
            </a:r>
            <a:r>
              <a:rPr lang="el-GR" dirty="0" smtClean="0">
                <a:solidFill>
                  <a:schemeClr val="accent3">
                    <a:lumMod val="75000"/>
                  </a:schemeClr>
                </a:solidFill>
              </a:rPr>
              <a:t>άτομο με αναπηρία χρειάζεται ειδική εκπαίδευση για να λειτουργήσει επιτυχώς σε τυπικά </a:t>
            </a:r>
            <a:r>
              <a:rPr lang="el-GR" dirty="0" smtClean="0">
                <a:solidFill>
                  <a:schemeClr val="accent3">
                    <a:lumMod val="75000"/>
                  </a:schemeClr>
                </a:solidFill>
              </a:rPr>
              <a:t>πλαίσια</a:t>
            </a:r>
            <a:r>
              <a:rPr lang="el-GR" altLang="en-US" dirty="0" smtClean="0"/>
              <a:t> </a:t>
            </a:r>
            <a:r>
              <a:rPr lang="el-GR" altLang="en-US" dirty="0" smtClean="0">
                <a:solidFill>
                  <a:schemeClr val="accent3">
                    <a:lumMod val="75000"/>
                  </a:schemeClr>
                </a:solidFill>
              </a:rPr>
              <a:t>(ειδική αγωγή) </a:t>
            </a:r>
            <a:r>
              <a:rPr lang="el-GR" altLang="en-US" dirty="0" smtClean="0">
                <a:solidFill>
                  <a:schemeClr val="accent3">
                    <a:lumMod val="75000"/>
                  </a:schemeClr>
                </a:solidFill>
              </a:rPr>
              <a:t>σε επίπεδο δεξιοτήτων-ακαδημαϊκών </a:t>
            </a:r>
            <a:r>
              <a:rPr lang="el-GR" altLang="en-US" dirty="0" smtClean="0">
                <a:solidFill>
                  <a:schemeClr val="accent3">
                    <a:lumMod val="75000"/>
                  </a:schemeClr>
                </a:solidFill>
              </a:rPr>
              <a:t>(ανάγνωση, γραφή κτλ), κοινωνικών </a:t>
            </a:r>
            <a:r>
              <a:rPr lang="el-GR" altLang="en-US" dirty="0" smtClean="0">
                <a:solidFill>
                  <a:schemeClr val="accent3">
                    <a:lumMod val="75000"/>
                  </a:schemeClr>
                </a:solidFill>
              </a:rPr>
              <a:t>προτύπων (τρόπων </a:t>
            </a:r>
            <a:r>
              <a:rPr lang="el-GR" altLang="en-US" dirty="0" smtClean="0">
                <a:solidFill>
                  <a:schemeClr val="accent3">
                    <a:lumMod val="75000"/>
                  </a:schemeClr>
                </a:solidFill>
              </a:rPr>
              <a:t>συμπεριφοράς, επικοινωνίας) αυτοεξυπηρέτησης (ένδυση), επαγγελματικών </a:t>
            </a:r>
            <a:r>
              <a:rPr lang="el-GR" altLang="en-US" dirty="0" smtClean="0">
                <a:solidFill>
                  <a:schemeClr val="accent3">
                    <a:lumMod val="75000"/>
                  </a:schemeClr>
                </a:solidFill>
              </a:rPr>
              <a:t>δεξιοτήτων (δεξιότητες </a:t>
            </a:r>
            <a:r>
              <a:rPr lang="el-GR" altLang="en-US" dirty="0" smtClean="0">
                <a:solidFill>
                  <a:schemeClr val="accent3">
                    <a:lumMod val="75000"/>
                  </a:schemeClr>
                </a:solidFill>
              </a:rPr>
              <a:t>σταδιοδρομίας)</a:t>
            </a:r>
            <a:endParaRPr lang="el-GR" dirty="0">
              <a:solidFill>
                <a:schemeClr val="accent3">
                  <a:lumMod val="7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3">
                    <a:lumMod val="75000"/>
                  </a:schemeClr>
                </a:solidFill>
              </a:rPr>
              <a:t>Αντισταθμιστική παρέμβαση</a:t>
            </a:r>
            <a:endParaRPr lang="el-GR" dirty="0">
              <a:solidFill>
                <a:schemeClr val="accent3">
                  <a:lumMod val="75000"/>
                </a:schemeClr>
              </a:solidFill>
            </a:endParaRPr>
          </a:p>
        </p:txBody>
      </p:sp>
      <p:sp>
        <p:nvSpPr>
          <p:cNvPr id="3" name="2 - Θέση περιεχομένου"/>
          <p:cNvSpPr>
            <a:spLocks noGrp="1"/>
          </p:cNvSpPr>
          <p:nvPr>
            <p:ph idx="1"/>
          </p:nvPr>
        </p:nvSpPr>
        <p:spPr/>
        <p:txBody>
          <a:bodyPr/>
          <a:lstStyle/>
          <a:p>
            <a:r>
              <a:rPr lang="el-GR" dirty="0" smtClean="0"/>
              <a:t> </a:t>
            </a:r>
            <a:r>
              <a:rPr lang="el-GR" dirty="0" smtClean="0">
                <a:solidFill>
                  <a:schemeClr val="accent3">
                    <a:lumMod val="75000"/>
                  </a:schemeClr>
                </a:solidFill>
              </a:rPr>
              <a:t>Στόχος</a:t>
            </a:r>
            <a:r>
              <a:rPr lang="el-GR" dirty="0" smtClean="0">
                <a:solidFill>
                  <a:schemeClr val="accent3">
                    <a:lumMod val="75000"/>
                  </a:schemeClr>
                </a:solidFill>
              </a:rPr>
              <a:t>: διδασκαλία εναλλακτικών δεξιοτήτων που θα επιτρέπει σε ένα άτομο με αναπηρία να επιτελεί ένα έργο παρά την αναπηρία του Παροχή </a:t>
            </a:r>
            <a:r>
              <a:rPr lang="el-GR" dirty="0" smtClean="0">
                <a:solidFill>
                  <a:schemeClr val="accent3">
                    <a:lumMod val="75000"/>
                  </a:schemeClr>
                </a:solidFill>
              </a:rPr>
              <a:t>πλεονεκτήματος </a:t>
            </a:r>
            <a:r>
              <a:rPr lang="el-GR" dirty="0" smtClean="0">
                <a:solidFill>
                  <a:schemeClr val="accent3">
                    <a:lumMod val="75000"/>
                  </a:schemeClr>
                </a:solidFill>
              </a:rPr>
              <a:t>στα άτομα με αναπηρία Υποστηρικτικά μηχανήματα Ειδική κατάρτιση</a:t>
            </a:r>
            <a:endParaRPr lang="el-GR" dirty="0">
              <a:solidFill>
                <a:schemeClr val="accent3">
                  <a:lumMod val="7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Στην ελληνική πραγματικότητα</a:t>
            </a:r>
            <a:endParaRPr lang="el-GR" dirty="0"/>
          </a:p>
        </p:txBody>
      </p:sp>
      <p:sp>
        <p:nvSpPr>
          <p:cNvPr id="3" name="2 - Θέση περιεχομένου"/>
          <p:cNvSpPr>
            <a:spLocks noGrp="1"/>
          </p:cNvSpPr>
          <p:nvPr>
            <p:ph idx="1"/>
          </p:nvPr>
        </p:nvSpPr>
        <p:spPr/>
        <p:txBody>
          <a:bodyPr/>
          <a:lstStyle/>
          <a:p>
            <a:r>
              <a:rPr lang="el-GR" dirty="0" smtClean="0">
                <a:solidFill>
                  <a:schemeClr val="tx1"/>
                </a:solidFill>
              </a:rPr>
              <a:t>Η δομή του εκπαιδευτικού συστήματος με το ενιαίο και ανελαστικό εθνικό αναλυτικό πρόγραμμα διδασκαλίας, η διδακτική προσέγγιση της μετωπικής διδασκαλίας και ο τρόπος αξιολόγησης των μαθητών αφήνουν πολύ λίγα περιθώρια για εξατομικευμένο σχεδιασμό εκπαιδευτικών προγραμμάτων και διδασκαλίας (</a:t>
            </a:r>
            <a:r>
              <a:rPr lang="el-GR" dirty="0" err="1" smtClean="0">
                <a:solidFill>
                  <a:schemeClr val="tx1"/>
                </a:solidFill>
              </a:rPr>
              <a:t>Παντελιάδου</a:t>
            </a:r>
            <a:r>
              <a:rPr lang="el-GR" dirty="0" smtClean="0">
                <a:solidFill>
                  <a:schemeClr val="tx1"/>
                </a:solidFill>
              </a:rPr>
              <a:t>, 1995, Λαμπροπούλου, 1997, 13 </a:t>
            </a:r>
            <a:r>
              <a:rPr lang="en-US" dirty="0" err="1" smtClean="0">
                <a:solidFill>
                  <a:schemeClr val="tx1"/>
                </a:solidFill>
              </a:rPr>
              <a:t>Lampropoulou</a:t>
            </a:r>
            <a:r>
              <a:rPr lang="en-US" dirty="0" smtClean="0">
                <a:solidFill>
                  <a:schemeClr val="tx1"/>
                </a:solidFill>
              </a:rPr>
              <a:t>, 1995). </a:t>
            </a:r>
            <a:endParaRPr lang="el-GR"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dirty="0" smtClean="0">
                <a:solidFill>
                  <a:schemeClr val="tx1"/>
                </a:solidFill>
              </a:rPr>
              <a:t>Η μετάδοση της γνώσης στηρίζεται σε παραδοσιακά μέσα όπως η παράδοση (71,9%) και το σχολικό βιβλίο (28,1%), εγείροντας ερωτηματικά για τη δυνατότητα των μαθητών με ειδικές ανάγκες να παρακολουθήσουν μια διδασκαλία που απευθύνεται σε όλους τους μαθητές, στο ίδιο επίπεδο και με βάση το σχολικό βιβλίο. Στη δευτεροβάθμια εκπαίδευση, ο ελλιπής εξοπλισμός σε Η/Υ των σχολείων και η έλλειψη εποπτικών μέσων (</a:t>
            </a:r>
            <a:r>
              <a:rPr lang="el-GR" dirty="0" err="1" smtClean="0">
                <a:solidFill>
                  <a:schemeClr val="tx1"/>
                </a:solidFill>
              </a:rPr>
              <a:t>Padeliadu</a:t>
            </a:r>
            <a:r>
              <a:rPr lang="el-GR" dirty="0" smtClean="0">
                <a:solidFill>
                  <a:schemeClr val="tx1"/>
                </a:solidFill>
              </a:rPr>
              <a:t>, 1996, </a:t>
            </a:r>
            <a:r>
              <a:rPr lang="el-GR" dirty="0" err="1" smtClean="0">
                <a:solidFill>
                  <a:schemeClr val="tx1"/>
                </a:solidFill>
              </a:rPr>
              <a:t>Lampropoulou</a:t>
            </a:r>
            <a:r>
              <a:rPr lang="el-GR" dirty="0" smtClean="0">
                <a:solidFill>
                  <a:schemeClr val="tx1"/>
                </a:solidFill>
              </a:rPr>
              <a:t>, 1995) η απροθυμία των εκπαιδευτικών για προσαρμογές και οι χωροταξικές ελλείψεις από τα σχολεία γενικής εκπαίδευσης (</a:t>
            </a:r>
            <a:r>
              <a:rPr lang="el-GR" dirty="0" err="1" smtClean="0">
                <a:solidFill>
                  <a:schemeClr val="tx1"/>
                </a:solidFill>
              </a:rPr>
              <a:t>Padeliadu</a:t>
            </a:r>
            <a:r>
              <a:rPr lang="el-GR" dirty="0" smtClean="0">
                <a:solidFill>
                  <a:schemeClr val="tx1"/>
                </a:solidFill>
              </a:rPr>
              <a:t>, 1996) δημιουργούν σοβαρά εμπόδια για την ανάπτυξη προγραμμάτων ένταξης και συνεκπαίδευσης για μαθητές με ειδικές ανάγκες. Προβλήματα </a:t>
            </a:r>
            <a:r>
              <a:rPr lang="el-GR" dirty="0" err="1" smtClean="0">
                <a:solidFill>
                  <a:schemeClr val="tx1"/>
                </a:solidFill>
              </a:rPr>
              <a:t>προσπελασιμότητας</a:t>
            </a:r>
            <a:r>
              <a:rPr lang="el-GR" dirty="0" smtClean="0">
                <a:solidFill>
                  <a:schemeClr val="tx1"/>
                </a:solidFill>
              </a:rPr>
              <a:t> και έλλειψη ειδικών βοηθημάτων υπάρχουν και στην τριτοβάθμια εκπαίδευση. </a:t>
            </a:r>
            <a:endParaRPr lang="el-GR"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chemeClr val="tx1"/>
                </a:solidFill>
              </a:rPr>
              <a:t>Ερώτηση: Η θεσμική κατοχύρωση εξασφάλισε και στην πράξη την παροχή κατάλληλης και ποιοτικής εκπαίδευσης;</a:t>
            </a:r>
            <a:endParaRPr lang="el-GR" dirty="0">
              <a:solidFill>
                <a:schemeClr val="tx1"/>
              </a:solidFill>
            </a:endParaRPr>
          </a:p>
        </p:txBody>
      </p:sp>
      <p:sp>
        <p:nvSpPr>
          <p:cNvPr id="3" name="2 - Θέση περιεχομένου"/>
          <p:cNvSpPr>
            <a:spLocks noGrp="1"/>
          </p:cNvSpPr>
          <p:nvPr>
            <p:ph idx="1"/>
          </p:nvPr>
        </p:nvSpPr>
        <p:spPr>
          <a:xfrm>
            <a:off x="1466056" y="2438400"/>
            <a:ext cx="9249144" cy="3651504"/>
          </a:xfrm>
        </p:spPr>
        <p:txBody>
          <a:bodyPr>
            <a:normAutofit/>
          </a:bodyPr>
          <a:lstStyle/>
          <a:p>
            <a:r>
              <a:rPr lang="el-GR" sz="2800" dirty="0" smtClean="0">
                <a:solidFill>
                  <a:schemeClr val="tx1"/>
                </a:solidFill>
              </a:rPr>
              <a:t>Ποια άλλα ερωτήματα απορρέουν και αποτελούν και το ζητούμενο στη σύγχρονη εκπαιδευτική πραγματικότητα;</a:t>
            </a:r>
          </a:p>
          <a:p>
            <a:r>
              <a:rPr lang="el-GR" sz="2800" dirty="0" smtClean="0">
                <a:solidFill>
                  <a:schemeClr val="tx1"/>
                </a:solidFill>
              </a:rPr>
              <a:t>Πως μπορούν να απαντηθούν αυτά τα ερωτήματα;</a:t>
            </a:r>
          </a:p>
          <a:p>
            <a:r>
              <a:rPr lang="el-GR" sz="2800" dirty="0" smtClean="0">
                <a:solidFill>
                  <a:schemeClr val="tx1"/>
                </a:solidFill>
              </a:rPr>
              <a:t>Ποιος ο ρόλος της σύγχρονης έρευνας;</a:t>
            </a:r>
            <a:endParaRPr lang="el-GR" sz="2800"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685256" y="2438400"/>
            <a:ext cx="8029412" cy="3651504"/>
          </a:xfrm>
        </p:spPr>
        <p:txBody>
          <a:bodyPr/>
          <a:lstStyle/>
          <a:p>
            <a:r>
              <a:rPr lang="el-GR" dirty="0" smtClean="0">
                <a:solidFill>
                  <a:schemeClr val="tx1"/>
                </a:solidFill>
              </a:rPr>
              <a:t>Τέλος, οι στάσεις των δασκάλων, σύμφωνα με έρευνές μας, προς τους μαθητές με ειδικές ανάγκες και την ένταξή τους είναι αρνητικές. Οι ελλείψεις που έχουν σε γνώσεις σε συνδυασμό με την έλλειψη οργανωμένων προγραμμάτων εκπαίδευσης δασκάλων, αποτελούν τους κυριότερους παράγοντες υποβάθμισης της παρεχόμενης Ειδικής Αγωγής. Άλλωστε και οι ίδιοι οι μαθητές με ειδικές ανάγκες θεωρούν ότι η εκπαίδευσή τους είναι υποβαθμισμένη και πιστεύουν ότι ο κυριότερος παράγοντας γι’ αυτή την κατάσταση είναι η έλλειψη ειδικών γνώσεων από τους δασκάλους τους (</a:t>
            </a:r>
            <a:r>
              <a:rPr lang="el-GR" dirty="0" err="1" smtClean="0">
                <a:solidFill>
                  <a:schemeClr val="tx1"/>
                </a:solidFill>
              </a:rPr>
              <a:t>Lampropoulou</a:t>
            </a:r>
            <a:r>
              <a:rPr lang="el-GR" dirty="0" smtClean="0">
                <a:solidFill>
                  <a:schemeClr val="tx1"/>
                </a:solidFill>
              </a:rPr>
              <a:t>, 1995, Λαμπροπούλου, 1997). </a:t>
            </a:r>
            <a:endParaRPr lang="el-GR"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πρέπει να γίνει</a:t>
            </a:r>
            <a:endParaRPr lang="el-GR" dirty="0"/>
          </a:p>
        </p:txBody>
      </p:sp>
      <p:sp>
        <p:nvSpPr>
          <p:cNvPr id="3" name="2 - Θέση περιεχομένου"/>
          <p:cNvSpPr>
            <a:spLocks noGrp="1"/>
          </p:cNvSpPr>
          <p:nvPr>
            <p:ph idx="1"/>
          </p:nvPr>
        </p:nvSpPr>
        <p:spPr/>
        <p:txBody>
          <a:bodyPr/>
          <a:lstStyle/>
          <a:p>
            <a:r>
              <a:rPr lang="el-GR" dirty="0" smtClean="0">
                <a:solidFill>
                  <a:schemeClr val="tx1"/>
                </a:solidFill>
              </a:rPr>
              <a:t>Ιδιαίτερη έμφαση θα πρέπει να δοθεί σε τομείς όπου οι ελλείψεις είναι τεράστιες, όπως στην ανάπτυξη προγραμμάτων έγκαιρης παρέμβασης, επαγγελματικής εκπαίδευσης, δημιουργίας υποστηρικτικών δομών και </a:t>
            </a:r>
            <a:r>
              <a:rPr lang="el-GR" dirty="0" err="1" smtClean="0">
                <a:solidFill>
                  <a:schemeClr val="tx1"/>
                </a:solidFill>
              </a:rPr>
              <a:t>προσπελασιμότητας</a:t>
            </a:r>
            <a:r>
              <a:rPr lang="el-GR" dirty="0" smtClean="0">
                <a:solidFill>
                  <a:schemeClr val="tx1"/>
                </a:solidFill>
              </a:rPr>
              <a:t>, εκπαιδευτικών υλικών, τεχνολογικών βοηθημάτων για ανεξάρτητη διαβίωση και συνεχιζόμενη εκπαίδευση, προγραμμάτων εκπαίδευσης και εξειδίκευσης εκπαιδευτικών, ειδικών του χώρου, κλπ. </a:t>
            </a:r>
            <a:endParaRPr lang="el-GR"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l" defTabSz="685800" rtl="0">
              <a:lnSpc>
                <a:spcPct val="99000"/>
              </a:lnSpc>
              <a:spcBef>
                <a:spcPct val="0"/>
              </a:spcBef>
            </a:pPr>
            <a:r>
              <a:rPr lang="el-GR" altLang="en-US" sz="3200" dirty="0" smtClean="0">
                <a:solidFill>
                  <a:schemeClr val="accent3">
                    <a:lumMod val="75000"/>
                  </a:schemeClr>
                </a:solidFill>
                <a:ea typeface="ＭＳ Ｐゴシック" pitchFamily="34" charset="-128"/>
              </a:rPr>
              <a:t>Γεφύρωση του Χάσματος μεταξύ Έρευνας και Πράξης</a:t>
            </a:r>
            <a:r>
              <a:rPr lang="el-GR" altLang="en-US" sz="2000" dirty="0" smtClean="0">
                <a:solidFill>
                  <a:srgbClr val="FF0000"/>
                </a:solidFill>
                <a:ea typeface="ＭＳ Ｐゴシック" pitchFamily="34" charset="-128"/>
              </a:rPr>
              <a:t/>
            </a:r>
            <a:br>
              <a:rPr lang="el-GR" altLang="en-US" sz="2000" dirty="0" smtClean="0">
                <a:solidFill>
                  <a:srgbClr val="FF0000"/>
                </a:solidFill>
                <a:ea typeface="ＭＳ Ｐゴシック" pitchFamily="34" charset="-128"/>
              </a:rPr>
            </a:br>
            <a:endParaRPr lang="el-GR" dirty="0"/>
          </a:p>
        </p:txBody>
      </p:sp>
      <p:sp>
        <p:nvSpPr>
          <p:cNvPr id="3" name="2 - Θέση περιεχομένου"/>
          <p:cNvSpPr>
            <a:spLocks noGrp="1"/>
          </p:cNvSpPr>
          <p:nvPr>
            <p:ph idx="1"/>
          </p:nvPr>
        </p:nvSpPr>
        <p:spPr/>
        <p:txBody>
          <a:bodyPr>
            <a:normAutofit/>
          </a:bodyPr>
          <a:lstStyle/>
          <a:p>
            <a:pPr marL="457200" lvl="1" indent="0">
              <a:buNone/>
              <a:defRPr/>
            </a:pPr>
            <a:r>
              <a:rPr lang="el-GR" altLang="en-US" sz="2000" dirty="0" smtClean="0">
                <a:solidFill>
                  <a:schemeClr val="accent3">
                    <a:lumMod val="75000"/>
                  </a:schemeClr>
                </a:solidFill>
                <a:ea typeface="ＭＳ Ｐゴシック" pitchFamily="34" charset="-128"/>
              </a:rPr>
              <a:t>Οι </a:t>
            </a:r>
            <a:r>
              <a:rPr lang="el-GR" altLang="en-US" sz="2000" dirty="0" smtClean="0">
                <a:solidFill>
                  <a:schemeClr val="accent3">
                    <a:lumMod val="75000"/>
                  </a:schemeClr>
                </a:solidFill>
                <a:ea typeface="ＭＳ Ｐゴシック" pitchFamily="34" charset="-128"/>
              </a:rPr>
              <a:t>Δάσκαλοι θα πρέπει να ενημερώνονται για τα αποτελέσματα των ερευνών σχετικά με τη διδασκαλία και τη μάθηση</a:t>
            </a:r>
            <a:r>
              <a:rPr lang="en-US" altLang="en-US" sz="2000" dirty="0" smtClean="0">
                <a:solidFill>
                  <a:schemeClr val="accent3">
                    <a:lumMod val="75000"/>
                  </a:schemeClr>
                </a:solidFill>
                <a:ea typeface="ＭＳ Ｐゴシック" pitchFamily="34" charset="-128"/>
              </a:rPr>
              <a:t> </a:t>
            </a:r>
            <a:r>
              <a:rPr lang="el-GR" altLang="en-US" sz="2000" dirty="0" smtClean="0">
                <a:solidFill>
                  <a:schemeClr val="accent3">
                    <a:lumMod val="75000"/>
                  </a:schemeClr>
                </a:solidFill>
                <a:ea typeface="ＭＳ Ｐゴシック" pitchFamily="34" charset="-128"/>
              </a:rPr>
              <a:t> και να προσαρμόζουν ανάλογα τη διδασκαλία τους.</a:t>
            </a:r>
          </a:p>
          <a:p>
            <a:pPr lvl="1">
              <a:defRPr/>
            </a:pPr>
            <a:r>
              <a:rPr lang="el-GR" altLang="en-US" sz="2000" dirty="0" smtClean="0">
                <a:solidFill>
                  <a:schemeClr val="accent3">
                    <a:lumMod val="75000"/>
                  </a:schemeClr>
                </a:solidFill>
                <a:ea typeface="ＭＳ Ｐゴシック" pitchFamily="34" charset="-128"/>
              </a:rPr>
              <a:t>Μια σειρά από έρευνες έχουν δείξει πως η διδασκαλία από νωρίς της ανάγνωσης</a:t>
            </a:r>
            <a:r>
              <a:rPr lang="en-US" altLang="en-US" sz="2000" dirty="0" smtClean="0">
                <a:solidFill>
                  <a:schemeClr val="accent3">
                    <a:lumMod val="75000"/>
                  </a:schemeClr>
                </a:solidFill>
                <a:ea typeface="ＭＳ Ｐゴシック" pitchFamily="34" charset="-128"/>
              </a:rPr>
              <a:t> </a:t>
            </a:r>
            <a:r>
              <a:rPr lang="el-GR" altLang="en-US" sz="2000" dirty="0" smtClean="0">
                <a:solidFill>
                  <a:schemeClr val="accent3">
                    <a:lumMod val="75000"/>
                  </a:schemeClr>
                </a:solidFill>
                <a:ea typeface="ＭＳ Ｐゴシック" pitchFamily="34" charset="-128"/>
              </a:rPr>
              <a:t>ελαχιστοποιεί τα μελλοντικά προβλήματα ανάγνωσης</a:t>
            </a:r>
            <a:endParaRPr lang="en-US" altLang="en-US" sz="2000" dirty="0" smtClean="0">
              <a:solidFill>
                <a:schemeClr val="accent3">
                  <a:lumMod val="75000"/>
                </a:schemeClr>
              </a:solidFill>
              <a:ea typeface="ＭＳ Ｐゴシック" pitchFamily="34" charset="-128"/>
            </a:endParaRPr>
          </a:p>
          <a:p>
            <a:pPr lvl="1">
              <a:defRPr/>
            </a:pPr>
            <a:r>
              <a:rPr lang="el-GR" altLang="en-US" sz="2000" dirty="0" smtClean="0">
                <a:solidFill>
                  <a:schemeClr val="accent3">
                    <a:lumMod val="75000"/>
                  </a:schemeClr>
                </a:solidFill>
                <a:ea typeface="ＭＳ Ｐゴシック" pitchFamily="34" charset="-128"/>
              </a:rPr>
              <a:t>Πώς οι προσαρμογές στα αναλυτικά προγράμματα και τα υλικά στα δευτερεύοντα μαθήματα μεγιστοποιούν την επιτυχία</a:t>
            </a:r>
            <a:endParaRPr lang="en-US" altLang="en-US" sz="2000" dirty="0" smtClean="0">
              <a:solidFill>
                <a:schemeClr val="accent3">
                  <a:lumMod val="75000"/>
                </a:schemeClr>
              </a:solidFill>
              <a:ea typeface="ＭＳ Ｐゴシック" pitchFamily="34" charset="-128"/>
            </a:endParaRPr>
          </a:p>
          <a:p>
            <a:pPr lvl="1">
              <a:defRPr/>
            </a:pPr>
            <a:r>
              <a:rPr lang="el-GR" altLang="en-US" sz="2000" dirty="0" smtClean="0">
                <a:solidFill>
                  <a:schemeClr val="accent3">
                    <a:lumMod val="75000"/>
                  </a:schemeClr>
                </a:solidFill>
                <a:ea typeface="ＭＳ Ｐゴシック" pitchFamily="34" charset="-128"/>
              </a:rPr>
              <a:t>Τα ειδικά προγράμματα στη δευτεροβάθμια εκπαίδευση ενισχύουν την ομαλή μετάβαση από το σχολείο στην εργασία</a:t>
            </a:r>
            <a:r>
              <a:rPr lang="el-GR" altLang="en-US" sz="2400" dirty="0" smtClean="0">
                <a:solidFill>
                  <a:schemeClr val="accent3">
                    <a:lumMod val="75000"/>
                  </a:schemeClr>
                </a:solidFill>
                <a:ea typeface="ＭＳ Ｐゴシック" pitchFamily="34" charset="-128"/>
              </a:rPr>
              <a:t>.</a:t>
            </a:r>
            <a:r>
              <a:rPr lang="en-US" altLang="en-US" sz="2400" dirty="0" smtClean="0">
                <a:solidFill>
                  <a:schemeClr val="accent3">
                    <a:lumMod val="75000"/>
                  </a:schemeClr>
                </a:solidFill>
                <a:ea typeface="ＭＳ Ｐゴシック" pitchFamily="34" charset="-128"/>
              </a:rPr>
              <a:t> </a:t>
            </a:r>
            <a:endParaRPr lang="en-US" altLang="en-US" dirty="0" smtClean="0">
              <a:solidFill>
                <a:schemeClr val="accent3">
                  <a:lumMod val="75000"/>
                </a:schemeClr>
              </a:solidFill>
            </a:endParaRPr>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051" y="146304"/>
            <a:ext cx="10758031" cy="65684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803643" y="452627"/>
            <a:ext cx="10313423" cy="955548"/>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54201" y="1667383"/>
            <a:ext cx="3703518" cy="1977389"/>
          </a:xfrm>
          <a:prstGeom prst="rect">
            <a:avLst/>
          </a:prstGeom>
        </p:spPr>
        <p:txBody>
          <a:bodyPr vert="horz" wrap="square" lIns="0" tIns="13335" rIns="0" bIns="0" rtlCol="0">
            <a:spAutoFit/>
          </a:bodyPr>
          <a:lstStyle/>
          <a:p>
            <a:pPr marL="304800" indent="-292100">
              <a:lnSpc>
                <a:spcPct val="100000"/>
              </a:lnSpc>
              <a:spcBef>
                <a:spcPts val="105"/>
              </a:spcBef>
              <a:buClr>
                <a:srgbClr val="71A276"/>
              </a:buClr>
              <a:buSzPct val="70312"/>
              <a:buFont typeface="Arial"/>
              <a:buChar char=""/>
              <a:tabLst>
                <a:tab pos="305435" algn="l"/>
              </a:tabLst>
            </a:pPr>
            <a:r>
              <a:rPr sz="3200" spc="-55" dirty="0">
                <a:solidFill>
                  <a:schemeClr val="accent2">
                    <a:lumMod val="75000"/>
                  </a:schemeClr>
                </a:solidFill>
                <a:latin typeface="Georgia"/>
                <a:cs typeface="Georgia"/>
              </a:rPr>
              <a:t>δυσγραφία,</a:t>
            </a:r>
            <a:endParaRPr sz="3200">
              <a:solidFill>
                <a:schemeClr val="accent2">
                  <a:lumMod val="75000"/>
                </a:schemeClr>
              </a:solidFill>
              <a:latin typeface="Georgia"/>
              <a:cs typeface="Georgia"/>
            </a:endParaRPr>
          </a:p>
          <a:p>
            <a:pPr marL="304800" indent="-292100">
              <a:lnSpc>
                <a:spcPct val="100000"/>
              </a:lnSpc>
              <a:buClr>
                <a:srgbClr val="71A276"/>
              </a:buClr>
              <a:buSzPct val="70312"/>
              <a:buFont typeface="Arial"/>
              <a:buChar char=""/>
              <a:tabLst>
                <a:tab pos="305435" algn="l"/>
              </a:tabLst>
            </a:pPr>
            <a:r>
              <a:rPr sz="3200" spc="-65" dirty="0">
                <a:solidFill>
                  <a:schemeClr val="accent2">
                    <a:lumMod val="75000"/>
                  </a:schemeClr>
                </a:solidFill>
                <a:latin typeface="Georgia"/>
                <a:cs typeface="Georgia"/>
              </a:rPr>
              <a:t>δυσαναγνωσία,</a:t>
            </a:r>
            <a:endParaRPr sz="3200">
              <a:solidFill>
                <a:schemeClr val="accent2">
                  <a:lumMod val="75000"/>
                </a:schemeClr>
              </a:solidFill>
              <a:latin typeface="Georgia"/>
              <a:cs typeface="Georgia"/>
            </a:endParaRPr>
          </a:p>
          <a:p>
            <a:pPr marL="304800" indent="-292100">
              <a:lnSpc>
                <a:spcPct val="100000"/>
              </a:lnSpc>
              <a:buClr>
                <a:srgbClr val="71A276"/>
              </a:buClr>
              <a:buSzPct val="70312"/>
              <a:buFont typeface="Arial"/>
              <a:buChar char=""/>
              <a:tabLst>
                <a:tab pos="305435" algn="l"/>
              </a:tabLst>
            </a:pPr>
            <a:r>
              <a:rPr sz="3200" spc="-60" dirty="0">
                <a:solidFill>
                  <a:schemeClr val="accent2">
                    <a:lumMod val="75000"/>
                  </a:schemeClr>
                </a:solidFill>
                <a:latin typeface="Georgia"/>
                <a:cs typeface="Georgia"/>
              </a:rPr>
              <a:t>δυσαριθμησία,</a:t>
            </a:r>
            <a:endParaRPr sz="3200">
              <a:solidFill>
                <a:schemeClr val="accent2">
                  <a:lumMod val="75000"/>
                </a:schemeClr>
              </a:solidFill>
              <a:latin typeface="Georgia"/>
              <a:cs typeface="Georgia"/>
            </a:endParaRPr>
          </a:p>
          <a:p>
            <a:pPr marL="304800" indent="-292100">
              <a:lnSpc>
                <a:spcPct val="100000"/>
              </a:lnSpc>
              <a:buClr>
                <a:srgbClr val="71A276"/>
              </a:buClr>
              <a:buSzPct val="70312"/>
              <a:buFont typeface="Arial"/>
              <a:buChar char=""/>
              <a:tabLst>
                <a:tab pos="305435" algn="l"/>
              </a:tabLst>
            </a:pPr>
            <a:r>
              <a:rPr sz="3200" spc="-45" dirty="0">
                <a:solidFill>
                  <a:schemeClr val="accent2">
                    <a:lumMod val="75000"/>
                  </a:schemeClr>
                </a:solidFill>
                <a:latin typeface="Georgia"/>
                <a:cs typeface="Georgia"/>
              </a:rPr>
              <a:t>δυσλεξία</a:t>
            </a:r>
            <a:endParaRPr sz="3200">
              <a:solidFill>
                <a:schemeClr val="accent2">
                  <a:lumMod val="75000"/>
                </a:schemeClr>
              </a:solidFill>
              <a:latin typeface="Georgia"/>
              <a:cs typeface="Georgi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08537" y="452627"/>
            <a:ext cx="8008529" cy="95554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398686" y="1700529"/>
            <a:ext cx="9292901" cy="873957"/>
          </a:xfrm>
          <a:prstGeom prst="rect">
            <a:avLst/>
          </a:prstGeom>
        </p:spPr>
        <p:txBody>
          <a:bodyPr vert="horz" wrap="square" lIns="0" tIns="12065" rIns="0" bIns="0" rtlCol="0">
            <a:spAutoFit/>
          </a:bodyPr>
          <a:lstStyle/>
          <a:p>
            <a:pPr marL="304800" marR="5080" indent="-292735" algn="just">
              <a:lnSpc>
                <a:spcPct val="100000"/>
              </a:lnSpc>
              <a:spcBef>
                <a:spcPts val="95"/>
              </a:spcBef>
            </a:pPr>
            <a:r>
              <a:rPr sz="1950" spc="370" dirty="0">
                <a:solidFill>
                  <a:srgbClr val="71A276"/>
                </a:solidFill>
                <a:latin typeface="Arial"/>
                <a:cs typeface="Arial"/>
              </a:rPr>
              <a:t> </a:t>
            </a:r>
            <a:r>
              <a:rPr sz="2800" spc="-365" dirty="0"/>
              <a:t>Η </a:t>
            </a:r>
            <a:r>
              <a:rPr sz="2800" spc="-30" dirty="0"/>
              <a:t>νοητική </a:t>
            </a:r>
            <a:r>
              <a:rPr sz="2800" spc="-35" dirty="0"/>
              <a:t>καθυστέρηση </a:t>
            </a:r>
            <a:r>
              <a:rPr sz="2800" spc="-45" dirty="0"/>
              <a:t>είναι  </a:t>
            </a:r>
            <a:r>
              <a:rPr sz="2800" spc="-195" dirty="0"/>
              <a:t>μία </a:t>
            </a:r>
            <a:r>
              <a:rPr sz="2800" spc="-35" dirty="0"/>
              <a:t>δυσλειτουργία, </a:t>
            </a:r>
            <a:r>
              <a:rPr sz="2800" spc="-80" dirty="0"/>
              <a:t>η </a:t>
            </a:r>
            <a:r>
              <a:rPr sz="2800" spc="-30" dirty="0"/>
              <a:t>οποία </a:t>
            </a:r>
            <a:r>
              <a:rPr sz="2800" spc="-40" dirty="0"/>
              <a:t>χαρακτηρίζεται  </a:t>
            </a:r>
            <a:r>
              <a:rPr sz="2800" spc="-30" dirty="0"/>
              <a:t>από σημαντικούς </a:t>
            </a:r>
            <a:r>
              <a:rPr sz="2800" spc="-50" dirty="0"/>
              <a:t>περιορισμούς</a:t>
            </a:r>
            <a:endParaRPr sz="2800">
              <a:latin typeface="Arial"/>
              <a:cs typeface="Arial"/>
            </a:endParaRPr>
          </a:p>
        </p:txBody>
      </p:sp>
      <p:sp>
        <p:nvSpPr>
          <p:cNvPr id="4" name="object 4"/>
          <p:cNvSpPr txBox="1"/>
          <p:nvPr/>
        </p:nvSpPr>
        <p:spPr>
          <a:xfrm>
            <a:off x="1398686" y="2982594"/>
            <a:ext cx="9294450" cy="2689839"/>
          </a:xfrm>
          <a:prstGeom prst="rect">
            <a:avLst/>
          </a:prstGeom>
        </p:spPr>
        <p:txBody>
          <a:bodyPr vert="horz" wrap="square" lIns="0" tIns="62865" rIns="0" bIns="0" rtlCol="0">
            <a:spAutoFit/>
          </a:bodyPr>
          <a:lstStyle/>
          <a:p>
            <a:pPr marL="652145" indent="-228600">
              <a:lnSpc>
                <a:spcPct val="100000"/>
              </a:lnSpc>
              <a:spcBef>
                <a:spcPts val="495"/>
              </a:spcBef>
              <a:buClr>
                <a:srgbClr val="AFCCAF"/>
              </a:buClr>
              <a:buSzPct val="89583"/>
              <a:buChar char="•"/>
              <a:tabLst>
                <a:tab pos="652780" algn="l"/>
              </a:tabLst>
            </a:pPr>
            <a:r>
              <a:rPr sz="2400" dirty="0">
                <a:solidFill>
                  <a:schemeClr val="accent2">
                    <a:lumMod val="75000"/>
                  </a:schemeClr>
                </a:solidFill>
                <a:latin typeface="Georgia"/>
                <a:cs typeface="Georgia"/>
              </a:rPr>
              <a:t>τόσο στις </a:t>
            </a:r>
            <a:r>
              <a:rPr sz="2400" spc="-25" dirty="0">
                <a:solidFill>
                  <a:schemeClr val="accent2">
                    <a:lumMod val="75000"/>
                  </a:schemeClr>
                </a:solidFill>
                <a:latin typeface="Georgia"/>
                <a:cs typeface="Georgia"/>
              </a:rPr>
              <a:t>νοητικές</a:t>
            </a:r>
            <a:r>
              <a:rPr sz="2400" spc="-150" dirty="0">
                <a:solidFill>
                  <a:schemeClr val="accent2">
                    <a:lumMod val="75000"/>
                  </a:schemeClr>
                </a:solidFill>
                <a:latin typeface="Georgia"/>
                <a:cs typeface="Georgia"/>
              </a:rPr>
              <a:t> </a:t>
            </a:r>
            <a:r>
              <a:rPr sz="2400" spc="-30" dirty="0">
                <a:solidFill>
                  <a:schemeClr val="accent2">
                    <a:lumMod val="75000"/>
                  </a:schemeClr>
                </a:solidFill>
                <a:latin typeface="Georgia"/>
                <a:cs typeface="Georgia"/>
              </a:rPr>
              <a:t>λειτουργίες</a:t>
            </a:r>
            <a:endParaRPr sz="2400">
              <a:solidFill>
                <a:schemeClr val="accent2">
                  <a:lumMod val="75000"/>
                </a:schemeClr>
              </a:solidFill>
              <a:latin typeface="Georgia"/>
              <a:cs typeface="Georgia"/>
            </a:endParaRPr>
          </a:p>
          <a:p>
            <a:pPr marL="652145" marR="5080" indent="-228600" algn="just">
              <a:lnSpc>
                <a:spcPct val="100000"/>
              </a:lnSpc>
              <a:spcBef>
                <a:spcPts val="395"/>
              </a:spcBef>
              <a:buClr>
                <a:srgbClr val="AFCCAF"/>
              </a:buClr>
              <a:buSzPct val="89583"/>
              <a:buChar char="•"/>
              <a:tabLst>
                <a:tab pos="652780" algn="l"/>
              </a:tabLst>
            </a:pPr>
            <a:r>
              <a:rPr sz="2400" spc="-20" dirty="0">
                <a:solidFill>
                  <a:schemeClr val="accent2">
                    <a:lumMod val="75000"/>
                  </a:schemeClr>
                </a:solidFill>
                <a:latin typeface="Georgia"/>
                <a:cs typeface="Georgia"/>
              </a:rPr>
              <a:t>όσο </a:t>
            </a:r>
            <a:r>
              <a:rPr sz="2400" spc="-40" dirty="0">
                <a:solidFill>
                  <a:schemeClr val="accent2">
                    <a:lumMod val="75000"/>
                  </a:schemeClr>
                </a:solidFill>
                <a:latin typeface="Georgia"/>
                <a:cs typeface="Georgia"/>
              </a:rPr>
              <a:t>και </a:t>
            </a:r>
            <a:r>
              <a:rPr sz="2400" spc="-15" dirty="0">
                <a:solidFill>
                  <a:schemeClr val="accent2">
                    <a:lumMod val="75000"/>
                  </a:schemeClr>
                </a:solidFill>
                <a:latin typeface="Georgia"/>
                <a:cs typeface="Georgia"/>
              </a:rPr>
              <a:t>στην </a:t>
            </a:r>
            <a:r>
              <a:rPr sz="2400" spc="-30" dirty="0">
                <a:solidFill>
                  <a:schemeClr val="accent2">
                    <a:lumMod val="75000"/>
                  </a:schemeClr>
                </a:solidFill>
                <a:latin typeface="Georgia"/>
                <a:cs typeface="Georgia"/>
              </a:rPr>
              <a:t>προσαρμοστική </a:t>
            </a:r>
            <a:r>
              <a:rPr sz="2400" spc="-45" dirty="0">
                <a:solidFill>
                  <a:schemeClr val="accent2">
                    <a:lumMod val="75000"/>
                  </a:schemeClr>
                </a:solidFill>
                <a:latin typeface="Georgia"/>
                <a:cs typeface="Georgia"/>
              </a:rPr>
              <a:t>συμπεριφορά, </a:t>
            </a:r>
            <a:r>
              <a:rPr sz="2400" spc="5" dirty="0">
                <a:solidFill>
                  <a:schemeClr val="accent2">
                    <a:lumMod val="75000"/>
                  </a:schemeClr>
                </a:solidFill>
                <a:latin typeface="Georgia"/>
                <a:cs typeface="Georgia"/>
              </a:rPr>
              <a:t>όπως  </a:t>
            </a:r>
            <a:r>
              <a:rPr sz="2400" spc="-20" dirty="0">
                <a:solidFill>
                  <a:schemeClr val="accent2">
                    <a:lumMod val="75000"/>
                  </a:schemeClr>
                </a:solidFill>
                <a:latin typeface="Georgia"/>
                <a:cs typeface="Georgia"/>
              </a:rPr>
              <a:t>αυτή </a:t>
            </a:r>
            <a:r>
              <a:rPr sz="2400" spc="-25" dirty="0">
                <a:solidFill>
                  <a:schemeClr val="accent2">
                    <a:lumMod val="75000"/>
                  </a:schemeClr>
                </a:solidFill>
                <a:latin typeface="Georgia"/>
                <a:cs typeface="Georgia"/>
              </a:rPr>
              <a:t>εκδηλώνεται </a:t>
            </a:r>
            <a:r>
              <a:rPr sz="2400" spc="-50" dirty="0">
                <a:solidFill>
                  <a:schemeClr val="accent2">
                    <a:lumMod val="75000"/>
                  </a:schemeClr>
                </a:solidFill>
                <a:latin typeface="Georgia"/>
                <a:cs typeface="Georgia"/>
              </a:rPr>
              <a:t>μέσα </a:t>
            </a:r>
            <a:r>
              <a:rPr sz="2400" spc="-30" dirty="0">
                <a:solidFill>
                  <a:schemeClr val="accent2">
                    <a:lumMod val="75000"/>
                  </a:schemeClr>
                </a:solidFill>
                <a:latin typeface="Georgia"/>
                <a:cs typeface="Georgia"/>
              </a:rPr>
              <a:t>από </a:t>
            </a:r>
            <a:r>
              <a:rPr sz="2400" spc="-5" dirty="0">
                <a:solidFill>
                  <a:schemeClr val="accent2">
                    <a:lumMod val="75000"/>
                  </a:schemeClr>
                </a:solidFill>
                <a:latin typeface="Georgia"/>
                <a:cs typeface="Georgia"/>
              </a:rPr>
              <a:t>τις </a:t>
            </a:r>
            <a:r>
              <a:rPr sz="2400" spc="-25" dirty="0">
                <a:solidFill>
                  <a:schemeClr val="accent2">
                    <a:lumMod val="75000"/>
                  </a:schemeClr>
                </a:solidFill>
                <a:latin typeface="Georgia"/>
                <a:cs typeface="Georgia"/>
              </a:rPr>
              <a:t>αντιληπτικές,  </a:t>
            </a:r>
            <a:r>
              <a:rPr sz="2400" spc="-15" dirty="0">
                <a:solidFill>
                  <a:schemeClr val="accent2">
                    <a:lumMod val="75000"/>
                  </a:schemeClr>
                </a:solidFill>
                <a:latin typeface="Georgia"/>
                <a:cs typeface="Georgia"/>
              </a:rPr>
              <a:t>κοινωνικές </a:t>
            </a:r>
            <a:r>
              <a:rPr sz="2400" spc="-40" dirty="0">
                <a:solidFill>
                  <a:schemeClr val="accent2">
                    <a:lumMod val="75000"/>
                  </a:schemeClr>
                </a:solidFill>
                <a:latin typeface="Georgia"/>
                <a:cs typeface="Georgia"/>
              </a:rPr>
              <a:t>και </a:t>
            </a:r>
            <a:r>
              <a:rPr sz="2400" spc="-30" dirty="0">
                <a:solidFill>
                  <a:schemeClr val="accent2">
                    <a:lumMod val="75000"/>
                  </a:schemeClr>
                </a:solidFill>
                <a:latin typeface="Georgia"/>
                <a:cs typeface="Georgia"/>
              </a:rPr>
              <a:t>πρακτικές</a:t>
            </a:r>
            <a:r>
              <a:rPr sz="2400" spc="515" dirty="0">
                <a:solidFill>
                  <a:schemeClr val="accent2">
                    <a:lumMod val="75000"/>
                  </a:schemeClr>
                </a:solidFill>
                <a:latin typeface="Georgia"/>
                <a:cs typeface="Georgia"/>
              </a:rPr>
              <a:t> </a:t>
            </a:r>
            <a:r>
              <a:rPr sz="2400" spc="-30" dirty="0">
                <a:solidFill>
                  <a:schemeClr val="accent2">
                    <a:lumMod val="75000"/>
                  </a:schemeClr>
                </a:solidFill>
                <a:latin typeface="Georgia"/>
                <a:cs typeface="Georgia"/>
              </a:rPr>
              <a:t>προσαρμοστικές  ικανότητες.</a:t>
            </a:r>
            <a:endParaRPr sz="2400">
              <a:solidFill>
                <a:schemeClr val="accent2">
                  <a:lumMod val="75000"/>
                </a:schemeClr>
              </a:solidFill>
              <a:latin typeface="Georgia"/>
              <a:cs typeface="Georgia"/>
            </a:endParaRPr>
          </a:p>
          <a:p>
            <a:pPr marL="652145" marR="5080" indent="-228600" algn="just">
              <a:lnSpc>
                <a:spcPct val="100000"/>
              </a:lnSpc>
              <a:spcBef>
                <a:spcPts val="409"/>
              </a:spcBef>
              <a:buClr>
                <a:srgbClr val="AFCCAF"/>
              </a:buClr>
              <a:buSzPct val="89583"/>
              <a:buChar char="•"/>
              <a:tabLst>
                <a:tab pos="652780" algn="l"/>
              </a:tabLst>
            </a:pPr>
            <a:r>
              <a:rPr sz="2400" spc="-35" dirty="0">
                <a:solidFill>
                  <a:schemeClr val="accent2">
                    <a:lumMod val="75000"/>
                  </a:schemeClr>
                </a:solidFill>
                <a:latin typeface="Georgia"/>
                <a:cs typeface="Georgia"/>
              </a:rPr>
              <a:t>Αυτή </a:t>
            </a:r>
            <a:r>
              <a:rPr sz="2400" spc="-70" dirty="0">
                <a:solidFill>
                  <a:schemeClr val="accent2">
                    <a:lumMod val="75000"/>
                  </a:schemeClr>
                </a:solidFill>
                <a:latin typeface="Georgia"/>
                <a:cs typeface="Georgia"/>
              </a:rPr>
              <a:t>η </a:t>
            </a:r>
            <a:r>
              <a:rPr sz="2400" spc="-20" dirty="0">
                <a:solidFill>
                  <a:schemeClr val="accent2">
                    <a:lumMod val="75000"/>
                  </a:schemeClr>
                </a:solidFill>
                <a:latin typeface="Georgia"/>
                <a:cs typeface="Georgia"/>
              </a:rPr>
              <a:t>δυσλειτουργία </a:t>
            </a:r>
            <a:r>
              <a:rPr sz="2400" spc="-30" dirty="0">
                <a:solidFill>
                  <a:schemeClr val="accent2">
                    <a:lumMod val="75000"/>
                  </a:schemeClr>
                </a:solidFill>
                <a:latin typeface="Georgia"/>
                <a:cs typeface="Georgia"/>
              </a:rPr>
              <a:t>εμφανίζεται </a:t>
            </a:r>
            <a:r>
              <a:rPr sz="2400" spc="-35" dirty="0">
                <a:solidFill>
                  <a:schemeClr val="accent2">
                    <a:lumMod val="75000"/>
                  </a:schemeClr>
                </a:solidFill>
                <a:latin typeface="Georgia"/>
                <a:cs typeface="Georgia"/>
              </a:rPr>
              <a:t>πριν </a:t>
            </a:r>
            <a:r>
              <a:rPr sz="2400" spc="-30" dirty="0">
                <a:solidFill>
                  <a:schemeClr val="accent2">
                    <a:lumMod val="75000"/>
                  </a:schemeClr>
                </a:solidFill>
                <a:latin typeface="Georgia"/>
                <a:cs typeface="Georgia"/>
              </a:rPr>
              <a:t>από </a:t>
            </a:r>
            <a:r>
              <a:rPr sz="2400" spc="-20" dirty="0">
                <a:solidFill>
                  <a:schemeClr val="accent2">
                    <a:lumMod val="75000"/>
                  </a:schemeClr>
                </a:solidFill>
                <a:latin typeface="Georgia"/>
                <a:cs typeface="Georgia"/>
              </a:rPr>
              <a:t>την  </a:t>
            </a:r>
            <a:r>
              <a:rPr sz="2400" spc="-35" dirty="0">
                <a:solidFill>
                  <a:schemeClr val="accent2">
                    <a:lumMod val="75000"/>
                  </a:schemeClr>
                </a:solidFill>
                <a:latin typeface="Georgia"/>
                <a:cs typeface="Georgia"/>
              </a:rPr>
              <a:t>ηλικία </a:t>
            </a:r>
            <a:r>
              <a:rPr sz="2400" spc="30" dirty="0">
                <a:solidFill>
                  <a:schemeClr val="accent2">
                    <a:lumMod val="75000"/>
                  </a:schemeClr>
                </a:solidFill>
                <a:latin typeface="Georgia"/>
                <a:cs typeface="Georgia"/>
              </a:rPr>
              <a:t>των </a:t>
            </a:r>
            <a:r>
              <a:rPr sz="2400" spc="95" dirty="0">
                <a:solidFill>
                  <a:schemeClr val="accent2">
                    <a:lumMod val="75000"/>
                  </a:schemeClr>
                </a:solidFill>
                <a:latin typeface="Georgia"/>
                <a:cs typeface="Georgia"/>
              </a:rPr>
              <a:t>18</a:t>
            </a:r>
            <a:r>
              <a:rPr sz="2400" spc="-200" dirty="0">
                <a:solidFill>
                  <a:schemeClr val="accent2">
                    <a:lumMod val="75000"/>
                  </a:schemeClr>
                </a:solidFill>
                <a:latin typeface="Georgia"/>
                <a:cs typeface="Georgia"/>
              </a:rPr>
              <a:t> </a:t>
            </a:r>
            <a:r>
              <a:rPr sz="2400" spc="-25" dirty="0">
                <a:solidFill>
                  <a:schemeClr val="accent2">
                    <a:lumMod val="75000"/>
                  </a:schemeClr>
                </a:solidFill>
                <a:latin typeface="Georgia"/>
                <a:cs typeface="Georgia"/>
              </a:rPr>
              <a:t>ετών.</a:t>
            </a:r>
            <a:endParaRPr sz="2400">
              <a:solidFill>
                <a:schemeClr val="accent2">
                  <a:lumMod val="75000"/>
                </a:schemeClr>
              </a:solidFill>
              <a:latin typeface="Georgia"/>
              <a:cs typeface="Georgia"/>
            </a:endParaRPr>
          </a:p>
          <a:p>
            <a:pPr marL="12700">
              <a:lnSpc>
                <a:spcPts val="2395"/>
              </a:lnSpc>
              <a:tabLst>
                <a:tab pos="304800" algn="l"/>
              </a:tabLst>
            </a:pPr>
            <a:r>
              <a:rPr sz="1400" spc="265" dirty="0">
                <a:solidFill>
                  <a:schemeClr val="accent2">
                    <a:lumMod val="75000"/>
                  </a:schemeClr>
                </a:solidFill>
                <a:latin typeface="Arial"/>
                <a:cs typeface="Arial"/>
              </a:rPr>
              <a:t>	</a:t>
            </a:r>
            <a:r>
              <a:rPr sz="2000" spc="-35" dirty="0">
                <a:solidFill>
                  <a:schemeClr val="accent2">
                    <a:lumMod val="75000"/>
                  </a:schemeClr>
                </a:solidFill>
                <a:latin typeface="Georgia"/>
                <a:cs typeface="Georgia"/>
              </a:rPr>
              <a:t>(AMERICAN </a:t>
            </a:r>
            <a:r>
              <a:rPr sz="2000" spc="-10" dirty="0">
                <a:solidFill>
                  <a:schemeClr val="accent2">
                    <a:lumMod val="75000"/>
                  </a:schemeClr>
                </a:solidFill>
                <a:latin typeface="Georgia"/>
                <a:cs typeface="Georgia"/>
              </a:rPr>
              <a:t>ASSOCIATION </a:t>
            </a:r>
            <a:r>
              <a:rPr sz="2000" spc="10" dirty="0">
                <a:solidFill>
                  <a:schemeClr val="accent2">
                    <a:lumMod val="75000"/>
                  </a:schemeClr>
                </a:solidFill>
                <a:latin typeface="Georgia"/>
                <a:cs typeface="Georgia"/>
              </a:rPr>
              <a:t>OF </a:t>
            </a:r>
            <a:r>
              <a:rPr sz="2000" spc="-85" dirty="0">
                <a:solidFill>
                  <a:schemeClr val="accent2">
                    <a:lumMod val="75000"/>
                  </a:schemeClr>
                </a:solidFill>
                <a:latin typeface="Georgia"/>
                <a:cs typeface="Georgia"/>
              </a:rPr>
              <a:t>MENTAL </a:t>
            </a:r>
            <a:r>
              <a:rPr sz="2000" spc="-70" dirty="0">
                <a:solidFill>
                  <a:schemeClr val="accent2">
                    <a:lumMod val="75000"/>
                  </a:schemeClr>
                </a:solidFill>
                <a:latin typeface="Georgia"/>
                <a:cs typeface="Georgia"/>
              </a:rPr>
              <a:t>RETARDATION,</a:t>
            </a:r>
            <a:r>
              <a:rPr sz="2000" spc="-85" dirty="0">
                <a:solidFill>
                  <a:schemeClr val="accent2">
                    <a:lumMod val="75000"/>
                  </a:schemeClr>
                </a:solidFill>
                <a:latin typeface="Georgia"/>
                <a:cs typeface="Georgia"/>
              </a:rPr>
              <a:t> </a:t>
            </a:r>
            <a:r>
              <a:rPr sz="2000" spc="-60" dirty="0">
                <a:solidFill>
                  <a:schemeClr val="accent2">
                    <a:lumMod val="75000"/>
                  </a:schemeClr>
                </a:solidFill>
                <a:latin typeface="Georgia"/>
                <a:cs typeface="Georgia"/>
              </a:rPr>
              <a:t>2002)</a:t>
            </a:r>
            <a:endParaRPr sz="2000">
              <a:solidFill>
                <a:schemeClr val="accent2">
                  <a:lumMod val="75000"/>
                </a:schemeClr>
              </a:solidFill>
              <a:latin typeface="Georgia"/>
              <a:cs typeface="Georgia"/>
            </a:endParaRP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46352" y="452627"/>
            <a:ext cx="9476294" cy="95554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69525" y="568345"/>
            <a:ext cx="8145675" cy="598241"/>
          </a:xfrm>
          <a:prstGeom prst="rect">
            <a:avLst/>
          </a:prstGeom>
        </p:spPr>
        <p:txBody>
          <a:bodyPr vert="horz" wrap="square" lIns="0" tIns="13335" rIns="0" bIns="0" rtlCol="0">
            <a:spAutoFit/>
          </a:bodyPr>
          <a:lstStyle/>
          <a:p>
            <a:pPr marL="12700">
              <a:lnSpc>
                <a:spcPct val="100000"/>
              </a:lnSpc>
              <a:spcBef>
                <a:spcPts val="105"/>
              </a:spcBef>
            </a:pPr>
            <a:r>
              <a:rPr sz="2250" spc="415" dirty="0">
                <a:solidFill>
                  <a:srgbClr val="71A276"/>
                </a:solidFill>
                <a:latin typeface="Arial"/>
                <a:cs typeface="Arial"/>
              </a:rPr>
              <a:t> </a:t>
            </a:r>
            <a:r>
              <a:rPr spc="-85" dirty="0"/>
              <a:t>Προβλήματα  </a:t>
            </a:r>
            <a:r>
              <a:rPr spc="-110" dirty="0"/>
              <a:t>ακοής</a:t>
            </a:r>
            <a:endParaRPr sz="2250">
              <a:latin typeface="Arial"/>
              <a:cs typeface="Arial"/>
            </a:endParaRPr>
          </a:p>
        </p:txBody>
      </p:sp>
      <p:sp>
        <p:nvSpPr>
          <p:cNvPr id="4" name="object 4"/>
          <p:cNvSpPr txBox="1">
            <a:spLocks noGrp="1"/>
          </p:cNvSpPr>
          <p:nvPr>
            <p:ph idx="1"/>
          </p:nvPr>
        </p:nvSpPr>
        <p:spPr>
          <a:xfrm>
            <a:off x="2685788" y="2438400"/>
            <a:ext cx="8029412" cy="2777042"/>
          </a:xfrm>
          <a:prstGeom prst="rect">
            <a:avLst/>
          </a:prstGeom>
        </p:spPr>
        <p:txBody>
          <a:bodyPr vert="horz" wrap="square" lIns="0" tIns="62865" rIns="0" bIns="0" rtlCol="0">
            <a:spAutoFit/>
          </a:bodyPr>
          <a:lstStyle/>
          <a:p>
            <a:pPr marL="652780" indent="-228600">
              <a:lnSpc>
                <a:spcPct val="100000"/>
              </a:lnSpc>
              <a:spcBef>
                <a:spcPts val="495"/>
              </a:spcBef>
              <a:buClr>
                <a:srgbClr val="AFCCAF"/>
              </a:buClr>
              <a:buSzPct val="90384"/>
              <a:buChar char="•"/>
              <a:tabLst>
                <a:tab pos="653415" algn="l"/>
              </a:tabLst>
            </a:pPr>
            <a:r>
              <a:rPr spc="-10" dirty="0">
                <a:solidFill>
                  <a:schemeClr val="accent2">
                    <a:lumMod val="75000"/>
                  </a:schemeClr>
                </a:solidFill>
              </a:rPr>
              <a:t>Κώφωση</a:t>
            </a:r>
          </a:p>
          <a:p>
            <a:pPr marL="652780" indent="-228600">
              <a:lnSpc>
                <a:spcPts val="3115"/>
              </a:lnSpc>
              <a:spcBef>
                <a:spcPts val="395"/>
              </a:spcBef>
              <a:buClr>
                <a:srgbClr val="AFCCAF"/>
              </a:buClr>
              <a:buSzPct val="90384"/>
              <a:buChar char="•"/>
              <a:tabLst>
                <a:tab pos="653415" algn="l"/>
              </a:tabLst>
            </a:pPr>
            <a:r>
              <a:rPr spc="-50" dirty="0">
                <a:solidFill>
                  <a:schemeClr val="accent2">
                    <a:lumMod val="75000"/>
                  </a:schemeClr>
                </a:solidFill>
              </a:rPr>
              <a:t>Βαρηκοϊα</a:t>
            </a:r>
          </a:p>
          <a:p>
            <a:pPr marL="304800" indent="-292100">
              <a:lnSpc>
                <a:spcPts val="3835"/>
              </a:lnSpc>
              <a:buClr>
                <a:srgbClr val="71A276"/>
              </a:buClr>
              <a:buSzPct val="70312"/>
              <a:buFont typeface="Arial"/>
              <a:buChar char=""/>
              <a:tabLst>
                <a:tab pos="305435" algn="l"/>
              </a:tabLst>
            </a:pPr>
            <a:r>
              <a:rPr sz="3200" spc="-85" dirty="0"/>
              <a:t>Προβλήματα</a:t>
            </a:r>
            <a:r>
              <a:rPr sz="3200" spc="-114" dirty="0"/>
              <a:t> </a:t>
            </a:r>
            <a:r>
              <a:rPr sz="3200" spc="-55" dirty="0"/>
              <a:t>όρασης</a:t>
            </a:r>
            <a:endParaRPr sz="3200"/>
          </a:p>
          <a:p>
            <a:pPr marL="652780" lvl="1" indent="-228600">
              <a:lnSpc>
                <a:spcPct val="100000"/>
              </a:lnSpc>
              <a:spcBef>
                <a:spcPts val="425"/>
              </a:spcBef>
              <a:buClr>
                <a:srgbClr val="AFCCAF"/>
              </a:buClr>
              <a:buSzPct val="90384"/>
              <a:buChar char="•"/>
              <a:tabLst>
                <a:tab pos="653415" algn="l"/>
              </a:tabLst>
            </a:pPr>
            <a:r>
              <a:rPr sz="2600" spc="-80" dirty="0">
                <a:solidFill>
                  <a:schemeClr val="accent2">
                    <a:lumMod val="75000"/>
                  </a:schemeClr>
                </a:solidFill>
                <a:latin typeface="Georgia"/>
                <a:cs typeface="Georgia"/>
              </a:rPr>
              <a:t>Ολική</a:t>
            </a:r>
            <a:r>
              <a:rPr sz="2600" spc="-95" dirty="0">
                <a:solidFill>
                  <a:schemeClr val="accent2">
                    <a:lumMod val="75000"/>
                  </a:schemeClr>
                </a:solidFill>
                <a:latin typeface="Georgia"/>
                <a:cs typeface="Georgia"/>
              </a:rPr>
              <a:t> </a:t>
            </a:r>
            <a:r>
              <a:rPr sz="2600" dirty="0">
                <a:solidFill>
                  <a:schemeClr val="accent2">
                    <a:lumMod val="75000"/>
                  </a:schemeClr>
                </a:solidFill>
                <a:latin typeface="Georgia"/>
                <a:cs typeface="Georgia"/>
              </a:rPr>
              <a:t>Τύφλωση</a:t>
            </a:r>
            <a:endParaRPr sz="2600">
              <a:solidFill>
                <a:schemeClr val="accent2">
                  <a:lumMod val="75000"/>
                </a:schemeClr>
              </a:solidFill>
              <a:latin typeface="Georgia"/>
              <a:cs typeface="Georgia"/>
            </a:endParaRPr>
          </a:p>
          <a:p>
            <a:pPr marL="652780" lvl="1" indent="-228600">
              <a:lnSpc>
                <a:spcPct val="100000"/>
              </a:lnSpc>
              <a:spcBef>
                <a:spcPts val="395"/>
              </a:spcBef>
              <a:buClr>
                <a:srgbClr val="AFCCAF"/>
              </a:buClr>
              <a:buSzPct val="90384"/>
              <a:buChar char="•"/>
              <a:tabLst>
                <a:tab pos="653415" algn="l"/>
              </a:tabLst>
            </a:pPr>
            <a:r>
              <a:rPr sz="2600" spc="-95" dirty="0">
                <a:solidFill>
                  <a:schemeClr val="accent2">
                    <a:lumMod val="75000"/>
                  </a:schemeClr>
                </a:solidFill>
                <a:latin typeface="Georgia"/>
                <a:cs typeface="Georgia"/>
              </a:rPr>
              <a:t>Μερική</a:t>
            </a:r>
            <a:r>
              <a:rPr sz="2600" spc="-85" dirty="0">
                <a:solidFill>
                  <a:schemeClr val="accent2">
                    <a:lumMod val="75000"/>
                  </a:schemeClr>
                </a:solidFill>
                <a:latin typeface="Georgia"/>
                <a:cs typeface="Georgia"/>
              </a:rPr>
              <a:t> </a:t>
            </a:r>
            <a:r>
              <a:rPr sz="2600" spc="15" dirty="0">
                <a:solidFill>
                  <a:schemeClr val="accent2">
                    <a:lumMod val="75000"/>
                  </a:schemeClr>
                </a:solidFill>
                <a:latin typeface="Georgia"/>
                <a:cs typeface="Georgia"/>
              </a:rPr>
              <a:t>τύφλωση</a:t>
            </a:r>
            <a:endParaRPr sz="2600">
              <a:solidFill>
                <a:schemeClr val="accent2">
                  <a:lumMod val="75000"/>
                </a:schemeClr>
              </a:solidFill>
              <a:latin typeface="Georgia"/>
              <a:cs typeface="Georgia"/>
            </a:endParaRPr>
          </a:p>
          <a:p>
            <a:pPr marL="652780" lvl="1" indent="-228600">
              <a:lnSpc>
                <a:spcPct val="100000"/>
              </a:lnSpc>
              <a:spcBef>
                <a:spcPts val="395"/>
              </a:spcBef>
              <a:buClr>
                <a:srgbClr val="AFCCAF"/>
              </a:buClr>
              <a:buSzPct val="90384"/>
              <a:buChar char="•"/>
              <a:tabLst>
                <a:tab pos="653415" algn="l"/>
              </a:tabLst>
            </a:pPr>
            <a:r>
              <a:rPr sz="2600" spc="-55" dirty="0">
                <a:solidFill>
                  <a:schemeClr val="accent2">
                    <a:lumMod val="75000"/>
                  </a:schemeClr>
                </a:solidFill>
                <a:latin typeface="Georgia"/>
                <a:cs typeface="Georgia"/>
              </a:rPr>
              <a:t>Διάφορα </a:t>
            </a:r>
            <a:r>
              <a:rPr sz="2600" spc="-35" dirty="0">
                <a:solidFill>
                  <a:schemeClr val="accent2">
                    <a:lumMod val="75000"/>
                  </a:schemeClr>
                </a:solidFill>
                <a:latin typeface="Georgia"/>
                <a:cs typeface="Georgia"/>
              </a:rPr>
              <a:t>προβλήματα</a:t>
            </a:r>
            <a:r>
              <a:rPr sz="2600" spc="-140" dirty="0">
                <a:solidFill>
                  <a:schemeClr val="accent2">
                    <a:lumMod val="75000"/>
                  </a:schemeClr>
                </a:solidFill>
                <a:latin typeface="Georgia"/>
                <a:cs typeface="Georgia"/>
              </a:rPr>
              <a:t> </a:t>
            </a:r>
            <a:r>
              <a:rPr sz="2600" spc="-45" dirty="0">
                <a:solidFill>
                  <a:schemeClr val="accent2">
                    <a:lumMod val="75000"/>
                  </a:schemeClr>
                </a:solidFill>
                <a:latin typeface="Georgia"/>
                <a:cs typeface="Georgia"/>
              </a:rPr>
              <a:t>όρασης</a:t>
            </a:r>
            <a:endParaRPr sz="2600">
              <a:solidFill>
                <a:schemeClr val="accent2">
                  <a:lumMod val="75000"/>
                </a:schemeClr>
              </a:solidFill>
              <a:latin typeface="Georgia"/>
              <a:cs typeface="Georgia"/>
            </a:endParaRP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01930" y="452627"/>
            <a:ext cx="7020717" cy="95554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69525" y="568346"/>
            <a:ext cx="8145675" cy="598241"/>
          </a:xfrm>
          <a:prstGeom prst="rect">
            <a:avLst/>
          </a:prstGeom>
        </p:spPr>
        <p:txBody>
          <a:bodyPr vert="horz" wrap="square" lIns="0" tIns="13335" rIns="0" bIns="0" rtlCol="0">
            <a:spAutoFit/>
          </a:bodyPr>
          <a:lstStyle/>
          <a:p>
            <a:pPr marL="304800" indent="-292100">
              <a:lnSpc>
                <a:spcPct val="100000"/>
              </a:lnSpc>
              <a:spcBef>
                <a:spcPts val="105"/>
              </a:spcBef>
              <a:buClr>
                <a:srgbClr val="71A276"/>
              </a:buClr>
              <a:buSzPct val="70312"/>
              <a:buFont typeface="Arial"/>
              <a:buChar char=""/>
              <a:tabLst>
                <a:tab pos="305435" algn="l"/>
              </a:tabLst>
            </a:pPr>
            <a:endParaRPr spc="-95" dirty="0">
              <a:solidFill>
                <a:schemeClr val="accent2">
                  <a:lumMod val="75000"/>
                </a:schemeClr>
              </a:solidFill>
            </a:endParaRPr>
          </a:p>
        </p:txBody>
      </p:sp>
      <p:sp>
        <p:nvSpPr>
          <p:cNvPr id="4" name="3 - Θέση περιεχομένου"/>
          <p:cNvSpPr>
            <a:spLocks noGrp="1"/>
          </p:cNvSpPr>
          <p:nvPr>
            <p:ph idx="1"/>
          </p:nvPr>
        </p:nvSpPr>
        <p:spPr/>
        <p:txBody>
          <a:bodyPr>
            <a:normAutofit/>
          </a:bodyPr>
          <a:lstStyle/>
          <a:p>
            <a:pPr marL="304800" indent="-292100">
              <a:lnSpc>
                <a:spcPct val="100000"/>
              </a:lnSpc>
              <a:spcBef>
                <a:spcPts val="105"/>
              </a:spcBef>
              <a:buClr>
                <a:srgbClr val="71A276"/>
              </a:buClr>
              <a:buSzPct val="70312"/>
              <a:buFont typeface="Arial"/>
              <a:buChar char=""/>
              <a:tabLst>
                <a:tab pos="305435" algn="l"/>
              </a:tabLst>
            </a:pPr>
            <a:r>
              <a:rPr lang="el-GR" sz="4000" spc="-50" dirty="0" smtClean="0">
                <a:solidFill>
                  <a:schemeClr val="accent2">
                    <a:lumMod val="75000"/>
                  </a:schemeClr>
                </a:solidFill>
              </a:rPr>
              <a:t>Άρθρωση</a:t>
            </a:r>
          </a:p>
          <a:p>
            <a:pPr marL="304800" indent="-292100">
              <a:lnSpc>
                <a:spcPct val="100000"/>
              </a:lnSpc>
              <a:buClr>
                <a:srgbClr val="71A276"/>
              </a:buClr>
              <a:buSzPct val="70312"/>
              <a:buFont typeface="Arial"/>
              <a:buChar char=""/>
              <a:tabLst>
                <a:tab pos="305435" algn="l"/>
              </a:tabLst>
            </a:pPr>
            <a:r>
              <a:rPr lang="el-GR" sz="4000" spc="-95" dirty="0" smtClean="0">
                <a:solidFill>
                  <a:schemeClr val="accent2">
                    <a:lumMod val="75000"/>
                  </a:schemeClr>
                </a:solidFill>
              </a:rPr>
              <a:t>Τραυλισμός</a:t>
            </a:r>
            <a:endParaRPr lang="el-GR" sz="4000" dirty="0"/>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051" y="146304"/>
            <a:ext cx="10758031" cy="65684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7160239" y="452627"/>
            <a:ext cx="3956827" cy="955548"/>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54200" y="1667383"/>
            <a:ext cx="5015020" cy="513715"/>
          </a:xfrm>
          <a:prstGeom prst="rect">
            <a:avLst/>
          </a:prstGeom>
        </p:spPr>
        <p:txBody>
          <a:bodyPr vert="horz" wrap="square" lIns="0" tIns="13335" rIns="0" bIns="0" rtlCol="0">
            <a:spAutoFit/>
          </a:bodyPr>
          <a:lstStyle/>
          <a:p>
            <a:pPr marL="12700">
              <a:lnSpc>
                <a:spcPct val="100000"/>
              </a:lnSpc>
              <a:spcBef>
                <a:spcPts val="105"/>
              </a:spcBef>
              <a:tabLst>
                <a:tab pos="2499995" algn="l"/>
              </a:tabLst>
            </a:pPr>
            <a:r>
              <a:rPr sz="2250" spc="415" dirty="0">
                <a:solidFill>
                  <a:schemeClr val="accent2">
                    <a:lumMod val="75000"/>
                  </a:schemeClr>
                </a:solidFill>
                <a:latin typeface="Arial"/>
                <a:cs typeface="Arial"/>
              </a:rPr>
              <a:t></a:t>
            </a:r>
            <a:r>
              <a:rPr sz="2250" spc="-325" dirty="0">
                <a:solidFill>
                  <a:schemeClr val="accent2">
                    <a:lumMod val="75000"/>
                  </a:schemeClr>
                </a:solidFill>
                <a:latin typeface="Arial"/>
                <a:cs typeface="Arial"/>
              </a:rPr>
              <a:t> </a:t>
            </a:r>
            <a:r>
              <a:rPr sz="3200" spc="-25" dirty="0">
                <a:solidFill>
                  <a:schemeClr val="accent2">
                    <a:lumMod val="75000"/>
                  </a:schemeClr>
                </a:solidFill>
                <a:latin typeface="Georgia"/>
                <a:cs typeface="Georgia"/>
              </a:rPr>
              <a:t>ποιοτική</a:t>
            </a:r>
            <a:r>
              <a:rPr sz="3200" dirty="0">
                <a:solidFill>
                  <a:schemeClr val="accent2">
                    <a:lumMod val="75000"/>
                  </a:schemeClr>
                </a:solidFill>
                <a:latin typeface="Georgia"/>
                <a:cs typeface="Georgia"/>
              </a:rPr>
              <a:t>	</a:t>
            </a:r>
            <a:r>
              <a:rPr sz="3200" spc="-35" dirty="0">
                <a:solidFill>
                  <a:schemeClr val="accent2">
                    <a:lumMod val="75000"/>
                  </a:schemeClr>
                </a:solidFill>
                <a:latin typeface="Georgia"/>
                <a:cs typeface="Georgia"/>
              </a:rPr>
              <a:t>έκ</a:t>
            </a:r>
            <a:r>
              <a:rPr sz="3200" spc="-20" dirty="0">
                <a:solidFill>
                  <a:schemeClr val="accent2">
                    <a:lumMod val="75000"/>
                  </a:schemeClr>
                </a:solidFill>
                <a:latin typeface="Georgia"/>
                <a:cs typeface="Georgia"/>
              </a:rPr>
              <a:t>π</a:t>
            </a:r>
            <a:r>
              <a:rPr sz="3200" spc="75" dirty="0">
                <a:solidFill>
                  <a:schemeClr val="accent2">
                    <a:lumMod val="75000"/>
                  </a:schemeClr>
                </a:solidFill>
                <a:latin typeface="Georgia"/>
                <a:cs typeface="Georgia"/>
              </a:rPr>
              <a:t>τ</a:t>
            </a:r>
            <a:r>
              <a:rPr sz="3200" spc="110" dirty="0">
                <a:solidFill>
                  <a:schemeClr val="accent2">
                    <a:lumMod val="75000"/>
                  </a:schemeClr>
                </a:solidFill>
                <a:latin typeface="Georgia"/>
                <a:cs typeface="Georgia"/>
              </a:rPr>
              <a:t>ω</a:t>
            </a:r>
            <a:r>
              <a:rPr sz="3200" spc="-45" dirty="0">
                <a:solidFill>
                  <a:schemeClr val="accent2">
                    <a:lumMod val="75000"/>
                  </a:schemeClr>
                </a:solidFill>
                <a:latin typeface="Georgia"/>
                <a:cs typeface="Georgia"/>
              </a:rPr>
              <a:t>ση</a:t>
            </a:r>
            <a:endParaRPr sz="3200">
              <a:solidFill>
                <a:schemeClr val="accent2">
                  <a:lumMod val="75000"/>
                </a:schemeClr>
              </a:solidFill>
              <a:latin typeface="Georgia"/>
              <a:cs typeface="Georgia"/>
            </a:endParaRPr>
          </a:p>
        </p:txBody>
      </p:sp>
      <p:sp>
        <p:nvSpPr>
          <p:cNvPr id="8" name="object 8"/>
          <p:cNvSpPr txBox="1"/>
          <p:nvPr/>
        </p:nvSpPr>
        <p:spPr>
          <a:xfrm>
            <a:off x="6438913" y="1667383"/>
            <a:ext cx="4069375" cy="513715"/>
          </a:xfrm>
          <a:prstGeom prst="rect">
            <a:avLst/>
          </a:prstGeom>
        </p:spPr>
        <p:txBody>
          <a:bodyPr vert="horz" wrap="square" lIns="0" tIns="13335" rIns="0" bIns="0" rtlCol="0">
            <a:spAutoFit/>
          </a:bodyPr>
          <a:lstStyle/>
          <a:p>
            <a:pPr marL="12700">
              <a:lnSpc>
                <a:spcPct val="100000"/>
              </a:lnSpc>
              <a:spcBef>
                <a:spcPts val="105"/>
              </a:spcBef>
              <a:tabLst>
                <a:tab pos="1510665" algn="l"/>
              </a:tabLst>
            </a:pPr>
            <a:r>
              <a:rPr sz="3200" dirty="0">
                <a:solidFill>
                  <a:schemeClr val="accent2">
                    <a:lumMod val="75000"/>
                  </a:schemeClr>
                </a:solidFill>
                <a:latin typeface="Georgia"/>
                <a:cs typeface="Georgia"/>
              </a:rPr>
              <a:t>στ</a:t>
            </a:r>
            <a:r>
              <a:rPr sz="3200" spc="-20" dirty="0">
                <a:solidFill>
                  <a:schemeClr val="accent2">
                    <a:lumMod val="75000"/>
                  </a:schemeClr>
                </a:solidFill>
                <a:latin typeface="Georgia"/>
                <a:cs typeface="Georgia"/>
              </a:rPr>
              <a:t>η</a:t>
            </a:r>
            <a:r>
              <a:rPr sz="3200" spc="-65" dirty="0">
                <a:solidFill>
                  <a:schemeClr val="accent2">
                    <a:lumMod val="75000"/>
                  </a:schemeClr>
                </a:solidFill>
                <a:latin typeface="Georgia"/>
                <a:cs typeface="Georgia"/>
              </a:rPr>
              <a:t>ν</a:t>
            </a:r>
            <a:r>
              <a:rPr sz="3200" dirty="0">
                <a:solidFill>
                  <a:schemeClr val="accent2">
                    <a:lumMod val="75000"/>
                  </a:schemeClr>
                </a:solidFill>
                <a:latin typeface="Georgia"/>
                <a:cs typeface="Georgia"/>
              </a:rPr>
              <a:t>	</a:t>
            </a:r>
            <a:r>
              <a:rPr sz="3200" spc="40" dirty="0">
                <a:solidFill>
                  <a:schemeClr val="accent2">
                    <a:lumMod val="75000"/>
                  </a:schemeClr>
                </a:solidFill>
                <a:latin typeface="Georgia"/>
                <a:cs typeface="Georgia"/>
              </a:rPr>
              <a:t>κ</a:t>
            </a:r>
            <a:r>
              <a:rPr sz="3200" spc="-40" dirty="0">
                <a:solidFill>
                  <a:schemeClr val="accent2">
                    <a:lumMod val="75000"/>
                  </a:schemeClr>
                </a:solidFill>
                <a:latin typeface="Georgia"/>
                <a:cs typeface="Georgia"/>
              </a:rPr>
              <a:t>οι</a:t>
            </a:r>
            <a:r>
              <a:rPr sz="3200" spc="10" dirty="0">
                <a:solidFill>
                  <a:schemeClr val="accent2">
                    <a:lumMod val="75000"/>
                  </a:schemeClr>
                </a:solidFill>
                <a:latin typeface="Georgia"/>
                <a:cs typeface="Georgia"/>
              </a:rPr>
              <a:t>ν</a:t>
            </a:r>
            <a:r>
              <a:rPr sz="3200" spc="5" dirty="0">
                <a:solidFill>
                  <a:schemeClr val="accent2">
                    <a:lumMod val="75000"/>
                  </a:schemeClr>
                </a:solidFill>
                <a:latin typeface="Georgia"/>
                <a:cs typeface="Georgia"/>
              </a:rPr>
              <a:t>ων</a:t>
            </a:r>
            <a:r>
              <a:rPr sz="3200" spc="-15" dirty="0">
                <a:solidFill>
                  <a:schemeClr val="accent2">
                    <a:lumMod val="75000"/>
                  </a:schemeClr>
                </a:solidFill>
                <a:latin typeface="Georgia"/>
                <a:cs typeface="Georgia"/>
              </a:rPr>
              <a:t>ι</a:t>
            </a:r>
            <a:r>
              <a:rPr sz="3200" spc="-60" dirty="0">
                <a:solidFill>
                  <a:schemeClr val="accent2">
                    <a:lumMod val="75000"/>
                  </a:schemeClr>
                </a:solidFill>
                <a:latin typeface="Georgia"/>
                <a:cs typeface="Georgia"/>
              </a:rPr>
              <a:t>κή</a:t>
            </a:r>
            <a:endParaRPr sz="3200">
              <a:solidFill>
                <a:schemeClr val="accent2">
                  <a:lumMod val="75000"/>
                </a:schemeClr>
              </a:solidFill>
              <a:latin typeface="Georgia"/>
              <a:cs typeface="Georgia"/>
            </a:endParaRPr>
          </a:p>
        </p:txBody>
      </p:sp>
      <p:sp>
        <p:nvSpPr>
          <p:cNvPr id="9" name="object 9"/>
          <p:cNvSpPr txBox="1"/>
          <p:nvPr/>
        </p:nvSpPr>
        <p:spPr>
          <a:xfrm>
            <a:off x="654201" y="2057401"/>
            <a:ext cx="9854862" cy="1983235"/>
          </a:xfrm>
          <a:prstGeom prst="rect">
            <a:avLst/>
          </a:prstGeom>
        </p:spPr>
        <p:txBody>
          <a:bodyPr vert="horz" wrap="square" lIns="0" tIns="13335" rIns="0" bIns="0" rtlCol="0">
            <a:spAutoFit/>
          </a:bodyPr>
          <a:lstStyle/>
          <a:p>
            <a:pPr marL="304800">
              <a:lnSpc>
                <a:spcPct val="100000"/>
              </a:lnSpc>
              <a:spcBef>
                <a:spcPts val="105"/>
              </a:spcBef>
            </a:pPr>
            <a:r>
              <a:rPr sz="3200" spc="-40" dirty="0">
                <a:solidFill>
                  <a:schemeClr val="accent2">
                    <a:lumMod val="75000"/>
                  </a:schemeClr>
                </a:solidFill>
                <a:latin typeface="Georgia"/>
                <a:cs typeface="Georgia"/>
              </a:rPr>
              <a:t>αλληλεπίδραση</a:t>
            </a:r>
            <a:endParaRPr sz="3200">
              <a:solidFill>
                <a:schemeClr val="accent2">
                  <a:lumMod val="75000"/>
                </a:schemeClr>
              </a:solidFill>
              <a:latin typeface="Georgia"/>
              <a:cs typeface="Georgia"/>
            </a:endParaRPr>
          </a:p>
          <a:p>
            <a:pPr marL="304800" indent="-292100">
              <a:lnSpc>
                <a:spcPct val="100000"/>
              </a:lnSpc>
              <a:buClr>
                <a:srgbClr val="71A276"/>
              </a:buClr>
              <a:buSzPct val="70312"/>
              <a:buFont typeface="Arial"/>
              <a:buChar char=""/>
              <a:tabLst>
                <a:tab pos="305435" algn="l"/>
              </a:tabLst>
            </a:pPr>
            <a:r>
              <a:rPr sz="3200" spc="-25" dirty="0">
                <a:solidFill>
                  <a:schemeClr val="accent2">
                    <a:lumMod val="75000"/>
                  </a:schemeClr>
                </a:solidFill>
                <a:latin typeface="Georgia"/>
                <a:cs typeface="Georgia"/>
              </a:rPr>
              <a:t>ποιοτικές </a:t>
            </a:r>
            <a:r>
              <a:rPr sz="3200" dirty="0">
                <a:solidFill>
                  <a:schemeClr val="accent2">
                    <a:lumMod val="75000"/>
                  </a:schemeClr>
                </a:solidFill>
                <a:latin typeface="Georgia"/>
                <a:cs typeface="Georgia"/>
              </a:rPr>
              <a:t>εκπτώσεις </a:t>
            </a:r>
            <a:r>
              <a:rPr sz="3200" spc="-15" dirty="0">
                <a:solidFill>
                  <a:schemeClr val="accent2">
                    <a:lumMod val="75000"/>
                  </a:schemeClr>
                </a:solidFill>
                <a:latin typeface="Georgia"/>
                <a:cs typeface="Georgia"/>
              </a:rPr>
              <a:t>στην</a:t>
            </a:r>
            <a:r>
              <a:rPr sz="3200" spc="-310" dirty="0">
                <a:solidFill>
                  <a:schemeClr val="accent2">
                    <a:lumMod val="75000"/>
                  </a:schemeClr>
                </a:solidFill>
                <a:latin typeface="Georgia"/>
                <a:cs typeface="Georgia"/>
              </a:rPr>
              <a:t> </a:t>
            </a:r>
            <a:r>
              <a:rPr sz="3200" spc="-15" dirty="0">
                <a:solidFill>
                  <a:schemeClr val="accent2">
                    <a:lumMod val="75000"/>
                  </a:schemeClr>
                </a:solidFill>
                <a:latin typeface="Georgia"/>
                <a:cs typeface="Georgia"/>
              </a:rPr>
              <a:t>επικοινωνία</a:t>
            </a:r>
            <a:endParaRPr sz="3200">
              <a:solidFill>
                <a:schemeClr val="accent2">
                  <a:lumMod val="75000"/>
                </a:schemeClr>
              </a:solidFill>
              <a:latin typeface="Georgia"/>
              <a:cs typeface="Georgia"/>
            </a:endParaRPr>
          </a:p>
          <a:p>
            <a:pPr marL="304800" marR="5080" indent="-292100">
              <a:lnSpc>
                <a:spcPct val="100000"/>
              </a:lnSpc>
              <a:buClr>
                <a:srgbClr val="71A276"/>
              </a:buClr>
              <a:buSzPct val="70312"/>
              <a:buFont typeface="Arial"/>
              <a:buChar char=""/>
              <a:tabLst>
                <a:tab pos="305435" algn="l"/>
                <a:tab pos="3397885" algn="l"/>
                <a:tab pos="7493634" algn="l"/>
              </a:tabLst>
            </a:pPr>
            <a:r>
              <a:rPr sz="3200" spc="-60" dirty="0">
                <a:solidFill>
                  <a:schemeClr val="accent2">
                    <a:lumMod val="75000"/>
                  </a:schemeClr>
                </a:solidFill>
                <a:latin typeface="Georgia"/>
                <a:cs typeface="Georgia"/>
              </a:rPr>
              <a:t>περ</a:t>
            </a:r>
            <a:r>
              <a:rPr sz="3200" spc="-25" dirty="0">
                <a:solidFill>
                  <a:schemeClr val="accent2">
                    <a:lumMod val="75000"/>
                  </a:schemeClr>
                </a:solidFill>
                <a:latin typeface="Georgia"/>
                <a:cs typeface="Georgia"/>
              </a:rPr>
              <a:t>ι</a:t>
            </a:r>
            <a:r>
              <a:rPr sz="3200" spc="-55" dirty="0">
                <a:solidFill>
                  <a:schemeClr val="accent2">
                    <a:lumMod val="75000"/>
                  </a:schemeClr>
                </a:solidFill>
                <a:latin typeface="Georgia"/>
                <a:cs typeface="Georgia"/>
              </a:rPr>
              <a:t>ο</a:t>
            </a:r>
            <a:r>
              <a:rPr sz="3200" spc="-65" dirty="0">
                <a:solidFill>
                  <a:schemeClr val="accent2">
                    <a:lumMod val="75000"/>
                  </a:schemeClr>
                </a:solidFill>
                <a:latin typeface="Georgia"/>
                <a:cs typeface="Georgia"/>
              </a:rPr>
              <a:t>ρ</a:t>
            </a:r>
            <a:r>
              <a:rPr sz="3200" spc="-50" dirty="0">
                <a:solidFill>
                  <a:schemeClr val="accent2">
                    <a:lumMod val="75000"/>
                  </a:schemeClr>
                </a:solidFill>
                <a:latin typeface="Georgia"/>
                <a:cs typeface="Georgia"/>
              </a:rPr>
              <a:t>ι</a:t>
            </a:r>
            <a:r>
              <a:rPr sz="3200" spc="-65" dirty="0">
                <a:solidFill>
                  <a:schemeClr val="accent2">
                    <a:lumMod val="75000"/>
                  </a:schemeClr>
                </a:solidFill>
                <a:latin typeface="Georgia"/>
                <a:cs typeface="Georgia"/>
              </a:rPr>
              <a:t>σμέ</a:t>
            </a:r>
            <a:r>
              <a:rPr sz="3200" spc="-15" dirty="0">
                <a:solidFill>
                  <a:schemeClr val="accent2">
                    <a:lumMod val="75000"/>
                  </a:schemeClr>
                </a:solidFill>
                <a:latin typeface="Georgia"/>
                <a:cs typeface="Georgia"/>
              </a:rPr>
              <a:t>ν</a:t>
            </a:r>
            <a:r>
              <a:rPr sz="3200" spc="-90" dirty="0">
                <a:solidFill>
                  <a:schemeClr val="accent2">
                    <a:lumMod val="75000"/>
                  </a:schemeClr>
                </a:solidFill>
                <a:latin typeface="Georgia"/>
                <a:cs typeface="Georgia"/>
              </a:rPr>
              <a:t>οι,</a:t>
            </a:r>
            <a:r>
              <a:rPr sz="3200" dirty="0">
                <a:solidFill>
                  <a:schemeClr val="accent2">
                    <a:lumMod val="75000"/>
                  </a:schemeClr>
                </a:solidFill>
                <a:latin typeface="Georgia"/>
                <a:cs typeface="Georgia"/>
              </a:rPr>
              <a:t>	</a:t>
            </a:r>
            <a:r>
              <a:rPr sz="3200" spc="-55" dirty="0">
                <a:solidFill>
                  <a:schemeClr val="accent2">
                    <a:lumMod val="75000"/>
                  </a:schemeClr>
                </a:solidFill>
                <a:latin typeface="Georgia"/>
                <a:cs typeface="Georgia"/>
              </a:rPr>
              <a:t>επα</a:t>
            </a:r>
            <a:r>
              <a:rPr sz="3200" spc="-25" dirty="0">
                <a:solidFill>
                  <a:schemeClr val="accent2">
                    <a:lumMod val="75000"/>
                  </a:schemeClr>
                </a:solidFill>
                <a:latin typeface="Georgia"/>
                <a:cs typeface="Georgia"/>
              </a:rPr>
              <a:t>ν</a:t>
            </a:r>
            <a:r>
              <a:rPr sz="3200" spc="-55" dirty="0">
                <a:solidFill>
                  <a:schemeClr val="accent2">
                    <a:lumMod val="75000"/>
                  </a:schemeClr>
                </a:solidFill>
                <a:latin typeface="Georgia"/>
                <a:cs typeface="Georgia"/>
              </a:rPr>
              <a:t>αλ</a:t>
            </a:r>
            <a:r>
              <a:rPr sz="3200" spc="-70" dirty="0">
                <a:solidFill>
                  <a:schemeClr val="accent2">
                    <a:lumMod val="75000"/>
                  </a:schemeClr>
                </a:solidFill>
                <a:latin typeface="Georgia"/>
                <a:cs typeface="Georgia"/>
              </a:rPr>
              <a:t>αμβα</a:t>
            </a:r>
            <a:r>
              <a:rPr sz="3200" spc="-15" dirty="0">
                <a:solidFill>
                  <a:schemeClr val="accent2">
                    <a:lumMod val="75000"/>
                  </a:schemeClr>
                </a:solidFill>
                <a:latin typeface="Georgia"/>
                <a:cs typeface="Georgia"/>
              </a:rPr>
              <a:t>ν</a:t>
            </a:r>
            <a:r>
              <a:rPr sz="3200" spc="-70" dirty="0">
                <a:solidFill>
                  <a:schemeClr val="accent2">
                    <a:lumMod val="75000"/>
                  </a:schemeClr>
                </a:solidFill>
                <a:latin typeface="Georgia"/>
                <a:cs typeface="Georgia"/>
              </a:rPr>
              <a:t>όμε</a:t>
            </a:r>
            <a:r>
              <a:rPr sz="3200" spc="-20" dirty="0">
                <a:solidFill>
                  <a:schemeClr val="accent2">
                    <a:lumMod val="75000"/>
                  </a:schemeClr>
                </a:solidFill>
                <a:latin typeface="Georgia"/>
                <a:cs typeface="Georgia"/>
              </a:rPr>
              <a:t>ν</a:t>
            </a:r>
            <a:r>
              <a:rPr sz="3200" spc="-30" dirty="0">
                <a:solidFill>
                  <a:schemeClr val="accent2">
                    <a:lumMod val="75000"/>
                  </a:schemeClr>
                </a:solidFill>
                <a:latin typeface="Georgia"/>
                <a:cs typeface="Georgia"/>
              </a:rPr>
              <a:t>οι</a:t>
            </a:r>
            <a:r>
              <a:rPr sz="3200" dirty="0">
                <a:solidFill>
                  <a:schemeClr val="accent2">
                    <a:lumMod val="75000"/>
                  </a:schemeClr>
                </a:solidFill>
                <a:latin typeface="Georgia"/>
                <a:cs typeface="Georgia"/>
              </a:rPr>
              <a:t>	</a:t>
            </a:r>
            <a:r>
              <a:rPr sz="3200" spc="-5" dirty="0">
                <a:solidFill>
                  <a:schemeClr val="accent2">
                    <a:lumMod val="75000"/>
                  </a:schemeClr>
                </a:solidFill>
                <a:latin typeface="Georgia"/>
                <a:cs typeface="Georgia"/>
              </a:rPr>
              <a:t>κ</a:t>
            </a:r>
            <a:r>
              <a:rPr sz="3200" spc="-50" dirty="0">
                <a:solidFill>
                  <a:schemeClr val="accent2">
                    <a:lumMod val="75000"/>
                  </a:schemeClr>
                </a:solidFill>
                <a:latin typeface="Georgia"/>
                <a:cs typeface="Georgia"/>
              </a:rPr>
              <a:t>αι  </a:t>
            </a:r>
            <a:r>
              <a:rPr sz="3200" spc="-15" dirty="0">
                <a:solidFill>
                  <a:schemeClr val="accent2">
                    <a:lumMod val="75000"/>
                  </a:schemeClr>
                </a:solidFill>
                <a:latin typeface="Georgia"/>
                <a:cs typeface="Georgia"/>
              </a:rPr>
              <a:t>στερεότυποι </a:t>
            </a:r>
            <a:r>
              <a:rPr sz="3200" dirty="0">
                <a:solidFill>
                  <a:schemeClr val="accent2">
                    <a:lumMod val="75000"/>
                  </a:schemeClr>
                </a:solidFill>
                <a:latin typeface="Georgia"/>
                <a:cs typeface="Georgia"/>
              </a:rPr>
              <a:t>τύποι</a:t>
            </a:r>
            <a:r>
              <a:rPr sz="3200" spc="-175" dirty="0">
                <a:solidFill>
                  <a:schemeClr val="accent2">
                    <a:lumMod val="75000"/>
                  </a:schemeClr>
                </a:solidFill>
                <a:latin typeface="Georgia"/>
                <a:cs typeface="Georgia"/>
              </a:rPr>
              <a:t> </a:t>
            </a:r>
            <a:r>
              <a:rPr sz="3200" spc="-40" dirty="0">
                <a:solidFill>
                  <a:schemeClr val="accent2">
                    <a:lumMod val="75000"/>
                  </a:schemeClr>
                </a:solidFill>
                <a:latin typeface="Georgia"/>
                <a:cs typeface="Georgia"/>
              </a:rPr>
              <a:t>συμπεριφοράς</a:t>
            </a:r>
            <a:endParaRPr sz="3200">
              <a:solidFill>
                <a:schemeClr val="accent2">
                  <a:lumMod val="75000"/>
                </a:schemeClr>
              </a:solidFill>
              <a:latin typeface="Georgia"/>
              <a:cs typeface="Georgi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3847" y="548641"/>
            <a:ext cx="9961829" cy="85496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69525" y="568346"/>
            <a:ext cx="8145675" cy="598241"/>
          </a:xfrm>
          <a:prstGeom prst="rect">
            <a:avLst/>
          </a:prstGeom>
        </p:spPr>
        <p:txBody>
          <a:bodyPr vert="horz" wrap="square" lIns="0" tIns="13335" rIns="0" bIns="0" rtlCol="0">
            <a:spAutoFit/>
          </a:bodyPr>
          <a:lstStyle/>
          <a:p>
            <a:pPr marL="304800" indent="-292100">
              <a:lnSpc>
                <a:spcPct val="100000"/>
              </a:lnSpc>
              <a:spcBef>
                <a:spcPts val="105"/>
              </a:spcBef>
              <a:buClr>
                <a:srgbClr val="71A276"/>
              </a:buClr>
              <a:buSzPct val="70312"/>
              <a:buFont typeface="Arial"/>
              <a:buChar char=""/>
              <a:tabLst>
                <a:tab pos="305435" algn="l"/>
              </a:tabLst>
            </a:pPr>
            <a:endParaRPr spc="-80" dirty="0">
              <a:solidFill>
                <a:schemeClr val="accent2">
                  <a:lumMod val="75000"/>
                </a:schemeClr>
              </a:solidFill>
            </a:endParaRPr>
          </a:p>
        </p:txBody>
      </p:sp>
      <p:sp>
        <p:nvSpPr>
          <p:cNvPr id="4" name="3 - Θέση περιεχομένου"/>
          <p:cNvSpPr>
            <a:spLocks noGrp="1"/>
          </p:cNvSpPr>
          <p:nvPr>
            <p:ph idx="1"/>
          </p:nvPr>
        </p:nvSpPr>
        <p:spPr/>
        <p:txBody>
          <a:bodyPr>
            <a:normAutofit/>
          </a:bodyPr>
          <a:lstStyle/>
          <a:p>
            <a:pPr marL="304800" indent="-292100">
              <a:lnSpc>
                <a:spcPct val="100000"/>
              </a:lnSpc>
              <a:spcBef>
                <a:spcPts val="105"/>
              </a:spcBef>
              <a:buClr>
                <a:srgbClr val="71A276"/>
              </a:buClr>
              <a:buSzPct val="70312"/>
              <a:buFont typeface="Arial"/>
              <a:buChar char=""/>
              <a:tabLst>
                <a:tab pos="305435" algn="l"/>
              </a:tabLst>
            </a:pPr>
            <a:r>
              <a:rPr lang="el-GR" sz="3600" spc="-55" dirty="0" smtClean="0">
                <a:solidFill>
                  <a:schemeClr val="accent2">
                    <a:lumMod val="75000"/>
                  </a:schemeClr>
                </a:solidFill>
              </a:rPr>
              <a:t>Εγκεφαλική</a:t>
            </a:r>
            <a:r>
              <a:rPr lang="el-GR" sz="3600" spc="-110" dirty="0" smtClean="0">
                <a:solidFill>
                  <a:schemeClr val="accent2">
                    <a:lumMod val="75000"/>
                  </a:schemeClr>
                </a:solidFill>
              </a:rPr>
              <a:t> </a:t>
            </a:r>
            <a:r>
              <a:rPr lang="el-GR" sz="3600" spc="-45" dirty="0" smtClean="0">
                <a:solidFill>
                  <a:schemeClr val="accent2">
                    <a:lumMod val="75000"/>
                  </a:schemeClr>
                </a:solidFill>
              </a:rPr>
              <a:t>παράλυση</a:t>
            </a:r>
          </a:p>
          <a:p>
            <a:pPr marL="304800" indent="-292100">
              <a:lnSpc>
                <a:spcPct val="100000"/>
              </a:lnSpc>
              <a:buClr>
                <a:srgbClr val="71A276"/>
              </a:buClr>
              <a:buSzPct val="70312"/>
              <a:buFont typeface="Arial"/>
              <a:buChar char=""/>
              <a:tabLst>
                <a:tab pos="305435" algn="l"/>
              </a:tabLst>
            </a:pPr>
            <a:r>
              <a:rPr lang="el-GR" sz="3600" spc="-65" dirty="0" smtClean="0">
                <a:solidFill>
                  <a:schemeClr val="accent2">
                    <a:lumMod val="75000"/>
                  </a:schemeClr>
                </a:solidFill>
              </a:rPr>
              <a:t>Πολλαπλές </a:t>
            </a:r>
            <a:r>
              <a:rPr lang="el-GR" sz="3600" spc="-35" dirty="0" smtClean="0">
                <a:solidFill>
                  <a:schemeClr val="accent2">
                    <a:lumMod val="75000"/>
                  </a:schemeClr>
                </a:solidFill>
              </a:rPr>
              <a:t>κινητικές</a:t>
            </a:r>
            <a:r>
              <a:rPr lang="el-GR" sz="3600" spc="-170" dirty="0" smtClean="0">
                <a:solidFill>
                  <a:schemeClr val="accent2">
                    <a:lumMod val="75000"/>
                  </a:schemeClr>
                </a:solidFill>
              </a:rPr>
              <a:t> </a:t>
            </a:r>
            <a:r>
              <a:rPr lang="el-GR" sz="3600" spc="-80" dirty="0" smtClean="0">
                <a:solidFill>
                  <a:schemeClr val="accent2">
                    <a:lumMod val="75000"/>
                  </a:schemeClr>
                </a:solidFill>
              </a:rPr>
              <a:t>αναπηρίες</a:t>
            </a:r>
            <a:endParaRPr lang="el-GR" sz="3600" dirty="0"/>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flipH="1">
            <a:off x="886938" y="1752600"/>
            <a:ext cx="45719" cy="244086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1445441" y="452627"/>
            <a:ext cx="9677205" cy="955548"/>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54201" y="1667383"/>
            <a:ext cx="8925495" cy="2465705"/>
          </a:xfrm>
          <a:prstGeom prst="rect">
            <a:avLst/>
          </a:prstGeom>
        </p:spPr>
        <p:txBody>
          <a:bodyPr vert="horz" wrap="square" lIns="0" tIns="13335" rIns="0" bIns="0" rtlCol="0">
            <a:spAutoFit/>
          </a:bodyPr>
          <a:lstStyle/>
          <a:p>
            <a:pPr marL="304800" indent="-292100">
              <a:lnSpc>
                <a:spcPct val="100000"/>
              </a:lnSpc>
              <a:spcBef>
                <a:spcPts val="105"/>
              </a:spcBef>
              <a:buClr>
                <a:srgbClr val="71A276"/>
              </a:buClr>
              <a:buSzPct val="70312"/>
              <a:buFont typeface="Arial"/>
              <a:buChar char=""/>
              <a:tabLst>
                <a:tab pos="305435" algn="l"/>
              </a:tabLst>
            </a:pPr>
            <a:r>
              <a:rPr sz="3200" spc="-75" dirty="0">
                <a:solidFill>
                  <a:schemeClr val="accent2">
                    <a:lumMod val="75000"/>
                  </a:schemeClr>
                </a:solidFill>
                <a:latin typeface="Georgia"/>
                <a:cs typeface="Georgia"/>
              </a:rPr>
              <a:t>Παραβατική/ </a:t>
            </a:r>
            <a:r>
              <a:rPr sz="3200" spc="-20" dirty="0">
                <a:solidFill>
                  <a:schemeClr val="accent2">
                    <a:lumMod val="75000"/>
                  </a:schemeClr>
                </a:solidFill>
                <a:latin typeface="Georgia"/>
                <a:cs typeface="Georgia"/>
              </a:rPr>
              <a:t>προκλητική</a:t>
            </a:r>
            <a:r>
              <a:rPr sz="3200" spc="-140" dirty="0">
                <a:solidFill>
                  <a:schemeClr val="accent2">
                    <a:lumMod val="75000"/>
                  </a:schemeClr>
                </a:solidFill>
                <a:latin typeface="Georgia"/>
                <a:cs typeface="Georgia"/>
              </a:rPr>
              <a:t> </a:t>
            </a:r>
            <a:r>
              <a:rPr sz="3200" spc="-75" dirty="0">
                <a:solidFill>
                  <a:schemeClr val="accent2">
                    <a:lumMod val="75000"/>
                  </a:schemeClr>
                </a:solidFill>
                <a:latin typeface="Georgia"/>
                <a:cs typeface="Georgia"/>
              </a:rPr>
              <a:t>συμπεριφορά</a:t>
            </a:r>
            <a:endParaRPr sz="3200">
              <a:solidFill>
                <a:schemeClr val="accent2">
                  <a:lumMod val="75000"/>
                </a:schemeClr>
              </a:solidFill>
              <a:latin typeface="Georgia"/>
              <a:cs typeface="Georgia"/>
            </a:endParaRPr>
          </a:p>
          <a:p>
            <a:pPr marL="304800" indent="-292100">
              <a:lnSpc>
                <a:spcPct val="100000"/>
              </a:lnSpc>
              <a:buClr>
                <a:srgbClr val="71A276"/>
              </a:buClr>
              <a:buSzPct val="70312"/>
              <a:buFont typeface="Arial"/>
              <a:buChar char=""/>
              <a:tabLst>
                <a:tab pos="305435" algn="l"/>
              </a:tabLst>
            </a:pPr>
            <a:r>
              <a:rPr sz="3200" spc="-55" dirty="0">
                <a:solidFill>
                  <a:schemeClr val="accent2">
                    <a:lumMod val="75000"/>
                  </a:schemeClr>
                </a:solidFill>
                <a:latin typeface="Georgia"/>
                <a:cs typeface="Georgia"/>
              </a:rPr>
              <a:t>Επιθετική</a:t>
            </a:r>
            <a:r>
              <a:rPr sz="3200" spc="-125" dirty="0">
                <a:solidFill>
                  <a:schemeClr val="accent2">
                    <a:lumMod val="75000"/>
                  </a:schemeClr>
                </a:solidFill>
                <a:latin typeface="Georgia"/>
                <a:cs typeface="Georgia"/>
              </a:rPr>
              <a:t> </a:t>
            </a:r>
            <a:r>
              <a:rPr sz="3200" spc="-40" dirty="0">
                <a:solidFill>
                  <a:schemeClr val="accent2">
                    <a:lumMod val="75000"/>
                  </a:schemeClr>
                </a:solidFill>
                <a:latin typeface="Georgia"/>
                <a:cs typeface="Georgia"/>
              </a:rPr>
              <a:t>συμπεριφορά</a:t>
            </a:r>
            <a:endParaRPr sz="3200">
              <a:solidFill>
                <a:schemeClr val="accent2">
                  <a:lumMod val="75000"/>
                </a:schemeClr>
              </a:solidFill>
              <a:latin typeface="Georgia"/>
              <a:cs typeface="Georgia"/>
            </a:endParaRPr>
          </a:p>
          <a:p>
            <a:pPr marL="304800" indent="-292100">
              <a:lnSpc>
                <a:spcPct val="100000"/>
              </a:lnSpc>
              <a:buClr>
                <a:srgbClr val="71A276"/>
              </a:buClr>
              <a:buSzPct val="70312"/>
              <a:buFont typeface="Arial"/>
              <a:buChar char=""/>
              <a:tabLst>
                <a:tab pos="305435" algn="l"/>
              </a:tabLst>
            </a:pPr>
            <a:r>
              <a:rPr sz="3200" spc="-35" dirty="0">
                <a:solidFill>
                  <a:schemeClr val="accent2">
                    <a:lumMod val="75000"/>
                  </a:schemeClr>
                </a:solidFill>
                <a:latin typeface="Georgia"/>
                <a:cs typeface="Georgia"/>
              </a:rPr>
              <a:t>Αυτοτραυματική</a:t>
            </a:r>
            <a:r>
              <a:rPr sz="3200" spc="-100" dirty="0">
                <a:solidFill>
                  <a:schemeClr val="accent2">
                    <a:lumMod val="75000"/>
                  </a:schemeClr>
                </a:solidFill>
                <a:latin typeface="Georgia"/>
                <a:cs typeface="Georgia"/>
              </a:rPr>
              <a:t> </a:t>
            </a:r>
            <a:r>
              <a:rPr sz="3200" spc="-40" dirty="0">
                <a:solidFill>
                  <a:schemeClr val="accent2">
                    <a:lumMod val="75000"/>
                  </a:schemeClr>
                </a:solidFill>
                <a:latin typeface="Georgia"/>
                <a:cs typeface="Georgia"/>
              </a:rPr>
              <a:t>συμπεριφορά</a:t>
            </a:r>
            <a:endParaRPr sz="3200">
              <a:solidFill>
                <a:schemeClr val="accent2">
                  <a:lumMod val="75000"/>
                </a:schemeClr>
              </a:solidFill>
              <a:latin typeface="Georgia"/>
              <a:cs typeface="Georgia"/>
            </a:endParaRPr>
          </a:p>
          <a:p>
            <a:pPr marL="304800" marR="455295" indent="-292100">
              <a:lnSpc>
                <a:spcPct val="100000"/>
              </a:lnSpc>
              <a:buClr>
                <a:srgbClr val="71A276"/>
              </a:buClr>
              <a:buSzPct val="70312"/>
              <a:buFont typeface="Arial"/>
              <a:buChar char=""/>
              <a:tabLst>
                <a:tab pos="305435" algn="l"/>
              </a:tabLst>
            </a:pPr>
            <a:r>
              <a:rPr sz="3200" spc="-70" dirty="0">
                <a:solidFill>
                  <a:schemeClr val="accent2">
                    <a:lumMod val="75000"/>
                  </a:schemeClr>
                </a:solidFill>
                <a:latin typeface="Georgia"/>
                <a:cs typeface="Georgia"/>
              </a:rPr>
              <a:t>Διαταραχή </a:t>
            </a:r>
            <a:r>
              <a:rPr sz="3200" spc="-40" dirty="0">
                <a:solidFill>
                  <a:schemeClr val="accent2">
                    <a:lumMod val="75000"/>
                  </a:schemeClr>
                </a:solidFill>
                <a:latin typeface="Georgia"/>
                <a:cs typeface="Georgia"/>
              </a:rPr>
              <a:t>ελλειμματικής </a:t>
            </a:r>
            <a:r>
              <a:rPr sz="3200" spc="-55" dirty="0">
                <a:solidFill>
                  <a:schemeClr val="accent2">
                    <a:lumMod val="75000"/>
                  </a:schemeClr>
                </a:solidFill>
                <a:latin typeface="Georgia"/>
                <a:cs typeface="Georgia"/>
              </a:rPr>
              <a:t>προσοχής </a:t>
            </a:r>
            <a:r>
              <a:rPr sz="3200" spc="-1085" dirty="0">
                <a:solidFill>
                  <a:schemeClr val="accent2">
                    <a:lumMod val="75000"/>
                  </a:schemeClr>
                </a:solidFill>
                <a:latin typeface="Georgia"/>
                <a:cs typeface="Georgia"/>
              </a:rPr>
              <a:t>– </a:t>
            </a:r>
            <a:r>
              <a:rPr sz="3200" spc="-765" dirty="0">
                <a:solidFill>
                  <a:schemeClr val="accent2">
                    <a:lumMod val="75000"/>
                  </a:schemeClr>
                </a:solidFill>
                <a:latin typeface="Georgia"/>
                <a:cs typeface="Georgia"/>
              </a:rPr>
              <a:t> </a:t>
            </a:r>
            <a:r>
              <a:rPr sz="3200" spc="-25" dirty="0">
                <a:solidFill>
                  <a:schemeClr val="accent2">
                    <a:lumMod val="75000"/>
                  </a:schemeClr>
                </a:solidFill>
                <a:latin typeface="Georgia"/>
                <a:cs typeface="Georgia"/>
              </a:rPr>
              <a:t>υπερκινητικότητα</a:t>
            </a:r>
            <a:r>
              <a:rPr sz="3200" spc="-125" dirty="0">
                <a:solidFill>
                  <a:schemeClr val="accent2">
                    <a:lumMod val="75000"/>
                  </a:schemeClr>
                </a:solidFill>
                <a:latin typeface="Georgia"/>
                <a:cs typeface="Georgia"/>
              </a:rPr>
              <a:t> </a:t>
            </a:r>
            <a:r>
              <a:rPr sz="3200" spc="-145" dirty="0">
                <a:solidFill>
                  <a:schemeClr val="accent2">
                    <a:lumMod val="75000"/>
                  </a:schemeClr>
                </a:solidFill>
                <a:latin typeface="Georgia"/>
                <a:cs typeface="Georgia"/>
              </a:rPr>
              <a:t>(ΔΕΠΥ)</a:t>
            </a:r>
            <a:endParaRPr sz="3200">
              <a:solidFill>
                <a:schemeClr val="accent2">
                  <a:lumMod val="75000"/>
                </a:schemeClr>
              </a:solidFill>
              <a:latin typeface="Georgia"/>
              <a:cs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38602" y="452627"/>
            <a:ext cx="6284044" cy="955548"/>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54200" y="1667383"/>
            <a:ext cx="6228856" cy="598241"/>
          </a:xfrm>
          <a:prstGeom prst="rect">
            <a:avLst/>
          </a:prstGeom>
        </p:spPr>
        <p:txBody>
          <a:bodyPr vert="horz" wrap="square" lIns="0" tIns="13335" rIns="0" bIns="0" rtlCol="0">
            <a:spAutoFit/>
          </a:bodyPr>
          <a:lstStyle/>
          <a:p>
            <a:pPr marL="12700">
              <a:lnSpc>
                <a:spcPct val="100000"/>
              </a:lnSpc>
              <a:spcBef>
                <a:spcPts val="105"/>
              </a:spcBef>
            </a:pPr>
            <a:r>
              <a:rPr lang="el-GR" sz="2250" spc="415" dirty="0" smtClean="0">
                <a:solidFill>
                  <a:schemeClr val="tx1"/>
                </a:solidFill>
                <a:latin typeface="Arial"/>
                <a:cs typeface="Arial"/>
              </a:rPr>
              <a:t>Έμφαση στην </a:t>
            </a:r>
            <a:r>
              <a:rPr b="1" spc="-75" smtClean="0">
                <a:latin typeface="Arial"/>
                <a:cs typeface="Arial"/>
              </a:rPr>
              <a:t>Παθολογία</a:t>
            </a:r>
            <a:r>
              <a:rPr b="1" spc="-75" dirty="0">
                <a:latin typeface="Arial"/>
                <a:cs typeface="Arial"/>
              </a:rPr>
              <a:t>:</a:t>
            </a:r>
            <a:endParaRPr sz="2250">
              <a:latin typeface="Arial"/>
              <a:cs typeface="Arial"/>
            </a:endParaRPr>
          </a:p>
        </p:txBody>
      </p:sp>
      <p:sp>
        <p:nvSpPr>
          <p:cNvPr id="4" name="object 4"/>
          <p:cNvSpPr txBox="1"/>
          <p:nvPr/>
        </p:nvSpPr>
        <p:spPr>
          <a:xfrm>
            <a:off x="1156849" y="2590800"/>
            <a:ext cx="9236316" cy="2888611"/>
          </a:xfrm>
          <a:prstGeom prst="rect">
            <a:avLst/>
          </a:prstGeom>
          <a:solidFill>
            <a:schemeClr val="accent1">
              <a:lumMod val="50000"/>
            </a:schemeClr>
          </a:solidFill>
        </p:spPr>
        <p:txBody>
          <a:bodyPr vert="horz" wrap="square" lIns="0" tIns="13335" rIns="0" bIns="0" rtlCol="0">
            <a:spAutoFit/>
          </a:bodyPr>
          <a:lstStyle/>
          <a:p>
            <a:pPr marL="241300" indent="-228600">
              <a:spcBef>
                <a:spcPts val="105"/>
              </a:spcBef>
              <a:buClr>
                <a:srgbClr val="AFCCAF"/>
              </a:buClr>
              <a:buSzPct val="90384"/>
              <a:buFont typeface="Georgia"/>
              <a:buChar char="•"/>
              <a:tabLst>
                <a:tab pos="241300" algn="l"/>
              </a:tabLst>
            </a:pPr>
            <a:r>
              <a:rPr lang="en-GB" sz="2800" dirty="0" err="1" smtClean="0">
                <a:solidFill>
                  <a:schemeClr val="bg1"/>
                </a:solidFill>
                <a:latin typeface="Garamond" pitchFamily="18" charset="0"/>
              </a:rPr>
              <a:t>Εμφάνιση</a:t>
            </a:r>
            <a:r>
              <a:rPr lang="en-GB" sz="2800" dirty="0" smtClean="0">
                <a:solidFill>
                  <a:schemeClr val="bg1"/>
                </a:solidFill>
                <a:latin typeface="Garamond" pitchFamily="18" charset="0"/>
              </a:rPr>
              <a:t> </a:t>
            </a:r>
            <a:r>
              <a:rPr lang="en-GB" sz="2800" dirty="0" err="1" smtClean="0">
                <a:solidFill>
                  <a:schemeClr val="bg1"/>
                </a:solidFill>
                <a:latin typeface="Garamond" pitchFamily="18" charset="0"/>
              </a:rPr>
              <a:t>της</a:t>
            </a:r>
            <a:r>
              <a:rPr lang="en-GB" sz="2800" dirty="0" smtClean="0">
                <a:solidFill>
                  <a:schemeClr val="bg1"/>
                </a:solidFill>
                <a:latin typeface="Garamond" pitchFamily="18" charset="0"/>
              </a:rPr>
              <a:t> </a:t>
            </a:r>
            <a:r>
              <a:rPr lang="en-GB" sz="2800" dirty="0" err="1" smtClean="0">
                <a:solidFill>
                  <a:schemeClr val="bg1"/>
                </a:solidFill>
                <a:latin typeface="Garamond" pitchFamily="18" charset="0"/>
              </a:rPr>
              <a:t>μοντέρνας</a:t>
            </a:r>
            <a:r>
              <a:rPr lang="en-GB" sz="2800" dirty="0" smtClean="0">
                <a:solidFill>
                  <a:schemeClr val="bg1"/>
                </a:solidFill>
                <a:latin typeface="Garamond" pitchFamily="18" charset="0"/>
              </a:rPr>
              <a:t> </a:t>
            </a:r>
            <a:r>
              <a:rPr lang="en-GB" sz="2800" dirty="0" err="1" smtClean="0">
                <a:solidFill>
                  <a:schemeClr val="bg1"/>
                </a:solidFill>
                <a:latin typeface="Garamond" pitchFamily="18" charset="0"/>
              </a:rPr>
              <a:t>ιατρικής</a:t>
            </a:r>
            <a:r>
              <a:rPr lang="el-GR" sz="2800" dirty="0" smtClean="0">
                <a:solidFill>
                  <a:schemeClr val="bg1"/>
                </a:solidFill>
                <a:latin typeface="Garamond" pitchFamily="18" charset="0"/>
              </a:rPr>
              <a:t> η οποία </a:t>
            </a:r>
            <a:r>
              <a:rPr lang="el-GR" sz="2800" dirty="0" err="1" smtClean="0">
                <a:solidFill>
                  <a:schemeClr val="bg1"/>
                </a:solidFill>
                <a:latin typeface="Garamond" pitchFamily="18" charset="0"/>
              </a:rPr>
              <a:t>ιατρικοποιεί</a:t>
            </a:r>
            <a:r>
              <a:rPr lang="el-GR" sz="2800" dirty="0" smtClean="0">
                <a:solidFill>
                  <a:schemeClr val="bg1"/>
                </a:solidFill>
                <a:latin typeface="Garamond" pitchFamily="18" charset="0"/>
              </a:rPr>
              <a:t> την έννοια της αναπηρίας και καθιερώνει το ιατρικό μοντέλο της αναπηρίας </a:t>
            </a:r>
            <a:endParaRPr lang="en-GB" sz="2800" dirty="0" smtClean="0">
              <a:solidFill>
                <a:schemeClr val="bg1"/>
              </a:solidFill>
              <a:latin typeface="Garamond" pitchFamily="18" charset="0"/>
            </a:endParaRPr>
          </a:p>
          <a:p>
            <a:pPr marL="241300" indent="-228600">
              <a:lnSpc>
                <a:spcPct val="100000"/>
              </a:lnSpc>
              <a:spcBef>
                <a:spcPts val="105"/>
              </a:spcBef>
              <a:buClr>
                <a:srgbClr val="AFCCAF"/>
              </a:buClr>
              <a:buSzPct val="90384"/>
              <a:buFont typeface="Georgia"/>
              <a:buChar char="•"/>
              <a:tabLst>
                <a:tab pos="241300" algn="l"/>
              </a:tabLst>
            </a:pPr>
            <a:r>
              <a:rPr sz="2600" b="1" spc="5" smtClean="0">
                <a:solidFill>
                  <a:srgbClr val="FFFFFF"/>
                </a:solidFill>
                <a:latin typeface="Arial"/>
                <a:cs typeface="Arial"/>
              </a:rPr>
              <a:t>αδυναμία </a:t>
            </a:r>
            <a:r>
              <a:rPr sz="2600" b="1" spc="25" smtClean="0">
                <a:solidFill>
                  <a:srgbClr val="FFFFFF"/>
                </a:solidFill>
                <a:latin typeface="Arial"/>
                <a:cs typeface="Arial"/>
              </a:rPr>
              <a:t>του </a:t>
            </a:r>
            <a:r>
              <a:rPr sz="2600" b="1" spc="-175" dirty="0">
                <a:solidFill>
                  <a:srgbClr val="FFFFFF"/>
                </a:solidFill>
                <a:latin typeface="Arial"/>
                <a:cs typeface="Arial"/>
              </a:rPr>
              <a:t>προσώπου </a:t>
            </a:r>
            <a:r>
              <a:rPr sz="2600" b="1" spc="5" dirty="0">
                <a:solidFill>
                  <a:srgbClr val="FFFFFF"/>
                </a:solidFill>
                <a:latin typeface="Arial"/>
                <a:cs typeface="Arial"/>
              </a:rPr>
              <a:t>να</a:t>
            </a:r>
            <a:r>
              <a:rPr sz="2600" b="1" spc="-545" dirty="0">
                <a:solidFill>
                  <a:srgbClr val="FFFFFF"/>
                </a:solidFill>
                <a:latin typeface="Arial"/>
                <a:cs typeface="Arial"/>
              </a:rPr>
              <a:t> </a:t>
            </a:r>
            <a:r>
              <a:rPr sz="2600" b="1" spc="60" dirty="0">
                <a:solidFill>
                  <a:srgbClr val="FFFFFF"/>
                </a:solidFill>
                <a:latin typeface="Arial"/>
                <a:cs typeface="Arial"/>
              </a:rPr>
              <a:t>κατακτήσει</a:t>
            </a:r>
            <a:endParaRPr sz="2600">
              <a:latin typeface="Arial"/>
              <a:cs typeface="Arial"/>
            </a:endParaRPr>
          </a:p>
          <a:p>
            <a:pPr marL="241300" marR="440690">
              <a:lnSpc>
                <a:spcPct val="100000"/>
              </a:lnSpc>
            </a:pPr>
            <a:r>
              <a:rPr sz="2600" b="1" spc="-5" dirty="0">
                <a:solidFill>
                  <a:srgbClr val="FFFFFF"/>
                </a:solidFill>
                <a:latin typeface="Arial"/>
                <a:cs typeface="Arial"/>
              </a:rPr>
              <a:t>συγκεκριμένους </a:t>
            </a:r>
            <a:r>
              <a:rPr sz="2600" b="1" spc="-10" dirty="0">
                <a:solidFill>
                  <a:srgbClr val="FFFFFF"/>
                </a:solidFill>
                <a:latin typeface="Arial"/>
                <a:cs typeface="Arial"/>
              </a:rPr>
              <a:t>αναπτυξιακούς </a:t>
            </a:r>
            <a:r>
              <a:rPr sz="2600" b="1" spc="-75" dirty="0">
                <a:solidFill>
                  <a:srgbClr val="FFFFFF"/>
                </a:solidFill>
                <a:latin typeface="Arial"/>
                <a:cs typeface="Arial"/>
              </a:rPr>
              <a:t>στόχους</a:t>
            </a:r>
            <a:r>
              <a:rPr sz="2600" b="1" spc="-535" dirty="0">
                <a:solidFill>
                  <a:srgbClr val="FFFFFF"/>
                </a:solidFill>
                <a:latin typeface="Arial"/>
                <a:cs typeface="Arial"/>
              </a:rPr>
              <a:t> </a:t>
            </a:r>
            <a:r>
              <a:rPr sz="2600" b="1" spc="65" dirty="0">
                <a:solidFill>
                  <a:srgbClr val="FFFFFF"/>
                </a:solidFill>
                <a:latin typeface="Arial"/>
                <a:cs typeface="Arial"/>
              </a:rPr>
              <a:t>και  </a:t>
            </a:r>
            <a:r>
              <a:rPr sz="2600" b="1" spc="-50" dirty="0">
                <a:solidFill>
                  <a:srgbClr val="FFFFFF"/>
                </a:solidFill>
                <a:latin typeface="Arial"/>
                <a:cs typeface="Arial"/>
              </a:rPr>
              <a:t>ορίζουν </a:t>
            </a:r>
            <a:r>
              <a:rPr sz="2600" b="1" spc="80" dirty="0">
                <a:solidFill>
                  <a:srgbClr val="FFFFFF"/>
                </a:solidFill>
                <a:latin typeface="Arial"/>
                <a:cs typeface="Arial"/>
              </a:rPr>
              <a:t>την</a:t>
            </a:r>
            <a:r>
              <a:rPr sz="2600" b="1" spc="-550" dirty="0">
                <a:solidFill>
                  <a:srgbClr val="FFFFFF"/>
                </a:solidFill>
                <a:latin typeface="Arial"/>
                <a:cs typeface="Arial"/>
              </a:rPr>
              <a:t> </a:t>
            </a:r>
            <a:r>
              <a:rPr sz="2600" b="1" spc="-45" dirty="0">
                <a:solidFill>
                  <a:srgbClr val="FFFFFF"/>
                </a:solidFill>
                <a:latin typeface="Arial"/>
                <a:cs typeface="Arial"/>
              </a:rPr>
              <a:t>αναπηρία </a:t>
            </a:r>
            <a:r>
              <a:rPr sz="2600" b="1" spc="-114" dirty="0">
                <a:solidFill>
                  <a:srgbClr val="FFFFFF"/>
                </a:solidFill>
                <a:latin typeface="Arial"/>
                <a:cs typeface="Arial"/>
              </a:rPr>
              <a:t>ως </a:t>
            </a:r>
            <a:r>
              <a:rPr sz="2600" b="1" spc="-50" dirty="0">
                <a:solidFill>
                  <a:srgbClr val="FFFFFF"/>
                </a:solidFill>
                <a:latin typeface="Arial"/>
                <a:cs typeface="Arial"/>
              </a:rPr>
              <a:t>βλάβη. </a:t>
            </a:r>
            <a:r>
              <a:rPr sz="2600" b="1" spc="-75" dirty="0">
                <a:solidFill>
                  <a:srgbClr val="FFFFFF"/>
                </a:solidFill>
                <a:latin typeface="Arial"/>
                <a:cs typeface="Arial"/>
              </a:rPr>
              <a:t>Αγνοούν</a:t>
            </a:r>
            <a:endParaRPr sz="2600">
              <a:latin typeface="Arial"/>
              <a:cs typeface="Arial"/>
            </a:endParaRPr>
          </a:p>
          <a:p>
            <a:pPr marL="241300" marR="5080">
              <a:lnSpc>
                <a:spcPct val="100000"/>
              </a:lnSpc>
            </a:pPr>
            <a:r>
              <a:rPr sz="2600" b="1" spc="-55" dirty="0">
                <a:solidFill>
                  <a:srgbClr val="FFFFFF"/>
                </a:solidFill>
                <a:latin typeface="Arial"/>
                <a:cs typeface="Arial"/>
              </a:rPr>
              <a:t>δηλαδή</a:t>
            </a:r>
            <a:r>
              <a:rPr sz="2600" b="1" spc="-150" dirty="0">
                <a:solidFill>
                  <a:srgbClr val="FFFFFF"/>
                </a:solidFill>
                <a:latin typeface="Arial"/>
                <a:cs typeface="Arial"/>
              </a:rPr>
              <a:t> </a:t>
            </a:r>
            <a:r>
              <a:rPr sz="2600" b="1" spc="80" dirty="0">
                <a:solidFill>
                  <a:srgbClr val="FFFFFF"/>
                </a:solidFill>
                <a:latin typeface="Arial"/>
                <a:cs typeface="Arial"/>
              </a:rPr>
              <a:t>την</a:t>
            </a:r>
            <a:r>
              <a:rPr sz="2600" b="1" spc="-160" dirty="0">
                <a:solidFill>
                  <a:srgbClr val="FFFFFF"/>
                </a:solidFill>
                <a:latin typeface="Arial"/>
                <a:cs typeface="Arial"/>
              </a:rPr>
              <a:t> </a:t>
            </a:r>
            <a:r>
              <a:rPr sz="2600" b="1" spc="15" dirty="0">
                <a:solidFill>
                  <a:srgbClr val="FFFFFF"/>
                </a:solidFill>
                <a:latin typeface="Arial"/>
                <a:cs typeface="Arial"/>
              </a:rPr>
              <a:t>πιθανότητα</a:t>
            </a:r>
            <a:r>
              <a:rPr sz="2600" b="1" spc="-150" dirty="0">
                <a:solidFill>
                  <a:srgbClr val="FFFFFF"/>
                </a:solidFill>
                <a:latin typeface="Arial"/>
                <a:cs typeface="Arial"/>
              </a:rPr>
              <a:t> </a:t>
            </a:r>
            <a:r>
              <a:rPr sz="2600" b="1" spc="30" dirty="0">
                <a:solidFill>
                  <a:srgbClr val="FFFFFF"/>
                </a:solidFill>
                <a:latin typeface="Arial"/>
                <a:cs typeface="Arial"/>
              </a:rPr>
              <a:t>αυτές</a:t>
            </a:r>
            <a:r>
              <a:rPr sz="2600" b="1" spc="-165" dirty="0">
                <a:solidFill>
                  <a:srgbClr val="FFFFFF"/>
                </a:solidFill>
                <a:latin typeface="Arial"/>
                <a:cs typeface="Arial"/>
              </a:rPr>
              <a:t> </a:t>
            </a:r>
            <a:r>
              <a:rPr sz="2600" b="1" spc="10" dirty="0">
                <a:solidFill>
                  <a:srgbClr val="FFFFFF"/>
                </a:solidFill>
                <a:latin typeface="Arial"/>
                <a:cs typeface="Arial"/>
              </a:rPr>
              <a:t>οι</a:t>
            </a:r>
            <a:r>
              <a:rPr sz="2600" b="1" spc="-165" dirty="0">
                <a:solidFill>
                  <a:srgbClr val="FFFFFF"/>
                </a:solidFill>
                <a:latin typeface="Arial"/>
                <a:cs typeface="Arial"/>
              </a:rPr>
              <a:t> </a:t>
            </a:r>
            <a:r>
              <a:rPr sz="2600" b="1" spc="50" dirty="0">
                <a:solidFill>
                  <a:srgbClr val="FFFFFF"/>
                </a:solidFill>
                <a:latin typeface="Arial"/>
                <a:cs typeface="Arial"/>
              </a:rPr>
              <a:t>αντιλήψεις</a:t>
            </a:r>
            <a:r>
              <a:rPr sz="2600" b="1" spc="-160" dirty="0">
                <a:solidFill>
                  <a:srgbClr val="FFFFFF"/>
                </a:solidFill>
                <a:latin typeface="Arial"/>
                <a:cs typeface="Arial"/>
              </a:rPr>
              <a:t> </a:t>
            </a:r>
            <a:r>
              <a:rPr sz="2600" b="1" dirty="0">
                <a:solidFill>
                  <a:srgbClr val="FFFFFF"/>
                </a:solidFill>
                <a:latin typeface="Arial"/>
                <a:cs typeface="Arial"/>
              </a:rPr>
              <a:t>να  </a:t>
            </a:r>
            <a:r>
              <a:rPr sz="2600" b="1" spc="60" dirty="0">
                <a:solidFill>
                  <a:srgbClr val="FFFFFF"/>
                </a:solidFill>
                <a:latin typeface="Arial"/>
                <a:cs typeface="Arial"/>
              </a:rPr>
              <a:t>είναι </a:t>
            </a:r>
            <a:r>
              <a:rPr sz="2600" b="1" spc="15" dirty="0">
                <a:solidFill>
                  <a:srgbClr val="FFFFFF"/>
                </a:solidFill>
                <a:latin typeface="Arial"/>
                <a:cs typeface="Arial"/>
              </a:rPr>
              <a:t>κοινωνικά </a:t>
            </a:r>
            <a:r>
              <a:rPr sz="2600" b="1" spc="70">
                <a:solidFill>
                  <a:srgbClr val="FFFFFF"/>
                </a:solidFill>
                <a:latin typeface="Arial"/>
                <a:cs typeface="Arial"/>
              </a:rPr>
              <a:t>και </a:t>
            </a:r>
            <a:r>
              <a:rPr sz="2600" b="1" smtClean="0">
                <a:solidFill>
                  <a:srgbClr val="FFFFFF"/>
                </a:solidFill>
                <a:latin typeface="Arial"/>
                <a:cs typeface="Arial"/>
              </a:rPr>
              <a:t>πολιτισμικά</a:t>
            </a:r>
            <a:r>
              <a:rPr lang="el-GR" sz="2600" b="1" dirty="0" smtClean="0">
                <a:solidFill>
                  <a:srgbClr val="FFFFFF"/>
                </a:solidFill>
                <a:latin typeface="Arial"/>
                <a:cs typeface="Arial"/>
              </a:rPr>
              <a:t> </a:t>
            </a:r>
            <a:r>
              <a:rPr sz="2600" b="1" smtClean="0">
                <a:solidFill>
                  <a:srgbClr val="FFFFFF"/>
                </a:solidFill>
                <a:latin typeface="Arial"/>
                <a:cs typeface="Arial"/>
              </a:rPr>
              <a:t>κατασκευασμένες</a:t>
            </a:r>
            <a:endParaRPr sz="2600">
              <a:latin typeface="Arial"/>
              <a:cs typeface="Arial"/>
            </a:endParaRPr>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42256" y="1524000"/>
            <a:ext cx="76200" cy="3810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911" y="147065"/>
            <a:ext cx="1493745"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3621975" y="533400"/>
            <a:ext cx="6454681" cy="99822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398686" y="1657858"/>
            <a:ext cx="9296777" cy="3545330"/>
          </a:xfrm>
          <a:prstGeom prst="rect">
            <a:avLst/>
          </a:prstGeom>
        </p:spPr>
        <p:txBody>
          <a:bodyPr vert="horz" wrap="square" lIns="0" tIns="54610" rIns="0" bIns="0" rtlCol="0">
            <a:spAutoFit/>
          </a:bodyPr>
          <a:lstStyle/>
          <a:p>
            <a:pPr marL="304800" marR="5080" indent="-292735" algn="just">
              <a:lnSpc>
                <a:spcPct val="90000"/>
              </a:lnSpc>
              <a:spcBef>
                <a:spcPts val="430"/>
              </a:spcBef>
              <a:tabLst>
                <a:tab pos="5272405" algn="l"/>
              </a:tabLst>
            </a:pPr>
            <a:r>
              <a:rPr sz="1950" spc="370" dirty="0">
                <a:solidFill>
                  <a:srgbClr val="71A276"/>
                </a:solidFill>
                <a:latin typeface="Arial"/>
                <a:cs typeface="Arial"/>
              </a:rPr>
              <a:t> </a:t>
            </a:r>
            <a:r>
              <a:rPr sz="2800" spc="-165" dirty="0">
                <a:latin typeface="Georgia"/>
                <a:cs typeface="Georgia"/>
              </a:rPr>
              <a:t>Ως </a:t>
            </a:r>
            <a:r>
              <a:rPr sz="2800" spc="-45" dirty="0">
                <a:latin typeface="Georgia"/>
                <a:cs typeface="Georgia"/>
              </a:rPr>
              <a:t>άτομα </a:t>
            </a:r>
            <a:r>
              <a:rPr sz="2800" spc="-90" dirty="0">
                <a:latin typeface="Georgia"/>
                <a:cs typeface="Georgia"/>
              </a:rPr>
              <a:t>με </a:t>
            </a:r>
            <a:r>
              <a:rPr sz="2800" spc="-60" dirty="0">
                <a:latin typeface="Georgia"/>
                <a:cs typeface="Georgia"/>
              </a:rPr>
              <a:t>βαριές </a:t>
            </a:r>
            <a:r>
              <a:rPr sz="2800" spc="-55" dirty="0">
                <a:latin typeface="Georgia"/>
                <a:cs typeface="Georgia"/>
              </a:rPr>
              <a:t>αναπηρίες </a:t>
            </a:r>
            <a:r>
              <a:rPr sz="2800" spc="-20" dirty="0">
                <a:latin typeface="Georgia"/>
                <a:cs typeface="Georgia"/>
              </a:rPr>
              <a:t>νοούνται </a:t>
            </a:r>
            <a:r>
              <a:rPr sz="2800" spc="-135" dirty="0">
                <a:latin typeface="Georgia"/>
                <a:cs typeface="Georgia"/>
              </a:rPr>
              <a:t>εκείνα  </a:t>
            </a:r>
            <a:r>
              <a:rPr sz="2800" spc="-5" dirty="0">
                <a:latin typeface="Georgia"/>
                <a:cs typeface="Georgia"/>
              </a:rPr>
              <a:t>τα </a:t>
            </a:r>
            <a:r>
              <a:rPr sz="2800" spc="-40" dirty="0">
                <a:latin typeface="Georgia"/>
                <a:cs typeface="Georgia"/>
              </a:rPr>
              <a:t>άτομα  </a:t>
            </a:r>
            <a:r>
              <a:rPr sz="2800" spc="-15" dirty="0">
                <a:latin typeface="Georgia"/>
                <a:cs typeface="Georgia"/>
              </a:rPr>
              <a:t>που</a:t>
            </a:r>
            <a:r>
              <a:rPr sz="2800" spc="645" dirty="0">
                <a:latin typeface="Georgia"/>
                <a:cs typeface="Georgia"/>
              </a:rPr>
              <a:t> </a:t>
            </a:r>
            <a:r>
              <a:rPr sz="2800" spc="-40" dirty="0">
                <a:latin typeface="Georgia"/>
                <a:cs typeface="Georgia"/>
              </a:rPr>
              <a:t>εμφανίζουν  </a:t>
            </a:r>
            <a:r>
              <a:rPr sz="2800" spc="-60" dirty="0">
                <a:latin typeface="Georgia"/>
                <a:cs typeface="Georgia"/>
              </a:rPr>
              <a:t>ένα </a:t>
            </a:r>
            <a:r>
              <a:rPr sz="2800" spc="-35" dirty="0">
                <a:latin typeface="Georgia"/>
                <a:cs typeface="Georgia"/>
              </a:rPr>
              <a:t>συνδυασμό  </a:t>
            </a:r>
            <a:r>
              <a:rPr sz="2800" spc="-55" dirty="0">
                <a:latin typeface="Georgia"/>
                <a:cs typeface="Georgia"/>
              </a:rPr>
              <a:t>ευρείας </a:t>
            </a:r>
            <a:r>
              <a:rPr sz="2800" spc="-35" dirty="0">
                <a:latin typeface="Georgia"/>
                <a:cs typeface="Georgia"/>
              </a:rPr>
              <a:t>έκτασης </a:t>
            </a:r>
            <a:r>
              <a:rPr sz="2800" dirty="0">
                <a:latin typeface="Georgia"/>
                <a:cs typeface="Georgia"/>
              </a:rPr>
              <a:t>πολλαπλών </a:t>
            </a:r>
            <a:r>
              <a:rPr sz="2800" spc="-25" dirty="0">
                <a:latin typeface="Georgia"/>
                <a:cs typeface="Georgia"/>
              </a:rPr>
              <a:t>δυσλειτουργιών.  </a:t>
            </a:r>
            <a:r>
              <a:rPr sz="2800" spc="-365" dirty="0">
                <a:latin typeface="Georgia"/>
                <a:cs typeface="Georgia"/>
              </a:rPr>
              <a:t>Η </a:t>
            </a:r>
            <a:r>
              <a:rPr sz="2800" spc="-25" dirty="0">
                <a:latin typeface="Georgia"/>
                <a:cs typeface="Georgia"/>
              </a:rPr>
              <a:t>σοβαρότητα </a:t>
            </a:r>
            <a:r>
              <a:rPr sz="2800" spc="10" dirty="0">
                <a:latin typeface="Georgia"/>
                <a:cs typeface="Georgia"/>
              </a:rPr>
              <a:t>αυτών</a:t>
            </a:r>
            <a:r>
              <a:rPr sz="2800" spc="695" dirty="0">
                <a:latin typeface="Georgia"/>
                <a:cs typeface="Georgia"/>
              </a:rPr>
              <a:t> </a:t>
            </a:r>
            <a:r>
              <a:rPr sz="2800" spc="35" dirty="0">
                <a:latin typeface="Georgia"/>
                <a:cs typeface="Georgia"/>
              </a:rPr>
              <a:t>των  </a:t>
            </a:r>
            <a:r>
              <a:rPr sz="2800" spc="-20" dirty="0">
                <a:latin typeface="Georgia"/>
                <a:cs typeface="Georgia"/>
              </a:rPr>
              <a:t>δυσλειτουργιών  </a:t>
            </a:r>
            <a:r>
              <a:rPr sz="2800" spc="-45" dirty="0">
                <a:latin typeface="Georgia"/>
                <a:cs typeface="Georgia"/>
              </a:rPr>
              <a:t>(ψυχοκινητικές,	</a:t>
            </a:r>
            <a:r>
              <a:rPr sz="2800" spc="-55" dirty="0">
                <a:latin typeface="Georgia"/>
                <a:cs typeface="Georgia"/>
              </a:rPr>
              <a:t>αισθητηριακές,  </a:t>
            </a:r>
            <a:r>
              <a:rPr sz="2800" spc="-40" dirty="0">
                <a:latin typeface="Georgia"/>
                <a:cs typeface="Georgia"/>
              </a:rPr>
              <a:t>συμπεριφορικές) </a:t>
            </a:r>
            <a:r>
              <a:rPr sz="2800" spc="-25" dirty="0">
                <a:latin typeface="Georgia"/>
                <a:cs typeface="Georgia"/>
              </a:rPr>
              <a:t>πάντα </a:t>
            </a:r>
            <a:r>
              <a:rPr sz="2800" spc="-40" dirty="0">
                <a:latin typeface="Georgia"/>
                <a:cs typeface="Georgia"/>
              </a:rPr>
              <a:t>σε</a:t>
            </a:r>
            <a:r>
              <a:rPr sz="2800" spc="595" dirty="0">
                <a:latin typeface="Georgia"/>
                <a:cs typeface="Georgia"/>
              </a:rPr>
              <a:t> </a:t>
            </a:r>
            <a:r>
              <a:rPr sz="2800" spc="-35" dirty="0">
                <a:latin typeface="Georgia"/>
                <a:cs typeface="Georgia"/>
              </a:rPr>
              <a:t>συνδυασμό </a:t>
            </a:r>
            <a:r>
              <a:rPr sz="2800" spc="-85" dirty="0">
                <a:latin typeface="Georgia"/>
                <a:cs typeface="Georgia"/>
              </a:rPr>
              <a:t>με </a:t>
            </a:r>
            <a:r>
              <a:rPr sz="2800" spc="-15" dirty="0">
                <a:latin typeface="Georgia"/>
                <a:cs typeface="Georgia"/>
              </a:rPr>
              <a:t>τη  </a:t>
            </a:r>
            <a:r>
              <a:rPr sz="2800" spc="-60" dirty="0">
                <a:latin typeface="Georgia"/>
                <a:cs typeface="Georgia"/>
              </a:rPr>
              <a:t>βαριά </a:t>
            </a:r>
            <a:r>
              <a:rPr sz="2800" spc="-30" dirty="0">
                <a:latin typeface="Georgia"/>
                <a:cs typeface="Georgia"/>
              </a:rPr>
              <a:t>νοητική </a:t>
            </a:r>
            <a:r>
              <a:rPr sz="2800" spc="-35" dirty="0">
                <a:latin typeface="Georgia"/>
                <a:cs typeface="Georgia"/>
              </a:rPr>
              <a:t>καθυστέρηση </a:t>
            </a:r>
            <a:r>
              <a:rPr sz="2800" spc="-45" dirty="0">
                <a:latin typeface="Georgia"/>
                <a:cs typeface="Georgia"/>
              </a:rPr>
              <a:t>είναι </a:t>
            </a:r>
            <a:r>
              <a:rPr sz="2800" spc="-85" dirty="0">
                <a:latin typeface="Georgia"/>
                <a:cs typeface="Georgia"/>
              </a:rPr>
              <a:t>η </a:t>
            </a:r>
            <a:r>
              <a:rPr sz="2800" spc="-30" dirty="0">
                <a:latin typeface="Georgia"/>
                <a:cs typeface="Georgia"/>
              </a:rPr>
              <a:t>αιτία </a:t>
            </a:r>
            <a:r>
              <a:rPr sz="2800" spc="10" dirty="0">
                <a:latin typeface="Georgia"/>
                <a:cs typeface="Georgia"/>
              </a:rPr>
              <a:t>του  </a:t>
            </a:r>
            <a:r>
              <a:rPr sz="2800" spc="-45" dirty="0">
                <a:latin typeface="Georgia"/>
                <a:cs typeface="Georgia"/>
              </a:rPr>
              <a:t>περιορισμένου </a:t>
            </a:r>
            <a:r>
              <a:rPr sz="2800" spc="-30" dirty="0">
                <a:latin typeface="Georgia"/>
                <a:cs typeface="Georgia"/>
              </a:rPr>
              <a:t>πεδίου </a:t>
            </a:r>
            <a:r>
              <a:rPr sz="2800" spc="-15" dirty="0">
                <a:latin typeface="Georgia"/>
                <a:cs typeface="Georgia"/>
              </a:rPr>
              <a:t>λειτουργικότητας </a:t>
            </a:r>
            <a:r>
              <a:rPr sz="2800" spc="5" dirty="0">
                <a:latin typeface="Georgia"/>
                <a:cs typeface="Georgia"/>
              </a:rPr>
              <a:t>αυτών  </a:t>
            </a:r>
            <a:r>
              <a:rPr sz="2800" spc="35" dirty="0">
                <a:latin typeface="Georgia"/>
                <a:cs typeface="Georgia"/>
              </a:rPr>
              <a:t>των </a:t>
            </a:r>
            <a:r>
              <a:rPr sz="2800" spc="-15" dirty="0">
                <a:latin typeface="Georgia"/>
                <a:cs typeface="Georgia"/>
              </a:rPr>
              <a:t>ατόμων</a:t>
            </a:r>
            <a:r>
              <a:rPr sz="2800" spc="645" dirty="0">
                <a:latin typeface="Georgia"/>
                <a:cs typeface="Georgia"/>
              </a:rPr>
              <a:t> </a:t>
            </a:r>
            <a:r>
              <a:rPr sz="2800" dirty="0">
                <a:latin typeface="Georgia"/>
                <a:cs typeface="Georgia"/>
              </a:rPr>
              <a:t>στους </a:t>
            </a:r>
            <a:r>
              <a:rPr sz="2800" spc="-35" dirty="0">
                <a:latin typeface="Georgia"/>
                <a:cs typeface="Georgia"/>
              </a:rPr>
              <a:t>διάφορους </a:t>
            </a:r>
            <a:r>
              <a:rPr sz="2800" spc="-40" dirty="0">
                <a:latin typeface="Georgia"/>
                <a:cs typeface="Georgia"/>
              </a:rPr>
              <a:t>τομείς  </a:t>
            </a:r>
            <a:r>
              <a:rPr sz="2800" spc="-35" dirty="0">
                <a:latin typeface="Georgia"/>
                <a:cs typeface="Georgia"/>
              </a:rPr>
              <a:t>ανάπτυξης </a:t>
            </a:r>
            <a:r>
              <a:rPr sz="2800" spc="-10" dirty="0">
                <a:latin typeface="Georgia"/>
                <a:cs typeface="Georgia"/>
              </a:rPr>
              <a:t>(Sailor, </a:t>
            </a:r>
            <a:r>
              <a:rPr sz="2800" spc="130" dirty="0">
                <a:latin typeface="Georgia"/>
                <a:cs typeface="Georgia"/>
              </a:rPr>
              <a:t>Gee, </a:t>
            </a:r>
            <a:r>
              <a:rPr sz="2800" spc="85" dirty="0">
                <a:latin typeface="Georgia"/>
                <a:cs typeface="Georgia"/>
              </a:rPr>
              <a:t>Goetz </a:t>
            </a:r>
            <a:r>
              <a:rPr sz="2800" spc="-70" dirty="0">
                <a:latin typeface="Georgia"/>
                <a:cs typeface="Georgia"/>
              </a:rPr>
              <a:t>&amp; </a:t>
            </a:r>
            <a:r>
              <a:rPr sz="2800" spc="5" dirty="0">
                <a:latin typeface="Georgia"/>
                <a:cs typeface="Georgia"/>
              </a:rPr>
              <a:t>Graham,  </a:t>
            </a:r>
            <a:r>
              <a:rPr sz="2800" spc="10" dirty="0">
                <a:latin typeface="Georgia"/>
                <a:cs typeface="Georgia"/>
              </a:rPr>
              <a:t>1988)</a:t>
            </a:r>
            <a:endParaRPr sz="2800">
              <a:latin typeface="Georgia"/>
              <a:cs typeface="Georgi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456" y="1752600"/>
            <a:ext cx="9753600" cy="3962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56456" y="1600200"/>
            <a:ext cx="10679351" cy="35941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6876256" y="457200"/>
            <a:ext cx="3688945" cy="850391"/>
          </a:xfrm>
          <a:prstGeom prst="rect">
            <a:avLst/>
          </a:prstGeom>
          <a:blipFill>
            <a:blip r:embed="rId4" cstate="print"/>
            <a:stretch>
              <a:fillRect/>
            </a:stretch>
          </a:blipFill>
          <a:ln>
            <a:solidFill>
              <a:schemeClr val="accent3">
                <a:lumMod val="60000"/>
                <a:lumOff val="40000"/>
              </a:schemeClr>
            </a:solidFill>
          </a:ln>
        </p:spPr>
        <p:txBody>
          <a:bodyPr wrap="square" lIns="0" tIns="0" rIns="0" bIns="0" rtlCol="0"/>
          <a:lstStyle/>
          <a:p>
            <a:endParaRPr/>
          </a:p>
        </p:txBody>
      </p:sp>
      <p:sp>
        <p:nvSpPr>
          <p:cNvPr id="7" name="object 7"/>
          <p:cNvSpPr txBox="1"/>
          <p:nvPr/>
        </p:nvSpPr>
        <p:spPr>
          <a:xfrm>
            <a:off x="654201" y="1667383"/>
            <a:ext cx="2686562" cy="513715"/>
          </a:xfrm>
          <a:prstGeom prst="rect">
            <a:avLst/>
          </a:prstGeom>
        </p:spPr>
        <p:txBody>
          <a:bodyPr vert="horz" wrap="square" lIns="0" tIns="13335" rIns="0" bIns="0" rtlCol="0">
            <a:spAutoFit/>
          </a:bodyPr>
          <a:lstStyle/>
          <a:p>
            <a:pPr marL="12700">
              <a:lnSpc>
                <a:spcPct val="100000"/>
              </a:lnSpc>
              <a:spcBef>
                <a:spcPts val="105"/>
              </a:spcBef>
              <a:tabLst>
                <a:tab pos="1572895" algn="l"/>
              </a:tabLst>
            </a:pPr>
            <a:r>
              <a:rPr sz="2250" spc="415" dirty="0">
                <a:solidFill>
                  <a:srgbClr val="71A276"/>
                </a:solidFill>
                <a:latin typeface="Arial"/>
                <a:cs typeface="Arial"/>
              </a:rPr>
              <a:t></a:t>
            </a:r>
            <a:r>
              <a:rPr sz="2250" spc="-325" dirty="0">
                <a:solidFill>
                  <a:srgbClr val="71A276"/>
                </a:solidFill>
                <a:latin typeface="Arial"/>
                <a:cs typeface="Arial"/>
              </a:rPr>
              <a:t> </a:t>
            </a:r>
            <a:r>
              <a:rPr sz="3200" spc="-55" dirty="0">
                <a:solidFill>
                  <a:srgbClr val="FFFFFF"/>
                </a:solidFill>
                <a:latin typeface="Georgia"/>
                <a:cs typeface="Georgia"/>
              </a:rPr>
              <a:t>εί</a:t>
            </a:r>
            <a:r>
              <a:rPr sz="3200" spc="-25" dirty="0">
                <a:solidFill>
                  <a:srgbClr val="FFFFFF"/>
                </a:solidFill>
                <a:latin typeface="Georgia"/>
                <a:cs typeface="Georgia"/>
              </a:rPr>
              <a:t>ν</a:t>
            </a:r>
            <a:r>
              <a:rPr sz="3200" spc="-80" dirty="0">
                <a:solidFill>
                  <a:srgbClr val="FFFFFF"/>
                </a:solidFill>
                <a:latin typeface="Georgia"/>
                <a:cs typeface="Georgia"/>
              </a:rPr>
              <a:t>α</a:t>
            </a:r>
            <a:r>
              <a:rPr sz="3200" spc="-40" dirty="0">
                <a:solidFill>
                  <a:srgbClr val="FFFFFF"/>
                </a:solidFill>
                <a:latin typeface="Georgia"/>
                <a:cs typeface="Georgia"/>
              </a:rPr>
              <a:t>ι</a:t>
            </a:r>
            <a:r>
              <a:rPr sz="3200" dirty="0">
                <a:solidFill>
                  <a:srgbClr val="FFFFFF"/>
                </a:solidFill>
                <a:latin typeface="Georgia"/>
                <a:cs typeface="Georgia"/>
              </a:rPr>
              <a:t>	</a:t>
            </a:r>
            <a:r>
              <a:rPr sz="3200" spc="-70" dirty="0">
                <a:solidFill>
                  <a:srgbClr val="FFFFFF"/>
                </a:solidFill>
                <a:latin typeface="Georgia"/>
                <a:cs typeface="Georgia"/>
              </a:rPr>
              <a:t>έ</a:t>
            </a:r>
            <a:r>
              <a:rPr sz="3200" spc="-50" dirty="0">
                <a:solidFill>
                  <a:srgbClr val="FFFFFF"/>
                </a:solidFill>
                <a:latin typeface="Georgia"/>
                <a:cs typeface="Georgia"/>
              </a:rPr>
              <a:t>ν</a:t>
            </a:r>
            <a:r>
              <a:rPr sz="3200" spc="-75" dirty="0">
                <a:solidFill>
                  <a:srgbClr val="FFFFFF"/>
                </a:solidFill>
                <a:latin typeface="Georgia"/>
                <a:cs typeface="Georgia"/>
              </a:rPr>
              <a:t>α</a:t>
            </a:r>
            <a:endParaRPr sz="3200">
              <a:latin typeface="Georgia"/>
              <a:cs typeface="Georgia"/>
            </a:endParaRPr>
          </a:p>
        </p:txBody>
      </p:sp>
      <p:sp>
        <p:nvSpPr>
          <p:cNvPr id="8" name="object 8"/>
          <p:cNvSpPr txBox="1"/>
          <p:nvPr/>
        </p:nvSpPr>
        <p:spPr>
          <a:xfrm>
            <a:off x="3823043" y="1667383"/>
            <a:ext cx="1599070" cy="513715"/>
          </a:xfrm>
          <a:prstGeom prst="rect">
            <a:avLst/>
          </a:prstGeom>
        </p:spPr>
        <p:txBody>
          <a:bodyPr vert="horz" wrap="square" lIns="0" tIns="13335" rIns="0" bIns="0" rtlCol="0">
            <a:spAutoFit/>
          </a:bodyPr>
          <a:lstStyle/>
          <a:p>
            <a:pPr marL="12700">
              <a:lnSpc>
                <a:spcPct val="100000"/>
              </a:lnSpc>
              <a:spcBef>
                <a:spcPts val="105"/>
              </a:spcBef>
            </a:pPr>
            <a:r>
              <a:rPr sz="3200" spc="-25" dirty="0">
                <a:solidFill>
                  <a:srgbClr val="FFFFFF"/>
                </a:solidFill>
                <a:latin typeface="Georgia"/>
                <a:cs typeface="Georgia"/>
              </a:rPr>
              <a:t>σύ</a:t>
            </a:r>
            <a:r>
              <a:rPr sz="3200" spc="15" dirty="0">
                <a:solidFill>
                  <a:srgbClr val="FFFFFF"/>
                </a:solidFill>
                <a:latin typeface="Georgia"/>
                <a:cs typeface="Georgia"/>
              </a:rPr>
              <a:t>ν</a:t>
            </a:r>
            <a:r>
              <a:rPr sz="3200" spc="-20" dirty="0">
                <a:solidFill>
                  <a:srgbClr val="FFFFFF"/>
                </a:solidFill>
                <a:latin typeface="Georgia"/>
                <a:cs typeface="Georgia"/>
              </a:rPr>
              <a:t>ολο</a:t>
            </a:r>
            <a:endParaRPr sz="3200">
              <a:latin typeface="Georgia"/>
              <a:cs typeface="Georgia"/>
            </a:endParaRPr>
          </a:p>
        </p:txBody>
      </p:sp>
      <p:sp>
        <p:nvSpPr>
          <p:cNvPr id="9" name="object 9"/>
          <p:cNvSpPr txBox="1"/>
          <p:nvPr/>
        </p:nvSpPr>
        <p:spPr>
          <a:xfrm>
            <a:off x="1011375" y="2155012"/>
            <a:ext cx="3172562" cy="514350"/>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FFFFFF"/>
                </a:solidFill>
                <a:latin typeface="Georgia"/>
                <a:cs typeface="Georgia"/>
              </a:rPr>
              <a:t>συμπτωμάτων</a:t>
            </a:r>
            <a:endParaRPr sz="3200">
              <a:latin typeface="Georgia"/>
              <a:cs typeface="Georgia"/>
            </a:endParaRPr>
          </a:p>
        </p:txBody>
      </p:sp>
      <p:sp>
        <p:nvSpPr>
          <p:cNvPr id="10" name="object 10"/>
          <p:cNvSpPr txBox="1"/>
          <p:nvPr/>
        </p:nvSpPr>
        <p:spPr>
          <a:xfrm>
            <a:off x="4522510" y="2155012"/>
            <a:ext cx="4106579" cy="514350"/>
          </a:xfrm>
          <a:prstGeom prst="rect">
            <a:avLst/>
          </a:prstGeom>
        </p:spPr>
        <p:txBody>
          <a:bodyPr vert="horz" wrap="square" lIns="0" tIns="13335" rIns="0" bIns="0" rtlCol="0">
            <a:spAutoFit/>
          </a:bodyPr>
          <a:lstStyle/>
          <a:p>
            <a:pPr marL="12700">
              <a:lnSpc>
                <a:spcPct val="100000"/>
              </a:lnSpc>
              <a:spcBef>
                <a:spcPts val="105"/>
              </a:spcBef>
              <a:tabLst>
                <a:tab pos="998855" algn="l"/>
              </a:tabLst>
            </a:pPr>
            <a:r>
              <a:rPr sz="3200" spc="-5" dirty="0">
                <a:solidFill>
                  <a:srgbClr val="FFFFFF"/>
                </a:solidFill>
                <a:latin typeface="Georgia"/>
                <a:cs typeface="Georgia"/>
              </a:rPr>
              <a:t>που	</a:t>
            </a:r>
            <a:r>
              <a:rPr sz="3200" spc="-40" dirty="0">
                <a:solidFill>
                  <a:srgbClr val="FFFFFF"/>
                </a:solidFill>
                <a:latin typeface="Georgia"/>
                <a:cs typeface="Georgia"/>
              </a:rPr>
              <a:t>εμφανίζονται</a:t>
            </a:r>
            <a:endParaRPr sz="3200">
              <a:latin typeface="Georgia"/>
              <a:cs typeface="Georgia"/>
            </a:endParaRPr>
          </a:p>
        </p:txBody>
      </p:sp>
      <p:sp>
        <p:nvSpPr>
          <p:cNvPr id="11" name="object 11"/>
          <p:cNvSpPr txBox="1"/>
          <p:nvPr/>
        </p:nvSpPr>
        <p:spPr>
          <a:xfrm>
            <a:off x="1011375" y="2642998"/>
            <a:ext cx="4243776" cy="513715"/>
          </a:xfrm>
          <a:prstGeom prst="rect">
            <a:avLst/>
          </a:prstGeom>
        </p:spPr>
        <p:txBody>
          <a:bodyPr vert="horz" wrap="square" lIns="0" tIns="13335" rIns="0" bIns="0" rtlCol="0">
            <a:spAutoFit/>
          </a:bodyPr>
          <a:lstStyle/>
          <a:p>
            <a:pPr marL="12700">
              <a:lnSpc>
                <a:spcPct val="100000"/>
              </a:lnSpc>
              <a:spcBef>
                <a:spcPts val="105"/>
              </a:spcBef>
              <a:tabLst>
                <a:tab pos="1407160" algn="l"/>
              </a:tabLst>
            </a:pPr>
            <a:r>
              <a:rPr sz="3200" spc="-35" dirty="0">
                <a:solidFill>
                  <a:srgbClr val="FFFFFF"/>
                </a:solidFill>
                <a:latin typeface="Georgia"/>
                <a:cs typeface="Georgia"/>
              </a:rPr>
              <a:t>άτομ</a:t>
            </a:r>
            <a:r>
              <a:rPr sz="3200" spc="-30" dirty="0">
                <a:solidFill>
                  <a:srgbClr val="FFFFFF"/>
                </a:solidFill>
                <a:latin typeface="Georgia"/>
                <a:cs typeface="Georgia"/>
              </a:rPr>
              <a:t>ο</a:t>
            </a:r>
            <a:r>
              <a:rPr sz="3200" dirty="0">
                <a:solidFill>
                  <a:srgbClr val="FFFFFF"/>
                </a:solidFill>
                <a:latin typeface="Georgia"/>
                <a:cs typeface="Georgia"/>
              </a:rPr>
              <a:t>	</a:t>
            </a:r>
            <a:r>
              <a:rPr sz="3200" spc="-35" dirty="0">
                <a:solidFill>
                  <a:srgbClr val="FFFFFF"/>
                </a:solidFill>
                <a:latin typeface="Georgia"/>
                <a:cs typeface="Georgia"/>
              </a:rPr>
              <a:t>συγχρ</a:t>
            </a:r>
            <a:r>
              <a:rPr sz="3200" spc="-50" dirty="0">
                <a:solidFill>
                  <a:srgbClr val="FFFFFF"/>
                </a:solidFill>
                <a:latin typeface="Georgia"/>
                <a:cs typeface="Georgia"/>
              </a:rPr>
              <a:t>ό</a:t>
            </a:r>
            <a:r>
              <a:rPr sz="3200" spc="-20" dirty="0">
                <a:solidFill>
                  <a:srgbClr val="FFFFFF"/>
                </a:solidFill>
                <a:latin typeface="Georgia"/>
                <a:cs typeface="Georgia"/>
              </a:rPr>
              <a:t>ν</a:t>
            </a:r>
            <a:r>
              <a:rPr sz="3200" spc="45" dirty="0">
                <a:solidFill>
                  <a:srgbClr val="FFFFFF"/>
                </a:solidFill>
                <a:latin typeface="Georgia"/>
                <a:cs typeface="Georgia"/>
              </a:rPr>
              <a:t>ω</a:t>
            </a:r>
            <a:r>
              <a:rPr sz="3200" spc="30" dirty="0">
                <a:solidFill>
                  <a:srgbClr val="FFFFFF"/>
                </a:solidFill>
                <a:latin typeface="Georgia"/>
                <a:cs typeface="Georgia"/>
              </a:rPr>
              <a:t>ς</a:t>
            </a:r>
            <a:r>
              <a:rPr sz="3200" spc="-210" dirty="0">
                <a:solidFill>
                  <a:srgbClr val="FFFFFF"/>
                </a:solidFill>
                <a:latin typeface="Georgia"/>
                <a:cs typeface="Georgia"/>
              </a:rPr>
              <a:t>.</a:t>
            </a:r>
            <a:endParaRPr sz="3200">
              <a:latin typeface="Georgia"/>
              <a:cs typeface="Georgia"/>
            </a:endParaRPr>
          </a:p>
        </p:txBody>
      </p:sp>
      <p:sp>
        <p:nvSpPr>
          <p:cNvPr id="12" name="object 12"/>
          <p:cNvSpPr txBox="1"/>
          <p:nvPr/>
        </p:nvSpPr>
        <p:spPr>
          <a:xfrm>
            <a:off x="5605195" y="2642998"/>
            <a:ext cx="1029358" cy="513715"/>
          </a:xfrm>
          <a:prstGeom prst="rect">
            <a:avLst/>
          </a:prstGeom>
        </p:spPr>
        <p:txBody>
          <a:bodyPr vert="horz" wrap="square" lIns="0" tIns="13335" rIns="0" bIns="0" rtlCol="0">
            <a:spAutoFit/>
          </a:bodyPr>
          <a:lstStyle/>
          <a:p>
            <a:pPr marL="12700">
              <a:lnSpc>
                <a:spcPct val="100000"/>
              </a:lnSpc>
              <a:spcBef>
                <a:spcPts val="105"/>
              </a:spcBef>
            </a:pPr>
            <a:r>
              <a:rPr sz="3200" spc="-315" dirty="0">
                <a:solidFill>
                  <a:srgbClr val="FFFFFF"/>
                </a:solidFill>
                <a:latin typeface="Georgia"/>
                <a:cs typeface="Georgia"/>
              </a:rPr>
              <a:t>Σ</a:t>
            </a:r>
            <a:r>
              <a:rPr sz="3200" spc="-25" dirty="0">
                <a:solidFill>
                  <a:srgbClr val="FFFFFF"/>
                </a:solidFill>
                <a:latin typeface="Georgia"/>
                <a:cs typeface="Georgia"/>
              </a:rPr>
              <a:t>την</a:t>
            </a:r>
            <a:endParaRPr sz="3200">
              <a:latin typeface="Georgia"/>
              <a:cs typeface="Georgia"/>
            </a:endParaRPr>
          </a:p>
        </p:txBody>
      </p:sp>
      <p:sp>
        <p:nvSpPr>
          <p:cNvPr id="13" name="object 13"/>
          <p:cNvSpPr txBox="1"/>
          <p:nvPr/>
        </p:nvSpPr>
        <p:spPr>
          <a:xfrm>
            <a:off x="6983978" y="2642998"/>
            <a:ext cx="2421470" cy="513715"/>
          </a:xfrm>
          <a:prstGeom prst="rect">
            <a:avLst/>
          </a:prstGeom>
        </p:spPr>
        <p:txBody>
          <a:bodyPr vert="horz" wrap="square" lIns="0" tIns="13335" rIns="0" bIns="0" rtlCol="0">
            <a:spAutoFit/>
          </a:bodyPr>
          <a:lstStyle/>
          <a:p>
            <a:pPr marL="12700">
              <a:lnSpc>
                <a:spcPct val="100000"/>
              </a:lnSpc>
              <a:spcBef>
                <a:spcPts val="105"/>
              </a:spcBef>
            </a:pPr>
            <a:r>
              <a:rPr sz="3200" spc="-10" dirty="0">
                <a:solidFill>
                  <a:srgbClr val="FFFFFF"/>
                </a:solidFill>
                <a:latin typeface="Georgia"/>
                <a:cs typeface="Georgia"/>
              </a:rPr>
              <a:t>περίπτωση</a:t>
            </a:r>
            <a:endParaRPr sz="3200">
              <a:latin typeface="Georgia"/>
              <a:cs typeface="Georgia"/>
            </a:endParaRPr>
          </a:p>
        </p:txBody>
      </p:sp>
      <p:sp>
        <p:nvSpPr>
          <p:cNvPr id="14" name="object 14"/>
          <p:cNvSpPr txBox="1"/>
          <p:nvPr/>
        </p:nvSpPr>
        <p:spPr>
          <a:xfrm>
            <a:off x="5905012" y="1667382"/>
            <a:ext cx="4604982" cy="998350"/>
          </a:xfrm>
          <a:prstGeom prst="rect">
            <a:avLst/>
          </a:prstGeom>
        </p:spPr>
        <p:txBody>
          <a:bodyPr vert="horz" wrap="square" lIns="0" tIns="13335" rIns="0" bIns="0" rtlCol="0">
            <a:spAutoFit/>
          </a:bodyPr>
          <a:lstStyle/>
          <a:p>
            <a:pPr marL="12700">
              <a:lnSpc>
                <a:spcPct val="100000"/>
              </a:lnSpc>
              <a:spcBef>
                <a:spcPts val="105"/>
              </a:spcBef>
              <a:tabLst>
                <a:tab pos="3538220" algn="l"/>
              </a:tabLst>
            </a:pPr>
            <a:r>
              <a:rPr sz="3200" spc="-65" dirty="0">
                <a:solidFill>
                  <a:srgbClr val="FFFFFF"/>
                </a:solidFill>
                <a:latin typeface="Georgia"/>
                <a:cs typeface="Georgia"/>
              </a:rPr>
              <a:t>χ</a:t>
            </a:r>
            <a:r>
              <a:rPr sz="3200" spc="-105" dirty="0">
                <a:solidFill>
                  <a:srgbClr val="FFFFFF"/>
                </a:solidFill>
                <a:latin typeface="Georgia"/>
                <a:cs typeface="Georgia"/>
              </a:rPr>
              <a:t>α</a:t>
            </a:r>
            <a:r>
              <a:rPr sz="3200" spc="-70" dirty="0">
                <a:solidFill>
                  <a:srgbClr val="FFFFFF"/>
                </a:solidFill>
                <a:latin typeface="Georgia"/>
                <a:cs typeface="Georgia"/>
              </a:rPr>
              <a:t>ρα</a:t>
            </a:r>
            <a:r>
              <a:rPr sz="3200" spc="-75" dirty="0">
                <a:solidFill>
                  <a:srgbClr val="FFFFFF"/>
                </a:solidFill>
                <a:latin typeface="Georgia"/>
                <a:cs typeface="Georgia"/>
              </a:rPr>
              <a:t>κ</a:t>
            </a:r>
            <a:r>
              <a:rPr sz="3200" spc="-30" dirty="0">
                <a:solidFill>
                  <a:srgbClr val="FFFFFF"/>
                </a:solidFill>
                <a:latin typeface="Georgia"/>
                <a:cs typeface="Georgia"/>
              </a:rPr>
              <a:t>τηρι</a:t>
            </a:r>
            <a:r>
              <a:rPr sz="3200" spc="-50" dirty="0">
                <a:solidFill>
                  <a:srgbClr val="FFFFFF"/>
                </a:solidFill>
                <a:latin typeface="Georgia"/>
                <a:cs typeface="Georgia"/>
              </a:rPr>
              <a:t>σ</a:t>
            </a:r>
            <a:r>
              <a:rPr sz="3200" dirty="0">
                <a:solidFill>
                  <a:srgbClr val="FFFFFF"/>
                </a:solidFill>
                <a:latin typeface="Georgia"/>
                <a:cs typeface="Georgia"/>
              </a:rPr>
              <a:t>τι</a:t>
            </a:r>
            <a:r>
              <a:rPr sz="3200" spc="60" dirty="0">
                <a:solidFill>
                  <a:srgbClr val="FFFFFF"/>
                </a:solidFill>
                <a:latin typeface="Georgia"/>
                <a:cs typeface="Georgia"/>
              </a:rPr>
              <a:t>κ</a:t>
            </a:r>
            <a:r>
              <a:rPr sz="3200" spc="25" dirty="0">
                <a:solidFill>
                  <a:srgbClr val="FFFFFF"/>
                </a:solidFill>
                <a:latin typeface="Georgia"/>
                <a:cs typeface="Georgia"/>
              </a:rPr>
              <a:t>ών</a:t>
            </a:r>
            <a:r>
              <a:rPr sz="3200" dirty="0">
                <a:solidFill>
                  <a:srgbClr val="FFFFFF"/>
                </a:solidFill>
                <a:latin typeface="Georgia"/>
                <a:cs typeface="Georgia"/>
              </a:rPr>
              <a:t>	</a:t>
            </a:r>
            <a:r>
              <a:rPr sz="3200" spc="-90" dirty="0">
                <a:solidFill>
                  <a:srgbClr val="FFFFFF"/>
                </a:solidFill>
                <a:latin typeface="Georgia"/>
                <a:cs typeface="Georgia"/>
              </a:rPr>
              <a:t>ή</a:t>
            </a:r>
            <a:endParaRPr sz="3200">
              <a:latin typeface="Georgia"/>
              <a:cs typeface="Georgia"/>
            </a:endParaRPr>
          </a:p>
          <a:p>
            <a:pPr marL="3167380" marR="5080" indent="-647700" algn="r">
              <a:lnSpc>
                <a:spcPct val="100000"/>
              </a:lnSpc>
              <a:tabLst>
                <a:tab pos="3144520" algn="l"/>
              </a:tabLst>
            </a:pPr>
            <a:r>
              <a:rPr sz="3200" spc="-10" dirty="0">
                <a:solidFill>
                  <a:srgbClr val="FFFFFF"/>
                </a:solidFill>
                <a:latin typeface="Georgia"/>
                <a:cs typeface="Georgia"/>
              </a:rPr>
              <a:t>σ’	</a:t>
            </a:r>
            <a:r>
              <a:rPr sz="3200" spc="-65" dirty="0">
                <a:solidFill>
                  <a:srgbClr val="FFFFFF"/>
                </a:solidFill>
                <a:latin typeface="Georgia"/>
                <a:cs typeface="Georgia"/>
              </a:rPr>
              <a:t>έ</a:t>
            </a:r>
            <a:r>
              <a:rPr sz="3200" spc="-45" dirty="0">
                <a:solidFill>
                  <a:srgbClr val="FFFFFF"/>
                </a:solidFill>
                <a:latin typeface="Georgia"/>
                <a:cs typeface="Georgia"/>
              </a:rPr>
              <a:t>να  </a:t>
            </a:r>
            <a:r>
              <a:rPr sz="3200" spc="-20" dirty="0">
                <a:solidFill>
                  <a:srgbClr val="FFFFFF"/>
                </a:solidFill>
                <a:latin typeface="Georgia"/>
                <a:cs typeface="Georgia"/>
              </a:rPr>
              <a:t>της</a:t>
            </a:r>
            <a:endParaRPr sz="3200">
              <a:latin typeface="Georgia"/>
              <a:cs typeface="Georgia"/>
            </a:endParaRPr>
          </a:p>
        </p:txBody>
      </p:sp>
      <p:sp>
        <p:nvSpPr>
          <p:cNvPr id="15" name="object 15"/>
          <p:cNvSpPr txBox="1"/>
          <p:nvPr/>
        </p:nvSpPr>
        <p:spPr>
          <a:xfrm>
            <a:off x="1011374" y="3130677"/>
            <a:ext cx="5489392" cy="513715"/>
          </a:xfrm>
          <a:prstGeom prst="rect">
            <a:avLst/>
          </a:prstGeom>
        </p:spPr>
        <p:txBody>
          <a:bodyPr vert="horz" wrap="square" lIns="0" tIns="13335" rIns="0" bIns="0" rtlCol="0">
            <a:spAutoFit/>
          </a:bodyPr>
          <a:lstStyle/>
          <a:p>
            <a:pPr marL="12700">
              <a:lnSpc>
                <a:spcPct val="100000"/>
              </a:lnSpc>
              <a:spcBef>
                <a:spcPts val="105"/>
              </a:spcBef>
              <a:tabLst>
                <a:tab pos="1920875" algn="l"/>
              </a:tabLst>
            </a:pPr>
            <a:r>
              <a:rPr sz="3200" spc="-35" dirty="0">
                <a:solidFill>
                  <a:srgbClr val="FFFFFF"/>
                </a:solidFill>
                <a:latin typeface="Georgia"/>
                <a:cs typeface="Georgia"/>
              </a:rPr>
              <a:t>νοητικής	</a:t>
            </a:r>
            <a:r>
              <a:rPr sz="3200" spc="-40" dirty="0">
                <a:solidFill>
                  <a:srgbClr val="FFFFFF"/>
                </a:solidFill>
                <a:latin typeface="Georgia"/>
                <a:cs typeface="Georgia"/>
              </a:rPr>
              <a:t>καθυστέρησης</a:t>
            </a:r>
            <a:endParaRPr sz="3200">
              <a:latin typeface="Georgia"/>
              <a:cs typeface="Georgia"/>
            </a:endParaRPr>
          </a:p>
        </p:txBody>
      </p:sp>
      <p:sp>
        <p:nvSpPr>
          <p:cNvPr id="16" name="object 16"/>
          <p:cNvSpPr txBox="1"/>
          <p:nvPr/>
        </p:nvSpPr>
        <p:spPr>
          <a:xfrm>
            <a:off x="6896543" y="3130677"/>
            <a:ext cx="3612829" cy="513715"/>
          </a:xfrm>
          <a:prstGeom prst="rect">
            <a:avLst/>
          </a:prstGeom>
        </p:spPr>
        <p:txBody>
          <a:bodyPr vert="horz" wrap="square" lIns="0" tIns="13335" rIns="0" bIns="0" rtlCol="0">
            <a:spAutoFit/>
          </a:bodyPr>
          <a:lstStyle/>
          <a:p>
            <a:pPr marL="12700">
              <a:lnSpc>
                <a:spcPct val="100000"/>
              </a:lnSpc>
              <a:spcBef>
                <a:spcPts val="105"/>
              </a:spcBef>
              <a:tabLst>
                <a:tab pos="1215390" algn="l"/>
              </a:tabLst>
            </a:pPr>
            <a:r>
              <a:rPr sz="3200" spc="-55" dirty="0">
                <a:solidFill>
                  <a:srgbClr val="FFFFFF"/>
                </a:solidFill>
                <a:latin typeface="Georgia"/>
                <a:cs typeface="Georgia"/>
              </a:rPr>
              <a:t>κάθε	</a:t>
            </a:r>
            <a:r>
              <a:rPr sz="3200" spc="-50" dirty="0">
                <a:solidFill>
                  <a:srgbClr val="FFFFFF"/>
                </a:solidFill>
                <a:latin typeface="Georgia"/>
                <a:cs typeface="Georgia"/>
              </a:rPr>
              <a:t>σύνδρομο</a:t>
            </a:r>
            <a:endParaRPr sz="3200">
              <a:latin typeface="Georgia"/>
              <a:cs typeface="Georgia"/>
            </a:endParaRPr>
          </a:p>
        </p:txBody>
      </p:sp>
      <p:sp>
        <p:nvSpPr>
          <p:cNvPr id="17" name="object 17"/>
          <p:cNvSpPr txBox="1"/>
          <p:nvPr/>
        </p:nvSpPr>
        <p:spPr>
          <a:xfrm>
            <a:off x="1011374" y="3618433"/>
            <a:ext cx="9497533" cy="514350"/>
          </a:xfrm>
          <a:prstGeom prst="rect">
            <a:avLst/>
          </a:prstGeom>
        </p:spPr>
        <p:txBody>
          <a:bodyPr vert="horz" wrap="square" lIns="0" tIns="13335" rIns="0" bIns="0" rtlCol="0">
            <a:spAutoFit/>
          </a:bodyPr>
          <a:lstStyle/>
          <a:p>
            <a:pPr marL="12700">
              <a:lnSpc>
                <a:spcPct val="100000"/>
              </a:lnSpc>
              <a:spcBef>
                <a:spcPts val="105"/>
              </a:spcBef>
              <a:tabLst>
                <a:tab pos="2655570" algn="l"/>
                <a:tab pos="5109210" algn="l"/>
                <a:tab pos="7202170" algn="l"/>
              </a:tabLst>
            </a:pPr>
            <a:r>
              <a:rPr sz="3200" spc="-60" dirty="0">
                <a:solidFill>
                  <a:srgbClr val="FFFFFF"/>
                </a:solidFill>
                <a:latin typeface="Georgia"/>
                <a:cs typeface="Georgia"/>
              </a:rPr>
              <a:t>περ</a:t>
            </a:r>
            <a:r>
              <a:rPr sz="3200" spc="55" dirty="0">
                <a:solidFill>
                  <a:srgbClr val="FFFFFF"/>
                </a:solidFill>
                <a:latin typeface="Georgia"/>
                <a:cs typeface="Georgia"/>
              </a:rPr>
              <a:t>ι</a:t>
            </a:r>
            <a:r>
              <a:rPr sz="3200" spc="-60" dirty="0">
                <a:solidFill>
                  <a:srgbClr val="FFFFFF"/>
                </a:solidFill>
                <a:latin typeface="Georgia"/>
                <a:cs typeface="Georgia"/>
              </a:rPr>
              <a:t>λα</a:t>
            </a:r>
            <a:r>
              <a:rPr sz="3200" spc="-80" dirty="0">
                <a:solidFill>
                  <a:srgbClr val="FFFFFF"/>
                </a:solidFill>
                <a:latin typeface="Georgia"/>
                <a:cs typeface="Georgia"/>
              </a:rPr>
              <a:t>μ</a:t>
            </a:r>
            <a:r>
              <a:rPr sz="3200" spc="-65" dirty="0">
                <a:solidFill>
                  <a:srgbClr val="FFFFFF"/>
                </a:solidFill>
                <a:latin typeface="Georgia"/>
                <a:cs typeface="Georgia"/>
              </a:rPr>
              <a:t>βάνε</a:t>
            </a:r>
            <a:r>
              <a:rPr sz="3200" spc="-35" dirty="0">
                <a:solidFill>
                  <a:srgbClr val="FFFFFF"/>
                </a:solidFill>
                <a:latin typeface="Georgia"/>
                <a:cs typeface="Georgia"/>
              </a:rPr>
              <a:t>ι</a:t>
            </a:r>
            <a:r>
              <a:rPr sz="3200" dirty="0">
                <a:solidFill>
                  <a:srgbClr val="FFFFFF"/>
                </a:solidFill>
                <a:latin typeface="Georgia"/>
                <a:cs typeface="Georgia"/>
              </a:rPr>
              <a:t>	</a:t>
            </a:r>
            <a:r>
              <a:rPr sz="3200" spc="-50" dirty="0">
                <a:solidFill>
                  <a:srgbClr val="FFFFFF"/>
                </a:solidFill>
                <a:latin typeface="Georgia"/>
                <a:cs typeface="Georgia"/>
              </a:rPr>
              <a:t>ψ</a:t>
            </a:r>
            <a:r>
              <a:rPr sz="3200" spc="-35" dirty="0">
                <a:solidFill>
                  <a:srgbClr val="FFFFFF"/>
                </a:solidFill>
                <a:latin typeface="Georgia"/>
                <a:cs typeface="Georgia"/>
              </a:rPr>
              <a:t>υ</a:t>
            </a:r>
            <a:r>
              <a:rPr sz="3200" spc="-30" dirty="0">
                <a:solidFill>
                  <a:srgbClr val="FFFFFF"/>
                </a:solidFill>
                <a:latin typeface="Georgia"/>
                <a:cs typeface="Georgia"/>
              </a:rPr>
              <a:t>χολ</a:t>
            </a:r>
            <a:r>
              <a:rPr sz="3200" spc="-95" dirty="0">
                <a:solidFill>
                  <a:srgbClr val="FFFFFF"/>
                </a:solidFill>
                <a:latin typeface="Georgia"/>
                <a:cs typeface="Georgia"/>
              </a:rPr>
              <a:t>ο</a:t>
            </a:r>
            <a:r>
              <a:rPr sz="3200" spc="-25" dirty="0">
                <a:solidFill>
                  <a:srgbClr val="FFFFFF"/>
                </a:solidFill>
                <a:latin typeface="Georgia"/>
                <a:cs typeface="Georgia"/>
              </a:rPr>
              <a:t>γι</a:t>
            </a:r>
            <a:r>
              <a:rPr sz="3200" spc="-20" dirty="0">
                <a:solidFill>
                  <a:srgbClr val="FFFFFF"/>
                </a:solidFill>
                <a:latin typeface="Georgia"/>
                <a:cs typeface="Georgia"/>
              </a:rPr>
              <a:t>κ</a:t>
            </a:r>
            <a:r>
              <a:rPr sz="3200" spc="-200" dirty="0">
                <a:solidFill>
                  <a:srgbClr val="FFFFFF"/>
                </a:solidFill>
                <a:latin typeface="Georgia"/>
                <a:cs typeface="Georgia"/>
              </a:rPr>
              <a:t>ά</a:t>
            </a:r>
            <a:r>
              <a:rPr sz="3200" spc="-90" dirty="0">
                <a:solidFill>
                  <a:srgbClr val="FFFFFF"/>
                </a:solidFill>
                <a:latin typeface="Georgia"/>
                <a:cs typeface="Georgia"/>
              </a:rPr>
              <a:t>,</a:t>
            </a:r>
            <a:r>
              <a:rPr sz="3200" dirty="0">
                <a:solidFill>
                  <a:srgbClr val="FFFFFF"/>
                </a:solidFill>
                <a:latin typeface="Georgia"/>
                <a:cs typeface="Georgia"/>
              </a:rPr>
              <a:t>	</a:t>
            </a:r>
            <a:r>
              <a:rPr sz="3200" spc="40" dirty="0">
                <a:solidFill>
                  <a:srgbClr val="FFFFFF"/>
                </a:solidFill>
                <a:latin typeface="Georgia"/>
                <a:cs typeface="Georgia"/>
              </a:rPr>
              <a:t>κ</a:t>
            </a:r>
            <a:r>
              <a:rPr sz="3200" spc="-40" dirty="0">
                <a:solidFill>
                  <a:srgbClr val="FFFFFF"/>
                </a:solidFill>
                <a:latin typeface="Georgia"/>
                <a:cs typeface="Georgia"/>
              </a:rPr>
              <a:t>οι</a:t>
            </a:r>
            <a:r>
              <a:rPr sz="3200" spc="5" dirty="0">
                <a:solidFill>
                  <a:srgbClr val="FFFFFF"/>
                </a:solidFill>
                <a:latin typeface="Georgia"/>
                <a:cs typeface="Georgia"/>
              </a:rPr>
              <a:t>ν</a:t>
            </a:r>
            <a:r>
              <a:rPr sz="3200" spc="10" dirty="0">
                <a:solidFill>
                  <a:srgbClr val="FFFFFF"/>
                </a:solidFill>
                <a:latin typeface="Georgia"/>
                <a:cs typeface="Georgia"/>
              </a:rPr>
              <a:t>ων</a:t>
            </a:r>
            <a:r>
              <a:rPr sz="3200" spc="-15" dirty="0">
                <a:solidFill>
                  <a:srgbClr val="FFFFFF"/>
                </a:solidFill>
                <a:latin typeface="Georgia"/>
                <a:cs typeface="Georgia"/>
              </a:rPr>
              <a:t>ι</a:t>
            </a:r>
            <a:r>
              <a:rPr sz="3200" spc="-10" dirty="0">
                <a:solidFill>
                  <a:srgbClr val="FFFFFF"/>
                </a:solidFill>
                <a:latin typeface="Georgia"/>
                <a:cs typeface="Georgia"/>
              </a:rPr>
              <a:t>κ</a:t>
            </a:r>
            <a:r>
              <a:rPr sz="3200" spc="-75" dirty="0">
                <a:solidFill>
                  <a:srgbClr val="FFFFFF"/>
                </a:solidFill>
                <a:latin typeface="Georgia"/>
                <a:cs typeface="Georgia"/>
              </a:rPr>
              <a:t>ά</a:t>
            </a:r>
            <a:r>
              <a:rPr sz="3200" dirty="0">
                <a:solidFill>
                  <a:srgbClr val="FFFFFF"/>
                </a:solidFill>
                <a:latin typeface="Georgia"/>
                <a:cs typeface="Georgia"/>
              </a:rPr>
              <a:t>	</a:t>
            </a:r>
            <a:r>
              <a:rPr sz="3200" spc="-10" dirty="0">
                <a:solidFill>
                  <a:srgbClr val="FFFFFF"/>
                </a:solidFill>
                <a:latin typeface="Georgia"/>
                <a:cs typeface="Georgia"/>
              </a:rPr>
              <a:t>κ</a:t>
            </a:r>
            <a:r>
              <a:rPr sz="3200" spc="-95" dirty="0">
                <a:solidFill>
                  <a:srgbClr val="FFFFFF"/>
                </a:solidFill>
                <a:latin typeface="Georgia"/>
                <a:cs typeface="Georgia"/>
              </a:rPr>
              <a:t>α</a:t>
            </a:r>
            <a:r>
              <a:rPr sz="3200" spc="-35" dirty="0">
                <a:solidFill>
                  <a:srgbClr val="FFFFFF"/>
                </a:solidFill>
                <a:latin typeface="Georgia"/>
                <a:cs typeface="Georgia"/>
              </a:rPr>
              <a:t>ι</a:t>
            </a:r>
            <a:endParaRPr sz="3200">
              <a:latin typeface="Georgia"/>
              <a:cs typeface="Georgia"/>
            </a:endParaRPr>
          </a:p>
        </p:txBody>
      </p:sp>
      <p:sp>
        <p:nvSpPr>
          <p:cNvPr id="18" name="object 18"/>
          <p:cNvSpPr txBox="1"/>
          <p:nvPr/>
        </p:nvSpPr>
        <p:spPr>
          <a:xfrm>
            <a:off x="1011374" y="4106418"/>
            <a:ext cx="6950492" cy="513715"/>
          </a:xfrm>
          <a:prstGeom prst="rect">
            <a:avLst/>
          </a:prstGeom>
        </p:spPr>
        <p:txBody>
          <a:bodyPr vert="horz" wrap="square" lIns="0" tIns="12700" rIns="0" bIns="0" rtlCol="0">
            <a:spAutoFit/>
          </a:bodyPr>
          <a:lstStyle/>
          <a:p>
            <a:pPr marL="12700">
              <a:lnSpc>
                <a:spcPct val="100000"/>
              </a:lnSpc>
              <a:spcBef>
                <a:spcPts val="100"/>
              </a:spcBef>
              <a:tabLst>
                <a:tab pos="2849245" algn="l"/>
              </a:tabLst>
            </a:pPr>
            <a:r>
              <a:rPr sz="3200" spc="-40" dirty="0">
                <a:solidFill>
                  <a:srgbClr val="FFFFFF"/>
                </a:solidFill>
                <a:latin typeface="Georgia"/>
                <a:cs typeface="Georgia"/>
              </a:rPr>
              <a:t>μορφολογικά	χαρακτηριστικά</a:t>
            </a:r>
            <a:endParaRPr sz="3200">
              <a:latin typeface="Georgia"/>
              <a:cs typeface="Georgia"/>
            </a:endParaRPr>
          </a:p>
        </p:txBody>
      </p:sp>
      <p:sp>
        <p:nvSpPr>
          <p:cNvPr id="19" name="object 19"/>
          <p:cNvSpPr txBox="1"/>
          <p:nvPr/>
        </p:nvSpPr>
        <p:spPr>
          <a:xfrm>
            <a:off x="8537780" y="4106418"/>
            <a:ext cx="1969577" cy="513715"/>
          </a:xfrm>
          <a:prstGeom prst="rect">
            <a:avLst/>
          </a:prstGeom>
        </p:spPr>
        <p:txBody>
          <a:bodyPr vert="horz" wrap="square" lIns="0" tIns="12700" rIns="0" bIns="0" rtlCol="0">
            <a:spAutoFit/>
          </a:bodyPr>
          <a:lstStyle/>
          <a:p>
            <a:pPr marL="12700">
              <a:lnSpc>
                <a:spcPct val="100000"/>
              </a:lnSpc>
              <a:spcBef>
                <a:spcPts val="100"/>
              </a:spcBef>
              <a:tabLst>
                <a:tab pos="1191895" algn="l"/>
              </a:tabLst>
            </a:pPr>
            <a:r>
              <a:rPr sz="3200" spc="-10" dirty="0">
                <a:solidFill>
                  <a:srgbClr val="FFFFFF"/>
                </a:solidFill>
                <a:latin typeface="Georgia"/>
                <a:cs typeface="Georgia"/>
              </a:rPr>
              <a:t>που	</a:t>
            </a:r>
            <a:r>
              <a:rPr sz="3200" spc="20" dirty="0">
                <a:solidFill>
                  <a:srgbClr val="FFFFFF"/>
                </a:solidFill>
                <a:latin typeface="Georgia"/>
                <a:cs typeface="Georgia"/>
              </a:rPr>
              <a:t>το</a:t>
            </a:r>
            <a:endParaRPr sz="3200">
              <a:latin typeface="Georgia"/>
              <a:cs typeface="Georgia"/>
            </a:endParaRPr>
          </a:p>
        </p:txBody>
      </p:sp>
      <p:sp>
        <p:nvSpPr>
          <p:cNvPr id="20" name="object 20"/>
          <p:cNvSpPr txBox="1"/>
          <p:nvPr/>
        </p:nvSpPr>
        <p:spPr>
          <a:xfrm>
            <a:off x="1011375" y="4594098"/>
            <a:ext cx="6195526" cy="513715"/>
          </a:xfrm>
          <a:prstGeom prst="rect">
            <a:avLst/>
          </a:prstGeom>
        </p:spPr>
        <p:txBody>
          <a:bodyPr vert="horz" wrap="square" lIns="0" tIns="12700" rIns="0" bIns="0" rtlCol="0">
            <a:spAutoFit/>
          </a:bodyPr>
          <a:lstStyle/>
          <a:p>
            <a:pPr marL="12700">
              <a:lnSpc>
                <a:spcPct val="100000"/>
              </a:lnSpc>
              <a:spcBef>
                <a:spcPts val="100"/>
              </a:spcBef>
            </a:pPr>
            <a:r>
              <a:rPr sz="3200" spc="-30" dirty="0">
                <a:solidFill>
                  <a:srgbClr val="FFFFFF"/>
                </a:solidFill>
                <a:latin typeface="Georgia"/>
                <a:cs typeface="Georgia"/>
              </a:rPr>
              <a:t>διαφοροποιούν </a:t>
            </a:r>
            <a:r>
              <a:rPr sz="3200" spc="-35" dirty="0">
                <a:solidFill>
                  <a:srgbClr val="FFFFFF"/>
                </a:solidFill>
                <a:latin typeface="Georgia"/>
                <a:cs typeface="Georgia"/>
              </a:rPr>
              <a:t>από </a:t>
            </a:r>
            <a:r>
              <a:rPr sz="3200" spc="5" dirty="0">
                <a:solidFill>
                  <a:srgbClr val="FFFFFF"/>
                </a:solidFill>
                <a:latin typeface="Georgia"/>
                <a:cs typeface="Georgia"/>
              </a:rPr>
              <a:t>τα</a:t>
            </a:r>
            <a:r>
              <a:rPr sz="3200" spc="-265" dirty="0">
                <a:solidFill>
                  <a:srgbClr val="FFFFFF"/>
                </a:solidFill>
                <a:latin typeface="Georgia"/>
                <a:cs typeface="Georgia"/>
              </a:rPr>
              <a:t> </a:t>
            </a:r>
            <a:r>
              <a:rPr sz="3200" spc="-60" dirty="0">
                <a:solidFill>
                  <a:srgbClr val="FFFFFF"/>
                </a:solidFill>
                <a:latin typeface="Georgia"/>
                <a:cs typeface="Georgia"/>
              </a:rPr>
              <a:t>άλλα.</a:t>
            </a:r>
            <a:endParaRPr sz="3200">
              <a:latin typeface="Georgia"/>
              <a:cs typeface="Georgi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6455" y="1676400"/>
            <a:ext cx="9829801" cy="3886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56456" y="1828800"/>
            <a:ext cx="9525000" cy="3733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00911" y="1600199"/>
            <a:ext cx="10755551" cy="5112765"/>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5" name="object 5"/>
          <p:cNvSpPr/>
          <p:nvPr/>
        </p:nvSpPr>
        <p:spPr>
          <a:xfrm>
            <a:off x="699466" y="1421891"/>
            <a:ext cx="9803705" cy="396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7" name="object 7"/>
          <p:cNvSpPr/>
          <p:nvPr/>
        </p:nvSpPr>
        <p:spPr>
          <a:xfrm>
            <a:off x="3549425" y="452627"/>
            <a:ext cx="7573222" cy="955548"/>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654200" y="1627758"/>
            <a:ext cx="4305011" cy="452120"/>
          </a:xfrm>
          <a:prstGeom prst="rect">
            <a:avLst/>
          </a:prstGeom>
        </p:spPr>
        <p:txBody>
          <a:bodyPr vert="horz" wrap="square" lIns="0" tIns="12065" rIns="0" bIns="0" rtlCol="0">
            <a:spAutoFit/>
          </a:bodyPr>
          <a:lstStyle/>
          <a:p>
            <a:pPr marL="12700">
              <a:lnSpc>
                <a:spcPct val="100000"/>
              </a:lnSpc>
              <a:spcBef>
                <a:spcPts val="95"/>
              </a:spcBef>
              <a:tabLst>
                <a:tab pos="1719580" algn="l"/>
              </a:tabLst>
            </a:pPr>
            <a:r>
              <a:rPr sz="1950" spc="370" dirty="0">
                <a:solidFill>
                  <a:srgbClr val="71A276"/>
                </a:solidFill>
                <a:latin typeface="Arial"/>
                <a:cs typeface="Arial"/>
              </a:rPr>
              <a:t></a:t>
            </a:r>
            <a:r>
              <a:rPr sz="1950" spc="20" dirty="0">
                <a:solidFill>
                  <a:srgbClr val="71A276"/>
                </a:solidFill>
                <a:latin typeface="Arial"/>
                <a:cs typeface="Arial"/>
              </a:rPr>
              <a:t> </a:t>
            </a:r>
            <a:r>
              <a:rPr sz="2800" spc="-70" dirty="0">
                <a:solidFill>
                  <a:srgbClr val="FFFFFF"/>
                </a:solidFill>
                <a:latin typeface="Georgia"/>
                <a:cs typeface="Georgia"/>
              </a:rPr>
              <a:t>Ειδικές	</a:t>
            </a:r>
            <a:r>
              <a:rPr sz="2800" spc="-55" dirty="0">
                <a:solidFill>
                  <a:srgbClr val="FFFFFF"/>
                </a:solidFill>
                <a:latin typeface="Georgia"/>
                <a:cs typeface="Georgia"/>
              </a:rPr>
              <a:t>μαθησιακές</a:t>
            </a:r>
            <a:endParaRPr sz="2800">
              <a:latin typeface="Georgia"/>
              <a:cs typeface="Georgia"/>
            </a:endParaRPr>
          </a:p>
        </p:txBody>
      </p:sp>
      <p:sp>
        <p:nvSpPr>
          <p:cNvPr id="9" name="object 9"/>
          <p:cNvSpPr txBox="1"/>
          <p:nvPr/>
        </p:nvSpPr>
        <p:spPr>
          <a:xfrm>
            <a:off x="5322431" y="1627758"/>
            <a:ext cx="5185546" cy="452120"/>
          </a:xfrm>
          <a:prstGeom prst="rect">
            <a:avLst/>
          </a:prstGeom>
        </p:spPr>
        <p:txBody>
          <a:bodyPr vert="horz" wrap="square" lIns="0" tIns="12065" rIns="0" bIns="0" rtlCol="0">
            <a:spAutoFit/>
          </a:bodyPr>
          <a:lstStyle/>
          <a:p>
            <a:pPr marL="12700">
              <a:lnSpc>
                <a:spcPct val="100000"/>
              </a:lnSpc>
              <a:spcBef>
                <a:spcPts val="95"/>
              </a:spcBef>
              <a:tabLst>
                <a:tab pos="1976755" algn="l"/>
                <a:tab pos="3874770" algn="l"/>
              </a:tabLst>
            </a:pPr>
            <a:r>
              <a:rPr sz="2800" spc="-20" dirty="0">
                <a:solidFill>
                  <a:srgbClr val="FFFFFF"/>
                </a:solidFill>
                <a:latin typeface="Georgia"/>
                <a:cs typeface="Georgia"/>
              </a:rPr>
              <a:t>δυσ</a:t>
            </a:r>
            <a:r>
              <a:rPr sz="2800" spc="40" dirty="0">
                <a:solidFill>
                  <a:srgbClr val="FFFFFF"/>
                </a:solidFill>
                <a:latin typeface="Georgia"/>
                <a:cs typeface="Georgia"/>
              </a:rPr>
              <a:t>κ</a:t>
            </a:r>
            <a:r>
              <a:rPr sz="2800" spc="-35" dirty="0">
                <a:solidFill>
                  <a:srgbClr val="FFFFFF"/>
                </a:solidFill>
                <a:latin typeface="Georgia"/>
                <a:cs typeface="Georgia"/>
              </a:rPr>
              <a:t>ολίε</a:t>
            </a:r>
            <a:r>
              <a:rPr sz="2800" spc="-30" dirty="0">
                <a:solidFill>
                  <a:srgbClr val="FFFFFF"/>
                </a:solidFill>
                <a:latin typeface="Georgia"/>
                <a:cs typeface="Georgia"/>
              </a:rPr>
              <a:t>ς</a:t>
            </a:r>
            <a:r>
              <a:rPr sz="2800" spc="-140" dirty="0">
                <a:solidFill>
                  <a:srgbClr val="FFFFFF"/>
                </a:solidFill>
                <a:latin typeface="Georgia"/>
                <a:cs typeface="Georgia"/>
              </a:rPr>
              <a:t>:</a:t>
            </a:r>
            <a:r>
              <a:rPr sz="2800" dirty="0">
                <a:solidFill>
                  <a:srgbClr val="FFFFFF"/>
                </a:solidFill>
                <a:latin typeface="Georgia"/>
                <a:cs typeface="Georgia"/>
              </a:rPr>
              <a:t>	</a:t>
            </a:r>
            <a:r>
              <a:rPr sz="2800" spc="-60" dirty="0">
                <a:solidFill>
                  <a:srgbClr val="FFFFFF"/>
                </a:solidFill>
                <a:latin typeface="Georgia"/>
                <a:cs typeface="Georgia"/>
              </a:rPr>
              <a:t>Δυσ</a:t>
            </a:r>
            <a:r>
              <a:rPr sz="2800" dirty="0">
                <a:solidFill>
                  <a:srgbClr val="FFFFFF"/>
                </a:solidFill>
                <a:latin typeface="Georgia"/>
                <a:cs typeface="Georgia"/>
              </a:rPr>
              <a:t>κ</a:t>
            </a:r>
            <a:r>
              <a:rPr sz="2800" spc="-35" dirty="0">
                <a:solidFill>
                  <a:srgbClr val="FFFFFF"/>
                </a:solidFill>
                <a:latin typeface="Georgia"/>
                <a:cs typeface="Georgia"/>
              </a:rPr>
              <a:t>ολί</a:t>
            </a:r>
            <a:r>
              <a:rPr sz="2800" spc="-30" dirty="0">
                <a:solidFill>
                  <a:srgbClr val="FFFFFF"/>
                </a:solidFill>
                <a:latin typeface="Georgia"/>
                <a:cs typeface="Georgia"/>
              </a:rPr>
              <a:t>ε</a:t>
            </a:r>
            <a:r>
              <a:rPr sz="2800" spc="-45" dirty="0">
                <a:solidFill>
                  <a:srgbClr val="FFFFFF"/>
                </a:solidFill>
                <a:latin typeface="Georgia"/>
                <a:cs typeface="Georgia"/>
              </a:rPr>
              <a:t>ς</a:t>
            </a:r>
            <a:r>
              <a:rPr sz="2800" dirty="0">
                <a:solidFill>
                  <a:srgbClr val="FFFFFF"/>
                </a:solidFill>
                <a:latin typeface="Georgia"/>
                <a:cs typeface="Georgia"/>
              </a:rPr>
              <a:t>	</a:t>
            </a:r>
            <a:r>
              <a:rPr sz="2800" spc="-45" dirty="0">
                <a:solidFill>
                  <a:srgbClr val="FFFFFF"/>
                </a:solidFill>
                <a:latin typeface="Georgia"/>
                <a:cs typeface="Georgia"/>
              </a:rPr>
              <a:t>σε</a:t>
            </a:r>
            <a:endParaRPr sz="2800">
              <a:latin typeface="Georgia"/>
              <a:cs typeface="Georgia"/>
            </a:endParaRPr>
          </a:p>
        </p:txBody>
      </p:sp>
      <p:sp>
        <p:nvSpPr>
          <p:cNvPr id="10" name="object 10"/>
          <p:cNvSpPr txBox="1"/>
          <p:nvPr/>
        </p:nvSpPr>
        <p:spPr>
          <a:xfrm>
            <a:off x="654201" y="1600200"/>
            <a:ext cx="9854862" cy="3545970"/>
          </a:xfrm>
          <a:prstGeom prst="rect">
            <a:avLst/>
          </a:prstGeom>
          <a:solidFill>
            <a:schemeClr val="tx2">
              <a:lumMod val="60000"/>
              <a:lumOff val="40000"/>
            </a:schemeClr>
          </a:solidFill>
        </p:spPr>
        <p:txBody>
          <a:bodyPr vert="horz" wrap="square" lIns="0" tIns="55244" rIns="0" bIns="0" rtlCol="0">
            <a:spAutoFit/>
          </a:bodyPr>
          <a:lstStyle/>
          <a:p>
            <a:pPr marL="304800" marR="5080" algn="just">
              <a:lnSpc>
                <a:spcPct val="90000"/>
              </a:lnSpc>
              <a:spcBef>
                <a:spcPts val="434"/>
              </a:spcBef>
            </a:pPr>
            <a:r>
              <a:rPr sz="2800" spc="-40" dirty="0">
                <a:solidFill>
                  <a:srgbClr val="FFFFFF"/>
                </a:solidFill>
                <a:latin typeface="Georgia"/>
                <a:cs typeface="Georgia"/>
              </a:rPr>
              <a:t>κάποια </a:t>
            </a:r>
            <a:r>
              <a:rPr sz="2800" spc="-50" dirty="0">
                <a:solidFill>
                  <a:srgbClr val="FFFFFF"/>
                </a:solidFill>
                <a:latin typeface="Georgia"/>
                <a:cs typeface="Georgia"/>
              </a:rPr>
              <a:t>συγκεκριμένη </a:t>
            </a:r>
            <a:r>
              <a:rPr sz="2800" spc="-55" dirty="0">
                <a:solidFill>
                  <a:srgbClr val="FFFFFF"/>
                </a:solidFill>
                <a:latin typeface="Georgia"/>
                <a:cs typeface="Georgia"/>
              </a:rPr>
              <a:t>ακαδημαϊκή </a:t>
            </a:r>
            <a:r>
              <a:rPr sz="2800" spc="-30" dirty="0">
                <a:solidFill>
                  <a:srgbClr val="FFFFFF"/>
                </a:solidFill>
                <a:latin typeface="Georgia"/>
                <a:cs typeface="Georgia"/>
              </a:rPr>
              <a:t>δεξιότητα </a:t>
            </a:r>
            <a:r>
              <a:rPr sz="2800" spc="-105" dirty="0">
                <a:solidFill>
                  <a:srgbClr val="FFFFFF"/>
                </a:solidFill>
                <a:latin typeface="Georgia"/>
                <a:cs typeface="Georgia"/>
              </a:rPr>
              <a:t>π.χ.  </a:t>
            </a:r>
            <a:r>
              <a:rPr sz="2800" spc="-40" dirty="0">
                <a:solidFill>
                  <a:srgbClr val="FFFFFF"/>
                </a:solidFill>
                <a:latin typeface="Georgia"/>
                <a:cs typeface="Georgia"/>
              </a:rPr>
              <a:t>ανάγνωση, </a:t>
            </a:r>
            <a:r>
              <a:rPr sz="2800" spc="-75" dirty="0">
                <a:solidFill>
                  <a:srgbClr val="FFFFFF"/>
                </a:solidFill>
                <a:latin typeface="Georgia"/>
                <a:cs typeface="Georgia"/>
              </a:rPr>
              <a:t>γραφή, </a:t>
            </a:r>
            <a:r>
              <a:rPr sz="2800" spc="-60" dirty="0">
                <a:solidFill>
                  <a:srgbClr val="FFFFFF"/>
                </a:solidFill>
                <a:latin typeface="Georgia"/>
                <a:cs typeface="Georgia"/>
              </a:rPr>
              <a:t>μαθηματικά. </a:t>
            </a:r>
            <a:r>
              <a:rPr sz="2800" spc="-114" dirty="0">
                <a:solidFill>
                  <a:srgbClr val="FFFFFF"/>
                </a:solidFill>
                <a:latin typeface="Georgia"/>
                <a:cs typeface="Georgia"/>
              </a:rPr>
              <a:t>Σε</a:t>
            </a:r>
            <a:r>
              <a:rPr sz="2800" spc="445" dirty="0">
                <a:solidFill>
                  <a:srgbClr val="FFFFFF"/>
                </a:solidFill>
                <a:latin typeface="Georgia"/>
                <a:cs typeface="Georgia"/>
              </a:rPr>
              <a:t> </a:t>
            </a:r>
            <a:r>
              <a:rPr sz="2800" spc="-60" dirty="0">
                <a:solidFill>
                  <a:srgbClr val="FFFFFF"/>
                </a:solidFill>
                <a:latin typeface="Georgia"/>
                <a:cs typeface="Georgia"/>
              </a:rPr>
              <a:t>καμία  </a:t>
            </a:r>
            <a:r>
              <a:rPr sz="2800" spc="-10" dirty="0">
                <a:solidFill>
                  <a:srgbClr val="FFFFFF"/>
                </a:solidFill>
                <a:latin typeface="Georgia"/>
                <a:cs typeface="Georgia"/>
              </a:rPr>
              <a:t>περίπτωση </a:t>
            </a:r>
            <a:r>
              <a:rPr sz="2800" spc="-20" dirty="0">
                <a:solidFill>
                  <a:srgbClr val="FFFFFF"/>
                </a:solidFill>
                <a:latin typeface="Georgia"/>
                <a:cs typeface="Georgia"/>
              </a:rPr>
              <a:t>όταν </a:t>
            </a:r>
            <a:r>
              <a:rPr sz="2800" spc="-30" dirty="0">
                <a:solidFill>
                  <a:srgbClr val="FFFFFF"/>
                </a:solidFill>
                <a:latin typeface="Georgia"/>
                <a:cs typeface="Georgia"/>
              </a:rPr>
              <a:t>γίνεται </a:t>
            </a:r>
            <a:r>
              <a:rPr sz="2800" spc="-35" dirty="0">
                <a:solidFill>
                  <a:srgbClr val="FFFFFF"/>
                </a:solidFill>
                <a:latin typeface="Georgia"/>
                <a:cs typeface="Georgia"/>
              </a:rPr>
              <a:t>λόγος </a:t>
            </a:r>
            <a:r>
              <a:rPr sz="2800" spc="-45" dirty="0">
                <a:solidFill>
                  <a:srgbClr val="FFFFFF"/>
                </a:solidFill>
                <a:latin typeface="Georgia"/>
                <a:cs typeface="Georgia"/>
              </a:rPr>
              <a:t>για </a:t>
            </a:r>
            <a:r>
              <a:rPr sz="2800" spc="-50" dirty="0">
                <a:solidFill>
                  <a:srgbClr val="FFFFFF"/>
                </a:solidFill>
                <a:latin typeface="Georgia"/>
                <a:cs typeface="Georgia"/>
              </a:rPr>
              <a:t>ειδικές  </a:t>
            </a:r>
            <a:r>
              <a:rPr sz="2800" spc="-55" dirty="0">
                <a:solidFill>
                  <a:srgbClr val="FFFFFF"/>
                </a:solidFill>
                <a:latin typeface="Georgia"/>
                <a:cs typeface="Georgia"/>
              </a:rPr>
              <a:t>μαθησιακές </a:t>
            </a:r>
            <a:r>
              <a:rPr sz="2800" spc="-25" dirty="0">
                <a:solidFill>
                  <a:srgbClr val="FFFFFF"/>
                </a:solidFill>
                <a:latin typeface="Georgia"/>
                <a:cs typeface="Georgia"/>
              </a:rPr>
              <a:t>δυσκολίες </a:t>
            </a:r>
            <a:r>
              <a:rPr sz="2800" spc="-60" dirty="0">
                <a:solidFill>
                  <a:srgbClr val="FFFFFF"/>
                </a:solidFill>
                <a:latin typeface="Georgia"/>
                <a:cs typeface="Georgia"/>
              </a:rPr>
              <a:t>δεν </a:t>
            </a:r>
            <a:r>
              <a:rPr sz="2800" spc="-45" dirty="0">
                <a:solidFill>
                  <a:srgbClr val="FFFFFF"/>
                </a:solidFill>
                <a:latin typeface="Georgia"/>
                <a:cs typeface="Georgia"/>
              </a:rPr>
              <a:t>συνυπάρχει </a:t>
            </a:r>
            <a:r>
              <a:rPr sz="2800" spc="-85" dirty="0">
                <a:solidFill>
                  <a:srgbClr val="FFFFFF"/>
                </a:solidFill>
                <a:latin typeface="Georgia"/>
                <a:cs typeface="Georgia"/>
              </a:rPr>
              <a:t>η </a:t>
            </a:r>
            <a:r>
              <a:rPr sz="2800" spc="-30" dirty="0">
                <a:solidFill>
                  <a:srgbClr val="FFFFFF"/>
                </a:solidFill>
                <a:latin typeface="Georgia"/>
                <a:cs typeface="Georgia"/>
              </a:rPr>
              <a:t>νοητική  </a:t>
            </a:r>
            <a:r>
              <a:rPr sz="2800" spc="-50" dirty="0">
                <a:solidFill>
                  <a:srgbClr val="FFFFFF"/>
                </a:solidFill>
                <a:latin typeface="Georgia"/>
                <a:cs typeface="Georgia"/>
              </a:rPr>
              <a:t>καθυστέρηση.</a:t>
            </a:r>
            <a:endParaRPr sz="2800">
              <a:latin typeface="Georgia"/>
              <a:cs typeface="Georgia"/>
            </a:endParaRPr>
          </a:p>
          <a:p>
            <a:pPr marL="304800" marR="6985" indent="-292735" algn="just">
              <a:lnSpc>
                <a:spcPct val="90000"/>
              </a:lnSpc>
            </a:pPr>
            <a:r>
              <a:rPr sz="1950" spc="370" dirty="0">
                <a:solidFill>
                  <a:srgbClr val="71A276"/>
                </a:solidFill>
                <a:latin typeface="Arial"/>
                <a:cs typeface="Arial"/>
              </a:rPr>
              <a:t> </a:t>
            </a:r>
            <a:r>
              <a:rPr sz="2800" spc="-45" dirty="0">
                <a:solidFill>
                  <a:srgbClr val="FFFFFF"/>
                </a:solidFill>
                <a:latin typeface="Georgia"/>
                <a:cs typeface="Georgia"/>
              </a:rPr>
              <a:t>Διάχυτες </a:t>
            </a:r>
            <a:r>
              <a:rPr sz="2800" spc="-40" dirty="0">
                <a:solidFill>
                  <a:srgbClr val="FFFFFF"/>
                </a:solidFill>
                <a:latin typeface="Georgia"/>
                <a:cs typeface="Georgia"/>
              </a:rPr>
              <a:t>αναπτυξιακές </a:t>
            </a:r>
            <a:r>
              <a:rPr sz="2800" spc="-55" dirty="0">
                <a:solidFill>
                  <a:srgbClr val="FFFFFF"/>
                </a:solidFill>
                <a:latin typeface="Georgia"/>
                <a:cs typeface="Georgia"/>
              </a:rPr>
              <a:t>διαταραχές: Εδώ  </a:t>
            </a:r>
            <a:r>
              <a:rPr sz="2800" spc="-120" dirty="0">
                <a:solidFill>
                  <a:srgbClr val="FFFFFF"/>
                </a:solidFill>
                <a:latin typeface="Georgia"/>
                <a:cs typeface="Georgia"/>
              </a:rPr>
              <a:t>υπάρχει </a:t>
            </a:r>
            <a:r>
              <a:rPr sz="2800" spc="-25" dirty="0">
                <a:solidFill>
                  <a:srgbClr val="FFFFFF"/>
                </a:solidFill>
                <a:latin typeface="Georgia"/>
                <a:cs typeface="Georgia"/>
              </a:rPr>
              <a:t>ποιοτική </a:t>
            </a:r>
            <a:r>
              <a:rPr sz="2800" dirty="0">
                <a:solidFill>
                  <a:srgbClr val="FFFFFF"/>
                </a:solidFill>
                <a:latin typeface="Georgia"/>
                <a:cs typeface="Georgia"/>
              </a:rPr>
              <a:t>έκπτωση </a:t>
            </a:r>
            <a:r>
              <a:rPr sz="2800" spc="-20" dirty="0">
                <a:solidFill>
                  <a:srgbClr val="FFFFFF"/>
                </a:solidFill>
                <a:latin typeface="Georgia"/>
                <a:cs typeface="Georgia"/>
              </a:rPr>
              <a:t>στην </a:t>
            </a:r>
            <a:r>
              <a:rPr sz="2800" spc="-35" dirty="0">
                <a:solidFill>
                  <a:srgbClr val="FFFFFF"/>
                </a:solidFill>
                <a:latin typeface="Georgia"/>
                <a:cs typeface="Georgia"/>
              </a:rPr>
              <a:t>ανάπτυξη  </a:t>
            </a:r>
            <a:r>
              <a:rPr sz="2800" spc="-30" dirty="0">
                <a:solidFill>
                  <a:srgbClr val="FFFFFF"/>
                </a:solidFill>
                <a:latin typeface="Georgia"/>
                <a:cs typeface="Georgia"/>
              </a:rPr>
              <a:t>διαπροσωπικής </a:t>
            </a:r>
            <a:r>
              <a:rPr sz="2800" spc="-20" dirty="0">
                <a:solidFill>
                  <a:srgbClr val="FFFFFF"/>
                </a:solidFill>
                <a:latin typeface="Georgia"/>
                <a:cs typeface="Georgia"/>
              </a:rPr>
              <a:t>επικοινωνίας </a:t>
            </a:r>
            <a:r>
              <a:rPr sz="2800" spc="-10" dirty="0">
                <a:solidFill>
                  <a:srgbClr val="FFFFFF"/>
                </a:solidFill>
                <a:latin typeface="Georgia"/>
                <a:cs typeface="Georgia"/>
              </a:rPr>
              <a:t>καθώς </a:t>
            </a:r>
            <a:r>
              <a:rPr sz="2800" spc="-40" dirty="0">
                <a:solidFill>
                  <a:srgbClr val="FFFFFF"/>
                </a:solidFill>
                <a:latin typeface="Georgia"/>
                <a:cs typeface="Georgia"/>
              </a:rPr>
              <a:t>και </a:t>
            </a:r>
            <a:r>
              <a:rPr sz="2800" dirty="0">
                <a:solidFill>
                  <a:srgbClr val="FFFFFF"/>
                </a:solidFill>
                <a:latin typeface="Georgia"/>
                <a:cs typeface="Georgia"/>
              </a:rPr>
              <a:t>λεκτικών  </a:t>
            </a:r>
            <a:r>
              <a:rPr sz="2800" spc="-40" dirty="0">
                <a:solidFill>
                  <a:srgbClr val="FFFFFF"/>
                </a:solidFill>
                <a:latin typeface="Georgia"/>
                <a:cs typeface="Georgia"/>
              </a:rPr>
              <a:t>και </a:t>
            </a:r>
            <a:r>
              <a:rPr sz="2800" spc="-95" dirty="0">
                <a:solidFill>
                  <a:srgbClr val="FFFFFF"/>
                </a:solidFill>
                <a:latin typeface="Georgia"/>
                <a:cs typeface="Georgia"/>
              </a:rPr>
              <a:t>μη </a:t>
            </a:r>
            <a:r>
              <a:rPr sz="2800" dirty="0">
                <a:solidFill>
                  <a:srgbClr val="FFFFFF"/>
                </a:solidFill>
                <a:latin typeface="Georgia"/>
                <a:cs typeface="Georgia"/>
              </a:rPr>
              <a:t>λεκτικών </a:t>
            </a:r>
            <a:r>
              <a:rPr sz="2800" spc="-35" dirty="0">
                <a:solidFill>
                  <a:srgbClr val="FFFFFF"/>
                </a:solidFill>
                <a:latin typeface="Georgia"/>
                <a:cs typeface="Georgia"/>
              </a:rPr>
              <a:t>δεξιοτήτων. </a:t>
            </a:r>
            <a:r>
              <a:rPr sz="2800" spc="-120" dirty="0">
                <a:solidFill>
                  <a:srgbClr val="FFFFFF"/>
                </a:solidFill>
                <a:latin typeface="Georgia"/>
                <a:cs typeface="Georgia"/>
              </a:rPr>
              <a:t>Ένα </a:t>
            </a:r>
            <a:r>
              <a:rPr sz="2800" spc="-10" dirty="0">
                <a:solidFill>
                  <a:srgbClr val="FFFFFF"/>
                </a:solidFill>
                <a:latin typeface="Georgia"/>
                <a:cs typeface="Georgia"/>
              </a:rPr>
              <a:t>ποσοστό  </a:t>
            </a:r>
            <a:r>
              <a:rPr sz="2800" spc="5" dirty="0">
                <a:solidFill>
                  <a:srgbClr val="FFFFFF"/>
                </a:solidFill>
                <a:latin typeface="Georgia"/>
                <a:cs typeface="Georgia"/>
              </a:rPr>
              <a:t>αυτών </a:t>
            </a:r>
            <a:r>
              <a:rPr sz="2800" spc="35" dirty="0">
                <a:solidFill>
                  <a:srgbClr val="FFFFFF"/>
                </a:solidFill>
                <a:latin typeface="Georgia"/>
                <a:cs typeface="Georgia"/>
              </a:rPr>
              <a:t>των</a:t>
            </a:r>
            <a:r>
              <a:rPr sz="2800" spc="745" dirty="0">
                <a:solidFill>
                  <a:srgbClr val="FFFFFF"/>
                </a:solidFill>
                <a:latin typeface="Georgia"/>
                <a:cs typeface="Georgia"/>
              </a:rPr>
              <a:t> </a:t>
            </a:r>
            <a:r>
              <a:rPr sz="2800" spc="-15" dirty="0">
                <a:solidFill>
                  <a:srgbClr val="FFFFFF"/>
                </a:solidFill>
                <a:latin typeface="Georgia"/>
                <a:cs typeface="Georgia"/>
              </a:rPr>
              <a:t>ατόμων </a:t>
            </a:r>
            <a:r>
              <a:rPr sz="2800" spc="85" dirty="0">
                <a:solidFill>
                  <a:srgbClr val="FFFFFF"/>
                </a:solidFill>
                <a:latin typeface="Georgia"/>
                <a:cs typeface="Georgia"/>
              </a:rPr>
              <a:t>(75%) </a:t>
            </a:r>
            <a:r>
              <a:rPr sz="2800" spc="-45" dirty="0">
                <a:solidFill>
                  <a:srgbClr val="FFFFFF"/>
                </a:solidFill>
                <a:latin typeface="Georgia"/>
                <a:cs typeface="Georgia"/>
              </a:rPr>
              <a:t>εμφανίζουν </a:t>
            </a:r>
            <a:r>
              <a:rPr sz="2800" spc="-30" dirty="0">
                <a:solidFill>
                  <a:srgbClr val="FFFFFF"/>
                </a:solidFill>
                <a:latin typeface="Georgia"/>
                <a:cs typeface="Georgia"/>
              </a:rPr>
              <a:t>νοητική  </a:t>
            </a:r>
            <a:r>
              <a:rPr sz="2800" spc="-50" dirty="0">
                <a:solidFill>
                  <a:srgbClr val="FFFFFF"/>
                </a:solidFill>
                <a:latin typeface="Georgia"/>
                <a:cs typeface="Georgia"/>
              </a:rPr>
              <a:t>καθυστέρηση.</a:t>
            </a:r>
            <a:endParaRPr sz="2800">
              <a:latin typeface="Georgia"/>
              <a:cs typeface="Georgi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456" y="1524000"/>
            <a:ext cx="10100626" cy="304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4" name="object 4"/>
          <p:cNvSpPr/>
          <p:nvPr/>
        </p:nvSpPr>
        <p:spPr>
          <a:xfrm>
            <a:off x="699466" y="1421891"/>
            <a:ext cx="9803705" cy="396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6" name="object 6"/>
          <p:cNvSpPr/>
          <p:nvPr/>
        </p:nvSpPr>
        <p:spPr>
          <a:xfrm>
            <a:off x="3549425" y="452627"/>
            <a:ext cx="7573222" cy="955548"/>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54201" y="1627758"/>
            <a:ext cx="9857188" cy="2769733"/>
          </a:xfrm>
          <a:prstGeom prst="rect">
            <a:avLst/>
          </a:prstGeom>
        </p:spPr>
        <p:txBody>
          <a:bodyPr vert="horz" wrap="square" lIns="0" tIns="54610" rIns="0" bIns="0" rtlCol="0">
            <a:spAutoFit/>
          </a:bodyPr>
          <a:lstStyle/>
          <a:p>
            <a:pPr marL="304800" marR="5080" indent="-292100" algn="just">
              <a:lnSpc>
                <a:spcPct val="90000"/>
              </a:lnSpc>
              <a:spcBef>
                <a:spcPts val="430"/>
              </a:spcBef>
              <a:buClr>
                <a:srgbClr val="71A276"/>
              </a:buClr>
              <a:buSzPct val="69642"/>
              <a:buFont typeface="Arial"/>
              <a:buChar char=""/>
              <a:tabLst>
                <a:tab pos="305435" algn="l"/>
              </a:tabLst>
            </a:pPr>
            <a:r>
              <a:rPr sz="2800" spc="-75" dirty="0">
                <a:solidFill>
                  <a:srgbClr val="FFFFFF"/>
                </a:solidFill>
                <a:latin typeface="Georgia"/>
                <a:cs typeface="Georgia"/>
              </a:rPr>
              <a:t>Άνοια: </a:t>
            </a:r>
            <a:r>
              <a:rPr sz="2800" spc="-365" dirty="0">
                <a:solidFill>
                  <a:srgbClr val="FFFFFF"/>
                </a:solidFill>
                <a:latin typeface="Georgia"/>
                <a:cs typeface="Georgia"/>
              </a:rPr>
              <a:t>Η </a:t>
            </a:r>
            <a:r>
              <a:rPr sz="2800" dirty="0">
                <a:solidFill>
                  <a:srgbClr val="FFFFFF"/>
                </a:solidFill>
                <a:latin typeface="Georgia"/>
                <a:cs typeface="Georgia"/>
              </a:rPr>
              <a:t>έκπτωση </a:t>
            </a:r>
            <a:r>
              <a:rPr sz="2800" spc="35" dirty="0">
                <a:solidFill>
                  <a:srgbClr val="FFFFFF"/>
                </a:solidFill>
                <a:latin typeface="Georgia"/>
                <a:cs typeface="Georgia"/>
              </a:rPr>
              <a:t>των </a:t>
            </a:r>
            <a:r>
              <a:rPr sz="2800" spc="-5" dirty="0">
                <a:solidFill>
                  <a:srgbClr val="FFFFFF"/>
                </a:solidFill>
                <a:latin typeface="Georgia"/>
                <a:cs typeface="Georgia"/>
              </a:rPr>
              <a:t>νοητικών </a:t>
            </a:r>
            <a:r>
              <a:rPr sz="2800" spc="-60" dirty="0">
                <a:solidFill>
                  <a:srgbClr val="FFFFFF"/>
                </a:solidFill>
                <a:latin typeface="Georgia"/>
                <a:cs typeface="Georgia"/>
              </a:rPr>
              <a:t>λειτουργιών  </a:t>
            </a:r>
            <a:r>
              <a:rPr sz="2800" spc="-40" dirty="0">
                <a:solidFill>
                  <a:srgbClr val="FFFFFF"/>
                </a:solidFill>
                <a:latin typeface="Georgia"/>
                <a:cs typeface="Georgia"/>
              </a:rPr>
              <a:t>εμφανίζεται μετά </a:t>
            </a:r>
            <a:r>
              <a:rPr sz="2800" spc="-20" dirty="0">
                <a:solidFill>
                  <a:srgbClr val="FFFFFF"/>
                </a:solidFill>
                <a:latin typeface="Georgia"/>
                <a:cs typeface="Georgia"/>
              </a:rPr>
              <a:t>την </a:t>
            </a:r>
            <a:r>
              <a:rPr sz="2800" spc="-40" dirty="0">
                <a:solidFill>
                  <a:srgbClr val="FFFFFF"/>
                </a:solidFill>
                <a:latin typeface="Georgia"/>
                <a:cs typeface="Georgia"/>
              </a:rPr>
              <a:t>περίοδο </a:t>
            </a:r>
            <a:r>
              <a:rPr sz="2800" spc="-35" dirty="0">
                <a:solidFill>
                  <a:srgbClr val="FFFFFF"/>
                </a:solidFill>
                <a:latin typeface="Georgia"/>
                <a:cs typeface="Georgia"/>
              </a:rPr>
              <a:t>ανάπτυξης </a:t>
            </a:r>
            <a:r>
              <a:rPr sz="2800" spc="70" dirty="0">
                <a:solidFill>
                  <a:srgbClr val="FFFFFF"/>
                </a:solidFill>
                <a:latin typeface="Georgia"/>
                <a:cs typeface="Georgia"/>
              </a:rPr>
              <a:t>(16-18  </a:t>
            </a:r>
            <a:r>
              <a:rPr sz="2800" spc="-25" dirty="0">
                <a:solidFill>
                  <a:srgbClr val="FFFFFF"/>
                </a:solidFill>
                <a:latin typeface="Georgia"/>
                <a:cs typeface="Georgia"/>
              </a:rPr>
              <a:t>ετών).</a:t>
            </a:r>
            <a:endParaRPr sz="2800">
              <a:latin typeface="Georgia"/>
              <a:cs typeface="Georgia"/>
            </a:endParaRPr>
          </a:p>
          <a:p>
            <a:pPr marL="304800" marR="5715" indent="-292100" algn="just">
              <a:lnSpc>
                <a:spcPct val="90000"/>
              </a:lnSpc>
              <a:buClr>
                <a:srgbClr val="71A276"/>
              </a:buClr>
              <a:buSzPct val="69642"/>
              <a:buFont typeface="Arial"/>
              <a:buChar char=""/>
              <a:tabLst>
                <a:tab pos="305435" algn="l"/>
              </a:tabLst>
            </a:pPr>
            <a:r>
              <a:rPr sz="2800" spc="-95" dirty="0">
                <a:solidFill>
                  <a:srgbClr val="FFFFFF"/>
                </a:solidFill>
                <a:latin typeface="Georgia"/>
                <a:cs typeface="Georgia"/>
              </a:rPr>
              <a:t>Οριακή </a:t>
            </a:r>
            <a:r>
              <a:rPr sz="2800" spc="-50" dirty="0">
                <a:solidFill>
                  <a:srgbClr val="FFFFFF"/>
                </a:solidFill>
                <a:latin typeface="Georgia"/>
                <a:cs typeface="Georgia"/>
              </a:rPr>
              <a:t>νοημοσύνη: </a:t>
            </a:r>
            <a:r>
              <a:rPr sz="2800" spc="-55" dirty="0">
                <a:solidFill>
                  <a:srgbClr val="FFFFFF"/>
                </a:solidFill>
                <a:latin typeface="Georgia"/>
                <a:cs typeface="Georgia"/>
              </a:rPr>
              <a:t>Δείκτης </a:t>
            </a:r>
            <a:r>
              <a:rPr sz="2800" spc="-45" dirty="0">
                <a:solidFill>
                  <a:srgbClr val="FFFFFF"/>
                </a:solidFill>
                <a:latin typeface="Georgia"/>
                <a:cs typeface="Georgia"/>
              </a:rPr>
              <a:t>νοημοσύνης </a:t>
            </a:r>
            <a:r>
              <a:rPr sz="2800" spc="-90" dirty="0">
                <a:solidFill>
                  <a:srgbClr val="FFFFFF"/>
                </a:solidFill>
                <a:latin typeface="Georgia"/>
                <a:cs typeface="Georgia"/>
              </a:rPr>
              <a:t>71-84.  </a:t>
            </a:r>
            <a:r>
              <a:rPr sz="2800" spc="-85" dirty="0">
                <a:solidFill>
                  <a:srgbClr val="FFFFFF"/>
                </a:solidFill>
                <a:latin typeface="Georgia"/>
                <a:cs typeface="Georgia"/>
              </a:rPr>
              <a:t>Για </a:t>
            </a:r>
            <a:r>
              <a:rPr sz="2800" spc="-50" dirty="0">
                <a:solidFill>
                  <a:srgbClr val="FFFFFF"/>
                </a:solidFill>
                <a:latin typeface="Georgia"/>
                <a:cs typeface="Georgia"/>
              </a:rPr>
              <a:t>να χαρακτηρισθεί </a:t>
            </a:r>
            <a:r>
              <a:rPr sz="2800" spc="20" dirty="0">
                <a:solidFill>
                  <a:srgbClr val="FFFFFF"/>
                </a:solidFill>
                <a:latin typeface="Georgia"/>
                <a:cs typeface="Georgia"/>
              </a:rPr>
              <a:t>το </a:t>
            </a:r>
            <a:r>
              <a:rPr sz="2800" spc="-35" dirty="0">
                <a:solidFill>
                  <a:srgbClr val="FFFFFF"/>
                </a:solidFill>
                <a:latin typeface="Georgia"/>
                <a:cs typeface="Georgia"/>
              </a:rPr>
              <a:t>άτομο </a:t>
            </a:r>
            <a:r>
              <a:rPr sz="2800" spc="-90" dirty="0">
                <a:solidFill>
                  <a:srgbClr val="FFFFFF"/>
                </a:solidFill>
                <a:latin typeface="Georgia"/>
                <a:cs typeface="Georgia"/>
              </a:rPr>
              <a:t>με  </a:t>
            </a:r>
            <a:r>
              <a:rPr sz="2800" spc="15" dirty="0">
                <a:solidFill>
                  <a:srgbClr val="FFFFFF"/>
                </a:solidFill>
                <a:latin typeface="Georgia"/>
                <a:cs typeface="Georgia"/>
              </a:rPr>
              <a:t>το  </a:t>
            </a:r>
            <a:r>
              <a:rPr sz="2800" spc="-40" dirty="0">
                <a:solidFill>
                  <a:srgbClr val="FFFFFF"/>
                </a:solidFill>
                <a:latin typeface="Georgia"/>
                <a:cs typeface="Georgia"/>
              </a:rPr>
              <a:t>συγκεκριμένο</a:t>
            </a:r>
            <a:r>
              <a:rPr sz="2800" spc="595" dirty="0">
                <a:solidFill>
                  <a:srgbClr val="FFFFFF"/>
                </a:solidFill>
                <a:latin typeface="Georgia"/>
                <a:cs typeface="Georgia"/>
              </a:rPr>
              <a:t> </a:t>
            </a:r>
            <a:r>
              <a:rPr sz="2800" spc="-30" dirty="0">
                <a:solidFill>
                  <a:srgbClr val="FFFFFF"/>
                </a:solidFill>
                <a:latin typeface="Georgia"/>
                <a:cs typeface="Georgia"/>
              </a:rPr>
              <a:t>δείκτη </a:t>
            </a:r>
            <a:r>
              <a:rPr sz="2800" spc="-45" dirty="0">
                <a:solidFill>
                  <a:srgbClr val="FFFFFF"/>
                </a:solidFill>
                <a:latin typeface="Georgia"/>
                <a:cs typeface="Georgia"/>
              </a:rPr>
              <a:t>νοημοσύνης </a:t>
            </a:r>
            <a:r>
              <a:rPr sz="2800" spc="25" dirty="0">
                <a:solidFill>
                  <a:srgbClr val="FFFFFF"/>
                </a:solidFill>
                <a:latin typeface="Georgia"/>
                <a:cs typeface="Georgia"/>
              </a:rPr>
              <a:t>ως </a:t>
            </a:r>
            <a:r>
              <a:rPr sz="2800" spc="-30" dirty="0">
                <a:solidFill>
                  <a:srgbClr val="FFFFFF"/>
                </a:solidFill>
                <a:latin typeface="Georgia"/>
                <a:cs typeface="Georgia"/>
              </a:rPr>
              <a:t>άτομο </a:t>
            </a:r>
            <a:r>
              <a:rPr sz="2800" spc="-90" dirty="0">
                <a:solidFill>
                  <a:srgbClr val="FFFFFF"/>
                </a:solidFill>
                <a:latin typeface="Georgia"/>
                <a:cs typeface="Georgia"/>
              </a:rPr>
              <a:t>με  </a:t>
            </a:r>
            <a:r>
              <a:rPr sz="2800" spc="-30" dirty="0">
                <a:solidFill>
                  <a:srgbClr val="FFFFFF"/>
                </a:solidFill>
                <a:latin typeface="Georgia"/>
                <a:cs typeface="Georgia"/>
              </a:rPr>
              <a:t>νοητική </a:t>
            </a:r>
            <a:r>
              <a:rPr sz="2800" spc="-35" dirty="0">
                <a:solidFill>
                  <a:srgbClr val="FFFFFF"/>
                </a:solidFill>
                <a:latin typeface="Georgia"/>
                <a:cs typeface="Georgia"/>
              </a:rPr>
              <a:t>καθυστέρηση </a:t>
            </a:r>
            <a:r>
              <a:rPr sz="2800" spc="-55" dirty="0">
                <a:solidFill>
                  <a:srgbClr val="FFFFFF"/>
                </a:solidFill>
                <a:latin typeface="Georgia"/>
                <a:cs typeface="Georgia"/>
              </a:rPr>
              <a:t>θα </a:t>
            </a:r>
            <a:r>
              <a:rPr sz="2800" spc="-50" dirty="0">
                <a:solidFill>
                  <a:srgbClr val="FFFFFF"/>
                </a:solidFill>
                <a:latin typeface="Georgia"/>
                <a:cs typeface="Georgia"/>
              </a:rPr>
              <a:t>πρέπει </a:t>
            </a:r>
            <a:r>
              <a:rPr sz="2800" spc="-45" dirty="0">
                <a:solidFill>
                  <a:srgbClr val="FFFFFF"/>
                </a:solidFill>
                <a:latin typeface="Georgia"/>
                <a:cs typeface="Georgia"/>
              </a:rPr>
              <a:t>να </a:t>
            </a:r>
            <a:r>
              <a:rPr sz="2800" spc="-40" dirty="0">
                <a:solidFill>
                  <a:srgbClr val="FFFFFF"/>
                </a:solidFill>
                <a:latin typeface="Georgia"/>
                <a:cs typeface="Georgia"/>
              </a:rPr>
              <a:t>υπάρχουν   σημαντικά ελλείμματα </a:t>
            </a:r>
            <a:r>
              <a:rPr sz="2800" spc="-20" dirty="0">
                <a:solidFill>
                  <a:srgbClr val="FFFFFF"/>
                </a:solidFill>
                <a:latin typeface="Georgia"/>
                <a:cs typeface="Georgia"/>
              </a:rPr>
              <a:t>στην </a:t>
            </a:r>
            <a:r>
              <a:rPr sz="2800" spc="-35" dirty="0">
                <a:solidFill>
                  <a:srgbClr val="FFFFFF"/>
                </a:solidFill>
                <a:latin typeface="Georgia"/>
                <a:cs typeface="Georgia"/>
              </a:rPr>
              <a:t>προσαρμοστική  </a:t>
            </a:r>
            <a:r>
              <a:rPr sz="2800" spc="-40" dirty="0">
                <a:solidFill>
                  <a:srgbClr val="FFFFFF"/>
                </a:solidFill>
                <a:latin typeface="Georgia"/>
                <a:cs typeface="Georgia"/>
              </a:rPr>
              <a:t>συμπεριφορά και </a:t>
            </a:r>
            <a:r>
              <a:rPr sz="2800" spc="-50" dirty="0">
                <a:solidFill>
                  <a:srgbClr val="FFFFFF"/>
                </a:solidFill>
                <a:latin typeface="Georgia"/>
                <a:cs typeface="Georgia"/>
              </a:rPr>
              <a:t>να </a:t>
            </a:r>
            <a:r>
              <a:rPr sz="2800" spc="-45" dirty="0">
                <a:solidFill>
                  <a:srgbClr val="FFFFFF"/>
                </a:solidFill>
                <a:latin typeface="Georgia"/>
                <a:cs typeface="Georgia"/>
              </a:rPr>
              <a:t>αξιολογηθούν </a:t>
            </a:r>
            <a:r>
              <a:rPr sz="2800" spc="-45">
                <a:solidFill>
                  <a:srgbClr val="FFFFFF"/>
                </a:solidFill>
                <a:latin typeface="Georgia"/>
                <a:cs typeface="Georgia"/>
              </a:rPr>
              <a:t>και </a:t>
            </a:r>
            <a:r>
              <a:rPr sz="2800" spc="-40" smtClean="0">
                <a:solidFill>
                  <a:srgbClr val="FFFFFF"/>
                </a:solidFill>
                <a:latin typeface="Georgia"/>
                <a:cs typeface="Georgia"/>
              </a:rPr>
              <a:t>κάποια</a:t>
            </a:r>
            <a:r>
              <a:rPr lang="el-GR" sz="2800" spc="-40" dirty="0" smtClean="0">
                <a:solidFill>
                  <a:srgbClr val="FFFFFF"/>
                </a:solidFill>
                <a:latin typeface="Georgia"/>
                <a:cs typeface="Georgia"/>
              </a:rPr>
              <a:t> </a:t>
            </a:r>
            <a:r>
              <a:rPr sz="2800" spc="-20" smtClean="0">
                <a:solidFill>
                  <a:srgbClr val="FFFFFF"/>
                </a:solidFill>
                <a:latin typeface="Georgia"/>
                <a:cs typeface="Georgia"/>
              </a:rPr>
              <a:t>άλλα</a:t>
            </a:r>
            <a:r>
              <a:rPr sz="2800" spc="-75" smtClean="0">
                <a:solidFill>
                  <a:srgbClr val="FFFFFF"/>
                </a:solidFill>
                <a:latin typeface="Georgia"/>
                <a:cs typeface="Georgia"/>
              </a:rPr>
              <a:t> </a:t>
            </a:r>
            <a:r>
              <a:rPr sz="2800" spc="-55" dirty="0">
                <a:solidFill>
                  <a:srgbClr val="FFFFFF"/>
                </a:solidFill>
                <a:latin typeface="Georgia"/>
                <a:cs typeface="Georgia"/>
              </a:rPr>
              <a:t>κριτήρια.</a:t>
            </a:r>
            <a:endParaRPr sz="2800">
              <a:latin typeface="Georgia"/>
              <a:cs typeface="Georgi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flipV="1">
            <a:off x="627856" y="1524000"/>
            <a:ext cx="9601200" cy="76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9051" y="146304"/>
            <a:ext cx="10758031" cy="145389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00911" y="147065"/>
            <a:ext cx="10755551" cy="6565900"/>
          </a:xfrm>
          <a:custGeom>
            <a:avLst/>
            <a:gdLst/>
            <a:ahLst/>
            <a:cxnLst/>
            <a:rect l="l" t="t" r="r" b="b"/>
            <a:pathLst>
              <a:path w="8811260" h="6565900">
                <a:moveTo>
                  <a:pt x="775169" y="0"/>
                </a:moveTo>
                <a:lnTo>
                  <a:pt x="8810879" y="0"/>
                </a:lnTo>
                <a:lnTo>
                  <a:pt x="8810879" y="5790234"/>
                </a:lnTo>
                <a:lnTo>
                  <a:pt x="8809464" y="5837456"/>
                </a:lnTo>
                <a:lnTo>
                  <a:pt x="8805273" y="5883929"/>
                </a:lnTo>
                <a:lnTo>
                  <a:pt x="8798388" y="5929573"/>
                </a:lnTo>
                <a:lnTo>
                  <a:pt x="8788890" y="5974306"/>
                </a:lnTo>
                <a:lnTo>
                  <a:pt x="8776859" y="6018048"/>
                </a:lnTo>
                <a:lnTo>
                  <a:pt x="8762377" y="6060717"/>
                </a:lnTo>
                <a:lnTo>
                  <a:pt x="8745525" y="6102233"/>
                </a:lnTo>
                <a:lnTo>
                  <a:pt x="8726385" y="6142514"/>
                </a:lnTo>
                <a:lnTo>
                  <a:pt x="8705036" y="6181478"/>
                </a:lnTo>
                <a:lnTo>
                  <a:pt x="8681560" y="6219047"/>
                </a:lnTo>
                <a:lnTo>
                  <a:pt x="8656039" y="6255137"/>
                </a:lnTo>
                <a:lnTo>
                  <a:pt x="8628553" y="6289667"/>
                </a:lnTo>
                <a:lnTo>
                  <a:pt x="8599184" y="6322558"/>
                </a:lnTo>
                <a:lnTo>
                  <a:pt x="8568012" y="6353728"/>
                </a:lnTo>
                <a:lnTo>
                  <a:pt x="8535120" y="6383095"/>
                </a:lnTo>
                <a:lnTo>
                  <a:pt x="8500587" y="6410578"/>
                </a:lnTo>
                <a:lnTo>
                  <a:pt x="8464495" y="6436098"/>
                </a:lnTo>
                <a:lnTo>
                  <a:pt x="8426925" y="6459571"/>
                </a:lnTo>
                <a:lnTo>
                  <a:pt x="8387958" y="6480918"/>
                </a:lnTo>
                <a:lnTo>
                  <a:pt x="8347675" y="6500058"/>
                </a:lnTo>
                <a:lnTo>
                  <a:pt x="8306158" y="6516908"/>
                </a:lnTo>
                <a:lnTo>
                  <a:pt x="8263488" y="6531388"/>
                </a:lnTo>
                <a:lnTo>
                  <a:pt x="8219745" y="6543418"/>
                </a:lnTo>
                <a:lnTo>
                  <a:pt x="8175010" y="6552915"/>
                </a:lnTo>
                <a:lnTo>
                  <a:pt x="8129366" y="6559800"/>
                </a:lnTo>
                <a:lnTo>
                  <a:pt x="8082892" y="6563990"/>
                </a:lnTo>
                <a:lnTo>
                  <a:pt x="8035671" y="6565404"/>
                </a:lnTo>
                <a:lnTo>
                  <a:pt x="0" y="6565404"/>
                </a:lnTo>
                <a:lnTo>
                  <a:pt x="0" y="775207"/>
                </a:lnTo>
                <a:lnTo>
                  <a:pt x="1414" y="727986"/>
                </a:lnTo>
                <a:lnTo>
                  <a:pt x="5604" y="681512"/>
                </a:lnTo>
                <a:lnTo>
                  <a:pt x="12488" y="635868"/>
                </a:lnTo>
                <a:lnTo>
                  <a:pt x="21986" y="591133"/>
                </a:lnTo>
                <a:lnTo>
                  <a:pt x="34015" y="547390"/>
                </a:lnTo>
                <a:lnTo>
                  <a:pt x="48496" y="504720"/>
                </a:lnTo>
                <a:lnTo>
                  <a:pt x="65346" y="463203"/>
                </a:lnTo>
                <a:lnTo>
                  <a:pt x="84485" y="422920"/>
                </a:lnTo>
                <a:lnTo>
                  <a:pt x="105832" y="383953"/>
                </a:lnTo>
                <a:lnTo>
                  <a:pt x="129306" y="346383"/>
                </a:lnTo>
                <a:lnTo>
                  <a:pt x="154825" y="310291"/>
                </a:lnTo>
                <a:lnTo>
                  <a:pt x="182309" y="275758"/>
                </a:lnTo>
                <a:lnTo>
                  <a:pt x="211676" y="242866"/>
                </a:lnTo>
                <a:lnTo>
                  <a:pt x="242846" y="211694"/>
                </a:lnTo>
                <a:lnTo>
                  <a:pt x="275736" y="182325"/>
                </a:lnTo>
                <a:lnTo>
                  <a:pt x="310267" y="154839"/>
                </a:lnTo>
                <a:lnTo>
                  <a:pt x="346357" y="129318"/>
                </a:lnTo>
                <a:lnTo>
                  <a:pt x="383925" y="105842"/>
                </a:lnTo>
                <a:lnTo>
                  <a:pt x="422890" y="84493"/>
                </a:lnTo>
                <a:lnTo>
                  <a:pt x="463171" y="65353"/>
                </a:lnTo>
                <a:lnTo>
                  <a:pt x="504687" y="48501"/>
                </a:lnTo>
                <a:lnTo>
                  <a:pt x="547356" y="34019"/>
                </a:lnTo>
                <a:lnTo>
                  <a:pt x="591098" y="21988"/>
                </a:lnTo>
                <a:lnTo>
                  <a:pt x="635831" y="12490"/>
                </a:lnTo>
                <a:lnTo>
                  <a:pt x="681475" y="5605"/>
                </a:lnTo>
                <a:lnTo>
                  <a:pt x="727948" y="1414"/>
                </a:lnTo>
                <a:lnTo>
                  <a:pt x="775169" y="0"/>
                </a:lnTo>
                <a:close/>
              </a:path>
            </a:pathLst>
          </a:custGeom>
          <a:ln w="10999">
            <a:solidFill>
              <a:srgbClr val="9D9F8F"/>
            </a:solidFill>
          </a:ln>
        </p:spPr>
        <p:txBody>
          <a:bodyPr wrap="square" lIns="0" tIns="0" rIns="0" bIns="0" rtlCol="0"/>
          <a:lstStyle/>
          <a:p>
            <a:endParaRPr/>
          </a:p>
        </p:txBody>
      </p:sp>
      <p:sp>
        <p:nvSpPr>
          <p:cNvPr id="5" name="object 5"/>
          <p:cNvSpPr/>
          <p:nvPr/>
        </p:nvSpPr>
        <p:spPr>
          <a:xfrm>
            <a:off x="699466" y="1421891"/>
            <a:ext cx="9803705" cy="396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18922" y="1428813"/>
            <a:ext cx="9766499" cy="0"/>
          </a:xfrm>
          <a:custGeom>
            <a:avLst/>
            <a:gdLst/>
            <a:ahLst/>
            <a:cxnLst/>
            <a:rect l="l" t="t" r="r" b="b"/>
            <a:pathLst>
              <a:path w="8001000">
                <a:moveTo>
                  <a:pt x="0" y="0"/>
                </a:moveTo>
                <a:lnTo>
                  <a:pt x="8001000" y="0"/>
                </a:lnTo>
              </a:path>
            </a:pathLst>
          </a:custGeom>
          <a:ln w="9525">
            <a:solidFill>
              <a:srgbClr val="71A276"/>
            </a:solidFill>
          </a:ln>
        </p:spPr>
        <p:txBody>
          <a:bodyPr wrap="square" lIns="0" tIns="0" rIns="0" bIns="0" rtlCol="0"/>
          <a:lstStyle/>
          <a:p>
            <a:endParaRPr/>
          </a:p>
        </p:txBody>
      </p:sp>
      <p:sp>
        <p:nvSpPr>
          <p:cNvPr id="7" name="object 7"/>
          <p:cNvSpPr/>
          <p:nvPr/>
        </p:nvSpPr>
        <p:spPr>
          <a:xfrm>
            <a:off x="892936" y="228600"/>
            <a:ext cx="9571169" cy="1175004"/>
          </a:xfrm>
          <a:prstGeom prst="rect">
            <a:avLst/>
          </a:prstGeom>
          <a:blipFill>
            <a:blip r:embed="rId5" cstate="print"/>
            <a:stretch>
              <a:fillRect/>
            </a:stretch>
          </a:blipFill>
          <a:ln>
            <a:solidFill>
              <a:schemeClr val="accent3">
                <a:lumMod val="60000"/>
                <a:lumOff val="40000"/>
              </a:schemeClr>
            </a:solidFill>
          </a:ln>
        </p:spPr>
        <p:txBody>
          <a:bodyPr wrap="square" lIns="0" tIns="0" rIns="0" bIns="0" rtlCol="0"/>
          <a:lstStyle/>
          <a:p>
            <a:endParaRPr/>
          </a:p>
        </p:txBody>
      </p:sp>
      <p:sp>
        <p:nvSpPr>
          <p:cNvPr id="8" name="object 8"/>
          <p:cNvSpPr txBox="1"/>
          <p:nvPr/>
        </p:nvSpPr>
        <p:spPr>
          <a:xfrm>
            <a:off x="654200" y="1670431"/>
            <a:ext cx="8137199" cy="3439795"/>
          </a:xfrm>
          <a:prstGeom prst="rect">
            <a:avLst/>
          </a:prstGeom>
        </p:spPr>
        <p:txBody>
          <a:bodyPr vert="horz" wrap="square" lIns="0" tIns="12065" rIns="0" bIns="0" rtlCol="0">
            <a:spAutoFit/>
          </a:bodyPr>
          <a:lstStyle/>
          <a:p>
            <a:pPr marL="304800" indent="-292100">
              <a:lnSpc>
                <a:spcPct val="100000"/>
              </a:lnSpc>
              <a:spcBef>
                <a:spcPts val="95"/>
              </a:spcBef>
              <a:buClr>
                <a:srgbClr val="71A276"/>
              </a:buClr>
              <a:buSzPct val="69642"/>
              <a:buFont typeface="Arial"/>
              <a:buChar char=""/>
              <a:tabLst>
                <a:tab pos="305435" algn="l"/>
              </a:tabLst>
            </a:pPr>
            <a:r>
              <a:rPr sz="2800" spc="-40" dirty="0">
                <a:solidFill>
                  <a:schemeClr val="accent2">
                    <a:lumMod val="75000"/>
                  </a:schemeClr>
                </a:solidFill>
                <a:latin typeface="Georgia"/>
                <a:cs typeface="Georgia"/>
              </a:rPr>
              <a:t>Ιατροπαιδαγωγικά</a:t>
            </a:r>
            <a:r>
              <a:rPr sz="2800" spc="-25" dirty="0">
                <a:solidFill>
                  <a:schemeClr val="accent2">
                    <a:lumMod val="75000"/>
                  </a:schemeClr>
                </a:solidFill>
                <a:latin typeface="Georgia"/>
                <a:cs typeface="Georgia"/>
              </a:rPr>
              <a:t> </a:t>
            </a:r>
            <a:r>
              <a:rPr sz="2800" spc="-45" dirty="0">
                <a:solidFill>
                  <a:schemeClr val="accent2">
                    <a:lumMod val="75000"/>
                  </a:schemeClr>
                </a:solidFill>
                <a:latin typeface="Georgia"/>
                <a:cs typeface="Georgia"/>
              </a:rPr>
              <a:t>κέντρα</a:t>
            </a:r>
            <a:endParaRPr sz="2800">
              <a:solidFill>
                <a:schemeClr val="accent2">
                  <a:lumMod val="75000"/>
                </a:schemeClr>
              </a:solidFill>
              <a:latin typeface="Georgia"/>
              <a:cs typeface="Georgia"/>
            </a:endParaRPr>
          </a:p>
          <a:p>
            <a:pPr marL="304800" indent="-292100">
              <a:lnSpc>
                <a:spcPct val="100000"/>
              </a:lnSpc>
              <a:buClr>
                <a:srgbClr val="71A276"/>
              </a:buClr>
              <a:buSzPct val="69642"/>
              <a:buFont typeface="Arial"/>
              <a:buChar char=""/>
              <a:tabLst>
                <a:tab pos="305435" algn="l"/>
              </a:tabLst>
            </a:pPr>
            <a:r>
              <a:rPr sz="2800" spc="-70" dirty="0">
                <a:solidFill>
                  <a:schemeClr val="accent2">
                    <a:lumMod val="75000"/>
                  </a:schemeClr>
                </a:solidFill>
                <a:latin typeface="Georgia"/>
                <a:cs typeface="Georgia"/>
              </a:rPr>
              <a:t>Κέντρα </a:t>
            </a:r>
            <a:r>
              <a:rPr sz="2800" spc="-80" dirty="0">
                <a:solidFill>
                  <a:schemeClr val="accent2">
                    <a:lumMod val="75000"/>
                  </a:schemeClr>
                </a:solidFill>
                <a:latin typeface="Georgia"/>
                <a:cs typeface="Georgia"/>
              </a:rPr>
              <a:t>Ψυχικής</a:t>
            </a:r>
            <a:r>
              <a:rPr sz="2800" spc="-40" dirty="0">
                <a:solidFill>
                  <a:schemeClr val="accent2">
                    <a:lumMod val="75000"/>
                  </a:schemeClr>
                </a:solidFill>
                <a:latin typeface="Georgia"/>
                <a:cs typeface="Georgia"/>
              </a:rPr>
              <a:t> </a:t>
            </a:r>
            <a:r>
              <a:rPr sz="2800" spc="-50" dirty="0">
                <a:solidFill>
                  <a:schemeClr val="accent2">
                    <a:lumMod val="75000"/>
                  </a:schemeClr>
                </a:solidFill>
                <a:latin typeface="Georgia"/>
                <a:cs typeface="Georgia"/>
              </a:rPr>
              <a:t>Υγείας</a:t>
            </a:r>
            <a:endParaRPr sz="2800">
              <a:solidFill>
                <a:schemeClr val="accent2">
                  <a:lumMod val="75000"/>
                </a:schemeClr>
              </a:solidFill>
              <a:latin typeface="Georgia"/>
              <a:cs typeface="Georgia"/>
            </a:endParaRPr>
          </a:p>
          <a:p>
            <a:pPr marL="304800" indent="-292100">
              <a:lnSpc>
                <a:spcPct val="100000"/>
              </a:lnSpc>
              <a:buClr>
                <a:srgbClr val="71A276"/>
              </a:buClr>
              <a:buSzPct val="69642"/>
              <a:buFont typeface="Arial"/>
              <a:buChar char=""/>
              <a:tabLst>
                <a:tab pos="305435" algn="l"/>
              </a:tabLst>
            </a:pPr>
            <a:r>
              <a:rPr sz="2800" spc="-65" dirty="0">
                <a:solidFill>
                  <a:schemeClr val="accent2">
                    <a:lumMod val="75000"/>
                  </a:schemeClr>
                </a:solidFill>
                <a:latin typeface="Georgia"/>
                <a:cs typeface="Georgia"/>
              </a:rPr>
              <a:t>Παιδοψυχιατρικές</a:t>
            </a:r>
            <a:r>
              <a:rPr sz="2800" spc="-25" dirty="0">
                <a:solidFill>
                  <a:schemeClr val="accent2">
                    <a:lumMod val="75000"/>
                  </a:schemeClr>
                </a:solidFill>
                <a:latin typeface="Georgia"/>
                <a:cs typeface="Georgia"/>
              </a:rPr>
              <a:t> </a:t>
            </a:r>
            <a:r>
              <a:rPr sz="2800" spc="-30" dirty="0">
                <a:solidFill>
                  <a:schemeClr val="accent2">
                    <a:lumMod val="75000"/>
                  </a:schemeClr>
                </a:solidFill>
                <a:latin typeface="Georgia"/>
                <a:cs typeface="Georgia"/>
              </a:rPr>
              <a:t>κλινικές</a:t>
            </a:r>
            <a:endParaRPr sz="2800">
              <a:solidFill>
                <a:schemeClr val="accent2">
                  <a:lumMod val="75000"/>
                </a:schemeClr>
              </a:solidFill>
              <a:latin typeface="Georgia"/>
              <a:cs typeface="Georgia"/>
            </a:endParaRPr>
          </a:p>
          <a:p>
            <a:pPr marL="304800" indent="-292100">
              <a:lnSpc>
                <a:spcPct val="100000"/>
              </a:lnSpc>
              <a:buClr>
                <a:srgbClr val="71A276"/>
              </a:buClr>
              <a:buSzPct val="69642"/>
              <a:buFont typeface="Arial"/>
              <a:buChar char=""/>
              <a:tabLst>
                <a:tab pos="305435" algn="l"/>
              </a:tabLst>
            </a:pPr>
            <a:r>
              <a:rPr sz="2800" spc="-200" smtClean="0">
                <a:solidFill>
                  <a:schemeClr val="accent2">
                    <a:lumMod val="75000"/>
                  </a:schemeClr>
                </a:solidFill>
                <a:latin typeface="Georgia"/>
                <a:cs typeface="Georgia"/>
              </a:rPr>
              <a:t>ΚΕ</a:t>
            </a:r>
            <a:r>
              <a:rPr lang="el-GR" sz="2800" spc="-200" dirty="0" smtClean="0">
                <a:solidFill>
                  <a:schemeClr val="accent2">
                    <a:lumMod val="75000"/>
                  </a:schemeClr>
                </a:solidFill>
                <a:latin typeface="Georgia"/>
                <a:cs typeface="Georgia"/>
              </a:rPr>
              <a:t>ΣΥ</a:t>
            </a:r>
            <a:endParaRPr sz="2800">
              <a:solidFill>
                <a:schemeClr val="accent2">
                  <a:lumMod val="75000"/>
                </a:schemeClr>
              </a:solidFill>
              <a:latin typeface="Georgia"/>
              <a:cs typeface="Georgia"/>
            </a:endParaRPr>
          </a:p>
          <a:p>
            <a:pPr marL="304800" indent="-292100">
              <a:lnSpc>
                <a:spcPct val="100000"/>
              </a:lnSpc>
              <a:buClr>
                <a:srgbClr val="71A276"/>
              </a:buClr>
              <a:buSzPct val="69642"/>
              <a:buFont typeface="Arial"/>
              <a:buChar char=""/>
              <a:tabLst>
                <a:tab pos="305435" algn="l"/>
              </a:tabLst>
            </a:pPr>
            <a:r>
              <a:rPr sz="2800" spc="-65" dirty="0">
                <a:solidFill>
                  <a:schemeClr val="accent2">
                    <a:lumMod val="75000"/>
                  </a:schemeClr>
                </a:solidFill>
                <a:latin typeface="Georgia"/>
                <a:cs typeface="Georgia"/>
              </a:rPr>
              <a:t>Ιδρύματα</a:t>
            </a:r>
            <a:endParaRPr sz="2800">
              <a:solidFill>
                <a:schemeClr val="accent2">
                  <a:lumMod val="75000"/>
                </a:schemeClr>
              </a:solidFill>
              <a:latin typeface="Georgia"/>
              <a:cs typeface="Georgia"/>
            </a:endParaRPr>
          </a:p>
          <a:p>
            <a:pPr marL="304800" indent="-292100">
              <a:lnSpc>
                <a:spcPct val="100000"/>
              </a:lnSpc>
              <a:spcBef>
                <a:spcPts val="5"/>
              </a:spcBef>
              <a:buClr>
                <a:srgbClr val="71A276"/>
              </a:buClr>
              <a:buSzPct val="69642"/>
              <a:buFont typeface="Arial"/>
              <a:buChar char=""/>
              <a:tabLst>
                <a:tab pos="305435" algn="l"/>
              </a:tabLst>
            </a:pPr>
            <a:r>
              <a:rPr sz="2800" spc="-40" dirty="0">
                <a:solidFill>
                  <a:schemeClr val="accent2">
                    <a:lumMod val="75000"/>
                  </a:schemeClr>
                </a:solidFill>
                <a:latin typeface="Georgia"/>
                <a:cs typeface="Georgia"/>
              </a:rPr>
              <a:t>Συμβουλευτικές</a:t>
            </a:r>
            <a:r>
              <a:rPr sz="2800" spc="-65" dirty="0">
                <a:solidFill>
                  <a:schemeClr val="accent2">
                    <a:lumMod val="75000"/>
                  </a:schemeClr>
                </a:solidFill>
                <a:latin typeface="Georgia"/>
                <a:cs typeface="Georgia"/>
              </a:rPr>
              <a:t> </a:t>
            </a:r>
            <a:r>
              <a:rPr sz="2800" spc="-45" dirty="0">
                <a:solidFill>
                  <a:schemeClr val="accent2">
                    <a:lumMod val="75000"/>
                  </a:schemeClr>
                </a:solidFill>
                <a:latin typeface="Georgia"/>
                <a:cs typeface="Georgia"/>
              </a:rPr>
              <a:t>υπηρεσίες</a:t>
            </a:r>
            <a:endParaRPr sz="2800">
              <a:solidFill>
                <a:schemeClr val="accent2">
                  <a:lumMod val="75000"/>
                </a:schemeClr>
              </a:solidFill>
              <a:latin typeface="Georgia"/>
              <a:cs typeface="Georgia"/>
            </a:endParaRPr>
          </a:p>
          <a:p>
            <a:pPr marL="304800" marR="5080" indent="-292100">
              <a:lnSpc>
                <a:spcPct val="100000"/>
              </a:lnSpc>
              <a:buClr>
                <a:srgbClr val="71A276"/>
              </a:buClr>
              <a:buSzPct val="69642"/>
              <a:buFont typeface="Arial"/>
              <a:buChar char=""/>
              <a:tabLst>
                <a:tab pos="305435" algn="l"/>
              </a:tabLst>
            </a:pPr>
            <a:r>
              <a:rPr sz="2800" spc="-70" dirty="0">
                <a:solidFill>
                  <a:schemeClr val="accent2">
                    <a:lumMod val="75000"/>
                  </a:schemeClr>
                </a:solidFill>
                <a:latin typeface="Georgia"/>
                <a:cs typeface="Georgia"/>
              </a:rPr>
              <a:t>Κέντρα </a:t>
            </a:r>
            <a:r>
              <a:rPr sz="2800" spc="-35" dirty="0">
                <a:solidFill>
                  <a:schemeClr val="accent2">
                    <a:lumMod val="75000"/>
                  </a:schemeClr>
                </a:solidFill>
                <a:latin typeface="Georgia"/>
                <a:cs typeface="Georgia"/>
              </a:rPr>
              <a:t>οικογενειακού </a:t>
            </a:r>
            <a:r>
              <a:rPr sz="2800" spc="-90" dirty="0">
                <a:solidFill>
                  <a:schemeClr val="accent2">
                    <a:lumMod val="75000"/>
                  </a:schemeClr>
                </a:solidFill>
                <a:latin typeface="Georgia"/>
                <a:cs typeface="Georgia"/>
              </a:rPr>
              <a:t>προγραμματισμού,  </a:t>
            </a:r>
            <a:r>
              <a:rPr sz="2800" spc="-55" dirty="0">
                <a:solidFill>
                  <a:schemeClr val="accent2">
                    <a:lumMod val="75000"/>
                  </a:schemeClr>
                </a:solidFill>
                <a:latin typeface="Georgia"/>
                <a:cs typeface="Georgia"/>
              </a:rPr>
              <a:t>πρόνοιας, </a:t>
            </a:r>
            <a:r>
              <a:rPr sz="2800" spc="-25" dirty="0">
                <a:solidFill>
                  <a:schemeClr val="accent2">
                    <a:lumMod val="75000"/>
                  </a:schemeClr>
                </a:solidFill>
                <a:latin typeface="Georgia"/>
                <a:cs typeface="Georgia"/>
              </a:rPr>
              <a:t>μητρότητας </a:t>
            </a:r>
            <a:r>
              <a:rPr sz="2800" spc="-45" dirty="0">
                <a:solidFill>
                  <a:schemeClr val="accent2">
                    <a:lumMod val="75000"/>
                  </a:schemeClr>
                </a:solidFill>
                <a:latin typeface="Georgia"/>
                <a:cs typeface="Georgia"/>
              </a:rPr>
              <a:t>και</a:t>
            </a:r>
            <a:r>
              <a:rPr sz="2800" spc="-60" dirty="0">
                <a:solidFill>
                  <a:schemeClr val="accent2">
                    <a:lumMod val="75000"/>
                  </a:schemeClr>
                </a:solidFill>
                <a:latin typeface="Georgia"/>
                <a:cs typeface="Georgia"/>
              </a:rPr>
              <a:t> </a:t>
            </a:r>
            <a:r>
              <a:rPr sz="2800" spc="-35" dirty="0">
                <a:solidFill>
                  <a:schemeClr val="accent2">
                    <a:lumMod val="75000"/>
                  </a:schemeClr>
                </a:solidFill>
                <a:latin typeface="Georgia"/>
                <a:cs typeface="Georgia"/>
              </a:rPr>
              <a:t>παιδιού</a:t>
            </a:r>
            <a:endParaRPr sz="2800">
              <a:solidFill>
                <a:schemeClr val="accent2">
                  <a:lumMod val="75000"/>
                </a:schemeClr>
              </a:solidFill>
              <a:latin typeface="Georgia"/>
              <a:cs typeface="Georgia"/>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Συμπερασματικά…</a:t>
            </a:r>
            <a:endParaRPr lang="el-GR" dirty="0"/>
          </a:p>
        </p:txBody>
      </p:sp>
      <p:sp>
        <p:nvSpPr>
          <p:cNvPr id="3" name="2 - Θέση περιεχομένου"/>
          <p:cNvSpPr>
            <a:spLocks noGrp="1"/>
          </p:cNvSpPr>
          <p:nvPr>
            <p:ph idx="1"/>
          </p:nvPr>
        </p:nvSpPr>
        <p:spPr/>
        <p:txBody>
          <a:bodyPr/>
          <a:lstStyle/>
          <a:p>
            <a:pPr>
              <a:buNone/>
            </a:pPr>
            <a:r>
              <a:rPr lang="el-GR" dirty="0" smtClean="0">
                <a:solidFill>
                  <a:schemeClr val="tx1"/>
                </a:solidFill>
              </a:rPr>
              <a:t>Η καθημερινότητα της διδασκαλίας στην ειδική αγωγή απέχει σημαντικά από την αποκτηθείσα γνώση, αφήνοντας ένα αγεφύρωτο κενό μεταξύ της εμπειρικά τεκμηριωμένης γνώσης για την αποτελεσματική ειδική αγωγή και της πραγματικότητας της σημερινής ειδικής αγωγής.</a:t>
            </a:r>
          </a:p>
          <a:p>
            <a:pPr>
              <a:buNone/>
            </a:pPr>
            <a:endParaRPr lang="el-GR" dirty="0" smtClean="0">
              <a:solidFill>
                <a:schemeClr val="tx1"/>
              </a:solidFill>
            </a:endParaRPr>
          </a:p>
          <a:p>
            <a:pPr>
              <a:buNone/>
            </a:pPr>
            <a:r>
              <a:rPr lang="el-GR" dirty="0" smtClean="0">
                <a:solidFill>
                  <a:schemeClr val="tx1"/>
                </a:solidFill>
              </a:rPr>
              <a:t>Ας αναρωτηθούμε, </a:t>
            </a:r>
            <a:r>
              <a:rPr lang="el-GR" b="1" dirty="0" smtClean="0">
                <a:solidFill>
                  <a:schemeClr val="tx1"/>
                </a:solidFill>
              </a:rPr>
              <a:t>ποιοι παράγοντες  προκαλούν αυτή την απόσταση ανάμεσα στην ερευνητική γνώση και στην καθημερινή διδακτική προσέγγιση</a:t>
            </a:r>
            <a:r>
              <a:rPr lang="el-GR" dirty="0" smtClean="0">
                <a:solidFill>
                  <a:schemeClr val="tx1"/>
                </a:solidFill>
              </a:rPr>
              <a:t>…</a:t>
            </a:r>
            <a:endParaRPr lang="el-GR"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solidFill>
                  <a:schemeClr val="tx1"/>
                </a:solidFill>
              </a:rPr>
              <a:t>Η έλλειψη ολόπλευρης βασικής εκπαίδευσης των εκπαιδευτικών</a:t>
            </a:r>
          </a:p>
          <a:p>
            <a:r>
              <a:rPr lang="el-GR" dirty="0" smtClean="0">
                <a:solidFill>
                  <a:schemeClr val="tx1"/>
                </a:solidFill>
              </a:rPr>
              <a:t>Η έλλειψη επιμόρφωσης σε τακτά χρονικά διαστήματα</a:t>
            </a:r>
          </a:p>
          <a:p>
            <a:r>
              <a:rPr lang="el-GR" dirty="0" smtClean="0">
                <a:solidFill>
                  <a:schemeClr val="tx1"/>
                </a:solidFill>
              </a:rPr>
              <a:t>Η έλλειψη κινήτρων</a:t>
            </a:r>
          </a:p>
          <a:p>
            <a:r>
              <a:rPr lang="el-GR" dirty="0" smtClean="0">
                <a:solidFill>
                  <a:schemeClr val="tx1"/>
                </a:solidFill>
              </a:rPr>
              <a:t>Οι διαφορετικές ερμηνείες των νόμων που αφορούν την ειδική αγωγή</a:t>
            </a:r>
          </a:p>
          <a:p>
            <a:r>
              <a:rPr lang="el-GR" dirty="0" smtClean="0">
                <a:solidFill>
                  <a:schemeClr val="tx1"/>
                </a:solidFill>
              </a:rPr>
              <a:t>Η έλλειψη ανατροφοδότησης</a:t>
            </a:r>
          </a:p>
          <a:p>
            <a:r>
              <a:rPr lang="el-GR" dirty="0" smtClean="0">
                <a:solidFill>
                  <a:schemeClr val="tx1"/>
                </a:solidFill>
              </a:rPr>
              <a:t>Οι μεγάλες κοινωνικοοικονομικές αλλαγές</a:t>
            </a:r>
          </a:p>
          <a:p>
            <a:pPr>
              <a:buNone/>
            </a:pPr>
            <a:r>
              <a:rPr lang="el-GR" dirty="0" smtClean="0">
                <a:solidFill>
                  <a:schemeClr val="tx1"/>
                </a:solidFill>
              </a:rPr>
              <a:t>Για την τελική υιοθέτηση μιας αποτελεσματικής πρακτικής είναι σημαντικό η μέθοδος να μπορεί να εφαρμοστεί στο υπάρχον αναλυτικό πρόγραμμα και να μην αποτελεί ριζική αλλαγή της παρούσας κατάστασης.</a:t>
            </a:r>
            <a:endParaRPr lang="el-GR"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Κριτική…</a:t>
            </a:r>
            <a:endParaRPr lang="el-GR" dirty="0"/>
          </a:p>
        </p:txBody>
      </p:sp>
      <p:sp>
        <p:nvSpPr>
          <p:cNvPr id="3" name="2 - Θέση περιεχομένου"/>
          <p:cNvSpPr>
            <a:spLocks noGrp="1"/>
          </p:cNvSpPr>
          <p:nvPr>
            <p:ph idx="1"/>
          </p:nvPr>
        </p:nvSpPr>
        <p:spPr>
          <a:xfrm>
            <a:off x="744114" y="2362200"/>
            <a:ext cx="9971086" cy="3727704"/>
          </a:xfrm>
        </p:spPr>
        <p:txBody>
          <a:bodyPr>
            <a:noAutofit/>
          </a:bodyPr>
          <a:lstStyle/>
          <a:p>
            <a:r>
              <a:rPr lang="el-GR" sz="2800" dirty="0" smtClean="0">
                <a:solidFill>
                  <a:schemeClr val="tx1"/>
                </a:solidFill>
                <a:latin typeface="Garamond" pitchFamily="18" charset="0"/>
              </a:rPr>
              <a:t>Με την εμφάνιση της μοντέρνας ιατρικής στη δύση έρχεται στην επιφάνεια η έννοια της κανονικότητας </a:t>
            </a:r>
            <a:r>
              <a:rPr lang="en-US" sz="2800" dirty="0" smtClean="0">
                <a:solidFill>
                  <a:schemeClr val="tx1"/>
                </a:solidFill>
                <a:latin typeface="Garamond" pitchFamily="18" charset="0"/>
              </a:rPr>
              <a:t>( normality) </a:t>
            </a:r>
            <a:endParaRPr lang="el-GR" sz="2800" dirty="0" smtClean="0">
              <a:solidFill>
                <a:schemeClr val="tx1"/>
              </a:solidFill>
              <a:latin typeface="Garamond" pitchFamily="18" charset="0"/>
            </a:endParaRPr>
          </a:p>
          <a:p>
            <a:r>
              <a:rPr lang="en-GB" sz="2800" dirty="0" smtClean="0">
                <a:solidFill>
                  <a:schemeClr val="tx1"/>
                </a:solidFill>
                <a:latin typeface="Garamond" pitchFamily="18" charset="0"/>
              </a:rPr>
              <a:t>“</a:t>
            </a:r>
            <a:r>
              <a:rPr lang="el-GR" sz="2800" dirty="0" smtClean="0">
                <a:solidFill>
                  <a:schemeClr val="tx1"/>
                </a:solidFill>
                <a:latin typeface="Garamond" pitchFamily="18" charset="0"/>
              </a:rPr>
              <a:t>Αυτή η διάκριση</a:t>
            </a:r>
            <a:r>
              <a:rPr lang="en-GB" sz="2800" dirty="0" smtClean="0">
                <a:solidFill>
                  <a:schemeClr val="tx1"/>
                </a:solidFill>
                <a:latin typeface="Garamond" pitchFamily="18" charset="0"/>
              </a:rPr>
              <a:t> [</a:t>
            </a:r>
            <a:r>
              <a:rPr lang="en-GB" sz="2800" dirty="0" err="1" smtClean="0">
                <a:solidFill>
                  <a:schemeClr val="tx1"/>
                </a:solidFill>
                <a:latin typeface="Garamond" pitchFamily="18" charset="0"/>
              </a:rPr>
              <a:t>μεταξύ</a:t>
            </a:r>
            <a:r>
              <a:rPr lang="en-GB" sz="2800" dirty="0" smtClean="0">
                <a:solidFill>
                  <a:schemeClr val="tx1"/>
                </a:solidFill>
                <a:latin typeface="Garamond" pitchFamily="18" charset="0"/>
              </a:rPr>
              <a:t> </a:t>
            </a:r>
            <a:r>
              <a:rPr lang="en-GB" sz="2800" dirty="0" err="1" smtClean="0">
                <a:solidFill>
                  <a:schemeClr val="tx1"/>
                </a:solidFill>
                <a:latin typeface="Garamond" pitchFamily="18" charset="0"/>
              </a:rPr>
              <a:t>του</a:t>
            </a:r>
            <a:r>
              <a:rPr lang="en-GB" sz="2800" dirty="0" smtClean="0">
                <a:solidFill>
                  <a:schemeClr val="tx1"/>
                </a:solidFill>
                <a:latin typeface="Garamond" pitchFamily="18" charset="0"/>
              </a:rPr>
              <a:t> </a:t>
            </a:r>
            <a:r>
              <a:rPr lang="en-GB" sz="2800" dirty="0" err="1" smtClean="0">
                <a:solidFill>
                  <a:schemeClr val="tx1"/>
                </a:solidFill>
                <a:latin typeface="Garamond" pitchFamily="18" charset="0"/>
              </a:rPr>
              <a:t>κανονικού</a:t>
            </a:r>
            <a:r>
              <a:rPr lang="en-GB" sz="2800" dirty="0" smtClean="0">
                <a:solidFill>
                  <a:schemeClr val="tx1"/>
                </a:solidFill>
                <a:latin typeface="Garamond" pitchFamily="18" charset="0"/>
              </a:rPr>
              <a:t> </a:t>
            </a:r>
            <a:r>
              <a:rPr lang="en-GB" sz="2800" dirty="0" err="1" smtClean="0">
                <a:solidFill>
                  <a:schemeClr val="tx1"/>
                </a:solidFill>
                <a:latin typeface="Garamond" pitchFamily="18" charset="0"/>
              </a:rPr>
              <a:t>και</a:t>
            </a:r>
            <a:r>
              <a:rPr lang="en-GB" sz="2800" dirty="0" smtClean="0">
                <a:solidFill>
                  <a:schemeClr val="tx1"/>
                </a:solidFill>
                <a:latin typeface="Garamond" pitchFamily="18" charset="0"/>
              </a:rPr>
              <a:t> </a:t>
            </a:r>
            <a:r>
              <a:rPr lang="en-GB" sz="2800" dirty="0" err="1" smtClean="0">
                <a:solidFill>
                  <a:schemeClr val="tx1"/>
                </a:solidFill>
                <a:latin typeface="Garamond" pitchFamily="18" charset="0"/>
              </a:rPr>
              <a:t>του</a:t>
            </a:r>
            <a:r>
              <a:rPr lang="en-GB" sz="2800" dirty="0" smtClean="0">
                <a:solidFill>
                  <a:schemeClr val="tx1"/>
                </a:solidFill>
                <a:latin typeface="Garamond" pitchFamily="18" charset="0"/>
              </a:rPr>
              <a:t> </a:t>
            </a:r>
            <a:r>
              <a:rPr lang="en-GB" sz="2800" dirty="0" err="1" smtClean="0">
                <a:solidFill>
                  <a:schemeClr val="tx1"/>
                </a:solidFill>
                <a:latin typeface="Garamond" pitchFamily="18" charset="0"/>
              </a:rPr>
              <a:t>παθολογικού</a:t>
            </a:r>
            <a:r>
              <a:rPr lang="en-GB" sz="2800" dirty="0" smtClean="0">
                <a:solidFill>
                  <a:schemeClr val="tx1"/>
                </a:solidFill>
                <a:latin typeface="Garamond" pitchFamily="18" charset="0"/>
              </a:rPr>
              <a:t>]</a:t>
            </a:r>
            <a:r>
              <a:rPr lang="el-GR" sz="2800" dirty="0" smtClean="0">
                <a:solidFill>
                  <a:schemeClr val="tx1"/>
                </a:solidFill>
                <a:latin typeface="Garamond" pitchFamily="18" charset="0"/>
              </a:rPr>
              <a:t> </a:t>
            </a:r>
            <a:r>
              <a:rPr lang="el-GR" sz="2800" dirty="0" err="1" smtClean="0">
                <a:solidFill>
                  <a:schemeClr val="tx1"/>
                </a:solidFill>
                <a:latin typeface="Garamond" pitchFamily="18" charset="0"/>
              </a:rPr>
              <a:t>δημιόυργησε</a:t>
            </a:r>
            <a:r>
              <a:rPr lang="el-GR" sz="2800" dirty="0" smtClean="0">
                <a:solidFill>
                  <a:schemeClr val="tx1"/>
                </a:solidFill>
                <a:latin typeface="Garamond" pitchFamily="18" charset="0"/>
              </a:rPr>
              <a:t> τη διπολική λογική που νομιμοποιεί την υπονόμευση της ανθρώπινης υπόστασης των ατόμων με αναπηρίες με γνώμονα την υποτιθέμενη παρέκκλιση του</a:t>
            </a:r>
            <a:r>
              <a:rPr lang="en-GB" sz="2800" dirty="0" smtClean="0">
                <a:solidFill>
                  <a:schemeClr val="tx1"/>
                </a:solidFill>
                <a:latin typeface="Garamond" pitchFamily="18" charset="0"/>
              </a:rPr>
              <a:t>s</a:t>
            </a:r>
            <a:r>
              <a:rPr lang="el-GR" sz="2800" dirty="0" smtClean="0">
                <a:solidFill>
                  <a:schemeClr val="tx1"/>
                </a:solidFill>
                <a:latin typeface="Garamond" pitchFamily="18" charset="0"/>
              </a:rPr>
              <a:t> από μια αυθαίρετα </a:t>
            </a:r>
            <a:r>
              <a:rPr lang="el-GR" sz="2800" dirty="0" err="1" smtClean="0">
                <a:solidFill>
                  <a:schemeClr val="tx1"/>
                </a:solidFill>
                <a:latin typeface="Garamond" pitchFamily="18" charset="0"/>
              </a:rPr>
              <a:t>δομημ</a:t>
            </a:r>
            <a:r>
              <a:rPr lang="en-GB" sz="2800" dirty="0" smtClean="0">
                <a:solidFill>
                  <a:schemeClr val="tx1"/>
                </a:solidFill>
                <a:latin typeface="Garamond" pitchFamily="18" charset="0"/>
              </a:rPr>
              <a:t>έ</a:t>
            </a:r>
            <a:r>
              <a:rPr lang="el-GR" sz="2800" dirty="0" smtClean="0">
                <a:solidFill>
                  <a:schemeClr val="tx1"/>
                </a:solidFill>
                <a:latin typeface="Garamond" pitchFamily="18" charset="0"/>
              </a:rPr>
              <a:t>ν</a:t>
            </a:r>
            <a:r>
              <a:rPr lang="en-GB" sz="2800" dirty="0" smtClean="0">
                <a:solidFill>
                  <a:schemeClr val="tx1"/>
                </a:solidFill>
                <a:latin typeface="Garamond" pitchFamily="18" charset="0"/>
              </a:rPr>
              <a:t>η</a:t>
            </a:r>
            <a:r>
              <a:rPr lang="el-GR" sz="2800" dirty="0" smtClean="0">
                <a:solidFill>
                  <a:schemeClr val="tx1"/>
                </a:solidFill>
                <a:latin typeface="Garamond" pitchFamily="18" charset="0"/>
              </a:rPr>
              <a:t> ιατρική κανονικότητα</a:t>
            </a:r>
            <a:r>
              <a:rPr lang="en-GB" sz="2800" dirty="0" smtClean="0">
                <a:solidFill>
                  <a:schemeClr val="tx1"/>
                </a:solidFill>
                <a:latin typeface="Garamond" pitchFamily="18" charset="0"/>
              </a:rPr>
              <a:t>” (Hughes2005;82).</a:t>
            </a:r>
            <a:r>
              <a:rPr lang="el-GR" sz="2800" dirty="0" smtClean="0">
                <a:solidFill>
                  <a:schemeClr val="tx1"/>
                </a:solidFill>
                <a:latin typeface="Garamond" pitchFamily="18" charset="0"/>
              </a:rPr>
              <a:t> Έγινε γνωστό και ως μοντέλο της «προσωπικής τραγωδίας» της αναπηρίας.</a:t>
            </a:r>
            <a:endParaRPr lang="el-GR" sz="2800"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Κριτική…</a:t>
            </a:r>
            <a:endParaRPr lang="el-GR" dirty="0"/>
          </a:p>
        </p:txBody>
      </p:sp>
      <p:sp>
        <p:nvSpPr>
          <p:cNvPr id="3" name="2 - Θέση περιεχομένου"/>
          <p:cNvSpPr>
            <a:spLocks noGrp="1"/>
          </p:cNvSpPr>
          <p:nvPr>
            <p:ph idx="1"/>
          </p:nvPr>
        </p:nvSpPr>
        <p:spPr/>
        <p:txBody>
          <a:bodyPr/>
          <a:lstStyle/>
          <a:p>
            <a:pPr>
              <a:buNone/>
            </a:pPr>
            <a:r>
              <a:rPr lang="el-GR" dirty="0" smtClean="0">
                <a:solidFill>
                  <a:schemeClr val="tx1"/>
                </a:solidFill>
              </a:rPr>
              <a:t>Η θεραπεία από επαγγελματίες ιατρικής που αποδέχονται το ιατρικό μοντέλο, μπορεί να οδηγήσει σε παραμέληση πτυχών της ανθρώπινης ύπαρξης.</a:t>
            </a:r>
          </a:p>
          <a:p>
            <a:r>
              <a:rPr lang="el-GR" dirty="0" smtClean="0">
                <a:solidFill>
                  <a:schemeClr val="tx1"/>
                </a:solidFill>
              </a:rPr>
              <a:t>Το 1970, ο Παγκόσμιος Οργανισμός Υγείας ανέπτυξε ένα μοντέλο διαφοροποίησης μεταξύ των εννοιών βλάβη, αναπηρία και μειονεξία.</a:t>
            </a:r>
          </a:p>
          <a:p>
            <a:pPr>
              <a:buNone/>
            </a:pPr>
            <a:r>
              <a:rPr lang="el-GR" dirty="0" smtClean="0">
                <a:solidFill>
                  <a:schemeClr val="tx1"/>
                </a:solidFill>
              </a:rPr>
              <a:t>Βλάβη: η απώλεια της φυσιολογικής ή ανατομικής λειτουργίας.</a:t>
            </a:r>
          </a:p>
          <a:p>
            <a:pPr>
              <a:buNone/>
            </a:pPr>
            <a:r>
              <a:rPr lang="el-GR" dirty="0" smtClean="0">
                <a:solidFill>
                  <a:schemeClr val="tx1"/>
                </a:solidFill>
              </a:rPr>
              <a:t>Αναπηρία: ο αντίκτυπος της βλάβης στην καθημερινή ζωή</a:t>
            </a:r>
          </a:p>
          <a:p>
            <a:pPr>
              <a:buNone/>
            </a:pPr>
            <a:r>
              <a:rPr lang="el-GR" dirty="0" smtClean="0">
                <a:solidFill>
                  <a:schemeClr val="tx1"/>
                </a:solidFill>
              </a:rPr>
              <a:t>Μειονεξία: η κοινωνική δυσπραγία που προκλήθηκε από την αναπηρία</a:t>
            </a:r>
            <a:endParaRPr lang="el-GR"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82512" y="1628776"/>
            <a:ext cx="10045542" cy="4530725"/>
          </a:xfrm>
        </p:spPr>
        <p:txBody>
          <a:bodyPr/>
          <a:lstStyle/>
          <a:p>
            <a:pPr eaLnBrk="1" hangingPunct="1">
              <a:lnSpc>
                <a:spcPct val="80000"/>
              </a:lnSpc>
            </a:pPr>
            <a:r>
              <a:rPr lang="en-GB" b="1" dirty="0" smtClean="0">
                <a:solidFill>
                  <a:schemeClr val="tx1"/>
                </a:solidFill>
                <a:latin typeface="Garamond" pitchFamily="18" charset="0"/>
              </a:rPr>
              <a:t>Beethoven (</a:t>
            </a:r>
            <a:r>
              <a:rPr lang="en-GB" b="1" dirty="0" err="1" smtClean="0">
                <a:solidFill>
                  <a:schemeClr val="tx1"/>
                </a:solidFill>
                <a:latin typeface="Garamond" pitchFamily="18" charset="0"/>
              </a:rPr>
              <a:t>κωφός</a:t>
            </a:r>
            <a:r>
              <a:rPr lang="en-GB" b="1" dirty="0" smtClean="0">
                <a:solidFill>
                  <a:schemeClr val="tx1"/>
                </a:solidFill>
                <a:latin typeface="Garamond" pitchFamily="18" charset="0"/>
              </a:rPr>
              <a:t>)</a:t>
            </a:r>
            <a:endParaRPr lang="el-GR" b="1" dirty="0" smtClean="0">
              <a:solidFill>
                <a:schemeClr val="tx1"/>
              </a:solidFill>
              <a:latin typeface="Garamond" pitchFamily="18" charset="0"/>
            </a:endParaRPr>
          </a:p>
          <a:p>
            <a:pPr eaLnBrk="1" hangingPunct="1">
              <a:lnSpc>
                <a:spcPct val="80000"/>
              </a:lnSpc>
            </a:pPr>
            <a:r>
              <a:rPr lang="en-GB" b="1" dirty="0" smtClean="0">
                <a:solidFill>
                  <a:schemeClr val="tx1"/>
                </a:solidFill>
                <a:latin typeface="Garamond" pitchFamily="18" charset="0"/>
              </a:rPr>
              <a:t>Stephen Hawking ( </a:t>
            </a:r>
            <a:r>
              <a:rPr lang="en-GB" b="1" dirty="0" err="1" smtClean="0">
                <a:solidFill>
                  <a:schemeClr val="tx1"/>
                </a:solidFill>
                <a:latin typeface="Garamond" pitchFamily="18" charset="0"/>
              </a:rPr>
              <a:t>νευρική</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νόσος</a:t>
            </a:r>
            <a:r>
              <a:rPr lang="en-GB" b="1" dirty="0" smtClean="0">
                <a:solidFill>
                  <a:schemeClr val="tx1"/>
                </a:solidFill>
                <a:latin typeface="Garamond" pitchFamily="18" charset="0"/>
              </a:rPr>
              <a:t>)</a:t>
            </a:r>
            <a:endParaRPr lang="el-GR" b="1" dirty="0" smtClean="0">
              <a:solidFill>
                <a:schemeClr val="tx1"/>
              </a:solidFill>
              <a:latin typeface="Garamond" pitchFamily="18" charset="0"/>
            </a:endParaRPr>
          </a:p>
          <a:p>
            <a:pPr eaLnBrk="1" hangingPunct="1">
              <a:lnSpc>
                <a:spcPct val="80000"/>
              </a:lnSpc>
            </a:pPr>
            <a:r>
              <a:rPr lang="en-GB" b="1" dirty="0" err="1" smtClean="0">
                <a:solidFill>
                  <a:schemeClr val="tx1"/>
                </a:solidFill>
                <a:latin typeface="Garamond" pitchFamily="18" charset="0"/>
              </a:rPr>
              <a:t>Αϊνστάιν</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δυσλεξία</a:t>
            </a:r>
            <a:r>
              <a:rPr lang="en-GB" b="1" dirty="0" smtClean="0">
                <a:solidFill>
                  <a:schemeClr val="tx1"/>
                </a:solidFill>
                <a:latin typeface="Garamond" pitchFamily="18" charset="0"/>
              </a:rPr>
              <a:t>)</a:t>
            </a:r>
            <a:endParaRPr lang="el-GR" b="1" dirty="0" smtClean="0">
              <a:solidFill>
                <a:schemeClr val="tx1"/>
              </a:solidFill>
              <a:latin typeface="Garamond" pitchFamily="18" charset="0"/>
            </a:endParaRPr>
          </a:p>
          <a:p>
            <a:pPr eaLnBrk="1" hangingPunct="1">
              <a:lnSpc>
                <a:spcPct val="80000"/>
              </a:lnSpc>
            </a:pPr>
            <a:r>
              <a:rPr lang="en-GB" b="1" dirty="0" smtClean="0">
                <a:solidFill>
                  <a:schemeClr val="tx1"/>
                </a:solidFill>
                <a:latin typeface="Garamond" pitchFamily="18" charset="0"/>
              </a:rPr>
              <a:t>Byron (</a:t>
            </a:r>
            <a:r>
              <a:rPr lang="en-GB" b="1" dirty="0" err="1" smtClean="0">
                <a:solidFill>
                  <a:schemeClr val="tx1"/>
                </a:solidFill>
                <a:latin typeface="Garamond" pitchFamily="18" charset="0"/>
              </a:rPr>
              <a:t>πρόβλημα</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στο</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πόδι</a:t>
            </a:r>
            <a:r>
              <a:rPr lang="en-GB" b="1" dirty="0" smtClean="0">
                <a:solidFill>
                  <a:schemeClr val="tx1"/>
                </a:solidFill>
                <a:latin typeface="Garamond" pitchFamily="18" charset="0"/>
              </a:rPr>
              <a:t>)</a:t>
            </a:r>
            <a:endParaRPr lang="el-GR" b="1" dirty="0" smtClean="0">
              <a:solidFill>
                <a:schemeClr val="tx1"/>
              </a:solidFill>
              <a:latin typeface="Garamond" pitchFamily="18" charset="0"/>
            </a:endParaRPr>
          </a:p>
          <a:p>
            <a:pPr eaLnBrk="1" hangingPunct="1">
              <a:lnSpc>
                <a:spcPct val="80000"/>
              </a:lnSpc>
            </a:pPr>
            <a:r>
              <a:rPr lang="en-GB" b="1" dirty="0" smtClean="0">
                <a:solidFill>
                  <a:schemeClr val="tx1"/>
                </a:solidFill>
                <a:latin typeface="Garamond" pitchFamily="18" charset="0"/>
              </a:rPr>
              <a:t>F.D. </a:t>
            </a:r>
            <a:r>
              <a:rPr lang="en-GB" b="1" dirty="0" err="1" smtClean="0">
                <a:solidFill>
                  <a:schemeClr val="tx1"/>
                </a:solidFill>
                <a:latin typeface="Garamond" pitchFamily="18" charset="0"/>
              </a:rPr>
              <a:t>Ρούζβελτ</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πολιομυελίτιδα</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και</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στα</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δύο</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πόδια</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και</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δεν</a:t>
            </a:r>
            <a:endParaRPr lang="en-GB" b="1" dirty="0" smtClean="0">
              <a:solidFill>
                <a:schemeClr val="tx1"/>
              </a:solidFill>
              <a:latin typeface="Garamond" pitchFamily="18" charset="0"/>
            </a:endParaRPr>
          </a:p>
          <a:p>
            <a:pPr eaLnBrk="1" hangingPunct="1">
              <a:lnSpc>
                <a:spcPct val="80000"/>
              </a:lnSpc>
              <a:buFont typeface="Wingdings" pitchFamily="2" charset="2"/>
              <a:buNone/>
            </a:pPr>
            <a:r>
              <a:rPr lang="en-GB" b="1" dirty="0" err="1" smtClean="0">
                <a:solidFill>
                  <a:schemeClr val="tx1"/>
                </a:solidFill>
                <a:latin typeface="Garamond" pitchFamily="18" charset="0"/>
              </a:rPr>
              <a:t>μπορούσε</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να</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περπατήσει</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χωρίς</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βοήθεια</a:t>
            </a:r>
            <a:r>
              <a:rPr lang="en-GB" b="1" dirty="0" smtClean="0">
                <a:solidFill>
                  <a:schemeClr val="tx1"/>
                </a:solidFill>
                <a:latin typeface="Garamond" pitchFamily="18" charset="0"/>
              </a:rPr>
              <a:t>).</a:t>
            </a:r>
            <a:endParaRPr lang="el-GR" b="1" dirty="0" smtClean="0">
              <a:solidFill>
                <a:schemeClr val="tx1"/>
              </a:solidFill>
              <a:latin typeface="Garamond" pitchFamily="18" charset="0"/>
            </a:endParaRPr>
          </a:p>
          <a:p>
            <a:pPr eaLnBrk="1" hangingPunct="1">
              <a:lnSpc>
                <a:spcPct val="80000"/>
              </a:lnSpc>
            </a:pPr>
            <a:r>
              <a:rPr lang="en-GB" b="1" dirty="0" smtClean="0">
                <a:solidFill>
                  <a:schemeClr val="tx1"/>
                </a:solidFill>
                <a:latin typeface="Garamond" pitchFamily="18" charset="0"/>
              </a:rPr>
              <a:t>Winston Churchill (</a:t>
            </a:r>
            <a:r>
              <a:rPr lang="en-GB" b="1" dirty="0" err="1" smtClean="0">
                <a:solidFill>
                  <a:schemeClr val="tx1"/>
                </a:solidFill>
                <a:latin typeface="Garamond" pitchFamily="18" charset="0"/>
              </a:rPr>
              <a:t>κατάθλιψη</a:t>
            </a:r>
            <a:r>
              <a:rPr lang="en-GB" b="1" dirty="0" smtClean="0">
                <a:solidFill>
                  <a:schemeClr val="tx1"/>
                </a:solidFill>
                <a:latin typeface="Garamond" pitchFamily="18" charset="0"/>
              </a:rPr>
              <a:t>)</a:t>
            </a:r>
            <a:endParaRPr lang="el-GR" b="1" dirty="0" smtClean="0">
              <a:solidFill>
                <a:schemeClr val="tx1"/>
              </a:solidFill>
              <a:latin typeface="Garamond" pitchFamily="18" charset="0"/>
            </a:endParaRPr>
          </a:p>
          <a:p>
            <a:pPr eaLnBrk="1" hangingPunct="1">
              <a:lnSpc>
                <a:spcPct val="80000"/>
              </a:lnSpc>
            </a:pPr>
            <a:r>
              <a:rPr lang="en-GB" b="1" dirty="0" smtClean="0">
                <a:solidFill>
                  <a:schemeClr val="tx1"/>
                </a:solidFill>
                <a:latin typeface="Garamond" pitchFamily="18" charset="0"/>
              </a:rPr>
              <a:t>Helen Keller (</a:t>
            </a:r>
            <a:r>
              <a:rPr lang="en-GB" b="1" dirty="0" err="1" smtClean="0">
                <a:solidFill>
                  <a:schemeClr val="tx1"/>
                </a:solidFill>
                <a:latin typeface="Garamond" pitchFamily="18" charset="0"/>
              </a:rPr>
              <a:t>κωφή</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και</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τυφλή</a:t>
            </a:r>
            <a:r>
              <a:rPr lang="en-GB" b="1" dirty="0" smtClean="0">
                <a:solidFill>
                  <a:schemeClr val="tx1"/>
                </a:solidFill>
                <a:latin typeface="Garamond" pitchFamily="18" charset="0"/>
              </a:rPr>
              <a:t>)</a:t>
            </a:r>
            <a:endParaRPr lang="el-GR" b="1" dirty="0" smtClean="0">
              <a:solidFill>
                <a:schemeClr val="tx1"/>
              </a:solidFill>
              <a:latin typeface="Garamond" pitchFamily="18" charset="0"/>
            </a:endParaRPr>
          </a:p>
          <a:p>
            <a:pPr eaLnBrk="1" hangingPunct="1">
              <a:lnSpc>
                <a:spcPct val="80000"/>
              </a:lnSpc>
            </a:pPr>
            <a:r>
              <a:rPr lang="en-GB" b="1" dirty="0" err="1" smtClean="0">
                <a:solidFill>
                  <a:schemeClr val="tx1"/>
                </a:solidFill>
                <a:latin typeface="Garamond" pitchFamily="18" charset="0"/>
              </a:rPr>
              <a:t>Tanny</a:t>
            </a:r>
            <a:r>
              <a:rPr lang="en-GB" b="1" dirty="0" smtClean="0">
                <a:solidFill>
                  <a:schemeClr val="tx1"/>
                </a:solidFill>
                <a:latin typeface="Garamond" pitchFamily="18" charset="0"/>
              </a:rPr>
              <a:t> Grey Thompson, </a:t>
            </a:r>
            <a:r>
              <a:rPr lang="en-GB" b="1" dirty="0" err="1" smtClean="0">
                <a:solidFill>
                  <a:schemeClr val="tx1"/>
                </a:solidFill>
                <a:latin typeface="Garamond" pitchFamily="18" charset="0"/>
              </a:rPr>
              <a:t>αθλητής</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δισχιδής</a:t>
            </a:r>
            <a:r>
              <a:rPr lang="en-GB" b="1" dirty="0" smtClean="0">
                <a:solidFill>
                  <a:schemeClr val="tx1"/>
                </a:solidFill>
                <a:latin typeface="Garamond" pitchFamily="18" charset="0"/>
              </a:rPr>
              <a:t> </a:t>
            </a:r>
            <a:r>
              <a:rPr lang="en-GB" b="1" dirty="0" err="1" smtClean="0">
                <a:solidFill>
                  <a:schemeClr val="tx1"/>
                </a:solidFill>
                <a:latin typeface="Garamond" pitchFamily="18" charset="0"/>
              </a:rPr>
              <a:t>ράχη</a:t>
            </a:r>
            <a:r>
              <a:rPr lang="en-GB" b="1" dirty="0" smtClean="0">
                <a:solidFill>
                  <a:schemeClr val="tx1"/>
                </a:solidFill>
                <a:latin typeface="Garamond" pitchFamily="18" charset="0"/>
              </a:rPr>
              <a:t>) </a:t>
            </a:r>
          </a:p>
          <a:p>
            <a:pPr eaLnBrk="1" hangingPunct="1">
              <a:lnSpc>
                <a:spcPct val="80000"/>
              </a:lnSpc>
            </a:pPr>
            <a:endParaRPr lang="en-US" dirty="0" smtClean="0">
              <a:latin typeface="Garamond" pitchFamily="18" charset="0"/>
            </a:endParaRPr>
          </a:p>
        </p:txBody>
      </p:sp>
      <p:sp>
        <p:nvSpPr>
          <p:cNvPr id="12" name="Slide Number Placeholder 5"/>
          <p:cNvSpPr>
            <a:spLocks noGrp="1"/>
          </p:cNvSpPr>
          <p:nvPr>
            <p:ph type="sldNum" sz="quarter" idx="12"/>
          </p:nvPr>
        </p:nvSpPr>
        <p:spPr/>
        <p:txBody>
          <a:bodyPr/>
          <a:lstStyle/>
          <a:p>
            <a:pPr>
              <a:defRPr/>
            </a:pPr>
            <a:fld id="{7141543F-F2DE-43EA-A133-DA8C482A842C}" type="slidenum">
              <a:rPr lang="en-US"/>
              <a:pPr>
                <a:defRPr/>
              </a:pPr>
              <a:t>8</a:t>
            </a:fld>
            <a:endParaRPr lang="en-US"/>
          </a:p>
        </p:txBody>
      </p:sp>
      <p:pic>
        <p:nvPicPr>
          <p:cNvPr id="18436" name="Picture 4" descr="Image: Franklin D. Roosevelt"/>
          <p:cNvPicPr>
            <a:picLocks noChangeAspect="1" noChangeArrowheads="1"/>
          </p:cNvPicPr>
          <p:nvPr/>
        </p:nvPicPr>
        <p:blipFill>
          <a:blip r:embed="rId3"/>
          <a:srcRect/>
          <a:stretch>
            <a:fillRect/>
          </a:stretch>
        </p:blipFill>
        <p:spPr bwMode="auto">
          <a:xfrm>
            <a:off x="8305400" y="260350"/>
            <a:ext cx="1796339" cy="1566863"/>
          </a:xfrm>
          <a:prstGeom prst="rect">
            <a:avLst/>
          </a:prstGeom>
          <a:noFill/>
          <a:ln w="9525">
            <a:noFill/>
            <a:miter lim="800000"/>
            <a:headEnd/>
            <a:tailEnd/>
          </a:ln>
        </p:spPr>
      </p:pic>
      <p:pic>
        <p:nvPicPr>
          <p:cNvPr id="18437" name="Picture 6" descr="beethoven">
            <a:hlinkClick r:id="rId4"/>
          </p:cNvPr>
          <p:cNvPicPr>
            <a:picLocks noChangeAspect="1" noChangeArrowheads="1"/>
          </p:cNvPicPr>
          <p:nvPr/>
        </p:nvPicPr>
        <p:blipFill>
          <a:blip r:embed="rId5"/>
          <a:srcRect/>
          <a:stretch>
            <a:fillRect/>
          </a:stretch>
        </p:blipFill>
        <p:spPr bwMode="auto">
          <a:xfrm>
            <a:off x="8568940" y="1916113"/>
            <a:ext cx="1302200" cy="1143000"/>
          </a:xfrm>
          <a:prstGeom prst="rect">
            <a:avLst/>
          </a:prstGeom>
          <a:noFill/>
          <a:ln w="9525">
            <a:noFill/>
            <a:miter lim="800000"/>
            <a:headEnd/>
            <a:tailEnd/>
          </a:ln>
        </p:spPr>
      </p:pic>
      <p:pic>
        <p:nvPicPr>
          <p:cNvPr id="18438" name="Picture 8" descr="news-graphics-2007-_441537a">
            <a:hlinkClick r:id="rId6"/>
          </p:cNvPr>
          <p:cNvPicPr>
            <a:picLocks noChangeAspect="1" noChangeArrowheads="1"/>
          </p:cNvPicPr>
          <p:nvPr/>
        </p:nvPicPr>
        <p:blipFill>
          <a:blip r:embed="rId7"/>
          <a:srcRect/>
          <a:stretch>
            <a:fillRect/>
          </a:stretch>
        </p:blipFill>
        <p:spPr bwMode="auto">
          <a:xfrm>
            <a:off x="6020738" y="476250"/>
            <a:ext cx="1430094" cy="1085850"/>
          </a:xfrm>
          <a:prstGeom prst="rect">
            <a:avLst/>
          </a:prstGeom>
          <a:noFill/>
          <a:ln w="9525">
            <a:noFill/>
            <a:miter lim="800000"/>
            <a:headEnd/>
            <a:tailEnd/>
          </a:ln>
        </p:spPr>
      </p:pic>
      <p:pic>
        <p:nvPicPr>
          <p:cNvPr id="18439" name="Picture 10" descr="lord-byron">
            <a:hlinkClick r:id="rId8"/>
          </p:cNvPr>
          <p:cNvPicPr>
            <a:picLocks noChangeAspect="1" noChangeArrowheads="1"/>
          </p:cNvPicPr>
          <p:nvPr/>
        </p:nvPicPr>
        <p:blipFill>
          <a:blip r:embed="rId9"/>
          <a:srcRect/>
          <a:stretch>
            <a:fillRect/>
          </a:stretch>
        </p:blipFill>
        <p:spPr bwMode="auto">
          <a:xfrm>
            <a:off x="9008821" y="3789363"/>
            <a:ext cx="1290573" cy="1104900"/>
          </a:xfrm>
          <a:prstGeom prst="rect">
            <a:avLst/>
          </a:prstGeom>
          <a:noFill/>
          <a:ln w="9525">
            <a:noFill/>
            <a:miter lim="800000"/>
            <a:headEnd/>
            <a:tailEnd/>
          </a:ln>
        </p:spPr>
      </p:pic>
      <p:pic>
        <p:nvPicPr>
          <p:cNvPr id="18440" name="Picture 12" descr="franklin-roosevelt-picture">
            <a:hlinkClick r:id="rId10"/>
          </p:cNvPr>
          <p:cNvPicPr>
            <a:picLocks noChangeAspect="1" noChangeArrowheads="1"/>
          </p:cNvPicPr>
          <p:nvPr/>
        </p:nvPicPr>
        <p:blipFill>
          <a:blip r:embed="rId11"/>
          <a:srcRect/>
          <a:stretch>
            <a:fillRect/>
          </a:stretch>
        </p:blipFill>
        <p:spPr bwMode="auto">
          <a:xfrm>
            <a:off x="8129061" y="5445126"/>
            <a:ext cx="1464975" cy="1247775"/>
          </a:xfrm>
          <a:prstGeom prst="rect">
            <a:avLst/>
          </a:prstGeom>
          <a:noFill/>
          <a:ln w="9525">
            <a:noFill/>
            <a:miter lim="800000"/>
            <a:headEnd/>
            <a:tailEnd/>
          </a:ln>
        </p:spPr>
      </p:pic>
      <p:pic>
        <p:nvPicPr>
          <p:cNvPr id="18441" name="Picture 14" descr="050405_einstein_tongue">
            <a:hlinkClick r:id="rId12"/>
          </p:cNvPr>
          <p:cNvPicPr>
            <a:picLocks noChangeAspect="1" noChangeArrowheads="1"/>
          </p:cNvPicPr>
          <p:nvPr/>
        </p:nvPicPr>
        <p:blipFill>
          <a:blip r:embed="rId13"/>
          <a:srcRect/>
          <a:stretch>
            <a:fillRect/>
          </a:stretch>
        </p:blipFill>
        <p:spPr bwMode="auto">
          <a:xfrm>
            <a:off x="3910475" y="404813"/>
            <a:ext cx="1139425" cy="1162050"/>
          </a:xfrm>
          <a:prstGeom prst="rect">
            <a:avLst/>
          </a:prstGeom>
          <a:noFill/>
          <a:ln w="9525">
            <a:noFill/>
            <a:miter lim="800000"/>
            <a:headEnd/>
            <a:tailEnd/>
          </a:ln>
        </p:spPr>
      </p:pic>
      <p:pic>
        <p:nvPicPr>
          <p:cNvPr id="18442" name="Picture 16" descr="churcill">
            <a:hlinkClick r:id="rId14"/>
          </p:cNvPr>
          <p:cNvPicPr>
            <a:picLocks noChangeAspect="1" noChangeArrowheads="1"/>
          </p:cNvPicPr>
          <p:nvPr/>
        </p:nvPicPr>
        <p:blipFill>
          <a:blip r:embed="rId15"/>
          <a:srcRect/>
          <a:stretch>
            <a:fillRect/>
          </a:stretch>
        </p:blipFill>
        <p:spPr bwMode="auto">
          <a:xfrm>
            <a:off x="482513" y="5445126"/>
            <a:ext cx="1220812" cy="1114425"/>
          </a:xfrm>
          <a:prstGeom prst="rect">
            <a:avLst/>
          </a:prstGeom>
          <a:noFill/>
          <a:ln w="9525">
            <a:noFill/>
            <a:miter lim="800000"/>
            <a:headEnd/>
            <a:tailEnd/>
          </a:ln>
        </p:spPr>
      </p:pic>
      <p:pic>
        <p:nvPicPr>
          <p:cNvPr id="18443" name="Picture 18" descr="319-2-HellenKeller02">
            <a:hlinkClick r:id="rId16"/>
          </p:cNvPr>
          <p:cNvPicPr>
            <a:picLocks noChangeAspect="1" noChangeArrowheads="1"/>
          </p:cNvPicPr>
          <p:nvPr/>
        </p:nvPicPr>
        <p:blipFill>
          <a:blip r:embed="rId17"/>
          <a:srcRect/>
          <a:stretch>
            <a:fillRect/>
          </a:stretch>
        </p:blipFill>
        <p:spPr bwMode="auto">
          <a:xfrm>
            <a:off x="658852" y="333375"/>
            <a:ext cx="1383587" cy="1238250"/>
          </a:xfrm>
          <a:prstGeom prst="rect">
            <a:avLst/>
          </a:prstGeom>
          <a:noFill/>
          <a:ln w="9525">
            <a:noFill/>
            <a:miter lim="800000"/>
            <a:headEnd/>
            <a:tailEnd/>
          </a:ln>
        </p:spPr>
      </p:pic>
      <p:pic>
        <p:nvPicPr>
          <p:cNvPr id="18444" name="Picture 20" descr="_42620783_800mt53200">
            <a:hlinkClick r:id="rId18"/>
          </p:cNvPr>
          <p:cNvPicPr>
            <a:picLocks noChangeAspect="1" noChangeArrowheads="1"/>
          </p:cNvPicPr>
          <p:nvPr/>
        </p:nvPicPr>
        <p:blipFill>
          <a:blip r:embed="rId19"/>
          <a:srcRect/>
          <a:stretch>
            <a:fillRect/>
          </a:stretch>
        </p:blipFill>
        <p:spPr bwMode="auto">
          <a:xfrm>
            <a:off x="3646935" y="5516563"/>
            <a:ext cx="1348707" cy="1104900"/>
          </a:xfrm>
          <a:prstGeom prst="rect">
            <a:avLst/>
          </a:prstGeom>
          <a:noFill/>
          <a:ln w="9525">
            <a:noFill/>
            <a:miter lim="800000"/>
            <a:headEnd/>
            <a:tailEnd/>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b="1" dirty="0" err="1" smtClean="0">
                <a:solidFill>
                  <a:schemeClr val="accent3">
                    <a:lumMod val="75000"/>
                  </a:schemeClr>
                </a:solidFill>
                <a:latin typeface="Garamond" pitchFamily="18" charset="0"/>
              </a:rPr>
              <a:t>Ποιοι</a:t>
            </a:r>
            <a:r>
              <a:rPr lang="en-GB" b="1" dirty="0" smtClean="0">
                <a:solidFill>
                  <a:schemeClr val="accent3">
                    <a:lumMod val="75000"/>
                  </a:schemeClr>
                </a:solidFill>
                <a:latin typeface="Garamond" pitchFamily="18" charset="0"/>
              </a:rPr>
              <a:t> </a:t>
            </a:r>
            <a:r>
              <a:rPr lang="en-GB" b="1" dirty="0" err="1" smtClean="0">
                <a:solidFill>
                  <a:schemeClr val="accent3">
                    <a:lumMod val="75000"/>
                  </a:schemeClr>
                </a:solidFill>
                <a:latin typeface="Garamond" pitchFamily="18" charset="0"/>
              </a:rPr>
              <a:t>κίνδυνοι</a:t>
            </a:r>
            <a:r>
              <a:rPr lang="en-GB" b="1" dirty="0" smtClean="0">
                <a:solidFill>
                  <a:schemeClr val="accent3">
                    <a:lumMod val="75000"/>
                  </a:schemeClr>
                </a:solidFill>
                <a:latin typeface="Garamond" pitchFamily="18" charset="0"/>
              </a:rPr>
              <a:t> </a:t>
            </a:r>
            <a:r>
              <a:rPr lang="en-GB" b="1" dirty="0" err="1" smtClean="0">
                <a:solidFill>
                  <a:schemeClr val="accent3">
                    <a:lumMod val="75000"/>
                  </a:schemeClr>
                </a:solidFill>
                <a:latin typeface="Garamond" pitchFamily="18" charset="0"/>
              </a:rPr>
              <a:t>ενυπάρχουν</a:t>
            </a:r>
            <a:r>
              <a:rPr lang="en-GB" b="1" dirty="0" smtClean="0">
                <a:solidFill>
                  <a:schemeClr val="accent3">
                    <a:lumMod val="75000"/>
                  </a:schemeClr>
                </a:solidFill>
                <a:latin typeface="Garamond" pitchFamily="18" charset="0"/>
              </a:rPr>
              <a:t> </a:t>
            </a:r>
            <a:r>
              <a:rPr lang="en-GB" b="1" dirty="0" err="1" smtClean="0">
                <a:solidFill>
                  <a:schemeClr val="accent3">
                    <a:lumMod val="75000"/>
                  </a:schemeClr>
                </a:solidFill>
                <a:latin typeface="Garamond" pitchFamily="18" charset="0"/>
              </a:rPr>
              <a:t>στην</a:t>
            </a:r>
            <a:r>
              <a:rPr lang="el-GR" b="1" dirty="0" smtClean="0">
                <a:solidFill>
                  <a:schemeClr val="accent3">
                    <a:lumMod val="75000"/>
                  </a:schemeClr>
                </a:solidFill>
                <a:latin typeface="Garamond" pitchFamily="18" charset="0"/>
              </a:rPr>
              <a:t> </a:t>
            </a:r>
            <a:r>
              <a:rPr lang="en-GB" b="1" dirty="0" err="1" smtClean="0">
                <a:solidFill>
                  <a:schemeClr val="accent3">
                    <a:lumMod val="75000"/>
                  </a:schemeClr>
                </a:solidFill>
                <a:latin typeface="Garamond" pitchFamily="18" charset="0"/>
              </a:rPr>
              <a:t>κατηγοριοποίηση</a:t>
            </a:r>
            <a:r>
              <a:rPr lang="en-GB" b="1" dirty="0" smtClean="0">
                <a:solidFill>
                  <a:schemeClr val="accent3">
                    <a:lumMod val="75000"/>
                  </a:schemeClr>
                </a:solidFill>
                <a:latin typeface="Garamond" pitchFamily="18" charset="0"/>
              </a:rPr>
              <a:t> </a:t>
            </a:r>
            <a:r>
              <a:rPr lang="en-GB" b="1" dirty="0" err="1" smtClean="0">
                <a:solidFill>
                  <a:schemeClr val="accent3">
                    <a:lumMod val="75000"/>
                  </a:schemeClr>
                </a:solidFill>
                <a:latin typeface="Garamond" pitchFamily="18" charset="0"/>
              </a:rPr>
              <a:t>των</a:t>
            </a:r>
            <a:r>
              <a:rPr lang="en-GB" b="1" dirty="0" smtClean="0">
                <a:solidFill>
                  <a:schemeClr val="accent3">
                    <a:lumMod val="75000"/>
                  </a:schemeClr>
                </a:solidFill>
                <a:latin typeface="Garamond" pitchFamily="18" charset="0"/>
              </a:rPr>
              <a:t> </a:t>
            </a:r>
            <a:r>
              <a:rPr lang="en-GB" b="1" dirty="0" err="1" smtClean="0">
                <a:solidFill>
                  <a:schemeClr val="accent3">
                    <a:lumMod val="75000"/>
                  </a:schemeClr>
                </a:solidFill>
                <a:latin typeface="Garamond" pitchFamily="18" charset="0"/>
              </a:rPr>
              <a:t>μαθητών</a:t>
            </a:r>
            <a:r>
              <a:rPr lang="en-GB" b="1" dirty="0" smtClean="0">
                <a:solidFill>
                  <a:schemeClr val="accent3">
                    <a:lumMod val="75000"/>
                  </a:schemeClr>
                </a:solidFill>
                <a:latin typeface="Garamond" pitchFamily="18" charset="0"/>
              </a:rPr>
              <a:t>; </a:t>
            </a:r>
            <a:r>
              <a:rPr lang="en-GB" dirty="0" smtClean="0">
                <a:latin typeface="Garamond" pitchFamily="18" charset="0"/>
              </a:rPr>
              <a:t/>
            </a:r>
            <a:br>
              <a:rPr lang="en-GB" dirty="0" smtClean="0">
                <a:latin typeface="Garamond" pitchFamily="18" charset="0"/>
              </a:rPr>
            </a:br>
            <a:endParaRPr lang="el-GR" dirty="0"/>
          </a:p>
        </p:txBody>
      </p:sp>
      <p:sp>
        <p:nvSpPr>
          <p:cNvPr id="3" name="2 - Θέση περιεχομένου"/>
          <p:cNvSpPr>
            <a:spLocks noGrp="1"/>
          </p:cNvSpPr>
          <p:nvPr>
            <p:ph idx="1"/>
          </p:nvPr>
        </p:nvSpPr>
        <p:spPr/>
        <p:txBody>
          <a:bodyPr/>
          <a:lstStyle/>
          <a:p>
            <a:r>
              <a:rPr lang="en-GB" sz="2400" b="1" dirty="0" err="1" smtClean="0">
                <a:solidFill>
                  <a:schemeClr val="accent3">
                    <a:lumMod val="75000"/>
                  </a:schemeClr>
                </a:solidFill>
                <a:latin typeface="Garamond" pitchFamily="18" charset="0"/>
              </a:rPr>
              <a:t>Ετικετοποίηση</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και</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στιγματισμός</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των</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μαθητών</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με</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αναπηρίες</a:t>
            </a:r>
            <a:endParaRPr lang="en-GB" sz="2400" b="1" dirty="0" smtClean="0">
              <a:solidFill>
                <a:schemeClr val="accent3">
                  <a:lumMod val="75000"/>
                </a:schemeClr>
              </a:solidFill>
              <a:latin typeface="Garamond" pitchFamily="18" charset="0"/>
            </a:endParaRPr>
          </a:p>
          <a:p>
            <a:r>
              <a:rPr lang="en-GB" sz="2400" b="1" dirty="0" err="1" smtClean="0">
                <a:solidFill>
                  <a:schemeClr val="accent3">
                    <a:lumMod val="75000"/>
                  </a:schemeClr>
                </a:solidFill>
                <a:latin typeface="Garamond" pitchFamily="18" charset="0"/>
              </a:rPr>
              <a:t>Έμφαση</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στις</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μειονεξίες</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τους</a:t>
            </a:r>
            <a:endParaRPr lang="en-GB" sz="2400" b="1" dirty="0" smtClean="0">
              <a:solidFill>
                <a:schemeClr val="accent3">
                  <a:lumMod val="75000"/>
                </a:schemeClr>
              </a:solidFill>
              <a:latin typeface="Garamond" pitchFamily="18" charset="0"/>
            </a:endParaRPr>
          </a:p>
          <a:p>
            <a:r>
              <a:rPr lang="en-GB" sz="2400" b="1" dirty="0" err="1" smtClean="0">
                <a:solidFill>
                  <a:schemeClr val="accent3">
                    <a:lumMod val="75000"/>
                  </a:schemeClr>
                </a:solidFill>
                <a:latin typeface="Garamond" pitchFamily="18" charset="0"/>
              </a:rPr>
              <a:t>Μειωμένες</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επιδιώξεις</a:t>
            </a:r>
            <a:endParaRPr lang="en-GB" sz="2400" b="1" dirty="0" smtClean="0">
              <a:solidFill>
                <a:schemeClr val="accent3">
                  <a:lumMod val="75000"/>
                </a:schemeClr>
              </a:solidFill>
              <a:latin typeface="Garamond" pitchFamily="18" charset="0"/>
            </a:endParaRPr>
          </a:p>
          <a:p>
            <a:r>
              <a:rPr lang="en-GB" sz="2400" b="1" dirty="0" err="1" smtClean="0">
                <a:solidFill>
                  <a:schemeClr val="accent3">
                    <a:lumMod val="75000"/>
                  </a:schemeClr>
                </a:solidFill>
                <a:latin typeface="Garamond" pitchFamily="18" charset="0"/>
              </a:rPr>
              <a:t>Εκπτωχευμένο</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αναλυτικό</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πρόγραμμα</a:t>
            </a:r>
            <a:endParaRPr lang="en-GB" sz="2400" b="1" dirty="0" smtClean="0">
              <a:solidFill>
                <a:schemeClr val="accent3">
                  <a:lumMod val="75000"/>
                </a:schemeClr>
              </a:solidFill>
              <a:latin typeface="Garamond" pitchFamily="18" charset="0"/>
            </a:endParaRPr>
          </a:p>
          <a:p>
            <a:r>
              <a:rPr lang="en-GB" sz="2400" b="1" dirty="0" err="1" smtClean="0">
                <a:solidFill>
                  <a:schemeClr val="accent3">
                    <a:lumMod val="75000"/>
                  </a:schemeClr>
                </a:solidFill>
                <a:latin typeface="Garamond" pitchFamily="18" charset="0"/>
              </a:rPr>
              <a:t>Πρακτικές</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κανονικοποίησης</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και</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αποκατάστασης</a:t>
            </a:r>
            <a:r>
              <a:rPr lang="el-GR" sz="2400" b="1" dirty="0" smtClean="0">
                <a:solidFill>
                  <a:schemeClr val="accent3">
                    <a:lumMod val="75000"/>
                  </a:schemeClr>
                </a:solidFill>
                <a:latin typeface="Garamond" pitchFamily="18" charset="0"/>
              </a:rPr>
              <a:t>,</a:t>
            </a:r>
            <a:r>
              <a:rPr lang="en-GB" sz="2400" b="1" dirty="0" smtClean="0">
                <a:solidFill>
                  <a:schemeClr val="accent3">
                    <a:lumMod val="75000"/>
                  </a:schemeClr>
                </a:solidFill>
                <a:latin typeface="Garamond" pitchFamily="18" charset="0"/>
              </a:rPr>
              <a:t> </a:t>
            </a:r>
            <a:r>
              <a:rPr lang="el-GR" sz="2400" b="1" dirty="0" smtClean="0">
                <a:solidFill>
                  <a:schemeClr val="accent3">
                    <a:lumMod val="75000"/>
                  </a:schemeClr>
                </a:solidFill>
                <a:latin typeface="Garamond" pitchFamily="18" charset="0"/>
              </a:rPr>
              <a:t>ώ</a:t>
            </a:r>
            <a:r>
              <a:rPr lang="en-GB" sz="2400" b="1" dirty="0" err="1" smtClean="0">
                <a:solidFill>
                  <a:schemeClr val="accent3">
                    <a:lumMod val="75000"/>
                  </a:schemeClr>
                </a:solidFill>
                <a:latin typeface="Garamond" pitchFamily="18" charset="0"/>
              </a:rPr>
              <a:t>στε</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να</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προσεγγίσουν</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αυθ</a:t>
            </a:r>
            <a:r>
              <a:rPr lang="el-GR" sz="2400" b="1" dirty="0" err="1" smtClean="0">
                <a:solidFill>
                  <a:schemeClr val="accent3">
                    <a:lumMod val="75000"/>
                  </a:schemeClr>
                </a:solidFill>
                <a:latin typeface="Garamond" pitchFamily="18" charset="0"/>
              </a:rPr>
              <a:t>αί</a:t>
            </a:r>
            <a:r>
              <a:rPr lang="en-GB" sz="2400" b="1" dirty="0" err="1" smtClean="0">
                <a:solidFill>
                  <a:schemeClr val="accent3">
                    <a:lumMod val="75000"/>
                  </a:schemeClr>
                </a:solidFill>
                <a:latin typeface="Garamond" pitchFamily="18" charset="0"/>
              </a:rPr>
              <a:t>ρετες</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και</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ανυπόστατες</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δομήσεις</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κανονικότητας</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και</a:t>
            </a:r>
            <a:r>
              <a:rPr lang="en-GB" sz="2400" b="1" dirty="0" smtClean="0">
                <a:solidFill>
                  <a:schemeClr val="accent3">
                    <a:lumMod val="75000"/>
                  </a:schemeClr>
                </a:solidFill>
                <a:latin typeface="Garamond" pitchFamily="18" charset="0"/>
              </a:rPr>
              <a:t> </a:t>
            </a:r>
            <a:r>
              <a:rPr lang="en-GB" sz="2400" b="1" dirty="0" err="1" smtClean="0">
                <a:solidFill>
                  <a:schemeClr val="accent3">
                    <a:lumMod val="75000"/>
                  </a:schemeClr>
                </a:solidFill>
                <a:latin typeface="Garamond" pitchFamily="18" charset="0"/>
              </a:rPr>
              <a:t>ομαλότητας</a:t>
            </a:r>
            <a:r>
              <a:rPr lang="en-GB" sz="2400" b="1" dirty="0" smtClean="0">
                <a:solidFill>
                  <a:schemeClr val="accent3">
                    <a:lumMod val="75000"/>
                  </a:schemeClr>
                </a:solidFill>
                <a:latin typeface="Garamond" pitchFamily="18" charset="0"/>
              </a:rPr>
              <a:t> </a:t>
            </a:r>
          </a:p>
          <a:p>
            <a:endParaRPr lang="el-GR" dirty="0"/>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Θέμα1">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Feathered">
      <a:majorFont>
        <a:latin typeface="Century Schoolbook"/>
        <a:ea typeface=""/>
        <a:cs typeface=""/>
      </a:majorFont>
      <a:minorFont>
        <a:latin typeface="Calibr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tint val="0"/>
              <a:shade val="0"/>
              <a:alpha val="0"/>
            </a:scheme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TotalTime>
  <Words>3009</Words>
  <Application>Microsoft Office PowerPoint</Application>
  <PresentationFormat>Προσαρμογή</PresentationFormat>
  <Paragraphs>245</Paragraphs>
  <Slides>56</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56</vt:i4>
      </vt:variant>
    </vt:vector>
  </HeadingPairs>
  <TitlesOfParts>
    <vt:vector size="57" baseType="lpstr">
      <vt:lpstr>Θέμα1</vt:lpstr>
      <vt:lpstr>Παιδιά με Ειδικές Εκπαιδευτικές Ανάγκες ή/και Αναπηρία</vt:lpstr>
      <vt:lpstr>Θεμελιώδη Ζητήματα Ειδικής Αγωγής (φιλοσοφία, σκοπός, επιδιώξεις, ιστορικο-κοινωνική εξέλιξη της ΕΑ)  </vt:lpstr>
      <vt:lpstr>Διαφάνεια 3</vt:lpstr>
      <vt:lpstr>Ερώτηση: Η θεσμική κατοχύρωση εξασφάλισε και στην πράξη την παροχή κατάλληλης και ποιοτικής εκπαίδευσης;</vt:lpstr>
      <vt:lpstr>Έμφαση στην Παθολογία:</vt:lpstr>
      <vt:lpstr>Κριτική…</vt:lpstr>
      <vt:lpstr>Κριτική…</vt:lpstr>
      <vt:lpstr>Διαφάνεια 8</vt:lpstr>
      <vt:lpstr>Ποιοι κίνδυνοι ενυπάρχουν στην κατηγοριοποίηση των μαθητών;  </vt:lpstr>
      <vt:lpstr>Διαφάνεια 10</vt:lpstr>
      <vt:lpstr>Κριτική του ιατρικού και φιλανθρωπικού μοντέλου ξεχωριστής εκπαίδευσης</vt:lpstr>
      <vt:lpstr>Διαφάνεια 12</vt:lpstr>
      <vt:lpstr>Αντίθεση μεταξύ ιατρικού και κοινωνικού μοντέλου Τα οφέλη του ιατρικού μοντέλου περιλαμβάνουν: </vt:lpstr>
      <vt:lpstr>Τα αρνητικά του ιατρικού μοντέλου </vt:lpstr>
      <vt:lpstr>Τα θετικά του κοινωνικού μοντέλου: </vt:lpstr>
      <vt:lpstr>Τα αρνητικά του κοινωνικού μοντέλου.</vt:lpstr>
      <vt:lpstr>Που οδήγησαν οι παραπάνω θεωρητικές ζυμώσεις και αλλαγές;</vt:lpstr>
      <vt:lpstr>Διαφάνεια 18</vt:lpstr>
      <vt:lpstr>Διαφάνεια 19</vt:lpstr>
      <vt:lpstr>Διαφάνεια 20</vt:lpstr>
      <vt:lpstr>Επομένως</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ΚΕΣΥ</vt:lpstr>
      <vt:lpstr>Σχολικές Μονάδες Ειδικής Αγωγής &amp; Εκπαίδευσης   (ΣΜΕΑΕ)</vt:lpstr>
      <vt:lpstr>Ωστόσο…</vt:lpstr>
      <vt:lpstr>Διαφάνεια 33</vt:lpstr>
      <vt:lpstr>Η ειδική εκπαίδευση ως παρέμβαση</vt:lpstr>
      <vt:lpstr>Προληπτική παρέμβαση</vt:lpstr>
      <vt:lpstr>Διορθωτική παρέμβαση</vt:lpstr>
      <vt:lpstr>Αντισταθμιστική παρέμβαση</vt:lpstr>
      <vt:lpstr>Στην ελληνική πραγματικότητα</vt:lpstr>
      <vt:lpstr>Διαφάνεια 39</vt:lpstr>
      <vt:lpstr>Διαφάνεια 40</vt:lpstr>
      <vt:lpstr>Τι πρέπει να γίνει</vt:lpstr>
      <vt:lpstr>Γεφύρωση του Χάσματος μεταξύ Έρευνας και Πράξης </vt:lpstr>
      <vt:lpstr>Διαφάνεια 43</vt:lpstr>
      <vt:lpstr> Η νοητική καθυστέρηση είναι  μία δυσλειτουργία, η οποία χαρακτηρίζεται  από σημαντικούς περιορισμούς</vt:lpstr>
      <vt:lpstr> Προβλήματα  ακοής</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Συμπερασματικά…</vt:lpstr>
      <vt:lpstr>Διαφάνεια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Ειδική Αγωγή και Εκπαίδευση</dc:title>
  <dc:creator>lefki</dc:creator>
  <cp:lastModifiedBy>Νικος</cp:lastModifiedBy>
  <cp:revision>43</cp:revision>
  <dcterms:created xsi:type="dcterms:W3CDTF">2019-10-01T16:11:40Z</dcterms:created>
  <dcterms:modified xsi:type="dcterms:W3CDTF">2019-10-06T19:44:40Z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2012-11-21T00:00:00Z</vt:filetime>
  </property>
  <property fmtid="{D5CDD505-2E9C-101B-9397-08002B2CF9AE}" pid="3" name="Creator">
    <vt:lpwstr>Microsoft® Office PowerPoint® 2007</vt:lpwstr>
  </property>
  <property fmtid="{D5CDD505-2E9C-101B-9397-08002B2CF9AE}" pid="4" name="LastSaved">
    <vt:filetime>2019-10-01T00:00:00Z</vt:filetime>
  </property>
</Properties>
</file>