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0" r:id="rId20"/>
    <p:sldId id="279" r:id="rId21"/>
    <p:sldId id="277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3.wmf"/><Relationship Id="rId1" Type="http://schemas.openxmlformats.org/officeDocument/2006/relationships/image" Target="../media/image34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E97A0-99CA-4EF2-BC60-1128F2B0979A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14C4E-FDC5-475F-998A-113A34AF40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78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67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9149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266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030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EA1E-AF8A-48C8-A528-3A9862BE0B09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3F08-A0D9-4FA8-BF55-8D5D57A645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419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EA1E-AF8A-48C8-A528-3A9862BE0B09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3F08-A0D9-4FA8-BF55-8D5D57A645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39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EA1E-AF8A-48C8-A528-3A9862BE0B09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3F08-A0D9-4FA8-BF55-8D5D57A645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79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53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95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7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13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9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94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0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7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EA1E-AF8A-48C8-A528-3A9862BE0B09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3F08-A0D9-4FA8-BF55-8D5D57A645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383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4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0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4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EA1E-AF8A-48C8-A528-3A9862BE0B09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3F08-A0D9-4FA8-BF55-8D5D57A645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00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EA1E-AF8A-48C8-A528-3A9862BE0B09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3F08-A0D9-4FA8-BF55-8D5D57A645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726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EA1E-AF8A-48C8-A528-3A9862BE0B09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3F08-A0D9-4FA8-BF55-8D5D57A645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72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EA1E-AF8A-48C8-A528-3A9862BE0B09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3F08-A0D9-4FA8-BF55-8D5D57A645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296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EA1E-AF8A-48C8-A528-3A9862BE0B09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3F08-A0D9-4FA8-BF55-8D5D57A645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96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EA1E-AF8A-48C8-A528-3A9862BE0B09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3F08-A0D9-4FA8-BF55-8D5D57A645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245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EA1E-AF8A-48C8-A528-3A9862BE0B09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3F08-A0D9-4FA8-BF55-8D5D57A645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7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5EA1E-AF8A-48C8-A528-3A9862BE0B09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53F08-A0D9-4FA8-BF55-8D5D57A645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001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9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4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46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8.bin"/><Relationship Id="rId21" Type="http://schemas.openxmlformats.org/officeDocument/2006/relationships/image" Target="../media/image31.wmf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2.bin"/><Relationship Id="rId24" Type="http://schemas.openxmlformats.org/officeDocument/2006/relationships/oleObject" Target="../embeddings/oleObject29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image" Target="../media/image26.wmf"/><Relationship Id="rId19" Type="http://schemas.openxmlformats.org/officeDocument/2006/relationships/image" Target="../media/image30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400" b="1" dirty="0" smtClean="0">
                <a:latin typeface="+mn-lt"/>
              </a:rPr>
              <a:t>Κλασσική Μηχανική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5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	</a:t>
            </a:r>
            <a:r>
              <a:rPr lang="el-GR" sz="2800" dirty="0" smtClean="0"/>
              <a:t>Μη Αδρανειακά </a:t>
            </a:r>
            <a:r>
              <a:rPr lang="el-GR" sz="2800" dirty="0"/>
              <a:t>Σ</a:t>
            </a:r>
            <a:r>
              <a:rPr lang="el-GR" sz="2800" dirty="0" smtClean="0"/>
              <a:t>υστήματα Αναφοράς</a:t>
            </a:r>
          </a:p>
          <a:p>
            <a:endParaRPr lang="en-US" sz="2800" dirty="0"/>
          </a:p>
          <a:p>
            <a:r>
              <a:rPr lang="el-GR" sz="2800" dirty="0"/>
              <a:t>Βασίλειος </a:t>
            </a:r>
            <a:r>
              <a:rPr lang="el-GR" sz="2800" dirty="0" err="1"/>
              <a:t>Λουκόπουλος</a:t>
            </a:r>
            <a:r>
              <a:rPr lang="el-GR" sz="2800" dirty="0"/>
              <a:t>, Επίκουρος Καθηγητής</a:t>
            </a:r>
          </a:p>
          <a:p>
            <a:r>
              <a:rPr lang="el-GR" sz="2800" dirty="0"/>
              <a:t>Τμήμα Φυσικής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7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0" y="5591696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9"/>
            <a:ext cx="4437830" cy="9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Στρεφόμενο σύστημα αναφοράς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6</a:t>
            </a:r>
            <a:r>
              <a:rPr lang="el-GR" b="1" dirty="0" smtClean="0">
                <a:latin typeface="+mn-lt"/>
              </a:rPr>
              <a:t>)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Θεωρούμε διάνυσμα </a:t>
            </a:r>
            <a:r>
              <a:rPr lang="en-US" b="1" dirty="0" smtClean="0"/>
              <a:t>A</a:t>
            </a:r>
            <a:r>
              <a:rPr lang="el-GR" dirty="0" smtClean="0"/>
              <a:t>, </a:t>
            </a:r>
            <a:r>
              <a:rPr lang="el-GR" dirty="0"/>
              <a:t>το οποίο μεταβάλλεται με τον χρόνο. Οι εκφράσεις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l-GR" dirty="0" smtClean="0"/>
              <a:t>στα </a:t>
            </a:r>
            <a:r>
              <a:rPr lang="el-GR" dirty="0"/>
              <a:t>δύο συστήματα είναι: Στο στρεφόμενο σύστημα </a:t>
            </a:r>
            <a:r>
              <a:rPr lang="en-US" dirty="0" smtClean="0"/>
              <a:t>    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l-GR" dirty="0"/>
              <a:t>και στο ακίνητο </a:t>
            </a:r>
            <a:r>
              <a:rPr lang="el-GR" dirty="0" smtClean="0"/>
              <a:t>σύστημα</a:t>
            </a:r>
            <a:r>
              <a:rPr lang="en-US" dirty="0" smtClean="0"/>
              <a:t>       :</a:t>
            </a:r>
            <a:r>
              <a:rPr lang="el-GR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337480" y="22382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198322"/>
              </p:ext>
            </p:extLst>
          </p:nvPr>
        </p:nvGraphicFramePr>
        <p:xfrm>
          <a:off x="5691115" y="2650841"/>
          <a:ext cx="273985" cy="3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r:id="rId3" imgW="114151" imgH="152202" progId="Equation.3">
                  <p:embed/>
                </p:oleObj>
              </mc:Choice>
              <mc:Fallback>
                <p:oleObj r:id="rId3" imgW="114151" imgH="15220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15" y="2650841"/>
                        <a:ext cx="273985" cy="365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396474"/>
              </p:ext>
            </p:extLst>
          </p:nvPr>
        </p:nvGraphicFramePr>
        <p:xfrm>
          <a:off x="4694830" y="4064651"/>
          <a:ext cx="438025" cy="51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r:id="rId5" imgW="164957" imgH="190335" progId="Equation.3">
                  <p:embed/>
                </p:oleObj>
              </mc:Choice>
              <mc:Fallback>
                <p:oleObj r:id="rId5" imgW="164957" imgH="190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830" y="4064651"/>
                        <a:ext cx="438025" cy="515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720973"/>
              </p:ext>
            </p:extLst>
          </p:nvPr>
        </p:nvGraphicFramePr>
        <p:xfrm>
          <a:off x="3381916" y="3428761"/>
          <a:ext cx="2380168" cy="436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r:id="rId7" imgW="1040948" imgH="190417" progId="Equation.3">
                  <p:embed/>
                </p:oleObj>
              </mc:Choice>
              <mc:Fallback>
                <p:oleObj r:id="rId7" imgW="1040948" imgH="19041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916" y="3428761"/>
                        <a:ext cx="2380168" cy="436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027745"/>
              </p:ext>
            </p:extLst>
          </p:nvPr>
        </p:nvGraphicFramePr>
        <p:xfrm>
          <a:off x="3005919" y="5056016"/>
          <a:ext cx="3132162" cy="46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r:id="rId9" imgW="1282700" imgH="190500" progId="Equation.3">
                  <p:embed/>
                </p:oleObj>
              </mc:Choice>
              <mc:Fallback>
                <p:oleObj r:id="rId9" imgW="1282700" imgH="190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919" y="5056016"/>
                        <a:ext cx="3132162" cy="464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12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Στρεφόμενο σύστημα αναφοράς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7</a:t>
            </a:r>
            <a:r>
              <a:rPr lang="el-GR" b="1" dirty="0" smtClean="0">
                <a:latin typeface="+mn-lt"/>
              </a:rPr>
              <a:t>)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Ύστερα από πράξεις προκύπτει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l-GR" dirty="0"/>
              <a:t>Αν το σύστημα </a:t>
            </a:r>
            <a:r>
              <a:rPr lang="en-US" dirty="0"/>
              <a:t>S</a:t>
            </a:r>
            <a:r>
              <a:rPr lang="el-GR" dirty="0" smtClean="0"/>
              <a:t> εκτελεί </a:t>
            </a:r>
            <a:r>
              <a:rPr lang="el-GR" dirty="0"/>
              <a:t>και μεταφορική κίνηση ,η κίνηση του συστήματος </a:t>
            </a:r>
            <a:r>
              <a:rPr lang="en-US" dirty="0" smtClean="0"/>
              <a:t>S</a:t>
            </a:r>
            <a:r>
              <a:rPr lang="el-GR" dirty="0" smtClean="0"/>
              <a:t> δεν </a:t>
            </a:r>
            <a:r>
              <a:rPr lang="el-GR" dirty="0"/>
              <a:t>συνεπάγεται μεταβολή στα </a:t>
            </a:r>
            <a:r>
              <a:rPr lang="el-GR" dirty="0" err="1"/>
              <a:t>μοναδιαία</a:t>
            </a:r>
            <a:r>
              <a:rPr lang="el-GR" dirty="0"/>
              <a:t> </a:t>
            </a:r>
            <a:r>
              <a:rPr lang="el-GR" dirty="0" smtClean="0"/>
              <a:t>διανύσματα</a:t>
            </a:r>
            <a:r>
              <a:rPr lang="en-US" dirty="0" smtClean="0"/>
              <a:t>       </a:t>
            </a:r>
            <a:r>
              <a:rPr lang="el-GR" dirty="0" smtClean="0"/>
              <a:t>  </a:t>
            </a:r>
            <a:r>
              <a:rPr lang="el-GR" dirty="0"/>
              <a:t>. Επομένως οι μεταβολές του </a:t>
            </a:r>
            <a:r>
              <a:rPr lang="el-GR" dirty="0" smtClean="0"/>
              <a:t>διανύσματος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l-GR" dirty="0" smtClean="0"/>
              <a:t> ως </a:t>
            </a:r>
            <a:r>
              <a:rPr lang="el-GR" dirty="0"/>
              <a:t>προς το ακίνητο </a:t>
            </a:r>
            <a:r>
              <a:rPr lang="el-GR" dirty="0" smtClean="0"/>
              <a:t>σύστημα</a:t>
            </a:r>
            <a:r>
              <a:rPr lang="en-US" dirty="0" smtClean="0"/>
              <a:t>     </a:t>
            </a:r>
            <a:r>
              <a:rPr lang="el-GR" dirty="0" smtClean="0"/>
              <a:t>οφείλονται </a:t>
            </a:r>
            <a:r>
              <a:rPr lang="el-GR" dirty="0"/>
              <a:t>στην μεταβολή του </a:t>
            </a:r>
            <a:r>
              <a:rPr lang="en-US" b="1" dirty="0" smtClean="0"/>
              <a:t>A</a:t>
            </a:r>
            <a:r>
              <a:rPr lang="el-GR" b="1" dirty="0" smtClean="0"/>
              <a:t> </a:t>
            </a:r>
            <a:r>
              <a:rPr lang="el-GR" dirty="0" smtClean="0"/>
              <a:t>ως </a:t>
            </a:r>
            <a:r>
              <a:rPr lang="el-GR" dirty="0"/>
              <a:t>προς το σύστημα </a:t>
            </a:r>
            <a:r>
              <a:rPr lang="en-US" dirty="0" smtClean="0"/>
              <a:t>  </a:t>
            </a:r>
            <a:r>
              <a:rPr lang="el-GR" dirty="0" smtClean="0"/>
              <a:t>  </a:t>
            </a:r>
            <a:r>
              <a:rPr lang="el-GR" dirty="0"/>
              <a:t>και στην περιστροφή του </a:t>
            </a:r>
            <a:r>
              <a:rPr lang="en-US" dirty="0" smtClean="0"/>
              <a:t>  </a:t>
            </a:r>
            <a:r>
              <a:rPr lang="el-GR" dirty="0" smtClean="0"/>
              <a:t>  </a:t>
            </a:r>
            <a:r>
              <a:rPr lang="el-GR" dirty="0"/>
              <a:t>ως προς το </a:t>
            </a:r>
            <a:r>
              <a:rPr lang="el-GR" dirty="0" smtClean="0"/>
              <a:t>σημείο</a:t>
            </a:r>
            <a:r>
              <a:rPr lang="en-US" dirty="0" smtClean="0"/>
              <a:t> O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6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228689"/>
              </p:ext>
            </p:extLst>
          </p:nvPr>
        </p:nvGraphicFramePr>
        <p:xfrm>
          <a:off x="1091820" y="2770496"/>
          <a:ext cx="7315201" cy="9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r:id="rId3" imgW="3695700" imgH="406400" progId="Equation.3">
                  <p:embed/>
                </p:oleObj>
              </mc:Choice>
              <mc:Fallback>
                <p:oleObj r:id="rId3" imgW="3695700" imgH="406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820" y="2770496"/>
                        <a:ext cx="7315201" cy="9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386698"/>
              </p:ext>
            </p:extLst>
          </p:nvPr>
        </p:nvGraphicFramePr>
        <p:xfrm>
          <a:off x="4749420" y="4385712"/>
          <a:ext cx="586854" cy="38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r:id="rId5" imgW="291847" imgH="177646" progId="Equation.3">
                  <p:embed/>
                </p:oleObj>
              </mc:Choice>
              <mc:Fallback>
                <p:oleObj r:id="rId5" imgW="291847" imgH="1776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420" y="4385712"/>
                        <a:ext cx="586854" cy="386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279533"/>
              </p:ext>
            </p:extLst>
          </p:nvPr>
        </p:nvGraphicFramePr>
        <p:xfrm>
          <a:off x="2183642" y="4954136"/>
          <a:ext cx="313899" cy="369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r:id="rId7" imgW="164957" imgH="190335" progId="Equation.3">
                  <p:embed/>
                </p:oleObj>
              </mc:Choice>
              <mc:Fallback>
                <p:oleObj r:id="rId7" imgW="164957" imgH="1903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642" y="4954136"/>
                        <a:ext cx="313899" cy="3692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396792"/>
              </p:ext>
            </p:extLst>
          </p:nvPr>
        </p:nvGraphicFramePr>
        <p:xfrm>
          <a:off x="2593075" y="5235120"/>
          <a:ext cx="259308" cy="347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r:id="rId9" imgW="114151" imgH="152202" progId="Equation.3">
                  <p:embed/>
                </p:oleObj>
              </mc:Choice>
              <mc:Fallback>
                <p:oleObj r:id="rId9" imgW="114151" imgH="15220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075" y="5235120"/>
                        <a:ext cx="259308" cy="347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285263"/>
              </p:ext>
            </p:extLst>
          </p:nvPr>
        </p:nvGraphicFramePr>
        <p:xfrm>
          <a:off x="6332561" y="5235120"/>
          <a:ext cx="348019" cy="347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r:id="rId11" imgW="114151" imgH="152202" progId="Equation.3">
                  <p:embed/>
                </p:oleObj>
              </mc:Choice>
              <mc:Fallback>
                <p:oleObj r:id="rId11" imgW="114151" imgH="15220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561" y="5235120"/>
                        <a:ext cx="348019" cy="347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93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Απόλυτη και σχετική </a:t>
            </a:r>
            <a:r>
              <a:rPr lang="el-GR" b="1" dirty="0" smtClean="0">
                <a:latin typeface="+mn-lt"/>
              </a:rPr>
              <a:t>ταχύτητα</a:t>
            </a:r>
            <a:r>
              <a:rPr lang="en-US" b="1" dirty="0" smtClean="0">
                <a:latin typeface="+mn-lt"/>
              </a:rPr>
              <a:t> (1)</a:t>
            </a:r>
            <a:br>
              <a:rPr lang="en-US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 το παραπάνω σχήμα προκύπτει ότι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l-GR" dirty="0" err="1"/>
              <a:t>Παραγωγίζοντας</a:t>
            </a:r>
            <a:r>
              <a:rPr lang="el-GR" dirty="0"/>
              <a:t> την τελευταία σχέση ως προς τον </a:t>
            </a:r>
            <a:r>
              <a:rPr lang="el-GR" dirty="0" smtClean="0"/>
              <a:t>χρόνο</a:t>
            </a:r>
            <a:r>
              <a:rPr lang="en-US" dirty="0" smtClean="0"/>
              <a:t>, </a:t>
            </a:r>
            <a:r>
              <a:rPr lang="el-GR" dirty="0" smtClean="0"/>
              <a:t>έχουμε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10893"/>
              </p:ext>
            </p:extLst>
          </p:nvPr>
        </p:nvGraphicFramePr>
        <p:xfrm>
          <a:off x="1624084" y="2651990"/>
          <a:ext cx="1165328" cy="364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Εξίσωση" r:id="rId3" imgW="609336" imgH="190417" progId="Equation.3">
                  <p:embed/>
                </p:oleObj>
              </mc:Choice>
              <mc:Fallback>
                <p:oleObj name="Εξίσωση" r:id="rId3" imgW="609336" imgH="19041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84" y="2651990"/>
                        <a:ext cx="1165328" cy="364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055427"/>
              </p:ext>
            </p:extLst>
          </p:nvPr>
        </p:nvGraphicFramePr>
        <p:xfrm>
          <a:off x="4675994" y="2651990"/>
          <a:ext cx="1342670" cy="386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Εξίσωση" r:id="rId5" imgW="634725" imgH="190417" progId="Equation.3">
                  <p:embed/>
                </p:oleObj>
              </mc:Choice>
              <mc:Fallback>
                <p:oleObj name="Εξίσωση" r:id="rId5" imgW="634725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994" y="2651990"/>
                        <a:ext cx="1342670" cy="3867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Δεξιό βέλος 7"/>
          <p:cNvSpPr/>
          <p:nvPr/>
        </p:nvSpPr>
        <p:spPr>
          <a:xfrm>
            <a:off x="3330055" y="2711242"/>
            <a:ext cx="573206" cy="24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61286"/>
              </p:ext>
            </p:extLst>
          </p:nvPr>
        </p:nvGraphicFramePr>
        <p:xfrm>
          <a:off x="1785541" y="4708478"/>
          <a:ext cx="5568286" cy="90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r:id="rId7" imgW="3238500" imgH="431800" progId="Equation.3">
                  <p:embed/>
                </p:oleObj>
              </mc:Choice>
              <mc:Fallback>
                <p:oleObj r:id="rId7" imgW="32385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541" y="4708478"/>
                        <a:ext cx="5568286" cy="900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773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Απόλυτη και σχετική ταχύτητα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2</a:t>
            </a:r>
            <a:r>
              <a:rPr lang="el-GR" b="1" dirty="0" smtClean="0">
                <a:latin typeface="+mn-lt"/>
              </a:rPr>
              <a:t>)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Όπου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l-GR" dirty="0"/>
              <a:t>είναι η σχετική ταχύτητα του υλικού σημείου ως προς την </a:t>
            </a:r>
            <a:r>
              <a:rPr lang="el-GR" dirty="0" smtClean="0"/>
              <a:t>αρχή</a:t>
            </a:r>
            <a:r>
              <a:rPr lang="en-US" dirty="0" smtClean="0"/>
              <a:t> O </a:t>
            </a:r>
            <a:r>
              <a:rPr lang="el-GR" dirty="0" smtClean="0"/>
              <a:t>του </a:t>
            </a:r>
            <a:r>
              <a:rPr lang="el-GR" dirty="0"/>
              <a:t>μη αδρανειακού </a:t>
            </a:r>
            <a:r>
              <a:rPr lang="el-GR" dirty="0" smtClean="0"/>
              <a:t>συστήματος</a:t>
            </a:r>
            <a:r>
              <a:rPr lang="en-US" dirty="0" smtClean="0"/>
              <a:t> S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Με κατάλληλες τροποποιήσεις η παραπάνω σχέση γράφεται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96624"/>
              </p:ext>
            </p:extLst>
          </p:nvPr>
        </p:nvGraphicFramePr>
        <p:xfrm>
          <a:off x="3657600" y="2482337"/>
          <a:ext cx="1828800" cy="92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r:id="rId3" imgW="748975" imgH="380835" progId="Equation.3">
                  <p:embed/>
                </p:oleObj>
              </mc:Choice>
              <mc:Fallback>
                <p:oleObj r:id="rId3" imgW="748975" imgH="38083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482337"/>
                        <a:ext cx="1828800" cy="92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645123"/>
              </p:ext>
            </p:extLst>
          </p:nvPr>
        </p:nvGraphicFramePr>
        <p:xfrm>
          <a:off x="2893325" y="5805607"/>
          <a:ext cx="3644467" cy="742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r:id="rId5" imgW="2005729" imgH="406224" progId="Equation.3">
                  <p:embed/>
                </p:oleObj>
              </mc:Choice>
              <mc:Fallback>
                <p:oleObj r:id="rId5" imgW="2005729" imgH="4062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325" y="5805607"/>
                        <a:ext cx="3644467" cy="742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577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Απόλυτη και σχετική ταχύτητα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3</a:t>
            </a:r>
            <a:r>
              <a:rPr lang="el-GR" b="1" dirty="0" smtClean="0">
                <a:latin typeface="+mn-lt"/>
              </a:rPr>
              <a:t>)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754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Η </a:t>
            </a:r>
            <a:r>
              <a:rPr lang="el-GR" dirty="0" smtClean="0"/>
              <a:t>ταχύτητα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/>
              <a:t>λέγεται μετοχική ταχύτητα του </a:t>
            </a:r>
            <a:r>
              <a:rPr lang="el-GR" dirty="0" smtClean="0"/>
              <a:t>σημείου</a:t>
            </a:r>
            <a:r>
              <a:rPr lang="en-US" dirty="0" smtClean="0"/>
              <a:t> P</a:t>
            </a:r>
            <a:r>
              <a:rPr lang="en-US" dirty="0"/>
              <a:t> </a:t>
            </a:r>
            <a:r>
              <a:rPr lang="el-GR" dirty="0" smtClean="0"/>
              <a:t>και </a:t>
            </a:r>
            <a:r>
              <a:rPr lang="el-GR" dirty="0"/>
              <a:t>οφείλεται στο γεγονός ότι το σημείο </a:t>
            </a:r>
            <a:r>
              <a:rPr lang="en-US" dirty="0" smtClean="0"/>
              <a:t>P</a:t>
            </a:r>
            <a:r>
              <a:rPr lang="el-GR" dirty="0" smtClean="0"/>
              <a:t> είναι </a:t>
            </a:r>
            <a:r>
              <a:rPr lang="el-GR" dirty="0"/>
              <a:t>σταθερά συνδεδεμένο με το σύστημα αναφοράς </a:t>
            </a:r>
            <a:r>
              <a:rPr lang="en-US" dirty="0" smtClean="0"/>
              <a:t>S</a:t>
            </a:r>
            <a:r>
              <a:rPr lang="el-GR" dirty="0" smtClean="0"/>
              <a:t>, </a:t>
            </a:r>
            <a:r>
              <a:rPr lang="el-GR" dirty="0"/>
              <a:t>άρα συμμετέχει των δύο κινήσεων αυτού, της κινήσεως με ταχύτητα  </a:t>
            </a:r>
            <a:r>
              <a:rPr lang="en-US" dirty="0" smtClean="0"/>
              <a:t>   </a:t>
            </a:r>
            <a:r>
              <a:rPr lang="el-GR" dirty="0" smtClean="0"/>
              <a:t> </a:t>
            </a:r>
            <a:r>
              <a:rPr lang="el-GR" dirty="0"/>
              <a:t>και της περιστροφικής, με γωνιακή </a:t>
            </a:r>
            <a:r>
              <a:rPr lang="el-GR" dirty="0" smtClean="0"/>
              <a:t>ταχύτητα</a:t>
            </a:r>
            <a:r>
              <a:rPr lang="en-US" dirty="0" smtClean="0"/>
              <a:t> </a:t>
            </a:r>
            <a:r>
              <a:rPr lang="el-GR" dirty="0" smtClean="0"/>
              <a:t>  </a:t>
            </a:r>
            <a:r>
              <a:rPr lang="el-GR" dirty="0"/>
              <a:t>. Τέλος η </a:t>
            </a:r>
            <a:r>
              <a:rPr lang="el-GR" dirty="0" smtClean="0"/>
              <a:t>ταχύτητα</a:t>
            </a:r>
            <a:r>
              <a:rPr lang="en-US" dirty="0" smtClean="0"/>
              <a:t>  </a:t>
            </a:r>
            <a:r>
              <a:rPr lang="el-GR" dirty="0" smtClean="0"/>
              <a:t>   </a:t>
            </a:r>
            <a:r>
              <a:rPr lang="el-GR" dirty="0"/>
              <a:t>του υλικού σημείου ως προς το αδρανειακό σύστημα αναφοράς καλείται απόλυτη ταχύτητα του κινητού.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32036"/>
              </p:ext>
            </p:extLst>
          </p:nvPr>
        </p:nvGraphicFramePr>
        <p:xfrm>
          <a:off x="3590844" y="2483892"/>
          <a:ext cx="1961718" cy="518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r:id="rId3" imgW="825142" imgH="215806" progId="Equation.3">
                  <p:embed/>
                </p:oleObj>
              </mc:Choice>
              <mc:Fallback>
                <p:oleObj r:id="rId3" imgW="825142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844" y="2483892"/>
                        <a:ext cx="1961718" cy="5186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20179"/>
              </p:ext>
            </p:extLst>
          </p:nvPr>
        </p:nvGraphicFramePr>
        <p:xfrm>
          <a:off x="2620370" y="4599579"/>
          <a:ext cx="341194" cy="35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Εξίσωση" r:id="rId5" imgW="177646" imgH="190335" progId="Equation.3">
                  <p:embed/>
                </p:oleObj>
              </mc:Choice>
              <mc:Fallback>
                <p:oleObj name="Εξίσωση" r:id="rId5" imgW="177646" imgH="190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370" y="4599579"/>
                        <a:ext cx="341194" cy="359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42340"/>
              </p:ext>
            </p:extLst>
          </p:nvPr>
        </p:nvGraphicFramePr>
        <p:xfrm>
          <a:off x="2084538" y="5026969"/>
          <a:ext cx="276525" cy="239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Εξίσωση" r:id="rId7" imgW="139518" imgH="126835" progId="Equation.3">
                  <p:embed/>
                </p:oleObj>
              </mc:Choice>
              <mc:Fallback>
                <p:oleObj name="Εξίσωση" r:id="rId7" imgW="139518" imgH="1268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538" y="5026969"/>
                        <a:ext cx="276525" cy="2396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833125"/>
              </p:ext>
            </p:extLst>
          </p:nvPr>
        </p:nvGraphicFramePr>
        <p:xfrm>
          <a:off x="5064994" y="5026969"/>
          <a:ext cx="248808" cy="269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Εξίσωση" r:id="rId9" imgW="114102" imgH="126780" progId="Equation.3">
                  <p:embed/>
                </p:oleObj>
              </mc:Choice>
              <mc:Fallback>
                <p:oleObj name="Εξίσωση" r:id="rId9" imgW="114102" imgH="1267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994" y="5026969"/>
                        <a:ext cx="248808" cy="2695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30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latin typeface="+mn-lt"/>
              </a:rPr>
              <a:t>Απόλυτη και σχετική </a:t>
            </a:r>
            <a:r>
              <a:rPr lang="el-GR" b="1" dirty="0" smtClean="0">
                <a:latin typeface="+mn-lt"/>
              </a:rPr>
              <a:t>επιτάχυνση</a:t>
            </a:r>
            <a:r>
              <a:rPr lang="en-US" b="1" dirty="0" smtClean="0">
                <a:latin typeface="+mn-lt"/>
              </a:rPr>
              <a:t> </a:t>
            </a:r>
            <a:br>
              <a:rPr lang="en-US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300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Ισχύει η σχέση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Η μετοχική επιτάχυνση δίνεται από τη σχέση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/>
              <a:t>όπου </a:t>
            </a:r>
            <a:r>
              <a:rPr lang="en-US" dirty="0" smtClean="0"/>
              <a:t>     </a:t>
            </a:r>
            <a:r>
              <a:rPr lang="el-GR" dirty="0" smtClean="0"/>
              <a:t>  </a:t>
            </a:r>
            <a:r>
              <a:rPr lang="el-GR" dirty="0"/>
              <a:t>είναι η επιτάχυνση της αρχής </a:t>
            </a:r>
            <a:r>
              <a:rPr lang="en-US" dirty="0" smtClean="0"/>
              <a:t>O</a:t>
            </a:r>
            <a:r>
              <a:rPr lang="el-GR" dirty="0" smtClean="0"/>
              <a:t> του </a:t>
            </a:r>
            <a:r>
              <a:rPr lang="el-GR" dirty="0"/>
              <a:t>μη αδρανειακού συστήματος ως προς την αρχή </a:t>
            </a:r>
            <a:r>
              <a:rPr lang="el-GR" dirty="0" smtClean="0"/>
              <a:t>Ω </a:t>
            </a:r>
            <a:r>
              <a:rPr lang="el-GR" dirty="0"/>
              <a:t>του αδρανειακού. Τέλος η </a:t>
            </a:r>
            <a:r>
              <a:rPr lang="el-GR" dirty="0" smtClean="0"/>
              <a:t>επιτάχυνση      </a:t>
            </a:r>
            <a:r>
              <a:rPr lang="el-GR" dirty="0"/>
              <a:t>ως προς το αδρανειακό σύστημα αναφοράς καλείται απόλυτη επιτάχυνση του κινητού ενώ   </a:t>
            </a:r>
            <a:r>
              <a:rPr lang="el-GR" dirty="0" smtClean="0"/>
              <a:t>           είναι </a:t>
            </a:r>
            <a:r>
              <a:rPr lang="el-GR" dirty="0"/>
              <a:t>η σχετική επιτάχυνση του κινητού ως προς το μη αδρανειακό σύστημα αναφοράς.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310177"/>
              </p:ext>
            </p:extLst>
          </p:nvPr>
        </p:nvGraphicFramePr>
        <p:xfrm>
          <a:off x="2347413" y="2346261"/>
          <a:ext cx="4449171" cy="43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r:id="rId3" imgW="2209800" imgH="190500" progId="Equation.3">
                  <p:embed/>
                </p:oleObj>
              </mc:Choice>
              <mc:Fallback>
                <p:oleObj r:id="rId3" imgW="2209800" imgH="190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413" y="2346261"/>
                        <a:ext cx="4449171" cy="432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878326"/>
              </p:ext>
            </p:extLst>
          </p:nvPr>
        </p:nvGraphicFramePr>
        <p:xfrm>
          <a:off x="2859502" y="3496327"/>
          <a:ext cx="3424994" cy="504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r:id="rId5" imgW="1485255" imgH="215806" progId="Equation.3">
                  <p:embed/>
                </p:oleObj>
              </mc:Choice>
              <mc:Fallback>
                <p:oleObj r:id="rId5" imgW="1485255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502" y="3496327"/>
                        <a:ext cx="3424994" cy="504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641803"/>
              </p:ext>
            </p:extLst>
          </p:nvPr>
        </p:nvGraphicFramePr>
        <p:xfrm>
          <a:off x="1489312" y="4192078"/>
          <a:ext cx="495731" cy="395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r:id="rId7" imgW="177646" imgH="190335" progId="Equation.3">
                  <p:embed/>
                </p:oleObj>
              </mc:Choice>
              <mc:Fallback>
                <p:oleObj r:id="rId7" imgW="177646" imgH="1903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312" y="4192078"/>
                        <a:ext cx="495731" cy="395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790866"/>
              </p:ext>
            </p:extLst>
          </p:nvPr>
        </p:nvGraphicFramePr>
        <p:xfrm>
          <a:off x="5418160" y="4837156"/>
          <a:ext cx="259307" cy="280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r:id="rId9" imgW="114102" imgH="126780" progId="Equation.3">
                  <p:embed/>
                </p:oleObj>
              </mc:Choice>
              <mc:Fallback>
                <p:oleObj r:id="rId9" imgW="114102" imgH="1267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60" y="4837156"/>
                        <a:ext cx="259307" cy="280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458021"/>
              </p:ext>
            </p:extLst>
          </p:nvPr>
        </p:nvGraphicFramePr>
        <p:xfrm>
          <a:off x="4644800" y="5348541"/>
          <a:ext cx="894785" cy="370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r:id="rId11" imgW="380835" imgH="190417" progId="Equation.3">
                  <p:embed/>
                </p:oleObj>
              </mc:Choice>
              <mc:Fallback>
                <p:oleObj r:id="rId11" imgW="380835" imgH="19041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800" y="5348541"/>
                        <a:ext cx="894785" cy="370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100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+mn-lt"/>
              </a:rPr>
              <a:t>Περιγραφή </a:t>
            </a:r>
            <a:r>
              <a:rPr lang="el-GR" b="1" dirty="0">
                <a:latin typeface="+mn-lt"/>
              </a:rPr>
              <a:t>της κινήσεως από μη αδρανειακό </a:t>
            </a:r>
            <a:r>
              <a:rPr lang="el-GR" b="1" dirty="0" smtClean="0">
                <a:latin typeface="+mn-lt"/>
              </a:rPr>
              <a:t>παρατηρητή</a:t>
            </a:r>
            <a:br>
              <a:rPr lang="el-GR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Αν πολλαπλασιάσουμε τα μέλη </a:t>
            </a:r>
            <a:r>
              <a:rPr lang="el-GR" dirty="0" smtClean="0"/>
              <a:t>της παραπάνω σχέσης </a:t>
            </a:r>
            <a:r>
              <a:rPr lang="el-GR" dirty="0"/>
              <a:t>με την </a:t>
            </a:r>
            <a:r>
              <a:rPr lang="el-GR" dirty="0" smtClean="0"/>
              <a:t>μάζα</a:t>
            </a:r>
            <a:r>
              <a:rPr lang="en-US" dirty="0" smtClean="0"/>
              <a:t> m</a:t>
            </a:r>
            <a:r>
              <a:rPr lang="el-GR" dirty="0" smtClean="0"/>
              <a:t> του </a:t>
            </a:r>
            <a:r>
              <a:rPr lang="el-GR" dirty="0"/>
              <a:t>σώματος και επιλύσουμε ως προς το </a:t>
            </a:r>
            <a:r>
              <a:rPr lang="el-GR" dirty="0" smtClean="0"/>
              <a:t>γινόμενο</a:t>
            </a:r>
            <a:r>
              <a:rPr lang="en-US" dirty="0" smtClean="0"/>
              <a:t>            </a:t>
            </a:r>
            <a:r>
              <a:rPr lang="el-GR" dirty="0" smtClean="0"/>
              <a:t> </a:t>
            </a:r>
            <a:r>
              <a:rPr lang="el-GR" dirty="0"/>
              <a:t>, θα προκύψει η διαφορική εξίσωση της κινήσεως ως προς το μη αδρανειακό σύστημα αναφοράς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</a:t>
            </a:r>
            <a:r>
              <a:rPr lang="el-GR" dirty="0" smtClean="0"/>
              <a:t>                         </a:t>
            </a:r>
            <a:endParaRPr lang="el-GR" dirty="0"/>
          </a:p>
          <a:p>
            <a:r>
              <a:rPr lang="el-GR" dirty="0"/>
              <a:t>Ο όρος </a:t>
            </a:r>
            <a:r>
              <a:rPr lang="en-US" dirty="0" smtClean="0"/>
              <a:t>              </a:t>
            </a:r>
            <a:r>
              <a:rPr lang="el-GR" dirty="0" smtClean="0"/>
              <a:t>είναι </a:t>
            </a:r>
            <a:r>
              <a:rPr lang="el-GR" dirty="0"/>
              <a:t>η συνισταμένη των δυνάμεων, δηλαδή η κινούσα δύναμη, που ασκείται στο υλικό σημείο. Ο όρος   </a:t>
            </a:r>
            <a:r>
              <a:rPr lang="en-US" dirty="0" smtClean="0"/>
              <a:t>                     </a:t>
            </a:r>
            <a:r>
              <a:rPr lang="el-GR" dirty="0" smtClean="0"/>
              <a:t>συνιστά </a:t>
            </a:r>
            <a:r>
              <a:rPr lang="el-GR" dirty="0"/>
              <a:t>την δύναμη </a:t>
            </a:r>
            <a:r>
              <a:rPr lang="el-GR" dirty="0" err="1"/>
              <a:t>Coriolis</a:t>
            </a:r>
            <a:r>
              <a:rPr lang="el-GR" dirty="0"/>
              <a:t>. Παρατηρούμε ότι η δύναμη αυτή  είναι κάθετη στην ταχύτητα  </a:t>
            </a:r>
            <a:r>
              <a:rPr lang="en-US" dirty="0" smtClean="0"/>
              <a:t>     </a:t>
            </a:r>
            <a:r>
              <a:rPr lang="el-GR" dirty="0" smtClean="0"/>
              <a:t>του </a:t>
            </a:r>
            <a:r>
              <a:rPr lang="el-GR" dirty="0"/>
              <a:t>υλικού σημείου όπως επίσης είναι κάθετη στον άξονα περιστροφής του μη αδρανειακού συστήματος. Τέλος ο όρος  </a:t>
            </a:r>
            <a:r>
              <a:rPr lang="en-US" dirty="0" smtClean="0"/>
              <a:t>          </a:t>
            </a:r>
            <a:r>
              <a:rPr lang="el-GR" dirty="0" smtClean="0"/>
              <a:t> </a:t>
            </a:r>
            <a:r>
              <a:rPr lang="el-GR" dirty="0"/>
              <a:t>ονομάζεται φυγόκεντρος δύναμη. Η φυγόκεντρος δύναμη είναι κάθετη στον άξονα περιστροφής.</a:t>
            </a:r>
          </a:p>
          <a:p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98683"/>
              </p:ext>
            </p:extLst>
          </p:nvPr>
        </p:nvGraphicFramePr>
        <p:xfrm>
          <a:off x="2661313" y="2369515"/>
          <a:ext cx="846160" cy="37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r:id="rId3" imgW="279400" imgH="190500" progId="Equation.3">
                  <p:embed/>
                </p:oleObj>
              </mc:Choice>
              <mc:Fallback>
                <p:oleObj r:id="rId3" imgW="279400" imgH="190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313" y="2369515"/>
                        <a:ext cx="846160" cy="375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822987"/>
              </p:ext>
            </p:extLst>
          </p:nvPr>
        </p:nvGraphicFramePr>
        <p:xfrm>
          <a:off x="1419367" y="3554514"/>
          <a:ext cx="6305266" cy="480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r:id="rId5" imgW="2806700" imgH="190500" progId="Equation.3">
                  <p:embed/>
                </p:oleObj>
              </mc:Choice>
              <mc:Fallback>
                <p:oleObj r:id="rId5" imgW="2806700" imgH="19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367" y="3554514"/>
                        <a:ext cx="6305266" cy="4801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617608"/>
              </p:ext>
            </p:extLst>
          </p:nvPr>
        </p:nvGraphicFramePr>
        <p:xfrm>
          <a:off x="2088107" y="4169591"/>
          <a:ext cx="813819" cy="28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r:id="rId7" imgW="431613" imgH="152334" progId="Equation.3">
                  <p:embed/>
                </p:oleObj>
              </mc:Choice>
              <mc:Fallback>
                <p:oleObj r:id="rId7" imgW="431613" imgH="15233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107" y="4169591"/>
                        <a:ext cx="813819" cy="289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683670"/>
              </p:ext>
            </p:extLst>
          </p:nvPr>
        </p:nvGraphicFramePr>
        <p:xfrm>
          <a:off x="3220871" y="4708478"/>
          <a:ext cx="1465855" cy="368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r:id="rId9" imgW="876300" imgH="190500" progId="Equation.3">
                  <p:embed/>
                </p:oleObj>
              </mc:Choice>
              <mc:Fallback>
                <p:oleObj r:id="rId9" imgW="876300" imgH="190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0871" y="4708478"/>
                        <a:ext cx="1465855" cy="368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110642"/>
              </p:ext>
            </p:extLst>
          </p:nvPr>
        </p:nvGraphicFramePr>
        <p:xfrm>
          <a:off x="4053386" y="5211619"/>
          <a:ext cx="350292" cy="405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r:id="rId11" imgW="177646" imgH="190335" progId="Equation.3">
                  <p:embed/>
                </p:oleObj>
              </mc:Choice>
              <mc:Fallback>
                <p:oleObj r:id="rId11" imgW="177646" imgH="19033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386" y="5211619"/>
                        <a:ext cx="350292" cy="405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5" name="Αντικείμενο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214684"/>
              </p:ext>
            </p:extLst>
          </p:nvPr>
        </p:nvGraphicFramePr>
        <p:xfrm>
          <a:off x="6482686" y="5763546"/>
          <a:ext cx="1842447" cy="43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r:id="rId13" imgW="1054100" imgH="190500" progId="Equation.3">
                  <p:embed/>
                </p:oleObj>
              </mc:Choice>
              <mc:Fallback>
                <p:oleObj r:id="rId13" imgW="1054100" imgH="190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2686" y="5763546"/>
                        <a:ext cx="1842447" cy="432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0433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Κίνηση </a:t>
            </a:r>
            <a:r>
              <a:rPr lang="el-GR" b="1" dirty="0">
                <a:latin typeface="+mn-lt"/>
              </a:rPr>
              <a:t>υλικού σημείου ως προς την επιφάνεια της </a:t>
            </a:r>
            <a:r>
              <a:rPr lang="el-GR" b="1" dirty="0" smtClean="0">
                <a:latin typeface="+mn-lt"/>
              </a:rPr>
              <a:t>Γης</a:t>
            </a: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l-GR" b="1" dirty="0" smtClean="0">
                <a:latin typeface="+mn-lt"/>
              </a:rPr>
              <a:t> </a:t>
            </a:r>
            <a:r>
              <a:rPr lang="el-GR" b="1" dirty="0">
                <a:latin typeface="+mn-lt"/>
              </a:rPr>
              <a:t>Δύναμη </a:t>
            </a:r>
            <a:r>
              <a:rPr lang="en-US" b="1" dirty="0" err="1" smtClean="0">
                <a:latin typeface="+mn-lt"/>
              </a:rPr>
              <a:t>Coriolis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/>
          <a:lstStyle/>
          <a:p>
            <a:r>
              <a:rPr lang="el-GR" dirty="0"/>
              <a:t>Για να εμφανισθεί η δύναμη </a:t>
            </a:r>
            <a:r>
              <a:rPr lang="el-GR" dirty="0" err="1"/>
              <a:t>Coriolis</a:t>
            </a:r>
            <a:r>
              <a:rPr lang="el-GR" dirty="0"/>
              <a:t> πρέπει επομένως το υλικό σημείο να έχει σχετική κίνηση ως προς την Γη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</a:p>
          <a:p>
            <a:r>
              <a:rPr lang="el-GR" dirty="0"/>
              <a:t>Η δύναμη </a:t>
            </a:r>
            <a:r>
              <a:rPr lang="el-GR" dirty="0" err="1"/>
              <a:t>Coriolis</a:t>
            </a:r>
            <a:r>
              <a:rPr lang="el-GR" dirty="0"/>
              <a:t> έχει ιδιαίτερη σημασία στους κυκλώνες και τους αντικυκλώνες, στην φορά των αληγών και των </a:t>
            </a:r>
            <a:r>
              <a:rPr lang="el-GR" dirty="0" err="1"/>
              <a:t>ανταληγών</a:t>
            </a:r>
            <a:r>
              <a:rPr lang="el-GR" dirty="0"/>
              <a:t> ανέμων, στην εκτροπή των εκβολών των ποταμών, στον τρόπο με τον οποίο στροβιλίζεται το νερό όταν εκρέει από  τον πυθμένα λεκάνης </a:t>
            </a:r>
            <a:r>
              <a:rPr lang="el-GR" dirty="0" err="1"/>
              <a:t>κ.λ.π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6517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υλικό της παρουσίασης προέρχεται από το βιβλίο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l-GR" dirty="0" smtClean="0"/>
              <a:t>ΘΕΩΡΗΤΙΚΗ </a:t>
            </a:r>
            <a:r>
              <a:rPr lang="el-GR" dirty="0" smtClean="0"/>
              <a:t>ΜΗΧΑΝΙΚΗ,</a:t>
            </a:r>
          </a:p>
          <a:p>
            <a:pPr marL="0" indent="0">
              <a:buNone/>
            </a:pPr>
            <a:r>
              <a:rPr lang="el-GR" dirty="0" smtClean="0"/>
              <a:t>Γεώργιος Καραχάλιος και Βασίλειος </a:t>
            </a:r>
            <a:r>
              <a:rPr lang="el-GR" dirty="0" err="1" smtClean="0"/>
              <a:t>Λουκόπουλος</a:t>
            </a:r>
            <a:r>
              <a:rPr lang="el-GR" dirty="0" smtClean="0"/>
              <a:t>,</a:t>
            </a:r>
          </a:p>
          <a:p>
            <a:pPr marL="0" indent="0">
              <a:buNone/>
            </a:pPr>
            <a:r>
              <a:rPr lang="el-GR" dirty="0" smtClean="0"/>
              <a:t>Πάτρα </a:t>
            </a:r>
            <a:r>
              <a:rPr lang="el-GR" dirty="0" smtClean="0"/>
              <a:t>2009</a:t>
            </a:r>
            <a:r>
              <a:rPr lang="en-US" dirty="0" smtClean="0"/>
              <a:t>’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l-GR" dirty="0"/>
              <a:t>ε</a:t>
            </a:r>
            <a:r>
              <a:rPr lang="el-GR" dirty="0" smtClean="0"/>
              <a:t>κτός αν αναγράφεται διαφορετικά.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04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8650" y="120427"/>
            <a:ext cx="7886700" cy="1325563"/>
          </a:xfrm>
        </p:spPr>
        <p:txBody>
          <a:bodyPr/>
          <a:lstStyle/>
          <a:p>
            <a:pPr algn="ctr"/>
            <a:r>
              <a:rPr lang="el-GR" b="1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400" dirty="0" err="1"/>
              <a:t>Copyright</a:t>
            </a:r>
            <a:r>
              <a:rPr lang="el-GR" sz="2400" dirty="0"/>
              <a:t> </a:t>
            </a:r>
            <a:r>
              <a:rPr lang="el-GR" sz="2400" dirty="0" smtClean="0"/>
              <a:t>Πανεπιστήμιο Πατρών</a:t>
            </a:r>
            <a:r>
              <a:rPr lang="en-US" sz="2400" dirty="0" smtClean="0"/>
              <a:t>,</a:t>
            </a:r>
            <a:r>
              <a:rPr lang="el-GR" sz="2400" dirty="0"/>
              <a:t> </a:t>
            </a:r>
            <a:r>
              <a:rPr lang="el-GR" sz="2400" dirty="0" smtClean="0"/>
              <a:t>Βασίλειος </a:t>
            </a:r>
            <a:r>
              <a:rPr lang="el-GR" sz="2400" dirty="0" err="1" smtClean="0"/>
              <a:t>Λουκόπουλος</a:t>
            </a:r>
            <a:r>
              <a:rPr lang="el-GR" sz="2400" dirty="0" smtClean="0"/>
              <a:t>. «Κλασσική Μηχανική. Ενότητα 1». </a:t>
            </a:r>
            <a:r>
              <a:rPr lang="el-GR" sz="2400" dirty="0"/>
              <a:t>Έκδοση: 1.0. </a:t>
            </a:r>
            <a:r>
              <a:rPr lang="el-GR" sz="2400" dirty="0" smtClean="0"/>
              <a:t>Πάτρα </a:t>
            </a:r>
            <a:r>
              <a:rPr lang="el-GR" sz="2400" dirty="0"/>
              <a:t>2014. Διαθέσιμο από τη δικτυακή διεύθυνση</a:t>
            </a:r>
            <a:r>
              <a:rPr lang="el-GR" sz="2400" dirty="0" smtClean="0"/>
              <a:t>: </a:t>
            </a:r>
            <a:r>
              <a:rPr lang="en-US" sz="2400" b="1" dirty="0"/>
              <a:t>https://eclass.upatras.gr/courses/PHY1945</a:t>
            </a:r>
            <a:r>
              <a:rPr lang="en-US" sz="2400" b="1" dirty="0" smtClean="0"/>
              <a:t>/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475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8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+mn-lt"/>
              </a:rPr>
              <a:t>Χρηματοδότηση</a:t>
            </a:r>
            <a:br>
              <a:rPr lang="el-GR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5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+mn-lt"/>
              </a:rPr>
              <a:t>Σκοποί  </a:t>
            </a:r>
            <a:r>
              <a:rPr lang="el-GR" b="1" dirty="0" smtClean="0">
                <a:latin typeface="+mn-lt"/>
              </a:rPr>
              <a:t>ενότητας</a:t>
            </a:r>
            <a:br>
              <a:rPr lang="el-GR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69418"/>
          </a:xfrm>
        </p:spPr>
        <p:txBody>
          <a:bodyPr>
            <a:normAutofit/>
          </a:bodyPr>
          <a:lstStyle/>
          <a:p>
            <a:r>
              <a:rPr lang="el-GR" dirty="0"/>
              <a:t>Στρεφόμενο σύστημα </a:t>
            </a:r>
            <a:r>
              <a:rPr lang="el-GR" dirty="0" smtClean="0"/>
              <a:t>αναφοράς</a:t>
            </a:r>
          </a:p>
          <a:p>
            <a:r>
              <a:rPr lang="el-GR" dirty="0"/>
              <a:t>Απόλυτη και σχετική </a:t>
            </a:r>
            <a:r>
              <a:rPr lang="el-GR" dirty="0" smtClean="0"/>
              <a:t>ταχύτητα</a:t>
            </a:r>
          </a:p>
          <a:p>
            <a:r>
              <a:rPr lang="el-GR" dirty="0"/>
              <a:t>Απόλυτη και σχετική </a:t>
            </a:r>
            <a:r>
              <a:rPr lang="el-GR" dirty="0" smtClean="0"/>
              <a:t>επιτάχυνση</a:t>
            </a:r>
          </a:p>
          <a:p>
            <a:r>
              <a:rPr lang="el-GR" dirty="0" smtClean="0"/>
              <a:t>Περιγραφή </a:t>
            </a:r>
            <a:r>
              <a:rPr lang="el-GR" dirty="0"/>
              <a:t>της κινήσεως από μη αδρανειακό </a:t>
            </a:r>
            <a:r>
              <a:rPr lang="el-GR" dirty="0" smtClean="0"/>
              <a:t>παρατηρητή</a:t>
            </a:r>
          </a:p>
          <a:p>
            <a:r>
              <a:rPr lang="el-GR" dirty="0" smtClean="0"/>
              <a:t>Κίνηση </a:t>
            </a:r>
            <a:r>
              <a:rPr lang="el-GR" dirty="0"/>
              <a:t>υλικού σημείου ως προς την επιφάνεια της </a:t>
            </a:r>
            <a:r>
              <a:rPr lang="el-GR" dirty="0" smtClean="0"/>
              <a:t>Γης </a:t>
            </a:r>
          </a:p>
          <a:p>
            <a:pPr marL="0" indent="0">
              <a:buNone/>
            </a:pPr>
            <a:r>
              <a:rPr lang="el-GR" dirty="0"/>
              <a:t>α) Δύναμη </a:t>
            </a:r>
            <a:r>
              <a:rPr lang="en-US" dirty="0" err="1" smtClean="0"/>
              <a:t>Coriolis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β) </a:t>
            </a:r>
            <a:r>
              <a:rPr lang="el-GR" dirty="0"/>
              <a:t>Επίδραση της περιστροφικής κινήσεως της Γης επί της τιμής της επιταχύνσεως της βαρύτητας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464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+mn-lt"/>
              </a:rPr>
              <a:t>Στρεφόμενο σύστημα </a:t>
            </a:r>
            <a:r>
              <a:rPr lang="el-GR" b="1" dirty="0" smtClean="0">
                <a:latin typeface="+mn-lt"/>
              </a:rPr>
              <a:t>αναφοράς 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Θεωρούμε στερεό σώμα το οποίο στρέφεται γύρω από σταθερό άξονα. Λαμβάνουμε τον </a:t>
            </a:r>
            <a:r>
              <a:rPr lang="el-GR" dirty="0" smtClean="0"/>
              <a:t>άξονα</a:t>
            </a:r>
            <a:r>
              <a:rPr lang="en-US" dirty="0" smtClean="0"/>
              <a:t> </a:t>
            </a:r>
            <a:r>
              <a:rPr lang="el-GR" dirty="0" smtClean="0"/>
              <a:t>περιστροφής </a:t>
            </a:r>
            <a:r>
              <a:rPr lang="el-GR" dirty="0"/>
              <a:t>ως τον </a:t>
            </a:r>
            <a:r>
              <a:rPr lang="el-GR" dirty="0" smtClean="0"/>
              <a:t>άξονα</a:t>
            </a:r>
            <a:r>
              <a:rPr lang="en-US" dirty="0" smtClean="0"/>
              <a:t> Oz</a:t>
            </a:r>
            <a:r>
              <a:rPr lang="el-GR" dirty="0" smtClean="0"/>
              <a:t> συστήματος  </a:t>
            </a:r>
            <a:r>
              <a:rPr lang="el-GR" dirty="0"/>
              <a:t>συντεταγμένων με αρχή </a:t>
            </a:r>
            <a:r>
              <a:rPr lang="el-GR" dirty="0" smtClean="0"/>
              <a:t>το</a:t>
            </a:r>
            <a:r>
              <a:rPr lang="en-US" dirty="0" smtClean="0"/>
              <a:t> O</a:t>
            </a:r>
            <a:r>
              <a:rPr lang="el-GR" dirty="0" smtClean="0"/>
              <a:t>. </a:t>
            </a:r>
            <a:r>
              <a:rPr lang="el-GR" dirty="0"/>
              <a:t>Κατά την περιστροφή έκαστο υλικό σημείο του στερεού γράφει κύκλο, το κέντρο του οποίου ευρίσκεται επί του </a:t>
            </a:r>
            <a:r>
              <a:rPr lang="el-GR" dirty="0" smtClean="0"/>
              <a:t>άξονα </a:t>
            </a:r>
            <a:r>
              <a:rPr lang="el-GR" dirty="0"/>
              <a:t>περιστροφής. Έστω </a:t>
            </a:r>
            <a:r>
              <a:rPr lang="en-US" dirty="0" smtClean="0"/>
              <a:t>P(</a:t>
            </a:r>
            <a:r>
              <a:rPr lang="en-US" b="1" dirty="0" smtClean="0"/>
              <a:t>r</a:t>
            </a:r>
            <a:r>
              <a:rPr lang="en-US" dirty="0" smtClean="0"/>
              <a:t>)</a:t>
            </a:r>
            <a:r>
              <a:rPr lang="el-GR" dirty="0" smtClean="0"/>
              <a:t> τυχόν </a:t>
            </a:r>
            <a:r>
              <a:rPr lang="el-GR" dirty="0"/>
              <a:t>σημείο  του στερεού κατά την στιγμή  </a:t>
            </a:r>
            <a:r>
              <a:rPr lang="en-US" dirty="0" smtClean="0"/>
              <a:t>t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n-US" dirty="0" smtClean="0"/>
              <a:t>d</a:t>
            </a:r>
            <a:r>
              <a:rPr lang="el-GR" dirty="0" smtClean="0"/>
              <a:t>θ </a:t>
            </a:r>
            <a:r>
              <a:rPr lang="el-GR" dirty="0"/>
              <a:t>η στοιχειώδης  γωνία κατά την οποία </a:t>
            </a:r>
            <a:r>
              <a:rPr lang="el-GR" dirty="0" smtClean="0"/>
              <a:t>στράφηκε </a:t>
            </a:r>
            <a:r>
              <a:rPr lang="el-GR" dirty="0"/>
              <a:t>το στερεό εντός χρόνου </a:t>
            </a:r>
            <a:r>
              <a:rPr lang="en-US" dirty="0" smtClean="0"/>
              <a:t>dt</a:t>
            </a:r>
            <a:r>
              <a:rPr lang="el-GR" dirty="0" smtClean="0"/>
              <a:t> </a:t>
            </a:r>
            <a:r>
              <a:rPr lang="el-GR" dirty="0"/>
              <a:t>περί τον άξονα </a:t>
            </a:r>
            <a:r>
              <a:rPr lang="en-US" dirty="0" smtClean="0"/>
              <a:t>Oz</a:t>
            </a:r>
            <a:r>
              <a:rPr lang="el-GR" dirty="0" smtClean="0"/>
              <a:t>. </a:t>
            </a:r>
            <a:r>
              <a:rPr lang="el-GR" dirty="0"/>
              <a:t>Το σημείο </a:t>
            </a:r>
            <a:r>
              <a:rPr lang="en-US" dirty="0" smtClean="0"/>
              <a:t>P(</a:t>
            </a:r>
            <a:r>
              <a:rPr lang="en-US" b="1" dirty="0" smtClean="0"/>
              <a:t>r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κατά την περιστροφή γράφει τον κύκλο με κέντρο  </a:t>
            </a:r>
            <a:r>
              <a:rPr lang="el-GR" dirty="0" smtClean="0"/>
              <a:t>Σ και </a:t>
            </a:r>
            <a:r>
              <a:rPr lang="el-GR" dirty="0"/>
              <a:t>ακτίνα </a:t>
            </a:r>
            <a:r>
              <a:rPr lang="el-GR" dirty="0" smtClean="0"/>
              <a:t>την ΣΡ. </a:t>
            </a:r>
            <a:r>
              <a:rPr lang="el-GR" dirty="0"/>
              <a:t>Η νέα θέση του σημείου είναι </a:t>
            </a:r>
            <a:r>
              <a:rPr lang="el-GR" dirty="0" smtClean="0"/>
              <a:t>η                 </a:t>
            </a:r>
            <a:r>
              <a:rPr lang="el-GR" dirty="0"/>
              <a:t>. Θέτουμε  </a:t>
            </a:r>
            <a:r>
              <a:rPr lang="el-GR" dirty="0" smtClean="0"/>
              <a:t>ΣΡ=ρ.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208"/>
              </p:ext>
            </p:extLst>
          </p:nvPr>
        </p:nvGraphicFramePr>
        <p:xfrm>
          <a:off x="4198291" y="5459105"/>
          <a:ext cx="1232840" cy="36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3" imgW="545863" imgH="190417" progId="Equation.3">
                  <p:embed/>
                </p:oleObj>
              </mc:Choice>
              <mc:Fallback>
                <p:oleObj r:id="rId3" imgW="545863" imgH="19041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291" y="5459105"/>
                        <a:ext cx="1232840" cy="368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40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+mn-lt"/>
              </a:rPr>
              <a:t>Στρεφόμενο σύστημα αναφοράς (2)</a:t>
            </a:r>
            <a:br>
              <a:rPr lang="el-GR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690" y="1690689"/>
            <a:ext cx="3768764" cy="424364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639573"/>
              </p:ext>
            </p:extLst>
          </p:nvPr>
        </p:nvGraphicFramePr>
        <p:xfrm>
          <a:off x="4386232" y="1741199"/>
          <a:ext cx="4546293" cy="68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r:id="rId4" imgW="2463800" imgH="368300" progId="Equation.3">
                  <p:embed/>
                </p:oleObj>
              </mc:Choice>
              <mc:Fallback>
                <p:oleObj r:id="rId4" imgW="2463800" imgH="368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32" y="1741199"/>
                        <a:ext cx="4546293" cy="684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142699" y="27022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757944"/>
              </p:ext>
            </p:extLst>
          </p:nvPr>
        </p:nvGraphicFramePr>
        <p:xfrm>
          <a:off x="5785194" y="3461036"/>
          <a:ext cx="1748370" cy="702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r:id="rId6" imgW="927100" imgH="368300" progId="Equation.3">
                  <p:embed/>
                </p:oleObj>
              </mc:Choice>
              <mc:Fallback>
                <p:oleObj r:id="rId6" imgW="927100" imgH="368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5194" y="3461036"/>
                        <a:ext cx="1748370" cy="702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745582"/>
              </p:ext>
            </p:extLst>
          </p:nvPr>
        </p:nvGraphicFramePr>
        <p:xfrm>
          <a:off x="5375877" y="5401529"/>
          <a:ext cx="2567004" cy="43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r:id="rId8" imgW="1117600" imgH="190500" progId="Equation.3">
                  <p:embed/>
                </p:oleObj>
              </mc:Choice>
              <mc:Fallback>
                <p:oleObj r:id="rId8" imgW="1117600" imgH="19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877" y="5401529"/>
                        <a:ext cx="2567004" cy="438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961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Στρεφόμενο σύστημα αναφοράς </a:t>
            </a:r>
            <a:r>
              <a:rPr lang="el-GR" b="1" dirty="0" smtClean="0">
                <a:latin typeface="+mn-lt"/>
              </a:rPr>
              <a:t>(3)</a:t>
            </a:r>
            <a:br>
              <a:rPr lang="el-GR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Έστω      το </a:t>
            </a:r>
            <a:r>
              <a:rPr lang="el-GR" dirty="0" err="1"/>
              <a:t>μοναδιαίο</a:t>
            </a:r>
            <a:r>
              <a:rPr lang="el-GR" dirty="0"/>
              <a:t> </a:t>
            </a:r>
            <a:r>
              <a:rPr lang="el-GR" dirty="0" err="1"/>
              <a:t>εφαπτομενικό</a:t>
            </a:r>
            <a:r>
              <a:rPr lang="el-GR" dirty="0"/>
              <a:t> διάνυσμα στον κύκλο </a:t>
            </a:r>
            <a:r>
              <a:rPr lang="el-GR" dirty="0" smtClean="0"/>
              <a:t>(</a:t>
            </a:r>
            <a:r>
              <a:rPr lang="el-GR" dirty="0" err="1" smtClean="0"/>
              <a:t>Σ,ρ</a:t>
            </a:r>
            <a:r>
              <a:rPr lang="el-GR" dirty="0" smtClean="0"/>
              <a:t>) </a:t>
            </a:r>
            <a:r>
              <a:rPr lang="el-GR" dirty="0"/>
              <a:t>στην </a:t>
            </a:r>
            <a:r>
              <a:rPr lang="el-GR" dirty="0" smtClean="0"/>
              <a:t>θέση      </a:t>
            </a:r>
            <a:r>
              <a:rPr lang="el-GR" dirty="0"/>
              <a:t>και </a:t>
            </a:r>
            <a:r>
              <a:rPr lang="el-GR" dirty="0" smtClean="0"/>
              <a:t>    </a:t>
            </a:r>
            <a:r>
              <a:rPr lang="el-GR" dirty="0"/>
              <a:t>το </a:t>
            </a:r>
            <a:r>
              <a:rPr lang="el-GR" dirty="0" err="1"/>
              <a:t>μοναδιαίο</a:t>
            </a:r>
            <a:r>
              <a:rPr lang="el-GR" dirty="0"/>
              <a:t> διάνυσμα κατά την </a:t>
            </a:r>
            <a:r>
              <a:rPr lang="el-GR" dirty="0" smtClean="0"/>
              <a:t>     . </a:t>
            </a:r>
            <a:r>
              <a:rPr lang="el-GR" dirty="0"/>
              <a:t>Τα διανύσματα </a:t>
            </a:r>
            <a:r>
              <a:rPr lang="el-GR" dirty="0" smtClean="0"/>
              <a:t>      </a:t>
            </a:r>
            <a:r>
              <a:rPr lang="el-GR" dirty="0"/>
              <a:t>αποτελούν δεξιόστροφο ορθογώνιο σύστημα. Στο σύστημα αυτό γράφουμε </a:t>
            </a:r>
            <a:r>
              <a:rPr lang="el-GR" dirty="0" smtClean="0"/>
              <a:t>               , όπου                  </a:t>
            </a:r>
            <a:r>
              <a:rPr lang="el-GR" dirty="0"/>
              <a:t>. </a:t>
            </a:r>
            <a:r>
              <a:rPr lang="el-GR" dirty="0" smtClean="0"/>
              <a:t>Άρα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77421" y="2314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61032"/>
              </p:ext>
            </p:extLst>
          </p:nvPr>
        </p:nvGraphicFramePr>
        <p:xfrm>
          <a:off x="1776483" y="1824371"/>
          <a:ext cx="352567" cy="440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r:id="rId3" imgW="152334" imgH="190417" progId="Equation.DSMT4">
                  <p:embed/>
                </p:oleObj>
              </mc:Choice>
              <mc:Fallback>
                <p:oleObj r:id="rId3" imgW="152334" imgH="19041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83" y="1824371"/>
                        <a:ext cx="352567" cy="440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996287" y="12146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006126"/>
              </p:ext>
            </p:extLst>
          </p:nvPr>
        </p:nvGraphicFramePr>
        <p:xfrm>
          <a:off x="4940489" y="2264959"/>
          <a:ext cx="272956" cy="314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r:id="rId5" imgW="126835" imgH="139518" progId="Equation.3">
                  <p:embed/>
                </p:oleObj>
              </mc:Choice>
              <mc:Fallback>
                <p:oleObj r:id="rId5" imgW="126835" imgH="13951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489" y="2264959"/>
                        <a:ext cx="272956" cy="314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98222"/>
              </p:ext>
            </p:extLst>
          </p:nvPr>
        </p:nvGraphicFramePr>
        <p:xfrm>
          <a:off x="5827594" y="2227762"/>
          <a:ext cx="307224" cy="441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r:id="rId7" imgW="152268" imgH="215713" progId="Equation.DSMT4">
                  <p:embed/>
                </p:oleObj>
              </mc:Choice>
              <mc:Fallback>
                <p:oleObj r:id="rId7" imgW="152268" imgH="2157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594" y="2227762"/>
                        <a:ext cx="307224" cy="441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1282606" y="30434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109482"/>
              </p:ext>
            </p:extLst>
          </p:nvPr>
        </p:nvGraphicFramePr>
        <p:xfrm>
          <a:off x="3808009" y="2686661"/>
          <a:ext cx="385762" cy="28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r:id="rId9" imgW="190417" imgH="139639" progId="Equation.3">
                  <p:embed/>
                </p:oleObj>
              </mc:Choice>
              <mc:Fallback>
                <p:oleObj r:id="rId9" imgW="190417" imgH="13963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009" y="2686661"/>
                        <a:ext cx="385762" cy="2893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832352"/>
              </p:ext>
            </p:extLst>
          </p:nvPr>
        </p:nvGraphicFramePr>
        <p:xfrm>
          <a:off x="6689968" y="2628339"/>
          <a:ext cx="1692611" cy="49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r:id="rId11" imgW="457002" imgH="215806" progId="Equation.DSMT4">
                  <p:embed/>
                </p:oleObj>
              </mc:Choice>
              <mc:Fallback>
                <p:oleObj r:id="rId11" imgW="457002" imgH="21580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968" y="2628339"/>
                        <a:ext cx="1692611" cy="49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5" name="Αντικείμενο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83354"/>
              </p:ext>
            </p:extLst>
          </p:nvPr>
        </p:nvGraphicFramePr>
        <p:xfrm>
          <a:off x="4637481" y="3386316"/>
          <a:ext cx="1284157" cy="466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r:id="rId13" imgW="520474" imgH="190417" progId="Equation.DSMT4">
                  <p:embed/>
                </p:oleObj>
              </mc:Choice>
              <mc:Fallback>
                <p:oleObj r:id="rId13" imgW="520474" imgH="190417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481" y="3386316"/>
                        <a:ext cx="1284157" cy="466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" name="Αντικείμενο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280671"/>
              </p:ext>
            </p:extLst>
          </p:nvPr>
        </p:nvGraphicFramePr>
        <p:xfrm>
          <a:off x="6858733" y="3424643"/>
          <a:ext cx="1483186" cy="39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r:id="rId15" imgW="723586" imgH="190417" progId="Equation.3">
                  <p:embed/>
                </p:oleObj>
              </mc:Choice>
              <mc:Fallback>
                <p:oleObj r:id="rId15" imgW="723586" imgH="190417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733" y="3424643"/>
                        <a:ext cx="1483186" cy="390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" name="Αντικείμενο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980329"/>
              </p:ext>
            </p:extLst>
          </p:nvPr>
        </p:nvGraphicFramePr>
        <p:xfrm>
          <a:off x="2826703" y="4525970"/>
          <a:ext cx="3490594" cy="51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r:id="rId17" imgW="1497950" imgH="215806" progId="Equation.DSMT4">
                  <p:embed/>
                </p:oleObj>
              </mc:Choice>
              <mc:Fallback>
                <p:oleObj r:id="rId17" imgW="1497950" imgH="215806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703" y="4525970"/>
                        <a:ext cx="3490594" cy="5113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1" name="Αντικείμενο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63754"/>
              </p:ext>
            </p:extLst>
          </p:nvPr>
        </p:nvGraphicFramePr>
        <p:xfrm>
          <a:off x="2444251" y="5961880"/>
          <a:ext cx="4255497" cy="51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r:id="rId19" imgW="1815312" imgH="215806" progId="Equation.3">
                  <p:embed/>
                </p:oleObj>
              </mc:Choice>
              <mc:Fallback>
                <p:oleObj r:id="rId19" imgW="1815312" imgH="215806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251" y="5961880"/>
                        <a:ext cx="4255497" cy="512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Βέλος προς τα κάτω 21"/>
          <p:cNvSpPr/>
          <p:nvPr/>
        </p:nvSpPr>
        <p:spPr>
          <a:xfrm>
            <a:off x="4394579" y="5213445"/>
            <a:ext cx="242902" cy="423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269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Στρεφόμενο σύστημα αναφοράς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4</a:t>
            </a:r>
            <a:r>
              <a:rPr lang="el-GR" b="1" dirty="0" smtClean="0">
                <a:latin typeface="+mn-lt"/>
              </a:rPr>
              <a:t>)</a:t>
            </a: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Όμως ισχύει ότι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Συνεπώς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10184" y="2674960"/>
            <a:ext cx="104055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840839"/>
              </p:ext>
            </p:extLst>
          </p:nvPr>
        </p:nvGraphicFramePr>
        <p:xfrm>
          <a:off x="1310185" y="2674960"/>
          <a:ext cx="6827291" cy="39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r:id="rId3" imgW="3289300" imgH="190500" progId="Equation.3">
                  <p:embed/>
                </p:oleObj>
              </mc:Choice>
              <mc:Fallback>
                <p:oleObj r:id="rId3" imgW="3289300" imgH="190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185" y="2674960"/>
                        <a:ext cx="6827291" cy="395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127059"/>
              </p:ext>
            </p:extLst>
          </p:nvPr>
        </p:nvGraphicFramePr>
        <p:xfrm>
          <a:off x="3536993" y="3978482"/>
          <a:ext cx="1434791" cy="387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r:id="rId5" imgW="596641" imgH="165028" progId="Equation.DSMT4">
                  <p:embed/>
                </p:oleObj>
              </mc:Choice>
              <mc:Fallback>
                <p:oleObj r:id="rId5" imgW="596641" imgH="16502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93" y="3978482"/>
                        <a:ext cx="1434791" cy="387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722827"/>
              </p:ext>
            </p:extLst>
          </p:nvPr>
        </p:nvGraphicFramePr>
        <p:xfrm>
          <a:off x="3542021" y="4640681"/>
          <a:ext cx="1434791" cy="62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r:id="rId7" imgW="787058" imgH="342751" progId="Equation.3">
                  <p:embed/>
                </p:oleObj>
              </mc:Choice>
              <mc:Fallback>
                <p:oleObj r:id="rId7" imgW="787058" imgH="34275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021" y="4640681"/>
                        <a:ext cx="1434791" cy="622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419378"/>
              </p:ext>
            </p:extLst>
          </p:nvPr>
        </p:nvGraphicFramePr>
        <p:xfrm>
          <a:off x="3536993" y="5627051"/>
          <a:ext cx="1439819" cy="617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r:id="rId9" imgW="799753" imgH="342751" progId="Equation.3">
                  <p:embed/>
                </p:oleObj>
              </mc:Choice>
              <mc:Fallback>
                <p:oleObj r:id="rId9" imgW="799753" imgH="34275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93" y="5627051"/>
                        <a:ext cx="1439819" cy="617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50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Στρεφόμενο σύστημα αναφοράς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5</a:t>
            </a:r>
            <a:r>
              <a:rPr lang="el-GR" b="1" dirty="0" smtClean="0">
                <a:latin typeface="+mn-lt"/>
              </a:rPr>
              <a:t>)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Έστω επίσης δεύτερο σύστημα αναφοράς </a:t>
            </a:r>
            <a:r>
              <a:rPr lang="en-US" dirty="0" smtClean="0"/>
              <a:t>     </a:t>
            </a:r>
            <a:r>
              <a:rPr lang="el-GR" dirty="0" smtClean="0"/>
              <a:t> </a:t>
            </a:r>
            <a:r>
              <a:rPr lang="el-GR" dirty="0"/>
              <a:t>με αρχή το </a:t>
            </a:r>
            <a:r>
              <a:rPr lang="el-GR" dirty="0" smtClean="0"/>
              <a:t>σημείο</a:t>
            </a:r>
            <a:r>
              <a:rPr lang="en-US" dirty="0" smtClean="0"/>
              <a:t> O</a:t>
            </a:r>
            <a:r>
              <a:rPr lang="el-GR" dirty="0" smtClean="0"/>
              <a:t> και </a:t>
            </a:r>
            <a:r>
              <a:rPr lang="el-GR" dirty="0"/>
              <a:t>με </a:t>
            </a:r>
            <a:r>
              <a:rPr lang="el-GR" dirty="0" err="1"/>
              <a:t>μοναδιαία</a:t>
            </a:r>
            <a:r>
              <a:rPr lang="el-GR" dirty="0"/>
              <a:t> διανύσματα </a:t>
            </a:r>
            <a:r>
              <a:rPr lang="en-US" dirty="0" smtClean="0"/>
              <a:t>        </a:t>
            </a:r>
            <a:r>
              <a:rPr lang="el-GR" dirty="0" smtClean="0"/>
              <a:t>Το σύστημα</a:t>
            </a:r>
            <a:r>
              <a:rPr lang="en-US" dirty="0" smtClean="0"/>
              <a:t> </a:t>
            </a:r>
            <a:r>
              <a:rPr lang="el-GR" dirty="0" smtClean="0"/>
              <a:t>  </a:t>
            </a:r>
            <a:r>
              <a:rPr lang="en-US" dirty="0" smtClean="0"/>
              <a:t>  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είναι </a:t>
            </a:r>
            <a:r>
              <a:rPr lang="el-GR" dirty="0"/>
              <a:t>ακίνητο ενώ το </a:t>
            </a:r>
            <a:r>
              <a:rPr lang="el-GR" dirty="0" smtClean="0"/>
              <a:t>σύστημα</a:t>
            </a:r>
            <a:r>
              <a:rPr lang="en-US" dirty="0" smtClean="0"/>
              <a:t>  S                            </a:t>
            </a:r>
            <a:r>
              <a:rPr lang="el-GR" dirty="0" smtClean="0"/>
              <a:t>στρέφεται </a:t>
            </a:r>
            <a:r>
              <a:rPr lang="el-GR" dirty="0"/>
              <a:t>περί </a:t>
            </a:r>
            <a:r>
              <a:rPr lang="el-GR" dirty="0" smtClean="0"/>
              <a:t>το</a:t>
            </a:r>
            <a:r>
              <a:rPr lang="en-US" dirty="0" smtClean="0"/>
              <a:t> O </a:t>
            </a:r>
            <a:r>
              <a:rPr lang="el-GR" dirty="0" smtClean="0"/>
              <a:t>με </a:t>
            </a:r>
            <a:r>
              <a:rPr lang="el-GR" dirty="0"/>
              <a:t>γωνιακή ταχύτητα </a:t>
            </a:r>
            <a:r>
              <a:rPr lang="en-US" dirty="0" smtClean="0"/>
              <a:t>    </a:t>
            </a:r>
            <a:r>
              <a:rPr lang="el-GR" dirty="0" smtClean="0"/>
              <a:t> </a:t>
            </a:r>
            <a:r>
              <a:rPr lang="el-GR" dirty="0"/>
              <a:t>. Επίσης κατά την στιγμή </a:t>
            </a:r>
            <a:r>
              <a:rPr lang="en-US" dirty="0" smtClean="0"/>
              <a:t>       </a:t>
            </a:r>
            <a:r>
              <a:rPr lang="el-GR" dirty="0" smtClean="0"/>
              <a:t> </a:t>
            </a:r>
            <a:r>
              <a:rPr lang="el-GR" dirty="0"/>
              <a:t>τα δύο συστήματα συμπίπτουν.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11261"/>
              </p:ext>
            </p:extLst>
          </p:nvPr>
        </p:nvGraphicFramePr>
        <p:xfrm>
          <a:off x="6878473" y="1834275"/>
          <a:ext cx="392728" cy="462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r:id="rId3" imgW="164957" imgH="190335" progId="Equation.3">
                  <p:embed/>
                </p:oleObj>
              </mc:Choice>
              <mc:Fallback>
                <p:oleObj r:id="rId3" imgW="164957" imgH="19033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473" y="1834275"/>
                        <a:ext cx="392728" cy="4620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7291"/>
              </p:ext>
            </p:extLst>
          </p:nvPr>
        </p:nvGraphicFramePr>
        <p:xfrm>
          <a:off x="7757225" y="2262188"/>
          <a:ext cx="1275228" cy="36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Εξίσωση" r:id="rId5" imgW="495085" imgH="190417" progId="Equation.3">
                  <p:embed/>
                </p:oleObj>
              </mc:Choice>
              <mc:Fallback>
                <p:oleObj name="Εξίσωση" r:id="rId5" imgW="495085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7225" y="2262188"/>
                        <a:ext cx="1275228" cy="368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488309"/>
              </p:ext>
            </p:extLst>
          </p:nvPr>
        </p:nvGraphicFramePr>
        <p:xfrm>
          <a:off x="6878473" y="3062927"/>
          <a:ext cx="434203" cy="376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Εξίσωση" r:id="rId7" imgW="139518" imgH="126835" progId="Equation.3">
                  <p:embed/>
                </p:oleObj>
              </mc:Choice>
              <mc:Fallback>
                <p:oleObj name="Εξίσωση" r:id="rId7" imgW="139518" imgH="1268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473" y="3062927"/>
                        <a:ext cx="434203" cy="376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" name="Αντικείμενο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881139"/>
              </p:ext>
            </p:extLst>
          </p:nvPr>
        </p:nvGraphicFramePr>
        <p:xfrm>
          <a:off x="4138399" y="3439236"/>
          <a:ext cx="634620" cy="327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r:id="rId9" imgW="291973" imgH="152334" progId="Equation.3">
                  <p:embed/>
                </p:oleObj>
              </mc:Choice>
              <mc:Fallback>
                <p:oleObj r:id="rId9" imgW="291973" imgH="15233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399" y="3439236"/>
                        <a:ext cx="634620" cy="327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565610"/>
              </p:ext>
            </p:extLst>
          </p:nvPr>
        </p:nvGraphicFramePr>
        <p:xfrm>
          <a:off x="2499816" y="2600894"/>
          <a:ext cx="392728" cy="462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r:id="rId11" imgW="164957" imgH="190335" progId="Equation.3">
                  <p:embed/>
                </p:oleObj>
              </mc:Choice>
              <mc:Fallback>
                <p:oleObj r:id="rId11" imgW="164957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816" y="2600894"/>
                        <a:ext cx="392728" cy="4620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3185225" y="43695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16" name="Group 9"/>
          <p:cNvGrpSpPr>
            <a:grpSpLocks noChangeAspect="1"/>
          </p:cNvGrpSpPr>
          <p:nvPr/>
        </p:nvGrpSpPr>
        <p:grpSpPr bwMode="auto">
          <a:xfrm>
            <a:off x="2892544" y="4112555"/>
            <a:ext cx="2962346" cy="2601230"/>
            <a:chOff x="2274" y="10166"/>
            <a:chExt cx="3111" cy="2809"/>
          </a:xfrm>
        </p:grpSpPr>
        <p:sp>
          <p:nvSpPr>
            <p:cNvPr id="17" name="AutoShape 22"/>
            <p:cNvSpPr>
              <a:spLocks noChangeAspect="1" noChangeArrowheads="1" noTextEdit="1"/>
            </p:cNvSpPr>
            <p:nvPr/>
          </p:nvSpPr>
          <p:spPr bwMode="auto">
            <a:xfrm>
              <a:off x="2274" y="10166"/>
              <a:ext cx="3111" cy="2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2471" y="11492"/>
              <a:ext cx="1135" cy="8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 flipV="1">
              <a:off x="2943" y="10422"/>
              <a:ext cx="663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3227" y="11492"/>
              <a:ext cx="379" cy="1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3606" y="11005"/>
              <a:ext cx="1512" cy="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3606" y="11492"/>
              <a:ext cx="1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graphicFrame>
          <p:nvGraphicFramePr>
            <p:cNvPr id="23" name="Αντικείμενο 22"/>
            <p:cNvGraphicFramePr>
              <a:graphicFrameLocks noChangeAspect="1"/>
            </p:cNvGraphicFramePr>
            <p:nvPr/>
          </p:nvGraphicFramePr>
          <p:xfrm>
            <a:off x="2274" y="12235"/>
            <a:ext cx="133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5" r:id="rId12" imgW="101556" imgH="190417" progId="Equation.DSMT4">
                    <p:embed/>
                  </p:oleObj>
                </mc:Choice>
                <mc:Fallback>
                  <p:oleObj r:id="rId12" imgW="101556" imgH="190417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4" y="12235"/>
                          <a:ext cx="133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Αντικείμενο 23"/>
            <p:cNvGraphicFramePr>
              <a:graphicFrameLocks noChangeAspect="1"/>
            </p:cNvGraphicFramePr>
            <p:nvPr/>
          </p:nvGraphicFramePr>
          <p:xfrm>
            <a:off x="5203" y="11362"/>
            <a:ext cx="150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6" r:id="rId14" imgW="114201" imgH="241091" progId="Equation.DSMT4">
                    <p:embed/>
                  </p:oleObj>
                </mc:Choice>
                <mc:Fallback>
                  <p:oleObj r:id="rId14" imgW="114201" imgH="241091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3" y="11362"/>
                          <a:ext cx="150" cy="3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Αντικείμενο 24"/>
            <p:cNvGraphicFramePr>
              <a:graphicFrameLocks noChangeAspect="1"/>
            </p:cNvGraphicFramePr>
            <p:nvPr/>
          </p:nvGraphicFramePr>
          <p:xfrm>
            <a:off x="3666" y="10166"/>
            <a:ext cx="21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7" r:id="rId16" imgW="164957" imgH="190335" progId="Equation.DSMT4">
                    <p:embed/>
                  </p:oleObj>
                </mc:Choice>
                <mc:Fallback>
                  <p:oleObj r:id="rId16" imgW="164957" imgH="190335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6" y="10166"/>
                          <a:ext cx="216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Αντικείμενο 25"/>
            <p:cNvGraphicFramePr>
              <a:graphicFrameLocks noChangeAspect="1"/>
            </p:cNvGraphicFramePr>
            <p:nvPr/>
          </p:nvGraphicFramePr>
          <p:xfrm>
            <a:off x="3022" y="12598"/>
            <a:ext cx="250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8" r:id="rId18" imgW="190500" imgH="279400" progId="Equation.DSMT4">
                    <p:embed/>
                  </p:oleObj>
                </mc:Choice>
                <mc:Fallback>
                  <p:oleObj r:id="rId18" imgW="190500" imgH="2794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2" y="12598"/>
                          <a:ext cx="250" cy="3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Αντικείμενο 26"/>
            <p:cNvGraphicFramePr>
              <a:graphicFrameLocks noChangeAspect="1"/>
            </p:cNvGraphicFramePr>
            <p:nvPr/>
          </p:nvGraphicFramePr>
          <p:xfrm>
            <a:off x="5102" y="10812"/>
            <a:ext cx="283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9" r:id="rId20" imgW="215806" imgH="279279" progId="Equation.DSMT4">
                    <p:embed/>
                  </p:oleObj>
                </mc:Choice>
                <mc:Fallback>
                  <p:oleObj r:id="rId20" imgW="215806" imgH="279279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2" y="10812"/>
                          <a:ext cx="283" cy="3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Αντικείμενο 27"/>
            <p:cNvGraphicFramePr>
              <a:graphicFrameLocks noChangeAspect="1"/>
            </p:cNvGraphicFramePr>
            <p:nvPr/>
          </p:nvGraphicFramePr>
          <p:xfrm>
            <a:off x="2652" y="10326"/>
            <a:ext cx="266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0" r:id="rId22" imgW="203112" imgH="279279" progId="Equation.DSMT4">
                    <p:embed/>
                  </p:oleObj>
                </mc:Choice>
                <mc:Fallback>
                  <p:oleObj r:id="rId22" imgW="203112" imgH="279279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2" y="10326"/>
                          <a:ext cx="266" cy="3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Αντικείμενο 28"/>
            <p:cNvGraphicFramePr>
              <a:graphicFrameLocks noChangeAspect="1"/>
            </p:cNvGraphicFramePr>
            <p:nvPr/>
          </p:nvGraphicFramePr>
          <p:xfrm>
            <a:off x="3606" y="11492"/>
            <a:ext cx="250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1" r:id="rId24" imgW="190417" imgH="203112" progId="Equation.DSMT4">
                    <p:embed/>
                  </p:oleObj>
                </mc:Choice>
                <mc:Fallback>
                  <p:oleObj r:id="rId24" imgW="190417" imgH="203112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11492"/>
                          <a:ext cx="250" cy="2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1084133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905</Words>
  <Application>Microsoft Office PowerPoint</Application>
  <PresentationFormat>Προβολή στην οθόνη (4:3)</PresentationFormat>
  <Paragraphs>94</Paragraphs>
  <Slides>20</Slides>
  <Notes>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Θέμα του Office</vt:lpstr>
      <vt:lpstr>1_Θέμα του Office</vt:lpstr>
      <vt:lpstr>Microsoft Equation 3.0</vt:lpstr>
      <vt:lpstr>Equation.DSMT4</vt:lpstr>
      <vt:lpstr>Εξίσωση</vt:lpstr>
      <vt:lpstr>Κλασσική Μηχανική </vt:lpstr>
      <vt:lpstr>Άδειες Χρήσης</vt:lpstr>
      <vt:lpstr>Χρηματοδότηση </vt:lpstr>
      <vt:lpstr>Σκοποί  ενότητας  </vt:lpstr>
      <vt:lpstr>Στρεφόμενο σύστημα αναφοράς (1) </vt:lpstr>
      <vt:lpstr>Στρεφόμενο σύστημα αναφοράς (2) </vt:lpstr>
      <vt:lpstr>Στρεφόμενο σύστημα αναφοράς (3) </vt:lpstr>
      <vt:lpstr>Στρεφόμενο σύστημα αναφοράς (4) </vt:lpstr>
      <vt:lpstr>Στρεφόμενο σύστημα αναφοράς (5) </vt:lpstr>
      <vt:lpstr>Στρεφόμενο σύστημα αναφοράς (6) </vt:lpstr>
      <vt:lpstr>Στρεφόμενο σύστημα αναφοράς (7) </vt:lpstr>
      <vt:lpstr>Απόλυτη και σχετική ταχύτητα (1) </vt:lpstr>
      <vt:lpstr>Απόλυτη και σχετική ταχύτητα (2) </vt:lpstr>
      <vt:lpstr>Απόλυτη και σχετική ταχύτητα (3) </vt:lpstr>
      <vt:lpstr>Απόλυτη και σχετική επιτάχυνση  </vt:lpstr>
      <vt:lpstr>Περιγραφή της κινήσεως από μη αδρανειακό παρατηρητή </vt:lpstr>
      <vt:lpstr> Κίνηση υλικού σημείου ως προς την επιφάνεια της Γης  Δύναμη Coriolis </vt:lpstr>
      <vt:lpstr>Σημείωμα Χρήσης Έργων Τρίτων</vt:lpstr>
      <vt:lpstr>Σημείωμα Αναφοράς</vt:lpstr>
      <vt:lpstr>Τέλος Ενότητας</vt:lpstr>
    </vt:vector>
  </TitlesOfParts>
  <Company>ΕΠΠtools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user</cp:lastModifiedBy>
  <cp:revision>24</cp:revision>
  <dcterms:created xsi:type="dcterms:W3CDTF">2014-05-18T08:23:13Z</dcterms:created>
  <dcterms:modified xsi:type="dcterms:W3CDTF">2014-07-17T08:55:51Z</dcterms:modified>
</cp:coreProperties>
</file>