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2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l-GR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151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l-GR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152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l-GR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153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l-GR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154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1027DFD8-731B-4A68-9DB3-B89386913DCE}" type="slidenum">
              <a:rPr lang="el-GR" sz="1400">
                <a:latin typeface="Times New Roman"/>
              </a:rPr>
              <a:pPr algn="r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521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1AE7E80E-7D87-4096-A78B-2121747B5C42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539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39CB6769-8C5A-4814-B786-E26411174110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541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6C7DC060-661D-40D8-9456-2DA75F9F79AE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543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8A8C580D-3542-4108-A3B8-23DD4271B3DF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545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2DF48982-CCC7-4335-8F46-0F10D5101644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6560" cy="480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47" name="CustomShape 2"/>
          <p:cNvSpPr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>
              <a:lnSpc>
                <a:spcPct val="100000"/>
              </a:lnSpc>
            </a:pPr>
            <a:fld id="{E6EBE40E-6065-45D9-B638-F7F16E02EE6A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15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6560" cy="480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49" name="CustomShape 2"/>
          <p:cNvSpPr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>
              <a:lnSpc>
                <a:spcPct val="100000"/>
              </a:lnSpc>
            </a:pPr>
            <a:fld id="{5CE97FCA-1761-46B6-B02E-5882F6538DF7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17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6560" cy="480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1" name="CustomShape 2"/>
          <p:cNvSpPr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>
              <a:lnSpc>
                <a:spcPct val="100000"/>
              </a:lnSpc>
            </a:pPr>
            <a:fld id="{5FB13B5C-91A0-4E84-9AF2-C1AB7504FB34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18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6560" cy="480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3" name="CustomShape 2"/>
          <p:cNvSpPr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>
              <a:lnSpc>
                <a:spcPct val="100000"/>
              </a:lnSpc>
            </a:pPr>
            <a:fld id="{93DC0753-A7BA-4FFD-B050-B20C91B55E16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19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6560" cy="4809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5" name="CustomShape 2"/>
          <p:cNvSpPr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>
              <a:lnSpc>
                <a:spcPct val="100000"/>
              </a:lnSpc>
            </a:pPr>
            <a:fld id="{956C0DC6-815B-40B2-82B3-304B3981CDEC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20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</a:t>
            </a:r>
            <a:endParaRPr/>
          </a:p>
        </p:txBody>
      </p:sp>
      <p:sp>
        <p:nvSpPr>
          <p:cNvPr id="523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893BCDBF-923E-4BB5-97CD-BC70E6613806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</a:t>
            </a:r>
            <a:endParaRPr/>
          </a:p>
        </p:txBody>
      </p:sp>
      <p:sp>
        <p:nvSpPr>
          <p:cNvPr id="525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7FC7EEB3-811F-41E5-A563-96E0B4CB6E69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</a:t>
            </a:r>
            <a:endParaRPr/>
          </a:p>
        </p:txBody>
      </p:sp>
      <p:sp>
        <p:nvSpPr>
          <p:cNvPr id="527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947907C-A1F8-4123-85DF-1A0AB97F3A2C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</a:t>
            </a:r>
            <a:endParaRPr/>
          </a:p>
        </p:txBody>
      </p:sp>
      <p:sp>
        <p:nvSpPr>
          <p:cNvPr id="529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7B079A9B-4523-45DE-BAED-B71D30E8BCEC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</a:t>
            </a:r>
            <a:endParaRPr/>
          </a:p>
        </p:txBody>
      </p:sp>
      <p:sp>
        <p:nvSpPr>
          <p:cNvPr id="531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E5CBC3DF-53AB-4E17-85B5-94EE028DFF24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533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B8FF3008-1770-4420-A194-AC027D9FCE97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535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C660AC99-AE87-497E-AA0A-F1882CBAB5CB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PlaceHolder 1"/>
          <p:cNvSpPr>
            <a:spLocks noGrp="1"/>
          </p:cNvSpPr>
          <p:nvPr>
            <p:ph type="body"/>
          </p:nvPr>
        </p:nvSpPr>
        <p:spPr>
          <a:xfrm rot="10800000">
            <a:off x="47183760" y="47183760"/>
            <a:ext cx="11795040" cy="117950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l-GR" sz="2000" strike="noStrike">
                <a:latin typeface="Arial"/>
              </a:rPr>
              <a:t>  </a:t>
            </a:r>
            <a:endParaRPr/>
          </a:p>
        </p:txBody>
      </p:sp>
      <p:sp>
        <p:nvSpPr>
          <p:cNvPr id="537" name="CustomShape 2"/>
          <p:cNvSpPr/>
          <p:nvPr/>
        </p:nvSpPr>
        <p:spPr>
          <a:xfrm rot="10800000">
            <a:off x="47183760" y="47183760"/>
            <a:ext cx="11795040" cy="1179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A04EE8C-F67F-4E0F-8E04-1F40C1075AA2}" type="slidenum">
              <a:rPr lang="el-GR" strike="noStrike">
                <a:solidFill>
                  <a:srgbClr val="000000"/>
                </a:solidFill>
                <a:latin typeface="+mn-lt"/>
                <a:ea typeface="+mn-ea"/>
              </a:rPr>
              <a:pPr>
                <a:lnSpc>
                  <a:spcPct val="100000"/>
                </a:lnSpc>
              </a:pPr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33 - Εικόνα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5" name="34 - Εικόνα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3" name="72 - Εικόνα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4" name="73 - Εικόνα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12" name="111 - Εικόνα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13" name="112 - Εικόνα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1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48" name="147 - Εικόνα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49" name="148 - Εικόνα"/>
          <p:cNvPicPr/>
          <p:nvPr/>
        </p:nvPicPr>
        <p:blipFill>
          <a:blip r:embed="rId2" cstate="print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l-GR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l-GR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l-GR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l-GR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l-GR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l-GR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l-GR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l-GR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8644680" y="6441840"/>
            <a:ext cx="430560" cy="26604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fld id="{6E311A87-1CB5-469E-A4B8-8288C275F65B}" type="slidenum">
              <a:rPr lang="el-GR" sz="1200" strike="noStrike">
                <a:solidFill>
                  <a:srgbClr val="5075BC"/>
                </a:solidFill>
                <a:latin typeface="Calibri"/>
                <a:ea typeface="DejaVu Sans"/>
              </a:rPr>
              <a:pPr algn="ctr">
                <a:lnSpc>
                  <a:spcPct val="100000"/>
                </a:lnSpc>
              </a:pPr>
              <a:t>‹#›</a:t>
            </a:fld>
            <a:endParaRPr/>
          </a:p>
        </p:txBody>
      </p:sp>
      <p:sp>
        <p:nvSpPr>
          <p:cNvPr id="37" name="CustomShape 2"/>
          <p:cNvSpPr/>
          <p:nvPr/>
        </p:nvSpPr>
        <p:spPr>
          <a:xfrm>
            <a:off x="539640" y="6441480"/>
            <a:ext cx="7990560" cy="26604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l-GR" sz="1000" strike="noStrike">
                <a:solidFill>
                  <a:srgbClr val="5075BC"/>
                </a:solidFill>
                <a:latin typeface="Calibri"/>
                <a:ea typeface="DejaVu Sans"/>
              </a:rPr>
              <a:t>Τίτλος Ενότητας</a:t>
            </a:r>
            <a:endParaRPr/>
          </a:p>
        </p:txBody>
      </p:sp>
      <p:pic>
        <p:nvPicPr>
          <p:cNvPr id="38" name="Picture 5"/>
          <p:cNvPicPr/>
          <p:nvPr/>
        </p:nvPicPr>
        <p:blipFill>
          <a:blip r:embed="rId14" cstate="print"/>
          <a:stretch/>
        </p:blipFill>
        <p:spPr>
          <a:xfrm>
            <a:off x="58680" y="6255360"/>
            <a:ext cx="429840" cy="567720"/>
          </a:xfrm>
          <a:prstGeom prst="rect">
            <a:avLst/>
          </a:prstGeom>
          <a:ln>
            <a:noFill/>
          </a:ln>
        </p:spPr>
      </p:pic>
      <p:sp>
        <p:nvSpPr>
          <p:cNvPr id="39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l-GR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l-GR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l-GR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l-GR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l-GR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l-GR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l-GR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l-GR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ustomShape 1"/>
          <p:cNvSpPr/>
          <p:nvPr/>
        </p:nvSpPr>
        <p:spPr>
          <a:xfrm>
            <a:off x="8644680" y="6441840"/>
            <a:ext cx="430560" cy="26604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fld id="{B5ECA734-94FF-4473-AACA-7D4934263B3A}" type="slidenum">
              <a:rPr lang="el-GR" sz="1200" strike="noStrike">
                <a:solidFill>
                  <a:srgbClr val="5075BC"/>
                </a:solidFill>
                <a:latin typeface="Calibri"/>
                <a:ea typeface="DejaVu Sans"/>
              </a:rPr>
              <a:pPr algn="ctr">
                <a:lnSpc>
                  <a:spcPct val="100000"/>
                </a:lnSpc>
              </a:pPr>
              <a:t>‹#›</a:t>
            </a:fld>
            <a:endParaRPr/>
          </a:p>
        </p:txBody>
      </p:sp>
      <p:sp>
        <p:nvSpPr>
          <p:cNvPr id="76" name="CustomShape 2"/>
          <p:cNvSpPr/>
          <p:nvPr/>
        </p:nvSpPr>
        <p:spPr>
          <a:xfrm>
            <a:off x="539640" y="6441480"/>
            <a:ext cx="7990560" cy="26604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l-GR" sz="1000" strike="noStrike">
                <a:solidFill>
                  <a:srgbClr val="5075BC"/>
                </a:solidFill>
                <a:latin typeface="Calibri"/>
                <a:ea typeface="DejaVu Sans"/>
              </a:rPr>
              <a:t>Τίτλος Ενότητας</a:t>
            </a:r>
            <a:endParaRPr/>
          </a:p>
        </p:txBody>
      </p:sp>
      <p:pic>
        <p:nvPicPr>
          <p:cNvPr id="77" name="Picture 5"/>
          <p:cNvPicPr/>
          <p:nvPr/>
        </p:nvPicPr>
        <p:blipFill>
          <a:blip r:embed="rId14" cstate="print"/>
          <a:stretch/>
        </p:blipFill>
        <p:spPr>
          <a:xfrm>
            <a:off x="58680" y="6255360"/>
            <a:ext cx="429840" cy="567720"/>
          </a:xfrm>
          <a:prstGeom prst="rect">
            <a:avLst/>
          </a:prstGeom>
          <a:ln>
            <a:noFill/>
          </a:ln>
        </p:spPr>
      </p:pic>
      <p:sp>
        <p:nvSpPr>
          <p:cNvPr id="78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l-GR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l-GR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l-GR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l-GR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l-GR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l-GR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l-GR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l-GR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l-GR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l-GR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l-GR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l-GR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l-GR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l-GR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l-GR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l-GR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class.upatras.gr/modules/document/document.php?course=EE899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class.upatras.gr/modules/document/document.php?course=EE899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5.png"/><Relationship Id="rId4" Type="http://schemas.openxmlformats.org/officeDocument/2006/relationships/image" Target="../media/image4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18" Type="http://schemas.openxmlformats.org/officeDocument/2006/relationships/oleObject" Target="../embeddings/oleObject3.bin"/><Relationship Id="rId3" Type="http://schemas.openxmlformats.org/officeDocument/2006/relationships/notesSlide" Target="../notesSlides/notesSlide4.xml"/><Relationship Id="rId21" Type="http://schemas.openxmlformats.org/officeDocument/2006/relationships/oleObject" Target="../embeddings/oleObject6.bin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1.bin"/><Relationship Id="rId20" Type="http://schemas.openxmlformats.org/officeDocument/2006/relationships/oleObject" Target="../embeddings/oleObject5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23" Type="http://schemas.openxmlformats.org/officeDocument/2006/relationships/oleObject" Target="../embeddings/oleObject8.bin"/><Relationship Id="rId10" Type="http://schemas.openxmlformats.org/officeDocument/2006/relationships/image" Target="../media/image19.png"/><Relationship Id="rId19" Type="http://schemas.openxmlformats.org/officeDocument/2006/relationships/oleObject" Target="../embeddings/oleObject4.bin"/><Relationship Id="rId4" Type="http://schemas.openxmlformats.org/officeDocument/2006/relationships/image" Target="../media/image5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Relationship Id="rId22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8.png"/><Relationship Id="rId3" Type="http://schemas.openxmlformats.org/officeDocument/2006/relationships/image" Target="../media/image5.png"/><Relationship Id="rId7" Type="http://schemas.openxmlformats.org/officeDocument/2006/relationships/image" Target="../media/image19.png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8.png"/><Relationship Id="rId11" Type="http://schemas.openxmlformats.org/officeDocument/2006/relationships/image" Target="../media/image26.png"/><Relationship Id="rId5" Type="http://schemas.openxmlformats.org/officeDocument/2006/relationships/image" Target="../media/image14.png"/><Relationship Id="rId10" Type="http://schemas.openxmlformats.org/officeDocument/2006/relationships/image" Target="../media/image17.png"/><Relationship Id="rId4" Type="http://schemas.openxmlformats.org/officeDocument/2006/relationships/image" Target="../media/image25.png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3" Type="http://schemas.openxmlformats.org/officeDocument/2006/relationships/image" Target="../media/image5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17" Type="http://schemas.openxmlformats.org/officeDocument/2006/relationships/image" Target="../media/image44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4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5" Type="http://schemas.openxmlformats.org/officeDocument/2006/relationships/image" Target="../media/image4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9.bin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685800" y="2006640"/>
            <a:ext cx="7770240" cy="146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5075BC"/>
                </a:solidFill>
                <a:latin typeface="Arial"/>
                <a:ea typeface="DejaVu Sans"/>
              </a:rPr>
              <a:t>Ψηφιακές Επικοινωνίες Ι</a:t>
            </a:r>
            <a:endParaRPr/>
          </a:p>
        </p:txBody>
      </p:sp>
      <p:sp>
        <p:nvSpPr>
          <p:cNvPr id="156" name="CustomShape 2"/>
          <p:cNvSpPr/>
          <p:nvPr/>
        </p:nvSpPr>
        <p:spPr>
          <a:xfrm>
            <a:off x="683640" y="3384720"/>
            <a:ext cx="7774560" cy="2723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2800" strike="noStrike">
                <a:solidFill>
                  <a:srgbClr val="5075BC"/>
                </a:solidFill>
                <a:latin typeface="Arial"/>
                <a:ea typeface="DejaVu Sans"/>
              </a:rPr>
              <a:t>Ενότητα </a:t>
            </a:r>
            <a:r>
              <a:rPr lang="en-US" sz="2800" strike="noStrike" smtClean="0">
                <a:solidFill>
                  <a:srgbClr val="5075BC"/>
                </a:solidFill>
                <a:latin typeface="Arial"/>
                <a:ea typeface="DejaVu Sans"/>
              </a:rPr>
              <a:t>2</a:t>
            </a:r>
            <a:r>
              <a:rPr lang="el-GR" sz="2800" strike="noStrike" dirty="0" smtClean="0">
                <a:solidFill>
                  <a:srgbClr val="5075BC"/>
                </a:solidFill>
                <a:latin typeface="Arial"/>
                <a:ea typeface="DejaVu Sans"/>
              </a:rPr>
              <a:t>: </a:t>
            </a:r>
            <a:r>
              <a:rPr lang="el-GR" sz="2800" strike="noStrike" dirty="0">
                <a:solidFill>
                  <a:srgbClr val="000000"/>
                </a:solidFill>
                <a:latin typeface="Arial"/>
                <a:ea typeface="DejaVu Sans"/>
              </a:rPr>
              <a:t>Μορφοποίηση και Διαμόρφωση Βασικής Ζώνης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  <a:p>
            <a:pPr algn="ctr">
              <a:lnSpc>
                <a:spcPct val="100000"/>
              </a:lnSpc>
            </a:pPr>
            <a:r>
              <a:rPr lang="el-GR" sz="2800" strike="noStrike" dirty="0">
                <a:solidFill>
                  <a:srgbClr val="000000"/>
                </a:solidFill>
                <a:latin typeface="Arial"/>
                <a:ea typeface="DejaVu Sans"/>
              </a:rPr>
              <a:t>Επίκουρος Καθηγητής Βασίλης </a:t>
            </a:r>
            <a:r>
              <a:rPr lang="el-GR" sz="2800" strike="noStrike" dirty="0" err="1">
                <a:solidFill>
                  <a:srgbClr val="000000"/>
                </a:solidFill>
                <a:latin typeface="Arial"/>
                <a:ea typeface="DejaVu Sans"/>
              </a:rPr>
              <a:t>Στυλιανάκης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el-GR" sz="2800" strike="noStrike" dirty="0">
                <a:solidFill>
                  <a:srgbClr val="000000"/>
                </a:solidFill>
                <a:latin typeface="Arial"/>
                <a:ea typeface="DejaVu Sans"/>
              </a:rPr>
              <a:t>Πολυτεχνική Σχολή Πανεπιστημίου Πατρών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el-GR" sz="2800" strike="noStrike" dirty="0">
                <a:solidFill>
                  <a:srgbClr val="000000"/>
                </a:solidFill>
                <a:latin typeface="Arial"/>
                <a:ea typeface="DejaVu Sans"/>
              </a:rPr>
              <a:t>Τμήμα Ηλεκτρολόγων Μηχανικών και Τεχνολογίας Υπολογιστών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</p:txBody>
      </p:sp>
      <p:pic>
        <p:nvPicPr>
          <p:cNvPr id="157" name="Εικόνα 3"/>
          <p:cNvPicPr/>
          <p:nvPr/>
        </p:nvPicPr>
        <p:blipFill>
          <a:blip r:embed="rId3" cstate="print"/>
          <a:stretch/>
        </p:blipFill>
        <p:spPr>
          <a:xfrm>
            <a:off x="4500000" y="506520"/>
            <a:ext cx="4512600" cy="932760"/>
          </a:xfrm>
          <a:prstGeom prst="rect">
            <a:avLst/>
          </a:prstGeom>
          <a:ln>
            <a:noFill/>
          </a:ln>
        </p:spPr>
      </p:pic>
      <p:pic>
        <p:nvPicPr>
          <p:cNvPr id="158" name="Εικόνα 12"/>
          <p:cNvPicPr/>
          <p:nvPr/>
        </p:nvPicPr>
        <p:blipFill>
          <a:blip r:embed="rId4" cstate="print"/>
          <a:stretch/>
        </p:blipFill>
        <p:spPr>
          <a:xfrm>
            <a:off x="591480" y="279720"/>
            <a:ext cx="3690360" cy="1386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CustomShape 1"/>
          <p:cNvSpPr/>
          <p:nvPr/>
        </p:nvSpPr>
        <p:spPr>
          <a:xfrm>
            <a:off x="457200" y="274680"/>
            <a:ext cx="8227440" cy="114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000" strike="noStrike">
                <a:solidFill>
                  <a:srgbClr val="5075BC"/>
                </a:solidFill>
                <a:latin typeface="Arial"/>
                <a:ea typeface="DejaVu Sans"/>
              </a:rPr>
              <a:t>Μετάδοση Βασικής Ζώνης (Baseband transmission)</a:t>
            </a:r>
            <a:endParaRPr/>
          </a:p>
        </p:txBody>
      </p:sp>
      <p:sp>
        <p:nvSpPr>
          <p:cNvPr id="423" name="CustomShape 2"/>
          <p:cNvSpPr/>
          <p:nvPr/>
        </p:nvSpPr>
        <p:spPr>
          <a:xfrm>
            <a:off x="107640" y="6237360"/>
            <a:ext cx="354600" cy="573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4" name="CustomShape 3"/>
          <p:cNvSpPr/>
          <p:nvPr/>
        </p:nvSpPr>
        <p:spPr>
          <a:xfrm>
            <a:off x="464040" y="6453360"/>
            <a:ext cx="8066160" cy="285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25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3960" cy="702360"/>
          </a:xfrm>
          <a:prstGeom prst="rect">
            <a:avLst/>
          </a:prstGeom>
          <a:ln>
            <a:noFill/>
          </a:ln>
        </p:spPr>
      </p:pic>
      <p:sp>
        <p:nvSpPr>
          <p:cNvPr id="426" name="CustomShape 4"/>
          <p:cNvSpPr/>
          <p:nvPr/>
        </p:nvSpPr>
        <p:spPr>
          <a:xfrm>
            <a:off x="457200" y="1527120"/>
            <a:ext cx="8380800" cy="478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80000"/>
              </a:lnSpc>
            </a:pPr>
            <a:endParaRPr dirty="0"/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l-GR" sz="2400" strike="noStrike" dirty="0">
                <a:solidFill>
                  <a:srgbClr val="000000"/>
                </a:solidFill>
                <a:latin typeface="Arial"/>
                <a:ea typeface="DejaVu Sans"/>
              </a:rPr>
              <a:t>Για τη μετάδοση πληροφορίας σε ένα φυσικό μέσο, ακολουθίες PCM (</a:t>
            </a:r>
            <a:r>
              <a:rPr lang="el-GR" sz="2400" strike="noStrike" dirty="0" err="1">
                <a:solidFill>
                  <a:srgbClr val="000000"/>
                </a:solidFill>
                <a:latin typeface="Arial"/>
                <a:ea typeface="DejaVu Sans"/>
              </a:rPr>
              <a:t>κωδικολέξεις</a:t>
            </a:r>
            <a:r>
              <a:rPr lang="el-GR" sz="2400" strike="noStrike" dirty="0">
                <a:solidFill>
                  <a:srgbClr val="000000"/>
                </a:solidFill>
                <a:latin typeface="Arial"/>
                <a:ea typeface="DejaVu Sans"/>
              </a:rPr>
              <a:t>-</a:t>
            </a:r>
            <a:r>
              <a:rPr lang="el-GR" sz="2400" strike="noStrike" dirty="0" err="1">
                <a:solidFill>
                  <a:srgbClr val="000000"/>
                </a:solidFill>
                <a:latin typeface="Arial"/>
                <a:ea typeface="DejaVu Sans"/>
              </a:rPr>
              <a:t>codewords</a:t>
            </a:r>
            <a:r>
              <a:rPr lang="el-GR" sz="2400" strike="noStrike" dirty="0">
                <a:solidFill>
                  <a:srgbClr val="000000"/>
                </a:solidFill>
                <a:latin typeface="Arial"/>
                <a:ea typeface="DejaVu Sans"/>
              </a:rPr>
              <a:t>) μετασχηματίζονται σε παλμούς(</a:t>
            </a:r>
            <a:r>
              <a:rPr lang="el-GR" sz="2400" strike="noStrike" dirty="0" err="1">
                <a:solidFill>
                  <a:srgbClr val="000000"/>
                </a:solidFill>
                <a:latin typeface="Arial"/>
                <a:ea typeface="DejaVu Sans"/>
              </a:rPr>
              <a:t>κυματομορφές</a:t>
            </a:r>
            <a:r>
              <a:rPr lang="el-GR" sz="2400" strike="noStrike" dirty="0">
                <a:solidFill>
                  <a:srgbClr val="000000"/>
                </a:solidFill>
                <a:latin typeface="Arial"/>
                <a:ea typeface="DejaVu Sans"/>
              </a:rPr>
              <a:t>-</a:t>
            </a:r>
            <a:r>
              <a:rPr lang="el-GR" sz="2400" strike="noStrike" dirty="0" err="1">
                <a:solidFill>
                  <a:srgbClr val="000000"/>
                </a:solidFill>
                <a:latin typeface="Arial"/>
                <a:ea typeface="DejaVu Sans"/>
              </a:rPr>
              <a:t>waveforms</a:t>
            </a:r>
            <a:r>
              <a:rPr lang="el-GR" sz="2400" strike="noStrike" dirty="0">
                <a:solidFill>
                  <a:srgbClr val="000000"/>
                </a:solidFill>
                <a:latin typeface="Arial"/>
                <a:ea typeface="DejaVu Sans"/>
              </a:rPr>
              <a:t>)</a:t>
            </a:r>
            <a:endParaRPr dirty="0"/>
          </a:p>
          <a:p>
            <a:pPr>
              <a:lnSpc>
                <a:spcPct val="80000"/>
              </a:lnSpc>
            </a:pPr>
            <a:endParaRPr dirty="0"/>
          </a:p>
          <a:p>
            <a:pPr lvl="1">
              <a:lnSpc>
                <a:spcPct val="80000"/>
              </a:lnSpc>
              <a:buSzPct val="100000"/>
              <a:buFont typeface="Arial" pitchFamily="34" charset="0"/>
              <a:buChar char="•"/>
            </a:pPr>
            <a:r>
              <a:rPr lang="el-GR" sz="2400" strike="noStrike" dirty="0">
                <a:solidFill>
                  <a:srgbClr val="000000"/>
                </a:solidFill>
                <a:latin typeface="Arial"/>
                <a:ea typeface="Microsoft YaHei"/>
              </a:rPr>
              <a:t>Κάθε </a:t>
            </a:r>
            <a:r>
              <a:rPr lang="el-GR" sz="2400" strike="noStrike" dirty="0" err="1">
                <a:solidFill>
                  <a:srgbClr val="000000"/>
                </a:solidFill>
                <a:latin typeface="Arial"/>
                <a:ea typeface="Microsoft YaHei"/>
              </a:rPr>
              <a:t>κυματομορφή</a:t>
            </a:r>
            <a:r>
              <a:rPr lang="el-GR" sz="2400" strike="noStrike" dirty="0">
                <a:solidFill>
                  <a:srgbClr val="000000"/>
                </a:solidFill>
                <a:latin typeface="Arial"/>
                <a:ea typeface="Microsoft YaHei"/>
              </a:rPr>
              <a:t> (</a:t>
            </a:r>
            <a:r>
              <a:rPr lang="el-GR" sz="2400" strike="noStrike" dirty="0" err="1">
                <a:solidFill>
                  <a:srgbClr val="000000"/>
                </a:solidFill>
                <a:latin typeface="Arial"/>
                <a:ea typeface="Microsoft YaHei"/>
              </a:rPr>
              <a:t>waveform</a:t>
            </a:r>
            <a:r>
              <a:rPr lang="el-GR" sz="2400" strike="noStrike" dirty="0">
                <a:solidFill>
                  <a:srgbClr val="000000"/>
                </a:solidFill>
                <a:latin typeface="Arial"/>
                <a:ea typeface="Microsoft YaHei"/>
              </a:rPr>
              <a:t>) μεταφέρει ένα σύμβολο από ένα σύνολο μεγέθους Μ. </a:t>
            </a:r>
            <a:endParaRPr dirty="0"/>
          </a:p>
          <a:p>
            <a:pPr lvl="1">
              <a:lnSpc>
                <a:spcPct val="80000"/>
              </a:lnSpc>
              <a:buSzPct val="100000"/>
              <a:buFont typeface="Arial" pitchFamily="34" charset="0"/>
              <a:buChar char="•"/>
            </a:pPr>
            <a:r>
              <a:rPr lang="el-GR" sz="2400" strike="noStrike" dirty="0">
                <a:solidFill>
                  <a:srgbClr val="000000"/>
                </a:solidFill>
                <a:latin typeface="Arial"/>
                <a:ea typeface="Microsoft YaHei"/>
              </a:rPr>
              <a:t>Κάθε μεταδιδόμενο σύμβολο αναπαριστά k= log2 M </a:t>
            </a:r>
            <a:r>
              <a:rPr lang="el-GR" sz="2400" strike="noStrike" dirty="0" err="1">
                <a:solidFill>
                  <a:srgbClr val="000000"/>
                </a:solidFill>
                <a:latin typeface="Arial"/>
                <a:ea typeface="Microsoft YaHei"/>
              </a:rPr>
              <a:t>bits</a:t>
            </a:r>
            <a:r>
              <a:rPr lang="el-GR" sz="2400" strike="noStrike" dirty="0">
                <a:solidFill>
                  <a:srgbClr val="000000"/>
                </a:solidFill>
                <a:latin typeface="Arial"/>
                <a:ea typeface="Microsoft YaHei"/>
              </a:rPr>
              <a:t> PCM </a:t>
            </a:r>
            <a:r>
              <a:rPr lang="el-GR" sz="2400" strike="noStrike" dirty="0" err="1">
                <a:solidFill>
                  <a:srgbClr val="000000"/>
                </a:solidFill>
                <a:latin typeface="Arial"/>
                <a:ea typeface="Microsoft YaHei"/>
              </a:rPr>
              <a:t>κωδικολέξεων</a:t>
            </a:r>
            <a:r>
              <a:rPr lang="el-GR" sz="2400" strike="noStrike" dirty="0">
                <a:solidFill>
                  <a:srgbClr val="000000"/>
                </a:solidFill>
                <a:latin typeface="Arial"/>
                <a:ea typeface="Microsoft YaHei"/>
              </a:rPr>
              <a:t>.</a:t>
            </a:r>
            <a:endParaRPr dirty="0"/>
          </a:p>
          <a:p>
            <a:pPr lvl="1">
              <a:lnSpc>
                <a:spcPct val="80000"/>
              </a:lnSpc>
              <a:buSzPct val="100000"/>
              <a:buFont typeface="Arial" pitchFamily="34" charset="0"/>
              <a:buChar char="•"/>
            </a:pPr>
            <a:r>
              <a:rPr lang="el-GR" sz="2400" strike="noStrike" dirty="0">
                <a:solidFill>
                  <a:srgbClr val="000000"/>
                </a:solidFill>
                <a:latin typeface="Arial"/>
                <a:ea typeface="Microsoft YaHei"/>
              </a:rPr>
              <a:t>Οι PCM κώδικες γραμμής (</a:t>
            </a:r>
            <a:r>
              <a:rPr lang="el-GR" sz="2400" strike="noStrike" dirty="0" err="1">
                <a:solidFill>
                  <a:srgbClr val="000000"/>
                </a:solidFill>
                <a:latin typeface="Arial"/>
                <a:ea typeface="Microsoft YaHei"/>
              </a:rPr>
              <a:t>line</a:t>
            </a:r>
            <a:r>
              <a:rPr lang="el-GR" sz="2400" strike="noStrike" dirty="0">
                <a:solidFill>
                  <a:srgbClr val="000000"/>
                </a:solidFill>
                <a:latin typeface="Arial"/>
                <a:ea typeface="Microsoft YaHei"/>
              </a:rPr>
              <a:t> </a:t>
            </a:r>
            <a:r>
              <a:rPr lang="el-GR" sz="2400" strike="noStrike" dirty="0" err="1">
                <a:solidFill>
                  <a:srgbClr val="000000"/>
                </a:solidFill>
                <a:latin typeface="Arial"/>
                <a:ea typeface="Microsoft YaHei"/>
              </a:rPr>
              <a:t>codes</a:t>
            </a:r>
            <a:r>
              <a:rPr lang="el-GR" sz="2400" strike="noStrike" dirty="0">
                <a:solidFill>
                  <a:srgbClr val="000000"/>
                </a:solidFill>
                <a:latin typeface="Arial"/>
                <a:ea typeface="Microsoft YaHei"/>
              </a:rPr>
              <a:t>) χρησιμοποιούνται συνήθως για δυαδικά σύμβολα(M=2).</a:t>
            </a:r>
            <a:endParaRPr dirty="0"/>
          </a:p>
          <a:p>
            <a:pPr lvl="1">
              <a:lnSpc>
                <a:spcPct val="80000"/>
              </a:lnSpc>
              <a:buSzPct val="100000"/>
              <a:buFont typeface="Arial" pitchFamily="34" charset="0"/>
              <a:buChar char="•"/>
            </a:pPr>
            <a:r>
              <a:rPr lang="el-GR" sz="2400" strike="noStrike" dirty="0">
                <a:solidFill>
                  <a:srgbClr val="000000"/>
                </a:solidFill>
                <a:latin typeface="Arial"/>
                <a:ea typeface="Microsoft YaHei"/>
              </a:rPr>
              <a:t>Παλμοί πολλαπλής διαμόρφωσης (Μ-</a:t>
            </a:r>
            <a:r>
              <a:rPr lang="el-GR" sz="2400" strike="noStrike" dirty="0" err="1">
                <a:solidFill>
                  <a:srgbClr val="000000"/>
                </a:solidFill>
                <a:latin typeface="Arial"/>
                <a:ea typeface="Microsoft YaHei"/>
              </a:rPr>
              <a:t>αδικ</a:t>
            </a:r>
            <a:r>
              <a:rPr lang="el-GR" sz="2400" strike="noStrike" dirty="0">
                <a:solidFill>
                  <a:srgbClr val="000000"/>
                </a:solidFill>
                <a:latin typeface="Arial"/>
                <a:ea typeface="Microsoft YaHei"/>
              </a:rPr>
              <a:t>ή διαμόρφωση παλμών, M-</a:t>
            </a:r>
            <a:r>
              <a:rPr lang="el-GR" sz="2400" strike="noStrike" dirty="0" err="1">
                <a:solidFill>
                  <a:srgbClr val="000000"/>
                </a:solidFill>
                <a:latin typeface="Arial"/>
                <a:ea typeface="Microsoft YaHei"/>
              </a:rPr>
              <a:t>ary</a:t>
            </a:r>
            <a:r>
              <a:rPr lang="el-GR" sz="2400" strike="noStrike" dirty="0">
                <a:solidFill>
                  <a:srgbClr val="000000"/>
                </a:solidFill>
                <a:latin typeface="Arial"/>
                <a:ea typeface="Microsoft YaHei"/>
              </a:rPr>
              <a:t> </a:t>
            </a:r>
            <a:r>
              <a:rPr lang="el-GR" sz="2400" strike="noStrike" dirty="0" err="1">
                <a:solidFill>
                  <a:srgbClr val="000000"/>
                </a:solidFill>
                <a:latin typeface="Arial"/>
                <a:ea typeface="Microsoft YaHei"/>
              </a:rPr>
              <a:t>pulse</a:t>
            </a:r>
            <a:r>
              <a:rPr lang="el-GR" sz="2400" strike="noStrike" dirty="0">
                <a:solidFill>
                  <a:srgbClr val="000000"/>
                </a:solidFill>
                <a:latin typeface="Arial"/>
                <a:ea typeface="Microsoft YaHei"/>
              </a:rPr>
              <a:t> </a:t>
            </a:r>
            <a:r>
              <a:rPr lang="el-GR" sz="2400" strike="noStrike" dirty="0" err="1">
                <a:solidFill>
                  <a:srgbClr val="000000"/>
                </a:solidFill>
                <a:latin typeface="Arial"/>
                <a:ea typeface="Microsoft YaHei"/>
              </a:rPr>
              <a:t>modulation</a:t>
            </a:r>
            <a:r>
              <a:rPr lang="el-GR" sz="2400" strike="noStrike" dirty="0">
                <a:solidFill>
                  <a:srgbClr val="000000"/>
                </a:solidFill>
                <a:latin typeface="Arial"/>
                <a:ea typeface="Microsoft YaHei"/>
              </a:rPr>
              <a:t>) χρησιμοποιούνται για μη δυαδικά σύμβολα (M&gt;2).</a:t>
            </a:r>
            <a:endParaRPr dirty="0"/>
          </a:p>
          <a:p>
            <a:pPr>
              <a:lnSpc>
                <a:spcPct val="8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CustomShape 1"/>
          <p:cNvSpPr/>
          <p:nvPr/>
        </p:nvSpPr>
        <p:spPr>
          <a:xfrm>
            <a:off x="457200" y="274680"/>
            <a:ext cx="8227440" cy="114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5075BC"/>
                </a:solidFill>
                <a:latin typeface="Arial"/>
                <a:ea typeface="DejaVu Sans"/>
              </a:rPr>
              <a:t>Παλμοί PCM (κυματομορφές)</a:t>
            </a:r>
            <a:endParaRPr/>
          </a:p>
        </p:txBody>
      </p:sp>
      <p:sp>
        <p:nvSpPr>
          <p:cNvPr id="428" name="CustomShape 2"/>
          <p:cNvSpPr/>
          <p:nvPr/>
        </p:nvSpPr>
        <p:spPr>
          <a:xfrm>
            <a:off x="107640" y="6237360"/>
            <a:ext cx="354600" cy="573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9" name="CustomShape 3"/>
          <p:cNvSpPr/>
          <p:nvPr/>
        </p:nvSpPr>
        <p:spPr>
          <a:xfrm>
            <a:off x="464040" y="6453360"/>
            <a:ext cx="8066160" cy="285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30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3960" cy="702360"/>
          </a:xfrm>
          <a:prstGeom prst="rect">
            <a:avLst/>
          </a:prstGeom>
          <a:ln>
            <a:noFill/>
          </a:ln>
        </p:spPr>
      </p:pic>
      <p:sp>
        <p:nvSpPr>
          <p:cNvPr id="431" name="CustomShape 4"/>
          <p:cNvSpPr/>
          <p:nvPr/>
        </p:nvSpPr>
        <p:spPr>
          <a:xfrm>
            <a:off x="1152000" y="1415880"/>
            <a:ext cx="6370560" cy="1298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el-GR" sz="2800" strike="noStrike" dirty="0">
                <a:latin typeface="Arial"/>
              </a:rPr>
              <a:t>Κατηγορίες παλμών PCM (</a:t>
            </a:r>
            <a:r>
              <a:rPr lang="el-GR" sz="2800" strike="noStrike" dirty="0" err="1">
                <a:latin typeface="Arial"/>
              </a:rPr>
              <a:t>waveforms</a:t>
            </a:r>
            <a:r>
              <a:rPr lang="el-GR" sz="2800" strike="noStrike" dirty="0">
                <a:latin typeface="Arial"/>
              </a:rPr>
              <a:t>):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433" name="CustomShape 6"/>
          <p:cNvSpPr/>
          <p:nvPr/>
        </p:nvSpPr>
        <p:spPr>
          <a:xfrm>
            <a:off x="5652120" y="2276872"/>
            <a:ext cx="2601720" cy="82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el-GR" sz="2400" strike="noStrike" dirty="0">
                <a:solidFill>
                  <a:srgbClr val="000000"/>
                </a:solidFill>
                <a:latin typeface="Tahoma"/>
                <a:ea typeface="Arial"/>
              </a:rPr>
              <a:t> </a:t>
            </a:r>
            <a:r>
              <a:rPr lang="el-GR" sz="2400" strike="noStrike" dirty="0" err="1">
                <a:solidFill>
                  <a:srgbClr val="000000"/>
                </a:solidFill>
                <a:latin typeface="Tahoma"/>
                <a:ea typeface="Arial"/>
              </a:rPr>
              <a:t>Phase</a:t>
            </a:r>
            <a:r>
              <a:rPr lang="el-GR" sz="2400" strike="noStrike" dirty="0">
                <a:solidFill>
                  <a:srgbClr val="000000"/>
                </a:solidFill>
                <a:latin typeface="Tahoma"/>
                <a:ea typeface="Arial"/>
              </a:rPr>
              <a:t> </a:t>
            </a:r>
            <a:r>
              <a:rPr lang="el-GR" sz="2400" strike="noStrike" dirty="0" err="1">
                <a:solidFill>
                  <a:srgbClr val="000000"/>
                </a:solidFill>
                <a:latin typeface="Tahoma"/>
                <a:ea typeface="Arial"/>
              </a:rPr>
              <a:t>encoded</a:t>
            </a:r>
            <a:endParaRPr dirty="0"/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el-GR" sz="2400" strike="noStrike" dirty="0">
                <a:solidFill>
                  <a:srgbClr val="000000"/>
                </a:solidFill>
                <a:latin typeface="Tahoma"/>
                <a:ea typeface="Arial"/>
              </a:rPr>
              <a:t> </a:t>
            </a:r>
            <a:r>
              <a:rPr lang="el-GR" sz="2400" strike="noStrike" dirty="0" err="1">
                <a:solidFill>
                  <a:srgbClr val="000000"/>
                </a:solidFill>
                <a:latin typeface="Tahoma"/>
                <a:ea typeface="Arial"/>
              </a:rPr>
              <a:t>Multilevel</a:t>
            </a:r>
            <a:r>
              <a:rPr lang="el-GR" sz="2400" strike="noStrike" dirty="0">
                <a:solidFill>
                  <a:srgbClr val="000000"/>
                </a:solidFill>
                <a:latin typeface="Tahoma"/>
                <a:ea typeface="Arial"/>
              </a:rPr>
              <a:t> </a:t>
            </a:r>
            <a:r>
              <a:rPr lang="el-GR" sz="2400" strike="noStrike" dirty="0" err="1">
                <a:solidFill>
                  <a:srgbClr val="000000"/>
                </a:solidFill>
                <a:latin typeface="Tahoma"/>
                <a:ea typeface="Arial"/>
              </a:rPr>
              <a:t>binary</a:t>
            </a:r>
            <a:endParaRPr dirty="0"/>
          </a:p>
        </p:txBody>
      </p:sp>
      <p:sp>
        <p:nvSpPr>
          <p:cNvPr id="434" name="CustomShape 7"/>
          <p:cNvSpPr/>
          <p:nvPr/>
        </p:nvSpPr>
        <p:spPr>
          <a:xfrm>
            <a:off x="782280" y="2226600"/>
            <a:ext cx="3723120" cy="825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el-GR" sz="2400" strike="noStrike" dirty="0">
                <a:solidFill>
                  <a:srgbClr val="000000"/>
                </a:solidFill>
                <a:latin typeface="Tahoma"/>
                <a:ea typeface="Arial"/>
              </a:rPr>
              <a:t> </a:t>
            </a:r>
            <a:r>
              <a:rPr lang="el-GR" sz="2400" strike="noStrike" dirty="0" err="1">
                <a:solidFill>
                  <a:srgbClr val="000000"/>
                </a:solidFill>
                <a:latin typeface="Tahoma"/>
                <a:ea typeface="Arial"/>
              </a:rPr>
              <a:t>Nonreturn</a:t>
            </a:r>
            <a:r>
              <a:rPr lang="el-GR" sz="2400" strike="noStrike" dirty="0">
                <a:solidFill>
                  <a:srgbClr val="000000"/>
                </a:solidFill>
                <a:latin typeface="Tahoma"/>
                <a:ea typeface="Arial"/>
              </a:rPr>
              <a:t>-</a:t>
            </a:r>
            <a:r>
              <a:rPr lang="el-GR" sz="2400" strike="noStrike" dirty="0" err="1">
                <a:solidFill>
                  <a:srgbClr val="000000"/>
                </a:solidFill>
                <a:latin typeface="Tahoma"/>
                <a:ea typeface="Arial"/>
              </a:rPr>
              <a:t>to</a:t>
            </a:r>
            <a:r>
              <a:rPr lang="el-GR" sz="2400" strike="noStrike" dirty="0">
                <a:solidFill>
                  <a:srgbClr val="000000"/>
                </a:solidFill>
                <a:latin typeface="Tahoma"/>
                <a:ea typeface="Arial"/>
              </a:rPr>
              <a:t>-</a:t>
            </a:r>
            <a:r>
              <a:rPr lang="el-GR" sz="2400" strike="noStrike" dirty="0" err="1">
                <a:solidFill>
                  <a:srgbClr val="000000"/>
                </a:solidFill>
                <a:latin typeface="Tahoma"/>
                <a:ea typeface="Arial"/>
              </a:rPr>
              <a:t>zero</a:t>
            </a:r>
            <a:r>
              <a:rPr lang="el-GR" sz="2400" strike="noStrike" dirty="0">
                <a:solidFill>
                  <a:srgbClr val="000000"/>
                </a:solidFill>
                <a:latin typeface="Tahoma"/>
                <a:ea typeface="Arial"/>
              </a:rPr>
              <a:t> (NRZ)‏</a:t>
            </a:r>
            <a:endParaRPr dirty="0"/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el-GR" sz="2400" strike="noStrike" dirty="0">
                <a:solidFill>
                  <a:srgbClr val="000000"/>
                </a:solidFill>
                <a:latin typeface="Tahoma"/>
                <a:ea typeface="Arial"/>
              </a:rPr>
              <a:t> </a:t>
            </a:r>
            <a:r>
              <a:rPr lang="el-GR" sz="2400" strike="noStrike" dirty="0" err="1">
                <a:solidFill>
                  <a:srgbClr val="000000"/>
                </a:solidFill>
                <a:latin typeface="Tahoma"/>
                <a:ea typeface="Arial"/>
              </a:rPr>
              <a:t>Return</a:t>
            </a:r>
            <a:r>
              <a:rPr lang="el-GR" sz="2400" strike="noStrike" dirty="0">
                <a:solidFill>
                  <a:srgbClr val="000000"/>
                </a:solidFill>
                <a:latin typeface="Tahoma"/>
                <a:ea typeface="Arial"/>
              </a:rPr>
              <a:t>-</a:t>
            </a:r>
            <a:r>
              <a:rPr lang="el-GR" sz="2400" strike="noStrike" dirty="0" err="1">
                <a:solidFill>
                  <a:srgbClr val="000000"/>
                </a:solidFill>
                <a:latin typeface="Tahoma"/>
                <a:ea typeface="Arial"/>
              </a:rPr>
              <a:t>to</a:t>
            </a:r>
            <a:r>
              <a:rPr lang="el-GR" sz="2400" strike="noStrike" dirty="0">
                <a:solidFill>
                  <a:srgbClr val="000000"/>
                </a:solidFill>
                <a:latin typeface="Tahoma"/>
                <a:ea typeface="Arial"/>
              </a:rPr>
              <a:t>-</a:t>
            </a:r>
            <a:r>
              <a:rPr lang="el-GR" sz="2400" strike="noStrike" dirty="0" err="1">
                <a:solidFill>
                  <a:srgbClr val="000000"/>
                </a:solidFill>
                <a:latin typeface="Tahoma"/>
                <a:ea typeface="Arial"/>
              </a:rPr>
              <a:t>zero</a:t>
            </a:r>
            <a:r>
              <a:rPr lang="el-GR" sz="2400" strike="noStrike" dirty="0">
                <a:solidFill>
                  <a:srgbClr val="000000"/>
                </a:solidFill>
                <a:latin typeface="Tahoma"/>
                <a:ea typeface="Arial"/>
              </a:rPr>
              <a:t> (RZ)‏</a:t>
            </a:r>
            <a:endParaRPr dirty="0"/>
          </a:p>
        </p:txBody>
      </p:sp>
      <p:sp>
        <p:nvSpPr>
          <p:cNvPr id="435" name="CustomShape 8"/>
          <p:cNvSpPr/>
          <p:nvPr/>
        </p:nvSpPr>
        <p:spPr>
          <a:xfrm>
            <a:off x="2095200" y="3709440"/>
            <a:ext cx="2282400" cy="301320"/>
          </a:xfrm>
          <a:prstGeom prst="rect">
            <a:avLst/>
          </a:prstGeom>
          <a:noFill/>
          <a:ln w="28440">
            <a:solidFill>
              <a:srgbClr val="3333CC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6" name="CustomShape 9"/>
          <p:cNvSpPr/>
          <p:nvPr/>
        </p:nvSpPr>
        <p:spPr>
          <a:xfrm>
            <a:off x="2095200" y="4318920"/>
            <a:ext cx="2282400" cy="301320"/>
          </a:xfrm>
          <a:prstGeom prst="rect">
            <a:avLst/>
          </a:prstGeom>
          <a:noFill/>
          <a:ln w="28440">
            <a:solidFill>
              <a:srgbClr val="3333CC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7" name="CustomShape 10"/>
          <p:cNvSpPr/>
          <p:nvPr/>
        </p:nvSpPr>
        <p:spPr>
          <a:xfrm>
            <a:off x="2095200" y="4928760"/>
            <a:ext cx="2282400" cy="605880"/>
          </a:xfrm>
          <a:prstGeom prst="rect">
            <a:avLst/>
          </a:prstGeom>
          <a:noFill/>
          <a:ln w="28440">
            <a:solidFill>
              <a:srgbClr val="3333CC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8" name="Line 11"/>
          <p:cNvSpPr/>
          <p:nvPr/>
        </p:nvSpPr>
        <p:spPr>
          <a:xfrm>
            <a:off x="2077920" y="3709440"/>
            <a:ext cx="0" cy="197820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400000" sp="300000"/>
            </a:custDash>
            <a:miter/>
          </a:ln>
        </p:spPr>
      </p:sp>
      <p:sp>
        <p:nvSpPr>
          <p:cNvPr id="439" name="Line 12"/>
          <p:cNvSpPr/>
          <p:nvPr/>
        </p:nvSpPr>
        <p:spPr>
          <a:xfrm>
            <a:off x="2991600" y="3709440"/>
            <a:ext cx="0" cy="197820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400000" sp="300000"/>
            </a:custDash>
            <a:miter/>
          </a:ln>
        </p:spPr>
      </p:sp>
      <p:sp>
        <p:nvSpPr>
          <p:cNvPr id="440" name="Line 13"/>
          <p:cNvSpPr/>
          <p:nvPr/>
        </p:nvSpPr>
        <p:spPr>
          <a:xfrm>
            <a:off x="2534760" y="3709440"/>
            <a:ext cx="0" cy="197820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400000" sp="300000"/>
            </a:custDash>
            <a:miter/>
          </a:ln>
        </p:spPr>
      </p:sp>
      <p:sp>
        <p:nvSpPr>
          <p:cNvPr id="441" name="Line 14"/>
          <p:cNvSpPr/>
          <p:nvPr/>
        </p:nvSpPr>
        <p:spPr>
          <a:xfrm>
            <a:off x="3219840" y="3709440"/>
            <a:ext cx="0" cy="197820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400000" sp="300000"/>
            </a:custDash>
            <a:miter/>
          </a:ln>
        </p:spPr>
      </p:sp>
      <p:sp>
        <p:nvSpPr>
          <p:cNvPr id="442" name="Line 15"/>
          <p:cNvSpPr/>
          <p:nvPr/>
        </p:nvSpPr>
        <p:spPr>
          <a:xfrm>
            <a:off x="2306160" y="3709440"/>
            <a:ext cx="0" cy="197820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400000" sp="300000"/>
            </a:custDash>
            <a:miter/>
          </a:ln>
        </p:spPr>
      </p:sp>
      <p:sp>
        <p:nvSpPr>
          <p:cNvPr id="443" name="Line 16"/>
          <p:cNvSpPr/>
          <p:nvPr/>
        </p:nvSpPr>
        <p:spPr>
          <a:xfrm>
            <a:off x="2763000" y="3709440"/>
            <a:ext cx="0" cy="197820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400000" sp="300000"/>
            </a:custDash>
            <a:miter/>
          </a:ln>
        </p:spPr>
      </p:sp>
      <p:sp>
        <p:nvSpPr>
          <p:cNvPr id="444" name="Line 17"/>
          <p:cNvSpPr/>
          <p:nvPr/>
        </p:nvSpPr>
        <p:spPr>
          <a:xfrm>
            <a:off x="3448440" y="3709440"/>
            <a:ext cx="0" cy="197820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400000" sp="300000"/>
            </a:custDash>
            <a:miter/>
          </a:ln>
        </p:spPr>
      </p:sp>
      <p:sp>
        <p:nvSpPr>
          <p:cNvPr id="445" name="Line 18"/>
          <p:cNvSpPr/>
          <p:nvPr/>
        </p:nvSpPr>
        <p:spPr>
          <a:xfrm>
            <a:off x="3676680" y="3709440"/>
            <a:ext cx="0" cy="197820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400000" sp="300000"/>
            </a:custDash>
            <a:miter/>
          </a:ln>
        </p:spPr>
      </p:sp>
      <p:sp>
        <p:nvSpPr>
          <p:cNvPr id="446" name="Line 19"/>
          <p:cNvSpPr/>
          <p:nvPr/>
        </p:nvSpPr>
        <p:spPr>
          <a:xfrm>
            <a:off x="3905280" y="3709440"/>
            <a:ext cx="0" cy="197820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400000" sp="300000"/>
            </a:custDash>
            <a:miter/>
          </a:ln>
        </p:spPr>
      </p:sp>
      <p:sp>
        <p:nvSpPr>
          <p:cNvPr id="447" name="Line 20"/>
          <p:cNvSpPr/>
          <p:nvPr/>
        </p:nvSpPr>
        <p:spPr>
          <a:xfrm>
            <a:off x="4133520" y="3709440"/>
            <a:ext cx="0" cy="197820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400000" sp="300000"/>
            </a:custDash>
            <a:miter/>
          </a:ln>
        </p:spPr>
      </p:sp>
      <p:sp>
        <p:nvSpPr>
          <p:cNvPr id="448" name="Line 21"/>
          <p:cNvSpPr/>
          <p:nvPr/>
        </p:nvSpPr>
        <p:spPr>
          <a:xfrm>
            <a:off x="4362120" y="3709440"/>
            <a:ext cx="0" cy="197820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400000" sp="300000"/>
            </a:custDash>
            <a:miter/>
          </a:ln>
        </p:spPr>
      </p:sp>
      <p:sp>
        <p:nvSpPr>
          <p:cNvPr id="449" name="CustomShape 22"/>
          <p:cNvSpPr/>
          <p:nvPr/>
        </p:nvSpPr>
        <p:spPr>
          <a:xfrm>
            <a:off x="2139840" y="3293640"/>
            <a:ext cx="1908720" cy="398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>
              <a:lnSpc>
                <a:spcPct val="100000"/>
              </a:lnSpc>
            </a:pPr>
            <a:r>
              <a:rPr lang="el-GR" sz="2000" strike="noStrike">
                <a:solidFill>
                  <a:srgbClr val="000000"/>
                </a:solidFill>
                <a:latin typeface="Times New Roman"/>
                <a:ea typeface="Arial"/>
              </a:rPr>
              <a:t>1     0    1    1    0</a:t>
            </a:r>
            <a:endParaRPr/>
          </a:p>
        </p:txBody>
      </p:sp>
      <p:sp>
        <p:nvSpPr>
          <p:cNvPr id="450" name="CustomShape 23"/>
          <p:cNvSpPr/>
          <p:nvPr/>
        </p:nvSpPr>
        <p:spPr>
          <a:xfrm>
            <a:off x="1901520" y="5628600"/>
            <a:ext cx="2399400" cy="33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>
              <a:lnSpc>
                <a:spcPct val="100000"/>
              </a:lnSpc>
            </a:pPr>
            <a:r>
              <a:rPr lang="el-GR" sz="1600" strike="noStrike">
                <a:solidFill>
                  <a:srgbClr val="000000"/>
                </a:solidFill>
                <a:latin typeface="Times New Roman"/>
                <a:ea typeface="Arial"/>
              </a:rPr>
              <a:t>0      T     2T    3T    4T   5T</a:t>
            </a:r>
            <a:endParaRPr/>
          </a:p>
        </p:txBody>
      </p:sp>
      <p:sp>
        <p:nvSpPr>
          <p:cNvPr id="451" name="CustomShape 24"/>
          <p:cNvSpPr/>
          <p:nvPr/>
        </p:nvSpPr>
        <p:spPr>
          <a:xfrm>
            <a:off x="1707840" y="3480840"/>
            <a:ext cx="441000" cy="58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 algn="r">
              <a:lnSpc>
                <a:spcPct val="100000"/>
              </a:lnSpc>
            </a:pPr>
            <a:r>
              <a:rPr lang="el-GR" sz="1600" strike="noStrike">
                <a:solidFill>
                  <a:srgbClr val="000000"/>
                </a:solidFill>
                <a:latin typeface="Times New Roman"/>
                <a:ea typeface="Arial"/>
              </a:rPr>
              <a:t>+V</a:t>
            </a:r>
            <a:endParaRPr/>
          </a:p>
          <a:p>
            <a:pPr algn="r">
              <a:lnSpc>
                <a:spcPct val="100000"/>
              </a:lnSpc>
            </a:pPr>
            <a:r>
              <a:rPr lang="el-GR" sz="1600" strike="noStrike">
                <a:solidFill>
                  <a:srgbClr val="000000"/>
                </a:solidFill>
                <a:latin typeface="Times New Roman"/>
                <a:ea typeface="Arial"/>
              </a:rPr>
              <a:t>-V</a:t>
            </a:r>
            <a:endParaRPr/>
          </a:p>
        </p:txBody>
      </p:sp>
      <p:sp>
        <p:nvSpPr>
          <p:cNvPr id="452" name="CustomShape 25"/>
          <p:cNvSpPr/>
          <p:nvPr/>
        </p:nvSpPr>
        <p:spPr>
          <a:xfrm>
            <a:off x="1707840" y="4134960"/>
            <a:ext cx="441000" cy="58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 algn="r">
              <a:lnSpc>
                <a:spcPct val="100000"/>
              </a:lnSpc>
            </a:pPr>
            <a:r>
              <a:rPr lang="el-GR" sz="1600" strike="noStrike">
                <a:solidFill>
                  <a:srgbClr val="000000"/>
                </a:solidFill>
                <a:latin typeface="Times New Roman"/>
                <a:ea typeface="Arial"/>
              </a:rPr>
              <a:t>+V</a:t>
            </a:r>
            <a:endParaRPr/>
          </a:p>
          <a:p>
            <a:pPr algn="r">
              <a:lnSpc>
                <a:spcPct val="100000"/>
              </a:lnSpc>
            </a:pPr>
            <a:r>
              <a:rPr lang="el-GR" sz="1600" strike="noStrike">
                <a:solidFill>
                  <a:srgbClr val="000000"/>
                </a:solidFill>
                <a:latin typeface="Times New Roman"/>
                <a:ea typeface="Arial"/>
              </a:rPr>
              <a:t>0</a:t>
            </a:r>
            <a:endParaRPr/>
          </a:p>
        </p:txBody>
      </p:sp>
      <p:sp>
        <p:nvSpPr>
          <p:cNvPr id="453" name="CustomShape 26"/>
          <p:cNvSpPr/>
          <p:nvPr/>
        </p:nvSpPr>
        <p:spPr>
          <a:xfrm>
            <a:off x="1707840" y="4776120"/>
            <a:ext cx="441000" cy="823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 algn="r">
              <a:lnSpc>
                <a:spcPct val="100000"/>
              </a:lnSpc>
            </a:pPr>
            <a:r>
              <a:rPr lang="el-GR" sz="1600" strike="noStrike">
                <a:solidFill>
                  <a:srgbClr val="000000"/>
                </a:solidFill>
                <a:latin typeface="Times New Roman"/>
                <a:ea typeface="Arial"/>
              </a:rPr>
              <a:t>+V</a:t>
            </a:r>
            <a:endParaRPr/>
          </a:p>
          <a:p>
            <a:pPr algn="r">
              <a:lnSpc>
                <a:spcPct val="100000"/>
              </a:lnSpc>
            </a:pPr>
            <a:r>
              <a:rPr lang="el-GR" sz="1600" strike="noStrike">
                <a:solidFill>
                  <a:srgbClr val="000000"/>
                </a:solidFill>
                <a:latin typeface="Times New Roman"/>
                <a:ea typeface="Arial"/>
              </a:rPr>
              <a:t>0</a:t>
            </a:r>
            <a:endParaRPr/>
          </a:p>
          <a:p>
            <a:pPr algn="r">
              <a:lnSpc>
                <a:spcPct val="100000"/>
              </a:lnSpc>
            </a:pPr>
            <a:r>
              <a:rPr lang="el-GR" sz="1600" strike="noStrike">
                <a:solidFill>
                  <a:srgbClr val="000000"/>
                </a:solidFill>
                <a:latin typeface="Times New Roman"/>
                <a:ea typeface="Arial"/>
              </a:rPr>
              <a:t>-V</a:t>
            </a:r>
            <a:endParaRPr/>
          </a:p>
        </p:txBody>
      </p:sp>
      <p:sp>
        <p:nvSpPr>
          <p:cNvPr id="454" name="CustomShape 27"/>
          <p:cNvSpPr/>
          <p:nvPr/>
        </p:nvSpPr>
        <p:spPr>
          <a:xfrm>
            <a:off x="6108480" y="3709440"/>
            <a:ext cx="2282400" cy="301320"/>
          </a:xfrm>
          <a:prstGeom prst="rect">
            <a:avLst/>
          </a:prstGeom>
          <a:noFill/>
          <a:ln w="28440">
            <a:solidFill>
              <a:srgbClr val="3333CC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5" name="CustomShape 28"/>
          <p:cNvSpPr/>
          <p:nvPr/>
        </p:nvSpPr>
        <p:spPr>
          <a:xfrm>
            <a:off x="6108480" y="4318920"/>
            <a:ext cx="2282400" cy="301320"/>
          </a:xfrm>
          <a:prstGeom prst="rect">
            <a:avLst/>
          </a:prstGeom>
          <a:noFill/>
          <a:ln w="28440">
            <a:solidFill>
              <a:srgbClr val="3333CC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6" name="CustomShape 29"/>
          <p:cNvSpPr/>
          <p:nvPr/>
        </p:nvSpPr>
        <p:spPr>
          <a:xfrm>
            <a:off x="6108480" y="5081040"/>
            <a:ext cx="2282400" cy="301320"/>
          </a:xfrm>
          <a:prstGeom prst="rect">
            <a:avLst/>
          </a:prstGeom>
          <a:noFill/>
          <a:ln w="28440">
            <a:solidFill>
              <a:srgbClr val="3333CC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7" name="Line 30"/>
          <p:cNvSpPr/>
          <p:nvPr/>
        </p:nvSpPr>
        <p:spPr>
          <a:xfrm>
            <a:off x="6089400" y="3709440"/>
            <a:ext cx="0" cy="197820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400000" sp="300000"/>
            </a:custDash>
            <a:miter/>
          </a:ln>
        </p:spPr>
      </p:sp>
      <p:sp>
        <p:nvSpPr>
          <p:cNvPr id="458" name="Line 31"/>
          <p:cNvSpPr/>
          <p:nvPr/>
        </p:nvSpPr>
        <p:spPr>
          <a:xfrm>
            <a:off x="7003080" y="3709440"/>
            <a:ext cx="0" cy="197820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400000" sp="300000"/>
            </a:custDash>
            <a:miter/>
          </a:ln>
        </p:spPr>
      </p:sp>
      <p:sp>
        <p:nvSpPr>
          <p:cNvPr id="459" name="Line 32"/>
          <p:cNvSpPr/>
          <p:nvPr/>
        </p:nvSpPr>
        <p:spPr>
          <a:xfrm>
            <a:off x="6546240" y="3709440"/>
            <a:ext cx="0" cy="197820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400000" sp="300000"/>
            </a:custDash>
            <a:miter/>
          </a:ln>
        </p:spPr>
      </p:sp>
      <p:sp>
        <p:nvSpPr>
          <p:cNvPr id="460" name="Line 33"/>
          <p:cNvSpPr/>
          <p:nvPr/>
        </p:nvSpPr>
        <p:spPr>
          <a:xfrm>
            <a:off x="7231680" y="3709440"/>
            <a:ext cx="0" cy="197820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400000" sp="300000"/>
            </a:custDash>
            <a:miter/>
          </a:ln>
        </p:spPr>
      </p:sp>
      <p:sp>
        <p:nvSpPr>
          <p:cNvPr id="461" name="Line 34"/>
          <p:cNvSpPr/>
          <p:nvPr/>
        </p:nvSpPr>
        <p:spPr>
          <a:xfrm>
            <a:off x="6317640" y="3709440"/>
            <a:ext cx="0" cy="197820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400000" sp="300000"/>
            </a:custDash>
            <a:miter/>
          </a:ln>
        </p:spPr>
      </p:sp>
      <p:sp>
        <p:nvSpPr>
          <p:cNvPr id="462" name="Line 35"/>
          <p:cNvSpPr/>
          <p:nvPr/>
        </p:nvSpPr>
        <p:spPr>
          <a:xfrm>
            <a:off x="6774480" y="3709440"/>
            <a:ext cx="0" cy="197820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400000" sp="300000"/>
            </a:custDash>
            <a:miter/>
          </a:ln>
        </p:spPr>
      </p:sp>
      <p:sp>
        <p:nvSpPr>
          <p:cNvPr id="463" name="Line 36"/>
          <p:cNvSpPr/>
          <p:nvPr/>
        </p:nvSpPr>
        <p:spPr>
          <a:xfrm>
            <a:off x="7459920" y="3709440"/>
            <a:ext cx="0" cy="197820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400000" sp="300000"/>
            </a:custDash>
            <a:miter/>
          </a:ln>
        </p:spPr>
      </p:sp>
      <p:sp>
        <p:nvSpPr>
          <p:cNvPr id="464" name="Line 37"/>
          <p:cNvSpPr/>
          <p:nvPr/>
        </p:nvSpPr>
        <p:spPr>
          <a:xfrm>
            <a:off x="7688520" y="3709440"/>
            <a:ext cx="0" cy="197820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400000" sp="300000"/>
            </a:custDash>
            <a:miter/>
          </a:ln>
        </p:spPr>
      </p:sp>
      <p:sp>
        <p:nvSpPr>
          <p:cNvPr id="465" name="Line 38"/>
          <p:cNvSpPr/>
          <p:nvPr/>
        </p:nvSpPr>
        <p:spPr>
          <a:xfrm>
            <a:off x="7916760" y="3709440"/>
            <a:ext cx="0" cy="197820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400000" sp="300000"/>
            </a:custDash>
            <a:miter/>
          </a:ln>
        </p:spPr>
      </p:sp>
      <p:sp>
        <p:nvSpPr>
          <p:cNvPr id="466" name="Line 39"/>
          <p:cNvSpPr/>
          <p:nvPr/>
        </p:nvSpPr>
        <p:spPr>
          <a:xfrm>
            <a:off x="8145360" y="3709440"/>
            <a:ext cx="0" cy="197820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400000" sp="300000"/>
            </a:custDash>
            <a:miter/>
          </a:ln>
        </p:spPr>
      </p:sp>
      <p:sp>
        <p:nvSpPr>
          <p:cNvPr id="467" name="Line 40"/>
          <p:cNvSpPr/>
          <p:nvPr/>
        </p:nvSpPr>
        <p:spPr>
          <a:xfrm>
            <a:off x="8373960" y="3709440"/>
            <a:ext cx="0" cy="197820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400000" sp="300000"/>
            </a:custDash>
            <a:miter/>
          </a:ln>
        </p:spPr>
      </p:sp>
      <p:sp>
        <p:nvSpPr>
          <p:cNvPr id="468" name="CustomShape 41"/>
          <p:cNvSpPr/>
          <p:nvPr/>
        </p:nvSpPr>
        <p:spPr>
          <a:xfrm>
            <a:off x="6151320" y="3293640"/>
            <a:ext cx="1908720" cy="398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>
              <a:lnSpc>
                <a:spcPct val="100000"/>
              </a:lnSpc>
            </a:pPr>
            <a:r>
              <a:rPr lang="el-GR" sz="2000" strike="noStrike">
                <a:solidFill>
                  <a:srgbClr val="000000"/>
                </a:solidFill>
                <a:latin typeface="Times New Roman"/>
                <a:ea typeface="Arial"/>
              </a:rPr>
              <a:t>1     0    1    1    0</a:t>
            </a:r>
            <a:endParaRPr/>
          </a:p>
        </p:txBody>
      </p:sp>
      <p:sp>
        <p:nvSpPr>
          <p:cNvPr id="469" name="CustomShape 42"/>
          <p:cNvSpPr/>
          <p:nvPr/>
        </p:nvSpPr>
        <p:spPr>
          <a:xfrm>
            <a:off x="5913360" y="5628600"/>
            <a:ext cx="2399400" cy="33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>
              <a:lnSpc>
                <a:spcPct val="100000"/>
              </a:lnSpc>
            </a:pPr>
            <a:r>
              <a:rPr lang="el-GR" sz="1600" strike="noStrike">
                <a:solidFill>
                  <a:srgbClr val="000000"/>
                </a:solidFill>
                <a:latin typeface="Times New Roman"/>
                <a:ea typeface="Arial"/>
              </a:rPr>
              <a:t>0      T     2T    3T    4T   5T</a:t>
            </a:r>
            <a:endParaRPr/>
          </a:p>
        </p:txBody>
      </p:sp>
      <p:sp>
        <p:nvSpPr>
          <p:cNvPr id="470" name="CustomShape 43"/>
          <p:cNvSpPr/>
          <p:nvPr/>
        </p:nvSpPr>
        <p:spPr>
          <a:xfrm>
            <a:off x="5719320" y="3480840"/>
            <a:ext cx="441000" cy="58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 algn="r">
              <a:lnSpc>
                <a:spcPct val="100000"/>
              </a:lnSpc>
            </a:pPr>
            <a:r>
              <a:rPr lang="el-GR" sz="1600" strike="noStrike">
                <a:solidFill>
                  <a:srgbClr val="000000"/>
                </a:solidFill>
                <a:latin typeface="Times New Roman"/>
                <a:ea typeface="Arial"/>
              </a:rPr>
              <a:t>+V</a:t>
            </a:r>
            <a:endParaRPr/>
          </a:p>
          <a:p>
            <a:pPr algn="r">
              <a:lnSpc>
                <a:spcPct val="100000"/>
              </a:lnSpc>
            </a:pPr>
            <a:r>
              <a:rPr lang="el-GR" sz="1600" strike="noStrike">
                <a:solidFill>
                  <a:srgbClr val="000000"/>
                </a:solidFill>
                <a:latin typeface="Times New Roman"/>
                <a:ea typeface="Arial"/>
              </a:rPr>
              <a:t>-V</a:t>
            </a:r>
            <a:endParaRPr/>
          </a:p>
        </p:txBody>
      </p:sp>
      <p:sp>
        <p:nvSpPr>
          <p:cNvPr id="471" name="CustomShape 44"/>
          <p:cNvSpPr/>
          <p:nvPr/>
        </p:nvSpPr>
        <p:spPr>
          <a:xfrm>
            <a:off x="5719320" y="4134960"/>
            <a:ext cx="441000" cy="58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 algn="r">
              <a:lnSpc>
                <a:spcPct val="100000"/>
              </a:lnSpc>
            </a:pPr>
            <a:r>
              <a:rPr lang="el-GR" sz="1600" strike="noStrike">
                <a:solidFill>
                  <a:srgbClr val="000000"/>
                </a:solidFill>
                <a:latin typeface="Times New Roman"/>
                <a:ea typeface="Arial"/>
              </a:rPr>
              <a:t>+V</a:t>
            </a:r>
            <a:endParaRPr/>
          </a:p>
          <a:p>
            <a:pPr algn="r">
              <a:lnSpc>
                <a:spcPct val="100000"/>
              </a:lnSpc>
            </a:pPr>
            <a:r>
              <a:rPr lang="el-GR" sz="1600" strike="noStrike">
                <a:solidFill>
                  <a:srgbClr val="000000"/>
                </a:solidFill>
                <a:latin typeface="Times New Roman"/>
                <a:ea typeface="Arial"/>
              </a:rPr>
              <a:t>-V</a:t>
            </a:r>
            <a:endParaRPr/>
          </a:p>
        </p:txBody>
      </p:sp>
      <p:sp>
        <p:nvSpPr>
          <p:cNvPr id="472" name="CustomShape 45"/>
          <p:cNvSpPr/>
          <p:nvPr/>
        </p:nvSpPr>
        <p:spPr>
          <a:xfrm>
            <a:off x="5719320" y="4776120"/>
            <a:ext cx="441000" cy="823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 algn="r">
              <a:lnSpc>
                <a:spcPct val="100000"/>
              </a:lnSpc>
            </a:pPr>
            <a:r>
              <a:rPr lang="el-GR" sz="1600" strike="noStrike">
                <a:solidFill>
                  <a:srgbClr val="000000"/>
                </a:solidFill>
                <a:latin typeface="Times New Roman"/>
                <a:ea typeface="Arial"/>
              </a:rPr>
              <a:t>+V</a:t>
            </a:r>
            <a:endParaRPr/>
          </a:p>
          <a:p>
            <a:pPr algn="r">
              <a:lnSpc>
                <a:spcPct val="100000"/>
              </a:lnSpc>
            </a:pPr>
            <a:r>
              <a:rPr lang="el-GR" sz="1600" strike="noStrike">
                <a:solidFill>
                  <a:srgbClr val="000000"/>
                </a:solidFill>
                <a:latin typeface="Times New Roman"/>
                <a:ea typeface="Arial"/>
              </a:rPr>
              <a:t>0</a:t>
            </a:r>
            <a:endParaRPr/>
          </a:p>
          <a:p>
            <a:pPr algn="r">
              <a:lnSpc>
                <a:spcPct val="100000"/>
              </a:lnSpc>
            </a:pPr>
            <a:r>
              <a:rPr lang="el-GR" sz="1600" strike="noStrike">
                <a:solidFill>
                  <a:srgbClr val="000000"/>
                </a:solidFill>
                <a:latin typeface="Times New Roman"/>
                <a:ea typeface="Arial"/>
              </a:rPr>
              <a:t>-V</a:t>
            </a:r>
            <a:endParaRPr/>
          </a:p>
        </p:txBody>
      </p:sp>
      <p:sp>
        <p:nvSpPr>
          <p:cNvPr id="473" name="CustomShape 46"/>
          <p:cNvSpPr/>
          <p:nvPr/>
        </p:nvSpPr>
        <p:spPr>
          <a:xfrm>
            <a:off x="604440" y="3709440"/>
            <a:ext cx="808200" cy="33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>
              <a:lnSpc>
                <a:spcPct val="100000"/>
              </a:lnSpc>
            </a:pPr>
            <a:r>
              <a:rPr lang="el-GR" sz="1600" b="1" strike="noStrike">
                <a:solidFill>
                  <a:srgbClr val="000000"/>
                </a:solidFill>
                <a:latin typeface="Times New Roman"/>
                <a:ea typeface="Arial"/>
              </a:rPr>
              <a:t>NRZ-L</a:t>
            </a:r>
            <a:endParaRPr/>
          </a:p>
        </p:txBody>
      </p:sp>
      <p:sp>
        <p:nvSpPr>
          <p:cNvPr id="474" name="CustomShape 47"/>
          <p:cNvSpPr/>
          <p:nvPr/>
        </p:nvSpPr>
        <p:spPr>
          <a:xfrm>
            <a:off x="356760" y="4242960"/>
            <a:ext cx="1297440" cy="33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>
              <a:lnSpc>
                <a:spcPct val="100000"/>
              </a:lnSpc>
            </a:pPr>
            <a:r>
              <a:rPr lang="el-GR" sz="1600" b="1" strike="noStrike">
                <a:solidFill>
                  <a:srgbClr val="000000"/>
                </a:solidFill>
                <a:latin typeface="Times New Roman"/>
                <a:ea typeface="Arial"/>
              </a:rPr>
              <a:t>Unipolar-RZ</a:t>
            </a:r>
            <a:endParaRPr/>
          </a:p>
        </p:txBody>
      </p:sp>
      <p:sp>
        <p:nvSpPr>
          <p:cNvPr id="475" name="CustomShape 48"/>
          <p:cNvSpPr/>
          <p:nvPr/>
        </p:nvSpPr>
        <p:spPr>
          <a:xfrm>
            <a:off x="490320" y="5004720"/>
            <a:ext cx="1173960" cy="33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>
              <a:lnSpc>
                <a:spcPct val="100000"/>
              </a:lnSpc>
            </a:pPr>
            <a:r>
              <a:rPr lang="el-GR" sz="1600" b="1" strike="noStrike">
                <a:solidFill>
                  <a:srgbClr val="000000"/>
                </a:solidFill>
                <a:latin typeface="Times New Roman"/>
                <a:ea typeface="Arial"/>
              </a:rPr>
              <a:t>Bipolar-RZ</a:t>
            </a:r>
            <a:endParaRPr/>
          </a:p>
        </p:txBody>
      </p:sp>
      <p:sp>
        <p:nvSpPr>
          <p:cNvPr id="476" name="CustomShape 49"/>
          <p:cNvSpPr/>
          <p:nvPr/>
        </p:nvSpPr>
        <p:spPr>
          <a:xfrm>
            <a:off x="4539960" y="3723840"/>
            <a:ext cx="1206000" cy="33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>
              <a:lnSpc>
                <a:spcPct val="100000"/>
              </a:lnSpc>
            </a:pPr>
            <a:r>
              <a:rPr lang="el-GR" sz="1600" b="1" strike="noStrike">
                <a:solidFill>
                  <a:srgbClr val="000000"/>
                </a:solidFill>
                <a:latin typeface="Times New Roman"/>
                <a:ea typeface="Arial"/>
              </a:rPr>
              <a:t>Manchester</a:t>
            </a:r>
            <a:endParaRPr/>
          </a:p>
        </p:txBody>
      </p:sp>
      <p:sp>
        <p:nvSpPr>
          <p:cNvPr id="477" name="CustomShape 50"/>
          <p:cNvSpPr/>
          <p:nvPr/>
        </p:nvSpPr>
        <p:spPr>
          <a:xfrm>
            <a:off x="4893840" y="4242960"/>
            <a:ext cx="721440" cy="33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>
              <a:lnSpc>
                <a:spcPct val="100000"/>
              </a:lnSpc>
            </a:pPr>
            <a:r>
              <a:rPr lang="el-GR" sz="1600" b="1" strike="noStrike">
                <a:solidFill>
                  <a:srgbClr val="000000"/>
                </a:solidFill>
                <a:latin typeface="Times New Roman"/>
                <a:ea typeface="Arial"/>
              </a:rPr>
              <a:t>Miller</a:t>
            </a:r>
            <a:endParaRPr/>
          </a:p>
        </p:txBody>
      </p:sp>
      <p:sp>
        <p:nvSpPr>
          <p:cNvPr id="478" name="CustomShape 51"/>
          <p:cNvSpPr/>
          <p:nvPr/>
        </p:nvSpPr>
        <p:spPr>
          <a:xfrm>
            <a:off x="4522680" y="5095440"/>
            <a:ext cx="1253160" cy="33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>
              <a:lnSpc>
                <a:spcPct val="100000"/>
              </a:lnSpc>
            </a:pPr>
            <a:r>
              <a:rPr lang="el-GR" sz="1600" b="1" strike="noStrike">
                <a:solidFill>
                  <a:srgbClr val="000000"/>
                </a:solidFill>
                <a:latin typeface="Times New Roman"/>
                <a:ea typeface="Arial"/>
              </a:rPr>
              <a:t>Dicode NRZ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CustomShape 1"/>
          <p:cNvSpPr/>
          <p:nvPr/>
        </p:nvSpPr>
        <p:spPr>
          <a:xfrm>
            <a:off x="457200" y="274680"/>
            <a:ext cx="8227440" cy="114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5075BC"/>
                </a:solidFill>
                <a:latin typeface="Arial"/>
                <a:ea typeface="DejaVu Sans"/>
              </a:rPr>
              <a:t>Παλμοί PCM (κυματομορφές)</a:t>
            </a:r>
            <a:endParaRPr/>
          </a:p>
        </p:txBody>
      </p:sp>
      <p:sp>
        <p:nvSpPr>
          <p:cNvPr id="480" name="CustomShape 2"/>
          <p:cNvSpPr/>
          <p:nvPr/>
        </p:nvSpPr>
        <p:spPr>
          <a:xfrm>
            <a:off x="107640" y="6237360"/>
            <a:ext cx="354600" cy="573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1" name="CustomShape 3"/>
          <p:cNvSpPr/>
          <p:nvPr/>
        </p:nvSpPr>
        <p:spPr>
          <a:xfrm>
            <a:off x="464040" y="6453360"/>
            <a:ext cx="8066160" cy="285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82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3960" cy="702360"/>
          </a:xfrm>
          <a:prstGeom prst="rect">
            <a:avLst/>
          </a:prstGeom>
          <a:ln>
            <a:noFill/>
          </a:ln>
        </p:spPr>
      </p:pic>
      <p:sp>
        <p:nvSpPr>
          <p:cNvPr id="483" name="CustomShape 4"/>
          <p:cNvSpPr/>
          <p:nvPr/>
        </p:nvSpPr>
        <p:spPr>
          <a:xfrm>
            <a:off x="457200" y="1523880"/>
            <a:ext cx="8228520" cy="464142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90000"/>
              </a:lnSpc>
            </a:pPr>
            <a:endParaRPr dirty="0"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l-GR" sz="2800" strike="noStrike" dirty="0">
                <a:solidFill>
                  <a:srgbClr val="000000"/>
                </a:solidFill>
                <a:latin typeface="Arial"/>
                <a:ea typeface="DejaVu Sans"/>
              </a:rPr>
              <a:t>Κριτήρια σύγκρισης και επιλογής κατάλληλου παλμού PCM:</a:t>
            </a:r>
            <a:endParaRPr dirty="0"/>
          </a:p>
          <a:p>
            <a:pPr lvl="2">
              <a:lnSpc>
                <a:spcPct val="100000"/>
              </a:lnSpc>
              <a:buSzPct val="100000"/>
              <a:buFont typeface="Arial" pitchFamily="34" charset="0"/>
              <a:buChar char="•"/>
            </a:pPr>
            <a:r>
              <a:rPr lang="el-GR" sz="2800" strike="noStrike" dirty="0">
                <a:solidFill>
                  <a:srgbClr val="000000"/>
                </a:solidFill>
                <a:latin typeface="Arial"/>
                <a:ea typeface="Microsoft YaHei"/>
              </a:rPr>
              <a:t>Χαρακτηριστικά Φάσματος (Ισχύς Φασματικής Πυκνότητας και επίδραση εύρους ζώνης)‏</a:t>
            </a:r>
            <a:endParaRPr dirty="0"/>
          </a:p>
          <a:p>
            <a:pPr lvl="2">
              <a:lnSpc>
                <a:spcPct val="100000"/>
              </a:lnSpc>
              <a:buSzPct val="100000"/>
              <a:buFont typeface="Arial" pitchFamily="34" charset="0"/>
              <a:buChar char="•"/>
            </a:pPr>
            <a:r>
              <a:rPr lang="el-GR" sz="2800" strike="noStrike" dirty="0">
                <a:solidFill>
                  <a:srgbClr val="000000"/>
                </a:solidFill>
                <a:latin typeface="Arial"/>
                <a:ea typeface="Microsoft YaHei"/>
              </a:rPr>
              <a:t>Ικανότητα συγχρονισμού των </a:t>
            </a:r>
            <a:r>
              <a:rPr lang="el-GR" sz="2800" strike="noStrike" dirty="0" err="1">
                <a:solidFill>
                  <a:srgbClr val="000000"/>
                </a:solidFill>
                <a:latin typeface="Arial"/>
                <a:ea typeface="Microsoft YaHei"/>
              </a:rPr>
              <a:t>Bit</a:t>
            </a:r>
            <a:endParaRPr dirty="0"/>
          </a:p>
          <a:p>
            <a:pPr lvl="2">
              <a:lnSpc>
                <a:spcPct val="100000"/>
              </a:lnSpc>
              <a:buSzPct val="100000"/>
              <a:buFont typeface="Arial" pitchFamily="34" charset="0"/>
              <a:buChar char="•"/>
            </a:pPr>
            <a:r>
              <a:rPr lang="el-GR" sz="2800" strike="noStrike" dirty="0">
                <a:solidFill>
                  <a:srgbClr val="000000"/>
                </a:solidFill>
                <a:latin typeface="Arial"/>
                <a:ea typeface="Microsoft YaHei"/>
              </a:rPr>
              <a:t>Ικανότητα Διάγνωσης Σφάλματος </a:t>
            </a:r>
            <a:endParaRPr dirty="0"/>
          </a:p>
          <a:p>
            <a:pPr lvl="2">
              <a:lnSpc>
                <a:spcPct val="100000"/>
              </a:lnSpc>
              <a:buSzPct val="100000"/>
              <a:buFont typeface="Arial" pitchFamily="34" charset="0"/>
              <a:buChar char="•"/>
            </a:pPr>
            <a:r>
              <a:rPr lang="el-GR" sz="2800" strike="noStrike" dirty="0">
                <a:solidFill>
                  <a:srgbClr val="000000"/>
                </a:solidFill>
                <a:latin typeface="Arial"/>
                <a:ea typeface="Microsoft YaHei"/>
              </a:rPr>
              <a:t>Απομόνωση από φαινόμενα Παρεμβολής και θορύβου</a:t>
            </a:r>
            <a:endParaRPr dirty="0"/>
          </a:p>
          <a:p>
            <a:pPr lvl="2">
              <a:lnSpc>
                <a:spcPct val="100000"/>
              </a:lnSpc>
              <a:buSzPct val="100000"/>
              <a:buFont typeface="Arial" pitchFamily="34" charset="0"/>
              <a:buChar char="•"/>
            </a:pPr>
            <a:r>
              <a:rPr lang="el-GR" sz="2800" strike="noStrike" dirty="0">
                <a:solidFill>
                  <a:srgbClr val="000000"/>
                </a:solidFill>
                <a:latin typeface="Arial"/>
                <a:ea typeface="Microsoft YaHei"/>
              </a:rPr>
              <a:t>Κόστος Υλοποίησης και πολυπλοκότητας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CustomShape 1"/>
          <p:cNvSpPr/>
          <p:nvPr/>
        </p:nvSpPr>
        <p:spPr>
          <a:xfrm>
            <a:off x="457200" y="274680"/>
            <a:ext cx="8227440" cy="114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000" strike="noStrike">
                <a:solidFill>
                  <a:srgbClr val="5075BC"/>
                </a:solidFill>
                <a:latin typeface="Arial"/>
                <a:ea typeface="DejaVu Sans"/>
              </a:rPr>
              <a:t>Πολλαπλή Μ-αδική Διαμόρφωση Παλμών (M-ary pulse modulation)</a:t>
            </a:r>
            <a:endParaRPr/>
          </a:p>
        </p:txBody>
      </p:sp>
      <p:sp>
        <p:nvSpPr>
          <p:cNvPr id="485" name="CustomShape 2"/>
          <p:cNvSpPr/>
          <p:nvPr/>
        </p:nvSpPr>
        <p:spPr>
          <a:xfrm>
            <a:off x="107640" y="6237360"/>
            <a:ext cx="354600" cy="573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6" name="CustomShape 3"/>
          <p:cNvSpPr/>
          <p:nvPr/>
        </p:nvSpPr>
        <p:spPr>
          <a:xfrm>
            <a:off x="464040" y="6453360"/>
            <a:ext cx="8066160" cy="285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87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3960" cy="702360"/>
          </a:xfrm>
          <a:prstGeom prst="rect">
            <a:avLst/>
          </a:prstGeom>
          <a:ln>
            <a:noFill/>
          </a:ln>
        </p:spPr>
      </p:pic>
      <p:sp>
        <p:nvSpPr>
          <p:cNvPr id="488" name="CustomShape 4"/>
          <p:cNvSpPr/>
          <p:nvPr/>
        </p:nvSpPr>
        <p:spPr>
          <a:xfrm>
            <a:off x="457200" y="1438200"/>
            <a:ext cx="8228520" cy="4710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9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Κατηγορίες M-ary pulse modulations: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Microsoft YaHei"/>
              </a:rPr>
              <a:t>Μ-αδική διαμόρφωση πλάτους,M-ary pulse-amplitude modulation (PAM)‏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Microsoft YaHei"/>
              </a:rPr>
              <a:t>Μ-αδική διαμόρφωση θέσης, M-ary pulse-position modulation (PPM)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Microsoft YaHei"/>
              </a:rPr>
              <a:t>Μ-αδική διαμόρφωση θέσης, M-ary pulse-duration modulation (PDM)‏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Microsoft YaHei"/>
              </a:rPr>
              <a:t>Η Μ-αδική PAM είναι πολυεπίπεδη όπου κάθε σύμβολο λαμβάνει ένα από τα Μ επιτρεπόμενα επίπεδα πλάτους όπου αναπαρίστανται από k= log2 M bits από PCM λέξεις.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Microsoft YaHei"/>
              </a:rPr>
              <a:t>Για ένα ρυθμό δεδομένων,η Μ-αδική PAM (</a:t>
            </a:r>
            <a:r>
              <a:rPr lang="el-GR" sz="2400" i="1" strike="noStrike">
                <a:solidFill>
                  <a:srgbClr val="000000"/>
                </a:solidFill>
                <a:latin typeface="Arial"/>
                <a:ea typeface="Microsoft YaHei"/>
              </a:rPr>
              <a:t>M&gt;2</a:t>
            </a:r>
            <a:r>
              <a:rPr lang="el-GR" sz="2400" strike="noStrike">
                <a:solidFill>
                  <a:srgbClr val="000000"/>
                </a:solidFill>
                <a:latin typeface="Arial"/>
                <a:ea typeface="Microsoft YaHei"/>
              </a:rPr>
              <a:t>) απαιτεί λιγότερο εύρος ζώνης από την δυαδική PCM.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Microsoft YaHei"/>
              </a:rPr>
              <a:t>Για δοθείσα μέση ισχύ παλμού, η δυαδική PCM αποδίδει καλύτερα (detect) από την πολλαπλή Μ-αδική PAM (</a:t>
            </a:r>
            <a:r>
              <a:rPr lang="el-GR" sz="2400" i="1" strike="noStrike">
                <a:solidFill>
                  <a:srgbClr val="000000"/>
                </a:solidFill>
                <a:latin typeface="Arial"/>
                <a:ea typeface="Microsoft YaHei"/>
              </a:rPr>
              <a:t>M&gt;2</a:t>
            </a:r>
            <a:r>
              <a:rPr lang="el-GR" sz="2400" strike="noStrike">
                <a:solidFill>
                  <a:srgbClr val="000000"/>
                </a:solidFill>
                <a:latin typeface="Arial"/>
                <a:ea typeface="Microsoft YaHei"/>
              </a:rPr>
              <a:t>).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CustomShape 1"/>
          <p:cNvSpPr/>
          <p:nvPr/>
        </p:nvSpPr>
        <p:spPr>
          <a:xfrm>
            <a:off x="685800" y="2130480"/>
            <a:ext cx="7771320" cy="146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Τέλος Ενότητας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CustomShape 1"/>
          <p:cNvSpPr/>
          <p:nvPr/>
        </p:nvSpPr>
        <p:spPr>
          <a:xfrm>
            <a:off x="457200" y="273600"/>
            <a:ext cx="8228160" cy="114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Χρηματοδότηση</a:t>
            </a:r>
            <a:endParaRPr/>
          </a:p>
        </p:txBody>
      </p:sp>
      <p:sp>
        <p:nvSpPr>
          <p:cNvPr id="491" name="CustomShape 2"/>
          <p:cNvSpPr/>
          <p:nvPr/>
        </p:nvSpPr>
        <p:spPr>
          <a:xfrm>
            <a:off x="457200" y="134064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9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Το παρόν εκπαιδευτικό υλικό έχει αναπτυχθεί στo πλαίσιo του εκπαιδευτικού έργου του διδάσκοντα.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Το έργο «</a:t>
            </a:r>
            <a:r>
              <a:rPr lang="el-GR" sz="2000" b="1" strike="noStrike">
                <a:solidFill>
                  <a:srgbClr val="000000"/>
                </a:solidFill>
                <a:latin typeface="Arial"/>
                <a:ea typeface="DejaVu Sans"/>
              </a:rPr>
              <a:t>Ανοικτά Ακαδημαϊκά Μαθήματα στο Πανεπιστήμιο Πατρών</a:t>
            </a: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» έχει χρηματοδοτήσει μόνο την αναδιαμόρφωση του εκπαιδευτικού υλικού. </a:t>
            </a:r>
            <a:endParaRPr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  <a:endParaRPr/>
          </a:p>
        </p:txBody>
      </p:sp>
      <p:pic>
        <p:nvPicPr>
          <p:cNvPr id="492" name="Picture 6"/>
          <p:cNvPicPr/>
          <p:nvPr/>
        </p:nvPicPr>
        <p:blipFill>
          <a:blip r:embed="rId3" cstate="print"/>
          <a:stretch/>
        </p:blipFill>
        <p:spPr>
          <a:xfrm>
            <a:off x="1619640" y="4653000"/>
            <a:ext cx="5500440" cy="1385640"/>
          </a:xfrm>
          <a:prstGeom prst="rect">
            <a:avLst/>
          </a:prstGeom>
          <a:ln>
            <a:noFill/>
          </a:ln>
        </p:spPr>
      </p:pic>
      <p:sp>
        <p:nvSpPr>
          <p:cNvPr id="493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94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95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CustomShape 1"/>
          <p:cNvSpPr/>
          <p:nvPr/>
        </p:nvSpPr>
        <p:spPr>
          <a:xfrm>
            <a:off x="722160" y="4406760"/>
            <a:ext cx="7771320" cy="13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Σημειώματα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CustomShape 1"/>
          <p:cNvSpPr/>
          <p:nvPr/>
        </p:nvSpPr>
        <p:spPr>
          <a:xfrm>
            <a:off x="0" y="274680"/>
            <a:ext cx="91429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Σημείωμα Ιστορικού Εκδόσεων Έργου</a:t>
            </a:r>
            <a:endParaRPr/>
          </a:p>
        </p:txBody>
      </p:sp>
      <p:sp>
        <p:nvSpPr>
          <p:cNvPr id="498" name="CustomShape 2"/>
          <p:cNvSpPr/>
          <p:nvPr/>
        </p:nvSpPr>
        <p:spPr>
          <a:xfrm>
            <a:off x="234360" y="1556640"/>
            <a:ext cx="858528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Το παρόν έργο αποτελεί την έκδοση </a:t>
            </a:r>
            <a:r>
              <a:rPr lang="el-GR" sz="2000" strike="noStrike" dirty="0">
                <a:solidFill>
                  <a:srgbClr val="FF0000"/>
                </a:solidFill>
                <a:latin typeface="Arial"/>
                <a:ea typeface="DejaVu Sans"/>
              </a:rPr>
              <a:t>1.0</a:t>
            </a: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.  </a:t>
            </a:r>
            <a:endParaRPr dirty="0"/>
          </a:p>
          <a:p>
            <a:pPr>
              <a:lnSpc>
                <a:spcPct val="100000"/>
              </a:lnSpc>
            </a:pP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Έχουν προηγηθεί οι κάτωθι εκδόσεις:</a:t>
            </a:r>
            <a:endParaRPr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Έκδοση </a:t>
            </a:r>
            <a:r>
              <a:rPr lang="el-GR" sz="2000" strike="noStrike" dirty="0">
                <a:solidFill>
                  <a:srgbClr val="FF0000"/>
                </a:solidFill>
                <a:latin typeface="Arial"/>
                <a:ea typeface="DejaVu Sans"/>
              </a:rPr>
              <a:t>1.0</a:t>
            </a: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 διαθέσιμη </a:t>
            </a:r>
            <a:r>
              <a:rPr lang="el-GR" sz="2000" u="sng" strike="noStrike" dirty="0">
                <a:solidFill>
                  <a:srgbClr val="0000FF"/>
                </a:solidFill>
                <a:latin typeface="Arial"/>
                <a:ea typeface="DejaVu Sans"/>
                <a:hlinkClick r:id="rId3"/>
              </a:rPr>
              <a:t>εδώ</a:t>
            </a: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. </a:t>
            </a:r>
            <a:endParaRPr dirty="0"/>
          </a:p>
        </p:txBody>
      </p:sp>
      <p:sp>
        <p:nvSpPr>
          <p:cNvPr id="499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00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501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CustomShape 1"/>
          <p:cNvSpPr/>
          <p:nvPr/>
        </p:nvSpPr>
        <p:spPr>
          <a:xfrm>
            <a:off x="457200" y="273600"/>
            <a:ext cx="8228160" cy="114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Σημείωμα Αναφοράς</a:t>
            </a:r>
            <a:endParaRPr/>
          </a:p>
        </p:txBody>
      </p:sp>
      <p:sp>
        <p:nvSpPr>
          <p:cNvPr id="503" name="CustomShape 2"/>
          <p:cNvSpPr/>
          <p:nvPr/>
        </p:nvSpPr>
        <p:spPr>
          <a:xfrm>
            <a:off x="464040" y="155664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l-GR" sz="2000" strike="noStrike" dirty="0" err="1">
                <a:solidFill>
                  <a:srgbClr val="000000"/>
                </a:solidFill>
                <a:latin typeface="Arial"/>
                <a:ea typeface="DejaVu Sans"/>
              </a:rPr>
              <a:t>Copyright</a:t>
            </a: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 Πανεπιστήμιον Πατρών, </a:t>
            </a:r>
            <a:r>
              <a:rPr lang="el-GR" sz="2000" strike="noStrike" dirty="0">
                <a:solidFill>
                  <a:srgbClr val="FF0000"/>
                </a:solidFill>
                <a:latin typeface="Arial"/>
                <a:ea typeface="DejaVu Sans"/>
              </a:rPr>
              <a:t>Βασίλης </a:t>
            </a:r>
            <a:r>
              <a:rPr lang="el-GR" sz="2000" strike="noStrike" dirty="0" err="1">
                <a:solidFill>
                  <a:srgbClr val="FF0000"/>
                </a:solidFill>
                <a:latin typeface="Arial"/>
                <a:ea typeface="DejaVu Sans"/>
              </a:rPr>
              <a:t>Στυλιανάκης</a:t>
            </a: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. «</a:t>
            </a:r>
            <a:r>
              <a:rPr lang="el-GR" sz="2000" strike="noStrike" dirty="0">
                <a:solidFill>
                  <a:srgbClr val="FF0000"/>
                </a:solidFill>
                <a:latin typeface="Arial"/>
                <a:ea typeface="DejaVu Sans"/>
              </a:rPr>
              <a:t>Ψηφιακές Επικοινωνίες </a:t>
            </a:r>
            <a:r>
              <a:rPr lang="el-GR" sz="2000" strike="noStrike" dirty="0" err="1">
                <a:solidFill>
                  <a:srgbClr val="FF0000"/>
                </a:solidFill>
                <a:latin typeface="Arial"/>
                <a:ea typeface="DejaVu Sans"/>
              </a:rPr>
              <a:t>Ι.Μορφοποίηση</a:t>
            </a:r>
            <a:r>
              <a:rPr lang="el-GR" sz="2000" strike="noStrike" dirty="0">
                <a:solidFill>
                  <a:srgbClr val="FF0000"/>
                </a:solidFill>
                <a:latin typeface="Arial"/>
                <a:ea typeface="DejaVu Sans"/>
              </a:rPr>
              <a:t> και Διαμόρφωση Βασικής Ζώνης</a:t>
            </a: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». Έκδοση: </a:t>
            </a:r>
            <a:r>
              <a:rPr lang="el-GR" sz="2000" strike="noStrike" dirty="0">
                <a:solidFill>
                  <a:srgbClr val="FF0000"/>
                </a:solidFill>
                <a:latin typeface="Arial"/>
                <a:ea typeface="DejaVu Sans"/>
              </a:rPr>
              <a:t>1.0</a:t>
            </a: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. Πάτρα </a:t>
            </a:r>
            <a:r>
              <a:rPr lang="el-GR" sz="2000" strike="noStrike" dirty="0">
                <a:solidFill>
                  <a:srgbClr val="FF0000"/>
                </a:solidFill>
                <a:latin typeface="Arial"/>
                <a:ea typeface="DejaVu Sans"/>
              </a:rPr>
              <a:t>2014</a:t>
            </a:r>
            <a:r>
              <a:rPr lang="el-GR" sz="2000" strike="noStrike" dirty="0">
                <a:solidFill>
                  <a:srgbClr val="000000"/>
                </a:solidFill>
                <a:latin typeface="Arial"/>
                <a:ea typeface="DejaVu Sans"/>
              </a:rPr>
              <a:t>. Διαθέσιμο από τη δικτυακή διεύθυνση</a:t>
            </a:r>
            <a:r>
              <a:rPr lang="el-GR" sz="2000" strike="noStrike" dirty="0" smtClean="0">
                <a:solidFill>
                  <a:srgbClr val="000000"/>
                </a:solidFill>
                <a:latin typeface="Arial"/>
                <a:ea typeface="DejaVu Sans"/>
              </a:rPr>
              <a:t>:</a:t>
            </a:r>
            <a:endParaRPr lang="en-US" sz="2000" strike="noStrike" dirty="0" smtClean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en-US" dirty="0" smtClean="0">
                <a:hlinkClick r:id="rId3"/>
              </a:rPr>
              <a:t>https://eclass.upatras.gr/modules/document/document.php?course=EE899</a:t>
            </a:r>
            <a:endParaRPr lang="en-US" dirty="0" smtClean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90000"/>
              </a:lnSpc>
            </a:pPr>
            <a:endParaRPr dirty="0"/>
          </a:p>
        </p:txBody>
      </p:sp>
      <p:sp>
        <p:nvSpPr>
          <p:cNvPr id="504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05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506" name="Εικόνα 5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CustomShape 1"/>
          <p:cNvSpPr/>
          <p:nvPr/>
        </p:nvSpPr>
        <p:spPr>
          <a:xfrm>
            <a:off x="457200" y="-16236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Σημείωμα Αδειοδότησης</a:t>
            </a:r>
            <a:endParaRPr/>
          </a:p>
        </p:txBody>
      </p:sp>
      <p:sp>
        <p:nvSpPr>
          <p:cNvPr id="508" name="CustomShape 2"/>
          <p:cNvSpPr/>
          <p:nvPr/>
        </p:nvSpPr>
        <p:spPr>
          <a:xfrm>
            <a:off x="107640" y="764640"/>
            <a:ext cx="8928000" cy="14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Το παρόν εκπαιδευτικό υλικό υπόκειται σε άδειες χρήσης Creative Commons.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Για εκπαιδευτικό υλικό, όπως εικόνες, που υπόκειται σε άλλου τύπου άδειας χρήσης, η άδεια χρήσης αναφέρεται ρητώς. </a:t>
            </a:r>
            <a:endParaRPr/>
          </a:p>
        </p:txBody>
      </p:sp>
      <p:sp>
        <p:nvSpPr>
          <p:cNvPr id="509" name="CustomShape 3"/>
          <p:cNvSpPr/>
          <p:nvPr/>
        </p:nvSpPr>
        <p:spPr>
          <a:xfrm>
            <a:off x="93960" y="3902040"/>
            <a:ext cx="9035280" cy="31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l-GR" strike="noStrike">
                <a:solidFill>
                  <a:srgbClr val="000000"/>
                </a:solidFill>
                <a:latin typeface="Arial"/>
                <a:ea typeface="DejaVu Sans"/>
              </a:rPr>
              <a:t>[1] http://creativecommons.org/licenses/by/4.0/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510" name="CustomShape 4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11" name="CustomShape 5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512" name="Picture 8"/>
          <p:cNvPicPr/>
          <p:nvPr/>
        </p:nvPicPr>
        <p:blipFill>
          <a:blip r:embed="rId3" cstate="print"/>
          <a:stretch/>
        </p:blipFill>
        <p:spPr>
          <a:xfrm>
            <a:off x="3429000" y="2421000"/>
            <a:ext cx="2238480" cy="874080"/>
          </a:xfrm>
          <a:prstGeom prst="rect">
            <a:avLst/>
          </a:prstGeom>
          <a:ln>
            <a:noFill/>
          </a:ln>
        </p:spPr>
      </p:pic>
      <p:pic>
        <p:nvPicPr>
          <p:cNvPr id="513" name="Picture 9"/>
          <p:cNvPicPr/>
          <p:nvPr/>
        </p:nvPicPr>
        <p:blipFill>
          <a:blip r:embed="rId4" cstate="print"/>
          <a:stretch/>
        </p:blipFill>
        <p:spPr>
          <a:xfrm>
            <a:off x="1619640" y="4653000"/>
            <a:ext cx="5500440" cy="1385640"/>
          </a:xfrm>
          <a:prstGeom prst="rect">
            <a:avLst/>
          </a:prstGeom>
          <a:ln>
            <a:noFill/>
          </a:ln>
        </p:spPr>
      </p:pic>
      <p:pic>
        <p:nvPicPr>
          <p:cNvPr id="514" name="Εικόνα 5"/>
          <p:cNvPicPr/>
          <p:nvPr/>
        </p:nvPicPr>
        <p:blipFill>
          <a:blip r:embed="rId5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457200" y="274680"/>
            <a:ext cx="8227440" cy="114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5075BC"/>
                </a:solidFill>
                <a:latin typeface="Arial"/>
                <a:ea typeface="DejaVu Sans"/>
              </a:rPr>
              <a:t>Διαμόρφωση και Μετάδοση σήματος βασικής ζώνης</a:t>
            </a:r>
            <a:endParaRPr/>
          </a:p>
        </p:txBody>
      </p:sp>
      <p:sp>
        <p:nvSpPr>
          <p:cNvPr id="160" name="CustomShape 2"/>
          <p:cNvSpPr/>
          <p:nvPr/>
        </p:nvSpPr>
        <p:spPr>
          <a:xfrm>
            <a:off x="107640" y="6237360"/>
            <a:ext cx="354600" cy="573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1" name="CustomShape 3"/>
          <p:cNvSpPr/>
          <p:nvPr/>
        </p:nvSpPr>
        <p:spPr>
          <a:xfrm>
            <a:off x="464040" y="6453360"/>
            <a:ext cx="8066160" cy="285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2" name="CustomShape 4"/>
          <p:cNvSpPr/>
          <p:nvPr/>
        </p:nvSpPr>
        <p:spPr>
          <a:xfrm>
            <a:off x="293040" y="1656000"/>
            <a:ext cx="8490600" cy="1033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Font typeface="StarSymbol"/>
              <a:buChar char="l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Arial"/>
              </a:rPr>
              <a:t>Το πρώτο βασικό βήμα:</a:t>
            </a:r>
            <a:endParaRPr/>
          </a:p>
          <a:p>
            <a:pPr>
              <a:lnSpc>
                <a:spcPct val="100000"/>
              </a:lnSpc>
              <a:buFont typeface="StarSymbol"/>
              <a:buChar char="l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Arial"/>
              </a:rPr>
              <a:t>Μετασχηματίζουμε την πηγή πληροφορίας σε συμβατή με το ψηφιακό μας σύστημα</a:t>
            </a:r>
            <a:endParaRPr/>
          </a:p>
        </p:txBody>
      </p:sp>
      <p:sp>
        <p:nvSpPr>
          <p:cNvPr id="163" name="CustomShape 5"/>
          <p:cNvSpPr/>
          <p:nvPr/>
        </p:nvSpPr>
        <p:spPr>
          <a:xfrm>
            <a:off x="4466520" y="3785400"/>
            <a:ext cx="1076040" cy="60768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l-GR" sz="1100" b="1" strike="noStrike">
                <a:solidFill>
                  <a:srgbClr val="000000"/>
                </a:solidFill>
                <a:latin typeface="Arial"/>
                <a:ea typeface="Arial"/>
              </a:rPr>
              <a:t>Κωδικοποίηση</a:t>
            </a:r>
            <a:endParaRPr/>
          </a:p>
        </p:txBody>
      </p:sp>
      <p:sp>
        <p:nvSpPr>
          <p:cNvPr id="164" name="CustomShape 6"/>
          <p:cNvSpPr/>
          <p:nvPr/>
        </p:nvSpPr>
        <p:spPr>
          <a:xfrm>
            <a:off x="7751160" y="3633120"/>
            <a:ext cx="1220400" cy="607680"/>
          </a:xfrm>
          <a:prstGeom prst="rect">
            <a:avLst/>
          </a:prstGeom>
          <a:noFill/>
          <a:ln w="381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l-GR" sz="1200" b="1" strike="noStrike">
                <a:solidFill>
                  <a:srgbClr val="000000"/>
                </a:solidFill>
                <a:latin typeface="Arial"/>
                <a:ea typeface="Arial"/>
              </a:rPr>
              <a:t>Μετάδοση</a:t>
            </a:r>
            <a:endParaRPr/>
          </a:p>
        </p:txBody>
      </p:sp>
      <p:sp>
        <p:nvSpPr>
          <p:cNvPr id="165" name="CustomShape 7"/>
          <p:cNvSpPr/>
          <p:nvPr/>
        </p:nvSpPr>
        <p:spPr>
          <a:xfrm>
            <a:off x="5917680" y="3556800"/>
            <a:ext cx="1372680" cy="76032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l-GR" sz="1200" strike="noStrike">
                <a:solidFill>
                  <a:srgbClr val="000000"/>
                </a:solidFill>
                <a:latin typeface="Arial"/>
                <a:ea typeface="Arial"/>
              </a:rPr>
              <a:t>Διαμόρφωση</a:t>
            </a:r>
            <a:endParaRPr/>
          </a:p>
          <a:p>
            <a:pPr algn="ctr">
              <a:lnSpc>
                <a:spcPct val="100000"/>
              </a:lnSpc>
            </a:pPr>
            <a:r>
              <a:rPr lang="el-GR" sz="1200" strike="noStrike">
                <a:solidFill>
                  <a:srgbClr val="000000"/>
                </a:solidFill>
                <a:latin typeface="Arial"/>
                <a:ea typeface="Arial"/>
              </a:rPr>
              <a:t>Παλμών</a:t>
            </a:r>
            <a:endParaRPr/>
          </a:p>
        </p:txBody>
      </p:sp>
      <p:sp>
        <p:nvSpPr>
          <p:cNvPr id="166" name="CustomShape 8"/>
          <p:cNvSpPr/>
          <p:nvPr/>
        </p:nvSpPr>
        <p:spPr>
          <a:xfrm>
            <a:off x="2037600" y="3785400"/>
            <a:ext cx="1142640" cy="60768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l-GR" sz="1100" b="1" strike="noStrike">
                <a:solidFill>
                  <a:srgbClr val="000000"/>
                </a:solidFill>
                <a:latin typeface="Arial"/>
                <a:ea typeface="Arial"/>
              </a:rPr>
              <a:t>Δειγματοληψία</a:t>
            </a:r>
            <a:endParaRPr/>
          </a:p>
        </p:txBody>
      </p:sp>
      <p:sp>
        <p:nvSpPr>
          <p:cNvPr id="167" name="CustomShape 9"/>
          <p:cNvSpPr/>
          <p:nvPr/>
        </p:nvSpPr>
        <p:spPr>
          <a:xfrm>
            <a:off x="3322080" y="3785400"/>
            <a:ext cx="914040" cy="60768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l-GR" sz="1100" b="1" strike="noStrike">
                <a:solidFill>
                  <a:srgbClr val="000000"/>
                </a:solidFill>
                <a:latin typeface="Arial"/>
                <a:ea typeface="Arial"/>
              </a:rPr>
              <a:t>Κβαντισμός</a:t>
            </a:r>
            <a:endParaRPr/>
          </a:p>
        </p:txBody>
      </p:sp>
      <p:sp>
        <p:nvSpPr>
          <p:cNvPr id="168" name="CustomShape 10"/>
          <p:cNvSpPr/>
          <p:nvPr/>
        </p:nvSpPr>
        <p:spPr>
          <a:xfrm>
            <a:off x="2023560" y="3404520"/>
            <a:ext cx="3511080" cy="1141200"/>
          </a:xfrm>
          <a:prstGeom prst="rect">
            <a:avLst/>
          </a:prstGeom>
          <a:noFill/>
          <a:ln w="12600" cap="rnd">
            <a:solidFill>
              <a:srgbClr val="000000"/>
            </a:solidFill>
            <a:custDash>
              <a:ds d="400000" sp="300000"/>
            </a:custDash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9" name="CustomShape 11"/>
          <p:cNvSpPr/>
          <p:nvPr/>
        </p:nvSpPr>
        <p:spPr>
          <a:xfrm>
            <a:off x="5917680" y="5385600"/>
            <a:ext cx="1372680" cy="76032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l-GR" sz="1200" b="1" strike="noStrike">
                <a:solidFill>
                  <a:srgbClr val="000000"/>
                </a:solidFill>
                <a:latin typeface="Arial"/>
                <a:ea typeface="Arial"/>
              </a:rPr>
              <a:t>Αποδιαμόρφωση/</a:t>
            </a:r>
            <a:endParaRPr/>
          </a:p>
          <a:p>
            <a:pPr algn="ctr">
              <a:lnSpc>
                <a:spcPct val="100000"/>
              </a:lnSpc>
            </a:pPr>
            <a:r>
              <a:rPr lang="el-GR" sz="1200" b="1" strike="noStrike">
                <a:solidFill>
                  <a:srgbClr val="000000"/>
                </a:solidFill>
                <a:latin typeface="Arial"/>
                <a:ea typeface="Arial"/>
              </a:rPr>
              <a:t>Έλεγχος</a:t>
            </a:r>
            <a:endParaRPr/>
          </a:p>
        </p:txBody>
      </p:sp>
      <p:sp>
        <p:nvSpPr>
          <p:cNvPr id="170" name="CustomShape 12"/>
          <p:cNvSpPr/>
          <p:nvPr/>
        </p:nvSpPr>
        <p:spPr>
          <a:xfrm>
            <a:off x="7751160" y="4547520"/>
            <a:ext cx="1220400" cy="607680"/>
          </a:xfrm>
          <a:prstGeom prst="rect">
            <a:avLst/>
          </a:prstGeom>
          <a:noFill/>
          <a:ln w="381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l-GR" sz="1200" b="1" strike="noStrike">
                <a:solidFill>
                  <a:srgbClr val="000000"/>
                </a:solidFill>
                <a:latin typeface="Arial"/>
                <a:ea typeface="Arial"/>
              </a:rPr>
              <a:t>Δίαυλος</a:t>
            </a:r>
            <a:endParaRPr/>
          </a:p>
        </p:txBody>
      </p:sp>
      <p:sp>
        <p:nvSpPr>
          <p:cNvPr id="171" name="CustomShape 13"/>
          <p:cNvSpPr/>
          <p:nvPr/>
        </p:nvSpPr>
        <p:spPr>
          <a:xfrm>
            <a:off x="7751160" y="5461920"/>
            <a:ext cx="1220400" cy="607680"/>
          </a:xfrm>
          <a:prstGeom prst="rect">
            <a:avLst/>
          </a:prstGeom>
          <a:noFill/>
          <a:ln w="381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l-GR" sz="1200" b="1" strike="noStrike">
                <a:solidFill>
                  <a:srgbClr val="000000"/>
                </a:solidFill>
                <a:latin typeface="Arial"/>
                <a:ea typeface="Arial"/>
              </a:rPr>
              <a:t>Λήψη</a:t>
            </a:r>
            <a:endParaRPr/>
          </a:p>
        </p:txBody>
      </p:sp>
      <p:sp>
        <p:nvSpPr>
          <p:cNvPr id="172" name="CustomShape 14"/>
          <p:cNvSpPr/>
          <p:nvPr/>
        </p:nvSpPr>
        <p:spPr>
          <a:xfrm>
            <a:off x="2175840" y="5309640"/>
            <a:ext cx="914040" cy="60768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l-GR" sz="1100" b="1" strike="noStrike">
                <a:solidFill>
                  <a:srgbClr val="000000"/>
                </a:solidFill>
                <a:latin typeface="Arial"/>
                <a:ea typeface="Arial"/>
              </a:rPr>
              <a:t>Βαθυπερατό </a:t>
            </a:r>
            <a:endParaRPr/>
          </a:p>
          <a:p>
            <a:pPr algn="ctr">
              <a:lnSpc>
                <a:spcPct val="100000"/>
              </a:lnSpc>
            </a:pPr>
            <a:r>
              <a:rPr lang="el-GR" sz="1100" b="1" strike="noStrike">
                <a:solidFill>
                  <a:srgbClr val="000000"/>
                </a:solidFill>
                <a:latin typeface="Arial"/>
                <a:ea typeface="Arial"/>
              </a:rPr>
              <a:t>Φίλτρο</a:t>
            </a:r>
            <a:endParaRPr/>
          </a:p>
        </p:txBody>
      </p:sp>
      <p:sp>
        <p:nvSpPr>
          <p:cNvPr id="173" name="CustomShape 15"/>
          <p:cNvSpPr/>
          <p:nvPr/>
        </p:nvSpPr>
        <p:spPr>
          <a:xfrm>
            <a:off x="3322080" y="5309640"/>
            <a:ext cx="1382400" cy="60768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l-GR" sz="1100" b="1" strike="noStrike">
                <a:solidFill>
                  <a:srgbClr val="000000"/>
                </a:solidFill>
                <a:latin typeface="Arial"/>
                <a:ea typeface="Arial"/>
              </a:rPr>
              <a:t>Αποκωδικοποίηση</a:t>
            </a:r>
            <a:endParaRPr/>
          </a:p>
        </p:txBody>
      </p:sp>
      <p:sp>
        <p:nvSpPr>
          <p:cNvPr id="174" name="CustomShape 16"/>
          <p:cNvSpPr/>
          <p:nvPr/>
        </p:nvSpPr>
        <p:spPr>
          <a:xfrm>
            <a:off x="2023560" y="5157000"/>
            <a:ext cx="2747520" cy="1141200"/>
          </a:xfrm>
          <a:prstGeom prst="rect">
            <a:avLst/>
          </a:prstGeom>
          <a:noFill/>
          <a:ln w="12600" cap="rnd">
            <a:solidFill>
              <a:srgbClr val="000000"/>
            </a:solidFill>
            <a:custDash>
              <a:ds d="400000" sp="300000"/>
            </a:custDash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5" name="Line 17"/>
          <p:cNvSpPr/>
          <p:nvPr/>
        </p:nvSpPr>
        <p:spPr>
          <a:xfrm>
            <a:off x="3180600" y="4166640"/>
            <a:ext cx="139680" cy="1440"/>
          </a:xfrm>
          <a:prstGeom prst="line">
            <a:avLst/>
          </a:prstGeom>
          <a:ln w="1260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176" name="Line 18"/>
          <p:cNvSpPr/>
          <p:nvPr/>
        </p:nvSpPr>
        <p:spPr>
          <a:xfrm>
            <a:off x="4237920" y="4166640"/>
            <a:ext cx="227160" cy="1440"/>
          </a:xfrm>
          <a:prstGeom prst="line">
            <a:avLst/>
          </a:prstGeom>
          <a:ln w="1260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177" name="Line 19"/>
          <p:cNvSpPr/>
          <p:nvPr/>
        </p:nvSpPr>
        <p:spPr>
          <a:xfrm>
            <a:off x="1718640" y="4166640"/>
            <a:ext cx="455760" cy="1440"/>
          </a:xfrm>
          <a:prstGeom prst="line">
            <a:avLst/>
          </a:prstGeom>
          <a:ln w="1260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178" name="Line 20"/>
          <p:cNvSpPr/>
          <p:nvPr/>
        </p:nvSpPr>
        <p:spPr>
          <a:xfrm>
            <a:off x="5542920" y="4166640"/>
            <a:ext cx="374760" cy="1440"/>
          </a:xfrm>
          <a:prstGeom prst="line">
            <a:avLst/>
          </a:prstGeom>
          <a:ln w="1260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179" name="CustomShape 21"/>
          <p:cNvSpPr/>
          <p:nvPr/>
        </p:nvSpPr>
        <p:spPr>
          <a:xfrm>
            <a:off x="1718640" y="3480840"/>
            <a:ext cx="3206520" cy="30276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0" name="CustomShape 22"/>
          <p:cNvSpPr/>
          <p:nvPr/>
        </p:nvSpPr>
        <p:spPr>
          <a:xfrm>
            <a:off x="1718640" y="3023640"/>
            <a:ext cx="4198680" cy="75996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1" name="Line 23"/>
          <p:cNvSpPr/>
          <p:nvPr/>
        </p:nvSpPr>
        <p:spPr>
          <a:xfrm>
            <a:off x="7292520" y="3938040"/>
            <a:ext cx="455400" cy="1440"/>
          </a:xfrm>
          <a:prstGeom prst="line">
            <a:avLst/>
          </a:prstGeom>
          <a:ln w="1260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182" name="Line 24"/>
          <p:cNvSpPr/>
          <p:nvPr/>
        </p:nvSpPr>
        <p:spPr>
          <a:xfrm>
            <a:off x="8362440" y="4242600"/>
            <a:ext cx="1440" cy="303480"/>
          </a:xfrm>
          <a:prstGeom prst="line">
            <a:avLst/>
          </a:prstGeom>
          <a:ln w="1260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183" name="Line 25"/>
          <p:cNvSpPr/>
          <p:nvPr/>
        </p:nvSpPr>
        <p:spPr>
          <a:xfrm>
            <a:off x="8362440" y="5157000"/>
            <a:ext cx="1440" cy="303480"/>
          </a:xfrm>
          <a:prstGeom prst="line">
            <a:avLst/>
          </a:prstGeom>
          <a:ln w="1260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184" name="Line 26"/>
          <p:cNvSpPr/>
          <p:nvPr/>
        </p:nvSpPr>
        <p:spPr>
          <a:xfrm flipH="1">
            <a:off x="7286040" y="5766840"/>
            <a:ext cx="471600" cy="1440"/>
          </a:xfrm>
          <a:prstGeom prst="line">
            <a:avLst/>
          </a:prstGeom>
          <a:ln w="1260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185" name="Line 27"/>
          <p:cNvSpPr/>
          <p:nvPr/>
        </p:nvSpPr>
        <p:spPr>
          <a:xfrm flipH="1">
            <a:off x="4702680" y="5614200"/>
            <a:ext cx="1220760" cy="1800"/>
          </a:xfrm>
          <a:prstGeom prst="line">
            <a:avLst/>
          </a:prstGeom>
          <a:ln w="1260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186" name="CustomShape 28"/>
          <p:cNvSpPr/>
          <p:nvPr/>
        </p:nvSpPr>
        <p:spPr>
          <a:xfrm>
            <a:off x="1794960" y="5919120"/>
            <a:ext cx="1983960" cy="22680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7" name="CustomShape 29"/>
          <p:cNvSpPr/>
          <p:nvPr/>
        </p:nvSpPr>
        <p:spPr>
          <a:xfrm>
            <a:off x="1794960" y="5995440"/>
            <a:ext cx="4122360" cy="53136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8" name="Line 30"/>
          <p:cNvSpPr/>
          <p:nvPr/>
        </p:nvSpPr>
        <p:spPr>
          <a:xfrm flipH="1">
            <a:off x="3085560" y="5614200"/>
            <a:ext cx="242640" cy="1800"/>
          </a:xfrm>
          <a:prstGeom prst="line">
            <a:avLst/>
          </a:prstGeom>
          <a:ln w="1260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189" name="Line 31"/>
          <p:cNvSpPr/>
          <p:nvPr/>
        </p:nvSpPr>
        <p:spPr>
          <a:xfrm flipH="1">
            <a:off x="1784880" y="5614200"/>
            <a:ext cx="397080" cy="1800"/>
          </a:xfrm>
          <a:prstGeom prst="line">
            <a:avLst/>
          </a:prstGeom>
          <a:ln w="1260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190" name="Line 32"/>
          <p:cNvSpPr/>
          <p:nvPr/>
        </p:nvSpPr>
        <p:spPr>
          <a:xfrm>
            <a:off x="5689080" y="4242600"/>
            <a:ext cx="1440" cy="1293840"/>
          </a:xfrm>
          <a:prstGeom prst="line">
            <a:avLst/>
          </a:prstGeom>
          <a:ln w="12600">
            <a:solidFill>
              <a:srgbClr val="000000"/>
            </a:solidFill>
            <a:miter/>
            <a:headEnd type="triangle" w="med" len="med"/>
            <a:tailEnd type="triangle" w="med" len="med"/>
          </a:ln>
        </p:spPr>
      </p:sp>
      <p:sp>
        <p:nvSpPr>
          <p:cNvPr id="191" name="Line 33"/>
          <p:cNvSpPr/>
          <p:nvPr/>
        </p:nvSpPr>
        <p:spPr>
          <a:xfrm>
            <a:off x="7446240" y="4014000"/>
            <a:ext cx="1800" cy="1522440"/>
          </a:xfrm>
          <a:prstGeom prst="line">
            <a:avLst/>
          </a:prstGeom>
          <a:ln w="12600">
            <a:solidFill>
              <a:srgbClr val="000000"/>
            </a:solidFill>
            <a:miter/>
            <a:headEnd type="triangle" w="med" len="med"/>
            <a:tailEnd type="triangle" w="med" len="med"/>
          </a:ln>
        </p:spPr>
      </p:sp>
      <p:sp>
        <p:nvSpPr>
          <p:cNvPr id="192" name="CustomShape 34"/>
          <p:cNvSpPr/>
          <p:nvPr/>
        </p:nvSpPr>
        <p:spPr>
          <a:xfrm>
            <a:off x="6156720" y="4547520"/>
            <a:ext cx="1189080" cy="4586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 algn="r">
              <a:lnSpc>
                <a:spcPct val="100000"/>
              </a:lnSpc>
            </a:pPr>
            <a:r>
              <a:rPr lang="el-GR" sz="1200" strike="noStrike">
                <a:solidFill>
                  <a:srgbClr val="000000"/>
                </a:solidFill>
                <a:latin typeface="Arial"/>
                <a:ea typeface="Arial"/>
              </a:rPr>
              <a:t>Κυματομορφές</a:t>
            </a:r>
            <a:endParaRPr/>
          </a:p>
          <a:p>
            <a:pPr algn="r">
              <a:lnSpc>
                <a:spcPct val="100000"/>
              </a:lnSpc>
            </a:pPr>
            <a:r>
              <a:rPr lang="el-GR" sz="1200" strike="noStrike">
                <a:solidFill>
                  <a:srgbClr val="000000"/>
                </a:solidFill>
                <a:latin typeface="Arial"/>
                <a:ea typeface="Arial"/>
              </a:rPr>
              <a:t>Παλμών</a:t>
            </a:r>
            <a:endParaRPr/>
          </a:p>
        </p:txBody>
      </p:sp>
      <p:sp>
        <p:nvSpPr>
          <p:cNvPr id="193" name="CustomShape 35"/>
          <p:cNvSpPr/>
          <p:nvPr/>
        </p:nvSpPr>
        <p:spPr>
          <a:xfrm>
            <a:off x="5162040" y="4699800"/>
            <a:ext cx="869040" cy="2761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>
              <a:lnSpc>
                <a:spcPct val="100000"/>
              </a:lnSpc>
            </a:pPr>
            <a:r>
              <a:rPr lang="el-GR" sz="1200" strike="noStrike">
                <a:solidFill>
                  <a:srgbClr val="000000"/>
                </a:solidFill>
                <a:latin typeface="Arial"/>
                <a:ea typeface="Arial"/>
              </a:rPr>
              <a:t>Bit stream</a:t>
            </a:r>
            <a:endParaRPr/>
          </a:p>
        </p:txBody>
      </p:sp>
      <p:sp>
        <p:nvSpPr>
          <p:cNvPr id="194" name="CustomShape 36"/>
          <p:cNvSpPr/>
          <p:nvPr/>
        </p:nvSpPr>
        <p:spPr>
          <a:xfrm>
            <a:off x="3391920" y="3144240"/>
            <a:ext cx="1151280" cy="27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>
              <a:lnSpc>
                <a:spcPct val="100000"/>
              </a:lnSpc>
            </a:pPr>
            <a:r>
              <a:rPr lang="el-GR" sz="1200" strike="noStrike">
                <a:solidFill>
                  <a:srgbClr val="000000"/>
                </a:solidFill>
                <a:latin typeface="Arial"/>
                <a:ea typeface="Arial"/>
              </a:rPr>
              <a:t>Μορφοποίηση</a:t>
            </a:r>
            <a:endParaRPr/>
          </a:p>
        </p:txBody>
      </p:sp>
      <p:sp>
        <p:nvSpPr>
          <p:cNvPr id="195" name="CustomShape 37"/>
          <p:cNvSpPr/>
          <p:nvPr/>
        </p:nvSpPr>
        <p:spPr>
          <a:xfrm>
            <a:off x="3021840" y="4896720"/>
            <a:ext cx="1151280" cy="27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>
              <a:lnSpc>
                <a:spcPct val="100000"/>
              </a:lnSpc>
            </a:pPr>
            <a:r>
              <a:rPr lang="el-GR" sz="1200" strike="noStrike">
                <a:solidFill>
                  <a:srgbClr val="000000"/>
                </a:solidFill>
                <a:latin typeface="Arial"/>
                <a:ea typeface="Arial"/>
              </a:rPr>
              <a:t>Μορφοποίηση</a:t>
            </a:r>
            <a:endParaRPr/>
          </a:p>
        </p:txBody>
      </p:sp>
      <p:sp>
        <p:nvSpPr>
          <p:cNvPr id="196" name="CustomShape 38"/>
          <p:cNvSpPr/>
          <p:nvPr/>
        </p:nvSpPr>
        <p:spPr>
          <a:xfrm>
            <a:off x="1307520" y="2718720"/>
            <a:ext cx="1701360" cy="27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el-GR" sz="1200" strike="noStrike">
                <a:solidFill>
                  <a:srgbClr val="000000"/>
                </a:solidFill>
                <a:latin typeface="Arial"/>
                <a:ea typeface="Arial"/>
              </a:rPr>
              <a:t>Ψηφιακή Πληροφορία.</a:t>
            </a:r>
            <a:endParaRPr/>
          </a:p>
        </p:txBody>
      </p:sp>
      <p:sp>
        <p:nvSpPr>
          <p:cNvPr id="197" name="CustomShape 39"/>
          <p:cNvSpPr/>
          <p:nvPr/>
        </p:nvSpPr>
        <p:spPr>
          <a:xfrm>
            <a:off x="1369440" y="3099600"/>
            <a:ext cx="1667880" cy="27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el-GR" sz="1200" strike="noStrike">
                <a:solidFill>
                  <a:srgbClr val="000000"/>
                </a:solidFill>
                <a:latin typeface="Arial"/>
                <a:ea typeface="Arial"/>
              </a:rPr>
              <a:t>Πληροφορία Κειμένου</a:t>
            </a:r>
            <a:endParaRPr/>
          </a:p>
        </p:txBody>
      </p:sp>
      <p:sp>
        <p:nvSpPr>
          <p:cNvPr id="198" name="CustomShape 40"/>
          <p:cNvSpPr/>
          <p:nvPr/>
        </p:nvSpPr>
        <p:spPr>
          <a:xfrm>
            <a:off x="818640" y="3931560"/>
            <a:ext cx="1066320" cy="45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el-GR" sz="1200" strike="noStrike">
                <a:solidFill>
                  <a:srgbClr val="000000"/>
                </a:solidFill>
                <a:latin typeface="Arial"/>
                <a:ea typeface="Arial"/>
              </a:rPr>
              <a:t>Αναλογική Πληροφορία</a:t>
            </a:r>
            <a:endParaRPr/>
          </a:p>
        </p:txBody>
      </p:sp>
      <p:sp>
        <p:nvSpPr>
          <p:cNvPr id="199" name="CustomShape 41"/>
          <p:cNvSpPr/>
          <p:nvPr/>
        </p:nvSpPr>
        <p:spPr>
          <a:xfrm>
            <a:off x="1466640" y="5944680"/>
            <a:ext cx="1710360" cy="27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el-GR" sz="1200" strike="noStrike">
                <a:solidFill>
                  <a:srgbClr val="000000"/>
                </a:solidFill>
                <a:latin typeface="Arial"/>
                <a:ea typeface="Arial"/>
              </a:rPr>
              <a:t>Πληροφορία Κειμένου.</a:t>
            </a:r>
            <a:endParaRPr/>
          </a:p>
        </p:txBody>
      </p:sp>
      <p:sp>
        <p:nvSpPr>
          <p:cNvPr id="200" name="CustomShape 42"/>
          <p:cNvSpPr/>
          <p:nvPr/>
        </p:nvSpPr>
        <p:spPr>
          <a:xfrm>
            <a:off x="1324440" y="4852440"/>
            <a:ext cx="1754640" cy="27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el-GR" sz="1200" strike="noStrike">
                <a:solidFill>
                  <a:srgbClr val="000000"/>
                </a:solidFill>
                <a:latin typeface="Arial"/>
                <a:ea typeface="Arial"/>
              </a:rPr>
              <a:t>Αναλογική Πληροφορία</a:t>
            </a:r>
            <a:endParaRPr/>
          </a:p>
        </p:txBody>
      </p:sp>
      <p:sp>
        <p:nvSpPr>
          <p:cNvPr id="201" name="CustomShape 43"/>
          <p:cNvSpPr/>
          <p:nvPr/>
        </p:nvSpPr>
        <p:spPr>
          <a:xfrm>
            <a:off x="1475640" y="6496920"/>
            <a:ext cx="1701360" cy="27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el-GR" sz="1200" strike="noStrike">
                <a:solidFill>
                  <a:srgbClr val="000000"/>
                </a:solidFill>
                <a:latin typeface="Arial"/>
                <a:ea typeface="Arial"/>
              </a:rPr>
              <a:t>Ψηφιακή Πληροφορία.</a:t>
            </a:r>
            <a:endParaRPr/>
          </a:p>
        </p:txBody>
      </p:sp>
      <p:sp>
        <p:nvSpPr>
          <p:cNvPr id="202" name="CustomShape 44"/>
          <p:cNvSpPr/>
          <p:nvPr/>
        </p:nvSpPr>
        <p:spPr>
          <a:xfrm>
            <a:off x="818640" y="2795040"/>
            <a:ext cx="74160" cy="1598040"/>
          </a:xfrm>
          <a:prstGeom prst="leftBrace">
            <a:avLst>
              <a:gd name="adj1" fmla="val 1800"/>
              <a:gd name="adj2" fmla="val 10800"/>
            </a:avLst>
          </a:prstGeom>
          <a:noFill/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3" name="CustomShape 45"/>
          <p:cNvSpPr/>
          <p:nvPr/>
        </p:nvSpPr>
        <p:spPr>
          <a:xfrm>
            <a:off x="132840" y="3366360"/>
            <a:ext cx="632880" cy="30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>
              <a:lnSpc>
                <a:spcPct val="100000"/>
              </a:lnSpc>
            </a:pPr>
            <a:r>
              <a:rPr lang="el-GR" sz="1400" b="1" strike="noStrike">
                <a:solidFill>
                  <a:srgbClr val="000000"/>
                </a:solidFill>
                <a:latin typeface="Arial"/>
                <a:ea typeface="Arial"/>
              </a:rPr>
              <a:t>πηγή</a:t>
            </a:r>
            <a:endParaRPr/>
          </a:p>
        </p:txBody>
      </p:sp>
      <p:sp>
        <p:nvSpPr>
          <p:cNvPr id="204" name="CustomShape 46"/>
          <p:cNvSpPr/>
          <p:nvPr/>
        </p:nvSpPr>
        <p:spPr>
          <a:xfrm>
            <a:off x="594720" y="5857200"/>
            <a:ext cx="753480" cy="30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>
              <a:lnSpc>
                <a:spcPct val="100000"/>
              </a:lnSpc>
            </a:pPr>
            <a:r>
              <a:rPr lang="el-GR" sz="1400" b="1" strike="noStrike">
                <a:solidFill>
                  <a:srgbClr val="000000"/>
                </a:solidFill>
                <a:latin typeface="Arial"/>
                <a:ea typeface="Arial"/>
              </a:rPr>
              <a:t>δέκτης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CustomShape 1"/>
          <p:cNvSpPr/>
          <p:nvPr/>
        </p:nvSpPr>
        <p:spPr>
          <a:xfrm>
            <a:off x="457200" y="273600"/>
            <a:ext cx="8228160" cy="114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Διατήρηση Σημειωμάτων</a:t>
            </a:r>
            <a:endParaRPr/>
          </a:p>
        </p:txBody>
      </p:sp>
      <p:sp>
        <p:nvSpPr>
          <p:cNvPr id="516" name="CustomShape 2"/>
          <p:cNvSpPr/>
          <p:nvPr/>
        </p:nvSpPr>
        <p:spPr>
          <a:xfrm>
            <a:off x="464040" y="155664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Οποιαδήποτε αναπαραγωγή ή διασκευή του υλικού θα πρέπει να συμπεριλαμβάνει: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το Σημείωμα Αναφοράς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το Σημείωμα Αδειοδότησης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τη δήλωση Διατήρησης Σημειωμάτων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l-GR" sz="2000" strike="noStrike">
                <a:solidFill>
                  <a:srgbClr val="000000"/>
                </a:solidFill>
                <a:latin typeface="Arial"/>
                <a:ea typeface="DejaVu Sans"/>
              </a:rPr>
              <a:t>το Σημείωμα Χρήσης Έργων Τρίτων (εφόσον υπάρχει)</a:t>
            </a:r>
            <a:endParaRPr/>
          </a:p>
          <a:p>
            <a:pPr>
              <a:lnSpc>
                <a:spcPct val="100000"/>
              </a:lnSpc>
            </a:pPr>
            <a:r>
              <a:rPr lang="el-GR" sz="2400" strike="noStrike">
                <a:solidFill>
                  <a:srgbClr val="000000"/>
                </a:solidFill>
                <a:latin typeface="Arial"/>
                <a:ea typeface="DejaVu Sans"/>
              </a:rPr>
              <a:t>μαζί με τους συνοδευόμενους υπερσυνδέσμους.</a:t>
            </a:r>
            <a:endParaRPr/>
          </a:p>
          <a:p>
            <a:pPr>
              <a:lnSpc>
                <a:spcPct val="90000"/>
              </a:lnSpc>
            </a:pPr>
            <a:endParaRPr/>
          </a:p>
        </p:txBody>
      </p:sp>
      <p:sp>
        <p:nvSpPr>
          <p:cNvPr id="517" name="CustomShape 3"/>
          <p:cNvSpPr/>
          <p:nvPr/>
        </p:nvSpPr>
        <p:spPr>
          <a:xfrm>
            <a:off x="107640" y="6237360"/>
            <a:ext cx="355680" cy="574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18" name="CustomShape 4"/>
          <p:cNvSpPr/>
          <p:nvPr/>
        </p:nvSpPr>
        <p:spPr>
          <a:xfrm>
            <a:off x="464040" y="6453360"/>
            <a:ext cx="8067240" cy="286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519" name="Εικόνα 5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5040" cy="703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CustomShape 1"/>
          <p:cNvSpPr/>
          <p:nvPr/>
        </p:nvSpPr>
        <p:spPr>
          <a:xfrm>
            <a:off x="457200" y="274680"/>
            <a:ext cx="8227440" cy="114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000" strike="noStrike">
                <a:solidFill>
                  <a:srgbClr val="5075BC"/>
                </a:solidFill>
                <a:latin typeface="Arial"/>
                <a:ea typeface="DejaVu Sans"/>
              </a:rPr>
              <a:t>Μορφοποίηση των αναλογικών σημάτων</a:t>
            </a:r>
            <a:endParaRPr/>
          </a:p>
        </p:txBody>
      </p:sp>
      <p:sp>
        <p:nvSpPr>
          <p:cNvPr id="206" name="CustomShape 2"/>
          <p:cNvSpPr/>
          <p:nvPr/>
        </p:nvSpPr>
        <p:spPr>
          <a:xfrm>
            <a:off x="464040" y="1556640"/>
            <a:ext cx="8227440" cy="4523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l-GR" sz="2400" strike="noStrike" dirty="0">
                <a:solidFill>
                  <a:srgbClr val="000000"/>
                </a:solidFill>
                <a:latin typeface="Arial"/>
                <a:ea typeface="DejaVu Sans"/>
              </a:rPr>
              <a:t>Για να μετασχηματίσουμε μια αναλογική </a:t>
            </a:r>
            <a:r>
              <a:rPr lang="el-GR" sz="2400" strike="noStrike" dirty="0" err="1">
                <a:solidFill>
                  <a:srgbClr val="000000"/>
                </a:solidFill>
                <a:latin typeface="Arial"/>
                <a:ea typeface="DejaVu Sans"/>
              </a:rPr>
              <a:t>κυματομορφή</a:t>
            </a:r>
            <a:r>
              <a:rPr lang="el-GR" sz="2400" strike="noStrike" dirty="0">
                <a:solidFill>
                  <a:srgbClr val="000000"/>
                </a:solidFill>
                <a:latin typeface="Arial"/>
                <a:ea typeface="DejaVu Sans"/>
              </a:rPr>
              <a:t> σε συμβατή μορφή με ένα σύστημα ψηφιακών επικοινωνιών πρέπει να κάνουμε τα ακόλουθα</a:t>
            </a:r>
            <a:r>
              <a:rPr lang="el-GR" sz="2400" strike="noStrike" dirty="0" smtClean="0">
                <a:solidFill>
                  <a:srgbClr val="000000"/>
                </a:solidFill>
                <a:latin typeface="Arial"/>
                <a:ea typeface="DejaVu Sans"/>
              </a:rPr>
              <a:t>:</a:t>
            </a:r>
            <a:endParaRPr lang="en-US" sz="2400" strike="noStrike" smtClean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el-GR" sz="2400" strike="noStrike" dirty="0">
                <a:solidFill>
                  <a:srgbClr val="000000"/>
                </a:solidFill>
                <a:latin typeface="Arial"/>
                <a:ea typeface="DejaVu Sans"/>
              </a:rPr>
              <a:t>Δειγματοληψία</a:t>
            </a:r>
            <a:endParaRPr dirty="0"/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el-GR" sz="2400" strike="noStrike" dirty="0" err="1">
                <a:solidFill>
                  <a:srgbClr val="000000"/>
                </a:solidFill>
                <a:latin typeface="Arial"/>
                <a:ea typeface="Microsoft YaHei"/>
              </a:rPr>
              <a:t>Κβαντισμό</a:t>
            </a:r>
            <a:r>
              <a:rPr lang="el-GR" sz="2400" strike="noStrike" dirty="0">
                <a:solidFill>
                  <a:srgbClr val="000000"/>
                </a:solidFill>
                <a:latin typeface="Arial"/>
                <a:ea typeface="Microsoft YaHei"/>
              </a:rPr>
              <a:t> και κωδικοποίηση</a:t>
            </a:r>
            <a:endParaRPr dirty="0"/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el-GR" sz="2400" strike="noStrike" dirty="0">
                <a:solidFill>
                  <a:srgbClr val="000000"/>
                </a:solidFill>
                <a:latin typeface="Arial"/>
                <a:ea typeface="Microsoft YaHei"/>
              </a:rPr>
              <a:t>Μετάδοση βασικής ζώνης</a:t>
            </a:r>
            <a:endParaRPr dirty="0"/>
          </a:p>
        </p:txBody>
      </p:sp>
      <p:sp>
        <p:nvSpPr>
          <p:cNvPr id="207" name="CustomShape 3"/>
          <p:cNvSpPr/>
          <p:nvPr/>
        </p:nvSpPr>
        <p:spPr>
          <a:xfrm>
            <a:off x="107640" y="6237360"/>
            <a:ext cx="354600" cy="573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8" name="CustomShape 4"/>
          <p:cNvSpPr/>
          <p:nvPr/>
        </p:nvSpPr>
        <p:spPr>
          <a:xfrm>
            <a:off x="464040" y="6453360"/>
            <a:ext cx="8066160" cy="285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09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3960" cy="702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CustomShape 1"/>
          <p:cNvSpPr/>
          <p:nvPr/>
        </p:nvSpPr>
        <p:spPr>
          <a:xfrm>
            <a:off x="107640" y="6237360"/>
            <a:ext cx="354600" cy="573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1" name="CustomShape 2"/>
          <p:cNvSpPr/>
          <p:nvPr/>
        </p:nvSpPr>
        <p:spPr>
          <a:xfrm>
            <a:off x="464040" y="6453360"/>
            <a:ext cx="8066160" cy="285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12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3960" cy="702360"/>
          </a:xfrm>
          <a:prstGeom prst="rect">
            <a:avLst/>
          </a:prstGeom>
          <a:ln>
            <a:noFill/>
          </a:ln>
        </p:spPr>
      </p:pic>
      <p:sp>
        <p:nvSpPr>
          <p:cNvPr id="213" name="CustomShape 3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4" name="CustomShape 4"/>
          <p:cNvSpPr/>
          <p:nvPr/>
        </p:nvSpPr>
        <p:spPr>
          <a:xfrm>
            <a:off x="457200" y="273600"/>
            <a:ext cx="8228160" cy="1122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Δειγματοληψία</a:t>
            </a:r>
            <a:endParaRPr/>
          </a:p>
        </p:txBody>
      </p:sp>
      <p:grpSp>
        <p:nvGrpSpPr>
          <p:cNvPr id="70" name="69 - Ομάδα"/>
          <p:cNvGrpSpPr/>
          <p:nvPr/>
        </p:nvGrpSpPr>
        <p:grpSpPr>
          <a:xfrm>
            <a:off x="1066800" y="1524000"/>
            <a:ext cx="7239000" cy="4724400"/>
            <a:chOff x="1066800" y="1524000"/>
            <a:chExt cx="7239000" cy="4724400"/>
          </a:xfrm>
        </p:grpSpPr>
        <p:sp>
          <p:nvSpPr>
            <p:cNvPr id="71" name="Rectangle 2"/>
            <p:cNvSpPr>
              <a:spLocks noChangeArrowheads="1"/>
            </p:cNvSpPr>
            <p:nvPr/>
          </p:nvSpPr>
          <p:spPr bwMode="auto">
            <a:xfrm>
              <a:off x="5257800" y="1524000"/>
              <a:ext cx="3048000" cy="4724400"/>
            </a:xfrm>
            <a:prstGeom prst="rect">
              <a:avLst/>
            </a:prstGeom>
            <a:solidFill>
              <a:srgbClr val="FFFFFF"/>
            </a:solidFill>
            <a:ln w="12600" cap="sq">
              <a:solidFill>
                <a:srgbClr val="777777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2" name="Rectangle 3"/>
            <p:cNvSpPr>
              <a:spLocks noChangeArrowheads="1"/>
            </p:cNvSpPr>
            <p:nvPr/>
          </p:nvSpPr>
          <p:spPr bwMode="auto">
            <a:xfrm>
              <a:off x="1066800" y="1524000"/>
              <a:ext cx="3048000" cy="4724400"/>
            </a:xfrm>
            <a:prstGeom prst="rect">
              <a:avLst/>
            </a:prstGeom>
            <a:solidFill>
              <a:srgbClr val="FFFFFF"/>
            </a:solidFill>
            <a:ln w="12600" cap="sq">
              <a:solidFill>
                <a:srgbClr val="777777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73" name="Group 4"/>
            <p:cNvGrpSpPr>
              <a:grpSpLocks/>
            </p:cNvGrpSpPr>
            <p:nvPr/>
          </p:nvGrpSpPr>
          <p:grpSpPr bwMode="auto">
            <a:xfrm>
              <a:off x="5527675" y="2549525"/>
              <a:ext cx="2514600" cy="849313"/>
              <a:chOff x="3482" y="1606"/>
              <a:chExt cx="1584" cy="535"/>
            </a:xfrm>
          </p:grpSpPr>
          <p:sp>
            <p:nvSpPr>
              <p:cNvPr id="155" name="AutoShape 5"/>
              <p:cNvSpPr>
                <a:spLocks noChangeArrowheads="1"/>
              </p:cNvSpPr>
              <p:nvPr/>
            </p:nvSpPr>
            <p:spPr bwMode="auto">
              <a:xfrm rot="10800000">
                <a:off x="4055" y="1862"/>
                <a:ext cx="404" cy="280"/>
              </a:xfrm>
              <a:prstGeom prst="flowChartManualOperation">
                <a:avLst/>
              </a:prstGeom>
              <a:noFill/>
              <a:ln w="28440" cap="sq">
                <a:solidFill>
                  <a:srgbClr val="3333CC"/>
                </a:solidFill>
                <a:miter lim="800000"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endParaRPr lang="el-GR"/>
              </a:p>
            </p:txBody>
          </p:sp>
          <p:grpSp>
            <p:nvGrpSpPr>
              <p:cNvPr id="156" name="Group 6"/>
              <p:cNvGrpSpPr>
                <a:grpSpLocks/>
              </p:cNvGrpSpPr>
              <p:nvPr/>
            </p:nvGrpSpPr>
            <p:grpSpPr bwMode="auto">
              <a:xfrm>
                <a:off x="3482" y="1606"/>
                <a:ext cx="1584" cy="529"/>
                <a:chOff x="3482" y="1606"/>
                <a:chExt cx="1584" cy="529"/>
              </a:xfrm>
            </p:grpSpPr>
            <p:sp>
              <p:nvSpPr>
                <p:cNvPr id="157" name="Line 7"/>
                <p:cNvSpPr>
                  <a:spLocks noChangeShapeType="1"/>
                </p:cNvSpPr>
                <p:nvPr/>
              </p:nvSpPr>
              <p:spPr bwMode="auto">
                <a:xfrm>
                  <a:off x="3482" y="2133"/>
                  <a:ext cx="1584" cy="0"/>
                </a:xfrm>
                <a:prstGeom prst="line">
                  <a:avLst/>
                </a:prstGeom>
                <a:noFill/>
                <a:ln w="28440" cap="sq">
                  <a:solidFill>
                    <a:srgbClr val="000000"/>
                  </a:solidFill>
                  <a:miter lim="800000"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58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4255" y="1605"/>
                  <a:ext cx="0" cy="531"/>
                </a:xfrm>
                <a:prstGeom prst="line">
                  <a:avLst/>
                </a:prstGeom>
                <a:noFill/>
                <a:ln w="28440" cap="sq">
                  <a:solidFill>
                    <a:srgbClr val="000000"/>
                  </a:solidFill>
                  <a:miter lim="800000"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l-GR"/>
                </a:p>
              </p:txBody>
            </p:sp>
          </p:grpSp>
        </p:grpSp>
        <p:pic>
          <p:nvPicPr>
            <p:cNvPr id="74" name="Picture 9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756525" y="3459163"/>
              <a:ext cx="96838" cy="166687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pic>
          <p:nvPicPr>
            <p:cNvPr id="75" name="Picture 10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723063" y="3455988"/>
              <a:ext cx="96837" cy="13176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pic>
          <p:nvPicPr>
            <p:cNvPr id="76" name="Picture 11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988175" y="3421063"/>
              <a:ext cx="219075" cy="166687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pic>
          <p:nvPicPr>
            <p:cNvPr id="77" name="Picture 12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238875" y="3421063"/>
              <a:ext cx="350838" cy="166687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grpSp>
          <p:nvGrpSpPr>
            <p:cNvPr id="78" name="Group 13"/>
            <p:cNvGrpSpPr>
              <a:grpSpLocks/>
            </p:cNvGrpSpPr>
            <p:nvPr/>
          </p:nvGrpSpPr>
          <p:grpSpPr bwMode="auto">
            <a:xfrm>
              <a:off x="5527675" y="3713163"/>
              <a:ext cx="2514600" cy="842962"/>
              <a:chOff x="3482" y="2339"/>
              <a:chExt cx="1584" cy="531"/>
            </a:xfrm>
          </p:grpSpPr>
          <p:grpSp>
            <p:nvGrpSpPr>
              <p:cNvPr id="147" name="Group 14"/>
              <p:cNvGrpSpPr>
                <a:grpSpLocks/>
              </p:cNvGrpSpPr>
              <p:nvPr/>
            </p:nvGrpSpPr>
            <p:grpSpPr bwMode="auto">
              <a:xfrm>
                <a:off x="3482" y="2339"/>
                <a:ext cx="1584" cy="529"/>
                <a:chOff x="3482" y="2339"/>
                <a:chExt cx="1584" cy="529"/>
              </a:xfrm>
            </p:grpSpPr>
            <p:sp>
              <p:nvSpPr>
                <p:cNvPr id="153" name="Line 15"/>
                <p:cNvSpPr>
                  <a:spLocks noChangeShapeType="1"/>
                </p:cNvSpPr>
                <p:nvPr/>
              </p:nvSpPr>
              <p:spPr bwMode="auto">
                <a:xfrm>
                  <a:off x="3482" y="2866"/>
                  <a:ext cx="1584" cy="0"/>
                </a:xfrm>
                <a:prstGeom prst="line">
                  <a:avLst/>
                </a:prstGeom>
                <a:noFill/>
                <a:ln w="28440" cap="sq">
                  <a:solidFill>
                    <a:srgbClr val="000000"/>
                  </a:solidFill>
                  <a:miter lim="800000"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54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4255" y="2338"/>
                  <a:ext cx="0" cy="531"/>
                </a:xfrm>
                <a:prstGeom prst="line">
                  <a:avLst/>
                </a:prstGeom>
                <a:noFill/>
                <a:ln w="28440" cap="sq">
                  <a:solidFill>
                    <a:srgbClr val="000000"/>
                  </a:solidFill>
                  <a:miter lim="800000"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sp>
            <p:nvSpPr>
              <p:cNvPr id="148" name="Line 17"/>
              <p:cNvSpPr>
                <a:spLocks noChangeShapeType="1"/>
              </p:cNvSpPr>
              <p:nvPr/>
            </p:nvSpPr>
            <p:spPr bwMode="auto">
              <a:xfrm flipV="1">
                <a:off x="4254" y="2579"/>
                <a:ext cx="0" cy="291"/>
              </a:xfrm>
              <a:prstGeom prst="line">
                <a:avLst/>
              </a:prstGeom>
              <a:noFill/>
              <a:ln w="25560" cap="sq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49" name="Line 18"/>
              <p:cNvSpPr>
                <a:spLocks noChangeShapeType="1"/>
              </p:cNvSpPr>
              <p:nvPr/>
            </p:nvSpPr>
            <p:spPr bwMode="auto">
              <a:xfrm flipV="1">
                <a:off x="4743" y="2579"/>
                <a:ext cx="0" cy="291"/>
              </a:xfrm>
              <a:prstGeom prst="line">
                <a:avLst/>
              </a:prstGeom>
              <a:noFill/>
              <a:ln w="25560" cap="sq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50" name="Line 19"/>
              <p:cNvSpPr>
                <a:spLocks noChangeShapeType="1"/>
              </p:cNvSpPr>
              <p:nvPr/>
            </p:nvSpPr>
            <p:spPr bwMode="auto">
              <a:xfrm flipV="1">
                <a:off x="3767" y="2579"/>
                <a:ext cx="0" cy="291"/>
              </a:xfrm>
              <a:prstGeom prst="line">
                <a:avLst/>
              </a:prstGeom>
              <a:noFill/>
              <a:ln w="25560" cap="sq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51" name="Line 20"/>
              <p:cNvSpPr>
                <a:spLocks noChangeShapeType="1"/>
              </p:cNvSpPr>
              <p:nvPr/>
            </p:nvSpPr>
            <p:spPr bwMode="auto">
              <a:xfrm>
                <a:off x="4866" y="2746"/>
                <a:ext cx="160" cy="0"/>
              </a:xfrm>
              <a:prstGeom prst="line">
                <a:avLst/>
              </a:prstGeom>
              <a:noFill/>
              <a:ln w="38160" cap="sq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52" name="Line 21"/>
              <p:cNvSpPr>
                <a:spLocks noChangeShapeType="1"/>
              </p:cNvSpPr>
              <p:nvPr/>
            </p:nvSpPr>
            <p:spPr bwMode="auto">
              <a:xfrm>
                <a:off x="3482" y="2746"/>
                <a:ext cx="160" cy="0"/>
              </a:xfrm>
              <a:prstGeom prst="line">
                <a:avLst/>
              </a:prstGeom>
              <a:noFill/>
              <a:ln w="38160" cap="sq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</p:grpSp>
        <p:pic>
          <p:nvPicPr>
            <p:cNvPr id="79" name="Picture 2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724775" y="4621213"/>
              <a:ext cx="96838" cy="166687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pic>
          <p:nvPicPr>
            <p:cNvPr id="80" name="Picture 23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7445375" y="4621213"/>
              <a:ext cx="149225" cy="166687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pic>
          <p:nvPicPr>
            <p:cNvPr id="81" name="Picture 24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5786438" y="4621213"/>
              <a:ext cx="288925" cy="166687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pic>
          <p:nvPicPr>
            <p:cNvPr id="82" name="Picture 2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689725" y="4618038"/>
              <a:ext cx="98425" cy="13176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83" name="Line 26"/>
            <p:cNvSpPr>
              <a:spLocks noChangeShapeType="1"/>
            </p:cNvSpPr>
            <p:nvPr/>
          </p:nvSpPr>
          <p:spPr bwMode="auto">
            <a:xfrm>
              <a:off x="7853363" y="5618163"/>
              <a:ext cx="258762" cy="1587"/>
            </a:xfrm>
            <a:prstGeom prst="line">
              <a:avLst/>
            </a:prstGeom>
            <a:noFill/>
            <a:ln w="38160" cap="sq">
              <a:solidFill>
                <a:srgbClr val="000000"/>
              </a:solidFill>
              <a:prstDash val="sysDot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4" name="AutoShape 27"/>
            <p:cNvSpPr>
              <a:spLocks noChangeArrowheads="1"/>
            </p:cNvSpPr>
            <p:nvPr/>
          </p:nvSpPr>
          <p:spPr bwMode="auto">
            <a:xfrm rot="10800000">
              <a:off x="6438900" y="5503863"/>
              <a:ext cx="646113" cy="452437"/>
            </a:xfrm>
            <a:prstGeom prst="flowChartManualOperation">
              <a:avLst/>
            </a:prstGeom>
            <a:noFill/>
            <a:ln w="28440" cap="sq">
              <a:solidFill>
                <a:srgbClr val="3333CC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endParaRPr lang="el-GR"/>
            </a:p>
          </p:txBody>
        </p:sp>
        <p:sp>
          <p:nvSpPr>
            <p:cNvPr id="85" name="AutoShape 28"/>
            <p:cNvSpPr>
              <a:spLocks noChangeArrowheads="1"/>
            </p:cNvSpPr>
            <p:nvPr/>
          </p:nvSpPr>
          <p:spPr bwMode="auto">
            <a:xfrm rot="10800000">
              <a:off x="7213600" y="5503863"/>
              <a:ext cx="646113" cy="452437"/>
            </a:xfrm>
            <a:prstGeom prst="flowChartManualOperation">
              <a:avLst/>
            </a:prstGeom>
            <a:noFill/>
            <a:ln w="28440" cap="sq">
              <a:solidFill>
                <a:srgbClr val="3333CC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endParaRPr lang="el-GR"/>
            </a:p>
          </p:txBody>
        </p:sp>
        <p:sp>
          <p:nvSpPr>
            <p:cNvPr id="86" name="AutoShape 29"/>
            <p:cNvSpPr>
              <a:spLocks noChangeArrowheads="1"/>
            </p:cNvSpPr>
            <p:nvPr/>
          </p:nvSpPr>
          <p:spPr bwMode="auto">
            <a:xfrm rot="10800000">
              <a:off x="5662613" y="5503863"/>
              <a:ext cx="646112" cy="452437"/>
            </a:xfrm>
            <a:prstGeom prst="flowChartManualOperation">
              <a:avLst/>
            </a:prstGeom>
            <a:noFill/>
            <a:ln w="28440" cap="sq">
              <a:solidFill>
                <a:srgbClr val="3333CC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endParaRPr lang="el-GR"/>
            </a:p>
          </p:txBody>
        </p:sp>
        <p:grpSp>
          <p:nvGrpSpPr>
            <p:cNvPr id="87" name="Group 30"/>
            <p:cNvGrpSpPr>
              <a:grpSpLocks/>
            </p:cNvGrpSpPr>
            <p:nvPr/>
          </p:nvGrpSpPr>
          <p:grpSpPr bwMode="auto">
            <a:xfrm>
              <a:off x="5527675" y="5095875"/>
              <a:ext cx="2514600" cy="844550"/>
              <a:chOff x="3482" y="3210"/>
              <a:chExt cx="1584" cy="532"/>
            </a:xfrm>
          </p:grpSpPr>
          <p:sp>
            <p:nvSpPr>
              <p:cNvPr id="145" name="Line 31"/>
              <p:cNvSpPr>
                <a:spLocks noChangeShapeType="1"/>
              </p:cNvSpPr>
              <p:nvPr/>
            </p:nvSpPr>
            <p:spPr bwMode="auto">
              <a:xfrm>
                <a:off x="3482" y="3740"/>
                <a:ext cx="1584" cy="0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46" name="Line 32"/>
              <p:cNvSpPr>
                <a:spLocks noChangeShapeType="1"/>
              </p:cNvSpPr>
              <p:nvPr/>
            </p:nvSpPr>
            <p:spPr bwMode="auto">
              <a:xfrm flipV="1">
                <a:off x="4255" y="3209"/>
                <a:ext cx="0" cy="534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88" name="Line 33"/>
            <p:cNvSpPr>
              <a:spLocks noChangeShapeType="1"/>
            </p:cNvSpPr>
            <p:nvPr/>
          </p:nvSpPr>
          <p:spPr bwMode="auto">
            <a:xfrm>
              <a:off x="5334000" y="5618163"/>
              <a:ext cx="258763" cy="1587"/>
            </a:xfrm>
            <a:prstGeom prst="line">
              <a:avLst/>
            </a:prstGeom>
            <a:noFill/>
            <a:ln w="38160" cap="sq">
              <a:solidFill>
                <a:srgbClr val="000000"/>
              </a:solidFill>
              <a:prstDash val="sysDot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pic>
          <p:nvPicPr>
            <p:cNvPr id="89" name="Picture 3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789863" y="6005513"/>
              <a:ext cx="96837" cy="166687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pic>
          <p:nvPicPr>
            <p:cNvPr id="90" name="Picture 35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7510463" y="6005513"/>
              <a:ext cx="149225" cy="166687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pic>
          <p:nvPicPr>
            <p:cNvPr id="91" name="Picture 36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5786438" y="5967413"/>
              <a:ext cx="288925" cy="166687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pic>
          <p:nvPicPr>
            <p:cNvPr id="92" name="Picture 3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723063" y="6002338"/>
              <a:ext cx="96837" cy="13176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93" name="Line 38"/>
            <p:cNvSpPr>
              <a:spLocks noChangeShapeType="1"/>
            </p:cNvSpPr>
            <p:nvPr/>
          </p:nvSpPr>
          <p:spPr bwMode="auto">
            <a:xfrm>
              <a:off x="7531100" y="5875338"/>
              <a:ext cx="1588" cy="65087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4" name="Line 39"/>
            <p:cNvSpPr>
              <a:spLocks noChangeShapeType="1"/>
            </p:cNvSpPr>
            <p:nvPr/>
          </p:nvSpPr>
          <p:spPr bwMode="auto">
            <a:xfrm>
              <a:off x="5980113" y="5875338"/>
              <a:ext cx="1587" cy="65087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5" name="Line 40"/>
            <p:cNvSpPr>
              <a:spLocks noChangeShapeType="1"/>
            </p:cNvSpPr>
            <p:nvPr/>
          </p:nvSpPr>
          <p:spPr bwMode="auto">
            <a:xfrm>
              <a:off x="1519238" y="3451225"/>
              <a:ext cx="2138362" cy="1588"/>
            </a:xfrm>
            <a:prstGeom prst="line">
              <a:avLst/>
            </a:prstGeom>
            <a:noFill/>
            <a:ln w="2844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6" name="Line 41"/>
            <p:cNvSpPr>
              <a:spLocks noChangeShapeType="1"/>
            </p:cNvSpPr>
            <p:nvPr/>
          </p:nvSpPr>
          <p:spPr bwMode="auto">
            <a:xfrm flipV="1">
              <a:off x="2297113" y="2405063"/>
              <a:ext cx="1587" cy="1184275"/>
            </a:xfrm>
            <a:prstGeom prst="line">
              <a:avLst/>
            </a:prstGeom>
            <a:noFill/>
            <a:ln w="2844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97" name="Freeform 42"/>
            <p:cNvSpPr>
              <a:spLocks noChangeArrowheads="1"/>
            </p:cNvSpPr>
            <p:nvPr/>
          </p:nvSpPr>
          <p:spPr bwMode="auto">
            <a:xfrm>
              <a:off x="1649413" y="2608263"/>
              <a:ext cx="1878012" cy="701675"/>
            </a:xfrm>
            <a:custGeom>
              <a:avLst/>
              <a:gdLst>
                <a:gd name="G0" fmla="+- 88 0 0"/>
                <a:gd name="G1" fmla="+- 1 0 0"/>
                <a:gd name="G2" fmla="+- 1 0 0"/>
                <a:gd name="G3" fmla="+- 1 0 0"/>
                <a:gd name="G4" fmla="+- 1 0 0"/>
                <a:gd name="G5" fmla="+- 1 0 0"/>
                <a:gd name="G6" fmla="+- 1 0 0"/>
                <a:gd name="G7" fmla="+- 1 0 0"/>
                <a:gd name="G8" fmla="+- 1 0 0"/>
                <a:gd name="G9" fmla="+- 1 0 0"/>
                <a:gd name="G10" fmla="+- 1 0 0"/>
                <a:gd name="G11" fmla="+- 1 0 0"/>
                <a:gd name="G12" fmla="+- 1 0 0"/>
                <a:gd name="G13" fmla="*/ 1 24577 2"/>
                <a:gd name="G14" fmla="+- 1 0 0"/>
                <a:gd name="G15" fmla="+- 1 0 0"/>
                <a:gd name="G16" fmla="+- 1 0 0"/>
                <a:gd name="G17" fmla="+- 1 0 0"/>
                <a:gd name="G18" fmla="+- 1 0 0"/>
                <a:gd name="G19" fmla="+- 1 0 0"/>
                <a:gd name="G20" fmla="+- 1 0 0"/>
                <a:gd name="G21" fmla="+- 1 0 0"/>
                <a:gd name="G22" fmla="+- 1 0 0"/>
                <a:gd name="G23" fmla="+- 1 0 0"/>
                <a:gd name="G24" fmla="+- 1 0 0"/>
                <a:gd name="T0" fmla="*/ 0 w 1392"/>
                <a:gd name="T1" fmla="*/ 2147483647 h 520"/>
                <a:gd name="T2" fmla="*/ 2147483647 w 1392"/>
                <a:gd name="T3" fmla="*/ 2147483647 h 520"/>
                <a:gd name="T4" fmla="*/ 2147483647 w 1392"/>
                <a:gd name="T5" fmla="*/ 2147483647 h 520"/>
                <a:gd name="T6" fmla="*/ 2147483647 w 1392"/>
                <a:gd name="T7" fmla="*/ 2147483647 h 520"/>
                <a:gd name="T8" fmla="*/ 2147483647 w 1392"/>
                <a:gd name="T9" fmla="*/ 2147483647 h 520"/>
                <a:gd name="T10" fmla="*/ 2147483647 w 1392"/>
                <a:gd name="T11" fmla="*/ 2147483647 h 520"/>
                <a:gd name="T12" fmla="*/ 2147483647 w 1392"/>
                <a:gd name="T13" fmla="*/ 2147483647 h 520"/>
                <a:gd name="T14" fmla="*/ 2147483647 w 1392"/>
                <a:gd name="T15" fmla="*/ 2147483647 h 520"/>
                <a:gd name="T16" fmla="*/ 2147483647 w 1392"/>
                <a:gd name="T17" fmla="*/ 2147483647 h 520"/>
                <a:gd name="T18" fmla="*/ 0 w 1392"/>
                <a:gd name="T19" fmla="*/ 0 h 520"/>
                <a:gd name="T20" fmla="*/ 1392 w 1392"/>
                <a:gd name="T21" fmla="*/ 520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T18" t="T19" r="T20" b="T21"/>
              <a:pathLst>
                <a:path w="1392" h="520">
                  <a:moveTo>
                    <a:pt x="0" y="464"/>
                  </a:moveTo>
                  <a:cubicBezTo>
                    <a:pt x="28" y="404"/>
                    <a:pt x="56" y="344"/>
                    <a:pt x="96" y="320"/>
                  </a:cubicBezTo>
                  <a:cubicBezTo>
                    <a:pt x="136" y="296"/>
                    <a:pt x="208" y="336"/>
                    <a:pt x="240" y="320"/>
                  </a:cubicBezTo>
                  <a:cubicBezTo>
                    <a:pt x="272" y="304"/>
                    <a:pt x="248" y="272"/>
                    <a:pt x="288" y="224"/>
                  </a:cubicBezTo>
                  <a:cubicBezTo>
                    <a:pt x="328" y="176"/>
                    <a:pt x="400" y="64"/>
                    <a:pt x="480" y="32"/>
                  </a:cubicBezTo>
                  <a:cubicBezTo>
                    <a:pt x="560" y="0"/>
                    <a:pt x="672" y="8"/>
                    <a:pt x="768" y="32"/>
                  </a:cubicBezTo>
                  <a:cubicBezTo>
                    <a:pt x="864" y="56"/>
                    <a:pt x="976" y="104"/>
                    <a:pt x="1056" y="176"/>
                  </a:cubicBezTo>
                  <a:cubicBezTo>
                    <a:pt x="1136" y="248"/>
                    <a:pt x="1192" y="408"/>
                    <a:pt x="1248" y="464"/>
                  </a:cubicBezTo>
                  <a:cubicBezTo>
                    <a:pt x="1304" y="520"/>
                    <a:pt x="1348" y="516"/>
                    <a:pt x="1392" y="512"/>
                  </a:cubicBezTo>
                </a:path>
              </a:pathLst>
            </a:custGeom>
            <a:noFill/>
            <a:ln w="28440" cap="sq">
              <a:solidFill>
                <a:srgbClr val="3333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pic>
          <p:nvPicPr>
            <p:cNvPr id="98" name="Picture 43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3333750" y="3505200"/>
              <a:ext cx="85725" cy="139700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pic>
          <p:nvPicPr>
            <p:cNvPr id="99" name="Picture 4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166938" y="3514725"/>
              <a:ext cx="95250" cy="12858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grpSp>
          <p:nvGrpSpPr>
            <p:cNvPr id="100" name="Group 45"/>
            <p:cNvGrpSpPr>
              <a:grpSpLocks/>
            </p:cNvGrpSpPr>
            <p:nvPr/>
          </p:nvGrpSpPr>
          <p:grpSpPr bwMode="auto">
            <a:xfrm>
              <a:off x="1519238" y="3835400"/>
              <a:ext cx="2133600" cy="847725"/>
              <a:chOff x="957" y="2416"/>
              <a:chExt cx="1344" cy="534"/>
            </a:xfrm>
          </p:grpSpPr>
          <p:sp>
            <p:nvSpPr>
              <p:cNvPr id="136" name="Line 46"/>
              <p:cNvSpPr>
                <a:spLocks noChangeShapeType="1"/>
              </p:cNvSpPr>
              <p:nvPr/>
            </p:nvSpPr>
            <p:spPr bwMode="auto">
              <a:xfrm flipV="1">
                <a:off x="1447" y="2415"/>
                <a:ext cx="0" cy="536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7" name="Line 47"/>
              <p:cNvSpPr>
                <a:spLocks noChangeShapeType="1"/>
              </p:cNvSpPr>
              <p:nvPr/>
            </p:nvSpPr>
            <p:spPr bwMode="auto">
              <a:xfrm>
                <a:off x="957" y="2907"/>
                <a:ext cx="1344" cy="0"/>
              </a:xfrm>
              <a:prstGeom prst="line">
                <a:avLst/>
              </a:prstGeom>
              <a:noFill/>
              <a:ln w="34920" cap="sq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8" name="Line 48"/>
              <p:cNvSpPr>
                <a:spLocks noChangeShapeType="1"/>
              </p:cNvSpPr>
              <p:nvPr/>
            </p:nvSpPr>
            <p:spPr bwMode="auto">
              <a:xfrm flipV="1">
                <a:off x="1284" y="2658"/>
                <a:ext cx="0" cy="252"/>
              </a:xfrm>
              <a:prstGeom prst="line">
                <a:avLst/>
              </a:prstGeom>
              <a:noFill/>
              <a:ln w="28440" cap="sq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9" name="Line 49"/>
              <p:cNvSpPr>
                <a:spLocks noChangeShapeType="1"/>
              </p:cNvSpPr>
              <p:nvPr/>
            </p:nvSpPr>
            <p:spPr bwMode="auto">
              <a:xfrm flipV="1">
                <a:off x="1447" y="2658"/>
                <a:ext cx="0" cy="252"/>
              </a:xfrm>
              <a:prstGeom prst="line">
                <a:avLst/>
              </a:prstGeom>
              <a:noFill/>
              <a:ln w="28440" cap="sq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40" name="Line 50"/>
              <p:cNvSpPr>
                <a:spLocks noChangeShapeType="1"/>
              </p:cNvSpPr>
              <p:nvPr/>
            </p:nvSpPr>
            <p:spPr bwMode="auto">
              <a:xfrm flipV="1">
                <a:off x="1937" y="2658"/>
                <a:ext cx="0" cy="252"/>
              </a:xfrm>
              <a:prstGeom prst="line">
                <a:avLst/>
              </a:prstGeom>
              <a:noFill/>
              <a:ln w="28440" cap="sq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41" name="Line 51"/>
              <p:cNvSpPr>
                <a:spLocks noChangeShapeType="1"/>
              </p:cNvSpPr>
              <p:nvPr/>
            </p:nvSpPr>
            <p:spPr bwMode="auto">
              <a:xfrm flipV="1">
                <a:off x="1773" y="2658"/>
                <a:ext cx="0" cy="252"/>
              </a:xfrm>
              <a:prstGeom prst="line">
                <a:avLst/>
              </a:prstGeom>
              <a:noFill/>
              <a:ln w="28440" cap="sq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42" name="Line 52"/>
              <p:cNvSpPr>
                <a:spLocks noChangeShapeType="1"/>
              </p:cNvSpPr>
              <p:nvPr/>
            </p:nvSpPr>
            <p:spPr bwMode="auto">
              <a:xfrm flipV="1">
                <a:off x="1610" y="2658"/>
                <a:ext cx="0" cy="252"/>
              </a:xfrm>
              <a:prstGeom prst="line">
                <a:avLst/>
              </a:prstGeom>
              <a:noFill/>
              <a:ln w="28440" cap="sq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43" name="Line 53"/>
              <p:cNvSpPr>
                <a:spLocks noChangeShapeType="1"/>
              </p:cNvSpPr>
              <p:nvPr/>
            </p:nvSpPr>
            <p:spPr bwMode="auto">
              <a:xfrm>
                <a:off x="2059" y="2787"/>
                <a:ext cx="119" cy="0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44" name="Line 54"/>
              <p:cNvSpPr>
                <a:spLocks noChangeShapeType="1"/>
              </p:cNvSpPr>
              <p:nvPr/>
            </p:nvSpPr>
            <p:spPr bwMode="auto">
              <a:xfrm>
                <a:off x="1039" y="2787"/>
                <a:ext cx="119" cy="0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</p:grpSp>
        <p:pic>
          <p:nvPicPr>
            <p:cNvPr id="101" name="Picture 55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3333750" y="4683125"/>
              <a:ext cx="85725" cy="139700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pic>
          <p:nvPicPr>
            <p:cNvPr id="102" name="Picture 56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449513" y="4665663"/>
              <a:ext cx="171450" cy="146050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pic>
          <p:nvPicPr>
            <p:cNvPr id="103" name="Picture 5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266950" y="4683125"/>
              <a:ext cx="93663" cy="12858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pic>
          <p:nvPicPr>
            <p:cNvPr id="104" name="Picture 58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2735263" y="4668838"/>
              <a:ext cx="274637" cy="146050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pic>
          <p:nvPicPr>
            <p:cNvPr id="105" name="Picture 59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1866900" y="4668838"/>
              <a:ext cx="300038" cy="146050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pic>
          <p:nvPicPr>
            <p:cNvPr id="106" name="Picture 60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3059113" y="4665663"/>
              <a:ext cx="274637" cy="146050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107" name="Line 61"/>
            <p:cNvSpPr>
              <a:spLocks noChangeShapeType="1"/>
            </p:cNvSpPr>
            <p:nvPr/>
          </p:nvSpPr>
          <p:spPr bwMode="auto">
            <a:xfrm>
              <a:off x="1519238" y="5978525"/>
              <a:ext cx="2138362" cy="1588"/>
            </a:xfrm>
            <a:prstGeom prst="line">
              <a:avLst/>
            </a:prstGeom>
            <a:noFill/>
            <a:ln w="2844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8" name="Line 62"/>
            <p:cNvSpPr>
              <a:spLocks noChangeShapeType="1"/>
            </p:cNvSpPr>
            <p:nvPr/>
          </p:nvSpPr>
          <p:spPr bwMode="auto">
            <a:xfrm flipV="1">
              <a:off x="2297113" y="4932363"/>
              <a:ext cx="1587" cy="1184275"/>
            </a:xfrm>
            <a:prstGeom prst="line">
              <a:avLst/>
            </a:prstGeom>
            <a:noFill/>
            <a:ln w="2844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9" name="Line 63"/>
            <p:cNvSpPr>
              <a:spLocks noChangeShapeType="1"/>
            </p:cNvSpPr>
            <p:nvPr/>
          </p:nvSpPr>
          <p:spPr bwMode="auto">
            <a:xfrm flipV="1">
              <a:off x="2297113" y="5191125"/>
              <a:ext cx="1587" cy="796925"/>
            </a:xfrm>
            <a:prstGeom prst="line">
              <a:avLst/>
            </a:prstGeom>
            <a:noFill/>
            <a:ln w="28440" cap="sq">
              <a:solidFill>
                <a:srgbClr val="3333CC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0" name="Line 64"/>
            <p:cNvSpPr>
              <a:spLocks noChangeShapeType="1"/>
            </p:cNvSpPr>
            <p:nvPr/>
          </p:nvSpPr>
          <p:spPr bwMode="auto">
            <a:xfrm flipV="1">
              <a:off x="2038350" y="5386388"/>
              <a:ext cx="1588" cy="601662"/>
            </a:xfrm>
            <a:prstGeom prst="line">
              <a:avLst/>
            </a:prstGeom>
            <a:noFill/>
            <a:ln w="25560" cap="sq">
              <a:solidFill>
                <a:srgbClr val="3333CC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1" name="Line 65"/>
            <p:cNvSpPr>
              <a:spLocks noChangeShapeType="1"/>
            </p:cNvSpPr>
            <p:nvPr/>
          </p:nvSpPr>
          <p:spPr bwMode="auto">
            <a:xfrm flipV="1">
              <a:off x="2555875" y="5126038"/>
              <a:ext cx="1588" cy="862012"/>
            </a:xfrm>
            <a:prstGeom prst="line">
              <a:avLst/>
            </a:prstGeom>
            <a:noFill/>
            <a:ln w="28440" cap="sq">
              <a:solidFill>
                <a:srgbClr val="3333CC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2" name="Line 66"/>
            <p:cNvSpPr>
              <a:spLocks noChangeShapeType="1"/>
            </p:cNvSpPr>
            <p:nvPr/>
          </p:nvSpPr>
          <p:spPr bwMode="auto">
            <a:xfrm flipV="1">
              <a:off x="2814638" y="5191125"/>
              <a:ext cx="1587" cy="796925"/>
            </a:xfrm>
            <a:prstGeom prst="line">
              <a:avLst/>
            </a:prstGeom>
            <a:noFill/>
            <a:ln w="28440" cap="sq">
              <a:solidFill>
                <a:srgbClr val="3333CC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3" name="Line 67"/>
            <p:cNvSpPr>
              <a:spLocks noChangeShapeType="1"/>
            </p:cNvSpPr>
            <p:nvPr/>
          </p:nvSpPr>
          <p:spPr bwMode="auto">
            <a:xfrm flipV="1">
              <a:off x="3074988" y="5386388"/>
              <a:ext cx="1587" cy="601662"/>
            </a:xfrm>
            <a:prstGeom prst="line">
              <a:avLst/>
            </a:prstGeom>
            <a:noFill/>
            <a:ln w="28440" cap="sq">
              <a:solidFill>
                <a:srgbClr val="3333CC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4" name="Line 68"/>
            <p:cNvSpPr>
              <a:spLocks noChangeShapeType="1"/>
            </p:cNvSpPr>
            <p:nvPr/>
          </p:nvSpPr>
          <p:spPr bwMode="auto">
            <a:xfrm>
              <a:off x="3203575" y="5783263"/>
              <a:ext cx="195263" cy="1587"/>
            </a:xfrm>
            <a:prstGeom prst="line">
              <a:avLst/>
            </a:prstGeom>
            <a:noFill/>
            <a:ln w="28440" cap="sq">
              <a:solidFill>
                <a:srgbClr val="000000"/>
              </a:solidFill>
              <a:prstDash val="sysDot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5" name="Line 69"/>
            <p:cNvSpPr>
              <a:spLocks noChangeShapeType="1"/>
            </p:cNvSpPr>
            <p:nvPr/>
          </p:nvSpPr>
          <p:spPr bwMode="auto">
            <a:xfrm>
              <a:off x="1712913" y="5783263"/>
              <a:ext cx="195262" cy="1587"/>
            </a:xfrm>
            <a:prstGeom prst="line">
              <a:avLst/>
            </a:prstGeom>
            <a:noFill/>
            <a:ln w="28440" cap="sq">
              <a:solidFill>
                <a:srgbClr val="000000"/>
              </a:solidFill>
              <a:prstDash val="sysDot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pic>
          <p:nvPicPr>
            <p:cNvPr id="116" name="Picture 70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3333750" y="6032500"/>
              <a:ext cx="85725" cy="139700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pic>
          <p:nvPicPr>
            <p:cNvPr id="117" name="Picture 71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425700" y="6024563"/>
              <a:ext cx="171450" cy="14446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pic>
          <p:nvPicPr>
            <p:cNvPr id="118" name="Picture 7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243138" y="6042025"/>
              <a:ext cx="93662" cy="127000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pic>
          <p:nvPicPr>
            <p:cNvPr id="119" name="Picture 73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2711450" y="6027738"/>
              <a:ext cx="274638" cy="14446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pic>
          <p:nvPicPr>
            <p:cNvPr id="120" name="Picture 74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1843088" y="6027738"/>
              <a:ext cx="300037" cy="14446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pic>
          <p:nvPicPr>
            <p:cNvPr id="121" name="Picture 75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3035300" y="6024563"/>
              <a:ext cx="274638" cy="14446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122" name="AutoShape 76"/>
            <p:cNvSpPr>
              <a:spLocks noChangeArrowheads="1"/>
            </p:cNvSpPr>
            <p:nvPr/>
          </p:nvSpPr>
          <p:spPr bwMode="auto">
            <a:xfrm>
              <a:off x="4267200" y="4343400"/>
              <a:ext cx="685800" cy="533400"/>
            </a:xfrm>
            <a:prstGeom prst="leftRightArrow">
              <a:avLst>
                <a:gd name="adj1" fmla="val 50000"/>
                <a:gd name="adj2" fmla="val 25595"/>
              </a:avLst>
            </a:prstGeom>
            <a:solidFill>
              <a:srgbClr val="FFFFFF"/>
            </a:solidFill>
            <a:ln w="1260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3" name="Rectangle 77"/>
            <p:cNvSpPr>
              <a:spLocks noChangeArrowheads="1"/>
            </p:cNvSpPr>
            <p:nvPr/>
          </p:nvSpPr>
          <p:spPr bwMode="auto">
            <a:xfrm>
              <a:off x="1524000" y="1600200"/>
              <a:ext cx="2133600" cy="304800"/>
            </a:xfrm>
            <a:prstGeom prst="rect">
              <a:avLst/>
            </a:prstGeom>
            <a:noFill/>
            <a:ln w="2844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l-GR" sz="2000">
                  <a:solidFill>
                    <a:srgbClr val="000000"/>
                  </a:solidFill>
                  <a:cs typeface="Arial" charset="0"/>
                </a:rPr>
                <a:t>Πεδίο Χρόνου</a:t>
              </a:r>
            </a:p>
          </p:txBody>
        </p:sp>
        <p:sp>
          <p:nvSpPr>
            <p:cNvPr id="124" name="Rectangle 78"/>
            <p:cNvSpPr>
              <a:spLocks noChangeArrowheads="1"/>
            </p:cNvSpPr>
            <p:nvPr/>
          </p:nvSpPr>
          <p:spPr bwMode="auto">
            <a:xfrm>
              <a:off x="1371600" y="1981200"/>
              <a:ext cx="2590800" cy="304800"/>
            </a:xfrm>
            <a:prstGeom prst="rect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5" name="Rectangle 79"/>
            <p:cNvSpPr>
              <a:spLocks noChangeArrowheads="1"/>
            </p:cNvSpPr>
            <p:nvPr/>
          </p:nvSpPr>
          <p:spPr bwMode="auto">
            <a:xfrm>
              <a:off x="5334000" y="1981200"/>
              <a:ext cx="2895600" cy="381000"/>
            </a:xfrm>
            <a:prstGeom prst="rect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26" name="Rectangle 80"/>
            <p:cNvSpPr>
              <a:spLocks noChangeArrowheads="1"/>
            </p:cNvSpPr>
            <p:nvPr/>
          </p:nvSpPr>
          <p:spPr bwMode="auto">
            <a:xfrm>
              <a:off x="5638800" y="1600200"/>
              <a:ext cx="2133600" cy="304800"/>
            </a:xfrm>
            <a:prstGeom prst="rect">
              <a:avLst/>
            </a:prstGeom>
            <a:noFill/>
            <a:ln w="28440" cap="sq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l-GR" sz="2000">
                  <a:solidFill>
                    <a:srgbClr val="000000"/>
                  </a:solidFill>
                  <a:cs typeface="Arial" charset="0"/>
                </a:rPr>
                <a:t>Πεδίο Συχνότητας</a:t>
              </a:r>
            </a:p>
          </p:txBody>
        </p:sp>
        <p:graphicFrame>
          <p:nvGraphicFramePr>
            <p:cNvPr id="127" name="Object 81"/>
            <p:cNvGraphicFramePr>
              <a:graphicFrameLocks noChangeAspect="1"/>
            </p:cNvGraphicFramePr>
            <p:nvPr/>
          </p:nvGraphicFramePr>
          <p:xfrm>
            <a:off x="1600200" y="1905000"/>
            <a:ext cx="2286000" cy="457200"/>
          </p:xfrm>
          <a:graphic>
            <a:graphicData uri="http://schemas.openxmlformats.org/presentationml/2006/ole">
              <p:oleObj spid="_x0000_s1026" r:id="rId16" imgW="1237680" imgH="201960" progId="Equation.3">
                <p:embed/>
              </p:oleObj>
            </a:graphicData>
          </a:graphic>
        </p:graphicFrame>
        <p:graphicFrame>
          <p:nvGraphicFramePr>
            <p:cNvPr id="128" name="Object 82"/>
            <p:cNvGraphicFramePr>
              <a:graphicFrameLocks noChangeAspect="1"/>
            </p:cNvGraphicFramePr>
            <p:nvPr/>
          </p:nvGraphicFramePr>
          <p:xfrm>
            <a:off x="6096000" y="2592388"/>
            <a:ext cx="554038" cy="227012"/>
          </p:xfrm>
          <a:graphic>
            <a:graphicData uri="http://schemas.openxmlformats.org/presentationml/2006/ole">
              <p:oleObj spid="_x0000_s1027" r:id="rId17" imgW="513000" imgH="172800" progId="Equation.3">
                <p:embed/>
              </p:oleObj>
            </a:graphicData>
          </a:graphic>
        </p:graphicFrame>
        <p:graphicFrame>
          <p:nvGraphicFramePr>
            <p:cNvPr id="129" name="Object 83"/>
            <p:cNvGraphicFramePr>
              <a:graphicFrameLocks noChangeAspect="1"/>
            </p:cNvGraphicFramePr>
            <p:nvPr/>
          </p:nvGraphicFramePr>
          <p:xfrm>
            <a:off x="1897063" y="2438400"/>
            <a:ext cx="338137" cy="244475"/>
          </p:xfrm>
          <a:graphic>
            <a:graphicData uri="http://schemas.openxmlformats.org/presentationml/2006/ole">
              <p:oleObj spid="_x0000_s1028" r:id="rId18" imgW="359280" imgH="172800" progId="Equation.3">
                <p:embed/>
              </p:oleObj>
            </a:graphicData>
          </a:graphic>
        </p:graphicFrame>
        <p:graphicFrame>
          <p:nvGraphicFramePr>
            <p:cNvPr id="130" name="Object 84"/>
            <p:cNvGraphicFramePr>
              <a:graphicFrameLocks noChangeAspect="1"/>
            </p:cNvGraphicFramePr>
            <p:nvPr/>
          </p:nvGraphicFramePr>
          <p:xfrm>
            <a:off x="6019800" y="3733800"/>
            <a:ext cx="623888" cy="255588"/>
          </p:xfrm>
          <a:graphic>
            <a:graphicData uri="http://schemas.openxmlformats.org/presentationml/2006/ole">
              <p:oleObj spid="_x0000_s1029" r:id="rId19" imgW="567720" imgH="201960" progId="Equation.3">
                <p:embed/>
              </p:oleObj>
            </a:graphicData>
          </a:graphic>
        </p:graphicFrame>
        <p:graphicFrame>
          <p:nvGraphicFramePr>
            <p:cNvPr id="131" name="Object 85"/>
            <p:cNvGraphicFramePr>
              <a:graphicFrameLocks noChangeAspect="1"/>
            </p:cNvGraphicFramePr>
            <p:nvPr/>
          </p:nvGraphicFramePr>
          <p:xfrm>
            <a:off x="6096000" y="5078413"/>
            <a:ext cx="609600" cy="255587"/>
          </p:xfrm>
          <a:graphic>
            <a:graphicData uri="http://schemas.openxmlformats.org/presentationml/2006/ole">
              <p:oleObj spid="_x0000_s1030" r:id="rId20" imgW="558360" imgH="201960" progId="Equation.3">
                <p:embed/>
              </p:oleObj>
            </a:graphicData>
          </a:graphic>
        </p:graphicFrame>
        <p:graphicFrame>
          <p:nvGraphicFramePr>
            <p:cNvPr id="132" name="Object 86"/>
            <p:cNvGraphicFramePr>
              <a:graphicFrameLocks noChangeAspect="1"/>
            </p:cNvGraphicFramePr>
            <p:nvPr/>
          </p:nvGraphicFramePr>
          <p:xfrm>
            <a:off x="1828800" y="4953000"/>
            <a:ext cx="400050" cy="274638"/>
          </p:xfrm>
          <a:graphic>
            <a:graphicData uri="http://schemas.openxmlformats.org/presentationml/2006/ole">
              <p:oleObj spid="_x0000_s1031" r:id="rId21" imgW="404640" imgH="201960" progId="Equation.3">
                <p:embed/>
              </p:oleObj>
            </a:graphicData>
          </a:graphic>
        </p:graphicFrame>
        <p:graphicFrame>
          <p:nvGraphicFramePr>
            <p:cNvPr id="133" name="Object 87"/>
            <p:cNvGraphicFramePr>
              <a:graphicFrameLocks noChangeAspect="1"/>
            </p:cNvGraphicFramePr>
            <p:nvPr/>
          </p:nvGraphicFramePr>
          <p:xfrm>
            <a:off x="1820863" y="3763963"/>
            <a:ext cx="415925" cy="274637"/>
          </p:xfrm>
          <a:graphic>
            <a:graphicData uri="http://schemas.openxmlformats.org/presentationml/2006/ole">
              <p:oleObj spid="_x0000_s1032" r:id="rId22" imgW="414000" imgH="201960" progId="Equation.3">
                <p:embed/>
              </p:oleObj>
            </a:graphicData>
          </a:graphic>
        </p:graphicFrame>
        <p:sp>
          <p:nvSpPr>
            <p:cNvPr id="134" name="Text Box 88"/>
            <p:cNvSpPr txBox="1">
              <a:spLocks noChangeArrowheads="1"/>
            </p:cNvSpPr>
            <p:nvPr/>
          </p:nvSpPr>
          <p:spPr bwMode="auto">
            <a:xfrm>
              <a:off x="5394325" y="1865313"/>
              <a:ext cx="184150" cy="36671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graphicFrame>
          <p:nvGraphicFramePr>
            <p:cNvPr id="135" name="Object 89"/>
            <p:cNvGraphicFramePr>
              <a:graphicFrameLocks noChangeAspect="1"/>
            </p:cNvGraphicFramePr>
            <p:nvPr/>
          </p:nvGraphicFramePr>
          <p:xfrm>
            <a:off x="5308600" y="1981200"/>
            <a:ext cx="2921000" cy="457200"/>
          </p:xfrm>
          <a:graphic>
            <a:graphicData uri="http://schemas.openxmlformats.org/presentationml/2006/ole">
              <p:oleObj spid="_x0000_s1033" r:id="rId23" imgW="1371240" imgH="20196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CustomShape 1"/>
          <p:cNvSpPr/>
          <p:nvPr/>
        </p:nvSpPr>
        <p:spPr>
          <a:xfrm>
            <a:off x="107640" y="6237360"/>
            <a:ext cx="354600" cy="573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80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3960" cy="702360"/>
          </a:xfrm>
          <a:prstGeom prst="rect">
            <a:avLst/>
          </a:prstGeom>
          <a:ln>
            <a:noFill/>
          </a:ln>
        </p:spPr>
      </p:pic>
      <p:sp>
        <p:nvSpPr>
          <p:cNvPr id="281" name="CustomShape 3"/>
          <p:cNvSpPr/>
          <p:nvPr/>
        </p:nvSpPr>
        <p:spPr>
          <a:xfrm>
            <a:off x="457200" y="273600"/>
            <a:ext cx="8228160" cy="1122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4F81BD"/>
                </a:solidFill>
                <a:latin typeface="Arial"/>
                <a:ea typeface="DejaVu Sans"/>
              </a:rPr>
              <a:t>Φαινόμενο Αναδίπλωσης (Aliasing Effect)</a:t>
            </a:r>
            <a:endParaRPr/>
          </a:p>
        </p:txBody>
      </p:sp>
      <p:grpSp>
        <p:nvGrpSpPr>
          <p:cNvPr id="81" name="80 - Ομάδα"/>
          <p:cNvGrpSpPr/>
          <p:nvPr/>
        </p:nvGrpSpPr>
        <p:grpSpPr>
          <a:xfrm>
            <a:off x="611188" y="1676400"/>
            <a:ext cx="8072437" cy="4491038"/>
            <a:chOff x="611188" y="1676400"/>
            <a:chExt cx="8072437" cy="4491038"/>
          </a:xfrm>
        </p:grpSpPr>
        <p:grpSp>
          <p:nvGrpSpPr>
            <p:cNvPr id="82" name="Group 2"/>
            <p:cNvGrpSpPr>
              <a:grpSpLocks/>
            </p:cNvGrpSpPr>
            <p:nvPr/>
          </p:nvGrpSpPr>
          <p:grpSpPr bwMode="auto">
            <a:xfrm>
              <a:off x="611188" y="4419600"/>
              <a:ext cx="6548437" cy="1747838"/>
              <a:chOff x="385" y="2784"/>
              <a:chExt cx="4125" cy="1101"/>
            </a:xfrm>
          </p:grpSpPr>
          <p:sp>
            <p:nvSpPr>
              <p:cNvPr id="137" name="Line 3"/>
              <p:cNvSpPr>
                <a:spLocks noChangeShapeType="1"/>
              </p:cNvSpPr>
              <p:nvPr/>
            </p:nvSpPr>
            <p:spPr bwMode="auto">
              <a:xfrm flipV="1">
                <a:off x="1902" y="2826"/>
                <a:ext cx="0" cy="711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pic>
            <p:nvPicPr>
              <p:cNvPr id="138" name="Picture 4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303" y="2849"/>
                <a:ext cx="483" cy="159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pic>
            <p:nvPicPr>
              <p:cNvPr id="139" name="Picture 5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136" y="3605"/>
                <a:ext cx="78" cy="136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pic>
            <p:nvPicPr>
              <p:cNvPr id="140" name="Picture 6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2756" y="3605"/>
                <a:ext cx="122" cy="136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pic>
            <p:nvPicPr>
              <p:cNvPr id="141" name="Picture 7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817" y="3604"/>
                <a:ext cx="239" cy="137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pic>
            <p:nvPicPr>
              <p:cNvPr id="142" name="Picture 8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1870" y="3602"/>
                <a:ext cx="77" cy="108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143" name="AutoShape 9"/>
              <p:cNvSpPr>
                <a:spLocks noChangeArrowheads="1"/>
              </p:cNvSpPr>
              <p:nvPr/>
            </p:nvSpPr>
            <p:spPr bwMode="auto">
              <a:xfrm>
                <a:off x="1557" y="3168"/>
                <a:ext cx="669" cy="381"/>
              </a:xfrm>
              <a:prstGeom prst="triangle">
                <a:avLst>
                  <a:gd name="adj" fmla="val 50000"/>
                </a:avLst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44" name="AutoShape 10"/>
              <p:cNvSpPr>
                <a:spLocks noChangeArrowheads="1"/>
              </p:cNvSpPr>
              <p:nvPr/>
            </p:nvSpPr>
            <p:spPr bwMode="auto">
              <a:xfrm>
                <a:off x="2449" y="3168"/>
                <a:ext cx="669" cy="381"/>
              </a:xfrm>
              <a:prstGeom prst="triangle">
                <a:avLst>
                  <a:gd name="adj" fmla="val 50000"/>
                </a:avLst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45" name="AutoShape 11"/>
              <p:cNvSpPr>
                <a:spLocks noChangeArrowheads="1"/>
              </p:cNvSpPr>
              <p:nvPr/>
            </p:nvSpPr>
            <p:spPr bwMode="auto">
              <a:xfrm>
                <a:off x="625" y="3168"/>
                <a:ext cx="669" cy="381"/>
              </a:xfrm>
              <a:prstGeom prst="triangle">
                <a:avLst>
                  <a:gd name="adj" fmla="val 50000"/>
                </a:avLst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46" name="Line 12"/>
              <p:cNvSpPr>
                <a:spLocks noChangeShapeType="1"/>
              </p:cNvSpPr>
              <p:nvPr/>
            </p:nvSpPr>
            <p:spPr bwMode="auto">
              <a:xfrm>
                <a:off x="529" y="3552"/>
                <a:ext cx="2781" cy="0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47" name="Line 13"/>
              <p:cNvSpPr>
                <a:spLocks noChangeShapeType="1"/>
              </p:cNvSpPr>
              <p:nvPr/>
            </p:nvSpPr>
            <p:spPr bwMode="auto">
              <a:xfrm>
                <a:off x="2785" y="3498"/>
                <a:ext cx="0" cy="51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48" name="Line 14"/>
              <p:cNvSpPr>
                <a:spLocks noChangeShapeType="1"/>
              </p:cNvSpPr>
              <p:nvPr/>
            </p:nvSpPr>
            <p:spPr bwMode="auto">
              <a:xfrm>
                <a:off x="961" y="3498"/>
                <a:ext cx="0" cy="51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pic>
            <p:nvPicPr>
              <p:cNvPr id="149" name="Picture 15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2113" y="3604"/>
                <a:ext cx="181" cy="137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pic>
            <p:nvPicPr>
              <p:cNvPr id="150" name="Picture 16"/>
              <p:cNvPicPr>
                <a:picLocks noChangeAspect="1" noChangeArrowheads="1"/>
              </p:cNvPicPr>
              <p:nvPr/>
            </p:nvPicPr>
            <p:blipFill>
              <a:blip r:embed="rId10" cstate="print"/>
              <a:srcRect/>
              <a:stretch>
                <a:fillRect/>
              </a:stretch>
            </p:blipFill>
            <p:spPr bwMode="auto">
              <a:xfrm>
                <a:off x="1382" y="3604"/>
                <a:ext cx="291" cy="137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151" name="Line 17"/>
              <p:cNvSpPr>
                <a:spLocks noChangeShapeType="1"/>
              </p:cNvSpPr>
              <p:nvPr/>
            </p:nvSpPr>
            <p:spPr bwMode="auto">
              <a:xfrm>
                <a:off x="2449" y="3504"/>
                <a:ext cx="0" cy="51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52" name="Line 18"/>
              <p:cNvSpPr>
                <a:spLocks noChangeShapeType="1"/>
              </p:cNvSpPr>
              <p:nvPr/>
            </p:nvSpPr>
            <p:spPr bwMode="auto">
              <a:xfrm>
                <a:off x="1537" y="3504"/>
                <a:ext cx="0" cy="51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53" name="Line 19"/>
              <p:cNvSpPr>
                <a:spLocks noChangeShapeType="1"/>
              </p:cNvSpPr>
              <p:nvPr/>
            </p:nvSpPr>
            <p:spPr bwMode="auto">
              <a:xfrm>
                <a:off x="2209" y="3504"/>
                <a:ext cx="0" cy="51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54" name="Line 20"/>
              <p:cNvSpPr>
                <a:spLocks noChangeShapeType="1"/>
              </p:cNvSpPr>
              <p:nvPr/>
            </p:nvSpPr>
            <p:spPr bwMode="auto">
              <a:xfrm>
                <a:off x="2977" y="3264"/>
                <a:ext cx="213" cy="0"/>
              </a:xfrm>
              <a:prstGeom prst="line">
                <a:avLst/>
              </a:prstGeom>
              <a:noFill/>
              <a:ln w="38160" cap="sq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55" name="Line 21"/>
              <p:cNvSpPr>
                <a:spLocks noChangeShapeType="1"/>
              </p:cNvSpPr>
              <p:nvPr/>
            </p:nvSpPr>
            <p:spPr bwMode="auto">
              <a:xfrm>
                <a:off x="505" y="3264"/>
                <a:ext cx="213" cy="0"/>
              </a:xfrm>
              <a:prstGeom prst="line">
                <a:avLst/>
              </a:prstGeom>
              <a:noFill/>
              <a:ln w="38160" cap="sq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56" name="Rectangle 22"/>
              <p:cNvSpPr>
                <a:spLocks noChangeArrowheads="1"/>
              </p:cNvSpPr>
              <p:nvPr/>
            </p:nvSpPr>
            <p:spPr bwMode="auto">
              <a:xfrm>
                <a:off x="1441" y="3120"/>
                <a:ext cx="909" cy="429"/>
              </a:xfrm>
              <a:prstGeom prst="rect">
                <a:avLst/>
              </a:prstGeom>
              <a:noFill/>
              <a:ln w="12600" cap="sq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57" name="AutoShape 23"/>
              <p:cNvSpPr>
                <a:spLocks noChangeArrowheads="1"/>
              </p:cNvSpPr>
              <p:nvPr/>
            </p:nvSpPr>
            <p:spPr bwMode="auto">
              <a:xfrm>
                <a:off x="385" y="2784"/>
                <a:ext cx="3021" cy="1101"/>
              </a:xfrm>
              <a:prstGeom prst="roundRect">
                <a:avLst>
                  <a:gd name="adj" fmla="val 16667"/>
                </a:avLst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pic>
            <p:nvPicPr>
              <p:cNvPr id="158" name="Picture 24"/>
              <p:cNvPicPr>
                <a:picLocks noChangeAspect="1" noChangeArrowheads="1"/>
              </p:cNvPicPr>
              <p:nvPr/>
            </p:nvPicPr>
            <p:blipFill>
              <a:blip r:embed="rId11" cstate="print"/>
              <a:srcRect/>
              <a:stretch>
                <a:fillRect/>
              </a:stretch>
            </p:blipFill>
            <p:spPr bwMode="auto">
              <a:xfrm>
                <a:off x="3697" y="3481"/>
                <a:ext cx="734" cy="16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159" name="Rectangle 25"/>
              <p:cNvSpPr>
                <a:spLocks noChangeArrowheads="1"/>
              </p:cNvSpPr>
              <p:nvPr/>
            </p:nvSpPr>
            <p:spPr bwMode="auto">
              <a:xfrm>
                <a:off x="3601" y="3408"/>
                <a:ext cx="909" cy="285"/>
              </a:xfrm>
              <a:prstGeom prst="rect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60" name="AutoShape 26"/>
              <p:cNvSpPr>
                <a:spLocks noChangeArrowheads="1"/>
              </p:cNvSpPr>
              <p:nvPr/>
            </p:nvSpPr>
            <p:spPr bwMode="auto">
              <a:xfrm>
                <a:off x="3409" y="3456"/>
                <a:ext cx="141" cy="237"/>
              </a:xfrm>
              <a:prstGeom prst="rightArrow">
                <a:avLst>
                  <a:gd name="adj1" fmla="val 50000"/>
                  <a:gd name="adj2" fmla="val 25000"/>
                </a:avLst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83" name="Group 27"/>
            <p:cNvGrpSpPr>
              <a:grpSpLocks/>
            </p:cNvGrpSpPr>
            <p:nvPr/>
          </p:nvGrpSpPr>
          <p:grpSpPr bwMode="auto">
            <a:xfrm>
              <a:off x="611188" y="1676400"/>
              <a:ext cx="4567237" cy="2528888"/>
              <a:chOff x="385" y="1056"/>
              <a:chExt cx="2877" cy="1593"/>
            </a:xfrm>
          </p:grpSpPr>
          <p:sp>
            <p:nvSpPr>
              <p:cNvPr id="111" name="Text Box 28"/>
              <p:cNvSpPr txBox="1">
                <a:spLocks noChangeArrowheads="1"/>
              </p:cNvSpPr>
              <p:nvPr/>
            </p:nvSpPr>
            <p:spPr bwMode="auto">
              <a:xfrm>
                <a:off x="2241" y="1242"/>
                <a:ext cx="877" cy="288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l-GR" sz="1200" b="1">
                    <a:solidFill>
                      <a:srgbClr val="000000"/>
                    </a:solidFill>
                    <a:cs typeface="Arial" charset="0"/>
                  </a:rPr>
                  <a:t>Κατωδιαβατό Φίλτρο</a:t>
                </a:r>
              </a:p>
            </p:txBody>
          </p:sp>
          <p:sp>
            <p:nvSpPr>
              <p:cNvPr id="112" name="Freeform 29"/>
              <p:cNvSpPr>
                <a:spLocks/>
              </p:cNvSpPr>
              <p:nvPr/>
            </p:nvSpPr>
            <p:spPr bwMode="auto">
              <a:xfrm>
                <a:off x="1777" y="1104"/>
                <a:ext cx="765" cy="285"/>
              </a:xfrm>
              <a:custGeom>
                <a:avLst/>
                <a:gdLst>
                  <a:gd name="G0" fmla="+- 212 0 0"/>
                  <a:gd name="G1" fmla="+- 1 0 0"/>
                  <a:gd name="G2" fmla="+- 1 0 0"/>
                  <a:gd name="G3" fmla="+- 1 0 0"/>
                  <a:gd name="G4" fmla="*/ 1 24577 2"/>
                  <a:gd name="G5" fmla="+- 1 0 0"/>
                  <a:gd name="G6" fmla="+- 405 0 0"/>
                  <a:gd name="T0" fmla="*/ 0 w 816"/>
                  <a:gd name="T1" fmla="*/ 405 h 256"/>
                  <a:gd name="T2" fmla="*/ 262 w 816"/>
                  <a:gd name="T3" fmla="*/ 25 h 256"/>
                  <a:gd name="T4" fmla="*/ 637 w 816"/>
                  <a:gd name="T5" fmla="*/ 252 h 256"/>
                  <a:gd name="T6" fmla="*/ 0 w 816"/>
                  <a:gd name="T7" fmla="*/ 0 h 256"/>
                  <a:gd name="T8" fmla="*/ 816 w 816"/>
                  <a:gd name="T9" fmla="*/ 256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T6" t="T7" r="T8" b="T9"/>
                <a:pathLst>
                  <a:path w="816" h="256">
                    <a:moveTo>
                      <a:pt x="0" y="256"/>
                    </a:moveTo>
                    <a:cubicBezTo>
                      <a:pt x="100" y="144"/>
                      <a:pt x="200" y="32"/>
                      <a:pt x="336" y="16"/>
                    </a:cubicBezTo>
                    <a:cubicBezTo>
                      <a:pt x="472" y="0"/>
                      <a:pt x="736" y="136"/>
                      <a:pt x="816" y="160"/>
                    </a:cubicBezTo>
                  </a:path>
                </a:pathLst>
              </a:custGeom>
              <a:noFill/>
              <a:ln w="25560" cap="sq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13" name="Line 30"/>
              <p:cNvSpPr>
                <a:spLocks noChangeShapeType="1"/>
              </p:cNvSpPr>
              <p:nvPr/>
            </p:nvSpPr>
            <p:spPr bwMode="auto">
              <a:xfrm>
                <a:off x="2497" y="1584"/>
                <a:ext cx="213" cy="0"/>
              </a:xfrm>
              <a:prstGeom prst="line">
                <a:avLst/>
              </a:prstGeom>
              <a:noFill/>
              <a:ln w="38160" cap="sq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14" name="Line 31"/>
              <p:cNvSpPr>
                <a:spLocks noChangeShapeType="1"/>
              </p:cNvSpPr>
              <p:nvPr/>
            </p:nvSpPr>
            <p:spPr bwMode="auto">
              <a:xfrm>
                <a:off x="553" y="1584"/>
                <a:ext cx="213" cy="0"/>
              </a:xfrm>
              <a:prstGeom prst="line">
                <a:avLst/>
              </a:prstGeom>
              <a:noFill/>
              <a:ln w="38160" cap="sq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15" name="Line 32"/>
              <p:cNvSpPr>
                <a:spLocks noChangeShapeType="1"/>
              </p:cNvSpPr>
              <p:nvPr/>
            </p:nvSpPr>
            <p:spPr bwMode="auto">
              <a:xfrm>
                <a:off x="2290" y="1800"/>
                <a:ext cx="0" cy="51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16" name="Line 33"/>
              <p:cNvSpPr>
                <a:spLocks noChangeShapeType="1"/>
              </p:cNvSpPr>
              <p:nvPr/>
            </p:nvSpPr>
            <p:spPr bwMode="auto">
              <a:xfrm>
                <a:off x="994" y="1800"/>
                <a:ext cx="0" cy="51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17" name="Line 34"/>
              <p:cNvSpPr>
                <a:spLocks noChangeShapeType="1"/>
              </p:cNvSpPr>
              <p:nvPr/>
            </p:nvSpPr>
            <p:spPr bwMode="auto">
              <a:xfrm flipV="1">
                <a:off x="1655" y="1146"/>
                <a:ext cx="0" cy="711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pic>
            <p:nvPicPr>
              <p:cNvPr id="118" name="Picture 35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754" y="1877"/>
                <a:ext cx="78" cy="136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pic>
            <p:nvPicPr>
              <p:cNvPr id="119" name="Picture 36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2213" y="1872"/>
                <a:ext cx="122" cy="136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pic>
            <p:nvPicPr>
              <p:cNvPr id="120" name="Picture 37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850" y="1876"/>
                <a:ext cx="239" cy="137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pic>
            <p:nvPicPr>
              <p:cNvPr id="121" name="Picture 38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1627" y="1905"/>
                <a:ext cx="77" cy="108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pic>
            <p:nvPicPr>
              <p:cNvPr id="122" name="Picture 39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60" y="1152"/>
                <a:ext cx="483" cy="159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123" name="AutoShape 40"/>
              <p:cNvSpPr>
                <a:spLocks noChangeArrowheads="1"/>
              </p:cNvSpPr>
              <p:nvPr/>
            </p:nvSpPr>
            <p:spPr bwMode="auto">
              <a:xfrm>
                <a:off x="1314" y="1471"/>
                <a:ext cx="669" cy="381"/>
              </a:xfrm>
              <a:prstGeom prst="triangle">
                <a:avLst>
                  <a:gd name="adj" fmla="val 50000"/>
                </a:avLst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4" name="AutoShape 41"/>
              <p:cNvSpPr>
                <a:spLocks noChangeArrowheads="1"/>
              </p:cNvSpPr>
              <p:nvPr/>
            </p:nvSpPr>
            <p:spPr bwMode="auto">
              <a:xfrm>
                <a:off x="1953" y="1471"/>
                <a:ext cx="669" cy="381"/>
              </a:xfrm>
              <a:prstGeom prst="triangle">
                <a:avLst>
                  <a:gd name="adj" fmla="val 50000"/>
                </a:avLst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5" name="AutoShape 42"/>
              <p:cNvSpPr>
                <a:spLocks noChangeArrowheads="1"/>
              </p:cNvSpPr>
              <p:nvPr/>
            </p:nvSpPr>
            <p:spPr bwMode="auto">
              <a:xfrm>
                <a:off x="658" y="1471"/>
                <a:ext cx="669" cy="381"/>
              </a:xfrm>
              <a:prstGeom prst="triangle">
                <a:avLst>
                  <a:gd name="adj" fmla="val 50000"/>
                </a:avLst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26" name="Line 43"/>
              <p:cNvSpPr>
                <a:spLocks noChangeShapeType="1"/>
              </p:cNvSpPr>
              <p:nvPr/>
            </p:nvSpPr>
            <p:spPr bwMode="auto">
              <a:xfrm>
                <a:off x="483" y="1854"/>
                <a:ext cx="2299" cy="0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pic>
            <p:nvPicPr>
              <p:cNvPr id="127" name="Picture 44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1883" y="1872"/>
                <a:ext cx="181" cy="137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pic>
            <p:nvPicPr>
              <p:cNvPr id="128" name="Picture 45"/>
              <p:cNvPicPr>
                <a:picLocks noChangeAspect="1" noChangeArrowheads="1"/>
              </p:cNvPicPr>
              <p:nvPr/>
            </p:nvPicPr>
            <p:blipFill>
              <a:blip r:embed="rId10" cstate="print"/>
              <a:srcRect/>
              <a:stretch>
                <a:fillRect/>
              </a:stretch>
            </p:blipFill>
            <p:spPr bwMode="auto">
              <a:xfrm>
                <a:off x="1197" y="1872"/>
                <a:ext cx="291" cy="137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129" name="Rectangle 46"/>
              <p:cNvSpPr>
                <a:spLocks noChangeArrowheads="1"/>
              </p:cNvSpPr>
              <p:nvPr/>
            </p:nvSpPr>
            <p:spPr bwMode="auto">
              <a:xfrm>
                <a:off x="1299" y="1392"/>
                <a:ext cx="669" cy="451"/>
              </a:xfrm>
              <a:prstGeom prst="rect">
                <a:avLst/>
              </a:prstGeom>
              <a:noFill/>
              <a:ln w="12600" cap="sq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0" name="AutoShape 47"/>
              <p:cNvSpPr>
                <a:spLocks noChangeArrowheads="1"/>
              </p:cNvSpPr>
              <p:nvPr/>
            </p:nvSpPr>
            <p:spPr bwMode="auto">
              <a:xfrm>
                <a:off x="385" y="1056"/>
                <a:ext cx="2541" cy="1101"/>
              </a:xfrm>
              <a:prstGeom prst="roundRect">
                <a:avLst>
                  <a:gd name="adj" fmla="val 16667"/>
                </a:avLst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31" name="Text Box 48"/>
              <p:cNvSpPr txBox="1">
                <a:spLocks noChangeArrowheads="1"/>
              </p:cNvSpPr>
              <p:nvPr/>
            </p:nvSpPr>
            <p:spPr bwMode="auto">
              <a:xfrm>
                <a:off x="2401" y="2361"/>
                <a:ext cx="861" cy="288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l-GR" sz="1200" b="1">
                    <a:solidFill>
                      <a:srgbClr val="000000"/>
                    </a:solidFill>
                    <a:cs typeface="Arial" charset="0"/>
                  </a:rPr>
                  <a:t>Συχνότητα </a:t>
                </a:r>
                <a:r>
                  <a:rPr lang="en-GB" sz="1200" b="1">
                    <a:solidFill>
                      <a:srgbClr val="000000"/>
                    </a:solidFill>
                    <a:cs typeface="Arial" charset="0"/>
                  </a:rPr>
                  <a:t>Nyquist</a:t>
                </a:r>
              </a:p>
            </p:txBody>
          </p:sp>
          <p:sp>
            <p:nvSpPr>
              <p:cNvPr id="132" name="AutoShape 49"/>
              <p:cNvSpPr>
                <a:spLocks noChangeArrowheads="1"/>
              </p:cNvSpPr>
              <p:nvPr/>
            </p:nvSpPr>
            <p:spPr bwMode="auto">
              <a:xfrm>
                <a:off x="1537" y="2160"/>
                <a:ext cx="285" cy="141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grpSp>
            <p:nvGrpSpPr>
              <p:cNvPr id="133" name="Group 50"/>
              <p:cNvGrpSpPr>
                <a:grpSpLocks/>
              </p:cNvGrpSpPr>
              <p:nvPr/>
            </p:nvGrpSpPr>
            <p:grpSpPr bwMode="auto">
              <a:xfrm>
                <a:off x="1201" y="2352"/>
                <a:ext cx="957" cy="237"/>
                <a:chOff x="1201" y="2352"/>
                <a:chExt cx="957" cy="237"/>
              </a:xfrm>
            </p:grpSpPr>
            <p:pic>
              <p:nvPicPr>
                <p:cNvPr id="135" name="Picture 51"/>
                <p:cNvPicPr>
                  <a:picLocks noChangeAspect="1" noChangeArrowheads="1"/>
                </p:cNvPicPr>
                <p:nvPr/>
              </p:nvPicPr>
              <p:blipFill>
                <a:blip r:embed="rId12" cstate="print"/>
                <a:srcRect/>
                <a:stretch>
                  <a:fillRect/>
                </a:stretch>
              </p:blipFill>
              <p:spPr bwMode="auto">
                <a:xfrm>
                  <a:off x="1345" y="2377"/>
                  <a:ext cx="760" cy="164"/>
                </a:xfrm>
                <a:prstGeom prst="rect">
                  <a:avLst/>
                </a:prstGeom>
                <a:noFill/>
                <a:ln w="9525" cap="flat">
                  <a:noFill/>
                  <a:round/>
                  <a:headEnd/>
                  <a:tailEnd/>
                </a:ln>
                <a:effectLst/>
              </p:spPr>
            </p:pic>
            <p:sp>
              <p:nvSpPr>
                <p:cNvPr id="136" name="Rectangle 52"/>
                <p:cNvSpPr>
                  <a:spLocks noChangeArrowheads="1"/>
                </p:cNvSpPr>
                <p:nvPr/>
              </p:nvSpPr>
              <p:spPr bwMode="auto">
                <a:xfrm>
                  <a:off x="1201" y="2352"/>
                  <a:ext cx="957" cy="237"/>
                </a:xfrm>
                <a:prstGeom prst="rect">
                  <a:avLst/>
                </a:prstGeom>
                <a:noFill/>
                <a:ln w="1260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</p:grpSp>
          <p:sp>
            <p:nvSpPr>
              <p:cNvPr id="134" name="Freeform 53"/>
              <p:cNvSpPr>
                <a:spLocks/>
              </p:cNvSpPr>
              <p:nvPr/>
            </p:nvSpPr>
            <p:spPr bwMode="auto">
              <a:xfrm>
                <a:off x="2065" y="2208"/>
                <a:ext cx="477" cy="141"/>
              </a:xfrm>
              <a:custGeom>
                <a:avLst/>
                <a:gdLst>
                  <a:gd name="G0" fmla="+- 108 0 0"/>
                  <a:gd name="G1" fmla="+- 1 0 0"/>
                  <a:gd name="G2" fmla="*/ 1 9641 51712"/>
                  <a:gd name="G3" fmla="*/ 1 6295 25856"/>
                  <a:gd name="G4" fmla="*/ G3 1 180"/>
                  <a:gd name="G5" fmla="*/ G2 1 G4"/>
                  <a:gd name="G6" fmla="+- 1 0 0"/>
                  <a:gd name="G7" fmla="*/ 1 24577 2"/>
                  <a:gd name="G8" fmla="+- 1 0 0"/>
                  <a:gd name="G9" fmla="+- 472 0 0"/>
                  <a:gd name="T0" fmla="*/ 0 w 432"/>
                  <a:gd name="T1" fmla="*/ 472 h 96"/>
                  <a:gd name="T2" fmla="*/ 291 w 432"/>
                  <a:gd name="T3" fmla="*/ 0 h 96"/>
                  <a:gd name="T4" fmla="*/ 653 w 432"/>
                  <a:gd name="T5" fmla="*/ 472 h 96"/>
                  <a:gd name="T6" fmla="*/ 0 w 432"/>
                  <a:gd name="T7" fmla="*/ 0 h 96"/>
                  <a:gd name="T8" fmla="*/ 432 w 432"/>
                  <a:gd name="T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T6" t="T7" r="T8" b="T9"/>
                <a:pathLst>
                  <a:path w="432" h="96">
                    <a:moveTo>
                      <a:pt x="0" y="96"/>
                    </a:moveTo>
                    <a:cubicBezTo>
                      <a:pt x="60" y="48"/>
                      <a:pt x="120" y="0"/>
                      <a:pt x="192" y="0"/>
                    </a:cubicBezTo>
                    <a:cubicBezTo>
                      <a:pt x="264" y="0"/>
                      <a:pt x="392" y="80"/>
                      <a:pt x="432" y="96"/>
                    </a:cubicBezTo>
                  </a:path>
                </a:pathLst>
              </a:custGeom>
              <a:noFill/>
              <a:ln w="25560" cap="sq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pic>
          <p:nvPicPr>
            <p:cNvPr id="84" name="Picture 5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407400" y="2979738"/>
              <a:ext cx="127000" cy="21907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</p:pic>
        <p:sp>
          <p:nvSpPr>
            <p:cNvPr id="85" name="Line 55"/>
            <p:cNvSpPr>
              <a:spLocks noChangeShapeType="1"/>
            </p:cNvSpPr>
            <p:nvPr/>
          </p:nvSpPr>
          <p:spPr bwMode="auto">
            <a:xfrm>
              <a:off x="5106988" y="2895600"/>
              <a:ext cx="3275012" cy="1588"/>
            </a:xfrm>
            <a:prstGeom prst="line">
              <a:avLst/>
            </a:prstGeom>
            <a:noFill/>
            <a:ln w="2844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86" name="Line 56"/>
            <p:cNvSpPr>
              <a:spLocks noChangeShapeType="1"/>
            </p:cNvSpPr>
            <p:nvPr/>
          </p:nvSpPr>
          <p:spPr bwMode="auto">
            <a:xfrm>
              <a:off x="7926388" y="2438400"/>
              <a:ext cx="341312" cy="1588"/>
            </a:xfrm>
            <a:prstGeom prst="line">
              <a:avLst/>
            </a:prstGeom>
            <a:noFill/>
            <a:ln w="38160" cap="sq">
              <a:solidFill>
                <a:srgbClr val="000000"/>
              </a:solidFill>
              <a:prstDash val="sysDot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grpSp>
          <p:nvGrpSpPr>
            <p:cNvPr id="87" name="Group 57"/>
            <p:cNvGrpSpPr>
              <a:grpSpLocks/>
            </p:cNvGrpSpPr>
            <p:nvPr/>
          </p:nvGrpSpPr>
          <p:grpSpPr bwMode="auto">
            <a:xfrm>
              <a:off x="4954588" y="1676400"/>
              <a:ext cx="3729037" cy="3273425"/>
              <a:chOff x="3121" y="1056"/>
              <a:chExt cx="2349" cy="2062"/>
            </a:xfrm>
          </p:grpSpPr>
          <p:sp>
            <p:nvSpPr>
              <p:cNvPr id="88" name="AutoShape 58"/>
              <p:cNvSpPr>
                <a:spLocks noChangeArrowheads="1"/>
              </p:cNvSpPr>
              <p:nvPr/>
            </p:nvSpPr>
            <p:spPr bwMode="auto">
              <a:xfrm>
                <a:off x="3945" y="1728"/>
                <a:ext cx="189" cy="93"/>
              </a:xfrm>
              <a:prstGeom prst="triangle">
                <a:avLst>
                  <a:gd name="adj" fmla="val 50000"/>
                </a:avLst>
              </a:prstGeom>
              <a:solidFill>
                <a:srgbClr val="FF0066">
                  <a:alpha val="50000"/>
                </a:srgbClr>
              </a:solidFill>
              <a:ln w="9360" cap="sq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9" name="AutoShape 59"/>
              <p:cNvSpPr>
                <a:spLocks noChangeArrowheads="1"/>
              </p:cNvSpPr>
              <p:nvPr/>
            </p:nvSpPr>
            <p:spPr bwMode="auto">
              <a:xfrm>
                <a:off x="4417" y="1680"/>
                <a:ext cx="189" cy="141"/>
              </a:xfrm>
              <a:prstGeom prst="triangle">
                <a:avLst>
                  <a:gd name="adj" fmla="val 50000"/>
                </a:avLst>
              </a:prstGeom>
              <a:solidFill>
                <a:srgbClr val="FF0066">
                  <a:alpha val="50000"/>
                </a:srgbClr>
              </a:solidFill>
              <a:ln w="9360" cap="sq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90" name="Line 60"/>
              <p:cNvSpPr>
                <a:spLocks noChangeShapeType="1"/>
              </p:cNvSpPr>
              <p:nvPr/>
            </p:nvSpPr>
            <p:spPr bwMode="auto">
              <a:xfrm flipV="1">
                <a:off x="4302" y="1098"/>
                <a:ext cx="0" cy="711"/>
              </a:xfrm>
              <a:prstGeom prst="line">
                <a:avLst/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pic>
            <p:nvPicPr>
              <p:cNvPr id="91" name="Picture 61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703" y="1121"/>
                <a:ext cx="483" cy="159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pic>
            <p:nvPicPr>
              <p:cNvPr id="92" name="Picture 62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4705" y="1877"/>
                <a:ext cx="122" cy="136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pic>
            <p:nvPicPr>
              <p:cNvPr id="93" name="Picture 63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4270" y="1874"/>
                <a:ext cx="77" cy="108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94" name="AutoShape 64"/>
              <p:cNvSpPr>
                <a:spLocks noChangeArrowheads="1"/>
              </p:cNvSpPr>
              <p:nvPr/>
            </p:nvSpPr>
            <p:spPr bwMode="auto">
              <a:xfrm>
                <a:off x="3957" y="1440"/>
                <a:ext cx="669" cy="381"/>
              </a:xfrm>
              <a:prstGeom prst="triangle">
                <a:avLst>
                  <a:gd name="adj" fmla="val 50000"/>
                </a:avLst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95" name="AutoShape 65"/>
              <p:cNvSpPr>
                <a:spLocks noChangeArrowheads="1"/>
              </p:cNvSpPr>
              <p:nvPr/>
            </p:nvSpPr>
            <p:spPr bwMode="auto">
              <a:xfrm>
                <a:off x="4417" y="1440"/>
                <a:ext cx="669" cy="381"/>
              </a:xfrm>
              <a:prstGeom prst="triangle">
                <a:avLst>
                  <a:gd name="adj" fmla="val 50000"/>
                </a:avLst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96" name="AutoShape 66"/>
              <p:cNvSpPr>
                <a:spLocks noChangeArrowheads="1"/>
              </p:cNvSpPr>
              <p:nvPr/>
            </p:nvSpPr>
            <p:spPr bwMode="auto">
              <a:xfrm>
                <a:off x="3457" y="1440"/>
                <a:ext cx="669" cy="381"/>
              </a:xfrm>
              <a:prstGeom prst="triangle">
                <a:avLst>
                  <a:gd name="adj" fmla="val 50000"/>
                </a:avLst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97" name="Line 67"/>
              <p:cNvSpPr>
                <a:spLocks noChangeShapeType="1"/>
              </p:cNvSpPr>
              <p:nvPr/>
            </p:nvSpPr>
            <p:spPr bwMode="auto">
              <a:xfrm>
                <a:off x="3793" y="1770"/>
                <a:ext cx="0" cy="51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8" name="Line 68"/>
              <p:cNvSpPr>
                <a:spLocks noChangeShapeType="1"/>
              </p:cNvSpPr>
              <p:nvPr/>
            </p:nvSpPr>
            <p:spPr bwMode="auto">
              <a:xfrm>
                <a:off x="4753" y="1776"/>
                <a:ext cx="0" cy="51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9" name="Line 69"/>
              <p:cNvSpPr>
                <a:spLocks noChangeShapeType="1"/>
              </p:cNvSpPr>
              <p:nvPr/>
            </p:nvSpPr>
            <p:spPr bwMode="auto">
              <a:xfrm>
                <a:off x="3937" y="1776"/>
                <a:ext cx="0" cy="51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00" name="Line 70"/>
              <p:cNvSpPr>
                <a:spLocks noChangeShapeType="1"/>
              </p:cNvSpPr>
              <p:nvPr/>
            </p:nvSpPr>
            <p:spPr bwMode="auto">
              <a:xfrm>
                <a:off x="4609" y="1776"/>
                <a:ext cx="0" cy="51"/>
              </a:xfrm>
              <a:prstGeom prst="line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01" name="Line 71"/>
              <p:cNvSpPr>
                <a:spLocks noChangeShapeType="1"/>
              </p:cNvSpPr>
              <p:nvPr/>
            </p:nvSpPr>
            <p:spPr bwMode="auto">
              <a:xfrm>
                <a:off x="3361" y="1536"/>
                <a:ext cx="213" cy="0"/>
              </a:xfrm>
              <a:prstGeom prst="line">
                <a:avLst/>
              </a:prstGeom>
              <a:noFill/>
              <a:ln w="38160" cap="sq">
                <a:solidFill>
                  <a:srgbClr val="00000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02" name="Rectangle 72"/>
              <p:cNvSpPr>
                <a:spLocks noChangeArrowheads="1"/>
              </p:cNvSpPr>
              <p:nvPr/>
            </p:nvSpPr>
            <p:spPr bwMode="auto">
              <a:xfrm>
                <a:off x="3937" y="1392"/>
                <a:ext cx="669" cy="429"/>
              </a:xfrm>
              <a:prstGeom prst="rect">
                <a:avLst/>
              </a:prstGeom>
              <a:noFill/>
              <a:ln w="12600" cap="sq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pic>
            <p:nvPicPr>
              <p:cNvPr id="103" name="Picture 73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3601" y="1876"/>
                <a:ext cx="240" cy="137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104" name="AutoShape 74"/>
              <p:cNvSpPr>
                <a:spLocks noChangeArrowheads="1"/>
              </p:cNvSpPr>
              <p:nvPr/>
            </p:nvSpPr>
            <p:spPr bwMode="auto">
              <a:xfrm>
                <a:off x="3121" y="1056"/>
                <a:ext cx="2349" cy="1005"/>
              </a:xfrm>
              <a:prstGeom prst="roundRect">
                <a:avLst>
                  <a:gd name="adj" fmla="val 16667"/>
                </a:avLst>
              </a:prstGeom>
              <a:noFill/>
              <a:ln w="2844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pic>
            <p:nvPicPr>
              <p:cNvPr id="105" name="Picture 75"/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3985" y="2304"/>
                <a:ext cx="734" cy="164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</p:pic>
          <p:sp>
            <p:nvSpPr>
              <p:cNvPr id="106" name="AutoShape 76"/>
              <p:cNvSpPr>
                <a:spLocks noChangeArrowheads="1"/>
              </p:cNvSpPr>
              <p:nvPr/>
            </p:nvSpPr>
            <p:spPr bwMode="auto">
              <a:xfrm>
                <a:off x="4177" y="2064"/>
                <a:ext cx="285" cy="141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07" name="Rectangle 77"/>
              <p:cNvSpPr>
                <a:spLocks noChangeArrowheads="1"/>
              </p:cNvSpPr>
              <p:nvPr/>
            </p:nvSpPr>
            <p:spPr bwMode="auto">
              <a:xfrm>
                <a:off x="3889" y="2256"/>
                <a:ext cx="909" cy="285"/>
              </a:xfrm>
              <a:prstGeom prst="rect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08" name="AutoShape 78"/>
              <p:cNvSpPr>
                <a:spLocks noChangeArrowheads="1"/>
              </p:cNvSpPr>
              <p:nvPr/>
            </p:nvSpPr>
            <p:spPr bwMode="auto">
              <a:xfrm>
                <a:off x="4177" y="2592"/>
                <a:ext cx="285" cy="141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09" name="Rectangle 79"/>
              <p:cNvSpPr>
                <a:spLocks noChangeArrowheads="1"/>
              </p:cNvSpPr>
              <p:nvPr/>
            </p:nvSpPr>
            <p:spPr bwMode="auto">
              <a:xfrm>
                <a:off x="3744" y="2832"/>
                <a:ext cx="1054" cy="286"/>
              </a:xfrm>
              <a:prstGeom prst="rect">
                <a:avLst/>
              </a:prstGeom>
              <a:noFill/>
              <a:ln w="12600" cap="sq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</a:pPr>
                <a:r>
                  <a:rPr lang="el-GR" sz="1200">
                    <a:solidFill>
                      <a:srgbClr val="000000"/>
                    </a:solidFill>
                    <a:cs typeface="Arial" charset="0"/>
                  </a:rPr>
                  <a:t>Παραμόρφωση(</a:t>
                </a:r>
                <a:r>
                  <a:rPr lang="en-GB" sz="1200">
                    <a:solidFill>
                      <a:srgbClr val="000000"/>
                    </a:solidFill>
                    <a:cs typeface="Arial" charset="0"/>
                  </a:rPr>
                  <a:t>aliasing</a:t>
                </a:r>
                <a:r>
                  <a:rPr lang="el-GR" sz="1200">
                    <a:solidFill>
                      <a:srgbClr val="000000"/>
                    </a:solidFill>
                    <a:cs typeface="Arial" charset="0"/>
                  </a:rPr>
                  <a:t>)</a:t>
                </a:r>
              </a:p>
            </p:txBody>
          </p:sp>
          <p:sp>
            <p:nvSpPr>
              <p:cNvPr id="110" name="Freeform 80"/>
              <p:cNvSpPr>
                <a:spLocks/>
              </p:cNvSpPr>
              <p:nvPr/>
            </p:nvSpPr>
            <p:spPr bwMode="auto">
              <a:xfrm>
                <a:off x="4481" y="1824"/>
                <a:ext cx="605" cy="1053"/>
              </a:xfrm>
              <a:custGeom>
                <a:avLst/>
                <a:gdLst>
                  <a:gd name="G0" fmla="+- 1 0 0"/>
                  <a:gd name="G1" fmla="+- 1 0 0"/>
                  <a:gd name="G2" fmla="+- 1 0 0"/>
                  <a:gd name="G3" fmla="+- 1 0 0"/>
                  <a:gd name="G4" fmla="+- 1 0 0"/>
                  <a:gd name="G5" fmla="+- 8 0 0"/>
                  <a:gd name="G6" fmla="+- 1 0 0"/>
                  <a:gd name="G7" fmla="+- 4 0 0"/>
                  <a:gd name="G8" fmla="+- 65456 0 0"/>
                  <a:gd name="G9" fmla="+- 65172 0 0"/>
                  <a:gd name="T0" fmla="*/ 80 w 608"/>
                  <a:gd name="T1" fmla="*/ 0 h 1056"/>
                  <a:gd name="T2" fmla="*/ 80 w 608"/>
                  <a:gd name="T3" fmla="*/ 192 h 1056"/>
                  <a:gd name="T4" fmla="*/ 556 w 608"/>
                  <a:gd name="T5" fmla="*/ 480 h 1056"/>
                  <a:gd name="T6" fmla="*/ 364 w 608"/>
                  <a:gd name="T7" fmla="*/ 1052 h 1056"/>
                  <a:gd name="T8" fmla="*/ 0 w 608"/>
                  <a:gd name="T9" fmla="*/ 0 h 1056"/>
                  <a:gd name="T10" fmla="*/ 608 w 608"/>
                  <a:gd name="T11" fmla="*/ 1056 h 10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608" h="1056">
                    <a:moveTo>
                      <a:pt x="80" y="0"/>
                    </a:moveTo>
                    <a:cubicBezTo>
                      <a:pt x="40" y="56"/>
                      <a:pt x="0" y="112"/>
                      <a:pt x="80" y="192"/>
                    </a:cubicBezTo>
                    <a:cubicBezTo>
                      <a:pt x="160" y="272"/>
                      <a:pt x="512" y="336"/>
                      <a:pt x="560" y="480"/>
                    </a:cubicBezTo>
                    <a:cubicBezTo>
                      <a:pt x="608" y="624"/>
                      <a:pt x="488" y="840"/>
                      <a:pt x="368" y="1056"/>
                    </a:cubicBezTo>
                  </a:path>
                </a:pathLst>
              </a:custGeom>
              <a:noFill/>
              <a:ln w="28440" cap="sq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CustomShape 1"/>
          <p:cNvSpPr/>
          <p:nvPr/>
        </p:nvSpPr>
        <p:spPr>
          <a:xfrm>
            <a:off x="107640" y="6237360"/>
            <a:ext cx="354600" cy="573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8" name="CustomShape 2"/>
          <p:cNvSpPr/>
          <p:nvPr/>
        </p:nvSpPr>
        <p:spPr>
          <a:xfrm>
            <a:off x="464040" y="6453360"/>
            <a:ext cx="8066160" cy="285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59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3960" cy="702360"/>
          </a:xfrm>
          <a:prstGeom prst="rect">
            <a:avLst/>
          </a:prstGeom>
          <a:ln>
            <a:noFill/>
          </a:ln>
        </p:spPr>
      </p:pic>
      <p:sp>
        <p:nvSpPr>
          <p:cNvPr id="360" name="CustomShape 3"/>
          <p:cNvSpPr/>
          <p:nvPr/>
        </p:nvSpPr>
        <p:spPr>
          <a:xfrm>
            <a:off x="457200" y="274680"/>
            <a:ext cx="8227440" cy="114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000" strike="noStrike">
                <a:solidFill>
                  <a:srgbClr val="4F81BD"/>
                </a:solidFill>
                <a:latin typeface="Arial"/>
                <a:ea typeface="DejaVu Sans"/>
              </a:rPr>
              <a:t>Θεώρημα Δειγματοληψίας(Sampling theorem)</a:t>
            </a:r>
            <a:endParaRPr/>
          </a:p>
        </p:txBody>
      </p:sp>
      <p:sp>
        <p:nvSpPr>
          <p:cNvPr id="361" name="CustomShape 4"/>
          <p:cNvSpPr/>
          <p:nvPr/>
        </p:nvSpPr>
        <p:spPr>
          <a:xfrm>
            <a:off x="458640" y="2852936"/>
            <a:ext cx="8229240" cy="367240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l-GR" sz="2200" strike="noStrike" dirty="0">
                <a:solidFill>
                  <a:srgbClr val="000000"/>
                </a:solidFill>
                <a:latin typeface="Arial"/>
                <a:ea typeface="DejaVu Sans"/>
              </a:rPr>
              <a:t>Θεώρημα </a:t>
            </a:r>
            <a:r>
              <a:rPr lang="el-GR" sz="2200" strike="noStrike" dirty="0" err="1">
                <a:solidFill>
                  <a:srgbClr val="000000"/>
                </a:solidFill>
                <a:latin typeface="Arial"/>
                <a:ea typeface="DejaVu Sans"/>
              </a:rPr>
              <a:t>Δειγματοληψίας:</a:t>
            </a:r>
            <a:r>
              <a:rPr lang="el-GR" sz="2200" strike="noStrike" dirty="0" err="1">
                <a:solidFill>
                  <a:srgbClr val="000000"/>
                </a:solidFill>
                <a:latin typeface="Arial"/>
                <a:ea typeface="Microsoft YaHei"/>
              </a:rPr>
              <a:t>Ένα</a:t>
            </a:r>
            <a:r>
              <a:rPr lang="el-GR" sz="2200" strike="noStrike" dirty="0">
                <a:solidFill>
                  <a:srgbClr val="000000"/>
                </a:solidFill>
                <a:latin typeface="Arial"/>
                <a:ea typeface="Microsoft YaHei"/>
              </a:rPr>
              <a:t> σήμα περιορισμένης ζώνης χωρίς άλλα φασματικά στοιχεία, μπορεί να καθοριστεί μοναδικά με δειγματοληψία σε καθορισμένα χρονικά διαστήματα όπως φαίνεται:</a:t>
            </a:r>
            <a:endParaRPr dirty="0"/>
          </a:p>
          <a:p>
            <a:pPr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l-GR" sz="2200" strike="noStrike" dirty="0">
                <a:solidFill>
                  <a:srgbClr val="000000"/>
                </a:solidFill>
                <a:latin typeface="Arial"/>
                <a:ea typeface="DejaVu Sans"/>
              </a:rPr>
              <a:t>Η συχνότητα δειγματοληψίας καλείται και </a:t>
            </a:r>
            <a:r>
              <a:rPr lang="el-GR" sz="2200" i="1" strike="noStrike" dirty="0" err="1">
                <a:solidFill>
                  <a:srgbClr val="000000"/>
                </a:solidFill>
                <a:latin typeface="Arial"/>
                <a:ea typeface="DejaVu Sans"/>
              </a:rPr>
              <a:t>Nyquist</a:t>
            </a:r>
            <a:r>
              <a:rPr lang="el-GR" sz="2200" i="1" strike="noStrike" dirty="0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r>
              <a:rPr lang="el-GR" sz="2200" strike="noStrike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dirty="0"/>
          </a:p>
          <a:p>
            <a:pPr>
              <a:lnSpc>
                <a:spcPct val="90000"/>
              </a:lnSpc>
            </a:pPr>
            <a:endParaRPr dirty="0"/>
          </a:p>
        </p:txBody>
      </p:sp>
      <p:sp>
        <p:nvSpPr>
          <p:cNvPr id="362" name="CustomShape 5"/>
          <p:cNvSpPr/>
          <p:nvPr/>
        </p:nvSpPr>
        <p:spPr>
          <a:xfrm>
            <a:off x="3277440" y="1940040"/>
            <a:ext cx="1519560" cy="75852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el-GR" sz="1400" strike="noStrike">
                <a:solidFill>
                  <a:srgbClr val="000000"/>
                </a:solidFill>
                <a:latin typeface="Arial"/>
                <a:ea typeface="Arial"/>
              </a:rPr>
              <a:t>Διαδικασία </a:t>
            </a:r>
            <a:endParaRPr/>
          </a:p>
          <a:p>
            <a:pPr algn="ctr">
              <a:lnSpc>
                <a:spcPct val="100000"/>
              </a:lnSpc>
            </a:pPr>
            <a:r>
              <a:rPr lang="el-GR" sz="1400" strike="noStrike">
                <a:solidFill>
                  <a:srgbClr val="000000"/>
                </a:solidFill>
                <a:latin typeface="Arial"/>
                <a:ea typeface="Arial"/>
              </a:rPr>
              <a:t>Δειγματοληψίας</a:t>
            </a:r>
            <a:endParaRPr/>
          </a:p>
        </p:txBody>
      </p:sp>
      <p:sp>
        <p:nvSpPr>
          <p:cNvPr id="363" name="Line 6"/>
          <p:cNvSpPr/>
          <p:nvPr/>
        </p:nvSpPr>
        <p:spPr>
          <a:xfrm>
            <a:off x="4800960" y="2320920"/>
            <a:ext cx="758520" cy="0"/>
          </a:xfrm>
          <a:prstGeom prst="line">
            <a:avLst/>
          </a:prstGeom>
          <a:ln w="12600">
            <a:solidFill>
              <a:srgbClr val="000000"/>
            </a:solidFill>
            <a:miter/>
            <a:tailEnd type="triangle" w="med" len="med"/>
          </a:ln>
        </p:spPr>
      </p:sp>
      <p:sp>
        <p:nvSpPr>
          <p:cNvPr id="364" name="CustomShape 7"/>
          <p:cNvSpPr/>
          <p:nvPr/>
        </p:nvSpPr>
        <p:spPr>
          <a:xfrm>
            <a:off x="1296360" y="2000520"/>
            <a:ext cx="1454400" cy="30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el-GR" sz="1400" strike="noStrike">
                <a:solidFill>
                  <a:srgbClr val="000000"/>
                </a:solidFill>
                <a:latin typeface="Arial"/>
                <a:ea typeface="Arial"/>
              </a:rPr>
              <a:t>Αναλογικό Σήμα</a:t>
            </a:r>
            <a:endParaRPr/>
          </a:p>
        </p:txBody>
      </p:sp>
      <p:sp>
        <p:nvSpPr>
          <p:cNvPr id="365" name="CustomShape 8"/>
          <p:cNvSpPr/>
          <p:nvPr/>
        </p:nvSpPr>
        <p:spPr>
          <a:xfrm>
            <a:off x="4784760" y="2000520"/>
            <a:ext cx="3520800" cy="732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 algn="ctr">
              <a:lnSpc>
                <a:spcPct val="100000"/>
              </a:lnSpc>
            </a:pPr>
            <a:r>
              <a:rPr lang="el-GR" sz="1400" strike="noStrike">
                <a:solidFill>
                  <a:srgbClr val="000000"/>
                </a:solidFill>
                <a:latin typeface="Arial"/>
                <a:ea typeface="Arial"/>
              </a:rPr>
              <a:t>Σήμα Διαμόρφωσης παλμών κατά πλάτος </a:t>
            </a:r>
            <a:endParaRPr/>
          </a:p>
          <a:p>
            <a:pPr algn="ctr">
              <a:lnSpc>
                <a:spcPct val="100000"/>
              </a:lnSpc>
            </a:pPr>
            <a:r>
              <a:rPr lang="el-GR" sz="1400" strike="noStrike">
                <a:solidFill>
                  <a:srgbClr val="000000"/>
                </a:solidFill>
                <a:latin typeface="Arial"/>
                <a:ea typeface="Arial"/>
              </a:rPr>
              <a:t>(Pulse amplitude</a:t>
            </a:r>
            <a:endParaRPr/>
          </a:p>
          <a:p>
            <a:pPr algn="ctr">
              <a:lnSpc>
                <a:spcPct val="100000"/>
              </a:lnSpc>
            </a:pPr>
            <a:r>
              <a:rPr lang="el-GR" sz="1400" strike="noStrike">
                <a:solidFill>
                  <a:srgbClr val="000000"/>
                </a:solidFill>
                <a:latin typeface="Arial"/>
                <a:ea typeface="Arial"/>
              </a:rPr>
              <a:t>modulated signal- PAM)</a:t>
            </a:r>
            <a:endParaRPr/>
          </a:p>
        </p:txBody>
      </p:sp>
      <p:sp>
        <p:nvSpPr>
          <p:cNvPr id="366" name="Line 9"/>
          <p:cNvSpPr/>
          <p:nvPr/>
        </p:nvSpPr>
        <p:spPr>
          <a:xfrm>
            <a:off x="2515680" y="2320920"/>
            <a:ext cx="758520" cy="0"/>
          </a:xfrm>
          <a:prstGeom prst="line">
            <a:avLst/>
          </a:prstGeom>
          <a:ln w="12600">
            <a:solidFill>
              <a:srgbClr val="000000"/>
            </a:solidFill>
            <a:miter/>
            <a:tailEnd type="triangle" w="med" len="med"/>
          </a:ln>
        </p:spPr>
      </p:sp>
      <p:pic>
        <p:nvPicPr>
          <p:cNvPr id="367" name="366 - Εικόνα"/>
          <p:cNvPicPr/>
          <p:nvPr/>
        </p:nvPicPr>
        <p:blipFill>
          <a:blip r:embed="rId4" cstate="print"/>
          <a:stretch/>
        </p:blipFill>
        <p:spPr>
          <a:xfrm>
            <a:off x="3735360" y="5902560"/>
            <a:ext cx="1918800" cy="416880"/>
          </a:xfrm>
          <a:prstGeom prst="rect">
            <a:avLst/>
          </a:prstGeom>
          <a:ln>
            <a:noFill/>
          </a:ln>
        </p:spPr>
      </p:pic>
      <p:pic>
        <p:nvPicPr>
          <p:cNvPr id="368" name="367 - Εικόνα"/>
          <p:cNvPicPr/>
          <p:nvPr/>
        </p:nvPicPr>
        <p:blipFill>
          <a:blip r:embed="rId5" cstate="print"/>
          <a:stretch/>
        </p:blipFill>
        <p:spPr>
          <a:xfrm>
            <a:off x="4039920" y="4543560"/>
            <a:ext cx="1152360" cy="442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CustomShape 1"/>
          <p:cNvSpPr/>
          <p:nvPr/>
        </p:nvSpPr>
        <p:spPr>
          <a:xfrm>
            <a:off x="457200" y="274680"/>
            <a:ext cx="8227440" cy="114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5075BC"/>
                </a:solidFill>
                <a:latin typeface="Arial"/>
                <a:ea typeface="DejaVu Sans"/>
              </a:rPr>
              <a:t>Κβαντισμός (Quantization)</a:t>
            </a:r>
            <a:endParaRPr/>
          </a:p>
        </p:txBody>
      </p:sp>
      <p:sp>
        <p:nvSpPr>
          <p:cNvPr id="370" name="CustomShape 2"/>
          <p:cNvSpPr/>
          <p:nvPr/>
        </p:nvSpPr>
        <p:spPr>
          <a:xfrm>
            <a:off x="464040" y="1268640"/>
            <a:ext cx="8227440" cy="1251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el-GR" sz="2800" strike="noStrike" dirty="0" err="1">
                <a:solidFill>
                  <a:srgbClr val="000000"/>
                </a:solidFill>
                <a:latin typeface="Arial"/>
                <a:ea typeface="DejaVu Sans"/>
              </a:rPr>
              <a:t>Κβαντοποίηση</a:t>
            </a:r>
            <a:r>
              <a:rPr lang="el-GR" sz="2800" strike="noStrike" dirty="0">
                <a:solidFill>
                  <a:srgbClr val="000000"/>
                </a:solidFill>
                <a:latin typeface="Arial"/>
                <a:ea typeface="DejaVu Sans"/>
              </a:rPr>
              <a:t> Πλάτους (</a:t>
            </a:r>
            <a:r>
              <a:rPr lang="el-GR" sz="2800" strike="noStrike" dirty="0" err="1">
                <a:solidFill>
                  <a:srgbClr val="000000"/>
                </a:solidFill>
                <a:latin typeface="Arial"/>
                <a:ea typeface="DejaVu Sans"/>
              </a:rPr>
              <a:t>Amplitude</a:t>
            </a:r>
            <a:r>
              <a:rPr lang="el-GR" sz="2800" strike="noStrike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l-GR" sz="2800" strike="noStrike" dirty="0" err="1">
                <a:solidFill>
                  <a:srgbClr val="000000"/>
                </a:solidFill>
                <a:latin typeface="Arial"/>
                <a:ea typeface="DejaVu Sans"/>
              </a:rPr>
              <a:t>quantizing</a:t>
            </a:r>
            <a:r>
              <a:rPr lang="el-GR" sz="2800" strike="noStrike" dirty="0">
                <a:solidFill>
                  <a:srgbClr val="000000"/>
                </a:solidFill>
                <a:latin typeface="Arial"/>
                <a:ea typeface="DejaVu Sans"/>
              </a:rPr>
              <a:t>):</a:t>
            </a:r>
            <a:r>
              <a:rPr lang="el-GR" sz="3200" strike="noStrike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l-GR" sz="2400" strike="noStrike" dirty="0">
                <a:solidFill>
                  <a:srgbClr val="000000"/>
                </a:solidFill>
                <a:latin typeface="Arial"/>
                <a:ea typeface="DejaVu Sans"/>
              </a:rPr>
              <a:t>Απεικόνιση δειγμάτων </a:t>
            </a:r>
            <a:r>
              <a:rPr lang="el-GR" sz="2400" strike="noStrike" dirty="0" err="1">
                <a:solidFill>
                  <a:srgbClr val="000000"/>
                </a:solidFill>
                <a:latin typeface="Arial"/>
                <a:ea typeface="DejaVu Sans"/>
              </a:rPr>
              <a:t>κυματομορφών</a:t>
            </a:r>
            <a:r>
              <a:rPr lang="el-GR" sz="2400" strike="noStrike" dirty="0">
                <a:solidFill>
                  <a:srgbClr val="000000"/>
                </a:solidFill>
                <a:latin typeface="Arial"/>
                <a:ea typeface="DejaVu Sans"/>
              </a:rPr>
              <a:t> συνεχούς πλάτους σε συγκεκριμένο σύνολο τιμών πλάτους.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371" name="CustomShape 3"/>
          <p:cNvSpPr/>
          <p:nvPr/>
        </p:nvSpPr>
        <p:spPr>
          <a:xfrm>
            <a:off x="107640" y="6237360"/>
            <a:ext cx="354600" cy="573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72" name="CustomShape 4"/>
          <p:cNvSpPr/>
          <p:nvPr/>
        </p:nvSpPr>
        <p:spPr>
          <a:xfrm>
            <a:off x="464040" y="6453360"/>
            <a:ext cx="8066160" cy="285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73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3960" cy="702360"/>
          </a:xfrm>
          <a:prstGeom prst="rect">
            <a:avLst/>
          </a:prstGeom>
          <a:ln>
            <a:noFill/>
          </a:ln>
        </p:spPr>
      </p:pic>
      <p:sp>
        <p:nvSpPr>
          <p:cNvPr id="379" name="Line 10"/>
          <p:cNvSpPr/>
          <p:nvPr/>
        </p:nvSpPr>
        <p:spPr>
          <a:xfrm>
            <a:off x="2035800" y="4163040"/>
            <a:ext cx="987480" cy="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</p:sp>
      <p:sp>
        <p:nvSpPr>
          <p:cNvPr id="380" name="Line 11"/>
          <p:cNvSpPr/>
          <p:nvPr/>
        </p:nvSpPr>
        <p:spPr>
          <a:xfrm>
            <a:off x="1654560" y="5153400"/>
            <a:ext cx="1749600" cy="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400000" sp="300000"/>
            </a:custDash>
            <a:miter/>
          </a:ln>
        </p:spPr>
      </p:sp>
      <p:sp>
        <p:nvSpPr>
          <p:cNvPr id="381" name="Line 12"/>
          <p:cNvSpPr/>
          <p:nvPr/>
        </p:nvSpPr>
        <p:spPr>
          <a:xfrm>
            <a:off x="1578600" y="4010400"/>
            <a:ext cx="3197160" cy="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400000" sp="300000"/>
            </a:custDash>
            <a:miter/>
          </a:ln>
        </p:spPr>
      </p:sp>
      <p:sp>
        <p:nvSpPr>
          <p:cNvPr id="382" name="Line 13"/>
          <p:cNvSpPr/>
          <p:nvPr/>
        </p:nvSpPr>
        <p:spPr>
          <a:xfrm>
            <a:off x="1578600" y="6296400"/>
            <a:ext cx="3197160" cy="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400000" sp="300000"/>
            </a:custDash>
            <a:miter/>
          </a:ln>
        </p:spPr>
      </p:sp>
      <p:sp>
        <p:nvSpPr>
          <p:cNvPr id="383" name="Line 14"/>
          <p:cNvSpPr/>
          <p:nvPr/>
        </p:nvSpPr>
        <p:spPr>
          <a:xfrm>
            <a:off x="4626360" y="4010400"/>
            <a:ext cx="0" cy="2283120"/>
          </a:xfrm>
          <a:prstGeom prst="line">
            <a:avLst/>
          </a:prstGeom>
          <a:ln w="12600">
            <a:solidFill>
              <a:srgbClr val="000000"/>
            </a:solidFill>
            <a:miter/>
            <a:headEnd type="triangle" w="med" len="med"/>
            <a:tailEnd type="triangle" w="med" len="med"/>
          </a:ln>
        </p:spPr>
      </p:sp>
      <p:sp>
        <p:nvSpPr>
          <p:cNvPr id="384" name="Line 15"/>
          <p:cNvSpPr/>
          <p:nvPr/>
        </p:nvSpPr>
        <p:spPr>
          <a:xfrm>
            <a:off x="3864600" y="4010400"/>
            <a:ext cx="0" cy="2283120"/>
          </a:xfrm>
          <a:prstGeom prst="line">
            <a:avLst/>
          </a:prstGeom>
          <a:ln w="12600">
            <a:solidFill>
              <a:srgbClr val="000000"/>
            </a:solidFill>
            <a:miter/>
            <a:headEnd type="triangle" w="med" len="med"/>
            <a:tailEnd type="triangle" w="med" len="med"/>
          </a:ln>
        </p:spPr>
      </p:sp>
      <p:sp>
        <p:nvSpPr>
          <p:cNvPr id="385" name="CustomShape 16"/>
          <p:cNvSpPr/>
          <p:nvPr/>
        </p:nvSpPr>
        <p:spPr>
          <a:xfrm>
            <a:off x="816480" y="4086720"/>
            <a:ext cx="149040" cy="2130120"/>
          </a:xfrm>
          <a:prstGeom prst="leftBrace">
            <a:avLst>
              <a:gd name="adj1" fmla="val 1800"/>
              <a:gd name="adj2" fmla="val 10800"/>
            </a:avLst>
          </a:prstGeom>
          <a:noFill/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86" name="Line 17"/>
          <p:cNvSpPr/>
          <p:nvPr/>
        </p:nvSpPr>
        <p:spPr>
          <a:xfrm>
            <a:off x="2035800" y="4467600"/>
            <a:ext cx="987480" cy="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</p:sp>
      <p:sp>
        <p:nvSpPr>
          <p:cNvPr id="387" name="Line 18"/>
          <p:cNvSpPr/>
          <p:nvPr/>
        </p:nvSpPr>
        <p:spPr>
          <a:xfrm>
            <a:off x="2035800" y="5306040"/>
            <a:ext cx="987480" cy="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</p:sp>
      <p:sp>
        <p:nvSpPr>
          <p:cNvPr id="388" name="Line 19"/>
          <p:cNvSpPr/>
          <p:nvPr/>
        </p:nvSpPr>
        <p:spPr>
          <a:xfrm>
            <a:off x="2035800" y="5839200"/>
            <a:ext cx="987480" cy="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</p:sp>
      <p:sp>
        <p:nvSpPr>
          <p:cNvPr id="389" name="Line 20"/>
          <p:cNvSpPr/>
          <p:nvPr/>
        </p:nvSpPr>
        <p:spPr>
          <a:xfrm>
            <a:off x="2035800" y="5001120"/>
            <a:ext cx="987480" cy="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</p:sp>
      <p:sp>
        <p:nvSpPr>
          <p:cNvPr id="390" name="Line 21"/>
          <p:cNvSpPr/>
          <p:nvPr/>
        </p:nvSpPr>
        <p:spPr>
          <a:xfrm>
            <a:off x="2035800" y="6144120"/>
            <a:ext cx="987480" cy="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</p:sp>
      <p:sp>
        <p:nvSpPr>
          <p:cNvPr id="391" name="Line 22"/>
          <p:cNvSpPr/>
          <p:nvPr/>
        </p:nvSpPr>
        <p:spPr>
          <a:xfrm>
            <a:off x="2493000" y="4620240"/>
            <a:ext cx="0" cy="225360"/>
          </a:xfrm>
          <a:prstGeom prst="line">
            <a:avLst/>
          </a:prstGeom>
          <a:ln w="28440" cap="rnd">
            <a:solidFill>
              <a:srgbClr val="000000"/>
            </a:solidFill>
            <a:custDash>
              <a:ds d="100000" sp="100000"/>
            </a:custDash>
            <a:miter/>
          </a:ln>
        </p:spPr>
      </p:sp>
      <p:sp>
        <p:nvSpPr>
          <p:cNvPr id="392" name="Line 23"/>
          <p:cNvSpPr/>
          <p:nvPr/>
        </p:nvSpPr>
        <p:spPr>
          <a:xfrm>
            <a:off x="2493000" y="5458320"/>
            <a:ext cx="0" cy="225360"/>
          </a:xfrm>
          <a:prstGeom prst="line">
            <a:avLst/>
          </a:prstGeom>
          <a:ln w="28440" cap="rnd">
            <a:solidFill>
              <a:srgbClr val="000000"/>
            </a:solidFill>
            <a:custDash>
              <a:ds d="100000" sp="100000"/>
            </a:custDash>
            <a:miter/>
          </a:ln>
        </p:spPr>
      </p:sp>
      <p:pic>
        <p:nvPicPr>
          <p:cNvPr id="393" name="392 - Εικόνα"/>
          <p:cNvPicPr/>
          <p:nvPr/>
        </p:nvPicPr>
        <p:blipFill>
          <a:blip r:embed="rId4" cstate="print"/>
          <a:stretch/>
        </p:blipFill>
        <p:spPr>
          <a:xfrm>
            <a:off x="3483360" y="5075640"/>
            <a:ext cx="782280" cy="150480"/>
          </a:xfrm>
          <a:prstGeom prst="rect">
            <a:avLst/>
          </a:prstGeom>
          <a:ln>
            <a:noFill/>
          </a:ln>
        </p:spPr>
      </p:pic>
      <p:pic>
        <p:nvPicPr>
          <p:cNvPr id="394" name="393 - Εικόνα"/>
          <p:cNvPicPr/>
          <p:nvPr/>
        </p:nvPicPr>
        <p:blipFill>
          <a:blip r:embed="rId5" cstate="print"/>
          <a:stretch/>
        </p:blipFill>
        <p:spPr>
          <a:xfrm>
            <a:off x="4469400" y="5077440"/>
            <a:ext cx="306000" cy="202680"/>
          </a:xfrm>
          <a:prstGeom prst="rect">
            <a:avLst/>
          </a:prstGeom>
          <a:ln>
            <a:noFill/>
          </a:ln>
        </p:spPr>
      </p:pic>
      <p:pic>
        <p:nvPicPr>
          <p:cNvPr id="395" name="394 - Εικόνα"/>
          <p:cNvPicPr/>
          <p:nvPr/>
        </p:nvPicPr>
        <p:blipFill>
          <a:blip r:embed="rId6" cstate="print"/>
          <a:stretch/>
        </p:blipFill>
        <p:spPr>
          <a:xfrm>
            <a:off x="1350000" y="3858120"/>
            <a:ext cx="188640" cy="178920"/>
          </a:xfrm>
          <a:prstGeom prst="rect">
            <a:avLst/>
          </a:prstGeom>
          <a:ln>
            <a:noFill/>
          </a:ln>
        </p:spPr>
      </p:pic>
      <p:pic>
        <p:nvPicPr>
          <p:cNvPr id="396" name="395 - Εικόνα"/>
          <p:cNvPicPr/>
          <p:nvPr/>
        </p:nvPicPr>
        <p:blipFill>
          <a:blip r:embed="rId7" cstate="print"/>
          <a:stretch/>
        </p:blipFill>
        <p:spPr>
          <a:xfrm>
            <a:off x="1173600" y="6266520"/>
            <a:ext cx="325080" cy="178920"/>
          </a:xfrm>
          <a:prstGeom prst="rect">
            <a:avLst/>
          </a:prstGeom>
          <a:ln>
            <a:noFill/>
          </a:ln>
        </p:spPr>
      </p:pic>
      <p:pic>
        <p:nvPicPr>
          <p:cNvPr id="397" name="396 - Εικόνα"/>
          <p:cNvPicPr/>
          <p:nvPr/>
        </p:nvPicPr>
        <p:blipFill>
          <a:blip r:embed="rId8" cstate="print"/>
          <a:stretch/>
        </p:blipFill>
        <p:spPr>
          <a:xfrm>
            <a:off x="1237320" y="4086720"/>
            <a:ext cx="718560" cy="198000"/>
          </a:xfrm>
          <a:prstGeom prst="rect">
            <a:avLst/>
          </a:prstGeom>
          <a:ln>
            <a:noFill/>
          </a:ln>
        </p:spPr>
      </p:pic>
      <p:pic>
        <p:nvPicPr>
          <p:cNvPr id="398" name="397 - Εικόνα"/>
          <p:cNvPicPr/>
          <p:nvPr/>
        </p:nvPicPr>
        <p:blipFill>
          <a:blip r:embed="rId9" cstate="print"/>
          <a:stretch/>
        </p:blipFill>
        <p:spPr>
          <a:xfrm>
            <a:off x="1121400" y="4315320"/>
            <a:ext cx="837720" cy="198000"/>
          </a:xfrm>
          <a:prstGeom prst="rect">
            <a:avLst/>
          </a:prstGeom>
          <a:ln>
            <a:noFill/>
          </a:ln>
        </p:spPr>
      </p:pic>
      <p:pic>
        <p:nvPicPr>
          <p:cNvPr id="399" name="398 - Εικόνα"/>
          <p:cNvPicPr/>
          <p:nvPr/>
        </p:nvPicPr>
        <p:blipFill>
          <a:blip r:embed="rId10" cstate="print"/>
          <a:stretch/>
        </p:blipFill>
        <p:spPr>
          <a:xfrm>
            <a:off x="1072080" y="6018840"/>
            <a:ext cx="883800" cy="198000"/>
          </a:xfrm>
          <a:prstGeom prst="rect">
            <a:avLst/>
          </a:prstGeom>
          <a:ln>
            <a:noFill/>
          </a:ln>
        </p:spPr>
      </p:pic>
      <p:pic>
        <p:nvPicPr>
          <p:cNvPr id="400" name="399 - Εικόνα"/>
          <p:cNvPicPr/>
          <p:nvPr/>
        </p:nvPicPr>
        <p:blipFill>
          <a:blip r:embed="rId11" cstate="print"/>
          <a:stretch/>
        </p:blipFill>
        <p:spPr>
          <a:xfrm>
            <a:off x="952920" y="5790240"/>
            <a:ext cx="1002960" cy="198000"/>
          </a:xfrm>
          <a:prstGeom prst="rect">
            <a:avLst/>
          </a:prstGeom>
          <a:ln>
            <a:noFill/>
          </a:ln>
        </p:spPr>
      </p:pic>
      <p:pic>
        <p:nvPicPr>
          <p:cNvPr id="401" name="400 - Εικόνα"/>
          <p:cNvPicPr/>
          <p:nvPr/>
        </p:nvPicPr>
        <p:blipFill>
          <a:blip r:embed="rId12" cstate="print"/>
          <a:stretch/>
        </p:blipFill>
        <p:spPr>
          <a:xfrm>
            <a:off x="1667520" y="4924800"/>
            <a:ext cx="288360" cy="188640"/>
          </a:xfrm>
          <a:prstGeom prst="rect">
            <a:avLst/>
          </a:prstGeom>
          <a:ln>
            <a:noFill/>
          </a:ln>
        </p:spPr>
      </p:pic>
      <p:pic>
        <p:nvPicPr>
          <p:cNvPr id="402" name="401 - Εικόνα"/>
          <p:cNvPicPr/>
          <p:nvPr/>
        </p:nvPicPr>
        <p:blipFill>
          <a:blip r:embed="rId13" cstate="print"/>
          <a:stretch/>
        </p:blipFill>
        <p:spPr>
          <a:xfrm>
            <a:off x="1502280" y="5229720"/>
            <a:ext cx="425160" cy="188640"/>
          </a:xfrm>
          <a:prstGeom prst="rect">
            <a:avLst/>
          </a:prstGeom>
          <a:ln>
            <a:noFill/>
          </a:ln>
        </p:spPr>
      </p:pic>
      <p:sp>
        <p:nvSpPr>
          <p:cNvPr id="403" name="Line 24"/>
          <p:cNvSpPr/>
          <p:nvPr/>
        </p:nvSpPr>
        <p:spPr>
          <a:xfrm>
            <a:off x="2493000" y="4163040"/>
            <a:ext cx="0" cy="301680"/>
          </a:xfrm>
          <a:prstGeom prst="line">
            <a:avLst/>
          </a:prstGeom>
          <a:ln w="12600">
            <a:solidFill>
              <a:srgbClr val="000000"/>
            </a:solidFill>
            <a:miter/>
            <a:headEnd type="triangle" w="med" len="med"/>
            <a:tailEnd type="triangle" w="med" len="med"/>
          </a:ln>
        </p:spPr>
      </p:sp>
      <p:pic>
        <p:nvPicPr>
          <p:cNvPr id="404" name="403 - Εικόνα"/>
          <p:cNvPicPr/>
          <p:nvPr/>
        </p:nvPicPr>
        <p:blipFill>
          <a:blip r:embed="rId14" cstate="print"/>
          <a:stretch/>
        </p:blipFill>
        <p:spPr>
          <a:xfrm>
            <a:off x="2568960" y="4239000"/>
            <a:ext cx="668160" cy="193320"/>
          </a:xfrm>
          <a:prstGeom prst="rect">
            <a:avLst/>
          </a:prstGeom>
          <a:ln>
            <a:noFill/>
          </a:ln>
        </p:spPr>
      </p:pic>
      <p:sp>
        <p:nvSpPr>
          <p:cNvPr id="405" name="CustomShape 25"/>
          <p:cNvSpPr/>
          <p:nvPr/>
        </p:nvSpPr>
        <p:spPr>
          <a:xfrm rot="16200000">
            <a:off x="-652680" y="4876560"/>
            <a:ext cx="2091600" cy="36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46800" tIns="90000" rIns="46800" bIns="90000"/>
          <a:lstStyle/>
          <a:p>
            <a:pPr algn="ctr">
              <a:lnSpc>
                <a:spcPct val="100000"/>
              </a:lnSpc>
            </a:pPr>
            <a:r>
              <a:rPr lang="el-GR" b="1" strike="noStrike">
                <a:solidFill>
                  <a:srgbClr val="000000"/>
                </a:solidFill>
                <a:latin typeface="Times New Roman"/>
                <a:ea typeface="Arial"/>
              </a:rPr>
              <a:t>Κβαντισμένες τιμές</a:t>
            </a:r>
            <a:endParaRPr/>
          </a:p>
        </p:txBody>
      </p:sp>
      <p:sp>
        <p:nvSpPr>
          <p:cNvPr id="406" name="CustomShape 26"/>
          <p:cNvSpPr/>
          <p:nvPr/>
        </p:nvSpPr>
        <p:spPr>
          <a:xfrm>
            <a:off x="4853520" y="3705840"/>
            <a:ext cx="3580920" cy="201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  <a:buFont typeface="Wingdings" charset="2"/>
              <a:buChar char=""/>
            </a:pPr>
            <a:r>
              <a:rPr lang="el-GR" strike="noStrike">
                <a:solidFill>
                  <a:srgbClr val="000000"/>
                </a:solidFill>
                <a:latin typeface="Times New Roman"/>
                <a:ea typeface="Arial"/>
              </a:rPr>
              <a:t>Μέση Ισχύς Κβαντοποίησης Θορύβου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Wingdings" charset="2"/>
              <a:buChar char=""/>
            </a:pPr>
            <a:r>
              <a:rPr lang="el-GR" strike="noStrike">
                <a:solidFill>
                  <a:srgbClr val="000000"/>
                </a:solidFill>
                <a:latin typeface="Times New Roman"/>
                <a:ea typeface="Arial"/>
              </a:rPr>
              <a:t>Μέγιστη Ισχύς Σήματος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Wingdings" charset="2"/>
              <a:buChar char=""/>
            </a:pPr>
            <a:r>
              <a:rPr lang="el-GR" strike="noStrike">
                <a:solidFill>
                  <a:srgbClr val="000000"/>
                </a:solidFill>
                <a:latin typeface="Times New Roman"/>
                <a:ea typeface="Arial"/>
              </a:rPr>
              <a:t>Ισχύς Σήματος προς Μέση Ισχύ Κβαντοποίησης Θορύβου</a:t>
            </a:r>
            <a:endParaRPr/>
          </a:p>
        </p:txBody>
      </p:sp>
      <p:pic>
        <p:nvPicPr>
          <p:cNvPr id="407" name="406 - Εικόνα"/>
          <p:cNvPicPr/>
          <p:nvPr/>
        </p:nvPicPr>
        <p:blipFill>
          <a:blip r:embed="rId15" cstate="print"/>
          <a:stretch/>
        </p:blipFill>
        <p:spPr>
          <a:xfrm>
            <a:off x="5637600" y="4239000"/>
            <a:ext cx="815760" cy="353880"/>
          </a:xfrm>
          <a:prstGeom prst="rect">
            <a:avLst/>
          </a:prstGeom>
          <a:ln>
            <a:noFill/>
          </a:ln>
        </p:spPr>
      </p:pic>
      <p:pic>
        <p:nvPicPr>
          <p:cNvPr id="408" name="407 - Εικόνα"/>
          <p:cNvPicPr/>
          <p:nvPr/>
        </p:nvPicPr>
        <p:blipFill>
          <a:blip r:embed="rId16" cstate="print"/>
          <a:stretch/>
        </p:blipFill>
        <p:spPr>
          <a:xfrm>
            <a:off x="5615640" y="4835880"/>
            <a:ext cx="914040" cy="317160"/>
          </a:xfrm>
          <a:prstGeom prst="rect">
            <a:avLst/>
          </a:prstGeom>
          <a:ln>
            <a:noFill/>
          </a:ln>
        </p:spPr>
      </p:pic>
      <p:pic>
        <p:nvPicPr>
          <p:cNvPr id="409" name="408 - Εικόνα"/>
          <p:cNvPicPr/>
          <p:nvPr/>
        </p:nvPicPr>
        <p:blipFill>
          <a:blip r:embed="rId17" cstate="print"/>
          <a:stretch/>
        </p:blipFill>
        <p:spPr>
          <a:xfrm>
            <a:off x="5234400" y="5812200"/>
            <a:ext cx="2151000" cy="558720"/>
          </a:xfrm>
          <a:prstGeom prst="rect">
            <a:avLst/>
          </a:prstGeom>
          <a:ln>
            <a:noFill/>
          </a:ln>
        </p:spPr>
      </p:pic>
      <p:sp>
        <p:nvSpPr>
          <p:cNvPr id="410" name="CustomShape 27"/>
          <p:cNvSpPr/>
          <p:nvPr/>
        </p:nvSpPr>
        <p:spPr>
          <a:xfrm>
            <a:off x="5082120" y="5763240"/>
            <a:ext cx="2436480" cy="683640"/>
          </a:xfrm>
          <a:prstGeom prst="rect">
            <a:avLst/>
          </a:prstGeom>
          <a:noFill/>
          <a:ln w="12600">
            <a:solidFill>
              <a:srgbClr val="3333CC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" name="Line 5"/>
          <p:cNvSpPr>
            <a:spLocks noChangeShapeType="1"/>
          </p:cNvSpPr>
          <p:nvPr/>
        </p:nvSpPr>
        <p:spPr bwMode="auto">
          <a:xfrm>
            <a:off x="3581401" y="2579935"/>
            <a:ext cx="0" cy="1152525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5" name="Line 6"/>
          <p:cNvSpPr>
            <a:spLocks noChangeShapeType="1"/>
          </p:cNvSpPr>
          <p:nvPr/>
        </p:nvSpPr>
        <p:spPr bwMode="auto">
          <a:xfrm flipV="1">
            <a:off x="3581401" y="3713410"/>
            <a:ext cx="1290638" cy="28575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4859338" y="3494335"/>
            <a:ext cx="393700" cy="3667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 dirty="0">
                <a:solidFill>
                  <a:srgbClr val="000000"/>
                </a:solidFill>
                <a:latin typeface="Times New Roman" pitchFamily="16" charset="0"/>
                <a:cs typeface="Arial" charset="0"/>
              </a:rPr>
              <a:t>In</a:t>
            </a:r>
          </a:p>
        </p:txBody>
      </p:sp>
      <p:sp>
        <p:nvSpPr>
          <p:cNvPr id="47" name="Text Box 8"/>
          <p:cNvSpPr txBox="1">
            <a:spLocks noChangeArrowheads="1"/>
          </p:cNvSpPr>
          <p:nvPr/>
        </p:nvSpPr>
        <p:spPr bwMode="auto">
          <a:xfrm>
            <a:off x="3049588" y="2518022"/>
            <a:ext cx="560388" cy="3667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 dirty="0">
                <a:solidFill>
                  <a:srgbClr val="000000"/>
                </a:solidFill>
                <a:latin typeface="Times New Roman" pitchFamily="16" charset="0"/>
                <a:cs typeface="Arial" charset="0"/>
              </a:rPr>
              <a:t>Out</a:t>
            </a:r>
          </a:p>
        </p:txBody>
      </p:sp>
      <p:sp>
        <p:nvSpPr>
          <p:cNvPr id="48" name="Freeform 9"/>
          <p:cNvSpPr>
            <a:spLocks noChangeArrowheads="1"/>
          </p:cNvSpPr>
          <p:nvPr/>
        </p:nvSpPr>
        <p:spPr bwMode="auto">
          <a:xfrm>
            <a:off x="3581401" y="2794247"/>
            <a:ext cx="1138238" cy="909638"/>
          </a:xfrm>
          <a:custGeom>
            <a:avLst/>
            <a:gdLst>
              <a:gd name="G0" fmla="+- 144 0 0"/>
              <a:gd name="G1" fmla="+- 1 0 0"/>
              <a:gd name="G2" fmla="+- 1 0 0"/>
              <a:gd name="G3" fmla="+- 1 0 0"/>
              <a:gd name="G4" fmla="+- 1 0 0"/>
              <a:gd name="G5" fmla="*/ 1 51377 44192"/>
              <a:gd name="G6" fmla="+- 1 0 0"/>
              <a:gd name="G7" fmla="+- 1 0 0"/>
              <a:gd name="G8" fmla="*/ 1 61167 1000"/>
              <a:gd name="G9" fmla="*/ 1 6295 25856"/>
              <a:gd name="G10" fmla="*/ G9 1 180"/>
              <a:gd name="G11" fmla="*/ 0 1 G10"/>
              <a:gd name="T0" fmla="*/ 0 w 720"/>
              <a:gd name="T1" fmla="*/ 572 h 576"/>
              <a:gd name="T2" fmla="*/ 144 w 720"/>
              <a:gd name="T3" fmla="*/ 572 h 576"/>
              <a:gd name="T4" fmla="*/ 144 w 720"/>
              <a:gd name="T5" fmla="*/ 428 h 576"/>
              <a:gd name="T6" fmla="*/ 288 w 720"/>
              <a:gd name="T7" fmla="*/ 428 h 576"/>
              <a:gd name="T8" fmla="*/ 288 w 720"/>
              <a:gd name="T9" fmla="*/ 288 h 576"/>
              <a:gd name="T10" fmla="*/ 428 w 720"/>
              <a:gd name="T11" fmla="*/ 288 h 576"/>
              <a:gd name="T12" fmla="*/ 428 w 720"/>
              <a:gd name="T13" fmla="*/ 144 h 576"/>
              <a:gd name="T14" fmla="*/ 572 w 720"/>
              <a:gd name="T15" fmla="*/ 144 h 576"/>
              <a:gd name="T16" fmla="*/ 572 w 720"/>
              <a:gd name="T17" fmla="*/ 0 h 576"/>
              <a:gd name="T18" fmla="*/ 716 w 720"/>
              <a:gd name="T19" fmla="*/ 0 h 576"/>
              <a:gd name="T20" fmla="*/ 0 w 720"/>
              <a:gd name="T21" fmla="*/ 0 h 576"/>
              <a:gd name="T22" fmla="*/ 720 w 720"/>
              <a:gd name="T23" fmla="*/ 576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720" h="576">
                <a:moveTo>
                  <a:pt x="0" y="576"/>
                </a:moveTo>
                <a:lnTo>
                  <a:pt x="144" y="576"/>
                </a:lnTo>
                <a:lnTo>
                  <a:pt x="144" y="432"/>
                </a:lnTo>
                <a:lnTo>
                  <a:pt x="288" y="432"/>
                </a:lnTo>
                <a:lnTo>
                  <a:pt x="288" y="288"/>
                </a:lnTo>
                <a:lnTo>
                  <a:pt x="432" y="288"/>
                </a:lnTo>
                <a:lnTo>
                  <a:pt x="432" y="144"/>
                </a:lnTo>
                <a:lnTo>
                  <a:pt x="576" y="144"/>
                </a:lnTo>
                <a:lnTo>
                  <a:pt x="576" y="0"/>
                </a:lnTo>
                <a:lnTo>
                  <a:pt x="720" y="0"/>
                </a:lnTo>
              </a:path>
            </a:pathLst>
          </a:custGeom>
          <a:noFill/>
          <a:ln w="28440" cap="sq">
            <a:solidFill>
              <a:srgbClr val="3333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CustomShape 1"/>
          <p:cNvSpPr/>
          <p:nvPr/>
        </p:nvSpPr>
        <p:spPr>
          <a:xfrm>
            <a:off x="457200" y="274680"/>
            <a:ext cx="8227440" cy="114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5075BC"/>
                </a:solidFill>
                <a:latin typeface="Arial"/>
                <a:ea typeface="DejaVu Sans"/>
              </a:rPr>
              <a:t>Κωδικοποίηση(PCM)</a:t>
            </a:r>
            <a:endParaRPr/>
          </a:p>
        </p:txBody>
      </p:sp>
      <p:sp>
        <p:nvSpPr>
          <p:cNvPr id="412" name="CustomShape 2"/>
          <p:cNvSpPr/>
          <p:nvPr/>
        </p:nvSpPr>
        <p:spPr>
          <a:xfrm>
            <a:off x="107640" y="6237360"/>
            <a:ext cx="354600" cy="573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3" name="CustomShape 3"/>
          <p:cNvSpPr/>
          <p:nvPr/>
        </p:nvSpPr>
        <p:spPr>
          <a:xfrm>
            <a:off x="464040" y="6453360"/>
            <a:ext cx="8066160" cy="285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14" name="Εικόνα 7"/>
          <p:cNvPicPr/>
          <p:nvPr/>
        </p:nvPicPr>
        <p:blipFill>
          <a:blip r:embed="rId3" cstate="print"/>
          <a:stretch/>
        </p:blipFill>
        <p:spPr>
          <a:xfrm>
            <a:off x="107640" y="6015240"/>
            <a:ext cx="723960" cy="702360"/>
          </a:xfrm>
          <a:prstGeom prst="rect">
            <a:avLst/>
          </a:prstGeom>
          <a:ln>
            <a:noFill/>
          </a:ln>
        </p:spPr>
      </p:pic>
      <p:sp>
        <p:nvSpPr>
          <p:cNvPr id="415" name="CustomShape 4"/>
          <p:cNvSpPr/>
          <p:nvPr/>
        </p:nvSpPr>
        <p:spPr>
          <a:xfrm>
            <a:off x="457200" y="1552680"/>
            <a:ext cx="8228520" cy="4478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200" strike="noStrike">
                <a:solidFill>
                  <a:srgbClr val="000000"/>
                </a:solidFill>
                <a:latin typeface="Arial"/>
                <a:ea typeface="DejaVu Sans"/>
              </a:rPr>
              <a:t>Ένας τύπος γραμμικού κβαντιστή είναι και η Παλμοκωδική Διαμόρφωση [Pulse Code Modulation (PCM)]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200" strike="noStrike">
                <a:solidFill>
                  <a:srgbClr val="000000"/>
                </a:solidFill>
                <a:latin typeface="Arial"/>
                <a:ea typeface="DejaVu Sans"/>
              </a:rPr>
              <a:t>PCM: Κωδικοποιεί τα κβαντισμένο σήμα σε ψηφιακή λέξη-κωδικολέξη (PCM word ή codeword)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200" strike="noStrike">
                <a:solidFill>
                  <a:srgbClr val="000000"/>
                </a:solidFill>
                <a:latin typeface="Arial"/>
                <a:ea typeface="Microsoft YaHei"/>
              </a:rPr>
              <a:t>Κάθε κβαντισμένο δείγμα κωδικοποιείται σε </a:t>
            </a:r>
            <a:r>
              <a:rPr lang="el-GR" sz="2200" i="1" strike="noStrike">
                <a:solidFill>
                  <a:srgbClr val="000000"/>
                </a:solidFill>
                <a:latin typeface="Arial"/>
                <a:ea typeface="Microsoft YaHei"/>
              </a:rPr>
              <a:t>l </a:t>
            </a:r>
            <a:r>
              <a:rPr lang="el-GR" sz="2200" strike="noStrike">
                <a:solidFill>
                  <a:srgbClr val="000000"/>
                </a:solidFill>
                <a:latin typeface="Arial"/>
                <a:ea typeface="Microsoft YaHei"/>
              </a:rPr>
              <a:t>bits κωδικολέξης (codeword) όπου </a:t>
            </a:r>
            <a:r>
              <a:rPr lang="el-GR" sz="2200" i="1" strike="noStrike">
                <a:solidFill>
                  <a:srgbClr val="000000"/>
                </a:solidFill>
                <a:latin typeface="Arial"/>
                <a:ea typeface="Microsoft YaHei"/>
              </a:rPr>
              <a:t>L</a:t>
            </a:r>
            <a:r>
              <a:rPr lang="el-GR" sz="2200" strike="noStrike">
                <a:solidFill>
                  <a:srgbClr val="000000"/>
                </a:solidFill>
                <a:latin typeface="Arial"/>
                <a:ea typeface="Microsoft YaHei"/>
              </a:rPr>
              <a:t> είναι ο αριθμός των επιπέδων κβαντισμού</a:t>
            </a:r>
            <a:endParaRPr/>
          </a:p>
        </p:txBody>
      </p:sp>
      <p:pic>
        <p:nvPicPr>
          <p:cNvPr id="416" name="415 - Εικόνα"/>
          <p:cNvPicPr/>
          <p:nvPr/>
        </p:nvPicPr>
        <p:blipFill>
          <a:blip r:embed="rId4" cstate="print"/>
          <a:stretch/>
        </p:blipFill>
        <p:spPr>
          <a:xfrm>
            <a:off x="3428640" y="4492080"/>
            <a:ext cx="1752120" cy="350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CustomShape 1"/>
          <p:cNvSpPr/>
          <p:nvPr/>
        </p:nvSpPr>
        <p:spPr>
          <a:xfrm>
            <a:off x="457200" y="274680"/>
            <a:ext cx="8227440" cy="1140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l-GR" sz="4400" strike="noStrike">
                <a:solidFill>
                  <a:srgbClr val="5075BC"/>
                </a:solidFill>
                <a:latin typeface="Arial"/>
                <a:ea typeface="DejaVu Sans"/>
              </a:rPr>
              <a:t>Σφάλμα Κβαντισμού</a:t>
            </a:r>
            <a:endParaRPr/>
          </a:p>
        </p:txBody>
      </p:sp>
      <p:sp>
        <p:nvSpPr>
          <p:cNvPr id="418" name="CustomShape 2"/>
          <p:cNvSpPr/>
          <p:nvPr/>
        </p:nvSpPr>
        <p:spPr>
          <a:xfrm>
            <a:off x="107640" y="6237360"/>
            <a:ext cx="354600" cy="573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9" name="CustomShape 3"/>
          <p:cNvSpPr/>
          <p:nvPr/>
        </p:nvSpPr>
        <p:spPr>
          <a:xfrm>
            <a:off x="464040" y="6453360"/>
            <a:ext cx="8066160" cy="28584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20" name="Εικόνα 7"/>
          <p:cNvPicPr/>
          <p:nvPr/>
        </p:nvPicPr>
        <p:blipFill>
          <a:blip r:embed="rId4" cstate="print"/>
          <a:stretch/>
        </p:blipFill>
        <p:spPr>
          <a:xfrm>
            <a:off x="107640" y="6015240"/>
            <a:ext cx="723960" cy="702360"/>
          </a:xfrm>
          <a:prstGeom prst="rect">
            <a:avLst/>
          </a:prstGeom>
          <a:ln>
            <a:noFill/>
          </a:ln>
        </p:spPr>
      </p:pic>
      <p:sp>
        <p:nvSpPr>
          <p:cNvPr id="421" name="CustomShape 4"/>
          <p:cNvSpPr/>
          <p:nvPr/>
        </p:nvSpPr>
        <p:spPr>
          <a:xfrm>
            <a:off x="457200" y="1628800"/>
            <a:ext cx="8228520" cy="4478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3200" strike="noStrike" dirty="0">
                <a:solidFill>
                  <a:srgbClr val="000000"/>
                </a:solidFill>
                <a:latin typeface="Arial"/>
                <a:ea typeface="Arial"/>
              </a:rPr>
              <a:t>Η διαφορά μεταξύ εισόδου και εξόδου σε έναν </a:t>
            </a:r>
            <a:r>
              <a:rPr lang="el-GR" sz="3200" strike="noStrike" dirty="0" err="1" smtClean="0">
                <a:solidFill>
                  <a:srgbClr val="000000"/>
                </a:solidFill>
                <a:latin typeface="Arial"/>
                <a:ea typeface="Arial"/>
              </a:rPr>
              <a:t>κβαντιστή</a:t>
            </a:r>
            <a:r>
              <a:rPr lang="el-GR" sz="3200" dirty="0">
                <a:solidFill>
                  <a:srgbClr val="000000"/>
                </a:solidFill>
                <a:latin typeface="Arial"/>
                <a:ea typeface="Arial"/>
              </a:rPr>
              <a:t>: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347864" y="3212976"/>
          <a:ext cx="2184400" cy="436563"/>
        </p:xfrm>
        <a:graphic>
          <a:graphicData uri="http://schemas.openxmlformats.org/presentationml/2006/ole">
            <p:oleObj spid="_x0000_s2050" name="Equation" r:id="rId5" imgW="1148040" imgH="172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11308</TotalTime>
  <Words>842</Words>
  <Application>Microsoft Office PowerPoint</Application>
  <PresentationFormat>Προβολή στην οθόνη (4:3)</PresentationFormat>
  <Paragraphs>188</Paragraphs>
  <Slides>20</Slides>
  <Notes>18</Notes>
  <HiddenSlides>0</HiddenSlides>
  <MMClips>0</MMClips>
  <ScaleCrop>false</ScaleCrop>
  <HeadingPairs>
    <vt:vector size="6" baseType="variant">
      <vt:variant>
        <vt:lpstr>Θέμα</vt:lpstr>
      </vt:variant>
      <vt:variant>
        <vt:i4>4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20</vt:i4>
      </vt:variant>
    </vt:vector>
  </HeadingPairs>
  <TitlesOfParts>
    <vt:vector size="26" baseType="lpstr">
      <vt:lpstr>Office Theme</vt:lpstr>
      <vt:lpstr>Office Theme</vt:lpstr>
      <vt:lpstr>Office Theme</vt:lpstr>
      <vt:lpstr>Office Theme</vt:lpstr>
      <vt:lpstr>Microsoft Equation 3.0</vt:lpstr>
      <vt:lpstr>Equation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</vt:vector>
  </TitlesOfParts>
  <Company>Πανεπιστήμιο Πατρών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Ψηφιακές Επικοινωνίες Ι</dc:title>
  <dc:subject>Μορφοποίηση και Διαμόρφωση Βασικής Ζώνης</dc:subject>
  <dc:creator>Στυλιανάκης Βασίλης</dc:creator>
  <cp:keywords>σήμα ψηφιακές επικοινωνίες πομπός κανάλι δέκτης κωδικοποιητής κβαντισμός κωδικολέξη αναδίπλωση; δειγματοληψία; PAM</cp:keywords>
  <cp:lastModifiedBy>Stylianakis</cp:lastModifiedBy>
  <cp:revision>118</cp:revision>
  <dcterms:modified xsi:type="dcterms:W3CDTF">2015-09-09T18:34:43Z</dcterms:modified>
  <dc:language>en-GB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Πανεπιστήμιο Πατρών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Manager">
    <vt:lpwstr>Στυλιανάκης Βασίλης</vt:lpwstr>
  </property>
  <property fmtid="{D5CDD505-2E9C-101B-9397-08002B2CF9AE}" pid="9" name="Notes">
    <vt:i4>26</vt:i4>
  </property>
  <property fmtid="{D5CDD505-2E9C-101B-9397-08002B2CF9AE}" pid="10" name="PresentationFormat">
    <vt:lpwstr>On-screen Show (4:3)</vt:lpwstr>
  </property>
  <property fmtid="{D5CDD505-2E9C-101B-9397-08002B2CF9AE}" pid="11" name="ScaleCrop">
    <vt:bool>false</vt:bool>
  </property>
  <property fmtid="{D5CDD505-2E9C-101B-9397-08002B2CF9AE}" pid="12" name="ShareDoc">
    <vt:bool>false</vt:bool>
  </property>
  <property fmtid="{D5CDD505-2E9C-101B-9397-08002B2CF9AE}" pid="13" name="Slides">
    <vt:i4>28</vt:i4>
  </property>
</Properties>
</file>