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4"/>
  </p:notesMasterIdLst>
  <p:sldIdLst>
    <p:sldId id="295" r:id="rId2"/>
    <p:sldId id="306" r:id="rId3"/>
    <p:sldId id="307" r:id="rId4"/>
    <p:sldId id="308" r:id="rId5"/>
    <p:sldId id="278" r:id="rId6"/>
    <p:sldId id="388" r:id="rId7"/>
    <p:sldId id="390" r:id="rId8"/>
    <p:sldId id="391" r:id="rId9"/>
    <p:sldId id="392" r:id="rId10"/>
    <p:sldId id="277" r:id="rId11"/>
    <p:sldId id="380" r:id="rId12"/>
    <p:sldId id="381" r:id="rId13"/>
    <p:sldId id="382" r:id="rId14"/>
    <p:sldId id="383" r:id="rId15"/>
    <p:sldId id="384" r:id="rId16"/>
    <p:sldId id="385" r:id="rId17"/>
    <p:sldId id="386" r:id="rId18"/>
    <p:sldId id="387" r:id="rId19"/>
    <p:sldId id="389" r:id="rId20"/>
    <p:sldId id="322" r:id="rId21"/>
    <p:sldId id="303" r:id="rId22"/>
    <p:sldId id="302" r:id="rId23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863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06" autoAdjust="0"/>
    <p:restoredTop sz="92967" autoAdjust="0"/>
  </p:normalViewPr>
  <p:slideViewPr>
    <p:cSldViewPr>
      <p:cViewPr varScale="1">
        <p:scale>
          <a:sx n="108" d="100"/>
          <a:sy n="108" d="100"/>
        </p:scale>
        <p:origin x="1758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87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33DCEC-DEFB-416F-8CD6-BC43B84108AB}" type="datetimeFigureOut">
              <a:rPr lang="el-GR" smtClean="0"/>
              <a:pPr/>
              <a:t>8/9/2015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C81B88-1BEF-46FC-BC7E-BCE2DF1DB5E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714689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C81B88-1BEF-46FC-BC7E-BCE2DF1DB5E2}" type="slidenum">
              <a:rPr lang="el-GR" smtClean="0"/>
              <a:pPr/>
              <a:t>22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928484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CA33B-E27B-4438-85C6-59AA0F2DAA3A}" type="datetimeFigureOut">
              <a:rPr lang="el-GR" smtClean="0"/>
              <a:pPr/>
              <a:t>8/9/2015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94ADD-ABBF-42CB-90D1-1316C661A43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858583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CA33B-E27B-4438-85C6-59AA0F2DAA3A}" type="datetimeFigureOut">
              <a:rPr lang="el-GR" smtClean="0"/>
              <a:pPr/>
              <a:t>8/9/2015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94ADD-ABBF-42CB-90D1-1316C661A43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186812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CA33B-E27B-4438-85C6-59AA0F2DAA3A}" type="datetimeFigureOut">
              <a:rPr lang="el-GR" smtClean="0"/>
              <a:pPr/>
              <a:t>8/9/2015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94ADD-ABBF-42CB-90D1-1316C661A43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702237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CA33B-E27B-4438-85C6-59AA0F2DAA3A}" type="datetimeFigureOut">
              <a:rPr lang="el-GR" smtClean="0"/>
              <a:pPr/>
              <a:t>8/9/2015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94ADD-ABBF-42CB-90D1-1316C661A43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86119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CA33B-E27B-4438-85C6-59AA0F2DAA3A}" type="datetimeFigureOut">
              <a:rPr lang="el-GR" smtClean="0"/>
              <a:pPr/>
              <a:t>8/9/2015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94ADD-ABBF-42CB-90D1-1316C661A43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709423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CA33B-E27B-4438-85C6-59AA0F2DAA3A}" type="datetimeFigureOut">
              <a:rPr lang="el-GR" smtClean="0"/>
              <a:pPr/>
              <a:t>8/9/2015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94ADD-ABBF-42CB-90D1-1316C661A43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16071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CA33B-E27B-4438-85C6-59AA0F2DAA3A}" type="datetimeFigureOut">
              <a:rPr lang="el-GR" smtClean="0"/>
              <a:pPr/>
              <a:t>8/9/2015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94ADD-ABBF-42CB-90D1-1316C661A43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82591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CA33B-E27B-4438-85C6-59AA0F2DAA3A}" type="datetimeFigureOut">
              <a:rPr lang="el-GR" smtClean="0"/>
              <a:pPr/>
              <a:t>8/9/2015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94ADD-ABBF-42CB-90D1-1316C661A43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313628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CA33B-E27B-4438-85C6-59AA0F2DAA3A}" type="datetimeFigureOut">
              <a:rPr lang="el-GR" smtClean="0"/>
              <a:pPr/>
              <a:t>8/9/2015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94ADD-ABBF-42CB-90D1-1316C661A43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125577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CA33B-E27B-4438-85C6-59AA0F2DAA3A}" type="datetimeFigureOut">
              <a:rPr lang="el-GR" smtClean="0"/>
              <a:pPr/>
              <a:t>8/9/2015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94ADD-ABBF-42CB-90D1-1316C661A43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355081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CA33B-E27B-4438-85C6-59AA0F2DAA3A}" type="datetimeFigureOut">
              <a:rPr lang="el-GR" smtClean="0"/>
              <a:pPr/>
              <a:t>8/9/2015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94ADD-ABBF-42CB-90D1-1316C661A43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792424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20000"/>
                <a:lumOff val="80000"/>
              </a:schemeClr>
            </a:gs>
            <a:gs pos="50000">
              <a:schemeClr val="accent3">
                <a:lumMod val="40000"/>
                <a:lumOff val="60000"/>
              </a:schemeClr>
            </a:gs>
            <a:gs pos="100000">
              <a:schemeClr val="accent3">
                <a:lumMod val="40000"/>
                <a:lumOff val="60000"/>
              </a:schemeClr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ECA33B-E27B-4438-85C6-59AA0F2DAA3A}" type="datetimeFigureOut">
              <a:rPr lang="el-GR" smtClean="0"/>
              <a:pPr/>
              <a:t>8/9/2015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294ADD-ABBF-42CB-90D1-1316C661A43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38056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91305" y="1916832"/>
            <a:ext cx="8085151" cy="854968"/>
          </a:xfrm>
        </p:spPr>
        <p:txBody>
          <a:bodyPr>
            <a:normAutofit fontScale="90000"/>
          </a:bodyPr>
          <a:lstStyle/>
          <a:p>
            <a:pPr algn="ctr"/>
            <a:r>
              <a:rPr lang="el-GR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ΑΝΑΛΥΣΗ ΙΖΗΜΑΤΟΓΕΝΩΝ ΛΕΚΑΝΩΝ</a:t>
            </a:r>
            <a:endParaRPr lang="el-GR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251520" y="2996952"/>
            <a:ext cx="8640960" cy="2664296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el-GR" sz="35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Ενότητα 7</a:t>
            </a:r>
            <a:r>
              <a:rPr lang="el-GR" sz="35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r>
              <a:rPr lang="el-GR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l-GR" sz="35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Στρωματογραφία Λεκανών Ι</a:t>
            </a:r>
            <a:r>
              <a:rPr lang="en-GB" sz="35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</a:t>
            </a:r>
            <a:endParaRPr lang="el-GR" sz="35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buNone/>
            </a:pPr>
            <a:endParaRPr lang="el-GR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buNone/>
            </a:pPr>
            <a:r>
              <a:rPr lang="el-G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Αβραάμ </a:t>
            </a:r>
            <a:r>
              <a:rPr lang="el-GR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Ζεληλίδης</a:t>
            </a:r>
            <a:r>
              <a:rPr lang="el-G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Καθηγητής</a:t>
            </a:r>
          </a:p>
          <a:p>
            <a:pPr algn="ctr">
              <a:buNone/>
            </a:pPr>
            <a:r>
              <a:rPr lang="el-GR" sz="3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Σχολή Θετικών Επιστημών</a:t>
            </a:r>
          </a:p>
          <a:p>
            <a:pPr algn="ctr">
              <a:buNone/>
            </a:pPr>
            <a:r>
              <a:rPr lang="el-G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Τμήμα Γεωλογίας</a:t>
            </a:r>
          </a:p>
          <a:p>
            <a:pPr>
              <a:buNone/>
            </a:pPr>
            <a:endParaRPr lang="el-GR" dirty="0"/>
          </a:p>
        </p:txBody>
      </p:sp>
      <p:pic>
        <p:nvPicPr>
          <p:cNvPr id="6" name="Εικόνα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506460"/>
            <a:ext cx="4514857" cy="935086"/>
          </a:xfrm>
          <a:prstGeom prst="rect">
            <a:avLst/>
          </a:prstGeom>
        </p:spPr>
      </p:pic>
      <p:pic>
        <p:nvPicPr>
          <p:cNvPr id="7" name="Εικόνα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305" y="279862"/>
            <a:ext cx="3692664" cy="1388283"/>
          </a:xfrm>
          <a:prstGeom prst="rect">
            <a:avLst/>
          </a:prstGeom>
        </p:spPr>
      </p:pic>
      <p:pic>
        <p:nvPicPr>
          <p:cNvPr id="8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912" y="5715495"/>
            <a:ext cx="4310289" cy="1025873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9592" y="5859735"/>
            <a:ext cx="2314575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- Τίτλος"/>
          <p:cNvSpPr>
            <a:spLocks noGrp="1"/>
          </p:cNvSpPr>
          <p:nvPr>
            <p:ph type="title"/>
          </p:nvPr>
        </p:nvSpPr>
        <p:spPr>
          <a:xfrm>
            <a:off x="1115616" y="404664"/>
            <a:ext cx="6912767" cy="576064"/>
          </a:xfrm>
        </p:spPr>
        <p:txBody>
          <a:bodyPr>
            <a:noAutofit/>
          </a:bodyPr>
          <a:lstStyle/>
          <a:p>
            <a:r>
              <a:rPr lang="el-GR" sz="5400" b="1" baseline="30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ΕΠΙΠΕΔΟ ΒΑΣΗΣ</a:t>
            </a:r>
            <a:endParaRPr lang="el-GR" sz="5400" b="1" baseline="30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4289" y="951110"/>
            <a:ext cx="835292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Ως </a:t>
            </a:r>
            <a:r>
              <a:rPr lang="el-GR" sz="3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επίπεδο βάσης </a:t>
            </a:r>
            <a:r>
              <a:rPr lang="el-GR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θεωρείται η επιφάνεια εκείνη στην οποία απολήγουν οι διεργασίες τόσο της διάβρωσης όσο και της απόθεσης – συσσώρευσης ιζημάτων. </a:t>
            </a:r>
          </a:p>
          <a:p>
            <a:pPr algn="just"/>
            <a:endParaRPr lang="el-GR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l-GR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Ο ‘’χώρος’’ που παρέχεται στα ιζήματα (</a:t>
            </a:r>
            <a:r>
              <a:rPr lang="en-GB" sz="32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accomondation</a:t>
            </a:r>
            <a:r>
              <a:rPr lang="en-GB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</a:t>
            </a:r>
            <a:r>
              <a:rPr lang="el-GR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ελέγχεται κυρίως από τις ευστατικές κινήσεις, το βάθος της θάλασσας και την </a:t>
            </a:r>
            <a:r>
              <a:rPr lang="el-GR" sz="3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σχετική θέση της θάλασσας </a:t>
            </a:r>
            <a:r>
              <a:rPr lang="el-GR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με ένα σημείο αναφοράς.</a:t>
            </a:r>
            <a:r>
              <a:rPr lang="el-GR" sz="3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- Τίτλος"/>
          <p:cNvSpPr>
            <a:spLocks noGrp="1"/>
          </p:cNvSpPr>
          <p:nvPr>
            <p:ph type="title"/>
          </p:nvPr>
        </p:nvSpPr>
        <p:spPr>
          <a:xfrm>
            <a:off x="1115616" y="404664"/>
            <a:ext cx="6912767" cy="576064"/>
          </a:xfrm>
        </p:spPr>
        <p:txBody>
          <a:bodyPr>
            <a:noAutofit/>
          </a:bodyPr>
          <a:lstStyle/>
          <a:p>
            <a:r>
              <a:rPr lang="el-GR" sz="5400" b="1" baseline="30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ΕΠΙΠΕΔΟ ΒΑΣΗΣ</a:t>
            </a:r>
            <a:endParaRPr lang="el-GR" sz="5400" b="1" baseline="30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340768"/>
            <a:ext cx="7920880" cy="4794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9204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- Τίτλος"/>
          <p:cNvSpPr>
            <a:spLocks noGrp="1"/>
          </p:cNvSpPr>
          <p:nvPr>
            <p:ph type="title"/>
          </p:nvPr>
        </p:nvSpPr>
        <p:spPr>
          <a:xfrm>
            <a:off x="1115616" y="404664"/>
            <a:ext cx="6912767" cy="576064"/>
          </a:xfrm>
        </p:spPr>
        <p:txBody>
          <a:bodyPr>
            <a:noAutofit/>
          </a:bodyPr>
          <a:lstStyle/>
          <a:p>
            <a:r>
              <a:rPr lang="el-GR" sz="5400" b="1" baseline="30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ΕΠΙΠΕΔΟ ΒΑΣΗΣ</a:t>
            </a:r>
            <a:endParaRPr lang="el-GR" sz="5400" b="1" baseline="30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4289" y="951110"/>
            <a:ext cx="835292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Τα επίπεδα αναφοράς μελετώνται για να προσδιορίζεται η ανύψωση ή υποβύθιση (συνυπολογίζοντας και την υποβύθιση από υπερκείμενα φορτία) συγκριτικά με το κέντρο της Γης.</a:t>
            </a:r>
          </a:p>
          <a:p>
            <a:pPr algn="just"/>
            <a:endParaRPr lang="el-GR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l-GR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Η βασική υπό μελέτη ‘’απόσταση’’ αφορά στο επίπεδο αυτό και την στάθμη της θάλασσας. </a:t>
            </a:r>
          </a:p>
        </p:txBody>
      </p:sp>
    </p:spTree>
    <p:extLst>
      <p:ext uri="{BB962C8B-B14F-4D97-AF65-F5344CB8AC3E}">
        <p14:creationId xmlns:p14="http://schemas.microsoft.com/office/powerpoint/2010/main" val="3098452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- Τίτλος"/>
          <p:cNvSpPr>
            <a:spLocks noGrp="1"/>
          </p:cNvSpPr>
          <p:nvPr>
            <p:ph type="title"/>
          </p:nvPr>
        </p:nvSpPr>
        <p:spPr>
          <a:xfrm>
            <a:off x="1115616" y="404664"/>
            <a:ext cx="6912767" cy="576064"/>
          </a:xfrm>
        </p:spPr>
        <p:txBody>
          <a:bodyPr>
            <a:noAutofit/>
          </a:bodyPr>
          <a:lstStyle/>
          <a:p>
            <a:r>
              <a:rPr lang="el-GR" sz="5400" b="1" baseline="30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ΜΕΤΑΒΟΛΕΣ</a:t>
            </a:r>
            <a:endParaRPr lang="el-GR" sz="5400" b="1" baseline="30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4289" y="951110"/>
            <a:ext cx="835292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Οι ακτές μπορεί να υφίστανται σημαντικές μεταβολές, είτε με υποχώρηση της ακτογραμμής (</a:t>
            </a:r>
            <a:r>
              <a:rPr lang="en-GB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regression) </a:t>
            </a:r>
            <a:r>
              <a:rPr lang="el-GR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είτε με υποχώρηση της χέρσου (</a:t>
            </a:r>
            <a:r>
              <a:rPr lang="en-GB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transgression). </a:t>
            </a:r>
            <a:endParaRPr lang="el-GR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el-GR" sz="3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l-GR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Η επέλαση της χέρσου από την συσσώρευση των αποθέσεων (</a:t>
            </a:r>
            <a:r>
              <a:rPr lang="en-GB" sz="32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progradation</a:t>
            </a:r>
            <a:r>
              <a:rPr lang="en-GB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</a:t>
            </a:r>
            <a:r>
              <a:rPr lang="el-GR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προκαλεί επίσης υποχώρηση της ακτογραμμής. </a:t>
            </a:r>
          </a:p>
          <a:p>
            <a:pPr algn="just"/>
            <a:endParaRPr lang="el-GR" sz="3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l-GR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Ρήχευση – βάθυνση περιβαλλόντων! </a:t>
            </a:r>
          </a:p>
        </p:txBody>
      </p:sp>
    </p:spTree>
    <p:extLst>
      <p:ext uri="{BB962C8B-B14F-4D97-AF65-F5344CB8AC3E}">
        <p14:creationId xmlns:p14="http://schemas.microsoft.com/office/powerpoint/2010/main" val="3685575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- Τίτλος"/>
          <p:cNvSpPr>
            <a:spLocks noGrp="1"/>
          </p:cNvSpPr>
          <p:nvPr>
            <p:ph type="title"/>
          </p:nvPr>
        </p:nvSpPr>
        <p:spPr>
          <a:xfrm>
            <a:off x="1115616" y="404664"/>
            <a:ext cx="6912767" cy="576064"/>
          </a:xfrm>
        </p:spPr>
        <p:txBody>
          <a:bodyPr>
            <a:noAutofit/>
          </a:bodyPr>
          <a:lstStyle/>
          <a:p>
            <a:r>
              <a:rPr lang="el-GR" sz="5400" b="1" baseline="30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ΜΕΤΑΒΟΛΕΣ</a:t>
            </a:r>
            <a:endParaRPr lang="el-GR" sz="5400" b="1" baseline="30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4289" y="951110"/>
            <a:ext cx="835292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Οι μεταβολές αυτές ελέγχονται από αλλαγές στο επίπεδο </a:t>
            </a:r>
            <a:r>
              <a:rPr lang="el-GR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βάσης </a:t>
            </a:r>
            <a:r>
              <a:rPr lang="el-GR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και από τους ρυθμούς της ιζηματογένεσης στις ακτογραμμές. </a:t>
            </a:r>
          </a:p>
          <a:p>
            <a:pPr algn="just"/>
            <a:endParaRPr lang="el-GR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l-GR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Όταν ο ρυθμός ιζηματογένεσης είναι χαμηλότερος της βάθυνσης έχουμε υποχώρηση της ακτογραμμής. </a:t>
            </a:r>
          </a:p>
        </p:txBody>
      </p:sp>
    </p:spTree>
    <p:extLst>
      <p:ext uri="{BB962C8B-B14F-4D97-AF65-F5344CB8AC3E}">
        <p14:creationId xmlns:p14="http://schemas.microsoft.com/office/powerpoint/2010/main" val="3902048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- Τίτλος"/>
          <p:cNvSpPr>
            <a:spLocks noGrp="1"/>
          </p:cNvSpPr>
          <p:nvPr>
            <p:ph type="title"/>
          </p:nvPr>
        </p:nvSpPr>
        <p:spPr>
          <a:xfrm>
            <a:off x="1115616" y="404664"/>
            <a:ext cx="6912767" cy="576064"/>
          </a:xfrm>
        </p:spPr>
        <p:txBody>
          <a:bodyPr>
            <a:noAutofit/>
          </a:bodyPr>
          <a:lstStyle/>
          <a:p>
            <a:r>
              <a:rPr lang="el-GR" sz="5400" b="1" baseline="30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ΜΕΤΑΒΟΛΕΣ</a:t>
            </a:r>
            <a:endParaRPr lang="el-GR" sz="5400" b="1" baseline="30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66" y="1196752"/>
            <a:ext cx="835292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Οι μεταβολές ‘’καταγράφονται’’ στην στρωματογραφία μιας λεκάνης, καθώς διατηρούνται στρώματα ανάλογα για κάθε περιβάλλον. 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779167"/>
            <a:ext cx="5750198" cy="3404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3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- Τίτλος"/>
          <p:cNvSpPr>
            <a:spLocks noGrp="1"/>
          </p:cNvSpPr>
          <p:nvPr>
            <p:ph type="title"/>
          </p:nvPr>
        </p:nvSpPr>
        <p:spPr>
          <a:xfrm>
            <a:off x="1115616" y="404664"/>
            <a:ext cx="6912767" cy="576064"/>
          </a:xfrm>
        </p:spPr>
        <p:txBody>
          <a:bodyPr>
            <a:noAutofit/>
          </a:bodyPr>
          <a:lstStyle/>
          <a:p>
            <a:r>
              <a:rPr lang="el-GR" sz="5400" b="1" baseline="30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ΜΕΤΑΒΟΛΕΣ</a:t>
            </a:r>
            <a:endParaRPr lang="el-GR" sz="5400" b="1" baseline="30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66" y="1196752"/>
            <a:ext cx="8352928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Ο ρυθμός διάβρωσης και η ενέργεια των κυμάτων (κλίμα) επίσης ελέγχουν τις μεταβολές στη στάθμη της θάλασσας και ‘’καταγράφονται’’ στην ιστορία της λεκάνης με χαρακτηριστικές αποθέσεις. </a:t>
            </a:r>
          </a:p>
          <a:p>
            <a:pPr algn="just"/>
            <a:endParaRPr lang="el-GR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l-GR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Χαρακτηριστικό γνώρισμα των μεταβολών αυτών είναι </a:t>
            </a:r>
            <a:r>
              <a:rPr lang="el-GR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οι </a:t>
            </a:r>
            <a:r>
              <a:rPr lang="el-GR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διαβρωσιγενείς </a:t>
            </a:r>
            <a:r>
              <a:rPr lang="el-GR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επιφάνειες - ασυνέχειες </a:t>
            </a:r>
            <a:r>
              <a:rPr lang="el-GR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μεταξύ των στρωμάτων. </a:t>
            </a:r>
          </a:p>
          <a:p>
            <a:pPr algn="just"/>
            <a:endParaRPr lang="el-GR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l-GR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Αυτές οι επιφάνειες ορίζουν το ‘’τέλος’’ της θαλάσσιας ιζηματογένεσης και </a:t>
            </a:r>
            <a:r>
              <a:rPr lang="el-GR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άνωθέν </a:t>
            </a:r>
            <a:r>
              <a:rPr lang="el-GR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της απαντούν χερσαίες αποθέσεις. </a:t>
            </a:r>
          </a:p>
          <a:p>
            <a:pPr algn="just"/>
            <a:endParaRPr lang="el-GR" sz="28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925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- Τίτλος"/>
          <p:cNvSpPr>
            <a:spLocks noGrp="1"/>
          </p:cNvSpPr>
          <p:nvPr>
            <p:ph type="title"/>
          </p:nvPr>
        </p:nvSpPr>
        <p:spPr>
          <a:xfrm>
            <a:off x="1115616" y="404664"/>
            <a:ext cx="6912767" cy="576064"/>
          </a:xfrm>
        </p:spPr>
        <p:txBody>
          <a:bodyPr>
            <a:noAutofit/>
          </a:bodyPr>
          <a:lstStyle/>
          <a:p>
            <a:r>
              <a:rPr lang="el-GR" sz="5400" b="1" baseline="30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ΜΕΤΑΒΟΛΕΣ</a:t>
            </a:r>
            <a:endParaRPr lang="el-GR" sz="5400" b="1" baseline="30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052736"/>
            <a:ext cx="8370547" cy="4698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5124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- Τίτλος"/>
          <p:cNvSpPr>
            <a:spLocks noGrp="1"/>
          </p:cNvSpPr>
          <p:nvPr>
            <p:ph type="title"/>
          </p:nvPr>
        </p:nvSpPr>
        <p:spPr>
          <a:xfrm>
            <a:off x="1115616" y="404664"/>
            <a:ext cx="6912767" cy="576064"/>
          </a:xfrm>
        </p:spPr>
        <p:txBody>
          <a:bodyPr>
            <a:noAutofit/>
          </a:bodyPr>
          <a:lstStyle/>
          <a:p>
            <a:r>
              <a:rPr lang="el-GR" sz="5400" b="1" baseline="30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ΜΕΤΑΒΟΛΕΣ</a:t>
            </a:r>
            <a:endParaRPr lang="el-GR" sz="5400" b="1" baseline="30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66" y="1196752"/>
            <a:ext cx="8352928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Στα μεγαλύτερα βάθη, οι μεταβολές αποτυπώνονται με διαβαθμίσεις στα κοκκομετρικά μεγέθη: </a:t>
            </a:r>
          </a:p>
          <a:p>
            <a:pPr algn="just"/>
            <a:endParaRPr lang="el-GR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l-GR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Στρώματα με αύξηση ή μείωση του κοκκομετρικού μεγέθους προς τα πάνω </a:t>
            </a:r>
            <a:r>
              <a:rPr lang="el-GR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en-GB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coarsening</a:t>
            </a:r>
            <a:r>
              <a:rPr lang="el-GR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</a:t>
            </a:r>
            <a:r>
              <a:rPr lang="en-US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fining</a:t>
            </a:r>
            <a:r>
              <a:rPr lang="en-GB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upwards) </a:t>
            </a:r>
            <a:r>
              <a:rPr lang="el-GR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είναι ‘’μάρτυρες’’ μεταβολών. </a:t>
            </a:r>
          </a:p>
          <a:p>
            <a:pPr algn="just"/>
            <a:endParaRPr lang="el-GR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l-GR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Η επέλαση της χέρσου εκφράζεται με αύξηση του κοκκομετρικού μεγέθος προς τα πάνω (και αντιστρόφως). </a:t>
            </a:r>
          </a:p>
          <a:p>
            <a:pPr algn="just"/>
            <a:endParaRPr lang="el-GR" sz="28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5000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- Τίτλος"/>
          <p:cNvSpPr>
            <a:spLocks noGrp="1"/>
          </p:cNvSpPr>
          <p:nvPr>
            <p:ph type="title"/>
          </p:nvPr>
        </p:nvSpPr>
        <p:spPr>
          <a:xfrm>
            <a:off x="1115616" y="404664"/>
            <a:ext cx="6912767" cy="576064"/>
          </a:xfrm>
        </p:spPr>
        <p:txBody>
          <a:bodyPr>
            <a:noAutofit/>
          </a:bodyPr>
          <a:lstStyle/>
          <a:p>
            <a:r>
              <a:rPr lang="el-GR" sz="5400" b="1" baseline="30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ΜΕΤΑΒΟΛΕΣ</a:t>
            </a:r>
            <a:endParaRPr lang="el-GR" sz="5400" b="1" baseline="30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66" y="1196752"/>
            <a:ext cx="8352928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Στα μεγαλύτερα βάθη, οι μεταβολές αποτυπώνονται με διαβαθμίσεις στα κοκκομετρικά μεγέθη: </a:t>
            </a:r>
          </a:p>
          <a:p>
            <a:pPr algn="just"/>
            <a:endParaRPr lang="el-GR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l-GR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Στρώματα με αύξηση ή μείωση του κοκκομετρικού μεγέθους προς τα πάνω (</a:t>
            </a:r>
            <a:r>
              <a:rPr lang="en-GB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fining/coarsening upwards) </a:t>
            </a:r>
            <a:r>
              <a:rPr lang="el-GR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είναι ‘’μάρτυρες’’ μεταβολών. </a:t>
            </a:r>
          </a:p>
          <a:p>
            <a:pPr algn="just"/>
            <a:endParaRPr lang="el-GR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l-GR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Η επέλαση της χέρσου εκφράζεται με αύξηση του κοκκομετρικού μεγέθος προς τα πάνω (και αντιστρόφως). </a:t>
            </a:r>
          </a:p>
          <a:p>
            <a:pPr algn="just"/>
            <a:endParaRPr lang="el-GR" sz="28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0652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Τίτλος 1"/>
          <p:cNvSpPr txBox="1">
            <a:spLocks noGrp="1"/>
          </p:cNvSpPr>
          <p:nvPr>
            <p:ph type="title"/>
          </p:nvPr>
        </p:nvSpPr>
        <p:spPr bwMode="auto">
          <a:xfrm>
            <a:off x="526698" y="0"/>
            <a:ext cx="8229600" cy="908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l-GR" altLang="el-GR" sz="4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Άδειες Χρήσης</a:t>
            </a:r>
          </a:p>
        </p:txBody>
      </p:sp>
      <p:sp>
        <p:nvSpPr>
          <p:cNvPr id="11" name="3 - Ορθογώνιο"/>
          <p:cNvSpPr>
            <a:spLocks noChangeArrowheads="1"/>
          </p:cNvSpPr>
          <p:nvPr/>
        </p:nvSpPr>
        <p:spPr bwMode="auto">
          <a:xfrm>
            <a:off x="71438" y="908720"/>
            <a:ext cx="9072562" cy="155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l-GR" sz="19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Το παρόν υλικό διατίθεται με τους όρους της άδειας χρήσης </a:t>
            </a:r>
            <a:r>
              <a:rPr lang="el-GR" sz="19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Creative</a:t>
            </a:r>
            <a:r>
              <a:rPr lang="el-GR" sz="19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l-GR" sz="19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Commons</a:t>
            </a:r>
            <a:r>
              <a:rPr lang="el-GR" sz="19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Αναφορά, Μη Εμπορική Χρήση, Μη παράγωγα έργα 4.0 [1] ή μεταγενέστερη, Διεθνής Έκδοση. Εξαιρούνται τα αυτοτελή έργα τρίτων π.χ. φωτογραφίες, διαγράμματα </a:t>
            </a:r>
            <a:r>
              <a:rPr lang="el-GR" sz="19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κ.λ.π</a:t>
            </a:r>
            <a:r>
              <a:rPr lang="el-GR" sz="19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., τα οποία εμπεριέχονται σε αυτό και τα οποία αναφέρονται μαζί με τους όρους χρήσης τους στο «Σημείωμα Χρήσης Έργων Τρίτων». </a:t>
            </a:r>
          </a:p>
        </p:txBody>
      </p:sp>
      <p:pic>
        <p:nvPicPr>
          <p:cNvPr id="12" name="Picture 6" descr="http://mirrors.creativecommons.org/presskit/buttons/88x31/png/by-nc-nd.eu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51994" y="2462882"/>
            <a:ext cx="271145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Ορθογώνιο 7"/>
          <p:cNvSpPr>
            <a:spLocks noChangeArrowheads="1"/>
          </p:cNvSpPr>
          <p:nvPr/>
        </p:nvSpPr>
        <p:spPr bwMode="auto">
          <a:xfrm>
            <a:off x="0" y="3450431"/>
            <a:ext cx="9144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[1] http://creativecommons.org/licenses/by-nc-nd/4.0/ </a:t>
            </a:r>
            <a:endParaRPr lang="el-GR" sz="18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8 - Ορθογώνιο"/>
          <p:cNvSpPr>
            <a:spLocks noChangeArrowheads="1"/>
          </p:cNvSpPr>
          <p:nvPr/>
        </p:nvSpPr>
        <p:spPr bwMode="auto">
          <a:xfrm>
            <a:off x="108012" y="4005064"/>
            <a:ext cx="8927975" cy="272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l-GR" sz="19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Σύμφωνα με αυτήν την άδεια ο δικαιούχος σας δίνει το δικαίωμα να:</a:t>
            </a:r>
          </a:p>
          <a:p>
            <a:pPr algn="just"/>
            <a:r>
              <a:rPr lang="el-GR" sz="19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Μοιραστείτε</a:t>
            </a:r>
            <a:r>
              <a:rPr lang="el-GR" sz="19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— αντιγράψετε και αναδιανέμετε το υλικό</a:t>
            </a:r>
          </a:p>
          <a:p>
            <a:pPr algn="just"/>
            <a:r>
              <a:rPr lang="el-GR" sz="19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Υπό τους ακόλουθους όρους:</a:t>
            </a:r>
          </a:p>
          <a:p>
            <a:pPr algn="just"/>
            <a:r>
              <a:rPr lang="el-GR" sz="19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Αναφορά Δημιουργού</a:t>
            </a:r>
            <a:r>
              <a:rPr lang="el-GR" sz="19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— Θα πρέπει να καταχωρίσετε αναφορά στο δημιουργό, με σύνδεσμο της άδειας</a:t>
            </a:r>
          </a:p>
          <a:p>
            <a:pPr algn="just"/>
            <a:r>
              <a:rPr lang="el-GR" sz="19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Μη εμπορική χρήση</a:t>
            </a:r>
            <a:r>
              <a:rPr lang="el-GR" sz="19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— Δεν μπορείτε να χρησιμοποιήσετε το υλικό για εμπορικούς σκοπούς</a:t>
            </a:r>
          </a:p>
          <a:p>
            <a:pPr algn="just"/>
            <a:r>
              <a:rPr lang="el-GR" sz="19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Μη παράγωγα έργα</a:t>
            </a:r>
            <a:r>
              <a:rPr lang="el-GR" sz="19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— Μπορείτε να αναδιανείμετε το υλικό ως έχει, χωρίς να προβείτε σε αλλαγές (ανάμιξη, τροποποίηση)</a:t>
            </a:r>
            <a:endParaRPr lang="el-GR" sz="1900" b="1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0138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- Τίτλος"/>
          <p:cNvSpPr>
            <a:spLocks noGrp="1"/>
          </p:cNvSpPr>
          <p:nvPr>
            <p:ph type="title"/>
          </p:nvPr>
        </p:nvSpPr>
        <p:spPr>
          <a:xfrm>
            <a:off x="1547664" y="549275"/>
            <a:ext cx="6480719" cy="793750"/>
          </a:xfrm>
        </p:spPr>
        <p:txBody>
          <a:bodyPr>
            <a:normAutofit/>
          </a:bodyPr>
          <a:lstStyle/>
          <a:p>
            <a:r>
              <a:rPr lang="el-GR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Σημείωμα Αναφοράς</a:t>
            </a:r>
          </a:p>
        </p:txBody>
      </p:sp>
      <p:sp>
        <p:nvSpPr>
          <p:cNvPr id="6" name="2 - Θέση περιεχομένου"/>
          <p:cNvSpPr>
            <a:spLocks noGrp="1"/>
          </p:cNvSpPr>
          <p:nvPr>
            <p:ph idx="1"/>
          </p:nvPr>
        </p:nvSpPr>
        <p:spPr>
          <a:xfrm>
            <a:off x="468313" y="2492375"/>
            <a:ext cx="8229600" cy="2520950"/>
          </a:xfrm>
        </p:spPr>
        <p:txBody>
          <a:bodyPr>
            <a:normAutofit/>
          </a:bodyPr>
          <a:lstStyle/>
          <a:p>
            <a:pPr>
              <a:buFont typeface="Arial" charset="0"/>
              <a:buNone/>
            </a:pPr>
            <a:r>
              <a:rPr lang="el-GR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	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Copyright, </a:t>
            </a:r>
            <a:r>
              <a:rPr lang="el-GR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Πανεπιστήμιο Πατρών, Αβραάμ Ζεληλίδης. «Ανάλυση Ιζηματογενών Λεκανών». Έκδοση: 1.0. Πάτρα 2015. </a:t>
            </a:r>
            <a:r>
              <a:rPr lang="el-GR" altLang="el-GR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Διαθέσιμο από τη δικτυακή διεύθυνση: </a:t>
            </a:r>
            <a:r>
              <a:rPr lang="en-US" altLang="el-GR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https://eclass.upatras.gr/courses/GEO355</a:t>
            </a:r>
            <a:endParaRPr lang="el-GR" sz="28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Font typeface="Arial" charset="0"/>
              <a:buNone/>
            </a:pPr>
            <a:endParaRPr lang="el-GR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1408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75556" y="474408"/>
            <a:ext cx="7992888" cy="794352"/>
          </a:xfrm>
        </p:spPr>
        <p:txBody>
          <a:bodyPr>
            <a:normAutofit/>
          </a:bodyPr>
          <a:lstStyle/>
          <a:p>
            <a:r>
              <a:rPr lang="el-GR" sz="4400" b="1" dirty="0" smtClean="0"/>
              <a:t>Σημείωμα Χρήσης Έργων Τρίτων</a:t>
            </a:r>
            <a:endParaRPr lang="el-GR" sz="4400" b="1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67544" y="2060848"/>
            <a:ext cx="8568952" cy="2861672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l-G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Το υλικό της παρουσίασης προέρχεται από:</a:t>
            </a:r>
          </a:p>
          <a:p>
            <a:pPr>
              <a:buNone/>
            </a:pPr>
            <a:endParaRPr lang="el-GR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l-GR" sz="2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Τις σημειώσεις από τις παρουσιάσεις του Καθηγητή  του Τμήματος Γεωλογίας </a:t>
            </a:r>
            <a:r>
              <a:rPr lang="el-GR" sz="26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Αβράαμ</a:t>
            </a:r>
            <a:r>
              <a:rPr lang="el-GR" sz="2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l-GR" sz="26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Ζεληλίδη</a:t>
            </a:r>
            <a:r>
              <a:rPr lang="el-GR" sz="2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algn="just"/>
            <a:r>
              <a:rPr lang="el-GR" sz="2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Το φωτογραφικό αρχείο του εργαστηρίου </a:t>
            </a:r>
            <a:r>
              <a:rPr lang="el-GR" sz="26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Ιζηματολογίας</a:t>
            </a:r>
            <a:r>
              <a:rPr lang="el-GR" sz="2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Πανεπιστημίου Πατρών</a:t>
            </a:r>
          </a:p>
          <a:p>
            <a:pPr algn="just"/>
            <a:r>
              <a:rPr lang="el-GR" sz="2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Χάρτες και γραφήματα από το αρχείο του εργαστηρίου </a:t>
            </a:r>
            <a:r>
              <a:rPr lang="el-GR" sz="26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Ιζηματολογίας</a:t>
            </a:r>
            <a:r>
              <a:rPr lang="el-GR" sz="2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Πανεπιστημίου Πατρών</a:t>
            </a:r>
          </a:p>
          <a:p>
            <a:pPr>
              <a:buNone/>
            </a:pPr>
            <a:endParaRPr lang="el-GR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None/>
            </a:pPr>
            <a:r>
              <a:rPr lang="el-G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endParaRPr lang="el-GR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9523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334580" y="2420888"/>
            <a:ext cx="4474840" cy="938368"/>
          </a:xfrm>
        </p:spPr>
        <p:txBody>
          <a:bodyPr>
            <a:normAutofit fontScale="90000"/>
          </a:bodyPr>
          <a:lstStyle/>
          <a:p>
            <a:pPr algn="ctr"/>
            <a:r>
              <a:rPr lang="el-GR" sz="4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Τέλος Ενότητας</a:t>
            </a:r>
            <a:endParaRPr lang="el-GR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05297" y="5733256"/>
            <a:ext cx="2314575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3928" y="5589240"/>
            <a:ext cx="4310289" cy="10258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Τίτλος 1"/>
          <p:cNvSpPr>
            <a:spLocks noGrp="1"/>
          </p:cNvSpPr>
          <p:nvPr>
            <p:ph type="title"/>
          </p:nvPr>
        </p:nvSpPr>
        <p:spPr>
          <a:xfrm>
            <a:off x="2447764" y="404664"/>
            <a:ext cx="5004556" cy="794352"/>
          </a:xfrm>
        </p:spPr>
        <p:txBody>
          <a:bodyPr>
            <a:normAutofit/>
          </a:bodyPr>
          <a:lstStyle/>
          <a:p>
            <a:pPr algn="l"/>
            <a:r>
              <a:rPr lang="el-GR" sz="4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Χρηματοδότηση</a:t>
            </a:r>
            <a:endParaRPr lang="el-GR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Θέση περιεχομένου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3600400"/>
          </a:xfrm>
        </p:spPr>
        <p:txBody>
          <a:bodyPr>
            <a:normAutofit/>
          </a:bodyPr>
          <a:lstStyle/>
          <a:p>
            <a:pPr algn="just"/>
            <a:r>
              <a:rPr lang="el-GR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Το παρόν εκπαιδευτικό υλικό έχει αναπτυχθεί στα πλαίσια του εκπαιδευτικού έργου του διδάσκοντα.</a:t>
            </a: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l-GR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Το έργο «</a:t>
            </a:r>
            <a:r>
              <a:rPr lang="el-GR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Ανοικτά Ακαδημαϊκά Μαθήματα στο Πανεπιστήμιο Πατρών</a:t>
            </a:r>
            <a:r>
              <a:rPr lang="el-GR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 έχει χρηματοδοτήσει μόνο τη αναδιαμόρφωση του εκπαιδευτικού υλικού. </a:t>
            </a:r>
          </a:p>
          <a:p>
            <a:pPr algn="just"/>
            <a:r>
              <a:rPr lang="el-GR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  <a:p>
            <a:pPr algn="just"/>
            <a:endParaRPr lang="el-GR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4320" y="5055064"/>
            <a:ext cx="6480048" cy="15422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45346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237135" y="2744539"/>
            <a:ext cx="975161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4400" b="1" spc="-15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ΑΝΑΛΥΣΗ ΙΖΗΜΑΤΟΓΕΝΩΝ ΛΕΚΑΝΩΝ</a:t>
            </a:r>
            <a:endParaRPr lang="el-GR" sz="4400" b="1" spc="-150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07902" y="2344429"/>
            <a:ext cx="22284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sz="2000" b="1" i="1" spc="-15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Αβραάμ </a:t>
            </a:r>
            <a:r>
              <a:rPr lang="el-GR" sz="2000" b="1" i="1" spc="-15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Ζεληλίδης</a:t>
            </a:r>
            <a:endParaRPr lang="el-GR" sz="2000" b="1" i="1" spc="-15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Snip Diagonal Corner Rectangle 1"/>
          <p:cNvSpPr/>
          <p:nvPr/>
        </p:nvSpPr>
        <p:spPr>
          <a:xfrm>
            <a:off x="3327374" y="5085184"/>
            <a:ext cx="5816626" cy="1152128"/>
          </a:xfrm>
          <a:prstGeom prst="snip2DiagRect">
            <a:avLst/>
          </a:prstGeom>
          <a:solidFill>
            <a:schemeClr val="accent3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6</a:t>
            </a:r>
            <a:r>
              <a:rPr lang="el-GR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. ΣΤΡΩΜΑΤΟΓΡΑΦΙΑ </a:t>
            </a:r>
            <a:r>
              <a:rPr lang="en-GB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IV</a:t>
            </a:r>
            <a:endParaRPr lang="en-GB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2892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- Τίτλος"/>
          <p:cNvSpPr>
            <a:spLocks noGrp="1"/>
          </p:cNvSpPr>
          <p:nvPr>
            <p:ph type="title"/>
          </p:nvPr>
        </p:nvSpPr>
        <p:spPr>
          <a:xfrm>
            <a:off x="1907704" y="476672"/>
            <a:ext cx="5688632" cy="794352"/>
          </a:xfrm>
        </p:spPr>
        <p:txBody>
          <a:bodyPr>
            <a:noAutofit/>
          </a:bodyPr>
          <a:lstStyle/>
          <a:p>
            <a:r>
              <a:rPr lang="el-GR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ΣΥΝΟΨΗ</a:t>
            </a:r>
            <a:endParaRPr lang="el-GR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528" y="1986829"/>
            <a:ext cx="83529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Θερμικές </a:t>
            </a:r>
            <a:r>
              <a:rPr lang="el-GR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μεταβολές</a:t>
            </a:r>
            <a:endParaRPr lang="el-GR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l-GR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Επίπεδο βάσης</a:t>
            </a:r>
            <a:endParaRPr lang="el-GR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l-GR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Επέλαση – Οπισθοχώρηση θάλασσας/χέρσου</a:t>
            </a:r>
          </a:p>
          <a:p>
            <a:pPr algn="just"/>
            <a:endParaRPr lang="el-GR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- Τίτλος"/>
          <p:cNvSpPr>
            <a:spLocks noGrp="1"/>
          </p:cNvSpPr>
          <p:nvPr>
            <p:ph type="title"/>
          </p:nvPr>
        </p:nvSpPr>
        <p:spPr>
          <a:xfrm>
            <a:off x="1115616" y="404664"/>
            <a:ext cx="6912767" cy="576064"/>
          </a:xfrm>
        </p:spPr>
        <p:txBody>
          <a:bodyPr>
            <a:noAutofit/>
          </a:bodyPr>
          <a:lstStyle/>
          <a:p>
            <a:r>
              <a:rPr lang="el-GR" sz="5400" b="1" baseline="30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ΘΕΡΜΙΚΗ ΩΡΙΜΟΤΗΤΑ</a:t>
            </a:r>
            <a:endParaRPr lang="el-GR" sz="5400" b="1" baseline="30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66" y="1196752"/>
            <a:ext cx="835292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Η θερμική ιστορία και ωρίμανση μιας λεκάνης εξαρτάται από από πολλούς παράγοντες: </a:t>
            </a:r>
          </a:p>
          <a:p>
            <a:pPr algn="just"/>
            <a:endParaRPr lang="el-GR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 algn="just">
              <a:buFont typeface="Arial" pitchFamily="34" charset="0"/>
              <a:buChar char="•"/>
            </a:pPr>
            <a:r>
              <a:rPr lang="el-GR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Η θερμική αγωγιμότητα των υλικών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el-GR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Η παραγωγή θερμότητας από ραδιενεργά υλικά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el-GR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Το βάθος (υποβύθιση)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el-GR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Μεταφορά θερμότητας από νερό 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el-GR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Επιφανειακές μεταβολές (ήσσονος σημασίας) </a:t>
            </a:r>
          </a:p>
          <a:p>
            <a:pPr algn="just"/>
            <a:r>
              <a:rPr lang="el-GR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algn="just"/>
            <a:endParaRPr lang="el-GR" sz="28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8899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- Τίτλος"/>
          <p:cNvSpPr>
            <a:spLocks noGrp="1"/>
          </p:cNvSpPr>
          <p:nvPr>
            <p:ph type="title"/>
          </p:nvPr>
        </p:nvSpPr>
        <p:spPr>
          <a:xfrm>
            <a:off x="1115616" y="404664"/>
            <a:ext cx="6912767" cy="576064"/>
          </a:xfrm>
        </p:spPr>
        <p:txBody>
          <a:bodyPr>
            <a:noAutofit/>
          </a:bodyPr>
          <a:lstStyle/>
          <a:p>
            <a:r>
              <a:rPr lang="el-GR" sz="5400" b="1" baseline="30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ΘΕΡΜΙΚΗ ΩΡΙΜΟΤΗΤΑ</a:t>
            </a:r>
            <a:endParaRPr lang="el-GR" sz="5400" b="1" baseline="30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66" y="1196752"/>
            <a:ext cx="8352928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Η θερμική ιστορία μιας λεκάνης έχει μεγάλη σημασία για την Γεωλογία Πετρελαίων, καθώς η γένεση του πετρελαίου είναι συνάρτηση της θερμοκρασίας και του χρόνου! </a:t>
            </a:r>
          </a:p>
          <a:p>
            <a:pPr algn="just"/>
            <a:endParaRPr lang="el-GR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l-GR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Ο δείκτης </a:t>
            </a:r>
            <a:r>
              <a:rPr lang="en-GB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 </a:t>
            </a:r>
            <a:r>
              <a:rPr lang="el-GR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χρησιμοποιείται για την έκφραση της θερμικής ωριμότητας μιας λεκάνης, ως η μέγιστη θερμοκρασία στην ιστορία των ιζημάτων μιας λεκάνης. </a:t>
            </a:r>
          </a:p>
          <a:p>
            <a:pPr algn="just"/>
            <a:r>
              <a:rPr lang="el-GR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algn="just"/>
            <a:endParaRPr lang="el-GR" sz="28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4133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- Τίτλος"/>
          <p:cNvSpPr>
            <a:spLocks noGrp="1"/>
          </p:cNvSpPr>
          <p:nvPr>
            <p:ph type="title"/>
          </p:nvPr>
        </p:nvSpPr>
        <p:spPr>
          <a:xfrm>
            <a:off x="1115616" y="404664"/>
            <a:ext cx="6912767" cy="576064"/>
          </a:xfrm>
        </p:spPr>
        <p:txBody>
          <a:bodyPr>
            <a:noAutofit/>
          </a:bodyPr>
          <a:lstStyle/>
          <a:p>
            <a:r>
              <a:rPr lang="el-GR" sz="5400" b="1" baseline="30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ΘΕΡΜΙΚΗ ΩΡΙΜΟΤΗΤΑ</a:t>
            </a:r>
            <a:endParaRPr lang="el-GR" sz="5400" b="1" baseline="30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66" y="1196752"/>
            <a:ext cx="835292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Λαμβάνουν χώρα δυο διεργασίες ταυτόχρονα: </a:t>
            </a:r>
          </a:p>
          <a:p>
            <a:pPr algn="just"/>
            <a:endParaRPr lang="el-GR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l-GR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Η αρχική μεταφορά θερμότητας μειώνεται, οδηγώντας σε μείωση της θερμοκρασίας.</a:t>
            </a:r>
          </a:p>
          <a:p>
            <a:pPr algn="just"/>
            <a:endParaRPr lang="el-GR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l-GR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Η υποβύθιση της λεκάνης αυξάνει το βάθος των ιζημάτων οδηγώντας σε αύξηση της θερμοκρασίας. </a:t>
            </a:r>
          </a:p>
          <a:p>
            <a:pPr algn="just"/>
            <a:r>
              <a:rPr lang="el-GR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algn="just"/>
            <a:endParaRPr lang="el-GR" sz="28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8826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- Τίτλος"/>
          <p:cNvSpPr>
            <a:spLocks noGrp="1"/>
          </p:cNvSpPr>
          <p:nvPr>
            <p:ph type="title"/>
          </p:nvPr>
        </p:nvSpPr>
        <p:spPr>
          <a:xfrm>
            <a:off x="1115616" y="404664"/>
            <a:ext cx="6912767" cy="576064"/>
          </a:xfrm>
        </p:spPr>
        <p:txBody>
          <a:bodyPr>
            <a:noAutofit/>
          </a:bodyPr>
          <a:lstStyle/>
          <a:p>
            <a:r>
              <a:rPr lang="el-GR" sz="5400" b="1" baseline="30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ΘΕΡΜΙΚΗ ΩΡΙΜΟΤΗΤΑ</a:t>
            </a:r>
            <a:endParaRPr lang="el-GR" sz="5400" b="1" baseline="30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66" y="1628800"/>
            <a:ext cx="835292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Θεωρώντας ως ‘’κανονικές’’ τις λεκάνες των παθητικών περιθωρίων, κατά κανόνα ‘’θερμότερες’’ είναι οι λεκάνες που σχετίζονται με διάνοιξη (</a:t>
            </a:r>
            <a:r>
              <a:rPr lang="en-GB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back-arc)</a:t>
            </a:r>
            <a:r>
              <a:rPr lang="el-GR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και ‘’ψυχρότερες’’ οι λεκάνες </a:t>
            </a:r>
            <a:r>
              <a:rPr lang="en-GB" sz="28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forearc</a:t>
            </a:r>
            <a:r>
              <a:rPr lang="en-GB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foreland </a:t>
            </a:r>
            <a:r>
              <a:rPr lang="el-GR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και ωεκάνιες τάφροι. </a:t>
            </a:r>
          </a:p>
          <a:p>
            <a:pPr algn="just"/>
            <a:r>
              <a:rPr lang="el-GR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algn="just"/>
            <a:endParaRPr lang="el-GR" sz="28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8739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6200</TotalTime>
  <Words>749</Words>
  <Application>Microsoft Office PowerPoint</Application>
  <PresentationFormat>Προβολή στην οθόνη (4:3)</PresentationFormat>
  <Paragraphs>102</Paragraphs>
  <Slides>22</Slides>
  <Notes>1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22</vt:i4>
      </vt:variant>
    </vt:vector>
  </HeadingPairs>
  <TitlesOfParts>
    <vt:vector size="26" baseType="lpstr">
      <vt:lpstr>Arial</vt:lpstr>
      <vt:lpstr>Calibri</vt:lpstr>
      <vt:lpstr>Tahoma</vt:lpstr>
      <vt:lpstr>Θέμα του Office</vt:lpstr>
      <vt:lpstr>ΑΝΑΛΥΣΗ ΙΖΗΜΑΤΟΓΕΝΩΝ ΛΕΚΑΝΩΝ</vt:lpstr>
      <vt:lpstr>Άδειες Χρήσης</vt:lpstr>
      <vt:lpstr>Χρηματοδότηση</vt:lpstr>
      <vt:lpstr>Παρουσίαση του PowerPoint</vt:lpstr>
      <vt:lpstr>ΣΥΝΟΨΗ</vt:lpstr>
      <vt:lpstr>ΘΕΡΜΙΚΗ ΩΡΙΜΟΤΗΤΑ</vt:lpstr>
      <vt:lpstr>ΘΕΡΜΙΚΗ ΩΡΙΜΟΤΗΤΑ</vt:lpstr>
      <vt:lpstr>ΘΕΡΜΙΚΗ ΩΡΙΜΟΤΗΤΑ</vt:lpstr>
      <vt:lpstr>ΘΕΡΜΙΚΗ ΩΡΙΜΟΤΗΤΑ</vt:lpstr>
      <vt:lpstr>ΕΠΙΠΕΔΟ ΒΑΣΗΣ</vt:lpstr>
      <vt:lpstr>ΕΠΙΠΕΔΟ ΒΑΣΗΣ</vt:lpstr>
      <vt:lpstr>ΕΠΙΠΕΔΟ ΒΑΣΗΣ</vt:lpstr>
      <vt:lpstr>ΜΕΤΑΒΟΛΕΣ</vt:lpstr>
      <vt:lpstr>ΜΕΤΑΒΟΛΕΣ</vt:lpstr>
      <vt:lpstr>ΜΕΤΑΒΟΛΕΣ</vt:lpstr>
      <vt:lpstr>ΜΕΤΑΒΟΛΕΣ</vt:lpstr>
      <vt:lpstr>ΜΕΤΑΒΟΛΕΣ</vt:lpstr>
      <vt:lpstr>ΜΕΤΑΒΟΛΕΣ</vt:lpstr>
      <vt:lpstr>ΜΕΤΑΒΟΛΕΣ</vt:lpstr>
      <vt:lpstr>Σημείωμα Αναφοράς</vt:lpstr>
      <vt:lpstr>Σημείωμα Χρήσης Έργων Τρίτων</vt:lpstr>
      <vt:lpstr>Τέλος Ενότητας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avraam zelilidis</cp:lastModifiedBy>
  <cp:revision>158</cp:revision>
  <dcterms:created xsi:type="dcterms:W3CDTF">2011-10-06T07:46:53Z</dcterms:created>
  <dcterms:modified xsi:type="dcterms:W3CDTF">2015-09-08T07:46:55Z</dcterms:modified>
</cp:coreProperties>
</file>