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6"/>
  </p:notesMasterIdLst>
  <p:sldIdLst>
    <p:sldId id="257" r:id="rId2"/>
    <p:sldId id="258" r:id="rId3"/>
    <p:sldId id="259" r:id="rId4"/>
    <p:sldId id="340" r:id="rId5"/>
    <p:sldId id="341" r:id="rId6"/>
    <p:sldId id="342" r:id="rId7"/>
    <p:sldId id="343" r:id="rId8"/>
    <p:sldId id="344" r:id="rId9"/>
    <p:sldId id="345" r:id="rId10"/>
    <p:sldId id="346" r:id="rId11"/>
    <p:sldId id="347" r:id="rId12"/>
    <p:sldId id="348" r:id="rId13"/>
    <p:sldId id="349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61" r:id="rId25"/>
    <p:sldId id="362" r:id="rId26"/>
    <p:sldId id="363" r:id="rId27"/>
    <p:sldId id="364" r:id="rId28"/>
    <p:sldId id="365" r:id="rId29"/>
    <p:sldId id="366" r:id="rId30"/>
    <p:sldId id="367" r:id="rId31"/>
    <p:sldId id="368" r:id="rId32"/>
    <p:sldId id="369" r:id="rId33"/>
    <p:sldId id="370" r:id="rId34"/>
    <p:sldId id="371" r:id="rId35"/>
    <p:sldId id="372" r:id="rId36"/>
    <p:sldId id="373" r:id="rId37"/>
    <p:sldId id="374" r:id="rId38"/>
    <p:sldId id="375" r:id="rId39"/>
    <p:sldId id="376" r:id="rId40"/>
    <p:sldId id="377" r:id="rId41"/>
    <p:sldId id="378" r:id="rId42"/>
    <p:sldId id="379" r:id="rId43"/>
    <p:sldId id="380" r:id="rId44"/>
    <p:sldId id="381" r:id="rId45"/>
    <p:sldId id="382" r:id="rId46"/>
    <p:sldId id="383" r:id="rId47"/>
    <p:sldId id="384" r:id="rId48"/>
    <p:sldId id="385" r:id="rId49"/>
    <p:sldId id="386" r:id="rId50"/>
    <p:sldId id="335" r:id="rId51"/>
    <p:sldId id="336" r:id="rId52"/>
    <p:sldId id="337" r:id="rId53"/>
    <p:sldId id="338" r:id="rId54"/>
    <p:sldId id="281" r:id="rId55"/>
  </p:sldIdLst>
  <p:sldSz cx="9144000" cy="6858000" type="screen4x3"/>
  <p:notesSz cx="6858000" cy="9710738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9" autoAdjust="0"/>
    <p:restoredTop sz="94660"/>
  </p:normalViewPr>
  <p:slideViewPr>
    <p:cSldViewPr>
      <p:cViewPr varScale="1">
        <p:scale>
          <a:sx n="70" d="100"/>
          <a:sy n="70" d="100"/>
        </p:scale>
        <p:origin x="9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E914-1BFE-450A-BAF1-5C40EA09D743}" type="datetimeFigureOut">
              <a:rPr lang="en-US" smtClean="0"/>
              <a:t>9/9/2015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4600" y="1214438"/>
            <a:ext cx="4368800" cy="3276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673600"/>
            <a:ext cx="5486400" cy="38227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2233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96B8C9-7AE5-4E48-A707-A12B7110DB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11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262963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B9001E6-B4FC-43F7-8A2D-30D9B9D8D802}" type="slidenum">
              <a:rPr lang="en-GB" smtClean="0"/>
              <a:pPr>
                <a:spcBef>
                  <a:spcPct val="0"/>
                </a:spcBef>
              </a:pPr>
              <a:t>10</a:t>
            </a:fld>
            <a:endParaRPr lang="en-GB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07207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F1FC95A-EE04-49A0-853B-B88E4A9DEE5A}" type="slidenum">
              <a:rPr lang="en-GB" smtClean="0"/>
              <a:pPr>
                <a:spcBef>
                  <a:spcPct val="0"/>
                </a:spcBef>
              </a:pPr>
              <a:t>11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431332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ABBA03-1D83-4464-8DEE-25279855607C}" type="slidenum">
              <a:rPr lang="en-GB" smtClean="0"/>
              <a:pPr>
                <a:spcBef>
                  <a:spcPct val="0"/>
                </a:spcBef>
              </a:pPr>
              <a:t>12</a:t>
            </a:fld>
            <a:endParaRPr lang="en-GB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63200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2AE0432-64BB-43D1-8539-10967894FBC6}" type="slidenum">
              <a:rPr lang="en-GB" smtClean="0"/>
              <a:pPr>
                <a:spcBef>
                  <a:spcPct val="0"/>
                </a:spcBef>
              </a:pPr>
              <a:t>13</a:t>
            </a:fld>
            <a:endParaRPr lang="en-GB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770306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9659E72-2963-454B-9C07-481626CCF52D}" type="slidenum">
              <a:rPr lang="en-GB" smtClean="0"/>
              <a:pPr>
                <a:spcBef>
                  <a:spcPct val="0"/>
                </a:spcBef>
              </a:pPr>
              <a:t>14</a:t>
            </a:fld>
            <a:endParaRPr lang="en-GB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070321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F75D814-6282-4A89-8468-3F92C75F0566}" type="slidenum">
              <a:rPr lang="en-GB" smtClean="0"/>
              <a:pPr>
                <a:spcBef>
                  <a:spcPct val="0"/>
                </a:spcBef>
              </a:pPr>
              <a:t>15</a:t>
            </a:fld>
            <a:endParaRPr lang="en-GB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54031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EE9DE91-20C2-47CF-B599-4697396FE510}" type="slidenum">
              <a:rPr lang="en-GB" smtClean="0"/>
              <a:pPr>
                <a:spcBef>
                  <a:spcPct val="0"/>
                </a:spcBef>
              </a:pPr>
              <a:t>17</a:t>
            </a:fld>
            <a:endParaRPr lang="en-GB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367792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0F8073-0E96-46A1-B39E-53FFF80473E3}" type="slidenum">
              <a:rPr lang="en-GB" smtClean="0"/>
              <a:pPr>
                <a:spcBef>
                  <a:spcPct val="0"/>
                </a:spcBef>
              </a:pPr>
              <a:t>18</a:t>
            </a:fld>
            <a:endParaRPr lang="en-GB" smtClean="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11518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C5FEB80-679F-434F-B8D9-7B6A828AEC0E}" type="slidenum">
              <a:rPr lang="el-GR" smtClean="0"/>
              <a:pPr>
                <a:spcBef>
                  <a:spcPct val="0"/>
                </a:spcBef>
              </a:pPr>
              <a:t>19</a:t>
            </a:fld>
            <a:endParaRPr lang="el-GR" smtClean="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402127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9405C64-7860-4BB9-B617-9A4353763090}" type="slidenum">
              <a:rPr lang="el-GR" smtClean="0"/>
              <a:pPr>
                <a:spcBef>
                  <a:spcPct val="0"/>
                </a:spcBef>
              </a:pPr>
              <a:t>20</a:t>
            </a:fld>
            <a:endParaRPr lang="el-GR" smtClean="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46259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63415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7902A2-8D2A-4C1A-B5DF-A516E44479AD}" type="slidenum">
              <a:rPr lang="el-GR" smtClean="0"/>
              <a:pPr>
                <a:spcBef>
                  <a:spcPct val="0"/>
                </a:spcBef>
              </a:pPr>
              <a:t>21</a:t>
            </a:fld>
            <a:endParaRPr lang="el-GR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1393953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9FCE39-8771-4EBF-B253-3E8461CC663F}" type="slidenum">
              <a:rPr lang="el-GR" smtClean="0"/>
              <a:pPr>
                <a:spcBef>
                  <a:spcPct val="0"/>
                </a:spcBef>
              </a:pPr>
              <a:t>22</a:t>
            </a:fld>
            <a:endParaRPr lang="el-G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587276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2B63046-591C-4431-A14D-512E65D0E1D2}" type="slidenum">
              <a:rPr lang="el-GR" smtClean="0"/>
              <a:pPr>
                <a:spcBef>
                  <a:spcPct val="0"/>
                </a:spcBef>
              </a:pPr>
              <a:t>23</a:t>
            </a:fld>
            <a:endParaRPr lang="el-GR" smtClean="0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8862577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EAB735F-9285-489C-8B45-BE58A1B10104}" type="slidenum">
              <a:rPr lang="el-GR" smtClean="0"/>
              <a:pPr>
                <a:spcBef>
                  <a:spcPct val="0"/>
                </a:spcBef>
              </a:pPr>
              <a:t>24</a:t>
            </a:fld>
            <a:endParaRPr lang="el-GR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46326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6D61BE4-1E4F-4342-BEE6-BD24A0390196}" type="slidenum">
              <a:rPr lang="el-GR" smtClean="0"/>
              <a:pPr>
                <a:spcBef>
                  <a:spcPct val="0"/>
                </a:spcBef>
              </a:pPr>
              <a:t>25</a:t>
            </a:fld>
            <a:endParaRPr lang="el-GR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21822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34F698-6EEF-4E4F-87F6-16651F3B8BA1}" type="slidenum">
              <a:rPr lang="el-GR" smtClean="0"/>
              <a:pPr>
                <a:spcBef>
                  <a:spcPct val="0"/>
                </a:spcBef>
              </a:pPr>
              <a:t>26</a:t>
            </a:fld>
            <a:endParaRPr lang="el-GR" smtClean="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7830935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EC12BC3-5434-4EF4-BE9F-C40912B99A68}" type="slidenum">
              <a:rPr lang="en-GB" smtClean="0"/>
              <a:pPr>
                <a:spcBef>
                  <a:spcPct val="0"/>
                </a:spcBef>
              </a:pPr>
              <a:t>27</a:t>
            </a:fld>
            <a:endParaRPr lang="en-GB" smtClean="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976538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F7002E0-3F71-42CF-A642-87DB09BEF835}" type="slidenum">
              <a:rPr lang="en-GB" smtClean="0"/>
              <a:pPr>
                <a:spcBef>
                  <a:spcPct val="0"/>
                </a:spcBef>
              </a:pPr>
              <a:t>28</a:t>
            </a:fld>
            <a:endParaRPr lang="en-GB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999920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6865772-3919-4C5B-AFA9-17486B249005}" type="slidenum">
              <a:rPr lang="en-GB" smtClean="0"/>
              <a:pPr>
                <a:spcBef>
                  <a:spcPct val="0"/>
                </a:spcBef>
              </a:pPr>
              <a:t>29</a:t>
            </a:fld>
            <a:endParaRPr lang="en-GB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641535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8F9593D-8CA5-4D0F-B046-4D894059B327}" type="slidenum">
              <a:rPr lang="en-GB" smtClean="0"/>
              <a:pPr>
                <a:spcBef>
                  <a:spcPct val="0"/>
                </a:spcBef>
              </a:pPr>
              <a:t>30</a:t>
            </a:fld>
            <a:endParaRPr lang="en-GB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174147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181822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5D21688-6EAC-424E-B350-11AC03D1819F}" type="slidenum">
              <a:rPr lang="en-GB" smtClean="0"/>
              <a:pPr>
                <a:spcBef>
                  <a:spcPct val="0"/>
                </a:spcBef>
              </a:pPr>
              <a:t>31</a:t>
            </a:fld>
            <a:endParaRPr lang="en-GB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122344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C65EB39-D623-4A16-B617-7BE91F634A68}" type="slidenum">
              <a:rPr lang="en-GB" smtClean="0"/>
              <a:pPr>
                <a:spcBef>
                  <a:spcPct val="0"/>
                </a:spcBef>
              </a:pPr>
              <a:t>32</a:t>
            </a:fld>
            <a:endParaRPr lang="en-GB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6314860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7BD13CB-393D-426E-B559-048A55F6D73E}" type="slidenum">
              <a:rPr lang="en-GB" smtClean="0"/>
              <a:pPr>
                <a:spcBef>
                  <a:spcPct val="0"/>
                </a:spcBef>
              </a:pPr>
              <a:t>33</a:t>
            </a:fld>
            <a:endParaRPr lang="en-GB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287270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E3AE9C-44FE-43D6-A23C-A6B93945169B}" type="slidenum">
              <a:rPr lang="en-GB" smtClean="0"/>
              <a:pPr>
                <a:spcBef>
                  <a:spcPct val="0"/>
                </a:spcBef>
              </a:pPr>
              <a:t>34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7963622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748AFB7-10FB-4126-8E56-462BA76ABFB7}" type="slidenum">
              <a:rPr lang="en-GB" smtClean="0"/>
              <a:pPr>
                <a:spcBef>
                  <a:spcPct val="0"/>
                </a:spcBef>
              </a:pPr>
              <a:t>35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22444085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9FF50D8-8566-4B54-A7B5-FC0366422858}" type="slidenum">
              <a:rPr lang="en-GB" smtClean="0"/>
              <a:pPr>
                <a:spcBef>
                  <a:spcPct val="0"/>
                </a:spcBef>
              </a:pPr>
              <a:t>36</a:t>
            </a:fld>
            <a:endParaRPr lang="en-GB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88356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64875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9484DAE-20C5-40B2-9751-DF0DB80A3AA3}" type="slidenum">
              <a:rPr lang="en-GB" smtClean="0"/>
              <a:pPr>
                <a:spcBef>
                  <a:spcPct val="0"/>
                </a:spcBef>
              </a:pPr>
              <a:t>4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226345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1CFAD7B-8EB6-4D59-ADA1-9733A3B5BF70}" type="slidenum">
              <a:rPr lang="en-GB" smtClean="0"/>
              <a:pPr>
                <a:spcBef>
                  <a:spcPct val="0"/>
                </a:spcBef>
              </a:pPr>
              <a:t>5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62098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7E0CC5A-5C22-42EC-A2D7-E2F83E3E62E6}" type="slidenum">
              <a:rPr lang="en-GB" smtClean="0"/>
              <a:pPr>
                <a:spcBef>
                  <a:spcPct val="0"/>
                </a:spcBef>
              </a:pPr>
              <a:t>6</a:t>
            </a:fld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2252805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68276D7-549F-4C8D-BF63-50F427390ECF}" type="slidenum">
              <a:rPr lang="en-GB" smtClean="0"/>
              <a:pPr>
                <a:spcBef>
                  <a:spcPct val="0"/>
                </a:spcBef>
              </a:pPr>
              <a:t>7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90253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AD1F230-DAF7-4DC0-AB8B-FBBBD14B6F4D}" type="slidenum">
              <a:rPr lang="en-GB" smtClean="0"/>
              <a:pPr>
                <a:spcBef>
                  <a:spcPct val="0"/>
                </a:spcBef>
              </a:pPr>
              <a:t>8</a:t>
            </a:fld>
            <a:endParaRPr lang="en-GB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07452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B5D58DC-BEAF-4715-9B4F-3EF2F6BD68D2}" type="slidenum">
              <a:rPr lang="en-GB" smtClean="0"/>
              <a:pPr>
                <a:spcBef>
                  <a:spcPct val="0"/>
                </a:spcBef>
              </a:pPr>
              <a:t>9</a:t>
            </a:fld>
            <a:endParaRPr lang="en-GB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2066" tIns="46033" rIns="92066" bIns="46033" numCol="1" anchor="ctr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82694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09955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72669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2830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08925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838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9/9/2015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451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8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Connector 11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702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pic>
        <p:nvPicPr>
          <p:cNvPr id="10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77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pic>
        <p:nvPicPr>
          <p:cNvPr id="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665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PhD Files\ecedu.voulgari.gr\archive\icte_logo_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66963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100392" y="6498037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9F07154B-F5CB-4BC8-9933-CC3C5127F4F9}" type="slidenum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pPr algn="ctr"/>
              <a:t>‹#›</a:t>
            </a:fld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/ΧΧ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1571667" y="6510536"/>
            <a:ext cx="93610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DCE2B2-856D-4854-B6D9-C945D2957E61}" type="datetime1">
              <a:rPr lang="el-GR" sz="900" b="0" smtClean="0">
                <a:solidFill>
                  <a:schemeClr val="bg1">
                    <a:lumMod val="50000"/>
                  </a:schemeClr>
                </a:solidFill>
              </a:rPr>
              <a:t>9/9/2015</a:t>
            </a:fld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280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3290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pic>
        <p:nvPicPr>
          <p:cNvPr id="7" name="Picture 2" descr="D:\PhD Files\ecedu.voulgari.gr\archive\icte_logo_2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37312"/>
            <a:ext cx="1296144" cy="558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6309320"/>
            <a:ext cx="9144000" cy="0"/>
          </a:xfrm>
          <a:prstGeom prst="line">
            <a:avLst/>
          </a:prstGeom>
          <a:ln w="12700">
            <a:solidFill>
              <a:srgbClr val="C4000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2675790" y="6498037"/>
            <a:ext cx="52565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ΤΠΕ στην Εκπαίδευση</a:t>
            </a:r>
            <a:r>
              <a:rPr lang="en-US" sz="900" b="0" dirty="0" smtClean="0">
                <a:solidFill>
                  <a:schemeClr val="bg1">
                    <a:lumMod val="50000"/>
                  </a:schemeClr>
                </a:solidFill>
              </a:rPr>
              <a:t>                     </a:t>
            </a:r>
            <a:r>
              <a:rPr lang="el-GR" sz="900" b="0" dirty="0" smtClean="0">
                <a:solidFill>
                  <a:schemeClr val="bg1">
                    <a:lumMod val="50000"/>
                  </a:schemeClr>
                </a:solidFill>
              </a:rPr>
              <a:t>Διδάσκων</a:t>
            </a:r>
            <a:r>
              <a:rPr lang="el-GR" sz="900" b="0" baseline="0" dirty="0" smtClean="0">
                <a:solidFill>
                  <a:schemeClr val="bg1">
                    <a:lumMod val="50000"/>
                  </a:schemeClr>
                </a:solidFill>
              </a:rPr>
              <a:t> : Βασίλης Κόμης</a:t>
            </a:r>
            <a:endParaRPr lang="el-GR" sz="900" b="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5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../cover_book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958975"/>
            <a:ext cx="7772400" cy="1470025"/>
          </a:xfrm>
        </p:spPr>
        <p:txBody>
          <a:bodyPr/>
          <a:lstStyle/>
          <a:p>
            <a:r>
              <a:rPr lang="el-GR" dirty="0" smtClean="0"/>
              <a:t>Τίτλος Μαθήματος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124200"/>
            <a:ext cx="7776864" cy="211509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/>
              <a:t>1</a:t>
            </a:r>
            <a:r>
              <a:rPr lang="en-US" sz="2800" b="1" dirty="0" smtClean="0"/>
              <a:t> 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 </a:t>
            </a:r>
            <a:r>
              <a:rPr lang="el-GR" sz="2800" dirty="0" smtClean="0"/>
              <a:t>Παιδαγωγικός Σχεδιασμός με ΤΠΕ στην Πρώτη Σχολική Ηλικία: Αντικείμενο Μαθήματος</a:t>
            </a:r>
          </a:p>
          <a:p>
            <a:endParaRPr lang="el-GR" sz="2800" dirty="0" smtClean="0"/>
          </a:p>
          <a:p>
            <a:r>
              <a:rPr lang="el-GR" sz="2800" dirty="0" smtClean="0"/>
              <a:t>Βασίλειος Κόμης</a:t>
            </a:r>
          </a:p>
          <a:p>
            <a:r>
              <a:rPr lang="el-GR" sz="2800" dirty="0" smtClean="0"/>
              <a:t>ΤΕΕΑΠΗ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5527327"/>
            <a:ext cx="4310289" cy="1025873"/>
          </a:xfrm>
          <a:prstGeom prst="rect">
            <a:avLst/>
          </a:prstGeom>
          <a:noFill/>
        </p:spPr>
      </p:pic>
      <p:pic>
        <p:nvPicPr>
          <p:cNvPr id="1026" name="Picture 2" descr="C:\Users\user\Downloads\logo_pn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672408" cy="180975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04322"/>
            <a:ext cx="24685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4605" y="5626346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45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2D4B9A1-418A-44EC-90C1-94DD7E8CE9C7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274638"/>
            <a:ext cx="7848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4000" dirty="0"/>
              <a:t>Πληροφορίες</a:t>
            </a:r>
            <a:r>
              <a:rPr lang="el-GR" sz="4000" dirty="0">
                <a:solidFill>
                  <a:schemeClr val="tx2">
                    <a:satMod val="130000"/>
                  </a:schemeClr>
                </a:solidFill>
              </a:rPr>
              <a:t>	</a:t>
            </a:r>
            <a:endParaRPr lang="en-GB" sz="4000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447800"/>
            <a:ext cx="779145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sz="2400" b="1" smtClean="0"/>
              <a:t>Γραφείο, </a:t>
            </a:r>
            <a:r>
              <a:rPr lang="el-GR" sz="2400" smtClean="0"/>
              <a:t>Κτίριο Τομέα Θεωρητικής &amp; Εφαρμοσμένης Παιδαγωγικής (ΘΕΠ)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Ώρες Γραφείου - Συνεργασίας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/>
              <a:t>Τρίτη </a:t>
            </a:r>
            <a:r>
              <a:rPr lang="en-GB" sz="2400" smtClean="0"/>
              <a:t>	</a:t>
            </a:r>
            <a:r>
              <a:rPr lang="el-GR" sz="2400" smtClean="0"/>
              <a:t>12:00 - 1</a:t>
            </a:r>
            <a:r>
              <a:rPr lang="en-US" sz="2400" smtClean="0"/>
              <a:t>4</a:t>
            </a:r>
            <a:r>
              <a:rPr lang="el-GR" sz="2400" smtClean="0"/>
              <a:t>:00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/>
              <a:t>Τετάρτη</a:t>
            </a:r>
            <a:r>
              <a:rPr lang="en-GB" sz="2400" smtClean="0"/>
              <a:t>	</a:t>
            </a:r>
            <a:r>
              <a:rPr lang="el-GR" sz="2400" smtClean="0"/>
              <a:t> 12:00 - 1</a:t>
            </a:r>
            <a:r>
              <a:rPr lang="en-US" sz="2400" smtClean="0"/>
              <a:t>4</a:t>
            </a:r>
            <a:r>
              <a:rPr lang="el-GR" sz="2400" smtClean="0"/>
              <a:t>:00</a:t>
            </a:r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Εργαστήριο Υπολογιστών</a:t>
            </a:r>
            <a:r>
              <a:rPr lang="el-GR" sz="2400" smtClean="0"/>
              <a:t>: Κτίριο Τομέα ΘΕΠ</a:t>
            </a:r>
            <a:endParaRPr lang="en-GB" sz="2400" smtClean="0"/>
          </a:p>
          <a:p>
            <a:pPr eaLnBrk="1" hangingPunct="1">
              <a:lnSpc>
                <a:spcPct val="90000"/>
              </a:lnSpc>
            </a:pPr>
            <a:r>
              <a:rPr lang="en-GB" sz="2400" smtClean="0">
                <a:solidFill>
                  <a:srgbClr val="FF0000"/>
                </a:solidFill>
              </a:rPr>
              <a:t>pdrast11 </a:t>
            </a:r>
          </a:p>
          <a:p>
            <a:pPr eaLnBrk="1" hangingPunct="1">
              <a:lnSpc>
                <a:spcPct val="90000"/>
              </a:lnSpc>
            </a:pPr>
            <a:endParaRPr lang="el-GR" sz="2400" b="1" smtClean="0"/>
          </a:p>
          <a:p>
            <a:pPr eaLnBrk="1" hangingPunct="1">
              <a:lnSpc>
                <a:spcPct val="90000"/>
              </a:lnSpc>
            </a:pPr>
            <a:r>
              <a:rPr lang="el-GR" sz="2400" b="1" smtClean="0"/>
              <a:t>Διδασκαλία εργαστηρίων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/>
              <a:t>Ανδρομάχη Φιλιππίδη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sz="2400" smtClean="0"/>
              <a:t>Γεωργία Αντωνέλου </a:t>
            </a:r>
          </a:p>
          <a:p>
            <a:pPr lvl="1" eaLnBrk="1" hangingPunct="1">
              <a:lnSpc>
                <a:spcPct val="90000"/>
              </a:lnSpc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40894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Εργαστήριο</a:t>
            </a:r>
            <a:r>
              <a:rPr lang="en-GB" sz="4000" dirty="0" smtClean="0"/>
              <a:t> </a:t>
            </a:r>
            <a:r>
              <a:rPr lang="el-GR" sz="4000" dirty="0" smtClean="0"/>
              <a:t>υπολογιστών </a:t>
            </a:r>
            <a:endParaRPr lang="en-GB" sz="4000" dirty="0"/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FDBD60-1BB1-450D-B6AF-B5DBD98BC560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3174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1688" y="1500188"/>
            <a:ext cx="5803900" cy="4800600"/>
          </a:xfrm>
          <a:noFill/>
        </p:spPr>
      </p:pic>
      <p:sp>
        <p:nvSpPr>
          <p:cNvPr id="7" name="Right Arrow 6"/>
          <p:cNvSpPr/>
          <p:nvPr/>
        </p:nvSpPr>
        <p:spPr>
          <a:xfrm>
            <a:off x="928688" y="4000500"/>
            <a:ext cx="2000250" cy="428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4123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5051CC-D82B-40BB-89B5-4873F5EC603D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26626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sz="4000" dirty="0"/>
              <a:t>Δομή μαθήματος</a:t>
            </a:r>
            <a:r>
              <a:rPr lang="en-GB" sz="4000" dirty="0"/>
              <a:t> </a:t>
            </a:r>
          </a:p>
        </p:txBody>
      </p:sp>
      <p:sp>
        <p:nvSpPr>
          <p:cNvPr id="1843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90600" y="2017713"/>
            <a:ext cx="7867650" cy="4114800"/>
          </a:xfrm>
          <a:noFill/>
        </p:spPr>
        <p:txBody>
          <a:bodyPr/>
          <a:lstStyle/>
          <a:p>
            <a:pPr eaLnBrk="1" hangingPunct="1"/>
            <a:r>
              <a:rPr lang="el-GR" b="1" dirty="0" smtClean="0"/>
              <a:t>Θεωρία</a:t>
            </a:r>
            <a:r>
              <a:rPr lang="el-GR" dirty="0" smtClean="0"/>
              <a:t>: 3 ώρες, κάθε </a:t>
            </a:r>
            <a:r>
              <a:rPr lang="el-GR" dirty="0" smtClean="0">
                <a:solidFill>
                  <a:srgbClr val="FF0000"/>
                </a:solidFill>
              </a:rPr>
              <a:t>Τετάρτη 09:00-12:00</a:t>
            </a:r>
          </a:p>
          <a:p>
            <a:pPr eaLnBrk="1" hangingPunct="1"/>
            <a:r>
              <a:rPr lang="el-GR" b="1" dirty="0" smtClean="0"/>
              <a:t>Εργαστήριο</a:t>
            </a:r>
            <a:r>
              <a:rPr lang="el-GR" dirty="0" smtClean="0"/>
              <a:t>: 2 ώρες</a:t>
            </a:r>
          </a:p>
          <a:p>
            <a:pPr lvl="1" eaLnBrk="1" hangingPunct="1"/>
            <a:r>
              <a:rPr lang="el-GR" dirty="0" smtClean="0"/>
              <a:t>Σε ομάδες των 20 ατόμων</a:t>
            </a:r>
          </a:p>
          <a:p>
            <a:pPr lvl="1" eaLnBrk="1" hangingPunct="1"/>
            <a:r>
              <a:rPr lang="el-GR" dirty="0" smtClean="0"/>
              <a:t>Έναρξη εργαστηρίων: </a:t>
            </a:r>
            <a:r>
              <a:rPr lang="el-GR" dirty="0" smtClean="0">
                <a:latin typeface="Arial" panose="020B0604020202020204" pitchFamily="34" charset="0"/>
              </a:rPr>
              <a:t>14</a:t>
            </a:r>
            <a:r>
              <a:rPr lang="el-GR" dirty="0" smtClean="0"/>
              <a:t>/10/2013</a:t>
            </a:r>
            <a:endParaRPr lang="el-GR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el-GR" dirty="0" smtClean="0"/>
              <a:t>Η παρακολούθηση στο μάθημα και στα εργαστήρια είναι </a:t>
            </a:r>
            <a:r>
              <a:rPr lang="el-GR" u="sng" dirty="0" smtClean="0"/>
              <a:t>υποχρεωτική</a:t>
            </a:r>
            <a:r>
              <a:rPr lang="el-GR" dirty="0" smtClean="0"/>
              <a:t> (2 απουσίες στο μάθημα και 2 απουσίες στο εργαστήριο)</a:t>
            </a:r>
          </a:p>
        </p:txBody>
      </p:sp>
    </p:spTree>
    <p:extLst>
      <p:ext uri="{BB962C8B-B14F-4D97-AF65-F5344CB8AC3E}">
        <p14:creationId xmlns:p14="http://schemas.microsoft.com/office/powerpoint/2010/main" val="139727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6D83A3-1019-42B8-B75B-85C605D5185C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/>
              <a:t>Α</a:t>
            </a:r>
            <a:r>
              <a:rPr lang="en-GB" dirty="0" err="1" smtClean="0"/>
              <a:t>ξιολόγηση</a:t>
            </a:r>
            <a:r>
              <a:rPr lang="el-GR" dirty="0" smtClean="0"/>
              <a:t> μαθήματος</a:t>
            </a:r>
            <a:endParaRPr lang="en-GB" dirty="0">
              <a:latin typeface="Tahoma Greek" charset="-95"/>
            </a:endParaRP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412875"/>
            <a:ext cx="7986712" cy="4400550"/>
          </a:xfrm>
          <a:noFill/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1200"/>
              </a:spcBef>
            </a:pPr>
            <a:r>
              <a:rPr lang="en-GB" smtClean="0"/>
              <a:t>Εργασί</a:t>
            </a:r>
            <a:r>
              <a:rPr lang="el-GR" smtClean="0"/>
              <a:t>ες</a:t>
            </a:r>
            <a:r>
              <a:rPr lang="en-GB" smtClean="0"/>
              <a:t> και εξέταση (</a:t>
            </a:r>
            <a:r>
              <a:rPr lang="el-GR" smtClean="0"/>
              <a:t>οι εργασίες θα γίνουν σε ομάδες των δύο ατόμων</a:t>
            </a:r>
            <a:r>
              <a:rPr lang="en-GB" smtClean="0"/>
              <a:t>)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mtClean="0"/>
              <a:t>Τελικός βαθμός= 50% βαθμός εξέτασης +50% βαθμός εργασίας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mtClean="0"/>
              <a:t>Οι εξετάσεις θα γίνουν με ανοικτά βιβλία 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mtClean="0"/>
              <a:t>Προϋπόθεση βαθμός εξέτασης&gt;=</a:t>
            </a:r>
            <a:r>
              <a:rPr lang="el-GR" smtClean="0">
                <a:latin typeface="Arial" panose="020B0604020202020204" pitchFamily="34" charset="0"/>
              </a:rPr>
              <a:t>5</a:t>
            </a:r>
            <a:r>
              <a:rPr lang="el-GR" smtClean="0"/>
              <a:t> </a:t>
            </a:r>
          </a:p>
          <a:p>
            <a:pPr lvl="2" eaLnBrk="1" hangingPunct="1">
              <a:spcBef>
                <a:spcPts val="1200"/>
              </a:spcBef>
            </a:pPr>
            <a:r>
              <a:rPr lang="el-GR" smtClean="0"/>
              <a:t>Οι εργασίες αφορούν στη σχεδίαση και υλοποίηση εκπαιδευτικών σεναρίων με χρήση εκπαιδευτικών λογισμικών Πρώτης Σχολικής Ηλικίας (οδηγίες στο εργαστήριο)</a:t>
            </a:r>
          </a:p>
          <a:p>
            <a:pPr lvl="1" eaLnBrk="1" hangingPunct="1">
              <a:spcBef>
                <a:spcPts val="1200"/>
              </a:spcBef>
            </a:pPr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45434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4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4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4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39E64A-2BEE-4343-B151-C9E0A58B7656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Υποχρεώσεις φοιτητών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785938"/>
            <a:ext cx="7858125" cy="4346575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z="2800" i="1" smtClean="0">
                <a:latin typeface="Arial" panose="020B0604020202020204" pitchFamily="34" charset="0"/>
              </a:rPr>
              <a:t>Το εργαστηριακό τμήμα του μαθήματος είναι </a:t>
            </a:r>
            <a:r>
              <a:rPr lang="el-GR" sz="2800" i="1" u="sng" smtClean="0">
                <a:latin typeface="Arial" panose="020B0604020202020204" pitchFamily="34" charset="0"/>
              </a:rPr>
              <a:t>υποχρεωτικό</a:t>
            </a:r>
            <a:r>
              <a:rPr lang="el-GR" sz="2800" i="1" smtClean="0">
                <a:latin typeface="Arial" panose="020B0604020202020204" pitchFamily="34" charset="0"/>
              </a:rPr>
              <a:t> (80% των εργαστηρίων)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i="1" smtClean="0">
                <a:latin typeface="Arial" panose="020B0604020202020204" pitchFamily="34" charset="0"/>
              </a:rPr>
              <a:t>Το θεωρητικό τμήμα του μαθήματος είναι </a:t>
            </a:r>
            <a:r>
              <a:rPr lang="el-GR" sz="2800" i="1" u="sng" smtClean="0">
                <a:latin typeface="Arial" panose="020B0604020202020204" pitchFamily="34" charset="0"/>
              </a:rPr>
              <a:t>υποχρεωτικό</a:t>
            </a:r>
            <a:r>
              <a:rPr lang="el-GR" sz="2800" i="1" smtClean="0">
                <a:latin typeface="Arial" panose="020B0604020202020204" pitchFamily="34" charset="0"/>
              </a:rPr>
              <a:t> και συνίσταται θερμά η παρακολούθησή του</a:t>
            </a:r>
            <a:endParaRPr lang="en-US" sz="2800" i="1" smtClean="0">
              <a:latin typeface="Arial" panose="020B0604020202020204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l-GR" sz="2800" i="1" smtClean="0">
                <a:latin typeface="Arial" panose="020B0604020202020204" pitchFamily="34" charset="0"/>
              </a:rPr>
              <a:t>Τακτική χρήση του δικτυακού τόπου του Μαθήματος (διαφάνειες, άλλο υλικό)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i="1" smtClean="0">
                <a:latin typeface="Arial" panose="020B0604020202020204" pitchFamily="34" charset="0"/>
              </a:rPr>
              <a:t>Τακτική επικοινωνία με χρήση ηλεκτρονικού ταχυδρομείου</a:t>
            </a:r>
          </a:p>
          <a:p>
            <a:pPr eaLnBrk="1" hangingPunct="1">
              <a:spcAft>
                <a:spcPts val="300"/>
              </a:spcAft>
            </a:pPr>
            <a:endParaRPr lang="el-GR" sz="28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58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AD32AB-71AF-481C-8962-551B8EAC0999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/>
              <a:t>Υλικό Μαθήματος</a:t>
            </a:r>
            <a:endParaRPr lang="en-GB" dirty="0"/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75" y="1447800"/>
            <a:ext cx="8220075" cy="48006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GB" sz="2800" dirty="0" err="1" smtClean="0">
                <a:hlinkClick r:id="rId3" action="ppaction://hlinkfile"/>
              </a:rPr>
              <a:t>Βι</a:t>
            </a:r>
            <a:r>
              <a:rPr lang="en-GB" sz="2800" dirty="0" smtClean="0">
                <a:hlinkClick r:id="rId3" action="ppaction://hlinkfile"/>
              </a:rPr>
              <a:t>βλί</a:t>
            </a:r>
            <a:r>
              <a:rPr lang="el-GR" sz="2800" dirty="0" smtClean="0">
                <a:hlinkClick r:id="rId3" action="ppaction://hlinkfile"/>
              </a:rPr>
              <a:t>α</a:t>
            </a:r>
            <a:r>
              <a:rPr lang="en-GB" sz="2800" dirty="0" smtClean="0">
                <a:hlinkClick r:id="rId3" action="ppaction://hlinkfile"/>
              </a:rPr>
              <a:t> Μα</a:t>
            </a:r>
            <a:r>
              <a:rPr lang="en-GB" sz="2800" dirty="0" err="1" smtClean="0">
                <a:hlinkClick r:id="rId3" action="ppaction://hlinkfile"/>
              </a:rPr>
              <a:t>θήμ</a:t>
            </a:r>
            <a:r>
              <a:rPr lang="en-GB" sz="2800" dirty="0" smtClean="0">
                <a:hlinkClick r:id="rId3" action="ppaction://hlinkfile"/>
              </a:rPr>
              <a:t>ατος</a:t>
            </a:r>
            <a:r>
              <a:rPr lang="en-GB" sz="2800" dirty="0" smtClean="0"/>
              <a:t>: </a:t>
            </a:r>
            <a:endParaRPr lang="el-GR" sz="2800" dirty="0" smtClean="0"/>
          </a:p>
          <a:p>
            <a:pPr lvl="2" eaLnBrk="1" hangingPunct="1">
              <a:lnSpc>
                <a:spcPct val="80000"/>
              </a:lnSpc>
            </a:pPr>
            <a:r>
              <a:rPr lang="el-GR" sz="2000" dirty="0" smtClean="0"/>
              <a:t>α) </a:t>
            </a:r>
            <a:r>
              <a:rPr lang="el-GR" sz="2000" dirty="0" err="1" smtClean="0"/>
              <a:t>Depover</a:t>
            </a:r>
            <a:r>
              <a:rPr lang="el-GR" sz="2000" dirty="0" smtClean="0"/>
              <a:t>, C., </a:t>
            </a:r>
            <a:r>
              <a:rPr lang="el-GR" sz="2000" dirty="0" err="1" smtClean="0"/>
              <a:t>Karsenti</a:t>
            </a:r>
            <a:r>
              <a:rPr lang="el-GR" sz="2000" dirty="0" smtClean="0"/>
              <a:t>, T, Κόμης, Β, Διδασκαλία με χρήση της τεχνολογίας, Προώθηση της μάθησης, ανάπτυξη ικανοτήτων, Εκδόσεις Κλειδάριθμος. </a:t>
            </a:r>
            <a:br>
              <a:rPr lang="el-GR" sz="2000" dirty="0" smtClean="0"/>
            </a:br>
            <a:r>
              <a:rPr lang="el-GR" sz="2000" dirty="0" smtClean="0"/>
              <a:t>β) Μικρόπουλος, Α., Μπέλλου, Ι. (2010). Σενάρια διδασκαλίας με υπολογιστή, Αθήνα: Κλειδάριθμος. </a:t>
            </a:r>
            <a:br>
              <a:rPr lang="el-GR" sz="2000" dirty="0" smtClean="0"/>
            </a:br>
            <a:r>
              <a:rPr lang="el-GR" sz="2000" dirty="0" smtClean="0"/>
              <a:t>γ) Κόμης Β. (2004), Εισαγωγή στις Εκπαιδευτικές Εφαρμογές των Τεχνολογιών της Πληροφορίας και των Επικοινωνιών, Αθήνα: Εκδόσεις Νέων Τεχνολογιών. </a:t>
            </a:r>
            <a:br>
              <a:rPr lang="el-GR" sz="2000" dirty="0" smtClean="0"/>
            </a:br>
            <a:r>
              <a:rPr lang="el-GR" sz="2000" dirty="0" smtClean="0"/>
              <a:t>δ) Ράπτης, Α. &amp; Ράπτη, Α. (2013). Μάθηση και Διδασκαλία στην Κοινωνία της Πληροφορίας, Τόμος Α’. Αθήνα: Εκδόσεις Αριστοτέλης Ράπτης.</a:t>
            </a:r>
            <a:endParaRPr lang="el-GR" dirty="0" smtClean="0"/>
          </a:p>
          <a:p>
            <a:pPr eaLnBrk="1" hangingPunct="1">
              <a:lnSpc>
                <a:spcPct val="80000"/>
              </a:lnSpc>
            </a:pPr>
            <a:r>
              <a:rPr lang="el-GR" sz="2800" dirty="0" smtClean="0"/>
              <a:t>Δικτυακοί τόποι μαθήματος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 smtClean="0"/>
              <a:t>Περιβάλλον ασύγχρονης εκπαίδευσης </a:t>
            </a:r>
            <a:r>
              <a:rPr lang="en-GB" sz="2400" dirty="0" smtClean="0"/>
              <a:t>Moodle</a:t>
            </a:r>
          </a:p>
          <a:p>
            <a:pPr lvl="1" eaLnBrk="1" hangingPunct="1">
              <a:lnSpc>
                <a:spcPct val="80000"/>
              </a:lnSpc>
            </a:pPr>
            <a:r>
              <a:rPr lang="el-GR" sz="2400" dirty="0" smtClean="0"/>
              <a:t>Διαφάνειες, Σημειώσεις, Άλλο διδακτικό υλικό</a:t>
            </a:r>
          </a:p>
        </p:txBody>
      </p:sp>
    </p:spTree>
    <p:extLst>
      <p:ext uri="{BB962C8B-B14F-4D97-AF65-F5344CB8AC3E}">
        <p14:creationId xmlns:p14="http://schemas.microsoft.com/office/powerpoint/2010/main" val="404148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Το καφέ βιβλίο</a:t>
            </a:r>
            <a:endParaRPr lang="el-GR" dirty="0"/>
          </a:p>
        </p:txBody>
      </p:sp>
      <p:sp>
        <p:nvSpPr>
          <p:cNvPr id="44036" name="Θέση αριθμού διαφάνειας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D2B31C-C2E8-44F6-8B3F-8D8AD1F9598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sz="1200" smtClean="0">
              <a:solidFill>
                <a:srgbClr val="B5A788"/>
              </a:solidFill>
            </a:endParaRPr>
          </a:p>
        </p:txBody>
      </p:sp>
      <p:pic>
        <p:nvPicPr>
          <p:cNvPr id="44037" name="Picture 2" descr="C:\Users\Vasilis Komis\My Dropbox\1. Τρέχοντα\3. Books\9. Μετάφραση EavecT\Exofilo\final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319308"/>
            <a:ext cx="7991475" cy="4776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8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854676-A127-421E-B595-932625E2DE0E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2">
                    <a:satMod val="130000"/>
                  </a:schemeClr>
                </a:solidFill>
              </a:rPr>
              <a:t>Το κίτρινο βιβλίο</a:t>
            </a:r>
            <a:endParaRPr lang="en-US" dirty="0">
              <a:solidFill>
                <a:schemeClr val="tx2">
                  <a:satMod val="130000"/>
                </a:schemeClr>
              </a:solidFill>
            </a:endParaRPr>
          </a:p>
        </p:txBody>
      </p:sp>
      <p:pic>
        <p:nvPicPr>
          <p:cNvPr id="45062" name="Picture 4" descr="cover_boo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81113"/>
            <a:ext cx="7572375" cy="5024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03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9902FF-B74C-43D7-AAE4-D40F709D1098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l-GR" dirty="0"/>
              <a:t>Δικτυακοί Τόποι Μαθήματος</a:t>
            </a:r>
            <a:endParaRPr lang="en-US" dirty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 smtClean="0"/>
              <a:t>http://</a:t>
            </a:r>
            <a:r>
              <a:rPr lang="en-GB" dirty="0" smtClean="0"/>
              <a:t>www.ecedu.upatras.gr/moodle/</a:t>
            </a:r>
            <a:endParaRPr lang="el-GR" dirty="0" smtClean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 smtClean="0"/>
              <a:t>http://eclass.upatras.gr/PN1402/</a:t>
            </a:r>
            <a:endParaRPr lang="el-GR" dirty="0" smtClean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 smtClean="0"/>
              <a:t>http://www.ecedu.upatras.gr/ICT</a:t>
            </a:r>
            <a:r>
              <a:rPr lang="el-GR" dirty="0" smtClean="0"/>
              <a:t>_</a:t>
            </a:r>
            <a:r>
              <a:rPr lang="en-GB" dirty="0" smtClean="0"/>
              <a:t>Schools/</a:t>
            </a:r>
            <a:r>
              <a:rPr lang="el-GR" dirty="0" smtClean="0"/>
              <a:t> </a:t>
            </a:r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endParaRPr lang="el-GR" dirty="0" smtClean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US" dirty="0" smtClean="0"/>
              <a:t>komis@upatras.gr </a:t>
            </a:r>
            <a:endParaRPr lang="el-GR" dirty="0" smtClean="0"/>
          </a:p>
          <a:p>
            <a:pPr lvl="1" eaLnBrk="1" hangingPunct="1">
              <a:spcBef>
                <a:spcPts val="1200"/>
              </a:spcBef>
              <a:buFont typeface="Wingdings" panose="05000000000000000000" pitchFamily="2" charset="2"/>
              <a:buNone/>
            </a:pPr>
            <a:r>
              <a:rPr lang="en-GB" dirty="0" smtClean="0"/>
              <a:t>http://www.ecedu.upatras.gr/komis/</a:t>
            </a:r>
          </a:p>
        </p:txBody>
      </p:sp>
    </p:spTree>
    <p:extLst>
      <p:ext uri="{BB962C8B-B14F-4D97-AF65-F5344CB8AC3E}">
        <p14:creationId xmlns:p14="http://schemas.microsoft.com/office/powerpoint/2010/main" val="350082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Βασικές έννοιες (1) </a:t>
            </a:r>
            <a:endParaRPr lang="en-GB" dirty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214438"/>
            <a:ext cx="8312150" cy="5024437"/>
          </a:xfrm>
        </p:spPr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smtClean="0"/>
              <a:t>Πρέπει να μπουν οι υπολογιστές στο Νηπιαγωγείο;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n-GB" sz="2400" smtClean="0">
                <a:latin typeface="Corbel" panose="020B0503020204020204" pitchFamily="34" charset="0"/>
              </a:rPr>
              <a:t>Προβληματική και ενδιαφέρον της προσέγγισης</a:t>
            </a:r>
            <a:endParaRPr lang="el-GR" sz="2400" smtClean="0"/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 smtClean="0"/>
              <a:t>«Πληροφορική και Εκπαίδευση» ή </a:t>
            </a:r>
            <a:r>
              <a:rPr lang="en-GB" sz="2000" smtClean="0">
                <a:latin typeface="Corbel" panose="020B0503020204020204" pitchFamily="34" charset="0"/>
              </a:rPr>
              <a:t>«</a:t>
            </a:r>
            <a:r>
              <a:rPr lang="el-GR" sz="2000" smtClean="0"/>
              <a:t>Τεχνολογίες της Πληροφορίας και των Επικοινωνιών και Εκπαίδευση</a:t>
            </a:r>
            <a:r>
              <a:rPr lang="en-GB" sz="2000" smtClean="0">
                <a:latin typeface="Corbel" panose="020B0503020204020204" pitchFamily="34" charset="0"/>
              </a:rPr>
              <a:t>»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smtClean="0"/>
              <a:t>Δεν μας ενδιαφέρει η Τεχνολογία της Πληροφορικής αυτή καθαυτή, αλλά </a:t>
            </a:r>
            <a:endParaRPr lang="en-GB" sz="2400" smtClean="0">
              <a:latin typeface="Corbel" panose="020B0503020204020204" pitchFamily="34" charset="0"/>
            </a:endParaRP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 smtClean="0"/>
              <a:t>Η Πληροφορική ως μάθημα (γνωστικό αντικείμενο) στο Νηπιαγωγείο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 smtClean="0"/>
              <a:t>Η Πληροφορική ως </a:t>
            </a:r>
            <a:r>
              <a:rPr lang="el-GR" sz="2000" u="sng" smtClean="0"/>
              <a:t>εργαλείο</a:t>
            </a:r>
            <a:r>
              <a:rPr lang="el-GR" sz="2000" smtClean="0"/>
              <a:t> στα άλλα μαθήματα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smtClean="0"/>
              <a:t>Το ενδιαφέρον του Μαθήματος: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000" smtClean="0"/>
              <a:t>Π</a:t>
            </a:r>
            <a:r>
              <a:rPr lang="en-GB" sz="2000" smtClean="0">
                <a:latin typeface="Corbel" panose="020B0503020204020204" pitchFamily="34" charset="0"/>
              </a:rPr>
              <a:t>αιδαγωγικό</a:t>
            </a:r>
            <a:r>
              <a:rPr lang="el-GR" sz="2000" smtClean="0"/>
              <a:t>, κοινωνικό, ψυχολογικό </a:t>
            </a:r>
            <a:r>
              <a:rPr lang="en-GB" sz="2000" smtClean="0">
                <a:latin typeface="Corbel" panose="020B0503020204020204" pitchFamily="34" charset="0"/>
              </a:rPr>
              <a:t>και </a:t>
            </a:r>
            <a:r>
              <a:rPr lang="el-GR" sz="2000" smtClean="0"/>
              <a:t>π</a:t>
            </a:r>
            <a:r>
              <a:rPr lang="en-GB" sz="2000" smtClean="0">
                <a:latin typeface="Corbel" panose="020B0503020204020204" pitchFamily="34" charset="0"/>
              </a:rPr>
              <a:t>ολιτισμικό πλαίσιο σχετικό με την </a:t>
            </a:r>
            <a:r>
              <a:rPr lang="el-GR" sz="2000" smtClean="0"/>
              <a:t>ένταξη</a:t>
            </a:r>
            <a:r>
              <a:rPr lang="en-GB" sz="2000" smtClean="0">
                <a:latin typeface="Corbel" panose="020B0503020204020204" pitchFamily="34" charset="0"/>
              </a:rPr>
              <a:t>, χρήση και υποστήριξη των εκπαιδευτικών εφαρμογών των </a:t>
            </a:r>
            <a:r>
              <a:rPr lang="el-GR" sz="2000" smtClean="0"/>
              <a:t>Τεχνολογιών της Πληροφορίας και των Επικοινωνιών</a:t>
            </a:r>
            <a:r>
              <a:rPr lang="en-GB" sz="2000" smtClean="0">
                <a:latin typeface="Corbel" panose="020B0503020204020204" pitchFamily="34" charset="0"/>
              </a:rPr>
              <a:t> </a:t>
            </a:r>
            <a:r>
              <a:rPr lang="el-GR" sz="2000" smtClean="0"/>
              <a:t>στην Προσχολική και την Πρώτη σχολική Ηλικία</a:t>
            </a:r>
          </a:p>
          <a:p>
            <a:pPr lvl="2" eaLnBrk="1" hangingPunct="1">
              <a:lnSpc>
                <a:spcPct val="90000"/>
              </a:lnSpc>
              <a:spcBef>
                <a:spcPts val="1200"/>
              </a:spcBef>
            </a:pPr>
            <a:endParaRPr lang="en-GB" sz="2000" smtClean="0">
              <a:latin typeface="Corbel" panose="020B0503020204020204" pitchFamily="34" charset="0"/>
            </a:endParaRPr>
          </a:p>
        </p:txBody>
      </p:sp>
      <p:sp>
        <p:nvSpPr>
          <p:cNvPr id="4915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21668E4-E7A6-48B1-B630-7E74C32B1790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56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07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07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 bwMode="gray"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4196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01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/>
              <a:t>Βασικές έννοιες (2)</a:t>
            </a:r>
            <a:endParaRPr lang="en-GB" dirty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Τεχνολογίες της Πληροφορικής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Υλικό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000" smtClean="0"/>
              <a:t>Συσκευές - εξοπλισμός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Λογισμικό</a:t>
            </a:r>
          </a:p>
          <a:p>
            <a:pPr lvl="2" eaLnBrk="1" hangingPunct="1"/>
            <a:r>
              <a:rPr lang="en-US" sz="2000" smtClean="0"/>
              <a:t>Λογισμικό (software) είναι τα προγράμματα </a:t>
            </a:r>
            <a:r>
              <a:rPr lang="el-GR" sz="2000" smtClean="0"/>
              <a:t>που</a:t>
            </a:r>
            <a:r>
              <a:rPr lang="en-US" sz="2000" smtClean="0"/>
              <a:t> κατευθύνουν τη λειτουργία του υπολογιστή και την επεξεργασία των δεδομένων.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endParaRPr lang="el-GR" sz="2000" smtClean="0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Τεχνολογίες των Επικοινωνιών</a:t>
            </a:r>
          </a:p>
          <a:p>
            <a:pPr lvl="2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000" smtClean="0"/>
              <a:t>Διαδίκτυο (</a:t>
            </a:r>
            <a:r>
              <a:rPr lang="en-GB" sz="2000" smtClean="0"/>
              <a:t>Internet</a:t>
            </a:r>
            <a:r>
              <a:rPr lang="el-GR" sz="2000" smtClean="0"/>
              <a:t>)</a:t>
            </a:r>
          </a:p>
        </p:txBody>
      </p:sp>
      <p:sp>
        <p:nvSpPr>
          <p:cNvPr id="5120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4180899-9187-4FDE-B0A8-942C9CC631D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121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1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1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317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317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έννοιες (3)</a:t>
            </a:r>
            <a:endParaRPr lang="el-GR" sz="4000" dirty="0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50" y="1714500"/>
            <a:ext cx="8097838" cy="44180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z="2800" smtClean="0"/>
              <a:t>Εκπαιδευτικό Λογισμικό (και ειδικότερα λογισμικό για τις μικρές ηλικίες)</a:t>
            </a:r>
          </a:p>
          <a:p>
            <a:pPr eaLnBrk="1" hangingPunct="1"/>
            <a:r>
              <a:rPr lang="el-GR" sz="2400" smtClean="0"/>
              <a:t>Εφαρμογές λογισμικού (και υλικού) για την υπολογιστική υποστήριξη της διδασκαλίας και της μάθησης στην προσχολική και την πρώτη σχολική ηλικία</a:t>
            </a:r>
          </a:p>
          <a:p>
            <a:pPr lvl="1" eaLnBrk="1" hangingPunct="1"/>
            <a:r>
              <a:rPr lang="el-GR" sz="2400" smtClean="0"/>
              <a:t>ειδικό λογισμικό με σαφή μαθησιακό και διδακτικό σκοπό, σε μορφή </a:t>
            </a:r>
            <a:r>
              <a:rPr lang="en-US" sz="2400" smtClean="0"/>
              <a:t>CD-ROM</a:t>
            </a:r>
            <a:r>
              <a:rPr lang="el-GR" sz="2400" smtClean="0"/>
              <a:t>, δικτυακού τόπου, εφαρμογών </a:t>
            </a:r>
            <a:r>
              <a:rPr lang="el-GR" sz="2400" u="sng" smtClean="0"/>
              <a:t>ρομποτικής</a:t>
            </a:r>
            <a:r>
              <a:rPr lang="el-GR" sz="2400" smtClean="0"/>
              <a:t>, κλπ.</a:t>
            </a:r>
          </a:p>
          <a:p>
            <a:pPr lvl="1" eaLnBrk="1" hangingPunct="1"/>
            <a:r>
              <a:rPr lang="el-GR" sz="2400" smtClean="0"/>
              <a:t>λογισμικό γενικής χρήσης, π.χ. κειμενογράφος, ζωγραφική, κλπ. που χρησιμοποιείται ως </a:t>
            </a:r>
            <a:r>
              <a:rPr lang="el-GR" sz="2400" u="sng" smtClean="0"/>
              <a:t>γνωστικό εργαλείο</a:t>
            </a:r>
            <a:r>
              <a:rPr lang="el-GR" sz="2400" smtClean="0"/>
              <a:t> (</a:t>
            </a:r>
            <a:r>
              <a:rPr lang="en-US" sz="2400" smtClean="0"/>
              <a:t>cognitive tool</a:t>
            </a:r>
            <a:r>
              <a:rPr lang="el-GR" sz="2400" smtClean="0"/>
              <a:t>)</a:t>
            </a:r>
            <a:r>
              <a:rPr lang="en-US" sz="2400" smtClean="0"/>
              <a:t> </a:t>
            </a:r>
            <a:endParaRPr lang="el-GR" sz="2400" smtClean="0"/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endParaRPr lang="el-GR" sz="2000" smtClean="0"/>
          </a:p>
        </p:txBody>
      </p:sp>
      <p:sp>
        <p:nvSpPr>
          <p:cNvPr id="5325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6B82017-D328-4462-BB98-85EB02E2AE0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974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2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2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έννοιες (4)</a:t>
            </a:r>
            <a:endParaRPr lang="el-GR" sz="4000" dirty="0"/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Αναλυτικό Πρόγραμμα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Πρόγραμμα Σπουδών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Διαθεματικό Ενιαίο Πλαίσιο Προγράμματος Σπουδών (ΔΕΠΠΣ) για το Νηπιαγωγείο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Οδηγός Νηπιαγωγού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Περιβάλλον μάθησης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Διδασκαλία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/>
              <a:t>Μάθηση </a:t>
            </a:r>
            <a:endParaRPr lang="el-GR" sz="2400" dirty="0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b="1" dirty="0" smtClean="0">
                <a:solidFill>
                  <a:schemeClr val="bg1">
                    <a:lumMod val="50000"/>
                  </a:schemeClr>
                </a:solidFill>
              </a:rPr>
              <a:t>Εκπαιδευτικ</a:t>
            </a:r>
            <a:r>
              <a:rPr lang="el-GR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ό Σενάριο με ΤΠΕ </a:t>
            </a:r>
          </a:p>
          <a:p>
            <a:pPr lvl="1" eaLnBrk="1" hangingPunct="1">
              <a:lnSpc>
                <a:spcPct val="90000"/>
              </a:lnSpc>
              <a:spcBef>
                <a:spcPts val="1200"/>
              </a:spcBef>
            </a:pPr>
            <a:r>
              <a:rPr lang="el-GR" sz="2400" dirty="0" smtClean="0">
                <a:latin typeface="Arial" panose="020B0604020202020204" pitchFamily="34" charset="0"/>
              </a:rPr>
              <a:t>Διδακτικές Στρατηγικές</a:t>
            </a:r>
          </a:p>
        </p:txBody>
      </p:sp>
      <p:sp>
        <p:nvSpPr>
          <p:cNvPr id="55301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5C74123-651E-49D3-92FB-3E5DE5ED3BC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6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spcBef>
                <a:spcPts val="1200"/>
              </a:spcBef>
              <a:defRPr/>
            </a:pPr>
            <a:r>
              <a:rPr lang="el-GR" dirty="0"/>
              <a:t>Βασικές έννοιες (5)</a:t>
            </a:r>
            <a:endParaRPr lang="el-GR" sz="4000" dirty="0"/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643063"/>
            <a:ext cx="8199438" cy="448945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GB" smtClean="0">
                <a:latin typeface="Corbel" panose="020B0503020204020204" pitchFamily="34" charset="0"/>
              </a:rPr>
              <a:t>Πληροφορικά περιβάλλοντα μάθησης με υπολογιστή</a:t>
            </a:r>
            <a:r>
              <a:rPr lang="el-GR" smtClean="0"/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Υ</a:t>
            </a:r>
            <a:r>
              <a:rPr lang="en-GB" smtClean="0">
                <a:latin typeface="Corbel" panose="020B0503020204020204" pitchFamily="34" charset="0"/>
              </a:rPr>
              <a:t>πολογιστική υποστήριξη της </a:t>
            </a:r>
            <a:r>
              <a:rPr lang="el-GR" smtClean="0"/>
              <a:t>διδασκαλίας και της </a:t>
            </a:r>
            <a:r>
              <a:rPr lang="en-GB" smtClean="0">
                <a:latin typeface="Corbel" panose="020B0503020204020204" pitchFamily="34" charset="0"/>
              </a:rPr>
              <a:t>μάθησης</a:t>
            </a:r>
            <a:r>
              <a:rPr lang="el-GR" smtClean="0"/>
              <a:t>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Γωνιά υπολογιστή.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l-GR" smtClean="0"/>
              <a:t>Δ</a:t>
            </a:r>
            <a:r>
              <a:rPr lang="en-GB" smtClean="0">
                <a:latin typeface="Corbel" panose="020B0503020204020204" pitchFamily="34" charset="0"/>
              </a:rPr>
              <a:t>ίκτυα υπολογιστών στην εκπαίδευση.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</a:pPr>
            <a:r>
              <a:rPr lang="en-GB" smtClean="0">
                <a:latin typeface="Corbel" panose="020B0503020204020204" pitchFamily="34" charset="0"/>
              </a:rPr>
              <a:t>Συνεργατικά περιβάλλοντα μάθησης με υπολογιστές. </a:t>
            </a:r>
          </a:p>
          <a:p>
            <a:pPr eaLnBrk="1" hangingPunct="1"/>
            <a:endParaRPr lang="en-GB" sz="3600" smtClean="0">
              <a:latin typeface="Corbel" panose="020B0503020204020204" pitchFamily="34" charset="0"/>
            </a:endParaRPr>
          </a:p>
        </p:txBody>
      </p:sp>
      <p:sp>
        <p:nvSpPr>
          <p:cNvPr id="57349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31F2EC1-B225-45DD-A4B2-CE03776EAA4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000" dirty="0"/>
              <a:t>ΤΠΕ και </a:t>
            </a:r>
            <a:r>
              <a:rPr lang="el-GR" sz="4000" dirty="0" smtClean="0"/>
              <a:t>Εκπαίδευση των μικρών παιδιών</a:t>
            </a:r>
            <a:endParaRPr lang="el-GR" sz="4000" dirty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057400"/>
            <a:ext cx="7772400" cy="3748088"/>
          </a:xfrm>
          <a:noFill/>
        </p:spPr>
        <p:txBody>
          <a:bodyPr lIns="92075" tIns="46038" rIns="92075" bIns="46038"/>
          <a:lstStyle/>
          <a:p>
            <a:pPr eaLnBrk="1" hangingPunct="1">
              <a:lnSpc>
                <a:spcPct val="80000"/>
              </a:lnSpc>
            </a:pPr>
            <a:r>
              <a:rPr lang="el-GR" sz="2800" b="1" i="1" smtClean="0"/>
              <a:t>Τεχνολογίες της Πληροφορίας και των Επικοινωνιών</a:t>
            </a:r>
          </a:p>
          <a:p>
            <a:pPr eaLnBrk="1" hangingPunct="1">
              <a:lnSpc>
                <a:spcPct val="80000"/>
              </a:lnSpc>
            </a:pPr>
            <a:r>
              <a:rPr lang="el-GR" sz="2800" b="1" i="1" smtClean="0"/>
              <a:t>Δύo βασικά ερωτήματα:</a:t>
            </a:r>
            <a:r>
              <a:rPr lang="el-GR" sz="2800" i="1" smtClean="0"/>
              <a:t> </a:t>
            </a:r>
          </a:p>
          <a:p>
            <a:pPr eaLnBrk="1" hangingPunct="1">
              <a:lnSpc>
                <a:spcPct val="80000"/>
              </a:lnSpc>
            </a:pPr>
            <a:endParaRPr lang="el-GR" sz="2800" i="1" smtClean="0"/>
          </a:p>
          <a:p>
            <a:pPr eaLnBrk="1" hangingPunct="1">
              <a:lnSpc>
                <a:spcPct val="80000"/>
              </a:lnSpc>
            </a:pPr>
            <a:r>
              <a:rPr lang="el-GR" sz="2800" i="1" smtClean="0"/>
              <a:t>η εισαγωγή και η ένταξη των ΤΠΕ στο αναλυτικό πρόγραμμα σπουδών του νηπιαγωγείου</a:t>
            </a:r>
            <a:r>
              <a:rPr lang="en-GB" sz="2800" i="1" smtClean="0"/>
              <a:t>;</a:t>
            </a:r>
            <a:endParaRPr lang="el-GR" sz="2800" i="1" smtClean="0"/>
          </a:p>
          <a:p>
            <a:pPr eaLnBrk="1" hangingPunct="1">
              <a:lnSpc>
                <a:spcPct val="80000"/>
              </a:lnSpc>
            </a:pPr>
            <a:endParaRPr lang="el-GR" sz="2800" i="1" smtClean="0"/>
          </a:p>
          <a:p>
            <a:pPr eaLnBrk="1" hangingPunct="1">
              <a:lnSpc>
                <a:spcPct val="80000"/>
              </a:lnSpc>
            </a:pPr>
            <a:r>
              <a:rPr lang="el-GR" sz="2800" i="1" smtClean="0"/>
              <a:t>Οι επιδράσεις των ΤΠΕ στις διαδικασίες της διδασκαλίας και μάθησης</a:t>
            </a:r>
            <a:r>
              <a:rPr lang="en-GB" sz="2800" i="1" smtClean="0"/>
              <a:t>;</a:t>
            </a:r>
            <a:endParaRPr lang="el-GR" sz="2800" i="1" smtClean="0"/>
          </a:p>
        </p:txBody>
      </p:sp>
      <p:sp>
        <p:nvSpPr>
          <p:cNvPr id="59397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2DC16F0-E3A8-4B6B-A19F-8EA9754C3CA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79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58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58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/>
          <a:lstStyle/>
          <a:p>
            <a:pPr algn="just"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000" i="1" dirty="0"/>
              <a:t>Η εισαγωγή και η ένταξη ...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el-GR" smtClean="0"/>
              <a:t>τι περιμένoυμε από τoν όρo «ΤΠΕ στην προσχολική και την πρώτη σχολική ηλικία»;</a:t>
            </a:r>
          </a:p>
          <a:p>
            <a:pPr eaLnBrk="1" hangingPunct="1">
              <a:lnSpc>
                <a:spcPct val="90000"/>
              </a:lnSpc>
            </a:pPr>
            <a:endParaRPr lang="el-GR" smtClean="0"/>
          </a:p>
          <a:p>
            <a:pPr eaLnBrk="1" hangingPunct="1">
              <a:lnSpc>
                <a:spcPct val="90000"/>
              </a:lnSpc>
            </a:pPr>
            <a:r>
              <a:rPr lang="el-GR" smtClean="0"/>
              <a:t>πως αντιμετωπίζεται το θέμα της εισαγωγής και της ένταξης στο ελληνικό νηπιαγωγείο γενικότερα και στην καθημερινή σχολική πραγματικότητα ειδικότερα;</a:t>
            </a:r>
          </a:p>
        </p:txBody>
      </p:sp>
      <p:sp>
        <p:nvSpPr>
          <p:cNvPr id="61445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86E18E-5632-4E71-B60A-A44BE8D850C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>
            <a:normAutofit fontScale="90000"/>
          </a:bodyPr>
          <a:lstStyle/>
          <a:p>
            <a:pPr eaLnBrk="1" hangingPunct="1">
              <a:spcBef>
                <a:spcPts val="500"/>
              </a:spcBef>
              <a:spcAft>
                <a:spcPts val="500"/>
              </a:spcAft>
              <a:defRPr/>
            </a:pPr>
            <a:r>
              <a:rPr lang="el-GR" sz="4000" i="1" dirty="0"/>
              <a:t>Τουλάχιστον τέσσερις </a:t>
            </a:r>
            <a:r>
              <a:rPr lang="el-GR" sz="4000" i="1" dirty="0" err="1"/>
              <a:t>διαφoρετικές</a:t>
            </a:r>
            <a:r>
              <a:rPr lang="el-GR" sz="4000" i="1" dirty="0"/>
              <a:t> προσεγγίσεις:  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43125"/>
            <a:ext cx="7086600" cy="3989388"/>
          </a:xfrm>
          <a:noFill/>
        </p:spPr>
        <p:txBody>
          <a:bodyPr lIns="92075" tIns="46038" rIns="92075" bIns="46038"/>
          <a:lstStyle/>
          <a:p>
            <a:pPr lvl="2" eaLnBrk="1" hangingPunct="1"/>
            <a:r>
              <a:rPr lang="el-GR" sz="3200" dirty="0" smtClean="0"/>
              <a:t>ως «αυτόνομο» μάθημα...</a:t>
            </a:r>
          </a:p>
          <a:p>
            <a:pPr lvl="3" eaLnBrk="1" hangingPunct="1"/>
            <a:r>
              <a:rPr lang="el-GR" sz="2800" dirty="0" smtClean="0"/>
              <a:t>Η πληροφορική στο ΔΕΠΠΣ του νηπιαγωγείου</a:t>
            </a:r>
          </a:p>
          <a:p>
            <a:pPr lvl="2" eaLnBrk="1" hangingPunct="1"/>
            <a:r>
              <a:rPr lang="el-GR" sz="3200" dirty="0" smtClean="0"/>
              <a:t>ως μέσο για τα άλλα μαθήματα ...</a:t>
            </a:r>
          </a:p>
          <a:p>
            <a:pPr lvl="2" eaLnBrk="1" hangingPunct="1"/>
            <a:r>
              <a:rPr lang="el-GR" sz="3200" dirty="0" smtClean="0"/>
              <a:t>στοιχείο γενικής κουλτούρας ...</a:t>
            </a:r>
          </a:p>
          <a:p>
            <a:pPr lvl="2" eaLnBrk="1" hangingPunct="1"/>
            <a:r>
              <a:rPr lang="el-GR" sz="3200" dirty="0" smtClean="0"/>
              <a:t>ένα κοινωνικό φαινόμενο...</a:t>
            </a:r>
          </a:p>
        </p:txBody>
      </p:sp>
      <p:sp>
        <p:nvSpPr>
          <p:cNvPr id="63493" name="Slide Number Placeholder 6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7D479B-22D4-40AD-AD4A-860C88B304CA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83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37A1BB9-96EF-4669-8397-846B4288E109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Θεωρητικό μέρος (1)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4563" y="1628775"/>
            <a:ext cx="7699375" cy="4475163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Τεκμηρίωση της ένταξης των Τεχνολογιών της Πληροφορίας και των Επικοινωνιών στην Προσχολική και την Πρώτη Σχολική Ηλικία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Η Πληροφορική στο Διαθεματικό Ενιαίο Πλαίσιο Προγραμμάτων Σπουδών στο Νηπιαγωγείο</a:t>
            </a:r>
            <a:endParaRPr lang="en-US" sz="2800" smtClean="0">
              <a:latin typeface="Arial" panose="020B0604020202020204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Η Πληροφορική στο νέο Αναλυτικό Πρόγραμμα Σπουδών </a:t>
            </a:r>
            <a:endParaRPr lang="en-US" sz="2800" smtClean="0">
              <a:latin typeface="Arial" panose="020B0604020202020204" pitchFamily="34" charset="0"/>
            </a:endParaRPr>
          </a:p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Η Πληροφορική στο Πλαίσιο Προγράμματος Σπουδών του Δημοτικού Σχολείου  </a:t>
            </a:r>
          </a:p>
        </p:txBody>
      </p:sp>
    </p:spTree>
    <p:extLst>
      <p:ext uri="{BB962C8B-B14F-4D97-AF65-F5344CB8AC3E}">
        <p14:creationId xmlns:p14="http://schemas.microsoft.com/office/powerpoint/2010/main" val="622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4A178CC-DD07-4319-A024-902622CA7B17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Θεωρητικό μέρος (2)</a:t>
            </a: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577138" cy="48006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dirty="0" smtClean="0">
                <a:latin typeface="Arial" panose="020B0604020202020204" pitchFamily="34" charset="0"/>
              </a:rPr>
              <a:t>Ψυχοπαιδαγωγικές αρχές ένταξης των Τεχνολογιών της Πληροφορίας και των Επικοινωνιών στην Προσχολική και την Πρώτη Σχολική Ηλικία.</a:t>
            </a:r>
          </a:p>
          <a:p>
            <a:pPr eaLnBrk="1" hangingPunct="1">
              <a:spcAft>
                <a:spcPts val="300"/>
              </a:spcAft>
            </a:pPr>
            <a:r>
              <a:rPr lang="el-GR" dirty="0" smtClean="0">
                <a:latin typeface="Arial" panose="020B0604020202020204" pitchFamily="34" charset="0"/>
              </a:rPr>
              <a:t>Αναπτυξιακές, </a:t>
            </a:r>
            <a:r>
              <a:rPr lang="el-GR" dirty="0" err="1" smtClean="0">
                <a:latin typeface="Arial" panose="020B0604020202020204" pitchFamily="34" charset="0"/>
              </a:rPr>
              <a:t>κοινωνιογνωστικές</a:t>
            </a:r>
            <a:r>
              <a:rPr lang="el-GR" dirty="0" smtClean="0">
                <a:latin typeface="Arial" panose="020B0604020202020204" pitchFamily="34" charset="0"/>
              </a:rPr>
              <a:t> και </a:t>
            </a:r>
            <a:r>
              <a:rPr lang="el-GR" dirty="0" err="1" smtClean="0">
                <a:latin typeface="Arial" panose="020B0604020202020204" pitchFamily="34" charset="0"/>
              </a:rPr>
              <a:t>κοινωνιοπολιτισμικές</a:t>
            </a:r>
            <a:r>
              <a:rPr lang="el-GR" dirty="0" smtClean="0">
                <a:latin typeface="Arial" panose="020B0604020202020204" pitchFamily="34" charset="0"/>
              </a:rPr>
              <a:t> θεωρίες μάθησης και υπολογιστές.</a:t>
            </a:r>
          </a:p>
        </p:txBody>
      </p:sp>
    </p:spTree>
    <p:extLst>
      <p:ext uri="{BB962C8B-B14F-4D97-AF65-F5344CB8AC3E}">
        <p14:creationId xmlns:p14="http://schemas.microsoft.com/office/powerpoint/2010/main" val="357137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8694A7-0FCB-491C-A572-DE3F5E24CE8A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Θεωρητικό μέρος (3)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57375"/>
            <a:ext cx="7286625" cy="4391025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dirty="0" smtClean="0">
                <a:latin typeface="Arial" panose="020B0604020202020204" pitchFamily="34" charset="0"/>
              </a:rPr>
              <a:t>Παιδαγωγικές δραστηριότητες για τους υπολογιστές (γνωριμία του παιδιού με τον υπολογιστή και τις περιφερειακές συσκευές του).</a:t>
            </a:r>
          </a:p>
        </p:txBody>
      </p:sp>
    </p:spTree>
    <p:extLst>
      <p:ext uri="{BB962C8B-B14F-4D97-AF65-F5344CB8AC3E}">
        <p14:creationId xmlns:p14="http://schemas.microsoft.com/office/powerpoint/2010/main" val="88972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Πατρών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5181600"/>
            <a:ext cx="6480048" cy="1542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3484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18AE15E-C8CB-46DA-A861-D754DF23A0CF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Θεωρητικό μέρος (4)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447800"/>
            <a:ext cx="7729538" cy="48006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dirty="0" smtClean="0">
                <a:latin typeface="Arial" panose="020B0604020202020204" pitchFamily="34" charset="0"/>
              </a:rPr>
              <a:t>Παιδαγωγικές δραστηριότητες με υπολογιστές με έμφαση σε επιμέρους άξονες του αναλυτικού προγράμματος και σε διαθεματικές δραστηριότητες. </a:t>
            </a:r>
          </a:p>
        </p:txBody>
      </p:sp>
    </p:spTree>
    <p:extLst>
      <p:ext uri="{BB962C8B-B14F-4D97-AF65-F5344CB8AC3E}">
        <p14:creationId xmlns:p14="http://schemas.microsoft.com/office/powerpoint/2010/main" val="307466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D3B10E5-9B45-44B2-BBFE-AA71AAD4C678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Θεωρητικό μέρος (5)</a:t>
            </a:r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mtClean="0">
                <a:latin typeface="Arial" panose="020B0604020202020204" pitchFamily="34" charset="0"/>
              </a:rPr>
              <a:t>Κριτική ανάλυση εκπαιδευτικού λογισμικού για προσχολική και πρώτη σχολική ηλικία.</a:t>
            </a:r>
          </a:p>
        </p:txBody>
      </p:sp>
    </p:spTree>
    <p:extLst>
      <p:ext uri="{BB962C8B-B14F-4D97-AF65-F5344CB8AC3E}">
        <p14:creationId xmlns:p14="http://schemas.microsoft.com/office/powerpoint/2010/main" val="130968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0256C4E-8C93-4925-85A8-D192B664FB17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Θεωρητικό μέρος (6)</a:t>
            </a:r>
          </a:p>
        </p:txBody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mtClean="0">
                <a:latin typeface="Arial" panose="020B0604020202020204" pitchFamily="34" charset="0"/>
              </a:rPr>
              <a:t>Ανάπτυξη </a:t>
            </a:r>
            <a:r>
              <a:rPr lang="el-GR" b="1" smtClean="0">
                <a:latin typeface="Arial" panose="020B0604020202020204" pitchFamily="34" charset="0"/>
              </a:rPr>
              <a:t>εκπαιδευτικών σεναρίων</a:t>
            </a:r>
            <a:r>
              <a:rPr lang="el-GR" smtClean="0">
                <a:latin typeface="Arial" panose="020B0604020202020204" pitchFamily="34" charset="0"/>
              </a:rPr>
              <a:t> και «φύλλων εργασίας». </a:t>
            </a:r>
          </a:p>
          <a:p>
            <a:pPr eaLnBrk="1" hangingPunct="1">
              <a:spcAft>
                <a:spcPts val="300"/>
              </a:spcAft>
            </a:pPr>
            <a:r>
              <a:rPr lang="el-GR" smtClean="0">
                <a:latin typeface="Arial" panose="020B0604020202020204" pitchFamily="34" charset="0"/>
              </a:rPr>
              <a:t>Σχεδιασμός και δημιουργία παιδαγωγικών δραστηριοτήτων με χρήση κατάλληλου εκπαιδευτικού λογισμικού.</a:t>
            </a:r>
          </a:p>
        </p:txBody>
      </p:sp>
    </p:spTree>
    <p:extLst>
      <p:ext uri="{BB962C8B-B14F-4D97-AF65-F5344CB8AC3E}">
        <p14:creationId xmlns:p14="http://schemas.microsoft.com/office/powerpoint/2010/main" val="1192867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2B87010-1690-4603-99BD-C14BBEC359CD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Εργαστηριακό μέρος (1)</a:t>
            </a:r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Το εργαστήριο περιλαμβάνει τα ακόλουθα αντικείμενα: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Εγκατάσταση και παρουσίαση εκπαιδευτικού λογισμικού.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Σχεδιασμός και παρουσίαση διδακτικών δραστηριοτήτων και εκπαιδευτικών σεναρίων χρήσης εκπαιδευτικού λογισμικού (επιλογή γνωστικού αντικειμένου, περιγραφή του πλαισίου ένταξης, περιγραφή απαιτούμενων μέσων).</a:t>
            </a:r>
          </a:p>
        </p:txBody>
      </p:sp>
    </p:spTree>
    <p:extLst>
      <p:ext uri="{BB962C8B-B14F-4D97-AF65-F5344CB8AC3E}">
        <p14:creationId xmlns:p14="http://schemas.microsoft.com/office/powerpoint/2010/main" val="57954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60F009-BAD8-4FF1-B09B-0BAA1C8CE84E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Εργαστηριακό μέρος (2)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Σχεδιασμός και παρουσίαση δραστηριοτήτων με εκπαιδευτικό λογισμικό σε επιμέρους πτυχές του αναλυτικού προγράμματος. </a:t>
            </a:r>
          </a:p>
          <a:p>
            <a:pPr eaLnBrk="1" hangingPunct="1">
              <a:spcAft>
                <a:spcPts val="300"/>
              </a:spcAft>
            </a:pPr>
            <a:r>
              <a:rPr lang="el-GR" sz="2800" smtClean="0">
                <a:latin typeface="Arial" panose="020B0604020202020204" pitchFamily="34" charset="0"/>
              </a:rPr>
              <a:t>Παιδαγωγική αξιολόγηση των σεναρίων και των δραστηριοτήτων με εκπαιδευτικό λογισμικό με χρήση κατάλληλων ερωτηματολογίων αξιολόγησης. </a:t>
            </a:r>
          </a:p>
        </p:txBody>
      </p:sp>
    </p:spTree>
    <p:extLst>
      <p:ext uri="{BB962C8B-B14F-4D97-AF65-F5344CB8AC3E}">
        <p14:creationId xmlns:p14="http://schemas.microsoft.com/office/powerpoint/2010/main" val="71414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A000389-B984-43F1-A856-BDFEBE74FABB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Διδακτική μέθοδος (1)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844675"/>
            <a:ext cx="7912100" cy="41148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z="2400" i="1" smtClean="0">
                <a:latin typeface="Arial" panose="020B0604020202020204" pitchFamily="34" charset="0"/>
              </a:rPr>
              <a:t>Το μάθημα θα διδαχθεί ως συνδυασμός τεσσάρων μεθόδων διδασκαλίας: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smtClean="0">
                <a:latin typeface="Arial" panose="020B0604020202020204" pitchFamily="34" charset="0"/>
              </a:rPr>
              <a:t>(α) διαλέξεις όπου θα εισάγονται βασικές έννοιες σχετικές με το περιεχόμενο του μαθήματος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smtClean="0">
                <a:latin typeface="Arial" panose="020B0604020202020204" pitchFamily="34" charset="0"/>
              </a:rPr>
              <a:t>(β) εργαστηριακή διδασκαλία όπου οι φοιτητές θα εργάζονται σε ομάδες χρησιμοποιώντας διαφόρων τύπων εκπαιδευτικό λογισμικό, με την καθοδήγηση συνεργαζόμενου προσωπικού. </a:t>
            </a:r>
          </a:p>
        </p:txBody>
      </p:sp>
    </p:spTree>
    <p:extLst>
      <p:ext uri="{BB962C8B-B14F-4D97-AF65-F5344CB8AC3E}">
        <p14:creationId xmlns:p14="http://schemas.microsoft.com/office/powerpoint/2010/main" val="165018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C7FE52-08D4-40B6-A2AA-1A4EF38BEEC4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Διδακτική μέθοδος (2)</a:t>
            </a: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8054975" cy="4114800"/>
          </a:xfrm>
        </p:spPr>
        <p:txBody>
          <a:bodyPr/>
          <a:lstStyle/>
          <a:p>
            <a:pPr eaLnBrk="1" hangingPunct="1">
              <a:spcAft>
                <a:spcPts val="300"/>
              </a:spcAft>
            </a:pPr>
            <a:r>
              <a:rPr lang="el-GR" sz="2400" i="1" smtClean="0">
                <a:latin typeface="Arial" panose="020B0604020202020204" pitchFamily="34" charset="0"/>
              </a:rPr>
              <a:t> (γ) εκπόνηση εργασίας (σε ομάδες) με σκοπό να εμβαθύνουν σε ένα θέμα – πρόβλημα σχετικό με το αναλυτικό πρόγραμμα όπου αναδεικνύονται τα μεθοδολογικά χαρακτηριστικά της χρήσης των ΤΠΕ στην καθημερινή εκπαιδευτική πρακτική.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smtClean="0">
                <a:latin typeface="Arial" panose="020B0604020202020204" pitchFamily="34" charset="0"/>
              </a:rPr>
              <a:t>Η εργασία αφορά στο σχεδιασμό κατάλληλης διδακτικής παρέμβασης με χρήση λογισμικού και ανάπτυξη σχετικών οδηγιών και φύλλων εργασίας. </a:t>
            </a:r>
          </a:p>
          <a:p>
            <a:pPr eaLnBrk="1" hangingPunct="1">
              <a:spcAft>
                <a:spcPts val="300"/>
              </a:spcAft>
            </a:pPr>
            <a:r>
              <a:rPr lang="el-GR" sz="2400" i="1" smtClean="0">
                <a:latin typeface="Arial" panose="020B0604020202020204" pitchFamily="34" charset="0"/>
              </a:rPr>
              <a:t>(δ) συμμετοχή στο </a:t>
            </a:r>
            <a:r>
              <a:rPr lang="en-US" sz="2400" i="1" smtClean="0">
                <a:latin typeface="Arial" panose="020B0604020202020204" pitchFamily="34" charset="0"/>
              </a:rPr>
              <a:t>forum, </a:t>
            </a:r>
            <a:r>
              <a:rPr lang="el-GR" sz="2400" i="1" smtClean="0">
                <a:latin typeface="Arial" panose="020B0604020202020204" pitchFamily="34" charset="0"/>
              </a:rPr>
              <a:t>δημιουργία </a:t>
            </a:r>
            <a:r>
              <a:rPr lang="en-US" sz="2400" i="1" smtClean="0">
                <a:latin typeface="Arial" panose="020B0604020202020204" pitchFamily="34" charset="0"/>
              </a:rPr>
              <a:t>blog </a:t>
            </a:r>
            <a:r>
              <a:rPr lang="el-GR" sz="2400" i="1" smtClean="0">
                <a:latin typeface="Arial" panose="020B0604020202020204" pitchFamily="34" charset="0"/>
              </a:rPr>
              <a:t>και σχολιασμός. </a:t>
            </a:r>
          </a:p>
          <a:p>
            <a:pPr eaLnBrk="1" hangingPunct="1">
              <a:spcAft>
                <a:spcPts val="300"/>
              </a:spcAft>
            </a:pPr>
            <a:endParaRPr lang="el-GR" sz="2400" i="1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1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Εργαλεία </a:t>
            </a:r>
            <a:r>
              <a:rPr lang="en-US" sz="4000" dirty="0" smtClean="0"/>
              <a:t>Web 2.0</a:t>
            </a:r>
            <a:r>
              <a:rPr lang="el-GR" sz="4000" dirty="0" smtClean="0"/>
              <a:t> </a:t>
            </a:r>
            <a:r>
              <a:rPr lang="el-GR" dirty="0" smtClean="0"/>
              <a:t>– Πλαίσιο χρήσης</a:t>
            </a:r>
            <a:endParaRPr lang="el-GR" dirty="0"/>
          </a:p>
        </p:txBody>
      </p:sp>
      <p:sp>
        <p:nvSpPr>
          <p:cNvPr id="86019" name="2 - Θέση περιεχομένου"/>
          <p:cNvSpPr>
            <a:spLocks noGrp="1"/>
          </p:cNvSpPr>
          <p:nvPr>
            <p:ph idx="1"/>
          </p:nvPr>
        </p:nvSpPr>
        <p:spPr>
          <a:xfrm>
            <a:off x="1187450" y="1325563"/>
            <a:ext cx="7499350" cy="4800600"/>
          </a:xfrm>
        </p:spPr>
        <p:txBody>
          <a:bodyPr>
            <a:normAutofit lnSpcReduction="10000"/>
          </a:bodyPr>
          <a:lstStyle/>
          <a:p>
            <a:r>
              <a:rPr lang="en-US" sz="2000" b="1" u="sng" smtClean="0"/>
              <a:t>Wiki:</a:t>
            </a:r>
            <a:r>
              <a:rPr lang="en-US" sz="2000" b="1" smtClean="0"/>
              <a:t> </a:t>
            </a:r>
            <a:r>
              <a:rPr lang="el-GR" sz="2000" smtClean="0"/>
              <a:t>Κάθε ομάδα έχει το δικό της </a:t>
            </a:r>
            <a:r>
              <a:rPr lang="el-GR" sz="2000" b="1" smtClean="0"/>
              <a:t>Wiki</a:t>
            </a:r>
            <a:r>
              <a:rPr lang="el-GR" sz="2000" smtClean="0"/>
              <a:t> όπου θα δουλεύει το αντίστοιχο κομμάτι του εκπαιδευτικού σεναρίου που θα έχει παρουσιασθεί /σχολιασθεί στο εργαστήριο μαζί με τους διδάσκοντες </a:t>
            </a:r>
            <a:r>
              <a:rPr lang="el-GR" sz="2000" b="1" i="1" smtClean="0"/>
              <a:t>(ομαδική διαδικασία)</a:t>
            </a:r>
            <a:r>
              <a:rPr lang="el-GR" sz="2000" i="1" smtClean="0"/>
              <a:t>.</a:t>
            </a:r>
            <a:endParaRPr lang="el-GR" sz="2000" smtClean="0"/>
          </a:p>
          <a:p>
            <a:r>
              <a:rPr lang="en-US" sz="2000" b="1" u="sng" smtClean="0"/>
              <a:t>Blog:</a:t>
            </a:r>
            <a:r>
              <a:rPr lang="el-GR" sz="2000" smtClean="0"/>
              <a:t> Κάθε ομάδα έχει το δικό της </a:t>
            </a:r>
            <a:r>
              <a:rPr lang="el-GR" sz="2000" b="1" smtClean="0"/>
              <a:t>Blog</a:t>
            </a:r>
            <a:r>
              <a:rPr lang="el-GR" sz="2000" smtClean="0"/>
              <a:t> όπου 3 άλλες ομάδες (καθορισμένες εξ αρχής) θα πρέπει, αφού μελετήσουν το κομμάτι της ομάδας που έχουν αναλάβει στο Wiki της, να μπουν στο Blog της και να κάνουν σχόλια /ερωτήσεις /προτάσεις κτλ. </a:t>
            </a:r>
            <a:r>
              <a:rPr lang="el-GR" sz="2000" b="1" i="1" smtClean="0"/>
              <a:t>(ομαδική διαδικασία).</a:t>
            </a:r>
            <a:endParaRPr lang="el-GR" sz="2000" smtClean="0"/>
          </a:p>
          <a:p>
            <a:r>
              <a:rPr lang="en-US" sz="2000" b="1" u="sng" smtClean="0"/>
              <a:t>Forum:</a:t>
            </a:r>
            <a:r>
              <a:rPr lang="en-US" sz="2000" smtClean="0"/>
              <a:t> </a:t>
            </a:r>
            <a:endParaRPr lang="el-GR" sz="2000" smtClean="0"/>
          </a:p>
          <a:p>
            <a:pPr lvl="1"/>
            <a:r>
              <a:rPr lang="el-GR" sz="1600" smtClean="0"/>
              <a:t>Σε κάθε εργαστήριο υπάρχει </a:t>
            </a:r>
            <a:r>
              <a:rPr lang="el-GR" sz="1600" b="1" smtClean="0"/>
              <a:t>Forum</a:t>
            </a:r>
            <a:r>
              <a:rPr lang="el-GR" sz="1600" smtClean="0"/>
              <a:t> όπου οι διδάσκοντες προσθέτουν ομάδες συζητήσεων και όλοι οι συμμετέχοντες στο εργαστήριο θα πρέπει να απαντήσουν </a:t>
            </a:r>
            <a:r>
              <a:rPr lang="el-GR" sz="1600" b="1" i="1" smtClean="0"/>
              <a:t>(ατομική διαδικασία).</a:t>
            </a:r>
            <a:r>
              <a:rPr lang="el-GR" sz="1600" b="1" smtClean="0"/>
              <a:t> </a:t>
            </a:r>
          </a:p>
          <a:p>
            <a:pPr lvl="1"/>
            <a:r>
              <a:rPr lang="el-GR" sz="1600" smtClean="0"/>
              <a:t>Στο ίδιο σημείο, οι φοιτητές, -τριες μπορούσαν να ανεβάζουν και δικά τους ερωτήματα αναφορικά με το υλικό της εκάστοτε συνάντησης </a:t>
            </a:r>
            <a:r>
              <a:rPr lang="el-GR" sz="1600" b="1" i="1" smtClean="0"/>
              <a:t>(ατομική διαδικασία).</a:t>
            </a:r>
            <a:endParaRPr lang="el-GR" sz="1600" smtClean="0"/>
          </a:p>
          <a:p>
            <a:endParaRPr lang="el-GR" sz="2000" smtClean="0"/>
          </a:p>
        </p:txBody>
      </p:sp>
      <p:sp>
        <p:nvSpPr>
          <p:cNvPr id="86020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42E6F46-EB7F-40F9-AC40-6AD8B4FCE00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22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/>
          <a:lstStyle/>
          <a:p>
            <a:pPr>
              <a:defRPr/>
            </a:pPr>
            <a:r>
              <a:rPr lang="el-GR" dirty="0" smtClean="0"/>
              <a:t>Οργάνωση εργαστηρίου</a:t>
            </a:r>
            <a:endParaRPr lang="el-GR" dirty="0"/>
          </a:p>
        </p:txBody>
      </p:sp>
      <p:sp>
        <p:nvSpPr>
          <p:cNvPr id="87043" name="2 - Θέση περιεχομένου"/>
          <p:cNvSpPr>
            <a:spLocks noGrp="1"/>
          </p:cNvSpPr>
          <p:nvPr>
            <p:ph idx="1"/>
          </p:nvPr>
        </p:nvSpPr>
        <p:spPr>
          <a:xfrm>
            <a:off x="1116013" y="1557338"/>
            <a:ext cx="7499350" cy="4800600"/>
          </a:xfrm>
        </p:spPr>
        <p:txBody>
          <a:bodyPr/>
          <a:lstStyle/>
          <a:p>
            <a:r>
              <a:rPr lang="el-GR" sz="2000" smtClean="0"/>
              <a:t>Δουλειά με εργαλεία </a:t>
            </a:r>
            <a:r>
              <a:rPr lang="en-US" sz="2000" smtClean="0"/>
              <a:t>Web 2.0</a:t>
            </a:r>
            <a:endParaRPr lang="el-GR" sz="2000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08FFBE-CB56-4F29-993B-8C31AF2F2FDD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05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(1/11)</a:t>
            </a:r>
            <a:endParaRPr lang="el-GR" dirty="0"/>
          </a:p>
        </p:txBody>
      </p:sp>
      <p:sp>
        <p:nvSpPr>
          <p:cNvPr id="88067" name="2 - Θέση περιεχομένου"/>
          <p:cNvSpPr>
            <a:spLocks noGrp="1"/>
          </p:cNvSpPr>
          <p:nvPr>
            <p:ph idx="1"/>
          </p:nvPr>
        </p:nvSpPr>
        <p:spPr>
          <a:xfrm>
            <a:off x="1042988" y="1125538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l-GR" sz="2500" b="1" u="sng" smtClean="0"/>
              <a:t>1</a:t>
            </a:r>
            <a:r>
              <a:rPr lang="el-GR" sz="2500" b="1" u="sng" baseline="30000" smtClean="0"/>
              <a:t>η</a:t>
            </a:r>
            <a:r>
              <a:rPr lang="el-GR" sz="2500" b="1" u="sng" smtClean="0"/>
              <a:t> εβδομάδα</a:t>
            </a:r>
          </a:p>
          <a:p>
            <a:r>
              <a:rPr lang="el-GR" sz="2500" smtClean="0"/>
              <a:t>Εγγραφή στο</a:t>
            </a:r>
            <a:r>
              <a:rPr lang="en-US" sz="2500" smtClean="0"/>
              <a:t> </a:t>
            </a:r>
            <a:r>
              <a:rPr lang="el-GR" sz="2500" smtClean="0"/>
              <a:t>νέο </a:t>
            </a:r>
            <a:r>
              <a:rPr lang="en-US" sz="2400" smtClean="0"/>
              <a:t>Moodle</a:t>
            </a:r>
            <a:r>
              <a:rPr lang="el-GR" sz="2400" smtClean="0"/>
              <a:t> (έκδοση 2.8)</a:t>
            </a:r>
            <a:r>
              <a:rPr lang="en-US" sz="2500" smtClean="0"/>
              <a:t> </a:t>
            </a:r>
            <a:r>
              <a:rPr lang="el-GR" sz="2500" smtClean="0"/>
              <a:t>του μαθήματος (</a:t>
            </a:r>
            <a:r>
              <a:rPr lang="en-US" sz="2000" smtClean="0"/>
              <a:t>150.140.160.87/moodle</a:t>
            </a:r>
            <a:r>
              <a:rPr lang="el-GR" sz="2500" smtClean="0"/>
              <a:t>)</a:t>
            </a:r>
          </a:p>
          <a:p>
            <a:r>
              <a:rPr lang="el-GR" sz="2500" smtClean="0"/>
              <a:t>Παρουσίαση πλατφόρμας</a:t>
            </a:r>
          </a:p>
          <a:p>
            <a:r>
              <a:rPr lang="el-GR" sz="2500" b="1" smtClean="0"/>
              <a:t>Αντικείμενο μαθήματος: </a:t>
            </a:r>
          </a:p>
          <a:p>
            <a:pPr lvl="1"/>
            <a:r>
              <a:rPr lang="el-GR" sz="2500" smtClean="0"/>
              <a:t>Παρουσίαση των γνωστικών αντικειμένων της προσχολικής εκπαίδευσης και η συσχέτισή τους με ειδικές κατηγορίες εκπαιδευτικού λογισμικού</a:t>
            </a:r>
          </a:p>
          <a:p>
            <a:pPr lvl="1"/>
            <a:r>
              <a:rPr lang="el-GR" sz="2500" smtClean="0"/>
              <a:t>Η παρουσίαση αντιπροσωπευτικών δειγμάτων λογισμικού για τις εν λόγω κατηγορίες</a:t>
            </a:r>
            <a:br>
              <a:rPr lang="el-GR" sz="2500" smtClean="0"/>
            </a:br>
            <a:r>
              <a:rPr lang="el-GR" sz="2500" smtClean="0"/>
              <a:t>Η παρουσίαση ενδεικτικών παιδαγωγικών δραστηριοτήτων ανά γνωστικό αντικείμενο</a:t>
            </a:r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7E7ED5-3DF6-4CEE-9D48-7721FC52F4D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2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b="1" dirty="0" smtClean="0"/>
              <a:t>Αντικείμενο Μαθήματος</a:t>
            </a:r>
            <a:endParaRPr lang="en-GB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116013" y="1428750"/>
            <a:ext cx="7559675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 smtClean="0"/>
              <a:t>Θέση των </a:t>
            </a:r>
            <a:r>
              <a:rPr lang="el-GR" sz="2800" b="1" smtClean="0"/>
              <a:t>υπολογιστών</a:t>
            </a:r>
            <a:r>
              <a:rPr lang="el-GR" sz="2800" smtClean="0"/>
              <a:t> και των </a:t>
            </a:r>
            <a:r>
              <a:rPr lang="el-GR" sz="2800" b="1" smtClean="0"/>
              <a:t>Τεχνολογιών της Πληροφορίας και των Επικοινωνιών </a:t>
            </a:r>
            <a:r>
              <a:rPr lang="el-GR" sz="2800" smtClean="0"/>
              <a:t>στην προσχολική και την πρώτη σχολική ηλικία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 smtClean="0"/>
              <a:t>Μελέτη των δυνατών εφαρμογών της Πληροφορικής στη διδασκαλία και τη μάθηση στο Νηπιαγωγείο (αλλά και λίγο πριν και λίγο μετά)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l-GR" sz="2800" smtClean="0"/>
              <a:t>Ενασχόληση με εφαρμογές των ΤΠΕ που αφορούν παιδιά ηλικίας από 3 έως και 8 ετών </a:t>
            </a:r>
            <a:endParaRPr lang="en-GB" sz="2800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F0CC383-B38F-4223-94DB-45F07D5EB21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4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2 - Θέση περιεχομένου"/>
          <p:cNvSpPr>
            <a:spLocks noGrp="1"/>
          </p:cNvSpPr>
          <p:nvPr>
            <p:ph idx="1"/>
          </p:nvPr>
        </p:nvSpPr>
        <p:spPr>
          <a:xfrm>
            <a:off x="1042988" y="1149350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l-GR" sz="2800" b="1" u="sng" smtClean="0"/>
              <a:t>2η εβδομάδα</a:t>
            </a:r>
          </a:p>
          <a:p>
            <a:r>
              <a:rPr lang="el-GR" sz="2700" b="1" smtClean="0"/>
              <a:t>Αντικείμενο μαθήματος: </a:t>
            </a:r>
          </a:p>
          <a:p>
            <a:pPr lvl="1"/>
            <a:r>
              <a:rPr lang="el-GR" sz="2700" b="1" smtClean="0"/>
              <a:t>Κατανόηση βασικών εννοιών Διδακτικής</a:t>
            </a:r>
          </a:p>
          <a:p>
            <a:pPr lvl="1"/>
            <a:r>
              <a:rPr lang="el-GR" sz="2700" smtClean="0"/>
              <a:t>Βασικές αρχές από τις πιο διαδεδομένες θεωρίες μάθησης</a:t>
            </a:r>
          </a:p>
          <a:p>
            <a:pPr lvl="1"/>
            <a:r>
              <a:rPr lang="el-GR" sz="2700" smtClean="0"/>
              <a:t>Επίδρασης των θεωριών αυτών στη σχεδίαση εκπαιδευτικών εφαρμογών με υπολογιστές</a:t>
            </a:r>
          </a:p>
          <a:p>
            <a:pPr lvl="1"/>
            <a:r>
              <a:rPr lang="el-GR" sz="2700" smtClean="0"/>
              <a:t>Επιρροής των θεωριών αυτών στην ένταξη και τη χρήση των ΤΠΕ στην εκπαίδευση</a:t>
            </a:r>
          </a:p>
          <a:p>
            <a:pPr lvl="1"/>
            <a:r>
              <a:rPr lang="el-GR" sz="2700" smtClean="0"/>
              <a:t>Βασικές Έννοιες Διδακτικής των Επιστημών </a:t>
            </a:r>
            <a:br>
              <a:rPr lang="el-GR" sz="2700" smtClean="0"/>
            </a:br>
            <a:endParaRPr lang="el-GR" sz="2700" smtClean="0"/>
          </a:p>
        </p:txBody>
      </p:sp>
      <p:sp>
        <p:nvSpPr>
          <p:cNvPr id="89091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17E2CC2-071B-4A7F-A244-251FD2DF4BB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042988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(2/11)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9996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2 - Θέση περιεχομένου"/>
          <p:cNvSpPr>
            <a:spLocks noGrp="1"/>
          </p:cNvSpPr>
          <p:nvPr>
            <p:ph idx="1"/>
          </p:nvPr>
        </p:nvSpPr>
        <p:spPr>
          <a:xfrm>
            <a:off x="1116013" y="1412875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sz="2800" b="1" u="sng" smtClean="0"/>
              <a:t>3η εβδομάδα</a:t>
            </a:r>
            <a:endParaRPr lang="el-GR" u="sng" smtClean="0"/>
          </a:p>
          <a:p>
            <a:r>
              <a:rPr lang="el-GR" sz="2800" b="1" smtClean="0"/>
              <a:t>Αντικείμενο μαθήματος: </a:t>
            </a:r>
          </a:p>
          <a:p>
            <a:pPr lvl="1"/>
            <a:r>
              <a:rPr lang="el-GR" smtClean="0"/>
              <a:t>Χρήση εκπαιδευτικής ρομποτικής (προγραμματιζόμενα παιχνίδια) στο Νηπιαγωγείο. </a:t>
            </a:r>
          </a:p>
          <a:p>
            <a:pPr lvl="1"/>
            <a:r>
              <a:rPr lang="el-GR" smtClean="0"/>
              <a:t>Σχεδιασμός και οργάνωση εκπαιδευτικού σεναρίου με χρήση εκπαιδευτικής ρομποτικής-προγραμματιζόμενα παιχνίδια (Bee-Bot, </a:t>
            </a:r>
            <a:r>
              <a:rPr lang="en-US" sz="2400" smtClean="0"/>
              <a:t>Pro-bot</a:t>
            </a:r>
            <a:r>
              <a:rPr lang="el-GR" smtClean="0"/>
              <a:t>).</a:t>
            </a:r>
          </a:p>
        </p:txBody>
      </p:sp>
      <p:sp>
        <p:nvSpPr>
          <p:cNvPr id="90115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F899543-1650-4FD0-A658-2970A4DF453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(3/11)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5111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2 - Θέση περιεχομένου"/>
          <p:cNvSpPr>
            <a:spLocks noGrp="1"/>
          </p:cNvSpPr>
          <p:nvPr>
            <p:ph idx="1"/>
          </p:nvPr>
        </p:nvSpPr>
        <p:spPr>
          <a:xfrm>
            <a:off x="1042988" y="1196975"/>
            <a:ext cx="7499350" cy="4800600"/>
          </a:xfrm>
        </p:spPr>
        <p:txBody>
          <a:bodyPr>
            <a:normAutofit fontScale="85000"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l-GR" sz="2800" b="1" u="sng" smtClean="0"/>
              <a:t>4η εβδομάδα</a:t>
            </a:r>
            <a:endParaRPr lang="el-GR" u="sng" smtClean="0"/>
          </a:p>
          <a:p>
            <a:r>
              <a:rPr lang="el-GR" sz="2800" b="1" smtClean="0"/>
              <a:t>Αντικείμενο μαθήματος: </a:t>
            </a:r>
          </a:p>
          <a:p>
            <a:pPr lvl="1"/>
            <a:r>
              <a:rPr lang="el-GR" sz="2700" smtClean="0"/>
              <a:t>Χρήση λογισμικού υπερμέσων (ψηφιακές εγκυκλοπαίδειες και εφαρμογές υπερμέσων)</a:t>
            </a:r>
            <a:br>
              <a:rPr lang="el-GR" sz="2700" smtClean="0"/>
            </a:br>
            <a:endParaRPr lang="el-GR" sz="2700" smtClean="0"/>
          </a:p>
          <a:p>
            <a:pPr lvl="1"/>
            <a:r>
              <a:rPr lang="el-GR" sz="2700" smtClean="0"/>
              <a:t>Χρήση λογισμικού κλειστού τύπου &amp; Λογισμικό Κλειστού τύπου, πολυμεσικές εφαρμογές, συστήματα διδασκαλίας, τεστ γνώσεων, ασκήσεις πρακτικής και εξάσκησης Θεωρίες Μάθησης, Συμπεριφορισμός)</a:t>
            </a:r>
          </a:p>
          <a:p>
            <a:pPr lvl="1">
              <a:buFont typeface="Verdana" panose="020B0604030504040204" pitchFamily="34" charset="0"/>
              <a:buNone/>
            </a:pPr>
            <a:endParaRPr lang="el-GR" smtClean="0"/>
          </a:p>
          <a:p>
            <a:pPr lvl="1">
              <a:buFont typeface="Verdana" panose="020B0604030504040204" pitchFamily="34" charset="0"/>
              <a:buNone/>
            </a:pPr>
            <a:r>
              <a:rPr lang="el-GR" b="1" smtClean="0"/>
              <a:t/>
            </a:r>
            <a:br>
              <a:rPr lang="el-GR" b="1" smtClean="0"/>
            </a:br>
            <a:r>
              <a:rPr lang="el-GR" sz="3200" smtClean="0"/>
              <a:t/>
            </a:r>
            <a:br>
              <a:rPr lang="el-GR" sz="3200" smtClean="0"/>
            </a:br>
            <a:endParaRPr lang="el-GR" sz="3200" smtClean="0"/>
          </a:p>
        </p:txBody>
      </p:sp>
      <p:sp>
        <p:nvSpPr>
          <p:cNvPr id="91139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7ACC52-228D-429C-B596-7FD8272A215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(4/11)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996718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2 - Θέση περιεχομένου"/>
          <p:cNvSpPr>
            <a:spLocks noGrp="1"/>
          </p:cNvSpPr>
          <p:nvPr>
            <p:ph idx="1"/>
          </p:nvPr>
        </p:nvSpPr>
        <p:spPr>
          <a:xfrm>
            <a:off x="971550" y="1196975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sz="2200" b="1" u="sng" smtClean="0"/>
              <a:t>5</a:t>
            </a:r>
            <a:r>
              <a:rPr lang="el-GR" sz="2200" b="1" u="sng" baseline="30000" smtClean="0"/>
              <a:t>η</a:t>
            </a:r>
            <a:r>
              <a:rPr lang="el-GR" sz="2200" b="1" u="sng" smtClean="0"/>
              <a:t> εβδομάδα</a:t>
            </a:r>
          </a:p>
          <a:p>
            <a:pPr>
              <a:buFont typeface="Wingdings 2" panose="05020102010507070707" pitchFamily="18" charset="2"/>
              <a:buNone/>
            </a:pPr>
            <a:endParaRPr lang="el-GR" sz="700" b="1" smtClean="0"/>
          </a:p>
          <a:p>
            <a:r>
              <a:rPr lang="el-GR" sz="2200" b="1" smtClean="0"/>
              <a:t>Αντικείμενο μαθήματος:</a:t>
            </a:r>
          </a:p>
          <a:p>
            <a:pPr lvl="1"/>
            <a:r>
              <a:rPr lang="el-GR" sz="2200" b="1" smtClean="0"/>
              <a:t>Χρήση λογισμικού γενικής χρήσης</a:t>
            </a:r>
            <a:r>
              <a:rPr lang="el-GR" sz="2200" smtClean="0"/>
              <a:t> ως εργαλείου συμβολικής έκφρασης και οργάνωσης της πληροφορίας (επεξεργασία κειμένου, λογισμικό παρουσίασης και λογιστικά φύλλα)</a:t>
            </a:r>
            <a:br>
              <a:rPr lang="el-GR" sz="2200" smtClean="0"/>
            </a:br>
            <a:r>
              <a:rPr lang="el-GR" sz="2200" smtClean="0"/>
              <a:t>Συμβολική έκφραση, Γνωστικό εργαλείο, Λογισμικό ανοικτού τύπου, Λογισμικό γενικής χρήσης, Επεξεργασία κειμένου, Λογισμικό παρουσίασης, Λογιστικό φύλλο</a:t>
            </a:r>
          </a:p>
          <a:p>
            <a:pPr lvl="1"/>
            <a:r>
              <a:rPr lang="el-GR" sz="2200" b="1" smtClean="0"/>
              <a:t>Αντικείμενο: Χρήση λογισμικού εικαστικών</a:t>
            </a:r>
            <a:r>
              <a:rPr lang="el-GR" sz="2200" smtClean="0"/>
              <a:t/>
            </a:r>
            <a:br>
              <a:rPr lang="el-GR" sz="2200" smtClean="0"/>
            </a:br>
            <a:r>
              <a:rPr lang="el-GR" sz="2200" smtClean="0"/>
              <a:t>Α.Π.Σ. (Αναλυτικό Πρόγραμμα Σπουδών), Δ.Ε.Π.Π.Σ. (Διαθεματικό Ενιαίο Πλαίσιο Προγράμματος Σπουδών), Λογισμικό ανοικτού τύπου, λογισμικό εικαστικών</a:t>
            </a:r>
          </a:p>
        </p:txBody>
      </p:sp>
      <p:sp>
        <p:nvSpPr>
          <p:cNvPr id="92163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7B021F8-68DE-4252-BDE7-06DA46F6880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(5/11)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082004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2 - Θέση περιεχομένου"/>
          <p:cNvSpPr>
            <a:spLocks noGrp="1"/>
          </p:cNvSpPr>
          <p:nvPr>
            <p:ph idx="1"/>
          </p:nvPr>
        </p:nvSpPr>
        <p:spPr>
          <a:xfrm>
            <a:off x="960438" y="1292225"/>
            <a:ext cx="7499350" cy="4800600"/>
          </a:xfrm>
        </p:spPr>
        <p:txBody>
          <a:bodyPr>
            <a:normAutofit lnSpcReduction="10000"/>
          </a:bodyPr>
          <a:lstStyle/>
          <a:p>
            <a:pPr>
              <a:buFont typeface="Wingdings 2" panose="05020102010507070707" pitchFamily="18" charset="2"/>
              <a:buNone/>
            </a:pPr>
            <a:r>
              <a:rPr lang="el-GR" sz="2700" b="1" u="sng" dirty="0" smtClean="0"/>
              <a:t>6</a:t>
            </a:r>
            <a:r>
              <a:rPr lang="el-GR" sz="2700" b="1" u="sng" baseline="30000" dirty="0" smtClean="0"/>
              <a:t>η</a:t>
            </a:r>
            <a:r>
              <a:rPr lang="el-GR" sz="2700" b="1" u="sng" dirty="0" smtClean="0"/>
              <a:t> εβδομάδα</a:t>
            </a:r>
          </a:p>
          <a:p>
            <a:r>
              <a:rPr lang="el-GR" sz="2700" b="1" dirty="0" smtClean="0"/>
              <a:t>Αντικείμενο μαθήματος</a:t>
            </a:r>
            <a:r>
              <a:rPr lang="el-GR" sz="2700" dirty="0" smtClean="0"/>
              <a:t>: </a:t>
            </a:r>
          </a:p>
          <a:p>
            <a:pPr lvl="1"/>
            <a:r>
              <a:rPr lang="el-GR" sz="2300" dirty="0" smtClean="0"/>
              <a:t>Εισαγωγή των φοιτητών στην έννοια του εκπαιδευτικού σεναρίου</a:t>
            </a:r>
          </a:p>
          <a:p>
            <a:pPr lvl="1"/>
            <a:r>
              <a:rPr lang="el-GR" sz="2300" dirty="0" smtClean="0"/>
              <a:t>Γνωριμία των φοιτητών με τα βασικά εργαλεία του Web 2.0</a:t>
            </a:r>
            <a:r>
              <a:rPr lang="en-US" sz="2300" dirty="0" smtClean="0"/>
              <a:t> – </a:t>
            </a:r>
            <a:r>
              <a:rPr lang="el-GR" sz="2300" dirty="0" smtClean="0"/>
              <a:t>Ορισμοί &amp; εκπαιδευτικές χρήσεις</a:t>
            </a:r>
          </a:p>
          <a:p>
            <a:pPr lvl="1"/>
            <a:r>
              <a:rPr lang="en-US" sz="2000" dirty="0" smtClean="0"/>
              <a:t>Wikis</a:t>
            </a:r>
          </a:p>
          <a:p>
            <a:pPr lvl="1"/>
            <a:r>
              <a:rPr lang="en-US" sz="2000" dirty="0" smtClean="0"/>
              <a:t>Blogs</a:t>
            </a:r>
          </a:p>
          <a:p>
            <a:pPr lvl="1"/>
            <a:r>
              <a:rPr lang="en-US" sz="2000" dirty="0" smtClean="0"/>
              <a:t>Forums</a:t>
            </a:r>
            <a:endParaRPr lang="el-GR" sz="2000" dirty="0" smtClean="0"/>
          </a:p>
          <a:p>
            <a:r>
              <a:rPr lang="el-GR" sz="2700" dirty="0" smtClean="0"/>
              <a:t>Καταμερισμός εργασιών στις ομάδες</a:t>
            </a:r>
          </a:p>
          <a:p>
            <a:r>
              <a:rPr lang="el-GR" sz="2700" dirty="0" smtClean="0"/>
              <a:t>Δομή εκπαιδευτικού σεναρίου - Ορισμός σκοπού του εκπαιδευτικού σεναρίου </a:t>
            </a:r>
          </a:p>
          <a:p>
            <a:endParaRPr lang="el-GR" sz="2700" dirty="0" smtClean="0"/>
          </a:p>
        </p:txBody>
      </p:sp>
      <p:sp>
        <p:nvSpPr>
          <p:cNvPr id="93187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CDC5F20-C187-46CE-B2BC-270C8E7C9E8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71550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(6/11)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9767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2 - Θέση περιεχομένου"/>
          <p:cNvSpPr>
            <a:spLocks noGrp="1"/>
          </p:cNvSpPr>
          <p:nvPr>
            <p:ph idx="1"/>
          </p:nvPr>
        </p:nvSpPr>
        <p:spPr>
          <a:xfrm>
            <a:off x="1116013" y="1268413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sz="2800" b="1" u="sng" smtClean="0"/>
              <a:t>7</a:t>
            </a:r>
            <a:r>
              <a:rPr lang="el-GR" sz="2800" b="1" u="sng" baseline="30000" smtClean="0"/>
              <a:t>η</a:t>
            </a:r>
            <a:r>
              <a:rPr lang="el-GR" sz="2800" b="1" u="sng" smtClean="0"/>
              <a:t> εβδομάδα</a:t>
            </a:r>
          </a:p>
          <a:p>
            <a:r>
              <a:rPr lang="el-GR" sz="2800" smtClean="0"/>
              <a:t>Δημιουργία </a:t>
            </a:r>
            <a:r>
              <a:rPr lang="en-US" sz="2400" smtClean="0"/>
              <a:t>wiki</a:t>
            </a:r>
            <a:r>
              <a:rPr lang="el-GR" sz="2800" smtClean="0"/>
              <a:t> και </a:t>
            </a:r>
            <a:r>
              <a:rPr lang="en-US" sz="2400" smtClean="0"/>
              <a:t>blog</a:t>
            </a:r>
            <a:r>
              <a:rPr lang="el-GR" sz="2800" smtClean="0"/>
              <a:t>/ομάδα</a:t>
            </a:r>
          </a:p>
          <a:p>
            <a:r>
              <a:rPr lang="el-GR" sz="2800" smtClean="0"/>
              <a:t>Διδακτικό αντικείμενο εκπαιδευτικού σεναρίου</a:t>
            </a:r>
          </a:p>
          <a:p>
            <a:r>
              <a:rPr lang="el-GR" sz="2800" u="sng" smtClean="0"/>
              <a:t>Α΄ Μέρος εκπαιδευτικού σεναρίου</a:t>
            </a:r>
            <a:endParaRPr lang="el-GR" sz="2800" smtClean="0"/>
          </a:p>
          <a:p>
            <a:pPr lvl="1"/>
            <a:r>
              <a:rPr lang="el-GR" smtClean="0"/>
              <a:t>Αναπαραστάσεις (ορισμός και βιβλιογραφία)</a:t>
            </a:r>
          </a:p>
          <a:p>
            <a:pPr lvl="1"/>
            <a:r>
              <a:rPr lang="el-GR" smtClean="0"/>
              <a:t>Δραστηριότητες ψυχολογικές- γνωστικής προετοιμασίας (ανίχνευσης) του γνωστικού αντικειμένου</a:t>
            </a:r>
          </a:p>
          <a:p>
            <a:endParaRPr lang="el-GR" smtClean="0"/>
          </a:p>
        </p:txBody>
      </p:sp>
      <p:sp>
        <p:nvSpPr>
          <p:cNvPr id="94211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E4EDC07-5D78-4FE6-A9D8-3922AF852C73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971550" y="-161925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(7/11)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72584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2 - Θέση περιεχομένου"/>
          <p:cNvSpPr>
            <a:spLocks noGrp="1"/>
          </p:cNvSpPr>
          <p:nvPr>
            <p:ph idx="1"/>
          </p:nvPr>
        </p:nvSpPr>
        <p:spPr>
          <a:xfrm>
            <a:off x="900113" y="1341438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b="1" u="sng" smtClean="0"/>
              <a:t>8</a:t>
            </a:r>
            <a:r>
              <a:rPr lang="el-GR" b="1" u="sng" baseline="30000" smtClean="0"/>
              <a:t>η</a:t>
            </a:r>
            <a:r>
              <a:rPr lang="el-GR" b="1" u="sng" smtClean="0"/>
              <a:t> εβδομάδα</a:t>
            </a:r>
          </a:p>
          <a:p>
            <a:r>
              <a:rPr lang="el-GR" smtClean="0"/>
              <a:t>Συζήτηση / Ανατροφοδότηση σχετικά με το ζητούμενο της 2</a:t>
            </a:r>
            <a:r>
              <a:rPr lang="el-GR" baseline="30000" smtClean="0"/>
              <a:t>ης</a:t>
            </a:r>
            <a:r>
              <a:rPr lang="el-GR" smtClean="0"/>
              <a:t> συνάντησης</a:t>
            </a:r>
          </a:p>
          <a:p>
            <a:r>
              <a:rPr lang="el-GR" u="sng" smtClean="0"/>
              <a:t>Β΄ Μέρος εκπαιδευτικού σεναρίου</a:t>
            </a:r>
            <a:endParaRPr lang="el-GR" smtClean="0"/>
          </a:p>
          <a:p>
            <a:pPr lvl="1"/>
            <a:r>
              <a:rPr lang="el-GR" sz="3200" smtClean="0"/>
              <a:t>Δραστηριότητες διδασκαλίας </a:t>
            </a:r>
          </a:p>
          <a:p>
            <a:pPr lvl="1"/>
            <a:r>
              <a:rPr lang="el-GR" sz="3200" smtClean="0"/>
              <a:t>Δραστηριότητες εμπέδωσης του γνωστικού αντικειμένου</a:t>
            </a:r>
          </a:p>
          <a:p>
            <a:endParaRPr lang="el-GR" sz="3600" smtClean="0"/>
          </a:p>
        </p:txBody>
      </p:sp>
      <p:sp>
        <p:nvSpPr>
          <p:cNvPr id="95235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56B628A-63C3-49D5-85E7-1009B309EAB1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042988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(8/11)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72947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2 - Θέση περιεχομένου"/>
          <p:cNvSpPr>
            <a:spLocks noGrp="1"/>
          </p:cNvSpPr>
          <p:nvPr>
            <p:ph idx="1"/>
          </p:nvPr>
        </p:nvSpPr>
        <p:spPr>
          <a:xfrm>
            <a:off x="1042988" y="1196975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u="sng" smtClean="0"/>
              <a:t>9</a:t>
            </a:r>
            <a:r>
              <a:rPr lang="el-GR" u="sng" baseline="30000" smtClean="0"/>
              <a:t>η</a:t>
            </a:r>
            <a:r>
              <a:rPr lang="el-GR" u="sng" smtClean="0"/>
              <a:t> εβδομάδα</a:t>
            </a:r>
          </a:p>
          <a:p>
            <a:r>
              <a:rPr lang="el-GR" smtClean="0"/>
              <a:t>Συζήτηση / Ανατροφοδότηση σχετικά με το ζητούμενο της 2</a:t>
            </a:r>
            <a:r>
              <a:rPr lang="el-GR" baseline="30000" smtClean="0"/>
              <a:t>ης</a:t>
            </a:r>
            <a:r>
              <a:rPr lang="el-GR" smtClean="0"/>
              <a:t> συνάντησης</a:t>
            </a:r>
          </a:p>
          <a:p>
            <a:r>
              <a:rPr lang="el-GR" u="sng" smtClean="0"/>
              <a:t>Β΄ Μέρος εκπαιδευτικού σεναρίου</a:t>
            </a:r>
            <a:endParaRPr lang="el-GR" smtClean="0"/>
          </a:p>
          <a:p>
            <a:pPr lvl="1"/>
            <a:r>
              <a:rPr lang="el-GR" sz="3200" smtClean="0"/>
              <a:t>Δραστηριότητες διδασκαλίας </a:t>
            </a:r>
          </a:p>
          <a:p>
            <a:pPr lvl="1"/>
            <a:r>
              <a:rPr lang="el-GR" sz="3200" smtClean="0"/>
              <a:t>Δραστηριότητες εμπέδωσης του γνωστικού αντικειμένου</a:t>
            </a:r>
          </a:p>
          <a:p>
            <a:pPr>
              <a:buFont typeface="Wingdings 2" panose="05020102010507070707" pitchFamily="18" charset="2"/>
              <a:buNone/>
            </a:pPr>
            <a:endParaRPr lang="el-GR" u="sng" smtClean="0"/>
          </a:p>
        </p:txBody>
      </p:sp>
      <p:sp>
        <p:nvSpPr>
          <p:cNvPr id="96259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911C432-97B4-4920-B466-1F74ED9D5F2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042988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(9/11)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95724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2 - Θέση περιεχομένου"/>
          <p:cNvSpPr>
            <a:spLocks noGrp="1"/>
          </p:cNvSpPr>
          <p:nvPr>
            <p:ph idx="1"/>
          </p:nvPr>
        </p:nvSpPr>
        <p:spPr>
          <a:xfrm>
            <a:off x="1116013" y="1700213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b="1" u="sng" smtClean="0"/>
              <a:t>10</a:t>
            </a:r>
            <a:r>
              <a:rPr lang="el-GR" b="1" u="sng" baseline="30000" smtClean="0"/>
              <a:t>η</a:t>
            </a:r>
            <a:r>
              <a:rPr lang="el-GR" b="1" u="sng" smtClean="0"/>
              <a:t> εβδομάδα</a:t>
            </a:r>
          </a:p>
          <a:p>
            <a:r>
              <a:rPr lang="el-GR" smtClean="0"/>
              <a:t>Συζήτηση / Ανατροφοδότηση σχετικά με το ζητούμενο της 3</a:t>
            </a:r>
            <a:r>
              <a:rPr lang="el-GR" baseline="30000" smtClean="0"/>
              <a:t>ης</a:t>
            </a:r>
            <a:r>
              <a:rPr lang="el-GR" smtClean="0"/>
              <a:t> συνάντησης</a:t>
            </a:r>
          </a:p>
          <a:p>
            <a:r>
              <a:rPr lang="el-GR" u="sng" smtClean="0"/>
              <a:t>Γ΄ Μέρος εκπαιδευτικού σεναρίου</a:t>
            </a:r>
            <a:endParaRPr lang="el-GR" smtClean="0"/>
          </a:p>
          <a:p>
            <a:pPr lvl="1"/>
            <a:r>
              <a:rPr lang="el-GR" smtClean="0"/>
              <a:t>Δραστηριότητες αξιολόγησης και μεταγνωστικές </a:t>
            </a:r>
          </a:p>
          <a:p>
            <a:pPr lvl="1"/>
            <a:r>
              <a:rPr lang="el-GR" smtClean="0"/>
              <a:t>Οδηγίες- Παρατηρήσεις </a:t>
            </a:r>
          </a:p>
          <a:p>
            <a:endParaRPr lang="el-GR" smtClean="0"/>
          </a:p>
        </p:txBody>
      </p:sp>
      <p:sp>
        <p:nvSpPr>
          <p:cNvPr id="97283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CAB8DDC-2610-4F58-BCAF-EB1208FDFB3B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116013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(10/11)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44971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2 - Θέση περιεχομένου"/>
          <p:cNvSpPr>
            <a:spLocks noGrp="1"/>
          </p:cNvSpPr>
          <p:nvPr>
            <p:ph idx="1"/>
          </p:nvPr>
        </p:nvSpPr>
        <p:spPr>
          <a:xfrm>
            <a:off x="1116013" y="1700213"/>
            <a:ext cx="7499350" cy="4800600"/>
          </a:xfrm>
        </p:spPr>
        <p:txBody>
          <a:bodyPr/>
          <a:lstStyle/>
          <a:p>
            <a:pPr>
              <a:buFont typeface="Wingdings 2" panose="05020102010507070707" pitchFamily="18" charset="2"/>
              <a:buNone/>
            </a:pPr>
            <a:r>
              <a:rPr lang="el-GR" b="1" u="sng" smtClean="0"/>
              <a:t>11</a:t>
            </a:r>
            <a:r>
              <a:rPr lang="el-GR" b="1" u="sng" baseline="30000" smtClean="0"/>
              <a:t>η</a:t>
            </a:r>
            <a:r>
              <a:rPr lang="el-GR" b="1" u="sng" smtClean="0"/>
              <a:t> &amp; 12</a:t>
            </a:r>
            <a:r>
              <a:rPr lang="el-GR" b="1" u="sng" baseline="30000" smtClean="0"/>
              <a:t>η</a:t>
            </a:r>
            <a:r>
              <a:rPr lang="el-GR" b="1" u="sng" smtClean="0"/>
              <a:t> εβδομάδα</a:t>
            </a:r>
          </a:p>
          <a:p>
            <a:r>
              <a:rPr lang="el-GR" smtClean="0"/>
              <a:t>Συζήτηση / Ανατροφοδότηση σχετικά με το ζητούμενο της 4</a:t>
            </a:r>
            <a:r>
              <a:rPr lang="el-GR" baseline="30000" smtClean="0"/>
              <a:t>ης</a:t>
            </a:r>
            <a:r>
              <a:rPr lang="el-GR" smtClean="0"/>
              <a:t> συνάντησης</a:t>
            </a:r>
          </a:p>
          <a:p>
            <a:r>
              <a:rPr lang="el-GR" smtClean="0"/>
              <a:t>Συνολική παρουσίαση εκπαιδευτικού σεναρίου κάθε ομάδας</a:t>
            </a:r>
          </a:p>
          <a:p>
            <a:r>
              <a:rPr lang="el-GR" smtClean="0"/>
              <a:t>Αξιολόγηση ομαδική</a:t>
            </a:r>
          </a:p>
          <a:p>
            <a:pPr>
              <a:buFont typeface="Wingdings 2" panose="05020102010507070707" pitchFamily="18" charset="2"/>
              <a:buNone/>
            </a:pPr>
            <a:endParaRPr lang="el-GR" smtClean="0"/>
          </a:p>
        </p:txBody>
      </p:sp>
      <p:sp>
        <p:nvSpPr>
          <p:cNvPr id="98307" name="3 - Θέση αριθμού διαφάνειας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B73F6-78FF-434A-A56F-80C1EC87C092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US" sz="1200" smtClean="0">
              <a:solidFill>
                <a:srgbClr val="B5A788"/>
              </a:solidFill>
            </a:endParaRPr>
          </a:p>
        </p:txBody>
      </p:sp>
      <p:sp>
        <p:nvSpPr>
          <p:cNvPr id="5" name="1 - Τίτλος"/>
          <p:cNvSpPr>
            <a:spLocks noGrp="1"/>
          </p:cNvSpPr>
          <p:nvPr>
            <p:ph type="title"/>
          </p:nvPr>
        </p:nvSpPr>
        <p:spPr>
          <a:xfrm>
            <a:off x="1042988" y="0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l-GR" dirty="0" smtClean="0"/>
              <a:t>Τρόπος δόμησης μαθήματος (11/11)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454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Σκοπός του Μαθήματος</a:t>
            </a:r>
            <a:endParaRPr lang="en-GB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1071563" y="1447800"/>
            <a:ext cx="7862887" cy="4800600"/>
          </a:xfrm>
        </p:spPr>
        <p:txBody>
          <a:bodyPr/>
          <a:lstStyle/>
          <a:p>
            <a:r>
              <a:rPr lang="el-GR" sz="2800" smtClean="0">
                <a:latin typeface="Arial" panose="020B0604020202020204" pitchFamily="34" charset="0"/>
              </a:rPr>
              <a:t>να ευαισθητοποιήσει τις φοιτήτριες/ές στο </a:t>
            </a:r>
            <a:r>
              <a:rPr lang="el-GR" sz="2800" b="1" smtClean="0">
                <a:latin typeface="Arial" panose="020B0604020202020204" pitchFamily="34" charset="0"/>
              </a:rPr>
              <a:t>διεπιστημονικό πεδίο </a:t>
            </a:r>
            <a:r>
              <a:rPr lang="el-GR" sz="2800" smtClean="0">
                <a:latin typeface="Arial" panose="020B0604020202020204" pitchFamily="34" charset="0"/>
              </a:rPr>
              <a:t>της εφαρμογής των Τεχνολογιών της Πληροφορίας και των Επικοινωνιών μέσω της </a:t>
            </a:r>
            <a:r>
              <a:rPr lang="el-GR" sz="2800" u="sng" smtClean="0">
                <a:latin typeface="Arial" panose="020B0604020202020204" pitchFamily="34" charset="0"/>
              </a:rPr>
              <a:t>ανάπτυξης και αξιολόγησης κατάλληλων αναπτυξιακά δραστηριοτήτων</a:t>
            </a:r>
            <a:r>
              <a:rPr lang="el-GR" sz="2800" smtClean="0">
                <a:latin typeface="Arial" panose="020B0604020202020204" pitchFamily="34" charset="0"/>
              </a:rPr>
              <a:t> σχετικών με το πρόγραμμα σπουδών που κάνουν ευρεία χρήση των υπολογιστών και του εκπαιδευτικού λογισμικού. </a:t>
            </a:r>
          </a:p>
          <a:p>
            <a:endParaRPr lang="en-GB" sz="2800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90538B-5042-4A08-991B-A1A031387AC9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7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Σημειωματα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559894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Σημείωμα Ιστορικού Εκδόσεων Έργου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sz="2800" dirty="0" smtClean="0"/>
              <a:t>Το παρόν έργο αποτελεί την </a:t>
            </a:r>
            <a:r>
              <a:rPr lang="el-GR" sz="2800" b="1" dirty="0" smtClean="0"/>
              <a:t>έκδοση 1.0.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Έχουν προηγηθεί οι κάτωθι εκδόσεις:</a:t>
            </a:r>
          </a:p>
          <a:p>
            <a:pPr marL="0" indent="0">
              <a:buNone/>
            </a:pPr>
            <a:r>
              <a:rPr lang="el-GR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3985058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Αναφοράς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dirty="0" smtClean="0"/>
              <a:t>Copyright</a:t>
            </a:r>
            <a:r>
              <a:rPr lang="el-GR" sz="2800" dirty="0" smtClean="0"/>
              <a:t> Πανεπιστήμιο Πατρών, Βασίλειος Κόμης. </a:t>
            </a:r>
            <a:r>
              <a:rPr lang="el-GR" sz="2800" dirty="0"/>
              <a:t>«Παιδαγωγικός Σχεδιασμός με ΤΠΕ στην Πρώτη Σχολική Ηλικία: Αντικείμενο Μαθήματος». </a:t>
            </a:r>
            <a:r>
              <a:rPr lang="el-GR" sz="2800" dirty="0" smtClean="0"/>
              <a:t>Έκδοση: 1.0. Πάτρα, 2015.</a:t>
            </a:r>
          </a:p>
          <a:p>
            <a:pPr marL="0" indent="0">
              <a:buNone/>
            </a:pPr>
            <a:endParaRPr lang="el-GR" sz="2800" dirty="0" smtClean="0"/>
          </a:p>
          <a:p>
            <a:pPr marL="0" indent="0">
              <a:buNone/>
            </a:pPr>
            <a:r>
              <a:rPr lang="el-GR" sz="2800" dirty="0" smtClean="0"/>
              <a:t>Διαθέσιμο από τη δικτυακή διεύθυνση:</a:t>
            </a:r>
          </a:p>
          <a:p>
            <a:pPr marL="0" indent="0">
              <a:buNone/>
            </a:pPr>
            <a:r>
              <a:rPr lang="en-US" sz="2800" dirty="0"/>
              <a:t>https://</a:t>
            </a:r>
            <a:r>
              <a:rPr lang="en-US" sz="2800" dirty="0" smtClean="0"/>
              <a:t>eclass.upatras.gr/courses/PN140</a:t>
            </a:r>
            <a:r>
              <a:rPr lang="el-GR" sz="2800" dirty="0" smtClean="0"/>
              <a:t>2</a:t>
            </a:r>
            <a:r>
              <a:rPr lang="en-US" sz="2800" dirty="0" smtClean="0"/>
              <a:t>/</a:t>
            </a:r>
            <a:endParaRPr lang="el-GR" sz="2800" dirty="0" smtClean="0"/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79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Σημείωμα </a:t>
            </a:r>
            <a:r>
              <a:rPr lang="el-GR" dirty="0" err="1" smtClean="0"/>
              <a:t>Αδειοδότησης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1400" dirty="0"/>
              <a:t>Σημείωμα </a:t>
            </a:r>
            <a:r>
              <a:rPr lang="el-GR" sz="1400" dirty="0" err="1"/>
              <a:t>Αδειοδότησης</a:t>
            </a:r>
            <a:r>
              <a:rPr lang="el-GR" sz="1400" dirty="0"/>
              <a:t> Το παρόν υλικό διατίθεται με τους όρους της άδειας χρήσης </a:t>
            </a:r>
            <a:r>
              <a:rPr lang="el-GR" sz="1400" dirty="0" err="1"/>
              <a:t>Creative</a:t>
            </a:r>
            <a:r>
              <a:rPr lang="el-GR" sz="1400" dirty="0"/>
              <a:t> </a:t>
            </a:r>
            <a:r>
              <a:rPr lang="el-GR" sz="1400" dirty="0" err="1"/>
              <a:t>Commons</a:t>
            </a:r>
            <a:r>
              <a:rPr lang="el-GR" sz="1400" dirty="0"/>
              <a:t> Αναφορά, Μη Εμπορική Χρήση Παρόμοια Διανομή 4.0 [1] ή μεταγενέστερη, Διεθνής Έκδοση. Εξαιρούνται τα αυτοτελή έργα τρίτων π.χ. φωτογραφίες, διαγράμματα </a:t>
            </a:r>
            <a:r>
              <a:rPr lang="el-GR" sz="1400" dirty="0" err="1"/>
              <a:t>κ.λ.π</a:t>
            </a:r>
            <a:r>
              <a:rPr lang="el-GR" sz="1400" dirty="0"/>
              <a:t>.,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400" dirty="0" smtClean="0"/>
              <a:t>».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endParaRPr lang="el-GR" sz="1400" dirty="0" smtClean="0"/>
          </a:p>
          <a:p>
            <a:pPr marL="0" indent="0" algn="just">
              <a:buNone/>
            </a:pPr>
            <a:r>
              <a:rPr lang="el-GR" sz="1400" dirty="0" smtClean="0"/>
              <a:t>[</a:t>
            </a:r>
            <a:r>
              <a:rPr lang="el-GR" sz="1400" dirty="0"/>
              <a:t>1] http://creativecommons.org/licenses/by-nc-sa/4.0/ </a:t>
            </a:r>
            <a:endParaRPr lang="el-GR" sz="1400" dirty="0" smtClean="0"/>
          </a:p>
          <a:p>
            <a:pPr marL="0" indent="0" algn="just">
              <a:buNone/>
            </a:pP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Ως </a:t>
            </a:r>
            <a:r>
              <a:rPr lang="el-GR" sz="1400" dirty="0"/>
              <a:t>Μη Εμπορική ορίζεται η χρήση: 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• </a:t>
            </a:r>
            <a:r>
              <a:rPr lang="el-GR" sz="1400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sz="1400" dirty="0" err="1" smtClean="0"/>
              <a:t>αδειοδόχο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περιλαμβάνει οικονομική συναλλαγή ως προϋπόθεση για τη χρήση ή πρόσβαση στο </a:t>
            </a:r>
            <a:r>
              <a:rPr lang="el-GR" sz="1400" dirty="0" smtClean="0"/>
              <a:t>έργο</a:t>
            </a:r>
            <a:endParaRPr lang="en-US" sz="1400" dirty="0" smtClean="0"/>
          </a:p>
          <a:p>
            <a:pPr marL="0" indent="0" algn="just">
              <a:buNone/>
            </a:pPr>
            <a:r>
              <a:rPr lang="el-GR" sz="1400" dirty="0" smtClean="0"/>
              <a:t> </a:t>
            </a:r>
            <a:r>
              <a:rPr lang="el-GR" sz="1400" dirty="0"/>
              <a:t>• που δεν προσπορίζει στο διανομέα του έργου και </a:t>
            </a:r>
            <a:r>
              <a:rPr lang="el-GR" sz="1400" dirty="0" err="1"/>
              <a:t>αδειοδόχο</a:t>
            </a:r>
            <a:r>
              <a:rPr lang="el-GR" sz="1400" dirty="0"/>
              <a:t> έμμεσο οικονομικό όφελος (π.χ. διαφημίσεις) από την προβολή του έργου σε διαδικτυακό τόπο </a:t>
            </a:r>
            <a:endParaRPr lang="en-US" sz="1400" dirty="0" smtClean="0"/>
          </a:p>
          <a:p>
            <a:pPr marL="0" indent="0" algn="just">
              <a:buNone/>
            </a:pPr>
            <a:endParaRPr lang="en-US" sz="1400" dirty="0"/>
          </a:p>
          <a:p>
            <a:pPr marL="0" indent="0" algn="just">
              <a:buNone/>
            </a:pPr>
            <a:r>
              <a:rPr lang="el-GR" sz="1400" dirty="0" smtClean="0"/>
              <a:t>Ο </a:t>
            </a:r>
            <a:r>
              <a:rPr lang="el-GR" sz="1400" dirty="0"/>
              <a:t>δικαιούχος μπορεί να παρέχει στον </a:t>
            </a:r>
            <a:r>
              <a:rPr lang="el-GR" sz="1400" dirty="0" err="1"/>
              <a:t>αδειοδόχο</a:t>
            </a:r>
            <a:r>
              <a:rPr lang="el-GR" sz="1400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60985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08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</a:t>
            </a:r>
            <a:r>
              <a:rPr lang="el-GR" dirty="0"/>
              <a:t>1</a:t>
            </a:r>
            <a:r>
              <a:rPr lang="el-GR" baseline="30000" dirty="0" smtClean="0"/>
              <a:t>ης</a:t>
            </a:r>
            <a:r>
              <a:rPr lang="el-GR" dirty="0" smtClean="0"/>
              <a:t> </a:t>
            </a:r>
            <a:r>
              <a:rPr lang="el-GR" dirty="0" smtClean="0"/>
              <a:t>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5534326"/>
            <a:ext cx="3240360" cy="771224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638800"/>
            <a:ext cx="173355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28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l-GR" dirty="0" smtClean="0"/>
              <a:t>Προβληματική	</a:t>
            </a:r>
            <a:endParaRPr lang="en-GB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1071563" y="1357313"/>
            <a:ext cx="7715250" cy="4800600"/>
          </a:xfrm>
        </p:spPr>
        <p:txBody>
          <a:bodyPr/>
          <a:lstStyle/>
          <a:p>
            <a:r>
              <a:rPr lang="el-GR" sz="2800" smtClean="0"/>
              <a:t>Έχουν θέση οι υπολογιστές στην προσχολική και την πρώτη σχολική ηλικία;</a:t>
            </a:r>
          </a:p>
          <a:p>
            <a:r>
              <a:rPr lang="el-GR" sz="2800" smtClean="0"/>
              <a:t>Εάν ναι, </a:t>
            </a:r>
          </a:p>
          <a:p>
            <a:pPr lvl="1"/>
            <a:r>
              <a:rPr lang="el-GR" sz="2400" smtClean="0"/>
              <a:t>πως τεκμηριώνεται ψυχοπαιδαγωγικά η άποψη αυτή;</a:t>
            </a:r>
          </a:p>
          <a:p>
            <a:pPr lvl="1"/>
            <a:r>
              <a:rPr lang="el-GR" sz="2400" smtClean="0"/>
              <a:t>ποιες είναι οι δυνατές εφαρμογές και πως μπορούν να ενταχθούν στο πρόγραμμα σπουδών;</a:t>
            </a:r>
          </a:p>
          <a:p>
            <a:pPr lvl="1"/>
            <a:r>
              <a:rPr lang="el-GR" sz="2400" smtClean="0"/>
              <a:t>Κάτω από ποιες προϋποθέσεις μπορούν να προσφέρουν κάτι ποιοτικά διαφορετικό στην εκπαίδευση των μικρών παιδιών  </a:t>
            </a:r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88137F-2655-4FC0-AA0C-23A61B36C5A5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2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127125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l-GR" sz="3600" dirty="0"/>
              <a:t>Ερωτήματα για την ένταξη (1)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1563" y="1571625"/>
            <a:ext cx="7883525" cy="4737100"/>
          </a:xfrm>
          <a:noFill/>
        </p:spPr>
        <p:txBody>
          <a:bodyPr lIns="92075" tIns="46038" rIns="92075" bIns="46038"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l-GR" sz="2800" smtClean="0"/>
              <a:t>Μπορούν και πώς τα μικρά παιδιά να χρησιμοποιούν υπολογιστές στις σχολικές τους δραστηριότητες;</a:t>
            </a:r>
          </a:p>
          <a:p>
            <a:pPr>
              <a:lnSpc>
                <a:spcPct val="80000"/>
              </a:lnSpc>
            </a:pPr>
            <a:r>
              <a:rPr lang="el-GR" sz="2800" smtClean="0"/>
              <a:t>Η ενασχόληση με τις ΤΠΕ είναι μια αναπτυξιακά κατάλληλη δραστηριότητα; </a:t>
            </a:r>
          </a:p>
          <a:p>
            <a:pPr>
              <a:lnSpc>
                <a:spcPct val="80000"/>
              </a:lnSpc>
            </a:pPr>
            <a:r>
              <a:rPr lang="el-GR" sz="2800" smtClean="0"/>
              <a:t>Τι τύπου παιδαγωγικές δραστηριότητες μπορούν να ευνοηθούν με τη χρήση των ΤΠΕ; </a:t>
            </a:r>
          </a:p>
          <a:p>
            <a:pPr>
              <a:lnSpc>
                <a:spcPct val="80000"/>
              </a:lnSpc>
            </a:pPr>
            <a:r>
              <a:rPr lang="el-GR" sz="2800" smtClean="0"/>
              <a:t>Μπορούμε να θεωρήσουμε μια γενικευμένη εισαγωγή της χρήσης των υπολογιστών από την προσχολική ηλικία; </a:t>
            </a:r>
          </a:p>
          <a:p>
            <a:pPr>
              <a:lnSpc>
                <a:spcPct val="80000"/>
              </a:lnSpc>
            </a:pPr>
            <a:r>
              <a:rPr lang="el-GR" sz="2800" smtClean="0"/>
              <a:t>Στη βάση ποιών παιδαγωγικών και ψυχολογικών προσεγγίσεων θεμελιώνεται μια τέτοια προοπτική;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l-GR" sz="2800" smtClean="0"/>
              <a:t>  </a:t>
            </a:r>
          </a:p>
          <a:p>
            <a:pPr>
              <a:lnSpc>
                <a:spcPct val="80000"/>
              </a:lnSpc>
            </a:pPr>
            <a:endParaRPr lang="el-GR" sz="2800" smtClean="0"/>
          </a:p>
        </p:txBody>
      </p:sp>
      <p:sp>
        <p:nvSpPr>
          <p:cNvPr id="23557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A12AED-4488-4966-BB0C-1248185B70F4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7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214313"/>
            <a:ext cx="7793037" cy="1054100"/>
          </a:xfrm>
        </p:spPr>
        <p:txBody>
          <a:bodyPr lIns="92075" tIns="46038" rIns="92075" bIns="46038"/>
          <a:lstStyle/>
          <a:p>
            <a:pPr>
              <a:defRPr/>
            </a:pPr>
            <a:r>
              <a:rPr lang="el-GR" sz="3600" dirty="0"/>
              <a:t>Ερωτήματα για την ένταξη (2)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0125" y="1357313"/>
            <a:ext cx="7883525" cy="4114800"/>
          </a:xfrm>
          <a:noFill/>
        </p:spPr>
        <p:txBody>
          <a:bodyPr lIns="92075" tIns="46038" rIns="92075" bIns="46038"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sz="2800" dirty="0" smtClean="0"/>
              <a:t>Είναι το νηπιαγωγείο έτοιμο να ανταποκριθεί στη νέα τεχνολογική πραγματικότητα; 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Οι εκπαιδευτικοί έχουν συνειδητοποιήσει την ανάγκη παρουσίας του υπολογιστή στο νηπιαγωγείο και είναι σε θέση να τον εντάξουν στο πρόγραμμά τους; 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Ποιες αλλαγές θα φέρει ο υπολογιστής στη δομή του προγράμματος του νηπιαγωγείου και γενικότερα στην εκπαιδευτική διαδικασία; </a:t>
            </a:r>
          </a:p>
          <a:p>
            <a:pPr>
              <a:lnSpc>
                <a:spcPct val="90000"/>
              </a:lnSpc>
            </a:pPr>
            <a:r>
              <a:rPr lang="el-GR" sz="2800" dirty="0" smtClean="0"/>
              <a:t>Ποια τα προβλήματα, οι περιορισμοί και τα σημαντικότερα εμπόδια που πρέπει να ληφθούν υπόψη στο σχεδιασμό ένταξης;</a:t>
            </a:r>
          </a:p>
        </p:txBody>
      </p:sp>
      <p:sp>
        <p:nvSpPr>
          <p:cNvPr id="25605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6A927C-588C-4E56-9C31-E87BC997AED7}" type="slidenum">
              <a:rPr lang="en-US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sz="1200" smtClean="0">
              <a:solidFill>
                <a:srgbClr val="B5A7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3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613775" y="6305550"/>
            <a:ext cx="4572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B8B0B30-8C59-49D5-9AEA-FFEC777F9F18}" type="slidenum">
              <a:rPr lang="en-GB" sz="1200" smtClean="0">
                <a:solidFill>
                  <a:srgbClr val="B5A788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sz="1200" smtClean="0">
              <a:solidFill>
                <a:srgbClr val="B5A788"/>
              </a:solidFill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274638"/>
            <a:ext cx="7543799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sz="4000" dirty="0" err="1"/>
              <a:t>Εννοιολογικό</a:t>
            </a:r>
            <a:r>
              <a:rPr lang="en-GB" sz="4000" dirty="0"/>
              <a:t> </a:t>
            </a:r>
            <a:r>
              <a:rPr lang="en-GB" sz="4000" dirty="0" err="1"/>
              <a:t>πλαίσιο</a:t>
            </a:r>
            <a:r>
              <a:rPr lang="en-GB" sz="4000" dirty="0"/>
              <a:t>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412875"/>
            <a:ext cx="8026400" cy="4560888"/>
          </a:xfrm>
          <a:noFill/>
        </p:spPr>
        <p:txBody>
          <a:bodyPr>
            <a:normAutofit lnSpcReduction="10000"/>
          </a:bodyPr>
          <a:lstStyle/>
          <a:p>
            <a:pPr lvl="1" eaLnBrk="1" hangingPunct="1">
              <a:spcBef>
                <a:spcPts val="1200"/>
              </a:spcBef>
            </a:pPr>
            <a:r>
              <a:rPr lang="en-GB" sz="2400" smtClean="0">
                <a:latin typeface="Corbel" panose="020B0503020204020204" pitchFamily="34" charset="0"/>
              </a:rPr>
              <a:t>Oι </a:t>
            </a:r>
            <a:r>
              <a:rPr lang="el-GR" sz="2400" smtClean="0"/>
              <a:t>Τεχνολογίες της Πληροφορίας και των Επικοινωνιών</a:t>
            </a:r>
            <a:r>
              <a:rPr lang="en-GB" sz="2400" smtClean="0">
                <a:latin typeface="Corbel" panose="020B0503020204020204" pitchFamily="34" charset="0"/>
              </a:rPr>
              <a:t> </a:t>
            </a:r>
            <a:r>
              <a:rPr lang="el-GR" sz="2400" smtClean="0"/>
              <a:t>(ΤΠΕ) </a:t>
            </a:r>
            <a:r>
              <a:rPr lang="en-GB" sz="2400" smtClean="0">
                <a:latin typeface="Corbel" panose="020B0503020204020204" pitchFamily="34" charset="0"/>
              </a:rPr>
              <a:t>ως αυτόνομο γνωστικό αντικείμενο</a:t>
            </a:r>
            <a:r>
              <a:rPr lang="el-GR" sz="2400" smtClean="0"/>
              <a:t> στην προσχολική ηλικία</a:t>
            </a:r>
            <a:r>
              <a:rPr lang="en-US" sz="2400" smtClean="0">
                <a:latin typeface="Corbel" panose="020B0503020204020204" pitchFamily="34" charset="0"/>
              </a:rPr>
              <a:t>.</a:t>
            </a:r>
            <a:r>
              <a:rPr lang="en-GB" sz="2400" smtClean="0">
                <a:latin typeface="Corbel" panose="020B0503020204020204" pitchFamily="34" charset="0"/>
              </a:rPr>
              <a:t> </a:t>
            </a:r>
            <a:endParaRPr lang="el-GR" sz="2400" smtClean="0"/>
          </a:p>
          <a:p>
            <a:pPr lvl="1" eaLnBrk="1" hangingPunct="1">
              <a:spcBef>
                <a:spcPts val="1200"/>
              </a:spcBef>
            </a:pPr>
            <a:r>
              <a:rPr lang="en-GB" sz="2400" smtClean="0">
                <a:latin typeface="Corbel" panose="020B0503020204020204" pitchFamily="34" charset="0"/>
              </a:rPr>
              <a:t>οι </a:t>
            </a:r>
            <a:r>
              <a:rPr lang="el-GR" sz="2400" smtClean="0"/>
              <a:t>Τεχνολογίες της Πληροφορίας και των Επικοινωνιών</a:t>
            </a:r>
            <a:r>
              <a:rPr lang="en-GB" sz="2400" smtClean="0">
                <a:latin typeface="Corbel" panose="020B0503020204020204" pitchFamily="34" charset="0"/>
              </a:rPr>
              <a:t> ως μέσο γνώσης, έρευνας και μάθησης στα </a:t>
            </a:r>
            <a:r>
              <a:rPr lang="el-GR" sz="2400" smtClean="0"/>
              <a:t>διάφορα </a:t>
            </a:r>
            <a:r>
              <a:rPr lang="en-GB" sz="2400" smtClean="0">
                <a:latin typeface="Corbel" panose="020B0503020204020204" pitchFamily="34" charset="0"/>
              </a:rPr>
              <a:t>γνωστικά αντικείμενα</a:t>
            </a:r>
            <a:r>
              <a:rPr lang="el-GR" sz="2400" smtClean="0"/>
              <a:t> του Νηπιαγωγείου (Γλώσσα, Μαθηματικά, Μελέτη Περιβάλλοντος, Δημιουργία - Έκφραση)</a:t>
            </a:r>
            <a:r>
              <a:rPr lang="en-GB" sz="2400" smtClean="0">
                <a:latin typeface="Corbel" panose="020B0503020204020204" pitchFamily="34" charset="0"/>
              </a:rPr>
              <a:t>. </a:t>
            </a:r>
          </a:p>
          <a:p>
            <a:pPr lvl="1" eaLnBrk="1" hangingPunct="1">
              <a:spcBef>
                <a:spcPts val="1200"/>
              </a:spcBef>
            </a:pPr>
            <a:r>
              <a:rPr lang="el-GR" sz="2400" smtClean="0"/>
              <a:t>Εφαρμογή και ό</a:t>
            </a:r>
            <a:r>
              <a:rPr lang="en-GB" sz="2400" smtClean="0">
                <a:latin typeface="Corbel" panose="020B0503020204020204" pitchFamily="34" charset="0"/>
              </a:rPr>
              <a:t>ρια της εκπαιδευτικής τεχνολογίας</a:t>
            </a:r>
            <a:r>
              <a:rPr lang="el-GR" sz="2400" smtClean="0"/>
              <a:t> στις μικρές ηλικίες</a:t>
            </a:r>
            <a:r>
              <a:rPr lang="en-GB" sz="2400" smtClean="0">
                <a:latin typeface="Corbel" panose="020B0503020204020204" pitchFamily="34" charset="0"/>
              </a:rPr>
              <a:t> </a:t>
            </a:r>
            <a:endParaRPr lang="el-GR" sz="2400" smtClean="0"/>
          </a:p>
          <a:p>
            <a:pPr lvl="1" eaLnBrk="1" hangingPunct="1">
              <a:spcBef>
                <a:spcPts val="1200"/>
              </a:spcBef>
            </a:pPr>
            <a:r>
              <a:rPr lang="en-GB" sz="2400" smtClean="0">
                <a:latin typeface="Corbel" panose="020B0503020204020204" pitchFamily="34" charset="0"/>
              </a:rPr>
              <a:t>Βασικές αρχές της διδακτικής αξιοποίησης της υπολογιστικής τεχνολογίας.</a:t>
            </a:r>
          </a:p>
          <a:p>
            <a:endParaRPr lang="en-GB" sz="2800" smtClean="0"/>
          </a:p>
        </p:txBody>
      </p:sp>
    </p:spTree>
    <p:extLst>
      <p:ext uri="{BB962C8B-B14F-4D97-AF65-F5344CB8AC3E}">
        <p14:creationId xmlns:p14="http://schemas.microsoft.com/office/powerpoint/2010/main" val="4258148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V-ICTEGroup.GR.ne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ICTEGroup.Gr</Template>
  <TotalTime>214</TotalTime>
  <Words>2370</Words>
  <Application>Microsoft Office PowerPoint</Application>
  <PresentationFormat>On-screen Show (4:3)</PresentationFormat>
  <Paragraphs>362</Paragraphs>
  <Slides>54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Calibri</vt:lpstr>
      <vt:lpstr>Corbel</vt:lpstr>
      <vt:lpstr>Gill Sans MT</vt:lpstr>
      <vt:lpstr>Tahoma Greek</vt:lpstr>
      <vt:lpstr>Verdana</vt:lpstr>
      <vt:lpstr>Wingdings</vt:lpstr>
      <vt:lpstr>Wingdings 2</vt:lpstr>
      <vt:lpstr>IV-ICTEGroup.GR.new</vt:lpstr>
      <vt:lpstr>Τίτλος Μαθήματος</vt:lpstr>
      <vt:lpstr>Άδειες Χρήσης</vt:lpstr>
      <vt:lpstr>Χρηματοδότηση</vt:lpstr>
      <vt:lpstr>Αντικείμενο Μαθήματος</vt:lpstr>
      <vt:lpstr>Σκοπός του Μαθήματος</vt:lpstr>
      <vt:lpstr>Προβληματική </vt:lpstr>
      <vt:lpstr>Ερωτήματα για την ένταξη (1)</vt:lpstr>
      <vt:lpstr>Ερωτήματα για την ένταξη (2)</vt:lpstr>
      <vt:lpstr>Εννοιολογικό πλαίσιο </vt:lpstr>
      <vt:lpstr>Πληροφορίες </vt:lpstr>
      <vt:lpstr>Εργαστήριο υπολογιστών </vt:lpstr>
      <vt:lpstr>Δομή μαθήματος </vt:lpstr>
      <vt:lpstr>Αξιολόγηση μαθήματος</vt:lpstr>
      <vt:lpstr>Υποχρεώσεις φοιτητών</vt:lpstr>
      <vt:lpstr>Υλικό Μαθήματος</vt:lpstr>
      <vt:lpstr>Το καφέ βιβλίο</vt:lpstr>
      <vt:lpstr>Το κίτρινο βιβλίο</vt:lpstr>
      <vt:lpstr>Δικτυακοί Τόποι Μαθήματος</vt:lpstr>
      <vt:lpstr>Βασικές έννοιες (1) </vt:lpstr>
      <vt:lpstr>Βασικές έννοιες (2)</vt:lpstr>
      <vt:lpstr>Βασικές έννοιες (3)</vt:lpstr>
      <vt:lpstr>Βασικές έννοιες (4)</vt:lpstr>
      <vt:lpstr>Βασικές έννοιες (5)</vt:lpstr>
      <vt:lpstr>ΤΠΕ και Εκπαίδευση των μικρών παιδιών</vt:lpstr>
      <vt:lpstr>Η εισαγωγή και η ένταξη ...</vt:lpstr>
      <vt:lpstr>Τουλάχιστον τέσσερις διαφoρετικές προσεγγίσεις:  </vt:lpstr>
      <vt:lpstr>Θεωρητικό μέρος (1)</vt:lpstr>
      <vt:lpstr>Θεωρητικό μέρος (2)</vt:lpstr>
      <vt:lpstr>Θεωρητικό μέρος (3)</vt:lpstr>
      <vt:lpstr>Θεωρητικό μέρος (4)</vt:lpstr>
      <vt:lpstr>Θεωρητικό μέρος (5)</vt:lpstr>
      <vt:lpstr>Θεωρητικό μέρος (6)</vt:lpstr>
      <vt:lpstr>Εργαστηριακό μέρος (1)</vt:lpstr>
      <vt:lpstr>Εργαστηριακό μέρος (2)</vt:lpstr>
      <vt:lpstr>Διδακτική μέθοδος (1)</vt:lpstr>
      <vt:lpstr>Διδακτική μέθοδος (2)</vt:lpstr>
      <vt:lpstr>Εργαλεία Web 2.0 – Πλαίσιο χρήσης</vt:lpstr>
      <vt:lpstr>Οργάνωση εργαστηρίου</vt:lpstr>
      <vt:lpstr>Τρόπος δόμησης μαθήματος (1/11)</vt:lpstr>
      <vt:lpstr>Τρόπος δόμησης μαθήματος (2/11)</vt:lpstr>
      <vt:lpstr>Τρόπος δόμησης μαθήματος (3/11)</vt:lpstr>
      <vt:lpstr>Τρόπος δόμησης μαθήματος (4/11)</vt:lpstr>
      <vt:lpstr>Τρόπος δόμησης μαθήματος (5/11)</vt:lpstr>
      <vt:lpstr>Τρόπος δόμησης μαθήματος (6/11)</vt:lpstr>
      <vt:lpstr>Τρόπος δόμησης μαθήματος (7/11)</vt:lpstr>
      <vt:lpstr>Τρόπος δόμησης μαθήματος (8/11)</vt:lpstr>
      <vt:lpstr>Τρόπος δόμησης μαθήματος (9/11)</vt:lpstr>
      <vt:lpstr>Τρόπος δόμησης μαθήματος (10/11)</vt:lpstr>
      <vt:lpstr>Τρόπος δόμησης μαθήματος (11/11)</vt:lpstr>
      <vt:lpstr>Σημειωματα</vt:lpstr>
      <vt:lpstr>Σημείωμα Ιστορικού Εκδόσεων Έργου</vt:lpstr>
      <vt:lpstr>Σημείωμα Αναφοράς </vt:lpstr>
      <vt:lpstr>Σημείωμα Αδειοδότησης</vt:lpstr>
      <vt:lpstr>Τέλος 1ης Ενότητας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Georgia Antonelou</dc:creator>
  <cp:lastModifiedBy>Georgia Antonelou</cp:lastModifiedBy>
  <cp:revision>61</cp:revision>
  <dcterms:created xsi:type="dcterms:W3CDTF">2014-12-10T08:52:23Z</dcterms:created>
  <dcterms:modified xsi:type="dcterms:W3CDTF">2015-09-09T09:14:32Z</dcterms:modified>
</cp:coreProperties>
</file>