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46"/>
  </p:notesMasterIdLst>
  <p:sldIdLst>
    <p:sldId id="338" r:id="rId2"/>
    <p:sldId id="341" r:id="rId3"/>
    <p:sldId id="342" r:id="rId4"/>
    <p:sldId id="306" r:id="rId5"/>
    <p:sldId id="307" r:id="rId6"/>
    <p:sldId id="308" r:id="rId7"/>
    <p:sldId id="309" r:id="rId8"/>
    <p:sldId id="310" r:id="rId9"/>
    <p:sldId id="311" r:id="rId10"/>
    <p:sldId id="312" r:id="rId11"/>
    <p:sldId id="313" r:id="rId12"/>
    <p:sldId id="314" r:id="rId13"/>
    <p:sldId id="315" r:id="rId14"/>
    <p:sldId id="316" r:id="rId15"/>
    <p:sldId id="317" r:id="rId16"/>
    <p:sldId id="318" r:id="rId17"/>
    <p:sldId id="319" r:id="rId18"/>
    <p:sldId id="320" r:id="rId19"/>
    <p:sldId id="321" r:id="rId20"/>
    <p:sldId id="322" r:id="rId21"/>
    <p:sldId id="323" r:id="rId22"/>
    <p:sldId id="324" r:id="rId23"/>
    <p:sldId id="325" r:id="rId24"/>
    <p:sldId id="326" r:id="rId25"/>
    <p:sldId id="327" r:id="rId26"/>
    <p:sldId id="328" r:id="rId27"/>
    <p:sldId id="329" r:id="rId28"/>
    <p:sldId id="330" r:id="rId29"/>
    <p:sldId id="331" r:id="rId30"/>
    <p:sldId id="332" r:id="rId31"/>
    <p:sldId id="333" r:id="rId32"/>
    <p:sldId id="334" r:id="rId33"/>
    <p:sldId id="335" r:id="rId34"/>
    <p:sldId id="336" r:id="rId35"/>
    <p:sldId id="337" r:id="rId36"/>
    <p:sldId id="297" r:id="rId37"/>
    <p:sldId id="298" r:id="rId38"/>
    <p:sldId id="299" r:id="rId39"/>
    <p:sldId id="300" r:id="rId40"/>
    <p:sldId id="301" r:id="rId41"/>
    <p:sldId id="302" r:id="rId42"/>
    <p:sldId id="303" r:id="rId43"/>
    <p:sldId id="340" r:id="rId44"/>
    <p:sldId id="343" r:id="rId45"/>
  </p:sldIdLst>
  <p:sldSz cx="9144000" cy="6858000" type="screen4x3"/>
  <p:notesSz cx="6858000" cy="9710738"/>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2" d="100"/>
          <a:sy n="42" d="100"/>
        </p:scale>
        <p:origin x="1326" y="54"/>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85775"/>
          </a:xfrm>
          <a:prstGeom prst="rect">
            <a:avLst/>
          </a:prstGeom>
        </p:spPr>
        <p:txBody>
          <a:bodyPr vert="horz" lIns="91440" tIns="45720" rIns="91440" bIns="45720" rtlCol="0"/>
          <a:lstStyle>
            <a:lvl1pPr algn="l">
              <a:defRPr sz="1200"/>
            </a:lvl1pPr>
          </a:lstStyle>
          <a:p>
            <a:endParaRPr lang="en-GB"/>
          </a:p>
        </p:txBody>
      </p:sp>
      <p:sp>
        <p:nvSpPr>
          <p:cNvPr id="3" name="2 - Θέση ημερομηνίας"/>
          <p:cNvSpPr>
            <a:spLocks noGrp="1"/>
          </p:cNvSpPr>
          <p:nvPr>
            <p:ph type="dt" idx="1"/>
          </p:nvPr>
        </p:nvSpPr>
        <p:spPr>
          <a:xfrm>
            <a:off x="3884613" y="0"/>
            <a:ext cx="2971800" cy="485775"/>
          </a:xfrm>
          <a:prstGeom prst="rect">
            <a:avLst/>
          </a:prstGeom>
        </p:spPr>
        <p:txBody>
          <a:bodyPr vert="horz" lIns="91440" tIns="45720" rIns="91440" bIns="45720" rtlCol="0"/>
          <a:lstStyle>
            <a:lvl1pPr algn="r">
              <a:defRPr sz="1200"/>
            </a:lvl1pPr>
          </a:lstStyle>
          <a:p>
            <a:fld id="{CD318A7C-CEE1-4B45-8690-3D9097247466}" type="datetimeFigureOut">
              <a:rPr lang="en-GB" smtClean="0"/>
              <a:pPr/>
              <a:t>29/11/2015</a:t>
            </a:fld>
            <a:endParaRPr lang="en-GB"/>
          </a:p>
        </p:txBody>
      </p:sp>
      <p:sp>
        <p:nvSpPr>
          <p:cNvPr id="4" name="3 - Θέση εικόνας διαφάνειας"/>
          <p:cNvSpPr>
            <a:spLocks noGrp="1" noRot="1" noChangeAspect="1"/>
          </p:cNvSpPr>
          <p:nvPr>
            <p:ph type="sldImg" idx="2"/>
          </p:nvPr>
        </p:nvSpPr>
        <p:spPr>
          <a:xfrm>
            <a:off x="1001713" y="728663"/>
            <a:ext cx="4854575" cy="3641725"/>
          </a:xfrm>
          <a:prstGeom prst="rect">
            <a:avLst/>
          </a:prstGeom>
          <a:noFill/>
          <a:ln w="12700">
            <a:solidFill>
              <a:prstClr val="black"/>
            </a:solidFill>
          </a:ln>
        </p:spPr>
        <p:txBody>
          <a:bodyPr vert="horz" lIns="91440" tIns="45720" rIns="91440" bIns="45720" rtlCol="0" anchor="ctr"/>
          <a:lstStyle/>
          <a:p>
            <a:endParaRPr lang="en-GB"/>
          </a:p>
        </p:txBody>
      </p:sp>
      <p:sp>
        <p:nvSpPr>
          <p:cNvPr id="5" name="4 - Θέση σημειώσεων"/>
          <p:cNvSpPr>
            <a:spLocks noGrp="1"/>
          </p:cNvSpPr>
          <p:nvPr>
            <p:ph type="body" sz="quarter" idx="3"/>
          </p:nvPr>
        </p:nvSpPr>
        <p:spPr>
          <a:xfrm>
            <a:off x="685800" y="4613275"/>
            <a:ext cx="5486400" cy="4368800"/>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GB"/>
          </a:p>
        </p:txBody>
      </p:sp>
      <p:sp>
        <p:nvSpPr>
          <p:cNvPr id="6" name="5 - Θέση υποσέλιδου"/>
          <p:cNvSpPr>
            <a:spLocks noGrp="1"/>
          </p:cNvSpPr>
          <p:nvPr>
            <p:ph type="ftr" sz="quarter" idx="4"/>
          </p:nvPr>
        </p:nvSpPr>
        <p:spPr>
          <a:xfrm>
            <a:off x="0" y="9223375"/>
            <a:ext cx="2971800" cy="485775"/>
          </a:xfrm>
          <a:prstGeom prst="rect">
            <a:avLst/>
          </a:prstGeom>
        </p:spPr>
        <p:txBody>
          <a:bodyPr vert="horz" lIns="91440" tIns="45720" rIns="91440" bIns="45720" rtlCol="0" anchor="b"/>
          <a:lstStyle>
            <a:lvl1pPr algn="l">
              <a:defRPr sz="1200"/>
            </a:lvl1pPr>
          </a:lstStyle>
          <a:p>
            <a:endParaRPr lang="en-GB"/>
          </a:p>
        </p:txBody>
      </p:sp>
      <p:sp>
        <p:nvSpPr>
          <p:cNvPr id="7" name="6 - Θέση αριθμού διαφάνειας"/>
          <p:cNvSpPr>
            <a:spLocks noGrp="1"/>
          </p:cNvSpPr>
          <p:nvPr>
            <p:ph type="sldNum" sz="quarter" idx="5"/>
          </p:nvPr>
        </p:nvSpPr>
        <p:spPr>
          <a:xfrm>
            <a:off x="3884613" y="9223375"/>
            <a:ext cx="2971800" cy="485775"/>
          </a:xfrm>
          <a:prstGeom prst="rect">
            <a:avLst/>
          </a:prstGeom>
        </p:spPr>
        <p:txBody>
          <a:bodyPr vert="horz" lIns="91440" tIns="45720" rIns="91440" bIns="45720" rtlCol="0" anchor="b"/>
          <a:lstStyle>
            <a:lvl1pPr algn="r">
              <a:defRPr sz="1200"/>
            </a:lvl1pPr>
          </a:lstStyle>
          <a:p>
            <a:fld id="{FF5B7FC9-41FC-4F53-909E-BF875536C867}" type="slidenum">
              <a:rPr lang="en-GB" smtClean="0"/>
              <a:pPr/>
              <a:t>‹#›</a:t>
            </a:fld>
            <a:endParaRPr lang="en-GB"/>
          </a:p>
        </p:txBody>
      </p:sp>
    </p:spTree>
    <p:extLst>
      <p:ext uri="{BB962C8B-B14F-4D97-AF65-F5344CB8AC3E}">
        <p14:creationId xmlns:p14="http://schemas.microsoft.com/office/powerpoint/2010/main" val="2083205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9229633-7742-4A81-A605-04A506022172}" type="slidenum">
              <a:rPr lang="en-GB" altLang="el-GR" smtClean="0"/>
              <a:pPr fontAlgn="base">
                <a:spcBef>
                  <a:spcPct val="0"/>
                </a:spcBef>
                <a:spcAft>
                  <a:spcPct val="0"/>
                </a:spcAft>
                <a:defRPr/>
              </a:pPr>
              <a:t>1</a:t>
            </a:fld>
            <a:endParaRPr lang="en-GB" altLang="el-GR" smtClean="0"/>
          </a:p>
        </p:txBody>
      </p:sp>
      <p:sp>
        <p:nvSpPr>
          <p:cNvPr id="64515" name="Rectangle 2"/>
          <p:cNvSpPr>
            <a:spLocks noGrp="1" noRot="1" noChangeAspect="1" noChangeArrowheads="1" noTextEdit="1"/>
          </p:cNvSpPr>
          <p:nvPr>
            <p:ph type="sldImg"/>
          </p:nvPr>
        </p:nvSpPr>
        <p:spPr bwMode="auto">
          <a:noFill/>
          <a:ln cap="flat">
            <a:solidFill>
              <a:srgbClr val="000000"/>
            </a:solidFill>
            <a:miter lim="800000"/>
            <a:headEnd/>
            <a:tailEnd/>
          </a:ln>
        </p:spPr>
      </p:sp>
      <p:sp>
        <p:nvSpPr>
          <p:cNvPr id="6451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l-GR" altLang="el-GR" smtClean="0"/>
          </a:p>
        </p:txBody>
      </p:sp>
    </p:spTree>
    <p:extLst>
      <p:ext uri="{BB962C8B-B14F-4D97-AF65-F5344CB8AC3E}">
        <p14:creationId xmlns:p14="http://schemas.microsoft.com/office/powerpoint/2010/main" val="42855755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altLang="el-GR" smtClean="0"/>
          </a:p>
        </p:txBody>
      </p:sp>
      <p:sp>
        <p:nvSpPr>
          <p:cNvPr id="29700" name="Slide Number Placeholder 3"/>
          <p:cNvSpPr>
            <a:spLocks noGrp="1"/>
          </p:cNvSpPr>
          <p:nvPr>
            <p:ph type="sldNum" sz="quarter" idx="5"/>
          </p:nvPr>
        </p:nvSpPr>
        <p:spPr bwMode="auto">
          <a:noFill/>
          <a:ln>
            <a:miter lim="800000"/>
            <a:headEnd/>
            <a:tailEnd/>
          </a:ln>
        </p:spPr>
        <p:txBody>
          <a:bodyPr/>
          <a:lstStyle/>
          <a:p>
            <a:fld id="{43746BF4-9038-408F-AB3A-C8A3D3F1B6E4}" type="slidenum">
              <a:rPr lang="en-GB" altLang="el-GR"/>
              <a:pPr/>
              <a:t>10</a:t>
            </a:fld>
            <a:endParaRPr lang="en-GB" altLang="el-GR"/>
          </a:p>
        </p:txBody>
      </p:sp>
    </p:spTree>
    <p:extLst>
      <p:ext uri="{BB962C8B-B14F-4D97-AF65-F5344CB8AC3E}">
        <p14:creationId xmlns:p14="http://schemas.microsoft.com/office/powerpoint/2010/main" val="36159813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p:spPr>
      </p:sp>
      <p:sp>
        <p:nvSpPr>
          <p:cNvPr id="31747" name="Notes Placeholder 2"/>
          <p:cNvSpPr>
            <a:spLocks noGrp="1"/>
          </p:cNvSpPr>
          <p:nvPr>
            <p:ph type="body" idx="1"/>
          </p:nvPr>
        </p:nvSpPr>
        <p:spPr bwMode="auto">
          <a:noFill/>
        </p:spPr>
        <p:txBody>
          <a:bodyPr wrap="square" numCol="1" anchor="t" anchorCtr="0" compatLnSpc="1">
            <a:prstTxWarp prst="textNoShape">
              <a:avLst/>
            </a:prstTxWarp>
          </a:bodyPr>
          <a:lstStyle/>
          <a:p>
            <a:r>
              <a:rPr lang="el-GR" altLang="el-GR" smtClean="0"/>
              <a:t>Α. Εισαγωγική ενότητα με παρουσίαση του σκοπού και των στόχων του μαθήματος καθώς και πιθανή σύνδεση με τα προηγούμενα μαθήματα </a:t>
            </a:r>
          </a:p>
          <a:p>
            <a:r>
              <a:rPr lang="el-GR" altLang="el-GR" smtClean="0"/>
              <a:t>Β. Παρουσίαση μίας πληροφορίας, ενός γεγονότος ή μιας έννοιας (που αφορά σε συγκεκριμένο περιεχόμενο με σαφείς διδακτικούς στόχους) δομημένων κάτω από το πρίσμα συγκεκριμένων αρχών</a:t>
            </a:r>
          </a:p>
          <a:p>
            <a:r>
              <a:rPr lang="el-GR" altLang="el-GR" smtClean="0"/>
              <a:t>Γ. Ερώτηση ή ερωτήσεις πάνω στις παρεχόμενες πληροφορίες, γεγονότα ή έννοιες. </a:t>
            </a:r>
          </a:p>
          <a:p>
            <a:r>
              <a:rPr lang="el-GR" altLang="el-GR" smtClean="0"/>
              <a:t>Δ. Απαίτηση για απάντηση (στην τιθέμενη ερώτηση) από το μαθητή και υποχρέωσή του να χρησιμοποιήσει τις πληροφορίες που έχουν δοθεί στο μάθημα όταν απαντά σε ανάλογες ερωτήσεις.</a:t>
            </a:r>
          </a:p>
          <a:p>
            <a:r>
              <a:rPr lang="el-GR" altLang="el-GR" smtClean="0"/>
              <a:t>Ε. Εκτίμηση και αξιολόγηση (της απάντησης του μαθητή με βάση τους διδακτικούς στόχους) και λήψη αποφάσεων αναφορικά με την ποιότητα των παρεχόμενων απαντήσεων.</a:t>
            </a:r>
          </a:p>
          <a:p>
            <a:r>
              <a:rPr lang="el-GR" altLang="el-GR" smtClean="0"/>
              <a:t>ΣΤ. Κλείσιμο της ενότητας.</a:t>
            </a:r>
          </a:p>
          <a:p>
            <a:pPr eaLnBrk="1" hangingPunct="1">
              <a:spcBef>
                <a:spcPct val="0"/>
              </a:spcBef>
            </a:pPr>
            <a:endParaRPr lang="en-GB" altLang="el-GR" smtClean="0"/>
          </a:p>
        </p:txBody>
      </p:sp>
      <p:sp>
        <p:nvSpPr>
          <p:cNvPr id="31748" name="Slide Number Placeholder 3"/>
          <p:cNvSpPr>
            <a:spLocks noGrp="1"/>
          </p:cNvSpPr>
          <p:nvPr>
            <p:ph type="sldNum" sz="quarter" idx="5"/>
          </p:nvPr>
        </p:nvSpPr>
        <p:spPr bwMode="auto">
          <a:noFill/>
          <a:ln>
            <a:miter lim="800000"/>
            <a:headEnd/>
            <a:tailEnd/>
          </a:ln>
        </p:spPr>
        <p:txBody>
          <a:bodyPr/>
          <a:lstStyle/>
          <a:p>
            <a:fld id="{FBB5B3CA-E8A4-42FC-8A47-B8C8F531520B}" type="slidenum">
              <a:rPr lang="en-GB" altLang="el-GR"/>
              <a:pPr/>
              <a:t>11</a:t>
            </a:fld>
            <a:endParaRPr lang="en-GB" altLang="el-GR"/>
          </a:p>
        </p:txBody>
      </p:sp>
    </p:spTree>
    <p:extLst>
      <p:ext uri="{BB962C8B-B14F-4D97-AF65-F5344CB8AC3E}">
        <p14:creationId xmlns:p14="http://schemas.microsoft.com/office/powerpoint/2010/main" val="23900222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p:spPr>
      </p:sp>
      <p:sp>
        <p:nvSpPr>
          <p:cNvPr id="3379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altLang="el-GR" smtClean="0"/>
          </a:p>
        </p:txBody>
      </p:sp>
      <p:sp>
        <p:nvSpPr>
          <p:cNvPr id="33796" name="Slide Number Placeholder 3"/>
          <p:cNvSpPr>
            <a:spLocks noGrp="1"/>
          </p:cNvSpPr>
          <p:nvPr>
            <p:ph type="sldNum" sz="quarter" idx="5"/>
          </p:nvPr>
        </p:nvSpPr>
        <p:spPr bwMode="auto">
          <a:noFill/>
          <a:ln>
            <a:miter lim="800000"/>
            <a:headEnd/>
            <a:tailEnd/>
          </a:ln>
        </p:spPr>
        <p:txBody>
          <a:bodyPr/>
          <a:lstStyle/>
          <a:p>
            <a:fld id="{505E3C1B-6EEA-4DD8-924C-FFB546848C04}" type="slidenum">
              <a:rPr lang="en-GB" altLang="el-GR"/>
              <a:pPr/>
              <a:t>12</a:t>
            </a:fld>
            <a:endParaRPr lang="en-GB" altLang="el-GR"/>
          </a:p>
        </p:txBody>
      </p:sp>
    </p:spTree>
    <p:extLst>
      <p:ext uri="{BB962C8B-B14F-4D97-AF65-F5344CB8AC3E}">
        <p14:creationId xmlns:p14="http://schemas.microsoft.com/office/powerpoint/2010/main" val="31533378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altLang="el-GR" smtClean="0"/>
          </a:p>
        </p:txBody>
      </p:sp>
      <p:sp>
        <p:nvSpPr>
          <p:cNvPr id="35844" name="Slide Number Placeholder 3"/>
          <p:cNvSpPr>
            <a:spLocks noGrp="1"/>
          </p:cNvSpPr>
          <p:nvPr>
            <p:ph type="sldNum" sz="quarter" idx="5"/>
          </p:nvPr>
        </p:nvSpPr>
        <p:spPr bwMode="auto">
          <a:noFill/>
          <a:ln>
            <a:miter lim="800000"/>
            <a:headEnd/>
            <a:tailEnd/>
          </a:ln>
        </p:spPr>
        <p:txBody>
          <a:bodyPr/>
          <a:lstStyle/>
          <a:p>
            <a:fld id="{809E1025-D5A9-45A5-B2FA-45C931B2BA7B}" type="slidenum">
              <a:rPr lang="en-GB" altLang="el-GR"/>
              <a:pPr/>
              <a:t>13</a:t>
            </a:fld>
            <a:endParaRPr lang="en-GB" altLang="el-GR"/>
          </a:p>
        </p:txBody>
      </p:sp>
    </p:spTree>
    <p:extLst>
      <p:ext uri="{BB962C8B-B14F-4D97-AF65-F5344CB8AC3E}">
        <p14:creationId xmlns:p14="http://schemas.microsoft.com/office/powerpoint/2010/main" val="32645619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7891" name="Notes Placeholder 2"/>
          <p:cNvSpPr>
            <a:spLocks noGrp="1"/>
          </p:cNvSpPr>
          <p:nvPr>
            <p:ph type="body" idx="1"/>
          </p:nvPr>
        </p:nvSpPr>
        <p:spPr bwMode="auto">
          <a:noFill/>
        </p:spPr>
        <p:txBody>
          <a:bodyPr wrap="square" numCol="1" anchor="t" anchorCtr="0" compatLnSpc="1">
            <a:prstTxWarp prst="textNoShape">
              <a:avLst/>
            </a:prstTxWarp>
          </a:bodyPr>
          <a:lstStyle/>
          <a:p>
            <a:pPr marL="0" lvl="1"/>
            <a:r>
              <a:rPr lang="el-GR" altLang="el-GR" sz="2400" smtClean="0"/>
              <a:t>Η Γνωστική (ή Γνωσιακή) Επιστήμη συνιστά μια εναλλακτική θεωρητική προβληματική στο συμπεριφοριστικό μοντέλο μάθησης. Στη γνωστική επιστήμη μάθηση είναι η μελέτη του τρόπου με τον οποίο αλλάζουν οι συμβολικές αναπαραστάσεις και διαδικασίες και του τρόπου με τον οποίο αυτές οι αλλαγές επηρεάζουν την ανθρώπινη συμπεριφορά.</a:t>
            </a:r>
          </a:p>
          <a:p>
            <a:endParaRPr lang="en-GB" altLang="el-GR" smtClean="0"/>
          </a:p>
        </p:txBody>
      </p:sp>
      <p:sp>
        <p:nvSpPr>
          <p:cNvPr id="37892" name="Slide Number Placeholder 3"/>
          <p:cNvSpPr>
            <a:spLocks noGrp="1"/>
          </p:cNvSpPr>
          <p:nvPr>
            <p:ph type="sldNum" sz="quarter" idx="5"/>
          </p:nvPr>
        </p:nvSpPr>
        <p:spPr bwMode="auto">
          <a:noFill/>
          <a:ln>
            <a:miter lim="800000"/>
            <a:headEnd/>
            <a:tailEnd/>
          </a:ln>
        </p:spPr>
        <p:txBody>
          <a:bodyPr/>
          <a:lstStyle/>
          <a:p>
            <a:fld id="{64D6F8A9-F2EF-47EA-8DF4-E241CF5D99C1}" type="slidenum">
              <a:rPr lang="en-GB" altLang="el-GR"/>
              <a:pPr/>
              <a:t>14</a:t>
            </a:fld>
            <a:endParaRPr lang="en-GB" altLang="el-GR"/>
          </a:p>
        </p:txBody>
      </p:sp>
    </p:spTree>
    <p:extLst>
      <p:ext uri="{BB962C8B-B14F-4D97-AF65-F5344CB8AC3E}">
        <p14:creationId xmlns:p14="http://schemas.microsoft.com/office/powerpoint/2010/main" val="2729745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a:noFill/>
        </p:spPr>
        <p:txBody>
          <a:bodyPr wrap="square" numCol="1" anchor="t" anchorCtr="0" compatLnSpc="1">
            <a:prstTxWarp prst="textNoShape">
              <a:avLst/>
            </a:prstTxWarp>
          </a:bodyPr>
          <a:lstStyle/>
          <a:p>
            <a:r>
              <a:rPr lang="el-GR" altLang="el-GR" smtClean="0"/>
              <a:t>Βασικό μοντέλο: Θεωρία επεξεργασίας της πληροφορίας (</a:t>
            </a:r>
            <a:r>
              <a:rPr lang="en-GB" altLang="el-GR" smtClean="0"/>
              <a:t>Information processing</a:t>
            </a:r>
            <a:r>
              <a:rPr lang="el-GR" altLang="el-GR" smtClean="0"/>
              <a:t>)</a:t>
            </a:r>
          </a:p>
          <a:p>
            <a:r>
              <a:rPr lang="el-GR" altLang="el-GR" smtClean="0"/>
              <a:t>Το </a:t>
            </a:r>
            <a:r>
              <a:rPr lang="el-GR" altLang="el-GR" smtClean="0">
                <a:solidFill>
                  <a:srgbClr val="FF0000"/>
                </a:solidFill>
              </a:rPr>
              <a:t>γνωστικό σύστημα </a:t>
            </a:r>
            <a:r>
              <a:rPr lang="el-GR" altLang="el-GR" smtClean="0"/>
              <a:t>λειτουργεί ως σύστημα επεξεργασίας της πληροφορίας</a:t>
            </a:r>
          </a:p>
          <a:p>
            <a:r>
              <a:rPr lang="el-GR" altLang="el-GR" smtClean="0"/>
              <a:t>Η σκέψη του υποκειμένου </a:t>
            </a:r>
            <a:r>
              <a:rPr lang="el-GR" altLang="el-GR" b="1" i="1" smtClean="0"/>
              <a:t>μέσο επεξεργασίας της πληροφορίας</a:t>
            </a:r>
            <a:endParaRPr lang="el-GR" altLang="el-GR" smtClean="0"/>
          </a:p>
          <a:p>
            <a:r>
              <a:rPr lang="el-GR" altLang="el-GR" smtClean="0">
                <a:solidFill>
                  <a:srgbClr val="FF0000"/>
                </a:solidFill>
              </a:rPr>
              <a:t>Ο Υπολογιστής</a:t>
            </a:r>
            <a:r>
              <a:rPr lang="el-GR" altLang="el-GR" smtClean="0"/>
              <a:t> είναι το τεχνολογικό αντίστοιχο του </a:t>
            </a:r>
            <a:r>
              <a:rPr lang="el-GR" altLang="el-GR" smtClean="0">
                <a:solidFill>
                  <a:srgbClr val="FF0000"/>
                </a:solidFill>
              </a:rPr>
              <a:t>εγκεφάλου</a:t>
            </a:r>
          </a:p>
          <a:p>
            <a:r>
              <a:rPr lang="el-GR" altLang="el-GR" smtClean="0"/>
              <a:t>Βασική εφαρμογή: Τεχνητή Νοημοσύνη</a:t>
            </a:r>
            <a:endParaRPr lang="en-GB" altLang="el-GR" smtClean="0"/>
          </a:p>
          <a:p>
            <a:endParaRPr lang="en-GB" altLang="el-GR" smtClean="0"/>
          </a:p>
        </p:txBody>
      </p:sp>
      <p:sp>
        <p:nvSpPr>
          <p:cNvPr id="39940" name="Slide Number Placeholder 3"/>
          <p:cNvSpPr>
            <a:spLocks noGrp="1"/>
          </p:cNvSpPr>
          <p:nvPr>
            <p:ph type="sldNum" sz="quarter" idx="5"/>
          </p:nvPr>
        </p:nvSpPr>
        <p:spPr bwMode="auto">
          <a:noFill/>
          <a:ln>
            <a:miter lim="800000"/>
            <a:headEnd/>
            <a:tailEnd/>
          </a:ln>
        </p:spPr>
        <p:txBody>
          <a:bodyPr/>
          <a:lstStyle/>
          <a:p>
            <a:fld id="{4E8E3A54-74CD-4074-9E06-23A219B0A18E}" type="slidenum">
              <a:rPr lang="en-GB" altLang="el-GR"/>
              <a:pPr/>
              <a:t>15</a:t>
            </a:fld>
            <a:endParaRPr lang="en-GB" altLang="el-GR"/>
          </a:p>
        </p:txBody>
      </p:sp>
    </p:spTree>
    <p:extLst>
      <p:ext uri="{BB962C8B-B14F-4D97-AF65-F5344CB8AC3E}">
        <p14:creationId xmlns:p14="http://schemas.microsoft.com/office/powerpoint/2010/main" val="29000299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92500" lnSpcReduction="20000"/>
          </a:bodyPr>
          <a:lstStyle/>
          <a:p>
            <a:pPr>
              <a:defRPr/>
            </a:pPr>
            <a:r>
              <a:rPr lang="el-GR" sz="2800" smtClean="0"/>
              <a:t>Το </a:t>
            </a:r>
            <a:r>
              <a:rPr lang="el-GR" sz="2800" smtClean="0">
                <a:solidFill>
                  <a:srgbClr val="FF0000"/>
                </a:solidFill>
              </a:rPr>
              <a:t>γνωστικό σύστημα </a:t>
            </a:r>
            <a:r>
              <a:rPr lang="el-GR" sz="2800" smtClean="0"/>
              <a:t>δημιουργεί </a:t>
            </a:r>
            <a:r>
              <a:rPr lang="el-GR" sz="2800" i="1" smtClean="0"/>
              <a:t>αναπαραστάσεις</a:t>
            </a:r>
            <a:r>
              <a:rPr lang="el-GR" sz="2800" smtClean="0"/>
              <a:t> (representation</a:t>
            </a:r>
            <a:r>
              <a:rPr lang="en-GB" sz="2800" smtClean="0"/>
              <a:t>s</a:t>
            </a:r>
            <a:r>
              <a:rPr lang="el-GR" sz="2800" smtClean="0"/>
              <a:t>) της </a:t>
            </a:r>
            <a:r>
              <a:rPr lang="el-GR" sz="2800" i="1" smtClean="0"/>
              <a:t>πληροφοριακής ροής</a:t>
            </a:r>
            <a:r>
              <a:rPr lang="el-GR" sz="2800" smtClean="0"/>
              <a:t> και κάνει την </a:t>
            </a:r>
            <a:r>
              <a:rPr lang="el-GR" sz="2800" i="1" smtClean="0"/>
              <a:t>επεξεργασία</a:t>
            </a:r>
            <a:r>
              <a:rPr lang="el-GR" sz="2800" smtClean="0"/>
              <a:t> της. </a:t>
            </a:r>
          </a:p>
          <a:p>
            <a:pPr>
              <a:defRPr/>
            </a:pPr>
            <a:r>
              <a:rPr lang="el-GR" sz="2400" smtClean="0"/>
              <a:t>Η επεξεργασία της πληροφορίας στο πλαίσιο αυτό νοείται ως υπολογισμός, χειρισμός δηλαδή συμβόλων. </a:t>
            </a:r>
            <a:endParaRPr lang="en-GB" sz="2400" smtClean="0"/>
          </a:p>
          <a:p>
            <a:pPr>
              <a:defRPr/>
            </a:pPr>
            <a:r>
              <a:rPr lang="el-GR" sz="2800" smtClean="0"/>
              <a:t>Οι </a:t>
            </a:r>
            <a:r>
              <a:rPr lang="el-GR" sz="2800" i="1" smtClean="0"/>
              <a:t>γνωστικές διεργασίες</a:t>
            </a:r>
            <a:r>
              <a:rPr lang="el-GR" sz="2800" smtClean="0"/>
              <a:t> συνιστούν επεξεργασίες των οποίων τα αποτελέσματα αποτελούν εισόδους για άλλες επεξεργασίες. </a:t>
            </a:r>
          </a:p>
          <a:p>
            <a:pPr>
              <a:defRPr/>
            </a:pPr>
            <a:r>
              <a:rPr lang="el-GR" sz="2400" smtClean="0"/>
              <a:t>Κάθε </a:t>
            </a:r>
            <a:r>
              <a:rPr lang="el-GR" sz="2400" i="1" smtClean="0"/>
              <a:t>γνωστική διεργασία</a:t>
            </a:r>
            <a:r>
              <a:rPr lang="el-GR" sz="2400" smtClean="0"/>
              <a:t> συνίσταται από </a:t>
            </a:r>
            <a:r>
              <a:rPr lang="el-GR" sz="2400" i="1" smtClean="0"/>
              <a:t>αναπαραστάσεις</a:t>
            </a:r>
            <a:r>
              <a:rPr lang="el-GR" sz="2400" smtClean="0"/>
              <a:t> και από </a:t>
            </a:r>
            <a:r>
              <a:rPr lang="el-GR" sz="2400" i="1" smtClean="0"/>
              <a:t>επεξεργασίες</a:t>
            </a:r>
            <a:endParaRPr lang="en-GB" sz="2400" smtClean="0"/>
          </a:p>
          <a:p>
            <a:pPr>
              <a:defRPr/>
            </a:pPr>
            <a:endParaRPr lang="en-GB" smtClean="0"/>
          </a:p>
        </p:txBody>
      </p:sp>
      <p:sp>
        <p:nvSpPr>
          <p:cNvPr id="41988" name="Slide Number Placeholder 3"/>
          <p:cNvSpPr>
            <a:spLocks noGrp="1"/>
          </p:cNvSpPr>
          <p:nvPr>
            <p:ph type="sldNum" sz="quarter" idx="5"/>
          </p:nvPr>
        </p:nvSpPr>
        <p:spPr bwMode="auto">
          <a:noFill/>
          <a:ln>
            <a:miter lim="800000"/>
            <a:headEnd/>
            <a:tailEnd/>
          </a:ln>
        </p:spPr>
        <p:txBody>
          <a:bodyPr/>
          <a:lstStyle/>
          <a:p>
            <a:fld id="{1BA99C6D-CC8A-4225-8BDB-4CACFDD21AD4}" type="slidenum">
              <a:rPr lang="en-GB" altLang="el-GR"/>
              <a:pPr/>
              <a:t>16</a:t>
            </a:fld>
            <a:endParaRPr lang="en-GB" altLang="el-GR"/>
          </a:p>
        </p:txBody>
      </p:sp>
    </p:spTree>
    <p:extLst>
      <p:ext uri="{BB962C8B-B14F-4D97-AF65-F5344CB8AC3E}">
        <p14:creationId xmlns:p14="http://schemas.microsoft.com/office/powerpoint/2010/main" val="2168501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p:spPr>
      </p:sp>
      <p:sp>
        <p:nvSpPr>
          <p:cNvPr id="44035" name="Notes Placeholder 2"/>
          <p:cNvSpPr>
            <a:spLocks noGrp="1"/>
          </p:cNvSpPr>
          <p:nvPr>
            <p:ph type="body" idx="1"/>
          </p:nvPr>
        </p:nvSpPr>
        <p:spPr bwMode="auto">
          <a:noFill/>
        </p:spPr>
        <p:txBody>
          <a:bodyPr wrap="square" numCol="1" anchor="t" anchorCtr="0" compatLnSpc="1">
            <a:prstTxWarp prst="textNoShape">
              <a:avLst/>
            </a:prstTxWarp>
          </a:bodyPr>
          <a:lstStyle/>
          <a:p>
            <a:r>
              <a:rPr lang="el-GR" altLang="el-GR" smtClean="0"/>
              <a:t>Δύο είναι οι βασικές κατηγορίες γνώσεων: </a:t>
            </a:r>
          </a:p>
          <a:p>
            <a:r>
              <a:rPr lang="el-GR" altLang="el-GR" smtClean="0"/>
              <a:t>οι </a:t>
            </a:r>
            <a:r>
              <a:rPr lang="el-GR" altLang="el-GR" i="1" smtClean="0">
                <a:solidFill>
                  <a:srgbClr val="FF0000"/>
                </a:solidFill>
              </a:rPr>
              <a:t>δηλωτικές γνώσεις</a:t>
            </a:r>
            <a:r>
              <a:rPr lang="el-GR" altLang="el-GR" smtClean="0">
                <a:solidFill>
                  <a:srgbClr val="FF0000"/>
                </a:solidFill>
              </a:rPr>
              <a:t> </a:t>
            </a:r>
            <a:r>
              <a:rPr lang="el-GR" altLang="el-GR" smtClean="0"/>
              <a:t>(</a:t>
            </a:r>
            <a:r>
              <a:rPr lang="en-US" altLang="el-GR" smtClean="0"/>
              <a:t>declarative knowledge</a:t>
            </a:r>
            <a:r>
              <a:rPr lang="el-GR" altLang="el-GR" smtClean="0"/>
              <a:t>), που αφορούν το περιεχόμενο και συνίστανται από τα </a:t>
            </a:r>
            <a:r>
              <a:rPr lang="el-GR" altLang="el-GR" smtClean="0">
                <a:solidFill>
                  <a:srgbClr val="FF0000"/>
                </a:solidFill>
              </a:rPr>
              <a:t>γεγονότα</a:t>
            </a:r>
            <a:r>
              <a:rPr lang="el-GR" altLang="el-GR" smtClean="0"/>
              <a:t> και τους </a:t>
            </a:r>
            <a:r>
              <a:rPr lang="el-GR" altLang="el-GR" smtClean="0">
                <a:solidFill>
                  <a:srgbClr val="FF0000"/>
                </a:solidFill>
              </a:rPr>
              <a:t>ορισμούς</a:t>
            </a:r>
            <a:r>
              <a:rPr lang="el-GR" altLang="el-GR" smtClean="0"/>
              <a:t> που ξέρουμε ή τις </a:t>
            </a:r>
            <a:r>
              <a:rPr lang="el-GR" altLang="el-GR" smtClean="0">
                <a:solidFill>
                  <a:srgbClr val="FF0000"/>
                </a:solidFill>
              </a:rPr>
              <a:t>επεξηγήσεις</a:t>
            </a:r>
            <a:r>
              <a:rPr lang="el-GR" altLang="el-GR" smtClean="0"/>
              <a:t> που δίνουμε (το </a:t>
            </a:r>
            <a:r>
              <a:rPr lang="el-GR" altLang="el-GR" b="1" i="1" u="sng" smtClean="0"/>
              <a:t>τι</a:t>
            </a:r>
            <a:r>
              <a:rPr lang="el-GR" altLang="el-GR" smtClean="0"/>
              <a:t>).</a:t>
            </a:r>
            <a:endParaRPr lang="el-GR" altLang="el-GR" u="sng" smtClean="0"/>
          </a:p>
          <a:p>
            <a:r>
              <a:rPr lang="el-GR" altLang="el-GR" smtClean="0"/>
              <a:t>οι </a:t>
            </a:r>
            <a:r>
              <a:rPr lang="el-GR" altLang="el-GR" i="1" smtClean="0">
                <a:solidFill>
                  <a:srgbClr val="FF0000"/>
                </a:solidFill>
              </a:rPr>
              <a:t>διαδικασιακές γνώσεις</a:t>
            </a:r>
            <a:r>
              <a:rPr lang="el-GR" altLang="el-GR" b="1" smtClean="0">
                <a:solidFill>
                  <a:srgbClr val="FF0000"/>
                </a:solidFill>
              </a:rPr>
              <a:t> </a:t>
            </a:r>
            <a:r>
              <a:rPr lang="el-GR" altLang="el-GR" smtClean="0"/>
              <a:t>(</a:t>
            </a:r>
            <a:r>
              <a:rPr lang="en-US" altLang="el-GR" smtClean="0"/>
              <a:t>procedural knowledge</a:t>
            </a:r>
            <a:r>
              <a:rPr lang="el-GR" altLang="el-GR" smtClean="0"/>
              <a:t>) που σχετίζονται με χαρακτηρίζουν τις </a:t>
            </a:r>
            <a:r>
              <a:rPr lang="el-GR" altLang="el-GR" smtClean="0">
                <a:solidFill>
                  <a:srgbClr val="FF0000"/>
                </a:solidFill>
              </a:rPr>
              <a:t>νοητικές</a:t>
            </a:r>
            <a:r>
              <a:rPr lang="el-GR" altLang="el-GR" smtClean="0"/>
              <a:t> ή </a:t>
            </a:r>
            <a:r>
              <a:rPr lang="el-GR" altLang="el-GR" smtClean="0">
                <a:solidFill>
                  <a:srgbClr val="FF0000"/>
                </a:solidFill>
              </a:rPr>
              <a:t>πραξιακές τεχνικές</a:t>
            </a:r>
            <a:r>
              <a:rPr lang="el-GR" altLang="el-GR" smtClean="0"/>
              <a:t> που ξέρουμε να εφαρμόζουμε (το </a:t>
            </a:r>
            <a:r>
              <a:rPr lang="el-GR" altLang="el-GR" b="1" u="sng" smtClean="0"/>
              <a:t>πώς</a:t>
            </a:r>
            <a:r>
              <a:rPr lang="el-GR" altLang="el-GR" u="sng" smtClean="0"/>
              <a:t>)</a:t>
            </a:r>
            <a:endParaRPr lang="en-GB" altLang="el-GR" smtClean="0"/>
          </a:p>
          <a:p>
            <a:endParaRPr lang="en-GB" altLang="el-GR" smtClean="0"/>
          </a:p>
        </p:txBody>
      </p:sp>
      <p:sp>
        <p:nvSpPr>
          <p:cNvPr id="44036" name="Slide Number Placeholder 3"/>
          <p:cNvSpPr>
            <a:spLocks noGrp="1"/>
          </p:cNvSpPr>
          <p:nvPr>
            <p:ph type="sldNum" sz="quarter" idx="5"/>
          </p:nvPr>
        </p:nvSpPr>
        <p:spPr bwMode="auto">
          <a:noFill/>
          <a:ln>
            <a:miter lim="800000"/>
            <a:headEnd/>
            <a:tailEnd/>
          </a:ln>
        </p:spPr>
        <p:txBody>
          <a:bodyPr/>
          <a:lstStyle/>
          <a:p>
            <a:fld id="{29B149BD-E0AA-482A-9DBB-DE3332BB1589}" type="slidenum">
              <a:rPr lang="en-GB" altLang="el-GR"/>
              <a:pPr/>
              <a:t>17</a:t>
            </a:fld>
            <a:endParaRPr lang="en-GB" altLang="el-GR"/>
          </a:p>
        </p:txBody>
      </p:sp>
    </p:spTree>
    <p:extLst>
      <p:ext uri="{BB962C8B-B14F-4D97-AF65-F5344CB8AC3E}">
        <p14:creationId xmlns:p14="http://schemas.microsoft.com/office/powerpoint/2010/main" val="25009448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p:spPr>
      </p:sp>
      <p:sp>
        <p:nvSpPr>
          <p:cNvPr id="46083" name="Notes Placeholder 2"/>
          <p:cNvSpPr>
            <a:spLocks noGrp="1"/>
          </p:cNvSpPr>
          <p:nvPr>
            <p:ph type="body" idx="1"/>
          </p:nvPr>
        </p:nvSpPr>
        <p:spPr bwMode="auto">
          <a:noFill/>
        </p:spPr>
        <p:txBody>
          <a:bodyPr wrap="square" numCol="1" anchor="t" anchorCtr="0" compatLnSpc="1">
            <a:prstTxWarp prst="textNoShape">
              <a:avLst/>
            </a:prstTxWarp>
          </a:bodyPr>
          <a:lstStyle/>
          <a:p>
            <a:r>
              <a:rPr lang="el-GR" altLang="el-GR" smtClean="0"/>
              <a:t>Έμφαση στις διαδικασίες επίλυσης προβλημάτων </a:t>
            </a:r>
          </a:p>
          <a:p>
            <a:r>
              <a:rPr lang="el-GR" altLang="el-GR" smtClean="0"/>
              <a:t>Ανάπτυξη στρατηγικών επίλυσης προβλημάτων και στην αναζήτηση ευρετικών κανόνων </a:t>
            </a:r>
          </a:p>
          <a:p>
            <a:r>
              <a:rPr lang="el-GR" altLang="el-GR" smtClean="0"/>
              <a:t>Δίνεται έμφαση στις διδακτικές στρατηγικές που ευνοούν την εννοιολογική αλλαγή, τη διαδικασία δηλαδή του μετασχηματισμού των νοητικών αναπαραστάσεων </a:t>
            </a:r>
            <a:endParaRPr lang="en-GB" altLang="el-GR" smtClean="0"/>
          </a:p>
          <a:p>
            <a:endParaRPr lang="en-GB" altLang="el-GR" smtClean="0"/>
          </a:p>
        </p:txBody>
      </p:sp>
      <p:sp>
        <p:nvSpPr>
          <p:cNvPr id="46084" name="Slide Number Placeholder 3"/>
          <p:cNvSpPr>
            <a:spLocks noGrp="1"/>
          </p:cNvSpPr>
          <p:nvPr>
            <p:ph type="sldNum" sz="quarter" idx="5"/>
          </p:nvPr>
        </p:nvSpPr>
        <p:spPr bwMode="auto">
          <a:noFill/>
          <a:ln>
            <a:miter lim="800000"/>
            <a:headEnd/>
            <a:tailEnd/>
          </a:ln>
        </p:spPr>
        <p:txBody>
          <a:bodyPr/>
          <a:lstStyle/>
          <a:p>
            <a:fld id="{2D4CA5EE-7C07-44FC-B0B6-B78B8538355C}" type="slidenum">
              <a:rPr lang="en-GB" altLang="el-GR"/>
              <a:pPr/>
              <a:t>18</a:t>
            </a:fld>
            <a:endParaRPr lang="en-GB" altLang="el-GR"/>
          </a:p>
        </p:txBody>
      </p:sp>
    </p:spTree>
    <p:extLst>
      <p:ext uri="{BB962C8B-B14F-4D97-AF65-F5344CB8AC3E}">
        <p14:creationId xmlns:p14="http://schemas.microsoft.com/office/powerpoint/2010/main" val="15358926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p:spPr>
      </p:sp>
      <p:sp>
        <p:nvSpPr>
          <p:cNvPr id="49155" name="Notes Placeholder 2"/>
          <p:cNvSpPr>
            <a:spLocks noGrp="1"/>
          </p:cNvSpPr>
          <p:nvPr>
            <p:ph type="body" idx="1"/>
          </p:nvPr>
        </p:nvSpPr>
        <p:spPr bwMode="auto">
          <a:noFill/>
        </p:spPr>
        <p:txBody>
          <a:bodyPr wrap="square" numCol="1" anchor="t" anchorCtr="0" compatLnSpc="1">
            <a:prstTxWarp prst="textNoShape">
              <a:avLst/>
            </a:prstTxWarp>
          </a:bodyPr>
          <a:lstStyle/>
          <a:p>
            <a:r>
              <a:rPr lang="el-GR" altLang="el-GR" smtClean="0"/>
              <a:t>Ο εποικοδομισμός όπως και η γνωστική επιστήμη αντιλαμβάνονται τη μάθηση ως τη διαδικασία τροποποίησης των προϋπαρχουσών γνώσεων</a:t>
            </a:r>
            <a:endParaRPr lang="en-GB" altLang="el-GR" smtClean="0"/>
          </a:p>
        </p:txBody>
      </p:sp>
      <p:sp>
        <p:nvSpPr>
          <p:cNvPr id="49156" name="Slide Number Placeholder 3"/>
          <p:cNvSpPr>
            <a:spLocks noGrp="1"/>
          </p:cNvSpPr>
          <p:nvPr>
            <p:ph type="sldNum" sz="quarter" idx="5"/>
          </p:nvPr>
        </p:nvSpPr>
        <p:spPr bwMode="auto">
          <a:noFill/>
          <a:ln>
            <a:miter lim="800000"/>
            <a:headEnd/>
            <a:tailEnd/>
          </a:ln>
        </p:spPr>
        <p:txBody>
          <a:bodyPr/>
          <a:lstStyle/>
          <a:p>
            <a:fld id="{2800ABB7-B66A-44A3-A766-678F18C0E888}" type="slidenum">
              <a:rPr lang="en-GB" altLang="el-GR"/>
              <a:pPr/>
              <a:t>20</a:t>
            </a:fld>
            <a:endParaRPr lang="en-GB" altLang="el-GR"/>
          </a:p>
        </p:txBody>
      </p:sp>
    </p:spTree>
    <p:extLst>
      <p:ext uri="{BB962C8B-B14F-4D97-AF65-F5344CB8AC3E}">
        <p14:creationId xmlns:p14="http://schemas.microsoft.com/office/powerpoint/2010/main" val="41592545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a:t>
            </a:fld>
            <a:endParaRPr lang="el-GR"/>
          </a:p>
        </p:txBody>
      </p:sp>
    </p:spTree>
    <p:extLst>
      <p:ext uri="{BB962C8B-B14F-4D97-AF65-F5344CB8AC3E}">
        <p14:creationId xmlns:p14="http://schemas.microsoft.com/office/powerpoint/2010/main" val="6863415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48131"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77500" lnSpcReduction="20000"/>
          </a:bodyPr>
          <a:lstStyle/>
          <a:p>
            <a:pPr lvl="1">
              <a:defRPr/>
            </a:pPr>
            <a:r>
              <a:rPr lang="el-GR" sz="2400" smtClean="0"/>
              <a:t>Το παιδί οικοδομεί με ατομικό και ενεργητικό τρόπο τις γνώσεις του για τον κόσμο</a:t>
            </a:r>
          </a:p>
          <a:p>
            <a:pPr lvl="1">
              <a:defRPr/>
            </a:pPr>
            <a:r>
              <a:rPr lang="el-GR" sz="2400" smtClean="0"/>
              <a:t>Ένα πλούσιο σε αλληλεπιδράσεις περιβάλλον ευνοεί την ανάπτυξη της μάθησης </a:t>
            </a:r>
          </a:p>
          <a:p>
            <a:pPr lvl="1">
              <a:defRPr/>
            </a:pPr>
            <a:r>
              <a:rPr lang="el-GR" sz="2400" smtClean="0"/>
              <a:t>Οι  νέες γνώσεις χτίζονται πάνω στις υπάρχουσες γνώσεις</a:t>
            </a:r>
          </a:p>
          <a:p>
            <a:pPr lvl="1">
              <a:defRPr/>
            </a:pPr>
            <a:r>
              <a:rPr lang="el-GR" sz="2400" smtClean="0"/>
              <a:t>Η </a:t>
            </a:r>
            <a:r>
              <a:rPr lang="el-GR" sz="2400" i="1" smtClean="0"/>
              <a:t>μάθηση</a:t>
            </a:r>
            <a:r>
              <a:rPr lang="el-GR" sz="2400" smtClean="0"/>
              <a:t> συνίσταται στην </a:t>
            </a:r>
            <a:r>
              <a:rPr lang="el-GR" sz="2400" i="1" smtClean="0"/>
              <a:t>τροποποίηση των γνώσεων</a:t>
            </a:r>
            <a:r>
              <a:rPr lang="el-GR" sz="2400" smtClean="0"/>
              <a:t> και εξαρτάται άμεσα από τις προϋπάρχουσες γνώσεις. </a:t>
            </a:r>
          </a:p>
          <a:p>
            <a:pPr lvl="1">
              <a:defRPr/>
            </a:pPr>
            <a:r>
              <a:rPr lang="el-GR" sz="2800" smtClean="0"/>
              <a:t>Ενδιαφέρον στο εσωτερικό του γνωστικού συστήματος, και ειδικότερα στη δομή και τη λειτουργία του: </a:t>
            </a:r>
          </a:p>
          <a:p>
            <a:pPr lvl="1">
              <a:defRPr/>
            </a:pPr>
            <a:r>
              <a:rPr lang="el-GR" sz="2400" smtClean="0"/>
              <a:t>η μάθηση συνιστά μια ενεργή ατομική διαδικασία οικοδόμησης νοήματος μέσω εμπειριών </a:t>
            </a:r>
          </a:p>
          <a:p>
            <a:pPr lvl="1">
              <a:defRPr/>
            </a:pPr>
            <a:r>
              <a:rPr lang="el-GR" sz="2400" smtClean="0"/>
              <a:t>η μάθηση </a:t>
            </a:r>
            <a:r>
              <a:rPr lang="el-GR" sz="2400" u="sng" smtClean="0"/>
              <a:t>δεν είναι </a:t>
            </a:r>
            <a:r>
              <a:rPr lang="el-GR" sz="2400" smtClean="0"/>
              <a:t>απομνημόνευση εννοιών, γεγονότων και καθολικών αληθειών </a:t>
            </a:r>
            <a:endParaRPr lang="en-GB" sz="2400" b="1" smtClean="0"/>
          </a:p>
          <a:p>
            <a:pPr lvl="1">
              <a:defRPr/>
            </a:pPr>
            <a:endParaRPr lang="en-GB" sz="2400" smtClean="0"/>
          </a:p>
          <a:p>
            <a:pPr>
              <a:defRPr/>
            </a:pPr>
            <a:endParaRPr lang="en-GB" smtClean="0"/>
          </a:p>
        </p:txBody>
      </p:sp>
      <p:sp>
        <p:nvSpPr>
          <p:cNvPr id="51204" name="Slide Number Placeholder 3"/>
          <p:cNvSpPr>
            <a:spLocks noGrp="1"/>
          </p:cNvSpPr>
          <p:nvPr>
            <p:ph type="sldNum" sz="quarter" idx="5"/>
          </p:nvPr>
        </p:nvSpPr>
        <p:spPr bwMode="auto">
          <a:noFill/>
          <a:ln>
            <a:miter lim="800000"/>
            <a:headEnd/>
            <a:tailEnd/>
          </a:ln>
        </p:spPr>
        <p:txBody>
          <a:bodyPr/>
          <a:lstStyle/>
          <a:p>
            <a:fld id="{DD11C2B7-648A-498C-8533-D4FD9DA1DF7A}" type="slidenum">
              <a:rPr lang="en-GB" altLang="el-GR"/>
              <a:pPr/>
              <a:t>21</a:t>
            </a:fld>
            <a:endParaRPr lang="en-GB" altLang="el-GR"/>
          </a:p>
        </p:txBody>
      </p:sp>
    </p:spTree>
    <p:extLst>
      <p:ext uri="{BB962C8B-B14F-4D97-AF65-F5344CB8AC3E}">
        <p14:creationId xmlns:p14="http://schemas.microsoft.com/office/powerpoint/2010/main" val="7491069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altLang="el-GR" smtClean="0"/>
          </a:p>
        </p:txBody>
      </p:sp>
      <p:sp>
        <p:nvSpPr>
          <p:cNvPr id="53252" name="Slide Number Placeholder 3"/>
          <p:cNvSpPr>
            <a:spLocks noGrp="1"/>
          </p:cNvSpPr>
          <p:nvPr>
            <p:ph type="sldNum" sz="quarter" idx="5"/>
          </p:nvPr>
        </p:nvSpPr>
        <p:spPr bwMode="auto">
          <a:noFill/>
          <a:ln>
            <a:miter lim="800000"/>
            <a:headEnd/>
            <a:tailEnd/>
          </a:ln>
        </p:spPr>
        <p:txBody>
          <a:bodyPr/>
          <a:lstStyle/>
          <a:p>
            <a:fld id="{5D527158-DE6E-48E5-9044-D26613F2B784}" type="slidenum">
              <a:rPr lang="en-GB" altLang="el-GR"/>
              <a:pPr/>
              <a:t>22</a:t>
            </a:fld>
            <a:endParaRPr lang="en-GB" altLang="el-GR"/>
          </a:p>
        </p:txBody>
      </p:sp>
    </p:spTree>
    <p:extLst>
      <p:ext uri="{BB962C8B-B14F-4D97-AF65-F5344CB8AC3E}">
        <p14:creationId xmlns:p14="http://schemas.microsoft.com/office/powerpoint/2010/main" val="2445361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p:spPr>
      </p:sp>
      <p:sp>
        <p:nvSpPr>
          <p:cNvPr id="55299" name="Notes Placeholder 2"/>
          <p:cNvSpPr>
            <a:spLocks noGrp="1"/>
          </p:cNvSpPr>
          <p:nvPr>
            <p:ph type="body" idx="1"/>
          </p:nvPr>
        </p:nvSpPr>
        <p:spPr bwMode="auto">
          <a:noFill/>
        </p:spPr>
        <p:txBody>
          <a:bodyPr wrap="square" numCol="1" anchor="t" anchorCtr="0" compatLnSpc="1">
            <a:prstTxWarp prst="textNoShape">
              <a:avLst/>
            </a:prstTxWarp>
          </a:bodyPr>
          <a:lstStyle/>
          <a:p>
            <a:pPr>
              <a:lnSpc>
                <a:spcPct val="90000"/>
              </a:lnSpc>
            </a:pPr>
            <a:r>
              <a:rPr lang="el-GR" altLang="el-GR" smtClean="0"/>
              <a:t>Σε ένα εποικοδομιστικό πλαίσιο μάθησης η έμφαση δίνεται στην αλληλεπίδραση με το περιβάλλον </a:t>
            </a:r>
          </a:p>
          <a:p>
            <a:pPr>
              <a:lnSpc>
                <a:spcPct val="90000"/>
              </a:lnSpc>
            </a:pPr>
            <a:r>
              <a:rPr lang="el-GR" altLang="el-GR" smtClean="0"/>
              <a:t>Διερευνητικές δραστηριότητες</a:t>
            </a:r>
          </a:p>
          <a:p>
            <a:pPr>
              <a:lnSpc>
                <a:spcPct val="90000"/>
              </a:lnSpc>
            </a:pPr>
            <a:r>
              <a:rPr lang="el-GR" altLang="el-GR" smtClean="0"/>
              <a:t>Πλάνα εργασίας (</a:t>
            </a:r>
            <a:r>
              <a:rPr lang="en-GB" altLang="el-GR" smtClean="0"/>
              <a:t>project based learning</a:t>
            </a:r>
            <a:r>
              <a:rPr lang="el-GR" altLang="el-GR" smtClean="0"/>
              <a:t>)</a:t>
            </a:r>
            <a:endParaRPr lang="en-US" altLang="el-GR" smtClean="0"/>
          </a:p>
          <a:p>
            <a:pPr>
              <a:lnSpc>
                <a:spcPct val="90000"/>
              </a:lnSpc>
            </a:pPr>
            <a:r>
              <a:rPr lang="el-GR" altLang="el-GR" smtClean="0"/>
              <a:t>Επίλυση προβλήματος </a:t>
            </a:r>
            <a:r>
              <a:rPr lang="en-US" altLang="el-GR" smtClean="0"/>
              <a:t>(problem solving)</a:t>
            </a:r>
          </a:p>
          <a:p>
            <a:pPr>
              <a:lnSpc>
                <a:spcPct val="90000"/>
              </a:lnSpc>
            </a:pPr>
            <a:r>
              <a:rPr lang="el-GR" altLang="el-GR" smtClean="0"/>
              <a:t>Διαθεματικές εργασίες – Έρευνες</a:t>
            </a:r>
          </a:p>
          <a:p>
            <a:pPr>
              <a:lnSpc>
                <a:spcPct val="90000"/>
              </a:lnSpc>
            </a:pPr>
            <a:r>
              <a:rPr lang="en-US" altLang="el-GR" smtClean="0"/>
              <a:t>WebQuests: </a:t>
            </a:r>
            <a:r>
              <a:rPr lang="el-GR" altLang="el-GR" smtClean="0"/>
              <a:t>Δομημένες διερευνητικές δραστηριότητες βασισμένες στον Παγκόσμιο Ιστό</a:t>
            </a:r>
          </a:p>
          <a:p>
            <a:endParaRPr lang="en-GB" altLang="el-GR" smtClean="0"/>
          </a:p>
        </p:txBody>
      </p:sp>
      <p:sp>
        <p:nvSpPr>
          <p:cNvPr id="55300" name="Slide Number Placeholder 3"/>
          <p:cNvSpPr>
            <a:spLocks noGrp="1"/>
          </p:cNvSpPr>
          <p:nvPr>
            <p:ph type="sldNum" sz="quarter" idx="5"/>
          </p:nvPr>
        </p:nvSpPr>
        <p:spPr bwMode="auto">
          <a:noFill/>
          <a:ln>
            <a:miter lim="800000"/>
            <a:headEnd/>
            <a:tailEnd/>
          </a:ln>
        </p:spPr>
        <p:txBody>
          <a:bodyPr/>
          <a:lstStyle/>
          <a:p>
            <a:fld id="{920986CA-72E1-4032-BEBD-D190B6DED70A}" type="slidenum">
              <a:rPr lang="en-GB" altLang="el-GR"/>
              <a:pPr/>
              <a:t>23</a:t>
            </a:fld>
            <a:endParaRPr lang="en-GB" altLang="el-GR"/>
          </a:p>
        </p:txBody>
      </p:sp>
    </p:spTree>
    <p:extLst>
      <p:ext uri="{BB962C8B-B14F-4D97-AF65-F5344CB8AC3E}">
        <p14:creationId xmlns:p14="http://schemas.microsoft.com/office/powerpoint/2010/main" val="29708075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p:spPr>
      </p:sp>
      <p:sp>
        <p:nvSpPr>
          <p:cNvPr id="5734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altLang="el-GR" smtClean="0"/>
          </a:p>
        </p:txBody>
      </p:sp>
      <p:sp>
        <p:nvSpPr>
          <p:cNvPr id="57348" name="Slide Number Placeholder 3"/>
          <p:cNvSpPr>
            <a:spLocks noGrp="1"/>
          </p:cNvSpPr>
          <p:nvPr>
            <p:ph type="sldNum" sz="quarter" idx="5"/>
          </p:nvPr>
        </p:nvSpPr>
        <p:spPr bwMode="auto">
          <a:noFill/>
          <a:ln>
            <a:miter lim="800000"/>
            <a:headEnd/>
            <a:tailEnd/>
          </a:ln>
        </p:spPr>
        <p:txBody>
          <a:bodyPr/>
          <a:lstStyle/>
          <a:p>
            <a:fld id="{E90646F5-D8A8-4D2A-9AF5-6144BC059856}" type="slidenum">
              <a:rPr lang="en-GB" altLang="el-GR"/>
              <a:pPr/>
              <a:t>24</a:t>
            </a:fld>
            <a:endParaRPr lang="en-GB" altLang="el-GR"/>
          </a:p>
        </p:txBody>
      </p:sp>
    </p:spTree>
    <p:extLst>
      <p:ext uri="{BB962C8B-B14F-4D97-AF65-F5344CB8AC3E}">
        <p14:creationId xmlns:p14="http://schemas.microsoft.com/office/powerpoint/2010/main" val="249147413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p:spPr>
      </p:sp>
      <p:sp>
        <p:nvSpPr>
          <p:cNvPr id="59395" name="Notes Placeholder 2"/>
          <p:cNvSpPr>
            <a:spLocks noGrp="1"/>
          </p:cNvSpPr>
          <p:nvPr>
            <p:ph type="body" idx="1"/>
          </p:nvPr>
        </p:nvSpPr>
        <p:spPr bwMode="auto">
          <a:noFill/>
        </p:spPr>
        <p:txBody>
          <a:bodyPr wrap="square" numCol="1" anchor="t" anchorCtr="0" compatLnSpc="1">
            <a:prstTxWarp prst="textNoShape">
              <a:avLst/>
            </a:prstTxWarp>
          </a:bodyPr>
          <a:lstStyle/>
          <a:p>
            <a:r>
              <a:rPr lang="el-GR" altLang="el-GR" smtClean="0"/>
              <a:t>Η γνώση γενικότερα και η επιστημονική γνώση ειδικότερα οικοδομείται σε κοινωνικό επίπεδο. </a:t>
            </a:r>
          </a:p>
          <a:p>
            <a:r>
              <a:rPr lang="el-GR" altLang="el-GR" smtClean="0"/>
              <a:t>Ο εποικοδομισμός διακρίνεται από τις κοινωνικοπολιτισμικές θεωρίες για τη μάθηση</a:t>
            </a:r>
          </a:p>
          <a:p>
            <a:pPr lvl="1"/>
            <a:r>
              <a:rPr lang="el-GR" altLang="el-GR" smtClean="0"/>
              <a:t>Η μάθηση, στο πλαίσιο των θεωριών αυτών, είναι ένα ιστορικό, κοινωνικό και πολιτιστικό φαινόμενο</a:t>
            </a:r>
          </a:p>
          <a:p>
            <a:pPr lvl="1"/>
            <a:r>
              <a:rPr lang="el-GR" altLang="el-GR" smtClean="0"/>
              <a:t>Λαμβάνει χώρα σε ένα πλούσιο περιβάλλον από κοινωνικές αλληλεπιδράσεις</a:t>
            </a:r>
            <a:endParaRPr lang="en-GB" altLang="el-GR" smtClean="0"/>
          </a:p>
          <a:p>
            <a:endParaRPr lang="en-GB" altLang="el-GR" smtClean="0"/>
          </a:p>
        </p:txBody>
      </p:sp>
      <p:sp>
        <p:nvSpPr>
          <p:cNvPr id="59396" name="Slide Number Placeholder 3"/>
          <p:cNvSpPr>
            <a:spLocks noGrp="1"/>
          </p:cNvSpPr>
          <p:nvPr>
            <p:ph type="sldNum" sz="quarter" idx="5"/>
          </p:nvPr>
        </p:nvSpPr>
        <p:spPr bwMode="auto">
          <a:noFill/>
          <a:ln>
            <a:miter lim="800000"/>
            <a:headEnd/>
            <a:tailEnd/>
          </a:ln>
        </p:spPr>
        <p:txBody>
          <a:bodyPr/>
          <a:lstStyle/>
          <a:p>
            <a:fld id="{614E9A3D-2D51-4EC3-A0EB-C701D4CCD774}" type="slidenum">
              <a:rPr lang="en-GB" altLang="el-GR"/>
              <a:pPr/>
              <a:t>25</a:t>
            </a:fld>
            <a:endParaRPr lang="en-GB" altLang="el-GR"/>
          </a:p>
        </p:txBody>
      </p:sp>
    </p:spTree>
    <p:extLst>
      <p:ext uri="{BB962C8B-B14F-4D97-AF65-F5344CB8AC3E}">
        <p14:creationId xmlns:p14="http://schemas.microsoft.com/office/powerpoint/2010/main" val="329471164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p:spPr>
      </p:sp>
      <p:sp>
        <p:nvSpPr>
          <p:cNvPr id="61443" name="Notes Placeholder 2"/>
          <p:cNvSpPr>
            <a:spLocks noGrp="1"/>
          </p:cNvSpPr>
          <p:nvPr>
            <p:ph type="body" idx="1"/>
          </p:nvPr>
        </p:nvSpPr>
        <p:spPr bwMode="auto">
          <a:noFill/>
        </p:spPr>
        <p:txBody>
          <a:bodyPr wrap="square" numCol="1" anchor="t" anchorCtr="0" compatLnSpc="1">
            <a:prstTxWarp prst="textNoShape">
              <a:avLst/>
            </a:prstTxWarp>
          </a:bodyPr>
          <a:lstStyle/>
          <a:p>
            <a:r>
              <a:rPr lang="el-GR" altLang="el-GR" smtClean="0"/>
              <a:t>Η γνώση γενικότερα και η επιστημονική γνώση ειδικότερα οικοδομείται σε κοινωνικό επίπεδο. </a:t>
            </a:r>
          </a:p>
          <a:p>
            <a:r>
              <a:rPr lang="el-GR" altLang="el-GR" smtClean="0"/>
              <a:t>Ο εποικοδομισμός διακρίνεται από τις κοινωνικοπολιτισμικές θεωρίες για τη μάθηση</a:t>
            </a:r>
          </a:p>
          <a:p>
            <a:pPr lvl="1"/>
            <a:r>
              <a:rPr lang="el-GR" altLang="el-GR" smtClean="0"/>
              <a:t>Η μάθηση, στο πλαίσιο των θεωριών αυτών, είναι ένα ιστορικό, κοινωνικό και πολιτιστικό φαινόμενο</a:t>
            </a:r>
          </a:p>
          <a:p>
            <a:pPr lvl="1"/>
            <a:r>
              <a:rPr lang="el-GR" altLang="el-GR" smtClean="0"/>
              <a:t>Λαμβάνει χώρα σε ένα πλούσιο περιβάλλον από κοινωνικές αλληλεπιδράσεις</a:t>
            </a:r>
            <a:endParaRPr lang="en-GB" altLang="el-GR" smtClean="0"/>
          </a:p>
          <a:p>
            <a:endParaRPr lang="en-GB" altLang="el-GR" smtClean="0"/>
          </a:p>
        </p:txBody>
      </p:sp>
      <p:sp>
        <p:nvSpPr>
          <p:cNvPr id="61444" name="Slide Number Placeholder 3"/>
          <p:cNvSpPr>
            <a:spLocks noGrp="1"/>
          </p:cNvSpPr>
          <p:nvPr>
            <p:ph type="sldNum" sz="quarter" idx="5"/>
          </p:nvPr>
        </p:nvSpPr>
        <p:spPr bwMode="auto">
          <a:noFill/>
          <a:ln>
            <a:miter lim="800000"/>
            <a:headEnd/>
            <a:tailEnd/>
          </a:ln>
        </p:spPr>
        <p:txBody>
          <a:bodyPr/>
          <a:lstStyle/>
          <a:p>
            <a:fld id="{9FCB2635-6E92-41A5-B099-EE929D7D4129}" type="slidenum">
              <a:rPr lang="en-GB" altLang="el-GR"/>
              <a:pPr/>
              <a:t>26</a:t>
            </a:fld>
            <a:endParaRPr lang="en-GB" altLang="el-GR"/>
          </a:p>
        </p:txBody>
      </p:sp>
    </p:spTree>
    <p:extLst>
      <p:ext uri="{BB962C8B-B14F-4D97-AF65-F5344CB8AC3E}">
        <p14:creationId xmlns:p14="http://schemas.microsoft.com/office/powerpoint/2010/main" val="246474389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p:spPr>
      </p:sp>
      <p:sp>
        <p:nvSpPr>
          <p:cNvPr id="63491" name="Notes Placeholder 2"/>
          <p:cNvSpPr>
            <a:spLocks noGrp="1"/>
          </p:cNvSpPr>
          <p:nvPr>
            <p:ph type="body" idx="1"/>
          </p:nvPr>
        </p:nvSpPr>
        <p:spPr bwMode="auto">
          <a:noFill/>
        </p:spPr>
        <p:txBody>
          <a:bodyPr wrap="square" numCol="1" anchor="t" anchorCtr="0" compatLnSpc="1">
            <a:prstTxWarp prst="textNoShape">
              <a:avLst/>
            </a:prstTxWarp>
          </a:bodyPr>
          <a:lstStyle/>
          <a:p>
            <a:r>
              <a:rPr lang="el-GR" altLang="el-GR" sz="2400" smtClean="0">
                <a:solidFill>
                  <a:srgbClr val="FF0000"/>
                </a:solidFill>
              </a:rPr>
              <a:t>Από το κοινωνικό στο ατομικό</a:t>
            </a:r>
          </a:p>
          <a:p>
            <a:r>
              <a:rPr lang="el-GR" altLang="el-GR" sz="2400" b="1" smtClean="0"/>
              <a:t>Μάθηση</a:t>
            </a:r>
            <a:r>
              <a:rPr lang="el-GR" altLang="el-GR" sz="2400" smtClean="0"/>
              <a:t>: εσωτερίκευση εννοιών και γνώσεων που υπάρχουν στην κοινωνία </a:t>
            </a:r>
          </a:p>
          <a:p>
            <a:pPr lvl="1"/>
            <a:r>
              <a:rPr lang="el-GR" altLang="el-GR" sz="2000" smtClean="0"/>
              <a:t>Όταν ένα άτομο συμμετέχει σε ένα κοινωνικό σύστημα, η κουλτούρα αυτού του συστήματος και τα εργαλεία που χρησιμοποιούνται για επικοινωνία (κυρίως η </a:t>
            </a:r>
            <a:r>
              <a:rPr lang="el-GR" altLang="el-GR" sz="2000" b="1" smtClean="0"/>
              <a:t>γλώσσα</a:t>
            </a:r>
            <a:r>
              <a:rPr lang="el-GR" altLang="el-GR" sz="2000" smtClean="0"/>
              <a:t>) διαμορφώνουν τη γνωστικότητά του και συνιστούν πηγή της μάθησης και της εξέλιξής του</a:t>
            </a:r>
          </a:p>
          <a:p>
            <a:endParaRPr lang="en-GB" altLang="el-GR" smtClean="0"/>
          </a:p>
        </p:txBody>
      </p:sp>
      <p:sp>
        <p:nvSpPr>
          <p:cNvPr id="63492" name="Slide Number Placeholder 3"/>
          <p:cNvSpPr>
            <a:spLocks noGrp="1"/>
          </p:cNvSpPr>
          <p:nvPr>
            <p:ph type="sldNum" sz="quarter" idx="5"/>
          </p:nvPr>
        </p:nvSpPr>
        <p:spPr bwMode="auto">
          <a:noFill/>
          <a:ln>
            <a:miter lim="800000"/>
            <a:headEnd/>
            <a:tailEnd/>
          </a:ln>
        </p:spPr>
        <p:txBody>
          <a:bodyPr/>
          <a:lstStyle/>
          <a:p>
            <a:fld id="{33DE0A50-1ECF-48E5-B937-11F774C620AC}" type="slidenum">
              <a:rPr lang="en-GB" altLang="el-GR"/>
              <a:pPr/>
              <a:t>27</a:t>
            </a:fld>
            <a:endParaRPr lang="en-GB" altLang="el-GR"/>
          </a:p>
        </p:txBody>
      </p:sp>
    </p:spTree>
    <p:extLst>
      <p:ext uri="{BB962C8B-B14F-4D97-AF65-F5344CB8AC3E}">
        <p14:creationId xmlns:p14="http://schemas.microsoft.com/office/powerpoint/2010/main" val="301607271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p:spPr>
      </p:sp>
      <p:sp>
        <p:nvSpPr>
          <p:cNvPr id="6553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altLang="el-GR" smtClean="0"/>
          </a:p>
        </p:txBody>
      </p:sp>
      <p:sp>
        <p:nvSpPr>
          <p:cNvPr id="65540" name="Slide Number Placeholder 3"/>
          <p:cNvSpPr>
            <a:spLocks noGrp="1"/>
          </p:cNvSpPr>
          <p:nvPr>
            <p:ph type="sldNum" sz="quarter" idx="5"/>
          </p:nvPr>
        </p:nvSpPr>
        <p:spPr bwMode="auto">
          <a:noFill/>
          <a:ln>
            <a:miter lim="800000"/>
            <a:headEnd/>
            <a:tailEnd/>
          </a:ln>
        </p:spPr>
        <p:txBody>
          <a:bodyPr/>
          <a:lstStyle/>
          <a:p>
            <a:fld id="{52FE6F4D-46C2-4452-8A46-240F7F6E746F}" type="slidenum">
              <a:rPr lang="en-GB" altLang="el-GR"/>
              <a:pPr/>
              <a:t>28</a:t>
            </a:fld>
            <a:endParaRPr lang="en-GB" altLang="el-GR"/>
          </a:p>
        </p:txBody>
      </p:sp>
    </p:spTree>
    <p:extLst>
      <p:ext uri="{BB962C8B-B14F-4D97-AF65-F5344CB8AC3E}">
        <p14:creationId xmlns:p14="http://schemas.microsoft.com/office/powerpoint/2010/main" val="255632311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p:spPr>
      </p:sp>
      <p:sp>
        <p:nvSpPr>
          <p:cNvPr id="6758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altLang="el-GR" smtClean="0"/>
          </a:p>
        </p:txBody>
      </p:sp>
      <p:sp>
        <p:nvSpPr>
          <p:cNvPr id="67588" name="Slide Number Placeholder 3"/>
          <p:cNvSpPr>
            <a:spLocks noGrp="1"/>
          </p:cNvSpPr>
          <p:nvPr>
            <p:ph type="sldNum" sz="quarter" idx="5"/>
          </p:nvPr>
        </p:nvSpPr>
        <p:spPr bwMode="auto">
          <a:noFill/>
          <a:ln>
            <a:miter lim="800000"/>
            <a:headEnd/>
            <a:tailEnd/>
          </a:ln>
        </p:spPr>
        <p:txBody>
          <a:bodyPr/>
          <a:lstStyle/>
          <a:p>
            <a:fld id="{4AB781CA-F684-4D07-A697-20002F4E5BE6}" type="slidenum">
              <a:rPr lang="en-GB" altLang="el-GR"/>
              <a:pPr/>
              <a:t>29</a:t>
            </a:fld>
            <a:endParaRPr lang="en-GB" altLang="el-GR"/>
          </a:p>
        </p:txBody>
      </p:sp>
    </p:spTree>
    <p:extLst>
      <p:ext uri="{BB962C8B-B14F-4D97-AF65-F5344CB8AC3E}">
        <p14:creationId xmlns:p14="http://schemas.microsoft.com/office/powerpoint/2010/main" val="422439504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p:spPr>
      </p:sp>
      <p:sp>
        <p:nvSpPr>
          <p:cNvPr id="6963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altLang="el-GR" smtClean="0"/>
          </a:p>
        </p:txBody>
      </p:sp>
      <p:sp>
        <p:nvSpPr>
          <p:cNvPr id="69636" name="Slide Number Placeholder 3"/>
          <p:cNvSpPr>
            <a:spLocks noGrp="1"/>
          </p:cNvSpPr>
          <p:nvPr>
            <p:ph type="sldNum" sz="quarter" idx="5"/>
          </p:nvPr>
        </p:nvSpPr>
        <p:spPr bwMode="auto">
          <a:noFill/>
          <a:ln>
            <a:miter lim="800000"/>
            <a:headEnd/>
            <a:tailEnd/>
          </a:ln>
        </p:spPr>
        <p:txBody>
          <a:bodyPr/>
          <a:lstStyle/>
          <a:p>
            <a:fld id="{B6AFD029-A412-448D-A38F-33F7EFB0D5C6}" type="slidenum">
              <a:rPr lang="en-GB" altLang="el-GR"/>
              <a:pPr/>
              <a:t>30</a:t>
            </a:fld>
            <a:endParaRPr lang="en-GB" altLang="el-GR"/>
          </a:p>
        </p:txBody>
      </p:sp>
    </p:spTree>
    <p:extLst>
      <p:ext uri="{BB962C8B-B14F-4D97-AF65-F5344CB8AC3E}">
        <p14:creationId xmlns:p14="http://schemas.microsoft.com/office/powerpoint/2010/main" val="2676326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a:t>
            </a:fld>
            <a:endParaRPr lang="el-GR"/>
          </a:p>
        </p:txBody>
      </p:sp>
    </p:spTree>
    <p:extLst>
      <p:ext uri="{BB962C8B-B14F-4D97-AF65-F5344CB8AC3E}">
        <p14:creationId xmlns:p14="http://schemas.microsoft.com/office/powerpoint/2010/main" val="412181822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p:spPr>
      </p:sp>
      <p:sp>
        <p:nvSpPr>
          <p:cNvPr id="7168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altLang="el-GR" smtClean="0"/>
          </a:p>
        </p:txBody>
      </p:sp>
      <p:sp>
        <p:nvSpPr>
          <p:cNvPr id="71684" name="Slide Number Placeholder 3"/>
          <p:cNvSpPr>
            <a:spLocks noGrp="1"/>
          </p:cNvSpPr>
          <p:nvPr>
            <p:ph type="sldNum" sz="quarter" idx="5"/>
          </p:nvPr>
        </p:nvSpPr>
        <p:spPr bwMode="auto">
          <a:noFill/>
          <a:ln>
            <a:miter lim="800000"/>
            <a:headEnd/>
            <a:tailEnd/>
          </a:ln>
        </p:spPr>
        <p:txBody>
          <a:bodyPr/>
          <a:lstStyle/>
          <a:p>
            <a:fld id="{5C25EFC8-D849-4A86-857E-D6C8EA3C8CEA}" type="slidenum">
              <a:rPr lang="en-GB" altLang="el-GR"/>
              <a:pPr/>
              <a:t>31</a:t>
            </a:fld>
            <a:endParaRPr lang="en-GB" altLang="el-GR"/>
          </a:p>
        </p:txBody>
      </p:sp>
    </p:spTree>
    <p:extLst>
      <p:ext uri="{BB962C8B-B14F-4D97-AF65-F5344CB8AC3E}">
        <p14:creationId xmlns:p14="http://schemas.microsoft.com/office/powerpoint/2010/main" val="271046757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p:spPr>
      </p:sp>
      <p:sp>
        <p:nvSpPr>
          <p:cNvPr id="7373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altLang="el-GR" smtClean="0"/>
          </a:p>
        </p:txBody>
      </p:sp>
      <p:sp>
        <p:nvSpPr>
          <p:cNvPr id="73732" name="Slide Number Placeholder 3"/>
          <p:cNvSpPr>
            <a:spLocks noGrp="1"/>
          </p:cNvSpPr>
          <p:nvPr>
            <p:ph type="sldNum" sz="quarter" idx="5"/>
          </p:nvPr>
        </p:nvSpPr>
        <p:spPr bwMode="auto">
          <a:noFill/>
          <a:ln>
            <a:miter lim="800000"/>
            <a:headEnd/>
            <a:tailEnd/>
          </a:ln>
        </p:spPr>
        <p:txBody>
          <a:bodyPr/>
          <a:lstStyle/>
          <a:p>
            <a:fld id="{F1C23908-F32D-44C3-9020-E679F5B149B2}" type="slidenum">
              <a:rPr lang="en-GB" altLang="el-GR"/>
              <a:pPr/>
              <a:t>32</a:t>
            </a:fld>
            <a:endParaRPr lang="en-GB" altLang="el-GR"/>
          </a:p>
        </p:txBody>
      </p:sp>
    </p:spTree>
    <p:extLst>
      <p:ext uri="{BB962C8B-B14F-4D97-AF65-F5344CB8AC3E}">
        <p14:creationId xmlns:p14="http://schemas.microsoft.com/office/powerpoint/2010/main" val="200341732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p:spPr>
      </p:sp>
      <p:sp>
        <p:nvSpPr>
          <p:cNvPr id="7577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altLang="el-GR" smtClean="0"/>
          </a:p>
        </p:txBody>
      </p:sp>
      <p:sp>
        <p:nvSpPr>
          <p:cNvPr id="75780" name="Slide Number Placeholder 3"/>
          <p:cNvSpPr>
            <a:spLocks noGrp="1"/>
          </p:cNvSpPr>
          <p:nvPr>
            <p:ph type="sldNum" sz="quarter" idx="5"/>
          </p:nvPr>
        </p:nvSpPr>
        <p:spPr bwMode="auto">
          <a:noFill/>
          <a:ln>
            <a:miter lim="800000"/>
            <a:headEnd/>
            <a:tailEnd/>
          </a:ln>
        </p:spPr>
        <p:txBody>
          <a:bodyPr/>
          <a:lstStyle/>
          <a:p>
            <a:fld id="{BEC5ECD8-C594-4EEC-8026-3E62DBE4A90D}" type="slidenum">
              <a:rPr lang="en-GB" altLang="el-GR"/>
              <a:pPr/>
              <a:t>33</a:t>
            </a:fld>
            <a:endParaRPr lang="en-GB" altLang="el-GR"/>
          </a:p>
        </p:txBody>
      </p:sp>
    </p:spTree>
    <p:extLst>
      <p:ext uri="{BB962C8B-B14F-4D97-AF65-F5344CB8AC3E}">
        <p14:creationId xmlns:p14="http://schemas.microsoft.com/office/powerpoint/2010/main" val="234619505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p:spPr>
      </p:sp>
      <p:sp>
        <p:nvSpPr>
          <p:cNvPr id="7782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altLang="el-GR" smtClean="0"/>
          </a:p>
        </p:txBody>
      </p:sp>
      <p:sp>
        <p:nvSpPr>
          <p:cNvPr id="77828" name="Slide Number Placeholder 3"/>
          <p:cNvSpPr>
            <a:spLocks noGrp="1"/>
          </p:cNvSpPr>
          <p:nvPr>
            <p:ph type="sldNum" sz="quarter" idx="5"/>
          </p:nvPr>
        </p:nvSpPr>
        <p:spPr bwMode="auto">
          <a:noFill/>
          <a:ln>
            <a:miter lim="800000"/>
            <a:headEnd/>
            <a:tailEnd/>
          </a:ln>
        </p:spPr>
        <p:txBody>
          <a:bodyPr/>
          <a:lstStyle/>
          <a:p>
            <a:fld id="{D0F2B5DF-D05B-4CF5-8503-EF9BFAC13216}" type="slidenum">
              <a:rPr lang="en-GB" altLang="el-GR"/>
              <a:pPr/>
              <a:t>34</a:t>
            </a:fld>
            <a:endParaRPr lang="en-GB" altLang="el-GR"/>
          </a:p>
        </p:txBody>
      </p:sp>
    </p:spTree>
    <p:extLst>
      <p:ext uri="{BB962C8B-B14F-4D97-AF65-F5344CB8AC3E}">
        <p14:creationId xmlns:p14="http://schemas.microsoft.com/office/powerpoint/2010/main" val="310535228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p:spPr>
      </p:sp>
      <p:sp>
        <p:nvSpPr>
          <p:cNvPr id="7987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altLang="el-GR" smtClean="0"/>
          </a:p>
        </p:txBody>
      </p:sp>
      <p:sp>
        <p:nvSpPr>
          <p:cNvPr id="79876" name="Slide Number Placeholder 3"/>
          <p:cNvSpPr>
            <a:spLocks noGrp="1"/>
          </p:cNvSpPr>
          <p:nvPr>
            <p:ph type="sldNum" sz="quarter" idx="5"/>
          </p:nvPr>
        </p:nvSpPr>
        <p:spPr bwMode="auto">
          <a:noFill/>
          <a:ln>
            <a:miter lim="800000"/>
            <a:headEnd/>
            <a:tailEnd/>
          </a:ln>
        </p:spPr>
        <p:txBody>
          <a:bodyPr/>
          <a:lstStyle/>
          <a:p>
            <a:fld id="{476035DB-2651-41A4-A256-5B2423DEEE37}" type="slidenum">
              <a:rPr lang="en-GB" altLang="el-GR"/>
              <a:pPr/>
              <a:t>35</a:t>
            </a:fld>
            <a:endParaRPr lang="en-GB" altLang="el-GR"/>
          </a:p>
        </p:txBody>
      </p:sp>
    </p:spTree>
    <p:extLst>
      <p:ext uri="{BB962C8B-B14F-4D97-AF65-F5344CB8AC3E}">
        <p14:creationId xmlns:p14="http://schemas.microsoft.com/office/powerpoint/2010/main" val="407161818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Θέση εικόνας διαφάνειας 1"/>
          <p:cNvSpPr>
            <a:spLocks noGrp="1" noRot="1" noChangeAspect="1" noTextEdit="1"/>
          </p:cNvSpPr>
          <p:nvPr>
            <p:ph type="sldImg"/>
          </p:nvPr>
        </p:nvSpPr>
        <p:spPr bwMode="auto">
          <a:noFill/>
          <a:ln>
            <a:solidFill>
              <a:srgbClr val="000000"/>
            </a:solidFill>
            <a:miter lim="800000"/>
            <a:headEnd/>
            <a:tailEnd/>
          </a:ln>
        </p:spPr>
      </p:sp>
      <p:sp>
        <p:nvSpPr>
          <p:cNvPr id="101379" name="Θέση σημειώσεων 2"/>
          <p:cNvSpPr>
            <a:spLocks noGrp="1"/>
          </p:cNvSpPr>
          <p:nvPr>
            <p:ph type="body" idx="1"/>
          </p:nvPr>
        </p:nvSpPr>
        <p:spPr bwMode="auto">
          <a:noFill/>
        </p:spPr>
        <p:txBody>
          <a:bodyPr wrap="square" numCol="1" anchor="t" anchorCtr="0" compatLnSpc="1">
            <a:prstTxWarp prst="textNoShape">
              <a:avLst/>
            </a:prstTxWarp>
          </a:bodyPr>
          <a:lstStyle/>
          <a:p>
            <a:pPr marL="171450" indent="-171450" eaLnBrk="1" hangingPunct="1">
              <a:buFontTx/>
              <a:buChar char="•"/>
            </a:pPr>
            <a:endParaRPr lang="en-US" smtClean="0"/>
          </a:p>
        </p:txBody>
      </p:sp>
      <p:sp>
        <p:nvSpPr>
          <p:cNvPr id="4" name="Θέση αριθμού διαφάνειας 3"/>
          <p:cNvSpPr>
            <a:spLocks noGrp="1"/>
          </p:cNvSpPr>
          <p:nvPr>
            <p:ph type="sldNum" sz="quarter" idx="5"/>
          </p:nvPr>
        </p:nvSpPr>
        <p:spPr/>
        <p:txBody>
          <a:bodyPr/>
          <a:lstStyle/>
          <a:p>
            <a:pPr>
              <a:defRPr/>
            </a:pPr>
            <a:fld id="{4C1B4115-2BA1-448A-949C-3955E8017EFC}" type="slidenum">
              <a:rPr lang="el-GR" smtClean="0"/>
              <a:pPr>
                <a:defRPr/>
              </a:pPr>
              <a:t>36</a:t>
            </a:fld>
            <a:endParaRPr lang="el-GR"/>
          </a:p>
        </p:txBody>
      </p:sp>
    </p:spTree>
    <p:extLst>
      <p:ext uri="{BB962C8B-B14F-4D97-AF65-F5344CB8AC3E}">
        <p14:creationId xmlns:p14="http://schemas.microsoft.com/office/powerpoint/2010/main" val="366217552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4" name="Slide Number Placeholder 3"/>
          <p:cNvSpPr>
            <a:spLocks noGrp="1"/>
          </p:cNvSpPr>
          <p:nvPr>
            <p:ph type="sldNum" sz="quarter" idx="5"/>
          </p:nvPr>
        </p:nvSpPr>
        <p:spPr/>
        <p:txBody>
          <a:bodyPr/>
          <a:lstStyle/>
          <a:p>
            <a:pPr>
              <a:defRPr/>
            </a:pPr>
            <a:fld id="{D750604C-998E-4ACA-B72D-93C6121E1959}" type="slidenum">
              <a:rPr lang="el-GR" smtClean="0"/>
              <a:pPr>
                <a:defRPr/>
              </a:pPr>
              <a:t>37</a:t>
            </a:fld>
            <a:endParaRPr lang="el-GR"/>
          </a:p>
        </p:txBody>
      </p:sp>
    </p:spTree>
    <p:extLst>
      <p:ext uri="{BB962C8B-B14F-4D97-AF65-F5344CB8AC3E}">
        <p14:creationId xmlns:p14="http://schemas.microsoft.com/office/powerpoint/2010/main" val="19128092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bwMode="auto">
          <a:noFill/>
          <a:ln>
            <a:solidFill>
              <a:srgbClr val="000000"/>
            </a:solidFill>
            <a:miter lim="800000"/>
            <a:headEnd/>
            <a:tailEnd/>
          </a:ln>
        </p:spPr>
      </p:sp>
      <p:sp>
        <p:nvSpPr>
          <p:cNvPr id="1034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4" name="Slide Number Placeholder 3"/>
          <p:cNvSpPr>
            <a:spLocks noGrp="1"/>
          </p:cNvSpPr>
          <p:nvPr>
            <p:ph type="sldNum" sz="quarter" idx="5"/>
          </p:nvPr>
        </p:nvSpPr>
        <p:spPr/>
        <p:txBody>
          <a:bodyPr/>
          <a:lstStyle/>
          <a:p>
            <a:pPr>
              <a:defRPr/>
            </a:pPr>
            <a:fld id="{D84883D4-7420-4A44-B0CD-F9791E380935}" type="slidenum">
              <a:rPr lang="el-GR" smtClean="0"/>
              <a:pPr>
                <a:defRPr/>
              </a:pPr>
              <a:t>38</a:t>
            </a:fld>
            <a:endParaRPr lang="el-GR"/>
          </a:p>
        </p:txBody>
      </p:sp>
    </p:spTree>
    <p:extLst>
      <p:ext uri="{BB962C8B-B14F-4D97-AF65-F5344CB8AC3E}">
        <p14:creationId xmlns:p14="http://schemas.microsoft.com/office/powerpoint/2010/main" val="415331089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bwMode="auto">
          <a:noFill/>
          <a:ln>
            <a:solidFill>
              <a:srgbClr val="000000"/>
            </a:solidFill>
            <a:miter lim="800000"/>
            <a:headEnd/>
            <a:tailEnd/>
          </a:ln>
        </p:spPr>
      </p:sp>
      <p:sp>
        <p:nvSpPr>
          <p:cNvPr id="1044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4" name="Slide Number Placeholder 3"/>
          <p:cNvSpPr>
            <a:spLocks noGrp="1"/>
          </p:cNvSpPr>
          <p:nvPr>
            <p:ph type="sldNum" sz="quarter" idx="5"/>
          </p:nvPr>
        </p:nvSpPr>
        <p:spPr/>
        <p:txBody>
          <a:bodyPr/>
          <a:lstStyle/>
          <a:p>
            <a:pPr>
              <a:defRPr/>
            </a:pPr>
            <a:fld id="{A2BA16AC-4185-4FE5-964D-4827B3C044F1}" type="slidenum">
              <a:rPr lang="el-GR" smtClean="0"/>
              <a:pPr>
                <a:defRPr/>
              </a:pPr>
              <a:t>39</a:t>
            </a:fld>
            <a:endParaRPr lang="el-GR"/>
          </a:p>
        </p:txBody>
      </p:sp>
    </p:spTree>
    <p:extLst>
      <p:ext uri="{BB962C8B-B14F-4D97-AF65-F5344CB8AC3E}">
        <p14:creationId xmlns:p14="http://schemas.microsoft.com/office/powerpoint/2010/main" val="312343485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bwMode="auto">
          <a:noFill/>
          <a:ln>
            <a:solidFill>
              <a:srgbClr val="000000"/>
            </a:solidFill>
            <a:miter lim="800000"/>
            <a:headEnd/>
            <a:tailEnd/>
          </a:ln>
        </p:spPr>
      </p:sp>
      <p:sp>
        <p:nvSpPr>
          <p:cNvPr id="1054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4" name="Slide Number Placeholder 3"/>
          <p:cNvSpPr>
            <a:spLocks noGrp="1"/>
          </p:cNvSpPr>
          <p:nvPr>
            <p:ph type="sldNum" sz="quarter" idx="5"/>
          </p:nvPr>
        </p:nvSpPr>
        <p:spPr/>
        <p:txBody>
          <a:bodyPr/>
          <a:lstStyle/>
          <a:p>
            <a:pPr>
              <a:defRPr/>
            </a:pPr>
            <a:fld id="{35DDF99C-F23C-45AA-9144-48B71541FADE}" type="slidenum">
              <a:rPr lang="el-GR" smtClean="0"/>
              <a:pPr>
                <a:defRPr/>
              </a:pPr>
              <a:t>40</a:t>
            </a:fld>
            <a:endParaRPr lang="el-GR"/>
          </a:p>
        </p:txBody>
      </p:sp>
    </p:spTree>
    <p:extLst>
      <p:ext uri="{BB962C8B-B14F-4D97-AF65-F5344CB8AC3E}">
        <p14:creationId xmlns:p14="http://schemas.microsoft.com/office/powerpoint/2010/main" val="36598542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p:spPr>
      </p:sp>
      <p:sp>
        <p:nvSpPr>
          <p:cNvPr id="17411" name="Notes Placeholder 2"/>
          <p:cNvSpPr>
            <a:spLocks noGrp="1"/>
          </p:cNvSpPr>
          <p:nvPr>
            <p:ph type="body" idx="1"/>
          </p:nvPr>
        </p:nvSpPr>
        <p:spPr bwMode="auto">
          <a:noFill/>
        </p:spPr>
        <p:txBody>
          <a:bodyPr wrap="square" numCol="1" anchor="t" anchorCtr="0" compatLnSpc="1">
            <a:prstTxWarp prst="textNoShape">
              <a:avLst/>
            </a:prstTxWarp>
          </a:bodyPr>
          <a:lstStyle/>
          <a:p>
            <a:r>
              <a:rPr lang="el-GR" altLang="el-GR" smtClean="0"/>
              <a:t>Σκοπός</a:t>
            </a:r>
          </a:p>
          <a:p>
            <a:r>
              <a:rPr lang="el-GR" altLang="el-GR" smtClean="0"/>
              <a:t>Βασικές αρχές των θεωριών μάθησης και στο πώς επιδρούν στη σχεδίαση και την ανάπτυξη διδακτικών στρατηγικών </a:t>
            </a:r>
            <a:endParaRPr lang="en-GB" altLang="el-GR" smtClean="0"/>
          </a:p>
        </p:txBody>
      </p:sp>
      <p:sp>
        <p:nvSpPr>
          <p:cNvPr id="17412" name="Slide Number Placeholder 3"/>
          <p:cNvSpPr>
            <a:spLocks noGrp="1"/>
          </p:cNvSpPr>
          <p:nvPr>
            <p:ph type="sldNum" sz="quarter" idx="5"/>
          </p:nvPr>
        </p:nvSpPr>
        <p:spPr bwMode="auto">
          <a:noFill/>
          <a:ln>
            <a:miter lim="800000"/>
            <a:headEnd/>
            <a:tailEnd/>
          </a:ln>
        </p:spPr>
        <p:txBody>
          <a:bodyPr/>
          <a:lstStyle/>
          <a:p>
            <a:fld id="{649A24D2-C5FA-447D-AA5D-9AA65D1C5C89}" type="slidenum">
              <a:rPr lang="en-GB" altLang="el-GR"/>
              <a:pPr/>
              <a:t>4</a:t>
            </a:fld>
            <a:endParaRPr lang="en-GB" altLang="el-GR"/>
          </a:p>
        </p:txBody>
      </p:sp>
    </p:spTree>
    <p:extLst>
      <p:ext uri="{BB962C8B-B14F-4D97-AF65-F5344CB8AC3E}">
        <p14:creationId xmlns:p14="http://schemas.microsoft.com/office/powerpoint/2010/main" val="123080050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noFill/>
          <a:ln>
            <a:solidFill>
              <a:srgbClr val="000000"/>
            </a:solidFill>
            <a:miter lim="800000"/>
            <a:headEnd/>
            <a:tailEnd/>
          </a:ln>
        </p:spPr>
      </p:sp>
      <p:sp>
        <p:nvSpPr>
          <p:cNvPr id="1064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4" name="Slide Number Placeholder 3"/>
          <p:cNvSpPr>
            <a:spLocks noGrp="1"/>
          </p:cNvSpPr>
          <p:nvPr>
            <p:ph type="sldNum" sz="quarter" idx="5"/>
          </p:nvPr>
        </p:nvSpPr>
        <p:spPr/>
        <p:txBody>
          <a:bodyPr/>
          <a:lstStyle/>
          <a:p>
            <a:pPr>
              <a:defRPr/>
            </a:pPr>
            <a:fld id="{18FE5A87-A62A-4989-99BB-EECDA44BFA67}" type="slidenum">
              <a:rPr lang="el-GR" smtClean="0"/>
              <a:pPr>
                <a:defRPr/>
              </a:pPr>
              <a:t>41</a:t>
            </a:fld>
            <a:endParaRPr lang="el-GR"/>
          </a:p>
        </p:txBody>
      </p:sp>
    </p:spTree>
    <p:extLst>
      <p:ext uri="{BB962C8B-B14F-4D97-AF65-F5344CB8AC3E}">
        <p14:creationId xmlns:p14="http://schemas.microsoft.com/office/powerpoint/2010/main" val="177516642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bwMode="auto">
          <a:noFill/>
          <a:ln>
            <a:solidFill>
              <a:srgbClr val="000000"/>
            </a:solidFill>
            <a:miter lim="800000"/>
            <a:headEnd/>
            <a:tailEnd/>
          </a:ln>
        </p:spPr>
      </p:sp>
      <p:sp>
        <p:nvSpPr>
          <p:cNvPr id="1075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4" name="Slide Number Placeholder 3"/>
          <p:cNvSpPr>
            <a:spLocks noGrp="1"/>
          </p:cNvSpPr>
          <p:nvPr>
            <p:ph type="sldNum" sz="quarter" idx="5"/>
          </p:nvPr>
        </p:nvSpPr>
        <p:spPr/>
        <p:txBody>
          <a:bodyPr/>
          <a:lstStyle/>
          <a:p>
            <a:pPr>
              <a:defRPr/>
            </a:pPr>
            <a:fld id="{706E041F-9573-4ADB-A3F1-111011E0BA80}" type="slidenum">
              <a:rPr lang="el-GR" smtClean="0"/>
              <a:pPr>
                <a:defRPr/>
              </a:pPr>
              <a:t>42</a:t>
            </a:fld>
            <a:endParaRPr lang="el-GR"/>
          </a:p>
        </p:txBody>
      </p:sp>
    </p:spTree>
    <p:extLst>
      <p:ext uri="{BB962C8B-B14F-4D97-AF65-F5344CB8AC3E}">
        <p14:creationId xmlns:p14="http://schemas.microsoft.com/office/powerpoint/2010/main" val="258138191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5107"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l-GR" altLang="en-US" smtClean="0"/>
          </a:p>
        </p:txBody>
      </p:sp>
      <p:sp>
        <p:nvSpPr>
          <p:cNvPr id="175108"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2F54DCB-9A5C-4CB4-8399-42CD6A2D4749}" type="slidenum">
              <a:rPr lang="el-GR" altLang="en-US" smtClean="0">
                <a:latin typeface="Calibri" panose="020F0502020204030204" pitchFamily="34" charset="0"/>
              </a:rPr>
              <a:pPr/>
              <a:t>44</a:t>
            </a:fld>
            <a:endParaRPr lang="el-GR" altLang="en-US" smtClean="0">
              <a:latin typeface="Calibri" panose="020F0502020204030204" pitchFamily="34" charset="0"/>
            </a:endParaRPr>
          </a:p>
        </p:txBody>
      </p:sp>
    </p:spTree>
    <p:extLst>
      <p:ext uri="{BB962C8B-B14F-4D97-AF65-F5344CB8AC3E}">
        <p14:creationId xmlns:p14="http://schemas.microsoft.com/office/powerpoint/2010/main" val="19156512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p:spPr>
      </p:sp>
      <p:sp>
        <p:nvSpPr>
          <p:cNvPr id="19459" name="Notes Placeholder 2"/>
          <p:cNvSpPr>
            <a:spLocks noGrp="1"/>
          </p:cNvSpPr>
          <p:nvPr>
            <p:ph type="body" idx="1"/>
          </p:nvPr>
        </p:nvSpPr>
        <p:spPr bwMode="auto">
          <a:noFill/>
        </p:spPr>
        <p:txBody>
          <a:bodyPr wrap="square" numCol="1" anchor="t" anchorCtr="0" compatLnSpc="1">
            <a:prstTxWarp prst="textNoShape">
              <a:avLst/>
            </a:prstTxWarp>
          </a:bodyPr>
          <a:lstStyle/>
          <a:p>
            <a:r>
              <a:rPr lang="el-GR" altLang="el-GR" smtClean="0"/>
              <a:t>Έννοιες - Κλειδιά</a:t>
            </a:r>
            <a:endParaRPr lang="en-GB" altLang="el-GR" smtClean="0"/>
          </a:p>
        </p:txBody>
      </p:sp>
      <p:sp>
        <p:nvSpPr>
          <p:cNvPr id="19460" name="Slide Number Placeholder 3"/>
          <p:cNvSpPr>
            <a:spLocks noGrp="1"/>
          </p:cNvSpPr>
          <p:nvPr>
            <p:ph type="sldNum" sz="quarter" idx="5"/>
          </p:nvPr>
        </p:nvSpPr>
        <p:spPr bwMode="auto">
          <a:noFill/>
          <a:ln>
            <a:miter lim="800000"/>
            <a:headEnd/>
            <a:tailEnd/>
          </a:ln>
        </p:spPr>
        <p:txBody>
          <a:bodyPr/>
          <a:lstStyle/>
          <a:p>
            <a:fld id="{4994CE8F-CD5F-4768-A558-EA6A9BE71172}" type="slidenum">
              <a:rPr lang="en-GB" altLang="el-GR"/>
              <a:pPr/>
              <a:t>5</a:t>
            </a:fld>
            <a:endParaRPr lang="en-GB" altLang="el-GR"/>
          </a:p>
        </p:txBody>
      </p:sp>
    </p:spTree>
    <p:extLst>
      <p:ext uri="{BB962C8B-B14F-4D97-AF65-F5344CB8AC3E}">
        <p14:creationId xmlns:p14="http://schemas.microsoft.com/office/powerpoint/2010/main" val="3776219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p:spPr>
      </p:sp>
      <p:sp>
        <p:nvSpPr>
          <p:cNvPr id="21507" name="Notes Placeholder 2"/>
          <p:cNvSpPr>
            <a:spLocks noGrp="1"/>
          </p:cNvSpPr>
          <p:nvPr>
            <p:ph type="body" idx="1"/>
          </p:nvPr>
        </p:nvSpPr>
        <p:spPr bwMode="auto">
          <a:noFill/>
        </p:spPr>
        <p:txBody>
          <a:bodyPr wrap="square" numCol="1" anchor="t" anchorCtr="0" compatLnSpc="1">
            <a:prstTxWarp prst="textNoShape">
              <a:avLst/>
            </a:prstTxWarp>
          </a:bodyPr>
          <a:lstStyle/>
          <a:p>
            <a:r>
              <a:rPr lang="el-GR" altLang="el-GR" smtClean="0"/>
              <a:t>Για τον συμπεριφορισμό μάθηση σημαίνει η τροποποίηση της εξωτερικά παρατηρούμενης συμπεριφοράς. </a:t>
            </a:r>
          </a:p>
          <a:p>
            <a:r>
              <a:rPr lang="el-GR" altLang="el-GR" smtClean="0"/>
              <a:t>Στο πλαίσιο αυτό, στόχος της διδασκαλίας είναι η επίτευξη της επιθυμητής συμπεριφοράς. </a:t>
            </a:r>
            <a:endParaRPr lang="en-GB" altLang="el-GR" smtClean="0"/>
          </a:p>
        </p:txBody>
      </p:sp>
      <p:sp>
        <p:nvSpPr>
          <p:cNvPr id="21508" name="Slide Number Placeholder 3"/>
          <p:cNvSpPr>
            <a:spLocks noGrp="1"/>
          </p:cNvSpPr>
          <p:nvPr>
            <p:ph type="sldNum" sz="quarter" idx="5"/>
          </p:nvPr>
        </p:nvSpPr>
        <p:spPr bwMode="auto">
          <a:noFill/>
          <a:ln>
            <a:miter lim="800000"/>
            <a:headEnd/>
            <a:tailEnd/>
          </a:ln>
        </p:spPr>
        <p:txBody>
          <a:bodyPr/>
          <a:lstStyle/>
          <a:p>
            <a:fld id="{7995A481-10BD-49CC-939C-F73CF2B5FD5E}" type="slidenum">
              <a:rPr lang="en-GB" altLang="el-GR"/>
              <a:pPr/>
              <a:t>6</a:t>
            </a:fld>
            <a:endParaRPr lang="en-GB" altLang="el-GR"/>
          </a:p>
        </p:txBody>
      </p:sp>
    </p:spTree>
    <p:extLst>
      <p:ext uri="{BB962C8B-B14F-4D97-AF65-F5344CB8AC3E}">
        <p14:creationId xmlns:p14="http://schemas.microsoft.com/office/powerpoint/2010/main" val="14255696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wrap="square" numCol="1" anchor="t" anchorCtr="0" compatLnSpc="1">
            <a:prstTxWarp prst="textNoShape">
              <a:avLst/>
            </a:prstTxWarp>
          </a:bodyPr>
          <a:lstStyle/>
          <a:p>
            <a:r>
              <a:rPr lang="el-GR" altLang="el-GR" smtClean="0"/>
              <a:t>Βασική υπόθεση του συμπεριφορισμού είναι ότι η γνώση μεταδίδεται </a:t>
            </a:r>
            <a:endParaRPr lang="en-GB" altLang="el-GR" smtClean="0"/>
          </a:p>
        </p:txBody>
      </p:sp>
      <p:sp>
        <p:nvSpPr>
          <p:cNvPr id="23556" name="Slide Number Placeholder 3"/>
          <p:cNvSpPr>
            <a:spLocks noGrp="1"/>
          </p:cNvSpPr>
          <p:nvPr>
            <p:ph type="sldNum" sz="quarter" idx="5"/>
          </p:nvPr>
        </p:nvSpPr>
        <p:spPr bwMode="auto">
          <a:noFill/>
          <a:ln>
            <a:miter lim="800000"/>
            <a:headEnd/>
            <a:tailEnd/>
          </a:ln>
        </p:spPr>
        <p:txBody>
          <a:bodyPr/>
          <a:lstStyle/>
          <a:p>
            <a:fld id="{1B1245CD-A012-4689-93A7-852F0B5B4B3D}" type="slidenum">
              <a:rPr lang="en-GB" altLang="el-GR"/>
              <a:pPr/>
              <a:t>7</a:t>
            </a:fld>
            <a:endParaRPr lang="en-GB" altLang="el-GR"/>
          </a:p>
        </p:txBody>
      </p:sp>
    </p:spTree>
    <p:extLst>
      <p:ext uri="{BB962C8B-B14F-4D97-AF65-F5344CB8AC3E}">
        <p14:creationId xmlns:p14="http://schemas.microsoft.com/office/powerpoint/2010/main" val="16513358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altLang="el-GR" smtClean="0"/>
          </a:p>
        </p:txBody>
      </p:sp>
      <p:sp>
        <p:nvSpPr>
          <p:cNvPr id="25604" name="Slide Number Placeholder 3"/>
          <p:cNvSpPr>
            <a:spLocks noGrp="1"/>
          </p:cNvSpPr>
          <p:nvPr>
            <p:ph type="sldNum" sz="quarter" idx="5"/>
          </p:nvPr>
        </p:nvSpPr>
        <p:spPr bwMode="auto">
          <a:noFill/>
          <a:ln>
            <a:miter lim="800000"/>
            <a:headEnd/>
            <a:tailEnd/>
          </a:ln>
        </p:spPr>
        <p:txBody>
          <a:bodyPr/>
          <a:lstStyle/>
          <a:p>
            <a:fld id="{9EC80CC2-380E-4886-9290-2E0EFEC59854}" type="slidenum">
              <a:rPr lang="en-GB" altLang="el-GR"/>
              <a:pPr/>
              <a:t>8</a:t>
            </a:fld>
            <a:endParaRPr lang="en-GB" altLang="el-GR"/>
          </a:p>
        </p:txBody>
      </p:sp>
    </p:spTree>
    <p:extLst>
      <p:ext uri="{BB962C8B-B14F-4D97-AF65-F5344CB8AC3E}">
        <p14:creationId xmlns:p14="http://schemas.microsoft.com/office/powerpoint/2010/main" val="15851672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altLang="el-GR" smtClean="0"/>
          </a:p>
        </p:txBody>
      </p:sp>
      <p:sp>
        <p:nvSpPr>
          <p:cNvPr id="27652" name="Slide Number Placeholder 3"/>
          <p:cNvSpPr>
            <a:spLocks noGrp="1"/>
          </p:cNvSpPr>
          <p:nvPr>
            <p:ph type="sldNum" sz="quarter" idx="5"/>
          </p:nvPr>
        </p:nvSpPr>
        <p:spPr bwMode="auto">
          <a:noFill/>
          <a:ln>
            <a:miter lim="800000"/>
            <a:headEnd/>
            <a:tailEnd/>
          </a:ln>
        </p:spPr>
        <p:txBody>
          <a:bodyPr/>
          <a:lstStyle/>
          <a:p>
            <a:fld id="{3BC27922-D27B-4887-A1A1-468C807B4526}" type="slidenum">
              <a:rPr lang="en-GB" altLang="el-GR"/>
              <a:pPr/>
              <a:t>9</a:t>
            </a:fld>
            <a:endParaRPr lang="en-GB" altLang="el-GR"/>
          </a:p>
        </p:txBody>
      </p:sp>
    </p:spTree>
    <p:extLst>
      <p:ext uri="{BB962C8B-B14F-4D97-AF65-F5344CB8AC3E}">
        <p14:creationId xmlns:p14="http://schemas.microsoft.com/office/powerpoint/2010/main" val="17040228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Διαφάνεια τίτλου">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7" name="Title 6"/>
          <p:cNvSpPr>
            <a:spLocks noGrp="1"/>
          </p:cNvSpPr>
          <p:nvPr>
            <p:ph type="title"/>
          </p:nvPr>
        </p:nvSpPr>
        <p:spPr/>
        <p:txBody>
          <a:bodyPr/>
          <a:lstStyle/>
          <a:p>
            <a:r>
              <a:rPr lang="el-GR" smtClean="0"/>
              <a:t>Kλικ για επεξεργασία του τίτλου</a:t>
            </a:r>
            <a:endParaRPr lang="el-GR"/>
          </a:p>
        </p:txBody>
      </p:sp>
    </p:spTree>
    <p:extLst>
      <p:ext uri="{BB962C8B-B14F-4D97-AF65-F5344CB8AC3E}">
        <p14:creationId xmlns:p14="http://schemas.microsoft.com/office/powerpoint/2010/main" val="14099554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Kλικ για επεξεργασία του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TextBox 6"/>
          <p:cNvSpPr txBox="1"/>
          <p:nvPr userDrawn="1"/>
        </p:nvSpPr>
        <p:spPr>
          <a:xfrm>
            <a:off x="8100392" y="6498037"/>
            <a:ext cx="936104" cy="230832"/>
          </a:xfrm>
          <a:prstGeom prst="rect">
            <a:avLst/>
          </a:prstGeom>
          <a:noFill/>
        </p:spPr>
        <p:txBody>
          <a:bodyPr wrap="square" rtlCol="0">
            <a:spAutoFit/>
          </a:bodyPr>
          <a:lstStyle/>
          <a:p>
            <a:pPr algn="ctr"/>
            <a:fld id="{9F07154B-F5CB-4BC8-9933-CC3C5127F4F9}" type="slidenum">
              <a:rPr lang="el-GR" sz="900" b="0" smtClean="0">
                <a:solidFill>
                  <a:schemeClr val="bg1">
                    <a:lumMod val="50000"/>
                  </a:schemeClr>
                </a:solidFill>
              </a:rPr>
              <a:pPr algn="ctr"/>
              <a:t>‹#›</a:t>
            </a:fld>
            <a:endParaRPr lang="el-GR" sz="900" b="0" dirty="0">
              <a:solidFill>
                <a:schemeClr val="bg1">
                  <a:lumMod val="50000"/>
                </a:schemeClr>
              </a:solidFill>
            </a:endParaRPr>
          </a:p>
        </p:txBody>
      </p:sp>
      <p:sp>
        <p:nvSpPr>
          <p:cNvPr id="6" name="TextBox 12"/>
          <p:cNvSpPr txBox="1">
            <a:spLocks noChangeArrowheads="1"/>
          </p:cNvSpPr>
          <p:nvPr userDrawn="1"/>
        </p:nvSpPr>
        <p:spPr bwMode="auto">
          <a:xfrm>
            <a:off x="2676525" y="6497638"/>
            <a:ext cx="5256213"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defRPr/>
            </a:pPr>
            <a:r>
              <a:rPr lang="el-GR" sz="900" dirty="0" smtClean="0">
                <a:latin typeface="Calibri" pitchFamily="34" charset="0"/>
              </a:rPr>
              <a:t>Οι Τεχνολογίες  της Επικοινωνίας και των Πληροφοριών  στη Διδασκαλία και τη Μάθηση</a:t>
            </a:r>
            <a:endParaRPr lang="el-GR" sz="900" dirty="0" smtClean="0">
              <a:solidFill>
                <a:srgbClr val="7F7F7F"/>
              </a:solidFill>
              <a:latin typeface="Calibri" pitchFamily="34" charset="0"/>
            </a:endParaRPr>
          </a:p>
        </p:txBody>
      </p:sp>
    </p:spTree>
    <p:extLst>
      <p:ext uri="{BB962C8B-B14F-4D97-AF65-F5344CB8AC3E}">
        <p14:creationId xmlns:p14="http://schemas.microsoft.com/office/powerpoint/2010/main" val="31726690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Box 3"/>
          <p:cNvSpPr txBox="1"/>
          <p:nvPr userDrawn="1"/>
        </p:nvSpPr>
        <p:spPr>
          <a:xfrm>
            <a:off x="8100392" y="6498037"/>
            <a:ext cx="936104" cy="230832"/>
          </a:xfrm>
          <a:prstGeom prst="rect">
            <a:avLst/>
          </a:prstGeom>
          <a:noFill/>
        </p:spPr>
        <p:txBody>
          <a:bodyPr wrap="square" rtlCol="0">
            <a:spAutoFit/>
          </a:bodyPr>
          <a:lstStyle/>
          <a:p>
            <a:pPr algn="ctr"/>
            <a:fld id="{9F07154B-F5CB-4BC8-9933-CC3C5127F4F9}" type="slidenum">
              <a:rPr lang="el-GR" sz="900" b="0" smtClean="0">
                <a:solidFill>
                  <a:schemeClr val="bg1">
                    <a:lumMod val="50000"/>
                  </a:schemeClr>
                </a:solidFill>
              </a:rPr>
              <a:pPr algn="ctr"/>
              <a:t>‹#›</a:t>
            </a:fld>
            <a:endParaRPr lang="el-GR" sz="900" b="0" dirty="0">
              <a:solidFill>
                <a:schemeClr val="bg1">
                  <a:lumMod val="50000"/>
                </a:schemeClr>
              </a:solidFill>
            </a:endParaRPr>
          </a:p>
        </p:txBody>
      </p:sp>
      <p:sp>
        <p:nvSpPr>
          <p:cNvPr id="6" name="TextBox 12"/>
          <p:cNvSpPr txBox="1">
            <a:spLocks noChangeArrowheads="1"/>
          </p:cNvSpPr>
          <p:nvPr userDrawn="1"/>
        </p:nvSpPr>
        <p:spPr bwMode="auto">
          <a:xfrm>
            <a:off x="2676525" y="6497638"/>
            <a:ext cx="5256213"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defRPr/>
            </a:pPr>
            <a:r>
              <a:rPr lang="el-GR" sz="900" dirty="0" smtClean="0">
                <a:latin typeface="Calibri" pitchFamily="34" charset="0"/>
              </a:rPr>
              <a:t>Οι Τεχνολογίες  της Επικοινωνίας και των Πληροφοριών  στη Διδασκαλία και τη Μάθηση</a:t>
            </a:r>
            <a:endParaRPr lang="el-GR" sz="900" dirty="0" smtClean="0">
              <a:solidFill>
                <a:srgbClr val="7F7F7F"/>
              </a:solidFill>
              <a:latin typeface="Calibri" pitchFamily="34" charset="0"/>
            </a:endParaRPr>
          </a:p>
        </p:txBody>
      </p:sp>
    </p:spTree>
    <p:extLst>
      <p:ext uri="{BB962C8B-B14F-4D97-AF65-F5344CB8AC3E}">
        <p14:creationId xmlns:p14="http://schemas.microsoft.com/office/powerpoint/2010/main" val="29328305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1619672" y="1583767"/>
            <a:ext cx="3384376"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8" name="2 - Θέση περιεχομένου"/>
          <p:cNvSpPr>
            <a:spLocks noGrp="1"/>
          </p:cNvSpPr>
          <p:nvPr>
            <p:ph sz="half" idx="13"/>
          </p:nvPr>
        </p:nvSpPr>
        <p:spPr>
          <a:xfrm>
            <a:off x="5220072" y="1583767"/>
            <a:ext cx="3384376"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pic>
        <p:nvPicPr>
          <p:cNvPr id="11" name="Picture 2" descr="D:\PhD Files\ecedu.voulgari.gr\archive\icte_logo_2.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7504" y="6237312"/>
            <a:ext cx="1296144" cy="558682"/>
          </a:xfrm>
          <a:prstGeom prst="rect">
            <a:avLst/>
          </a:prstGeom>
          <a:noFill/>
          <a:extLst>
            <a:ext uri="{909E8E84-426E-40DD-AFC4-6F175D3DCCD1}">
              <a14:hiddenFill xmlns:a14="http://schemas.microsoft.com/office/drawing/2010/main">
                <a:solidFill>
                  <a:srgbClr val="FFFFFF"/>
                </a:solidFill>
              </a14:hiddenFill>
            </a:ext>
          </a:extLst>
        </p:spPr>
      </p:pic>
      <p:cxnSp>
        <p:nvCxnSpPr>
          <p:cNvPr id="16" name="Straight Connector 15"/>
          <p:cNvCxnSpPr/>
          <p:nvPr userDrawn="1"/>
        </p:nvCxnSpPr>
        <p:spPr>
          <a:xfrm>
            <a:off x="0" y="6309320"/>
            <a:ext cx="9144000" cy="0"/>
          </a:xfrm>
          <a:prstGeom prst="line">
            <a:avLst/>
          </a:prstGeom>
          <a:ln w="12700">
            <a:solidFill>
              <a:srgbClr val="C40008"/>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userDrawn="1"/>
        </p:nvSpPr>
        <p:spPr>
          <a:xfrm>
            <a:off x="8100392" y="6498037"/>
            <a:ext cx="936104" cy="230832"/>
          </a:xfrm>
          <a:prstGeom prst="rect">
            <a:avLst/>
          </a:prstGeom>
          <a:noFill/>
        </p:spPr>
        <p:txBody>
          <a:bodyPr wrap="square" rtlCol="0">
            <a:spAutoFit/>
          </a:bodyPr>
          <a:lstStyle/>
          <a:p>
            <a:pPr algn="ctr"/>
            <a:fld id="{9F07154B-F5CB-4BC8-9933-CC3C5127F4F9}" type="slidenum">
              <a:rPr lang="el-GR" sz="900" b="0" smtClean="0">
                <a:solidFill>
                  <a:schemeClr val="bg1">
                    <a:lumMod val="50000"/>
                  </a:schemeClr>
                </a:solidFill>
              </a:rPr>
              <a:pPr algn="ctr"/>
              <a:t>‹#›</a:t>
            </a:fld>
            <a:endParaRPr lang="el-GR" sz="900" b="0" dirty="0">
              <a:solidFill>
                <a:schemeClr val="bg1">
                  <a:lumMod val="50000"/>
                </a:schemeClr>
              </a:solidFill>
            </a:endParaRPr>
          </a:p>
        </p:txBody>
      </p:sp>
      <p:sp>
        <p:nvSpPr>
          <p:cNvPr id="9" name="TextBox 12"/>
          <p:cNvSpPr txBox="1">
            <a:spLocks noChangeArrowheads="1"/>
          </p:cNvSpPr>
          <p:nvPr userDrawn="1"/>
        </p:nvSpPr>
        <p:spPr bwMode="auto">
          <a:xfrm>
            <a:off x="2676525" y="6497638"/>
            <a:ext cx="5256213"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defRPr/>
            </a:pPr>
            <a:r>
              <a:rPr lang="el-GR" sz="900" dirty="0" smtClean="0">
                <a:latin typeface="Calibri" pitchFamily="34" charset="0"/>
              </a:rPr>
              <a:t>Οι Τεχνολογίες  της Επικοινωνίας και των Πληροφοριών  στη Διδασκαλία και τη Μάθηση</a:t>
            </a:r>
            <a:endParaRPr lang="el-GR" sz="900" dirty="0" smtClean="0">
              <a:solidFill>
                <a:srgbClr val="7F7F7F"/>
              </a:solidFill>
              <a:latin typeface="Calibri" pitchFamily="34" charset="0"/>
            </a:endParaRPr>
          </a:p>
        </p:txBody>
      </p:sp>
    </p:spTree>
    <p:extLst>
      <p:ext uri="{BB962C8B-B14F-4D97-AF65-F5344CB8AC3E}">
        <p14:creationId xmlns:p14="http://schemas.microsoft.com/office/powerpoint/2010/main" val="251576869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Kλικ για επεξεργασία του τίτλου</a:t>
            </a:r>
            <a:endParaRPr lang="el-GR"/>
          </a:p>
        </p:txBody>
      </p:sp>
      <p:sp>
        <p:nvSpPr>
          <p:cNvPr id="3" name="Content Placeholder 2"/>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pic>
        <p:nvPicPr>
          <p:cNvPr id="7" name="Picture 2" descr="D:\PhD Files\ecedu.voulgari.gr\archive\icte_logo_2.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7504" y="6237312"/>
            <a:ext cx="1296144" cy="558682"/>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p:cNvCxnSpPr/>
          <p:nvPr userDrawn="1"/>
        </p:nvCxnSpPr>
        <p:spPr>
          <a:xfrm>
            <a:off x="0" y="6309320"/>
            <a:ext cx="9144000" cy="0"/>
          </a:xfrm>
          <a:prstGeom prst="line">
            <a:avLst/>
          </a:prstGeom>
          <a:ln w="12700">
            <a:solidFill>
              <a:srgbClr val="C40008"/>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userDrawn="1"/>
        </p:nvSpPr>
        <p:spPr>
          <a:xfrm>
            <a:off x="8100392" y="6498037"/>
            <a:ext cx="936104" cy="230832"/>
          </a:xfrm>
          <a:prstGeom prst="rect">
            <a:avLst/>
          </a:prstGeom>
          <a:noFill/>
        </p:spPr>
        <p:txBody>
          <a:bodyPr wrap="square" rtlCol="0">
            <a:spAutoFit/>
          </a:bodyPr>
          <a:lstStyle/>
          <a:p>
            <a:pPr algn="ctr"/>
            <a:fld id="{9F07154B-F5CB-4BC8-9933-CC3C5127F4F9}" type="slidenum">
              <a:rPr lang="el-GR" sz="900" b="0" smtClean="0">
                <a:solidFill>
                  <a:schemeClr val="bg1">
                    <a:lumMod val="50000"/>
                  </a:schemeClr>
                </a:solidFill>
              </a:rPr>
              <a:pPr algn="ctr"/>
              <a:t>‹#›</a:t>
            </a:fld>
            <a:endParaRPr lang="el-GR" sz="900" b="0" dirty="0">
              <a:solidFill>
                <a:schemeClr val="bg1">
                  <a:lumMod val="50000"/>
                </a:schemeClr>
              </a:solidFill>
            </a:endParaRPr>
          </a:p>
        </p:txBody>
      </p:sp>
      <p:sp>
        <p:nvSpPr>
          <p:cNvPr id="8" name="TextBox 12"/>
          <p:cNvSpPr txBox="1">
            <a:spLocks noChangeArrowheads="1"/>
          </p:cNvSpPr>
          <p:nvPr userDrawn="1"/>
        </p:nvSpPr>
        <p:spPr bwMode="auto">
          <a:xfrm>
            <a:off x="2676525" y="6497638"/>
            <a:ext cx="5256213"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defRPr/>
            </a:pPr>
            <a:r>
              <a:rPr lang="el-GR" sz="900" dirty="0" smtClean="0">
                <a:latin typeface="Calibri" pitchFamily="34" charset="0"/>
              </a:rPr>
              <a:t>Οι Τεχνολογίες  της Επικοινωνίας και των Πληροφοριών  στη Διδασκαλία και τη Μάθηση</a:t>
            </a:r>
            <a:endParaRPr lang="el-GR" sz="900" dirty="0" smtClean="0">
              <a:solidFill>
                <a:srgbClr val="7F7F7F"/>
              </a:solidFill>
              <a:latin typeface="Calibri" pitchFamily="34" charset="0"/>
            </a:endParaRPr>
          </a:p>
        </p:txBody>
      </p:sp>
    </p:spTree>
    <p:extLst>
      <p:ext uri="{BB962C8B-B14F-4D97-AF65-F5344CB8AC3E}">
        <p14:creationId xmlns:p14="http://schemas.microsoft.com/office/powerpoint/2010/main" val="25488388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TextBox 3"/>
          <p:cNvSpPr txBox="1"/>
          <p:nvPr userDrawn="1"/>
        </p:nvSpPr>
        <p:spPr>
          <a:xfrm>
            <a:off x="8100392" y="6498037"/>
            <a:ext cx="936104" cy="230832"/>
          </a:xfrm>
          <a:prstGeom prst="rect">
            <a:avLst/>
          </a:prstGeom>
          <a:noFill/>
        </p:spPr>
        <p:txBody>
          <a:bodyPr wrap="square" rtlCol="0">
            <a:spAutoFit/>
          </a:bodyPr>
          <a:lstStyle/>
          <a:p>
            <a:pPr algn="ctr"/>
            <a:fld id="{9F07154B-F5CB-4BC8-9933-CC3C5127F4F9}" type="slidenum">
              <a:rPr lang="el-GR" sz="900" b="0" smtClean="0">
                <a:solidFill>
                  <a:schemeClr val="bg1">
                    <a:lumMod val="50000"/>
                  </a:schemeClr>
                </a:solidFill>
              </a:rPr>
              <a:pPr algn="ctr"/>
              <a:t>‹#›</a:t>
            </a:fld>
            <a:endParaRPr lang="el-GR" sz="900" b="0" dirty="0">
              <a:solidFill>
                <a:schemeClr val="bg1">
                  <a:lumMod val="50000"/>
                </a:schemeClr>
              </a:solidFill>
            </a:endParaRPr>
          </a:p>
        </p:txBody>
      </p:sp>
      <p:sp>
        <p:nvSpPr>
          <p:cNvPr id="6" name="TextBox 12"/>
          <p:cNvSpPr txBox="1">
            <a:spLocks noChangeArrowheads="1"/>
          </p:cNvSpPr>
          <p:nvPr userDrawn="1"/>
        </p:nvSpPr>
        <p:spPr bwMode="auto">
          <a:xfrm>
            <a:off x="2676525" y="6497638"/>
            <a:ext cx="5256213"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defRPr/>
            </a:pPr>
            <a:r>
              <a:rPr lang="el-GR" sz="900" dirty="0" smtClean="0">
                <a:latin typeface="Calibri" pitchFamily="34" charset="0"/>
              </a:rPr>
              <a:t>Οι Τεχνολογίες  της Επικοινωνίας και των Πληροφοριών  στη Διδασκαλία και τη Μάθηση</a:t>
            </a:r>
            <a:endParaRPr lang="el-GR" sz="900" dirty="0" smtClean="0">
              <a:solidFill>
                <a:srgbClr val="7F7F7F"/>
              </a:solidFill>
              <a:latin typeface="Calibri" pitchFamily="34" charset="0"/>
            </a:endParaRPr>
          </a:p>
        </p:txBody>
      </p:sp>
    </p:spTree>
    <p:extLst>
      <p:ext uri="{BB962C8B-B14F-4D97-AF65-F5344CB8AC3E}">
        <p14:creationId xmlns:p14="http://schemas.microsoft.com/office/powerpoint/2010/main" val="13634519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Kλικ για επεξεργασία του τίτλου</a:t>
            </a:r>
            <a:endParaRPr lang="el-G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pic>
        <p:nvPicPr>
          <p:cNvPr id="8" name="Picture 2" descr="D:\PhD Files\ecedu.voulgari.gr\archive\icte_logo_2.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7504" y="6237312"/>
            <a:ext cx="1296144" cy="558682"/>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Straight Connector 11"/>
          <p:cNvCxnSpPr/>
          <p:nvPr userDrawn="1"/>
        </p:nvCxnSpPr>
        <p:spPr>
          <a:xfrm>
            <a:off x="0" y="6309320"/>
            <a:ext cx="9144000" cy="0"/>
          </a:xfrm>
          <a:prstGeom prst="line">
            <a:avLst/>
          </a:prstGeom>
          <a:ln w="12700">
            <a:solidFill>
              <a:srgbClr val="C40008"/>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userDrawn="1"/>
        </p:nvSpPr>
        <p:spPr>
          <a:xfrm>
            <a:off x="8100392" y="6498037"/>
            <a:ext cx="936104" cy="230832"/>
          </a:xfrm>
          <a:prstGeom prst="rect">
            <a:avLst/>
          </a:prstGeom>
          <a:noFill/>
        </p:spPr>
        <p:txBody>
          <a:bodyPr wrap="square" rtlCol="0">
            <a:spAutoFit/>
          </a:bodyPr>
          <a:lstStyle/>
          <a:p>
            <a:pPr algn="ctr"/>
            <a:fld id="{9F07154B-F5CB-4BC8-9933-CC3C5127F4F9}" type="slidenum">
              <a:rPr lang="el-GR" sz="900" b="0" smtClean="0">
                <a:solidFill>
                  <a:schemeClr val="bg1">
                    <a:lumMod val="50000"/>
                  </a:schemeClr>
                </a:solidFill>
              </a:rPr>
              <a:pPr algn="ctr"/>
              <a:t>‹#›</a:t>
            </a:fld>
            <a:endParaRPr lang="el-GR" sz="900" b="0" dirty="0">
              <a:solidFill>
                <a:schemeClr val="bg1">
                  <a:lumMod val="50000"/>
                </a:schemeClr>
              </a:solidFill>
            </a:endParaRPr>
          </a:p>
        </p:txBody>
      </p:sp>
      <p:sp>
        <p:nvSpPr>
          <p:cNvPr id="9" name="TextBox 12"/>
          <p:cNvSpPr txBox="1">
            <a:spLocks noChangeArrowheads="1"/>
          </p:cNvSpPr>
          <p:nvPr userDrawn="1"/>
        </p:nvSpPr>
        <p:spPr bwMode="auto">
          <a:xfrm>
            <a:off x="2676525" y="6497638"/>
            <a:ext cx="5256213"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defRPr/>
            </a:pPr>
            <a:r>
              <a:rPr lang="el-GR" sz="900" dirty="0" smtClean="0">
                <a:latin typeface="Calibri" pitchFamily="34" charset="0"/>
              </a:rPr>
              <a:t>Οι Τεχνολογίες  της Επικοινωνίας και των Πληροφοριών  στη Διδασκαλία και τη Μάθηση</a:t>
            </a:r>
            <a:endParaRPr lang="el-GR" sz="900" dirty="0" smtClean="0">
              <a:solidFill>
                <a:srgbClr val="7F7F7F"/>
              </a:solidFill>
              <a:latin typeface="Calibri" pitchFamily="34" charset="0"/>
            </a:endParaRPr>
          </a:p>
        </p:txBody>
      </p:sp>
    </p:spTree>
    <p:extLst>
      <p:ext uri="{BB962C8B-B14F-4D97-AF65-F5344CB8AC3E}">
        <p14:creationId xmlns:p14="http://schemas.microsoft.com/office/powerpoint/2010/main" val="14897023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pic>
        <p:nvPicPr>
          <p:cNvPr id="10" name="Picture 2" descr="D:\PhD Files\ecedu.voulgari.gr\archive\icte_logo_2.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7504" y="6237312"/>
            <a:ext cx="1296144" cy="558682"/>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userDrawn="1"/>
        </p:nvSpPr>
        <p:spPr>
          <a:xfrm>
            <a:off x="8100392" y="6498037"/>
            <a:ext cx="936104" cy="230832"/>
          </a:xfrm>
          <a:prstGeom prst="rect">
            <a:avLst/>
          </a:prstGeom>
          <a:noFill/>
        </p:spPr>
        <p:txBody>
          <a:bodyPr wrap="square" rtlCol="0">
            <a:spAutoFit/>
          </a:bodyPr>
          <a:lstStyle/>
          <a:p>
            <a:pPr algn="ctr"/>
            <a:fld id="{9F07154B-F5CB-4BC8-9933-CC3C5127F4F9}" type="slidenum">
              <a:rPr lang="el-GR" sz="900" b="0" smtClean="0">
                <a:solidFill>
                  <a:schemeClr val="bg1">
                    <a:lumMod val="50000"/>
                  </a:schemeClr>
                </a:solidFill>
              </a:rPr>
              <a:pPr algn="ctr"/>
              <a:t>‹#›</a:t>
            </a:fld>
            <a:endParaRPr lang="el-GR" sz="900" b="0" dirty="0">
              <a:solidFill>
                <a:schemeClr val="bg1">
                  <a:lumMod val="50000"/>
                </a:schemeClr>
              </a:solidFill>
            </a:endParaRPr>
          </a:p>
        </p:txBody>
      </p:sp>
      <p:cxnSp>
        <p:nvCxnSpPr>
          <p:cNvPr id="14" name="Straight Connector 13"/>
          <p:cNvCxnSpPr/>
          <p:nvPr userDrawn="1"/>
        </p:nvCxnSpPr>
        <p:spPr>
          <a:xfrm>
            <a:off x="0" y="6309320"/>
            <a:ext cx="9144000" cy="0"/>
          </a:xfrm>
          <a:prstGeom prst="line">
            <a:avLst/>
          </a:prstGeom>
          <a:ln w="12700">
            <a:solidFill>
              <a:srgbClr val="C40008"/>
            </a:solidFill>
          </a:ln>
        </p:spPr>
        <p:style>
          <a:lnRef idx="1">
            <a:schemeClr val="accent1"/>
          </a:lnRef>
          <a:fillRef idx="0">
            <a:schemeClr val="accent1"/>
          </a:fillRef>
          <a:effectRef idx="0">
            <a:schemeClr val="accent1"/>
          </a:effectRef>
          <a:fontRef idx="minor">
            <a:schemeClr val="tx1"/>
          </a:fontRef>
        </p:style>
      </p:cxnSp>
      <p:sp>
        <p:nvSpPr>
          <p:cNvPr id="13" name="TextBox 12"/>
          <p:cNvSpPr txBox="1">
            <a:spLocks noChangeArrowheads="1"/>
          </p:cNvSpPr>
          <p:nvPr userDrawn="1"/>
        </p:nvSpPr>
        <p:spPr bwMode="auto">
          <a:xfrm>
            <a:off x="2676525" y="6497638"/>
            <a:ext cx="5256213"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defRPr/>
            </a:pPr>
            <a:r>
              <a:rPr lang="el-GR" sz="900" dirty="0" smtClean="0">
                <a:latin typeface="Calibri" pitchFamily="34" charset="0"/>
              </a:rPr>
              <a:t>Οι Τεχνολογίες  της Επικοινωνίας και των Πληροφοριών  στη Διδασκαλία και τη Μάθηση</a:t>
            </a:r>
            <a:endParaRPr lang="el-GR" sz="900" dirty="0" smtClean="0">
              <a:solidFill>
                <a:srgbClr val="7F7F7F"/>
              </a:solidFill>
              <a:latin typeface="Calibri" pitchFamily="34" charset="0"/>
            </a:endParaRPr>
          </a:p>
        </p:txBody>
      </p:sp>
    </p:spTree>
    <p:extLst>
      <p:ext uri="{BB962C8B-B14F-4D97-AF65-F5344CB8AC3E}">
        <p14:creationId xmlns:p14="http://schemas.microsoft.com/office/powerpoint/2010/main" val="8597793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Kλικ για επεξεργασία του τίτλου</a:t>
            </a:r>
            <a:endParaRPr lang="el-GR"/>
          </a:p>
        </p:txBody>
      </p:sp>
      <p:pic>
        <p:nvPicPr>
          <p:cNvPr id="6" name="Picture 2" descr="D:\PhD Files\ecedu.voulgari.gr\archive\icte_logo_2.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7504" y="6237312"/>
            <a:ext cx="1296144" cy="55868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userDrawn="1"/>
        </p:nvSpPr>
        <p:spPr>
          <a:xfrm>
            <a:off x="8100392" y="6498037"/>
            <a:ext cx="936104" cy="230832"/>
          </a:xfrm>
          <a:prstGeom prst="rect">
            <a:avLst/>
          </a:prstGeom>
          <a:noFill/>
        </p:spPr>
        <p:txBody>
          <a:bodyPr wrap="square" rtlCol="0">
            <a:spAutoFit/>
          </a:bodyPr>
          <a:lstStyle/>
          <a:p>
            <a:pPr algn="ctr"/>
            <a:fld id="{9F07154B-F5CB-4BC8-9933-CC3C5127F4F9}" type="slidenum">
              <a:rPr lang="el-GR" sz="900" b="0" smtClean="0">
                <a:solidFill>
                  <a:schemeClr val="bg1">
                    <a:lumMod val="50000"/>
                  </a:schemeClr>
                </a:solidFill>
              </a:rPr>
              <a:pPr algn="ctr"/>
              <a:t>‹#›</a:t>
            </a:fld>
            <a:endParaRPr lang="el-GR" sz="900" b="0" dirty="0">
              <a:solidFill>
                <a:schemeClr val="bg1">
                  <a:lumMod val="50000"/>
                </a:schemeClr>
              </a:solidFill>
            </a:endParaRPr>
          </a:p>
        </p:txBody>
      </p:sp>
      <p:cxnSp>
        <p:nvCxnSpPr>
          <p:cNvPr id="10" name="Straight Connector 9"/>
          <p:cNvCxnSpPr/>
          <p:nvPr userDrawn="1"/>
        </p:nvCxnSpPr>
        <p:spPr>
          <a:xfrm>
            <a:off x="0" y="6309320"/>
            <a:ext cx="9144000" cy="0"/>
          </a:xfrm>
          <a:prstGeom prst="line">
            <a:avLst/>
          </a:prstGeom>
          <a:ln w="12700">
            <a:solidFill>
              <a:srgbClr val="C40008"/>
            </a:solidFill>
          </a:ln>
        </p:spPr>
        <p:style>
          <a:lnRef idx="1">
            <a:schemeClr val="accent1"/>
          </a:lnRef>
          <a:fillRef idx="0">
            <a:schemeClr val="accent1"/>
          </a:fillRef>
          <a:effectRef idx="0">
            <a:schemeClr val="accent1"/>
          </a:effectRef>
          <a:fontRef idx="minor">
            <a:schemeClr val="tx1"/>
          </a:fontRef>
        </p:style>
      </p:cxnSp>
      <p:sp>
        <p:nvSpPr>
          <p:cNvPr id="9" name="TextBox 12"/>
          <p:cNvSpPr txBox="1">
            <a:spLocks noChangeArrowheads="1"/>
          </p:cNvSpPr>
          <p:nvPr userDrawn="1"/>
        </p:nvSpPr>
        <p:spPr bwMode="auto">
          <a:xfrm>
            <a:off x="2676525" y="6497638"/>
            <a:ext cx="5256213"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defRPr/>
            </a:pPr>
            <a:r>
              <a:rPr lang="el-GR" sz="900" dirty="0" smtClean="0">
                <a:latin typeface="Calibri" pitchFamily="34" charset="0"/>
              </a:rPr>
              <a:t>Οι Τεχνολογίες  της Επικοινωνίας και των Πληροφοριών  στη Διδασκαλία και τη Μάθηση</a:t>
            </a:r>
            <a:endParaRPr lang="el-GR" sz="900" dirty="0" smtClean="0">
              <a:solidFill>
                <a:srgbClr val="7F7F7F"/>
              </a:solidFill>
              <a:latin typeface="Calibri" pitchFamily="34" charset="0"/>
            </a:endParaRPr>
          </a:p>
        </p:txBody>
      </p:sp>
    </p:spTree>
    <p:extLst>
      <p:ext uri="{BB962C8B-B14F-4D97-AF65-F5344CB8AC3E}">
        <p14:creationId xmlns:p14="http://schemas.microsoft.com/office/powerpoint/2010/main" val="24536653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Κενή">
    <p:spTree>
      <p:nvGrpSpPr>
        <p:cNvPr id="1" name=""/>
        <p:cNvGrpSpPr/>
        <p:nvPr/>
      </p:nvGrpSpPr>
      <p:grpSpPr>
        <a:xfrm>
          <a:off x="0" y="0"/>
          <a:ext cx="0" cy="0"/>
          <a:chOff x="0" y="0"/>
          <a:chExt cx="0" cy="0"/>
        </a:xfrm>
      </p:grpSpPr>
      <p:pic>
        <p:nvPicPr>
          <p:cNvPr id="1026" name="Picture 2" descr="D:\PhD Files\ecedu.voulgari.gr\archive\icte_logo_2.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7504" y="6237312"/>
            <a:ext cx="1296144" cy="55868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userDrawn="1"/>
        </p:nvSpPr>
        <p:spPr>
          <a:xfrm>
            <a:off x="8100392" y="6498037"/>
            <a:ext cx="936104" cy="230832"/>
          </a:xfrm>
          <a:prstGeom prst="rect">
            <a:avLst/>
          </a:prstGeom>
          <a:noFill/>
        </p:spPr>
        <p:txBody>
          <a:bodyPr wrap="square" rtlCol="0">
            <a:spAutoFit/>
          </a:bodyPr>
          <a:lstStyle/>
          <a:p>
            <a:pPr algn="ctr"/>
            <a:fld id="{9F07154B-F5CB-4BC8-9933-CC3C5127F4F9}" type="slidenum">
              <a:rPr lang="el-GR" sz="900" b="0" smtClean="0">
                <a:solidFill>
                  <a:schemeClr val="bg1">
                    <a:lumMod val="50000"/>
                  </a:schemeClr>
                </a:solidFill>
              </a:rPr>
              <a:pPr algn="ctr"/>
              <a:t>‹#›</a:t>
            </a:fld>
            <a:endParaRPr lang="el-GR" sz="900" b="0" dirty="0">
              <a:solidFill>
                <a:schemeClr val="bg1">
                  <a:lumMod val="50000"/>
                </a:schemeClr>
              </a:solidFill>
            </a:endParaRPr>
          </a:p>
        </p:txBody>
      </p:sp>
      <p:cxnSp>
        <p:nvCxnSpPr>
          <p:cNvPr id="11" name="Straight Connector 10"/>
          <p:cNvCxnSpPr/>
          <p:nvPr userDrawn="1"/>
        </p:nvCxnSpPr>
        <p:spPr>
          <a:xfrm>
            <a:off x="0" y="6309320"/>
            <a:ext cx="9144000" cy="0"/>
          </a:xfrm>
          <a:prstGeom prst="line">
            <a:avLst/>
          </a:prstGeom>
          <a:ln w="12700">
            <a:solidFill>
              <a:srgbClr val="C40008"/>
            </a:solidFill>
          </a:ln>
        </p:spPr>
        <p:style>
          <a:lnRef idx="1">
            <a:schemeClr val="accent1"/>
          </a:lnRef>
          <a:fillRef idx="0">
            <a:schemeClr val="accent1"/>
          </a:fillRef>
          <a:effectRef idx="0">
            <a:schemeClr val="accent1"/>
          </a:effectRef>
          <a:fontRef idx="minor">
            <a:schemeClr val="tx1"/>
          </a:fontRef>
        </p:style>
      </p:cxnSp>
      <p:sp>
        <p:nvSpPr>
          <p:cNvPr id="6" name="TextBox 12"/>
          <p:cNvSpPr txBox="1">
            <a:spLocks noChangeArrowheads="1"/>
          </p:cNvSpPr>
          <p:nvPr userDrawn="1"/>
        </p:nvSpPr>
        <p:spPr bwMode="auto">
          <a:xfrm>
            <a:off x="2676525" y="6497638"/>
            <a:ext cx="5256213"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defRPr/>
            </a:pPr>
            <a:r>
              <a:rPr lang="el-GR" sz="900" dirty="0" smtClean="0">
                <a:latin typeface="Calibri" pitchFamily="34" charset="0"/>
              </a:rPr>
              <a:t>Οι Τεχνολογίες  της Επικοινωνίας και των Πληροφοριών  στη Διδασκαλία και τη Μάθηση</a:t>
            </a:r>
            <a:endParaRPr lang="el-GR" sz="900" dirty="0" smtClean="0">
              <a:solidFill>
                <a:srgbClr val="7F7F7F"/>
              </a:solidFill>
              <a:latin typeface="Calibri" pitchFamily="34" charset="0"/>
            </a:endParaRPr>
          </a:p>
        </p:txBody>
      </p:sp>
    </p:spTree>
    <p:extLst>
      <p:ext uri="{BB962C8B-B14F-4D97-AF65-F5344CB8AC3E}">
        <p14:creationId xmlns:p14="http://schemas.microsoft.com/office/powerpoint/2010/main" val="28666963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6" name="TextBox 5"/>
          <p:cNvSpPr txBox="1"/>
          <p:nvPr userDrawn="1"/>
        </p:nvSpPr>
        <p:spPr>
          <a:xfrm>
            <a:off x="8100392" y="6498037"/>
            <a:ext cx="936104" cy="230832"/>
          </a:xfrm>
          <a:prstGeom prst="rect">
            <a:avLst/>
          </a:prstGeom>
          <a:noFill/>
        </p:spPr>
        <p:txBody>
          <a:bodyPr wrap="square" rtlCol="0">
            <a:spAutoFit/>
          </a:bodyPr>
          <a:lstStyle/>
          <a:p>
            <a:pPr algn="ctr"/>
            <a:fld id="{9F07154B-F5CB-4BC8-9933-CC3C5127F4F9}" type="slidenum">
              <a:rPr lang="el-GR" sz="900" b="0" smtClean="0">
                <a:solidFill>
                  <a:schemeClr val="bg1">
                    <a:lumMod val="50000"/>
                  </a:schemeClr>
                </a:solidFill>
              </a:rPr>
              <a:pPr algn="ctr"/>
              <a:t>‹#›</a:t>
            </a:fld>
            <a:endParaRPr lang="el-GR" sz="900" b="0" dirty="0">
              <a:solidFill>
                <a:schemeClr val="bg1">
                  <a:lumMod val="50000"/>
                </a:schemeClr>
              </a:solidFill>
            </a:endParaRPr>
          </a:p>
        </p:txBody>
      </p:sp>
      <p:sp>
        <p:nvSpPr>
          <p:cNvPr id="7" name="TextBox 12"/>
          <p:cNvSpPr txBox="1">
            <a:spLocks noChangeArrowheads="1"/>
          </p:cNvSpPr>
          <p:nvPr userDrawn="1"/>
        </p:nvSpPr>
        <p:spPr bwMode="auto">
          <a:xfrm>
            <a:off x="2676525" y="6497638"/>
            <a:ext cx="5256213"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defRPr/>
            </a:pPr>
            <a:r>
              <a:rPr lang="el-GR" sz="900" dirty="0" smtClean="0">
                <a:latin typeface="Calibri" pitchFamily="34" charset="0"/>
              </a:rPr>
              <a:t>Οι Τεχνολογίες  της Επικοινωνίας και των Πληροφοριών  στη Διδασκαλία και τη Μάθηση</a:t>
            </a:r>
            <a:endParaRPr lang="el-GR" sz="900" dirty="0" smtClean="0">
              <a:solidFill>
                <a:srgbClr val="7F7F7F"/>
              </a:solidFill>
              <a:latin typeface="Calibri" pitchFamily="34" charset="0"/>
            </a:endParaRPr>
          </a:p>
        </p:txBody>
      </p:sp>
    </p:spTree>
    <p:extLst>
      <p:ext uri="{BB962C8B-B14F-4D97-AF65-F5344CB8AC3E}">
        <p14:creationId xmlns:p14="http://schemas.microsoft.com/office/powerpoint/2010/main" val="33252808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μια εικόνα</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TextBox 4"/>
          <p:cNvSpPr txBox="1"/>
          <p:nvPr userDrawn="1"/>
        </p:nvSpPr>
        <p:spPr>
          <a:xfrm>
            <a:off x="8100392" y="6498037"/>
            <a:ext cx="936104" cy="230832"/>
          </a:xfrm>
          <a:prstGeom prst="rect">
            <a:avLst/>
          </a:prstGeom>
          <a:noFill/>
        </p:spPr>
        <p:txBody>
          <a:bodyPr wrap="square" rtlCol="0">
            <a:spAutoFit/>
          </a:bodyPr>
          <a:lstStyle/>
          <a:p>
            <a:pPr algn="ctr"/>
            <a:fld id="{9F07154B-F5CB-4BC8-9933-CC3C5127F4F9}" type="slidenum">
              <a:rPr lang="el-GR" sz="900" b="0" smtClean="0">
                <a:solidFill>
                  <a:schemeClr val="bg1">
                    <a:lumMod val="50000"/>
                  </a:schemeClr>
                </a:solidFill>
              </a:rPr>
              <a:pPr algn="ctr"/>
              <a:t>‹#›</a:t>
            </a:fld>
            <a:endParaRPr lang="el-GR" sz="900" b="0" dirty="0">
              <a:solidFill>
                <a:schemeClr val="bg1">
                  <a:lumMod val="50000"/>
                </a:schemeClr>
              </a:solidFill>
            </a:endParaRPr>
          </a:p>
        </p:txBody>
      </p:sp>
      <p:sp>
        <p:nvSpPr>
          <p:cNvPr id="7" name="TextBox 12"/>
          <p:cNvSpPr txBox="1">
            <a:spLocks noChangeArrowheads="1"/>
          </p:cNvSpPr>
          <p:nvPr userDrawn="1"/>
        </p:nvSpPr>
        <p:spPr bwMode="auto">
          <a:xfrm>
            <a:off x="2676525" y="6497638"/>
            <a:ext cx="5256213"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defRPr/>
            </a:pPr>
            <a:r>
              <a:rPr lang="el-GR" sz="900" dirty="0" smtClean="0">
                <a:latin typeface="Calibri" pitchFamily="34" charset="0"/>
              </a:rPr>
              <a:t>Οι Τεχνολογίες  της Επικοινωνίας και των Πληροφοριών  στη Διδασκαλία και τη Μάθηση</a:t>
            </a:r>
            <a:endParaRPr lang="el-GR" sz="900" dirty="0" smtClean="0">
              <a:solidFill>
                <a:srgbClr val="7F7F7F"/>
              </a:solidFill>
              <a:latin typeface="Calibri" pitchFamily="34" charset="0"/>
            </a:endParaRPr>
          </a:p>
        </p:txBody>
      </p:sp>
    </p:spTree>
    <p:extLst>
      <p:ext uri="{BB962C8B-B14F-4D97-AF65-F5344CB8AC3E}">
        <p14:creationId xmlns:p14="http://schemas.microsoft.com/office/powerpoint/2010/main" val="39132907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Kλικ για επεξεργασία του τίτλου</a:t>
            </a:r>
            <a:endParaRPr lang="el-GR"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pic>
        <p:nvPicPr>
          <p:cNvPr id="7" name="Picture 2" descr="D:\PhD Files\ecedu.voulgari.gr\archive\icte_logo_2.jp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07504" y="6237312"/>
            <a:ext cx="1296144" cy="558682"/>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p:cNvCxnSpPr/>
          <p:nvPr/>
        </p:nvCxnSpPr>
        <p:spPr>
          <a:xfrm>
            <a:off x="0" y="6309320"/>
            <a:ext cx="9144000" cy="0"/>
          </a:xfrm>
          <a:prstGeom prst="line">
            <a:avLst/>
          </a:prstGeom>
          <a:ln w="12700">
            <a:solidFill>
              <a:srgbClr val="C4000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52393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hf sldNum="0" hdr="0" ftr="0" dt="0"/>
  <p:txStyles>
    <p:titleStyle>
      <a:lvl1pPr algn="l" defTabSz="914400" rtl="0" eaLnBrk="1" latinLnBrk="0" hangingPunct="1">
        <a:spcBef>
          <a:spcPct val="0"/>
        </a:spcBef>
        <a:buNone/>
        <a:defRPr sz="4400" b="1" kern="1200">
          <a:solidFill>
            <a:srgbClr val="C00000"/>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hyperlink" Target="http://pixabay.com/el/%CE%B1%CE%B3%CF%8C%CF%81%CE%B9-%CE%B1%CE%BD%CE%AC%CE%B3%CE%BD%CF%89%CF%83%CE%B7-%CE%B2%CE%B9%CE%B2%CE%BB%CE%AF%CE%BF-specs-%CE%B3%CF%85%CE%B1%CE%BB%CE%B9%CE%AC-34619/"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commons.wikimedia.org/wiki/File:Jean_Piaget_in_Ann_Arbor.png"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hyperlink" Target="http://en.wikipedia.org/wiki/Constructionism_(learning_theory)" TargetMode="External"/><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hyperlink" Target="http://en.wikipedia.org/wiki/Alexander_Luria" TargetMode="External"/><Relationship Id="rId7" Type="http://schemas.openxmlformats.org/officeDocument/2006/relationships/hyperlink" Target="http://commons.wikimedia.org/wiki/File:Alexei_N_Leontiev.jpg"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hyperlink" Target="http://en.wikipedia.org/wiki/Zone_of_proximal_development" TargetMode="External"/><Relationship Id="rId4" Type="http://schemas.openxmlformats.org/officeDocument/2006/relationships/image" Target="../media/image19.jpe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8" Type="http://schemas.openxmlformats.org/officeDocument/2006/relationships/hyperlink" Target="https://openclipart.org/detail/191069/happy-girl" TargetMode="External"/><Relationship Id="rId3" Type="http://schemas.openxmlformats.org/officeDocument/2006/relationships/hyperlink" Target="http://commons.wikimedia.org/wiki/File:Ivan_Pavlov_after_Lafayette.jpg" TargetMode="External"/><Relationship Id="rId7" Type="http://schemas.openxmlformats.org/officeDocument/2006/relationships/hyperlink" Target="http://commons.wikimedia.org/wiki/File:Computer-aj_aj_ashton_01.svg" TargetMode="External"/><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hyperlink" Target="https://openclipart.org/detail/60775/teacher-silhouette-black-and-white-with-desk-and-blackboard" TargetMode="External"/><Relationship Id="rId5" Type="http://schemas.openxmlformats.org/officeDocument/2006/relationships/hyperlink" Target="http://en.wikipedia.org/wiki/B._F._Skinner" TargetMode="External"/><Relationship Id="rId4" Type="http://schemas.openxmlformats.org/officeDocument/2006/relationships/hyperlink" Target="http://en.wikipedia.org/wiki/John_B._Watson" TargetMode="External"/><Relationship Id="rId9" Type="http://schemas.openxmlformats.org/officeDocument/2006/relationships/hyperlink" Target="https://openclipart.org/detail/37135/personnageordinateur" TargetMode="External"/></Relationships>
</file>

<file path=ppt/slides/_rels/slide43.xml.rels><?xml version="1.0" encoding="UTF-8" standalone="yes"?>
<Relationships xmlns="http://schemas.openxmlformats.org/package/2006/relationships"><Relationship Id="rId3" Type="http://schemas.openxmlformats.org/officeDocument/2006/relationships/hyperlink" Target="http://en.wikipedia.org/wiki/Constructionism_(learning_theory)" TargetMode="External"/><Relationship Id="rId2" Type="http://schemas.openxmlformats.org/officeDocument/2006/relationships/hyperlink" Target="http://commons.wikimedia.org/wiki/File:Jean_Piaget_in_Ann_Arbor.png" TargetMode="External"/><Relationship Id="rId1" Type="http://schemas.openxmlformats.org/officeDocument/2006/relationships/slideLayout" Target="../slideLayouts/slideLayout2.xml"/><Relationship Id="rId6" Type="http://schemas.openxmlformats.org/officeDocument/2006/relationships/hyperlink" Target="http://en.wikipedia.org/wiki/Alexander_Luria" TargetMode="External"/><Relationship Id="rId5" Type="http://schemas.openxmlformats.org/officeDocument/2006/relationships/hyperlink" Target="http://commons.wikimedia.org/wiki/File:Alexei_N_Leontiev.jpg" TargetMode="External"/><Relationship Id="rId4" Type="http://schemas.openxmlformats.org/officeDocument/2006/relationships/hyperlink" Target="http://en.wikipedia.org/wiki/Zone_of_proximal_development" TargetMode="External"/></Relationships>
</file>

<file path=ppt/slides/_rels/slide4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42.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hyperlink" Target="http://commons.wikimedia.org/wiki/File:Ivan_Pavlov_after_Lafayette.jpg" TargetMode="External"/><Relationship Id="rId7" Type="http://schemas.openxmlformats.org/officeDocument/2006/relationships/hyperlink" Target="http://en.wikipedia.org/wiki/B._F._Skinner"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hyperlink" Target="http://en.wikipedia.org/wiki/John_B._Watson" TargetMode="Externa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hyperlink" Target="https://openclipart.org/detail/60775/teacher-silhouette-black-and-white-with-desk-and-blackboard" TargetMode="External"/><Relationship Id="rId7" Type="http://schemas.openxmlformats.org/officeDocument/2006/relationships/hyperlink" Target="https://openclipart.org/detail/191069/happy-girl"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hyperlink" Target="http://commons.wikimedia.org/wiki/File:Computer-aj_aj_ashton_01.svg" TargetMode="External"/><Relationship Id="rId10" Type="http://schemas.openxmlformats.org/officeDocument/2006/relationships/image" Target="../media/image13.png"/><Relationship Id="rId4" Type="http://schemas.openxmlformats.org/officeDocument/2006/relationships/image" Target="../media/image10.png"/><Relationship Id="rId9" Type="http://schemas.openxmlformats.org/officeDocument/2006/relationships/hyperlink" Target="https://openclipart.org/detail/37135/personnageordinateur"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a:xfrm>
            <a:off x="385192" y="2780928"/>
            <a:ext cx="8229600" cy="1143000"/>
          </a:xfrm>
        </p:spPr>
        <p:txBody>
          <a:bodyPr rtlCol="0">
            <a:noAutofit/>
          </a:bodyPr>
          <a:lstStyle/>
          <a:p>
            <a:pPr marL="26988" algn="ctr">
              <a:lnSpc>
                <a:spcPct val="70000"/>
              </a:lnSpc>
            </a:pPr>
            <a:r>
              <a:rPr lang="el-GR" sz="2800" dirty="0" smtClean="0"/>
              <a:t>Οι Τεχνολογίες </a:t>
            </a:r>
            <a:r>
              <a:rPr lang="el-GR" sz="2800" dirty="0"/>
              <a:t>της Πληροφορίας και των Επικοινωνιών στη διδασκαλία και τη </a:t>
            </a:r>
            <a:r>
              <a:rPr lang="el-GR" sz="2800" dirty="0" smtClean="0"/>
              <a:t>μάθηση</a:t>
            </a:r>
            <a:r>
              <a:rPr lang="en-US" sz="2800" dirty="0" smtClean="0"/>
              <a:t/>
            </a:r>
            <a:br>
              <a:rPr lang="en-US" sz="2800" dirty="0" smtClean="0"/>
            </a:br>
            <a:r>
              <a:rPr lang="el-GR" sz="1600" dirty="0" smtClean="0"/>
              <a:t>Μάθημα </a:t>
            </a:r>
            <a:r>
              <a:rPr lang="el-GR" sz="1600" dirty="0"/>
              <a:t>επιλογής </a:t>
            </a:r>
            <a:r>
              <a:rPr lang="el-GR" sz="1600" dirty="0" smtClean="0"/>
              <a:t>7ο  </a:t>
            </a:r>
            <a:r>
              <a:rPr lang="el-GR" sz="1600" dirty="0"/>
              <a:t>εξάμηνο, </a:t>
            </a:r>
            <a:br>
              <a:rPr lang="el-GR" sz="1600" dirty="0"/>
            </a:br>
            <a:r>
              <a:rPr lang="en-US" sz="1600" dirty="0"/>
              <a:t/>
            </a:r>
            <a:br>
              <a:rPr lang="en-US" sz="1600" dirty="0"/>
            </a:br>
            <a:r>
              <a:rPr lang="el-GR" altLang="el-GR" sz="1600" dirty="0"/>
              <a:t>Τμήμα Επιστημών της Εκπαίδευσης και της Αγωγής στην Προσχολική</a:t>
            </a:r>
            <a:r>
              <a:rPr lang="en-US" altLang="el-GR" sz="1600" dirty="0"/>
              <a:t> </a:t>
            </a:r>
            <a:r>
              <a:rPr lang="el-GR" altLang="el-GR" sz="1600" dirty="0"/>
              <a:t>Ηλικία</a:t>
            </a:r>
            <a:r>
              <a:rPr lang="en-GB" altLang="el-GR" sz="1600" dirty="0"/>
              <a:t>, </a:t>
            </a:r>
            <a:r>
              <a:rPr lang="el-GR" altLang="el-GR" sz="1600" dirty="0" smtClean="0"/>
              <a:t/>
            </a:r>
            <a:br>
              <a:rPr lang="el-GR" altLang="el-GR" sz="1600" dirty="0" smtClean="0"/>
            </a:br>
            <a:r>
              <a:rPr lang="el-GR" altLang="el-GR" sz="1600" dirty="0"/>
              <a:t>Πανεπιστήμιο Πατρών</a:t>
            </a:r>
            <a:r>
              <a:rPr lang="en-GB" altLang="el-GR" sz="2800" dirty="0">
                <a:solidFill>
                  <a:schemeClr val="tx1"/>
                </a:solidFill>
              </a:rPr>
              <a:t/>
            </a:r>
            <a:br>
              <a:rPr lang="en-GB" altLang="el-GR" sz="2800" dirty="0">
                <a:solidFill>
                  <a:schemeClr val="tx1"/>
                </a:solidFill>
              </a:rPr>
            </a:br>
            <a:r>
              <a:rPr lang="en-US" sz="1600" dirty="0">
                <a:solidFill>
                  <a:schemeClr val="tx1"/>
                </a:solidFill>
              </a:rPr>
              <a:t/>
            </a:r>
            <a:br>
              <a:rPr lang="en-US" sz="1600" dirty="0">
                <a:solidFill>
                  <a:schemeClr val="tx1"/>
                </a:solidFill>
              </a:rPr>
            </a:br>
            <a:r>
              <a:rPr lang="el-GR" altLang="el-GR" sz="2800" dirty="0" smtClean="0">
                <a:solidFill>
                  <a:schemeClr val="tx1"/>
                </a:solidFill>
              </a:rPr>
              <a:t>Ενότητα </a:t>
            </a:r>
            <a:r>
              <a:rPr lang="en-US" altLang="el-GR" sz="2800" dirty="0">
                <a:solidFill>
                  <a:schemeClr val="tx1"/>
                </a:solidFill>
              </a:rPr>
              <a:t>2</a:t>
            </a:r>
            <a:r>
              <a:rPr lang="el-GR" altLang="el-GR" sz="2800" dirty="0" smtClean="0">
                <a:solidFill>
                  <a:schemeClr val="tx1"/>
                </a:solidFill>
              </a:rPr>
              <a:t>: Συμπεριφοριστικές, </a:t>
            </a:r>
            <a:r>
              <a:rPr lang="el-GR" altLang="el-GR" sz="2800" dirty="0" err="1" smtClean="0">
                <a:solidFill>
                  <a:schemeClr val="tx1"/>
                </a:solidFill>
              </a:rPr>
              <a:t>εποικοδομιστικές</a:t>
            </a:r>
            <a:r>
              <a:rPr lang="el-GR" altLang="el-GR" sz="2800" dirty="0" smtClean="0">
                <a:solidFill>
                  <a:schemeClr val="tx1"/>
                </a:solidFill>
              </a:rPr>
              <a:t>, </a:t>
            </a:r>
            <a:r>
              <a:rPr lang="el-GR" altLang="el-GR" sz="2800" dirty="0" err="1" smtClean="0">
                <a:solidFill>
                  <a:schemeClr val="tx1"/>
                </a:solidFill>
              </a:rPr>
              <a:t>κοινωνιογνωστικές</a:t>
            </a:r>
            <a:r>
              <a:rPr lang="el-GR" altLang="el-GR" sz="2800" dirty="0" smtClean="0">
                <a:solidFill>
                  <a:schemeClr val="tx1"/>
                </a:solidFill>
              </a:rPr>
              <a:t> και </a:t>
            </a:r>
            <a:r>
              <a:rPr lang="en-US" altLang="el-GR" sz="2800" dirty="0" smtClean="0">
                <a:solidFill>
                  <a:schemeClr val="tx1"/>
                </a:solidFill>
              </a:rPr>
              <a:t/>
            </a:r>
            <a:br>
              <a:rPr lang="en-US" altLang="el-GR" sz="2800" dirty="0" smtClean="0">
                <a:solidFill>
                  <a:schemeClr val="tx1"/>
                </a:solidFill>
              </a:rPr>
            </a:br>
            <a:r>
              <a:rPr lang="el-GR" altLang="el-GR" sz="2800" dirty="0" err="1" smtClean="0">
                <a:solidFill>
                  <a:schemeClr val="tx1"/>
                </a:solidFill>
              </a:rPr>
              <a:t>κοινωνιοπολιτισμικές</a:t>
            </a:r>
            <a:r>
              <a:rPr lang="el-GR" altLang="el-GR" sz="2800" dirty="0" smtClean="0">
                <a:solidFill>
                  <a:schemeClr val="tx1"/>
                </a:solidFill>
              </a:rPr>
              <a:t> θεωρίες μάθησης και ΤΠΕ</a:t>
            </a:r>
            <a:r>
              <a:rPr lang="en-GB" altLang="el-GR" sz="2800" dirty="0" smtClean="0">
                <a:solidFill>
                  <a:schemeClr val="tx1"/>
                </a:solidFill>
              </a:rPr>
              <a:t>, </a:t>
            </a:r>
            <a:r>
              <a:rPr lang="en-US" altLang="el-GR" sz="2800" dirty="0" smtClean="0">
                <a:solidFill>
                  <a:schemeClr val="tx1"/>
                </a:solidFill>
              </a:rPr>
              <a:t>B</a:t>
            </a:r>
            <a:r>
              <a:rPr lang="el-GR" altLang="el-GR" sz="2800" dirty="0" err="1" smtClean="0">
                <a:solidFill>
                  <a:schemeClr val="tx1"/>
                </a:solidFill>
              </a:rPr>
              <a:t>ασικές</a:t>
            </a:r>
            <a:r>
              <a:rPr lang="el-GR" altLang="el-GR" sz="2800" dirty="0" smtClean="0">
                <a:solidFill>
                  <a:schemeClr val="tx1"/>
                </a:solidFill>
              </a:rPr>
              <a:t> έννοιες</a:t>
            </a:r>
            <a:r>
              <a:rPr lang="en-US" altLang="el-GR" sz="3600" dirty="0" smtClean="0">
                <a:solidFill>
                  <a:srgbClr val="320E04"/>
                </a:solidFill>
              </a:rPr>
              <a:t/>
            </a:r>
            <a:br>
              <a:rPr lang="en-US" altLang="el-GR" sz="3600" dirty="0" smtClean="0">
                <a:solidFill>
                  <a:srgbClr val="320E04"/>
                </a:solidFill>
              </a:rPr>
            </a:br>
            <a:endParaRPr lang="en-GB" sz="4000" dirty="0">
              <a:solidFill>
                <a:schemeClr val="tx2">
                  <a:satMod val="130000"/>
                </a:schemeClr>
              </a:solidFill>
              <a:latin typeface="Tahoma Greek" charset="-95"/>
            </a:endParaRPr>
          </a:p>
        </p:txBody>
      </p:sp>
      <p:pic>
        <p:nvPicPr>
          <p:cNvPr id="14340" name="Εικόνα 12"/>
          <p:cNvPicPr>
            <a:picLocks noChangeAspect="1"/>
          </p:cNvPicPr>
          <p:nvPr/>
        </p:nvPicPr>
        <p:blipFill>
          <a:blip r:embed="rId3" cstate="print"/>
          <a:srcRect/>
          <a:stretch>
            <a:fillRect/>
          </a:stretch>
        </p:blipFill>
        <p:spPr bwMode="auto">
          <a:xfrm>
            <a:off x="467544" y="76727"/>
            <a:ext cx="3694113" cy="1389063"/>
          </a:xfrm>
          <a:prstGeom prst="rect">
            <a:avLst/>
          </a:prstGeom>
          <a:noFill/>
          <a:ln w="9525">
            <a:noFill/>
            <a:miter lim="800000"/>
            <a:headEnd/>
            <a:tailEnd/>
          </a:ln>
        </p:spPr>
      </p:pic>
      <p:pic>
        <p:nvPicPr>
          <p:cNvPr id="14341" name="Εικόνα 3"/>
          <p:cNvPicPr>
            <a:picLocks noChangeAspect="1"/>
          </p:cNvPicPr>
          <p:nvPr/>
        </p:nvPicPr>
        <p:blipFill>
          <a:blip r:embed="rId4" cstate="print"/>
          <a:srcRect/>
          <a:stretch>
            <a:fillRect/>
          </a:stretch>
        </p:blipFill>
        <p:spPr bwMode="auto">
          <a:xfrm>
            <a:off x="4427984" y="303739"/>
            <a:ext cx="4514850" cy="935037"/>
          </a:xfrm>
          <a:prstGeom prst="rect">
            <a:avLst/>
          </a:prstGeom>
          <a:noFill/>
          <a:ln w="9525">
            <a:noFill/>
            <a:miter lim="800000"/>
            <a:headEnd/>
            <a:tailEnd/>
          </a:ln>
        </p:spPr>
      </p:pic>
      <p:sp>
        <p:nvSpPr>
          <p:cNvPr id="2" name="Subtitle 1"/>
          <p:cNvSpPr>
            <a:spLocks noGrp="1"/>
          </p:cNvSpPr>
          <p:nvPr>
            <p:ph type="subTitle" idx="1"/>
          </p:nvPr>
        </p:nvSpPr>
        <p:spPr>
          <a:xfrm>
            <a:off x="1371600" y="4509120"/>
            <a:ext cx="6400800" cy="1129680"/>
          </a:xfrm>
        </p:spPr>
        <p:txBody>
          <a:bodyPr>
            <a:normAutofit lnSpcReduction="10000"/>
          </a:bodyPr>
          <a:lstStyle/>
          <a:p>
            <a:r>
              <a:rPr lang="el-GR" dirty="0">
                <a:solidFill>
                  <a:schemeClr val="tx1"/>
                </a:solidFill>
              </a:rPr>
              <a:t>Βασίλειος Κόμης</a:t>
            </a:r>
          </a:p>
          <a:p>
            <a:r>
              <a:rPr lang="el-GR" dirty="0">
                <a:solidFill>
                  <a:schemeClr val="tx1"/>
                </a:solidFill>
              </a:rPr>
              <a:t>ΤΕΕΑΠΗ</a:t>
            </a:r>
          </a:p>
          <a:p>
            <a:endParaRPr lang="en-US" dirty="0"/>
          </a:p>
        </p:txBody>
      </p:sp>
      <p:pic>
        <p:nvPicPr>
          <p:cNvPr id="7"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91360" y="5450973"/>
            <a:ext cx="4309920" cy="1025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61760" y="5582027"/>
            <a:ext cx="1733760" cy="6667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l-GR" dirty="0" smtClean="0"/>
              <a:t>Στάδια διδακτικού σχεδιασμού</a:t>
            </a:r>
            <a:endParaRPr lang="en-GB" dirty="0"/>
          </a:p>
        </p:txBody>
      </p:sp>
      <p:sp>
        <p:nvSpPr>
          <p:cNvPr id="6" name="Rectangle 5"/>
          <p:cNvSpPr/>
          <p:nvPr/>
        </p:nvSpPr>
        <p:spPr>
          <a:xfrm>
            <a:off x="214313" y="3500438"/>
            <a:ext cx="1643062" cy="10001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l-GR" b="1" dirty="0"/>
              <a:t>Αξιολόγηση διδακτικών αναγκών</a:t>
            </a:r>
            <a:endParaRPr lang="en-GB" b="1" dirty="0"/>
          </a:p>
        </p:txBody>
      </p:sp>
      <p:sp>
        <p:nvSpPr>
          <p:cNvPr id="11" name="Rectangle 10"/>
          <p:cNvSpPr/>
          <p:nvPr/>
        </p:nvSpPr>
        <p:spPr>
          <a:xfrm>
            <a:off x="2428875" y="5286375"/>
            <a:ext cx="1643063" cy="10001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l-GR" b="1" dirty="0"/>
              <a:t>Σχεδιασμός &amp; ανάπτυξη της διδασκαλίας</a:t>
            </a:r>
            <a:endParaRPr lang="en-GB" b="1" dirty="0"/>
          </a:p>
        </p:txBody>
      </p:sp>
      <p:sp>
        <p:nvSpPr>
          <p:cNvPr id="12" name="Rectangle 11"/>
          <p:cNvSpPr/>
          <p:nvPr/>
        </p:nvSpPr>
        <p:spPr>
          <a:xfrm>
            <a:off x="2428875" y="4000500"/>
            <a:ext cx="1643063" cy="10001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l-GR" b="1" dirty="0"/>
              <a:t>Επιλογή &amp; οργάνωση περιεχομένου</a:t>
            </a:r>
            <a:endParaRPr lang="en-GB" b="1" dirty="0"/>
          </a:p>
        </p:txBody>
      </p:sp>
      <p:sp>
        <p:nvSpPr>
          <p:cNvPr id="13" name="Rectangle 12"/>
          <p:cNvSpPr/>
          <p:nvPr/>
        </p:nvSpPr>
        <p:spPr>
          <a:xfrm>
            <a:off x="2428875" y="2714625"/>
            <a:ext cx="1643063" cy="10001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l-GR" b="1" dirty="0"/>
              <a:t>Επιλογή στρατηγικών &amp; μεθόδων</a:t>
            </a:r>
            <a:endParaRPr lang="en-GB" b="1" dirty="0"/>
          </a:p>
        </p:txBody>
      </p:sp>
      <p:sp>
        <p:nvSpPr>
          <p:cNvPr id="14" name="Rectangle 13"/>
          <p:cNvSpPr/>
          <p:nvPr/>
        </p:nvSpPr>
        <p:spPr>
          <a:xfrm>
            <a:off x="2428875" y="1428750"/>
            <a:ext cx="1643063" cy="10001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l-GR" b="1" dirty="0"/>
              <a:t>Συσχέτιση σκοπών &amp; στόχων</a:t>
            </a:r>
            <a:endParaRPr lang="en-GB" b="1" dirty="0"/>
          </a:p>
        </p:txBody>
      </p:sp>
      <p:sp>
        <p:nvSpPr>
          <p:cNvPr id="15" name="Rectangle 14"/>
          <p:cNvSpPr/>
          <p:nvPr/>
        </p:nvSpPr>
        <p:spPr>
          <a:xfrm>
            <a:off x="4714875" y="3500438"/>
            <a:ext cx="1643063" cy="10001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l-GR" b="1" dirty="0"/>
              <a:t>Εφαρμογή της Διδασκαλίας</a:t>
            </a:r>
            <a:endParaRPr lang="en-GB" b="1" dirty="0"/>
          </a:p>
        </p:txBody>
      </p:sp>
      <p:sp>
        <p:nvSpPr>
          <p:cNvPr id="16" name="Rectangle 15"/>
          <p:cNvSpPr/>
          <p:nvPr/>
        </p:nvSpPr>
        <p:spPr>
          <a:xfrm>
            <a:off x="6786563" y="3500438"/>
            <a:ext cx="1643062" cy="10001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l-GR" b="1" dirty="0"/>
              <a:t>Αξιολόγηση του  μαθητή</a:t>
            </a:r>
            <a:endParaRPr lang="en-GB" b="1" dirty="0"/>
          </a:p>
        </p:txBody>
      </p:sp>
      <p:cxnSp>
        <p:nvCxnSpPr>
          <p:cNvPr id="22" name="Straight Connector 21"/>
          <p:cNvCxnSpPr/>
          <p:nvPr/>
        </p:nvCxnSpPr>
        <p:spPr>
          <a:xfrm rot="5400000">
            <a:off x="69850" y="3929063"/>
            <a:ext cx="4002087" cy="1588"/>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6" name="Right Arrow 25"/>
          <p:cNvSpPr/>
          <p:nvPr/>
        </p:nvSpPr>
        <p:spPr>
          <a:xfrm>
            <a:off x="1857375" y="4000500"/>
            <a:ext cx="214313" cy="460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7" name="Right Arrow 26"/>
          <p:cNvSpPr/>
          <p:nvPr/>
        </p:nvSpPr>
        <p:spPr>
          <a:xfrm>
            <a:off x="2071688" y="1928813"/>
            <a:ext cx="285750" cy="4603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8" name="Right Arrow 27"/>
          <p:cNvSpPr/>
          <p:nvPr/>
        </p:nvSpPr>
        <p:spPr>
          <a:xfrm>
            <a:off x="2071688" y="3214688"/>
            <a:ext cx="285750" cy="4603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30" name="Right Arrow 29"/>
          <p:cNvSpPr/>
          <p:nvPr/>
        </p:nvSpPr>
        <p:spPr>
          <a:xfrm>
            <a:off x="6415088" y="4000500"/>
            <a:ext cx="285750" cy="460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31" name="Right Arrow 30"/>
          <p:cNvSpPr/>
          <p:nvPr/>
        </p:nvSpPr>
        <p:spPr>
          <a:xfrm>
            <a:off x="2071688" y="4500563"/>
            <a:ext cx="285750" cy="4603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32" name="Right Arrow 31"/>
          <p:cNvSpPr/>
          <p:nvPr/>
        </p:nvSpPr>
        <p:spPr>
          <a:xfrm>
            <a:off x="2071688" y="5929313"/>
            <a:ext cx="285750" cy="4603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cxnSp>
        <p:nvCxnSpPr>
          <p:cNvPr id="33" name="Straight Connector 32"/>
          <p:cNvCxnSpPr/>
          <p:nvPr/>
        </p:nvCxnSpPr>
        <p:spPr>
          <a:xfrm rot="5400000">
            <a:off x="2356644" y="3929857"/>
            <a:ext cx="4002087"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4" name="Right Arrow 33"/>
          <p:cNvSpPr/>
          <p:nvPr/>
        </p:nvSpPr>
        <p:spPr>
          <a:xfrm>
            <a:off x="4071938" y="1928813"/>
            <a:ext cx="285750" cy="4603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35" name="Right Arrow 34"/>
          <p:cNvSpPr/>
          <p:nvPr/>
        </p:nvSpPr>
        <p:spPr>
          <a:xfrm>
            <a:off x="4071938" y="3214688"/>
            <a:ext cx="285750" cy="4603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36" name="Right Arrow 35"/>
          <p:cNvSpPr/>
          <p:nvPr/>
        </p:nvSpPr>
        <p:spPr>
          <a:xfrm>
            <a:off x="4086225" y="4500563"/>
            <a:ext cx="285750" cy="4603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37" name="Right Arrow 36"/>
          <p:cNvSpPr/>
          <p:nvPr/>
        </p:nvSpPr>
        <p:spPr>
          <a:xfrm>
            <a:off x="4086225" y="5929313"/>
            <a:ext cx="285750" cy="4603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38" name="Right Arrow 37"/>
          <p:cNvSpPr/>
          <p:nvPr/>
        </p:nvSpPr>
        <p:spPr>
          <a:xfrm>
            <a:off x="4386263" y="4000500"/>
            <a:ext cx="285750" cy="460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cxnSp>
        <p:nvCxnSpPr>
          <p:cNvPr id="43" name="Shape 42"/>
          <p:cNvCxnSpPr>
            <a:endCxn id="6" idx="2"/>
          </p:cNvCxnSpPr>
          <p:nvPr/>
        </p:nvCxnSpPr>
        <p:spPr>
          <a:xfrm rot="10800000" flipV="1">
            <a:off x="1035050" y="4071938"/>
            <a:ext cx="7680325" cy="428625"/>
          </a:xfrm>
          <a:prstGeom prst="bentConnector4">
            <a:avLst>
              <a:gd name="adj1" fmla="val -558"/>
              <a:gd name="adj2" fmla="val 556664"/>
            </a:avLst>
          </a:prstGeom>
          <a:ln w="25400">
            <a:prstDash val="sysDash"/>
            <a:tailEnd type="arrow"/>
          </a:ln>
        </p:spPr>
        <p:style>
          <a:lnRef idx="1">
            <a:schemeClr val="accent1"/>
          </a:lnRef>
          <a:fillRef idx="0">
            <a:schemeClr val="accent1"/>
          </a:fillRef>
          <a:effectRef idx="0">
            <a:schemeClr val="accent1"/>
          </a:effectRef>
          <a:fontRef idx="minor">
            <a:schemeClr val="tx1"/>
          </a:fontRef>
        </p:style>
      </p:cxnSp>
      <p:sp>
        <p:nvSpPr>
          <p:cNvPr id="55" name="Right Arrow 54"/>
          <p:cNvSpPr/>
          <p:nvPr/>
        </p:nvSpPr>
        <p:spPr>
          <a:xfrm>
            <a:off x="8429625" y="4000500"/>
            <a:ext cx="285750" cy="460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l-GR" dirty="0" smtClean="0">
                <a:solidFill>
                  <a:schemeClr val="tx2">
                    <a:satMod val="130000"/>
                  </a:schemeClr>
                </a:solidFill>
              </a:rPr>
              <a:t>Πως λειτουργεί ένα λογισμικό κλειστού τύπου;</a:t>
            </a:r>
            <a:endParaRPr lang="en-GB" dirty="0">
              <a:solidFill>
                <a:schemeClr val="tx2">
                  <a:satMod val="130000"/>
                </a:schemeClr>
              </a:solidFill>
            </a:endParaRPr>
          </a:p>
        </p:txBody>
      </p:sp>
      <p:grpSp>
        <p:nvGrpSpPr>
          <p:cNvPr id="3" name="Group 19"/>
          <p:cNvGrpSpPr>
            <a:grpSpLocks/>
          </p:cNvGrpSpPr>
          <p:nvPr/>
        </p:nvGrpSpPr>
        <p:grpSpPr bwMode="auto">
          <a:xfrm>
            <a:off x="5534025" y="3244850"/>
            <a:ext cx="1281113" cy="1409700"/>
            <a:chOff x="5533799" y="3245406"/>
            <a:chExt cx="1280657" cy="1408473"/>
          </a:xfrm>
        </p:grpSpPr>
        <p:sp>
          <p:nvSpPr>
            <p:cNvPr id="30739" name="Oval 3"/>
            <p:cNvSpPr>
              <a:spLocks noChangeArrowheads="1"/>
            </p:cNvSpPr>
            <p:nvPr/>
          </p:nvSpPr>
          <p:spPr bwMode="auto">
            <a:xfrm>
              <a:off x="5533799" y="3245406"/>
              <a:ext cx="1280657" cy="1408473"/>
            </a:xfrm>
            <a:prstGeom prst="ellipse">
              <a:avLst/>
            </a:prstGeom>
            <a:solidFill>
              <a:srgbClr val="FFFFFF"/>
            </a:solidFill>
            <a:ln w="19050">
              <a:solidFill>
                <a:srgbClr val="000000"/>
              </a:solidFill>
              <a:round/>
              <a:headEnd/>
              <a:tailEnd/>
            </a:ln>
          </p:spPr>
          <p:txBody>
            <a:bodyPr/>
            <a:lstStyle/>
            <a:p>
              <a:pPr eaLnBrk="1" hangingPunct="1"/>
              <a:endParaRPr lang="en-GB" altLang="el-GR">
                <a:latin typeface="Gill Sans MT" pitchFamily="34" charset="0"/>
              </a:endParaRPr>
            </a:p>
          </p:txBody>
        </p:sp>
        <p:sp>
          <p:nvSpPr>
            <p:cNvPr id="30740" name="Line 4"/>
            <p:cNvSpPr>
              <a:spLocks noChangeShapeType="1"/>
            </p:cNvSpPr>
            <p:nvPr/>
          </p:nvSpPr>
          <p:spPr bwMode="auto">
            <a:xfrm flipV="1">
              <a:off x="5716750" y="3245406"/>
              <a:ext cx="182951" cy="234746"/>
            </a:xfrm>
            <a:prstGeom prst="line">
              <a:avLst/>
            </a:prstGeom>
            <a:noFill/>
            <a:ln w="9525">
              <a:solidFill>
                <a:srgbClr val="000000"/>
              </a:solidFill>
              <a:round/>
              <a:headEnd/>
              <a:tailEnd type="triangle" w="lg" len="lg"/>
            </a:ln>
          </p:spPr>
          <p:txBody>
            <a:bodyPr/>
            <a:lstStyle/>
            <a:p>
              <a:endParaRPr lang="en-GB"/>
            </a:p>
          </p:txBody>
        </p:sp>
      </p:grpSp>
      <p:sp>
        <p:nvSpPr>
          <p:cNvPr id="32773" name="Text Box 5"/>
          <p:cNvSpPr txBox="1">
            <a:spLocks noChangeArrowheads="1"/>
          </p:cNvSpPr>
          <p:nvPr/>
        </p:nvSpPr>
        <p:spPr bwMode="auto">
          <a:xfrm>
            <a:off x="1143000" y="2071688"/>
            <a:ext cx="1828800" cy="938212"/>
          </a:xfrm>
          <a:prstGeom prst="rect">
            <a:avLst/>
          </a:prstGeom>
          <a:solidFill>
            <a:srgbClr val="FFFFFF"/>
          </a:solidFill>
          <a:ln w="9525">
            <a:solidFill>
              <a:srgbClr val="000000"/>
            </a:solidFill>
            <a:miter lim="800000"/>
            <a:headEnd/>
            <a:tailEnd/>
          </a:ln>
        </p:spPr>
        <p:txBody>
          <a:bodyPr/>
          <a:lstStyle/>
          <a:p>
            <a:pPr algn="ctr" eaLnBrk="1" hangingPunct="1">
              <a:spcAft>
                <a:spcPts val="1000"/>
              </a:spcAft>
            </a:pPr>
            <a:r>
              <a:rPr lang="en-GB" altLang="el-GR" b="1">
                <a:latin typeface="Calibri" pitchFamily="34" charset="0"/>
              </a:rPr>
              <a:t>1. Εισαγωγική ενότητα</a:t>
            </a:r>
            <a:endParaRPr lang="en-US" altLang="el-GR"/>
          </a:p>
        </p:txBody>
      </p:sp>
      <p:sp>
        <p:nvSpPr>
          <p:cNvPr id="32774" name="Text Box 6"/>
          <p:cNvSpPr txBox="1">
            <a:spLocks noChangeArrowheads="1"/>
          </p:cNvSpPr>
          <p:nvPr/>
        </p:nvSpPr>
        <p:spPr bwMode="auto">
          <a:xfrm>
            <a:off x="3887788" y="1643063"/>
            <a:ext cx="1828800" cy="1366837"/>
          </a:xfrm>
          <a:prstGeom prst="rect">
            <a:avLst/>
          </a:prstGeom>
          <a:solidFill>
            <a:srgbClr val="FFFFFF"/>
          </a:solidFill>
          <a:ln w="9525">
            <a:solidFill>
              <a:srgbClr val="000000"/>
            </a:solidFill>
            <a:miter lim="800000"/>
            <a:headEnd/>
            <a:tailEnd/>
          </a:ln>
        </p:spPr>
        <p:txBody>
          <a:bodyPr/>
          <a:lstStyle/>
          <a:p>
            <a:pPr algn="ctr" eaLnBrk="1" hangingPunct="1">
              <a:spcAft>
                <a:spcPts val="1000"/>
              </a:spcAft>
            </a:pPr>
            <a:r>
              <a:rPr lang="en-GB" altLang="el-GR" b="1">
                <a:latin typeface="Calibri" pitchFamily="34" charset="0"/>
              </a:rPr>
              <a:t>2. Παρουσίαση πληροφορίας</a:t>
            </a:r>
            <a:r>
              <a:rPr lang="el-GR" altLang="el-GR" b="1">
                <a:latin typeface="Calibri" pitchFamily="34" charset="0"/>
              </a:rPr>
              <a:t> </a:t>
            </a:r>
            <a:r>
              <a:rPr lang="el-GR" altLang="el-GR">
                <a:latin typeface="Calibri" pitchFamily="34" charset="0"/>
              </a:rPr>
              <a:t>(κείμενο, ήχος, εικόνες, βίντεο)</a:t>
            </a:r>
            <a:r>
              <a:rPr lang="en-GB" altLang="el-GR">
                <a:latin typeface="Calibri" pitchFamily="34" charset="0"/>
              </a:rPr>
              <a:t> </a:t>
            </a:r>
            <a:endParaRPr lang="en-US" altLang="el-GR"/>
          </a:p>
        </p:txBody>
      </p:sp>
      <p:sp>
        <p:nvSpPr>
          <p:cNvPr id="32775" name="Text Box 7"/>
          <p:cNvSpPr txBox="1">
            <a:spLocks noChangeArrowheads="1"/>
          </p:cNvSpPr>
          <p:nvPr/>
        </p:nvSpPr>
        <p:spPr bwMode="auto">
          <a:xfrm>
            <a:off x="1143000" y="4991100"/>
            <a:ext cx="1828800" cy="1152525"/>
          </a:xfrm>
          <a:prstGeom prst="rect">
            <a:avLst/>
          </a:prstGeom>
          <a:solidFill>
            <a:srgbClr val="FFFFFF"/>
          </a:solidFill>
          <a:ln w="9525">
            <a:solidFill>
              <a:srgbClr val="000000"/>
            </a:solidFill>
            <a:miter lim="800000"/>
            <a:headEnd/>
            <a:tailEnd/>
          </a:ln>
        </p:spPr>
        <p:txBody>
          <a:bodyPr/>
          <a:lstStyle/>
          <a:p>
            <a:pPr algn="ctr" eaLnBrk="1" hangingPunct="1">
              <a:spcAft>
                <a:spcPts val="1000"/>
              </a:spcAft>
            </a:pPr>
            <a:r>
              <a:rPr lang="en-GB" altLang="el-GR" b="1">
                <a:latin typeface="Calibri" pitchFamily="34" charset="0"/>
              </a:rPr>
              <a:t>6. Τέλος ενότητας</a:t>
            </a:r>
            <a:endParaRPr lang="en-US" altLang="el-GR"/>
          </a:p>
        </p:txBody>
      </p:sp>
      <p:sp>
        <p:nvSpPr>
          <p:cNvPr id="32776" name="Text Box 8"/>
          <p:cNvSpPr txBox="1">
            <a:spLocks noChangeArrowheads="1"/>
          </p:cNvSpPr>
          <p:nvPr/>
        </p:nvSpPr>
        <p:spPr bwMode="auto">
          <a:xfrm>
            <a:off x="3703638" y="4991100"/>
            <a:ext cx="2379662" cy="1295400"/>
          </a:xfrm>
          <a:prstGeom prst="rect">
            <a:avLst/>
          </a:prstGeom>
          <a:solidFill>
            <a:srgbClr val="FFFFFF"/>
          </a:solidFill>
          <a:ln w="9525">
            <a:solidFill>
              <a:srgbClr val="000000"/>
            </a:solidFill>
            <a:miter lim="800000"/>
            <a:headEnd/>
            <a:tailEnd/>
          </a:ln>
        </p:spPr>
        <p:txBody>
          <a:bodyPr/>
          <a:lstStyle/>
          <a:p>
            <a:pPr algn="ctr" eaLnBrk="1" hangingPunct="1">
              <a:spcAft>
                <a:spcPts val="1000"/>
              </a:spcAft>
            </a:pPr>
            <a:r>
              <a:rPr lang="en-GB" altLang="el-GR" b="1">
                <a:latin typeface="Calibri" pitchFamily="34" charset="0"/>
              </a:rPr>
              <a:t>5. </a:t>
            </a:r>
            <a:r>
              <a:rPr lang="el-GR" altLang="el-GR" b="1">
                <a:latin typeface="Calibri" pitchFamily="34" charset="0"/>
              </a:rPr>
              <a:t>Ανάδραση </a:t>
            </a:r>
            <a:r>
              <a:rPr lang="el-GR" altLang="el-GR">
                <a:latin typeface="Calibri" pitchFamily="34" charset="0"/>
              </a:rPr>
              <a:t>από το λογισμικό</a:t>
            </a:r>
            <a:r>
              <a:rPr lang="el-GR" altLang="el-GR" b="1">
                <a:latin typeface="Calibri" pitchFamily="34" charset="0"/>
              </a:rPr>
              <a:t> (θετική ή αρνητική) </a:t>
            </a:r>
            <a:r>
              <a:rPr lang="en-GB" altLang="el-GR" b="1">
                <a:latin typeface="Calibri" pitchFamily="34" charset="0"/>
              </a:rPr>
              <a:t>ή </a:t>
            </a:r>
            <a:r>
              <a:rPr lang="en-GB" altLang="el-GR">
                <a:latin typeface="Calibri" pitchFamily="34" charset="0"/>
              </a:rPr>
              <a:t>πρόσθετες πληροφορίες</a:t>
            </a:r>
            <a:endParaRPr lang="en-US" altLang="el-GR"/>
          </a:p>
        </p:txBody>
      </p:sp>
      <p:sp>
        <p:nvSpPr>
          <p:cNvPr id="32777" name="Text Box 9"/>
          <p:cNvSpPr txBox="1">
            <a:spLocks noChangeArrowheads="1"/>
          </p:cNvSpPr>
          <p:nvPr/>
        </p:nvSpPr>
        <p:spPr bwMode="auto">
          <a:xfrm>
            <a:off x="6815138" y="4991100"/>
            <a:ext cx="1828800" cy="1152525"/>
          </a:xfrm>
          <a:prstGeom prst="rect">
            <a:avLst/>
          </a:prstGeom>
          <a:solidFill>
            <a:srgbClr val="FFFFFF"/>
          </a:solidFill>
          <a:ln w="9525">
            <a:solidFill>
              <a:srgbClr val="000000"/>
            </a:solidFill>
            <a:miter lim="800000"/>
            <a:headEnd/>
            <a:tailEnd/>
          </a:ln>
        </p:spPr>
        <p:txBody>
          <a:bodyPr/>
          <a:lstStyle/>
          <a:p>
            <a:pPr algn="ctr" eaLnBrk="1" hangingPunct="1">
              <a:spcAft>
                <a:spcPts val="1000"/>
              </a:spcAft>
            </a:pPr>
            <a:r>
              <a:rPr lang="en-GB" altLang="el-GR" b="1">
                <a:latin typeface="Calibri" pitchFamily="34" charset="0"/>
              </a:rPr>
              <a:t>4. Έλεγχος απάντησης</a:t>
            </a:r>
            <a:r>
              <a:rPr lang="el-GR" altLang="el-GR" b="1">
                <a:latin typeface="Calibri" pitchFamily="34" charset="0"/>
              </a:rPr>
              <a:t> </a:t>
            </a:r>
            <a:r>
              <a:rPr lang="el-GR" altLang="el-GR">
                <a:solidFill>
                  <a:srgbClr val="FF0000"/>
                </a:solidFill>
                <a:latin typeface="Calibri" pitchFamily="34" charset="0"/>
              </a:rPr>
              <a:t>(λογισμικό)</a:t>
            </a:r>
            <a:endParaRPr lang="en-US" altLang="el-GR">
              <a:solidFill>
                <a:srgbClr val="FF0000"/>
              </a:solidFill>
            </a:endParaRPr>
          </a:p>
        </p:txBody>
      </p:sp>
      <p:sp>
        <p:nvSpPr>
          <p:cNvPr id="32778" name="Line 10"/>
          <p:cNvSpPr>
            <a:spLocks noChangeShapeType="1"/>
          </p:cNvSpPr>
          <p:nvPr/>
        </p:nvSpPr>
        <p:spPr bwMode="auto">
          <a:xfrm>
            <a:off x="2970213" y="2541588"/>
            <a:ext cx="914400" cy="0"/>
          </a:xfrm>
          <a:prstGeom prst="line">
            <a:avLst/>
          </a:prstGeom>
          <a:noFill/>
          <a:ln w="19050">
            <a:solidFill>
              <a:srgbClr val="000000"/>
            </a:solidFill>
            <a:round/>
            <a:headEnd/>
            <a:tailEnd type="triangle" w="lg" len="lg"/>
          </a:ln>
        </p:spPr>
        <p:txBody>
          <a:bodyPr/>
          <a:lstStyle/>
          <a:p>
            <a:endParaRPr lang="en-GB"/>
          </a:p>
        </p:txBody>
      </p:sp>
      <p:sp>
        <p:nvSpPr>
          <p:cNvPr id="32779" name="Line 11"/>
          <p:cNvSpPr>
            <a:spLocks noChangeShapeType="1"/>
          </p:cNvSpPr>
          <p:nvPr/>
        </p:nvSpPr>
        <p:spPr bwMode="auto">
          <a:xfrm>
            <a:off x="5716588" y="2541588"/>
            <a:ext cx="731837" cy="0"/>
          </a:xfrm>
          <a:prstGeom prst="line">
            <a:avLst/>
          </a:prstGeom>
          <a:noFill/>
          <a:ln w="19050">
            <a:solidFill>
              <a:srgbClr val="000000"/>
            </a:solidFill>
            <a:round/>
            <a:headEnd/>
            <a:tailEnd type="triangle" w="lg" len="lg"/>
          </a:ln>
        </p:spPr>
        <p:txBody>
          <a:bodyPr/>
          <a:lstStyle/>
          <a:p>
            <a:endParaRPr lang="en-GB"/>
          </a:p>
        </p:txBody>
      </p:sp>
      <p:sp>
        <p:nvSpPr>
          <p:cNvPr id="32780" name="Line 12"/>
          <p:cNvSpPr>
            <a:spLocks noChangeShapeType="1"/>
          </p:cNvSpPr>
          <p:nvPr/>
        </p:nvSpPr>
        <p:spPr bwMode="auto">
          <a:xfrm>
            <a:off x="7729538" y="3009900"/>
            <a:ext cx="0" cy="1878013"/>
          </a:xfrm>
          <a:prstGeom prst="line">
            <a:avLst/>
          </a:prstGeom>
          <a:noFill/>
          <a:ln w="19050">
            <a:solidFill>
              <a:srgbClr val="000000"/>
            </a:solidFill>
            <a:round/>
            <a:headEnd/>
            <a:tailEnd type="triangle" w="lg" len="lg"/>
          </a:ln>
        </p:spPr>
        <p:txBody>
          <a:bodyPr/>
          <a:lstStyle/>
          <a:p>
            <a:endParaRPr lang="en-GB"/>
          </a:p>
        </p:txBody>
      </p:sp>
      <p:sp>
        <p:nvSpPr>
          <p:cNvPr id="32781" name="Line 13"/>
          <p:cNvSpPr>
            <a:spLocks noChangeShapeType="1"/>
          </p:cNvSpPr>
          <p:nvPr/>
        </p:nvSpPr>
        <p:spPr bwMode="auto">
          <a:xfrm flipH="1">
            <a:off x="6083300" y="5357813"/>
            <a:ext cx="731838" cy="0"/>
          </a:xfrm>
          <a:prstGeom prst="line">
            <a:avLst/>
          </a:prstGeom>
          <a:noFill/>
          <a:ln w="19050">
            <a:solidFill>
              <a:srgbClr val="000000"/>
            </a:solidFill>
            <a:round/>
            <a:headEnd/>
            <a:tailEnd type="triangle" w="lg" len="lg"/>
          </a:ln>
        </p:spPr>
        <p:txBody>
          <a:bodyPr/>
          <a:lstStyle/>
          <a:p>
            <a:endParaRPr lang="en-GB"/>
          </a:p>
        </p:txBody>
      </p:sp>
      <p:sp>
        <p:nvSpPr>
          <p:cNvPr id="32782" name="Line 14"/>
          <p:cNvSpPr>
            <a:spLocks noChangeShapeType="1"/>
          </p:cNvSpPr>
          <p:nvPr/>
        </p:nvSpPr>
        <p:spPr bwMode="auto">
          <a:xfrm flipH="1">
            <a:off x="2971800" y="5357813"/>
            <a:ext cx="731838" cy="0"/>
          </a:xfrm>
          <a:prstGeom prst="line">
            <a:avLst/>
          </a:prstGeom>
          <a:noFill/>
          <a:ln w="19050">
            <a:solidFill>
              <a:srgbClr val="000000"/>
            </a:solidFill>
            <a:round/>
            <a:headEnd/>
            <a:tailEnd type="triangle" w="lg" len="lg"/>
          </a:ln>
        </p:spPr>
        <p:txBody>
          <a:bodyPr/>
          <a:lstStyle/>
          <a:p>
            <a:endParaRPr lang="en-GB"/>
          </a:p>
        </p:txBody>
      </p:sp>
      <p:sp>
        <p:nvSpPr>
          <p:cNvPr id="32783" name="Line 15"/>
          <p:cNvSpPr>
            <a:spLocks noChangeShapeType="1"/>
          </p:cNvSpPr>
          <p:nvPr/>
        </p:nvSpPr>
        <p:spPr bwMode="auto">
          <a:xfrm flipH="1" flipV="1">
            <a:off x="4802188" y="3009900"/>
            <a:ext cx="0" cy="1878013"/>
          </a:xfrm>
          <a:prstGeom prst="line">
            <a:avLst/>
          </a:prstGeom>
          <a:noFill/>
          <a:ln w="19050">
            <a:solidFill>
              <a:srgbClr val="000000"/>
            </a:solidFill>
            <a:round/>
            <a:headEnd/>
            <a:tailEnd type="triangle" w="lg" len="lg"/>
          </a:ln>
        </p:spPr>
        <p:txBody>
          <a:bodyPr/>
          <a:lstStyle/>
          <a:p>
            <a:endParaRPr lang="en-GB"/>
          </a:p>
        </p:txBody>
      </p:sp>
      <p:sp>
        <p:nvSpPr>
          <p:cNvPr id="30736" name="Rectangle 16"/>
          <p:cNvSpPr>
            <a:spLocks noChangeArrowheads="1"/>
          </p:cNvSpPr>
          <p:nvPr/>
        </p:nvSpPr>
        <p:spPr bwMode="auto">
          <a:xfrm>
            <a:off x="5899150" y="3009900"/>
            <a:ext cx="731838" cy="704850"/>
          </a:xfrm>
          <a:prstGeom prst="rect">
            <a:avLst/>
          </a:prstGeom>
          <a:solidFill>
            <a:srgbClr val="FFFFFF"/>
          </a:solidFill>
          <a:ln w="9525">
            <a:noFill/>
            <a:miter lim="800000"/>
            <a:headEnd/>
            <a:tailEnd/>
          </a:ln>
        </p:spPr>
        <p:txBody>
          <a:bodyPr/>
          <a:lstStyle/>
          <a:p>
            <a:pPr eaLnBrk="1" hangingPunct="1"/>
            <a:endParaRPr lang="en-GB" altLang="el-GR">
              <a:latin typeface="Gill Sans MT" pitchFamily="34" charset="0"/>
            </a:endParaRPr>
          </a:p>
        </p:txBody>
      </p:sp>
      <p:sp>
        <p:nvSpPr>
          <p:cNvPr id="32785" name="Text Box 17"/>
          <p:cNvSpPr txBox="1">
            <a:spLocks noChangeArrowheads="1"/>
          </p:cNvSpPr>
          <p:nvPr/>
        </p:nvSpPr>
        <p:spPr bwMode="auto">
          <a:xfrm>
            <a:off x="6448425" y="1714500"/>
            <a:ext cx="2195513" cy="1295400"/>
          </a:xfrm>
          <a:prstGeom prst="rect">
            <a:avLst/>
          </a:prstGeom>
          <a:solidFill>
            <a:srgbClr val="FFFFFF"/>
          </a:solidFill>
          <a:ln w="9525">
            <a:solidFill>
              <a:srgbClr val="000000"/>
            </a:solidFill>
            <a:miter lim="800000"/>
            <a:headEnd/>
            <a:tailEnd/>
          </a:ln>
        </p:spPr>
        <p:txBody>
          <a:bodyPr/>
          <a:lstStyle/>
          <a:p>
            <a:pPr algn="ctr" eaLnBrk="1" hangingPunct="1">
              <a:spcAft>
                <a:spcPts val="1000"/>
              </a:spcAft>
            </a:pPr>
            <a:r>
              <a:rPr lang="en-GB" altLang="el-GR" b="1">
                <a:latin typeface="Calibri" pitchFamily="34" charset="0"/>
              </a:rPr>
              <a:t>3. </a:t>
            </a:r>
            <a:r>
              <a:rPr lang="el-GR" altLang="el-GR" b="1">
                <a:latin typeface="Calibri" pitchFamily="34" charset="0"/>
              </a:rPr>
              <a:t>Ε</a:t>
            </a:r>
            <a:r>
              <a:rPr lang="en-GB" altLang="el-GR" b="1">
                <a:latin typeface="Calibri" pitchFamily="34" charset="0"/>
              </a:rPr>
              <a:t>ρώτηση</a:t>
            </a:r>
            <a:r>
              <a:rPr lang="el-GR" altLang="el-GR" b="1">
                <a:latin typeface="Calibri" pitchFamily="34" charset="0"/>
              </a:rPr>
              <a:t> πάνω στην πληροφορία</a:t>
            </a:r>
            <a:r>
              <a:rPr lang="en-GB" altLang="el-GR" b="1">
                <a:latin typeface="Calibri" pitchFamily="34" charset="0"/>
              </a:rPr>
              <a:t> </a:t>
            </a:r>
            <a:r>
              <a:rPr lang="en-GB" altLang="el-GR">
                <a:latin typeface="Calibri" pitchFamily="34" charset="0"/>
              </a:rPr>
              <a:t>(</a:t>
            </a:r>
            <a:r>
              <a:rPr lang="el-GR" altLang="el-GR">
                <a:latin typeface="Calibri" pitchFamily="34" charset="0"/>
              </a:rPr>
              <a:t>λογισμικό</a:t>
            </a:r>
            <a:r>
              <a:rPr lang="en-GB" altLang="el-GR">
                <a:latin typeface="Calibri" pitchFamily="34" charset="0"/>
              </a:rPr>
              <a:t>) </a:t>
            </a:r>
            <a:r>
              <a:rPr lang="en-GB" altLang="el-GR" b="1">
                <a:latin typeface="Calibri" pitchFamily="34" charset="0"/>
              </a:rPr>
              <a:t>&amp; </a:t>
            </a:r>
            <a:r>
              <a:rPr lang="el-GR" altLang="el-GR" b="1">
                <a:solidFill>
                  <a:srgbClr val="FF0000"/>
                </a:solidFill>
                <a:latin typeface="Calibri" pitchFamily="34" charset="0"/>
              </a:rPr>
              <a:t>Α</a:t>
            </a:r>
            <a:r>
              <a:rPr lang="en-GB" altLang="el-GR" b="1">
                <a:solidFill>
                  <a:srgbClr val="FF0000"/>
                </a:solidFill>
                <a:latin typeface="Calibri" pitchFamily="34" charset="0"/>
              </a:rPr>
              <a:t>πάντηση </a:t>
            </a:r>
            <a:r>
              <a:rPr lang="en-GB" altLang="el-GR">
                <a:solidFill>
                  <a:srgbClr val="FF0000"/>
                </a:solidFill>
                <a:latin typeface="Calibri" pitchFamily="34" charset="0"/>
              </a:rPr>
              <a:t>(</a:t>
            </a:r>
            <a:r>
              <a:rPr lang="el-GR" altLang="el-GR">
                <a:solidFill>
                  <a:srgbClr val="FF0000"/>
                </a:solidFill>
                <a:latin typeface="Calibri" pitchFamily="34" charset="0"/>
              </a:rPr>
              <a:t>μαθητής</a:t>
            </a:r>
            <a:r>
              <a:rPr lang="en-GB" altLang="el-GR">
                <a:solidFill>
                  <a:srgbClr val="FF0000"/>
                </a:solidFill>
                <a:latin typeface="Calibri" pitchFamily="34" charset="0"/>
              </a:rPr>
              <a:t>)</a:t>
            </a:r>
            <a:endParaRPr lang="en-US" altLang="el-GR">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2773"/>
                                        </p:tgtEl>
                                        <p:attrNameLst>
                                          <p:attrName>style.visibility</p:attrName>
                                        </p:attrNameLst>
                                      </p:cBhvr>
                                      <p:to>
                                        <p:strVal val="visible"/>
                                      </p:to>
                                    </p:set>
                                    <p:animEffect transition="in" filter="blinds(horizontal)">
                                      <p:cBhvr>
                                        <p:cTn id="7" dur="500"/>
                                        <p:tgtEl>
                                          <p:spTgt spid="3277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2778"/>
                                        </p:tgtEl>
                                        <p:attrNameLst>
                                          <p:attrName>style.visibility</p:attrName>
                                        </p:attrNameLst>
                                      </p:cBhvr>
                                      <p:to>
                                        <p:strVal val="visible"/>
                                      </p:to>
                                    </p:set>
                                    <p:animEffect transition="in" filter="blinds(horizontal)">
                                      <p:cBhvr>
                                        <p:cTn id="12" dur="500"/>
                                        <p:tgtEl>
                                          <p:spTgt spid="32778"/>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32774"/>
                                        </p:tgtEl>
                                        <p:attrNameLst>
                                          <p:attrName>style.visibility</p:attrName>
                                        </p:attrNameLst>
                                      </p:cBhvr>
                                      <p:to>
                                        <p:strVal val="visible"/>
                                      </p:to>
                                    </p:set>
                                    <p:animEffect transition="in" filter="blinds(horizontal)">
                                      <p:cBhvr>
                                        <p:cTn id="15" dur="500"/>
                                        <p:tgtEl>
                                          <p:spTgt spid="32774"/>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32779"/>
                                        </p:tgtEl>
                                        <p:attrNameLst>
                                          <p:attrName>style.visibility</p:attrName>
                                        </p:attrNameLst>
                                      </p:cBhvr>
                                      <p:to>
                                        <p:strVal val="visible"/>
                                      </p:to>
                                    </p:set>
                                    <p:animEffect transition="in" filter="blinds(horizontal)">
                                      <p:cBhvr>
                                        <p:cTn id="20" dur="500"/>
                                        <p:tgtEl>
                                          <p:spTgt spid="32779"/>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32785"/>
                                        </p:tgtEl>
                                        <p:attrNameLst>
                                          <p:attrName>style.visibility</p:attrName>
                                        </p:attrNameLst>
                                      </p:cBhvr>
                                      <p:to>
                                        <p:strVal val="visible"/>
                                      </p:to>
                                    </p:set>
                                    <p:animEffect transition="in" filter="blinds(horizontal)">
                                      <p:cBhvr>
                                        <p:cTn id="23" dur="500"/>
                                        <p:tgtEl>
                                          <p:spTgt spid="32785"/>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32780"/>
                                        </p:tgtEl>
                                        <p:attrNameLst>
                                          <p:attrName>style.visibility</p:attrName>
                                        </p:attrNameLst>
                                      </p:cBhvr>
                                      <p:to>
                                        <p:strVal val="visible"/>
                                      </p:to>
                                    </p:set>
                                    <p:animEffect transition="in" filter="blinds(horizontal)">
                                      <p:cBhvr>
                                        <p:cTn id="28" dur="500"/>
                                        <p:tgtEl>
                                          <p:spTgt spid="32780"/>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32777"/>
                                        </p:tgtEl>
                                        <p:attrNameLst>
                                          <p:attrName>style.visibility</p:attrName>
                                        </p:attrNameLst>
                                      </p:cBhvr>
                                      <p:to>
                                        <p:strVal val="visible"/>
                                      </p:to>
                                    </p:set>
                                    <p:animEffect transition="in" filter="blinds(horizontal)">
                                      <p:cBhvr>
                                        <p:cTn id="31" dur="500"/>
                                        <p:tgtEl>
                                          <p:spTgt spid="32777"/>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3" presetClass="entr" presetSubtype="10" fill="hold" grpId="0" nodeType="clickEffect">
                                  <p:stCondLst>
                                    <p:cond delay="0"/>
                                  </p:stCondLst>
                                  <p:childTnLst>
                                    <p:set>
                                      <p:cBhvr>
                                        <p:cTn id="35" dur="1" fill="hold">
                                          <p:stCondLst>
                                            <p:cond delay="0"/>
                                          </p:stCondLst>
                                        </p:cTn>
                                        <p:tgtEl>
                                          <p:spTgt spid="32781"/>
                                        </p:tgtEl>
                                        <p:attrNameLst>
                                          <p:attrName>style.visibility</p:attrName>
                                        </p:attrNameLst>
                                      </p:cBhvr>
                                      <p:to>
                                        <p:strVal val="visible"/>
                                      </p:to>
                                    </p:set>
                                    <p:animEffect transition="in" filter="blinds(horizontal)">
                                      <p:cBhvr>
                                        <p:cTn id="36" dur="500"/>
                                        <p:tgtEl>
                                          <p:spTgt spid="32781"/>
                                        </p:tgtEl>
                                      </p:cBhvr>
                                    </p:animEffect>
                                  </p:childTnLst>
                                </p:cTn>
                              </p:par>
                              <p:par>
                                <p:cTn id="37" presetID="3" presetClass="entr" presetSubtype="10" fill="hold" grpId="0" nodeType="withEffect">
                                  <p:stCondLst>
                                    <p:cond delay="0"/>
                                  </p:stCondLst>
                                  <p:childTnLst>
                                    <p:set>
                                      <p:cBhvr>
                                        <p:cTn id="38" dur="1" fill="hold">
                                          <p:stCondLst>
                                            <p:cond delay="0"/>
                                          </p:stCondLst>
                                        </p:cTn>
                                        <p:tgtEl>
                                          <p:spTgt spid="32776"/>
                                        </p:tgtEl>
                                        <p:attrNameLst>
                                          <p:attrName>style.visibility</p:attrName>
                                        </p:attrNameLst>
                                      </p:cBhvr>
                                      <p:to>
                                        <p:strVal val="visible"/>
                                      </p:to>
                                    </p:set>
                                    <p:animEffect transition="in" filter="blinds(horizontal)">
                                      <p:cBhvr>
                                        <p:cTn id="39" dur="500"/>
                                        <p:tgtEl>
                                          <p:spTgt spid="32776"/>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3" presetClass="entr" presetSubtype="10" fill="hold" grpId="0" nodeType="clickEffect">
                                  <p:stCondLst>
                                    <p:cond delay="0"/>
                                  </p:stCondLst>
                                  <p:childTnLst>
                                    <p:set>
                                      <p:cBhvr>
                                        <p:cTn id="43" dur="1" fill="hold">
                                          <p:stCondLst>
                                            <p:cond delay="0"/>
                                          </p:stCondLst>
                                        </p:cTn>
                                        <p:tgtEl>
                                          <p:spTgt spid="32783"/>
                                        </p:tgtEl>
                                        <p:attrNameLst>
                                          <p:attrName>style.visibility</p:attrName>
                                        </p:attrNameLst>
                                      </p:cBhvr>
                                      <p:to>
                                        <p:strVal val="visible"/>
                                      </p:to>
                                    </p:set>
                                    <p:animEffect transition="in" filter="blinds(horizontal)">
                                      <p:cBhvr>
                                        <p:cTn id="44" dur="500"/>
                                        <p:tgtEl>
                                          <p:spTgt spid="32783"/>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3" presetClass="entr" presetSubtype="10" fill="hold" nodeType="clickEffect">
                                  <p:stCondLst>
                                    <p:cond delay="0"/>
                                  </p:stCondLst>
                                  <p:childTnLst>
                                    <p:set>
                                      <p:cBhvr>
                                        <p:cTn id="48" dur="1" fill="hold">
                                          <p:stCondLst>
                                            <p:cond delay="0"/>
                                          </p:stCondLst>
                                        </p:cTn>
                                        <p:tgtEl>
                                          <p:spTgt spid="3"/>
                                        </p:tgtEl>
                                        <p:attrNameLst>
                                          <p:attrName>style.visibility</p:attrName>
                                        </p:attrNameLst>
                                      </p:cBhvr>
                                      <p:to>
                                        <p:strVal val="visible"/>
                                      </p:to>
                                    </p:set>
                                    <p:animEffect transition="in" filter="blinds(horizontal)">
                                      <p:cBhvr>
                                        <p:cTn id="49" dur="500"/>
                                        <p:tgtEl>
                                          <p:spTgt spid="3"/>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3" presetClass="entr" presetSubtype="10" fill="hold" grpId="0" nodeType="clickEffect">
                                  <p:stCondLst>
                                    <p:cond delay="0"/>
                                  </p:stCondLst>
                                  <p:childTnLst>
                                    <p:set>
                                      <p:cBhvr>
                                        <p:cTn id="53" dur="1" fill="hold">
                                          <p:stCondLst>
                                            <p:cond delay="0"/>
                                          </p:stCondLst>
                                        </p:cTn>
                                        <p:tgtEl>
                                          <p:spTgt spid="32782"/>
                                        </p:tgtEl>
                                        <p:attrNameLst>
                                          <p:attrName>style.visibility</p:attrName>
                                        </p:attrNameLst>
                                      </p:cBhvr>
                                      <p:to>
                                        <p:strVal val="visible"/>
                                      </p:to>
                                    </p:set>
                                    <p:animEffect transition="in" filter="blinds(horizontal)">
                                      <p:cBhvr>
                                        <p:cTn id="54" dur="500"/>
                                        <p:tgtEl>
                                          <p:spTgt spid="32782"/>
                                        </p:tgtEl>
                                      </p:cBhvr>
                                    </p:animEffect>
                                  </p:childTnLst>
                                </p:cTn>
                              </p:par>
                              <p:par>
                                <p:cTn id="55" presetID="3" presetClass="entr" presetSubtype="10" fill="hold" grpId="0" nodeType="withEffect">
                                  <p:stCondLst>
                                    <p:cond delay="0"/>
                                  </p:stCondLst>
                                  <p:childTnLst>
                                    <p:set>
                                      <p:cBhvr>
                                        <p:cTn id="56" dur="1" fill="hold">
                                          <p:stCondLst>
                                            <p:cond delay="0"/>
                                          </p:stCondLst>
                                        </p:cTn>
                                        <p:tgtEl>
                                          <p:spTgt spid="32775"/>
                                        </p:tgtEl>
                                        <p:attrNameLst>
                                          <p:attrName>style.visibility</p:attrName>
                                        </p:attrNameLst>
                                      </p:cBhvr>
                                      <p:to>
                                        <p:strVal val="visible"/>
                                      </p:to>
                                    </p:set>
                                    <p:animEffect transition="in" filter="blinds(horizontal)">
                                      <p:cBhvr>
                                        <p:cTn id="57" dur="500"/>
                                        <p:tgtEl>
                                          <p:spTgt spid="327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3" grpId="0" animBg="1"/>
      <p:bldP spid="32774" grpId="0" animBg="1"/>
      <p:bldP spid="32775" grpId="0" animBg="1"/>
      <p:bldP spid="32776" grpId="0" animBg="1"/>
      <p:bldP spid="32777" grpId="0" animBg="1"/>
      <p:bldP spid="32778" grpId="0" animBg="1"/>
      <p:bldP spid="32779" grpId="0" animBg="1"/>
      <p:bldP spid="32780" grpId="0" animBg="1"/>
      <p:bldP spid="32781" grpId="0" animBg="1"/>
      <p:bldP spid="32782" grpId="0" animBg="1"/>
      <p:bldP spid="32783" grpId="0" animBg="1"/>
      <p:bldP spid="3278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l-GR" dirty="0" smtClean="0"/>
              <a:t>Μορφές και τρόποι χρήσης συμπεριφοριστικών λογισμικών</a:t>
            </a:r>
            <a:endParaRPr lang="en-GB" dirty="0"/>
          </a:p>
        </p:txBody>
      </p:sp>
      <p:sp>
        <p:nvSpPr>
          <p:cNvPr id="32771" name="Content Placeholder 2"/>
          <p:cNvSpPr>
            <a:spLocks noGrp="1"/>
          </p:cNvSpPr>
          <p:nvPr>
            <p:ph idx="1"/>
          </p:nvPr>
        </p:nvSpPr>
        <p:spPr>
          <a:xfrm>
            <a:off x="611560" y="1700808"/>
            <a:ext cx="7675562" cy="4391025"/>
          </a:xfrm>
        </p:spPr>
        <p:txBody>
          <a:bodyPr/>
          <a:lstStyle/>
          <a:p>
            <a:r>
              <a:rPr lang="el-GR" altLang="el-GR" sz="2400" dirty="0" smtClean="0"/>
              <a:t>Τα συμπεριφοριστικά λογισμικά χρησιμοποιούνται </a:t>
            </a:r>
          </a:p>
          <a:p>
            <a:pPr lvl="1"/>
            <a:r>
              <a:rPr lang="el-GR" altLang="el-GR" sz="2400" dirty="0" smtClean="0"/>
              <a:t>για παροχή εποπτικής διδασκαλίας</a:t>
            </a:r>
          </a:p>
          <a:p>
            <a:pPr lvl="1"/>
            <a:r>
              <a:rPr lang="el-GR" altLang="el-GR" sz="2400" dirty="0" smtClean="0"/>
              <a:t>Σε ειδικές περιπτώσεις κατάρτισης στη χρήση συστημάτων ή εργαλείων</a:t>
            </a:r>
          </a:p>
          <a:p>
            <a:pPr lvl="1"/>
            <a:r>
              <a:rPr lang="el-GR" altLang="el-GR" sz="2400" dirty="0" smtClean="0"/>
              <a:t>για εμπέδωση χαμηλού επιπέδου γνώσεων και δεξιοτήτων</a:t>
            </a:r>
          </a:p>
          <a:p>
            <a:pPr lvl="1"/>
            <a:r>
              <a:rPr lang="el-GR" altLang="el-GR" sz="2400" dirty="0" smtClean="0"/>
              <a:t>για αξιολόγηση και προσωπική εργασία των μαθητών</a:t>
            </a:r>
          </a:p>
          <a:p>
            <a:pPr lvl="1"/>
            <a:r>
              <a:rPr lang="el-GR" altLang="el-GR" sz="2400" dirty="0" smtClean="0"/>
              <a:t>στην προσχολική και την πρώτη σχολική ηλικία</a:t>
            </a:r>
          </a:p>
          <a:p>
            <a:pPr lvl="1"/>
            <a:r>
              <a:rPr lang="el-GR" altLang="el-GR" sz="2400" dirty="0" smtClean="0"/>
              <a:t>στην ειδική αγωγή  </a:t>
            </a:r>
            <a:endParaRPr lang="en-GB" altLang="el-GR" sz="2400" dirty="0" smtClean="0"/>
          </a:p>
          <a:p>
            <a:endParaRPr lang="en-GB" altLang="el-GR" sz="3600" dirty="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4438" y="214313"/>
            <a:ext cx="7499350" cy="1143000"/>
          </a:xfrm>
        </p:spPr>
        <p:txBody>
          <a:bodyPr/>
          <a:lstStyle/>
          <a:p>
            <a:pPr algn="ctr">
              <a:defRPr/>
            </a:pPr>
            <a:r>
              <a:rPr lang="el-GR" sz="4000" b="1" dirty="0" smtClean="0"/>
              <a:t>Γνωστικές Θεωρίες</a:t>
            </a:r>
            <a:endParaRPr lang="en-GB" b="1" dirty="0"/>
          </a:p>
        </p:txBody>
      </p:sp>
      <p:sp>
        <p:nvSpPr>
          <p:cNvPr id="34819" name="Content Placeholder 2"/>
          <p:cNvSpPr>
            <a:spLocks noGrp="1"/>
          </p:cNvSpPr>
          <p:nvPr>
            <p:ph idx="1"/>
          </p:nvPr>
        </p:nvSpPr>
        <p:spPr>
          <a:xfrm>
            <a:off x="1403350" y="1484313"/>
            <a:ext cx="7531100" cy="4602162"/>
          </a:xfrm>
        </p:spPr>
        <p:txBody>
          <a:bodyPr/>
          <a:lstStyle/>
          <a:p>
            <a:pPr>
              <a:lnSpc>
                <a:spcPct val="80000"/>
              </a:lnSpc>
              <a:spcBef>
                <a:spcPts val="1200"/>
              </a:spcBef>
              <a:spcAft>
                <a:spcPts val="300"/>
              </a:spcAft>
            </a:pPr>
            <a:r>
              <a:rPr lang="el-GR" altLang="el-GR" sz="3600" smtClean="0"/>
              <a:t>Γνωστικές Θεωρίες </a:t>
            </a:r>
          </a:p>
          <a:p>
            <a:pPr lvl="1">
              <a:lnSpc>
                <a:spcPct val="80000"/>
              </a:lnSpc>
              <a:spcBef>
                <a:spcPts val="1200"/>
              </a:spcBef>
              <a:spcAft>
                <a:spcPts val="300"/>
              </a:spcAft>
            </a:pPr>
            <a:r>
              <a:rPr lang="el-GR" altLang="el-GR" sz="3200" smtClean="0"/>
              <a:t>Γνωστική Επιστήμη </a:t>
            </a:r>
          </a:p>
          <a:p>
            <a:pPr lvl="1">
              <a:lnSpc>
                <a:spcPct val="80000"/>
              </a:lnSpc>
              <a:spcBef>
                <a:spcPts val="1200"/>
              </a:spcBef>
              <a:spcAft>
                <a:spcPts val="300"/>
              </a:spcAft>
            </a:pPr>
            <a:r>
              <a:rPr lang="el-GR" altLang="el-GR" sz="3200" smtClean="0"/>
              <a:t>Εποικοδομισμός</a:t>
            </a:r>
            <a:endParaRPr lang="en-US" altLang="el-GR" sz="3200" smtClean="0"/>
          </a:p>
          <a:p>
            <a:pPr lvl="1">
              <a:lnSpc>
                <a:spcPct val="80000"/>
              </a:lnSpc>
              <a:spcBef>
                <a:spcPts val="1200"/>
              </a:spcBef>
              <a:spcAft>
                <a:spcPts val="300"/>
              </a:spcAft>
            </a:pPr>
            <a:r>
              <a:rPr lang="el-GR" altLang="el-GR" sz="3200" smtClean="0"/>
              <a:t>Κοινωνικός Εποικοδομισμός </a:t>
            </a:r>
          </a:p>
          <a:p>
            <a:endParaRPr lang="el-GR" altLang="el-GR" sz="3600" smtClean="0"/>
          </a:p>
          <a:p>
            <a:endParaRPr lang="el-GR" altLang="el-GR" sz="3600" smtClean="0"/>
          </a:p>
          <a:p>
            <a:pPr lvl="1"/>
            <a:endParaRPr lang="en-GB" altLang="el-GR" sz="3600" smtClean="0"/>
          </a:p>
          <a:p>
            <a:endParaRPr lang="en-GB" altLang="el-GR" sz="400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4438" y="214313"/>
            <a:ext cx="7499350" cy="1143000"/>
          </a:xfrm>
        </p:spPr>
        <p:txBody>
          <a:bodyPr/>
          <a:lstStyle/>
          <a:p>
            <a:pPr algn="ctr">
              <a:defRPr/>
            </a:pPr>
            <a:r>
              <a:rPr lang="el-GR" sz="4000" b="1" dirty="0" smtClean="0"/>
              <a:t>Γνωστική Επιστήμη</a:t>
            </a:r>
            <a:endParaRPr lang="en-GB" b="1" dirty="0"/>
          </a:p>
        </p:txBody>
      </p:sp>
      <p:sp>
        <p:nvSpPr>
          <p:cNvPr id="36867" name="Content Placeholder 2"/>
          <p:cNvSpPr>
            <a:spLocks noGrp="1"/>
          </p:cNvSpPr>
          <p:nvPr>
            <p:ph idx="1"/>
          </p:nvPr>
        </p:nvSpPr>
        <p:spPr>
          <a:xfrm>
            <a:off x="1042988" y="1285875"/>
            <a:ext cx="7891462" cy="4800600"/>
          </a:xfrm>
        </p:spPr>
        <p:txBody>
          <a:bodyPr>
            <a:normAutofit lnSpcReduction="10000"/>
          </a:bodyPr>
          <a:lstStyle/>
          <a:p>
            <a:r>
              <a:rPr lang="el-GR" altLang="el-GR" smtClean="0"/>
              <a:t>Γνωστική Ψυχολογία:</a:t>
            </a:r>
          </a:p>
          <a:p>
            <a:pPr lvl="1"/>
            <a:r>
              <a:rPr lang="el-GR" altLang="el-GR" smtClean="0"/>
              <a:t>Ο νους είναι ένα σύστημα που οικοδομεί και χειρίζεται σύμβολα (αναπαραστάσεις).  </a:t>
            </a:r>
          </a:p>
          <a:p>
            <a:pPr lvl="1"/>
            <a:r>
              <a:rPr lang="el-GR" altLang="el-GR" sz="2400" smtClean="0"/>
              <a:t>Το γνωστικό σύστημα αποτελείται από έννοιες, οι οποίες είναι οργανωμένες σε ευρύτερες εννοιολογικές δομές </a:t>
            </a:r>
            <a:endParaRPr lang="en-GB" altLang="el-GR" sz="2400" smtClean="0"/>
          </a:p>
          <a:p>
            <a:r>
              <a:rPr lang="el-GR" altLang="el-GR" sz="2800" b="1" smtClean="0"/>
              <a:t>Μάθηση</a:t>
            </a:r>
            <a:r>
              <a:rPr lang="el-GR" altLang="el-GR" sz="2800" smtClean="0"/>
              <a:t>: </a:t>
            </a:r>
            <a:r>
              <a:rPr lang="el-GR" altLang="el-GR" sz="2800" u="sng" smtClean="0"/>
              <a:t>τροποποίηση των γνώσεων </a:t>
            </a:r>
          </a:p>
          <a:p>
            <a:pPr lvl="1"/>
            <a:r>
              <a:rPr lang="el-GR" altLang="el-GR" sz="2400" smtClean="0"/>
              <a:t>Συνεπώς η μάθηση εξαρτάται άμεσα από τις προϋπάρχουσες γνώσεις</a:t>
            </a:r>
          </a:p>
          <a:p>
            <a:r>
              <a:rPr lang="el-GR" altLang="el-GR" sz="2800" smtClean="0"/>
              <a:t>Η μάθηση είναι ενεργή ατομική διαδικασία οικοδόμησης νοήματος μέσω εμπειριών</a:t>
            </a:r>
          </a:p>
          <a:p>
            <a:endParaRPr lang="el-GR" altLang="el-GR" sz="2800" smtClean="0"/>
          </a:p>
          <a:p>
            <a:endParaRPr lang="el-GR" altLang="el-GR" sz="2800" smtClean="0"/>
          </a:p>
          <a:p>
            <a:pPr lvl="1"/>
            <a:endParaRPr lang="en-GB" altLang="el-GR" smtClean="0"/>
          </a:p>
          <a:p>
            <a:endParaRPr lang="en-GB" altLang="el-GR"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l-GR" sz="4400" b="1" dirty="0" smtClean="0"/>
              <a:t>Γνωστική Επιστήμη</a:t>
            </a:r>
            <a:br>
              <a:rPr lang="el-GR" sz="4400" b="1" dirty="0" smtClean="0"/>
            </a:br>
            <a:r>
              <a:rPr lang="el-GR" dirty="0" smtClean="0"/>
              <a:t>Μυαλό = Υπολογιστής ;</a:t>
            </a:r>
            <a:endParaRPr lang="en-GB" dirty="0"/>
          </a:p>
        </p:txBody>
      </p:sp>
      <p:sp>
        <p:nvSpPr>
          <p:cNvPr id="38918" name="TextBox 7"/>
          <p:cNvSpPr txBox="1">
            <a:spLocks noChangeArrowheads="1"/>
          </p:cNvSpPr>
          <p:nvPr/>
        </p:nvSpPr>
        <p:spPr bwMode="auto">
          <a:xfrm>
            <a:off x="571500" y="3714750"/>
            <a:ext cx="3986213" cy="708025"/>
          </a:xfrm>
          <a:prstGeom prst="rect">
            <a:avLst/>
          </a:prstGeom>
          <a:noFill/>
          <a:ln w="9525">
            <a:noFill/>
            <a:miter lim="800000"/>
            <a:headEnd/>
            <a:tailEnd/>
          </a:ln>
        </p:spPr>
        <p:txBody>
          <a:bodyPr>
            <a:spAutoFit/>
          </a:bodyPr>
          <a:lstStyle/>
          <a:p>
            <a:pPr eaLnBrk="1" hangingPunct="1"/>
            <a:r>
              <a:rPr lang="el-GR" altLang="el-GR" sz="2000" b="1"/>
              <a:t>Μοντέλο ανθρώπινης σκέψης</a:t>
            </a:r>
          </a:p>
          <a:p>
            <a:pPr eaLnBrk="1" hangingPunct="1"/>
            <a:endParaRPr lang="en-GB" altLang="el-GR" sz="2000"/>
          </a:p>
        </p:txBody>
      </p:sp>
      <p:sp>
        <p:nvSpPr>
          <p:cNvPr id="38919" name="TextBox 8"/>
          <p:cNvSpPr txBox="1">
            <a:spLocks noChangeArrowheads="1"/>
          </p:cNvSpPr>
          <p:nvPr/>
        </p:nvSpPr>
        <p:spPr bwMode="auto">
          <a:xfrm>
            <a:off x="5500688" y="3714750"/>
            <a:ext cx="3429000" cy="708025"/>
          </a:xfrm>
          <a:prstGeom prst="rect">
            <a:avLst/>
          </a:prstGeom>
          <a:noFill/>
          <a:ln w="9525">
            <a:noFill/>
            <a:miter lim="800000"/>
            <a:headEnd/>
            <a:tailEnd/>
          </a:ln>
        </p:spPr>
        <p:txBody>
          <a:bodyPr>
            <a:spAutoFit/>
          </a:bodyPr>
          <a:lstStyle/>
          <a:p>
            <a:pPr eaLnBrk="1" hangingPunct="1"/>
            <a:r>
              <a:rPr lang="el-GR" altLang="el-GR" sz="2000" b="1" dirty="0"/>
              <a:t>Μοντέλο υπολογιστή</a:t>
            </a:r>
          </a:p>
          <a:p>
            <a:pPr eaLnBrk="1" hangingPunct="1"/>
            <a:endParaRPr lang="en-GB" altLang="el-GR" sz="2000" dirty="0"/>
          </a:p>
        </p:txBody>
      </p:sp>
      <p:sp>
        <p:nvSpPr>
          <p:cNvPr id="10" name="Equal 9"/>
          <p:cNvSpPr/>
          <p:nvPr/>
        </p:nvSpPr>
        <p:spPr>
          <a:xfrm>
            <a:off x="4643438" y="3714750"/>
            <a:ext cx="642937" cy="428625"/>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solidFill>
                <a:schemeClr val="tx1"/>
              </a:solidFill>
            </a:endParaRPr>
          </a:p>
        </p:txBody>
      </p:sp>
      <p:sp>
        <p:nvSpPr>
          <p:cNvPr id="38921" name="TextBox 10"/>
          <p:cNvSpPr txBox="1">
            <a:spLocks noChangeArrowheads="1"/>
          </p:cNvSpPr>
          <p:nvPr/>
        </p:nvSpPr>
        <p:spPr bwMode="auto">
          <a:xfrm>
            <a:off x="714375" y="4214813"/>
            <a:ext cx="1428750" cy="615950"/>
          </a:xfrm>
          <a:prstGeom prst="rect">
            <a:avLst/>
          </a:prstGeom>
          <a:noFill/>
          <a:ln w="9525">
            <a:noFill/>
            <a:miter lim="800000"/>
            <a:headEnd/>
            <a:tailEnd/>
          </a:ln>
        </p:spPr>
        <p:txBody>
          <a:bodyPr>
            <a:spAutoFit/>
          </a:bodyPr>
          <a:lstStyle/>
          <a:p>
            <a:pPr eaLnBrk="1" hangingPunct="1"/>
            <a:r>
              <a:rPr lang="el-GR" altLang="el-GR" b="1" dirty="0"/>
              <a:t>Αισθήσεις</a:t>
            </a:r>
            <a:endParaRPr lang="el-GR" altLang="el-GR" sz="1600" b="1" dirty="0"/>
          </a:p>
          <a:p>
            <a:pPr eaLnBrk="1" hangingPunct="1"/>
            <a:endParaRPr lang="en-GB" altLang="el-GR" sz="1600" dirty="0"/>
          </a:p>
        </p:txBody>
      </p:sp>
      <p:sp>
        <p:nvSpPr>
          <p:cNvPr id="38922" name="TextBox 11"/>
          <p:cNvSpPr txBox="1">
            <a:spLocks noChangeArrowheads="1"/>
          </p:cNvSpPr>
          <p:nvPr/>
        </p:nvSpPr>
        <p:spPr bwMode="auto">
          <a:xfrm>
            <a:off x="1285875" y="4929188"/>
            <a:ext cx="2143125" cy="923925"/>
          </a:xfrm>
          <a:prstGeom prst="rect">
            <a:avLst/>
          </a:prstGeom>
          <a:noFill/>
          <a:ln w="9525">
            <a:noFill/>
            <a:miter lim="800000"/>
            <a:headEnd/>
            <a:tailEnd/>
          </a:ln>
        </p:spPr>
        <p:txBody>
          <a:bodyPr>
            <a:spAutoFit/>
          </a:bodyPr>
          <a:lstStyle/>
          <a:p>
            <a:pPr algn="ctr" eaLnBrk="1" hangingPunct="1"/>
            <a:r>
              <a:rPr lang="el-GR" altLang="el-GR" b="1"/>
              <a:t>Βραχυπρόθεσμη μνήμη</a:t>
            </a:r>
          </a:p>
          <a:p>
            <a:pPr algn="ctr" eaLnBrk="1" hangingPunct="1"/>
            <a:endParaRPr lang="en-GB" altLang="el-GR"/>
          </a:p>
        </p:txBody>
      </p:sp>
      <p:sp>
        <p:nvSpPr>
          <p:cNvPr id="38923" name="TextBox 12"/>
          <p:cNvSpPr txBox="1">
            <a:spLocks noChangeArrowheads="1"/>
          </p:cNvSpPr>
          <p:nvPr/>
        </p:nvSpPr>
        <p:spPr bwMode="auto">
          <a:xfrm>
            <a:off x="2357438" y="5715000"/>
            <a:ext cx="2214562" cy="923925"/>
          </a:xfrm>
          <a:prstGeom prst="rect">
            <a:avLst/>
          </a:prstGeom>
          <a:noFill/>
          <a:ln w="9525">
            <a:noFill/>
            <a:miter lim="800000"/>
            <a:headEnd/>
            <a:tailEnd/>
          </a:ln>
        </p:spPr>
        <p:txBody>
          <a:bodyPr>
            <a:spAutoFit/>
          </a:bodyPr>
          <a:lstStyle/>
          <a:p>
            <a:pPr algn="ctr" eaLnBrk="1" hangingPunct="1"/>
            <a:r>
              <a:rPr lang="el-GR" altLang="el-GR" b="1"/>
              <a:t>Μακροπρόθεσμη μνήμη</a:t>
            </a:r>
          </a:p>
          <a:p>
            <a:pPr algn="ctr" eaLnBrk="1" hangingPunct="1"/>
            <a:endParaRPr lang="en-GB" altLang="el-GR"/>
          </a:p>
        </p:txBody>
      </p:sp>
      <p:sp>
        <p:nvSpPr>
          <p:cNvPr id="38925" name="TextBox 14"/>
          <p:cNvSpPr txBox="1">
            <a:spLocks noChangeArrowheads="1"/>
          </p:cNvSpPr>
          <p:nvPr/>
        </p:nvSpPr>
        <p:spPr bwMode="auto">
          <a:xfrm>
            <a:off x="5292080" y="4293096"/>
            <a:ext cx="2143125" cy="615950"/>
          </a:xfrm>
          <a:prstGeom prst="rect">
            <a:avLst/>
          </a:prstGeom>
          <a:noFill/>
          <a:ln w="9525">
            <a:noFill/>
            <a:miter lim="800000"/>
            <a:headEnd/>
            <a:tailEnd/>
          </a:ln>
        </p:spPr>
        <p:txBody>
          <a:bodyPr>
            <a:spAutoFit/>
          </a:bodyPr>
          <a:lstStyle/>
          <a:p>
            <a:pPr eaLnBrk="1" hangingPunct="1"/>
            <a:r>
              <a:rPr lang="el-GR" altLang="el-GR" b="1" dirty="0"/>
              <a:t>Μονάδες εισόδου</a:t>
            </a:r>
            <a:endParaRPr lang="el-GR" altLang="el-GR" sz="1600" b="1" dirty="0"/>
          </a:p>
          <a:p>
            <a:pPr eaLnBrk="1" hangingPunct="1"/>
            <a:endParaRPr lang="en-GB" altLang="el-GR" sz="1600" dirty="0"/>
          </a:p>
        </p:txBody>
      </p:sp>
      <p:sp>
        <p:nvSpPr>
          <p:cNvPr id="16" name="Left-Right Arrow 15"/>
          <p:cNvSpPr/>
          <p:nvPr/>
        </p:nvSpPr>
        <p:spPr>
          <a:xfrm flipV="1">
            <a:off x="2357438" y="4475163"/>
            <a:ext cx="2571750" cy="46037"/>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38927" name="TextBox 16"/>
          <p:cNvSpPr txBox="1">
            <a:spLocks noChangeArrowheads="1"/>
          </p:cNvSpPr>
          <p:nvPr/>
        </p:nvSpPr>
        <p:spPr bwMode="auto">
          <a:xfrm>
            <a:off x="5508104" y="4797152"/>
            <a:ext cx="2143125" cy="892175"/>
          </a:xfrm>
          <a:prstGeom prst="rect">
            <a:avLst/>
          </a:prstGeom>
          <a:noFill/>
          <a:ln w="9525">
            <a:noFill/>
            <a:miter lim="800000"/>
            <a:headEnd/>
            <a:tailEnd/>
          </a:ln>
        </p:spPr>
        <p:txBody>
          <a:bodyPr>
            <a:spAutoFit/>
          </a:bodyPr>
          <a:lstStyle/>
          <a:p>
            <a:pPr algn="ctr" eaLnBrk="1" hangingPunct="1"/>
            <a:r>
              <a:rPr lang="el-GR" altLang="el-GR" b="1" dirty="0"/>
              <a:t>Κεντρική μονάδα επεξεργασίας</a:t>
            </a:r>
            <a:endParaRPr lang="el-GR" altLang="el-GR" sz="1600" b="1" dirty="0"/>
          </a:p>
          <a:p>
            <a:pPr algn="ctr" eaLnBrk="1" hangingPunct="1"/>
            <a:endParaRPr lang="en-GB" altLang="el-GR" sz="1600" dirty="0"/>
          </a:p>
        </p:txBody>
      </p:sp>
      <p:sp>
        <p:nvSpPr>
          <p:cNvPr id="38929" name="TextBox 18"/>
          <p:cNvSpPr txBox="1">
            <a:spLocks noChangeArrowheads="1"/>
          </p:cNvSpPr>
          <p:nvPr/>
        </p:nvSpPr>
        <p:spPr bwMode="auto">
          <a:xfrm>
            <a:off x="5868144" y="5661248"/>
            <a:ext cx="2143125" cy="615950"/>
          </a:xfrm>
          <a:prstGeom prst="rect">
            <a:avLst/>
          </a:prstGeom>
          <a:noFill/>
          <a:ln w="9525">
            <a:noFill/>
            <a:miter lim="800000"/>
            <a:headEnd/>
            <a:tailEnd/>
          </a:ln>
        </p:spPr>
        <p:txBody>
          <a:bodyPr>
            <a:spAutoFit/>
          </a:bodyPr>
          <a:lstStyle/>
          <a:p>
            <a:pPr algn="ctr" eaLnBrk="1" hangingPunct="1"/>
            <a:r>
              <a:rPr lang="el-GR" altLang="el-GR" b="1" dirty="0"/>
              <a:t>Σκληρός δίσκος</a:t>
            </a:r>
            <a:endParaRPr lang="el-GR" altLang="el-GR" sz="1600" b="1" dirty="0"/>
          </a:p>
          <a:p>
            <a:pPr algn="ctr" eaLnBrk="1" hangingPunct="1"/>
            <a:endParaRPr lang="en-GB" altLang="el-GR" sz="1600" dirty="0"/>
          </a:p>
        </p:txBody>
      </p:sp>
      <p:sp>
        <p:nvSpPr>
          <p:cNvPr id="20" name="Left-Right Arrow 19"/>
          <p:cNvSpPr/>
          <p:nvPr/>
        </p:nvSpPr>
        <p:spPr>
          <a:xfrm>
            <a:off x="3500438" y="5214938"/>
            <a:ext cx="1581150" cy="46037"/>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24" name="Left-Right Arrow 23"/>
          <p:cNvSpPr/>
          <p:nvPr/>
        </p:nvSpPr>
        <p:spPr>
          <a:xfrm>
            <a:off x="4572000" y="6072188"/>
            <a:ext cx="1152525" cy="46037"/>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38933" name="Rectangle 22"/>
          <p:cNvSpPr>
            <a:spLocks noChangeArrowheads="1"/>
          </p:cNvSpPr>
          <p:nvPr/>
        </p:nvSpPr>
        <p:spPr bwMode="auto">
          <a:xfrm>
            <a:off x="971600" y="2132856"/>
            <a:ext cx="7500937" cy="954087"/>
          </a:xfrm>
          <a:prstGeom prst="rect">
            <a:avLst/>
          </a:prstGeom>
          <a:noFill/>
          <a:ln w="9525">
            <a:noFill/>
            <a:miter lim="800000"/>
            <a:headEnd/>
            <a:tailEnd/>
          </a:ln>
        </p:spPr>
        <p:txBody>
          <a:bodyPr>
            <a:spAutoFit/>
          </a:bodyPr>
          <a:lstStyle/>
          <a:p>
            <a:pPr algn="ctr" eaLnBrk="1" hangingPunct="1"/>
            <a:r>
              <a:rPr lang="el-GR" altLang="el-GR" sz="2800" dirty="0"/>
              <a:t>Βασικό μοντέλο της ΓΕ: Θεωρία επεξεργασίας της πληροφορίας (</a:t>
            </a:r>
            <a:r>
              <a:rPr lang="en-GB" altLang="el-GR" sz="2800" dirty="0"/>
              <a:t>Information processing</a:t>
            </a:r>
            <a:r>
              <a:rPr lang="el-GR" altLang="el-GR" sz="2800" dirty="0"/>
              <a:t>)</a:t>
            </a:r>
            <a:endParaRPr lang="en-GB" altLang="el-GR" sz="28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4438" y="274638"/>
            <a:ext cx="7720012" cy="1143000"/>
          </a:xfrm>
        </p:spPr>
        <p:txBody>
          <a:bodyPr>
            <a:normAutofit fontScale="90000"/>
          </a:bodyPr>
          <a:lstStyle/>
          <a:p>
            <a:pPr>
              <a:defRPr/>
            </a:pPr>
            <a:r>
              <a:rPr lang="el-GR" b="1" dirty="0" smtClean="0">
                <a:effectLst/>
              </a:rPr>
              <a:t>Το γνωστικό σύστημα ως σύστημα επεξεργασίας της πληροφορίας</a:t>
            </a:r>
            <a:endParaRPr lang="en-GB" b="1" dirty="0">
              <a:effectLst/>
            </a:endParaRPr>
          </a:p>
        </p:txBody>
      </p:sp>
      <p:pic>
        <p:nvPicPr>
          <p:cNvPr id="40964" name="Picture 2" descr="nformation%20Processing%20System"/>
          <p:cNvPicPr>
            <a:picLocks noChangeAspect="1" noChangeArrowheads="1"/>
          </p:cNvPicPr>
          <p:nvPr/>
        </p:nvPicPr>
        <p:blipFill>
          <a:blip r:embed="rId3" cstate="print"/>
          <a:srcRect/>
          <a:stretch>
            <a:fillRect/>
          </a:stretch>
        </p:blipFill>
        <p:spPr bwMode="auto">
          <a:xfrm>
            <a:off x="3286125" y="1643063"/>
            <a:ext cx="5857875" cy="4786312"/>
          </a:xfrm>
          <a:prstGeom prst="rect">
            <a:avLst/>
          </a:prstGeom>
          <a:noFill/>
          <a:ln w="9525">
            <a:noFill/>
            <a:miter lim="800000"/>
            <a:headEnd/>
            <a:tailEnd/>
          </a:ln>
        </p:spPr>
      </p:pic>
      <p:sp>
        <p:nvSpPr>
          <p:cNvPr id="40965" name="TextBox 6"/>
          <p:cNvSpPr txBox="1">
            <a:spLocks noChangeArrowheads="1"/>
          </p:cNvSpPr>
          <p:nvPr/>
        </p:nvSpPr>
        <p:spPr bwMode="auto">
          <a:xfrm>
            <a:off x="1143000" y="3751263"/>
            <a:ext cx="3429000" cy="3046412"/>
          </a:xfrm>
          <a:prstGeom prst="rect">
            <a:avLst/>
          </a:prstGeom>
          <a:noFill/>
          <a:ln w="9525">
            <a:noFill/>
            <a:miter lim="800000"/>
            <a:headEnd/>
            <a:tailEnd/>
          </a:ln>
        </p:spPr>
        <p:txBody>
          <a:bodyPr>
            <a:spAutoFit/>
          </a:bodyPr>
          <a:lstStyle/>
          <a:p>
            <a:pPr eaLnBrk="1" hangingPunct="1"/>
            <a:r>
              <a:rPr lang="el-GR" altLang="el-GR" sz="2400"/>
              <a:t>Το </a:t>
            </a:r>
            <a:r>
              <a:rPr lang="el-GR" altLang="el-GR" sz="2400">
                <a:solidFill>
                  <a:srgbClr val="FF0000"/>
                </a:solidFill>
              </a:rPr>
              <a:t>γνωστικό σύστημα </a:t>
            </a:r>
            <a:r>
              <a:rPr lang="el-GR" altLang="el-GR" sz="2400"/>
              <a:t>(ο ανθρώπινος νους) δημιουργεί </a:t>
            </a:r>
            <a:r>
              <a:rPr lang="el-GR" altLang="el-GR" sz="2400" i="1"/>
              <a:t>αναπαραστάσεις</a:t>
            </a:r>
            <a:r>
              <a:rPr lang="el-GR" altLang="el-GR" sz="2400"/>
              <a:t> της </a:t>
            </a:r>
            <a:r>
              <a:rPr lang="el-GR" altLang="el-GR" sz="2400" i="1"/>
              <a:t>πληροφοριακής ροής</a:t>
            </a:r>
            <a:r>
              <a:rPr lang="el-GR" altLang="el-GR" sz="2400"/>
              <a:t> και κάνει την </a:t>
            </a:r>
            <a:r>
              <a:rPr lang="el-GR" altLang="el-GR" sz="2400" i="1"/>
              <a:t>επεξεργασία</a:t>
            </a:r>
            <a:r>
              <a:rPr lang="el-GR" altLang="el-GR" sz="2400"/>
              <a:t> της. </a:t>
            </a:r>
          </a:p>
          <a:p>
            <a:pPr eaLnBrk="1" hangingPunct="1"/>
            <a:endParaRPr lang="en-GB" altLang="el-GR" sz="2400"/>
          </a:p>
        </p:txBody>
      </p:sp>
      <p:sp>
        <p:nvSpPr>
          <p:cNvPr id="3" name="Ορθογώνιο 2"/>
          <p:cNvSpPr/>
          <p:nvPr/>
        </p:nvSpPr>
        <p:spPr>
          <a:xfrm>
            <a:off x="251520" y="1556792"/>
            <a:ext cx="4572000" cy="276999"/>
          </a:xfrm>
          <a:prstGeom prst="rect">
            <a:avLst/>
          </a:prstGeom>
        </p:spPr>
        <p:txBody>
          <a:bodyPr>
            <a:spAutoFit/>
          </a:bodyPr>
          <a:lstStyle/>
          <a:p>
            <a:r>
              <a:rPr lang="el-GR" sz="1200" dirty="0"/>
              <a:t>https://openclipart.org/detail/193152/brain-activity-metacognition</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5875" y="212725"/>
            <a:ext cx="7648575" cy="1143000"/>
          </a:xfrm>
        </p:spPr>
        <p:txBody>
          <a:bodyPr>
            <a:normAutofit fontScale="90000"/>
          </a:bodyPr>
          <a:lstStyle/>
          <a:p>
            <a:pPr>
              <a:defRPr/>
            </a:pPr>
            <a:r>
              <a:rPr lang="el-GR" sz="4400" b="1" dirty="0" smtClean="0"/>
              <a:t>Δύο κατηγορίες γνώσεων (επεξεργασία της πληροφορίας)</a:t>
            </a:r>
            <a:endParaRPr lang="en-GB" dirty="0"/>
          </a:p>
        </p:txBody>
      </p:sp>
      <p:sp>
        <p:nvSpPr>
          <p:cNvPr id="43013" name="TextBox 6"/>
          <p:cNvSpPr txBox="1">
            <a:spLocks noChangeArrowheads="1"/>
          </p:cNvSpPr>
          <p:nvPr/>
        </p:nvSpPr>
        <p:spPr bwMode="auto">
          <a:xfrm>
            <a:off x="968375" y="1649413"/>
            <a:ext cx="3786188" cy="4894262"/>
          </a:xfrm>
          <a:prstGeom prst="rect">
            <a:avLst/>
          </a:prstGeom>
          <a:noFill/>
          <a:ln w="9525">
            <a:noFill/>
            <a:miter lim="800000"/>
            <a:headEnd/>
            <a:tailEnd/>
          </a:ln>
        </p:spPr>
        <p:txBody>
          <a:bodyPr>
            <a:spAutoFit/>
          </a:bodyPr>
          <a:lstStyle/>
          <a:p>
            <a:pPr eaLnBrk="1" hangingPunct="1"/>
            <a:r>
              <a:rPr lang="el-GR" altLang="el-GR" sz="2400" i="1" dirty="0">
                <a:solidFill>
                  <a:srgbClr val="FF0000"/>
                </a:solidFill>
              </a:rPr>
              <a:t>Δηλωτικές γνώσεις: </a:t>
            </a:r>
            <a:r>
              <a:rPr lang="el-GR" altLang="el-GR" sz="2400" dirty="0"/>
              <a:t>αφορούν το περιεχόμενο</a:t>
            </a:r>
          </a:p>
          <a:p>
            <a:pPr eaLnBrk="1" hangingPunct="1"/>
            <a:r>
              <a:rPr lang="el-GR" altLang="el-GR" sz="2400" dirty="0"/>
              <a:t>Συνίστανται από </a:t>
            </a:r>
            <a:r>
              <a:rPr lang="el-GR" altLang="el-GR" sz="2400" dirty="0">
                <a:solidFill>
                  <a:srgbClr val="FF0000"/>
                </a:solidFill>
              </a:rPr>
              <a:t>γεγονότα</a:t>
            </a:r>
            <a:r>
              <a:rPr lang="el-GR" altLang="el-GR" sz="2400" dirty="0"/>
              <a:t> και </a:t>
            </a:r>
            <a:r>
              <a:rPr lang="el-GR" altLang="el-GR" sz="2400" dirty="0">
                <a:solidFill>
                  <a:srgbClr val="FF0000"/>
                </a:solidFill>
              </a:rPr>
              <a:t>ορισμούς</a:t>
            </a:r>
            <a:r>
              <a:rPr lang="el-GR" altLang="el-GR" sz="2400" dirty="0"/>
              <a:t> που ξέρουμε ή </a:t>
            </a:r>
            <a:r>
              <a:rPr lang="el-GR" altLang="el-GR" sz="2400" dirty="0">
                <a:solidFill>
                  <a:srgbClr val="FF0000"/>
                </a:solidFill>
              </a:rPr>
              <a:t>επεξηγήσεις</a:t>
            </a:r>
            <a:r>
              <a:rPr lang="el-GR" altLang="el-GR" sz="2400" dirty="0"/>
              <a:t> που δίνουμε (το </a:t>
            </a:r>
            <a:r>
              <a:rPr lang="el-GR" altLang="el-GR" sz="2400" b="1" i="1" u="sng" dirty="0"/>
              <a:t>τι</a:t>
            </a:r>
            <a:r>
              <a:rPr lang="el-GR" altLang="el-GR" sz="2400" dirty="0"/>
              <a:t>).</a:t>
            </a:r>
            <a:endParaRPr lang="el-GR" altLang="el-GR" sz="2400" u="sng" dirty="0"/>
          </a:p>
          <a:p>
            <a:pPr eaLnBrk="1" hangingPunct="1"/>
            <a:endParaRPr lang="el-GR" altLang="el-GR" sz="2400" i="1" dirty="0">
              <a:solidFill>
                <a:srgbClr val="FF0000"/>
              </a:solidFill>
            </a:endParaRPr>
          </a:p>
          <a:p>
            <a:pPr eaLnBrk="1" hangingPunct="1"/>
            <a:r>
              <a:rPr lang="el-GR" altLang="el-GR" sz="2400" i="1" dirty="0" err="1">
                <a:solidFill>
                  <a:srgbClr val="FF0000"/>
                </a:solidFill>
              </a:rPr>
              <a:t>Διαδικασιακές</a:t>
            </a:r>
            <a:r>
              <a:rPr lang="el-GR" altLang="el-GR" sz="2400" i="1" dirty="0">
                <a:solidFill>
                  <a:srgbClr val="FF0000"/>
                </a:solidFill>
              </a:rPr>
              <a:t> γνώσεις</a:t>
            </a:r>
            <a:r>
              <a:rPr lang="el-GR" altLang="el-GR" sz="2400" b="1" i="1" dirty="0">
                <a:solidFill>
                  <a:srgbClr val="FF0000"/>
                </a:solidFill>
              </a:rPr>
              <a:t>:  </a:t>
            </a:r>
            <a:r>
              <a:rPr lang="el-GR" altLang="el-GR" sz="2400" dirty="0"/>
              <a:t>χαρακτηρίζουν τις </a:t>
            </a:r>
            <a:r>
              <a:rPr lang="el-GR" altLang="el-GR" sz="2400" dirty="0">
                <a:solidFill>
                  <a:srgbClr val="FF0000"/>
                </a:solidFill>
              </a:rPr>
              <a:t>νοητικές</a:t>
            </a:r>
            <a:r>
              <a:rPr lang="el-GR" altLang="el-GR" sz="2400" dirty="0"/>
              <a:t> ή </a:t>
            </a:r>
            <a:r>
              <a:rPr lang="el-GR" altLang="el-GR" sz="2400" dirty="0" err="1">
                <a:solidFill>
                  <a:srgbClr val="FF0000"/>
                </a:solidFill>
              </a:rPr>
              <a:t>πραξιακές</a:t>
            </a:r>
            <a:r>
              <a:rPr lang="el-GR" altLang="el-GR" sz="2400" dirty="0">
                <a:solidFill>
                  <a:srgbClr val="FF0000"/>
                </a:solidFill>
              </a:rPr>
              <a:t> τεχνικές</a:t>
            </a:r>
            <a:r>
              <a:rPr lang="el-GR" altLang="el-GR" sz="2400" dirty="0"/>
              <a:t> που ξέρουμε να εφαρμόζουμε (το </a:t>
            </a:r>
            <a:r>
              <a:rPr lang="el-GR" altLang="el-GR" sz="2400" b="1" u="sng" dirty="0"/>
              <a:t>πώς</a:t>
            </a:r>
            <a:r>
              <a:rPr lang="el-GR" altLang="el-GR" sz="2400" u="sng" dirty="0"/>
              <a:t>)</a:t>
            </a:r>
            <a:endParaRPr lang="en-GB" altLang="el-GR" sz="2400" dirty="0"/>
          </a:p>
          <a:p>
            <a:pPr eaLnBrk="1" hangingPunct="1"/>
            <a:endParaRPr lang="en-GB" altLang="el-GR" sz="2400" dirty="0"/>
          </a:p>
        </p:txBody>
      </p:sp>
      <p:grpSp>
        <p:nvGrpSpPr>
          <p:cNvPr id="7" name="6 - Ομάδα"/>
          <p:cNvGrpSpPr/>
          <p:nvPr/>
        </p:nvGrpSpPr>
        <p:grpSpPr>
          <a:xfrm>
            <a:off x="4772025" y="1700808"/>
            <a:ext cx="4371975" cy="4305300"/>
            <a:chOff x="4772025" y="1700808"/>
            <a:chExt cx="4371975" cy="4305300"/>
          </a:xfrm>
        </p:grpSpPr>
        <p:pic>
          <p:nvPicPr>
            <p:cNvPr id="5" name="4 - Εικόνα" descr="Untitled.jpg"/>
            <p:cNvPicPr>
              <a:picLocks noChangeAspect="1"/>
            </p:cNvPicPr>
            <p:nvPr/>
          </p:nvPicPr>
          <p:blipFill>
            <a:blip r:embed="rId3" cstate="print"/>
            <a:stretch>
              <a:fillRect/>
            </a:stretch>
          </p:blipFill>
          <p:spPr>
            <a:xfrm>
              <a:off x="4772025" y="1700808"/>
              <a:ext cx="4371975" cy="4305300"/>
            </a:xfrm>
            <a:prstGeom prst="rect">
              <a:avLst/>
            </a:prstGeom>
          </p:spPr>
        </p:pic>
        <p:pic>
          <p:nvPicPr>
            <p:cNvPr id="6" name="5 - Εικόνα" descr="kidreading.jpg">
              <a:hlinkClick r:id="rId4"/>
            </p:cNvPr>
            <p:cNvPicPr>
              <a:picLocks noChangeAspect="1"/>
            </p:cNvPicPr>
            <p:nvPr/>
          </p:nvPicPr>
          <p:blipFill>
            <a:blip r:embed="rId5" cstate="print"/>
            <a:stretch>
              <a:fillRect/>
            </a:stretch>
          </p:blipFill>
          <p:spPr>
            <a:xfrm>
              <a:off x="6300192" y="3356992"/>
              <a:ext cx="1204142" cy="1220341"/>
            </a:xfrm>
            <a:prstGeom prst="rect">
              <a:avLst/>
            </a:prstGeom>
          </p:spPr>
        </p:pic>
      </p:gr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1281113" y="500063"/>
            <a:ext cx="7862887" cy="1143000"/>
          </a:xfrm>
        </p:spPr>
        <p:txBody>
          <a:bodyPr>
            <a:noAutofit/>
          </a:bodyPr>
          <a:lstStyle/>
          <a:p>
            <a:pPr>
              <a:spcAft>
                <a:spcPts val="600"/>
              </a:spcAft>
              <a:defRPr/>
            </a:pPr>
            <a:r>
              <a:rPr lang="el-GR" sz="4000" b="1" dirty="0" smtClean="0">
                <a:effectLst/>
              </a:rPr>
              <a:t>Μέθοδος διδασκαλίας στο πλαίσιο της Γνωστικής Επιστήμης</a:t>
            </a:r>
            <a:r>
              <a:rPr lang="el-GR" sz="3200" dirty="0" smtClean="0"/>
              <a:t/>
            </a:r>
            <a:br>
              <a:rPr lang="el-GR" sz="3200" dirty="0" smtClean="0"/>
            </a:br>
            <a:endParaRPr lang="en-US" sz="3200" dirty="0"/>
          </a:p>
        </p:txBody>
      </p:sp>
      <p:sp>
        <p:nvSpPr>
          <p:cNvPr id="45060" name="Rectangle 3"/>
          <p:cNvSpPr>
            <a:spLocks noGrp="1" noChangeArrowheads="1"/>
          </p:cNvSpPr>
          <p:nvPr>
            <p:ph type="body" idx="1"/>
          </p:nvPr>
        </p:nvSpPr>
        <p:spPr>
          <a:xfrm>
            <a:off x="683568" y="1628800"/>
            <a:ext cx="7912100" cy="4114800"/>
          </a:xfrm>
        </p:spPr>
        <p:txBody>
          <a:bodyPr>
            <a:normAutofit fontScale="92500"/>
          </a:bodyPr>
          <a:lstStyle/>
          <a:p>
            <a:pPr lvl="1"/>
            <a:r>
              <a:rPr lang="el-GR" altLang="el-GR" dirty="0" smtClean="0"/>
              <a:t>Διαδικασίες </a:t>
            </a:r>
            <a:r>
              <a:rPr lang="el-GR" altLang="el-GR" b="1" dirty="0" smtClean="0"/>
              <a:t>επίλυσης προβλημάτων</a:t>
            </a:r>
          </a:p>
          <a:p>
            <a:pPr lvl="1"/>
            <a:r>
              <a:rPr lang="el-GR" altLang="el-GR" dirty="0" smtClean="0"/>
              <a:t>Διάκριση ανάμεσα σε </a:t>
            </a:r>
            <a:r>
              <a:rPr lang="el-GR" altLang="el-GR" b="1" dirty="0" smtClean="0"/>
              <a:t>αρχάριους</a:t>
            </a:r>
            <a:r>
              <a:rPr lang="el-GR" altLang="el-GR" dirty="0" smtClean="0"/>
              <a:t> και </a:t>
            </a:r>
            <a:r>
              <a:rPr lang="el-GR" altLang="el-GR" b="1" dirty="0" smtClean="0"/>
              <a:t>ειδικούς</a:t>
            </a:r>
          </a:p>
          <a:p>
            <a:pPr lvl="1"/>
            <a:r>
              <a:rPr lang="el-GR" altLang="el-GR" dirty="0" smtClean="0"/>
              <a:t>Χειρισμός </a:t>
            </a:r>
            <a:r>
              <a:rPr lang="el-GR" altLang="el-GR" b="1" dirty="0" smtClean="0"/>
              <a:t>δηλωτικών</a:t>
            </a:r>
            <a:r>
              <a:rPr lang="el-GR" altLang="el-GR" dirty="0" smtClean="0"/>
              <a:t> και </a:t>
            </a:r>
            <a:r>
              <a:rPr lang="el-GR" altLang="el-GR" b="1" dirty="0" smtClean="0"/>
              <a:t>διαδικαστικών γνώσεων</a:t>
            </a:r>
            <a:r>
              <a:rPr lang="el-GR" altLang="el-GR" dirty="0" smtClean="0"/>
              <a:t>, καθώς και </a:t>
            </a:r>
            <a:r>
              <a:rPr lang="el-GR" altLang="el-GR" b="1" dirty="0" err="1" smtClean="0"/>
              <a:t>μεταγνώσεων</a:t>
            </a:r>
            <a:endParaRPr lang="el-GR" altLang="el-GR" b="1" dirty="0" smtClean="0"/>
          </a:p>
          <a:p>
            <a:pPr lvl="2"/>
            <a:r>
              <a:rPr lang="el-GR" altLang="el-GR" dirty="0" err="1" smtClean="0"/>
              <a:t>Μεταγνώση</a:t>
            </a:r>
            <a:r>
              <a:rPr lang="el-GR" altLang="el-GR" dirty="0" smtClean="0"/>
              <a:t>: η γνώση πάνω στη γνώση</a:t>
            </a:r>
          </a:p>
          <a:p>
            <a:pPr lvl="1"/>
            <a:r>
              <a:rPr lang="el-GR" altLang="el-GR" dirty="0" smtClean="0"/>
              <a:t>Αναζήτηση </a:t>
            </a:r>
            <a:r>
              <a:rPr lang="el-GR" altLang="el-GR" b="1" dirty="0" err="1" smtClean="0"/>
              <a:t>ευρετικών</a:t>
            </a:r>
            <a:r>
              <a:rPr lang="el-GR" altLang="el-GR" b="1" dirty="0" smtClean="0"/>
              <a:t> στρατηγικών</a:t>
            </a:r>
          </a:p>
          <a:p>
            <a:pPr lvl="1"/>
            <a:r>
              <a:rPr lang="el-GR" altLang="el-GR" b="1" dirty="0" smtClean="0"/>
              <a:t>Εννοιολογική αλλαγή</a:t>
            </a:r>
            <a:r>
              <a:rPr lang="el-GR" altLang="el-GR" dirty="0" smtClean="0"/>
              <a:t>: ποιοτική αλλαγή του συστήματος των αναπαραστάσεων, των σχημάτων και των νοητικών μοντέλων αυτών που μαθαίνουν </a:t>
            </a:r>
          </a:p>
          <a:p>
            <a:pPr lvl="1"/>
            <a:endParaRPr lang="en-GB" altLang="el-GR" dirty="0"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defRPr/>
            </a:pPr>
            <a:r>
              <a:rPr lang="el-GR" dirty="0" smtClean="0"/>
              <a:t>Γνωστική Επιστήμη &amp; ΤΠΕ</a:t>
            </a:r>
            <a:endParaRPr lang="el-GR" dirty="0"/>
          </a:p>
        </p:txBody>
      </p:sp>
      <p:sp>
        <p:nvSpPr>
          <p:cNvPr id="47107" name="Θέση περιεχομένου 2"/>
          <p:cNvSpPr>
            <a:spLocks noGrp="1"/>
          </p:cNvSpPr>
          <p:nvPr>
            <p:ph idx="1"/>
          </p:nvPr>
        </p:nvSpPr>
        <p:spPr/>
        <p:txBody>
          <a:bodyPr/>
          <a:lstStyle/>
          <a:p>
            <a:r>
              <a:rPr lang="el-GR" altLang="el-GR" smtClean="0"/>
              <a:t>Εφαρμογές Τεχνητής Νοημοσύνης </a:t>
            </a:r>
          </a:p>
          <a:p>
            <a:pPr lvl="1"/>
            <a:r>
              <a:rPr lang="el-GR" altLang="el-GR" smtClean="0"/>
              <a:t>Έμπειρα Διδακτικά Συστήματα</a:t>
            </a:r>
          </a:p>
          <a:p>
            <a:pPr lvl="1"/>
            <a:r>
              <a:rPr lang="el-GR" altLang="el-GR" smtClean="0"/>
              <a:t>Αυτόματη μετάφραση </a:t>
            </a:r>
          </a:p>
          <a:p>
            <a:pPr lvl="1"/>
            <a:r>
              <a:rPr lang="el-GR" altLang="el-GR" smtClean="0"/>
              <a:t>Αναγνώριση φωνής (και εικόνων)</a:t>
            </a:r>
          </a:p>
          <a:p>
            <a:pPr lvl="1"/>
            <a:r>
              <a:rPr lang="el-GR" altLang="el-GR" smtClean="0"/>
              <a:t>Ρομποτική  </a:t>
            </a:r>
          </a:p>
          <a:p>
            <a:r>
              <a:rPr lang="el-GR" altLang="el-GR" smtClean="0"/>
              <a:t>Δεν υπάρχουν εφαρμογές στην προσχολική και την πρωτοβάθμια εκπαίδευση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pPr algn="ctr"/>
            <a:r>
              <a:rPr lang="el-GR" dirty="0" smtClean="0"/>
              <a:t>Άδειες Χρήσης</a:t>
            </a:r>
            <a:endParaRPr lang="el-GR" dirty="0"/>
          </a:p>
        </p:txBody>
      </p:sp>
      <p:sp>
        <p:nvSpPr>
          <p:cNvPr id="9" name="Subtitle 8"/>
          <p:cNvSpPr>
            <a:spLocks noGrp="1"/>
          </p:cNvSpPr>
          <p:nvPr>
            <p:ph idx="1"/>
          </p:nvPr>
        </p:nvSpPr>
        <p:spPr bwMode="gray"/>
        <p:txBody>
          <a:bodyPr>
            <a:normAutofit/>
          </a:bodyPr>
          <a:lstStyle/>
          <a:p>
            <a:pPr algn="l"/>
            <a:r>
              <a:rPr lang="el-GR" sz="2800" dirty="0" smtClean="0"/>
              <a:t>Το παρόν εκπαιδευτικό υλικό υπόκειται σε</a:t>
            </a:r>
            <a:r>
              <a:rPr lang="en-US" sz="2800" dirty="0" smtClean="0"/>
              <a:t> </a:t>
            </a:r>
            <a:r>
              <a:rPr lang="el-GR" sz="2800" dirty="0" smtClean="0"/>
              <a:t>άδειες χρήσης </a:t>
            </a:r>
            <a:r>
              <a:rPr lang="en-US" sz="2800" dirty="0" smtClean="0"/>
              <a:t>Creative Commons. </a:t>
            </a:r>
          </a:p>
          <a:p>
            <a:pPr algn="l"/>
            <a:r>
              <a:rPr lang="el-GR" sz="2800" dirty="0" smtClean="0"/>
              <a:t>Για εκπαιδευτικό υλικό, όπως εικόνες, που υπόκειται σε άλλου τύπου άδειας χρήσης, η άδεια χρήσης αναφέρεται ρητώς. </a:t>
            </a: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4419600"/>
            <a:ext cx="1733550" cy="666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5664604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el-GR" sz="4000" b="1" dirty="0" err="1" smtClean="0"/>
              <a:t>Εποικοδομισμός</a:t>
            </a:r>
            <a:r>
              <a:rPr lang="el-GR" sz="4000" b="1" dirty="0" smtClean="0"/>
              <a:t> (1)</a:t>
            </a:r>
            <a:endParaRPr lang="en-GB" sz="4000" b="1" dirty="0"/>
          </a:p>
        </p:txBody>
      </p:sp>
      <p:sp>
        <p:nvSpPr>
          <p:cNvPr id="48132" name="Content Placeholder 2"/>
          <p:cNvSpPr>
            <a:spLocks noGrp="1"/>
          </p:cNvSpPr>
          <p:nvPr>
            <p:ph idx="1"/>
          </p:nvPr>
        </p:nvSpPr>
        <p:spPr>
          <a:xfrm>
            <a:off x="899592" y="1412776"/>
            <a:ext cx="7134251" cy="3312368"/>
          </a:xfrm>
        </p:spPr>
        <p:txBody>
          <a:bodyPr>
            <a:normAutofit fontScale="92500" lnSpcReduction="10000"/>
          </a:bodyPr>
          <a:lstStyle/>
          <a:p>
            <a:r>
              <a:rPr lang="el-GR" altLang="el-GR" b="1" dirty="0" smtClean="0"/>
              <a:t>Μάθηση</a:t>
            </a:r>
            <a:r>
              <a:rPr lang="el-GR" altLang="el-GR" dirty="0" smtClean="0"/>
              <a:t>: η τροποποίηση του </a:t>
            </a:r>
            <a:r>
              <a:rPr lang="el-GR" altLang="el-GR" dirty="0" err="1" smtClean="0"/>
              <a:t>προϋπαρχουσών</a:t>
            </a:r>
            <a:r>
              <a:rPr lang="el-GR" altLang="el-GR" dirty="0" smtClean="0"/>
              <a:t> γνώσεων</a:t>
            </a:r>
          </a:p>
          <a:p>
            <a:r>
              <a:rPr lang="el-GR" altLang="el-GR" dirty="0" smtClean="0"/>
              <a:t>Στόχος της </a:t>
            </a:r>
            <a:r>
              <a:rPr lang="el-GR" altLang="el-GR" b="1" dirty="0" smtClean="0"/>
              <a:t>διδασκαλίας</a:t>
            </a:r>
            <a:r>
              <a:rPr lang="el-GR" altLang="el-GR" dirty="0" smtClean="0"/>
              <a:t>: η δημιουργία κατάλληλου και πλούσιου περιβάλλοντος με το οποίο αλληλεπιδρά ο μαθητής</a:t>
            </a:r>
          </a:p>
          <a:p>
            <a:pPr algn="ctr">
              <a:buFont typeface="Wingdings 2" pitchFamily="18" charset="2"/>
              <a:buNone/>
            </a:pPr>
            <a:r>
              <a:rPr lang="el-GR" altLang="el-GR" b="1" dirty="0" smtClean="0"/>
              <a:t>Βασικοί εκπρόσωποι</a:t>
            </a:r>
          </a:p>
          <a:p>
            <a:r>
              <a:rPr lang="en-GB" altLang="el-GR" dirty="0" smtClean="0"/>
              <a:t>Piaget		Bruner		</a:t>
            </a:r>
            <a:r>
              <a:rPr lang="en-GB" altLang="el-GR" dirty="0" err="1" smtClean="0"/>
              <a:t>Papert</a:t>
            </a:r>
            <a:endParaRPr lang="en-GB" altLang="el-GR" dirty="0" smtClean="0"/>
          </a:p>
          <a:p>
            <a:endParaRPr lang="en-GB" altLang="el-GR" dirty="0" smtClean="0"/>
          </a:p>
        </p:txBody>
      </p:sp>
      <p:pic>
        <p:nvPicPr>
          <p:cNvPr id="7" name="6 - Εικόνα" descr="Jean_Piaget_in_Ann_Arbor.png">
            <a:hlinkClick r:id="rId3"/>
          </p:cNvPr>
          <p:cNvPicPr>
            <a:picLocks noChangeAspect="1"/>
          </p:cNvPicPr>
          <p:nvPr/>
        </p:nvPicPr>
        <p:blipFill>
          <a:blip r:embed="rId4" cstate="print"/>
          <a:stretch>
            <a:fillRect/>
          </a:stretch>
        </p:blipFill>
        <p:spPr>
          <a:xfrm>
            <a:off x="1259632" y="4581128"/>
            <a:ext cx="1008112" cy="1684887"/>
          </a:xfrm>
          <a:prstGeom prst="rect">
            <a:avLst/>
          </a:prstGeom>
        </p:spPr>
      </p:pic>
      <p:pic>
        <p:nvPicPr>
          <p:cNvPr id="8" name="7 - Εικόνα" descr="Seymour_Papert.png">
            <a:hlinkClick r:id="rId5"/>
          </p:cNvPr>
          <p:cNvPicPr>
            <a:picLocks noChangeAspect="1"/>
          </p:cNvPicPr>
          <p:nvPr/>
        </p:nvPicPr>
        <p:blipFill>
          <a:blip r:embed="rId6" cstate="print"/>
          <a:stretch>
            <a:fillRect/>
          </a:stretch>
        </p:blipFill>
        <p:spPr>
          <a:xfrm>
            <a:off x="6228184" y="4869160"/>
            <a:ext cx="1288738" cy="1337677"/>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el-GR" sz="4000" b="1" dirty="0" err="1" smtClean="0"/>
              <a:t>Εποικοδομισμός</a:t>
            </a:r>
            <a:r>
              <a:rPr lang="el-GR" sz="4000" b="1" dirty="0" smtClean="0"/>
              <a:t> (2)</a:t>
            </a:r>
            <a:endParaRPr lang="en-GB" sz="4000" b="1" dirty="0"/>
          </a:p>
        </p:txBody>
      </p:sp>
      <p:sp>
        <p:nvSpPr>
          <p:cNvPr id="50180" name="Content Placeholder 2"/>
          <p:cNvSpPr>
            <a:spLocks noGrp="1"/>
          </p:cNvSpPr>
          <p:nvPr>
            <p:ph idx="1"/>
          </p:nvPr>
        </p:nvSpPr>
        <p:spPr>
          <a:xfrm>
            <a:off x="1071563" y="1447800"/>
            <a:ext cx="7862887" cy="4800600"/>
          </a:xfrm>
        </p:spPr>
        <p:txBody>
          <a:bodyPr/>
          <a:lstStyle/>
          <a:p>
            <a:r>
              <a:rPr lang="el-GR" altLang="el-GR" smtClean="0"/>
              <a:t>Η </a:t>
            </a:r>
            <a:r>
              <a:rPr lang="el-GR" altLang="el-GR" b="1" smtClean="0"/>
              <a:t>μάθηση</a:t>
            </a:r>
            <a:r>
              <a:rPr lang="el-GR" altLang="el-GR" smtClean="0"/>
              <a:t> </a:t>
            </a:r>
            <a:r>
              <a:rPr lang="el-GR" altLang="el-GR" u="sng" smtClean="0"/>
              <a:t>είναι</a:t>
            </a:r>
            <a:r>
              <a:rPr lang="el-GR" altLang="el-GR" smtClean="0"/>
              <a:t> ατομική διαδικασία οικοδόμησης γνώσεων</a:t>
            </a:r>
          </a:p>
          <a:p>
            <a:r>
              <a:rPr lang="el-GR" altLang="el-GR" smtClean="0"/>
              <a:t>Το νόημα αποκτάται μέσω εμπειριών</a:t>
            </a:r>
            <a:endParaRPr lang="en-GB" altLang="el-GR" smtClean="0"/>
          </a:p>
          <a:p>
            <a:pPr lvl="1"/>
            <a:r>
              <a:rPr lang="el-GR" altLang="el-GR" smtClean="0"/>
              <a:t>Το παιδί καταλαβαίνει τον κόσμο που το περιβάλλει μέσα από την αλληλεπίδρασή του με αυτόν</a:t>
            </a:r>
          </a:p>
          <a:p>
            <a:r>
              <a:rPr lang="el-GR" altLang="el-GR" smtClean="0"/>
              <a:t>Η μάθηση </a:t>
            </a:r>
            <a:r>
              <a:rPr lang="el-GR" altLang="el-GR" u="sng" smtClean="0"/>
              <a:t>δεν είναι </a:t>
            </a:r>
            <a:r>
              <a:rPr lang="el-GR" altLang="el-GR" smtClean="0"/>
              <a:t>αποστήθιση εννοιών ή γεγονότων </a:t>
            </a:r>
          </a:p>
          <a:p>
            <a:endParaRPr lang="en-GB" altLang="el-GR"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l-GR" dirty="0" smtClean="0"/>
              <a:t>Εποικοδομισμός &amp; ΤΠΕ</a:t>
            </a:r>
            <a:endParaRPr lang="en-GB" dirty="0"/>
          </a:p>
        </p:txBody>
      </p:sp>
      <p:sp>
        <p:nvSpPr>
          <p:cNvPr id="52227" name="Content Placeholder 2"/>
          <p:cNvSpPr>
            <a:spLocks noGrp="1"/>
          </p:cNvSpPr>
          <p:nvPr>
            <p:ph idx="1"/>
          </p:nvPr>
        </p:nvSpPr>
        <p:spPr>
          <a:xfrm>
            <a:off x="928688" y="1447800"/>
            <a:ext cx="8005762" cy="4800600"/>
          </a:xfrm>
        </p:spPr>
        <p:txBody>
          <a:bodyPr>
            <a:normAutofit lnSpcReduction="10000"/>
          </a:bodyPr>
          <a:lstStyle/>
          <a:p>
            <a:r>
              <a:rPr lang="el-GR" altLang="el-GR" sz="2800" smtClean="0"/>
              <a:t>οι εκπαιδευτικές εφαρμογές των ΤΠΕ πρέπει </a:t>
            </a:r>
          </a:p>
          <a:p>
            <a:r>
              <a:rPr lang="el-GR" altLang="el-GR" sz="2400" smtClean="0"/>
              <a:t>να υποστηρίζουν την </a:t>
            </a:r>
            <a:r>
              <a:rPr lang="el-GR" altLang="el-GR" sz="2400" b="1" smtClean="0"/>
              <a:t>οικοδόμηση</a:t>
            </a:r>
            <a:r>
              <a:rPr lang="el-GR" altLang="el-GR" sz="2400" smtClean="0"/>
              <a:t> της γνώσης (αναπαριστώντας τις ιδέες, την κατανόηση και τις αναπαραστάσεις των μαθητών), </a:t>
            </a:r>
          </a:p>
          <a:p>
            <a:r>
              <a:rPr lang="el-GR" altLang="el-GR" sz="2400" smtClean="0"/>
              <a:t>να επιτρέπουν </a:t>
            </a:r>
            <a:r>
              <a:rPr lang="el-GR" altLang="el-GR" sz="2400" b="1" smtClean="0"/>
              <a:t>διερευνήσεις</a:t>
            </a:r>
            <a:r>
              <a:rPr lang="el-GR" altLang="el-GR" sz="2400" smtClean="0"/>
              <a:t> (για πρόσβαση στην απαιτούμενη πληροφορία, για σύγκριση με άλλες προοπτικές και όψεις του κόσμου), </a:t>
            </a:r>
          </a:p>
          <a:p>
            <a:r>
              <a:rPr lang="el-GR" altLang="el-GR" sz="2400" smtClean="0"/>
              <a:t>να υποστηρίζουν τη μάθηση μέσω πράξης (προσομοιώνοντας πραγματικά προβλήματα και καταστάσεις) </a:t>
            </a:r>
          </a:p>
          <a:p>
            <a:r>
              <a:rPr lang="el-GR" altLang="el-GR" sz="2400" smtClean="0"/>
              <a:t>να αποτελούν νοητικούς </a:t>
            </a:r>
            <a:r>
              <a:rPr lang="el-GR" altLang="el-GR" sz="2400" b="1" smtClean="0"/>
              <a:t>συνεργάτες</a:t>
            </a:r>
            <a:r>
              <a:rPr lang="el-GR" altLang="el-GR" sz="2400" smtClean="0"/>
              <a:t> (υποστηρίζοντας την έκφραση και τη σύνδεση των γνώσεων).     </a:t>
            </a:r>
            <a:endParaRPr lang="en-GB" altLang="el-GR" sz="2400" smtClean="0"/>
          </a:p>
          <a:p>
            <a:endParaRPr lang="en-GB" altLang="el-GR" sz="2000"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4438" y="274638"/>
            <a:ext cx="7720012" cy="1143000"/>
          </a:xfrm>
        </p:spPr>
        <p:txBody>
          <a:bodyPr>
            <a:normAutofit fontScale="90000"/>
          </a:bodyPr>
          <a:lstStyle/>
          <a:p>
            <a:pPr>
              <a:defRPr/>
            </a:pPr>
            <a:r>
              <a:rPr lang="el-GR" b="1" dirty="0" smtClean="0"/>
              <a:t>Μέθοδοι διδασκαλίας στον </a:t>
            </a:r>
            <a:r>
              <a:rPr lang="el-GR" b="1" dirty="0" err="1" smtClean="0"/>
              <a:t>εποικοδομισμό</a:t>
            </a:r>
            <a:endParaRPr lang="en-GB" b="1" dirty="0"/>
          </a:p>
        </p:txBody>
      </p:sp>
      <p:sp>
        <p:nvSpPr>
          <p:cNvPr id="54276" name="Content Placeholder 9"/>
          <p:cNvSpPr>
            <a:spLocks noGrp="1"/>
          </p:cNvSpPr>
          <p:nvPr>
            <p:ph sz="half" idx="2"/>
          </p:nvPr>
        </p:nvSpPr>
        <p:spPr>
          <a:xfrm>
            <a:off x="1000125" y="1714500"/>
            <a:ext cx="6215063" cy="4878388"/>
          </a:xfrm>
        </p:spPr>
        <p:txBody>
          <a:bodyPr/>
          <a:lstStyle/>
          <a:p>
            <a:r>
              <a:rPr lang="el-GR" altLang="el-GR" b="1" smtClean="0"/>
              <a:t>Προϋπόθεση: η αλληλεπίδραση με το φυσικό περιβάλλον </a:t>
            </a:r>
          </a:p>
          <a:p>
            <a:r>
              <a:rPr lang="el-GR" altLang="el-GR" sz="2400" smtClean="0"/>
              <a:t>Η μάθηση λαμβάνει χώρα μέσα από δραστηριότητες </a:t>
            </a:r>
          </a:p>
          <a:p>
            <a:r>
              <a:rPr lang="el-GR" altLang="el-GR" sz="2400" smtClean="0"/>
              <a:t>διερεύνησης, </a:t>
            </a:r>
          </a:p>
          <a:p>
            <a:r>
              <a:rPr lang="el-GR" altLang="el-GR" sz="2400" smtClean="0"/>
              <a:t>ανακάλυψης, </a:t>
            </a:r>
          </a:p>
          <a:p>
            <a:r>
              <a:rPr lang="el-GR" altLang="el-GR" sz="2400" smtClean="0"/>
              <a:t>έρευνας &amp; πειραματισμού</a:t>
            </a:r>
            <a:endParaRPr lang="en-GB" altLang="el-GR" sz="2400" smtClean="0"/>
          </a:p>
          <a:p>
            <a:r>
              <a:rPr lang="el-GR" altLang="el-GR" sz="2400" smtClean="0"/>
              <a:t>Διαθεματικής προσέγγισης  </a:t>
            </a:r>
          </a:p>
          <a:p>
            <a:r>
              <a:rPr lang="el-GR" altLang="el-GR" sz="2400" smtClean="0"/>
              <a:t>Επίλυσης προβλήματος</a:t>
            </a:r>
            <a:endParaRPr lang="en-GB" altLang="el-GR" sz="2400" smtClean="0"/>
          </a:p>
          <a:p>
            <a:endParaRPr lang="en-GB" altLang="el-GR"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l-GR" sz="4000" b="1" dirty="0" smtClean="0"/>
              <a:t>Κοινωνικός </a:t>
            </a:r>
            <a:r>
              <a:rPr lang="el-GR" sz="4000" b="1" dirty="0" err="1" smtClean="0"/>
              <a:t>εποικοδομισμός</a:t>
            </a:r>
            <a:endParaRPr lang="el-GR" sz="4000" b="1" dirty="0" smtClean="0"/>
          </a:p>
        </p:txBody>
      </p:sp>
      <p:sp>
        <p:nvSpPr>
          <p:cNvPr id="56323" name="Content Placeholder 2"/>
          <p:cNvSpPr>
            <a:spLocks noGrp="1"/>
          </p:cNvSpPr>
          <p:nvPr>
            <p:ph idx="1"/>
          </p:nvPr>
        </p:nvSpPr>
        <p:spPr>
          <a:xfrm>
            <a:off x="1071563" y="1447800"/>
            <a:ext cx="7862887" cy="4800600"/>
          </a:xfrm>
        </p:spPr>
        <p:txBody>
          <a:bodyPr/>
          <a:lstStyle/>
          <a:p>
            <a:r>
              <a:rPr lang="el-GR" altLang="el-GR" sz="2800" smtClean="0">
                <a:solidFill>
                  <a:srgbClr val="FF0000"/>
                </a:solidFill>
              </a:rPr>
              <a:t>Από το ατομικό στο κοινωνικό  </a:t>
            </a:r>
          </a:p>
          <a:p>
            <a:r>
              <a:rPr lang="el-GR" altLang="el-GR" sz="2800" smtClean="0"/>
              <a:t>Η οικοδόμηση των γνώσεων λαμβάνει χώρα σε κοινωνικό επίπεδο</a:t>
            </a:r>
          </a:p>
          <a:p>
            <a:pPr lvl="1"/>
            <a:r>
              <a:rPr lang="el-GR" altLang="el-GR" sz="2400" smtClean="0"/>
              <a:t>Η γνώση (και ειδικά η </a:t>
            </a:r>
            <a:r>
              <a:rPr lang="el-GR" altLang="el-GR" sz="2400" b="1" smtClean="0"/>
              <a:t>επιστημονική γνώση</a:t>
            </a:r>
            <a:r>
              <a:rPr lang="el-GR" altLang="el-GR" sz="2400" smtClean="0"/>
              <a:t>) οικοδομείται αφενός διαμέσου συζητήσεων ανάμεσα σε άτομα ή ομάδες που εμπερικλείουν τη δημιουργία και κατανόηση της επικοινωνίας και αφετέρου την από κοινού υλοποίηση δραστηριοτήτων</a:t>
            </a:r>
            <a:endParaRPr lang="en-US" altLang="el-GR" sz="2400" smtClean="0"/>
          </a:p>
          <a:p>
            <a:pPr lvl="1"/>
            <a:r>
              <a:rPr lang="el-GR" altLang="el-GR" sz="2400" smtClean="0"/>
              <a:t>Τις επιστημονικές γνώσεις δεν τις μαθαίνουμε μόνοι μας: κάποιος πρέπει να μας τις διδάξει !</a:t>
            </a:r>
            <a:endParaRPr lang="en-GB" altLang="el-GR" sz="2400" smtClean="0"/>
          </a:p>
          <a:p>
            <a:endParaRPr lang="en-GB" altLang="el-GR"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4438" y="285750"/>
            <a:ext cx="7499350" cy="1143000"/>
          </a:xfrm>
        </p:spPr>
        <p:txBody>
          <a:bodyPr/>
          <a:lstStyle/>
          <a:p>
            <a:pPr algn="ctr">
              <a:defRPr/>
            </a:pPr>
            <a:r>
              <a:rPr lang="el-GR" sz="4000" b="1" dirty="0" err="1" smtClean="0"/>
              <a:t>Κοινωνικοπολιτισμικές</a:t>
            </a:r>
            <a:r>
              <a:rPr lang="el-GR" sz="4000" b="1" dirty="0" smtClean="0"/>
              <a:t> Θεωρίες</a:t>
            </a:r>
            <a:endParaRPr lang="en-GB" sz="4000" b="1" dirty="0"/>
          </a:p>
        </p:txBody>
      </p:sp>
      <p:sp>
        <p:nvSpPr>
          <p:cNvPr id="58371" name="Content Placeholder 2"/>
          <p:cNvSpPr>
            <a:spLocks noGrp="1"/>
          </p:cNvSpPr>
          <p:nvPr>
            <p:ph idx="1"/>
          </p:nvPr>
        </p:nvSpPr>
        <p:spPr>
          <a:xfrm>
            <a:off x="1071563" y="1447800"/>
            <a:ext cx="7862887" cy="4800600"/>
          </a:xfrm>
        </p:spPr>
        <p:txBody>
          <a:bodyPr/>
          <a:lstStyle/>
          <a:p>
            <a:pPr>
              <a:lnSpc>
                <a:spcPct val="80000"/>
              </a:lnSpc>
              <a:spcBef>
                <a:spcPts val="1200"/>
              </a:spcBef>
              <a:spcAft>
                <a:spcPts val="300"/>
              </a:spcAft>
            </a:pPr>
            <a:r>
              <a:rPr lang="el-GR" altLang="el-GR" smtClean="0">
                <a:solidFill>
                  <a:srgbClr val="FF0000"/>
                </a:solidFill>
              </a:rPr>
              <a:t>Κοινωνικός Εποικοδομισμός </a:t>
            </a:r>
          </a:p>
          <a:p>
            <a:pPr>
              <a:lnSpc>
                <a:spcPct val="80000"/>
              </a:lnSpc>
              <a:spcBef>
                <a:spcPts val="1200"/>
              </a:spcBef>
              <a:spcAft>
                <a:spcPts val="300"/>
              </a:spcAft>
            </a:pPr>
            <a:r>
              <a:rPr lang="el-GR" altLang="el-GR" smtClean="0"/>
              <a:t>Πολιτισμική-Ιστορική Ψυχολογία </a:t>
            </a:r>
          </a:p>
          <a:p>
            <a:pPr>
              <a:lnSpc>
                <a:spcPct val="80000"/>
              </a:lnSpc>
              <a:spcBef>
                <a:spcPts val="1200"/>
              </a:spcBef>
              <a:spcAft>
                <a:spcPts val="300"/>
              </a:spcAft>
            </a:pPr>
            <a:r>
              <a:rPr lang="el-GR" altLang="el-GR" smtClean="0"/>
              <a:t>Θεωρία της Δραστηριότητας</a:t>
            </a:r>
          </a:p>
          <a:p>
            <a:pPr>
              <a:lnSpc>
                <a:spcPct val="80000"/>
              </a:lnSpc>
              <a:spcBef>
                <a:spcPts val="1200"/>
              </a:spcBef>
              <a:spcAft>
                <a:spcPts val="300"/>
              </a:spcAft>
            </a:pPr>
            <a:r>
              <a:rPr lang="el-GR" altLang="el-GR" smtClean="0"/>
              <a:t>Πλαισιωμένη μάθηση </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4438" y="285750"/>
            <a:ext cx="7499350" cy="1143000"/>
          </a:xfrm>
        </p:spPr>
        <p:txBody>
          <a:bodyPr>
            <a:normAutofit fontScale="90000"/>
          </a:bodyPr>
          <a:lstStyle/>
          <a:p>
            <a:pPr algn="ctr">
              <a:defRPr/>
            </a:pPr>
            <a:r>
              <a:rPr lang="el-GR" sz="4000" b="1" dirty="0" err="1" smtClean="0"/>
              <a:t>Κοινωνικοπολιτισμικές</a:t>
            </a:r>
            <a:r>
              <a:rPr lang="el-GR" sz="4000" b="1" dirty="0" smtClean="0"/>
              <a:t> Θεωρίες: </a:t>
            </a:r>
            <a:r>
              <a:rPr lang="el-GR" sz="4000" b="1" dirty="0"/>
              <a:t>γενικές αρχές</a:t>
            </a:r>
            <a:endParaRPr lang="en-GB" sz="4000" b="1" dirty="0"/>
          </a:p>
        </p:txBody>
      </p:sp>
      <p:sp>
        <p:nvSpPr>
          <p:cNvPr id="60419" name="Content Placeholder 2"/>
          <p:cNvSpPr>
            <a:spLocks noGrp="1"/>
          </p:cNvSpPr>
          <p:nvPr>
            <p:ph idx="1"/>
          </p:nvPr>
        </p:nvSpPr>
        <p:spPr>
          <a:xfrm>
            <a:off x="1071563" y="1447800"/>
            <a:ext cx="7862887" cy="4800600"/>
          </a:xfrm>
        </p:spPr>
        <p:txBody>
          <a:bodyPr/>
          <a:lstStyle/>
          <a:p>
            <a:r>
              <a:rPr lang="el-GR" altLang="el-GR" sz="2800" smtClean="0"/>
              <a:t>Κοινωνική φύση της μάθησης</a:t>
            </a:r>
          </a:p>
          <a:p>
            <a:pPr lvl="1"/>
            <a:r>
              <a:rPr lang="el-GR" altLang="el-GR" sz="2400" smtClean="0"/>
              <a:t>Η μάθηση λαμβάνει χώρα μέσα στο κοινωνικό σύνολο</a:t>
            </a:r>
          </a:p>
          <a:p>
            <a:r>
              <a:rPr lang="el-GR" altLang="el-GR" sz="2800" smtClean="0"/>
              <a:t>Η γνώση οικοδομείται σε συνεργατικά πλαίσια  </a:t>
            </a:r>
          </a:p>
          <a:p>
            <a:pPr lvl="1"/>
            <a:r>
              <a:rPr lang="el-GR" altLang="el-GR" sz="2400" smtClean="0"/>
              <a:t>Η σημασία της κοινωνικής αλληλεπίδρασης</a:t>
            </a:r>
          </a:p>
          <a:p>
            <a:pPr lvl="1"/>
            <a:r>
              <a:rPr lang="el-GR" altLang="el-GR" sz="2400" smtClean="0"/>
              <a:t>Ο ρόλος του εκπαιδευτικού και του σχολείου</a:t>
            </a:r>
          </a:p>
          <a:p>
            <a:r>
              <a:rPr lang="el-GR" altLang="el-GR" sz="2800" smtClean="0"/>
              <a:t>Σχέση ανάμεσα στο ατομικό και το κοινωνικό</a:t>
            </a:r>
          </a:p>
          <a:p>
            <a:pPr lvl="1"/>
            <a:r>
              <a:rPr lang="el-GR" altLang="el-GR" sz="2400" smtClean="0"/>
              <a:t>Από το ατομικό στο κοινωνικό: Κοινωνικός εποικοδομισμός</a:t>
            </a:r>
          </a:p>
          <a:p>
            <a:pPr lvl="1"/>
            <a:r>
              <a:rPr lang="el-GR" altLang="el-GR" sz="2400" smtClean="0"/>
              <a:t>Από το κοινωνικό στο ατομικό: Κοινωνικοπολιτισμική προσέγγιση </a:t>
            </a:r>
          </a:p>
          <a:p>
            <a:endParaRPr lang="el-GR" altLang="el-GR" sz="2800" smtClean="0"/>
          </a:p>
          <a:p>
            <a:endParaRPr lang="en-GB" altLang="el-GR" sz="2400" smtClean="0"/>
          </a:p>
          <a:p>
            <a:endParaRPr lang="en-GB" altLang="el-GR" sz="2800"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el-GR" sz="4000" b="1" dirty="0" smtClean="0"/>
              <a:t>Σοβιετική Σχολή Ψυχολογίας</a:t>
            </a:r>
            <a:endParaRPr lang="en-GB" sz="4000" b="1" dirty="0"/>
          </a:p>
        </p:txBody>
      </p:sp>
      <p:sp>
        <p:nvSpPr>
          <p:cNvPr id="60419" name="Content Placeholder 2"/>
          <p:cNvSpPr>
            <a:spLocks noGrp="1"/>
          </p:cNvSpPr>
          <p:nvPr>
            <p:ph idx="1"/>
          </p:nvPr>
        </p:nvSpPr>
        <p:spPr>
          <a:xfrm>
            <a:off x="1042988" y="1357313"/>
            <a:ext cx="7891462" cy="4800600"/>
          </a:xfrm>
        </p:spPr>
        <p:txBody>
          <a:bodyPr/>
          <a:lstStyle/>
          <a:p>
            <a:pPr>
              <a:defRPr/>
            </a:pPr>
            <a:r>
              <a:rPr lang="el-GR" sz="2400" dirty="0" smtClean="0">
                <a:solidFill>
                  <a:srgbClr val="FF0000"/>
                </a:solidFill>
              </a:rPr>
              <a:t>Από το κοινωνικό στο ατομικό</a:t>
            </a:r>
          </a:p>
          <a:p>
            <a:pPr>
              <a:defRPr/>
            </a:pPr>
            <a:r>
              <a:rPr lang="el-GR" sz="2400" b="1" dirty="0" smtClean="0"/>
              <a:t>Μάθηση</a:t>
            </a:r>
            <a:r>
              <a:rPr lang="el-GR" sz="2400" dirty="0" smtClean="0"/>
              <a:t>: εσωτερίκευση εννοιών και γνώσεων που υπάρχουν στην κοινωνία </a:t>
            </a:r>
          </a:p>
          <a:p>
            <a:pPr lvl="1">
              <a:defRPr/>
            </a:pPr>
            <a:r>
              <a:rPr lang="el-GR" sz="2000" dirty="0" smtClean="0"/>
              <a:t>Το άτομο που συμμετέχει σε ένα κοινωνικό σύστημα επηρεάζεται από την κουλτούρα αυτού του συστήματος </a:t>
            </a:r>
            <a:endParaRPr lang="el-GR" sz="2000" dirty="0"/>
          </a:p>
          <a:p>
            <a:pPr lvl="1">
              <a:defRPr/>
            </a:pPr>
            <a:r>
              <a:rPr lang="el-GR" sz="2000" dirty="0"/>
              <a:t>Τ</a:t>
            </a:r>
            <a:r>
              <a:rPr lang="el-GR" sz="2000" dirty="0" smtClean="0"/>
              <a:t>α εργαλεία που χρησιμοποιούνται για επικοινωνία (κυρίως η </a:t>
            </a:r>
            <a:r>
              <a:rPr lang="el-GR" sz="2000" b="1" dirty="0" smtClean="0"/>
              <a:t>γλώσσα</a:t>
            </a:r>
            <a:r>
              <a:rPr lang="el-GR" sz="2000" dirty="0" smtClean="0"/>
              <a:t>) διαμορφώνουν τη γνωστικότητά του και συνιστούν πηγή της μάθησης και της εξέλιξής του</a:t>
            </a:r>
          </a:p>
          <a:p>
            <a:pPr marL="82550" indent="0" algn="ctr">
              <a:buFont typeface="Wingdings 2" pitchFamily="18" charset="2"/>
              <a:buNone/>
              <a:defRPr/>
            </a:pPr>
            <a:r>
              <a:rPr lang="el-GR" sz="2400" b="1" dirty="0" smtClean="0"/>
              <a:t>Βασικοί εκπρόσωποι</a:t>
            </a:r>
          </a:p>
          <a:p>
            <a:pPr>
              <a:defRPr/>
            </a:pPr>
            <a:endParaRPr lang="en-GB" sz="2400" dirty="0" smtClean="0"/>
          </a:p>
          <a:p>
            <a:pPr>
              <a:defRPr/>
            </a:pPr>
            <a:endParaRPr lang="en-GB" sz="2400" dirty="0" smtClean="0"/>
          </a:p>
        </p:txBody>
      </p:sp>
      <p:sp>
        <p:nvSpPr>
          <p:cNvPr id="62471" name="TextBox 2"/>
          <p:cNvSpPr txBox="1">
            <a:spLocks noChangeArrowheads="1"/>
          </p:cNvSpPr>
          <p:nvPr/>
        </p:nvSpPr>
        <p:spPr bwMode="auto">
          <a:xfrm>
            <a:off x="2236788" y="4606925"/>
            <a:ext cx="1201737" cy="368300"/>
          </a:xfrm>
          <a:prstGeom prst="rect">
            <a:avLst/>
          </a:prstGeom>
          <a:noFill/>
          <a:ln w="9525">
            <a:noFill/>
            <a:miter lim="800000"/>
            <a:headEnd/>
            <a:tailEnd/>
          </a:ln>
        </p:spPr>
        <p:txBody>
          <a:bodyPr wrap="none">
            <a:spAutoFit/>
          </a:bodyPr>
          <a:lstStyle/>
          <a:p>
            <a:r>
              <a:rPr lang="en-US" altLang="el-GR" b="1"/>
              <a:t>Vygotsky</a:t>
            </a:r>
            <a:endParaRPr lang="el-GR" altLang="el-GR" b="1"/>
          </a:p>
        </p:txBody>
      </p:sp>
      <p:sp>
        <p:nvSpPr>
          <p:cNvPr id="62472" name="TextBox 7"/>
          <p:cNvSpPr txBox="1">
            <a:spLocks noChangeArrowheads="1"/>
          </p:cNvSpPr>
          <p:nvPr/>
        </p:nvSpPr>
        <p:spPr bwMode="auto">
          <a:xfrm>
            <a:off x="4643438" y="4606925"/>
            <a:ext cx="1057275" cy="368300"/>
          </a:xfrm>
          <a:prstGeom prst="rect">
            <a:avLst/>
          </a:prstGeom>
          <a:noFill/>
          <a:ln w="9525">
            <a:noFill/>
            <a:miter lim="800000"/>
            <a:headEnd/>
            <a:tailEnd/>
          </a:ln>
        </p:spPr>
        <p:txBody>
          <a:bodyPr wrap="none">
            <a:spAutoFit/>
          </a:bodyPr>
          <a:lstStyle/>
          <a:p>
            <a:r>
              <a:rPr lang="en-US" altLang="el-GR"/>
              <a:t>Leontiev</a:t>
            </a:r>
            <a:endParaRPr lang="el-GR" altLang="el-GR"/>
          </a:p>
        </p:txBody>
      </p:sp>
      <p:sp>
        <p:nvSpPr>
          <p:cNvPr id="62473" name="TextBox 8"/>
          <p:cNvSpPr txBox="1">
            <a:spLocks noChangeArrowheads="1"/>
          </p:cNvSpPr>
          <p:nvPr/>
        </p:nvSpPr>
        <p:spPr bwMode="auto">
          <a:xfrm>
            <a:off x="7018338" y="4606925"/>
            <a:ext cx="698500" cy="368300"/>
          </a:xfrm>
          <a:prstGeom prst="rect">
            <a:avLst/>
          </a:prstGeom>
          <a:noFill/>
          <a:ln w="9525">
            <a:noFill/>
            <a:miter lim="800000"/>
            <a:headEnd/>
            <a:tailEnd/>
          </a:ln>
        </p:spPr>
        <p:txBody>
          <a:bodyPr wrap="none">
            <a:spAutoFit/>
          </a:bodyPr>
          <a:lstStyle/>
          <a:p>
            <a:r>
              <a:rPr lang="en-US" altLang="el-GR"/>
              <a:t>Luria</a:t>
            </a:r>
            <a:endParaRPr lang="el-GR" altLang="el-GR"/>
          </a:p>
        </p:txBody>
      </p:sp>
      <p:pic>
        <p:nvPicPr>
          <p:cNvPr id="62475" name="Picture 11" descr="http://upload.wikimedia.org/wikipedia/commons/thumb/2/20/Luria.jpg/220px-Luria.jpg">
            <a:hlinkClick r:id="rId3"/>
          </p:cNvPr>
          <p:cNvPicPr>
            <a:picLocks noChangeAspect="1" noChangeArrowheads="1"/>
          </p:cNvPicPr>
          <p:nvPr/>
        </p:nvPicPr>
        <p:blipFill>
          <a:blip r:embed="rId4" cstate="print"/>
          <a:srcRect/>
          <a:stretch>
            <a:fillRect/>
          </a:stretch>
        </p:blipFill>
        <p:spPr bwMode="auto">
          <a:xfrm>
            <a:off x="6851650" y="4975225"/>
            <a:ext cx="1031875" cy="1295400"/>
          </a:xfrm>
          <a:prstGeom prst="rect">
            <a:avLst/>
          </a:prstGeom>
          <a:noFill/>
          <a:ln w="9525">
            <a:noFill/>
            <a:miter lim="800000"/>
            <a:headEnd/>
            <a:tailEnd/>
          </a:ln>
        </p:spPr>
      </p:pic>
      <p:pic>
        <p:nvPicPr>
          <p:cNvPr id="10" name="9 - Εικόνα" descr="Lev_Vygotsky_1896-1934.jpg">
            <a:hlinkClick r:id="rId5"/>
          </p:cNvPr>
          <p:cNvPicPr>
            <a:picLocks noChangeAspect="1"/>
          </p:cNvPicPr>
          <p:nvPr/>
        </p:nvPicPr>
        <p:blipFill>
          <a:blip r:embed="rId6" cstate="print"/>
          <a:stretch>
            <a:fillRect/>
          </a:stretch>
        </p:blipFill>
        <p:spPr>
          <a:xfrm>
            <a:off x="2267744" y="4941168"/>
            <a:ext cx="1011560" cy="1329457"/>
          </a:xfrm>
          <a:prstGeom prst="rect">
            <a:avLst/>
          </a:prstGeom>
        </p:spPr>
      </p:pic>
      <p:pic>
        <p:nvPicPr>
          <p:cNvPr id="11" name="10 - Εικόνα" descr="Alexei_N_Leontiev.jpg">
            <a:hlinkClick r:id="rId7"/>
          </p:cNvPr>
          <p:cNvPicPr>
            <a:picLocks noChangeAspect="1"/>
          </p:cNvPicPr>
          <p:nvPr/>
        </p:nvPicPr>
        <p:blipFill>
          <a:blip r:embed="rId8" cstate="print"/>
          <a:stretch>
            <a:fillRect/>
          </a:stretch>
        </p:blipFill>
        <p:spPr>
          <a:xfrm>
            <a:off x="4644008" y="4941168"/>
            <a:ext cx="977900" cy="1225550"/>
          </a:xfrm>
          <a:prstGeom prst="rect">
            <a:avLst/>
          </a:prstGeo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el-GR" sz="4000" b="1" dirty="0" smtClean="0"/>
              <a:t>Θεωρία του </a:t>
            </a:r>
            <a:r>
              <a:rPr lang="en-GB" sz="4000" b="1" dirty="0" smtClean="0"/>
              <a:t>Vygotsky</a:t>
            </a:r>
            <a:r>
              <a:rPr lang="el-GR" sz="4000" b="1" dirty="0" smtClean="0"/>
              <a:t> </a:t>
            </a:r>
            <a:endParaRPr lang="en-GB" sz="4000" b="1" dirty="0"/>
          </a:p>
        </p:txBody>
      </p:sp>
      <p:sp>
        <p:nvSpPr>
          <p:cNvPr id="64515" name="Content Placeholder 2"/>
          <p:cNvSpPr>
            <a:spLocks noGrp="1"/>
          </p:cNvSpPr>
          <p:nvPr>
            <p:ph idx="1"/>
          </p:nvPr>
        </p:nvSpPr>
        <p:spPr>
          <a:xfrm>
            <a:off x="1435100" y="1357313"/>
            <a:ext cx="7499350" cy="4800600"/>
          </a:xfrm>
        </p:spPr>
        <p:txBody>
          <a:bodyPr>
            <a:normAutofit lnSpcReduction="10000"/>
          </a:bodyPr>
          <a:lstStyle/>
          <a:p>
            <a:r>
              <a:rPr lang="el-GR" altLang="el-GR" dirty="0" smtClean="0"/>
              <a:t>Κάποιες βασικές έννοιες </a:t>
            </a:r>
          </a:p>
          <a:p>
            <a:pPr lvl="1"/>
            <a:r>
              <a:rPr lang="el-GR" altLang="el-GR" dirty="0" smtClean="0"/>
              <a:t>Χρήση φυσικών και κυρίως συμβολικών εργαλείων  </a:t>
            </a:r>
          </a:p>
          <a:p>
            <a:pPr lvl="1"/>
            <a:r>
              <a:rPr lang="el-GR" altLang="el-GR" dirty="0" smtClean="0"/>
              <a:t>Ζώνη της εγγύτερης ανάπτυξης</a:t>
            </a:r>
          </a:p>
          <a:p>
            <a:pPr lvl="1"/>
            <a:r>
              <a:rPr lang="el-GR" altLang="el-GR" dirty="0" smtClean="0"/>
              <a:t>Αυτό που το παιδί δεν μπορεί να κάνει μόνο του αλλά το πετυχαίνει με τη βοήθεια του άλλου</a:t>
            </a:r>
          </a:p>
          <a:p>
            <a:pPr lvl="1"/>
            <a:r>
              <a:rPr lang="el-GR" altLang="el-GR" dirty="0" smtClean="0"/>
              <a:t>Σημασία της μεσολάβησης του ενήλικα και ειδικότερα του εκπαιδευτικού</a:t>
            </a:r>
          </a:p>
          <a:p>
            <a:pPr lvl="1"/>
            <a:r>
              <a:rPr lang="el-GR" altLang="el-GR" dirty="0" smtClean="0"/>
              <a:t>Πλαίσιο στηρίγματος </a:t>
            </a:r>
            <a:endParaRPr lang="en-GB" altLang="el-GR" dirty="0" smtClean="0"/>
          </a:p>
          <a:p>
            <a:endParaRPr lang="en-GB" altLang="el-GR" dirty="0" smtClean="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el-GR" sz="4000" b="1" dirty="0" smtClean="0"/>
              <a:t>Θεωρία της Δραστηριότητας</a:t>
            </a:r>
            <a:endParaRPr lang="en-GB" sz="4000" b="1" dirty="0"/>
          </a:p>
        </p:txBody>
      </p:sp>
      <p:sp>
        <p:nvSpPr>
          <p:cNvPr id="66563" name="Content Placeholder 2"/>
          <p:cNvSpPr>
            <a:spLocks noGrp="1"/>
          </p:cNvSpPr>
          <p:nvPr>
            <p:ph idx="1"/>
          </p:nvPr>
        </p:nvSpPr>
        <p:spPr>
          <a:xfrm>
            <a:off x="1042988" y="1357313"/>
            <a:ext cx="7891462" cy="4800600"/>
          </a:xfrm>
        </p:spPr>
        <p:txBody>
          <a:bodyPr/>
          <a:lstStyle/>
          <a:p>
            <a:r>
              <a:rPr lang="el-GR" altLang="el-GR" sz="2400" dirty="0" smtClean="0">
                <a:cs typeface="Times New Roman" pitchFamily="18" charset="0"/>
              </a:rPr>
              <a:t>Μονάδα ανάλυσης είναι η δραστηριότητα </a:t>
            </a:r>
          </a:p>
          <a:p>
            <a:pPr lvl="1"/>
            <a:r>
              <a:rPr lang="el-GR" altLang="el-GR" sz="2000" dirty="0" smtClean="0">
                <a:cs typeface="Times New Roman" pitchFamily="18" charset="0"/>
              </a:rPr>
              <a:t>στοιχειώδης μορφή: το </a:t>
            </a:r>
            <a:r>
              <a:rPr lang="el-GR" altLang="el-GR" sz="2000" i="1" dirty="0" smtClean="0">
                <a:cs typeface="Times New Roman" pitchFamily="18" charset="0"/>
              </a:rPr>
              <a:t>υποκείμενο</a:t>
            </a:r>
            <a:r>
              <a:rPr lang="el-GR" altLang="el-GR" sz="2000" dirty="0" smtClean="0">
                <a:cs typeface="Times New Roman" pitchFamily="18" charset="0"/>
              </a:rPr>
              <a:t>, το </a:t>
            </a:r>
            <a:r>
              <a:rPr lang="el-GR" altLang="el-GR" sz="2000" i="1" dirty="0" smtClean="0">
                <a:cs typeface="Times New Roman" pitchFamily="18" charset="0"/>
              </a:rPr>
              <a:t>αντικείμενο</a:t>
            </a:r>
            <a:r>
              <a:rPr lang="el-GR" altLang="el-GR" sz="2000" dirty="0" smtClean="0">
                <a:cs typeface="Times New Roman" pitchFamily="18" charset="0"/>
              </a:rPr>
              <a:t> (που είναι ο προς επίτευξη στόχος της δραστηριότητας), τις </a:t>
            </a:r>
            <a:r>
              <a:rPr lang="el-GR" altLang="el-GR" sz="2000" i="1" dirty="0" smtClean="0">
                <a:cs typeface="Times New Roman" pitchFamily="18" charset="0"/>
              </a:rPr>
              <a:t>πράξεις</a:t>
            </a:r>
            <a:r>
              <a:rPr lang="el-GR" altLang="el-GR" sz="2000" dirty="0" smtClean="0">
                <a:cs typeface="Times New Roman" pitchFamily="18" charset="0"/>
              </a:rPr>
              <a:t> και τις </a:t>
            </a:r>
            <a:r>
              <a:rPr lang="el-GR" altLang="el-GR" sz="2000" i="1" dirty="0" smtClean="0">
                <a:cs typeface="Times New Roman" pitchFamily="18" charset="0"/>
              </a:rPr>
              <a:t>λειτουργίες</a:t>
            </a:r>
            <a:r>
              <a:rPr lang="el-GR" altLang="el-GR" sz="2000" dirty="0" smtClean="0">
                <a:cs typeface="Times New Roman" pitchFamily="18" charset="0"/>
              </a:rPr>
              <a:t>. </a:t>
            </a:r>
          </a:p>
          <a:p>
            <a:r>
              <a:rPr lang="el-GR" altLang="el-GR" sz="2400" dirty="0" smtClean="0">
                <a:cs typeface="Times New Roman" pitchFamily="18" charset="0"/>
              </a:rPr>
              <a:t>Το υποκείμενο είναι ένα άτομο ή μια ομάδα το οποίο απασχολείται με τη δραστηριότητα. </a:t>
            </a:r>
          </a:p>
          <a:p>
            <a:r>
              <a:rPr lang="el-GR" altLang="el-GR" sz="2400" dirty="0" smtClean="0">
                <a:cs typeface="Times New Roman" pitchFamily="18" charset="0"/>
              </a:rPr>
              <a:t>Η ανθρώπινη δραστηριότητα γίνεται με τη διαμεσολάβηση </a:t>
            </a:r>
            <a:r>
              <a:rPr lang="el-GR" altLang="el-GR" sz="2400" i="1" dirty="0" smtClean="0">
                <a:cs typeface="Times New Roman" pitchFamily="18" charset="0"/>
              </a:rPr>
              <a:t>εργαλείων</a:t>
            </a:r>
            <a:r>
              <a:rPr lang="el-GR" altLang="el-GR" sz="2400" dirty="0" smtClean="0">
                <a:cs typeface="Times New Roman" pitchFamily="18" charset="0"/>
              </a:rPr>
              <a:t>, εσωτερικών και εξωτερικών. </a:t>
            </a:r>
          </a:p>
          <a:p>
            <a:r>
              <a:rPr lang="el-GR" altLang="el-GR" sz="2400" dirty="0" smtClean="0">
                <a:cs typeface="Times New Roman" pitchFamily="18" charset="0"/>
              </a:rPr>
              <a:t>Η διαμεσολάβηση γίνεται από αντικείμενα τα οποία ορίζουν και περιλαμβάνουν όργανα, σήματα, γλώσσες και τα οποία δημιουργούνται από τα άτομα για να ελέγξουν την συμπεριφορά τους.</a:t>
            </a:r>
            <a:endParaRPr lang="el-GR" altLang="el-GR" sz="2400"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400" dirty="0" smtClean="0"/>
              <a:t>Το παρόν εκπαιδευτικό υλικό έχει αναπτυχθεί στα πλαίσια του εκπαιδευτικού έργου του διδάσκοντα.</a:t>
            </a:r>
            <a:endParaRPr lang="en-US" sz="2400" dirty="0" smtClean="0"/>
          </a:p>
          <a:p>
            <a:r>
              <a:rPr lang="el-GR" sz="2400" dirty="0" smtClean="0"/>
              <a:t>Το έργο «</a:t>
            </a:r>
            <a:r>
              <a:rPr lang="el-GR" sz="2400" b="1" dirty="0" smtClean="0"/>
              <a:t>Ανοικτά Ακαδημαϊκά Μαθήματα στο Πανεπιστήμιο Πατρών</a:t>
            </a:r>
            <a:r>
              <a:rPr lang="el-GR" sz="2400" dirty="0" smtClean="0"/>
              <a:t>» έχει χρηματοδοτήσει μόνο τη αναδιαμόρφωση του εκπαιδευτικού υλικού. </a:t>
            </a:r>
          </a:p>
          <a:p>
            <a:r>
              <a:rPr lang="el-GR" sz="24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5" name="Picture 3" descr="Λογότυπο Επιχειρησιακού Προγράμματος Εκπαίδευση και Δια βίου Μάθηση"/>
          <p:cNvPicPr>
            <a:picLocks noChangeAspect="1" noChangeArrowheads="1"/>
          </p:cNvPicPr>
          <p:nvPr/>
        </p:nvPicPr>
        <p:blipFill>
          <a:blip r:embed="rId3" cstate="print"/>
          <a:srcRect/>
          <a:stretch>
            <a:fillRect/>
          </a:stretch>
        </p:blipFill>
        <p:spPr bwMode="auto">
          <a:xfrm>
            <a:off x="1524000" y="4934712"/>
            <a:ext cx="6480048" cy="1542288"/>
          </a:xfrm>
          <a:prstGeom prst="rect">
            <a:avLst/>
          </a:prstGeom>
          <a:noFill/>
        </p:spPr>
      </p:pic>
    </p:spTree>
    <p:extLst>
      <p:ext uri="{BB962C8B-B14F-4D97-AF65-F5344CB8AC3E}">
        <p14:creationId xmlns:p14="http://schemas.microsoft.com/office/powerpoint/2010/main" val="209984763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5700" y="-57150"/>
            <a:ext cx="7499350" cy="1143000"/>
          </a:xfrm>
        </p:spPr>
        <p:txBody>
          <a:bodyPr/>
          <a:lstStyle/>
          <a:p>
            <a:pPr algn="ctr">
              <a:defRPr/>
            </a:pPr>
            <a:r>
              <a:rPr lang="el-GR" sz="4000" b="1" dirty="0" smtClean="0"/>
              <a:t>Σύστημα Δραστηριότητας</a:t>
            </a:r>
            <a:endParaRPr lang="en-GB" sz="4000" b="1" dirty="0"/>
          </a:p>
        </p:txBody>
      </p:sp>
      <p:sp>
        <p:nvSpPr>
          <p:cNvPr id="68611" name="Content Placeholder 2"/>
          <p:cNvSpPr>
            <a:spLocks noGrp="1"/>
          </p:cNvSpPr>
          <p:nvPr>
            <p:ph idx="1"/>
          </p:nvPr>
        </p:nvSpPr>
        <p:spPr>
          <a:xfrm>
            <a:off x="233363" y="1358900"/>
            <a:ext cx="8220075" cy="4800600"/>
          </a:xfrm>
        </p:spPr>
        <p:txBody>
          <a:bodyPr/>
          <a:lstStyle/>
          <a:p>
            <a:endParaRPr lang="en-GB" altLang="el-GR" sz="2400" smtClean="0"/>
          </a:p>
          <a:p>
            <a:endParaRPr lang="en-GB" altLang="el-GR" sz="2400" smtClean="0"/>
          </a:p>
        </p:txBody>
      </p:sp>
      <p:grpSp>
        <p:nvGrpSpPr>
          <p:cNvPr id="3" name="Group 2"/>
          <p:cNvGrpSpPr>
            <a:grpSpLocks/>
          </p:cNvGrpSpPr>
          <p:nvPr/>
        </p:nvGrpSpPr>
        <p:grpSpPr bwMode="auto">
          <a:xfrm>
            <a:off x="1427163" y="1851025"/>
            <a:ext cx="5832475" cy="3243263"/>
            <a:chOff x="2950" y="4815"/>
            <a:chExt cx="6329" cy="3436"/>
          </a:xfrm>
        </p:grpSpPr>
        <p:sp>
          <p:nvSpPr>
            <p:cNvPr id="68624" name="Line 3"/>
            <p:cNvSpPr>
              <a:spLocks noChangeShapeType="1"/>
            </p:cNvSpPr>
            <p:nvPr/>
          </p:nvSpPr>
          <p:spPr bwMode="auto">
            <a:xfrm flipH="1">
              <a:off x="4436" y="4815"/>
              <a:ext cx="1561" cy="1717"/>
            </a:xfrm>
            <a:prstGeom prst="line">
              <a:avLst/>
            </a:prstGeom>
            <a:noFill/>
            <a:ln w="38100">
              <a:solidFill>
                <a:srgbClr val="000000"/>
              </a:solidFill>
              <a:miter lim="800000"/>
              <a:headEnd type="triangle" w="med" len="med"/>
              <a:tailEnd type="triangle" w="med" len="med"/>
            </a:ln>
            <a:effectLst/>
          </p:spPr>
          <p:txBody>
            <a:bodyPr wrap="none"/>
            <a:lstStyle/>
            <a:p>
              <a:endParaRPr lang="en-GB"/>
            </a:p>
          </p:txBody>
        </p:sp>
        <p:sp>
          <p:nvSpPr>
            <p:cNvPr id="68625" name="Line 4"/>
            <p:cNvSpPr>
              <a:spLocks noChangeShapeType="1"/>
            </p:cNvSpPr>
            <p:nvPr/>
          </p:nvSpPr>
          <p:spPr bwMode="auto">
            <a:xfrm flipH="1">
              <a:off x="2950" y="6532"/>
              <a:ext cx="1486" cy="1642"/>
            </a:xfrm>
            <a:prstGeom prst="line">
              <a:avLst/>
            </a:prstGeom>
            <a:noFill/>
            <a:ln w="38100">
              <a:solidFill>
                <a:srgbClr val="000000"/>
              </a:solidFill>
              <a:miter lim="800000"/>
              <a:headEnd type="triangle" w="med" len="med"/>
              <a:tailEnd type="triangle" w="med" len="med"/>
            </a:ln>
            <a:effectLst/>
          </p:spPr>
          <p:txBody>
            <a:bodyPr wrap="none"/>
            <a:lstStyle/>
            <a:p>
              <a:endParaRPr lang="en-GB"/>
            </a:p>
          </p:txBody>
        </p:sp>
        <p:sp>
          <p:nvSpPr>
            <p:cNvPr id="68626" name="Line 5"/>
            <p:cNvSpPr>
              <a:spLocks noChangeShapeType="1"/>
            </p:cNvSpPr>
            <p:nvPr/>
          </p:nvSpPr>
          <p:spPr bwMode="auto">
            <a:xfrm flipH="1">
              <a:off x="2950" y="8251"/>
              <a:ext cx="3042" cy="0"/>
            </a:xfrm>
            <a:prstGeom prst="line">
              <a:avLst/>
            </a:prstGeom>
            <a:noFill/>
            <a:ln w="38100">
              <a:solidFill>
                <a:srgbClr val="000000"/>
              </a:solidFill>
              <a:miter lim="800000"/>
              <a:headEnd type="triangle" w="med" len="med"/>
              <a:tailEnd type="triangle" w="med" len="med"/>
            </a:ln>
            <a:effectLst/>
          </p:spPr>
          <p:txBody>
            <a:bodyPr wrap="none"/>
            <a:lstStyle/>
            <a:p>
              <a:endParaRPr lang="en-GB"/>
            </a:p>
          </p:txBody>
        </p:sp>
        <p:sp>
          <p:nvSpPr>
            <p:cNvPr id="68627" name="Line 6"/>
            <p:cNvSpPr>
              <a:spLocks noChangeShapeType="1"/>
            </p:cNvSpPr>
            <p:nvPr/>
          </p:nvSpPr>
          <p:spPr bwMode="auto">
            <a:xfrm flipH="1">
              <a:off x="5992" y="8251"/>
              <a:ext cx="3208" cy="0"/>
            </a:xfrm>
            <a:prstGeom prst="line">
              <a:avLst/>
            </a:prstGeom>
            <a:noFill/>
            <a:ln w="38100">
              <a:solidFill>
                <a:srgbClr val="000000"/>
              </a:solidFill>
              <a:miter lim="800000"/>
              <a:headEnd type="triangle" w="med" len="med"/>
              <a:tailEnd type="triangle" w="med" len="med"/>
            </a:ln>
            <a:effectLst/>
          </p:spPr>
          <p:txBody>
            <a:bodyPr wrap="none"/>
            <a:lstStyle/>
            <a:p>
              <a:endParaRPr lang="en-GB"/>
            </a:p>
          </p:txBody>
        </p:sp>
        <p:sp>
          <p:nvSpPr>
            <p:cNvPr id="68628" name="Line 7"/>
            <p:cNvSpPr>
              <a:spLocks noChangeShapeType="1"/>
            </p:cNvSpPr>
            <p:nvPr/>
          </p:nvSpPr>
          <p:spPr bwMode="auto">
            <a:xfrm flipH="1" flipV="1">
              <a:off x="5997" y="4815"/>
              <a:ext cx="1641" cy="1717"/>
            </a:xfrm>
            <a:prstGeom prst="line">
              <a:avLst/>
            </a:prstGeom>
            <a:noFill/>
            <a:ln w="38100">
              <a:solidFill>
                <a:srgbClr val="000000"/>
              </a:solidFill>
              <a:miter lim="800000"/>
              <a:headEnd type="triangle" w="med" len="med"/>
              <a:tailEnd type="triangle" w="med" len="med"/>
            </a:ln>
            <a:effectLst/>
          </p:spPr>
          <p:txBody>
            <a:bodyPr wrap="none"/>
            <a:lstStyle/>
            <a:p>
              <a:endParaRPr lang="en-GB"/>
            </a:p>
          </p:txBody>
        </p:sp>
        <p:sp>
          <p:nvSpPr>
            <p:cNvPr id="68629" name="Line 8"/>
            <p:cNvSpPr>
              <a:spLocks noChangeShapeType="1"/>
            </p:cNvSpPr>
            <p:nvPr/>
          </p:nvSpPr>
          <p:spPr bwMode="auto">
            <a:xfrm flipH="1" flipV="1">
              <a:off x="7638" y="6532"/>
              <a:ext cx="1641" cy="1719"/>
            </a:xfrm>
            <a:prstGeom prst="line">
              <a:avLst/>
            </a:prstGeom>
            <a:noFill/>
            <a:ln w="38100">
              <a:solidFill>
                <a:srgbClr val="000000"/>
              </a:solidFill>
              <a:miter lim="800000"/>
              <a:headEnd type="triangle" w="med" len="med"/>
              <a:tailEnd type="triangle" w="med" len="med"/>
            </a:ln>
            <a:effectLst/>
          </p:spPr>
          <p:txBody>
            <a:bodyPr wrap="none"/>
            <a:lstStyle/>
            <a:p>
              <a:endParaRPr lang="en-GB"/>
            </a:p>
          </p:txBody>
        </p:sp>
        <p:sp>
          <p:nvSpPr>
            <p:cNvPr id="68630" name="Line 9"/>
            <p:cNvSpPr>
              <a:spLocks noChangeShapeType="1"/>
            </p:cNvSpPr>
            <p:nvPr/>
          </p:nvSpPr>
          <p:spPr bwMode="auto">
            <a:xfrm flipH="1">
              <a:off x="5992" y="5075"/>
              <a:ext cx="39" cy="3099"/>
            </a:xfrm>
            <a:prstGeom prst="line">
              <a:avLst/>
            </a:prstGeom>
            <a:noFill/>
            <a:ln w="28575">
              <a:solidFill>
                <a:srgbClr val="000000"/>
              </a:solidFill>
              <a:miter lim="800000"/>
              <a:headEnd type="triangle" w="med" len="med"/>
              <a:tailEnd type="triangle" w="med" len="med"/>
            </a:ln>
            <a:effectLst/>
          </p:spPr>
          <p:txBody>
            <a:bodyPr wrap="none"/>
            <a:lstStyle/>
            <a:p>
              <a:endParaRPr lang="en-GB"/>
            </a:p>
          </p:txBody>
        </p:sp>
        <p:sp>
          <p:nvSpPr>
            <p:cNvPr id="68631" name="Line 10"/>
            <p:cNvSpPr>
              <a:spLocks noChangeShapeType="1"/>
            </p:cNvSpPr>
            <p:nvPr/>
          </p:nvSpPr>
          <p:spPr bwMode="auto">
            <a:xfrm>
              <a:off x="4507" y="6612"/>
              <a:ext cx="4531" cy="1562"/>
            </a:xfrm>
            <a:prstGeom prst="line">
              <a:avLst/>
            </a:prstGeom>
            <a:noFill/>
            <a:ln w="28575">
              <a:solidFill>
                <a:srgbClr val="000000"/>
              </a:solidFill>
              <a:miter lim="800000"/>
              <a:headEnd type="triangle" w="med" len="med"/>
              <a:tailEnd type="triangle" w="med" len="med"/>
            </a:ln>
            <a:effectLst/>
          </p:spPr>
          <p:txBody>
            <a:bodyPr wrap="none"/>
            <a:lstStyle/>
            <a:p>
              <a:endParaRPr lang="en-GB"/>
            </a:p>
          </p:txBody>
        </p:sp>
        <p:sp>
          <p:nvSpPr>
            <p:cNvPr id="68632" name="Line 11"/>
            <p:cNvSpPr>
              <a:spLocks noChangeShapeType="1"/>
            </p:cNvSpPr>
            <p:nvPr/>
          </p:nvSpPr>
          <p:spPr bwMode="auto">
            <a:xfrm flipH="1">
              <a:off x="3102" y="6612"/>
              <a:ext cx="4452" cy="1562"/>
            </a:xfrm>
            <a:prstGeom prst="line">
              <a:avLst/>
            </a:prstGeom>
            <a:noFill/>
            <a:ln w="28575">
              <a:solidFill>
                <a:srgbClr val="000000"/>
              </a:solidFill>
              <a:miter lim="800000"/>
              <a:headEnd type="triangle" w="med" len="med"/>
              <a:tailEnd type="triangle" w="med" len="med"/>
            </a:ln>
            <a:effectLst/>
          </p:spPr>
          <p:txBody>
            <a:bodyPr wrap="none"/>
            <a:lstStyle/>
            <a:p>
              <a:endParaRPr lang="en-GB"/>
            </a:p>
          </p:txBody>
        </p:sp>
        <p:sp>
          <p:nvSpPr>
            <p:cNvPr id="68633" name="Line 12"/>
            <p:cNvSpPr>
              <a:spLocks noChangeShapeType="1"/>
            </p:cNvSpPr>
            <p:nvPr/>
          </p:nvSpPr>
          <p:spPr bwMode="auto">
            <a:xfrm flipH="1">
              <a:off x="6070" y="6689"/>
              <a:ext cx="1484" cy="1483"/>
            </a:xfrm>
            <a:prstGeom prst="line">
              <a:avLst/>
            </a:prstGeom>
            <a:noFill/>
            <a:ln w="28575">
              <a:solidFill>
                <a:srgbClr val="000000"/>
              </a:solidFill>
              <a:miter lim="800000"/>
              <a:headEnd type="triangle" w="med" len="med"/>
              <a:tailEnd type="triangle" w="med" len="med"/>
            </a:ln>
            <a:effectLst/>
          </p:spPr>
          <p:txBody>
            <a:bodyPr wrap="none"/>
            <a:lstStyle/>
            <a:p>
              <a:endParaRPr lang="en-GB"/>
            </a:p>
          </p:txBody>
        </p:sp>
        <p:sp>
          <p:nvSpPr>
            <p:cNvPr id="68634" name="Line 13"/>
            <p:cNvSpPr>
              <a:spLocks noChangeShapeType="1"/>
            </p:cNvSpPr>
            <p:nvPr/>
          </p:nvSpPr>
          <p:spPr bwMode="auto">
            <a:xfrm flipH="1">
              <a:off x="4586" y="6532"/>
              <a:ext cx="2891" cy="0"/>
            </a:xfrm>
            <a:prstGeom prst="line">
              <a:avLst/>
            </a:prstGeom>
            <a:noFill/>
            <a:ln w="28575">
              <a:solidFill>
                <a:srgbClr val="000000"/>
              </a:solidFill>
              <a:miter lim="800000"/>
              <a:headEnd type="triangle" w="med" len="med"/>
              <a:tailEnd type="triangle" w="med" len="med"/>
            </a:ln>
            <a:effectLst/>
          </p:spPr>
          <p:txBody>
            <a:bodyPr wrap="none"/>
            <a:lstStyle/>
            <a:p>
              <a:endParaRPr lang="en-GB"/>
            </a:p>
          </p:txBody>
        </p:sp>
        <p:sp>
          <p:nvSpPr>
            <p:cNvPr id="68635" name="Line 14"/>
            <p:cNvSpPr>
              <a:spLocks noChangeShapeType="1"/>
            </p:cNvSpPr>
            <p:nvPr/>
          </p:nvSpPr>
          <p:spPr bwMode="auto">
            <a:xfrm>
              <a:off x="4507" y="6767"/>
              <a:ext cx="1407" cy="1407"/>
            </a:xfrm>
            <a:prstGeom prst="line">
              <a:avLst/>
            </a:prstGeom>
            <a:noFill/>
            <a:ln w="28575">
              <a:solidFill>
                <a:srgbClr val="000000"/>
              </a:solidFill>
              <a:miter lim="800000"/>
              <a:headEnd type="triangle" w="med" len="med"/>
              <a:tailEnd type="triangle" w="med" len="med"/>
            </a:ln>
            <a:effectLst/>
          </p:spPr>
          <p:txBody>
            <a:bodyPr wrap="none"/>
            <a:lstStyle/>
            <a:p>
              <a:endParaRPr lang="en-GB"/>
            </a:p>
          </p:txBody>
        </p:sp>
      </p:grpSp>
      <p:sp>
        <p:nvSpPr>
          <p:cNvPr id="68615" name="TextBox 2"/>
          <p:cNvSpPr txBox="1">
            <a:spLocks noChangeArrowheads="1"/>
          </p:cNvSpPr>
          <p:nvPr/>
        </p:nvSpPr>
        <p:spPr bwMode="auto">
          <a:xfrm>
            <a:off x="7537450" y="809625"/>
            <a:ext cx="1357313" cy="523875"/>
          </a:xfrm>
          <a:prstGeom prst="rect">
            <a:avLst/>
          </a:prstGeom>
          <a:noFill/>
          <a:ln w="9525">
            <a:noFill/>
            <a:miter lim="800000"/>
            <a:headEnd/>
            <a:tailEnd/>
          </a:ln>
        </p:spPr>
        <p:txBody>
          <a:bodyPr wrap="none">
            <a:spAutoFit/>
          </a:bodyPr>
          <a:lstStyle/>
          <a:p>
            <a:r>
              <a:rPr lang="el-GR" altLang="el-GR" sz="1400">
                <a:cs typeface="Arial" charset="0"/>
              </a:rPr>
              <a:t>Σύμφωνα με </a:t>
            </a:r>
          </a:p>
          <a:p>
            <a:r>
              <a:rPr lang="el-GR" altLang="el-GR" sz="1400">
                <a:cs typeface="Arial" charset="0"/>
              </a:rPr>
              <a:t>τον Εngest</a:t>
            </a:r>
            <a:r>
              <a:rPr lang="en-US" altLang="el-GR" sz="1400">
                <a:cs typeface="Arial" charset="0"/>
              </a:rPr>
              <a:t>r</a:t>
            </a:r>
            <a:r>
              <a:rPr lang="fr-FR" altLang="el-GR" sz="1400">
                <a:cs typeface="Arial" charset="0"/>
              </a:rPr>
              <a:t>ö</a:t>
            </a:r>
            <a:r>
              <a:rPr lang="el-GR" altLang="el-GR" sz="1400">
                <a:cs typeface="Arial" charset="0"/>
              </a:rPr>
              <a:t>m</a:t>
            </a:r>
          </a:p>
        </p:txBody>
      </p:sp>
      <p:sp>
        <p:nvSpPr>
          <p:cNvPr id="17" name="TextBox 16"/>
          <p:cNvSpPr txBox="1"/>
          <p:nvPr/>
        </p:nvSpPr>
        <p:spPr>
          <a:xfrm>
            <a:off x="536575" y="3128963"/>
            <a:ext cx="2201863" cy="584200"/>
          </a:xfrm>
          <a:prstGeom prst="rect">
            <a:avLst/>
          </a:prstGeom>
          <a:noFill/>
        </p:spPr>
        <p:txBody>
          <a:bodyPr wrap="none">
            <a:spAutoFit/>
          </a:bodyPr>
          <a:lstStyle/>
          <a:p>
            <a:pPr algn="ctr">
              <a:defRPr/>
            </a:pPr>
            <a:r>
              <a:rPr lang="el-GR" sz="1600" b="1" cap="all" dirty="0" err="1">
                <a:latin typeface="Arial" panose="020B0604020202020204" pitchFamily="34" charset="0"/>
              </a:rPr>
              <a:t>ΥποκειμενΟ</a:t>
            </a:r>
            <a:r>
              <a:rPr lang="el-GR" sz="1600" b="1" dirty="0">
                <a:latin typeface="Arial" panose="020B0604020202020204" pitchFamily="34" charset="0"/>
              </a:rPr>
              <a:t> </a:t>
            </a:r>
          </a:p>
          <a:p>
            <a:pPr algn="ctr">
              <a:defRPr/>
            </a:pPr>
            <a:r>
              <a:rPr lang="el-GR" sz="1600" dirty="0">
                <a:latin typeface="Arial" panose="020B0604020202020204" pitchFamily="34" charset="0"/>
              </a:rPr>
              <a:t>(δάσκαλος ή μαθητής)</a:t>
            </a:r>
          </a:p>
        </p:txBody>
      </p:sp>
      <p:sp>
        <p:nvSpPr>
          <p:cNvPr id="68617" name="TextBox 17"/>
          <p:cNvSpPr txBox="1">
            <a:spLocks noChangeArrowheads="1"/>
          </p:cNvSpPr>
          <p:nvPr/>
        </p:nvSpPr>
        <p:spPr bwMode="auto">
          <a:xfrm>
            <a:off x="2789238" y="985838"/>
            <a:ext cx="2952750" cy="1076325"/>
          </a:xfrm>
          <a:prstGeom prst="rect">
            <a:avLst/>
          </a:prstGeom>
          <a:noFill/>
          <a:ln w="9525">
            <a:noFill/>
            <a:miter lim="800000"/>
            <a:headEnd/>
            <a:tailEnd/>
          </a:ln>
        </p:spPr>
        <p:txBody>
          <a:bodyPr wrap="none">
            <a:spAutoFit/>
          </a:bodyPr>
          <a:lstStyle/>
          <a:p>
            <a:pPr algn="ctr"/>
            <a:r>
              <a:rPr lang="el-GR" altLang="el-GR" sz="1600" b="1"/>
              <a:t>ΕΡΓΑΛΕΙΑ</a:t>
            </a:r>
          </a:p>
          <a:p>
            <a:pPr algn="ctr"/>
            <a:r>
              <a:rPr lang="el-GR" altLang="el-GR" sz="1600"/>
              <a:t>(Η/Υ, Γλώσσα, </a:t>
            </a:r>
          </a:p>
          <a:p>
            <a:pPr algn="ctr"/>
            <a:r>
              <a:rPr lang="el-GR" altLang="el-GR" sz="1600"/>
              <a:t>Στυλό και Χαρτί, Πίνακας, κ.α.)</a:t>
            </a:r>
          </a:p>
          <a:p>
            <a:pPr algn="ctr"/>
            <a:endParaRPr lang="el-GR" altLang="el-GR" sz="1600" b="1"/>
          </a:p>
        </p:txBody>
      </p:sp>
      <p:sp>
        <p:nvSpPr>
          <p:cNvPr id="68618" name="TextBox 18"/>
          <p:cNvSpPr txBox="1">
            <a:spLocks noChangeArrowheads="1"/>
          </p:cNvSpPr>
          <p:nvPr/>
        </p:nvSpPr>
        <p:spPr bwMode="auto">
          <a:xfrm>
            <a:off x="-85725" y="5259388"/>
            <a:ext cx="2352675" cy="1077912"/>
          </a:xfrm>
          <a:prstGeom prst="rect">
            <a:avLst/>
          </a:prstGeom>
          <a:noFill/>
          <a:ln w="9525">
            <a:noFill/>
            <a:miter lim="800000"/>
            <a:headEnd/>
            <a:tailEnd/>
          </a:ln>
        </p:spPr>
        <p:txBody>
          <a:bodyPr wrap="none">
            <a:spAutoFit/>
          </a:bodyPr>
          <a:lstStyle/>
          <a:p>
            <a:pPr algn="ctr"/>
            <a:r>
              <a:rPr lang="el-GR" altLang="el-GR" sz="1600" b="1"/>
              <a:t>ΚΑΝΟΝΕΣ</a:t>
            </a:r>
          </a:p>
          <a:p>
            <a:pPr algn="ctr"/>
            <a:r>
              <a:rPr lang="el-GR" altLang="el-GR" sz="1600"/>
              <a:t>(Κανόνες επικοινωνίας, </a:t>
            </a:r>
          </a:p>
          <a:p>
            <a:pPr algn="ctr"/>
            <a:r>
              <a:rPr lang="el-GR" altLang="el-GR" sz="1600"/>
              <a:t>κανόνες τάξης, κ.α )</a:t>
            </a:r>
          </a:p>
          <a:p>
            <a:pPr algn="ctr"/>
            <a:endParaRPr lang="el-GR" altLang="el-GR" sz="1600"/>
          </a:p>
        </p:txBody>
      </p:sp>
      <p:sp>
        <p:nvSpPr>
          <p:cNvPr id="68619" name="Ορθογώνιο 20"/>
          <p:cNvSpPr>
            <a:spLocks noChangeArrowheads="1"/>
          </p:cNvSpPr>
          <p:nvPr/>
        </p:nvSpPr>
        <p:spPr bwMode="auto">
          <a:xfrm>
            <a:off x="3254375" y="5241925"/>
            <a:ext cx="2074863" cy="831850"/>
          </a:xfrm>
          <a:prstGeom prst="rect">
            <a:avLst/>
          </a:prstGeom>
          <a:noFill/>
          <a:ln w="9525">
            <a:noFill/>
            <a:miter lim="800000"/>
            <a:headEnd/>
            <a:tailEnd/>
          </a:ln>
        </p:spPr>
        <p:txBody>
          <a:bodyPr>
            <a:spAutoFit/>
          </a:bodyPr>
          <a:lstStyle/>
          <a:p>
            <a:pPr algn="ctr"/>
            <a:r>
              <a:rPr lang="el-GR" altLang="el-GR" sz="1600" b="1">
                <a:cs typeface="Times New Roman" pitchFamily="18" charset="0"/>
              </a:rPr>
              <a:t>ΚΟΙΝΟΤΗΤΑ</a:t>
            </a:r>
          </a:p>
          <a:p>
            <a:pPr algn="ctr"/>
            <a:r>
              <a:rPr lang="el-GR" altLang="el-GR" sz="1600">
                <a:cs typeface="Times New Roman" pitchFamily="18" charset="0"/>
              </a:rPr>
              <a:t>(Δάσκαλοι, Μαθητές, Γονείς, κ.α.)</a:t>
            </a:r>
            <a:endParaRPr lang="el-GR" altLang="el-GR" sz="1100">
              <a:latin typeface="Times New Roman" pitchFamily="18" charset="0"/>
              <a:cs typeface="Times New Roman" pitchFamily="18" charset="0"/>
            </a:endParaRPr>
          </a:p>
        </p:txBody>
      </p:sp>
      <p:sp>
        <p:nvSpPr>
          <p:cNvPr id="68620" name="TextBox 21"/>
          <p:cNvSpPr txBox="1">
            <a:spLocks noChangeArrowheads="1"/>
          </p:cNvSpPr>
          <p:nvPr/>
        </p:nvSpPr>
        <p:spPr bwMode="auto">
          <a:xfrm>
            <a:off x="6169025" y="5240338"/>
            <a:ext cx="2971800" cy="1076325"/>
          </a:xfrm>
          <a:prstGeom prst="rect">
            <a:avLst/>
          </a:prstGeom>
          <a:noFill/>
          <a:ln w="9525">
            <a:noFill/>
            <a:miter lim="800000"/>
            <a:headEnd/>
            <a:tailEnd/>
          </a:ln>
        </p:spPr>
        <p:txBody>
          <a:bodyPr>
            <a:spAutoFit/>
          </a:bodyPr>
          <a:lstStyle/>
          <a:p>
            <a:pPr algn="ctr"/>
            <a:r>
              <a:rPr lang="el-GR" altLang="el-GR" sz="1600" b="1"/>
              <a:t>ΚΑΤΑΜΕΡΙΣΜΟΣ ΕΡΓΑΣΙΑΣ</a:t>
            </a:r>
          </a:p>
          <a:p>
            <a:pPr algn="ctr"/>
            <a:r>
              <a:rPr lang="el-GR" altLang="el-GR" sz="1600"/>
              <a:t>(Διεύθυνση, Διοίκηση, Διδασκαλία, κ.α.)</a:t>
            </a:r>
          </a:p>
          <a:p>
            <a:pPr algn="ctr"/>
            <a:endParaRPr lang="el-GR" altLang="el-GR" sz="1600"/>
          </a:p>
        </p:txBody>
      </p:sp>
      <p:sp>
        <p:nvSpPr>
          <p:cNvPr id="23" name="TextBox 22"/>
          <p:cNvSpPr txBox="1"/>
          <p:nvPr/>
        </p:nvSpPr>
        <p:spPr>
          <a:xfrm>
            <a:off x="5864225" y="3246438"/>
            <a:ext cx="1619250" cy="338137"/>
          </a:xfrm>
          <a:prstGeom prst="rect">
            <a:avLst/>
          </a:prstGeom>
          <a:noFill/>
        </p:spPr>
        <p:txBody>
          <a:bodyPr wrap="none">
            <a:spAutoFit/>
          </a:bodyPr>
          <a:lstStyle/>
          <a:p>
            <a:pPr algn="ctr">
              <a:defRPr/>
            </a:pPr>
            <a:r>
              <a:rPr lang="el-GR" sz="1600" b="1" cap="all" dirty="0">
                <a:latin typeface="Arial" panose="020B0604020202020204" pitchFamily="34" charset="0"/>
              </a:rPr>
              <a:t>ΑΝΤΙΚΕΙΜΕΝΟ</a:t>
            </a:r>
          </a:p>
        </p:txBody>
      </p:sp>
      <p:sp>
        <p:nvSpPr>
          <p:cNvPr id="27" name="TextBox 26"/>
          <p:cNvSpPr txBox="1"/>
          <p:nvPr/>
        </p:nvSpPr>
        <p:spPr>
          <a:xfrm>
            <a:off x="7359650" y="2652713"/>
            <a:ext cx="1616075" cy="338137"/>
          </a:xfrm>
          <a:prstGeom prst="rect">
            <a:avLst/>
          </a:prstGeom>
          <a:noFill/>
        </p:spPr>
        <p:txBody>
          <a:bodyPr wrap="none">
            <a:spAutoFit/>
          </a:bodyPr>
          <a:lstStyle/>
          <a:p>
            <a:pPr algn="ctr">
              <a:defRPr/>
            </a:pPr>
            <a:r>
              <a:rPr lang="el-GR" sz="1600" b="1" cap="all" dirty="0">
                <a:latin typeface="Arial" panose="020B0604020202020204" pitchFamily="34" charset="0"/>
              </a:rPr>
              <a:t>ΑΠΟΤΕΛΕΣΜΑ</a:t>
            </a:r>
          </a:p>
        </p:txBody>
      </p:sp>
      <p:sp>
        <p:nvSpPr>
          <p:cNvPr id="24" name="Δεξιό βέλος 23"/>
          <p:cNvSpPr/>
          <p:nvPr/>
        </p:nvSpPr>
        <p:spPr>
          <a:xfrm rot="18910601">
            <a:off x="7454900" y="3152775"/>
            <a:ext cx="400050" cy="809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defRPr/>
            </a:pPr>
            <a:r>
              <a:rPr lang="el-GR" sz="4000" b="1" dirty="0" smtClean="0"/>
              <a:t>Μέθοδοι διδασκαλίας στην </a:t>
            </a:r>
            <a:r>
              <a:rPr lang="el-GR" sz="4000" b="1" dirty="0" err="1" smtClean="0"/>
              <a:t>κοινωνικοπολιτισμική</a:t>
            </a:r>
            <a:r>
              <a:rPr lang="el-GR" sz="4000" b="1" dirty="0" smtClean="0"/>
              <a:t> προσέγγιση</a:t>
            </a:r>
            <a:endParaRPr lang="en-GB" sz="4000" b="1" dirty="0"/>
          </a:p>
        </p:txBody>
      </p:sp>
      <p:sp>
        <p:nvSpPr>
          <p:cNvPr id="70659" name="Content Placeholder 2"/>
          <p:cNvSpPr>
            <a:spLocks noGrp="1"/>
          </p:cNvSpPr>
          <p:nvPr>
            <p:ph idx="1"/>
          </p:nvPr>
        </p:nvSpPr>
        <p:spPr>
          <a:xfrm>
            <a:off x="1042988" y="1357313"/>
            <a:ext cx="7891462" cy="4800600"/>
          </a:xfrm>
        </p:spPr>
        <p:txBody>
          <a:bodyPr/>
          <a:lstStyle/>
          <a:p>
            <a:endParaRPr lang="en-GB" altLang="el-GR" sz="2800" smtClean="0"/>
          </a:p>
          <a:p>
            <a:r>
              <a:rPr lang="el-GR" altLang="el-GR" sz="2800" smtClean="0"/>
              <a:t>Συνεργατική Μάθηση</a:t>
            </a:r>
          </a:p>
          <a:p>
            <a:r>
              <a:rPr lang="el-GR" altLang="el-GR" sz="2800" smtClean="0"/>
              <a:t>Μαθησιακή υποστήριξη (</a:t>
            </a:r>
            <a:r>
              <a:rPr lang="en-GB" altLang="el-GR" sz="2800" smtClean="0"/>
              <a:t>scaffolding</a:t>
            </a:r>
            <a:r>
              <a:rPr lang="el-GR" altLang="el-GR" sz="2800" smtClean="0"/>
              <a:t>) </a:t>
            </a:r>
          </a:p>
          <a:p>
            <a:r>
              <a:rPr lang="el-GR" altLang="el-GR" sz="2800" smtClean="0"/>
              <a:t>Εργασία σε ομάδες και από κοινού επίλυση προβλημάτων</a:t>
            </a:r>
            <a:endParaRPr lang="en-GB" altLang="el-GR" sz="2800" smtClean="0"/>
          </a:p>
          <a:p>
            <a:r>
              <a:rPr lang="el-GR" altLang="el-GR" sz="2800" smtClean="0"/>
              <a:t>Κοινότητες Μάθησης</a:t>
            </a:r>
          </a:p>
          <a:p>
            <a:r>
              <a:rPr lang="el-GR" altLang="el-GR" sz="2800" smtClean="0"/>
              <a:t>Κοινότητες Πρακτικής</a:t>
            </a:r>
          </a:p>
          <a:p>
            <a:r>
              <a:rPr lang="el-GR" altLang="el-GR" sz="2800" smtClean="0"/>
              <a:t>Συνεργατικά περιβάλλοντα μάθησης με υπολογιστές</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274638"/>
            <a:ext cx="7791450" cy="1143000"/>
          </a:xfrm>
        </p:spPr>
        <p:txBody>
          <a:bodyPr>
            <a:normAutofit fontScale="90000"/>
          </a:bodyPr>
          <a:lstStyle/>
          <a:p>
            <a:pPr algn="ctr">
              <a:defRPr/>
            </a:pPr>
            <a:r>
              <a:rPr lang="el-GR" sz="4000" b="1" dirty="0" smtClean="0"/>
              <a:t>Μαθησιακή υποστήριξη (</a:t>
            </a:r>
            <a:r>
              <a:rPr lang="en-GB" sz="4000" b="1" dirty="0" smtClean="0"/>
              <a:t>scaffolding</a:t>
            </a:r>
            <a:r>
              <a:rPr lang="el-GR" sz="4000" b="1" dirty="0" smtClean="0"/>
              <a:t>)</a:t>
            </a:r>
            <a:endParaRPr lang="en-GB" sz="4000" b="1" dirty="0"/>
          </a:p>
        </p:txBody>
      </p:sp>
      <p:sp>
        <p:nvSpPr>
          <p:cNvPr id="72707" name="Content Placeholder 2"/>
          <p:cNvSpPr>
            <a:spLocks noGrp="1"/>
          </p:cNvSpPr>
          <p:nvPr>
            <p:ph idx="1"/>
          </p:nvPr>
        </p:nvSpPr>
        <p:spPr>
          <a:xfrm>
            <a:off x="1258888" y="1357313"/>
            <a:ext cx="7675562" cy="4800600"/>
          </a:xfrm>
        </p:spPr>
        <p:txBody>
          <a:bodyPr>
            <a:normAutofit lnSpcReduction="10000"/>
          </a:bodyPr>
          <a:lstStyle/>
          <a:p>
            <a:pPr>
              <a:lnSpc>
                <a:spcPct val="90000"/>
              </a:lnSpc>
            </a:pPr>
            <a:r>
              <a:rPr lang="el-GR" altLang="el-GR" sz="2800" smtClean="0"/>
              <a:t>Καθοδήγηση</a:t>
            </a:r>
          </a:p>
          <a:p>
            <a:pPr lvl="1">
              <a:lnSpc>
                <a:spcPct val="90000"/>
              </a:lnSpc>
            </a:pPr>
            <a:r>
              <a:rPr lang="el-GR" altLang="el-GR" sz="2400" smtClean="0"/>
              <a:t>Περίγραμμα μαθημάτων</a:t>
            </a:r>
          </a:p>
          <a:p>
            <a:pPr lvl="1">
              <a:lnSpc>
                <a:spcPct val="90000"/>
              </a:lnSpc>
            </a:pPr>
            <a:r>
              <a:rPr lang="el-GR" altLang="el-GR" sz="2400" smtClean="0"/>
              <a:t>Ανάθεση δραστηριοτήτων - εργασιών</a:t>
            </a:r>
          </a:p>
          <a:p>
            <a:pPr lvl="1">
              <a:lnSpc>
                <a:spcPct val="90000"/>
              </a:lnSpc>
            </a:pPr>
            <a:r>
              <a:rPr lang="el-GR" altLang="el-GR" sz="2400" smtClean="0"/>
              <a:t>Ερμηνεία-εξήγηση δύσκολων εννοιών και αποριών</a:t>
            </a:r>
          </a:p>
          <a:p>
            <a:pPr lvl="1">
              <a:lnSpc>
                <a:spcPct val="90000"/>
              </a:lnSpc>
            </a:pPr>
            <a:r>
              <a:rPr lang="el-GR" altLang="el-GR" sz="2400" smtClean="0"/>
              <a:t>Οδηγίες χρήσης του εκπαιδευτικού υλικού</a:t>
            </a:r>
          </a:p>
          <a:p>
            <a:pPr lvl="1">
              <a:lnSpc>
                <a:spcPct val="90000"/>
              </a:lnSpc>
            </a:pPr>
            <a:r>
              <a:rPr lang="el-GR" altLang="el-GR" sz="2400" smtClean="0"/>
              <a:t>Οδηγίες εργασίας</a:t>
            </a:r>
            <a:r>
              <a:rPr lang="en-US" altLang="el-GR" sz="2400" smtClean="0"/>
              <a:t> (</a:t>
            </a:r>
            <a:r>
              <a:rPr lang="el-GR" altLang="el-GR" sz="2400" smtClean="0"/>
              <a:t>π.χ. </a:t>
            </a:r>
            <a:r>
              <a:rPr lang="en-US" altLang="el-GR" sz="2400" smtClean="0"/>
              <a:t>trial and error)</a:t>
            </a:r>
            <a:endParaRPr lang="el-GR" altLang="el-GR" sz="2400" smtClean="0"/>
          </a:p>
          <a:p>
            <a:pPr>
              <a:lnSpc>
                <a:spcPct val="90000"/>
              </a:lnSpc>
            </a:pPr>
            <a:r>
              <a:rPr lang="el-GR" altLang="el-GR" sz="2800" smtClean="0"/>
              <a:t>Διαμεσολάβηση</a:t>
            </a:r>
          </a:p>
          <a:p>
            <a:pPr lvl="1">
              <a:lnSpc>
                <a:spcPct val="90000"/>
              </a:lnSpc>
            </a:pPr>
            <a:r>
              <a:rPr lang="el-GR" altLang="el-GR" sz="2400" smtClean="0"/>
              <a:t>Υποδείξεις, υπενθύμιση γνωστών</a:t>
            </a:r>
          </a:p>
          <a:p>
            <a:pPr lvl="1">
              <a:lnSpc>
                <a:spcPct val="90000"/>
              </a:lnSpc>
            </a:pPr>
            <a:r>
              <a:rPr lang="el-GR" altLang="el-GR" sz="2400" smtClean="0"/>
              <a:t>Καθοδήγηση εργασίας</a:t>
            </a:r>
            <a:r>
              <a:rPr lang="en-US" altLang="el-GR" sz="2400" smtClean="0"/>
              <a:t>,</a:t>
            </a:r>
            <a:r>
              <a:rPr lang="el-GR" altLang="el-GR" sz="2400" smtClean="0"/>
              <a:t> αυτορρύθμισης και συνεργασίας</a:t>
            </a:r>
          </a:p>
          <a:p>
            <a:pPr lvl="1">
              <a:lnSpc>
                <a:spcPct val="90000"/>
              </a:lnSpc>
            </a:pPr>
            <a:r>
              <a:rPr lang="el-GR" altLang="el-GR" sz="2400" smtClean="0"/>
              <a:t>Ενίσχυση, ενθάρρυνση</a:t>
            </a:r>
            <a:endParaRPr lang="en-US" altLang="el-GR" sz="2400" smtClean="0"/>
          </a:p>
          <a:p>
            <a:pPr>
              <a:lnSpc>
                <a:spcPct val="90000"/>
              </a:lnSpc>
            </a:pPr>
            <a:r>
              <a:rPr lang="el-GR" altLang="el-GR" sz="2800" smtClean="0"/>
              <a:t>Υποχώρηση (</a:t>
            </a:r>
            <a:r>
              <a:rPr lang="en-US" altLang="el-GR" sz="2800" smtClean="0"/>
              <a:t>Fading</a:t>
            </a:r>
            <a:r>
              <a:rPr lang="el-GR" altLang="el-GR" sz="2800" smtClean="0"/>
              <a:t>)</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274638"/>
            <a:ext cx="7791450" cy="1143000"/>
          </a:xfrm>
        </p:spPr>
        <p:txBody>
          <a:bodyPr>
            <a:normAutofit fontScale="90000"/>
          </a:bodyPr>
          <a:lstStyle/>
          <a:p>
            <a:pPr algn="ctr">
              <a:defRPr/>
            </a:pPr>
            <a:r>
              <a:rPr lang="el-GR" sz="4000" b="1" dirty="0" smtClean="0"/>
              <a:t>Δραστηριότητες με σχέδια εργασίας (</a:t>
            </a:r>
            <a:r>
              <a:rPr lang="en-GB" sz="4000" b="1" dirty="0" smtClean="0"/>
              <a:t>projects</a:t>
            </a:r>
            <a:r>
              <a:rPr lang="el-GR" sz="4000" b="1" dirty="0" smtClean="0"/>
              <a:t>)</a:t>
            </a:r>
            <a:endParaRPr lang="en-GB" sz="4000" b="1" dirty="0"/>
          </a:p>
        </p:txBody>
      </p:sp>
      <p:sp>
        <p:nvSpPr>
          <p:cNvPr id="74755" name="Content Placeholder 2"/>
          <p:cNvSpPr>
            <a:spLocks noGrp="1"/>
          </p:cNvSpPr>
          <p:nvPr>
            <p:ph idx="1"/>
          </p:nvPr>
        </p:nvSpPr>
        <p:spPr>
          <a:xfrm>
            <a:off x="1143000" y="1571625"/>
            <a:ext cx="7791450" cy="4586288"/>
          </a:xfrm>
        </p:spPr>
        <p:txBody>
          <a:bodyPr>
            <a:normAutofit lnSpcReduction="10000"/>
          </a:bodyPr>
          <a:lstStyle/>
          <a:p>
            <a:pPr>
              <a:lnSpc>
                <a:spcPct val="80000"/>
              </a:lnSpc>
            </a:pPr>
            <a:r>
              <a:rPr lang="el-GR" altLang="el-GR" sz="2800" smtClean="0"/>
              <a:t>Στόχος: η εμπλοκή των μαθητών στο σχεδιασμό και την ανάπτυξη προϊόντων και δημιουργημάτων αντλώντας ερεθίσματα από την πραγματική ζωή</a:t>
            </a:r>
          </a:p>
          <a:p>
            <a:pPr>
              <a:lnSpc>
                <a:spcPct val="80000"/>
              </a:lnSpc>
            </a:pPr>
            <a:r>
              <a:rPr lang="el-GR" altLang="el-GR" sz="2800" smtClean="0"/>
              <a:t>Ολοκληρωμένη μάθηση</a:t>
            </a:r>
          </a:p>
          <a:p>
            <a:pPr lvl="1">
              <a:lnSpc>
                <a:spcPct val="80000"/>
              </a:lnSpc>
            </a:pPr>
            <a:r>
              <a:rPr lang="el-GR" altLang="el-GR" sz="2400" smtClean="0"/>
              <a:t>Ανάπτυξη γνώσης με τρόπους που βασίζονται στη σύνδεση πληροφοριών με το περιεχόμενο</a:t>
            </a:r>
          </a:p>
          <a:p>
            <a:pPr>
              <a:lnSpc>
                <a:spcPct val="80000"/>
              </a:lnSpc>
            </a:pPr>
            <a:r>
              <a:rPr lang="el-GR" altLang="el-GR" sz="2800" smtClean="0"/>
              <a:t>Αυθεντικά προβλήματα</a:t>
            </a:r>
            <a:r>
              <a:rPr lang="el-GR" altLang="el-GR" sz="2400" smtClean="0"/>
              <a:t> </a:t>
            </a:r>
          </a:p>
          <a:p>
            <a:pPr lvl="1">
              <a:lnSpc>
                <a:spcPct val="80000"/>
              </a:lnSpc>
            </a:pPr>
            <a:r>
              <a:rPr lang="el-GR" altLang="el-GR" sz="2000" smtClean="0"/>
              <a:t>Πρωτότυπα, ρεαλιστικά και σχετικά με τα ενδιαφέροντα των μαθητών</a:t>
            </a:r>
          </a:p>
          <a:p>
            <a:pPr>
              <a:lnSpc>
                <a:spcPct val="80000"/>
              </a:lnSpc>
            </a:pPr>
            <a:r>
              <a:rPr lang="el-GR" altLang="el-GR" sz="2800" smtClean="0"/>
              <a:t>Κατευθύνονται από το παραδοτέο προϊόν εργασίας και τη διαδικασία</a:t>
            </a:r>
          </a:p>
          <a:p>
            <a:pPr>
              <a:lnSpc>
                <a:spcPct val="80000"/>
              </a:lnSpc>
            </a:pPr>
            <a:r>
              <a:rPr lang="el-GR" altLang="el-GR" sz="2800" smtClean="0"/>
              <a:t>Ομαδοσυνεργατικές δραστηριότητες</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l-GR" dirty="0" smtClean="0"/>
              <a:t>Σύγχρονα περιβάλλοντα μάθησης</a:t>
            </a:r>
            <a:endParaRPr lang="en-GB" dirty="0"/>
          </a:p>
        </p:txBody>
      </p:sp>
      <p:sp>
        <p:nvSpPr>
          <p:cNvPr id="76803" name="Content Placeholder 2"/>
          <p:cNvSpPr>
            <a:spLocks noGrp="1"/>
          </p:cNvSpPr>
          <p:nvPr>
            <p:ph idx="1"/>
          </p:nvPr>
        </p:nvSpPr>
        <p:spPr>
          <a:xfrm>
            <a:off x="1042988" y="1285875"/>
            <a:ext cx="7891462" cy="4800600"/>
          </a:xfrm>
        </p:spPr>
        <p:txBody>
          <a:bodyPr/>
          <a:lstStyle/>
          <a:p>
            <a:r>
              <a:rPr lang="el-GR" altLang="el-GR" sz="2400" smtClean="0"/>
              <a:t>Η οικοδόμηση των γνώσεων από τα υποκείμενα που μαθαίνουν βασίζεται: </a:t>
            </a:r>
          </a:p>
          <a:p>
            <a:pPr lvl="1"/>
            <a:r>
              <a:rPr lang="el-GR" altLang="el-GR" sz="2000" smtClean="0"/>
              <a:t>στην ίδια τη δραστηριότητα του μαθητευόμενου ως αυτόνομου όντος που μαθαίνει μέσα από την πράξη. </a:t>
            </a:r>
          </a:p>
          <a:p>
            <a:pPr lvl="1"/>
            <a:r>
              <a:rPr lang="el-GR" altLang="el-GR" sz="2000" smtClean="0"/>
              <a:t>στην προσφορά ευνοϊκών για τη μάθηση καταστάσεων, την αναγκαιότητα δηλαδή της παιδαγωγικής και της διδακτικής. </a:t>
            </a:r>
            <a:endParaRPr lang="en-GB" altLang="el-GR" sz="2000" smtClean="0"/>
          </a:p>
          <a:p>
            <a:pPr lvl="1"/>
            <a:r>
              <a:rPr lang="el-GR" altLang="el-GR" sz="2000" smtClean="0"/>
              <a:t>Στη διαμεσολάβηση του ενήλικα και στο ρόλο του κοινωνικού περιβάλλοντος, αυτό δηλαδή που το παιδί δεν μπορεί να κάνει μόνο του αλλά το πετυχαίνει με τη βοήθεια του άλλου. </a:t>
            </a:r>
            <a:endParaRPr lang="en-GB" altLang="el-GR" sz="2000" smtClean="0"/>
          </a:p>
          <a:p>
            <a:pPr lvl="1"/>
            <a:r>
              <a:rPr lang="el-GR" altLang="el-GR" sz="2000" smtClean="0"/>
              <a:t>Στη χρήση γλωσσικών και συμβολικών μορφών για επικοινωνία και αναπαράσταση. </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1563" y="274638"/>
            <a:ext cx="8072437" cy="1143000"/>
          </a:xfrm>
        </p:spPr>
        <p:txBody>
          <a:bodyPr>
            <a:noAutofit/>
          </a:bodyPr>
          <a:lstStyle/>
          <a:p>
            <a:pPr>
              <a:defRPr/>
            </a:pPr>
            <a:r>
              <a:rPr lang="el-GR" sz="3900" dirty="0" smtClean="0"/>
              <a:t>Σύγχρονα υπολογιστικά περιβάλλοντα μάθησης</a:t>
            </a:r>
            <a:endParaRPr lang="en-GB" sz="3900" dirty="0"/>
          </a:p>
        </p:txBody>
      </p:sp>
      <p:sp>
        <p:nvSpPr>
          <p:cNvPr id="78851" name="Content Placeholder 2"/>
          <p:cNvSpPr>
            <a:spLocks noGrp="1"/>
          </p:cNvSpPr>
          <p:nvPr>
            <p:ph idx="1"/>
          </p:nvPr>
        </p:nvSpPr>
        <p:spPr>
          <a:xfrm>
            <a:off x="1143000" y="1571625"/>
            <a:ext cx="7499350" cy="4800600"/>
          </a:xfrm>
        </p:spPr>
        <p:txBody>
          <a:bodyPr/>
          <a:lstStyle/>
          <a:p>
            <a:r>
              <a:rPr lang="el-GR" altLang="el-GR" sz="2400" smtClean="0"/>
              <a:t>Τα υπολογιστικά μαθησιακά περιβάλλοντα πρέπει να είναι σχεδιασμένα ώστε να διευκολύνουν ενεργητικές &amp; συνεργατικές μαθησιακές διαδικασίες</a:t>
            </a:r>
            <a:endParaRPr lang="en-GB" altLang="el-GR" sz="2400" smtClean="0"/>
          </a:p>
          <a:p>
            <a:r>
              <a:rPr lang="el-GR" altLang="el-GR" sz="2400" smtClean="0"/>
              <a:t>οφείλουν συνεπώς να βοηθούν τους μαθητές </a:t>
            </a:r>
          </a:p>
          <a:p>
            <a:r>
              <a:rPr lang="el-GR" altLang="el-GR" sz="2400" smtClean="0"/>
              <a:t>να κατανοούν και όχι να απομνημονεύουν, </a:t>
            </a:r>
          </a:p>
          <a:p>
            <a:r>
              <a:rPr lang="el-GR" altLang="el-GR" sz="2400" smtClean="0"/>
              <a:t>να προάγουν την αλλαγή των ιδεών τους </a:t>
            </a:r>
          </a:p>
          <a:p>
            <a:r>
              <a:rPr lang="el-GR" altLang="el-GR" sz="2400" smtClean="0"/>
              <a:t>και να γεφυρώνουν το χάσμα που υπάρχει μεταξύ των δραστηριοτήτων που λαμβάνουν χώρα στο σχολείο και αυτών που συνιστούν αυθεντικές πολιτισμικές δραστηριότητες. </a:t>
            </a:r>
            <a:endParaRPr lang="en-GB" altLang="el-GR" sz="2400" smtClean="0"/>
          </a:p>
          <a:p>
            <a:endParaRPr lang="en-GB" altLang="el-GR" sz="2400" smtClean="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p:txBody>
          <a:bodyPr/>
          <a:lstStyle/>
          <a:p>
            <a:pPr eaLnBrk="1" hangingPunct="1"/>
            <a:r>
              <a:rPr lang="el-GR" smtClean="0"/>
              <a:t>Χρηματοδότηση</a:t>
            </a:r>
          </a:p>
        </p:txBody>
      </p:sp>
      <p:sp>
        <p:nvSpPr>
          <p:cNvPr id="55299" name="Content Placeholder 2"/>
          <p:cNvSpPr>
            <a:spLocks noGrp="1"/>
          </p:cNvSpPr>
          <p:nvPr>
            <p:ph idx="1"/>
          </p:nvPr>
        </p:nvSpPr>
        <p:spPr>
          <a:xfrm>
            <a:off x="457200" y="1341438"/>
            <a:ext cx="8229600" cy="4525962"/>
          </a:xfrm>
        </p:spPr>
        <p:txBody>
          <a:bodyPr/>
          <a:lstStyle/>
          <a:p>
            <a:pPr eaLnBrk="1" hangingPunct="1"/>
            <a:r>
              <a:rPr lang="el-GR" sz="2000" dirty="0" smtClean="0"/>
              <a:t>Το παρόν εκπαιδευτικό υλικό έχει αναπτυχθεί 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pPr eaLnBrk="1" hangingPunct="1"/>
            <a:r>
              <a:rPr lang="el-GR" sz="2000" dirty="0" smtClean="0"/>
              <a:t>Το έργο «</a:t>
            </a:r>
            <a:r>
              <a:rPr lang="el-GR" sz="2000" b="1" dirty="0" smtClean="0"/>
              <a:t>Ανοικτά Ακαδημαϊκά Μαθήματα στο Πανεπιστήμιο Πατρών</a:t>
            </a:r>
            <a:r>
              <a:rPr lang="el-GR" sz="2000" dirty="0" smtClean="0"/>
              <a:t>» έχει χρηματοδοτήσει μόνο την αναδιαμόρφωση του εκπαιδευτικού υλικού. </a:t>
            </a:r>
            <a:endParaRPr lang="en-US" sz="2000" dirty="0" smtClean="0"/>
          </a:p>
          <a:p>
            <a:pPr eaLnBrk="1" hangingPunct="1"/>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55300" name="Picture 6" descr="Λογότυπο Επιχειρησιακού Προγράμματος Εκπαίδευση και Δια βίου Μάθηση"/>
          <p:cNvPicPr>
            <a:picLocks noChangeAspect="1"/>
          </p:cNvPicPr>
          <p:nvPr/>
        </p:nvPicPr>
        <p:blipFill>
          <a:blip r:embed="rId3" cstate="print"/>
          <a:srcRect/>
          <a:stretch>
            <a:fillRect/>
          </a:stretch>
        </p:blipFill>
        <p:spPr bwMode="auto">
          <a:xfrm>
            <a:off x="1619250" y="4652963"/>
            <a:ext cx="5502275" cy="1387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eaLnBrk="1" hangingPunct="1">
              <a:defRPr/>
            </a:pPr>
            <a:r>
              <a:rPr lang="el-GR" sz="4400" dirty="0" smtClean="0"/>
              <a:t>Σημειωματα</a:t>
            </a:r>
            <a:endParaRPr lang="el-GR" sz="4400" dirty="0"/>
          </a:p>
        </p:txBody>
      </p:sp>
      <p:sp>
        <p:nvSpPr>
          <p:cNvPr id="5" name="Text Placeholder 4"/>
          <p:cNvSpPr>
            <a:spLocks noGrp="1"/>
          </p:cNvSpPr>
          <p:nvPr>
            <p:ph type="body" idx="1"/>
          </p:nvPr>
        </p:nvSpPr>
        <p:spPr/>
        <p:txBody>
          <a:bodyPr/>
          <a:lstStyle/>
          <a:p>
            <a:pPr eaLnBrk="1" hangingPunct="1">
              <a:defRPr/>
            </a:pPr>
            <a:endParaRPr lang="el-G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3"/>
          <p:cNvSpPr>
            <a:spLocks noGrp="1"/>
          </p:cNvSpPr>
          <p:nvPr>
            <p:ph type="title"/>
          </p:nvPr>
        </p:nvSpPr>
        <p:spPr>
          <a:xfrm>
            <a:off x="0" y="274638"/>
            <a:ext cx="9144000" cy="1143000"/>
          </a:xfrm>
        </p:spPr>
        <p:txBody>
          <a:bodyPr/>
          <a:lstStyle/>
          <a:p>
            <a:pPr eaLnBrk="1" hangingPunct="1"/>
            <a:r>
              <a:rPr lang="el-GR" smtClean="0"/>
              <a:t>Σημείωμα Ιστορικού Εκδόσεων</a:t>
            </a:r>
            <a:r>
              <a:rPr lang="en-US" smtClean="0"/>
              <a:t> </a:t>
            </a:r>
            <a:r>
              <a:rPr lang="el-GR" smtClean="0"/>
              <a:t>Έργου</a:t>
            </a:r>
          </a:p>
        </p:txBody>
      </p:sp>
      <p:sp>
        <p:nvSpPr>
          <p:cNvPr id="5" name="Content Placeholder 4"/>
          <p:cNvSpPr>
            <a:spLocks noGrp="1"/>
          </p:cNvSpPr>
          <p:nvPr>
            <p:ph idx="1"/>
          </p:nvPr>
        </p:nvSpPr>
        <p:spPr>
          <a:xfrm>
            <a:off x="234950" y="1557338"/>
            <a:ext cx="8585200" cy="4525962"/>
          </a:xfrm>
        </p:spPr>
        <p:txBody>
          <a:bodyPr>
            <a:normAutofit/>
          </a:bodyPr>
          <a:lstStyle/>
          <a:p>
            <a:pPr marL="0" indent="0" eaLnBrk="1" hangingPunct="1">
              <a:buFont typeface="Arial" pitchFamily="34" charset="0"/>
              <a:buNone/>
              <a:defRPr/>
            </a:pPr>
            <a:r>
              <a:rPr lang="el-GR" sz="2000" dirty="0" smtClean="0"/>
              <a:t>Το </a:t>
            </a:r>
            <a:r>
              <a:rPr lang="el-GR" sz="2000" dirty="0"/>
              <a:t>παρόν έργο αποτελεί την έκδοση </a:t>
            </a:r>
            <a:r>
              <a:rPr lang="el-GR" sz="2000" dirty="0" smtClean="0">
                <a:solidFill>
                  <a:srgbClr val="FF0000"/>
                </a:solidFill>
              </a:rPr>
              <a:t>1.0</a:t>
            </a:r>
            <a:r>
              <a:rPr lang="el-GR" sz="2000" dirty="0" smtClean="0"/>
              <a:t>.  </a:t>
            </a:r>
            <a:endParaRPr lang="el-GR" sz="2000" dirty="0"/>
          </a:p>
          <a:p>
            <a:pPr eaLnBrk="1" hangingPunct="1">
              <a:defRPr/>
            </a:pPr>
            <a:endParaRPr lang="el-GR" sz="2000"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p:txBody>
          <a:bodyPr/>
          <a:lstStyle/>
          <a:p>
            <a:pPr eaLnBrk="1" hangingPunct="1"/>
            <a:r>
              <a:rPr lang="el-GR" smtClean="0"/>
              <a:t>Σημείωμα Αναφοράς</a:t>
            </a:r>
          </a:p>
        </p:txBody>
      </p:sp>
      <p:sp>
        <p:nvSpPr>
          <p:cNvPr id="3" name="Content Placeholder 2"/>
          <p:cNvSpPr>
            <a:spLocks noGrp="1"/>
          </p:cNvSpPr>
          <p:nvPr>
            <p:ph idx="1"/>
          </p:nvPr>
        </p:nvSpPr>
        <p:spPr/>
        <p:txBody>
          <a:bodyPr>
            <a:normAutofit/>
          </a:bodyPr>
          <a:lstStyle/>
          <a:p>
            <a:pPr marL="0" indent="0" algn="just">
              <a:buNone/>
            </a:pPr>
            <a:r>
              <a:rPr lang="en-US" altLang="en-US" sz="2800" dirty="0"/>
              <a:t>Copyright</a:t>
            </a:r>
            <a:r>
              <a:rPr lang="el-GR" altLang="en-US" sz="2800" dirty="0"/>
              <a:t> Πανεπιστήμιο Πατρών, Βασίλειος Κόμης. «Οι Τεχνολογίες της Πληροφορίας και των Επικοινωνιών στη Διδασκαλία και τη Μάθηση: </a:t>
            </a:r>
            <a:r>
              <a:rPr lang="el-GR" altLang="el-GR" sz="2800" dirty="0"/>
              <a:t>Συμπεριφοριστικές, </a:t>
            </a:r>
            <a:r>
              <a:rPr lang="el-GR" altLang="el-GR" sz="2800" dirty="0" err="1"/>
              <a:t>εποικοδομιστικές</a:t>
            </a:r>
            <a:r>
              <a:rPr lang="el-GR" altLang="el-GR" sz="2800" dirty="0"/>
              <a:t>, </a:t>
            </a:r>
            <a:r>
              <a:rPr lang="el-GR" altLang="el-GR" sz="2800" dirty="0" err="1"/>
              <a:t>κοινωνιογνωστικές</a:t>
            </a:r>
            <a:r>
              <a:rPr lang="el-GR" altLang="el-GR" sz="2800" dirty="0"/>
              <a:t> και </a:t>
            </a:r>
            <a:r>
              <a:rPr lang="en-US" altLang="el-GR" sz="2800" dirty="0"/>
              <a:t/>
            </a:r>
            <a:br>
              <a:rPr lang="en-US" altLang="el-GR" sz="2800" dirty="0"/>
            </a:br>
            <a:r>
              <a:rPr lang="el-GR" altLang="el-GR" sz="2800" dirty="0" err="1"/>
              <a:t>κοινωνιοπολιτισμικές</a:t>
            </a:r>
            <a:r>
              <a:rPr lang="el-GR" altLang="el-GR" sz="2800" dirty="0"/>
              <a:t> θεωρίες μάθησης και ΤΠΕ</a:t>
            </a:r>
            <a:r>
              <a:rPr lang="en-GB" altLang="el-GR" sz="2800" dirty="0"/>
              <a:t>, </a:t>
            </a:r>
            <a:r>
              <a:rPr lang="en-US" altLang="el-GR" sz="2800" dirty="0"/>
              <a:t>B</a:t>
            </a:r>
            <a:r>
              <a:rPr lang="el-GR" altLang="el-GR" sz="2800" dirty="0" err="1"/>
              <a:t>ασικές</a:t>
            </a:r>
            <a:r>
              <a:rPr lang="el-GR" altLang="el-GR" sz="2800" dirty="0"/>
              <a:t> έννοιες</a:t>
            </a:r>
            <a:r>
              <a:rPr lang="el-GR" altLang="en-US" sz="2800" dirty="0" smtClean="0"/>
              <a:t>». </a:t>
            </a:r>
            <a:r>
              <a:rPr lang="el-GR" altLang="en-US" sz="2800" dirty="0"/>
              <a:t>Έκδοση: 1.0. Πάτρα, 2015.</a:t>
            </a:r>
          </a:p>
          <a:p>
            <a:pPr marL="0" indent="0" algn="just">
              <a:buNone/>
            </a:pPr>
            <a:endParaRPr lang="el-GR" altLang="en-US" sz="2800" dirty="0"/>
          </a:p>
          <a:p>
            <a:pPr marL="0" indent="0" algn="just">
              <a:buNone/>
            </a:pPr>
            <a:r>
              <a:rPr lang="el-GR" altLang="en-US" sz="2800" dirty="0"/>
              <a:t>Διαθέσιμο από τη δικτυακή διεύθυνση:</a:t>
            </a:r>
          </a:p>
          <a:p>
            <a:pPr marL="0" indent="0" algn="just">
              <a:buNone/>
            </a:pPr>
            <a:r>
              <a:rPr lang="en-US" altLang="en-US" sz="2800" dirty="0"/>
              <a:t>https://eclass.upatras.gr/courses/PN14</a:t>
            </a:r>
            <a:r>
              <a:rPr lang="el-GR" altLang="en-US" sz="2800" dirty="0"/>
              <a:t>23</a:t>
            </a:r>
            <a:r>
              <a:rPr lang="en-US" altLang="en-US" sz="2800" dirty="0"/>
              <a:t>/</a:t>
            </a:r>
            <a:endParaRPr lang="el-GR" altLang="en-US" sz="2800" dirty="0"/>
          </a:p>
          <a:p>
            <a:pPr eaLnBrk="1" hangingPunct="1">
              <a:defRPr/>
            </a:pPr>
            <a:endParaRPr lang="el-GR" sz="20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214438" y="476250"/>
            <a:ext cx="7648575" cy="682625"/>
          </a:xfrm>
        </p:spPr>
        <p:txBody>
          <a:bodyPr>
            <a:noAutofit/>
          </a:bodyPr>
          <a:lstStyle/>
          <a:p>
            <a:pPr>
              <a:defRPr/>
            </a:pPr>
            <a:r>
              <a:rPr lang="el-GR" sz="4000" b="1" dirty="0" smtClean="0"/>
              <a:t>Σκοπός</a:t>
            </a:r>
            <a:endParaRPr lang="en-US" sz="4000" b="1" dirty="0"/>
          </a:p>
        </p:txBody>
      </p:sp>
      <p:sp>
        <p:nvSpPr>
          <p:cNvPr id="16388" name="Rectangle 3"/>
          <p:cNvSpPr>
            <a:spLocks noGrp="1" noChangeArrowheads="1"/>
          </p:cNvSpPr>
          <p:nvPr>
            <p:ph type="body" idx="1"/>
          </p:nvPr>
        </p:nvSpPr>
        <p:spPr>
          <a:xfrm>
            <a:off x="1143000" y="1285875"/>
            <a:ext cx="7215188" cy="4537075"/>
          </a:xfrm>
        </p:spPr>
        <p:txBody>
          <a:bodyPr/>
          <a:lstStyle/>
          <a:p>
            <a:pPr eaLnBrk="1" hangingPunct="1"/>
            <a:r>
              <a:rPr lang="el-GR" altLang="el-GR" sz="2800" dirty="0" smtClean="0"/>
              <a:t>Η συνοπτική παρουσίαση </a:t>
            </a:r>
          </a:p>
          <a:p>
            <a:pPr lvl="1" eaLnBrk="1" hangingPunct="1"/>
            <a:r>
              <a:rPr lang="el-GR" altLang="el-GR" dirty="0" smtClean="0"/>
              <a:t>των βασικών αρχών των </a:t>
            </a:r>
            <a:r>
              <a:rPr lang="el-GR" altLang="el-GR" u="sng" dirty="0" smtClean="0"/>
              <a:t>θεωριών μάθησης </a:t>
            </a:r>
            <a:r>
              <a:rPr lang="el-GR" altLang="el-GR" dirty="0" smtClean="0"/>
              <a:t>και των πιο γνωστών τους διδακτικών μοντέλων. </a:t>
            </a:r>
          </a:p>
          <a:p>
            <a:pPr eaLnBrk="1" hangingPunct="1"/>
            <a:r>
              <a:rPr lang="el-GR" altLang="el-GR" sz="2800" dirty="0" smtClean="0"/>
              <a:t>Η έμφαση δίνεται </a:t>
            </a:r>
          </a:p>
          <a:p>
            <a:pPr lvl="1" eaLnBrk="1" hangingPunct="1"/>
            <a:r>
              <a:rPr lang="el-GR" altLang="el-GR" dirty="0" smtClean="0"/>
              <a:t>στο πως οι θεωρίες επιδρούν στο σχεδιασμό και την ανάπτυξη σύγχρονων </a:t>
            </a:r>
            <a:r>
              <a:rPr lang="el-GR" altLang="el-GR" u="sng" dirty="0" smtClean="0"/>
              <a:t>διδακτικών στρατηγικών</a:t>
            </a:r>
            <a:r>
              <a:rPr lang="el-GR" altLang="el-GR" dirty="0" smtClean="0"/>
              <a:t> και κατάλληλων </a:t>
            </a:r>
            <a:r>
              <a:rPr lang="el-GR" altLang="el-GR" u="sng" dirty="0" smtClean="0"/>
              <a:t>διδακτικών καταστάσεων</a:t>
            </a:r>
            <a:r>
              <a:rPr lang="en-US" altLang="el-GR" u="sng" dirty="0" smtClean="0"/>
              <a:t> </a:t>
            </a:r>
            <a:r>
              <a:rPr lang="el-GR" altLang="el-GR" u="sng" dirty="0" smtClean="0"/>
              <a:t>με ΤΠΕ</a:t>
            </a:r>
            <a:r>
              <a:rPr lang="el-GR" altLang="el-GR" dirty="0" smtClean="0"/>
              <a:t>.</a:t>
            </a:r>
          </a:p>
          <a:p>
            <a:pPr>
              <a:lnSpc>
                <a:spcPct val="80000"/>
              </a:lnSpc>
              <a:spcBef>
                <a:spcPts val="1200"/>
              </a:spcBef>
              <a:spcAft>
                <a:spcPts val="300"/>
              </a:spcAft>
            </a:pPr>
            <a:endParaRPr lang="el-GR" altLang="el-GR" sz="2800" dirty="0" smtClean="0">
              <a:solidFill>
                <a:srgbClr val="FF0000"/>
              </a:solidFill>
              <a:latin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a:xfrm>
            <a:off x="457200" y="-161925"/>
            <a:ext cx="8229600" cy="1143000"/>
          </a:xfrm>
        </p:spPr>
        <p:txBody>
          <a:bodyPr/>
          <a:lstStyle/>
          <a:p>
            <a:pPr eaLnBrk="1" hangingPunct="1"/>
            <a:r>
              <a:rPr lang="el-GR" smtClean="0"/>
              <a:t>Σημείωμα Αδειοδότησης</a:t>
            </a:r>
          </a:p>
        </p:txBody>
      </p:sp>
      <p:sp>
        <p:nvSpPr>
          <p:cNvPr id="59395" name="Content Placeholder 2"/>
          <p:cNvSpPr>
            <a:spLocks noGrp="1"/>
          </p:cNvSpPr>
          <p:nvPr>
            <p:ph idx="1"/>
          </p:nvPr>
        </p:nvSpPr>
        <p:spPr>
          <a:xfrm>
            <a:off x="107950" y="765175"/>
            <a:ext cx="8928100" cy="1439863"/>
          </a:xfrm>
        </p:spPr>
        <p:txBody>
          <a:bodyPr>
            <a:normAutofit fontScale="92500" lnSpcReduction="10000"/>
          </a:bodyPr>
          <a:lstStyle/>
          <a:p>
            <a:pPr marL="0" indent="0" eaLnBrk="1" hangingPunct="1">
              <a:buFont typeface="Arial" pitchFamily="34" charset="0"/>
              <a:buNone/>
            </a:pPr>
            <a:r>
              <a:rPr lang="el-GR" sz="2000" smtClean="0"/>
              <a:t>Το 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κ.λ.π.,  τα οποία εμπεριέχονται σε αυτό και τα οποία αναφέρονται μαζί με τους όρους χρήσης τους στο «Σημείωμα Χρήσης Έργων Τρίτων».                     </a:t>
            </a:r>
          </a:p>
          <a:p>
            <a:pPr marL="0" indent="0" eaLnBrk="1" hangingPunct="1">
              <a:buFont typeface="Arial" pitchFamily="34" charset="0"/>
              <a:buNone/>
            </a:pPr>
            <a:endParaRPr lang="el-GR" sz="2000" smtClean="0"/>
          </a:p>
        </p:txBody>
      </p:sp>
      <p:pic>
        <p:nvPicPr>
          <p:cNvPr id="59396" name="Picture 22" descr="Λογότυπο για Άδειες χρήσης Creative Commons BY-NC-ND">
            <a:hlinkClick r:id="rId3"/>
          </p:cNvPr>
          <p:cNvPicPr>
            <a:picLocks noChangeAspect="1" noChangeArrowheads="1"/>
          </p:cNvPicPr>
          <p:nvPr/>
        </p:nvPicPr>
        <p:blipFill>
          <a:blip r:embed="rId4" cstate="print"/>
          <a:srcRect/>
          <a:stretch>
            <a:fillRect/>
          </a:stretch>
        </p:blipFill>
        <p:spPr bwMode="auto">
          <a:xfrm>
            <a:off x="3748088" y="2357438"/>
            <a:ext cx="1647825" cy="576262"/>
          </a:xfrm>
          <a:prstGeom prst="rect">
            <a:avLst/>
          </a:prstGeom>
          <a:noFill/>
          <a:ln w="9525">
            <a:noFill/>
            <a:miter lim="800000"/>
            <a:headEnd/>
            <a:tailEnd/>
          </a:ln>
        </p:spPr>
      </p:pic>
      <p:sp>
        <p:nvSpPr>
          <p:cNvPr id="6" name="TextBox 5"/>
          <p:cNvSpPr txBox="1"/>
          <p:nvPr/>
        </p:nvSpPr>
        <p:spPr>
          <a:xfrm>
            <a:off x="107950" y="2852738"/>
            <a:ext cx="9036050" cy="3455987"/>
          </a:xfrm>
          <a:prstGeom prst="rect">
            <a:avLst/>
          </a:prstGeom>
        </p:spPr>
        <p:txBody>
          <a:bodyPr anchor="ctr">
            <a:normAutofit/>
          </a:bodyPr>
          <a:lstStyle/>
          <a:p>
            <a:pPr>
              <a:defRPr/>
            </a:pPr>
            <a:r>
              <a:rPr lang="el-GR" dirty="0"/>
              <a:t>[1] http://creativecommons.org/licenses/by-nc-sa/4.0/ </a:t>
            </a:r>
            <a:endParaRPr lang="en-US" dirty="0"/>
          </a:p>
          <a:p>
            <a:pPr>
              <a:defRPr/>
            </a:pPr>
            <a:endParaRPr lang="el-GR" dirty="0"/>
          </a:p>
          <a:p>
            <a:pPr>
              <a:defRPr/>
            </a:pPr>
            <a:r>
              <a:rPr lang="el-GR" dirty="0"/>
              <a:t>Ως </a:t>
            </a:r>
            <a:r>
              <a:rPr lang="el-GR" b="1" dirty="0"/>
              <a:t>Μη Εμπορική</a:t>
            </a:r>
            <a:r>
              <a:rPr lang="el-GR" dirty="0"/>
              <a:t> ορίζεται η χρήση:</a:t>
            </a:r>
          </a:p>
          <a:p>
            <a:pPr marL="342900" indent="-342900">
              <a:buFont typeface="Arial" panose="020B0604020202020204" pitchFamily="34" charset="0"/>
              <a:buChar char="•"/>
              <a:defRPr/>
            </a:pPr>
            <a:r>
              <a:rPr lang="el-GR" dirty="0"/>
              <a:t>που δεν περιλαμβάνει άμεσο ή έμμεσο οικονομικό όφελος από την χρήση του έργου, για το διανομέα του έργου και </a:t>
            </a:r>
            <a:r>
              <a:rPr lang="el-GR" dirty="0" err="1"/>
              <a:t>αδειοδόχο</a:t>
            </a:r>
            <a:endParaRPr lang="el-GR" dirty="0"/>
          </a:p>
          <a:p>
            <a:pPr marL="342900" indent="-342900">
              <a:buFont typeface="Arial" panose="020B0604020202020204" pitchFamily="34" charset="0"/>
              <a:buChar char="•"/>
              <a:defRPr/>
            </a:pPr>
            <a:r>
              <a:rPr lang="el-GR" dirty="0"/>
              <a:t>που</a:t>
            </a:r>
            <a:r>
              <a:rPr lang="en-GB" dirty="0"/>
              <a:t> </a:t>
            </a:r>
            <a:r>
              <a:rPr lang="el-GR" dirty="0"/>
              <a:t>δεν περιλαμβάνει οικονομική συναλλαγή ως προϋπόθεση για τη χρήση ή πρόσβαση στο έργο</a:t>
            </a:r>
          </a:p>
          <a:p>
            <a:pPr marL="342900" indent="-342900">
              <a:buFont typeface="Arial" panose="020B0604020202020204" pitchFamily="34" charset="0"/>
              <a:buChar char="•"/>
              <a:defRPr/>
            </a:pPr>
            <a:r>
              <a:rPr lang="el-GR" dirty="0"/>
              <a:t>που</a:t>
            </a:r>
            <a:r>
              <a:rPr lang="en-GB" dirty="0"/>
              <a:t> </a:t>
            </a:r>
            <a:r>
              <a:rPr lang="el-GR" dirty="0"/>
              <a:t>δεν προσπορίζει στο διανομέα του έργου και</a:t>
            </a:r>
            <a:r>
              <a:rPr lang="en-GB" dirty="0"/>
              <a:t> </a:t>
            </a:r>
            <a:r>
              <a:rPr lang="el-GR" dirty="0" err="1"/>
              <a:t>αδειοδόχο</a:t>
            </a:r>
            <a:r>
              <a:rPr lang="en-GB" dirty="0"/>
              <a:t> </a:t>
            </a:r>
            <a:r>
              <a:rPr lang="el-GR" dirty="0"/>
              <a:t>έμμεσο οικονομικό όφελος (π.χ. διαφημίσεις) από την προβολή του έργου σε διαδικτυακό τόπο</a:t>
            </a:r>
            <a:endParaRPr lang="en-US" dirty="0"/>
          </a:p>
          <a:p>
            <a:pPr marL="342900" indent="-342900">
              <a:buFont typeface="Arial" panose="020B0604020202020204" pitchFamily="34" charset="0"/>
              <a:buChar char="•"/>
              <a:defRPr/>
            </a:pPr>
            <a:endParaRPr lang="el-GR" dirty="0"/>
          </a:p>
          <a:p>
            <a:pPr>
              <a:defRPr/>
            </a:pPr>
            <a:r>
              <a:rPr lang="el-GR" dirty="0"/>
              <a:t>Ο δικαιούχος μπορεί να παρέχει στον </a:t>
            </a:r>
            <a:r>
              <a:rPr lang="el-GR" dirty="0" err="1"/>
              <a:t>αδειοδόχο</a:t>
            </a:r>
            <a:r>
              <a:rPr lang="el-GR" dirty="0"/>
              <a:t> ξεχωριστή άδεια να χρησιμοποιεί το έργο για εμπορική χρήση, εφόσον αυτό του ζητηθεί.</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p:txBody>
          <a:bodyPr/>
          <a:lstStyle/>
          <a:p>
            <a:pPr eaLnBrk="1" hangingPunct="1"/>
            <a:r>
              <a:rPr lang="el-GR" smtClean="0"/>
              <a:t>Διατήρηση Σημειωμάτων</a:t>
            </a:r>
          </a:p>
        </p:txBody>
      </p:sp>
      <p:sp>
        <p:nvSpPr>
          <p:cNvPr id="3" name="Content Placeholder 2"/>
          <p:cNvSpPr>
            <a:spLocks noGrp="1"/>
          </p:cNvSpPr>
          <p:nvPr>
            <p:ph idx="1"/>
          </p:nvPr>
        </p:nvSpPr>
        <p:spPr/>
        <p:txBody>
          <a:bodyPr>
            <a:normAutofit/>
          </a:bodyPr>
          <a:lstStyle/>
          <a:p>
            <a:pPr marL="0" indent="0" eaLnBrk="1" hangingPunct="1">
              <a:buFont typeface="Arial" pitchFamily="34" charset="0"/>
              <a:buNone/>
              <a:defRPr/>
            </a:pPr>
            <a:r>
              <a:rPr lang="el-GR" sz="2400" dirty="0" smtClean="0"/>
              <a:t>Οποιαδήποτε </a:t>
            </a:r>
            <a:r>
              <a:rPr lang="el-GR" sz="2400" dirty="0"/>
              <a:t>αναπαραγωγή ή διασκευή του υλικού θα πρέπει να συμπεριλαμβάνει:</a:t>
            </a:r>
          </a:p>
          <a:p>
            <a:pPr lvl="1" eaLnBrk="1" hangingPunct="1">
              <a:buFont typeface="Wingdings" panose="05000000000000000000" pitchFamily="2" charset="2"/>
              <a:buChar char="§"/>
              <a:defRPr/>
            </a:pPr>
            <a:r>
              <a:rPr lang="el-GR" sz="2000" dirty="0" err="1"/>
              <a:t>τ</a:t>
            </a:r>
            <a:r>
              <a:rPr lang="en-US" sz="2000" dirty="0" smtClean="0"/>
              <a:t>ο </a:t>
            </a:r>
            <a:r>
              <a:rPr lang="en-US" sz="2000" dirty="0" err="1"/>
              <a:t>Σημείωμ</a:t>
            </a:r>
            <a:r>
              <a:rPr lang="en-US" sz="2000" dirty="0"/>
              <a:t>α Αναφοράς</a:t>
            </a:r>
            <a:endParaRPr lang="el-GR" sz="2000" dirty="0"/>
          </a:p>
          <a:p>
            <a:pPr lvl="1" eaLnBrk="1" hangingPunct="1">
              <a:buFont typeface="Wingdings" panose="05000000000000000000" pitchFamily="2" charset="2"/>
              <a:buChar char="§"/>
              <a:defRP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eaLnBrk="1" hangingPunct="1">
              <a:buFont typeface="Wingdings" panose="05000000000000000000" pitchFamily="2" charset="2"/>
              <a:buChar char="§"/>
              <a:defRP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eaLnBrk="1" hangingPunct="1">
              <a:buFont typeface="Wingdings" panose="05000000000000000000" pitchFamily="2" charset="2"/>
              <a:buChar char="§"/>
              <a:defRPr/>
            </a:pPr>
            <a:r>
              <a:rPr lang="el-GR" sz="2000" dirty="0"/>
              <a:t>τ</a:t>
            </a:r>
            <a:r>
              <a:rPr lang="el-GR" sz="2000" dirty="0" smtClean="0"/>
              <a:t>ο Σημείωμα Χρήσης Έργων Τρίτων </a:t>
            </a:r>
            <a:r>
              <a:rPr lang="el-GR" sz="2000" dirty="0"/>
              <a:t>(εφόσον υπάρχει)</a:t>
            </a:r>
          </a:p>
          <a:p>
            <a:pPr marL="0" indent="0" eaLnBrk="1" hangingPunct="1">
              <a:buFont typeface="Arial" pitchFamily="34" charset="0"/>
              <a:buNone/>
              <a:defRPr/>
            </a:pPr>
            <a:r>
              <a:rPr lang="el-GR" sz="2400" dirty="0"/>
              <a:t>μαζί με τους συνοδευόμενους </a:t>
            </a:r>
            <a:r>
              <a:rPr lang="el-GR" sz="2400" dirty="0" err="1"/>
              <a:t>υπερσυνδέσμους</a:t>
            </a:r>
            <a:r>
              <a:rPr lang="el-GR" sz="2400" dirty="0"/>
              <a:t>.</a:t>
            </a:r>
          </a:p>
          <a:p>
            <a:pPr eaLnBrk="1" hangingPunct="1">
              <a:defRPr/>
            </a:pPr>
            <a:endParaRPr lang="el-GR" sz="2000"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a:xfrm>
            <a:off x="0" y="-100013"/>
            <a:ext cx="9144000" cy="1143001"/>
          </a:xfrm>
        </p:spPr>
        <p:txBody>
          <a:bodyPr/>
          <a:lstStyle/>
          <a:p>
            <a:pPr eaLnBrk="1" hangingPunct="1"/>
            <a:r>
              <a:rPr lang="el-GR" dirty="0" smtClean="0"/>
              <a:t>Σημείωμα Χρήσης Έργων Τρίτων 1/2</a:t>
            </a:r>
          </a:p>
        </p:txBody>
      </p:sp>
      <p:sp>
        <p:nvSpPr>
          <p:cNvPr id="61443" name="Content Placeholder 2"/>
          <p:cNvSpPr>
            <a:spLocks noGrp="1"/>
          </p:cNvSpPr>
          <p:nvPr>
            <p:ph idx="1"/>
          </p:nvPr>
        </p:nvSpPr>
        <p:spPr>
          <a:xfrm>
            <a:off x="179388" y="1557338"/>
            <a:ext cx="8856662" cy="4525962"/>
          </a:xfrm>
        </p:spPr>
        <p:txBody>
          <a:bodyPr>
            <a:normAutofit fontScale="92500"/>
          </a:bodyPr>
          <a:lstStyle/>
          <a:p>
            <a:pPr marL="0" indent="0" eaLnBrk="1" hangingPunct="1">
              <a:buFont typeface="Arial" pitchFamily="34" charset="0"/>
              <a:buNone/>
            </a:pPr>
            <a:r>
              <a:rPr lang="el-GR" sz="2000" dirty="0" smtClean="0"/>
              <a:t>Το Έργο αυτό κάνει χρήση των ακόλουθων έργων:</a:t>
            </a:r>
          </a:p>
          <a:p>
            <a:r>
              <a:rPr lang="el-GR" sz="2000" dirty="0" smtClean="0"/>
              <a:t>Διαφάνεια 4</a:t>
            </a:r>
          </a:p>
          <a:p>
            <a:r>
              <a:rPr lang="el-GR" sz="2000" dirty="0" smtClean="0"/>
              <a:t>Εικόνα 1: </a:t>
            </a:r>
            <a:r>
              <a:rPr lang="en-GB" sz="2000" dirty="0" smtClean="0">
                <a:hlinkClick r:id="rId3"/>
              </a:rPr>
              <a:t>http://commons.wikimedia.org/wiki/File:Ivan_Pavlov_after_Lafayette.jpg</a:t>
            </a:r>
            <a:endParaRPr lang="el-GR" sz="2000" dirty="0" smtClean="0"/>
          </a:p>
          <a:p>
            <a:r>
              <a:rPr lang="el-GR" sz="2000" dirty="0" smtClean="0"/>
              <a:t>Εικόνα 2: </a:t>
            </a:r>
            <a:r>
              <a:rPr lang="en-GB" sz="2000" dirty="0" smtClean="0">
                <a:hlinkClick r:id="rId4"/>
              </a:rPr>
              <a:t>http://en.wikipedia.org/wiki/John_B._Watson</a:t>
            </a:r>
            <a:endParaRPr lang="el-GR" sz="2000" dirty="0" smtClean="0"/>
          </a:p>
          <a:p>
            <a:r>
              <a:rPr lang="el-GR" sz="2000" dirty="0" smtClean="0"/>
              <a:t>Εικόνα 3: </a:t>
            </a:r>
            <a:r>
              <a:rPr lang="en-GB" sz="2000" dirty="0" smtClean="0">
                <a:hlinkClick r:id="rId5"/>
              </a:rPr>
              <a:t>http://en.wikipedia.org/wiki/B._F._Skinner</a:t>
            </a:r>
            <a:endParaRPr lang="el-GR" sz="2000" dirty="0" smtClean="0"/>
          </a:p>
          <a:p>
            <a:r>
              <a:rPr lang="el-GR" sz="2000" dirty="0" smtClean="0"/>
              <a:t>Διαφάνεια 7:</a:t>
            </a:r>
          </a:p>
          <a:p>
            <a:r>
              <a:rPr lang="el-GR" sz="2000" dirty="0" smtClean="0"/>
              <a:t>Εικόνα 1:</a:t>
            </a:r>
            <a:r>
              <a:rPr lang="en-GB" sz="2000" dirty="0" smtClean="0">
                <a:hlinkClick r:id="rId6"/>
              </a:rPr>
              <a:t>https://openclipart.org/detail/60775/teacher-silhouette-black-and-white-with-desk-and-blackboard</a:t>
            </a:r>
            <a:endParaRPr lang="el-GR" sz="2000" dirty="0" smtClean="0"/>
          </a:p>
          <a:p>
            <a:r>
              <a:rPr lang="el-GR" sz="2000" dirty="0" smtClean="0"/>
              <a:t>Εικόνα 2: </a:t>
            </a:r>
            <a:r>
              <a:rPr lang="en-GB" sz="2000" dirty="0" smtClean="0">
                <a:hlinkClick r:id="rId7"/>
              </a:rPr>
              <a:t>http://commons.wikimedia.org/wiki/File:Computer-aj_aj_ashton_01.svg</a:t>
            </a:r>
            <a:r>
              <a:rPr lang="el-GR" sz="2000" dirty="0" smtClean="0"/>
              <a:t> </a:t>
            </a:r>
          </a:p>
          <a:p>
            <a:r>
              <a:rPr lang="el-GR" sz="2000" dirty="0" smtClean="0"/>
              <a:t>Εικόνα 3: </a:t>
            </a:r>
            <a:r>
              <a:rPr lang="en-GB" sz="2000" dirty="0" smtClean="0">
                <a:hlinkClick r:id="rId8"/>
              </a:rPr>
              <a:t>https://openclipart.org/detail/191069/happy-girl</a:t>
            </a:r>
            <a:endParaRPr lang="el-GR" sz="2000" dirty="0" smtClean="0"/>
          </a:p>
          <a:p>
            <a:r>
              <a:rPr lang="el-GR" sz="2000" dirty="0" smtClean="0"/>
              <a:t>Εικόνα 4: </a:t>
            </a:r>
            <a:r>
              <a:rPr lang="en-GB" sz="2000" dirty="0" smtClean="0">
                <a:hlinkClick r:id="rId9"/>
              </a:rPr>
              <a:t>https://openclipart.org/detail/37135/personnageordinateur</a:t>
            </a:r>
            <a:endParaRPr lang="el-GR" sz="2000" dirty="0" smtClean="0"/>
          </a:p>
          <a:p>
            <a:r>
              <a:rPr lang="el-GR" sz="2000" dirty="0" smtClean="0"/>
              <a:t>Διαφάνεια 15</a:t>
            </a:r>
          </a:p>
          <a:p>
            <a:r>
              <a:rPr lang="el-GR" sz="2000" dirty="0" smtClean="0"/>
              <a:t>Εικόνα 1: </a:t>
            </a:r>
            <a:r>
              <a:rPr lang="en-GB" sz="2000" dirty="0" smtClean="0">
                <a:hlinkClick r:id="rId9"/>
              </a:rPr>
              <a:t>https://openclipart.org/detail/37135/personnageordinateur</a:t>
            </a:r>
            <a:endParaRPr lang="el-GR" sz="2000" dirty="0" smtClean="0"/>
          </a:p>
          <a:p>
            <a:pPr marL="0" indent="0" eaLnBrk="1" hangingPunct="1">
              <a:buFont typeface="Arial" pitchFamily="34" charset="0"/>
              <a:buNone/>
            </a:pPr>
            <a:endParaRPr lang="el-GR" sz="2000" dirty="0" smtClean="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Σημείωμα Χρήσης Έργων Τρίτων 2/2</a:t>
            </a:r>
            <a:endParaRPr lang="en-GB" dirty="0"/>
          </a:p>
        </p:txBody>
      </p:sp>
      <p:sp>
        <p:nvSpPr>
          <p:cNvPr id="3" name="2 - Θέση περιεχομένου"/>
          <p:cNvSpPr>
            <a:spLocks noGrp="1"/>
          </p:cNvSpPr>
          <p:nvPr>
            <p:ph idx="1"/>
          </p:nvPr>
        </p:nvSpPr>
        <p:spPr>
          <a:xfrm>
            <a:off x="467544" y="1412776"/>
            <a:ext cx="8219256" cy="4713387"/>
          </a:xfrm>
        </p:spPr>
        <p:txBody>
          <a:bodyPr>
            <a:normAutofit fontScale="62500" lnSpcReduction="20000"/>
          </a:bodyPr>
          <a:lstStyle/>
          <a:p>
            <a:r>
              <a:rPr lang="el-GR" dirty="0" smtClean="0"/>
              <a:t>Διαφάνεια 18 </a:t>
            </a:r>
          </a:p>
          <a:p>
            <a:r>
              <a:rPr lang="el-GR" dirty="0" smtClean="0"/>
              <a:t>Εικόνα 1: </a:t>
            </a:r>
            <a:r>
              <a:rPr lang="en-GB" dirty="0" smtClean="0">
                <a:hlinkClick r:id="rId2"/>
              </a:rPr>
              <a:t>http://commons.wikimedia.org/wiki/File:Jean_Piaget_in_Ann_Arbor.png</a:t>
            </a:r>
            <a:endParaRPr lang="el-GR" dirty="0" smtClean="0"/>
          </a:p>
          <a:p>
            <a:r>
              <a:rPr lang="el-GR" dirty="0" smtClean="0"/>
              <a:t>Εικόνα 2: </a:t>
            </a:r>
            <a:r>
              <a:rPr lang="en-GB" dirty="0" smtClean="0">
                <a:hlinkClick r:id="rId3"/>
              </a:rPr>
              <a:t>http://en.wikipedia.org/wiki/Constructionism_(learning_theory)</a:t>
            </a:r>
            <a:r>
              <a:rPr lang="el-GR" dirty="0" smtClean="0"/>
              <a:t> </a:t>
            </a:r>
          </a:p>
          <a:p>
            <a:r>
              <a:rPr lang="el-GR" dirty="0" smtClean="0"/>
              <a:t>Διαφάνεια 25</a:t>
            </a:r>
          </a:p>
          <a:p>
            <a:r>
              <a:rPr lang="el-GR" dirty="0" smtClean="0"/>
              <a:t>Εικόνα 1: </a:t>
            </a:r>
            <a:r>
              <a:rPr lang="en-GB" dirty="0" smtClean="0">
                <a:hlinkClick r:id="rId4"/>
              </a:rPr>
              <a:t>http://en.wikipedia.org/wiki/Zone_of_proximal_development</a:t>
            </a:r>
            <a:endParaRPr lang="el-GR" dirty="0" smtClean="0"/>
          </a:p>
          <a:p>
            <a:r>
              <a:rPr lang="el-GR" dirty="0" smtClean="0"/>
              <a:t>Εικόνα 2:</a:t>
            </a:r>
            <a:r>
              <a:rPr lang="el-GR" dirty="0"/>
              <a:t> </a:t>
            </a:r>
            <a:r>
              <a:rPr lang="en-GB" dirty="0" smtClean="0">
                <a:hlinkClick r:id="rId5"/>
              </a:rPr>
              <a:t>http://commons.wikimedia.org/wiki/File:Alexei_N_Leontiev.jpg</a:t>
            </a:r>
            <a:endParaRPr lang="el-GR" dirty="0" smtClean="0"/>
          </a:p>
          <a:p>
            <a:r>
              <a:rPr lang="el-GR" dirty="0" smtClean="0"/>
              <a:t>Εικόνα 3: </a:t>
            </a:r>
            <a:r>
              <a:rPr lang="en-GB" dirty="0" smtClean="0">
                <a:hlinkClick r:id="rId6"/>
              </a:rPr>
              <a:t>http://en.wikipedia.org/wiki/Alexander_Luria</a:t>
            </a:r>
            <a:endParaRPr lang="el-GR" dirty="0" smtClean="0"/>
          </a:p>
          <a:p>
            <a:pPr marL="0" indent="0">
              <a:buNone/>
            </a:pPr>
            <a:endParaRPr lang="el-GR" b="1" dirty="0" smtClean="0"/>
          </a:p>
          <a:p>
            <a:pPr marL="0" indent="0">
              <a:buNone/>
            </a:pPr>
            <a:r>
              <a:rPr lang="el-GR" sz="3800" b="1" dirty="0" smtClean="0"/>
              <a:t>Εικόνες/Σχήματα/Διαγράμματα</a:t>
            </a:r>
            <a:r>
              <a:rPr lang="en-US" sz="3800" b="1" dirty="0" smtClean="0"/>
              <a:t>/</a:t>
            </a:r>
            <a:r>
              <a:rPr lang="el-GR" sz="3800" b="1" dirty="0" smtClean="0"/>
              <a:t>Φωτογραφίες</a:t>
            </a:r>
            <a:endParaRPr lang="en-US" sz="3800" b="1" dirty="0" smtClean="0"/>
          </a:p>
          <a:p>
            <a:pPr marL="0" indent="0">
              <a:buNone/>
            </a:pPr>
            <a:r>
              <a:rPr lang="el-GR" sz="3800" dirty="0" smtClean="0"/>
              <a:t>Οποιασδήποτε μορφής  υλικό περιλαμβάνεται στο ανωτέρω έργο και δεν αναφέρεται σε ξεχωριστή πηγή αναφοράς, τότε αποτελεί πνευματική ιδιοκτησία του διδάσκοντα Καθηγητή, Βασίλη Κόμη</a:t>
            </a:r>
            <a:r>
              <a:rPr lang="el-GR" dirty="0" smtClean="0"/>
              <a:t>.</a:t>
            </a:r>
          </a:p>
          <a:p>
            <a:endParaRPr lang="el-GR" dirty="0" smtClean="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Τίτλος 6"/>
          <p:cNvSpPr>
            <a:spLocks noGrp="1"/>
          </p:cNvSpPr>
          <p:nvPr>
            <p:ph type="ctrTitle"/>
          </p:nvPr>
        </p:nvSpPr>
        <p:spPr>
          <a:xfrm>
            <a:off x="467544" y="2718048"/>
            <a:ext cx="8229600" cy="1143000"/>
          </a:xfrm>
        </p:spPr>
        <p:txBody>
          <a:bodyPr/>
          <a:lstStyle/>
          <a:p>
            <a:pPr eaLnBrk="1" hangingPunct="1"/>
            <a:r>
              <a:rPr lang="el-GR" altLang="en-US" dirty="0" smtClean="0"/>
              <a:t>Τέλος 2</a:t>
            </a:r>
            <a:r>
              <a:rPr lang="el-GR" altLang="en-US" baseline="30000" dirty="0" smtClean="0"/>
              <a:t>ης</a:t>
            </a:r>
            <a:r>
              <a:rPr lang="el-GR" altLang="en-US" dirty="0" smtClean="0"/>
              <a:t> Ενότητας</a:t>
            </a:r>
          </a:p>
        </p:txBody>
      </p:sp>
      <p:sp>
        <p:nvSpPr>
          <p:cNvPr id="174083" name="Υπότιτλος 7"/>
          <p:cNvSpPr>
            <a:spLocks noGrp="1"/>
          </p:cNvSpPr>
          <p:nvPr>
            <p:ph type="subTitle" idx="1"/>
          </p:nvPr>
        </p:nvSpPr>
        <p:spPr>
          <a:xfrm>
            <a:off x="684213" y="3886200"/>
            <a:ext cx="7775575" cy="1752600"/>
          </a:xfrm>
        </p:spPr>
        <p:txBody>
          <a:bodyPr/>
          <a:lstStyle/>
          <a:p>
            <a:pPr eaLnBrk="1" hangingPunct="1"/>
            <a:endParaRPr lang="el-GR" altLang="en-US" smtClean="0"/>
          </a:p>
        </p:txBody>
      </p:sp>
      <p:pic>
        <p:nvPicPr>
          <p:cNvPr id="174084" name="Picture 3" descr="Λογότυπο Επιχειρησιακού Προγράμματος Εκπαίδευση και Δια βίου Μάθηση"/>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62363" y="5562600"/>
            <a:ext cx="3240087"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08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47850" y="5791200"/>
            <a:ext cx="1733550" cy="666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558947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187450" y="141288"/>
            <a:ext cx="7639050" cy="682625"/>
          </a:xfrm>
        </p:spPr>
        <p:txBody>
          <a:bodyPr>
            <a:noAutofit/>
          </a:bodyPr>
          <a:lstStyle/>
          <a:p>
            <a:pPr>
              <a:defRPr/>
            </a:pPr>
            <a:r>
              <a:rPr lang="el-GR" sz="4000" b="1" dirty="0" smtClean="0"/>
              <a:t>Έννοιες - κλειδιά</a:t>
            </a:r>
            <a:endParaRPr lang="en-US" sz="4000" b="1" dirty="0"/>
          </a:p>
        </p:txBody>
      </p:sp>
      <p:sp>
        <p:nvSpPr>
          <p:cNvPr id="18436" name="Rectangle 3"/>
          <p:cNvSpPr>
            <a:spLocks noGrp="1" noChangeArrowheads="1"/>
          </p:cNvSpPr>
          <p:nvPr>
            <p:ph type="body" idx="1"/>
          </p:nvPr>
        </p:nvSpPr>
        <p:spPr>
          <a:xfrm>
            <a:off x="1325563" y="1052513"/>
            <a:ext cx="7500937" cy="4537075"/>
          </a:xfrm>
        </p:spPr>
        <p:txBody>
          <a:bodyPr>
            <a:normAutofit fontScale="92500" lnSpcReduction="20000"/>
          </a:bodyPr>
          <a:lstStyle/>
          <a:p>
            <a:pPr>
              <a:lnSpc>
                <a:spcPct val="80000"/>
              </a:lnSpc>
              <a:spcBef>
                <a:spcPts val="1200"/>
              </a:spcBef>
              <a:spcAft>
                <a:spcPts val="300"/>
              </a:spcAft>
            </a:pPr>
            <a:r>
              <a:rPr lang="el-GR" altLang="el-GR" sz="2400" dirty="0" smtClean="0"/>
              <a:t>Θεωρίες μάθησης &amp; ΤΠΕ</a:t>
            </a:r>
          </a:p>
          <a:p>
            <a:pPr>
              <a:lnSpc>
                <a:spcPct val="80000"/>
              </a:lnSpc>
              <a:spcBef>
                <a:spcPts val="1200"/>
              </a:spcBef>
              <a:spcAft>
                <a:spcPts val="300"/>
              </a:spcAft>
            </a:pPr>
            <a:r>
              <a:rPr lang="el-GR" altLang="el-GR" sz="2400" b="1" dirty="0" smtClean="0"/>
              <a:t>Συμπεριφορισμός</a:t>
            </a:r>
          </a:p>
          <a:p>
            <a:pPr lvl="1">
              <a:lnSpc>
                <a:spcPct val="80000"/>
              </a:lnSpc>
              <a:spcBef>
                <a:spcPts val="1200"/>
              </a:spcBef>
              <a:spcAft>
                <a:spcPts val="300"/>
              </a:spcAft>
            </a:pPr>
            <a:r>
              <a:rPr lang="el-GR" altLang="el-GR" sz="2000" dirty="0" smtClean="0"/>
              <a:t>Διδακτικός Σχεδιασμός </a:t>
            </a:r>
          </a:p>
          <a:p>
            <a:pPr>
              <a:lnSpc>
                <a:spcPct val="80000"/>
              </a:lnSpc>
              <a:spcBef>
                <a:spcPts val="1200"/>
              </a:spcBef>
              <a:spcAft>
                <a:spcPts val="300"/>
              </a:spcAft>
            </a:pPr>
            <a:r>
              <a:rPr lang="el-GR" altLang="el-GR" sz="2400" b="1" dirty="0" smtClean="0"/>
              <a:t>Γνωστικές Θεωρίες </a:t>
            </a:r>
          </a:p>
          <a:p>
            <a:pPr lvl="1">
              <a:lnSpc>
                <a:spcPct val="80000"/>
              </a:lnSpc>
              <a:spcBef>
                <a:spcPts val="1200"/>
              </a:spcBef>
              <a:spcAft>
                <a:spcPts val="300"/>
              </a:spcAft>
            </a:pPr>
            <a:r>
              <a:rPr lang="el-GR" altLang="el-GR" sz="2000" dirty="0" smtClean="0"/>
              <a:t>Γνωστική Επιστήμη </a:t>
            </a:r>
          </a:p>
          <a:p>
            <a:pPr lvl="1">
              <a:lnSpc>
                <a:spcPct val="80000"/>
              </a:lnSpc>
              <a:spcBef>
                <a:spcPts val="1200"/>
              </a:spcBef>
              <a:spcAft>
                <a:spcPts val="300"/>
              </a:spcAft>
            </a:pPr>
            <a:r>
              <a:rPr lang="el-GR" altLang="el-GR" sz="2000" dirty="0" err="1" smtClean="0"/>
              <a:t>Εποικοδομισμός</a:t>
            </a:r>
            <a:endParaRPr lang="el-GR" altLang="el-GR" sz="2000" dirty="0" smtClean="0"/>
          </a:p>
          <a:p>
            <a:pPr lvl="1">
              <a:lnSpc>
                <a:spcPct val="80000"/>
              </a:lnSpc>
              <a:spcBef>
                <a:spcPts val="1200"/>
              </a:spcBef>
              <a:spcAft>
                <a:spcPts val="300"/>
              </a:spcAft>
            </a:pPr>
            <a:r>
              <a:rPr lang="el-GR" altLang="el-GR" sz="2000" dirty="0" smtClean="0">
                <a:solidFill>
                  <a:srgbClr val="FF0000"/>
                </a:solidFill>
              </a:rPr>
              <a:t>Κοινωνικός </a:t>
            </a:r>
            <a:r>
              <a:rPr lang="el-GR" altLang="el-GR" sz="2000" dirty="0" err="1" smtClean="0">
                <a:solidFill>
                  <a:srgbClr val="FF0000"/>
                </a:solidFill>
              </a:rPr>
              <a:t>Εποικοδομισμός</a:t>
            </a:r>
            <a:r>
              <a:rPr lang="el-GR" altLang="el-GR" sz="2000" dirty="0" smtClean="0">
                <a:solidFill>
                  <a:srgbClr val="FF0000"/>
                </a:solidFill>
              </a:rPr>
              <a:t> </a:t>
            </a:r>
            <a:endParaRPr lang="en-US" altLang="el-GR" sz="2000" dirty="0" smtClean="0">
              <a:solidFill>
                <a:srgbClr val="FF0000"/>
              </a:solidFill>
            </a:endParaRPr>
          </a:p>
          <a:p>
            <a:pPr>
              <a:lnSpc>
                <a:spcPct val="80000"/>
              </a:lnSpc>
              <a:spcBef>
                <a:spcPts val="1200"/>
              </a:spcBef>
              <a:spcAft>
                <a:spcPts val="300"/>
              </a:spcAft>
            </a:pPr>
            <a:r>
              <a:rPr lang="el-GR" altLang="el-GR" sz="2400" b="1" dirty="0" err="1" smtClean="0"/>
              <a:t>Κοινωνικοπολιτισμικές</a:t>
            </a:r>
            <a:r>
              <a:rPr lang="el-GR" altLang="el-GR" sz="2400" b="1" dirty="0" smtClean="0"/>
              <a:t> θεωρίες</a:t>
            </a:r>
          </a:p>
          <a:p>
            <a:pPr lvl="1">
              <a:lnSpc>
                <a:spcPct val="80000"/>
              </a:lnSpc>
              <a:spcBef>
                <a:spcPts val="1200"/>
              </a:spcBef>
              <a:spcAft>
                <a:spcPts val="300"/>
              </a:spcAft>
            </a:pPr>
            <a:r>
              <a:rPr lang="el-GR" altLang="el-GR" sz="2000" dirty="0" smtClean="0">
                <a:solidFill>
                  <a:srgbClr val="FF0000"/>
                </a:solidFill>
              </a:rPr>
              <a:t>Κοινωνικός </a:t>
            </a:r>
            <a:r>
              <a:rPr lang="el-GR" altLang="el-GR" sz="2000" dirty="0" err="1" smtClean="0">
                <a:solidFill>
                  <a:srgbClr val="FF0000"/>
                </a:solidFill>
              </a:rPr>
              <a:t>Εποικοδομισμός</a:t>
            </a:r>
            <a:r>
              <a:rPr lang="el-GR" altLang="el-GR" sz="2000" dirty="0" smtClean="0">
                <a:solidFill>
                  <a:srgbClr val="FF0000"/>
                </a:solidFill>
              </a:rPr>
              <a:t> </a:t>
            </a:r>
          </a:p>
          <a:p>
            <a:pPr lvl="1">
              <a:lnSpc>
                <a:spcPct val="80000"/>
              </a:lnSpc>
              <a:spcBef>
                <a:spcPts val="1200"/>
              </a:spcBef>
              <a:spcAft>
                <a:spcPts val="300"/>
              </a:spcAft>
            </a:pPr>
            <a:r>
              <a:rPr lang="el-GR" altLang="el-GR" sz="2000" dirty="0" smtClean="0"/>
              <a:t>Πολιτισμική-Ιστορική Ψυχολογία </a:t>
            </a:r>
          </a:p>
          <a:p>
            <a:pPr lvl="1">
              <a:lnSpc>
                <a:spcPct val="80000"/>
              </a:lnSpc>
              <a:spcBef>
                <a:spcPts val="1200"/>
              </a:spcBef>
              <a:spcAft>
                <a:spcPts val="300"/>
              </a:spcAft>
            </a:pPr>
            <a:r>
              <a:rPr lang="el-GR" altLang="el-GR" sz="2000" dirty="0" smtClean="0"/>
              <a:t>Θεωρία της Δραστηριότητας</a:t>
            </a:r>
            <a:endParaRPr lang="el-GR" altLang="el-GR" sz="2400" dirty="0" smtClean="0"/>
          </a:p>
          <a:p>
            <a:pPr lvl="1">
              <a:lnSpc>
                <a:spcPct val="80000"/>
              </a:lnSpc>
              <a:spcBef>
                <a:spcPts val="1200"/>
              </a:spcBef>
              <a:spcAft>
                <a:spcPts val="300"/>
              </a:spcAft>
            </a:pPr>
            <a:r>
              <a:rPr lang="el-GR" altLang="el-GR" sz="2000" dirty="0" smtClean="0"/>
              <a:t>Πλαισιωμένη μάθηση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000125" y="414338"/>
            <a:ext cx="7862888" cy="682625"/>
          </a:xfrm>
        </p:spPr>
        <p:txBody>
          <a:bodyPr>
            <a:noAutofit/>
          </a:bodyPr>
          <a:lstStyle/>
          <a:p>
            <a:pPr algn="ctr">
              <a:defRPr/>
            </a:pPr>
            <a:r>
              <a:rPr lang="el-GR" sz="4000" b="1" dirty="0" smtClean="0"/>
              <a:t>Συμπεριφορισμός (1)</a:t>
            </a:r>
            <a:endParaRPr lang="en-US" sz="4000" b="1" dirty="0"/>
          </a:p>
        </p:txBody>
      </p:sp>
      <p:sp>
        <p:nvSpPr>
          <p:cNvPr id="20484" name="Rectangle 3"/>
          <p:cNvSpPr>
            <a:spLocks noGrp="1" noChangeArrowheads="1"/>
          </p:cNvSpPr>
          <p:nvPr>
            <p:ph type="body" idx="1"/>
          </p:nvPr>
        </p:nvSpPr>
        <p:spPr>
          <a:xfrm>
            <a:off x="714375" y="1285875"/>
            <a:ext cx="7858125" cy="4751388"/>
          </a:xfrm>
        </p:spPr>
        <p:txBody>
          <a:bodyPr/>
          <a:lstStyle/>
          <a:p>
            <a:r>
              <a:rPr lang="el-GR" altLang="el-GR" sz="2800" b="1" smtClean="0"/>
              <a:t>Μάθηση</a:t>
            </a:r>
            <a:r>
              <a:rPr lang="el-GR" altLang="el-GR" sz="2800" smtClean="0"/>
              <a:t>: τροποποίηση της εξωτερικά παρατηρούμενης συμπεριφοράς</a:t>
            </a:r>
            <a:endParaRPr lang="en-GB" altLang="el-GR" sz="2800" smtClean="0"/>
          </a:p>
          <a:p>
            <a:r>
              <a:rPr lang="el-GR" altLang="el-GR" sz="2800" b="1" smtClean="0"/>
              <a:t>Συμπεριφορά</a:t>
            </a:r>
            <a:r>
              <a:rPr lang="el-GR" altLang="el-GR" sz="2800" smtClean="0"/>
              <a:t>: αντιδράσεις σε ερεθίσματα</a:t>
            </a:r>
          </a:p>
          <a:p>
            <a:r>
              <a:rPr lang="el-GR" altLang="el-GR" sz="2800" smtClean="0"/>
              <a:t>Στόχος της </a:t>
            </a:r>
            <a:r>
              <a:rPr lang="el-GR" altLang="el-GR" sz="2800" b="1" smtClean="0"/>
              <a:t>διδασκαλίας</a:t>
            </a:r>
            <a:r>
              <a:rPr lang="el-GR" altLang="el-GR" sz="2800" smtClean="0"/>
              <a:t>: η επίτευξη της επιθυμητής συμπεριφοράς  </a:t>
            </a:r>
          </a:p>
          <a:p>
            <a:pPr algn="ctr">
              <a:buFont typeface="Wingdings 2" pitchFamily="18" charset="2"/>
              <a:buNone/>
            </a:pPr>
            <a:r>
              <a:rPr lang="el-GR" altLang="el-GR" sz="2800" b="1" smtClean="0"/>
              <a:t>Βασικοί εκπρόσωποι</a:t>
            </a:r>
          </a:p>
          <a:p>
            <a:pPr>
              <a:buFont typeface="Wingdings 2" pitchFamily="18" charset="2"/>
              <a:buNone/>
            </a:pPr>
            <a:r>
              <a:rPr lang="el-GR" altLang="el-GR" sz="2800" smtClean="0"/>
              <a:t>		  </a:t>
            </a:r>
            <a:r>
              <a:rPr lang="en-GB" altLang="el-GR" sz="2800" smtClean="0"/>
              <a:t>Pavlov</a:t>
            </a:r>
            <a:r>
              <a:rPr lang="el-GR" altLang="el-GR" sz="2800" smtClean="0"/>
              <a:t>		</a:t>
            </a:r>
            <a:r>
              <a:rPr lang="en-GB" altLang="el-GR" sz="2800" smtClean="0"/>
              <a:t>Watson	</a:t>
            </a:r>
            <a:r>
              <a:rPr lang="el-GR" altLang="el-GR" sz="2800" smtClean="0"/>
              <a:t>	</a:t>
            </a:r>
            <a:r>
              <a:rPr lang="en-GB" altLang="el-GR" sz="2800" smtClean="0"/>
              <a:t>Skinner</a:t>
            </a:r>
          </a:p>
          <a:p>
            <a:pPr>
              <a:lnSpc>
                <a:spcPct val="80000"/>
              </a:lnSpc>
              <a:spcBef>
                <a:spcPts val="1200"/>
              </a:spcBef>
              <a:spcAft>
                <a:spcPts val="300"/>
              </a:spcAft>
            </a:pPr>
            <a:endParaRPr lang="el-GR" altLang="el-GR" sz="2800" smtClean="0"/>
          </a:p>
        </p:txBody>
      </p:sp>
      <p:pic>
        <p:nvPicPr>
          <p:cNvPr id="9" name="8 - Εικόνα" descr="Pavlov.jpg">
            <a:hlinkClick r:id="rId3"/>
          </p:cNvPr>
          <p:cNvPicPr>
            <a:picLocks noChangeAspect="1"/>
          </p:cNvPicPr>
          <p:nvPr/>
        </p:nvPicPr>
        <p:blipFill>
          <a:blip r:embed="rId4" cstate="print"/>
          <a:stretch>
            <a:fillRect/>
          </a:stretch>
        </p:blipFill>
        <p:spPr>
          <a:xfrm>
            <a:off x="1691680" y="4725144"/>
            <a:ext cx="1188856" cy="1465471"/>
          </a:xfrm>
          <a:prstGeom prst="rect">
            <a:avLst/>
          </a:prstGeom>
        </p:spPr>
      </p:pic>
      <p:pic>
        <p:nvPicPr>
          <p:cNvPr id="7" name="6 - Εικόνα" descr="John_Broadus_Watson.JPG">
            <a:hlinkClick r:id="rId5"/>
          </p:cNvPr>
          <p:cNvPicPr>
            <a:picLocks noChangeAspect="1"/>
          </p:cNvPicPr>
          <p:nvPr/>
        </p:nvPicPr>
        <p:blipFill>
          <a:blip r:embed="rId6" cstate="print"/>
          <a:stretch>
            <a:fillRect/>
          </a:stretch>
        </p:blipFill>
        <p:spPr>
          <a:xfrm>
            <a:off x="4430705" y="4753853"/>
            <a:ext cx="1001728" cy="1408051"/>
          </a:xfrm>
          <a:prstGeom prst="rect">
            <a:avLst/>
          </a:prstGeom>
        </p:spPr>
      </p:pic>
      <p:pic>
        <p:nvPicPr>
          <p:cNvPr id="8" name="7 - Εικόνα" descr="B.F._Skinner_at_Harvard_circa_1950.jpg">
            <a:hlinkClick r:id="rId7"/>
          </p:cNvPr>
          <p:cNvPicPr>
            <a:picLocks noChangeAspect="1"/>
          </p:cNvPicPr>
          <p:nvPr/>
        </p:nvPicPr>
        <p:blipFill>
          <a:blip r:embed="rId8" cstate="print"/>
          <a:stretch>
            <a:fillRect/>
          </a:stretch>
        </p:blipFill>
        <p:spPr>
          <a:xfrm>
            <a:off x="7092280" y="4745025"/>
            <a:ext cx="1270388" cy="1393704"/>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el-GR" sz="4000" b="1" dirty="0" smtClean="0"/>
              <a:t>Συμπεριφορισμός (2) </a:t>
            </a:r>
            <a:endParaRPr lang="en-GB" sz="4000" b="1" dirty="0"/>
          </a:p>
        </p:txBody>
      </p:sp>
      <p:sp>
        <p:nvSpPr>
          <p:cNvPr id="22531" name="Content Placeholder 2"/>
          <p:cNvSpPr>
            <a:spLocks noGrp="1"/>
          </p:cNvSpPr>
          <p:nvPr>
            <p:ph idx="1"/>
          </p:nvPr>
        </p:nvSpPr>
        <p:spPr>
          <a:xfrm>
            <a:off x="923925" y="1428750"/>
            <a:ext cx="8220075" cy="4800600"/>
          </a:xfrm>
        </p:spPr>
        <p:txBody>
          <a:bodyPr>
            <a:normAutofit lnSpcReduction="10000"/>
          </a:bodyPr>
          <a:lstStyle/>
          <a:p>
            <a:r>
              <a:rPr lang="el-GR" altLang="el-GR" smtClean="0"/>
              <a:t>Διδακτικό μοντέλο: </a:t>
            </a:r>
            <a:r>
              <a:rPr lang="el-GR" altLang="el-GR" u="sng" smtClean="0"/>
              <a:t>η γνώση μεταδίδεται</a:t>
            </a:r>
            <a:endParaRPr lang="en-GB" altLang="el-GR" smtClean="0"/>
          </a:p>
          <a:p>
            <a:r>
              <a:rPr lang="el-GR" altLang="el-GR" smtClean="0"/>
              <a:t>Μαθησιακό Μοντέλο: </a:t>
            </a:r>
            <a:r>
              <a:rPr lang="el-GR" altLang="el-GR" u="sng" smtClean="0"/>
              <a:t>πρόσκτηση πληροφορίας</a:t>
            </a:r>
          </a:p>
          <a:p>
            <a:r>
              <a:rPr lang="el-GR" altLang="el-GR" sz="2800" smtClean="0"/>
              <a:t>Ορισμός: Προσθήκη πληροφοριών στη μνήμη του μαθητή</a:t>
            </a:r>
          </a:p>
          <a:p>
            <a:r>
              <a:rPr lang="el-GR" altLang="el-GR" sz="2800" smtClean="0"/>
              <a:t>Περιεχόμενο: Πληροφορία</a:t>
            </a:r>
          </a:p>
          <a:p>
            <a:r>
              <a:rPr lang="el-GR" altLang="el-GR" sz="2800" smtClean="0"/>
              <a:t>Μαθητής: παθητικός δέκτης πληροφορίας</a:t>
            </a:r>
          </a:p>
          <a:p>
            <a:r>
              <a:rPr lang="el-GR" altLang="el-GR" sz="2800" smtClean="0"/>
              <a:t>Δάσκαλος: πάροχος πληροφορίας </a:t>
            </a:r>
          </a:p>
          <a:p>
            <a:r>
              <a:rPr lang="el-GR" altLang="el-GR" sz="2800" smtClean="0"/>
              <a:t>Τεχνολογία: πάροχος πληροφορίας (το τεχνολογικό μέσο δρα ως όχημα μεταφοράς)</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l-GR" dirty="0" smtClean="0"/>
              <a:t>Σύγχρονη εκδοχή του συμπεριφορισμού</a:t>
            </a:r>
            <a:endParaRPr lang="en-GB" dirty="0"/>
          </a:p>
        </p:txBody>
      </p:sp>
      <p:sp>
        <p:nvSpPr>
          <p:cNvPr id="24579" name="Content Placeholder 2"/>
          <p:cNvSpPr>
            <a:spLocks noGrp="1"/>
          </p:cNvSpPr>
          <p:nvPr>
            <p:ph idx="1"/>
          </p:nvPr>
        </p:nvSpPr>
        <p:spPr>
          <a:xfrm>
            <a:off x="611560" y="1700808"/>
            <a:ext cx="7499350" cy="4462462"/>
          </a:xfrm>
        </p:spPr>
        <p:txBody>
          <a:bodyPr/>
          <a:lstStyle/>
          <a:p>
            <a:r>
              <a:rPr lang="el-GR" altLang="el-GR" sz="2800" dirty="0" smtClean="0"/>
              <a:t>Διδασκαλία με τη βοήθεια Υπολογιστή</a:t>
            </a:r>
          </a:p>
          <a:p>
            <a:r>
              <a:rPr lang="el-GR" altLang="el-GR" sz="2800" dirty="0" smtClean="0"/>
              <a:t>Λογισμικά «κλειστού» τύπου</a:t>
            </a:r>
          </a:p>
          <a:p>
            <a:pPr lvl="1"/>
            <a:r>
              <a:rPr lang="el-GR" altLang="el-GR" sz="2400" dirty="0" smtClean="0"/>
              <a:t>Συστήματα καθοδήγησης και διδασκαλίας (με μορφή ηλεκτρονικού βιβλίου)</a:t>
            </a:r>
          </a:p>
          <a:p>
            <a:pPr lvl="1"/>
            <a:r>
              <a:rPr lang="el-GR" altLang="el-GR" sz="2400" dirty="0" smtClean="0"/>
              <a:t>Συστήματα εξάσκησης και πρακτικής (συνήθως με μορφή τεστ)</a:t>
            </a:r>
          </a:p>
          <a:p>
            <a:pPr lvl="1"/>
            <a:r>
              <a:rPr lang="el-GR" altLang="el-GR" sz="2400" dirty="0" smtClean="0"/>
              <a:t>Εκπαιδευτικά παιγνίδια πολυμέσων</a:t>
            </a:r>
          </a:p>
          <a:p>
            <a:r>
              <a:rPr lang="el-GR" altLang="el-GR" sz="2800" dirty="0" smtClean="0"/>
              <a:t>Το μοντέλο του Διδακτικού Σχεδιασμού (</a:t>
            </a:r>
            <a:r>
              <a:rPr lang="en-GB" altLang="el-GR" sz="2800" dirty="0" smtClean="0"/>
              <a:t>Instructional Design</a:t>
            </a:r>
            <a:r>
              <a:rPr lang="el-GR" altLang="el-GR" sz="2800" dirty="0" smtClean="0"/>
              <a:t>)</a:t>
            </a:r>
            <a:r>
              <a:rPr lang="en-GB" altLang="el-GR" sz="2800" dirty="0" smtClean="0"/>
              <a:t> </a:t>
            </a:r>
            <a:r>
              <a:rPr lang="el-GR" altLang="el-GR" sz="2800" dirty="0" smtClean="0"/>
              <a:t>του </a:t>
            </a:r>
            <a:r>
              <a:rPr lang="fr-FR" altLang="el-GR" sz="2800" dirty="0" smtClean="0"/>
              <a:t>Gagné</a:t>
            </a:r>
            <a:endParaRPr lang="en-GB" altLang="el-GR" sz="2800" dirty="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l-GR" dirty="0" smtClean="0"/>
              <a:t>Διδακτικός σχεδιασμός</a:t>
            </a:r>
            <a:endParaRPr lang="en-GB" dirty="0"/>
          </a:p>
        </p:txBody>
      </p:sp>
      <p:sp>
        <p:nvSpPr>
          <p:cNvPr id="26627" name="Content Placeholder 2"/>
          <p:cNvSpPr>
            <a:spLocks noGrp="1"/>
          </p:cNvSpPr>
          <p:nvPr>
            <p:ph idx="1"/>
          </p:nvPr>
        </p:nvSpPr>
        <p:spPr>
          <a:xfrm>
            <a:off x="1071563" y="1285875"/>
            <a:ext cx="7791450" cy="1500188"/>
          </a:xfrm>
        </p:spPr>
        <p:txBody>
          <a:bodyPr/>
          <a:lstStyle/>
          <a:p>
            <a:r>
              <a:rPr lang="el-GR" altLang="el-GR" sz="2400" smtClean="0"/>
              <a:t>Βασίζεται στη θεωρία του γνωστικού ψυχολόγου </a:t>
            </a:r>
            <a:r>
              <a:rPr lang="fr-FR" altLang="el-GR" sz="2400" smtClean="0"/>
              <a:t>Gagné</a:t>
            </a:r>
            <a:r>
              <a:rPr lang="el-GR" altLang="el-GR" sz="2400" smtClean="0"/>
              <a:t> </a:t>
            </a:r>
          </a:p>
          <a:p>
            <a:r>
              <a:rPr lang="el-GR" altLang="el-GR" sz="2400" smtClean="0"/>
              <a:t>Συνδυάζει συμπεριφορισμό και θεωρία της επικοινωνίας</a:t>
            </a:r>
            <a:endParaRPr lang="en-GB" altLang="el-GR" sz="2400" smtClean="0"/>
          </a:p>
        </p:txBody>
      </p:sp>
      <p:sp>
        <p:nvSpPr>
          <p:cNvPr id="26633" name="TextBox 9"/>
          <p:cNvSpPr txBox="1">
            <a:spLocks noChangeArrowheads="1"/>
          </p:cNvSpPr>
          <p:nvPr/>
        </p:nvSpPr>
        <p:spPr bwMode="auto">
          <a:xfrm>
            <a:off x="1357313" y="3643313"/>
            <a:ext cx="1303337" cy="369887"/>
          </a:xfrm>
          <a:prstGeom prst="rect">
            <a:avLst/>
          </a:prstGeom>
          <a:noFill/>
          <a:ln w="9525">
            <a:noFill/>
            <a:miter lim="800000"/>
            <a:headEnd/>
            <a:tailEnd/>
          </a:ln>
        </p:spPr>
        <p:txBody>
          <a:bodyPr wrap="none">
            <a:spAutoFit/>
          </a:bodyPr>
          <a:lstStyle/>
          <a:p>
            <a:pPr eaLnBrk="1" hangingPunct="1"/>
            <a:r>
              <a:rPr lang="el-GR" altLang="el-GR" b="1"/>
              <a:t>Δάσκαλος</a:t>
            </a:r>
            <a:endParaRPr lang="en-GB" altLang="el-GR" b="1"/>
          </a:p>
        </p:txBody>
      </p:sp>
      <p:sp>
        <p:nvSpPr>
          <p:cNvPr id="26634" name="TextBox 10"/>
          <p:cNvSpPr txBox="1">
            <a:spLocks noChangeArrowheads="1"/>
          </p:cNvSpPr>
          <p:nvPr/>
        </p:nvSpPr>
        <p:spPr bwMode="auto">
          <a:xfrm>
            <a:off x="4071938" y="3643313"/>
            <a:ext cx="1866900" cy="369887"/>
          </a:xfrm>
          <a:prstGeom prst="rect">
            <a:avLst/>
          </a:prstGeom>
          <a:noFill/>
          <a:ln w="9525">
            <a:noFill/>
            <a:miter lim="800000"/>
            <a:headEnd/>
            <a:tailEnd/>
          </a:ln>
        </p:spPr>
        <p:txBody>
          <a:bodyPr wrap="none">
            <a:spAutoFit/>
          </a:bodyPr>
          <a:lstStyle/>
          <a:p>
            <a:pPr eaLnBrk="1" hangingPunct="1"/>
            <a:r>
              <a:rPr lang="el-GR" altLang="el-GR" b="1"/>
              <a:t>Μήνυμα - Μέσο</a:t>
            </a:r>
            <a:endParaRPr lang="en-GB" altLang="el-GR" b="1"/>
          </a:p>
        </p:txBody>
      </p:sp>
      <p:sp>
        <p:nvSpPr>
          <p:cNvPr id="26636" name="TextBox 12"/>
          <p:cNvSpPr txBox="1">
            <a:spLocks noChangeArrowheads="1"/>
          </p:cNvSpPr>
          <p:nvPr/>
        </p:nvSpPr>
        <p:spPr bwMode="auto">
          <a:xfrm>
            <a:off x="6929438" y="3714750"/>
            <a:ext cx="1149350" cy="369888"/>
          </a:xfrm>
          <a:prstGeom prst="rect">
            <a:avLst/>
          </a:prstGeom>
          <a:noFill/>
          <a:ln w="9525">
            <a:noFill/>
            <a:miter lim="800000"/>
            <a:headEnd/>
            <a:tailEnd/>
          </a:ln>
        </p:spPr>
        <p:txBody>
          <a:bodyPr wrap="none">
            <a:spAutoFit/>
          </a:bodyPr>
          <a:lstStyle/>
          <a:p>
            <a:pPr eaLnBrk="1" hangingPunct="1"/>
            <a:r>
              <a:rPr lang="el-GR" altLang="el-GR" b="1"/>
              <a:t>Μαθητής</a:t>
            </a:r>
            <a:endParaRPr lang="en-GB" altLang="el-GR" b="1"/>
          </a:p>
        </p:txBody>
      </p:sp>
      <p:sp>
        <p:nvSpPr>
          <p:cNvPr id="26637" name="TextBox 13"/>
          <p:cNvSpPr txBox="1">
            <a:spLocks noChangeArrowheads="1"/>
          </p:cNvSpPr>
          <p:nvPr/>
        </p:nvSpPr>
        <p:spPr bwMode="auto">
          <a:xfrm>
            <a:off x="3779044" y="5538788"/>
            <a:ext cx="2214562" cy="646331"/>
          </a:xfrm>
          <a:prstGeom prst="rect">
            <a:avLst/>
          </a:prstGeom>
          <a:noFill/>
          <a:ln w="9525">
            <a:noFill/>
            <a:miter lim="800000"/>
            <a:headEnd/>
            <a:tailEnd/>
          </a:ln>
        </p:spPr>
        <p:txBody>
          <a:bodyPr>
            <a:spAutoFit/>
          </a:bodyPr>
          <a:lstStyle/>
          <a:p>
            <a:pPr algn="ctr" eaLnBrk="1" hangingPunct="1"/>
            <a:r>
              <a:rPr lang="el-GR" altLang="el-GR" b="1" dirty="0"/>
              <a:t>Πρακτική</a:t>
            </a:r>
          </a:p>
          <a:p>
            <a:pPr algn="ctr" eaLnBrk="1" hangingPunct="1"/>
            <a:r>
              <a:rPr lang="el-GR" altLang="el-GR" b="1" dirty="0" smtClean="0"/>
              <a:t>Ανατροφοδότηση</a:t>
            </a:r>
            <a:endParaRPr lang="en-GB" altLang="el-GR" b="1" dirty="0"/>
          </a:p>
        </p:txBody>
      </p:sp>
      <p:sp>
        <p:nvSpPr>
          <p:cNvPr id="17" name="Right Arrow 16"/>
          <p:cNvSpPr/>
          <p:nvPr/>
        </p:nvSpPr>
        <p:spPr>
          <a:xfrm>
            <a:off x="2786063" y="3071813"/>
            <a:ext cx="1285875" cy="1428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8" name="Right Arrow 17"/>
          <p:cNvSpPr/>
          <p:nvPr/>
        </p:nvSpPr>
        <p:spPr>
          <a:xfrm>
            <a:off x="5715000" y="3071813"/>
            <a:ext cx="1285875" cy="1428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2" name="Right Arrow 21"/>
          <p:cNvSpPr/>
          <p:nvPr/>
        </p:nvSpPr>
        <p:spPr>
          <a:xfrm rot="12880650">
            <a:off x="2363788" y="4598988"/>
            <a:ext cx="1885950" cy="1079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3" name="Right Arrow 22"/>
          <p:cNvSpPr/>
          <p:nvPr/>
        </p:nvSpPr>
        <p:spPr>
          <a:xfrm rot="8642797">
            <a:off x="5297488" y="4586288"/>
            <a:ext cx="1790700" cy="1143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7" name="Curved Right Arrow 26"/>
          <p:cNvSpPr/>
          <p:nvPr/>
        </p:nvSpPr>
        <p:spPr>
          <a:xfrm>
            <a:off x="3643313" y="5643563"/>
            <a:ext cx="214312" cy="642937"/>
          </a:xfrm>
          <a:prstGeom prst="curvedRightArrow">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chemeClr val="tx1"/>
              </a:solidFill>
            </a:endParaRPr>
          </a:p>
        </p:txBody>
      </p:sp>
      <p:sp>
        <p:nvSpPr>
          <p:cNvPr id="28" name="Curved Right Arrow 27"/>
          <p:cNvSpPr/>
          <p:nvPr/>
        </p:nvSpPr>
        <p:spPr>
          <a:xfrm rot="10800000">
            <a:off x="5929313" y="5643563"/>
            <a:ext cx="214312" cy="642937"/>
          </a:xfrm>
          <a:prstGeom prst="curvedRightArrow">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chemeClr val="tx1"/>
              </a:solidFill>
            </a:endParaRPr>
          </a:p>
        </p:txBody>
      </p:sp>
      <p:pic>
        <p:nvPicPr>
          <p:cNvPr id="19" name="18 - Εικόνα" descr="κατάλογος.png">
            <a:hlinkClick r:id="rId3"/>
          </p:cNvPr>
          <p:cNvPicPr>
            <a:picLocks noChangeAspect="1"/>
          </p:cNvPicPr>
          <p:nvPr/>
        </p:nvPicPr>
        <p:blipFill>
          <a:blip r:embed="rId4" cstate="print"/>
          <a:stretch>
            <a:fillRect/>
          </a:stretch>
        </p:blipFill>
        <p:spPr>
          <a:xfrm>
            <a:off x="1259632" y="2492896"/>
            <a:ext cx="1287016" cy="1077876"/>
          </a:xfrm>
          <a:prstGeom prst="rect">
            <a:avLst/>
          </a:prstGeom>
        </p:spPr>
      </p:pic>
      <p:pic>
        <p:nvPicPr>
          <p:cNvPr id="20" name="19 - Εικόνα" descr="320px-Computer-aj_aj_ashton_01.svg.png">
            <a:hlinkClick r:id="rId5"/>
          </p:cNvPr>
          <p:cNvPicPr>
            <a:picLocks noChangeAspect="1"/>
          </p:cNvPicPr>
          <p:nvPr/>
        </p:nvPicPr>
        <p:blipFill>
          <a:blip r:embed="rId6" cstate="print"/>
          <a:stretch>
            <a:fillRect/>
          </a:stretch>
        </p:blipFill>
        <p:spPr>
          <a:xfrm>
            <a:off x="4211960" y="2204864"/>
            <a:ext cx="1524000" cy="1524000"/>
          </a:xfrm>
          <a:prstGeom prst="rect">
            <a:avLst/>
          </a:prstGeom>
        </p:spPr>
      </p:pic>
      <p:pic>
        <p:nvPicPr>
          <p:cNvPr id="21" name="20 - Εικόνα" descr="student.jpg">
            <a:hlinkClick r:id="rId7"/>
          </p:cNvPr>
          <p:cNvPicPr>
            <a:picLocks noChangeAspect="1"/>
          </p:cNvPicPr>
          <p:nvPr/>
        </p:nvPicPr>
        <p:blipFill>
          <a:blip r:embed="rId8" cstate="print"/>
          <a:stretch>
            <a:fillRect/>
          </a:stretch>
        </p:blipFill>
        <p:spPr>
          <a:xfrm>
            <a:off x="7308304" y="2348880"/>
            <a:ext cx="1191766" cy="1224269"/>
          </a:xfrm>
          <a:prstGeom prst="rect">
            <a:avLst/>
          </a:prstGeom>
        </p:spPr>
      </p:pic>
      <p:pic>
        <p:nvPicPr>
          <p:cNvPr id="24" name="23 - Εικόνα" descr="peole-laptop.png">
            <a:hlinkClick r:id="rId9"/>
          </p:cNvPr>
          <p:cNvPicPr>
            <a:picLocks noChangeAspect="1"/>
          </p:cNvPicPr>
          <p:nvPr/>
        </p:nvPicPr>
        <p:blipFill>
          <a:blip r:embed="rId10" cstate="print"/>
          <a:stretch>
            <a:fillRect/>
          </a:stretch>
        </p:blipFill>
        <p:spPr>
          <a:xfrm>
            <a:off x="4139952" y="4365104"/>
            <a:ext cx="1365565" cy="969111"/>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ICTEGroup.G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ICTEGroup.Gr</Template>
  <TotalTime>774</TotalTime>
  <Words>2747</Words>
  <Application>Microsoft Office PowerPoint</Application>
  <PresentationFormat>On-screen Show (4:3)</PresentationFormat>
  <Paragraphs>401</Paragraphs>
  <Slides>44</Slides>
  <Notes>42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44</vt:i4>
      </vt:variant>
    </vt:vector>
  </HeadingPairs>
  <TitlesOfParts>
    <vt:vector size="53" baseType="lpstr">
      <vt:lpstr>Arial</vt:lpstr>
      <vt:lpstr>Calibri</vt:lpstr>
      <vt:lpstr>Gill Sans MT</vt:lpstr>
      <vt:lpstr>Tahoma</vt:lpstr>
      <vt:lpstr>Tahoma Greek</vt:lpstr>
      <vt:lpstr>Times New Roman</vt:lpstr>
      <vt:lpstr>Wingdings</vt:lpstr>
      <vt:lpstr>Wingdings 2</vt:lpstr>
      <vt:lpstr>ICTEGroup.Gr</vt:lpstr>
      <vt:lpstr>Οι Τεχνολογίες της Πληροφορίας και των Επικοινωνιών στη διδασκαλία και τη μάθηση Μάθημα επιλογής 7ο  εξάμηνο,   Τμήμα Επιστημών της Εκπαίδευσης και της Αγωγής στην Προσχολική Ηλικία,  Πανεπιστήμιο Πατρών  Ενότητα 2: Συμπεριφοριστικές, εποικοδομιστικές, κοινωνιογνωστικές και  κοινωνιοπολιτισμικές θεωρίες μάθησης και ΤΠΕ, Bασικές έννοιες </vt:lpstr>
      <vt:lpstr>Άδειες Χρήσης</vt:lpstr>
      <vt:lpstr>Χρηματοδότηση</vt:lpstr>
      <vt:lpstr>Σκοπός</vt:lpstr>
      <vt:lpstr>Έννοιες - κλειδιά</vt:lpstr>
      <vt:lpstr>Συμπεριφορισμός (1)</vt:lpstr>
      <vt:lpstr>Συμπεριφορισμός (2) </vt:lpstr>
      <vt:lpstr>Σύγχρονη εκδοχή του συμπεριφορισμού</vt:lpstr>
      <vt:lpstr>Διδακτικός σχεδιασμός</vt:lpstr>
      <vt:lpstr>Στάδια διδακτικού σχεδιασμού</vt:lpstr>
      <vt:lpstr>Πως λειτουργεί ένα λογισμικό κλειστού τύπου;</vt:lpstr>
      <vt:lpstr>Μορφές και τρόποι χρήσης συμπεριφοριστικών λογισμικών</vt:lpstr>
      <vt:lpstr>Γνωστικές Θεωρίες</vt:lpstr>
      <vt:lpstr>Γνωστική Επιστήμη</vt:lpstr>
      <vt:lpstr>Γνωστική Επιστήμη Μυαλό = Υπολογιστής ;</vt:lpstr>
      <vt:lpstr>Το γνωστικό σύστημα ως σύστημα επεξεργασίας της πληροφορίας</vt:lpstr>
      <vt:lpstr>Δύο κατηγορίες γνώσεων (επεξεργασία της πληροφορίας)</vt:lpstr>
      <vt:lpstr>Μέθοδος διδασκαλίας στο πλαίσιο της Γνωστικής Επιστήμης </vt:lpstr>
      <vt:lpstr>Γνωστική Επιστήμη &amp; ΤΠΕ</vt:lpstr>
      <vt:lpstr>Εποικοδομισμός (1)</vt:lpstr>
      <vt:lpstr>Εποικοδομισμός (2)</vt:lpstr>
      <vt:lpstr>Εποικοδομισμός &amp; ΤΠΕ</vt:lpstr>
      <vt:lpstr>Μέθοδοι διδασκαλίας στον εποικοδομισμό</vt:lpstr>
      <vt:lpstr>Κοινωνικός εποικοδομισμός</vt:lpstr>
      <vt:lpstr>Κοινωνικοπολιτισμικές Θεωρίες</vt:lpstr>
      <vt:lpstr>Κοινωνικοπολιτισμικές Θεωρίες: γενικές αρχές</vt:lpstr>
      <vt:lpstr>Σοβιετική Σχολή Ψυχολογίας</vt:lpstr>
      <vt:lpstr>Θεωρία του Vygotsky </vt:lpstr>
      <vt:lpstr>Θεωρία της Δραστηριότητας</vt:lpstr>
      <vt:lpstr>Σύστημα Δραστηριότητας</vt:lpstr>
      <vt:lpstr>Μέθοδοι διδασκαλίας στην κοινωνικοπολιτισμική προσέγγιση</vt:lpstr>
      <vt:lpstr>Μαθησιακή υποστήριξη (scaffolding)</vt:lpstr>
      <vt:lpstr>Δραστηριότητες με σχέδια εργασίας (projects)</vt:lpstr>
      <vt:lpstr>Σύγχρονα περιβάλλοντα μάθησης</vt:lpstr>
      <vt:lpstr>Σύγχρονα υπολογιστικά περιβάλλοντα μάθησης</vt:lpstr>
      <vt:lpstr>Χρηματοδότηση</vt:lpstr>
      <vt:lpstr>Σημειωματα</vt:lpstr>
      <vt:lpstr>Σημείωμα Ιστορικού Εκδόσεων Έργου</vt:lpstr>
      <vt:lpstr>Σημείωμα Αναφοράς</vt:lpstr>
      <vt:lpstr>Σημείωμα Αδειοδότησης</vt:lpstr>
      <vt:lpstr>Διατήρηση Σημειωμάτων</vt:lpstr>
      <vt:lpstr>Σημείωμα Χρήσης Έργων Τρίτων 1/2</vt:lpstr>
      <vt:lpstr>Σημείωμα Χρήσης Έργων Τρίτων 2/2</vt:lpstr>
      <vt:lpstr>Τέλος 2ης Ενότητας</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Andromahi</dc:creator>
  <cp:lastModifiedBy>Georgia Antonelou</cp:lastModifiedBy>
  <cp:revision>60</cp:revision>
  <dcterms:created xsi:type="dcterms:W3CDTF">2015-03-23T18:24:04Z</dcterms:created>
  <dcterms:modified xsi:type="dcterms:W3CDTF">2015-11-29T08:44:43Z</dcterms:modified>
</cp:coreProperties>
</file>