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1"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56"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Σκούρας Δημήτριος" initials="ΣΔ" lastIdx="1" clrIdx="0">
    <p:extLst>
      <p:ext uri="{19B8F6BF-5375-455C-9EA6-DF929625EA0E}">
        <p15:presenceInfo xmlns:p15="http://schemas.microsoft.com/office/powerpoint/2012/main" userId="Σκούρας Δημήτριο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132"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E7E47F21-B250-481E-A5E1-FF18FF0E09E4}" type="slidenum">
              <a:rPr lang="el-GR" altLang="en-US" smtClean="0"/>
              <a:pPr/>
              <a:t>‹#›</a:t>
            </a:fld>
            <a:endParaRPr lang="el-GR" altLang="en-US"/>
          </a:p>
        </p:txBody>
      </p:sp>
    </p:spTree>
    <p:extLst>
      <p:ext uri="{BB962C8B-B14F-4D97-AF65-F5344CB8AC3E}">
        <p14:creationId xmlns:p14="http://schemas.microsoft.com/office/powerpoint/2010/main" val="2578530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C67DA72E-C3A9-4BC7-9F42-4134A93AF6ED}" type="slidenum">
              <a:rPr lang="el-GR" altLang="en-US" smtClean="0"/>
              <a:pPr/>
              <a:t>‹#›</a:t>
            </a:fld>
            <a:endParaRPr lang="el-GR" altLang="en-US"/>
          </a:p>
        </p:txBody>
      </p:sp>
    </p:spTree>
    <p:extLst>
      <p:ext uri="{BB962C8B-B14F-4D97-AF65-F5344CB8AC3E}">
        <p14:creationId xmlns:p14="http://schemas.microsoft.com/office/powerpoint/2010/main" val="225045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C67DA72E-C3A9-4BC7-9F42-4134A93AF6ED}" type="slidenum">
              <a:rPr lang="el-GR" altLang="en-US" smtClean="0"/>
              <a:pPr/>
              <a:t>‹#›</a:t>
            </a:fld>
            <a:endParaRPr lang="el-GR"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95791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C67DA72E-C3A9-4BC7-9F42-4134A93AF6ED}" type="slidenum">
              <a:rPr lang="el-GR" altLang="en-US" smtClean="0"/>
              <a:pPr/>
              <a:t>‹#›</a:t>
            </a:fld>
            <a:endParaRPr lang="el-GR" altLang="en-US"/>
          </a:p>
        </p:txBody>
      </p:sp>
    </p:spTree>
    <p:extLst>
      <p:ext uri="{BB962C8B-B14F-4D97-AF65-F5344CB8AC3E}">
        <p14:creationId xmlns:p14="http://schemas.microsoft.com/office/powerpoint/2010/main" val="129624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C67DA72E-C3A9-4BC7-9F42-4134A93AF6ED}" type="slidenum">
              <a:rPr lang="el-GR" altLang="en-US" smtClean="0"/>
              <a:pPr/>
              <a:t>‹#›</a:t>
            </a:fld>
            <a:endParaRPr lang="el-GR"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650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C67DA72E-C3A9-4BC7-9F42-4134A93AF6ED}" type="slidenum">
              <a:rPr lang="el-GR" altLang="en-US" smtClean="0"/>
              <a:pPr/>
              <a:t>‹#›</a:t>
            </a:fld>
            <a:endParaRPr lang="el-GR" altLang="en-US"/>
          </a:p>
        </p:txBody>
      </p:sp>
    </p:spTree>
    <p:extLst>
      <p:ext uri="{BB962C8B-B14F-4D97-AF65-F5344CB8AC3E}">
        <p14:creationId xmlns:p14="http://schemas.microsoft.com/office/powerpoint/2010/main" val="2317033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4E683E8D-D3A7-45B1-9BC3-264D0E48D658}" type="slidenum">
              <a:rPr lang="el-GR" altLang="en-US" smtClean="0"/>
              <a:pPr/>
              <a:t>‹#›</a:t>
            </a:fld>
            <a:endParaRPr lang="el-GR" altLang="en-US"/>
          </a:p>
        </p:txBody>
      </p:sp>
    </p:spTree>
    <p:extLst>
      <p:ext uri="{BB962C8B-B14F-4D97-AF65-F5344CB8AC3E}">
        <p14:creationId xmlns:p14="http://schemas.microsoft.com/office/powerpoint/2010/main" val="101182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5089606B-3245-4878-97DE-9E85BD52AF02}" type="slidenum">
              <a:rPr lang="el-GR" altLang="en-US" smtClean="0"/>
              <a:pPr/>
              <a:t>‹#›</a:t>
            </a:fld>
            <a:endParaRPr lang="el-GR" altLang="en-US"/>
          </a:p>
        </p:txBody>
      </p:sp>
    </p:spTree>
    <p:extLst>
      <p:ext uri="{BB962C8B-B14F-4D97-AF65-F5344CB8AC3E}">
        <p14:creationId xmlns:p14="http://schemas.microsoft.com/office/powerpoint/2010/main" val="1004052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534183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763261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3439720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6B58DF20-14F3-4B95-B56F-C815D764F5F2}" type="slidenum">
              <a:rPr lang="el-GR" altLang="en-US" smtClean="0"/>
              <a:pPr/>
              <a:t>‹#›</a:t>
            </a:fld>
            <a:endParaRPr lang="el-GR" altLang="en-US"/>
          </a:p>
        </p:txBody>
      </p:sp>
    </p:spTree>
    <p:extLst>
      <p:ext uri="{BB962C8B-B14F-4D97-AF65-F5344CB8AC3E}">
        <p14:creationId xmlns:p14="http://schemas.microsoft.com/office/powerpoint/2010/main" val="38043938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641262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2052187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3412175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3" name="Footer Placeholder 2"/>
          <p:cNvSpPr>
            <a:spLocks noGrp="1"/>
          </p:cNvSpPr>
          <p:nvPr>
            <p:ph type="ftr" sz="quarter" idx="11"/>
          </p:nvPr>
        </p:nvSpPr>
        <p:spPr/>
        <p:txBody>
          <a:bodyPr/>
          <a:lstStyle/>
          <a:p>
            <a:pPr>
              <a:defRPr/>
            </a:pPr>
            <a:endParaRPr lang="el-GR"/>
          </a:p>
        </p:txBody>
      </p:sp>
      <p:sp>
        <p:nvSpPr>
          <p:cNvPr id="4" name="Slide Number Placeholder 3"/>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1554985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7360739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24548603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32252871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663199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41980543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711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l-GR" altLang="en-US"/>
          </a:p>
        </p:txBody>
      </p:sp>
      <p:sp>
        <p:nvSpPr>
          <p:cNvPr id="5" name="Footer Placeholder 4"/>
          <p:cNvSpPr>
            <a:spLocks noGrp="1"/>
          </p:cNvSpPr>
          <p:nvPr>
            <p:ph type="ftr" sz="quarter" idx="11"/>
          </p:nvPr>
        </p:nvSpPr>
        <p:spPr/>
        <p:txBody>
          <a:bodyPr/>
          <a:lstStyle/>
          <a:p>
            <a:endParaRPr lang="el-GR" altLang="en-US"/>
          </a:p>
        </p:txBody>
      </p:sp>
      <p:sp>
        <p:nvSpPr>
          <p:cNvPr id="6" name="Slide Number Placeholder 5"/>
          <p:cNvSpPr>
            <a:spLocks noGrp="1"/>
          </p:cNvSpPr>
          <p:nvPr>
            <p:ph type="sldNum" sz="quarter" idx="12"/>
          </p:nvPr>
        </p:nvSpPr>
        <p:spPr/>
        <p:txBody>
          <a:bodyPr/>
          <a:lstStyle/>
          <a:p>
            <a:fld id="{9B07C8AA-7A69-458A-ACF7-5EDE598902DF}" type="slidenum">
              <a:rPr lang="el-GR" altLang="en-US" smtClean="0"/>
              <a:pPr/>
              <a:t>‹#›</a:t>
            </a:fld>
            <a:endParaRPr lang="el-GR" altLang="en-US"/>
          </a:p>
        </p:txBody>
      </p:sp>
    </p:spTree>
    <p:extLst>
      <p:ext uri="{BB962C8B-B14F-4D97-AF65-F5344CB8AC3E}">
        <p14:creationId xmlns:p14="http://schemas.microsoft.com/office/powerpoint/2010/main" val="21037328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7777550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19352984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8F400FD-8DAC-4649-BD5E-27AA6D2AF1DC}" type="datetimeFigureOut">
              <a:rPr lang="el-GR" smtClean="0"/>
              <a:pPr>
                <a:defRPr/>
              </a:pPr>
              <a:t>28/11/2022</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fld id="{121692E2-B7EB-42AC-BCAA-734FD60C021D}" type="slidenum">
              <a:rPr lang="el-GR" altLang="en-US" smtClean="0"/>
              <a:pPr/>
              <a:t>‹#›</a:t>
            </a:fld>
            <a:endParaRPr lang="el-GR" altLang="en-US"/>
          </a:p>
        </p:txBody>
      </p:sp>
    </p:spTree>
    <p:extLst>
      <p:ext uri="{BB962C8B-B14F-4D97-AF65-F5344CB8AC3E}">
        <p14:creationId xmlns:p14="http://schemas.microsoft.com/office/powerpoint/2010/main" val="34065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l-GR" altLang="en-US"/>
          </a:p>
        </p:txBody>
      </p:sp>
      <p:sp>
        <p:nvSpPr>
          <p:cNvPr id="6" name="Footer Placeholder 5"/>
          <p:cNvSpPr>
            <a:spLocks noGrp="1"/>
          </p:cNvSpPr>
          <p:nvPr>
            <p:ph type="ftr" sz="quarter" idx="11"/>
          </p:nvPr>
        </p:nvSpPr>
        <p:spPr/>
        <p:txBody>
          <a:bodyPr/>
          <a:lstStyle/>
          <a:p>
            <a:endParaRPr lang="el-GR" altLang="en-US"/>
          </a:p>
        </p:txBody>
      </p:sp>
      <p:sp>
        <p:nvSpPr>
          <p:cNvPr id="7" name="Slide Number Placeholder 6"/>
          <p:cNvSpPr>
            <a:spLocks noGrp="1"/>
          </p:cNvSpPr>
          <p:nvPr>
            <p:ph type="sldNum" sz="quarter" idx="12"/>
          </p:nvPr>
        </p:nvSpPr>
        <p:spPr/>
        <p:txBody>
          <a:bodyPr/>
          <a:lstStyle/>
          <a:p>
            <a:fld id="{58CE8F86-306F-475A-BA92-219AD78EC72A}" type="slidenum">
              <a:rPr lang="el-GR" altLang="en-US" smtClean="0"/>
              <a:pPr/>
              <a:t>‹#›</a:t>
            </a:fld>
            <a:endParaRPr lang="el-GR" altLang="en-US"/>
          </a:p>
        </p:txBody>
      </p:sp>
    </p:spTree>
    <p:extLst>
      <p:ext uri="{BB962C8B-B14F-4D97-AF65-F5344CB8AC3E}">
        <p14:creationId xmlns:p14="http://schemas.microsoft.com/office/powerpoint/2010/main" val="194697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l-GR" altLang="en-US"/>
          </a:p>
        </p:txBody>
      </p:sp>
      <p:sp>
        <p:nvSpPr>
          <p:cNvPr id="8" name="Footer Placeholder 7"/>
          <p:cNvSpPr>
            <a:spLocks noGrp="1"/>
          </p:cNvSpPr>
          <p:nvPr>
            <p:ph type="ftr" sz="quarter" idx="11"/>
          </p:nvPr>
        </p:nvSpPr>
        <p:spPr/>
        <p:txBody>
          <a:bodyPr/>
          <a:lstStyle/>
          <a:p>
            <a:endParaRPr lang="el-GR" altLang="en-US"/>
          </a:p>
        </p:txBody>
      </p:sp>
      <p:sp>
        <p:nvSpPr>
          <p:cNvPr id="9" name="Slide Number Placeholder 8"/>
          <p:cNvSpPr>
            <a:spLocks noGrp="1"/>
          </p:cNvSpPr>
          <p:nvPr>
            <p:ph type="sldNum" sz="quarter" idx="12"/>
          </p:nvPr>
        </p:nvSpPr>
        <p:spPr/>
        <p:txBody>
          <a:bodyPr/>
          <a:lstStyle/>
          <a:p>
            <a:fld id="{89FB7341-EE2E-42F0-AAB2-A1CF41228958}" type="slidenum">
              <a:rPr lang="el-GR" altLang="en-US" smtClean="0"/>
              <a:pPr/>
              <a:t>‹#›</a:t>
            </a:fld>
            <a:endParaRPr lang="el-GR" altLang="en-US"/>
          </a:p>
        </p:txBody>
      </p:sp>
    </p:spTree>
    <p:extLst>
      <p:ext uri="{BB962C8B-B14F-4D97-AF65-F5344CB8AC3E}">
        <p14:creationId xmlns:p14="http://schemas.microsoft.com/office/powerpoint/2010/main" val="204075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l-GR" altLang="en-US"/>
          </a:p>
        </p:txBody>
      </p:sp>
      <p:sp>
        <p:nvSpPr>
          <p:cNvPr id="4" name="Footer Placeholder 3"/>
          <p:cNvSpPr>
            <a:spLocks noGrp="1"/>
          </p:cNvSpPr>
          <p:nvPr>
            <p:ph type="ftr" sz="quarter" idx="11"/>
          </p:nvPr>
        </p:nvSpPr>
        <p:spPr/>
        <p:txBody>
          <a:bodyPr/>
          <a:lstStyle/>
          <a:p>
            <a:endParaRPr lang="el-GR" altLang="en-US"/>
          </a:p>
        </p:txBody>
      </p:sp>
      <p:sp>
        <p:nvSpPr>
          <p:cNvPr id="5" name="Slide Number Placeholder 4"/>
          <p:cNvSpPr>
            <a:spLocks noGrp="1"/>
          </p:cNvSpPr>
          <p:nvPr>
            <p:ph type="sldNum" sz="quarter" idx="12"/>
          </p:nvPr>
        </p:nvSpPr>
        <p:spPr/>
        <p:txBody>
          <a:bodyPr/>
          <a:lstStyle/>
          <a:p>
            <a:fld id="{A19ED942-7BD0-420C-8146-CA801072606C}" type="slidenum">
              <a:rPr lang="el-GR" altLang="en-US" smtClean="0"/>
              <a:pPr/>
              <a:t>‹#›</a:t>
            </a:fld>
            <a:endParaRPr lang="el-GR" altLang="en-US"/>
          </a:p>
        </p:txBody>
      </p:sp>
    </p:spTree>
    <p:extLst>
      <p:ext uri="{BB962C8B-B14F-4D97-AF65-F5344CB8AC3E}">
        <p14:creationId xmlns:p14="http://schemas.microsoft.com/office/powerpoint/2010/main" val="163951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ltLang="en-US"/>
          </a:p>
        </p:txBody>
      </p:sp>
      <p:sp>
        <p:nvSpPr>
          <p:cNvPr id="3" name="Footer Placeholder 2"/>
          <p:cNvSpPr>
            <a:spLocks noGrp="1"/>
          </p:cNvSpPr>
          <p:nvPr>
            <p:ph type="ftr" sz="quarter" idx="11"/>
          </p:nvPr>
        </p:nvSpPr>
        <p:spPr/>
        <p:txBody>
          <a:bodyPr/>
          <a:lstStyle/>
          <a:p>
            <a:endParaRPr lang="el-GR" altLang="en-US"/>
          </a:p>
        </p:txBody>
      </p:sp>
      <p:sp>
        <p:nvSpPr>
          <p:cNvPr id="4" name="Slide Number Placeholder 3"/>
          <p:cNvSpPr>
            <a:spLocks noGrp="1"/>
          </p:cNvSpPr>
          <p:nvPr>
            <p:ph type="sldNum" sz="quarter" idx="12"/>
          </p:nvPr>
        </p:nvSpPr>
        <p:spPr/>
        <p:txBody>
          <a:bodyPr/>
          <a:lstStyle/>
          <a:p>
            <a:fld id="{87AF2974-76D6-40C6-A08E-CCC84E974106}" type="slidenum">
              <a:rPr lang="el-GR" altLang="en-US" smtClean="0"/>
              <a:pPr/>
              <a:t>‹#›</a:t>
            </a:fld>
            <a:endParaRPr lang="el-GR" altLang="en-US"/>
          </a:p>
        </p:txBody>
      </p:sp>
    </p:spTree>
    <p:extLst>
      <p:ext uri="{BB962C8B-B14F-4D97-AF65-F5344CB8AC3E}">
        <p14:creationId xmlns:p14="http://schemas.microsoft.com/office/powerpoint/2010/main" val="1258081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ltLang="en-US"/>
          </a:p>
        </p:txBody>
      </p:sp>
      <p:sp>
        <p:nvSpPr>
          <p:cNvPr id="6" name="Footer Placeholder 5"/>
          <p:cNvSpPr>
            <a:spLocks noGrp="1"/>
          </p:cNvSpPr>
          <p:nvPr>
            <p:ph type="ftr" sz="quarter" idx="11"/>
          </p:nvPr>
        </p:nvSpPr>
        <p:spPr/>
        <p:txBody>
          <a:bodyPr/>
          <a:lstStyle/>
          <a:p>
            <a:endParaRPr lang="el-GR" altLang="en-US"/>
          </a:p>
        </p:txBody>
      </p:sp>
      <p:sp>
        <p:nvSpPr>
          <p:cNvPr id="7" name="Slide Number Placeholder 6"/>
          <p:cNvSpPr>
            <a:spLocks noGrp="1"/>
          </p:cNvSpPr>
          <p:nvPr>
            <p:ph type="sldNum" sz="quarter" idx="12"/>
          </p:nvPr>
        </p:nvSpPr>
        <p:spPr/>
        <p:txBody>
          <a:bodyPr/>
          <a:lstStyle/>
          <a:p>
            <a:fld id="{A06D1485-7748-4052-8459-28CAFE148359}" type="slidenum">
              <a:rPr lang="el-GR" altLang="en-US" smtClean="0"/>
              <a:pPr/>
              <a:t>‹#›</a:t>
            </a:fld>
            <a:endParaRPr lang="el-GR" altLang="en-US"/>
          </a:p>
        </p:txBody>
      </p:sp>
    </p:spTree>
    <p:extLst>
      <p:ext uri="{BB962C8B-B14F-4D97-AF65-F5344CB8AC3E}">
        <p14:creationId xmlns:p14="http://schemas.microsoft.com/office/powerpoint/2010/main" val="260528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l-GR" altLang="en-US"/>
          </a:p>
        </p:txBody>
      </p:sp>
      <p:sp>
        <p:nvSpPr>
          <p:cNvPr id="6" name="Footer Placeholder 5"/>
          <p:cNvSpPr>
            <a:spLocks noGrp="1"/>
          </p:cNvSpPr>
          <p:nvPr>
            <p:ph type="ftr" sz="quarter" idx="11"/>
          </p:nvPr>
        </p:nvSpPr>
        <p:spPr/>
        <p:txBody>
          <a:bodyPr/>
          <a:lstStyle/>
          <a:p>
            <a:endParaRPr lang="el-GR" altLang="en-US"/>
          </a:p>
        </p:txBody>
      </p:sp>
      <p:sp>
        <p:nvSpPr>
          <p:cNvPr id="7" name="Slide Number Placeholder 6"/>
          <p:cNvSpPr>
            <a:spLocks noGrp="1"/>
          </p:cNvSpPr>
          <p:nvPr>
            <p:ph type="sldNum" sz="quarter" idx="12"/>
          </p:nvPr>
        </p:nvSpPr>
        <p:spPr/>
        <p:txBody>
          <a:bodyPr/>
          <a:lstStyle/>
          <a:p>
            <a:fld id="{848A29EC-838E-446A-9AE8-D10BF1DCB555}" type="slidenum">
              <a:rPr lang="el-GR" altLang="en-US" smtClean="0"/>
              <a:pPr/>
              <a:t>‹#›</a:t>
            </a:fld>
            <a:endParaRPr lang="el-GR" altLang="en-US"/>
          </a:p>
        </p:txBody>
      </p:sp>
    </p:spTree>
    <p:extLst>
      <p:ext uri="{BB962C8B-B14F-4D97-AF65-F5344CB8AC3E}">
        <p14:creationId xmlns:p14="http://schemas.microsoft.com/office/powerpoint/2010/main" val="70479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l-GR"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7DA72E-C3A9-4BC7-9F42-4134A93AF6ED}" type="slidenum">
              <a:rPr lang="el-GR" altLang="en-US" smtClean="0"/>
              <a:pPr/>
              <a:t>‹#›</a:t>
            </a:fld>
            <a:endParaRPr lang="el-GR" altLang="en-US"/>
          </a:p>
        </p:txBody>
      </p:sp>
    </p:spTree>
    <p:extLst>
      <p:ext uri="{BB962C8B-B14F-4D97-AF65-F5344CB8AC3E}">
        <p14:creationId xmlns:p14="http://schemas.microsoft.com/office/powerpoint/2010/main" val="6134479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l-GR"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7DA72E-C3A9-4BC7-9F42-4134A93AF6ED}" type="slidenum">
              <a:rPr lang="el-GR" altLang="en-US" smtClean="0"/>
              <a:pPr/>
              <a:t>‹#›</a:t>
            </a:fld>
            <a:endParaRPr lang="el-GR" altLang="en-US"/>
          </a:p>
        </p:txBody>
      </p:sp>
    </p:spTree>
    <p:extLst>
      <p:ext uri="{BB962C8B-B14F-4D97-AF65-F5344CB8AC3E}">
        <p14:creationId xmlns:p14="http://schemas.microsoft.com/office/powerpoint/2010/main" val="208643262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9455544-71F1-4136-AF93-7DCB7055EDDD}"/>
              </a:ext>
            </a:extLst>
          </p:cNvPr>
          <p:cNvSpPr>
            <a:spLocks noGrp="1" noChangeArrowheads="1"/>
          </p:cNvSpPr>
          <p:nvPr>
            <p:ph type="ctrTitle"/>
          </p:nvPr>
        </p:nvSpPr>
        <p:spPr>
          <a:xfrm>
            <a:off x="2209800" y="2130426"/>
            <a:ext cx="7772400" cy="1470025"/>
          </a:xfrm>
        </p:spPr>
        <p:txBody>
          <a:bodyPr anchor="ctr"/>
          <a:lstStyle/>
          <a:p>
            <a:r>
              <a:rPr lang="el-GR" altLang="en-US" sz="4400"/>
              <a:t>Η γέννηση της Κ. Α. Π.</a:t>
            </a:r>
          </a:p>
        </p:txBody>
      </p:sp>
      <p:sp>
        <p:nvSpPr>
          <p:cNvPr id="2051" name="Rectangle 3">
            <a:extLst>
              <a:ext uri="{FF2B5EF4-FFF2-40B4-BE49-F238E27FC236}">
                <a16:creationId xmlns:a16="http://schemas.microsoft.com/office/drawing/2014/main" id="{59E6AA45-C20D-4EF9-AE4F-020D4A597AEF}"/>
              </a:ext>
            </a:extLst>
          </p:cNvPr>
          <p:cNvSpPr>
            <a:spLocks noGrp="1" noChangeArrowheads="1"/>
          </p:cNvSpPr>
          <p:nvPr>
            <p:ph type="subTitle" idx="1"/>
          </p:nvPr>
        </p:nvSpPr>
        <p:spPr>
          <a:xfrm>
            <a:off x="2895600" y="3886200"/>
            <a:ext cx="6400800" cy="1752600"/>
          </a:xfrm>
        </p:spPr>
        <p:txBody>
          <a:bodyPr>
            <a:normAutofit fontScale="92500"/>
          </a:bodyPr>
          <a:lstStyle/>
          <a:p>
            <a:r>
              <a:rPr lang="el-GR" altLang="en-US" sz="3200" dirty="0"/>
              <a:t>με την άδεια του συναδέλφου Δημήτρη </a:t>
            </a:r>
            <a:r>
              <a:rPr lang="el-GR" altLang="en-US" sz="3200" dirty="0" err="1"/>
              <a:t>Ψαλτόπουλου</a:t>
            </a:r>
            <a:r>
              <a:rPr lang="el-GR" altLang="en-US" sz="3200" dirty="0"/>
              <a:t>, συγγραφέα αυτών των σημειώσεων</a:t>
            </a:r>
            <a:endParaRPr lang="en-US"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E0AF011-28B9-41B4-8AE5-389EBE0245F8}"/>
              </a:ext>
            </a:extLst>
          </p:cNvPr>
          <p:cNvSpPr>
            <a:spLocks noGrp="1" noChangeArrowheads="1"/>
          </p:cNvSpPr>
          <p:nvPr>
            <p:ph type="title"/>
          </p:nvPr>
        </p:nvSpPr>
        <p:spPr/>
        <p:txBody>
          <a:bodyPr/>
          <a:lstStyle/>
          <a:p>
            <a:r>
              <a:rPr lang="el-GR" altLang="en-US">
                <a:solidFill>
                  <a:schemeClr val="folHlink"/>
                </a:solidFill>
              </a:rPr>
              <a:t>Συμπλήρωση της ΚΑΠ - 1</a:t>
            </a:r>
          </a:p>
        </p:txBody>
      </p:sp>
      <p:sp>
        <p:nvSpPr>
          <p:cNvPr id="12291" name="Rectangle 3">
            <a:extLst>
              <a:ext uri="{FF2B5EF4-FFF2-40B4-BE49-F238E27FC236}">
                <a16:creationId xmlns:a16="http://schemas.microsoft.com/office/drawing/2014/main" id="{C9100EFC-7751-495B-967F-72419D5E35CC}"/>
              </a:ext>
            </a:extLst>
          </p:cNvPr>
          <p:cNvSpPr>
            <a:spLocks noGrp="1" noChangeArrowheads="1"/>
          </p:cNvSpPr>
          <p:nvPr>
            <p:ph idx="1"/>
          </p:nvPr>
        </p:nvSpPr>
        <p:spPr/>
        <p:txBody>
          <a:bodyPr>
            <a:normAutofit fontScale="92500" lnSpcReduction="20000"/>
          </a:bodyPr>
          <a:lstStyle/>
          <a:p>
            <a:pPr>
              <a:lnSpc>
                <a:spcPct val="90000"/>
              </a:lnSpc>
            </a:pPr>
            <a:r>
              <a:rPr lang="el-GR" altLang="en-US" sz="2400"/>
              <a:t>Η Επιτροπή χρειάστηκε (εύλογα) 16 μήνες για να προετοιμάσει λεπτομερείς προτάσεις για τις ΚΟΑ βασικών προϊόντων </a:t>
            </a:r>
          </a:p>
          <a:p>
            <a:pPr>
              <a:lnSpc>
                <a:spcPct val="90000"/>
              </a:lnSpc>
            </a:pPr>
            <a:r>
              <a:rPr lang="el-GR" altLang="en-US" sz="2400"/>
              <a:t>Βασικά χαρακτηριστικά των ΚΟΑ:</a:t>
            </a:r>
          </a:p>
          <a:p>
            <a:pPr lvl="1">
              <a:lnSpc>
                <a:spcPct val="90000"/>
              </a:lnSpc>
            </a:pPr>
            <a:r>
              <a:rPr lang="el-GR" altLang="en-US" sz="2000"/>
              <a:t>Κοινή τιμή «στόχου»</a:t>
            </a:r>
          </a:p>
          <a:p>
            <a:pPr lvl="1">
              <a:lnSpc>
                <a:spcPct val="90000"/>
              </a:lnSpc>
            </a:pPr>
            <a:r>
              <a:rPr lang="el-GR" altLang="en-US" sz="2000"/>
              <a:t>Κοινό σύστημα παρέμβασης</a:t>
            </a:r>
          </a:p>
          <a:p>
            <a:pPr lvl="1">
              <a:lnSpc>
                <a:spcPct val="90000"/>
              </a:lnSpc>
            </a:pPr>
            <a:r>
              <a:rPr lang="el-GR" altLang="en-US" sz="2000"/>
              <a:t>Μεταβλητός εισαγωγικός δασμός έναντι τρίτων χωρών</a:t>
            </a:r>
          </a:p>
          <a:p>
            <a:pPr lvl="1">
              <a:lnSpc>
                <a:spcPct val="90000"/>
              </a:lnSpc>
            </a:pPr>
            <a:r>
              <a:rPr lang="el-GR" altLang="en-US" sz="2000"/>
              <a:t>Εξαγωγικές επιδοτήσεις</a:t>
            </a:r>
          </a:p>
          <a:p>
            <a:pPr>
              <a:lnSpc>
                <a:spcPct val="90000"/>
              </a:lnSpc>
            </a:pPr>
            <a:r>
              <a:rPr lang="el-GR" altLang="en-US" sz="2400"/>
              <a:t>Οι προτάσεις της Επιτροπής για τη διαρθρωτική πολιτική ήταν λιγότερο φιλόδοξες</a:t>
            </a:r>
          </a:p>
          <a:p>
            <a:pPr lvl="1">
              <a:lnSpc>
                <a:spcPct val="90000"/>
              </a:lnSpc>
            </a:pPr>
            <a:r>
              <a:rPr lang="el-GR" altLang="en-US" sz="2000"/>
              <a:t>Συντονισμός των πρωτοβουλιών σε εθνικό επίπεδο</a:t>
            </a:r>
          </a:p>
          <a:p>
            <a:pPr lvl="1">
              <a:lnSpc>
                <a:spcPct val="90000"/>
              </a:lnSpc>
            </a:pPr>
            <a:r>
              <a:rPr lang="el-GR" altLang="en-US" sz="2000"/>
              <a:t>Εξασφάλιση </a:t>
            </a:r>
            <a:r>
              <a:rPr lang="el-GR" altLang="en-US" sz="2000" u="sng"/>
              <a:t>συμπληρωματικής</a:t>
            </a:r>
            <a:r>
              <a:rPr lang="el-GR" altLang="en-US" sz="2000"/>
              <a:t> χρηματοδότησης από το κοινοτικό ταμείο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185192E-B5B0-4C4C-BA84-BA68507BD74A}"/>
              </a:ext>
            </a:extLst>
          </p:cNvPr>
          <p:cNvSpPr>
            <a:spLocks noGrp="1" noChangeArrowheads="1"/>
          </p:cNvSpPr>
          <p:nvPr>
            <p:ph type="title"/>
          </p:nvPr>
        </p:nvSpPr>
        <p:spPr/>
        <p:txBody>
          <a:bodyPr/>
          <a:lstStyle/>
          <a:p>
            <a:r>
              <a:rPr lang="el-GR" altLang="en-US"/>
              <a:t>Συμπλήρωση της ΚΑΠ - 2</a:t>
            </a:r>
          </a:p>
        </p:txBody>
      </p:sp>
      <p:sp>
        <p:nvSpPr>
          <p:cNvPr id="13315" name="Rectangle 3">
            <a:extLst>
              <a:ext uri="{FF2B5EF4-FFF2-40B4-BE49-F238E27FC236}">
                <a16:creationId xmlns:a16="http://schemas.microsoft.com/office/drawing/2014/main" id="{EB31389E-0C39-44A5-AA7F-A2455082F2E7}"/>
              </a:ext>
            </a:extLst>
          </p:cNvPr>
          <p:cNvSpPr>
            <a:spLocks noGrp="1" noChangeArrowheads="1"/>
          </p:cNvSpPr>
          <p:nvPr>
            <p:ph idx="1"/>
          </p:nvPr>
        </p:nvSpPr>
        <p:spPr/>
        <p:txBody>
          <a:bodyPr>
            <a:normAutofit fontScale="92500"/>
          </a:bodyPr>
          <a:lstStyle/>
          <a:p>
            <a:pPr marL="533400" indent="-533400">
              <a:lnSpc>
                <a:spcPct val="90000"/>
              </a:lnSpc>
            </a:pPr>
            <a:r>
              <a:rPr lang="el-GR" altLang="en-US" sz="2400"/>
              <a:t>Μετά από 9 χρόνια (1968) ο </a:t>
            </a:r>
            <a:r>
              <a:rPr lang="en-US" altLang="en-US" sz="2400"/>
              <a:t>Mansholt </a:t>
            </a:r>
            <a:r>
              <a:rPr lang="el-GR" altLang="en-US" sz="2400"/>
              <a:t>πίεσε, σχετικά ανεπιτυχώς, για μια κοινή διαρθρωτική πολιτική </a:t>
            </a:r>
          </a:p>
          <a:p>
            <a:pPr marL="533400" indent="-533400">
              <a:lnSpc>
                <a:spcPct val="90000"/>
              </a:lnSpc>
            </a:pPr>
            <a:r>
              <a:rPr lang="el-GR" altLang="en-US" sz="2400"/>
              <a:t>Οι πρώτοι Κανονισμοί για τις ΚΟΑ + την ίδρυση του Ευρωπαϊκού Γεωργικού Ταμείου Προσανατολισμού και Εγγυήσεων (ΕΓΤΠΕ) αποφασίσθηκαν (κατ’ αρχή) μετά από μαραθώνιες συνεδριάσεις από το Συμβούλιο των Υπουργών τον Ιανουάριο του 1962</a:t>
            </a:r>
          </a:p>
          <a:p>
            <a:pPr marL="533400" indent="-533400">
              <a:lnSpc>
                <a:spcPct val="90000"/>
              </a:lnSpc>
            </a:pPr>
            <a:r>
              <a:rPr lang="el-GR" altLang="en-US" sz="2400"/>
              <a:t>Τρεις βασικές αρχές της ΚΑΠ (προς ικανοποίηση της Γαλλίας)</a:t>
            </a:r>
          </a:p>
          <a:p>
            <a:pPr marL="1295400" lvl="2" indent="-381000">
              <a:lnSpc>
                <a:spcPct val="90000"/>
              </a:lnSpc>
              <a:buFontTx/>
              <a:buAutoNum type="arabicPeriod"/>
            </a:pPr>
            <a:r>
              <a:rPr lang="el-GR" altLang="en-US" sz="1800"/>
              <a:t>Ενιαία αγορά</a:t>
            </a:r>
          </a:p>
          <a:p>
            <a:pPr marL="1295400" lvl="2" indent="-381000">
              <a:lnSpc>
                <a:spcPct val="90000"/>
              </a:lnSpc>
              <a:buFontTx/>
              <a:buAutoNum type="arabicPeriod"/>
            </a:pPr>
            <a:r>
              <a:rPr lang="el-GR" altLang="en-US" sz="1800"/>
              <a:t>Κοινοτική προτίμηση</a:t>
            </a:r>
          </a:p>
          <a:p>
            <a:pPr marL="1295400" lvl="2" indent="-381000">
              <a:lnSpc>
                <a:spcPct val="90000"/>
              </a:lnSpc>
              <a:buFontTx/>
              <a:buAutoNum type="arabicPeriod"/>
            </a:pPr>
            <a:r>
              <a:rPr lang="el-GR" altLang="en-US" sz="1800"/>
              <a:t>Δημοσιονομική αλληλεγγύη</a:t>
            </a:r>
          </a:p>
          <a:p>
            <a:pPr marL="1295400" lvl="2" indent="-381000">
              <a:lnSpc>
                <a:spcPct val="90000"/>
              </a:lnSpc>
              <a:buFontTx/>
              <a:buAutoNum type="arabicPeriod"/>
            </a:pPr>
            <a:endParaRPr lang="el-GR"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423E00B-E268-4433-A663-DCE7C4F83DA6}"/>
              </a:ext>
            </a:extLst>
          </p:cNvPr>
          <p:cNvSpPr>
            <a:spLocks noGrp="1" noChangeArrowheads="1"/>
          </p:cNvSpPr>
          <p:nvPr>
            <p:ph type="title"/>
          </p:nvPr>
        </p:nvSpPr>
        <p:spPr/>
        <p:txBody>
          <a:bodyPr/>
          <a:lstStyle/>
          <a:p>
            <a:r>
              <a:rPr lang="el-GR" altLang="en-US">
                <a:solidFill>
                  <a:schemeClr val="tx1"/>
                </a:solidFill>
              </a:rPr>
              <a:t>Συμπλήρωση της ΚΑΠ – 3 </a:t>
            </a:r>
            <a:r>
              <a:rPr lang="el-GR" altLang="en-US" sz="1000">
                <a:solidFill>
                  <a:schemeClr val="tx1"/>
                </a:solidFill>
              </a:rPr>
              <a:t>11.03.09</a:t>
            </a:r>
            <a:endParaRPr lang="el-GR" altLang="en-US">
              <a:solidFill>
                <a:schemeClr val="tx1"/>
              </a:solidFill>
            </a:endParaRPr>
          </a:p>
        </p:txBody>
      </p:sp>
      <p:sp>
        <p:nvSpPr>
          <p:cNvPr id="14339" name="Rectangle 3">
            <a:extLst>
              <a:ext uri="{FF2B5EF4-FFF2-40B4-BE49-F238E27FC236}">
                <a16:creationId xmlns:a16="http://schemas.microsoft.com/office/drawing/2014/main" id="{2EA7A630-3390-420A-8A87-88B9B9E628DA}"/>
              </a:ext>
            </a:extLst>
          </p:cNvPr>
          <p:cNvSpPr>
            <a:spLocks noGrp="1" noChangeArrowheads="1"/>
          </p:cNvSpPr>
          <p:nvPr>
            <p:ph idx="1"/>
          </p:nvPr>
        </p:nvSpPr>
        <p:spPr/>
        <p:txBody>
          <a:bodyPr/>
          <a:lstStyle/>
          <a:p>
            <a:pPr>
              <a:lnSpc>
                <a:spcPct val="80000"/>
              </a:lnSpc>
            </a:pPr>
            <a:r>
              <a:rPr lang="el-GR" altLang="en-US" sz="2000"/>
              <a:t>Ο γαλλογερμανικός διάλογος για την τιμή των σιτηρών κατέληξε σε συμφωνία για ένα επίπεδο τιμών σημαντικά υψηλότερο από την πρόταση της Επιτροπής (ισχυρές αγροτικές ομάδες πίεσης στη Γερμανία)</a:t>
            </a:r>
          </a:p>
          <a:p>
            <a:pPr>
              <a:lnSpc>
                <a:spcPct val="80000"/>
              </a:lnSpc>
            </a:pPr>
            <a:r>
              <a:rPr lang="el-GR" altLang="en-US" sz="2000"/>
              <a:t>Αποφασίσθηκε η εφαρμογή της ΚΟΑ δημητριακών από το 1967</a:t>
            </a:r>
          </a:p>
          <a:p>
            <a:pPr>
              <a:lnSpc>
                <a:spcPct val="80000"/>
              </a:lnSpc>
            </a:pPr>
            <a:r>
              <a:rPr lang="el-GR" altLang="en-US" sz="2000"/>
              <a:t>Έως τα μέσα της δεκαετίας ‘70 όλες οι κύριες ΚΟΑ λειτουργούσαν</a:t>
            </a:r>
          </a:p>
          <a:p>
            <a:pPr>
              <a:lnSpc>
                <a:spcPct val="80000"/>
              </a:lnSpc>
            </a:pPr>
            <a:r>
              <a:rPr lang="el-GR" altLang="en-US" sz="2000"/>
              <a:t>Η κρίση της «άδειας καρέκλας» (1965) – αντίδραση Γαλλίας (πρόεδρος </a:t>
            </a:r>
            <a:r>
              <a:rPr lang="en-US" altLang="en-US" sz="2000"/>
              <a:t>de Gaulle) </a:t>
            </a:r>
            <a:r>
              <a:rPr lang="el-GR" altLang="en-US" sz="2000"/>
              <a:t>στη πρόταση της Επιτροπής να ανατεθούν αυξημένες αρμοδιότητες στο Κοινοβούλιο για θέματα προϋπολογισμού </a:t>
            </a:r>
          </a:p>
          <a:p>
            <a:pPr>
              <a:lnSpc>
                <a:spcPct val="80000"/>
              </a:lnSpc>
            </a:pPr>
            <a:r>
              <a:rPr lang="el-GR" altLang="en-US" sz="2000"/>
              <a:t>Συμβιβασμός: αναγνώριση του δικαιώματος της αρνησικυρίας (βέτο) με επίκληση εθνικού συμφέροντος (ανάγκη ομοφωνίας)</a:t>
            </a:r>
          </a:p>
          <a:p>
            <a:pPr>
              <a:lnSpc>
                <a:spcPct val="80000"/>
              </a:lnSpc>
            </a:pPr>
            <a:r>
              <a:rPr lang="el-GR" altLang="en-US" sz="2000"/>
              <a:t> Σε όλες τις άλλες περιπτώσεις: συμφωνίες «πακέτο» με πλειοψηφία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64180EC1-383F-4CDA-A223-059C6884BC1F}"/>
              </a:ext>
            </a:extLst>
          </p:cNvPr>
          <p:cNvSpPr>
            <a:spLocks noGrp="1"/>
          </p:cNvSpPr>
          <p:nvPr>
            <p:ph type="ctrTitle"/>
          </p:nvPr>
        </p:nvSpPr>
        <p:spPr/>
        <p:txBody>
          <a:bodyPr rtlCol="0">
            <a:normAutofit fontScale="90000"/>
          </a:bodyPr>
          <a:lstStyle/>
          <a:p>
            <a:pPr fontAlgn="auto">
              <a:spcAft>
                <a:spcPts val="0"/>
              </a:spcAft>
              <a:defRPr/>
            </a:pPr>
            <a:r>
              <a:rPr lang="el-GR" dirty="0"/>
              <a:t>Ευρωπαϊκή Πολιτική για τη Γεωργία, τα Τρόφιμα και την Ύπαιθρο</a:t>
            </a:r>
          </a:p>
        </p:txBody>
      </p:sp>
      <p:sp>
        <p:nvSpPr>
          <p:cNvPr id="3" name="2 - Υπότιτλος">
            <a:extLst>
              <a:ext uri="{FF2B5EF4-FFF2-40B4-BE49-F238E27FC236}">
                <a16:creationId xmlns:a16="http://schemas.microsoft.com/office/drawing/2014/main" id="{2A449F25-4360-401F-8F99-A63575C50355}"/>
              </a:ext>
            </a:extLst>
          </p:cNvPr>
          <p:cNvSpPr>
            <a:spLocks noGrp="1"/>
          </p:cNvSpPr>
          <p:nvPr>
            <p:ph type="subTitle" idx="1"/>
          </p:nvPr>
        </p:nvSpPr>
        <p:spPr/>
        <p:txBody>
          <a:bodyPr rtlCol="0">
            <a:normAutofit/>
          </a:bodyPr>
          <a:lstStyle/>
          <a:p>
            <a:pPr fontAlgn="auto">
              <a:spcAft>
                <a:spcPts val="0"/>
              </a:spcAft>
              <a:defRPr/>
            </a:pPr>
            <a:r>
              <a:rPr lang="el-GR" dirty="0"/>
              <a:t>Πολιτική Αγορών, τιμών και ποσοστώσεων: Μισός αιώνας Κ.Α.Π.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a:extLst>
              <a:ext uri="{FF2B5EF4-FFF2-40B4-BE49-F238E27FC236}">
                <a16:creationId xmlns:a16="http://schemas.microsoft.com/office/drawing/2014/main" id="{18C74221-3292-469D-9D87-BD09571F027F}"/>
              </a:ext>
            </a:extLst>
          </p:cNvPr>
          <p:cNvSpPr>
            <a:spLocks noGrp="1"/>
          </p:cNvSpPr>
          <p:nvPr>
            <p:ph type="title"/>
          </p:nvPr>
        </p:nvSpPr>
        <p:spPr/>
        <p:txBody>
          <a:bodyPr/>
          <a:lstStyle/>
          <a:p>
            <a:r>
              <a:rPr lang="el-GR" altLang="en-US"/>
              <a:t>Εισαγωγή 1</a:t>
            </a:r>
          </a:p>
        </p:txBody>
      </p:sp>
      <p:sp>
        <p:nvSpPr>
          <p:cNvPr id="14338" name="2 - Θέση περιεχομένου">
            <a:extLst>
              <a:ext uri="{FF2B5EF4-FFF2-40B4-BE49-F238E27FC236}">
                <a16:creationId xmlns:a16="http://schemas.microsoft.com/office/drawing/2014/main" id="{17AD6A56-1634-4D0F-9BAA-71A546B7C738}"/>
              </a:ext>
            </a:extLst>
          </p:cNvPr>
          <p:cNvSpPr>
            <a:spLocks noGrp="1"/>
          </p:cNvSpPr>
          <p:nvPr>
            <p:ph idx="1"/>
          </p:nvPr>
        </p:nvSpPr>
        <p:spPr/>
        <p:txBody>
          <a:bodyPr/>
          <a:lstStyle/>
          <a:p>
            <a:r>
              <a:rPr lang="el-GR" altLang="en-US"/>
              <a:t>Συνθήκη της Ρώμης</a:t>
            </a:r>
          </a:p>
          <a:p>
            <a:r>
              <a:rPr lang="el-GR" altLang="en-US"/>
              <a:t>Κοινή αγορά αγροτικών προϊόντων </a:t>
            </a:r>
          </a:p>
          <a:p>
            <a:r>
              <a:rPr lang="el-GR" altLang="en-US"/>
              <a:t>Άρση εμποδίων στο ενδοκοινοτικό εμπόριο</a:t>
            </a:r>
          </a:p>
          <a:p>
            <a:r>
              <a:rPr lang="el-GR" altLang="en-US"/>
              <a:t>Αντικατάσταση εθνικών πολιτικών με Κοινές Οργανώσεις Αγορών (Κ.Ο.Α.) κατά προϊόν</a:t>
            </a:r>
          </a:p>
          <a:p>
            <a:r>
              <a:rPr lang="el-GR" altLang="en-US"/>
              <a:t>Υψηλές και σταθερές τιμές έναντι αυτών στην παγκόσμια αγορά</a:t>
            </a:r>
          </a:p>
          <a:p>
            <a:r>
              <a:rPr lang="el-GR" altLang="en-US"/>
              <a:t>«Ευρώπη φρούριο»</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Τίτλος">
            <a:extLst>
              <a:ext uri="{FF2B5EF4-FFF2-40B4-BE49-F238E27FC236}">
                <a16:creationId xmlns:a16="http://schemas.microsoft.com/office/drawing/2014/main" id="{A7EEEA9F-F380-4916-8D3D-E4C1AC13B11D}"/>
              </a:ext>
            </a:extLst>
          </p:cNvPr>
          <p:cNvSpPr>
            <a:spLocks noGrp="1"/>
          </p:cNvSpPr>
          <p:nvPr>
            <p:ph type="title"/>
          </p:nvPr>
        </p:nvSpPr>
        <p:spPr/>
        <p:txBody>
          <a:bodyPr/>
          <a:lstStyle/>
          <a:p>
            <a:r>
              <a:rPr lang="el-GR" altLang="en-US"/>
              <a:t>Εισαγωγή  2</a:t>
            </a:r>
          </a:p>
        </p:txBody>
      </p:sp>
      <p:sp>
        <p:nvSpPr>
          <p:cNvPr id="3" name="2 - Θέση περιεχομένου">
            <a:extLst>
              <a:ext uri="{FF2B5EF4-FFF2-40B4-BE49-F238E27FC236}">
                <a16:creationId xmlns:a16="http://schemas.microsoft.com/office/drawing/2014/main" id="{B263F5F8-4FD7-41E9-9290-7C96D7710062}"/>
              </a:ext>
            </a:extLst>
          </p:cNvPr>
          <p:cNvSpPr>
            <a:spLocks noGrp="1"/>
          </p:cNvSpPr>
          <p:nvPr>
            <p:ph idx="1"/>
          </p:nvPr>
        </p:nvSpPr>
        <p:spPr/>
        <p:txBody>
          <a:bodyPr rtlCol="0">
            <a:normAutofit/>
          </a:bodyPr>
          <a:lstStyle/>
          <a:p>
            <a:pPr fontAlgn="auto">
              <a:spcAft>
                <a:spcPts val="0"/>
              </a:spcAft>
              <a:defRPr/>
            </a:pPr>
            <a:r>
              <a:rPr lang="el-GR" dirty="0"/>
              <a:t>Προβλήματα ισορροπίας της αγοράς</a:t>
            </a:r>
          </a:p>
          <a:p>
            <a:pPr lvl="1" fontAlgn="auto">
              <a:spcAft>
                <a:spcPts val="0"/>
              </a:spcAft>
              <a:defRPr/>
            </a:pPr>
            <a:r>
              <a:rPr lang="el-GR" dirty="0"/>
              <a:t>Ρυθμός αύξησης της προσφοράς υψηλότερος αυτού της ζήτησης</a:t>
            </a:r>
          </a:p>
          <a:p>
            <a:pPr fontAlgn="auto">
              <a:spcAft>
                <a:spcPts val="0"/>
              </a:spcAft>
              <a:defRPr/>
            </a:pPr>
            <a:r>
              <a:rPr lang="el-GR" dirty="0"/>
              <a:t>Αύξηση δαπανών, τριβές με ανταγωνίστριες τρίτες χώρες</a:t>
            </a:r>
          </a:p>
          <a:p>
            <a:pPr fontAlgn="auto">
              <a:spcAft>
                <a:spcPts val="0"/>
              </a:spcAft>
              <a:defRPr/>
            </a:pPr>
            <a:r>
              <a:rPr lang="el-GR" dirty="0"/>
              <a:t>Σειρά αναμορφώσεων και προσαρμογών</a:t>
            </a:r>
          </a:p>
          <a:p>
            <a:pPr fontAlgn="auto">
              <a:spcAft>
                <a:spcPts val="0"/>
              </a:spcAft>
              <a:defRPr/>
            </a:pPr>
            <a:r>
              <a:rPr lang="el-GR" dirty="0"/>
              <a:t>Μέτρα για τον έλεγχο της προσφοράς </a:t>
            </a:r>
          </a:p>
          <a:p>
            <a:pPr lvl="1" fontAlgn="auto">
              <a:spcAft>
                <a:spcPts val="0"/>
              </a:spcAft>
              <a:defRPr/>
            </a:pPr>
            <a:r>
              <a:rPr lang="el-GR" dirty="0"/>
              <a:t>ποσοστώσεις</a:t>
            </a:r>
          </a:p>
          <a:p>
            <a:pPr lvl="1" fontAlgn="auto">
              <a:spcAft>
                <a:spcPts val="0"/>
              </a:spcAft>
              <a:defRPr/>
            </a:pPr>
            <a:r>
              <a:rPr lang="el-GR" dirty="0"/>
              <a:t> αντικατάσταση του μέτρου της στήριξης των τιμών με αυτό της στήριξης εισοδήματος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a:extLst>
              <a:ext uri="{FF2B5EF4-FFF2-40B4-BE49-F238E27FC236}">
                <a16:creationId xmlns:a16="http://schemas.microsoft.com/office/drawing/2014/main" id="{C6826E77-9AB2-4FE5-B425-EC03F41913CF}"/>
              </a:ext>
            </a:extLst>
          </p:cNvPr>
          <p:cNvSpPr>
            <a:spLocks noGrp="1"/>
          </p:cNvSpPr>
          <p:nvPr>
            <p:ph type="title"/>
          </p:nvPr>
        </p:nvSpPr>
        <p:spPr/>
        <p:txBody>
          <a:bodyPr/>
          <a:lstStyle/>
          <a:p>
            <a:r>
              <a:rPr lang="el-GR" altLang="en-US"/>
              <a:t>Εισαγωγή 3</a:t>
            </a:r>
          </a:p>
        </p:txBody>
      </p:sp>
      <p:sp>
        <p:nvSpPr>
          <p:cNvPr id="3" name="2 - Θέση περιεχομένου">
            <a:extLst>
              <a:ext uri="{FF2B5EF4-FFF2-40B4-BE49-F238E27FC236}">
                <a16:creationId xmlns:a16="http://schemas.microsoft.com/office/drawing/2014/main" id="{3F9780FE-C617-46E8-B8CE-A3F994CCCC5F}"/>
              </a:ext>
            </a:extLst>
          </p:cNvPr>
          <p:cNvSpPr>
            <a:spLocks noGrp="1"/>
          </p:cNvSpPr>
          <p:nvPr>
            <p:ph idx="1"/>
          </p:nvPr>
        </p:nvSpPr>
        <p:spPr/>
        <p:txBody>
          <a:bodyPr rtlCol="0">
            <a:normAutofit/>
          </a:bodyPr>
          <a:lstStyle/>
          <a:p>
            <a:pPr fontAlgn="auto">
              <a:spcAft>
                <a:spcPts val="0"/>
              </a:spcAft>
              <a:defRPr/>
            </a:pPr>
            <a:r>
              <a:rPr lang="el-GR" dirty="0"/>
              <a:t>Η μετάβαση επιβλήθηκε από:</a:t>
            </a:r>
          </a:p>
          <a:p>
            <a:pPr lvl="1" fontAlgn="auto">
              <a:spcAft>
                <a:spcPts val="0"/>
              </a:spcAft>
              <a:defRPr/>
            </a:pPr>
            <a:r>
              <a:rPr lang="el-GR" dirty="0"/>
              <a:t>τις ανησυχίες για το περιβάλλον</a:t>
            </a:r>
          </a:p>
          <a:p>
            <a:pPr lvl="1" fontAlgn="auto">
              <a:spcAft>
                <a:spcPts val="0"/>
              </a:spcAft>
              <a:defRPr/>
            </a:pPr>
            <a:r>
              <a:rPr lang="el-GR" dirty="0"/>
              <a:t>τις ανησυχίες για την αύξηση των δαπανών</a:t>
            </a:r>
          </a:p>
          <a:p>
            <a:pPr lvl="1" fontAlgn="auto">
              <a:spcAft>
                <a:spcPts val="0"/>
              </a:spcAft>
              <a:defRPr/>
            </a:pPr>
            <a:r>
              <a:rPr lang="el-GR" b="1" dirty="0"/>
              <a:t>την παρουσία των εμπορικών εταίρων</a:t>
            </a:r>
          </a:p>
          <a:p>
            <a:pPr fontAlgn="auto">
              <a:spcAft>
                <a:spcPts val="0"/>
              </a:spcAft>
              <a:defRPr/>
            </a:pPr>
            <a:r>
              <a:rPr lang="el-GR" dirty="0"/>
              <a:t>Πολυμερείς διαπραγματεύσεις για την απελευθέρωση του εμπορίου </a:t>
            </a:r>
            <a:r>
              <a:rPr lang="en-US" dirty="0"/>
              <a:t>(GATT/WTO)</a:t>
            </a:r>
            <a:r>
              <a:rPr lang="el-GR" dirty="0"/>
              <a:t>  άσκησαν πιέσεις για περιορισμό των:</a:t>
            </a:r>
          </a:p>
          <a:p>
            <a:pPr lvl="1" fontAlgn="auto">
              <a:spcAft>
                <a:spcPts val="0"/>
              </a:spcAft>
              <a:defRPr/>
            </a:pPr>
            <a:r>
              <a:rPr lang="el-GR" dirty="0"/>
              <a:t>εμποδίων κατά τις εισαγωγές</a:t>
            </a:r>
          </a:p>
          <a:p>
            <a:pPr lvl="1" fontAlgn="auto">
              <a:spcAft>
                <a:spcPts val="0"/>
              </a:spcAft>
              <a:defRPr/>
            </a:pPr>
            <a:r>
              <a:rPr lang="el-GR" dirty="0"/>
              <a:t>εξαγωγικών επιδοτήσεων</a:t>
            </a:r>
          </a:p>
          <a:p>
            <a:pPr lvl="1" fontAlgn="auto">
              <a:spcAft>
                <a:spcPts val="0"/>
              </a:spcAft>
              <a:defRPr/>
            </a:pPr>
            <a:endParaRPr lang="el-GR" dirty="0"/>
          </a:p>
          <a:p>
            <a:pPr lvl="1" fontAlgn="auto">
              <a:spcAft>
                <a:spcPts val="0"/>
              </a:spcAft>
              <a:defRPr/>
            </a:pPr>
            <a:endParaRPr lang="el-GR" dirty="0"/>
          </a:p>
          <a:p>
            <a:pPr lvl="1" fontAlgn="auto">
              <a:spcAft>
                <a:spcPts val="0"/>
              </a:spcAft>
              <a:defRPr/>
            </a:pPr>
            <a:endParaRPr lang="el-GR" dirty="0"/>
          </a:p>
          <a:p>
            <a:pPr lvl="1" fontAlgn="auto">
              <a:spcAft>
                <a:spcPts val="0"/>
              </a:spcAft>
              <a:defRPr/>
            </a:pPr>
            <a:endParaRPr lang="el-GR" dirty="0"/>
          </a:p>
          <a:p>
            <a:pPr lvl="1" fontAlgn="auto">
              <a:spcAft>
                <a:spcPts val="0"/>
              </a:spcAft>
              <a:buNone/>
              <a:defRPr/>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Τίτλος">
            <a:extLst>
              <a:ext uri="{FF2B5EF4-FFF2-40B4-BE49-F238E27FC236}">
                <a16:creationId xmlns:a16="http://schemas.microsoft.com/office/drawing/2014/main" id="{F04D8B14-4C44-4223-B87B-C01F5BA7CD6D}"/>
              </a:ext>
            </a:extLst>
          </p:cNvPr>
          <p:cNvSpPr>
            <a:spLocks noGrp="1"/>
          </p:cNvSpPr>
          <p:nvPr>
            <p:ph type="title"/>
          </p:nvPr>
        </p:nvSpPr>
        <p:spPr/>
        <p:txBody>
          <a:bodyPr/>
          <a:lstStyle/>
          <a:p>
            <a:r>
              <a:rPr lang="el-GR" altLang="en-US"/>
              <a:t>Εισαγωγή 4</a:t>
            </a:r>
          </a:p>
        </p:txBody>
      </p:sp>
      <p:sp>
        <p:nvSpPr>
          <p:cNvPr id="3" name="2 - Θέση περιεχομένου">
            <a:extLst>
              <a:ext uri="{FF2B5EF4-FFF2-40B4-BE49-F238E27FC236}">
                <a16:creationId xmlns:a16="http://schemas.microsoft.com/office/drawing/2014/main" id="{2107C9DB-023D-4B22-AD02-69EFFC605FE7}"/>
              </a:ext>
            </a:extLst>
          </p:cNvPr>
          <p:cNvSpPr>
            <a:spLocks noGrp="1"/>
          </p:cNvSpPr>
          <p:nvPr>
            <p:ph idx="1"/>
          </p:nvPr>
        </p:nvSpPr>
        <p:spPr/>
        <p:txBody>
          <a:bodyPr rtlCol="0">
            <a:normAutofit/>
          </a:bodyPr>
          <a:lstStyle/>
          <a:p>
            <a:pPr fontAlgn="auto">
              <a:spcAft>
                <a:spcPts val="0"/>
              </a:spcAft>
              <a:defRPr/>
            </a:pPr>
            <a:r>
              <a:rPr lang="el-GR" dirty="0"/>
              <a:t>Αναμορφώσεις:</a:t>
            </a:r>
          </a:p>
          <a:p>
            <a:pPr lvl="1" fontAlgn="auto">
              <a:spcAft>
                <a:spcPts val="0"/>
              </a:spcAft>
              <a:defRPr/>
            </a:pPr>
            <a:r>
              <a:rPr lang="en-US" dirty="0"/>
              <a:t>Mac Sharry (1992): </a:t>
            </a:r>
            <a:r>
              <a:rPr lang="el-GR" dirty="0"/>
              <a:t>από στήριξη τιμών σε στήριξη εισοδήματος</a:t>
            </a:r>
          </a:p>
          <a:p>
            <a:pPr lvl="1" fontAlgn="auto">
              <a:spcAft>
                <a:spcPts val="0"/>
              </a:spcAft>
              <a:defRPr/>
            </a:pPr>
            <a:r>
              <a:rPr lang="en-US" dirty="0"/>
              <a:t>Agenda (2000): </a:t>
            </a:r>
            <a:r>
              <a:rPr lang="el-GR" dirty="0"/>
              <a:t>συνέχιση της μείωσης των τιμών στήριξης και αύξησης των εισοδηματικών ενισχύσεων</a:t>
            </a:r>
          </a:p>
          <a:p>
            <a:pPr lvl="1" fontAlgn="auto">
              <a:spcAft>
                <a:spcPts val="0"/>
              </a:spcAft>
              <a:defRPr/>
            </a:pPr>
            <a:r>
              <a:rPr lang="en-US" dirty="0" err="1"/>
              <a:t>Fischler</a:t>
            </a:r>
            <a:r>
              <a:rPr lang="en-US" dirty="0"/>
              <a:t> </a:t>
            </a:r>
            <a:r>
              <a:rPr lang="el-GR" dirty="0"/>
              <a:t>(2003): ενιαία αποδεσμευμένη ενίσχυση</a:t>
            </a:r>
          </a:p>
          <a:p>
            <a:pPr lvl="2" fontAlgn="auto">
              <a:spcAft>
                <a:spcPts val="0"/>
              </a:spcAft>
              <a:defRPr/>
            </a:pPr>
            <a:r>
              <a:rPr lang="el-GR" dirty="0"/>
              <a:t>Μεσογειακά προϊόντα (2004)</a:t>
            </a:r>
          </a:p>
          <a:p>
            <a:pPr lvl="2" fontAlgn="auto">
              <a:spcAft>
                <a:spcPts val="0"/>
              </a:spcAft>
              <a:defRPr/>
            </a:pPr>
            <a:r>
              <a:rPr lang="el-GR" dirty="0"/>
              <a:t>Ζάχαρη (2006)</a:t>
            </a:r>
          </a:p>
          <a:p>
            <a:pPr lvl="2" fontAlgn="auto">
              <a:spcAft>
                <a:spcPts val="0"/>
              </a:spcAft>
              <a:defRPr/>
            </a:pPr>
            <a:r>
              <a:rPr lang="el-GR" dirty="0"/>
              <a:t>Φρούτα και λαχανικά &amp; αμπελοοινικός τομέας  (2007)</a:t>
            </a:r>
          </a:p>
          <a:p>
            <a:pPr lvl="1" fontAlgn="auto">
              <a:spcAft>
                <a:spcPts val="0"/>
              </a:spcAft>
              <a:defRPr/>
            </a:pPr>
            <a:r>
              <a:rPr lang="el-GR" dirty="0"/>
              <a:t>Διαγνωστικός έλεγχος </a:t>
            </a:r>
            <a:r>
              <a:rPr lang="en-US" dirty="0"/>
              <a:t>- Fisher </a:t>
            </a:r>
            <a:r>
              <a:rPr lang="en-US" dirty="0" err="1"/>
              <a:t>Boel</a:t>
            </a:r>
            <a:r>
              <a:rPr lang="en-US" dirty="0"/>
              <a:t> (2008)</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a:extLst>
              <a:ext uri="{FF2B5EF4-FFF2-40B4-BE49-F238E27FC236}">
                <a16:creationId xmlns:a16="http://schemas.microsoft.com/office/drawing/2014/main" id="{E341BF9D-18DB-464F-A16D-4D6F266B9E17}"/>
              </a:ext>
            </a:extLst>
          </p:cNvPr>
          <p:cNvSpPr>
            <a:spLocks noGrp="1"/>
          </p:cNvSpPr>
          <p:nvPr>
            <p:ph type="title"/>
          </p:nvPr>
        </p:nvSpPr>
        <p:spPr/>
        <p:txBody>
          <a:bodyPr/>
          <a:lstStyle/>
          <a:p>
            <a:r>
              <a:rPr lang="el-GR" altLang="en-US"/>
              <a:t>Πολιτική τιμών &amp; αγορών</a:t>
            </a:r>
          </a:p>
        </p:txBody>
      </p:sp>
      <p:sp>
        <p:nvSpPr>
          <p:cNvPr id="3" name="2 - Θέση περιεχομένου">
            <a:extLst>
              <a:ext uri="{FF2B5EF4-FFF2-40B4-BE49-F238E27FC236}">
                <a16:creationId xmlns:a16="http://schemas.microsoft.com/office/drawing/2014/main" id="{F6AE65F9-157C-4114-843A-4B70641B59EA}"/>
              </a:ext>
            </a:extLst>
          </p:cNvPr>
          <p:cNvSpPr>
            <a:spLocks noGrp="1"/>
          </p:cNvSpPr>
          <p:nvPr>
            <p:ph idx="1"/>
          </p:nvPr>
        </p:nvSpPr>
        <p:spPr/>
        <p:txBody>
          <a:bodyPr rtlCol="0">
            <a:normAutofit/>
          </a:bodyPr>
          <a:lstStyle/>
          <a:p>
            <a:pPr fontAlgn="auto">
              <a:spcAft>
                <a:spcPts val="0"/>
              </a:spcAft>
              <a:defRPr/>
            </a:pPr>
            <a:r>
              <a:rPr lang="el-GR" dirty="0"/>
              <a:t>Στόχοι αγροτικής πολιτικής  (χώρες Ο.Ο.Σ.Α.):</a:t>
            </a:r>
          </a:p>
          <a:p>
            <a:pPr lvl="1" fontAlgn="auto">
              <a:spcAft>
                <a:spcPts val="0"/>
              </a:spcAft>
              <a:defRPr/>
            </a:pPr>
            <a:r>
              <a:rPr lang="el-GR" dirty="0"/>
              <a:t>Προστασία παραγωγών &amp; καταναλωτών έναντι αστάθειας των τιμών</a:t>
            </a:r>
          </a:p>
          <a:p>
            <a:pPr lvl="1" fontAlgn="auto">
              <a:spcAft>
                <a:spcPts val="0"/>
              </a:spcAft>
              <a:defRPr/>
            </a:pPr>
            <a:r>
              <a:rPr lang="el-GR" dirty="0"/>
              <a:t>Συγκράτηση των τιμών των τροφίμων σε χαμηλά επίπεδα (κόστος διαβίωσης, ημερομίσθια ανταγωνιστική θέση μεταποιητικών επιχειρήσεων)</a:t>
            </a:r>
          </a:p>
          <a:p>
            <a:pPr lvl="1" fontAlgn="auto">
              <a:spcAft>
                <a:spcPts val="0"/>
              </a:spcAft>
              <a:defRPr/>
            </a:pPr>
            <a:r>
              <a:rPr lang="el-GR" dirty="0"/>
              <a:t>Στήριξη εισοδήματος παραγωγών</a:t>
            </a:r>
          </a:p>
          <a:p>
            <a:pPr lvl="1" fontAlgn="auto">
              <a:spcAft>
                <a:spcPts val="0"/>
              </a:spcAft>
              <a:defRPr/>
            </a:pPr>
            <a:r>
              <a:rPr lang="el-GR" dirty="0"/>
              <a:t>Ασφάλεια τροφίμων (περιστολή εισαγωγών, ενθάρρυνση εξαγωγών, ισοζύγιο πληρωμών)</a:t>
            </a:r>
          </a:p>
          <a:p>
            <a:pPr lvl="1" fontAlgn="auto">
              <a:spcAft>
                <a:spcPts val="0"/>
              </a:spcAft>
              <a:defRPr/>
            </a:pPr>
            <a:endParaRPr lang="el-GR" dirty="0"/>
          </a:p>
          <a:p>
            <a:pPr fontAlgn="auto">
              <a:spcAft>
                <a:spcPts val="0"/>
              </a:spcAft>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a:extLst>
              <a:ext uri="{FF2B5EF4-FFF2-40B4-BE49-F238E27FC236}">
                <a16:creationId xmlns:a16="http://schemas.microsoft.com/office/drawing/2014/main" id="{8CA2B885-FE19-46A2-BA4A-36829DDB9D8D}"/>
              </a:ext>
            </a:extLst>
          </p:cNvPr>
          <p:cNvSpPr>
            <a:spLocks noGrp="1"/>
          </p:cNvSpPr>
          <p:nvPr>
            <p:ph type="title"/>
          </p:nvPr>
        </p:nvSpPr>
        <p:spPr/>
        <p:txBody>
          <a:bodyPr/>
          <a:lstStyle/>
          <a:p>
            <a:r>
              <a:rPr lang="el-GR" altLang="en-US"/>
              <a:t>Μέτρα</a:t>
            </a:r>
          </a:p>
        </p:txBody>
      </p:sp>
      <p:sp>
        <p:nvSpPr>
          <p:cNvPr id="19458" name="2 - Θέση περιεχομένου">
            <a:extLst>
              <a:ext uri="{FF2B5EF4-FFF2-40B4-BE49-F238E27FC236}">
                <a16:creationId xmlns:a16="http://schemas.microsoft.com/office/drawing/2014/main" id="{9E316536-85F7-4A22-B0A4-AED434ADF9B4}"/>
              </a:ext>
            </a:extLst>
          </p:cNvPr>
          <p:cNvSpPr>
            <a:spLocks noGrp="1"/>
          </p:cNvSpPr>
          <p:nvPr>
            <p:ph idx="1"/>
          </p:nvPr>
        </p:nvSpPr>
        <p:spPr/>
        <p:txBody>
          <a:bodyPr/>
          <a:lstStyle/>
          <a:p>
            <a:r>
              <a:rPr lang="el-GR" altLang="en-US"/>
              <a:t>Γενικά: «Οπλοστάσιο» μέτρων για την στήριξη της εγχώριας τιμής</a:t>
            </a:r>
          </a:p>
          <a:p>
            <a:r>
              <a:rPr lang="el-GR" altLang="en-US"/>
              <a:t> Ε.Ε.: Λόγω των απειλητικών πλεονασμάτων  τα μέτρα διακρίνονται σε:</a:t>
            </a:r>
          </a:p>
          <a:p>
            <a:pPr lvl="1"/>
            <a:r>
              <a:rPr lang="el-GR" altLang="en-US"/>
              <a:t>μέτρα περιορισμού της προσφοράς</a:t>
            </a:r>
          </a:p>
          <a:p>
            <a:pPr lvl="1"/>
            <a:r>
              <a:rPr lang="el-GR" altLang="en-US"/>
              <a:t>μέτρα αύξησης της ζήτησης</a:t>
            </a:r>
          </a:p>
          <a:p>
            <a:pPr lvl="1"/>
            <a:r>
              <a:rPr lang="el-GR" altLang="en-US"/>
              <a:t>μέτρα εμπορικής πολιτικής </a:t>
            </a:r>
          </a:p>
          <a:p>
            <a:pPr lvl="1"/>
            <a:endParaRPr lang="el-GR" altLang="en-US"/>
          </a:p>
          <a:p>
            <a:endParaRPr lang="el-G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4391B62-5685-4EA7-891A-2FAED067080C}"/>
              </a:ext>
            </a:extLst>
          </p:cNvPr>
          <p:cNvSpPr>
            <a:spLocks noGrp="1" noChangeArrowheads="1"/>
          </p:cNvSpPr>
          <p:nvPr>
            <p:ph type="title"/>
          </p:nvPr>
        </p:nvSpPr>
        <p:spPr/>
        <p:txBody>
          <a:bodyPr/>
          <a:lstStyle/>
          <a:p>
            <a:r>
              <a:rPr lang="el-GR" altLang="en-US"/>
              <a:t>Το συνέδριο της </a:t>
            </a:r>
            <a:r>
              <a:rPr lang="en-US" altLang="en-US"/>
              <a:t>Stresa - 1958</a:t>
            </a:r>
            <a:endParaRPr lang="el-GR" altLang="en-US"/>
          </a:p>
        </p:txBody>
      </p:sp>
      <p:sp>
        <p:nvSpPr>
          <p:cNvPr id="3075" name="Rectangle 3">
            <a:extLst>
              <a:ext uri="{FF2B5EF4-FFF2-40B4-BE49-F238E27FC236}">
                <a16:creationId xmlns:a16="http://schemas.microsoft.com/office/drawing/2014/main" id="{CC29EF62-A184-448C-B75D-58844A57C10D}"/>
              </a:ext>
            </a:extLst>
          </p:cNvPr>
          <p:cNvSpPr>
            <a:spLocks noGrp="1" noChangeArrowheads="1"/>
          </p:cNvSpPr>
          <p:nvPr>
            <p:ph idx="1"/>
          </p:nvPr>
        </p:nvSpPr>
        <p:spPr/>
        <p:txBody>
          <a:bodyPr/>
          <a:lstStyle/>
          <a:p>
            <a:pPr>
              <a:lnSpc>
                <a:spcPct val="90000"/>
              </a:lnSpc>
            </a:pPr>
            <a:r>
              <a:rPr lang="el-GR" altLang="en-US"/>
              <a:t>Σημαντική πρόοδος στο σχεδιασμό του πλαισίου πολιτικής</a:t>
            </a:r>
          </a:p>
          <a:p>
            <a:pPr lvl="1">
              <a:lnSpc>
                <a:spcPct val="90000"/>
              </a:lnSpc>
            </a:pPr>
            <a:r>
              <a:rPr lang="el-GR" altLang="en-US"/>
              <a:t>Είχε παραμείνει ασαφές κατά την υπογραφή της συνθήκης της Ρώμης το 1957</a:t>
            </a:r>
          </a:p>
          <a:p>
            <a:pPr lvl="1">
              <a:lnSpc>
                <a:spcPct val="90000"/>
              </a:lnSpc>
            </a:pPr>
            <a:r>
              <a:rPr lang="el-GR" altLang="en-US"/>
              <a:t>Ανάγκη συμβιβασμού των διαφορετικών αγροτικών πολιτικών των 6 κ. μ.</a:t>
            </a:r>
          </a:p>
          <a:p>
            <a:pPr>
              <a:lnSpc>
                <a:spcPct val="90000"/>
              </a:lnSpc>
            </a:pPr>
            <a:r>
              <a:rPr lang="el-GR" altLang="en-US"/>
              <a:t>Στόχος η προώθηση ειρήνης, ενότητας και ανάπτυξης</a:t>
            </a:r>
          </a:p>
          <a:p>
            <a:pPr>
              <a:lnSpc>
                <a:spcPct val="90000"/>
              </a:lnSpc>
            </a:pPr>
            <a:r>
              <a:rPr lang="el-GR" altLang="en-US"/>
              <a:t>Επίτευξη συμφωνίας με διστακτικό το Η.Β. </a:t>
            </a:r>
          </a:p>
          <a:p>
            <a:pPr lvl="1">
              <a:lnSpc>
                <a:spcPct val="90000"/>
              </a:lnSpc>
            </a:pPr>
            <a:endParaRPr lang="el-GR"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a:extLst>
              <a:ext uri="{FF2B5EF4-FFF2-40B4-BE49-F238E27FC236}">
                <a16:creationId xmlns:a16="http://schemas.microsoft.com/office/drawing/2014/main" id="{EFB20EBC-0B85-46CF-B80D-864610567B56}"/>
              </a:ext>
            </a:extLst>
          </p:cNvPr>
          <p:cNvSpPr>
            <a:spLocks noGrp="1"/>
          </p:cNvSpPr>
          <p:nvPr>
            <p:ph type="title"/>
          </p:nvPr>
        </p:nvSpPr>
        <p:spPr/>
        <p:txBody>
          <a:bodyPr/>
          <a:lstStyle/>
          <a:p>
            <a:r>
              <a:rPr lang="el-GR" altLang="en-US"/>
              <a:t>Παραδείγματα μέτρων</a:t>
            </a:r>
          </a:p>
        </p:txBody>
      </p:sp>
      <p:sp>
        <p:nvSpPr>
          <p:cNvPr id="3" name="2 - Θέση περιεχομένου">
            <a:extLst>
              <a:ext uri="{FF2B5EF4-FFF2-40B4-BE49-F238E27FC236}">
                <a16:creationId xmlns:a16="http://schemas.microsoft.com/office/drawing/2014/main" id="{480A46C2-A028-4732-BE35-F2832AFDBF84}"/>
              </a:ext>
            </a:extLst>
          </p:cNvPr>
          <p:cNvSpPr>
            <a:spLocks noGrp="1"/>
          </p:cNvSpPr>
          <p:nvPr>
            <p:ph idx="1"/>
          </p:nvPr>
        </p:nvSpPr>
        <p:spPr/>
        <p:txBody>
          <a:bodyPr rtlCol="0">
            <a:normAutofit fontScale="85000" lnSpcReduction="20000"/>
          </a:bodyPr>
          <a:lstStyle/>
          <a:p>
            <a:pPr fontAlgn="auto">
              <a:spcAft>
                <a:spcPts val="0"/>
              </a:spcAft>
              <a:defRPr/>
            </a:pPr>
            <a:r>
              <a:rPr lang="el-GR" dirty="0"/>
              <a:t>Μέτρα περιορισμού της προσφοράς</a:t>
            </a:r>
          </a:p>
          <a:p>
            <a:pPr lvl="1" fontAlgn="auto">
              <a:spcAft>
                <a:spcPts val="0"/>
              </a:spcAft>
              <a:defRPr/>
            </a:pPr>
            <a:r>
              <a:rPr lang="el-GR" dirty="0"/>
              <a:t>άμεσος έλεγχος της παραγωγής (π.χ. ποσοστώσεις )</a:t>
            </a:r>
          </a:p>
          <a:p>
            <a:pPr lvl="1" fontAlgn="auto">
              <a:spcAft>
                <a:spcPts val="0"/>
              </a:spcAft>
              <a:defRPr/>
            </a:pPr>
            <a:r>
              <a:rPr lang="el-GR" dirty="0"/>
              <a:t>απόσυρση γης από την καλλιέργεια (π.χ. αγρανάπαυση)</a:t>
            </a:r>
          </a:p>
          <a:p>
            <a:pPr lvl="1" fontAlgn="auto">
              <a:spcAft>
                <a:spcPts val="0"/>
              </a:spcAft>
              <a:defRPr/>
            </a:pPr>
            <a:r>
              <a:rPr lang="el-GR" dirty="0"/>
              <a:t>Περιορισμό των εισαγωγών</a:t>
            </a:r>
          </a:p>
          <a:p>
            <a:pPr lvl="2" fontAlgn="auto">
              <a:spcAft>
                <a:spcPts val="0"/>
              </a:spcAft>
              <a:defRPr/>
            </a:pPr>
            <a:r>
              <a:rPr lang="el-GR" dirty="0"/>
              <a:t>επιβολή τέλους κατά την εισαγωγή</a:t>
            </a:r>
          </a:p>
          <a:p>
            <a:pPr lvl="2" fontAlgn="auto">
              <a:spcAft>
                <a:spcPts val="0"/>
              </a:spcAft>
              <a:defRPr/>
            </a:pPr>
            <a:r>
              <a:rPr lang="el-GR" dirty="0"/>
              <a:t>ποσοστώσεις </a:t>
            </a:r>
          </a:p>
          <a:p>
            <a:pPr fontAlgn="auto">
              <a:spcAft>
                <a:spcPts val="0"/>
              </a:spcAft>
              <a:defRPr/>
            </a:pPr>
            <a:r>
              <a:rPr lang="el-GR" dirty="0"/>
              <a:t>Μέτρα αύξησης της ζήτησης</a:t>
            </a:r>
          </a:p>
          <a:p>
            <a:pPr lvl="1" fontAlgn="auto">
              <a:spcAft>
                <a:spcPts val="0"/>
              </a:spcAft>
              <a:defRPr/>
            </a:pPr>
            <a:r>
              <a:rPr lang="el-GR" dirty="0"/>
              <a:t>επιδότηση της κατανάλωσης (π.χ. ελλειμματικές πληρωμές</a:t>
            </a:r>
          </a:p>
          <a:p>
            <a:pPr lvl="1" fontAlgn="auto">
              <a:spcAft>
                <a:spcPts val="0"/>
              </a:spcAft>
              <a:defRPr/>
            </a:pPr>
            <a:r>
              <a:rPr lang="el-GR" dirty="0"/>
              <a:t>υποχρεωτική πρόσμειξη εγχώριων και εισαγόμενων σπόρων  (π.χ. παραγωγή βιομάζας στην Ολλανδία)</a:t>
            </a:r>
          </a:p>
          <a:p>
            <a:pPr fontAlgn="auto">
              <a:spcAft>
                <a:spcPts val="0"/>
              </a:spcAft>
              <a:defRPr/>
            </a:pPr>
            <a:r>
              <a:rPr lang="el-GR" dirty="0"/>
              <a:t>Μέτρα εμπορικής πολιτικής </a:t>
            </a:r>
          </a:p>
          <a:p>
            <a:pPr lvl="1" fontAlgn="auto">
              <a:spcAft>
                <a:spcPts val="0"/>
              </a:spcAft>
              <a:defRPr/>
            </a:pPr>
            <a:r>
              <a:rPr lang="el-GR" dirty="0"/>
              <a:t>εξαγωγικές επιδοτήσεις </a:t>
            </a:r>
          </a:p>
          <a:p>
            <a:pPr fontAlgn="auto">
              <a:spcAft>
                <a:spcPts val="0"/>
              </a:spcAft>
              <a:defRPr/>
            </a:pPr>
            <a:r>
              <a:rPr lang="el-GR" dirty="0"/>
              <a:t>Άμεσες εισοδηματικές ενισχύσεις</a:t>
            </a:r>
          </a:p>
          <a:p>
            <a:pPr lvl="1" fontAlgn="auto">
              <a:spcAft>
                <a:spcPts val="0"/>
              </a:spcAft>
              <a:defRPr/>
            </a:pPr>
            <a:endParaRPr lang="el-GR" dirty="0"/>
          </a:p>
          <a:p>
            <a:pPr fontAlgn="auto">
              <a:spcAft>
                <a:spcPts val="0"/>
              </a:spcAft>
              <a:defRPr/>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Τίτλος">
            <a:extLst>
              <a:ext uri="{FF2B5EF4-FFF2-40B4-BE49-F238E27FC236}">
                <a16:creationId xmlns:a16="http://schemas.microsoft.com/office/drawing/2014/main" id="{E4BD2F99-29F8-40EA-B65B-271162F4E790}"/>
              </a:ext>
            </a:extLst>
          </p:cNvPr>
          <p:cNvSpPr>
            <a:spLocks noGrp="1"/>
          </p:cNvSpPr>
          <p:nvPr>
            <p:ph type="title"/>
          </p:nvPr>
        </p:nvSpPr>
        <p:spPr/>
        <p:txBody>
          <a:bodyPr/>
          <a:lstStyle/>
          <a:p>
            <a:r>
              <a:rPr lang="el-GR" altLang="en-US"/>
              <a:t>Στρέβλωση του εμπορίου</a:t>
            </a:r>
          </a:p>
        </p:txBody>
      </p:sp>
      <p:sp>
        <p:nvSpPr>
          <p:cNvPr id="3" name="2 - Θέση περιεχομένου">
            <a:extLst>
              <a:ext uri="{FF2B5EF4-FFF2-40B4-BE49-F238E27FC236}">
                <a16:creationId xmlns:a16="http://schemas.microsoft.com/office/drawing/2014/main" id="{8468B7D5-CB52-48C6-BF4C-02F6DDB0B8F8}"/>
              </a:ext>
            </a:extLst>
          </p:cNvPr>
          <p:cNvSpPr>
            <a:spLocks noGrp="1"/>
          </p:cNvSpPr>
          <p:nvPr>
            <p:ph idx="1"/>
          </p:nvPr>
        </p:nvSpPr>
        <p:spPr/>
        <p:txBody>
          <a:bodyPr rtlCol="0">
            <a:normAutofit/>
          </a:bodyPr>
          <a:lstStyle/>
          <a:p>
            <a:pPr fontAlgn="auto">
              <a:spcAft>
                <a:spcPts val="0"/>
              </a:spcAft>
              <a:defRPr/>
            </a:pPr>
            <a:r>
              <a:rPr lang="el-GR" dirty="0"/>
              <a:t>Η επίδραση των πολιτικών στήριξης της τιμής σε άλλες χώρες είναι ζήτημα ευαίσθητο</a:t>
            </a:r>
          </a:p>
          <a:p>
            <a:pPr fontAlgn="auto">
              <a:spcAft>
                <a:spcPts val="0"/>
              </a:spcAft>
              <a:defRPr/>
            </a:pPr>
            <a:r>
              <a:rPr lang="el-GR" dirty="0"/>
              <a:t>Οι εισοδηματικές ενισχύσεις στρεβλώνουν το εμπόριο λιγότερο από την στήριξη των τιμών</a:t>
            </a:r>
          </a:p>
          <a:p>
            <a:pPr lvl="1" fontAlgn="auto">
              <a:spcAft>
                <a:spcPts val="0"/>
              </a:spcAft>
              <a:defRPr/>
            </a:pPr>
            <a:r>
              <a:rPr lang="el-GR" dirty="0"/>
              <a:t>Οι αποδεσμευμένες ενισχύσεις  επηρεάζουν την παραγωγή λιγότερο από ότι η στήριξη των τιμών ή οι επιδοτήσεις στα μέσα παραγωγής</a:t>
            </a:r>
          </a:p>
          <a:p>
            <a:pPr fontAlgn="auto">
              <a:spcAft>
                <a:spcPts val="0"/>
              </a:spcAft>
              <a:defRPr/>
            </a:pPr>
            <a:r>
              <a:rPr lang="el-GR" dirty="0"/>
              <a:t>Η μεγαλύτερη στρέβλωση προκαλείται από την επιδότηση των μέσων παραγωγής (λιπάσματα, ζωοτροφές, νερό, ενέργεια)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936BFB60-DFEC-4277-B5DE-AAA66A55D998}"/>
              </a:ext>
            </a:extLst>
          </p:cNvPr>
          <p:cNvSpPr>
            <a:spLocks noGrp="1"/>
          </p:cNvSpPr>
          <p:nvPr>
            <p:ph type="title"/>
          </p:nvPr>
        </p:nvSpPr>
        <p:spPr/>
        <p:txBody>
          <a:bodyPr rtlCol="0">
            <a:normAutofit/>
          </a:bodyPr>
          <a:lstStyle/>
          <a:p>
            <a:pPr fontAlgn="auto">
              <a:spcAft>
                <a:spcPts val="0"/>
              </a:spcAft>
              <a:defRPr/>
            </a:pPr>
            <a:r>
              <a:rPr lang="el-GR" dirty="0"/>
              <a:t>Βαθμός στρέβλωσης του εμπορίου από τα μέτρα πολιτικής</a:t>
            </a:r>
          </a:p>
        </p:txBody>
      </p:sp>
      <p:graphicFrame>
        <p:nvGraphicFramePr>
          <p:cNvPr id="22530" name="3 - Θέση περιεχομένου">
            <a:extLst>
              <a:ext uri="{FF2B5EF4-FFF2-40B4-BE49-F238E27FC236}">
                <a16:creationId xmlns:a16="http://schemas.microsoft.com/office/drawing/2014/main" id="{7E66DBC3-EED2-4B34-A369-BA689B92D58C}"/>
              </a:ext>
            </a:extLst>
          </p:cNvPr>
          <p:cNvGraphicFramePr>
            <a:graphicFrameLocks noGrp="1"/>
          </p:cNvGraphicFramePr>
          <p:nvPr>
            <p:ph idx="1"/>
          </p:nvPr>
        </p:nvGraphicFramePr>
        <p:xfrm>
          <a:off x="1446213" y="2160588"/>
          <a:ext cx="7059612" cy="3881437"/>
        </p:xfrm>
        <a:graphic>
          <a:graphicData uri="http://schemas.openxmlformats.org/presentationml/2006/ole">
            <mc:AlternateContent xmlns:mc="http://schemas.openxmlformats.org/markup-compatibility/2006">
              <mc:Choice xmlns:v="urn:schemas-microsoft-com:vml" Requires="v">
                <p:oleObj spid="_x0000_s1031" r:id="rId3" imgW="8230313" imgH="4523624" progId="Excel.Chart.8">
                  <p:embed/>
                </p:oleObj>
              </mc:Choice>
              <mc:Fallback>
                <p:oleObj r:id="rId3" imgW="8230313" imgH="4523624" progId="Excel.Chart.8">
                  <p:embed/>
                  <p:pic>
                    <p:nvPicPr>
                      <p:cNvPr id="22530" name="3 - Θέση περιεχομένου">
                        <a:extLst>
                          <a:ext uri="{FF2B5EF4-FFF2-40B4-BE49-F238E27FC236}">
                            <a16:creationId xmlns:a16="http://schemas.microsoft.com/office/drawing/2014/main" id="{7E66DBC3-EED2-4B34-A369-BA689B92D58C}"/>
                          </a:ext>
                        </a:extLst>
                      </p:cNvPr>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6213" y="2160588"/>
                        <a:ext cx="7059612" cy="3881437"/>
                      </a:xfrm>
                      <a:prstGeom prst="rect">
                        <a:avLst/>
                      </a:prstGeom>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Τίτλος">
            <a:extLst>
              <a:ext uri="{FF2B5EF4-FFF2-40B4-BE49-F238E27FC236}">
                <a16:creationId xmlns:a16="http://schemas.microsoft.com/office/drawing/2014/main" id="{FF8B9797-0AE5-44D8-AF0F-829FFEFBAE28}"/>
              </a:ext>
            </a:extLst>
          </p:cNvPr>
          <p:cNvSpPr>
            <a:spLocks noGrp="1"/>
          </p:cNvSpPr>
          <p:nvPr>
            <p:ph type="title"/>
          </p:nvPr>
        </p:nvSpPr>
        <p:spPr/>
        <p:txBody>
          <a:bodyPr/>
          <a:lstStyle/>
          <a:p>
            <a:r>
              <a:rPr lang="el-GR" altLang="en-US"/>
              <a:t>Αρχές</a:t>
            </a:r>
          </a:p>
        </p:txBody>
      </p:sp>
      <p:sp>
        <p:nvSpPr>
          <p:cNvPr id="3" name="2 - Θέση περιεχομένου">
            <a:extLst>
              <a:ext uri="{FF2B5EF4-FFF2-40B4-BE49-F238E27FC236}">
                <a16:creationId xmlns:a16="http://schemas.microsoft.com/office/drawing/2014/main" id="{866B8862-6D2D-41DF-B3C3-6A289613D3F5}"/>
              </a:ext>
            </a:extLst>
          </p:cNvPr>
          <p:cNvSpPr>
            <a:spLocks noGrp="1"/>
          </p:cNvSpPr>
          <p:nvPr>
            <p:ph idx="1"/>
          </p:nvPr>
        </p:nvSpPr>
        <p:spPr/>
        <p:txBody>
          <a:bodyPr rtlCol="0">
            <a:normAutofit lnSpcReduction="10000"/>
          </a:bodyPr>
          <a:lstStyle/>
          <a:p>
            <a:pPr fontAlgn="auto">
              <a:spcAft>
                <a:spcPts val="0"/>
              </a:spcAft>
              <a:defRPr/>
            </a:pPr>
            <a:r>
              <a:rPr lang="el-GR" dirty="0"/>
              <a:t>Ενιαία αγορά: </a:t>
            </a:r>
          </a:p>
          <a:p>
            <a:pPr lvl="1" fontAlgn="auto">
              <a:spcAft>
                <a:spcPts val="0"/>
              </a:spcAft>
              <a:defRPr/>
            </a:pPr>
            <a:r>
              <a:rPr lang="el-GR" dirty="0"/>
              <a:t>ελεύθερη διακίνηση αγροτικών προϊόντων μεταξύ των κρατών μελών</a:t>
            </a:r>
          </a:p>
          <a:p>
            <a:pPr lvl="1" fontAlgn="auto">
              <a:spcAft>
                <a:spcPts val="0"/>
              </a:spcAft>
              <a:defRPr/>
            </a:pPr>
            <a:r>
              <a:rPr lang="el-GR" dirty="0"/>
              <a:t>μεγάλη αγορά χωρίς τελωνειακούς ελέγχους, εμπορικούς περιορισμούς και στρεβλωτικές επιδοτήσεις</a:t>
            </a:r>
          </a:p>
          <a:p>
            <a:pPr lvl="1" fontAlgn="auto">
              <a:spcAft>
                <a:spcPts val="0"/>
              </a:spcAft>
              <a:defRPr/>
            </a:pPr>
            <a:r>
              <a:rPr lang="el-GR" dirty="0"/>
              <a:t>κανόνες ανταγωνισμού, εναρμόνιση κανόνων ασφάλειας τροφίμων, κτηνιατρικών κανόνων</a:t>
            </a:r>
          </a:p>
          <a:p>
            <a:pPr fontAlgn="auto">
              <a:spcAft>
                <a:spcPts val="0"/>
              </a:spcAft>
              <a:defRPr/>
            </a:pPr>
            <a:r>
              <a:rPr lang="el-GR" dirty="0"/>
              <a:t>Κοινοτική προτίμηση:</a:t>
            </a:r>
          </a:p>
          <a:p>
            <a:pPr lvl="1" fontAlgn="auto">
              <a:spcAft>
                <a:spcPts val="0"/>
              </a:spcAft>
              <a:defRPr/>
            </a:pPr>
            <a:r>
              <a:rPr lang="el-GR" dirty="0"/>
              <a:t>προτεραιότητα στη διάθεση των κοινοτικών προϊόντων (όχι επιδίωξη αυτάρκειας)</a:t>
            </a:r>
          </a:p>
          <a:p>
            <a:pPr lvl="1" fontAlgn="auto">
              <a:spcAft>
                <a:spcPts val="0"/>
              </a:spcAft>
              <a:defRPr/>
            </a:pPr>
            <a:r>
              <a:rPr lang="el-GR" dirty="0"/>
              <a:t>μεταβλητοί εισαγωγικοί δασμοί</a:t>
            </a:r>
          </a:p>
          <a:p>
            <a:pPr fontAlgn="auto">
              <a:spcAft>
                <a:spcPts val="0"/>
              </a:spcAft>
              <a:defRPr/>
            </a:pPr>
            <a:r>
              <a:rPr lang="el-GR" dirty="0"/>
              <a:t>Δημοσιονομική αλληλεγγύη:</a:t>
            </a:r>
          </a:p>
          <a:p>
            <a:pPr lvl="1" fontAlgn="auto">
              <a:spcAft>
                <a:spcPts val="0"/>
              </a:spcAft>
              <a:defRPr/>
            </a:pPr>
            <a:r>
              <a:rPr lang="el-GR" dirty="0"/>
              <a:t>κοινός  προϋπολογισμός (1962) για χρηματοδότηση της Κ.Α.Π.</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F1F5DDE6-241C-4D32-B2FD-E582B676CBB4}"/>
              </a:ext>
            </a:extLst>
          </p:cNvPr>
          <p:cNvSpPr>
            <a:spLocks noGrp="1"/>
          </p:cNvSpPr>
          <p:nvPr>
            <p:ph type="title"/>
          </p:nvPr>
        </p:nvSpPr>
        <p:spPr/>
        <p:txBody>
          <a:bodyPr rtlCol="0">
            <a:normAutofit/>
          </a:bodyPr>
          <a:lstStyle/>
          <a:p>
            <a:pPr fontAlgn="auto">
              <a:spcAft>
                <a:spcPts val="0"/>
              </a:spcAft>
              <a:defRPr/>
            </a:pPr>
            <a:r>
              <a:rPr lang="el-GR" dirty="0"/>
              <a:t>Κοινές Οργανώσεις Αγορών (Κ.Ο.Α.)</a:t>
            </a:r>
          </a:p>
        </p:txBody>
      </p:sp>
      <p:sp>
        <p:nvSpPr>
          <p:cNvPr id="3" name="2 - Θέση περιεχομένου">
            <a:extLst>
              <a:ext uri="{FF2B5EF4-FFF2-40B4-BE49-F238E27FC236}">
                <a16:creationId xmlns:a16="http://schemas.microsoft.com/office/drawing/2014/main" id="{3A0366DC-195E-4E77-A715-F21C070C20B8}"/>
              </a:ext>
            </a:extLst>
          </p:cNvPr>
          <p:cNvSpPr>
            <a:spLocks noGrp="1"/>
          </p:cNvSpPr>
          <p:nvPr>
            <p:ph idx="1"/>
          </p:nvPr>
        </p:nvSpPr>
        <p:spPr/>
        <p:txBody>
          <a:bodyPr rtlCol="0">
            <a:normAutofit/>
          </a:bodyPr>
          <a:lstStyle/>
          <a:p>
            <a:pPr fontAlgn="auto">
              <a:spcAft>
                <a:spcPts val="0"/>
              </a:spcAft>
              <a:defRPr/>
            </a:pPr>
            <a:r>
              <a:rPr lang="el-GR" dirty="0"/>
              <a:t>Σύστημα κανόνων και μέτρων κατά προϊόν (π.χ. γάλα)</a:t>
            </a:r>
          </a:p>
          <a:p>
            <a:pPr fontAlgn="auto">
              <a:spcAft>
                <a:spcPts val="0"/>
              </a:spcAft>
              <a:defRPr/>
            </a:pPr>
            <a:r>
              <a:rPr lang="el-GR" dirty="0"/>
              <a:t>Προσδιορίζονται ποιοτικές (π.χ. ορισμός προϊόντων) και οικονομικές (π.χ. στήριξη τιμών) προϋποθέσεις</a:t>
            </a:r>
          </a:p>
          <a:p>
            <a:pPr fontAlgn="auto">
              <a:spcAft>
                <a:spcPts val="0"/>
              </a:spcAft>
              <a:defRPr/>
            </a:pPr>
            <a:r>
              <a:rPr lang="el-GR" dirty="0"/>
              <a:t>Ελήφθησαν υπόψη οι συνθήκες στην παραγωγή και στην αγορά που χαρακτηρίζουν κάθε προϊόν</a:t>
            </a:r>
          </a:p>
          <a:p>
            <a:pPr fontAlgn="auto">
              <a:spcAft>
                <a:spcPts val="0"/>
              </a:spcAft>
              <a:defRPr/>
            </a:pPr>
            <a:r>
              <a:rPr lang="el-GR" dirty="0"/>
              <a:t>Δύο κατηγορίες μέτρων:</a:t>
            </a:r>
          </a:p>
          <a:p>
            <a:pPr lvl="1" fontAlgn="auto">
              <a:spcAft>
                <a:spcPts val="0"/>
              </a:spcAft>
              <a:defRPr/>
            </a:pPr>
            <a:r>
              <a:rPr lang="el-GR" dirty="0"/>
              <a:t>στα σύνορα της κοινότητας (π.χ. εισαγωγικός δασμός)</a:t>
            </a:r>
          </a:p>
          <a:p>
            <a:pPr lvl="1" fontAlgn="auto">
              <a:spcAft>
                <a:spcPts val="0"/>
              </a:spcAft>
              <a:defRPr/>
            </a:pPr>
            <a:r>
              <a:rPr lang="el-GR" dirty="0"/>
              <a:t>στην εσωτερική αγορά (π.χ. τιμή στόχου)</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C395B533-CC5E-4A30-8B36-443F41BD3922}"/>
              </a:ext>
            </a:extLst>
          </p:cNvPr>
          <p:cNvSpPr>
            <a:spLocks noGrp="1"/>
          </p:cNvSpPr>
          <p:nvPr>
            <p:ph type="title"/>
          </p:nvPr>
        </p:nvSpPr>
        <p:spPr/>
        <p:txBody>
          <a:bodyPr rtlCol="0">
            <a:normAutofit/>
          </a:bodyPr>
          <a:lstStyle/>
          <a:p>
            <a:pPr fontAlgn="auto">
              <a:spcAft>
                <a:spcPts val="0"/>
              </a:spcAft>
              <a:defRPr/>
            </a:pPr>
            <a:r>
              <a:rPr lang="el-GR" dirty="0"/>
              <a:t>Το αρχικό σύστημα στήριξης της τιμής για τα δημητριακά</a:t>
            </a:r>
          </a:p>
        </p:txBody>
      </p:sp>
      <p:pic>
        <p:nvPicPr>
          <p:cNvPr id="25602" name="Picture 2" descr="C:\Users\user\Pictures\Σύστημα τιμών για τα δημητριακά.jpg">
            <a:extLst>
              <a:ext uri="{FF2B5EF4-FFF2-40B4-BE49-F238E27FC236}">
                <a16:creationId xmlns:a16="http://schemas.microsoft.com/office/drawing/2014/main" id="{B4F63180-55E2-43DF-9657-C7C72A34A9B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928019" y="2196306"/>
            <a:ext cx="6096000" cy="38100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a:extLst>
              <a:ext uri="{FF2B5EF4-FFF2-40B4-BE49-F238E27FC236}">
                <a16:creationId xmlns:a16="http://schemas.microsoft.com/office/drawing/2014/main" id="{AAAAFC3C-1DB0-4E0C-AAFE-7094476EB8CF}"/>
              </a:ext>
            </a:extLst>
          </p:cNvPr>
          <p:cNvSpPr>
            <a:spLocks noGrp="1"/>
          </p:cNvSpPr>
          <p:nvPr>
            <p:ph type="title"/>
          </p:nvPr>
        </p:nvSpPr>
        <p:spPr/>
        <p:txBody>
          <a:bodyPr/>
          <a:lstStyle/>
          <a:p>
            <a:r>
              <a:rPr lang="el-GR" altLang="en-US"/>
              <a:t>Αναθεωρήσεις των Κ.Ο.Α.</a:t>
            </a:r>
          </a:p>
        </p:txBody>
      </p:sp>
      <p:sp>
        <p:nvSpPr>
          <p:cNvPr id="3" name="2 - Θέση περιεχομένου">
            <a:extLst>
              <a:ext uri="{FF2B5EF4-FFF2-40B4-BE49-F238E27FC236}">
                <a16:creationId xmlns:a16="http://schemas.microsoft.com/office/drawing/2014/main" id="{C9D0DFCD-5C26-4291-A7CF-741B62DFC05A}"/>
              </a:ext>
            </a:extLst>
          </p:cNvPr>
          <p:cNvSpPr>
            <a:spLocks noGrp="1"/>
          </p:cNvSpPr>
          <p:nvPr>
            <p:ph idx="1"/>
          </p:nvPr>
        </p:nvSpPr>
        <p:spPr/>
        <p:txBody>
          <a:bodyPr rtlCol="0">
            <a:normAutofit/>
          </a:bodyPr>
          <a:lstStyle/>
          <a:p>
            <a:pPr fontAlgn="auto">
              <a:spcAft>
                <a:spcPts val="0"/>
              </a:spcAft>
              <a:defRPr/>
            </a:pPr>
            <a:r>
              <a:rPr lang="el-GR" dirty="0"/>
              <a:t>1960 – 1969: προσδιορισμός των Κ.Ο.Α.</a:t>
            </a:r>
          </a:p>
          <a:p>
            <a:pPr fontAlgn="auto">
              <a:spcAft>
                <a:spcPts val="0"/>
              </a:spcAft>
              <a:defRPr/>
            </a:pPr>
            <a:r>
              <a:rPr lang="el-GR" dirty="0"/>
              <a:t>1970 – 1980: φόβος εξάρτησης από εισαγωγές, επιδίωξη ισχυρής πολιτικής  τιμών στήριξης, πλεονάσματα, αύξηση δαπανών</a:t>
            </a:r>
          </a:p>
          <a:p>
            <a:pPr fontAlgn="auto">
              <a:spcAft>
                <a:spcPts val="0"/>
              </a:spcAft>
              <a:defRPr/>
            </a:pPr>
            <a:r>
              <a:rPr lang="el-GR" dirty="0"/>
              <a:t>1981 – 1992: το σύστημα φθάνει στα όριά του, μέγιστες εγγυημένες ποσότητες, μειώσεις τιμών, ανάδειξη περιβαλλοντικών προβλημάτων, πιέσεις  από </a:t>
            </a:r>
            <a:r>
              <a:rPr lang="en-US" dirty="0"/>
              <a:t>GATT</a:t>
            </a:r>
          </a:p>
          <a:p>
            <a:pPr fontAlgn="auto">
              <a:spcAft>
                <a:spcPts val="0"/>
              </a:spcAft>
              <a:defRPr/>
            </a:pPr>
            <a:r>
              <a:rPr lang="en-US" dirty="0"/>
              <a:t>1992 – 2003</a:t>
            </a:r>
            <a:r>
              <a:rPr lang="el-GR" dirty="0"/>
              <a:t>: μειώσεις τιμών, εισοδηματικές αντισταθμίσεις, ποσοτικοί περιορισμοί, αγορά</a:t>
            </a:r>
          </a:p>
          <a:p>
            <a:pPr fontAlgn="auto">
              <a:spcAft>
                <a:spcPts val="0"/>
              </a:spcAft>
              <a:defRPr/>
            </a:pPr>
            <a:r>
              <a:rPr lang="el-GR" dirty="0"/>
              <a:t>2003 – σήμερα: αποδέσμευση ενισχύσεων από την παραγωγή, κατευθύνσεις διαχείρισης (πολλαπλή συμμόρφωση), ενιαία Κ.Ο.Α., πολιτική αγροτικής ανάπτυξης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Τίτλος">
            <a:extLst>
              <a:ext uri="{FF2B5EF4-FFF2-40B4-BE49-F238E27FC236}">
                <a16:creationId xmlns:a16="http://schemas.microsoft.com/office/drawing/2014/main" id="{2144B45B-BFCF-441E-A269-17B0F4E49272}"/>
              </a:ext>
            </a:extLst>
          </p:cNvPr>
          <p:cNvSpPr>
            <a:spLocks noGrp="1"/>
          </p:cNvSpPr>
          <p:nvPr>
            <p:ph type="title"/>
          </p:nvPr>
        </p:nvSpPr>
        <p:spPr/>
        <p:txBody>
          <a:bodyPr/>
          <a:lstStyle/>
          <a:p>
            <a:r>
              <a:rPr lang="el-GR" altLang="en-US"/>
              <a:t>Κ.Ο.Α. γαλακτοκομικών 1</a:t>
            </a:r>
          </a:p>
        </p:txBody>
      </p:sp>
      <p:sp>
        <p:nvSpPr>
          <p:cNvPr id="3" name="2 - Θέση περιεχομένου">
            <a:extLst>
              <a:ext uri="{FF2B5EF4-FFF2-40B4-BE49-F238E27FC236}">
                <a16:creationId xmlns:a16="http://schemas.microsoft.com/office/drawing/2014/main" id="{ED0289D7-4433-4313-BDC3-674CC47DC77B}"/>
              </a:ext>
            </a:extLst>
          </p:cNvPr>
          <p:cNvSpPr>
            <a:spLocks noGrp="1"/>
          </p:cNvSpPr>
          <p:nvPr>
            <p:ph idx="1"/>
          </p:nvPr>
        </p:nvSpPr>
        <p:spPr/>
        <p:txBody>
          <a:bodyPr rtlCol="0">
            <a:normAutofit/>
          </a:bodyPr>
          <a:lstStyle/>
          <a:p>
            <a:pPr fontAlgn="auto">
              <a:spcAft>
                <a:spcPts val="0"/>
              </a:spcAft>
              <a:defRPr/>
            </a:pPr>
            <a:r>
              <a:rPr lang="el-GR" dirty="0"/>
              <a:t>Μόνιμο θέμα: αντιμετώπιση της ραγδαίας αύξησης της παραγωγής</a:t>
            </a:r>
          </a:p>
          <a:p>
            <a:pPr fontAlgn="auto">
              <a:spcAft>
                <a:spcPts val="0"/>
              </a:spcAft>
              <a:defRPr/>
            </a:pPr>
            <a:r>
              <a:rPr lang="el-GR" dirty="0"/>
              <a:t>Ποσοστώσεις γάλακτος (1984 – 2015): παραγωγή 1981 + 1%, μείωση δαπανών (1985 – 2009), τέλος ’90 οι ποσοστώσεις αυξήθηκαν οριακά</a:t>
            </a:r>
          </a:p>
          <a:p>
            <a:pPr fontAlgn="auto">
              <a:spcAft>
                <a:spcPts val="0"/>
              </a:spcAft>
              <a:defRPr/>
            </a:pPr>
            <a:r>
              <a:rPr lang="el-GR" dirty="0"/>
              <a:t>«Υπερτέλος – </a:t>
            </a:r>
            <a:r>
              <a:rPr lang="en-US" dirty="0"/>
              <a:t>super levy</a:t>
            </a:r>
            <a:r>
              <a:rPr lang="el-GR" dirty="0"/>
              <a:t>»: 115% της τιμής στόχου για ποσότητες που υπερβαίνουν την ποσόστωση</a:t>
            </a:r>
          </a:p>
          <a:p>
            <a:pPr fontAlgn="auto">
              <a:spcAft>
                <a:spcPts val="0"/>
              </a:spcAft>
              <a:defRPr/>
            </a:pPr>
            <a:r>
              <a:rPr lang="el-GR" dirty="0"/>
              <a:t>Οι ποσοστώσεις είναι ανταλλάξιμες μέσα στα κράτη μέλη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Τίτλος">
            <a:extLst>
              <a:ext uri="{FF2B5EF4-FFF2-40B4-BE49-F238E27FC236}">
                <a16:creationId xmlns:a16="http://schemas.microsoft.com/office/drawing/2014/main" id="{8E32C58B-334F-4C8E-A7DB-4160D643B638}"/>
              </a:ext>
            </a:extLst>
          </p:cNvPr>
          <p:cNvSpPr>
            <a:spLocks noGrp="1"/>
          </p:cNvSpPr>
          <p:nvPr>
            <p:ph type="title"/>
          </p:nvPr>
        </p:nvSpPr>
        <p:spPr/>
        <p:txBody>
          <a:bodyPr/>
          <a:lstStyle/>
          <a:p>
            <a:r>
              <a:rPr lang="el-GR" altLang="en-US"/>
              <a:t>Κ.Ο.Α. γαλακτοκομικών 2</a:t>
            </a:r>
          </a:p>
        </p:txBody>
      </p:sp>
      <p:sp>
        <p:nvSpPr>
          <p:cNvPr id="3" name="2 - Θέση περιεχομένου">
            <a:extLst>
              <a:ext uri="{FF2B5EF4-FFF2-40B4-BE49-F238E27FC236}">
                <a16:creationId xmlns:a16="http://schemas.microsoft.com/office/drawing/2014/main" id="{B43FC52E-C3B4-4A1F-9762-688428A29389}"/>
              </a:ext>
            </a:extLst>
          </p:cNvPr>
          <p:cNvSpPr>
            <a:spLocks noGrp="1"/>
          </p:cNvSpPr>
          <p:nvPr>
            <p:ph idx="1"/>
          </p:nvPr>
        </p:nvSpPr>
        <p:spPr/>
        <p:txBody>
          <a:bodyPr rtlCol="0">
            <a:normAutofit/>
          </a:bodyPr>
          <a:lstStyle/>
          <a:p>
            <a:pPr fontAlgn="auto">
              <a:spcAft>
                <a:spcPts val="0"/>
              </a:spcAft>
              <a:defRPr/>
            </a:pPr>
            <a:r>
              <a:rPr lang="el-GR" dirty="0"/>
              <a:t>Η ύπαρξη των ποσοστώσεων επιτρέπει τη διατήρηση των υψηλών τιμών (προϋπόθεση για την παραγωγή όπου το κόστος είναι υψηλό)</a:t>
            </a:r>
          </a:p>
          <a:p>
            <a:pPr fontAlgn="auto">
              <a:spcAft>
                <a:spcPts val="0"/>
              </a:spcAft>
              <a:defRPr/>
            </a:pPr>
            <a:r>
              <a:rPr lang="el-GR" dirty="0"/>
              <a:t>Όμως: 50% των εκμεταλλεύσεων  παραχώρησαν την παραγωγή τους σε μεγαλύτερες (2000 – 2009)</a:t>
            </a:r>
          </a:p>
          <a:p>
            <a:pPr fontAlgn="auto">
              <a:spcAft>
                <a:spcPts val="0"/>
              </a:spcAft>
              <a:defRPr/>
            </a:pPr>
            <a:r>
              <a:rPr lang="el-GR" dirty="0"/>
              <a:t>2003: η δέσμευση (στον Π.Ο.Ε.) για σταδιακή εξάλειψη δασμών και εξαγωγικών επιδοτήσεων οδήγησε στην απόφαση για μείωση τιμών σκόνης γάλακτος (15%) και βουτύρου (25%) + εισοδηματική αντιστάθμιση</a:t>
            </a:r>
          </a:p>
          <a:p>
            <a:pPr fontAlgn="auto">
              <a:spcAft>
                <a:spcPts val="0"/>
              </a:spcAft>
              <a:defRPr/>
            </a:pPr>
            <a:r>
              <a:rPr lang="el-GR" dirty="0"/>
              <a:t>Έως το 2007 εκμηδενίσθηκαν τα αποθέματα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Τίτλος">
            <a:extLst>
              <a:ext uri="{FF2B5EF4-FFF2-40B4-BE49-F238E27FC236}">
                <a16:creationId xmlns:a16="http://schemas.microsoft.com/office/drawing/2014/main" id="{3B04A6C6-D2EB-4A68-B5B7-F9DABB821157}"/>
              </a:ext>
            </a:extLst>
          </p:cNvPr>
          <p:cNvSpPr>
            <a:spLocks noGrp="1"/>
          </p:cNvSpPr>
          <p:nvPr>
            <p:ph type="title"/>
          </p:nvPr>
        </p:nvSpPr>
        <p:spPr/>
        <p:txBody>
          <a:bodyPr/>
          <a:lstStyle/>
          <a:p>
            <a:r>
              <a:rPr lang="el-GR" altLang="en-US"/>
              <a:t>Κ.Ο.Α. γαλακτοκομικών 3</a:t>
            </a:r>
          </a:p>
        </p:txBody>
      </p:sp>
      <p:sp>
        <p:nvSpPr>
          <p:cNvPr id="3" name="2 - Θέση περιεχομένου">
            <a:extLst>
              <a:ext uri="{FF2B5EF4-FFF2-40B4-BE49-F238E27FC236}">
                <a16:creationId xmlns:a16="http://schemas.microsoft.com/office/drawing/2014/main" id="{A34B400D-6A2C-454A-9463-28336DC11B3E}"/>
              </a:ext>
            </a:extLst>
          </p:cNvPr>
          <p:cNvSpPr>
            <a:spLocks noGrp="1"/>
          </p:cNvSpPr>
          <p:nvPr>
            <p:ph idx="1"/>
          </p:nvPr>
        </p:nvSpPr>
        <p:spPr/>
        <p:txBody>
          <a:bodyPr rtlCol="0">
            <a:normAutofit/>
          </a:bodyPr>
          <a:lstStyle/>
          <a:p>
            <a:pPr fontAlgn="auto">
              <a:spcAft>
                <a:spcPts val="0"/>
              </a:spcAft>
              <a:defRPr/>
            </a:pPr>
            <a:r>
              <a:rPr lang="el-GR" dirty="0"/>
              <a:t>Διαγνωστικός έλεγχος (2008) περιορίζει την παρέμβαση σε ελάχιστες ποσότητες</a:t>
            </a:r>
          </a:p>
          <a:p>
            <a:pPr fontAlgn="auto">
              <a:spcAft>
                <a:spcPts val="0"/>
              </a:spcAft>
              <a:defRPr/>
            </a:pPr>
            <a:r>
              <a:rPr lang="el-GR" dirty="0"/>
              <a:t>2009: δραματική πτώση των τιμών</a:t>
            </a:r>
          </a:p>
          <a:p>
            <a:pPr fontAlgn="auto">
              <a:spcAft>
                <a:spcPts val="0"/>
              </a:spcAft>
              <a:defRPr/>
            </a:pPr>
            <a:r>
              <a:rPr lang="el-GR" dirty="0"/>
              <a:t>Η πολιτική στήριξης των τιμών έχει αντικατασταθεί (σε μεγάλο βαθμό) από το μέτρο της ενιαίας αποδεσμευμένης ενίσχυσης</a:t>
            </a:r>
          </a:p>
          <a:p>
            <a:pPr fontAlgn="auto">
              <a:spcAft>
                <a:spcPts val="0"/>
              </a:spcAft>
              <a:defRPr/>
            </a:pPr>
            <a:r>
              <a:rPr lang="el-GR" dirty="0"/>
              <a:t>Επανεμφάνιση της συζήτησης για τερματισμό  των ποσοστώσεων</a:t>
            </a:r>
          </a:p>
          <a:p>
            <a:pPr fontAlgn="auto">
              <a:spcAft>
                <a:spcPts val="0"/>
              </a:spcAft>
              <a:defRPr/>
            </a:pPr>
            <a:r>
              <a:rPr lang="el-GR" dirty="0"/>
              <a:t>Ομαλή προσγείωση: αύξηση των ποσοστώσεων κατά 2% (2008/2009) και 1% κάθε χρόνο έως το 2013/1014</a:t>
            </a:r>
          </a:p>
          <a:p>
            <a:pPr fontAlgn="auto">
              <a:spcAft>
                <a:spcPts val="0"/>
              </a:spcAft>
              <a:buNone/>
              <a:defRPr/>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FBDDE37-746A-4890-8FA1-F70948323B08}"/>
              </a:ext>
            </a:extLst>
          </p:cNvPr>
          <p:cNvSpPr>
            <a:spLocks noGrp="1" noChangeArrowheads="1"/>
          </p:cNvSpPr>
          <p:nvPr>
            <p:ph type="title"/>
          </p:nvPr>
        </p:nvSpPr>
        <p:spPr/>
        <p:txBody>
          <a:bodyPr/>
          <a:lstStyle/>
          <a:p>
            <a:r>
              <a:rPr lang="el-GR" altLang="en-US">
                <a:solidFill>
                  <a:schemeClr val="tx1"/>
                </a:solidFill>
              </a:rPr>
              <a:t>Στόχοι της συνθήκης της Ρώμης</a:t>
            </a:r>
          </a:p>
        </p:txBody>
      </p:sp>
      <p:sp>
        <p:nvSpPr>
          <p:cNvPr id="5123" name="Rectangle 3">
            <a:extLst>
              <a:ext uri="{FF2B5EF4-FFF2-40B4-BE49-F238E27FC236}">
                <a16:creationId xmlns:a16="http://schemas.microsoft.com/office/drawing/2014/main" id="{B33409D1-6E01-464B-8413-C29C21A45531}"/>
              </a:ext>
            </a:extLst>
          </p:cNvPr>
          <p:cNvSpPr>
            <a:spLocks noGrp="1" noChangeArrowheads="1"/>
          </p:cNvSpPr>
          <p:nvPr>
            <p:ph idx="1"/>
          </p:nvPr>
        </p:nvSpPr>
        <p:spPr/>
        <p:txBody>
          <a:bodyPr>
            <a:normAutofit fontScale="85000" lnSpcReduction="10000"/>
          </a:bodyPr>
          <a:lstStyle/>
          <a:p>
            <a:pPr marL="609600" indent="-609600"/>
            <a:r>
              <a:rPr lang="el-GR" altLang="en-US" sz="2800"/>
              <a:t>Άρθρο 39:</a:t>
            </a:r>
          </a:p>
          <a:p>
            <a:pPr marL="990600" lvl="1" indent="-533400">
              <a:buFontTx/>
              <a:buAutoNum type="arabicPeriod"/>
            </a:pPr>
            <a:r>
              <a:rPr lang="el-GR" altLang="en-US" sz="2400"/>
              <a:t>Αύξηση παραγωγικότητας μέσω</a:t>
            </a:r>
          </a:p>
          <a:p>
            <a:pPr marL="1371600" lvl="2" indent="-457200"/>
            <a:r>
              <a:rPr lang="el-GR" altLang="en-US" sz="2000"/>
              <a:t>Τεχνολογικής προόδου</a:t>
            </a:r>
          </a:p>
          <a:p>
            <a:pPr marL="1371600" lvl="2" indent="-457200"/>
            <a:r>
              <a:rPr lang="el-GR" altLang="en-US" sz="2000"/>
              <a:t>Ορθολογικής ανάπτυξης της παραγωγής</a:t>
            </a:r>
          </a:p>
          <a:p>
            <a:pPr marL="1371600" lvl="2" indent="-457200"/>
            <a:r>
              <a:rPr lang="el-GR" altLang="en-US" sz="2000"/>
              <a:t>Βέλτιστη αξιοποίηση των μέσων παραγωγής (κυρίως της εργασίας)</a:t>
            </a:r>
          </a:p>
          <a:p>
            <a:pPr marL="990600" lvl="1" indent="-533400">
              <a:buFontTx/>
              <a:buAutoNum type="arabicPeriod"/>
            </a:pPr>
            <a:r>
              <a:rPr lang="el-GR" altLang="en-US" sz="2400"/>
              <a:t>Εξασφάλιση «δίκαιου» βιοτικού επιπέδου για την αγροτική κοινότητα (αύξηση ατομικών απολαβών)</a:t>
            </a:r>
          </a:p>
          <a:p>
            <a:pPr marL="990600" lvl="1" indent="-533400">
              <a:buFontTx/>
              <a:buAutoNum type="arabicPeriod"/>
            </a:pPr>
            <a:r>
              <a:rPr lang="el-GR" altLang="en-US" sz="2400"/>
              <a:t>Σταθεροποίηση των αγορών</a:t>
            </a:r>
          </a:p>
          <a:p>
            <a:pPr marL="990600" lvl="1" indent="-533400">
              <a:buFontTx/>
              <a:buAutoNum type="arabicPeriod"/>
            </a:pPr>
            <a:r>
              <a:rPr lang="el-GR" altLang="en-US" sz="2400"/>
              <a:t>Εξασφάλιση της προσφοράς αγροτικών προϊόντων</a:t>
            </a:r>
          </a:p>
          <a:p>
            <a:pPr marL="990600" lvl="1" indent="-533400">
              <a:buFontTx/>
              <a:buAutoNum type="arabicPeriod"/>
            </a:pPr>
            <a:r>
              <a:rPr lang="el-GR" altLang="en-US" sz="2400"/>
              <a:t>«Λογικές» τιμές για τους καταναλωτές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Τίτλος">
            <a:extLst>
              <a:ext uri="{FF2B5EF4-FFF2-40B4-BE49-F238E27FC236}">
                <a16:creationId xmlns:a16="http://schemas.microsoft.com/office/drawing/2014/main" id="{372D2AFF-5B4B-484E-A997-65C48081769C}"/>
              </a:ext>
            </a:extLst>
          </p:cNvPr>
          <p:cNvSpPr>
            <a:spLocks noGrp="1"/>
          </p:cNvSpPr>
          <p:nvPr>
            <p:ph type="title"/>
          </p:nvPr>
        </p:nvSpPr>
        <p:spPr/>
        <p:txBody>
          <a:bodyPr/>
          <a:lstStyle/>
          <a:p>
            <a:r>
              <a:rPr lang="el-GR" altLang="en-US"/>
              <a:t>Ενιαία Κ.Ο.Α.</a:t>
            </a:r>
          </a:p>
        </p:txBody>
      </p:sp>
      <p:sp>
        <p:nvSpPr>
          <p:cNvPr id="3" name="2 - Θέση περιεχομένου">
            <a:extLst>
              <a:ext uri="{FF2B5EF4-FFF2-40B4-BE49-F238E27FC236}">
                <a16:creationId xmlns:a16="http://schemas.microsoft.com/office/drawing/2014/main" id="{19EAACA7-542C-4139-B07E-E5CB76874E72}"/>
              </a:ext>
            </a:extLst>
          </p:cNvPr>
          <p:cNvSpPr>
            <a:spLocks noGrp="1"/>
          </p:cNvSpPr>
          <p:nvPr>
            <p:ph idx="1"/>
          </p:nvPr>
        </p:nvSpPr>
        <p:spPr/>
        <p:txBody>
          <a:bodyPr rtlCol="0">
            <a:normAutofit/>
          </a:bodyPr>
          <a:lstStyle/>
          <a:p>
            <a:pPr fontAlgn="auto">
              <a:spcAft>
                <a:spcPts val="0"/>
              </a:spcAft>
              <a:defRPr/>
            </a:pPr>
            <a:r>
              <a:rPr lang="el-GR" dirty="0"/>
              <a:t>Έως 2007: 21 διαφορετικές Κ.Ο.Α.</a:t>
            </a:r>
          </a:p>
          <a:p>
            <a:pPr fontAlgn="auto">
              <a:spcAft>
                <a:spcPts val="0"/>
              </a:spcAft>
              <a:defRPr/>
            </a:pPr>
            <a:r>
              <a:rPr lang="el-GR" dirty="0"/>
              <a:t>Εισαγωγή </a:t>
            </a:r>
            <a:r>
              <a:rPr lang="el-GR" i="1" dirty="0"/>
              <a:t>ενιαίας αποδεσμευμένης ενίσχυσης</a:t>
            </a:r>
          </a:p>
          <a:p>
            <a:pPr fontAlgn="auto">
              <a:spcAft>
                <a:spcPts val="0"/>
              </a:spcAft>
              <a:defRPr/>
            </a:pPr>
            <a:r>
              <a:rPr lang="el-GR" dirty="0"/>
              <a:t>Απλοποίηση, εξάλειψη γραφειοκρατίας</a:t>
            </a:r>
          </a:p>
          <a:p>
            <a:pPr fontAlgn="auto">
              <a:spcAft>
                <a:spcPts val="0"/>
              </a:spcAft>
              <a:defRPr/>
            </a:pPr>
            <a:r>
              <a:rPr lang="el-GR" dirty="0"/>
              <a:t>Αντικατάσταση επί μέρους ειδικών κανόνων με οριζόντιους, όπου ήταν δυνατό</a:t>
            </a:r>
          </a:p>
          <a:p>
            <a:pPr fontAlgn="auto">
              <a:spcAft>
                <a:spcPts val="0"/>
              </a:spcAft>
              <a:defRPr/>
            </a:pPr>
            <a:r>
              <a:rPr lang="el-GR" dirty="0"/>
              <a:t>Κανονισμός 1234/2007, άρχισε η εφαρμογή του 1/1/2008 και ολοκληρώθηκε 1/1/2009</a:t>
            </a:r>
          </a:p>
          <a:p>
            <a:pPr fontAlgn="auto">
              <a:spcAft>
                <a:spcPts val="0"/>
              </a:spcAft>
              <a:defRPr/>
            </a:pPr>
            <a:r>
              <a:rPr lang="el-GR" dirty="0"/>
              <a:t>Κάλυψη: σχεδόν όλα τα προϊόντα </a:t>
            </a:r>
            <a:r>
              <a:rPr lang="el-GR"/>
              <a:t>+ γαλακτοκομικά</a:t>
            </a:r>
          </a:p>
          <a:p>
            <a:pPr fontAlgn="auto">
              <a:spcAft>
                <a:spcPts val="0"/>
              </a:spcAft>
              <a:defRPr/>
            </a:pP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D1FC4-D9BF-46F1-AEAB-E4BA6F75E3E3}"/>
              </a:ext>
            </a:extLst>
          </p:cNvPr>
          <p:cNvSpPr>
            <a:spLocks noGrp="1"/>
          </p:cNvSpPr>
          <p:nvPr>
            <p:ph type="title"/>
          </p:nvPr>
        </p:nvSpPr>
        <p:spPr>
          <a:xfrm>
            <a:off x="948267" y="2480733"/>
            <a:ext cx="8596668" cy="1320800"/>
          </a:xfrm>
        </p:spPr>
        <p:txBody>
          <a:bodyPr>
            <a:normAutofit/>
          </a:bodyPr>
          <a:lstStyle/>
          <a:p>
            <a:pPr algn="ctr"/>
            <a:r>
              <a:rPr lang="el-GR" sz="6000" dirty="0"/>
              <a:t>Η νέα ΚΑΠ</a:t>
            </a:r>
            <a:endParaRPr lang="en-US" sz="6000" dirty="0"/>
          </a:p>
        </p:txBody>
      </p:sp>
    </p:spTree>
    <p:extLst>
      <p:ext uri="{BB962C8B-B14F-4D97-AF65-F5344CB8AC3E}">
        <p14:creationId xmlns:p14="http://schemas.microsoft.com/office/powerpoint/2010/main" val="914009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FB77687-7F47-45EB-B66E-68D838C12C52}"/>
              </a:ext>
            </a:extLst>
          </p:cNvPr>
          <p:cNvPicPr>
            <a:picLocks noChangeAspect="1"/>
          </p:cNvPicPr>
          <p:nvPr/>
        </p:nvPicPr>
        <p:blipFill>
          <a:blip r:embed="rId2"/>
          <a:stretch>
            <a:fillRect/>
          </a:stretch>
        </p:blipFill>
        <p:spPr>
          <a:xfrm>
            <a:off x="4252817" y="105833"/>
            <a:ext cx="4927012" cy="6646333"/>
          </a:xfrm>
          <a:prstGeom prst="rect">
            <a:avLst/>
          </a:prstGeom>
        </p:spPr>
      </p:pic>
      <p:sp>
        <p:nvSpPr>
          <p:cNvPr id="6" name="TextBox 5">
            <a:extLst>
              <a:ext uri="{FF2B5EF4-FFF2-40B4-BE49-F238E27FC236}">
                <a16:creationId xmlns:a16="http://schemas.microsoft.com/office/drawing/2014/main" id="{8C405CAD-3F40-4D9C-B68C-0C345B5218C5}"/>
              </a:ext>
            </a:extLst>
          </p:cNvPr>
          <p:cNvSpPr txBox="1"/>
          <p:nvPr/>
        </p:nvSpPr>
        <p:spPr>
          <a:xfrm>
            <a:off x="110066" y="2794000"/>
            <a:ext cx="4148667" cy="523220"/>
          </a:xfrm>
          <a:prstGeom prst="rect">
            <a:avLst/>
          </a:prstGeom>
          <a:noFill/>
        </p:spPr>
        <p:txBody>
          <a:bodyPr wrap="square" rtlCol="0">
            <a:spAutoFit/>
          </a:bodyPr>
          <a:lstStyle/>
          <a:p>
            <a:r>
              <a:rPr lang="el-GR" sz="2800" b="1" dirty="0"/>
              <a:t>Η αναθεώρηση της ΚΑΠ</a:t>
            </a:r>
            <a:endParaRPr lang="en-US" sz="2800" b="1" dirty="0"/>
          </a:p>
        </p:txBody>
      </p:sp>
    </p:spTree>
    <p:extLst>
      <p:ext uri="{BB962C8B-B14F-4D97-AF65-F5344CB8AC3E}">
        <p14:creationId xmlns:p14="http://schemas.microsoft.com/office/powerpoint/2010/main" val="3534328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8F414D-1BD0-43FE-9608-D5A1803E2F17}"/>
              </a:ext>
            </a:extLst>
          </p:cNvPr>
          <p:cNvPicPr>
            <a:picLocks noChangeAspect="1"/>
          </p:cNvPicPr>
          <p:nvPr/>
        </p:nvPicPr>
        <p:blipFill>
          <a:blip r:embed="rId2"/>
          <a:stretch>
            <a:fillRect/>
          </a:stretch>
        </p:blipFill>
        <p:spPr>
          <a:xfrm>
            <a:off x="6214533" y="1161918"/>
            <a:ext cx="5874561" cy="3949962"/>
          </a:xfrm>
          <a:prstGeom prst="rect">
            <a:avLst/>
          </a:prstGeom>
        </p:spPr>
      </p:pic>
      <p:sp>
        <p:nvSpPr>
          <p:cNvPr id="5" name="TextBox 4">
            <a:extLst>
              <a:ext uri="{FF2B5EF4-FFF2-40B4-BE49-F238E27FC236}">
                <a16:creationId xmlns:a16="http://schemas.microsoft.com/office/drawing/2014/main" id="{60B99660-F56D-42BF-AABD-9F1E564D89CB}"/>
              </a:ext>
            </a:extLst>
          </p:cNvPr>
          <p:cNvSpPr txBox="1"/>
          <p:nvPr/>
        </p:nvSpPr>
        <p:spPr>
          <a:xfrm>
            <a:off x="222249" y="1290240"/>
            <a:ext cx="6322483" cy="3970318"/>
          </a:xfrm>
          <a:prstGeom prst="rect">
            <a:avLst/>
          </a:prstGeom>
          <a:noFill/>
        </p:spPr>
        <p:txBody>
          <a:bodyPr wrap="square">
            <a:spAutoFit/>
          </a:bodyPr>
          <a:lstStyle/>
          <a:p>
            <a:r>
              <a:rPr lang="el-GR" dirty="0"/>
              <a:t>Οι στόχοι αυτοί είναι:</a:t>
            </a:r>
          </a:p>
          <a:p>
            <a:endParaRPr lang="el-GR" dirty="0"/>
          </a:p>
          <a:p>
            <a:pPr marL="342900" indent="-342900">
              <a:buFont typeface="+mj-lt"/>
              <a:buAutoNum type="arabicPeriod"/>
            </a:pPr>
            <a:r>
              <a:rPr lang="el-GR" dirty="0"/>
              <a:t>η εξασφάλιση δίκαιου εισοδήματος για τους γεωργούς·</a:t>
            </a:r>
          </a:p>
          <a:p>
            <a:pPr marL="342900" indent="-342900">
              <a:buFont typeface="+mj-lt"/>
              <a:buAutoNum type="arabicPeriod"/>
            </a:pPr>
            <a:r>
              <a:rPr lang="el-GR" dirty="0"/>
              <a:t>η αύξηση της ανταγωνιστικότητας·</a:t>
            </a:r>
          </a:p>
          <a:p>
            <a:pPr marL="342900" indent="-342900">
              <a:buFont typeface="+mj-lt"/>
              <a:buAutoNum type="arabicPeriod"/>
            </a:pPr>
            <a:r>
              <a:rPr lang="el-GR" dirty="0"/>
              <a:t>η βελτίωση της θέσης των γεωργών στην τροφική αλυσίδα·</a:t>
            </a:r>
          </a:p>
          <a:p>
            <a:pPr marL="342900" indent="-342900">
              <a:buFont typeface="+mj-lt"/>
              <a:buAutoNum type="arabicPeriod"/>
            </a:pPr>
            <a:r>
              <a:rPr lang="el-GR" dirty="0"/>
              <a:t>η δράση για την κλιματική αλλαγή·</a:t>
            </a:r>
          </a:p>
          <a:p>
            <a:pPr marL="342900" indent="-342900">
              <a:buFont typeface="+mj-lt"/>
              <a:buAutoNum type="arabicPeriod"/>
            </a:pPr>
            <a:r>
              <a:rPr lang="el-GR" dirty="0"/>
              <a:t>η προστασία του περιβάλλοντος·</a:t>
            </a:r>
          </a:p>
          <a:p>
            <a:pPr marL="342900" indent="-342900">
              <a:buFont typeface="+mj-lt"/>
              <a:buAutoNum type="arabicPeriod"/>
            </a:pPr>
            <a:r>
              <a:rPr lang="el-GR" dirty="0"/>
              <a:t>η διατήρηση των τοπίων και της βιοποικιλότητας·</a:t>
            </a:r>
          </a:p>
          <a:p>
            <a:pPr marL="342900" indent="-342900">
              <a:buFont typeface="+mj-lt"/>
              <a:buAutoNum type="arabicPeriod"/>
            </a:pPr>
            <a:r>
              <a:rPr lang="el-GR" dirty="0"/>
              <a:t>η ενθάρρυνση της ανανέωσης των γενεών·</a:t>
            </a:r>
          </a:p>
          <a:p>
            <a:pPr marL="342900" indent="-342900">
              <a:buFont typeface="+mj-lt"/>
              <a:buAutoNum type="arabicPeriod"/>
            </a:pPr>
            <a:r>
              <a:rPr lang="el-GR" dirty="0"/>
              <a:t>η τόνωση των αγροτικών περιοχών·</a:t>
            </a:r>
          </a:p>
          <a:p>
            <a:pPr marL="342900" indent="-342900">
              <a:buFont typeface="+mj-lt"/>
              <a:buAutoNum type="arabicPeriod"/>
            </a:pPr>
            <a:r>
              <a:rPr lang="el-GR" dirty="0"/>
              <a:t>η προστασία της υγείας και της ποιότητας των τροφίμων·</a:t>
            </a:r>
          </a:p>
          <a:p>
            <a:pPr marL="342900" indent="-342900">
              <a:buFont typeface="+mj-lt"/>
              <a:buAutoNum type="arabicPeriod"/>
            </a:pPr>
            <a:r>
              <a:rPr lang="el-GR" dirty="0"/>
              <a:t>η ενίσχυση των γνώσεων και της καινοτομίας.</a:t>
            </a:r>
            <a:endParaRPr lang="en-US" dirty="0"/>
          </a:p>
        </p:txBody>
      </p:sp>
    </p:spTree>
    <p:extLst>
      <p:ext uri="{BB962C8B-B14F-4D97-AF65-F5344CB8AC3E}">
        <p14:creationId xmlns:p14="http://schemas.microsoft.com/office/powerpoint/2010/main" val="2656610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79D1B97-2457-44E3-BCDB-64B92D1ABD98}"/>
              </a:ext>
            </a:extLst>
          </p:cNvPr>
          <p:cNvSpPr>
            <a:spLocks noChangeArrowheads="1"/>
          </p:cNvSpPr>
          <p:nvPr/>
        </p:nvSpPr>
        <p:spPr bwMode="auto">
          <a:xfrm>
            <a:off x="284192" y="970508"/>
            <a:ext cx="7064875"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1.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Στήριξη</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του</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β</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ιώσιμου</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γεωργικού</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εισοδήμ</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ατος</a:t>
            </a:r>
            <a:r>
              <a:rPr kumimoji="0" lang="en-US" altLang="en-US" sz="3600" b="0" i="0" u="none" strike="noStrike" cap="none" normalizeH="0" baseline="0" dirty="0">
                <a:ln>
                  <a:noFill/>
                </a:ln>
                <a:solidFill>
                  <a:schemeClr val="tx1"/>
                </a:solidFill>
                <a:effectLst/>
              </a:rPr>
              <a:t>  </a:t>
            </a:r>
            <a:endParaRPr kumimoji="0" lang="el-GR"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a:t>
            </a:r>
            <a:r>
              <a:rPr kumimoji="0" lang="en-US" altLang="en-US" sz="1800" b="0" i="1" u="none" strike="noStrike" cap="none" normalizeH="0" baseline="0" dirty="0" err="1">
                <a:ln>
                  <a:noFill/>
                </a:ln>
                <a:solidFill>
                  <a:srgbClr val="404040"/>
                </a:solidFill>
                <a:effectLst/>
                <a:latin typeface="Arial" panose="020B0604020202020204" pitchFamily="34" charset="0"/>
              </a:rPr>
              <a:t>Tο</a:t>
            </a:r>
            <a:r>
              <a:rPr kumimoji="0" lang="en-US" altLang="en-US" sz="1800" b="0" i="1" u="none" strike="noStrike" cap="none" normalizeH="0" baseline="0" dirty="0">
                <a:ln>
                  <a:noFill/>
                </a:ln>
                <a:solidFill>
                  <a:srgbClr val="404040"/>
                </a:solidFill>
                <a:effectLst/>
                <a:latin typeface="Arial" panose="020B0604020202020204" pitchFamily="34" charset="0"/>
              </a:rPr>
              <a:t> 2017 </a:t>
            </a:r>
            <a:r>
              <a:rPr kumimoji="0" lang="en-US" altLang="en-US" sz="1800" b="0" i="1" u="none" strike="noStrike" cap="none" normalizeH="0" baseline="0" dirty="0" err="1">
                <a:ln>
                  <a:noFill/>
                </a:ln>
                <a:solidFill>
                  <a:srgbClr val="404040"/>
                </a:solidFill>
                <a:effectLst/>
                <a:latin typeface="Arial" panose="020B0604020202020204" pitchFamily="34" charset="0"/>
              </a:rPr>
              <a:t>οι</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γεωργοί</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κέρδιζ</a:t>
            </a:r>
            <a:r>
              <a:rPr kumimoji="0" lang="en-US" altLang="en-US" sz="1800" b="0" i="1" u="none" strike="noStrike" cap="none" normalizeH="0" baseline="0" dirty="0">
                <a:ln>
                  <a:noFill/>
                </a:ln>
                <a:solidFill>
                  <a:srgbClr val="404040"/>
                </a:solidFill>
                <a:effectLst/>
                <a:latin typeface="Arial" panose="020B0604020202020204" pitchFamily="34" charset="0"/>
              </a:rPr>
              <a:t>αν κατά μέσο όρο μόλις λιγότερο από το ήμισυ της αμοιβής που θα είχαν σε άλλες θέσεις εργασίας, σε σύγκριση με το ένα τρίτο πριν από μία δεκαετία.»</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a:t>
            </a:r>
            <a:r>
              <a:rPr kumimoji="0" lang="en-US" altLang="en-US" sz="1800" b="1" i="0" u="none" strike="noStrike" cap="none" normalizeH="0" baseline="0" dirty="0" err="1">
                <a:ln>
                  <a:noFill/>
                </a:ln>
                <a:solidFill>
                  <a:srgbClr val="404040"/>
                </a:solidFill>
                <a:effectLst/>
                <a:latin typeface="Arial" panose="020B0604020202020204" pitchFamily="34" charset="0"/>
              </a:rPr>
              <a:t>στήριξη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του</a:t>
            </a:r>
            <a:r>
              <a:rPr kumimoji="0" lang="en-US" altLang="en-US" sz="1800" b="1" i="0" u="none" strike="noStrike" cap="none" normalizeH="0" baseline="0" dirty="0">
                <a:ln>
                  <a:noFill/>
                </a:ln>
                <a:solidFill>
                  <a:srgbClr val="404040"/>
                </a:solidFill>
                <a:effectLst/>
                <a:latin typeface="Arial" panose="020B0604020202020204" pitchFamily="34" charset="0"/>
              </a:rPr>
              <a:t> β</a:t>
            </a:r>
            <a:r>
              <a:rPr kumimoji="0" lang="en-US" altLang="en-US" sz="1800" b="1" i="0" u="none" strike="noStrike" cap="none" normalizeH="0" baseline="0" dirty="0" err="1">
                <a:ln>
                  <a:noFill/>
                </a:ln>
                <a:solidFill>
                  <a:srgbClr val="404040"/>
                </a:solidFill>
                <a:effectLst/>
                <a:latin typeface="Arial" panose="020B0604020202020204" pitchFamily="34" charset="0"/>
              </a:rPr>
              <a:t>ιώσιμου</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γεωργικού</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εισοδήμ</a:t>
            </a:r>
            <a:r>
              <a:rPr kumimoji="0" lang="en-US" altLang="en-US" sz="1800" b="1" i="0" u="none" strike="noStrike" cap="none" normalizeH="0" baseline="0" dirty="0">
                <a:ln>
                  <a:noFill/>
                </a:ln>
                <a:solidFill>
                  <a:srgbClr val="404040"/>
                </a:solidFill>
                <a:effectLst/>
                <a:latin typeface="Arial" panose="020B0604020202020204" pitchFamily="34" charset="0"/>
              </a:rPr>
              <a:t>ατος και της ανθεκτικότητας του γεωργικού τομέα σε ολόκληρη την ΕΕ, για την ενίσχυση της μακροπρόθεσμης επισιτιστικής ασφάλειας και της γεωργικής ποικιλότητας, καθώς και για τη διασφάλιση της οικονομικής βιωσιμότητας της γεωργικής παραγωγής.</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050" name="Picture 2" descr="CAP objective 1">
            <a:extLst>
              <a:ext uri="{FF2B5EF4-FFF2-40B4-BE49-F238E27FC236}">
                <a16:creationId xmlns:a16="http://schemas.microsoft.com/office/drawing/2014/main" id="{83CA0593-167C-4700-952A-2854B4C33F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4150" y="1477433"/>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463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E20BF3-974E-45AC-AF02-7EBD14A0E513}"/>
              </a:ext>
            </a:extLst>
          </p:cNvPr>
          <p:cNvSpPr>
            <a:spLocks noChangeArrowheads="1"/>
          </p:cNvSpPr>
          <p:nvPr/>
        </p:nvSpPr>
        <p:spPr bwMode="auto">
          <a:xfrm>
            <a:off x="473316" y="1263751"/>
            <a:ext cx="7476883"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2.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Αύξηση</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της</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α</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ντ</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αγωνιστικότητας</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a:t>
            </a:r>
            <a:r>
              <a:rPr kumimoji="0" lang="en-US" altLang="en-US" sz="1800" b="0" i="1" u="none" strike="noStrike" cap="none" normalizeH="0" baseline="0" dirty="0" err="1">
                <a:ln>
                  <a:noFill/>
                </a:ln>
                <a:solidFill>
                  <a:srgbClr val="404040"/>
                </a:solidFill>
                <a:effectLst/>
                <a:latin typeface="Arial" panose="020B0604020202020204" pitchFamily="34" charset="0"/>
              </a:rPr>
              <a:t>Οι</a:t>
            </a:r>
            <a:r>
              <a:rPr kumimoji="0" lang="en-US" altLang="en-US" sz="1800" b="0" i="1" u="none" strike="noStrike" cap="none" normalizeH="0" baseline="0" dirty="0">
                <a:ln>
                  <a:noFill/>
                </a:ln>
                <a:solidFill>
                  <a:srgbClr val="404040"/>
                </a:solidFill>
                <a:effectLst/>
                <a:latin typeface="Arial" panose="020B0604020202020204" pitchFamily="34" charset="0"/>
              </a:rPr>
              <a:t> π</a:t>
            </a:r>
            <a:r>
              <a:rPr kumimoji="0" lang="en-US" altLang="en-US" sz="1800" b="0" i="1" u="none" strike="noStrike" cap="none" normalizeH="0" baseline="0" dirty="0" err="1">
                <a:ln>
                  <a:noFill/>
                </a:ln>
                <a:solidFill>
                  <a:srgbClr val="404040"/>
                </a:solidFill>
                <a:effectLst/>
                <a:latin typeface="Arial" panose="020B0604020202020204" pitchFamily="34" charset="0"/>
              </a:rPr>
              <a:t>ιέσεις</a:t>
            </a:r>
            <a:r>
              <a:rPr kumimoji="0" lang="en-US" altLang="en-US" sz="1800" b="0" i="1" u="none" strike="noStrike" cap="none" normalizeH="0" baseline="0" dirty="0">
                <a:ln>
                  <a:noFill/>
                </a:ln>
                <a:solidFill>
                  <a:srgbClr val="404040"/>
                </a:solidFill>
                <a:effectLst/>
                <a:latin typeface="Arial" panose="020B0604020202020204" pitchFamily="34" charset="0"/>
              </a:rPr>
              <a:t> π</a:t>
            </a:r>
            <a:r>
              <a:rPr kumimoji="0" lang="en-US" altLang="en-US" sz="1800" b="0" i="1" u="none" strike="noStrike" cap="none" normalizeH="0" baseline="0" dirty="0" err="1">
                <a:ln>
                  <a:noFill/>
                </a:ln>
                <a:solidFill>
                  <a:srgbClr val="404040"/>
                </a:solidFill>
                <a:effectLst/>
                <a:latin typeface="Arial" panose="020B0604020202020204" pitchFamily="34" charset="0"/>
              </a:rPr>
              <a:t>ου</a:t>
            </a:r>
            <a:r>
              <a:rPr kumimoji="0" lang="en-US" altLang="en-US" sz="1800" b="0" i="1" u="none" strike="noStrike" cap="none" normalizeH="0" baseline="0" dirty="0">
                <a:ln>
                  <a:noFill/>
                </a:ln>
                <a:solidFill>
                  <a:srgbClr val="404040"/>
                </a:solidFill>
                <a:effectLst/>
                <a:latin typeface="Arial" panose="020B0604020202020204" pitchFamily="34" charset="0"/>
              </a:rPr>
              <a:t> α</a:t>
            </a:r>
            <a:r>
              <a:rPr kumimoji="0" lang="en-US" altLang="en-US" sz="1800" b="0" i="1" u="none" strike="noStrike" cap="none" normalizeH="0" baseline="0" dirty="0" err="1">
                <a:ln>
                  <a:noFill/>
                </a:ln>
                <a:solidFill>
                  <a:srgbClr val="404040"/>
                </a:solidFill>
                <a:effectLst/>
                <a:latin typeface="Arial" panose="020B0604020202020204" pitchFamily="34" charset="0"/>
              </a:rPr>
              <a:t>σκούντ</a:t>
            </a:r>
            <a:r>
              <a:rPr kumimoji="0" lang="en-US" altLang="en-US" sz="1800" b="0" i="1" u="none" strike="noStrike" cap="none" normalizeH="0" baseline="0" dirty="0">
                <a:ln>
                  <a:noFill/>
                </a:ln>
                <a:solidFill>
                  <a:srgbClr val="404040"/>
                </a:solidFill>
                <a:effectLst/>
                <a:latin typeface="Arial" panose="020B0604020202020204" pitchFamily="34" charset="0"/>
              </a:rPr>
              <a:t>αι στη βάση των γεωργικών πόρων της ΕΕ έχουν αυξηθεί λόγω της αύξησης της ζήτησης τροφίμων και της βιομηχανικής ζήτησης, η οποία οφείλεται στις δημογραφικές μεταβολές και τις μεταβολές του διαθέσιμου εισοδήματος.»</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a:t>
            </a:r>
            <a:r>
              <a:rPr kumimoji="0" lang="en-US" altLang="en-US" sz="1800" b="1" i="0" u="none" strike="noStrike" cap="none" normalizeH="0" baseline="0" dirty="0" err="1">
                <a:ln>
                  <a:noFill/>
                </a:ln>
                <a:solidFill>
                  <a:srgbClr val="404040"/>
                </a:solidFill>
                <a:effectLst/>
                <a:latin typeface="Arial" panose="020B0604020202020204" pitchFamily="34" charset="0"/>
              </a:rPr>
              <a:t>ενίσχυση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του</a:t>
            </a:r>
            <a:r>
              <a:rPr kumimoji="0" lang="en-US" altLang="en-US" sz="1800" b="1" i="0" u="none" strike="noStrike" cap="none" normalizeH="0" baseline="0" dirty="0">
                <a:ln>
                  <a:noFill/>
                </a:ln>
                <a:solidFill>
                  <a:srgbClr val="404040"/>
                </a:solidFill>
                <a:effectLst/>
                <a:latin typeface="Arial" panose="020B0604020202020204" pitchFamily="34" charset="0"/>
              </a:rPr>
              <a:t> π</a:t>
            </a:r>
            <a:r>
              <a:rPr kumimoji="0" lang="en-US" altLang="en-US" sz="1800" b="1" i="0" u="none" strike="noStrike" cap="none" normalizeH="0" baseline="0" dirty="0" err="1">
                <a:ln>
                  <a:noFill/>
                </a:ln>
                <a:solidFill>
                  <a:srgbClr val="404040"/>
                </a:solidFill>
                <a:effectLst/>
                <a:latin typeface="Arial" panose="020B0604020202020204" pitchFamily="34" charset="0"/>
              </a:rPr>
              <a:t>ροσ</a:t>
            </a:r>
            <a:r>
              <a:rPr kumimoji="0" lang="en-US" altLang="en-US" sz="1800" b="1" i="0" u="none" strike="noStrike" cap="none" normalizeH="0" baseline="0" dirty="0">
                <a:ln>
                  <a:noFill/>
                </a:ln>
                <a:solidFill>
                  <a:srgbClr val="404040"/>
                </a:solidFill>
                <a:effectLst/>
                <a:latin typeface="Arial" panose="020B0604020202020204" pitchFamily="34" charset="0"/>
              </a:rPr>
              <a:t>ανατολισμού στην αγορά και αύξηση της ανταγωνιστικότητας των γεωργικών εκμεταλλεύσεων τόσο βραχυπρόθεσμα όσο και μακροπρόθεσμα, συμπεριλαμβανομένης της μεγαλύτερης εστίασης στην έρευνα, την τεχνολογία και την ψηφιοποίηση.</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404040"/>
                </a:solidFill>
                <a:effectLst/>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2770" name="Picture 2" descr="CAP key objective 2">
            <a:extLst>
              <a:ext uri="{FF2B5EF4-FFF2-40B4-BE49-F238E27FC236}">
                <a16:creationId xmlns:a16="http://schemas.microsoft.com/office/drawing/2014/main" id="{C13B534D-CA2A-44AF-B7A9-61AFC627B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4266" y="2133601"/>
            <a:ext cx="3404417" cy="3357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745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E5A0A3-7F29-46E6-A5E9-8E8964E1C877}"/>
              </a:ext>
            </a:extLst>
          </p:cNvPr>
          <p:cNvSpPr>
            <a:spLocks noChangeArrowheads="1"/>
          </p:cNvSpPr>
          <p:nvPr/>
        </p:nvSpPr>
        <p:spPr bwMode="auto">
          <a:xfrm>
            <a:off x="512058" y="1846679"/>
            <a:ext cx="68200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3.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Βελτίωση</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της</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θέσης</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των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γεωργών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στην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α</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ξι</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ακή αλυσίδα</a:t>
            </a:r>
            <a:endParaRPr kumimoji="0" lang="en-US" altLang="en-US" sz="3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«Η </a:t>
            </a:r>
            <a:r>
              <a:rPr kumimoji="0" lang="en-US" altLang="en-US" sz="1800" b="0" i="1" u="none" strike="noStrike" cap="none" normalizeH="0" baseline="0" dirty="0" err="1">
                <a:ln>
                  <a:noFill/>
                </a:ln>
                <a:solidFill>
                  <a:srgbClr val="404040"/>
                </a:solidFill>
                <a:effectLst/>
                <a:latin typeface="Arial" panose="020B0604020202020204" pitchFamily="34" charset="0"/>
              </a:rPr>
              <a:t>γεωργί</a:t>
            </a:r>
            <a:r>
              <a:rPr kumimoji="0" lang="en-US" altLang="en-US" sz="1800" b="0" i="1" u="none" strike="noStrike" cap="none" normalizeH="0" baseline="0" dirty="0">
                <a:ln>
                  <a:noFill/>
                </a:ln>
                <a:solidFill>
                  <a:srgbClr val="404040"/>
                </a:solidFill>
                <a:effectLst/>
                <a:latin typeface="Arial" panose="020B0604020202020204" pitchFamily="34" charset="0"/>
              </a:rPr>
              <a:t>α χαρακτηρίζεται από στάσιμο και χαμηλό μερίδιο προστιθέμενης αξίας στην αξιακή αλυσίδα, λόγω του υψηλού κόστους των εισροών, της διακύμανσης της παραγωγής και της ενσωμάτωσης νέων υπηρεσιών.»</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β</a:t>
            </a:r>
            <a:r>
              <a:rPr kumimoji="0" lang="en-US" altLang="en-US" sz="1800" b="1" i="0" u="none" strike="noStrike" cap="none" normalizeH="0" baseline="0" dirty="0" err="1">
                <a:ln>
                  <a:noFill/>
                </a:ln>
                <a:solidFill>
                  <a:srgbClr val="404040"/>
                </a:solidFill>
                <a:effectLst/>
                <a:latin typeface="Arial" panose="020B0604020202020204" pitchFamily="34" charset="0"/>
              </a:rPr>
              <a:t>ελτίωση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θέσης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των</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γεωργών</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στην</a:t>
            </a:r>
            <a:r>
              <a:rPr kumimoji="0" lang="en-US" altLang="en-US" sz="1800" b="1" i="0" u="none" strike="noStrike" cap="none" normalizeH="0" baseline="0" dirty="0">
                <a:ln>
                  <a:noFill/>
                </a:ln>
                <a:solidFill>
                  <a:srgbClr val="404040"/>
                </a:solidFill>
                <a:effectLst/>
                <a:latin typeface="Arial" panose="020B0604020202020204" pitchFamily="34" charset="0"/>
              </a:rPr>
              <a:t> α</a:t>
            </a:r>
            <a:r>
              <a:rPr kumimoji="0" lang="en-US" altLang="en-US" sz="1800" b="1" i="0" u="none" strike="noStrike" cap="none" normalizeH="0" baseline="0" dirty="0" err="1">
                <a:ln>
                  <a:noFill/>
                </a:ln>
                <a:solidFill>
                  <a:srgbClr val="404040"/>
                </a:solidFill>
                <a:effectLst/>
                <a:latin typeface="Arial" panose="020B0604020202020204" pitchFamily="34" charset="0"/>
              </a:rPr>
              <a:t>ξι</a:t>
            </a:r>
            <a:r>
              <a:rPr kumimoji="0" lang="en-US" altLang="en-US" sz="1800" b="1" i="0" u="none" strike="noStrike" cap="none" normalizeH="0" baseline="0" dirty="0">
                <a:ln>
                  <a:noFill/>
                </a:ln>
                <a:solidFill>
                  <a:srgbClr val="404040"/>
                </a:solidFill>
                <a:effectLst/>
                <a:latin typeface="Arial" panose="020B0604020202020204" pitchFamily="34" charset="0"/>
              </a:rPr>
              <a:t>ακή αλυσίδα.</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3794" name="Picture 2" descr="CAP key objective 3">
            <a:extLst>
              <a:ext uri="{FF2B5EF4-FFF2-40B4-BE49-F238E27FC236}">
                <a16:creationId xmlns:a16="http://schemas.microsoft.com/office/drawing/2014/main" id="{53417BF9-9267-4EA1-88D8-C09F3B81C4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1058" y="1860031"/>
            <a:ext cx="280489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169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9B2895-018D-4034-97D8-10B015739298}"/>
              </a:ext>
            </a:extLst>
          </p:cNvPr>
          <p:cNvSpPr>
            <a:spLocks noChangeArrowheads="1"/>
          </p:cNvSpPr>
          <p:nvPr/>
        </p:nvSpPr>
        <p:spPr bwMode="auto">
          <a:xfrm>
            <a:off x="468714" y="1357311"/>
            <a:ext cx="7724310"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4.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Συμ</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βολή στην άμβλυνση των επιπτώσεων της κλιματικής αλλαγής</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«Η </a:t>
            </a:r>
            <a:r>
              <a:rPr kumimoji="0" lang="en-US" altLang="en-US" sz="1800" b="0" i="1" u="none" strike="noStrike" cap="none" normalizeH="0" baseline="0" dirty="0" err="1">
                <a:ln>
                  <a:noFill/>
                </a:ln>
                <a:solidFill>
                  <a:srgbClr val="404040"/>
                </a:solidFill>
                <a:effectLst/>
                <a:latin typeface="Arial" panose="020B0604020202020204" pitchFamily="34" charset="0"/>
              </a:rPr>
              <a:t>γεωργί</a:t>
            </a:r>
            <a:r>
              <a:rPr kumimoji="0" lang="en-US" altLang="en-US" sz="1800" b="0" i="1" u="none" strike="noStrike" cap="none" normalizeH="0" baseline="0" dirty="0">
                <a:ln>
                  <a:noFill/>
                </a:ln>
                <a:solidFill>
                  <a:srgbClr val="404040"/>
                </a:solidFill>
                <a:effectLst/>
                <a:latin typeface="Arial" panose="020B0604020202020204" pitchFamily="34" charset="0"/>
              </a:rPr>
              <a:t>α της ΕΕ καλείται να διαδραματίσει βασικό ρόλο στη συμβολή της εκπλήρωσης των δεσμεύσεων της συμφωνίας του Παρισιού και των στρατηγικών της ΕΕ για τη βιωσιμότητα και τη βιοοικονομία, ενισχύοντας τις φιλοδοξίες της όσον αφορά τις εκπομπές αερίων του θερμοκηπίου.»</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a:t>
            </a:r>
            <a:r>
              <a:rPr kumimoji="0" lang="en-US" altLang="en-US" sz="1800" b="1" i="0" u="none" strike="noStrike" cap="none" normalizeH="0" baseline="0" dirty="0" err="1">
                <a:ln>
                  <a:noFill/>
                </a:ln>
                <a:solidFill>
                  <a:srgbClr val="404040"/>
                </a:solidFill>
                <a:effectLst/>
                <a:latin typeface="Arial" panose="020B0604020202020204" pitchFamily="34" charset="0"/>
              </a:rPr>
              <a:t>συμ</a:t>
            </a:r>
            <a:r>
              <a:rPr kumimoji="0" lang="en-US" altLang="en-US" sz="1800" b="1" i="0" u="none" strike="noStrike" cap="none" normalizeH="0" baseline="0" dirty="0">
                <a:ln>
                  <a:noFill/>
                </a:ln>
                <a:solidFill>
                  <a:srgbClr val="404040"/>
                </a:solidFill>
                <a:effectLst/>
                <a:latin typeface="Arial" panose="020B0604020202020204" pitchFamily="34" charset="0"/>
              </a:rPr>
              <a:t>βολή στον μετριασμό της κλιματικής αλλαγής και στην προσαρμογή σ' αυτήν, μεταξύ άλλων μέσω της μείωσης των εκπομπών αερίων του θερμοκηπίου και της ενίσχυσης της δέσμευσης του διοξειδίου του άνθρακα, καθώς και η προώθηση της βιώσιμης ενέργειας.</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4818" name="Picture 2" descr="CAP key obective 4">
            <a:extLst>
              <a:ext uri="{FF2B5EF4-FFF2-40B4-BE49-F238E27FC236}">
                <a16:creationId xmlns:a16="http://schemas.microsoft.com/office/drawing/2014/main" id="{1A72A0B4-853D-4A48-8C20-98D569C0D3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6582" y="1563624"/>
            <a:ext cx="3346704" cy="334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141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E3478C-A74F-4280-87B4-9CB78A91CDDD}"/>
              </a:ext>
            </a:extLst>
          </p:cNvPr>
          <p:cNvSpPr>
            <a:spLocks noChangeArrowheads="1"/>
          </p:cNvSpPr>
          <p:nvPr/>
        </p:nvSpPr>
        <p:spPr bwMode="auto">
          <a:xfrm>
            <a:off x="207264" y="1357536"/>
            <a:ext cx="759256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5. </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Απ</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οτελεσμ</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ατική διαχείριση των φυσικών πόρων</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«Τα </a:t>
            </a:r>
            <a:r>
              <a:rPr kumimoji="0" lang="en-US" altLang="en-US" sz="1800" b="0" i="1" u="none" strike="noStrike" cap="none" normalizeH="0" baseline="0" dirty="0" err="1">
                <a:ln>
                  <a:noFill/>
                </a:ln>
                <a:solidFill>
                  <a:srgbClr val="404040"/>
                </a:solidFill>
                <a:effectLst/>
                <a:latin typeface="Arial" panose="020B0604020202020204" pitchFamily="34" charset="0"/>
              </a:rPr>
              <a:t>γεωργικά</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εδάφη</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στην</a:t>
            </a:r>
            <a:r>
              <a:rPr kumimoji="0" lang="en-US" altLang="en-US" sz="1800" b="0" i="1" u="none" strike="noStrike" cap="none" normalizeH="0" baseline="0" dirty="0">
                <a:ln>
                  <a:noFill/>
                </a:ln>
                <a:solidFill>
                  <a:srgbClr val="404040"/>
                </a:solidFill>
                <a:effectLst/>
                <a:latin typeface="Arial" panose="020B0604020202020204" pitchFamily="34" charset="0"/>
              </a:rPr>
              <a:t> ΕΕ π</a:t>
            </a:r>
            <a:r>
              <a:rPr kumimoji="0" lang="en-US" altLang="en-US" sz="1800" b="0" i="1" u="none" strike="noStrike" cap="none" normalizeH="0" baseline="0" dirty="0" err="1">
                <a:ln>
                  <a:noFill/>
                </a:ln>
                <a:solidFill>
                  <a:srgbClr val="404040"/>
                </a:solidFill>
                <a:effectLst/>
                <a:latin typeface="Arial" panose="020B0604020202020204" pitchFamily="34" charset="0"/>
              </a:rPr>
              <a:t>εριέχουν</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το</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ισοδύν</a:t>
            </a:r>
            <a:r>
              <a:rPr kumimoji="0" lang="en-US" altLang="en-US" sz="1800" b="0" i="1" u="none" strike="noStrike" cap="none" normalizeH="0" baseline="0" dirty="0">
                <a:ln>
                  <a:noFill/>
                </a:ln>
                <a:solidFill>
                  <a:srgbClr val="404040"/>
                </a:solidFill>
                <a:effectLst/>
                <a:latin typeface="Arial" panose="020B0604020202020204" pitchFamily="34" charset="0"/>
              </a:rPr>
              <a:t>αμο 51 δισεκατομμυρίων τόνων CO2, που είναι σημαντικά μεγαλύτερη ποσότητα από ό,τι τα αέρια του θερμοκηπίου που εκπέμπουν ετησίως τα κράτη μέλη της ΕΕ.»</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π</a:t>
            </a:r>
            <a:r>
              <a:rPr kumimoji="0" lang="en-US" altLang="en-US" sz="1800" b="1" i="0" u="none" strike="noStrike" cap="none" normalizeH="0" baseline="0" dirty="0" err="1">
                <a:ln>
                  <a:noFill/>
                </a:ln>
                <a:solidFill>
                  <a:srgbClr val="404040"/>
                </a:solidFill>
                <a:effectLst/>
                <a:latin typeface="Arial" panose="020B0604020202020204" pitchFamily="34" charset="0"/>
              </a:rPr>
              <a:t>ροώθηση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β</a:t>
            </a:r>
            <a:r>
              <a:rPr kumimoji="0" lang="en-US" altLang="en-US" sz="1800" b="1" i="0" u="none" strike="noStrike" cap="none" normalizeH="0" baseline="0" dirty="0" err="1">
                <a:ln>
                  <a:noFill/>
                </a:ln>
                <a:solidFill>
                  <a:srgbClr val="404040"/>
                </a:solidFill>
                <a:effectLst/>
                <a:latin typeface="Arial" panose="020B0604020202020204" pitchFamily="34" charset="0"/>
              </a:rPr>
              <a:t>ιώσιμης</a:t>
            </a:r>
            <a:r>
              <a:rPr kumimoji="0" lang="en-US" altLang="en-US" sz="1800" b="1" i="0" u="none" strike="noStrike" cap="none" normalizeH="0" baseline="0" dirty="0">
                <a:ln>
                  <a:noFill/>
                </a:ln>
                <a:solidFill>
                  <a:srgbClr val="404040"/>
                </a:solidFill>
                <a:effectLst/>
                <a:latin typeface="Arial" panose="020B0604020202020204" pitchFamily="34" charset="0"/>
              </a:rPr>
              <a:t> α</a:t>
            </a:r>
            <a:r>
              <a:rPr kumimoji="0" lang="en-US" altLang="en-US" sz="1800" b="1" i="0" u="none" strike="noStrike" cap="none" normalizeH="0" baseline="0" dirty="0" err="1">
                <a:ln>
                  <a:noFill/>
                </a:ln>
                <a:solidFill>
                  <a:srgbClr val="404040"/>
                </a:solidFill>
                <a:effectLst/>
                <a:latin typeface="Arial" panose="020B0604020202020204" pitchFamily="34" charset="0"/>
              </a:rPr>
              <a:t>νά</a:t>
            </a:r>
            <a:r>
              <a:rPr kumimoji="0" lang="en-US" altLang="en-US" sz="1800" b="1" i="0" u="none" strike="noStrike" cap="none" normalizeH="0" baseline="0" dirty="0">
                <a:ln>
                  <a:noFill/>
                </a:ln>
                <a:solidFill>
                  <a:srgbClr val="404040"/>
                </a:solidFill>
                <a:effectLst/>
                <a:latin typeface="Arial" panose="020B0604020202020204" pitchFamily="34" charset="0"/>
              </a:rPr>
              <a:t>πτυξης και της αποτελεσματικής διαχείρισης των φυσικών πόρων, όπως το νερό, το έδαφος και ο αέρας, μεταξύ άλλων με τη μείωση της χημικής εξάρτησης.</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5842" name="Picture 2" descr="CAP key objective 5">
            <a:extLst>
              <a:ext uri="{FF2B5EF4-FFF2-40B4-BE49-F238E27FC236}">
                <a16:creationId xmlns:a16="http://schemas.microsoft.com/office/drawing/2014/main" id="{48C78F5F-FDA2-4A1C-8FB5-86468473FF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7842" y="1385316"/>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058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EB38BA-C083-4280-A311-7AC902F4581B}"/>
              </a:ext>
            </a:extLst>
          </p:cNvPr>
          <p:cNvSpPr>
            <a:spLocks noChangeArrowheads="1"/>
          </p:cNvSpPr>
          <p:nvPr/>
        </p:nvSpPr>
        <p:spPr bwMode="auto">
          <a:xfrm>
            <a:off x="585217" y="1507100"/>
            <a:ext cx="666597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6.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Ανάσχεση</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και α</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ντιστροφή</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της</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απ</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ώλει</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ας της βιοποικιλότητας</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«Όπ</a:t>
            </a:r>
            <a:r>
              <a:rPr kumimoji="0" lang="en-US" altLang="en-US" sz="1800" b="0" i="1" u="none" strike="noStrike" cap="none" normalizeH="0" baseline="0" dirty="0" err="1">
                <a:ln>
                  <a:noFill/>
                </a:ln>
                <a:solidFill>
                  <a:srgbClr val="404040"/>
                </a:solidFill>
                <a:effectLst/>
                <a:latin typeface="Arial" panose="020B0604020202020204" pitchFamily="34" charset="0"/>
              </a:rPr>
              <a:t>ως</a:t>
            </a:r>
            <a:r>
              <a:rPr kumimoji="0" lang="en-US" altLang="en-US" sz="1800" b="0" i="1" u="none" strike="noStrike" cap="none" normalizeH="0" baseline="0" dirty="0">
                <a:ln>
                  <a:noFill/>
                </a:ln>
                <a:solidFill>
                  <a:srgbClr val="404040"/>
                </a:solidFill>
                <a:effectLst/>
                <a:latin typeface="Arial" panose="020B0604020202020204" pitchFamily="34" charset="0"/>
              </a:rPr>
              <a:t> η </a:t>
            </a:r>
            <a:r>
              <a:rPr kumimoji="0" lang="en-US" altLang="en-US" sz="1800" b="0" i="1" u="none" strike="noStrike" cap="none" normalizeH="0" baseline="0" dirty="0" err="1">
                <a:ln>
                  <a:noFill/>
                </a:ln>
                <a:solidFill>
                  <a:srgbClr val="404040"/>
                </a:solidFill>
                <a:effectLst/>
                <a:latin typeface="Arial" panose="020B0604020202020204" pitchFamily="34" charset="0"/>
              </a:rPr>
              <a:t>ίδι</a:t>
            </a:r>
            <a:r>
              <a:rPr kumimoji="0" lang="en-US" altLang="en-US" sz="1800" b="0" i="1" u="none" strike="noStrike" cap="none" normalizeH="0" baseline="0" dirty="0">
                <a:ln>
                  <a:noFill/>
                </a:ln>
                <a:solidFill>
                  <a:srgbClr val="404040"/>
                </a:solidFill>
                <a:effectLst/>
                <a:latin typeface="Arial" panose="020B0604020202020204" pitchFamily="34" charset="0"/>
              </a:rPr>
              <a:t>α εξαρτάται σε μεγάλο βαθμό από διάφορα είδη βιοποικιλότητας, η γεωργική δραστηριότητα, με τη σειρά της, διαδραματίζει εξίσου σημαντικό ρόλο στη διατήρηση των οικοτόπων και των ειδών που εξαρτώνται από την γεωργία.»</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a:t>
            </a:r>
            <a:r>
              <a:rPr kumimoji="0" lang="en-US" altLang="en-US" sz="1800" b="1" i="0" u="none" strike="noStrike" cap="none" normalizeH="0" baseline="0" dirty="0" err="1">
                <a:ln>
                  <a:noFill/>
                </a:ln>
                <a:solidFill>
                  <a:srgbClr val="404040"/>
                </a:solidFill>
                <a:effectLst/>
                <a:latin typeface="Arial" panose="020B0604020202020204" pitchFamily="34" charset="0"/>
              </a:rPr>
              <a:t>συμ</a:t>
            </a:r>
            <a:r>
              <a:rPr kumimoji="0" lang="en-US" altLang="en-US" sz="1800" b="1" i="0" u="none" strike="noStrike" cap="none" normalizeH="0" baseline="0" dirty="0">
                <a:ln>
                  <a:noFill/>
                </a:ln>
                <a:solidFill>
                  <a:srgbClr val="404040"/>
                </a:solidFill>
                <a:effectLst/>
                <a:latin typeface="Arial" panose="020B0604020202020204" pitchFamily="34" charset="0"/>
              </a:rPr>
              <a:t>βολή στην ανάσχεση και αντιστροφή της απώλειας βιοποικιλότητας, η ενίσχυση των οικοσυστημικών υπηρεσιών και η διατήρηση των οικοτόπων και των τοπίων.</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6866" name="Picture 2" descr="CAP key objective 6">
            <a:extLst>
              <a:ext uri="{FF2B5EF4-FFF2-40B4-BE49-F238E27FC236}">
                <a16:creationId xmlns:a16="http://schemas.microsoft.com/office/drawing/2014/main" id="{600BE18C-78D5-4F8B-B1FD-AC7960A8C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3830" y="1536192"/>
            <a:ext cx="3458718" cy="3458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74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79D169B-C909-4023-814D-FCDBC0933128}"/>
              </a:ext>
            </a:extLst>
          </p:cNvPr>
          <p:cNvSpPr>
            <a:spLocks noGrp="1" noChangeArrowheads="1"/>
          </p:cNvSpPr>
          <p:nvPr>
            <p:ph type="title"/>
          </p:nvPr>
        </p:nvSpPr>
        <p:spPr/>
        <p:txBody>
          <a:bodyPr/>
          <a:lstStyle/>
          <a:p>
            <a:r>
              <a:rPr lang="el-GR" altLang="en-US"/>
              <a:t>Η κατάσταση του τομέα τότε</a:t>
            </a:r>
          </a:p>
        </p:txBody>
      </p:sp>
      <p:sp>
        <p:nvSpPr>
          <p:cNvPr id="6147" name="Rectangle 3">
            <a:extLst>
              <a:ext uri="{FF2B5EF4-FFF2-40B4-BE49-F238E27FC236}">
                <a16:creationId xmlns:a16="http://schemas.microsoft.com/office/drawing/2014/main" id="{1D733C4F-8589-4530-8B1E-AA2BD43F2859}"/>
              </a:ext>
            </a:extLst>
          </p:cNvPr>
          <p:cNvSpPr>
            <a:spLocks noGrp="1" noChangeArrowheads="1"/>
          </p:cNvSpPr>
          <p:nvPr>
            <p:ph idx="1"/>
          </p:nvPr>
        </p:nvSpPr>
        <p:spPr/>
        <p:txBody>
          <a:bodyPr>
            <a:normAutofit fontScale="92500"/>
          </a:bodyPr>
          <a:lstStyle/>
          <a:p>
            <a:pPr>
              <a:lnSpc>
                <a:spcPct val="80000"/>
              </a:lnSpc>
            </a:pPr>
            <a:r>
              <a:rPr lang="el-GR" altLang="en-US" sz="2800"/>
              <a:t>2/3 των εκμεταλλεύσεων είχαν μέγεθος μικρότερο των 10 εκταρίων</a:t>
            </a:r>
          </a:p>
          <a:p>
            <a:pPr>
              <a:lnSpc>
                <a:spcPct val="80000"/>
              </a:lnSpc>
            </a:pPr>
            <a:r>
              <a:rPr lang="el-GR" altLang="en-US" sz="2800"/>
              <a:t>Το κατά κεφαλή αγροτικό εισόδημα ήταν χαμηλότερο του εξωαγροτικού </a:t>
            </a:r>
          </a:p>
          <a:p>
            <a:pPr>
              <a:lnSpc>
                <a:spcPct val="80000"/>
              </a:lnSpc>
            </a:pPr>
            <a:r>
              <a:rPr lang="el-GR" altLang="en-US" sz="2800"/>
              <a:t>Προτεραιότητα η εξασφάλιση τροφίμων </a:t>
            </a:r>
          </a:p>
          <a:p>
            <a:pPr lvl="1">
              <a:lnSpc>
                <a:spcPct val="80000"/>
              </a:lnSpc>
            </a:pPr>
            <a:r>
              <a:rPr lang="el-GR" altLang="en-US" sz="2400"/>
              <a:t>Μεταπολεμική περίοδος</a:t>
            </a:r>
          </a:p>
          <a:p>
            <a:pPr lvl="1">
              <a:lnSpc>
                <a:spcPct val="80000"/>
              </a:lnSpc>
            </a:pPr>
            <a:r>
              <a:rPr lang="el-GR" altLang="en-US" sz="2400"/>
              <a:t>Εντάσεις λόγω «ψυχρού πολέμου» ανατολής δύσης, αν και:</a:t>
            </a:r>
          </a:p>
          <a:p>
            <a:pPr>
              <a:lnSpc>
                <a:spcPct val="80000"/>
              </a:lnSpc>
            </a:pPr>
            <a:r>
              <a:rPr lang="el-GR" altLang="en-US" sz="2800"/>
              <a:t>Ποσοστά αυτάρκειας ήδη υψηλά σε ορισμένα προϊόντα (ιδίως στην Ολλανδία: βούτυρο, τυρί αυγά κλπ)</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83982C-0D1F-4409-BDEB-86E2D020D976}"/>
              </a:ext>
            </a:extLst>
          </p:cNvPr>
          <p:cNvSpPr>
            <a:spLocks noChangeArrowheads="1"/>
          </p:cNvSpPr>
          <p:nvPr/>
        </p:nvSpPr>
        <p:spPr bwMode="auto">
          <a:xfrm>
            <a:off x="645940" y="1707683"/>
            <a:ext cx="6550388"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7.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Αν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ανέωση των γενεών</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a:t>
            </a:r>
            <a:r>
              <a:rPr kumimoji="0" lang="en-US" altLang="en-US" sz="1800" b="0" i="1" u="none" strike="noStrike" cap="none" normalizeH="0" baseline="0" dirty="0" err="1">
                <a:ln>
                  <a:noFill/>
                </a:ln>
                <a:solidFill>
                  <a:srgbClr val="404040"/>
                </a:solidFill>
                <a:effectLst/>
                <a:latin typeface="Arial" panose="020B0604020202020204" pitchFamily="34" charset="0"/>
              </a:rPr>
              <a:t>Έν</a:t>
            </a:r>
            <a:r>
              <a:rPr kumimoji="0" lang="en-US" altLang="en-US" sz="1800" b="0" i="1" u="none" strike="noStrike" cap="none" normalizeH="0" baseline="0" dirty="0">
                <a:ln>
                  <a:noFill/>
                </a:ln>
                <a:solidFill>
                  <a:srgbClr val="404040"/>
                </a:solidFill>
                <a:effectLst/>
                <a:latin typeface="Arial" panose="020B0604020202020204" pitchFamily="34" charset="0"/>
              </a:rPr>
              <a:t>ας δυναμικός γεωργικός τομέας χρειάζεται εξειδικευμένους και καινοτόμους νέους γεωργούς για να ανταποκριθούν στις απαιτήσεις της κοινωνίας, σε πτυχές που κυμαίνονται από την ποιοτική διατροφή έως τα περιβαλλοντικά δημόσια αγαθά.»</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π</a:t>
            </a:r>
            <a:r>
              <a:rPr kumimoji="0" lang="en-US" altLang="en-US" sz="1800" b="1" i="0" u="none" strike="noStrike" cap="none" normalizeH="0" baseline="0" dirty="0" err="1">
                <a:ln>
                  <a:noFill/>
                </a:ln>
                <a:solidFill>
                  <a:srgbClr val="404040"/>
                </a:solidFill>
                <a:effectLst/>
                <a:latin typeface="Arial" panose="020B0604020202020204" pitchFamily="34" charset="0"/>
              </a:rPr>
              <a:t>ροσέλκυση</a:t>
            </a:r>
            <a:r>
              <a:rPr kumimoji="0" lang="en-US" altLang="en-US" sz="1800" b="1" i="0" u="none" strike="noStrike" cap="none" normalizeH="0" baseline="0" dirty="0">
                <a:ln>
                  <a:noFill/>
                </a:ln>
                <a:solidFill>
                  <a:srgbClr val="404040"/>
                </a:solidFill>
                <a:effectLst/>
                <a:latin typeface="Arial" panose="020B0604020202020204" pitchFamily="34" charset="0"/>
              </a:rPr>
              <a:t> και </a:t>
            </a:r>
            <a:r>
              <a:rPr kumimoji="0" lang="en-US" altLang="en-US" sz="1800" b="1" i="0" u="none" strike="noStrike" cap="none" normalizeH="0" baseline="0" dirty="0" err="1">
                <a:ln>
                  <a:noFill/>
                </a:ln>
                <a:solidFill>
                  <a:srgbClr val="404040"/>
                </a:solidFill>
                <a:effectLst/>
                <a:latin typeface="Arial" panose="020B0604020202020204" pitchFamily="34" charset="0"/>
              </a:rPr>
              <a:t>δι</a:t>
            </a:r>
            <a:r>
              <a:rPr kumimoji="0" lang="en-US" altLang="en-US" sz="1800" b="1" i="0" u="none" strike="noStrike" cap="none" normalizeH="0" baseline="0" dirty="0">
                <a:ln>
                  <a:noFill/>
                </a:ln>
                <a:solidFill>
                  <a:srgbClr val="404040"/>
                </a:solidFill>
                <a:effectLst/>
                <a:latin typeface="Arial" panose="020B0604020202020204" pitchFamily="34" charset="0"/>
              </a:rPr>
              <a:t>ατήρηση γεωργών νεαρής ηλικίας και νέων γεωργών και η διευκόλυνση της βιώσιμης επιχειρηματικής ανάπτυξης στις αγροτικές περιοχές.</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7890" name="Picture 2" descr="CAP key objective 7">
            <a:extLst>
              <a:ext uri="{FF2B5EF4-FFF2-40B4-BE49-F238E27FC236}">
                <a16:creationId xmlns:a16="http://schemas.microsoft.com/office/drawing/2014/main" id="{A55F5466-2C5F-4A99-A775-03225AC4D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0174" y="176022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353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7DA334-397D-4CF3-8598-A08285B70F6D}"/>
              </a:ext>
            </a:extLst>
          </p:cNvPr>
          <p:cNvSpPr>
            <a:spLocks noChangeArrowheads="1"/>
          </p:cNvSpPr>
          <p:nvPr/>
        </p:nvSpPr>
        <p:spPr bwMode="auto">
          <a:xfrm>
            <a:off x="658368" y="828288"/>
            <a:ext cx="6336792"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l-GR" altLang="en-US" sz="3600" b="1" dirty="0">
                <a:solidFill>
                  <a:srgbClr val="404040"/>
                </a:solidFill>
                <a:cs typeface="Arial" panose="020B0604020202020204" pitchFamily="34" charset="0"/>
              </a:rPr>
              <a:t>8. </a:t>
            </a:r>
            <a:r>
              <a:rPr lang="en-US" altLang="en-US" sz="3600" b="1" dirty="0" err="1">
                <a:solidFill>
                  <a:srgbClr val="404040"/>
                </a:solidFill>
                <a:cs typeface="Arial" panose="020B0604020202020204" pitchFamily="34" charset="0"/>
              </a:rPr>
              <a:t>Θέσεις</a:t>
            </a:r>
            <a:r>
              <a:rPr lang="en-US" altLang="en-US" sz="3600" b="1" dirty="0">
                <a:solidFill>
                  <a:srgbClr val="404040"/>
                </a:solidFill>
                <a:cs typeface="Arial" panose="020B0604020202020204" pitchFamily="34" charset="0"/>
              </a:rPr>
              <a:t> </a:t>
            </a:r>
            <a:r>
              <a:rPr lang="en-US" altLang="en-US" sz="3600" b="1" dirty="0" err="1">
                <a:solidFill>
                  <a:srgbClr val="404040"/>
                </a:solidFill>
                <a:cs typeface="Arial" panose="020B0604020202020204" pitchFamily="34" charset="0"/>
              </a:rPr>
              <a:t>εργ</a:t>
            </a:r>
            <a:r>
              <a:rPr lang="en-US" altLang="en-US" sz="3600" b="1" dirty="0">
                <a:solidFill>
                  <a:srgbClr val="404040"/>
                </a:solidFill>
                <a:cs typeface="Arial" panose="020B0604020202020204" pitchFamily="34" charset="0"/>
              </a:rPr>
              <a:t>ασίας, ανάπτυξη και ισότητα στις αγροτικές περιοχές</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«Η ΚΓΠ </a:t>
            </a:r>
            <a:r>
              <a:rPr kumimoji="0" lang="en-US" altLang="en-US" sz="1800" b="0" i="1" u="none" strike="noStrike" cap="none" normalizeH="0" baseline="0" dirty="0" err="1">
                <a:ln>
                  <a:noFill/>
                </a:ln>
                <a:solidFill>
                  <a:srgbClr val="404040"/>
                </a:solidFill>
                <a:effectLst/>
                <a:latin typeface="Arial" panose="020B0604020202020204" pitchFamily="34" charset="0"/>
              </a:rPr>
              <a:t>δι</a:t>
            </a:r>
            <a:r>
              <a:rPr kumimoji="0" lang="en-US" altLang="en-US" sz="1800" b="0" i="1" u="none" strike="noStrike" cap="none" normalizeH="0" baseline="0" dirty="0">
                <a:ln>
                  <a:noFill/>
                </a:ln>
                <a:solidFill>
                  <a:srgbClr val="404040"/>
                </a:solidFill>
                <a:effectLst/>
                <a:latin typeface="Arial" panose="020B0604020202020204" pitchFamily="34" charset="0"/>
              </a:rPr>
              <a:t>αδραματίζει σημαντικό ρόλο στην άμβλυνση ορισμένων από τις πιέσεις της ανεργίας και της φτώχειας στις αγροτικές περιοχές. </a:t>
            </a:r>
            <a:r>
              <a:rPr kumimoji="0" lang="en-US" altLang="en-US" sz="1800" b="0" i="1" u="none" strike="noStrike" cap="none" normalizeH="0" baseline="0" dirty="0" err="1">
                <a:ln>
                  <a:noFill/>
                </a:ln>
                <a:solidFill>
                  <a:srgbClr val="404040"/>
                </a:solidFill>
                <a:effectLst/>
                <a:latin typeface="Arial" panose="020B0604020202020204" pitchFamily="34" charset="0"/>
              </a:rPr>
              <a:t>Πρόσφ</a:t>
            </a:r>
            <a:r>
              <a:rPr kumimoji="0" lang="en-US" altLang="en-US" sz="1800" b="0" i="1" u="none" strike="noStrike" cap="none" normalizeH="0" baseline="0" dirty="0">
                <a:ln>
                  <a:noFill/>
                </a:ln>
                <a:solidFill>
                  <a:srgbClr val="404040"/>
                </a:solidFill>
                <a:effectLst/>
                <a:latin typeface="Arial" panose="020B0604020202020204" pitchFamily="34" charset="0"/>
              </a:rPr>
              <a:t>ατη μελέτη της Παγκόσμιας Τράπεζας κατέδειξε τον θετικό ρόλο της ΚΓΠ στη μείωση της φτώχειας.»</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π</a:t>
            </a:r>
            <a:r>
              <a:rPr kumimoji="0" lang="en-US" altLang="en-US" sz="1800" b="1" i="0" u="none" strike="noStrike" cap="none" normalizeH="0" baseline="0" dirty="0" err="1">
                <a:ln>
                  <a:noFill/>
                </a:ln>
                <a:solidFill>
                  <a:srgbClr val="404040"/>
                </a:solidFill>
                <a:effectLst/>
                <a:latin typeface="Arial" panose="020B0604020202020204" pitchFamily="34" charset="0"/>
              </a:rPr>
              <a:t>ροώθηση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απα</a:t>
            </a:r>
            <a:r>
              <a:rPr kumimoji="0" lang="en-US" altLang="en-US" sz="1800" b="1" i="0" u="none" strike="noStrike" cap="none" normalizeH="0" baseline="0" dirty="0" err="1">
                <a:ln>
                  <a:noFill/>
                </a:ln>
                <a:solidFill>
                  <a:srgbClr val="404040"/>
                </a:solidFill>
                <a:effectLst/>
                <a:latin typeface="Arial" panose="020B0604020202020204" pitchFamily="34" charset="0"/>
              </a:rPr>
              <a:t>σχόλησης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α</a:t>
            </a:r>
            <a:r>
              <a:rPr kumimoji="0" lang="en-US" altLang="en-US" sz="1800" b="1" i="0" u="none" strike="noStrike" cap="none" normalizeH="0" baseline="0" dirty="0" err="1">
                <a:ln>
                  <a:noFill/>
                </a:ln>
                <a:solidFill>
                  <a:srgbClr val="404040"/>
                </a:solidFill>
                <a:effectLst/>
                <a:latin typeface="Arial" panose="020B0604020202020204" pitchFamily="34" charset="0"/>
              </a:rPr>
              <a:t>νά</a:t>
            </a:r>
            <a:r>
              <a:rPr kumimoji="0" lang="en-US" altLang="en-US" sz="1800" b="1" i="0" u="none" strike="noStrike" cap="none" normalizeH="0" baseline="0" dirty="0">
                <a:ln>
                  <a:noFill/>
                </a:ln>
                <a:solidFill>
                  <a:srgbClr val="404040"/>
                </a:solidFill>
                <a:effectLst/>
                <a:latin typeface="Arial" panose="020B0604020202020204" pitchFamily="34" charset="0"/>
              </a:rPr>
              <a:t>πτυξης, της ισότητας των φύλων, συμπεριλαμβανομένης της συμμετοχής των γυναικών στη γεωργία, της κοινωνικής ένταξης και της τοπικής ανάπτυξης στις αγροτικές περιοχές, καθώς και η συμπερίληψη της κυκλικής βιοοικονομίας και της βιώσιμης δασοκομίας.</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8914" name="Picture 2" descr="CAP key objective 8">
            <a:extLst>
              <a:ext uri="{FF2B5EF4-FFF2-40B4-BE49-F238E27FC236}">
                <a16:creationId xmlns:a16="http://schemas.microsoft.com/office/drawing/2014/main" id="{FB159AA5-8FD4-441B-A3F5-D59C316A1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2390" y="1677924"/>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949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21BD00-3B8A-45FD-B7EB-20CD5EBE6743}"/>
              </a:ext>
            </a:extLst>
          </p:cNvPr>
          <p:cNvSpPr>
            <a:spLocks noChangeArrowheads="1"/>
          </p:cNvSpPr>
          <p:nvPr/>
        </p:nvSpPr>
        <p:spPr bwMode="auto">
          <a:xfrm>
            <a:off x="459486" y="1166842"/>
            <a:ext cx="706831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9.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Αντ</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απόκριση στις απαιτήσεις της κοινωνίας όσον αφορά τα τρόφιμα και την υγεία</a:t>
            </a:r>
            <a:endParaRPr kumimoji="0" lang="en-US" altLang="en-US" sz="3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a:t>
            </a:r>
            <a:r>
              <a:rPr kumimoji="0" lang="en-US" altLang="en-US" sz="1800" b="0" i="1" u="none" strike="noStrike" cap="none" normalizeH="0" baseline="0" dirty="0" err="1">
                <a:ln>
                  <a:noFill/>
                </a:ln>
                <a:solidFill>
                  <a:srgbClr val="404040"/>
                </a:solidFill>
                <a:effectLst/>
                <a:latin typeface="Arial" panose="020B0604020202020204" pitchFamily="34" charset="0"/>
              </a:rPr>
              <a:t>Οι</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συνολικές</a:t>
            </a:r>
            <a:r>
              <a:rPr kumimoji="0" lang="en-US" altLang="en-US" sz="1800" b="0" i="1" u="none" strike="noStrike" cap="none" normalizeH="0" baseline="0" dirty="0">
                <a:ln>
                  <a:noFill/>
                </a:ln>
                <a:solidFill>
                  <a:srgbClr val="404040"/>
                </a:solidFill>
                <a:effectLst/>
                <a:latin typeface="Arial" panose="020B0604020202020204" pitchFamily="34" charset="0"/>
              </a:rPr>
              <a:t> π</a:t>
            </a:r>
            <a:r>
              <a:rPr kumimoji="0" lang="en-US" altLang="en-US" sz="1800" b="0" i="1" u="none" strike="noStrike" cap="none" normalizeH="0" baseline="0" dirty="0" err="1">
                <a:ln>
                  <a:noFill/>
                </a:ln>
                <a:solidFill>
                  <a:srgbClr val="404040"/>
                </a:solidFill>
                <a:effectLst/>
                <a:latin typeface="Arial" panose="020B0604020202020204" pitchFamily="34" charset="0"/>
              </a:rPr>
              <a:t>ωλήσεις</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κτηνι</a:t>
            </a:r>
            <a:r>
              <a:rPr kumimoji="0" lang="en-US" altLang="en-US" sz="1800" b="0" i="1" u="none" strike="noStrike" cap="none" normalizeH="0" baseline="0" dirty="0">
                <a:ln>
                  <a:noFill/>
                </a:ln>
                <a:solidFill>
                  <a:srgbClr val="404040"/>
                </a:solidFill>
                <a:effectLst/>
                <a:latin typeface="Arial" panose="020B0604020202020204" pitchFamily="34" charset="0"/>
              </a:rPr>
              <a:t>ατρικών αντιμικροβιακών ουσιών σε 25 ευρωπαϊκές χώρες έχουν μειωθεί κατά ποσοστό άνω του 35% μεταξύ του 2011 και του 2018.»</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η β</a:t>
            </a:r>
            <a:r>
              <a:rPr kumimoji="0" lang="en-US" altLang="en-US" sz="1800" b="1" i="0" u="none" strike="noStrike" cap="none" normalizeH="0" baseline="0" dirty="0" err="1">
                <a:ln>
                  <a:noFill/>
                </a:ln>
                <a:solidFill>
                  <a:srgbClr val="404040"/>
                </a:solidFill>
                <a:effectLst/>
                <a:latin typeface="Arial" panose="020B0604020202020204" pitchFamily="34" charset="0"/>
              </a:rPr>
              <a:t>ελτίωση</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α</a:t>
            </a:r>
            <a:r>
              <a:rPr kumimoji="0" lang="en-US" altLang="en-US" sz="1800" b="1" i="0" u="none" strike="noStrike" cap="none" normalizeH="0" baseline="0" dirty="0" err="1">
                <a:ln>
                  <a:noFill/>
                </a:ln>
                <a:solidFill>
                  <a:srgbClr val="404040"/>
                </a:solidFill>
                <a:effectLst/>
                <a:latin typeface="Arial" panose="020B0604020202020204" pitchFamily="34" charset="0"/>
              </a:rPr>
              <a:t>ντ</a:t>
            </a:r>
            <a:r>
              <a:rPr kumimoji="0" lang="en-US" altLang="en-US" sz="1800" b="1" i="0" u="none" strike="noStrike" cap="none" normalizeH="0" baseline="0" dirty="0">
                <a:ln>
                  <a:noFill/>
                </a:ln>
                <a:solidFill>
                  <a:srgbClr val="404040"/>
                </a:solidFill>
                <a:effectLst/>
                <a:latin typeface="Arial" panose="020B0604020202020204" pitchFamily="34" charset="0"/>
              </a:rPr>
              <a:t>απόκρισης της γεωργίας της ΕΕ στις απαιτήσεις της κοινωνίας όσον αφορά τα τρόφιμα και την υγεία, μεταξύ άλλων για ασφαλή και θρεπτικά τρόφιμα υψηλής ποιότητας που παράγονται με βιώσιμο τρόπο, για τη μείωση της σπατάλης τροφίμων, καθώς και για τη βελτίωση της καλής διαβίωσης των ζώων και την καταπολέμηση της αντοχής στα αντιμικροβιακά.</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9938" name="Picture 2" descr="CAP key objective 9">
            <a:extLst>
              <a:ext uri="{FF2B5EF4-FFF2-40B4-BE49-F238E27FC236}">
                <a16:creationId xmlns:a16="http://schemas.microsoft.com/office/drawing/2014/main" id="{D41F0DA5-F701-4398-8BB4-0C6E3C4CC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6246" y="1513332"/>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1376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CAEAA6-2E6E-4732-A294-13C860CF996A}"/>
              </a:ext>
            </a:extLst>
          </p:cNvPr>
          <p:cNvSpPr>
            <a:spLocks noChangeArrowheads="1"/>
          </p:cNvSpPr>
          <p:nvPr/>
        </p:nvSpPr>
        <p:spPr bwMode="auto">
          <a:xfrm>
            <a:off x="436160" y="995559"/>
            <a:ext cx="6915616"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10. </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Η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ενίσχυση</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των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γνώσεων</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και </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της</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 κα</a:t>
            </a:r>
            <a:r>
              <a:rPr kumimoji="0" lang="en-US" altLang="en-US" sz="3600" b="1" i="0" u="none" strike="noStrike" cap="none" normalizeH="0" baseline="0" dirty="0" err="1">
                <a:ln>
                  <a:noFill/>
                </a:ln>
                <a:solidFill>
                  <a:srgbClr val="404040"/>
                </a:solidFill>
                <a:effectLst/>
                <a:latin typeface="Arial" panose="020B0604020202020204" pitchFamily="34" charset="0"/>
                <a:cs typeface="Arial" panose="020B0604020202020204" pitchFamily="34" charset="0"/>
              </a:rPr>
              <a:t>ινοτομί</a:t>
            </a:r>
            <a:r>
              <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rPr>
              <a:t>ας.</a:t>
            </a:r>
            <a:endParaRPr kumimoji="0" lang="el-GR"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600" b="1" i="0" u="none" strike="noStrike" cap="none" normalizeH="0" baseline="0" dirty="0">
              <a:ln>
                <a:noFill/>
              </a:ln>
              <a:solidFill>
                <a:srgbClr val="40404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rgbClr val="404040"/>
                </a:solidFill>
                <a:effectLst/>
                <a:latin typeface="Arial" panose="020B0604020202020204" pitchFamily="34" charset="0"/>
              </a:rPr>
              <a:t>«Η πα</a:t>
            </a:r>
            <a:r>
              <a:rPr kumimoji="0" lang="en-US" altLang="en-US" sz="1800" b="0" i="1" u="none" strike="noStrike" cap="none" normalizeH="0" baseline="0" dirty="0" err="1">
                <a:ln>
                  <a:noFill/>
                </a:ln>
                <a:solidFill>
                  <a:srgbClr val="404040"/>
                </a:solidFill>
                <a:effectLst/>
                <a:latin typeface="Arial" panose="020B0604020202020204" pitchFamily="34" charset="0"/>
              </a:rPr>
              <a:t>ροχή</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στήριξης</a:t>
            </a:r>
            <a:r>
              <a:rPr kumimoji="0" lang="en-US" altLang="en-US" sz="1800" b="0" i="1" u="none" strike="noStrike" cap="none" normalizeH="0" baseline="0" dirty="0">
                <a:ln>
                  <a:noFill/>
                </a:ln>
                <a:solidFill>
                  <a:srgbClr val="404040"/>
                </a:solidFill>
                <a:effectLst/>
                <a:latin typeface="Arial" panose="020B0604020202020204" pitchFamily="34" charset="0"/>
              </a:rPr>
              <a:t> </a:t>
            </a:r>
            <a:r>
              <a:rPr kumimoji="0" lang="en-US" altLang="en-US" sz="1800" b="0" i="1" u="none" strike="noStrike" cap="none" normalizeH="0" baseline="0" dirty="0" err="1">
                <a:ln>
                  <a:noFill/>
                </a:ln>
                <a:solidFill>
                  <a:srgbClr val="404040"/>
                </a:solidFill>
                <a:effectLst/>
                <a:latin typeface="Arial" panose="020B0604020202020204" pitchFamily="34" charset="0"/>
              </a:rPr>
              <a:t>γι</a:t>
            </a:r>
            <a:r>
              <a:rPr kumimoji="0" lang="en-US" altLang="en-US" sz="1800" b="0" i="1" u="none" strike="noStrike" cap="none" normalizeH="0" baseline="0" dirty="0">
                <a:ln>
                  <a:noFill/>
                </a:ln>
                <a:solidFill>
                  <a:srgbClr val="404040"/>
                </a:solidFill>
                <a:effectLst/>
                <a:latin typeface="Arial" panose="020B0604020202020204" pitchFamily="34" charset="0"/>
              </a:rPr>
              <a:t>α την ανταλλαγή γνώσεων, την κατάρτιση, την παροχή συμβουλών και την καινοτομία είναι καίριας σημασίας για την εξασφάλιση έξυπνης και βιώσιμης γεωργίας, δασοκομίας και αγροτικών περιοχών.»</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404040"/>
                </a:solidFill>
                <a:effectLst/>
                <a:latin typeface="Arial" panose="020B0604020202020204" pitchFamily="34" charset="0"/>
              </a:rPr>
              <a:t>Βα</a:t>
            </a:r>
            <a:r>
              <a:rPr kumimoji="0" lang="en-US" altLang="en-US" sz="1800" b="1" i="0" u="none" strike="noStrike" cap="none" normalizeH="0" baseline="0" dirty="0" err="1">
                <a:ln>
                  <a:noFill/>
                </a:ln>
                <a:solidFill>
                  <a:srgbClr val="404040"/>
                </a:solidFill>
                <a:effectLst/>
                <a:latin typeface="Arial" panose="020B0604020202020204" pitchFamily="34" charset="0"/>
              </a:rPr>
              <a:t>σικός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στόχος</a:t>
            </a:r>
            <a:r>
              <a:rPr kumimoji="0" lang="en-US" altLang="en-US" sz="1800" b="1" i="0" u="none" strike="noStrike" cap="none" normalizeH="0" baseline="0" dirty="0">
                <a:ln>
                  <a:noFill/>
                </a:ln>
                <a:solidFill>
                  <a:srgbClr val="404040"/>
                </a:solidFill>
                <a:effectLst/>
                <a:latin typeface="Arial" panose="020B0604020202020204" pitchFamily="34" charset="0"/>
              </a:rPr>
              <a:t>: ο </a:t>
            </a:r>
            <a:r>
              <a:rPr kumimoji="0" lang="en-US" altLang="en-US" sz="1800" b="1" i="0" u="none" strike="noStrike" cap="none" normalizeH="0" baseline="0" dirty="0" err="1">
                <a:ln>
                  <a:noFill/>
                </a:ln>
                <a:solidFill>
                  <a:srgbClr val="404040"/>
                </a:solidFill>
                <a:effectLst/>
                <a:latin typeface="Arial" panose="020B0604020202020204" pitchFamily="34" charset="0"/>
              </a:rPr>
              <a:t>εκσυγχρονισμός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της</a:t>
            </a:r>
            <a:r>
              <a:rPr kumimoji="0" lang="en-US" altLang="en-US" sz="1800" b="1" i="0" u="none" strike="noStrike" cap="none" normalizeH="0" baseline="0" dirty="0">
                <a:ln>
                  <a:noFill/>
                </a:ln>
                <a:solidFill>
                  <a:srgbClr val="404040"/>
                </a:solidFill>
                <a:effectLst/>
                <a:latin typeface="Arial" panose="020B0604020202020204" pitchFamily="34" charset="0"/>
              </a:rPr>
              <a:t> </a:t>
            </a:r>
            <a:r>
              <a:rPr kumimoji="0" lang="en-US" altLang="en-US" sz="1800" b="1" i="0" u="none" strike="noStrike" cap="none" normalizeH="0" baseline="0" dirty="0" err="1">
                <a:ln>
                  <a:noFill/>
                </a:ln>
                <a:solidFill>
                  <a:srgbClr val="404040"/>
                </a:solidFill>
                <a:effectLst/>
                <a:latin typeface="Arial" panose="020B0604020202020204" pitchFamily="34" charset="0"/>
              </a:rPr>
              <a:t>γεωργί</a:t>
            </a:r>
            <a:r>
              <a:rPr kumimoji="0" lang="en-US" altLang="en-US" sz="1800" b="1" i="0" u="none" strike="noStrike" cap="none" normalizeH="0" baseline="0" dirty="0">
                <a:ln>
                  <a:noFill/>
                </a:ln>
                <a:solidFill>
                  <a:srgbClr val="404040"/>
                </a:solidFill>
                <a:effectLst/>
                <a:latin typeface="Arial" panose="020B0604020202020204" pitchFamily="34" charset="0"/>
              </a:rPr>
              <a:t>ας και των αγροτικών περιοχών μέσω της προώθησης και της ανταλλαγής γνώσεων, της καινοτομίας και ψηφιοποίησης και της ενθάρρυνσης της υιοθέτησής τους από τους γεωργούς μέσω της βελτιωμένης πρόσβασης στην έρευνα, στην καινοτομία, στην ανταλλαγή γνώσεων και στην κατάρτιση.</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0962" name="Picture 2" descr="CAP key objective 10">
            <a:extLst>
              <a:ext uri="{FF2B5EF4-FFF2-40B4-BE49-F238E27FC236}">
                <a16:creationId xmlns:a16="http://schemas.microsoft.com/office/drawing/2014/main" id="{48FF86AC-A015-4696-9F44-773A87DE50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3950" y="153162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50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B563E18-6342-4A12-B42C-84E85ECDD990}"/>
              </a:ext>
            </a:extLst>
          </p:cNvPr>
          <p:cNvSpPr>
            <a:spLocks noGrp="1" noChangeArrowheads="1"/>
          </p:cNvSpPr>
          <p:nvPr>
            <p:ph type="title"/>
          </p:nvPr>
        </p:nvSpPr>
        <p:spPr/>
        <p:txBody>
          <a:bodyPr/>
          <a:lstStyle/>
          <a:p>
            <a:r>
              <a:rPr lang="el-GR" altLang="en-US" sz="4000">
                <a:solidFill>
                  <a:schemeClr val="tx1"/>
                </a:solidFill>
              </a:rPr>
              <a:t>Κριτική (μεταγενέστερη) για τους στόχους</a:t>
            </a:r>
          </a:p>
        </p:txBody>
      </p:sp>
      <p:sp>
        <p:nvSpPr>
          <p:cNvPr id="7171" name="Rectangle 3">
            <a:extLst>
              <a:ext uri="{FF2B5EF4-FFF2-40B4-BE49-F238E27FC236}">
                <a16:creationId xmlns:a16="http://schemas.microsoft.com/office/drawing/2014/main" id="{1D5C851F-8E5E-4334-95EF-58FFE0DAC418}"/>
              </a:ext>
            </a:extLst>
          </p:cNvPr>
          <p:cNvSpPr>
            <a:spLocks noGrp="1" noChangeArrowheads="1"/>
          </p:cNvSpPr>
          <p:nvPr>
            <p:ph idx="1"/>
          </p:nvPr>
        </p:nvSpPr>
        <p:spPr/>
        <p:txBody>
          <a:bodyPr>
            <a:normAutofit fontScale="92500" lnSpcReduction="10000"/>
          </a:bodyPr>
          <a:lstStyle/>
          <a:p>
            <a:pPr>
              <a:lnSpc>
                <a:spcPct val="80000"/>
              </a:lnSpc>
            </a:pPr>
            <a:r>
              <a:rPr lang="el-GR" altLang="en-US" sz="2800"/>
              <a:t>Ασαφείς και αντιφατικοί</a:t>
            </a:r>
          </a:p>
          <a:p>
            <a:pPr>
              <a:lnSpc>
                <a:spcPct val="80000"/>
              </a:lnSpc>
            </a:pPr>
            <a:r>
              <a:rPr lang="el-GR" altLang="en-US" sz="2800"/>
              <a:t>Σχεδόν καμία κατεύθυνση ως προς τα κατάλληλα εργαλεία</a:t>
            </a:r>
          </a:p>
          <a:p>
            <a:pPr>
              <a:lnSpc>
                <a:spcPct val="80000"/>
              </a:lnSpc>
            </a:pPr>
            <a:r>
              <a:rPr lang="el-GR" altLang="en-US" sz="2800"/>
              <a:t>Καμία υπόδειξη του μέτρου που αργότερα κυριάρχησε: </a:t>
            </a:r>
          </a:p>
          <a:p>
            <a:pPr lvl="1">
              <a:lnSpc>
                <a:spcPct val="80000"/>
              </a:lnSpc>
            </a:pPr>
            <a:r>
              <a:rPr lang="el-GR" altLang="en-US" sz="2400"/>
              <a:t>τεχνητή στήριξη των τιμών σε υψηλότερα επίπεδα από αυτά της παγκόσμιας αγοράς</a:t>
            </a:r>
          </a:p>
          <a:p>
            <a:pPr>
              <a:lnSpc>
                <a:spcPct val="80000"/>
              </a:lnSpc>
            </a:pPr>
            <a:r>
              <a:rPr lang="el-GR" altLang="en-US" sz="2800"/>
              <a:t>Άλλα βασικά μέτρα που υιοθετήθηκαν αργότερα:</a:t>
            </a:r>
          </a:p>
          <a:p>
            <a:pPr lvl="1">
              <a:lnSpc>
                <a:spcPct val="80000"/>
              </a:lnSpc>
            </a:pPr>
            <a:r>
              <a:rPr lang="el-GR" altLang="en-US" sz="2400"/>
              <a:t>Εισαγωγικός δασμός</a:t>
            </a:r>
          </a:p>
          <a:p>
            <a:pPr lvl="1">
              <a:lnSpc>
                <a:spcPct val="80000"/>
              </a:lnSpc>
            </a:pPr>
            <a:r>
              <a:rPr lang="el-GR" altLang="en-US" sz="2400"/>
              <a:t>Αγοραστική παρέμβαση</a:t>
            </a:r>
          </a:p>
          <a:p>
            <a:pPr lvl="1">
              <a:lnSpc>
                <a:spcPct val="80000"/>
              </a:lnSpc>
            </a:pPr>
            <a:r>
              <a:rPr lang="el-GR" altLang="en-US" sz="2400"/>
              <a:t>Εξαγωγικές επιδοτήσεις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EAA810-5D40-4D94-B372-23D17395C6EF}"/>
              </a:ext>
            </a:extLst>
          </p:cNvPr>
          <p:cNvSpPr>
            <a:spLocks noGrp="1" noChangeArrowheads="1"/>
          </p:cNvSpPr>
          <p:nvPr>
            <p:ph type="title"/>
          </p:nvPr>
        </p:nvSpPr>
        <p:spPr/>
        <p:txBody>
          <a:bodyPr/>
          <a:lstStyle/>
          <a:p>
            <a:r>
              <a:rPr lang="el-GR" altLang="en-US"/>
              <a:t>Οι λεπτομέρειες της </a:t>
            </a:r>
            <a:r>
              <a:rPr lang="en-US" altLang="en-US"/>
              <a:t>Stresa</a:t>
            </a:r>
            <a:r>
              <a:rPr lang="el-GR" altLang="en-US"/>
              <a:t> - 1</a:t>
            </a:r>
          </a:p>
        </p:txBody>
      </p:sp>
      <p:sp>
        <p:nvSpPr>
          <p:cNvPr id="8195" name="Rectangle 3">
            <a:extLst>
              <a:ext uri="{FF2B5EF4-FFF2-40B4-BE49-F238E27FC236}">
                <a16:creationId xmlns:a16="http://schemas.microsoft.com/office/drawing/2014/main" id="{EC750ED5-3730-4685-B04F-AF4CE5A9509F}"/>
              </a:ext>
            </a:extLst>
          </p:cNvPr>
          <p:cNvSpPr>
            <a:spLocks noGrp="1" noChangeArrowheads="1"/>
          </p:cNvSpPr>
          <p:nvPr>
            <p:ph idx="1"/>
          </p:nvPr>
        </p:nvSpPr>
        <p:spPr/>
        <p:txBody>
          <a:bodyPr>
            <a:normAutofit fontScale="92500" lnSpcReduction="10000"/>
          </a:bodyPr>
          <a:lstStyle/>
          <a:p>
            <a:pPr>
              <a:lnSpc>
                <a:spcPct val="80000"/>
              </a:lnSpc>
            </a:pPr>
            <a:r>
              <a:rPr lang="el-GR" altLang="en-US" sz="2800"/>
              <a:t>Οργανώθηκε από την Ευρωπαϊκή Επιτροπή που μόλις είχε δημιουργηθεί</a:t>
            </a:r>
          </a:p>
          <a:p>
            <a:pPr>
              <a:lnSpc>
                <a:spcPct val="80000"/>
              </a:lnSpc>
            </a:pPr>
            <a:r>
              <a:rPr lang="el-GR" altLang="en-US" sz="2800"/>
              <a:t>Τα κράτη μέλη κλήθηκαν: </a:t>
            </a:r>
          </a:p>
          <a:p>
            <a:pPr lvl="1">
              <a:lnSpc>
                <a:spcPct val="80000"/>
              </a:lnSpc>
            </a:pPr>
            <a:r>
              <a:rPr lang="el-GR" altLang="en-US" sz="2400"/>
              <a:t>να αντιπαραθέσουν τις «γεωργίες» τους και να παρουσιάσουν τις δυνατότητες και τις ανάγκες τους</a:t>
            </a:r>
          </a:p>
          <a:p>
            <a:pPr lvl="1">
              <a:lnSpc>
                <a:spcPct val="80000"/>
              </a:lnSpc>
            </a:pPr>
            <a:r>
              <a:rPr lang="el-GR" altLang="en-US" sz="2400"/>
              <a:t>Να καταθέσουν τις απόψεις τους για τις άμεσες επιπτώσεις της εφαρμογής της Συνθήκης στους αγροτικούς τους τομείς και να κάνουν προβλέψεις για το μέλλον</a:t>
            </a:r>
          </a:p>
          <a:p>
            <a:pPr>
              <a:lnSpc>
                <a:spcPct val="80000"/>
              </a:lnSpc>
            </a:pPr>
            <a:r>
              <a:rPr lang="el-GR" altLang="en-US" sz="2800"/>
              <a:t>Στόχος της Επιτροπής:</a:t>
            </a:r>
          </a:p>
          <a:p>
            <a:pPr lvl="1">
              <a:lnSpc>
                <a:spcPct val="80000"/>
              </a:lnSpc>
            </a:pPr>
            <a:r>
              <a:rPr lang="el-GR" altLang="en-US" sz="2400"/>
              <a:t>Εμβάθυνση της ολοκλήρωσης στον αγροτικό τομέα</a:t>
            </a:r>
          </a:p>
          <a:p>
            <a:pPr lvl="1">
              <a:lnSpc>
                <a:spcPct val="80000"/>
              </a:lnSpc>
            </a:pPr>
            <a:r>
              <a:rPr lang="el-GR" altLang="en-US" sz="2400"/>
              <a:t>Πλήρης κοινή πολιτική για τη γεωργία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5F3F797-9326-46CA-B7B1-3283A1838D04}"/>
              </a:ext>
            </a:extLst>
          </p:cNvPr>
          <p:cNvSpPr>
            <a:spLocks noGrp="1" noChangeArrowheads="1"/>
          </p:cNvSpPr>
          <p:nvPr>
            <p:ph type="title"/>
          </p:nvPr>
        </p:nvSpPr>
        <p:spPr/>
        <p:txBody>
          <a:bodyPr/>
          <a:lstStyle/>
          <a:p>
            <a:r>
              <a:rPr lang="el-GR" altLang="en-US"/>
              <a:t>Οι λεπτομέρειες της </a:t>
            </a:r>
            <a:r>
              <a:rPr lang="en-US" altLang="en-US"/>
              <a:t>Stresa</a:t>
            </a:r>
            <a:r>
              <a:rPr lang="el-GR" altLang="en-US"/>
              <a:t> - 2</a:t>
            </a:r>
          </a:p>
        </p:txBody>
      </p:sp>
      <p:sp>
        <p:nvSpPr>
          <p:cNvPr id="9219" name="Rectangle 3">
            <a:extLst>
              <a:ext uri="{FF2B5EF4-FFF2-40B4-BE49-F238E27FC236}">
                <a16:creationId xmlns:a16="http://schemas.microsoft.com/office/drawing/2014/main" id="{B0504A16-D169-430B-B0AF-8EAD3EA84FE2}"/>
              </a:ext>
            </a:extLst>
          </p:cNvPr>
          <p:cNvSpPr>
            <a:spLocks noGrp="1" noChangeArrowheads="1"/>
          </p:cNvSpPr>
          <p:nvPr>
            <p:ph idx="1"/>
          </p:nvPr>
        </p:nvSpPr>
        <p:spPr/>
        <p:txBody>
          <a:bodyPr>
            <a:normAutofit fontScale="92500"/>
          </a:bodyPr>
          <a:lstStyle/>
          <a:p>
            <a:pPr>
              <a:lnSpc>
                <a:spcPct val="80000"/>
              </a:lnSpc>
            </a:pPr>
            <a:r>
              <a:rPr lang="el-GR" altLang="en-US" sz="2400"/>
              <a:t>3 ομάδες εργασίας υπό την προεδρία των υπουργών Γαλλίας, Γερμανίας &amp; Ιταλίας</a:t>
            </a:r>
          </a:p>
          <a:p>
            <a:pPr>
              <a:lnSpc>
                <a:spcPct val="80000"/>
              </a:lnSpc>
            </a:pPr>
            <a:r>
              <a:rPr lang="el-GR" altLang="en-US" sz="2400"/>
              <a:t>130 σύνεδροι (κρατικοί λειτουργοί, αντιπρόσωποι αγροτικών οργανώσεων και της βιομηχανίας)</a:t>
            </a:r>
          </a:p>
          <a:p>
            <a:pPr>
              <a:lnSpc>
                <a:spcPct val="80000"/>
              </a:lnSpc>
            </a:pPr>
            <a:r>
              <a:rPr lang="el-GR" altLang="en-US" sz="2400"/>
              <a:t>Αδυναμία τελικής συμφωνίας λόγω εθνικών διαφορών, π.χ.</a:t>
            </a:r>
          </a:p>
          <a:p>
            <a:pPr lvl="1">
              <a:lnSpc>
                <a:spcPct val="80000"/>
              </a:lnSpc>
            </a:pPr>
            <a:r>
              <a:rPr lang="el-GR" altLang="en-US" sz="2000"/>
              <a:t>Γαλλία υπέρ της «κοινοτικής προτίμησης»</a:t>
            </a:r>
          </a:p>
          <a:p>
            <a:pPr lvl="1">
              <a:lnSpc>
                <a:spcPct val="80000"/>
              </a:lnSpc>
            </a:pPr>
            <a:r>
              <a:rPr lang="el-GR" altLang="en-US" sz="2000"/>
              <a:t>Ολλανδία (ο μόνος «καθαρός εξαγωγέας») ήταν υπέρ της ελεύθερης εισαγωγής φθηνών εισαγωγών ζωοτροφών από τρίτες χώρες</a:t>
            </a:r>
          </a:p>
          <a:p>
            <a:pPr lvl="1">
              <a:lnSpc>
                <a:spcPct val="80000"/>
              </a:lnSpc>
            </a:pPr>
            <a:r>
              <a:rPr lang="el-GR" altLang="en-US" sz="2000"/>
              <a:t>Διαφωνία στα επίπεδα των κοινών τιμών (Γερμανία προτιμούσε υψηλά επίπεδα για την προστασία καλλιεργητών αροτραίων) </a:t>
            </a:r>
          </a:p>
          <a:p>
            <a:pPr lvl="1">
              <a:lnSpc>
                <a:spcPct val="80000"/>
              </a:lnSpc>
            </a:pPr>
            <a:r>
              <a:rPr lang="el-GR" altLang="en-US" sz="2000"/>
              <a:t>Ιταλία πρόβαλε διεκδικήσεις για ελαιόλαδο και Φ &amp; Λ, δίνοντας έμφαση σε διαρθρωτικά μέτρα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A3419BC-A2C7-4201-885B-86007383F1C1}"/>
              </a:ext>
            </a:extLst>
          </p:cNvPr>
          <p:cNvSpPr>
            <a:spLocks noGrp="1" noChangeArrowheads="1"/>
          </p:cNvSpPr>
          <p:nvPr>
            <p:ph type="title"/>
          </p:nvPr>
        </p:nvSpPr>
        <p:spPr/>
        <p:txBody>
          <a:bodyPr/>
          <a:lstStyle/>
          <a:p>
            <a:r>
              <a:rPr lang="el-GR" altLang="en-US"/>
              <a:t>Οι λεπτομέρειες της </a:t>
            </a:r>
            <a:r>
              <a:rPr lang="en-US" altLang="en-US"/>
              <a:t>Stresa</a:t>
            </a:r>
            <a:r>
              <a:rPr lang="el-GR" altLang="en-US"/>
              <a:t> - 3</a:t>
            </a:r>
          </a:p>
        </p:txBody>
      </p:sp>
      <p:sp>
        <p:nvSpPr>
          <p:cNvPr id="10243" name="Rectangle 3">
            <a:extLst>
              <a:ext uri="{FF2B5EF4-FFF2-40B4-BE49-F238E27FC236}">
                <a16:creationId xmlns:a16="http://schemas.microsoft.com/office/drawing/2014/main" id="{76D8BDE5-1F3B-41FE-94DB-C1C95B83029C}"/>
              </a:ext>
            </a:extLst>
          </p:cNvPr>
          <p:cNvSpPr>
            <a:spLocks noGrp="1" noChangeArrowheads="1"/>
          </p:cNvSpPr>
          <p:nvPr>
            <p:ph idx="1"/>
          </p:nvPr>
        </p:nvSpPr>
        <p:spPr/>
        <p:txBody>
          <a:bodyPr>
            <a:normAutofit fontScale="92500" lnSpcReduction="20000"/>
          </a:bodyPr>
          <a:lstStyle/>
          <a:p>
            <a:pPr>
              <a:lnSpc>
                <a:spcPct val="80000"/>
              </a:lnSpc>
            </a:pPr>
            <a:r>
              <a:rPr lang="en-US" altLang="en-US" sz="2800"/>
              <a:t>Sicco Mansholt, </a:t>
            </a:r>
            <a:r>
              <a:rPr lang="el-GR" altLang="en-US" sz="2800"/>
              <a:t>επίτροπος γεωργίας και πρώην υπουργός γεωργίας της Ολλανδίας υποστήριξε:</a:t>
            </a:r>
          </a:p>
          <a:p>
            <a:pPr lvl="1">
              <a:lnSpc>
                <a:spcPct val="80000"/>
              </a:lnSpc>
            </a:pPr>
            <a:r>
              <a:rPr lang="el-GR" altLang="en-US" sz="2400"/>
              <a:t>ΚΑΠ με δύο σκέλη:</a:t>
            </a:r>
          </a:p>
          <a:p>
            <a:pPr lvl="2">
              <a:lnSpc>
                <a:spcPct val="80000"/>
              </a:lnSpc>
            </a:pPr>
            <a:r>
              <a:rPr lang="el-GR" altLang="en-US" sz="2000"/>
              <a:t>Κοινή οργάνωση της αγοράς (ΚΟΑ)</a:t>
            </a:r>
          </a:p>
          <a:p>
            <a:pPr lvl="2">
              <a:lnSpc>
                <a:spcPct val="80000"/>
              </a:lnSpc>
            </a:pPr>
            <a:r>
              <a:rPr lang="el-GR" altLang="en-US" sz="2000"/>
              <a:t>Εκσυγχρονισμός των δομών</a:t>
            </a:r>
          </a:p>
          <a:p>
            <a:pPr lvl="1">
              <a:lnSpc>
                <a:spcPct val="80000"/>
              </a:lnSpc>
            </a:pPr>
            <a:r>
              <a:rPr lang="el-GR" altLang="en-US" sz="2400"/>
              <a:t>Προφητικά: </a:t>
            </a:r>
            <a:r>
              <a:rPr lang="el-GR" altLang="en-US" sz="2400" i="1"/>
              <a:t>«η στήριξη των τιμών είναι επικίνδυνο εργαλείο»</a:t>
            </a:r>
          </a:p>
          <a:p>
            <a:pPr lvl="2">
              <a:lnSpc>
                <a:spcPct val="80000"/>
              </a:lnSpc>
            </a:pPr>
            <a:r>
              <a:rPr lang="el-GR" altLang="en-US" sz="2000"/>
              <a:t>Δυσχεραίνει τη </a:t>
            </a:r>
            <a:r>
              <a:rPr lang="el-GR" altLang="en-US" sz="2000" i="1"/>
              <a:t>«διαρθρωτική προσαρμογή» </a:t>
            </a:r>
            <a:r>
              <a:rPr lang="el-GR" altLang="en-US" sz="2000"/>
              <a:t>(διαιωνίζει την αναποτελεσματική παραγωγή)</a:t>
            </a:r>
          </a:p>
          <a:p>
            <a:pPr lvl="2">
              <a:lnSpc>
                <a:spcPct val="80000"/>
              </a:lnSpc>
            </a:pPr>
            <a:r>
              <a:rPr lang="el-GR" altLang="en-US" sz="2000"/>
              <a:t>Ενθαρρύνει την υπερπαραγωγή </a:t>
            </a:r>
            <a:r>
              <a:rPr lang="en-US" altLang="en-US" sz="2000"/>
              <a:t>(S&gt;D)</a:t>
            </a:r>
          </a:p>
          <a:p>
            <a:pPr>
              <a:lnSpc>
                <a:spcPct val="80000"/>
              </a:lnSpc>
            </a:pPr>
            <a:r>
              <a:rPr lang="el-GR" altLang="en-US" sz="2800"/>
              <a:t>Βέλγος υπουργός υποστήριξε τις ίδιες θέσεις</a:t>
            </a:r>
          </a:p>
          <a:p>
            <a:pPr lvl="1">
              <a:lnSpc>
                <a:spcPct val="80000"/>
              </a:lnSpc>
            </a:pPr>
            <a:r>
              <a:rPr lang="el-GR" altLang="en-US" sz="2400"/>
              <a:t>Οι παραγωγοί με προβλήματα να βοηθηθούν με άλλα μέτρα (όχι με στήριξη τιμών)</a:t>
            </a:r>
          </a:p>
          <a:p>
            <a:pPr lvl="2">
              <a:lnSpc>
                <a:spcPct val="80000"/>
              </a:lnSpc>
            </a:pPr>
            <a:endParaRPr lang="el-GR" altLang="en-US" sz="2000"/>
          </a:p>
          <a:p>
            <a:pPr lvl="2">
              <a:lnSpc>
                <a:spcPct val="80000"/>
              </a:lnSpc>
            </a:pPr>
            <a:endParaRPr lang="el-GR"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FD8A164-794E-4DD1-84F2-83E688F79CFB}"/>
              </a:ext>
            </a:extLst>
          </p:cNvPr>
          <p:cNvSpPr>
            <a:spLocks noGrp="1" noChangeArrowheads="1"/>
          </p:cNvSpPr>
          <p:nvPr>
            <p:ph type="title"/>
          </p:nvPr>
        </p:nvSpPr>
        <p:spPr/>
        <p:txBody>
          <a:bodyPr/>
          <a:lstStyle/>
          <a:p>
            <a:r>
              <a:rPr lang="el-GR" altLang="en-US"/>
              <a:t>Οι λεπτομέρειες της </a:t>
            </a:r>
            <a:r>
              <a:rPr lang="en-US" altLang="en-US"/>
              <a:t>Stresa</a:t>
            </a:r>
            <a:r>
              <a:rPr lang="el-GR" altLang="en-US"/>
              <a:t> - 4</a:t>
            </a:r>
          </a:p>
        </p:txBody>
      </p:sp>
      <p:sp>
        <p:nvSpPr>
          <p:cNvPr id="11267" name="Rectangle 3">
            <a:extLst>
              <a:ext uri="{FF2B5EF4-FFF2-40B4-BE49-F238E27FC236}">
                <a16:creationId xmlns:a16="http://schemas.microsoft.com/office/drawing/2014/main" id="{EB08BA4D-42A4-4CA2-9599-ABD9FA386A6C}"/>
              </a:ext>
            </a:extLst>
          </p:cNvPr>
          <p:cNvSpPr>
            <a:spLocks noGrp="1" noChangeArrowheads="1"/>
          </p:cNvSpPr>
          <p:nvPr>
            <p:ph idx="1"/>
          </p:nvPr>
        </p:nvSpPr>
        <p:spPr/>
        <p:txBody>
          <a:bodyPr>
            <a:normAutofit fontScale="92500" lnSpcReduction="10000"/>
          </a:bodyPr>
          <a:lstStyle/>
          <a:p>
            <a:pPr>
              <a:lnSpc>
                <a:spcPct val="80000"/>
              </a:lnSpc>
            </a:pPr>
            <a:r>
              <a:rPr lang="el-GR" altLang="en-US" sz="2400"/>
              <a:t>Γενικότητες και ασυνέπειες χαρακτηρίζουν τη Συνθήκη σχετικά με τα θέματα της γεωργίας, π.χ.</a:t>
            </a:r>
          </a:p>
          <a:p>
            <a:pPr lvl="1">
              <a:lnSpc>
                <a:spcPct val="80000"/>
              </a:lnSpc>
            </a:pPr>
            <a:r>
              <a:rPr lang="el-GR" altLang="en-US" sz="2000"/>
              <a:t>Παρακάμπτονται σημαντικά θέματα όπως η μακροπρόθεσμη χρηματοδότηση</a:t>
            </a:r>
          </a:p>
          <a:p>
            <a:pPr>
              <a:lnSpc>
                <a:spcPct val="80000"/>
              </a:lnSpc>
            </a:pPr>
            <a:r>
              <a:rPr lang="el-GR" altLang="en-US" sz="2400"/>
              <a:t>Τα συμπεράσματα της </a:t>
            </a:r>
            <a:r>
              <a:rPr lang="en-US" altLang="en-US" sz="2400"/>
              <a:t>Stresa </a:t>
            </a:r>
            <a:r>
              <a:rPr lang="el-GR" altLang="en-US" sz="2400"/>
              <a:t>ήταν πολύ πιο συγκεκριμένα, π.χ. </a:t>
            </a:r>
          </a:p>
          <a:p>
            <a:pPr lvl="1">
              <a:lnSpc>
                <a:spcPct val="80000"/>
              </a:lnSpc>
            </a:pPr>
            <a:r>
              <a:rPr lang="el-GR" altLang="en-US" sz="2000"/>
              <a:t>Συμφωνία για την ανάγκη στενής σχέσης μεταξύ πολιτικής αγορών (ΚΟΑ) και πολιτικής διαρθρωτικών βελτιώσεων (για αποφυγή πλεονασμάτων)</a:t>
            </a:r>
          </a:p>
          <a:p>
            <a:pPr lvl="1">
              <a:lnSpc>
                <a:spcPct val="80000"/>
              </a:lnSpc>
            </a:pPr>
            <a:r>
              <a:rPr lang="el-GR" altLang="en-US" sz="2000"/>
              <a:t>Η οικογενειακή εκμετάλλευση παραμένει η βάση της ευρωπαϊκής γεωργίας</a:t>
            </a:r>
          </a:p>
          <a:p>
            <a:pPr>
              <a:lnSpc>
                <a:spcPct val="80000"/>
              </a:lnSpc>
            </a:pPr>
            <a:r>
              <a:rPr lang="en-US" altLang="en-US" sz="2400"/>
              <a:t>Mansholt</a:t>
            </a:r>
            <a:r>
              <a:rPr lang="el-GR" altLang="en-US" sz="2400"/>
              <a:t>: </a:t>
            </a:r>
            <a:r>
              <a:rPr lang="el-GR" altLang="en-US" sz="2400" i="1"/>
              <a:t>«Το συνέδριο της</a:t>
            </a:r>
            <a:r>
              <a:rPr lang="en-US" altLang="en-US" sz="2400" i="1"/>
              <a:t> Stresa </a:t>
            </a:r>
            <a:r>
              <a:rPr lang="el-GR" altLang="en-US" sz="2400" i="1"/>
              <a:t>δεν είναι το τέλος αλλά η αρχή της ΚΑΠ»</a:t>
            </a:r>
          </a:p>
          <a:p>
            <a:pPr>
              <a:lnSpc>
                <a:spcPct val="80000"/>
              </a:lnSpc>
            </a:pPr>
            <a:r>
              <a:rPr lang="el-GR" altLang="en-US" sz="2400"/>
              <a:t>Θετικό «Ευρωπαϊκό» πνεύμα: αναζήτηση κοινού τόπου</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TotalTime>
  <Words>2808</Words>
  <Application>Microsoft Office PowerPoint</Application>
  <PresentationFormat>Widescreen</PresentationFormat>
  <Paragraphs>261</Paragraphs>
  <Slides>43</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43</vt:i4>
      </vt:variant>
    </vt:vector>
  </HeadingPairs>
  <TitlesOfParts>
    <vt:vector size="49" baseType="lpstr">
      <vt:lpstr>Arial</vt:lpstr>
      <vt:lpstr>Trebuchet MS</vt:lpstr>
      <vt:lpstr>Wingdings 3</vt:lpstr>
      <vt:lpstr>Facet</vt:lpstr>
      <vt:lpstr>1_Facet</vt:lpstr>
      <vt:lpstr>Microsoft Excel Chart</vt:lpstr>
      <vt:lpstr>Η γέννηση της Κ. Α. Π.</vt:lpstr>
      <vt:lpstr>Το συνέδριο της Stresa - 1958</vt:lpstr>
      <vt:lpstr>Στόχοι της συνθήκης της Ρώμης</vt:lpstr>
      <vt:lpstr>Η κατάσταση του τομέα τότε</vt:lpstr>
      <vt:lpstr>Κριτική (μεταγενέστερη) για τους στόχους</vt:lpstr>
      <vt:lpstr>Οι λεπτομέρειες της Stresa - 1</vt:lpstr>
      <vt:lpstr>Οι λεπτομέρειες της Stresa - 2</vt:lpstr>
      <vt:lpstr>Οι λεπτομέρειες της Stresa - 3</vt:lpstr>
      <vt:lpstr>Οι λεπτομέρειες της Stresa - 4</vt:lpstr>
      <vt:lpstr>Συμπλήρωση της ΚΑΠ - 1</vt:lpstr>
      <vt:lpstr>Συμπλήρωση της ΚΑΠ - 2</vt:lpstr>
      <vt:lpstr>Συμπλήρωση της ΚΑΠ – 3 11.03.09</vt:lpstr>
      <vt:lpstr>Ευρωπαϊκή Πολιτική για τη Γεωργία, τα Τρόφιμα και την Ύπαιθρο</vt:lpstr>
      <vt:lpstr>Εισαγωγή 1</vt:lpstr>
      <vt:lpstr>Εισαγωγή  2</vt:lpstr>
      <vt:lpstr>Εισαγωγή 3</vt:lpstr>
      <vt:lpstr>Εισαγωγή 4</vt:lpstr>
      <vt:lpstr>Πολιτική τιμών &amp; αγορών</vt:lpstr>
      <vt:lpstr>Μέτρα</vt:lpstr>
      <vt:lpstr>Παραδείγματα μέτρων</vt:lpstr>
      <vt:lpstr>Στρέβλωση του εμπορίου</vt:lpstr>
      <vt:lpstr>Βαθμός στρέβλωσης του εμπορίου από τα μέτρα πολιτικής</vt:lpstr>
      <vt:lpstr>Αρχές</vt:lpstr>
      <vt:lpstr>Κοινές Οργανώσεις Αγορών (Κ.Ο.Α.)</vt:lpstr>
      <vt:lpstr>Το αρχικό σύστημα στήριξης της τιμής για τα δημητριακά</vt:lpstr>
      <vt:lpstr>Αναθεωρήσεις των Κ.Ο.Α.</vt:lpstr>
      <vt:lpstr>Κ.Ο.Α. γαλακτοκομικών 1</vt:lpstr>
      <vt:lpstr>Κ.Ο.Α. γαλακτοκομικών 2</vt:lpstr>
      <vt:lpstr>Κ.Ο.Α. γαλακτοκομικών 3</vt:lpstr>
      <vt:lpstr>Ενιαία Κ.Ο.Α.</vt:lpstr>
      <vt:lpstr>Η νέα ΚΑΠ</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γέννηση της Κ. Α. Π.</dc:title>
  <dc:creator>Σκούρας Δημήτριος</dc:creator>
  <cp:lastModifiedBy>Σκούρας Δημήτριος</cp:lastModifiedBy>
  <cp:revision>6</cp:revision>
  <dcterms:created xsi:type="dcterms:W3CDTF">2022-11-28T21:45:14Z</dcterms:created>
  <dcterms:modified xsi:type="dcterms:W3CDTF">2022-11-28T22:29:13Z</dcterms:modified>
</cp:coreProperties>
</file>