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12" r:id="rId11"/>
    <p:sldId id="313" r:id="rId12"/>
    <p:sldId id="317" r:id="rId13"/>
    <p:sldId id="265" r:id="rId14"/>
    <p:sldId id="266" r:id="rId15"/>
    <p:sldId id="267" r:id="rId16"/>
    <p:sldId id="268" r:id="rId17"/>
    <p:sldId id="269" r:id="rId18"/>
    <p:sldId id="270" r:id="rId19"/>
    <p:sldId id="273" r:id="rId20"/>
    <p:sldId id="271" r:id="rId21"/>
    <p:sldId id="272" r:id="rId22"/>
    <p:sldId id="314" r:id="rId23"/>
    <p:sldId id="274" r:id="rId24"/>
    <p:sldId id="315" r:id="rId25"/>
    <p:sldId id="316" r:id="rId26"/>
    <p:sldId id="275" r:id="rId27"/>
    <p:sldId id="319" r:id="rId28"/>
    <p:sldId id="318"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9" r:id="rId42"/>
    <p:sldId id="288" r:id="rId43"/>
    <p:sldId id="290" r:id="rId44"/>
    <p:sldId id="291" r:id="rId45"/>
    <p:sldId id="292" r:id="rId46"/>
    <p:sldId id="293" r:id="rId47"/>
    <p:sldId id="294" r:id="rId48"/>
    <p:sldId id="295" r:id="rId49"/>
    <p:sldId id="296" r:id="rId50"/>
    <p:sldId id="297"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0D6FF-864E-4529-A92A-E812B255E4B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82F4184-2787-47D1-9A5C-14BC46C5F601}">
      <dgm:prSet/>
      <dgm:spPr/>
      <dgm:t>
        <a:bodyPr/>
        <a:lstStyle/>
        <a:p>
          <a:r>
            <a:rPr lang="el-GR" b="1" dirty="0"/>
            <a:t>1. Η </a:t>
          </a:r>
          <a:r>
            <a:rPr lang="el-GR" b="1" u="sng" dirty="0"/>
            <a:t>μειωμένη ανοσολογική επάρκεια </a:t>
          </a:r>
          <a:r>
            <a:rPr lang="el-GR" b="1" dirty="0"/>
            <a:t>οδηγεί σε μειωμένη ικανότητα του ανοσοποιητικού συστήματος να εξουδετερώνει τους εισβάλλοντες μικροοργανισμούς</a:t>
          </a:r>
          <a:r>
            <a:rPr lang="el-GR" dirty="0"/>
            <a:t>.</a:t>
          </a:r>
          <a:endParaRPr lang="en-US" dirty="0"/>
        </a:p>
      </dgm:t>
    </dgm:pt>
    <dgm:pt modelId="{E6D44687-DE92-4132-BDD1-84BC07065143}" type="parTrans" cxnId="{E892AD6B-0590-4B64-9A78-EFB7133AF8AF}">
      <dgm:prSet/>
      <dgm:spPr/>
      <dgm:t>
        <a:bodyPr/>
        <a:lstStyle/>
        <a:p>
          <a:endParaRPr lang="en-US"/>
        </a:p>
      </dgm:t>
    </dgm:pt>
    <dgm:pt modelId="{288A2C5B-1C27-4D51-937D-B9040B3897A7}" type="sibTrans" cxnId="{E892AD6B-0590-4B64-9A78-EFB7133AF8AF}">
      <dgm:prSet/>
      <dgm:spPr/>
      <dgm:t>
        <a:bodyPr/>
        <a:lstStyle/>
        <a:p>
          <a:endParaRPr lang="en-US"/>
        </a:p>
      </dgm:t>
    </dgm:pt>
    <dgm:pt modelId="{936844F6-3BED-485F-B5B3-AC90F55B377B}">
      <dgm:prSet/>
      <dgm:spPr/>
      <dgm:t>
        <a:bodyPr/>
        <a:lstStyle/>
        <a:p>
          <a:r>
            <a:rPr lang="el-GR" b="1" dirty="0"/>
            <a:t>2. Η </a:t>
          </a:r>
          <a:r>
            <a:rPr lang="el-GR" b="1" u="sng" dirty="0"/>
            <a:t>νεφρική δυσλειτουργία </a:t>
          </a:r>
          <a:r>
            <a:rPr lang="el-GR" b="1" dirty="0"/>
            <a:t>προκαλεί συσσώρευση των αντιβιοτικών που αποβάλλονται από αυτήν την οδό.</a:t>
          </a:r>
          <a:endParaRPr lang="en-US" b="1" dirty="0"/>
        </a:p>
      </dgm:t>
    </dgm:pt>
    <dgm:pt modelId="{769D01AF-106C-4B7E-B236-1510E53928A1}" type="parTrans" cxnId="{8AD86003-C666-4D86-9EA9-D262629B4636}">
      <dgm:prSet/>
      <dgm:spPr/>
      <dgm:t>
        <a:bodyPr/>
        <a:lstStyle/>
        <a:p>
          <a:endParaRPr lang="en-US"/>
        </a:p>
      </dgm:t>
    </dgm:pt>
    <dgm:pt modelId="{27184E07-78D7-49F4-9CC3-E94DD112AB13}" type="sibTrans" cxnId="{8AD86003-C666-4D86-9EA9-D262629B4636}">
      <dgm:prSet/>
      <dgm:spPr/>
      <dgm:t>
        <a:bodyPr/>
        <a:lstStyle/>
        <a:p>
          <a:endParaRPr lang="en-US"/>
        </a:p>
      </dgm:t>
    </dgm:pt>
    <dgm:pt modelId="{01FEBA00-F8BB-4272-BC3C-F171BF808EA2}">
      <dgm:prSet/>
      <dgm:spPr/>
      <dgm:t>
        <a:bodyPr/>
        <a:lstStyle/>
        <a:p>
          <a:r>
            <a:rPr lang="el-GR" b="1" dirty="0"/>
            <a:t>3. Τα αντιβιοτικά που συγκεντρώνονται στο ήπαρ ή αποβάλλονται από την ηπατική οδό π.χ. η </a:t>
          </a:r>
          <a:r>
            <a:rPr lang="el-GR" b="1" dirty="0" err="1"/>
            <a:t>ερυθρομυκίνη</a:t>
          </a:r>
          <a:r>
            <a:rPr lang="en-US" b="1" dirty="0"/>
            <a:t>, </a:t>
          </a:r>
          <a:r>
            <a:rPr lang="el-GR" b="1" dirty="0"/>
            <a:t>η </a:t>
          </a:r>
          <a:r>
            <a:rPr lang="el-GR" b="1" dirty="0" err="1"/>
            <a:t>τετρακυκλίνη</a:t>
          </a:r>
          <a:r>
            <a:rPr lang="el-GR" b="1" dirty="0"/>
            <a:t> αντενδείκνυνται για τη θεραπεία ασθενών με </a:t>
          </a:r>
          <a:r>
            <a:rPr lang="el-GR" b="1" u="sng" dirty="0"/>
            <a:t>ηπατική νόσο</a:t>
          </a:r>
          <a:r>
            <a:rPr lang="el-GR" b="1" dirty="0"/>
            <a:t>.</a:t>
          </a:r>
          <a:endParaRPr lang="en-US" b="1" dirty="0"/>
        </a:p>
      </dgm:t>
    </dgm:pt>
    <dgm:pt modelId="{2120DD6E-68B7-483C-8EB8-765725C410D1}" type="parTrans" cxnId="{637C4031-5C69-404F-AA41-9DB676DD2232}">
      <dgm:prSet/>
      <dgm:spPr/>
      <dgm:t>
        <a:bodyPr/>
        <a:lstStyle/>
        <a:p>
          <a:endParaRPr lang="en-US"/>
        </a:p>
      </dgm:t>
    </dgm:pt>
    <dgm:pt modelId="{F87C4202-F364-4CD3-8DE1-3B9EF150A2BC}" type="sibTrans" cxnId="{637C4031-5C69-404F-AA41-9DB676DD2232}">
      <dgm:prSet/>
      <dgm:spPr/>
      <dgm:t>
        <a:bodyPr/>
        <a:lstStyle/>
        <a:p>
          <a:endParaRPr lang="en-US"/>
        </a:p>
      </dgm:t>
    </dgm:pt>
    <dgm:pt modelId="{E7C6B905-69D8-4380-A398-AC5C88ACC5AE}">
      <dgm:prSet/>
      <dgm:spPr/>
      <dgm:t>
        <a:bodyPr/>
        <a:lstStyle/>
        <a:p>
          <a:r>
            <a:rPr lang="el-GR" b="1" dirty="0"/>
            <a:t>4. Η </a:t>
          </a:r>
          <a:r>
            <a:rPr lang="el-GR" b="1" u="sng" dirty="0"/>
            <a:t>κακή αιμάτωση </a:t>
          </a:r>
          <a:r>
            <a:rPr lang="el-GR" b="1" dirty="0"/>
            <a:t>περιορίζει την ποσότητα του αντιβιοτικού και καθιστά τη θεραπεία των λοιμώξεων εξαιρετικά δύσκολη</a:t>
          </a:r>
          <a:r>
            <a:rPr lang="el-GR" dirty="0"/>
            <a:t>.</a:t>
          </a:r>
          <a:endParaRPr lang="en-US" dirty="0"/>
        </a:p>
      </dgm:t>
    </dgm:pt>
    <dgm:pt modelId="{A19EDB70-CB83-440A-9B13-6646D8C42AF7}" type="parTrans" cxnId="{E8B0F3B1-7CEE-47F3-BAFB-4554A70FD159}">
      <dgm:prSet/>
      <dgm:spPr/>
      <dgm:t>
        <a:bodyPr/>
        <a:lstStyle/>
        <a:p>
          <a:endParaRPr lang="en-US"/>
        </a:p>
      </dgm:t>
    </dgm:pt>
    <dgm:pt modelId="{97D2569A-1460-45D1-B3ED-837D1E7F326A}" type="sibTrans" cxnId="{E8B0F3B1-7CEE-47F3-BAFB-4554A70FD159}">
      <dgm:prSet/>
      <dgm:spPr/>
      <dgm:t>
        <a:bodyPr/>
        <a:lstStyle/>
        <a:p>
          <a:endParaRPr lang="en-US"/>
        </a:p>
      </dgm:t>
    </dgm:pt>
    <dgm:pt modelId="{7614397B-80FB-4C23-941F-28F9F5F35C75}">
      <dgm:prSet/>
      <dgm:spPr/>
      <dgm:t>
        <a:bodyPr/>
        <a:lstStyle/>
        <a:p>
          <a:r>
            <a:rPr lang="el-GR" b="1" dirty="0"/>
            <a:t>5. Κατά τη διάρκεια της </a:t>
          </a:r>
          <a:r>
            <a:rPr lang="el-GR" b="1" u="sng" dirty="0"/>
            <a:t>εγκυμοσύνης</a:t>
          </a:r>
          <a:r>
            <a:rPr lang="el-GR" b="1" dirty="0"/>
            <a:t> και του θηλασμού, όλα τα αντιβιοτικά διέρχονται στον πλακούντα και το μητρικό γάλα.</a:t>
          </a:r>
          <a:endParaRPr lang="en-US" b="1" dirty="0"/>
        </a:p>
      </dgm:t>
    </dgm:pt>
    <dgm:pt modelId="{643FBBC4-63AA-4FED-90D9-274FE9AC0D57}" type="parTrans" cxnId="{A23D5A9A-B2CB-41C9-9911-47C21A09066F}">
      <dgm:prSet/>
      <dgm:spPr/>
      <dgm:t>
        <a:bodyPr/>
        <a:lstStyle/>
        <a:p>
          <a:endParaRPr lang="en-US"/>
        </a:p>
      </dgm:t>
    </dgm:pt>
    <dgm:pt modelId="{F9A1F7BC-3E2C-46D1-BED2-981331C41E6C}" type="sibTrans" cxnId="{A23D5A9A-B2CB-41C9-9911-47C21A09066F}">
      <dgm:prSet/>
      <dgm:spPr/>
      <dgm:t>
        <a:bodyPr/>
        <a:lstStyle/>
        <a:p>
          <a:endParaRPr lang="en-US"/>
        </a:p>
      </dgm:t>
    </dgm:pt>
    <dgm:pt modelId="{BC91D696-36DE-44B6-9D8C-0DF388BFD9AA}">
      <dgm:prSet/>
      <dgm:spPr/>
      <dgm:t>
        <a:bodyPr/>
        <a:lstStyle/>
        <a:p>
          <a:r>
            <a:rPr lang="el-GR" b="1" dirty="0"/>
            <a:t>6. Στα </a:t>
          </a:r>
          <a:r>
            <a:rPr lang="el-GR" b="1" u="sng" dirty="0"/>
            <a:t>νεογέννητα</a:t>
          </a:r>
          <a:r>
            <a:rPr lang="el-GR" b="1" dirty="0"/>
            <a:t>, οι απεκκριτικοί μηχανισμοί του ήπατος και των νεφρών δεν είναι συνήθως καλά ανεπτυγμένοι, με αποτέλεσμα να είναι ιδιαίτερα ευάλωτα στις τοξικές δράσεις</a:t>
          </a:r>
          <a:r>
            <a:rPr lang="en-US" b="1" dirty="0"/>
            <a:t> </a:t>
          </a:r>
          <a:r>
            <a:rPr lang="el-GR" b="1" dirty="0"/>
            <a:t>φαρμάκων πχ της </a:t>
          </a:r>
          <a:r>
            <a:rPr lang="el-GR" b="1" dirty="0" err="1"/>
            <a:t>χλωραμφενικόλης</a:t>
          </a:r>
          <a:r>
            <a:rPr lang="el-GR" b="1" dirty="0"/>
            <a:t> και των </a:t>
          </a:r>
          <a:r>
            <a:rPr lang="el-GR" b="1" dirty="0" err="1"/>
            <a:t>σουλφοναμιδών</a:t>
          </a:r>
          <a:r>
            <a:rPr lang="el-GR" b="1" dirty="0"/>
            <a:t>.</a:t>
          </a:r>
          <a:endParaRPr lang="en-US" b="1" dirty="0"/>
        </a:p>
      </dgm:t>
    </dgm:pt>
    <dgm:pt modelId="{6E19DC26-D819-4217-8B77-878E45C63A01}" type="parTrans" cxnId="{8EB448B7-D3E0-461A-AC85-28FE363E700F}">
      <dgm:prSet/>
      <dgm:spPr/>
      <dgm:t>
        <a:bodyPr/>
        <a:lstStyle/>
        <a:p>
          <a:endParaRPr lang="en-US"/>
        </a:p>
      </dgm:t>
    </dgm:pt>
    <dgm:pt modelId="{DEF7157D-6300-4901-BF1D-74225C94A036}" type="sibTrans" cxnId="{8EB448B7-D3E0-461A-AC85-28FE363E700F}">
      <dgm:prSet/>
      <dgm:spPr/>
      <dgm:t>
        <a:bodyPr/>
        <a:lstStyle/>
        <a:p>
          <a:endParaRPr lang="en-US"/>
        </a:p>
      </dgm:t>
    </dgm:pt>
    <dgm:pt modelId="{1449029B-8FE6-426E-995A-9871C3FFCB53}" type="pres">
      <dgm:prSet presAssocID="{E7C0D6FF-864E-4529-A92A-E812B255E4BD}" presName="diagram" presStyleCnt="0">
        <dgm:presLayoutVars>
          <dgm:dir/>
          <dgm:resizeHandles val="exact"/>
        </dgm:presLayoutVars>
      </dgm:prSet>
      <dgm:spPr/>
      <dgm:t>
        <a:bodyPr/>
        <a:lstStyle/>
        <a:p>
          <a:endParaRPr lang="el-GR"/>
        </a:p>
      </dgm:t>
    </dgm:pt>
    <dgm:pt modelId="{465D106D-2F00-484B-AEEC-F287DD02A634}" type="pres">
      <dgm:prSet presAssocID="{382F4184-2787-47D1-9A5C-14BC46C5F601}" presName="node" presStyleLbl="node1" presStyleIdx="0" presStyleCnt="6">
        <dgm:presLayoutVars>
          <dgm:bulletEnabled val="1"/>
        </dgm:presLayoutVars>
      </dgm:prSet>
      <dgm:spPr/>
      <dgm:t>
        <a:bodyPr/>
        <a:lstStyle/>
        <a:p>
          <a:endParaRPr lang="el-GR"/>
        </a:p>
      </dgm:t>
    </dgm:pt>
    <dgm:pt modelId="{D101E762-34B6-4C23-B289-5D4E29DE8C56}" type="pres">
      <dgm:prSet presAssocID="{288A2C5B-1C27-4D51-937D-B9040B3897A7}" presName="sibTrans" presStyleCnt="0"/>
      <dgm:spPr/>
    </dgm:pt>
    <dgm:pt modelId="{285ACCB2-27EC-4404-AD34-87F9A643E927}" type="pres">
      <dgm:prSet presAssocID="{936844F6-3BED-485F-B5B3-AC90F55B377B}" presName="node" presStyleLbl="node1" presStyleIdx="1" presStyleCnt="6">
        <dgm:presLayoutVars>
          <dgm:bulletEnabled val="1"/>
        </dgm:presLayoutVars>
      </dgm:prSet>
      <dgm:spPr/>
      <dgm:t>
        <a:bodyPr/>
        <a:lstStyle/>
        <a:p>
          <a:endParaRPr lang="el-GR"/>
        </a:p>
      </dgm:t>
    </dgm:pt>
    <dgm:pt modelId="{5E3195F5-10BD-4CD7-8157-A84F33E8D473}" type="pres">
      <dgm:prSet presAssocID="{27184E07-78D7-49F4-9CC3-E94DD112AB13}" presName="sibTrans" presStyleCnt="0"/>
      <dgm:spPr/>
    </dgm:pt>
    <dgm:pt modelId="{479413F8-837D-401A-88AF-44ACF8283340}" type="pres">
      <dgm:prSet presAssocID="{01FEBA00-F8BB-4272-BC3C-F171BF808EA2}" presName="node" presStyleLbl="node1" presStyleIdx="2" presStyleCnt="6">
        <dgm:presLayoutVars>
          <dgm:bulletEnabled val="1"/>
        </dgm:presLayoutVars>
      </dgm:prSet>
      <dgm:spPr/>
      <dgm:t>
        <a:bodyPr/>
        <a:lstStyle/>
        <a:p>
          <a:endParaRPr lang="el-GR"/>
        </a:p>
      </dgm:t>
    </dgm:pt>
    <dgm:pt modelId="{E7490D5A-E8D7-41ED-9CAC-9B177C8729F4}" type="pres">
      <dgm:prSet presAssocID="{F87C4202-F364-4CD3-8DE1-3B9EF150A2BC}" presName="sibTrans" presStyleCnt="0"/>
      <dgm:spPr/>
    </dgm:pt>
    <dgm:pt modelId="{998E5BAF-1D51-4BA8-B203-20A6A17A8113}" type="pres">
      <dgm:prSet presAssocID="{E7C6B905-69D8-4380-A398-AC5C88ACC5AE}" presName="node" presStyleLbl="node1" presStyleIdx="3" presStyleCnt="6">
        <dgm:presLayoutVars>
          <dgm:bulletEnabled val="1"/>
        </dgm:presLayoutVars>
      </dgm:prSet>
      <dgm:spPr/>
      <dgm:t>
        <a:bodyPr/>
        <a:lstStyle/>
        <a:p>
          <a:endParaRPr lang="el-GR"/>
        </a:p>
      </dgm:t>
    </dgm:pt>
    <dgm:pt modelId="{C900B52B-3B6E-4DB3-BA42-144ABCF740F0}" type="pres">
      <dgm:prSet presAssocID="{97D2569A-1460-45D1-B3ED-837D1E7F326A}" presName="sibTrans" presStyleCnt="0"/>
      <dgm:spPr/>
    </dgm:pt>
    <dgm:pt modelId="{C003F0AB-936E-4976-B44C-5CE172259E58}" type="pres">
      <dgm:prSet presAssocID="{7614397B-80FB-4C23-941F-28F9F5F35C75}" presName="node" presStyleLbl="node1" presStyleIdx="4" presStyleCnt="6">
        <dgm:presLayoutVars>
          <dgm:bulletEnabled val="1"/>
        </dgm:presLayoutVars>
      </dgm:prSet>
      <dgm:spPr/>
      <dgm:t>
        <a:bodyPr/>
        <a:lstStyle/>
        <a:p>
          <a:endParaRPr lang="el-GR"/>
        </a:p>
      </dgm:t>
    </dgm:pt>
    <dgm:pt modelId="{02DECC19-F50D-4FC9-8D47-7626F664FCE5}" type="pres">
      <dgm:prSet presAssocID="{F9A1F7BC-3E2C-46D1-BED2-981331C41E6C}" presName="sibTrans" presStyleCnt="0"/>
      <dgm:spPr/>
    </dgm:pt>
    <dgm:pt modelId="{00B0E556-5DEE-4040-835C-A42147A52208}" type="pres">
      <dgm:prSet presAssocID="{BC91D696-36DE-44B6-9D8C-0DF388BFD9AA}" presName="node" presStyleLbl="node1" presStyleIdx="5" presStyleCnt="6">
        <dgm:presLayoutVars>
          <dgm:bulletEnabled val="1"/>
        </dgm:presLayoutVars>
      </dgm:prSet>
      <dgm:spPr/>
      <dgm:t>
        <a:bodyPr/>
        <a:lstStyle/>
        <a:p>
          <a:endParaRPr lang="el-GR"/>
        </a:p>
      </dgm:t>
    </dgm:pt>
  </dgm:ptLst>
  <dgm:cxnLst>
    <dgm:cxn modelId="{8AD86003-C666-4D86-9EA9-D262629B4636}" srcId="{E7C0D6FF-864E-4529-A92A-E812B255E4BD}" destId="{936844F6-3BED-485F-B5B3-AC90F55B377B}" srcOrd="1" destOrd="0" parTransId="{769D01AF-106C-4B7E-B236-1510E53928A1}" sibTransId="{27184E07-78D7-49F4-9CC3-E94DD112AB13}"/>
    <dgm:cxn modelId="{E8B0F3B1-7CEE-47F3-BAFB-4554A70FD159}" srcId="{E7C0D6FF-864E-4529-A92A-E812B255E4BD}" destId="{E7C6B905-69D8-4380-A398-AC5C88ACC5AE}" srcOrd="3" destOrd="0" parTransId="{A19EDB70-CB83-440A-9B13-6646D8C42AF7}" sibTransId="{97D2569A-1460-45D1-B3ED-837D1E7F326A}"/>
    <dgm:cxn modelId="{51F586CA-239B-48D8-BF51-57F8878631A4}" type="presOf" srcId="{E7C0D6FF-864E-4529-A92A-E812B255E4BD}" destId="{1449029B-8FE6-426E-995A-9871C3FFCB53}" srcOrd="0" destOrd="0" presId="urn:microsoft.com/office/officeart/2005/8/layout/default"/>
    <dgm:cxn modelId="{8EB448B7-D3E0-461A-AC85-28FE363E700F}" srcId="{E7C0D6FF-864E-4529-A92A-E812B255E4BD}" destId="{BC91D696-36DE-44B6-9D8C-0DF388BFD9AA}" srcOrd="5" destOrd="0" parTransId="{6E19DC26-D819-4217-8B77-878E45C63A01}" sibTransId="{DEF7157D-6300-4901-BF1D-74225C94A036}"/>
    <dgm:cxn modelId="{637C4031-5C69-404F-AA41-9DB676DD2232}" srcId="{E7C0D6FF-864E-4529-A92A-E812B255E4BD}" destId="{01FEBA00-F8BB-4272-BC3C-F171BF808EA2}" srcOrd="2" destOrd="0" parTransId="{2120DD6E-68B7-483C-8EB8-765725C410D1}" sibTransId="{F87C4202-F364-4CD3-8DE1-3B9EF150A2BC}"/>
    <dgm:cxn modelId="{1A140A7B-E483-423F-A4A2-3693AE39F7D7}" type="presOf" srcId="{E7C6B905-69D8-4380-A398-AC5C88ACC5AE}" destId="{998E5BAF-1D51-4BA8-B203-20A6A17A8113}" srcOrd="0" destOrd="0" presId="urn:microsoft.com/office/officeart/2005/8/layout/default"/>
    <dgm:cxn modelId="{D0BF449D-E7C6-4D61-B9D1-765D59FC808F}" type="presOf" srcId="{936844F6-3BED-485F-B5B3-AC90F55B377B}" destId="{285ACCB2-27EC-4404-AD34-87F9A643E927}" srcOrd="0" destOrd="0" presId="urn:microsoft.com/office/officeart/2005/8/layout/default"/>
    <dgm:cxn modelId="{E892AD6B-0590-4B64-9A78-EFB7133AF8AF}" srcId="{E7C0D6FF-864E-4529-A92A-E812B255E4BD}" destId="{382F4184-2787-47D1-9A5C-14BC46C5F601}" srcOrd="0" destOrd="0" parTransId="{E6D44687-DE92-4132-BDD1-84BC07065143}" sibTransId="{288A2C5B-1C27-4D51-937D-B9040B3897A7}"/>
    <dgm:cxn modelId="{0D258456-27EA-49D3-88CA-E6C1428E05F6}" type="presOf" srcId="{7614397B-80FB-4C23-941F-28F9F5F35C75}" destId="{C003F0AB-936E-4976-B44C-5CE172259E58}" srcOrd="0" destOrd="0" presId="urn:microsoft.com/office/officeart/2005/8/layout/default"/>
    <dgm:cxn modelId="{D472A261-9F9D-4F89-BE39-E5CA0A175E4C}" type="presOf" srcId="{01FEBA00-F8BB-4272-BC3C-F171BF808EA2}" destId="{479413F8-837D-401A-88AF-44ACF8283340}" srcOrd="0" destOrd="0" presId="urn:microsoft.com/office/officeart/2005/8/layout/default"/>
    <dgm:cxn modelId="{A23D5A9A-B2CB-41C9-9911-47C21A09066F}" srcId="{E7C0D6FF-864E-4529-A92A-E812B255E4BD}" destId="{7614397B-80FB-4C23-941F-28F9F5F35C75}" srcOrd="4" destOrd="0" parTransId="{643FBBC4-63AA-4FED-90D9-274FE9AC0D57}" sibTransId="{F9A1F7BC-3E2C-46D1-BED2-981331C41E6C}"/>
    <dgm:cxn modelId="{F3FA9146-A7E1-4FBC-81F3-CD9F2F31B463}" type="presOf" srcId="{BC91D696-36DE-44B6-9D8C-0DF388BFD9AA}" destId="{00B0E556-5DEE-4040-835C-A42147A52208}" srcOrd="0" destOrd="0" presId="urn:microsoft.com/office/officeart/2005/8/layout/default"/>
    <dgm:cxn modelId="{F7C194D0-FEB7-4849-8412-47CE1750B611}" type="presOf" srcId="{382F4184-2787-47D1-9A5C-14BC46C5F601}" destId="{465D106D-2F00-484B-AEEC-F287DD02A634}" srcOrd="0" destOrd="0" presId="urn:microsoft.com/office/officeart/2005/8/layout/default"/>
    <dgm:cxn modelId="{0FA91274-DC76-4694-9AD8-0416203143FB}" type="presParOf" srcId="{1449029B-8FE6-426E-995A-9871C3FFCB53}" destId="{465D106D-2F00-484B-AEEC-F287DD02A634}" srcOrd="0" destOrd="0" presId="urn:microsoft.com/office/officeart/2005/8/layout/default"/>
    <dgm:cxn modelId="{A31C5F8A-91A2-4BD8-8293-971988056762}" type="presParOf" srcId="{1449029B-8FE6-426E-995A-9871C3FFCB53}" destId="{D101E762-34B6-4C23-B289-5D4E29DE8C56}" srcOrd="1" destOrd="0" presId="urn:microsoft.com/office/officeart/2005/8/layout/default"/>
    <dgm:cxn modelId="{3B691E89-2685-4AE4-8646-FA12AD5B79BF}" type="presParOf" srcId="{1449029B-8FE6-426E-995A-9871C3FFCB53}" destId="{285ACCB2-27EC-4404-AD34-87F9A643E927}" srcOrd="2" destOrd="0" presId="urn:microsoft.com/office/officeart/2005/8/layout/default"/>
    <dgm:cxn modelId="{0F4616B1-714A-4B03-9EB0-4E4DE28D278B}" type="presParOf" srcId="{1449029B-8FE6-426E-995A-9871C3FFCB53}" destId="{5E3195F5-10BD-4CD7-8157-A84F33E8D473}" srcOrd="3" destOrd="0" presId="urn:microsoft.com/office/officeart/2005/8/layout/default"/>
    <dgm:cxn modelId="{A2D85FF3-B811-41D8-9F28-371171355FE8}" type="presParOf" srcId="{1449029B-8FE6-426E-995A-9871C3FFCB53}" destId="{479413F8-837D-401A-88AF-44ACF8283340}" srcOrd="4" destOrd="0" presId="urn:microsoft.com/office/officeart/2005/8/layout/default"/>
    <dgm:cxn modelId="{E1908EB5-ECC2-43E4-A11B-8A5441FBE7C6}" type="presParOf" srcId="{1449029B-8FE6-426E-995A-9871C3FFCB53}" destId="{E7490D5A-E8D7-41ED-9CAC-9B177C8729F4}" srcOrd="5" destOrd="0" presId="urn:microsoft.com/office/officeart/2005/8/layout/default"/>
    <dgm:cxn modelId="{B4F5964C-66B5-4BD2-8A1E-3CB6AF124697}" type="presParOf" srcId="{1449029B-8FE6-426E-995A-9871C3FFCB53}" destId="{998E5BAF-1D51-4BA8-B203-20A6A17A8113}" srcOrd="6" destOrd="0" presId="urn:microsoft.com/office/officeart/2005/8/layout/default"/>
    <dgm:cxn modelId="{C1A53F33-69E9-4691-A669-8778CF670F7D}" type="presParOf" srcId="{1449029B-8FE6-426E-995A-9871C3FFCB53}" destId="{C900B52B-3B6E-4DB3-BA42-144ABCF740F0}" srcOrd="7" destOrd="0" presId="urn:microsoft.com/office/officeart/2005/8/layout/default"/>
    <dgm:cxn modelId="{1EE65059-ED11-4056-AE05-2BBD406DC5CD}" type="presParOf" srcId="{1449029B-8FE6-426E-995A-9871C3FFCB53}" destId="{C003F0AB-936E-4976-B44C-5CE172259E58}" srcOrd="8" destOrd="0" presId="urn:microsoft.com/office/officeart/2005/8/layout/default"/>
    <dgm:cxn modelId="{A519CE9A-9630-450E-978C-708771A5E662}" type="presParOf" srcId="{1449029B-8FE6-426E-995A-9871C3FFCB53}" destId="{02DECC19-F50D-4FC9-8D47-7626F664FCE5}" srcOrd="9" destOrd="0" presId="urn:microsoft.com/office/officeart/2005/8/layout/default"/>
    <dgm:cxn modelId="{A385528C-19F3-4469-8E7A-06C4BA18F879}" type="presParOf" srcId="{1449029B-8FE6-426E-995A-9871C3FFCB53}" destId="{00B0E556-5DEE-4040-835C-A42147A5220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56E54-3408-455E-9172-213FBE504FAA}" type="doc">
      <dgm:prSet loTypeId="urn:microsoft.com/office/officeart/2005/8/layout/process4" loCatId="process" qsTypeId="urn:microsoft.com/office/officeart/2005/8/quickstyle/simple1" qsCatId="simple" csTypeId="urn:microsoft.com/office/officeart/2005/8/colors/accent4_2" csCatId="accent4" phldr="1"/>
      <dgm:spPr/>
      <dgm:t>
        <a:bodyPr/>
        <a:lstStyle/>
        <a:p>
          <a:endParaRPr lang="en-US"/>
        </a:p>
      </dgm:t>
    </dgm:pt>
    <dgm:pt modelId="{AAE52871-2128-4D76-9ADB-953B78236AA2}">
      <dgm:prSet/>
      <dgm:spPr/>
      <dgm:t>
        <a:bodyPr/>
        <a:lstStyle/>
        <a:p>
          <a:r>
            <a:rPr lang="el-GR"/>
            <a:t>Για να είναι χρήσιμο ένα αντιβιοτικό, (μία χημική ένωση) θα πρέπει να αναστέλλει την ανάπτυξη των βακτηρίων χωρίς να βλάπτει τον ανθρώπινο ξενιστή.</a:t>
          </a:r>
          <a:endParaRPr lang="en-US"/>
        </a:p>
      </dgm:t>
    </dgm:pt>
    <dgm:pt modelId="{8180EEC6-D57D-4ECE-80F4-0C4344FED59C}" type="parTrans" cxnId="{08933D09-D0B9-470F-B46D-84A9A46BD864}">
      <dgm:prSet/>
      <dgm:spPr/>
      <dgm:t>
        <a:bodyPr/>
        <a:lstStyle/>
        <a:p>
          <a:endParaRPr lang="en-US"/>
        </a:p>
      </dgm:t>
    </dgm:pt>
    <dgm:pt modelId="{29F396B9-A187-44B0-822E-EDAFF2A80155}" type="sibTrans" cxnId="{08933D09-D0B9-470F-B46D-84A9A46BD864}">
      <dgm:prSet/>
      <dgm:spPr/>
      <dgm:t>
        <a:bodyPr/>
        <a:lstStyle/>
        <a:p>
          <a:endParaRPr lang="en-US"/>
        </a:p>
      </dgm:t>
    </dgm:pt>
    <dgm:pt modelId="{25F94DAF-19E9-4BB4-8801-F8041D2DFC99}">
      <dgm:prSet/>
      <dgm:spPr/>
      <dgm:t>
        <a:bodyPr/>
        <a:lstStyle/>
        <a:p>
          <a:r>
            <a:rPr lang="el-GR" dirty="0"/>
            <a:t>Η ένωση θα πρέπει να επηρεάζει κάποια βιολογική λειτουργεία των βακτηρίων που δεν υπάρχει στα κύτταρα του ξενιστή.</a:t>
          </a:r>
          <a:endParaRPr lang="en-US" dirty="0"/>
        </a:p>
      </dgm:t>
    </dgm:pt>
    <dgm:pt modelId="{B0035F28-2417-4523-BC5A-E6146E2B5841}" type="parTrans" cxnId="{F144E938-F6B2-4878-90DB-B290D7648356}">
      <dgm:prSet/>
      <dgm:spPr/>
      <dgm:t>
        <a:bodyPr/>
        <a:lstStyle/>
        <a:p>
          <a:endParaRPr lang="en-US"/>
        </a:p>
      </dgm:t>
    </dgm:pt>
    <dgm:pt modelId="{7009C9E0-389A-4371-856D-2E52FC869FF5}" type="sibTrans" cxnId="{F144E938-F6B2-4878-90DB-B290D7648356}">
      <dgm:prSet/>
      <dgm:spPr/>
      <dgm:t>
        <a:bodyPr/>
        <a:lstStyle/>
        <a:p>
          <a:endParaRPr lang="en-US"/>
        </a:p>
      </dgm:t>
    </dgm:pt>
    <dgm:pt modelId="{37CD142D-F478-4B2B-9F36-DBBECE8C04BE}">
      <dgm:prSet/>
      <dgm:spPr/>
      <dgm:t>
        <a:bodyPr/>
        <a:lstStyle/>
        <a:p>
          <a:r>
            <a:rPr lang="el-GR" dirty="0"/>
            <a:t>Το φάρμακο θα πρέπει να διαπερνά τους ιστούς του σώματος, προκειμένου να φτάσει στη περιοχή της λοίμωξης.</a:t>
          </a:r>
          <a:endParaRPr lang="en-US" dirty="0"/>
        </a:p>
      </dgm:t>
    </dgm:pt>
    <dgm:pt modelId="{B0051F9C-1D4B-41C5-9C44-CF20DC8D11DC}" type="parTrans" cxnId="{137C094A-AAB3-4633-BCBB-FC5AA215D0F3}">
      <dgm:prSet/>
      <dgm:spPr/>
      <dgm:t>
        <a:bodyPr/>
        <a:lstStyle/>
        <a:p>
          <a:endParaRPr lang="en-US"/>
        </a:p>
      </dgm:t>
    </dgm:pt>
    <dgm:pt modelId="{F8FCDE96-1D73-451B-B0E3-D04836257023}" type="sibTrans" cxnId="{137C094A-AAB3-4633-BCBB-FC5AA215D0F3}">
      <dgm:prSet/>
      <dgm:spPr/>
      <dgm:t>
        <a:bodyPr/>
        <a:lstStyle/>
        <a:p>
          <a:endParaRPr lang="en-US"/>
        </a:p>
      </dgm:t>
    </dgm:pt>
    <dgm:pt modelId="{68186D57-5630-4BAF-A69B-359E415FF45A}" type="pres">
      <dgm:prSet presAssocID="{20056E54-3408-455E-9172-213FBE504FAA}" presName="Name0" presStyleCnt="0">
        <dgm:presLayoutVars>
          <dgm:dir/>
          <dgm:animLvl val="lvl"/>
          <dgm:resizeHandles val="exact"/>
        </dgm:presLayoutVars>
      </dgm:prSet>
      <dgm:spPr/>
      <dgm:t>
        <a:bodyPr/>
        <a:lstStyle/>
        <a:p>
          <a:endParaRPr lang="el-GR"/>
        </a:p>
      </dgm:t>
    </dgm:pt>
    <dgm:pt modelId="{BB4E3288-B330-4449-93E2-E28843A25680}" type="pres">
      <dgm:prSet presAssocID="{37CD142D-F478-4B2B-9F36-DBBECE8C04BE}" presName="boxAndChildren" presStyleCnt="0"/>
      <dgm:spPr/>
    </dgm:pt>
    <dgm:pt modelId="{4898609F-1140-476E-AC36-EC52D5EF618B}" type="pres">
      <dgm:prSet presAssocID="{37CD142D-F478-4B2B-9F36-DBBECE8C04BE}" presName="parentTextBox" presStyleLbl="node1" presStyleIdx="0" presStyleCnt="3"/>
      <dgm:spPr/>
      <dgm:t>
        <a:bodyPr/>
        <a:lstStyle/>
        <a:p>
          <a:endParaRPr lang="el-GR"/>
        </a:p>
      </dgm:t>
    </dgm:pt>
    <dgm:pt modelId="{C9C7C119-DA53-4E2F-814F-6BC9B10012B3}" type="pres">
      <dgm:prSet presAssocID="{7009C9E0-389A-4371-856D-2E52FC869FF5}" presName="sp" presStyleCnt="0"/>
      <dgm:spPr/>
    </dgm:pt>
    <dgm:pt modelId="{65D3AAD4-986C-4B59-96F9-3CB9B7146B96}" type="pres">
      <dgm:prSet presAssocID="{25F94DAF-19E9-4BB4-8801-F8041D2DFC99}" presName="arrowAndChildren" presStyleCnt="0"/>
      <dgm:spPr/>
    </dgm:pt>
    <dgm:pt modelId="{6C800DCF-6CB7-4B04-A03E-4298F5B82E7A}" type="pres">
      <dgm:prSet presAssocID="{25F94DAF-19E9-4BB4-8801-F8041D2DFC99}" presName="parentTextArrow" presStyleLbl="node1" presStyleIdx="1" presStyleCnt="3"/>
      <dgm:spPr/>
      <dgm:t>
        <a:bodyPr/>
        <a:lstStyle/>
        <a:p>
          <a:endParaRPr lang="el-GR"/>
        </a:p>
      </dgm:t>
    </dgm:pt>
    <dgm:pt modelId="{ED5E101B-ED41-4E6E-9F58-1183AACCEADC}" type="pres">
      <dgm:prSet presAssocID="{29F396B9-A187-44B0-822E-EDAFF2A80155}" presName="sp" presStyleCnt="0"/>
      <dgm:spPr/>
    </dgm:pt>
    <dgm:pt modelId="{C13F70AB-5909-4187-B1DC-A8B3C0A63A26}" type="pres">
      <dgm:prSet presAssocID="{AAE52871-2128-4D76-9ADB-953B78236AA2}" presName="arrowAndChildren" presStyleCnt="0"/>
      <dgm:spPr/>
    </dgm:pt>
    <dgm:pt modelId="{7472E88C-6519-4AA0-B14A-EF3D7A73E174}" type="pres">
      <dgm:prSet presAssocID="{AAE52871-2128-4D76-9ADB-953B78236AA2}" presName="parentTextArrow" presStyleLbl="node1" presStyleIdx="2" presStyleCnt="3"/>
      <dgm:spPr/>
      <dgm:t>
        <a:bodyPr/>
        <a:lstStyle/>
        <a:p>
          <a:endParaRPr lang="el-GR"/>
        </a:p>
      </dgm:t>
    </dgm:pt>
  </dgm:ptLst>
  <dgm:cxnLst>
    <dgm:cxn modelId="{C01229CF-C4CA-4B26-B343-270600A30CA9}" type="presOf" srcId="{AAE52871-2128-4D76-9ADB-953B78236AA2}" destId="{7472E88C-6519-4AA0-B14A-EF3D7A73E174}" srcOrd="0" destOrd="0" presId="urn:microsoft.com/office/officeart/2005/8/layout/process4"/>
    <dgm:cxn modelId="{137C094A-AAB3-4633-BCBB-FC5AA215D0F3}" srcId="{20056E54-3408-455E-9172-213FBE504FAA}" destId="{37CD142D-F478-4B2B-9F36-DBBECE8C04BE}" srcOrd="2" destOrd="0" parTransId="{B0051F9C-1D4B-41C5-9C44-CF20DC8D11DC}" sibTransId="{F8FCDE96-1D73-451B-B0E3-D04836257023}"/>
    <dgm:cxn modelId="{08933D09-D0B9-470F-B46D-84A9A46BD864}" srcId="{20056E54-3408-455E-9172-213FBE504FAA}" destId="{AAE52871-2128-4D76-9ADB-953B78236AA2}" srcOrd="0" destOrd="0" parTransId="{8180EEC6-D57D-4ECE-80F4-0C4344FED59C}" sibTransId="{29F396B9-A187-44B0-822E-EDAFF2A80155}"/>
    <dgm:cxn modelId="{1D06E085-42A8-427A-AAC0-D520F6012A0D}" type="presOf" srcId="{37CD142D-F478-4B2B-9F36-DBBECE8C04BE}" destId="{4898609F-1140-476E-AC36-EC52D5EF618B}" srcOrd="0" destOrd="0" presId="urn:microsoft.com/office/officeart/2005/8/layout/process4"/>
    <dgm:cxn modelId="{F0C65EED-958B-4639-A988-867358C9E7F4}" type="presOf" srcId="{25F94DAF-19E9-4BB4-8801-F8041D2DFC99}" destId="{6C800DCF-6CB7-4B04-A03E-4298F5B82E7A}" srcOrd="0" destOrd="0" presId="urn:microsoft.com/office/officeart/2005/8/layout/process4"/>
    <dgm:cxn modelId="{F16AFEF6-D690-41B1-AD79-AB8A381C81DD}" type="presOf" srcId="{20056E54-3408-455E-9172-213FBE504FAA}" destId="{68186D57-5630-4BAF-A69B-359E415FF45A}" srcOrd="0" destOrd="0" presId="urn:microsoft.com/office/officeart/2005/8/layout/process4"/>
    <dgm:cxn modelId="{F144E938-F6B2-4878-90DB-B290D7648356}" srcId="{20056E54-3408-455E-9172-213FBE504FAA}" destId="{25F94DAF-19E9-4BB4-8801-F8041D2DFC99}" srcOrd="1" destOrd="0" parTransId="{B0035F28-2417-4523-BC5A-E6146E2B5841}" sibTransId="{7009C9E0-389A-4371-856D-2E52FC869FF5}"/>
    <dgm:cxn modelId="{8FE4962F-C5A2-4FC2-A321-307DF4768D8E}" type="presParOf" srcId="{68186D57-5630-4BAF-A69B-359E415FF45A}" destId="{BB4E3288-B330-4449-93E2-E28843A25680}" srcOrd="0" destOrd="0" presId="urn:microsoft.com/office/officeart/2005/8/layout/process4"/>
    <dgm:cxn modelId="{00E589B7-5A21-4235-AB3E-17823C865A17}" type="presParOf" srcId="{BB4E3288-B330-4449-93E2-E28843A25680}" destId="{4898609F-1140-476E-AC36-EC52D5EF618B}" srcOrd="0" destOrd="0" presId="urn:microsoft.com/office/officeart/2005/8/layout/process4"/>
    <dgm:cxn modelId="{BA1CAE5F-D11B-496F-A492-726061AC2B86}" type="presParOf" srcId="{68186D57-5630-4BAF-A69B-359E415FF45A}" destId="{C9C7C119-DA53-4E2F-814F-6BC9B10012B3}" srcOrd="1" destOrd="0" presId="urn:microsoft.com/office/officeart/2005/8/layout/process4"/>
    <dgm:cxn modelId="{57AEB8BB-F593-4190-AD74-A987AE50417A}" type="presParOf" srcId="{68186D57-5630-4BAF-A69B-359E415FF45A}" destId="{65D3AAD4-986C-4B59-96F9-3CB9B7146B96}" srcOrd="2" destOrd="0" presId="urn:microsoft.com/office/officeart/2005/8/layout/process4"/>
    <dgm:cxn modelId="{E6A06C51-5B13-491C-84A8-6CE3D0DE7186}" type="presParOf" srcId="{65D3AAD4-986C-4B59-96F9-3CB9B7146B96}" destId="{6C800DCF-6CB7-4B04-A03E-4298F5B82E7A}" srcOrd="0" destOrd="0" presId="urn:microsoft.com/office/officeart/2005/8/layout/process4"/>
    <dgm:cxn modelId="{360AFE89-24DC-4C88-87A2-8649F1ABE906}" type="presParOf" srcId="{68186D57-5630-4BAF-A69B-359E415FF45A}" destId="{ED5E101B-ED41-4E6E-9F58-1183AACCEADC}" srcOrd="3" destOrd="0" presId="urn:microsoft.com/office/officeart/2005/8/layout/process4"/>
    <dgm:cxn modelId="{274F9988-1DD3-422E-B15B-6BAC21CCC358}" type="presParOf" srcId="{68186D57-5630-4BAF-A69B-359E415FF45A}" destId="{C13F70AB-5909-4187-B1DC-A8B3C0A63A26}" srcOrd="4" destOrd="0" presId="urn:microsoft.com/office/officeart/2005/8/layout/process4"/>
    <dgm:cxn modelId="{83AF3A9C-7A4B-42D7-8B44-7867BDD2F83A}" type="presParOf" srcId="{C13F70AB-5909-4187-B1DC-A8B3C0A63A26}" destId="{7472E88C-6519-4AA0-B14A-EF3D7A73E17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EFB875-223A-465D-B518-538556A813E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B667A32-7F31-4936-8795-8CF23371CDFA}">
      <dgm:prSet custT="1"/>
      <dgm:spPr/>
      <dgm:t>
        <a:bodyPr/>
        <a:lstStyle/>
        <a:p>
          <a:r>
            <a:rPr lang="el-GR" sz="1800" dirty="0"/>
            <a:t>Οι συνδυασμοί των </a:t>
          </a:r>
          <a:r>
            <a:rPr lang="el-GR" sz="1800" dirty="0" err="1"/>
            <a:t>αντιμικροβιακών</a:t>
          </a:r>
          <a:r>
            <a:rPr lang="el-GR" sz="1800" dirty="0"/>
            <a:t> παραγόντων  επωφελούνται από τους διαφορετικούς μηχανισμούς δράσης τους, ώστε να προκαλέσουν </a:t>
          </a:r>
          <a:r>
            <a:rPr lang="el-GR" sz="1800" b="1" dirty="0"/>
            <a:t>συνέργεια </a:t>
          </a:r>
          <a:r>
            <a:rPr lang="el-GR" sz="1800" dirty="0"/>
            <a:t>και </a:t>
          </a:r>
          <a:r>
            <a:rPr lang="el-GR" sz="1800" b="1" dirty="0"/>
            <a:t>μέγιστο θεραπευτικό όφελος</a:t>
          </a:r>
          <a:endParaRPr lang="en-US" sz="1800" b="1" dirty="0"/>
        </a:p>
      </dgm:t>
    </dgm:pt>
    <dgm:pt modelId="{2810F1F6-7129-4798-B766-D7E5F8226430}" type="parTrans" cxnId="{F397DA9E-F31E-4EEA-915F-FADF75393C1C}">
      <dgm:prSet/>
      <dgm:spPr/>
      <dgm:t>
        <a:bodyPr/>
        <a:lstStyle/>
        <a:p>
          <a:endParaRPr lang="en-US"/>
        </a:p>
      </dgm:t>
    </dgm:pt>
    <dgm:pt modelId="{FBA95370-BD78-41C0-8CC0-04CDC7F5E8AD}" type="sibTrans" cxnId="{F397DA9E-F31E-4EEA-915F-FADF75393C1C}">
      <dgm:prSet/>
      <dgm:spPr/>
      <dgm:t>
        <a:bodyPr/>
        <a:lstStyle/>
        <a:p>
          <a:endParaRPr lang="en-US"/>
        </a:p>
      </dgm:t>
    </dgm:pt>
    <dgm:pt modelId="{00EE8562-D08D-478B-BC3C-03CF9A625AF0}">
      <dgm:prSet custT="1"/>
      <dgm:spPr/>
      <dgm:t>
        <a:bodyPr/>
        <a:lstStyle/>
        <a:p>
          <a:r>
            <a:rPr lang="el-GR" sz="1800" b="1" u="sng" dirty="0"/>
            <a:t>Συνέργεια φαρμακευτικών συνδυασμών</a:t>
          </a:r>
          <a:r>
            <a:rPr lang="el-GR" sz="1800" dirty="0"/>
            <a:t>: Ορισμένοι συνδυασμοί αντιβιοτικών, όπως β-</a:t>
          </a:r>
          <a:r>
            <a:rPr lang="el-GR" sz="1800" dirty="0" err="1"/>
            <a:t>λακτάμες</a:t>
          </a:r>
          <a:r>
            <a:rPr lang="el-GR" sz="1800" dirty="0"/>
            <a:t> και </a:t>
          </a:r>
          <a:r>
            <a:rPr lang="el-GR" sz="1800" dirty="0" err="1"/>
            <a:t>αμινογλυκοσίδες</a:t>
          </a:r>
          <a:r>
            <a:rPr lang="el-GR" sz="1800" dirty="0"/>
            <a:t>, παρουσιάζουν συνέργεια.</a:t>
          </a:r>
          <a:endParaRPr lang="en-US" sz="1800" dirty="0"/>
        </a:p>
      </dgm:t>
    </dgm:pt>
    <dgm:pt modelId="{FB45FA05-515A-4652-9361-7B01E921A6A5}" type="parTrans" cxnId="{072E2D29-90A4-4209-BEB0-58D4B585A2A4}">
      <dgm:prSet/>
      <dgm:spPr/>
      <dgm:t>
        <a:bodyPr/>
        <a:lstStyle/>
        <a:p>
          <a:endParaRPr lang="en-US"/>
        </a:p>
      </dgm:t>
    </dgm:pt>
    <dgm:pt modelId="{4C9F0972-1EA9-4A4E-8E23-2F0CBFD60AF1}" type="sibTrans" cxnId="{072E2D29-90A4-4209-BEB0-58D4B585A2A4}">
      <dgm:prSet/>
      <dgm:spPr/>
      <dgm:t>
        <a:bodyPr/>
        <a:lstStyle/>
        <a:p>
          <a:endParaRPr lang="en-US"/>
        </a:p>
      </dgm:t>
    </dgm:pt>
    <dgm:pt modelId="{C95BB784-9A79-4C34-AE1B-0F4682E414CA}">
      <dgm:prSet custT="1"/>
      <dgm:spPr/>
      <dgm:t>
        <a:bodyPr/>
        <a:lstStyle/>
        <a:p>
          <a:r>
            <a:rPr lang="el-GR" sz="1700" b="1" u="sng" dirty="0"/>
            <a:t>Πιθανοί αδόκιμοι συνδυασμοί</a:t>
          </a:r>
          <a:r>
            <a:rPr lang="el-GR" sz="1700" dirty="0"/>
            <a:t>: Ορισμένα αντιβιοτικά δρουν ως βακτηριοκτόνα όταν οι μικροοργανισμοί βρίσκονται σε στάδιο ανάπτυξης. Συνεπώς, η ταυτόχρονη χορήγηση ενός δευτέρου φαρμάκου με </a:t>
          </a:r>
          <a:r>
            <a:rPr lang="el-GR" sz="1700" dirty="0" err="1"/>
            <a:t>βακτηριοστατική</a:t>
          </a:r>
          <a:r>
            <a:rPr lang="el-GR" sz="1700" dirty="0"/>
            <a:t> δράση μπορεί να παρεμποδίσει τη δράση του πρώτου φαρμάκου που είναι βακτηριοκτόνο.</a:t>
          </a:r>
          <a:endParaRPr lang="en-US" sz="1700" dirty="0"/>
        </a:p>
      </dgm:t>
    </dgm:pt>
    <dgm:pt modelId="{4FC73E49-CAE3-4EB5-A51D-DD9814600279}" type="parTrans" cxnId="{14968CCD-327C-4C59-9662-7D8AECC8D263}">
      <dgm:prSet/>
      <dgm:spPr/>
      <dgm:t>
        <a:bodyPr/>
        <a:lstStyle/>
        <a:p>
          <a:endParaRPr lang="en-US"/>
        </a:p>
      </dgm:t>
    </dgm:pt>
    <dgm:pt modelId="{93FC551A-7DEF-4086-9BFB-97F7C268C372}" type="sibTrans" cxnId="{14968CCD-327C-4C59-9662-7D8AECC8D263}">
      <dgm:prSet/>
      <dgm:spPr/>
      <dgm:t>
        <a:bodyPr/>
        <a:lstStyle/>
        <a:p>
          <a:endParaRPr lang="en-US"/>
        </a:p>
      </dgm:t>
    </dgm:pt>
    <dgm:pt modelId="{E2F72513-251C-477C-9752-42E07888536F}" type="pres">
      <dgm:prSet presAssocID="{F7EFB875-223A-465D-B518-538556A813E5}" presName="linear" presStyleCnt="0">
        <dgm:presLayoutVars>
          <dgm:animLvl val="lvl"/>
          <dgm:resizeHandles val="exact"/>
        </dgm:presLayoutVars>
      </dgm:prSet>
      <dgm:spPr/>
      <dgm:t>
        <a:bodyPr/>
        <a:lstStyle/>
        <a:p>
          <a:endParaRPr lang="el-GR"/>
        </a:p>
      </dgm:t>
    </dgm:pt>
    <dgm:pt modelId="{7B8E85C3-C8A4-4A8B-8BCF-D4899F03D9AB}" type="pres">
      <dgm:prSet presAssocID="{CB667A32-7F31-4936-8795-8CF23371CDFA}" presName="parentText" presStyleLbl="node1" presStyleIdx="0" presStyleCnt="3">
        <dgm:presLayoutVars>
          <dgm:chMax val="0"/>
          <dgm:bulletEnabled val="1"/>
        </dgm:presLayoutVars>
      </dgm:prSet>
      <dgm:spPr/>
      <dgm:t>
        <a:bodyPr/>
        <a:lstStyle/>
        <a:p>
          <a:endParaRPr lang="el-GR"/>
        </a:p>
      </dgm:t>
    </dgm:pt>
    <dgm:pt modelId="{96BFFC4A-5D32-466C-8E6C-45D6FC80B3FD}" type="pres">
      <dgm:prSet presAssocID="{FBA95370-BD78-41C0-8CC0-04CDC7F5E8AD}" presName="spacer" presStyleCnt="0"/>
      <dgm:spPr/>
    </dgm:pt>
    <dgm:pt modelId="{286C7210-995B-46F6-A3A4-E5C10363A85E}" type="pres">
      <dgm:prSet presAssocID="{00EE8562-D08D-478B-BC3C-03CF9A625AF0}" presName="parentText" presStyleLbl="node1" presStyleIdx="1" presStyleCnt="3">
        <dgm:presLayoutVars>
          <dgm:chMax val="0"/>
          <dgm:bulletEnabled val="1"/>
        </dgm:presLayoutVars>
      </dgm:prSet>
      <dgm:spPr/>
      <dgm:t>
        <a:bodyPr/>
        <a:lstStyle/>
        <a:p>
          <a:endParaRPr lang="el-GR"/>
        </a:p>
      </dgm:t>
    </dgm:pt>
    <dgm:pt modelId="{8401334E-A455-47A4-BE5D-A1FA7AE75FA1}" type="pres">
      <dgm:prSet presAssocID="{4C9F0972-1EA9-4A4E-8E23-2F0CBFD60AF1}" presName="spacer" presStyleCnt="0"/>
      <dgm:spPr/>
    </dgm:pt>
    <dgm:pt modelId="{DB0683FC-904A-4BDE-9348-D64BB62715D1}" type="pres">
      <dgm:prSet presAssocID="{C95BB784-9A79-4C34-AE1B-0F4682E414CA}" presName="parentText" presStyleLbl="node1" presStyleIdx="2" presStyleCnt="3">
        <dgm:presLayoutVars>
          <dgm:chMax val="0"/>
          <dgm:bulletEnabled val="1"/>
        </dgm:presLayoutVars>
      </dgm:prSet>
      <dgm:spPr/>
      <dgm:t>
        <a:bodyPr/>
        <a:lstStyle/>
        <a:p>
          <a:endParaRPr lang="el-GR"/>
        </a:p>
      </dgm:t>
    </dgm:pt>
  </dgm:ptLst>
  <dgm:cxnLst>
    <dgm:cxn modelId="{14968CCD-327C-4C59-9662-7D8AECC8D263}" srcId="{F7EFB875-223A-465D-B518-538556A813E5}" destId="{C95BB784-9A79-4C34-AE1B-0F4682E414CA}" srcOrd="2" destOrd="0" parTransId="{4FC73E49-CAE3-4EB5-A51D-DD9814600279}" sibTransId="{93FC551A-7DEF-4086-9BFB-97F7C268C372}"/>
    <dgm:cxn modelId="{52D52FAD-5E87-44F9-A373-D80C746EE587}" type="presOf" srcId="{00EE8562-D08D-478B-BC3C-03CF9A625AF0}" destId="{286C7210-995B-46F6-A3A4-E5C10363A85E}" srcOrd="0" destOrd="0" presId="urn:microsoft.com/office/officeart/2005/8/layout/vList2"/>
    <dgm:cxn modelId="{072E2D29-90A4-4209-BEB0-58D4B585A2A4}" srcId="{F7EFB875-223A-465D-B518-538556A813E5}" destId="{00EE8562-D08D-478B-BC3C-03CF9A625AF0}" srcOrd="1" destOrd="0" parTransId="{FB45FA05-515A-4652-9361-7B01E921A6A5}" sibTransId="{4C9F0972-1EA9-4A4E-8E23-2F0CBFD60AF1}"/>
    <dgm:cxn modelId="{3FAE3D5E-33CB-4FB9-8D43-15ED31B44622}" type="presOf" srcId="{C95BB784-9A79-4C34-AE1B-0F4682E414CA}" destId="{DB0683FC-904A-4BDE-9348-D64BB62715D1}" srcOrd="0" destOrd="0" presId="urn:microsoft.com/office/officeart/2005/8/layout/vList2"/>
    <dgm:cxn modelId="{F397DA9E-F31E-4EEA-915F-FADF75393C1C}" srcId="{F7EFB875-223A-465D-B518-538556A813E5}" destId="{CB667A32-7F31-4936-8795-8CF23371CDFA}" srcOrd="0" destOrd="0" parTransId="{2810F1F6-7129-4798-B766-D7E5F8226430}" sibTransId="{FBA95370-BD78-41C0-8CC0-04CDC7F5E8AD}"/>
    <dgm:cxn modelId="{A9B996BE-EAFB-4DF3-856C-5A4194366305}" type="presOf" srcId="{CB667A32-7F31-4936-8795-8CF23371CDFA}" destId="{7B8E85C3-C8A4-4A8B-8BCF-D4899F03D9AB}" srcOrd="0" destOrd="0" presId="urn:microsoft.com/office/officeart/2005/8/layout/vList2"/>
    <dgm:cxn modelId="{66945E5A-FC44-4AEC-BB64-98C2CB3BAFC0}" type="presOf" srcId="{F7EFB875-223A-465D-B518-538556A813E5}" destId="{E2F72513-251C-477C-9752-42E07888536F}" srcOrd="0" destOrd="0" presId="urn:microsoft.com/office/officeart/2005/8/layout/vList2"/>
    <dgm:cxn modelId="{1918F055-B262-4B99-A589-D553318D30CA}" type="presParOf" srcId="{E2F72513-251C-477C-9752-42E07888536F}" destId="{7B8E85C3-C8A4-4A8B-8BCF-D4899F03D9AB}" srcOrd="0" destOrd="0" presId="urn:microsoft.com/office/officeart/2005/8/layout/vList2"/>
    <dgm:cxn modelId="{184D57CD-9F80-42BF-BB9B-9875E7FD7E64}" type="presParOf" srcId="{E2F72513-251C-477C-9752-42E07888536F}" destId="{96BFFC4A-5D32-466C-8E6C-45D6FC80B3FD}" srcOrd="1" destOrd="0" presId="urn:microsoft.com/office/officeart/2005/8/layout/vList2"/>
    <dgm:cxn modelId="{90AA1CAC-3BA0-4C3B-B8B3-DC3AA70F360D}" type="presParOf" srcId="{E2F72513-251C-477C-9752-42E07888536F}" destId="{286C7210-995B-46F6-A3A4-E5C10363A85E}" srcOrd="2" destOrd="0" presId="urn:microsoft.com/office/officeart/2005/8/layout/vList2"/>
    <dgm:cxn modelId="{EF0C7FFB-D6B0-44E5-937E-193B2DF6AC1A}" type="presParOf" srcId="{E2F72513-251C-477C-9752-42E07888536F}" destId="{8401334E-A455-47A4-BE5D-A1FA7AE75FA1}" srcOrd="3" destOrd="0" presId="urn:microsoft.com/office/officeart/2005/8/layout/vList2"/>
    <dgm:cxn modelId="{39E519C8-8E9B-4280-AE2A-D709C93F7EC4}" type="presParOf" srcId="{E2F72513-251C-477C-9752-42E07888536F}" destId="{DB0683FC-904A-4BDE-9348-D64BB62715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B0169C-69A5-4537-B99A-6410A2E0C4E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9421DCF-5FE2-4784-A52F-9E165F460051}">
      <dgm:prSet/>
      <dgm:spPr/>
      <dgm:t>
        <a:bodyPr/>
        <a:lstStyle/>
        <a:p>
          <a:r>
            <a:rPr lang="el-GR"/>
            <a:t>Ταξινομούνται συμφώνα με:</a:t>
          </a:r>
          <a:endParaRPr lang="en-US"/>
        </a:p>
      </dgm:t>
    </dgm:pt>
    <dgm:pt modelId="{D81C5112-993B-4B42-A86E-61CD69FAA7EB}" type="parTrans" cxnId="{4377A254-40E9-49E8-9AAB-7AE1F694B18F}">
      <dgm:prSet/>
      <dgm:spPr/>
      <dgm:t>
        <a:bodyPr/>
        <a:lstStyle/>
        <a:p>
          <a:endParaRPr lang="en-US"/>
        </a:p>
      </dgm:t>
    </dgm:pt>
    <dgm:pt modelId="{D5A9409C-91DF-4ED8-8E22-2D6E42DF7DB3}" type="sibTrans" cxnId="{4377A254-40E9-49E8-9AAB-7AE1F694B18F}">
      <dgm:prSet/>
      <dgm:spPr/>
      <dgm:t>
        <a:bodyPr/>
        <a:lstStyle/>
        <a:p>
          <a:endParaRPr lang="en-US"/>
        </a:p>
      </dgm:t>
    </dgm:pt>
    <dgm:pt modelId="{300D1AEA-B927-4224-8F9B-1A9D8A4572AB}">
      <dgm:prSet/>
      <dgm:spPr/>
      <dgm:t>
        <a:bodyPr/>
        <a:lstStyle/>
        <a:p>
          <a:r>
            <a:rPr lang="el-GR" dirty="0"/>
            <a:t>Τη χημική τους δομή (β-</a:t>
          </a:r>
          <a:r>
            <a:rPr lang="el-GR" dirty="0" err="1"/>
            <a:t>λακτάμες</a:t>
          </a:r>
          <a:r>
            <a:rPr lang="el-GR" dirty="0"/>
            <a:t>, </a:t>
          </a:r>
          <a:r>
            <a:rPr lang="el-GR" dirty="0" err="1"/>
            <a:t>αμινογλυκοσίδες</a:t>
          </a:r>
          <a:r>
            <a:rPr lang="el-GR" dirty="0"/>
            <a:t>)</a:t>
          </a:r>
          <a:endParaRPr lang="en-US" dirty="0"/>
        </a:p>
      </dgm:t>
    </dgm:pt>
    <dgm:pt modelId="{B00106FE-C9AC-4F6E-98C2-3C74EF3D3612}" type="parTrans" cxnId="{656795AE-B753-4879-BAB0-7EC1F135DDB7}">
      <dgm:prSet/>
      <dgm:spPr/>
      <dgm:t>
        <a:bodyPr/>
        <a:lstStyle/>
        <a:p>
          <a:endParaRPr lang="en-US"/>
        </a:p>
      </dgm:t>
    </dgm:pt>
    <dgm:pt modelId="{BBC74C97-FE98-4E3F-A2ED-D7F4564CC34C}" type="sibTrans" cxnId="{656795AE-B753-4879-BAB0-7EC1F135DDB7}">
      <dgm:prSet/>
      <dgm:spPr/>
      <dgm:t>
        <a:bodyPr/>
        <a:lstStyle/>
        <a:p>
          <a:endParaRPr lang="en-US"/>
        </a:p>
      </dgm:t>
    </dgm:pt>
    <dgm:pt modelId="{0476EBB7-07B4-4DC4-AF54-12CA33626C28}">
      <dgm:prSet/>
      <dgm:spPr/>
      <dgm:t>
        <a:bodyPr/>
        <a:lstStyle/>
        <a:p>
          <a:r>
            <a:rPr lang="el-GR" dirty="0"/>
            <a:t>Το μηχανισμό δράσης (</a:t>
          </a:r>
          <a:r>
            <a:rPr lang="el-GR" dirty="0" err="1"/>
            <a:t>π.χ</a:t>
          </a:r>
          <a:r>
            <a:rPr lang="el-GR" dirty="0"/>
            <a:t> αναστολείς σύνθεσης κυτταρικού τοιχώματος)</a:t>
          </a:r>
          <a:endParaRPr lang="en-US" dirty="0"/>
        </a:p>
      </dgm:t>
    </dgm:pt>
    <dgm:pt modelId="{31CE8F79-ECBF-4839-8E0A-474A431FEAD4}" type="parTrans" cxnId="{C0FA4BCC-9AAA-4F25-BADA-22148C2C90C1}">
      <dgm:prSet/>
      <dgm:spPr/>
      <dgm:t>
        <a:bodyPr/>
        <a:lstStyle/>
        <a:p>
          <a:endParaRPr lang="en-US"/>
        </a:p>
      </dgm:t>
    </dgm:pt>
    <dgm:pt modelId="{88894E03-E58F-4E49-ABEA-3D89DC8D307F}" type="sibTrans" cxnId="{C0FA4BCC-9AAA-4F25-BADA-22148C2C90C1}">
      <dgm:prSet/>
      <dgm:spPr/>
      <dgm:t>
        <a:bodyPr/>
        <a:lstStyle/>
        <a:p>
          <a:endParaRPr lang="en-US"/>
        </a:p>
      </dgm:t>
    </dgm:pt>
    <dgm:pt modelId="{3F8B7339-207B-4A4B-B973-2987D02DD730}">
      <dgm:prSet/>
      <dgm:spPr/>
      <dgm:t>
        <a:bodyPr/>
        <a:lstStyle/>
        <a:p>
          <a:r>
            <a:rPr lang="el-GR" dirty="0"/>
            <a:t>Τη δραστηριότητα εναντίον συγκεκριμένης κατηγορίας μικροοργανισμών (</a:t>
          </a:r>
          <a:r>
            <a:rPr lang="el-GR" dirty="0" err="1"/>
            <a:t>π.χ</a:t>
          </a:r>
          <a:r>
            <a:rPr lang="el-GR" dirty="0"/>
            <a:t> βακτήρια, μύκητες ή ιοί)</a:t>
          </a:r>
          <a:endParaRPr lang="en-US" dirty="0"/>
        </a:p>
      </dgm:t>
    </dgm:pt>
    <dgm:pt modelId="{FAAB8514-D236-412A-B5DB-744E9BED5130}" type="parTrans" cxnId="{8A230A9E-5FB0-4DE3-B020-17252AD2CC09}">
      <dgm:prSet/>
      <dgm:spPr/>
      <dgm:t>
        <a:bodyPr/>
        <a:lstStyle/>
        <a:p>
          <a:endParaRPr lang="en-US"/>
        </a:p>
      </dgm:t>
    </dgm:pt>
    <dgm:pt modelId="{52A0AC3F-090D-4F8D-83F5-0F129344FB06}" type="sibTrans" cxnId="{8A230A9E-5FB0-4DE3-B020-17252AD2CC09}">
      <dgm:prSet/>
      <dgm:spPr/>
      <dgm:t>
        <a:bodyPr/>
        <a:lstStyle/>
        <a:p>
          <a:endParaRPr lang="en-US"/>
        </a:p>
      </dgm:t>
    </dgm:pt>
    <dgm:pt modelId="{B0B36B9F-31B2-4309-AE96-3094D482D3D8}" type="pres">
      <dgm:prSet presAssocID="{1DB0169C-69A5-4537-B99A-6410A2E0C4EC}" presName="linear" presStyleCnt="0">
        <dgm:presLayoutVars>
          <dgm:animLvl val="lvl"/>
          <dgm:resizeHandles val="exact"/>
        </dgm:presLayoutVars>
      </dgm:prSet>
      <dgm:spPr/>
      <dgm:t>
        <a:bodyPr/>
        <a:lstStyle/>
        <a:p>
          <a:endParaRPr lang="el-GR"/>
        </a:p>
      </dgm:t>
    </dgm:pt>
    <dgm:pt modelId="{FC1C803D-AA09-4562-8ACB-1959E80E7000}" type="pres">
      <dgm:prSet presAssocID="{F9421DCF-5FE2-4784-A52F-9E165F460051}" presName="parentText" presStyleLbl="node1" presStyleIdx="0" presStyleCnt="4">
        <dgm:presLayoutVars>
          <dgm:chMax val="0"/>
          <dgm:bulletEnabled val="1"/>
        </dgm:presLayoutVars>
      </dgm:prSet>
      <dgm:spPr/>
      <dgm:t>
        <a:bodyPr/>
        <a:lstStyle/>
        <a:p>
          <a:endParaRPr lang="el-GR"/>
        </a:p>
      </dgm:t>
    </dgm:pt>
    <dgm:pt modelId="{CCC7E71A-5B05-46CF-89D3-71A4750719E4}" type="pres">
      <dgm:prSet presAssocID="{D5A9409C-91DF-4ED8-8E22-2D6E42DF7DB3}" presName="spacer" presStyleCnt="0"/>
      <dgm:spPr/>
    </dgm:pt>
    <dgm:pt modelId="{EE43125E-4D2E-4F89-9906-4F8E03B73A47}" type="pres">
      <dgm:prSet presAssocID="{300D1AEA-B927-4224-8F9B-1A9D8A4572AB}" presName="parentText" presStyleLbl="node1" presStyleIdx="1" presStyleCnt="4">
        <dgm:presLayoutVars>
          <dgm:chMax val="0"/>
          <dgm:bulletEnabled val="1"/>
        </dgm:presLayoutVars>
      </dgm:prSet>
      <dgm:spPr/>
      <dgm:t>
        <a:bodyPr/>
        <a:lstStyle/>
        <a:p>
          <a:endParaRPr lang="el-GR"/>
        </a:p>
      </dgm:t>
    </dgm:pt>
    <dgm:pt modelId="{1F85503A-80AE-4D3D-BFD0-27A4AA52AD8C}" type="pres">
      <dgm:prSet presAssocID="{BBC74C97-FE98-4E3F-A2ED-D7F4564CC34C}" presName="spacer" presStyleCnt="0"/>
      <dgm:spPr/>
    </dgm:pt>
    <dgm:pt modelId="{4F2CB3F6-AA89-45B7-952A-289365B5A6E4}" type="pres">
      <dgm:prSet presAssocID="{0476EBB7-07B4-4DC4-AF54-12CA33626C28}" presName="parentText" presStyleLbl="node1" presStyleIdx="2" presStyleCnt="4">
        <dgm:presLayoutVars>
          <dgm:chMax val="0"/>
          <dgm:bulletEnabled val="1"/>
        </dgm:presLayoutVars>
      </dgm:prSet>
      <dgm:spPr/>
      <dgm:t>
        <a:bodyPr/>
        <a:lstStyle/>
        <a:p>
          <a:endParaRPr lang="el-GR"/>
        </a:p>
      </dgm:t>
    </dgm:pt>
    <dgm:pt modelId="{A440A7CC-ED48-4908-B096-E4257456B757}" type="pres">
      <dgm:prSet presAssocID="{88894E03-E58F-4E49-ABEA-3D89DC8D307F}" presName="spacer" presStyleCnt="0"/>
      <dgm:spPr/>
    </dgm:pt>
    <dgm:pt modelId="{43652E78-BD8F-4D59-84D4-8CC0EAC9DDA7}" type="pres">
      <dgm:prSet presAssocID="{3F8B7339-207B-4A4B-B973-2987D02DD730}" presName="parentText" presStyleLbl="node1" presStyleIdx="3" presStyleCnt="4">
        <dgm:presLayoutVars>
          <dgm:chMax val="0"/>
          <dgm:bulletEnabled val="1"/>
        </dgm:presLayoutVars>
      </dgm:prSet>
      <dgm:spPr/>
      <dgm:t>
        <a:bodyPr/>
        <a:lstStyle/>
        <a:p>
          <a:endParaRPr lang="el-GR"/>
        </a:p>
      </dgm:t>
    </dgm:pt>
  </dgm:ptLst>
  <dgm:cxnLst>
    <dgm:cxn modelId="{DEC4BC7E-BAC0-4702-93D2-5B7580CDCDFD}" type="presOf" srcId="{0476EBB7-07B4-4DC4-AF54-12CA33626C28}" destId="{4F2CB3F6-AA89-45B7-952A-289365B5A6E4}" srcOrd="0" destOrd="0" presId="urn:microsoft.com/office/officeart/2005/8/layout/vList2"/>
    <dgm:cxn modelId="{C0FA4BCC-9AAA-4F25-BADA-22148C2C90C1}" srcId="{1DB0169C-69A5-4537-B99A-6410A2E0C4EC}" destId="{0476EBB7-07B4-4DC4-AF54-12CA33626C28}" srcOrd="2" destOrd="0" parTransId="{31CE8F79-ECBF-4839-8E0A-474A431FEAD4}" sibTransId="{88894E03-E58F-4E49-ABEA-3D89DC8D307F}"/>
    <dgm:cxn modelId="{8A230A9E-5FB0-4DE3-B020-17252AD2CC09}" srcId="{1DB0169C-69A5-4537-B99A-6410A2E0C4EC}" destId="{3F8B7339-207B-4A4B-B973-2987D02DD730}" srcOrd="3" destOrd="0" parTransId="{FAAB8514-D236-412A-B5DB-744E9BED5130}" sibTransId="{52A0AC3F-090D-4F8D-83F5-0F129344FB06}"/>
    <dgm:cxn modelId="{CB3BE361-55C8-4F96-AD23-5B7E711EC08B}" type="presOf" srcId="{300D1AEA-B927-4224-8F9B-1A9D8A4572AB}" destId="{EE43125E-4D2E-4F89-9906-4F8E03B73A47}" srcOrd="0" destOrd="0" presId="urn:microsoft.com/office/officeart/2005/8/layout/vList2"/>
    <dgm:cxn modelId="{131AA60C-0364-4A38-923F-50D7035C269E}" type="presOf" srcId="{F9421DCF-5FE2-4784-A52F-9E165F460051}" destId="{FC1C803D-AA09-4562-8ACB-1959E80E7000}" srcOrd="0" destOrd="0" presId="urn:microsoft.com/office/officeart/2005/8/layout/vList2"/>
    <dgm:cxn modelId="{D98852F9-66F9-464C-9B71-305765C5F0C3}" type="presOf" srcId="{1DB0169C-69A5-4537-B99A-6410A2E0C4EC}" destId="{B0B36B9F-31B2-4309-AE96-3094D482D3D8}" srcOrd="0" destOrd="0" presId="urn:microsoft.com/office/officeart/2005/8/layout/vList2"/>
    <dgm:cxn modelId="{1EB4BB70-5CFE-428B-9ADA-FDA2608DAE30}" type="presOf" srcId="{3F8B7339-207B-4A4B-B973-2987D02DD730}" destId="{43652E78-BD8F-4D59-84D4-8CC0EAC9DDA7}" srcOrd="0" destOrd="0" presId="urn:microsoft.com/office/officeart/2005/8/layout/vList2"/>
    <dgm:cxn modelId="{4377A254-40E9-49E8-9AAB-7AE1F694B18F}" srcId="{1DB0169C-69A5-4537-B99A-6410A2E0C4EC}" destId="{F9421DCF-5FE2-4784-A52F-9E165F460051}" srcOrd="0" destOrd="0" parTransId="{D81C5112-993B-4B42-A86E-61CD69FAA7EB}" sibTransId="{D5A9409C-91DF-4ED8-8E22-2D6E42DF7DB3}"/>
    <dgm:cxn modelId="{656795AE-B753-4879-BAB0-7EC1F135DDB7}" srcId="{1DB0169C-69A5-4537-B99A-6410A2E0C4EC}" destId="{300D1AEA-B927-4224-8F9B-1A9D8A4572AB}" srcOrd="1" destOrd="0" parTransId="{B00106FE-C9AC-4F6E-98C2-3C74EF3D3612}" sibTransId="{BBC74C97-FE98-4E3F-A2ED-D7F4564CC34C}"/>
    <dgm:cxn modelId="{12D8D767-17A0-49B8-AD24-40A57D5C3849}" type="presParOf" srcId="{B0B36B9F-31B2-4309-AE96-3094D482D3D8}" destId="{FC1C803D-AA09-4562-8ACB-1959E80E7000}" srcOrd="0" destOrd="0" presId="urn:microsoft.com/office/officeart/2005/8/layout/vList2"/>
    <dgm:cxn modelId="{EBCDF2FC-4D2E-44C1-AA29-C43C9AED42B9}" type="presParOf" srcId="{B0B36B9F-31B2-4309-AE96-3094D482D3D8}" destId="{CCC7E71A-5B05-46CF-89D3-71A4750719E4}" srcOrd="1" destOrd="0" presId="urn:microsoft.com/office/officeart/2005/8/layout/vList2"/>
    <dgm:cxn modelId="{154DE06E-990D-4B56-AC83-4513736D4757}" type="presParOf" srcId="{B0B36B9F-31B2-4309-AE96-3094D482D3D8}" destId="{EE43125E-4D2E-4F89-9906-4F8E03B73A47}" srcOrd="2" destOrd="0" presId="urn:microsoft.com/office/officeart/2005/8/layout/vList2"/>
    <dgm:cxn modelId="{1E2A509B-0BC1-41B5-80E5-FAC41B38BF53}" type="presParOf" srcId="{B0B36B9F-31B2-4309-AE96-3094D482D3D8}" destId="{1F85503A-80AE-4D3D-BFD0-27A4AA52AD8C}" srcOrd="3" destOrd="0" presId="urn:microsoft.com/office/officeart/2005/8/layout/vList2"/>
    <dgm:cxn modelId="{E7F15ABB-048F-4093-9750-224331D572BB}" type="presParOf" srcId="{B0B36B9F-31B2-4309-AE96-3094D482D3D8}" destId="{4F2CB3F6-AA89-45B7-952A-289365B5A6E4}" srcOrd="4" destOrd="0" presId="urn:microsoft.com/office/officeart/2005/8/layout/vList2"/>
    <dgm:cxn modelId="{321442A0-B048-43E9-B0C5-AA86B2CDFB4D}" type="presParOf" srcId="{B0B36B9F-31B2-4309-AE96-3094D482D3D8}" destId="{A440A7CC-ED48-4908-B096-E4257456B757}" srcOrd="5" destOrd="0" presId="urn:microsoft.com/office/officeart/2005/8/layout/vList2"/>
    <dgm:cxn modelId="{F5E9E036-8147-4BE4-8AE9-90B2BB2EAAC7}" type="presParOf" srcId="{B0B36B9F-31B2-4309-AE96-3094D482D3D8}" destId="{43652E78-BD8F-4D59-84D4-8CC0EAC9DDA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106D-2F00-484B-AEEC-F287DD02A634}">
      <dsp:nvSpPr>
        <dsp:cNvPr id="0" name=""/>
        <dsp:cNvSpPr/>
      </dsp:nvSpPr>
      <dsp:spPr>
        <a:xfrm>
          <a:off x="356483" y="3344"/>
          <a:ext cx="3342037" cy="20052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1. Η </a:t>
          </a:r>
          <a:r>
            <a:rPr lang="el-GR" sz="1600" b="1" u="sng" kern="1200" dirty="0"/>
            <a:t>μειωμένη ανοσολογική επάρκεια </a:t>
          </a:r>
          <a:r>
            <a:rPr lang="el-GR" sz="1600" b="1" kern="1200" dirty="0"/>
            <a:t>οδηγεί σε μειωμένη ικανότητα του ανοσοποιητικού συστήματος να εξουδετερώνει τους εισβάλλοντες μικροοργανισμούς</a:t>
          </a:r>
          <a:r>
            <a:rPr lang="el-GR" sz="1600" kern="1200" dirty="0"/>
            <a:t>.</a:t>
          </a:r>
          <a:endParaRPr lang="en-US" sz="1600" kern="1200" dirty="0"/>
        </a:p>
      </dsp:txBody>
      <dsp:txXfrm>
        <a:off x="356483" y="3344"/>
        <a:ext cx="3342037" cy="2005222"/>
      </dsp:txXfrm>
    </dsp:sp>
    <dsp:sp modelId="{285ACCB2-27EC-4404-AD34-87F9A643E927}">
      <dsp:nvSpPr>
        <dsp:cNvPr id="0" name=""/>
        <dsp:cNvSpPr/>
      </dsp:nvSpPr>
      <dsp:spPr>
        <a:xfrm>
          <a:off x="4032724" y="3344"/>
          <a:ext cx="3342037" cy="2005222"/>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2. Η </a:t>
          </a:r>
          <a:r>
            <a:rPr lang="el-GR" sz="1600" b="1" u="sng" kern="1200" dirty="0"/>
            <a:t>νεφρική δυσλειτουργία </a:t>
          </a:r>
          <a:r>
            <a:rPr lang="el-GR" sz="1600" b="1" kern="1200" dirty="0"/>
            <a:t>προκαλεί συσσώρευση των αντιβιοτικών που αποβάλλονται από αυτήν την οδό.</a:t>
          </a:r>
          <a:endParaRPr lang="en-US" sz="1600" b="1" kern="1200" dirty="0"/>
        </a:p>
      </dsp:txBody>
      <dsp:txXfrm>
        <a:off x="4032724" y="3344"/>
        <a:ext cx="3342037" cy="2005222"/>
      </dsp:txXfrm>
    </dsp:sp>
    <dsp:sp modelId="{479413F8-837D-401A-88AF-44ACF8283340}">
      <dsp:nvSpPr>
        <dsp:cNvPr id="0" name=""/>
        <dsp:cNvSpPr/>
      </dsp:nvSpPr>
      <dsp:spPr>
        <a:xfrm>
          <a:off x="7708965" y="3344"/>
          <a:ext cx="3342037" cy="2005222"/>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3. Τα αντιβιοτικά που συγκεντρώνονται στο ήπαρ ή αποβάλλονται από την ηπατική οδό π.χ. η </a:t>
          </a:r>
          <a:r>
            <a:rPr lang="el-GR" sz="1600" b="1" kern="1200" dirty="0" err="1"/>
            <a:t>ερυθρομυκίνη</a:t>
          </a:r>
          <a:r>
            <a:rPr lang="en-US" sz="1600" b="1" kern="1200" dirty="0"/>
            <a:t>, </a:t>
          </a:r>
          <a:r>
            <a:rPr lang="el-GR" sz="1600" b="1" kern="1200" dirty="0"/>
            <a:t>η </a:t>
          </a:r>
          <a:r>
            <a:rPr lang="el-GR" sz="1600" b="1" kern="1200" dirty="0" err="1"/>
            <a:t>τετρακυκλίνη</a:t>
          </a:r>
          <a:r>
            <a:rPr lang="el-GR" sz="1600" b="1" kern="1200" dirty="0"/>
            <a:t> αντενδείκνυνται για τη θεραπεία ασθενών με </a:t>
          </a:r>
          <a:r>
            <a:rPr lang="el-GR" sz="1600" b="1" u="sng" kern="1200" dirty="0"/>
            <a:t>ηπατική νόσο</a:t>
          </a:r>
          <a:r>
            <a:rPr lang="el-GR" sz="1600" b="1" kern="1200" dirty="0"/>
            <a:t>.</a:t>
          </a:r>
          <a:endParaRPr lang="en-US" sz="1600" b="1" kern="1200" dirty="0"/>
        </a:p>
      </dsp:txBody>
      <dsp:txXfrm>
        <a:off x="7708965" y="3344"/>
        <a:ext cx="3342037" cy="2005222"/>
      </dsp:txXfrm>
    </dsp:sp>
    <dsp:sp modelId="{998E5BAF-1D51-4BA8-B203-20A6A17A8113}">
      <dsp:nvSpPr>
        <dsp:cNvPr id="0" name=""/>
        <dsp:cNvSpPr/>
      </dsp:nvSpPr>
      <dsp:spPr>
        <a:xfrm>
          <a:off x="356483" y="2342770"/>
          <a:ext cx="3342037" cy="2005222"/>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4. Η </a:t>
          </a:r>
          <a:r>
            <a:rPr lang="el-GR" sz="1600" b="1" u="sng" kern="1200" dirty="0"/>
            <a:t>κακή αιμάτωση </a:t>
          </a:r>
          <a:r>
            <a:rPr lang="el-GR" sz="1600" b="1" kern="1200" dirty="0"/>
            <a:t>περιορίζει την ποσότητα του αντιβιοτικού και καθιστά τη θεραπεία των λοιμώξεων εξαιρετικά δύσκολη</a:t>
          </a:r>
          <a:r>
            <a:rPr lang="el-GR" sz="1600" kern="1200" dirty="0"/>
            <a:t>.</a:t>
          </a:r>
          <a:endParaRPr lang="en-US" sz="1600" kern="1200" dirty="0"/>
        </a:p>
      </dsp:txBody>
      <dsp:txXfrm>
        <a:off x="356483" y="2342770"/>
        <a:ext cx="3342037" cy="2005222"/>
      </dsp:txXfrm>
    </dsp:sp>
    <dsp:sp modelId="{C003F0AB-936E-4976-B44C-5CE172259E58}">
      <dsp:nvSpPr>
        <dsp:cNvPr id="0" name=""/>
        <dsp:cNvSpPr/>
      </dsp:nvSpPr>
      <dsp:spPr>
        <a:xfrm>
          <a:off x="4032724" y="2342770"/>
          <a:ext cx="3342037" cy="2005222"/>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5. Κατά τη διάρκεια της </a:t>
          </a:r>
          <a:r>
            <a:rPr lang="el-GR" sz="1600" b="1" u="sng" kern="1200" dirty="0"/>
            <a:t>εγκυμοσύνης</a:t>
          </a:r>
          <a:r>
            <a:rPr lang="el-GR" sz="1600" b="1" kern="1200" dirty="0"/>
            <a:t> και του θηλασμού, όλα τα αντιβιοτικά διέρχονται στον πλακούντα και το μητρικό γάλα.</a:t>
          </a:r>
          <a:endParaRPr lang="en-US" sz="1600" b="1" kern="1200" dirty="0"/>
        </a:p>
      </dsp:txBody>
      <dsp:txXfrm>
        <a:off x="4032724" y="2342770"/>
        <a:ext cx="3342037" cy="2005222"/>
      </dsp:txXfrm>
    </dsp:sp>
    <dsp:sp modelId="{00B0E556-5DEE-4040-835C-A42147A52208}">
      <dsp:nvSpPr>
        <dsp:cNvPr id="0" name=""/>
        <dsp:cNvSpPr/>
      </dsp:nvSpPr>
      <dsp:spPr>
        <a:xfrm>
          <a:off x="7708965" y="2342770"/>
          <a:ext cx="3342037" cy="200522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6. Στα </a:t>
          </a:r>
          <a:r>
            <a:rPr lang="el-GR" sz="1600" b="1" u="sng" kern="1200" dirty="0"/>
            <a:t>νεογέννητα</a:t>
          </a:r>
          <a:r>
            <a:rPr lang="el-GR" sz="1600" b="1" kern="1200" dirty="0"/>
            <a:t>, οι απεκκριτικοί μηχανισμοί του ήπατος και των νεφρών δεν είναι συνήθως καλά ανεπτυγμένοι, με αποτέλεσμα να είναι ιδιαίτερα ευάλωτα στις τοξικές δράσεις</a:t>
          </a:r>
          <a:r>
            <a:rPr lang="en-US" sz="1600" b="1" kern="1200" dirty="0"/>
            <a:t> </a:t>
          </a:r>
          <a:r>
            <a:rPr lang="el-GR" sz="1600" b="1" kern="1200" dirty="0"/>
            <a:t>φαρμάκων πχ της </a:t>
          </a:r>
          <a:r>
            <a:rPr lang="el-GR" sz="1600" b="1" kern="1200" dirty="0" err="1"/>
            <a:t>χλωραμφενικόλης</a:t>
          </a:r>
          <a:r>
            <a:rPr lang="el-GR" sz="1600" b="1" kern="1200" dirty="0"/>
            <a:t> και των </a:t>
          </a:r>
          <a:r>
            <a:rPr lang="el-GR" sz="1600" b="1" kern="1200" dirty="0" err="1"/>
            <a:t>σουλφοναμιδών</a:t>
          </a:r>
          <a:r>
            <a:rPr lang="el-GR" sz="1600" b="1" kern="1200" dirty="0"/>
            <a:t>.</a:t>
          </a:r>
          <a:endParaRPr lang="en-US" sz="1600" b="1" kern="1200" dirty="0"/>
        </a:p>
      </dsp:txBody>
      <dsp:txXfrm>
        <a:off x="7708965" y="2342770"/>
        <a:ext cx="3342037" cy="2005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8609F-1140-476E-AC36-EC52D5EF618B}">
      <dsp:nvSpPr>
        <dsp:cNvPr id="0" name=""/>
        <dsp:cNvSpPr/>
      </dsp:nvSpPr>
      <dsp:spPr>
        <a:xfrm>
          <a:off x="0" y="3082465"/>
          <a:ext cx="10907490" cy="1011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a:t>Το φάρμακο θα πρέπει να διαπερνά τους ιστούς του σώματος, προκειμένου να φτάσει στη περιοχή της λοίμωξης.</a:t>
          </a:r>
          <a:endParaRPr lang="en-US" sz="2400" kern="1200" dirty="0"/>
        </a:p>
      </dsp:txBody>
      <dsp:txXfrm>
        <a:off x="0" y="3082465"/>
        <a:ext cx="10907490" cy="1011733"/>
      </dsp:txXfrm>
    </dsp:sp>
    <dsp:sp modelId="{6C800DCF-6CB7-4B04-A03E-4298F5B82E7A}">
      <dsp:nvSpPr>
        <dsp:cNvPr id="0" name=""/>
        <dsp:cNvSpPr/>
      </dsp:nvSpPr>
      <dsp:spPr>
        <a:xfrm rot="10800000">
          <a:off x="0" y="1541594"/>
          <a:ext cx="10907490" cy="155604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a:t>Η ένωση θα πρέπει να επηρεάζει κάποια βιολογική λειτουργεία των βακτηρίων που δεν υπάρχει στα κύτταρα του ξενιστή.</a:t>
          </a:r>
          <a:endParaRPr lang="en-US" sz="2400" kern="1200" dirty="0"/>
        </a:p>
      </dsp:txBody>
      <dsp:txXfrm rot="10800000">
        <a:off x="0" y="1541594"/>
        <a:ext cx="10907490" cy="1011072"/>
      </dsp:txXfrm>
    </dsp:sp>
    <dsp:sp modelId="{7472E88C-6519-4AA0-B14A-EF3D7A73E174}">
      <dsp:nvSpPr>
        <dsp:cNvPr id="0" name=""/>
        <dsp:cNvSpPr/>
      </dsp:nvSpPr>
      <dsp:spPr>
        <a:xfrm rot="10800000">
          <a:off x="0" y="723"/>
          <a:ext cx="10907490" cy="155604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a:t>Για να είναι χρήσιμο ένα αντιβιοτικό, (μία χημική ένωση) θα πρέπει να αναστέλλει την ανάπτυξη των βακτηρίων χωρίς να βλάπτει τον ανθρώπινο ξενιστή.</a:t>
          </a:r>
          <a:endParaRPr lang="en-US" sz="2400" kern="1200"/>
        </a:p>
      </dsp:txBody>
      <dsp:txXfrm rot="10800000">
        <a:off x="0" y="723"/>
        <a:ext cx="10907490" cy="1011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85C3-C8A4-4A8B-8BCF-D4899F03D9AB}">
      <dsp:nvSpPr>
        <dsp:cNvPr id="0" name=""/>
        <dsp:cNvSpPr/>
      </dsp:nvSpPr>
      <dsp:spPr>
        <a:xfrm>
          <a:off x="0" y="987"/>
          <a:ext cx="5257800" cy="18247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Οι συνδυασμοί των </a:t>
          </a:r>
          <a:r>
            <a:rPr lang="el-GR" sz="1800" kern="1200" dirty="0" err="1"/>
            <a:t>αντιμικροβιακών</a:t>
          </a:r>
          <a:r>
            <a:rPr lang="el-GR" sz="1800" kern="1200" dirty="0"/>
            <a:t> παραγόντων  επωφελούνται από τους διαφορετικούς μηχανισμούς δράσης τους, ώστε να προκαλέσουν </a:t>
          </a:r>
          <a:r>
            <a:rPr lang="el-GR" sz="1800" b="1" kern="1200" dirty="0"/>
            <a:t>συνέργεια </a:t>
          </a:r>
          <a:r>
            <a:rPr lang="el-GR" sz="1800" kern="1200" dirty="0"/>
            <a:t>και </a:t>
          </a:r>
          <a:r>
            <a:rPr lang="el-GR" sz="1800" b="1" kern="1200" dirty="0"/>
            <a:t>μέγιστο θεραπευτικό όφελος</a:t>
          </a:r>
          <a:endParaRPr lang="en-US" sz="1800" b="1" kern="1200" dirty="0"/>
        </a:p>
      </dsp:txBody>
      <dsp:txXfrm>
        <a:off x="89078" y="90065"/>
        <a:ext cx="5079644" cy="1646612"/>
      </dsp:txXfrm>
    </dsp:sp>
    <dsp:sp modelId="{286C7210-995B-46F6-A3A4-E5C10363A85E}">
      <dsp:nvSpPr>
        <dsp:cNvPr id="0" name=""/>
        <dsp:cNvSpPr/>
      </dsp:nvSpPr>
      <dsp:spPr>
        <a:xfrm>
          <a:off x="0" y="1839959"/>
          <a:ext cx="5257800" cy="182476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u="sng" kern="1200" dirty="0"/>
            <a:t>Συνέργεια φαρμακευτικών συνδυασμών</a:t>
          </a:r>
          <a:r>
            <a:rPr lang="el-GR" sz="1800" kern="1200" dirty="0"/>
            <a:t>: Ορισμένοι συνδυασμοί αντιβιοτικών, όπως β-</a:t>
          </a:r>
          <a:r>
            <a:rPr lang="el-GR" sz="1800" kern="1200" dirty="0" err="1"/>
            <a:t>λακτάμες</a:t>
          </a:r>
          <a:r>
            <a:rPr lang="el-GR" sz="1800" kern="1200" dirty="0"/>
            <a:t> και </a:t>
          </a:r>
          <a:r>
            <a:rPr lang="el-GR" sz="1800" kern="1200" dirty="0" err="1"/>
            <a:t>αμινογλυκοσίδες</a:t>
          </a:r>
          <a:r>
            <a:rPr lang="el-GR" sz="1800" kern="1200" dirty="0"/>
            <a:t>, παρουσιάζουν συνέργεια.</a:t>
          </a:r>
          <a:endParaRPr lang="en-US" sz="1800" kern="1200" dirty="0"/>
        </a:p>
      </dsp:txBody>
      <dsp:txXfrm>
        <a:off x="89078" y="1929037"/>
        <a:ext cx="5079644" cy="1646612"/>
      </dsp:txXfrm>
    </dsp:sp>
    <dsp:sp modelId="{DB0683FC-904A-4BDE-9348-D64BB62715D1}">
      <dsp:nvSpPr>
        <dsp:cNvPr id="0" name=""/>
        <dsp:cNvSpPr/>
      </dsp:nvSpPr>
      <dsp:spPr>
        <a:xfrm>
          <a:off x="0" y="3678931"/>
          <a:ext cx="5257800" cy="182476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1" u="sng" kern="1200" dirty="0"/>
            <a:t>Πιθανοί αδόκιμοι συνδυασμοί</a:t>
          </a:r>
          <a:r>
            <a:rPr lang="el-GR" sz="1700" kern="1200" dirty="0"/>
            <a:t>: Ορισμένα αντιβιοτικά δρουν ως βακτηριοκτόνα όταν οι μικροοργανισμοί βρίσκονται σε στάδιο ανάπτυξης. Συνεπώς, η ταυτόχρονη χορήγηση ενός δευτέρου φαρμάκου με </a:t>
          </a:r>
          <a:r>
            <a:rPr lang="el-GR" sz="1700" kern="1200" dirty="0" err="1"/>
            <a:t>βακτηριοστατική</a:t>
          </a:r>
          <a:r>
            <a:rPr lang="el-GR" sz="1700" kern="1200" dirty="0"/>
            <a:t> δράση μπορεί να παρεμποδίσει τη δράση του πρώτου φαρμάκου που είναι βακτηριοκτόνο.</a:t>
          </a:r>
          <a:endParaRPr lang="en-US" sz="1700" kern="1200" dirty="0"/>
        </a:p>
      </dsp:txBody>
      <dsp:txXfrm>
        <a:off x="89078" y="3768009"/>
        <a:ext cx="5079644" cy="1646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803D-AA09-4562-8ACB-1959E80E7000}">
      <dsp:nvSpPr>
        <dsp:cNvPr id="0" name=""/>
        <dsp:cNvSpPr/>
      </dsp:nvSpPr>
      <dsp:spPr>
        <a:xfrm>
          <a:off x="0" y="199309"/>
          <a:ext cx="5257800" cy="1228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a:t>Ταξινομούνται συμφώνα με:</a:t>
          </a:r>
          <a:endParaRPr lang="en-US" sz="2200" kern="1200"/>
        </a:p>
      </dsp:txBody>
      <dsp:txXfrm>
        <a:off x="59995" y="259304"/>
        <a:ext cx="5137810" cy="1109007"/>
      </dsp:txXfrm>
    </dsp:sp>
    <dsp:sp modelId="{EE43125E-4D2E-4F89-9906-4F8E03B73A47}">
      <dsp:nvSpPr>
        <dsp:cNvPr id="0" name=""/>
        <dsp:cNvSpPr/>
      </dsp:nvSpPr>
      <dsp:spPr>
        <a:xfrm>
          <a:off x="0" y="1491666"/>
          <a:ext cx="5257800" cy="122899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a:t>Τη χημική τους δομή (β-</a:t>
          </a:r>
          <a:r>
            <a:rPr lang="el-GR" sz="2200" kern="1200" dirty="0" err="1"/>
            <a:t>λακτάμες</a:t>
          </a:r>
          <a:r>
            <a:rPr lang="el-GR" sz="2200" kern="1200" dirty="0"/>
            <a:t>, </a:t>
          </a:r>
          <a:r>
            <a:rPr lang="el-GR" sz="2200" kern="1200" dirty="0" err="1"/>
            <a:t>αμινογλυκοσίδες</a:t>
          </a:r>
          <a:r>
            <a:rPr lang="el-GR" sz="2200" kern="1200" dirty="0"/>
            <a:t>)</a:t>
          </a:r>
          <a:endParaRPr lang="en-US" sz="2200" kern="1200" dirty="0"/>
        </a:p>
      </dsp:txBody>
      <dsp:txXfrm>
        <a:off x="59995" y="1551661"/>
        <a:ext cx="5137810" cy="1109007"/>
      </dsp:txXfrm>
    </dsp:sp>
    <dsp:sp modelId="{4F2CB3F6-AA89-45B7-952A-289365B5A6E4}">
      <dsp:nvSpPr>
        <dsp:cNvPr id="0" name=""/>
        <dsp:cNvSpPr/>
      </dsp:nvSpPr>
      <dsp:spPr>
        <a:xfrm>
          <a:off x="0" y="2784024"/>
          <a:ext cx="5257800" cy="122899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a:t>Το μηχανισμό δράσης (</a:t>
          </a:r>
          <a:r>
            <a:rPr lang="el-GR" sz="2200" kern="1200" dirty="0" err="1"/>
            <a:t>π.χ</a:t>
          </a:r>
          <a:r>
            <a:rPr lang="el-GR" sz="2200" kern="1200" dirty="0"/>
            <a:t> αναστολείς σύνθεσης κυτταρικού τοιχώματος)</a:t>
          </a:r>
          <a:endParaRPr lang="en-US" sz="2200" kern="1200" dirty="0"/>
        </a:p>
      </dsp:txBody>
      <dsp:txXfrm>
        <a:off x="59995" y="2844019"/>
        <a:ext cx="5137810" cy="1109007"/>
      </dsp:txXfrm>
    </dsp:sp>
    <dsp:sp modelId="{43652E78-BD8F-4D59-84D4-8CC0EAC9DDA7}">
      <dsp:nvSpPr>
        <dsp:cNvPr id="0" name=""/>
        <dsp:cNvSpPr/>
      </dsp:nvSpPr>
      <dsp:spPr>
        <a:xfrm>
          <a:off x="0" y="4076381"/>
          <a:ext cx="5257800" cy="122899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a:t>Τη δραστηριότητα εναντίον συγκεκριμένης κατηγορίας μικροοργανισμών (</a:t>
          </a:r>
          <a:r>
            <a:rPr lang="el-GR" sz="2200" kern="1200" dirty="0" err="1"/>
            <a:t>π.χ</a:t>
          </a:r>
          <a:r>
            <a:rPr lang="el-GR" sz="2200" kern="1200" dirty="0"/>
            <a:t> βακτήρια, μύκητες ή ιοί)</a:t>
          </a:r>
          <a:endParaRPr lang="en-US" sz="2200" kern="1200" dirty="0"/>
        </a:p>
      </dsp:txBody>
      <dsp:txXfrm>
        <a:off x="59995" y="4136376"/>
        <a:ext cx="5137810" cy="1109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2EADD9-F2C5-4389-981E-CE8E76ED0DF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A38524E-1139-4669-BE6C-92C482462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F536E0C-0B8A-453E-B9A7-6066C707EFC9}"/>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5" name="Θέση υποσέλιδου 4">
            <a:extLst>
              <a:ext uri="{FF2B5EF4-FFF2-40B4-BE49-F238E27FC236}">
                <a16:creationId xmlns:a16="http://schemas.microsoft.com/office/drawing/2014/main" id="{2ABDCDEA-66B2-4909-926F-A3DB5C7B71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60E4C7-62D0-4F6B-B106-ABAC1DEE5116}"/>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136321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A1CDD8-E29A-41E4-8A06-1E0CD2DDB1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0DB348D-9BFE-477C-9B02-372C76BD969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FAB7F2-1EBC-4457-8300-EE10FA030BCA}"/>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5" name="Θέση υποσέλιδου 4">
            <a:extLst>
              <a:ext uri="{FF2B5EF4-FFF2-40B4-BE49-F238E27FC236}">
                <a16:creationId xmlns:a16="http://schemas.microsoft.com/office/drawing/2014/main" id="{DE53F69F-57A9-4FDB-8679-6B66278314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B792A2A-C473-4D31-8289-B4947674580A}"/>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128702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D45A0E0-EBAF-480F-BDD6-57DE800D1EB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CB38AFF-456C-4249-A60A-B2506F6FFBE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E992C21-2933-4AAA-AD00-6E3530DF5A76}"/>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5" name="Θέση υποσέλιδου 4">
            <a:extLst>
              <a:ext uri="{FF2B5EF4-FFF2-40B4-BE49-F238E27FC236}">
                <a16:creationId xmlns:a16="http://schemas.microsoft.com/office/drawing/2014/main" id="{75EEF88A-D37A-4429-8495-86E5AB20AB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6EABB7-24C6-4F70-B1BF-AB854F93D69D}"/>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1930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B63E73-330E-4E49-86D2-1CE007D700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79F92AF-2798-444E-8A39-6D95B8E5122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73E9D1C-0CCB-4108-BB29-BF930B80329E}"/>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5" name="Θέση υποσέλιδου 4">
            <a:extLst>
              <a:ext uri="{FF2B5EF4-FFF2-40B4-BE49-F238E27FC236}">
                <a16:creationId xmlns:a16="http://schemas.microsoft.com/office/drawing/2014/main" id="{59E6B3DD-4C92-40F7-8219-6163C5A7D8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290C65-4CF7-4800-AFE1-D14F5EA295EC}"/>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319340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519E15-01AC-4C1C-9C16-8DE4B59C6AF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DE94267-827A-423E-A9E2-374CDC6FC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2A88C80-723E-401B-93B3-69DE3F895F96}"/>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5" name="Θέση υποσέλιδου 4">
            <a:extLst>
              <a:ext uri="{FF2B5EF4-FFF2-40B4-BE49-F238E27FC236}">
                <a16:creationId xmlns:a16="http://schemas.microsoft.com/office/drawing/2014/main" id="{D0E2AB5B-B68A-4A32-B385-238D022689E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3A5356-9301-4DB1-AA17-2FF1B6DA756F}"/>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241213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744605-733A-4FAB-A7C3-CA6CF941B7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1BB5430-A6A0-4AA4-8D9F-AE37541C52D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9EF89AF-F997-4F69-B783-2211B894243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B0F6B39-7792-4E09-933C-7ACA754E6BAA}"/>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6" name="Θέση υποσέλιδου 5">
            <a:extLst>
              <a:ext uri="{FF2B5EF4-FFF2-40B4-BE49-F238E27FC236}">
                <a16:creationId xmlns:a16="http://schemas.microsoft.com/office/drawing/2014/main" id="{64A5C5C6-7394-4FD9-90F6-7EF1361B9E9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5C97743-AB9B-4375-8D04-1FB6550F6716}"/>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95309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7421A0-088A-41A9-9F0A-6293C78E47F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E37D6DC-0C34-4DE1-A78A-41DB1A5CE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66940C3-E72C-4A98-851F-9EC8F2108C8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5B38AB2-5F7E-4559-8AA4-7B7885CD0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58A51F9-A872-4BCB-9CD1-8000267825A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2D17EDE-6E5D-4E20-AEA7-F489F059D0BB}"/>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8" name="Θέση υποσέλιδου 7">
            <a:extLst>
              <a:ext uri="{FF2B5EF4-FFF2-40B4-BE49-F238E27FC236}">
                <a16:creationId xmlns:a16="http://schemas.microsoft.com/office/drawing/2014/main" id="{718D32BE-D2CF-4186-B53B-FB06E7D2DB4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5F0C90-6DA8-410A-8040-380D45C9F52E}"/>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79749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F26FF7-0EE6-442A-99AC-A75950B7338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B659A13-8E69-4726-AFE4-7B77F750C574}"/>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4" name="Θέση υποσέλιδου 3">
            <a:extLst>
              <a:ext uri="{FF2B5EF4-FFF2-40B4-BE49-F238E27FC236}">
                <a16:creationId xmlns:a16="http://schemas.microsoft.com/office/drawing/2014/main" id="{43A8B14D-CFBD-4C06-914C-A7406FE4721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0E540AD-086E-4C21-B667-69F9C8EA09F3}"/>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23935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5F3603D-8DDF-4C46-AE8E-6828CE8C85D9}"/>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3" name="Θέση υποσέλιδου 2">
            <a:extLst>
              <a:ext uri="{FF2B5EF4-FFF2-40B4-BE49-F238E27FC236}">
                <a16:creationId xmlns:a16="http://schemas.microsoft.com/office/drawing/2014/main" id="{59DB8B63-8880-49C8-9A76-AFD7950EFC1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9B6167A-E522-4AC3-BCB8-48C6B41D2035}"/>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290884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DCADE-5241-4111-A5F4-CF97233BF9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7F8B96-A21B-4588-8897-DBD5D502C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888710F-3099-46D4-BC0E-B143692E6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E0A9E8-E4D1-47D6-B3C9-DA3FAAE73649}"/>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6" name="Θέση υποσέλιδου 5">
            <a:extLst>
              <a:ext uri="{FF2B5EF4-FFF2-40B4-BE49-F238E27FC236}">
                <a16:creationId xmlns:a16="http://schemas.microsoft.com/office/drawing/2014/main" id="{DB46D6F5-FC7E-4B11-B6DC-459EA525E46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2832432-2D68-4519-A9C4-9DEBDB82AD95}"/>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18881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73198D-C423-49CB-BAAB-08413B64C4F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9754F25-E59C-42ED-9235-312D107E9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A183EA1-6E6C-4EB0-AFCE-24EC57BA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A15851E-23D2-4012-895B-941C8CF9F379}"/>
              </a:ext>
            </a:extLst>
          </p:cNvPr>
          <p:cNvSpPr>
            <a:spLocks noGrp="1"/>
          </p:cNvSpPr>
          <p:nvPr>
            <p:ph type="dt" sz="half" idx="10"/>
          </p:nvPr>
        </p:nvSpPr>
        <p:spPr/>
        <p:txBody>
          <a:bodyPr/>
          <a:lstStyle/>
          <a:p>
            <a:fld id="{443DD3FD-7786-402D-97B8-E081EE9F63B1}" type="datetimeFigureOut">
              <a:rPr lang="el-GR" smtClean="0"/>
              <a:t>14/5/2024</a:t>
            </a:fld>
            <a:endParaRPr lang="el-GR"/>
          </a:p>
        </p:txBody>
      </p:sp>
      <p:sp>
        <p:nvSpPr>
          <p:cNvPr id="6" name="Θέση υποσέλιδου 5">
            <a:extLst>
              <a:ext uri="{FF2B5EF4-FFF2-40B4-BE49-F238E27FC236}">
                <a16:creationId xmlns:a16="http://schemas.microsoft.com/office/drawing/2014/main" id="{0AB92174-5CE2-4F29-BE95-4409187EAF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52097EF-128E-4BEF-A7A0-6073FD1CA12A}"/>
              </a:ext>
            </a:extLst>
          </p:cNvPr>
          <p:cNvSpPr>
            <a:spLocks noGrp="1"/>
          </p:cNvSpPr>
          <p:nvPr>
            <p:ph type="sldNum" sz="quarter" idx="12"/>
          </p:nvPr>
        </p:nvSpPr>
        <p:spPr/>
        <p:txBody>
          <a:bodyPr/>
          <a:lstStyle/>
          <a:p>
            <a:fld id="{F089F3EB-B94E-4878-BF2E-2447C80D1297}" type="slidenum">
              <a:rPr lang="el-GR" smtClean="0"/>
              <a:t>‹#›</a:t>
            </a:fld>
            <a:endParaRPr lang="el-GR"/>
          </a:p>
        </p:txBody>
      </p:sp>
    </p:spTree>
    <p:extLst>
      <p:ext uri="{BB962C8B-B14F-4D97-AF65-F5344CB8AC3E}">
        <p14:creationId xmlns:p14="http://schemas.microsoft.com/office/powerpoint/2010/main" val="56584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72DA8A4-ED01-44DD-8C21-53D5D9DA7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67FE1D-AF1A-43C3-B3D0-C23C1CB4F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360C06B-3E31-4A13-AB99-0A801FB43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DD3FD-7786-402D-97B8-E081EE9F63B1}" type="datetimeFigureOut">
              <a:rPr lang="el-GR" smtClean="0"/>
              <a:t>14/5/2024</a:t>
            </a:fld>
            <a:endParaRPr lang="el-GR"/>
          </a:p>
        </p:txBody>
      </p:sp>
      <p:sp>
        <p:nvSpPr>
          <p:cNvPr id="5" name="Θέση υποσέλιδου 4">
            <a:extLst>
              <a:ext uri="{FF2B5EF4-FFF2-40B4-BE49-F238E27FC236}">
                <a16:creationId xmlns:a16="http://schemas.microsoft.com/office/drawing/2014/main" id="{7959EE6A-DFFA-4CED-8EE1-EA9197FEA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FEB67CC-1B3F-441C-9B7C-F75C451BB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9F3EB-B94E-4878-BF2E-2447C80D1297}" type="slidenum">
              <a:rPr lang="el-GR" smtClean="0"/>
              <a:t>‹#›</a:t>
            </a:fld>
            <a:endParaRPr lang="el-GR"/>
          </a:p>
        </p:txBody>
      </p:sp>
    </p:spTree>
    <p:extLst>
      <p:ext uri="{BB962C8B-B14F-4D97-AF65-F5344CB8AC3E}">
        <p14:creationId xmlns:p14="http://schemas.microsoft.com/office/powerpoint/2010/main" val="76967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8CD0CF-AE1A-49B7-8D10-104E9680E63C}"/>
              </a:ext>
            </a:extLst>
          </p:cNvPr>
          <p:cNvSpPr>
            <a:spLocks noGrp="1"/>
          </p:cNvSpPr>
          <p:nvPr>
            <p:ph type="ctrTitle"/>
          </p:nvPr>
        </p:nvSpPr>
        <p:spPr>
          <a:xfrm>
            <a:off x="1524000" y="543341"/>
            <a:ext cx="9144000" cy="1404730"/>
          </a:xfrm>
        </p:spPr>
        <p:txBody>
          <a:bodyPr>
            <a:noAutofit/>
          </a:bodyPr>
          <a:lstStyle/>
          <a:p>
            <a:r>
              <a:rPr lang="el-GR" sz="4000" dirty="0"/>
              <a:t>Χημειοθεραπεία των μικροβιολογικών νόσων</a:t>
            </a:r>
          </a:p>
        </p:txBody>
      </p:sp>
      <p:sp>
        <p:nvSpPr>
          <p:cNvPr id="3" name="Υπότιτλος 2">
            <a:extLst>
              <a:ext uri="{FF2B5EF4-FFF2-40B4-BE49-F238E27FC236}">
                <a16:creationId xmlns:a16="http://schemas.microsoft.com/office/drawing/2014/main" id="{E3F04C84-8A54-4CE5-8822-F20069E0A2F2}"/>
              </a:ext>
            </a:extLst>
          </p:cNvPr>
          <p:cNvSpPr>
            <a:spLocks noGrp="1"/>
          </p:cNvSpPr>
          <p:nvPr>
            <p:ph type="subTitle" idx="1"/>
          </p:nvPr>
        </p:nvSpPr>
        <p:spPr>
          <a:xfrm>
            <a:off x="1524000" y="2584174"/>
            <a:ext cx="9144000" cy="2832652"/>
          </a:xfrm>
        </p:spPr>
        <p:txBody>
          <a:bodyPr/>
          <a:lstStyle/>
          <a:p>
            <a:pPr algn="l"/>
            <a:r>
              <a:rPr lang="el-GR" dirty="0"/>
              <a:t>ΒΙΒΛΙΟΓΡΑΦΙΑ: ΦΑΡΜΑΚΟΛΟΓΙΑ </a:t>
            </a:r>
            <a:r>
              <a:rPr lang="en-US" dirty="0"/>
              <a:t>GOODMAN&amp; GILMAN’S</a:t>
            </a:r>
          </a:p>
          <a:p>
            <a:pPr algn="l"/>
            <a:endParaRPr lang="el-GR" dirty="0"/>
          </a:p>
        </p:txBody>
      </p:sp>
    </p:spTree>
    <p:extLst>
      <p:ext uri="{BB962C8B-B14F-4D97-AF65-F5344CB8AC3E}">
        <p14:creationId xmlns:p14="http://schemas.microsoft.com/office/powerpoint/2010/main" val="134541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015C5B0C-AC99-4A95-8508-2EE49EFF090C}"/>
              </a:ext>
            </a:extLst>
          </p:cNvPr>
          <p:cNvPicPr>
            <a:picLocks noChangeAspect="1"/>
          </p:cNvPicPr>
          <p:nvPr/>
        </p:nvPicPr>
        <p:blipFill>
          <a:blip r:embed="rId2"/>
          <a:stretch>
            <a:fillRect/>
          </a:stretch>
        </p:blipFill>
        <p:spPr>
          <a:xfrm>
            <a:off x="6714990" y="643467"/>
            <a:ext cx="4541873" cy="5571066"/>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963F38A2-B417-4FBC-B984-9A1FEDE21CE0}"/>
              </a:ext>
            </a:extLst>
          </p:cNvPr>
          <p:cNvPicPr>
            <a:picLocks noChangeAspect="1"/>
          </p:cNvPicPr>
          <p:nvPr/>
        </p:nvPicPr>
        <p:blipFill>
          <a:blip r:embed="rId3"/>
          <a:stretch>
            <a:fillRect/>
          </a:stretch>
        </p:blipFill>
        <p:spPr>
          <a:xfrm>
            <a:off x="622852" y="1195753"/>
            <a:ext cx="5312281" cy="4160651"/>
          </a:xfrm>
          <a:prstGeom prst="rect">
            <a:avLst/>
          </a:prstGeom>
        </p:spPr>
      </p:pic>
      <p:sp>
        <p:nvSpPr>
          <p:cNvPr id="3" name="TextBox 2"/>
          <p:cNvSpPr txBox="1"/>
          <p:nvPr/>
        </p:nvSpPr>
        <p:spPr>
          <a:xfrm>
            <a:off x="2473234" y="531344"/>
            <a:ext cx="1313180" cy="369332"/>
          </a:xfrm>
          <a:prstGeom prst="rect">
            <a:avLst/>
          </a:prstGeom>
          <a:noFill/>
        </p:spPr>
        <p:txBody>
          <a:bodyPr wrap="none" rtlCol="0">
            <a:spAutoFit/>
          </a:bodyPr>
          <a:lstStyle/>
          <a:p>
            <a:r>
              <a:rPr lang="el-GR" b="1" dirty="0" smtClean="0"/>
              <a:t>ΠΛΑΣΜΙΔΙΑ</a:t>
            </a:r>
            <a:endParaRPr lang="el-GR" b="1" dirty="0"/>
          </a:p>
        </p:txBody>
      </p:sp>
      <p:sp>
        <p:nvSpPr>
          <p:cNvPr id="5" name="TextBox 4"/>
          <p:cNvSpPr txBox="1"/>
          <p:nvPr/>
        </p:nvSpPr>
        <p:spPr>
          <a:xfrm>
            <a:off x="8046720" y="480060"/>
            <a:ext cx="1718099" cy="369332"/>
          </a:xfrm>
          <a:prstGeom prst="rect">
            <a:avLst/>
          </a:prstGeom>
          <a:noFill/>
        </p:spPr>
        <p:txBody>
          <a:bodyPr wrap="none" rtlCol="0">
            <a:spAutoFit/>
          </a:bodyPr>
          <a:lstStyle/>
          <a:p>
            <a:r>
              <a:rPr lang="el-GR" b="1" dirty="0" smtClean="0"/>
              <a:t>ΤΡΑΝΣΠΟΖΟΝΙΑ</a:t>
            </a:r>
            <a:endParaRPr lang="el-GR" b="1" dirty="0"/>
          </a:p>
        </p:txBody>
      </p:sp>
    </p:spTree>
    <p:extLst>
      <p:ext uri="{BB962C8B-B14F-4D97-AF65-F5344CB8AC3E}">
        <p14:creationId xmlns:p14="http://schemas.microsoft.com/office/powerpoint/2010/main" val="23578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CEB41C5C-0F34-4DDA-9D7C-5E717F35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a:extLst>
              <a:ext uri="{FF2B5EF4-FFF2-40B4-BE49-F238E27FC236}">
                <a16:creationId xmlns:a16="http://schemas.microsoft.com/office/drawing/2014/main" id="{57E1E5E6-F385-4E9C-B201-BA5BDE5CAD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F014EF-75AF-4157-BB22-10A796FA613F}"/>
              </a:ext>
            </a:extLst>
          </p:cNvPr>
          <p:cNvSpPr txBox="1"/>
          <p:nvPr/>
        </p:nvSpPr>
        <p:spPr>
          <a:xfrm>
            <a:off x="593610" y="2121763"/>
            <a:ext cx="3822192"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solidFill>
              </a:rPr>
              <a:t>ΒΑΚΤΗΡΙΑΚΗ ΣΥΖΕΥΞΗ</a:t>
            </a:r>
          </a:p>
        </p:txBody>
      </p:sp>
      <p:pic>
        <p:nvPicPr>
          <p:cNvPr id="3" name="Εικόνα 2">
            <a:extLst>
              <a:ext uri="{FF2B5EF4-FFF2-40B4-BE49-F238E27FC236}">
                <a16:creationId xmlns:a16="http://schemas.microsoft.com/office/drawing/2014/main" id="{B2209D23-15C4-49A7-B23C-EC3135EF0C7B}"/>
              </a:ext>
            </a:extLst>
          </p:cNvPr>
          <p:cNvPicPr>
            <a:picLocks noChangeAspect="1"/>
          </p:cNvPicPr>
          <p:nvPr/>
        </p:nvPicPr>
        <p:blipFill>
          <a:blip r:embed="rId2"/>
          <a:stretch>
            <a:fillRect/>
          </a:stretch>
        </p:blipFill>
        <p:spPr>
          <a:xfrm>
            <a:off x="5110716" y="600619"/>
            <a:ext cx="6596652" cy="5501312"/>
          </a:xfrm>
          <a:prstGeom prst="rect">
            <a:avLst/>
          </a:prstGeom>
        </p:spPr>
      </p:pic>
    </p:spTree>
    <p:extLst>
      <p:ext uri="{BB962C8B-B14F-4D97-AF65-F5344CB8AC3E}">
        <p14:creationId xmlns:p14="http://schemas.microsoft.com/office/powerpoint/2010/main" val="142365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F8B521F-5400-4115-8F1C-05E8D85FFD0F}"/>
              </a:ext>
            </a:extLst>
          </p:cNvPr>
          <p:cNvPicPr>
            <a:picLocks noChangeAspect="1"/>
          </p:cNvPicPr>
          <p:nvPr/>
        </p:nvPicPr>
        <p:blipFill>
          <a:blip r:embed="rId2"/>
          <a:stretch>
            <a:fillRect/>
          </a:stretch>
        </p:blipFill>
        <p:spPr>
          <a:xfrm>
            <a:off x="111115" y="1787622"/>
            <a:ext cx="4696016" cy="3517479"/>
          </a:xfrm>
          <a:prstGeom prst="rect">
            <a:avLst/>
          </a:prstGeom>
        </p:spPr>
      </p:pic>
      <p:pic>
        <p:nvPicPr>
          <p:cNvPr id="4" name="Εικόνα 3">
            <a:extLst>
              <a:ext uri="{FF2B5EF4-FFF2-40B4-BE49-F238E27FC236}">
                <a16:creationId xmlns:a16="http://schemas.microsoft.com/office/drawing/2014/main" id="{1606EBA6-7BE8-4CE0-904B-D41D1FA4281C}"/>
              </a:ext>
            </a:extLst>
          </p:cNvPr>
          <p:cNvPicPr>
            <a:picLocks noChangeAspect="1"/>
          </p:cNvPicPr>
          <p:nvPr/>
        </p:nvPicPr>
        <p:blipFill>
          <a:blip r:embed="rId3"/>
          <a:stretch>
            <a:fillRect/>
          </a:stretch>
        </p:blipFill>
        <p:spPr>
          <a:xfrm>
            <a:off x="5195565" y="0"/>
            <a:ext cx="4156719" cy="3425136"/>
          </a:xfrm>
          <a:prstGeom prst="rect">
            <a:avLst/>
          </a:prstGeom>
        </p:spPr>
      </p:pic>
      <p:pic>
        <p:nvPicPr>
          <p:cNvPr id="6" name="Εικόνα 5">
            <a:extLst>
              <a:ext uri="{FF2B5EF4-FFF2-40B4-BE49-F238E27FC236}">
                <a16:creationId xmlns:a16="http://schemas.microsoft.com/office/drawing/2014/main" id="{DD119DEC-D00D-4A12-8536-B2C02A4D30CE}"/>
              </a:ext>
            </a:extLst>
          </p:cNvPr>
          <p:cNvPicPr>
            <a:picLocks noChangeAspect="1"/>
          </p:cNvPicPr>
          <p:nvPr/>
        </p:nvPicPr>
        <p:blipFill>
          <a:blip r:embed="rId4"/>
          <a:stretch>
            <a:fillRect/>
          </a:stretch>
        </p:blipFill>
        <p:spPr>
          <a:xfrm>
            <a:off x="5195565" y="3425136"/>
            <a:ext cx="4156719" cy="3425137"/>
          </a:xfrm>
          <a:prstGeom prst="rect">
            <a:avLst/>
          </a:prstGeom>
        </p:spPr>
      </p:pic>
      <p:sp>
        <p:nvSpPr>
          <p:cNvPr id="3" name="TextBox 2">
            <a:extLst>
              <a:ext uri="{FF2B5EF4-FFF2-40B4-BE49-F238E27FC236}">
                <a16:creationId xmlns:a16="http://schemas.microsoft.com/office/drawing/2014/main" id="{E42D0054-01FE-4E25-A9B9-D2A06570B1CC}"/>
              </a:ext>
            </a:extLst>
          </p:cNvPr>
          <p:cNvSpPr txBox="1"/>
          <p:nvPr/>
        </p:nvSpPr>
        <p:spPr>
          <a:xfrm>
            <a:off x="1537252" y="742121"/>
            <a:ext cx="1883607" cy="523220"/>
          </a:xfrm>
          <a:prstGeom prst="rect">
            <a:avLst/>
          </a:prstGeom>
          <a:noFill/>
        </p:spPr>
        <p:txBody>
          <a:bodyPr wrap="square" rtlCol="0">
            <a:spAutoFit/>
          </a:bodyPr>
          <a:lstStyle/>
          <a:p>
            <a:r>
              <a:rPr lang="el-GR" sz="2800" b="1" dirty="0"/>
              <a:t>Μεταγωγή</a:t>
            </a:r>
          </a:p>
        </p:txBody>
      </p:sp>
    </p:spTree>
    <p:extLst>
      <p:ext uri="{BB962C8B-B14F-4D97-AF65-F5344CB8AC3E}">
        <p14:creationId xmlns:p14="http://schemas.microsoft.com/office/powerpoint/2010/main" val="443591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6A15F3-5160-41AC-979D-657F1EED5F7E}"/>
              </a:ext>
            </a:extLst>
          </p:cNvPr>
          <p:cNvSpPr>
            <a:spLocks noGrp="1"/>
          </p:cNvSpPr>
          <p:nvPr>
            <p:ph type="title"/>
          </p:nvPr>
        </p:nvSpPr>
        <p:spPr>
          <a:xfrm>
            <a:off x="686834" y="1153572"/>
            <a:ext cx="3200400" cy="4461163"/>
          </a:xfrm>
        </p:spPr>
        <p:txBody>
          <a:bodyPr>
            <a:normAutofit/>
          </a:bodyPr>
          <a:lstStyle/>
          <a:p>
            <a:r>
              <a:rPr lang="el-GR" sz="4100">
                <a:solidFill>
                  <a:srgbClr val="FFFFFF"/>
                </a:solidFill>
              </a:rPr>
              <a:t>Ανεπιθύμητες ενέργειες των αντιβιοτικών</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9E648FE-E810-48A9-8399-7E318782FBCD}"/>
              </a:ext>
            </a:extLst>
          </p:cNvPr>
          <p:cNvSpPr>
            <a:spLocks noGrp="1"/>
          </p:cNvSpPr>
          <p:nvPr>
            <p:ph idx="1"/>
          </p:nvPr>
        </p:nvSpPr>
        <p:spPr>
          <a:xfrm>
            <a:off x="4447308" y="591344"/>
            <a:ext cx="6906491" cy="5585619"/>
          </a:xfrm>
        </p:spPr>
        <p:txBody>
          <a:bodyPr anchor="ctr">
            <a:normAutofit/>
          </a:bodyPr>
          <a:lstStyle/>
          <a:p>
            <a:r>
              <a:rPr lang="el-GR" dirty="0"/>
              <a:t>Οι ανεπιθύμητες ενέργειες των αντιβιοτικών ομαδοποιούνται σε γενικές κατηγορίες. </a:t>
            </a:r>
          </a:p>
          <a:p>
            <a:pPr>
              <a:buFont typeface="Wingdings" panose="05000000000000000000" pitchFamily="2" charset="2"/>
              <a:buChar char="Ø"/>
            </a:pPr>
            <a:r>
              <a:rPr lang="el-GR" dirty="0"/>
              <a:t> Η </a:t>
            </a:r>
            <a:r>
              <a:rPr lang="el-GR" u="sng" dirty="0"/>
              <a:t>αλλεργική</a:t>
            </a:r>
            <a:r>
              <a:rPr lang="el-GR" dirty="0"/>
              <a:t>, </a:t>
            </a:r>
            <a:r>
              <a:rPr lang="el-GR" u="sng" dirty="0"/>
              <a:t>τοξική</a:t>
            </a:r>
            <a:r>
              <a:rPr lang="el-GR" dirty="0"/>
              <a:t>, και </a:t>
            </a:r>
            <a:r>
              <a:rPr lang="el-GR" u="sng" dirty="0"/>
              <a:t>ιδιοσυγκρασιακή</a:t>
            </a:r>
            <a:r>
              <a:rPr lang="el-GR" dirty="0"/>
              <a:t> που ισχύουν γενικά για όλα τα φάρμακα. </a:t>
            </a:r>
          </a:p>
          <a:p>
            <a:pPr>
              <a:buFont typeface="Wingdings" panose="05000000000000000000" pitchFamily="2" charset="2"/>
              <a:buChar char="Ø"/>
            </a:pPr>
            <a:r>
              <a:rPr lang="el-GR" dirty="0"/>
              <a:t> Οι </a:t>
            </a:r>
            <a:r>
              <a:rPr lang="el-GR" u="sng" dirty="0"/>
              <a:t>αλλαγές στην φυσιολογική χλωρίδα </a:t>
            </a:r>
            <a:r>
              <a:rPr lang="el-GR" dirty="0"/>
              <a:t>του σώματος που συνδέεται στενά με  την κατηγορία  των αντιβιοτικών.</a:t>
            </a:r>
          </a:p>
        </p:txBody>
      </p:sp>
    </p:spTree>
    <p:extLst>
      <p:ext uri="{BB962C8B-B14F-4D97-AF65-F5344CB8AC3E}">
        <p14:creationId xmlns:p14="http://schemas.microsoft.com/office/powerpoint/2010/main" val="2305332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3DAC07-8BC6-4E44-AD9E-0CA890F00CDF}"/>
              </a:ext>
            </a:extLst>
          </p:cNvPr>
          <p:cNvSpPr>
            <a:spLocks noGrp="1"/>
          </p:cNvSpPr>
          <p:nvPr>
            <p:ph type="title"/>
          </p:nvPr>
        </p:nvSpPr>
        <p:spPr>
          <a:xfrm>
            <a:off x="686834" y="1153572"/>
            <a:ext cx="3200400" cy="4461163"/>
          </a:xfrm>
        </p:spPr>
        <p:txBody>
          <a:bodyPr>
            <a:normAutofit/>
          </a:bodyPr>
          <a:lstStyle/>
          <a:p>
            <a:r>
              <a:rPr lang="el-GR" sz="3100">
                <a:solidFill>
                  <a:srgbClr val="FFFFFF"/>
                </a:solidFill>
              </a:rPr>
              <a:t>Ιδιοσυγκρασιακές αντιδράσεις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153FF5C-A933-4DCE-B158-A3D9A5C4627D}"/>
              </a:ext>
            </a:extLst>
          </p:cNvPr>
          <p:cNvSpPr>
            <a:spLocks noGrp="1"/>
          </p:cNvSpPr>
          <p:nvPr>
            <p:ph idx="1"/>
          </p:nvPr>
        </p:nvSpPr>
        <p:spPr>
          <a:xfrm>
            <a:off x="4447308" y="591344"/>
            <a:ext cx="6906491" cy="5585619"/>
          </a:xfrm>
        </p:spPr>
        <p:txBody>
          <a:bodyPr anchor="ctr">
            <a:normAutofit fontScale="92500" lnSpcReduction="10000"/>
          </a:bodyPr>
          <a:lstStyle/>
          <a:p>
            <a:r>
              <a:rPr lang="el-GR" dirty="0"/>
              <a:t>Οι </a:t>
            </a:r>
            <a:r>
              <a:rPr lang="el-GR" u="sng" dirty="0"/>
              <a:t>ιδιοσυγκρασιακές αντιδράσεις </a:t>
            </a:r>
            <a:r>
              <a:rPr lang="el-GR" dirty="0"/>
              <a:t>είναι οι αντιδράσεις που δεν σχετίζονται με ανοσοποιητικές απαντήσεις ή άλλες γνωστές ιδιότητες του φαρμάκου. </a:t>
            </a:r>
          </a:p>
          <a:p>
            <a:pPr marL="0" indent="0">
              <a:buNone/>
            </a:pPr>
            <a:r>
              <a:rPr lang="el-GR" dirty="0"/>
              <a:t>   Παραδείγματα ιδιοσυγκρασιακών αντιδράσεων περιλαμβάνουν:</a:t>
            </a:r>
          </a:p>
          <a:p>
            <a:pPr>
              <a:buFont typeface="Wingdings" panose="05000000000000000000" pitchFamily="2" charset="2"/>
              <a:buChar char="ü"/>
            </a:pPr>
            <a:r>
              <a:rPr lang="el-GR" dirty="0"/>
              <a:t> την </a:t>
            </a:r>
            <a:r>
              <a:rPr lang="el-GR" dirty="0" err="1"/>
              <a:t>αιμόλυση</a:t>
            </a:r>
            <a:r>
              <a:rPr lang="el-GR" dirty="0"/>
              <a:t> που εμφανίζεται σε ασθενείς με ανεπάρκεια της </a:t>
            </a:r>
            <a:r>
              <a:rPr lang="el-GR" dirty="0" err="1"/>
              <a:t>αφυδρογονάσης</a:t>
            </a:r>
            <a:r>
              <a:rPr lang="el-GR" dirty="0"/>
              <a:t> της 6-φωσφορικής γλυκόζης (</a:t>
            </a:r>
            <a:r>
              <a:rPr lang="en-US" dirty="0"/>
              <a:t>G-6-PD)</a:t>
            </a:r>
            <a:r>
              <a:rPr lang="el-GR" dirty="0"/>
              <a:t>, φυλοσύνδετη κληρονομική νόσος (κυαμισμός), μετά από θεραπεία με </a:t>
            </a:r>
            <a:r>
              <a:rPr lang="el-GR" dirty="0" err="1"/>
              <a:t>σουλφοναμίδια</a:t>
            </a:r>
            <a:r>
              <a:rPr lang="el-GR" dirty="0"/>
              <a:t>  </a:t>
            </a:r>
          </a:p>
          <a:p>
            <a:pPr>
              <a:buFont typeface="Wingdings" panose="05000000000000000000" pitchFamily="2" charset="2"/>
              <a:buChar char="ü"/>
            </a:pPr>
            <a:r>
              <a:rPr lang="el-GR" dirty="0"/>
              <a:t> την περιφερική νευροπάθεια που αναπτύσσεται μετά από χορήγηση </a:t>
            </a:r>
            <a:r>
              <a:rPr lang="el-GR" dirty="0" err="1"/>
              <a:t>ισονιαζίδης</a:t>
            </a:r>
            <a:r>
              <a:rPr lang="el-GR" dirty="0"/>
              <a:t> που επιδρά στον  </a:t>
            </a:r>
            <a:r>
              <a:rPr lang="el-GR" dirty="0" err="1"/>
              <a:t>ενζυμικό</a:t>
            </a:r>
            <a:r>
              <a:rPr lang="el-GR" dirty="0"/>
              <a:t> μηχανισμό της </a:t>
            </a:r>
            <a:r>
              <a:rPr lang="el-GR" dirty="0" err="1"/>
              <a:t>ακετυλίωσης</a:t>
            </a:r>
            <a:r>
              <a:rPr lang="el-GR" dirty="0"/>
              <a:t>.</a:t>
            </a:r>
          </a:p>
        </p:txBody>
      </p:sp>
    </p:spTree>
    <p:extLst>
      <p:ext uri="{BB962C8B-B14F-4D97-AF65-F5344CB8AC3E}">
        <p14:creationId xmlns:p14="http://schemas.microsoft.com/office/powerpoint/2010/main" val="48408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C39599-AFCF-44FC-A2F9-41D5974C3BED}"/>
              </a:ext>
            </a:extLst>
          </p:cNvPr>
          <p:cNvSpPr>
            <a:spLocks noGrp="1"/>
          </p:cNvSpPr>
          <p:nvPr>
            <p:ph type="title"/>
          </p:nvPr>
        </p:nvSpPr>
        <p:spPr>
          <a:xfrm>
            <a:off x="686834" y="1153572"/>
            <a:ext cx="3200400" cy="4461163"/>
          </a:xfrm>
        </p:spPr>
        <p:txBody>
          <a:bodyPr>
            <a:normAutofit/>
          </a:bodyPr>
          <a:lstStyle/>
          <a:p>
            <a:r>
              <a:rPr lang="el-GR">
                <a:solidFill>
                  <a:srgbClr val="FFFFFF"/>
                </a:solidFill>
              </a:rPr>
              <a:t>Αλλαγές στην φυσιολογική χλωρίδα του σώματος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7CB6910-E75A-4D77-8287-659726401BA9}"/>
              </a:ext>
            </a:extLst>
          </p:cNvPr>
          <p:cNvSpPr>
            <a:spLocks noGrp="1"/>
          </p:cNvSpPr>
          <p:nvPr>
            <p:ph idx="1"/>
          </p:nvPr>
        </p:nvSpPr>
        <p:spPr>
          <a:xfrm>
            <a:off x="4447308" y="591344"/>
            <a:ext cx="7057858" cy="5585619"/>
          </a:xfrm>
        </p:spPr>
        <p:txBody>
          <a:bodyPr anchor="ctr">
            <a:normAutofit/>
          </a:bodyPr>
          <a:lstStyle/>
          <a:p>
            <a:r>
              <a:rPr lang="el-GR" sz="2000" dirty="0"/>
              <a:t>Οι </a:t>
            </a:r>
            <a:r>
              <a:rPr lang="el-GR" sz="2000" b="1" dirty="0"/>
              <a:t>μεταβολές στην φυσιολογική χλωρίδα</a:t>
            </a:r>
            <a:r>
              <a:rPr lang="el-GR" sz="2000" dirty="0"/>
              <a:t>  αναφέρεται σε αλλαγές που συμβαίνουν συνήθως και κατά κύριο λόγο εντός της γαστρεντερικής οδού. </a:t>
            </a:r>
          </a:p>
          <a:p>
            <a:pPr marL="0" indent="0">
              <a:buNone/>
            </a:pPr>
            <a:r>
              <a:rPr lang="el-GR" sz="2000" dirty="0"/>
              <a:t>   Κανονικά, το έντερο είναι ξενιστής σε μη παθογόνα βακτήρια (φυσιολογική χλωρίδα εντέρου) που βοηθούν στην πέψη των τροφίμων που καταναλώνουμε αλλά και στη σύνθεση χρήσιμων παραγόντων.</a:t>
            </a:r>
          </a:p>
          <a:p>
            <a:pPr marL="0" indent="0">
              <a:buNone/>
            </a:pPr>
            <a:r>
              <a:rPr lang="el-GR" sz="2000" dirty="0"/>
              <a:t>    Όταν ένας </a:t>
            </a:r>
            <a:r>
              <a:rPr lang="el-GR" sz="2000" dirty="0" err="1"/>
              <a:t>αντιμικροβιακός</a:t>
            </a:r>
            <a:r>
              <a:rPr lang="el-GR" sz="2000" dirty="0"/>
              <a:t> παράγοντας χορηγείται από το στόμα ή και παρεντερικά, μπορεί να σκοτώσει ή να περιορίσει αυτά τα μη παθογόνα βακτήρια. Άλλα βακτήρια που είναι ανθεκτικά στα </a:t>
            </a:r>
            <a:r>
              <a:rPr lang="el-GR" sz="2000" dirty="0" err="1"/>
              <a:t>αντιμικροβιακά</a:t>
            </a:r>
            <a:r>
              <a:rPr lang="el-GR" sz="2000" dirty="0"/>
              <a:t> μπορεί στη συνέχεια να αναπτυχθούν υπερβολικά στο γαστρεντερικό σωλήνα. Αυτή η </a:t>
            </a:r>
            <a:r>
              <a:rPr lang="el-GR" sz="2000" b="1" dirty="0"/>
              <a:t>δευτερογενής λοίμωξη </a:t>
            </a:r>
            <a:r>
              <a:rPr lang="el-GR" sz="2000" dirty="0"/>
              <a:t>μερικές φορές ονομάζεται </a:t>
            </a:r>
            <a:r>
              <a:rPr lang="el-GR" sz="2000" b="1" dirty="0" err="1"/>
              <a:t>υπερλοίμωξη</a:t>
            </a:r>
            <a:r>
              <a:rPr lang="el-GR" sz="2000" b="1" dirty="0"/>
              <a:t>.</a:t>
            </a:r>
          </a:p>
          <a:p>
            <a:pPr>
              <a:buFont typeface="Wingdings" panose="05000000000000000000" pitchFamily="2" charset="2"/>
              <a:buChar char="ü"/>
            </a:pPr>
            <a:r>
              <a:rPr lang="el-GR" sz="2000" dirty="0"/>
              <a:t>    Το πιο κοινό παράδειγμα είναι η υπερανάπτυξη του </a:t>
            </a:r>
            <a:r>
              <a:rPr lang="el-GR" sz="2000" dirty="0" err="1"/>
              <a:t>Clostridium</a:t>
            </a:r>
            <a:r>
              <a:rPr lang="el-GR" sz="2000" dirty="0"/>
              <a:t> </a:t>
            </a:r>
            <a:r>
              <a:rPr lang="el-GR" sz="2000" dirty="0" err="1"/>
              <a:t>difficile</a:t>
            </a:r>
            <a:r>
              <a:rPr lang="el-GR" sz="2000" dirty="0"/>
              <a:t>. Παράγει μια τοξίνη που προκαλεί μια διαταραχή που ονομάζεται </a:t>
            </a:r>
            <a:r>
              <a:rPr lang="el-GR" sz="2000" b="1" dirty="0" err="1"/>
              <a:t>ψευδομεμβρανώδης</a:t>
            </a:r>
            <a:r>
              <a:rPr lang="el-GR" sz="2000" b="1" dirty="0"/>
              <a:t> κολίτιδα </a:t>
            </a:r>
            <a:r>
              <a:rPr lang="el-GR" sz="2000" dirty="0"/>
              <a:t>και μπορεί να εμφανιστεί μετά τη χρήση ενός ή περισσοτέρων αντιβιοτικών.</a:t>
            </a:r>
          </a:p>
        </p:txBody>
      </p:sp>
    </p:spTree>
    <p:extLst>
      <p:ext uri="{BB962C8B-B14F-4D97-AF65-F5344CB8AC3E}">
        <p14:creationId xmlns:p14="http://schemas.microsoft.com/office/powerpoint/2010/main" val="1934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3AF2CD-1243-4EFA-A6CD-638CBB8D46CD}"/>
              </a:ext>
            </a:extLst>
          </p:cNvPr>
          <p:cNvSpPr>
            <a:spLocks noGrp="1"/>
          </p:cNvSpPr>
          <p:nvPr>
            <p:ph type="title"/>
          </p:nvPr>
        </p:nvSpPr>
        <p:spPr>
          <a:xfrm>
            <a:off x="519545" y="621792"/>
            <a:ext cx="5181503" cy="5504688"/>
          </a:xfrm>
        </p:spPr>
        <p:txBody>
          <a:bodyPr>
            <a:normAutofit/>
          </a:bodyPr>
          <a:lstStyle/>
          <a:p>
            <a:r>
              <a:rPr lang="el-GR" sz="4800"/>
              <a:t>Συνδυασμοί αντιμικροβιακών φαρμακών</a:t>
            </a:r>
          </a:p>
        </p:txBody>
      </p:sp>
      <p:sp>
        <p:nvSpPr>
          <p:cNvPr id="9" name="Rectangle 8">
            <a:extLst>
              <a:ext uri="{FF2B5EF4-FFF2-40B4-BE49-F238E27FC236}">
                <a16:creationId xmlns:a16="http://schemas.microsoft.com/office/drawing/2014/main" id="{2F56F8EA-3356-4455-9899-320874F6E4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7122E294-2D3E-458F-B29E-1EF8CFF816F5}"/>
              </a:ext>
            </a:extLst>
          </p:cNvPr>
          <p:cNvGraphicFramePr>
            <a:graphicFrameLocks noGrp="1"/>
          </p:cNvGraphicFramePr>
          <p:nvPr>
            <p:ph idx="1"/>
            <p:extLst>
              <p:ext uri="{D42A27DB-BD31-4B8C-83A1-F6EECF244321}">
                <p14:modId xmlns:p14="http://schemas.microsoft.com/office/powerpoint/2010/main" val="175524367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452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0A6D6FF7-F17B-453E-A640-27B2BE33F77F}"/>
              </a:ext>
            </a:extLst>
          </p:cNvPr>
          <p:cNvSpPr>
            <a:spLocks noGrp="1"/>
          </p:cNvSpPr>
          <p:nvPr>
            <p:ph type="title"/>
          </p:nvPr>
        </p:nvSpPr>
        <p:spPr>
          <a:xfrm>
            <a:off x="699652" y="804672"/>
            <a:ext cx="3855720" cy="2484783"/>
          </a:xfrm>
        </p:spPr>
        <p:txBody>
          <a:bodyPr>
            <a:normAutofit/>
          </a:bodyPr>
          <a:lstStyle/>
          <a:p>
            <a:r>
              <a:rPr lang="el-GR" sz="3600" dirty="0">
                <a:solidFill>
                  <a:schemeClr val="tx2"/>
                </a:solidFill>
              </a:rPr>
              <a:t>Δοκιμές καλλιέργειας και ευαισθησίας</a:t>
            </a:r>
          </a:p>
        </p:txBody>
      </p:sp>
      <p:sp>
        <p:nvSpPr>
          <p:cNvPr id="3" name="Θέση περιεχομένου 2">
            <a:extLst>
              <a:ext uri="{FF2B5EF4-FFF2-40B4-BE49-F238E27FC236}">
                <a16:creationId xmlns:a16="http://schemas.microsoft.com/office/drawing/2014/main" id="{7FEC9586-0B30-408F-BA6A-E1951903620F}"/>
              </a:ext>
            </a:extLst>
          </p:cNvPr>
          <p:cNvSpPr>
            <a:spLocks noGrp="1"/>
          </p:cNvSpPr>
          <p:nvPr>
            <p:ph idx="1"/>
          </p:nvPr>
        </p:nvSpPr>
        <p:spPr>
          <a:xfrm>
            <a:off x="6172200" y="804672"/>
            <a:ext cx="5221224" cy="5230368"/>
          </a:xfrm>
        </p:spPr>
        <p:txBody>
          <a:bodyPr anchor="ctr">
            <a:normAutofit lnSpcReduction="10000"/>
          </a:bodyPr>
          <a:lstStyle/>
          <a:p>
            <a:r>
              <a:rPr lang="el-GR" sz="1800" dirty="0">
                <a:solidFill>
                  <a:schemeClr val="tx2"/>
                </a:solidFill>
              </a:rPr>
              <a:t>Ο καλύτερος τρόπος για να καθοριστεί ο κατάλληλος </a:t>
            </a:r>
            <a:r>
              <a:rPr lang="el-GR" sz="1800" dirty="0" err="1">
                <a:solidFill>
                  <a:schemeClr val="tx2"/>
                </a:solidFill>
              </a:rPr>
              <a:t>αντιμικροβιακός</a:t>
            </a:r>
            <a:r>
              <a:rPr lang="el-GR" sz="1800" dirty="0">
                <a:solidFill>
                  <a:schemeClr val="tx2"/>
                </a:solidFill>
              </a:rPr>
              <a:t> παράγοντας για έναν ασθενή είναι η </a:t>
            </a:r>
            <a:r>
              <a:rPr lang="el-GR" sz="1800" b="1" dirty="0">
                <a:solidFill>
                  <a:schemeClr val="tx2"/>
                </a:solidFill>
              </a:rPr>
              <a:t>καλλιέργεια</a:t>
            </a:r>
            <a:r>
              <a:rPr lang="el-GR" sz="1800" dirty="0">
                <a:solidFill>
                  <a:schemeClr val="tx2"/>
                </a:solidFill>
              </a:rPr>
              <a:t> και η </a:t>
            </a:r>
            <a:r>
              <a:rPr lang="el-GR" sz="1800" b="1" dirty="0">
                <a:solidFill>
                  <a:schemeClr val="tx2"/>
                </a:solidFill>
              </a:rPr>
              <a:t>ταυτοποίηση</a:t>
            </a:r>
            <a:r>
              <a:rPr lang="el-GR" sz="1800" dirty="0">
                <a:solidFill>
                  <a:schemeClr val="tx2"/>
                </a:solidFill>
              </a:rPr>
              <a:t> του μικροοργανισμού. </a:t>
            </a:r>
          </a:p>
          <a:p>
            <a:r>
              <a:rPr lang="el-GR" sz="1800" dirty="0">
                <a:solidFill>
                  <a:schemeClr val="tx2"/>
                </a:solidFill>
              </a:rPr>
              <a:t>Δοκιμές καλλιέργειας και </a:t>
            </a:r>
            <a:r>
              <a:rPr lang="el-GR" sz="1800" b="1" dirty="0">
                <a:solidFill>
                  <a:schemeClr val="tx2"/>
                </a:solidFill>
              </a:rPr>
              <a:t>ευαισθησίας</a:t>
            </a:r>
            <a:r>
              <a:rPr lang="el-GR" sz="1800" dirty="0">
                <a:solidFill>
                  <a:schemeClr val="tx2"/>
                </a:solidFill>
              </a:rPr>
              <a:t> θα καθορίσουν την </a:t>
            </a:r>
            <a:r>
              <a:rPr lang="el-GR" sz="1800" b="1" dirty="0">
                <a:solidFill>
                  <a:schemeClr val="tx2"/>
                </a:solidFill>
              </a:rPr>
              <a:t>ελάχιστη ανασταλτική συγκέντρωση (MIC) </a:t>
            </a:r>
            <a:r>
              <a:rPr lang="el-GR" sz="1800" dirty="0">
                <a:solidFill>
                  <a:schemeClr val="tx2"/>
                </a:solidFill>
              </a:rPr>
              <a:t>για τα βακτήρια.</a:t>
            </a:r>
          </a:p>
          <a:p>
            <a:pPr marL="0" indent="0">
              <a:buNone/>
            </a:pPr>
            <a:r>
              <a:rPr lang="el-GR" sz="1800" dirty="0">
                <a:solidFill>
                  <a:schemeClr val="tx2"/>
                </a:solidFill>
              </a:rPr>
              <a:t>   Εκτελούνται δοκιμές για την ευαισθησία του μικροοργανισμού σε μια σειρά </a:t>
            </a:r>
            <a:r>
              <a:rPr lang="el-GR" sz="1800" dirty="0" err="1">
                <a:solidFill>
                  <a:schemeClr val="tx2"/>
                </a:solidFill>
              </a:rPr>
              <a:t>αντιμικροβιακών</a:t>
            </a:r>
            <a:r>
              <a:rPr lang="el-GR" sz="1800" dirty="0">
                <a:solidFill>
                  <a:schemeClr val="tx2"/>
                </a:solidFill>
              </a:rPr>
              <a:t> ουσιών. Καθορίζεται η MIC, η οποία είναι η χαμηλότερη συγκέντρωση του φαρμάκου που αναστέλλει την ανάπτυξη του οργανισμού. </a:t>
            </a:r>
          </a:p>
          <a:p>
            <a:pPr>
              <a:buFont typeface="Wingdings" panose="05000000000000000000" pitchFamily="2" charset="2"/>
              <a:buChar char="ü"/>
            </a:pPr>
            <a:r>
              <a:rPr lang="el-GR" sz="1800" dirty="0">
                <a:solidFill>
                  <a:schemeClr val="tx2"/>
                </a:solidFill>
              </a:rPr>
              <a:t>Το φάρμακο, στο οποίο ο οργανισμός είναι πιο ευαίσθητος, έχει τη χαμηλότερη MIC. Οι δοκιμές καλλιέργειας και ευαισθησίας είναι εξαιρετικά χρήσιμες για την επιλογή του καλύτερου </a:t>
            </a:r>
            <a:r>
              <a:rPr lang="el-GR" sz="1800" dirty="0" err="1">
                <a:solidFill>
                  <a:schemeClr val="tx2"/>
                </a:solidFill>
              </a:rPr>
              <a:t>αντιμικροβιακού</a:t>
            </a:r>
            <a:r>
              <a:rPr lang="el-GR" sz="1800" dirty="0">
                <a:solidFill>
                  <a:schemeClr val="tx2"/>
                </a:solidFill>
              </a:rPr>
              <a:t> παράγοντα. </a:t>
            </a:r>
          </a:p>
          <a:p>
            <a:pPr>
              <a:buFont typeface="Wingdings" panose="05000000000000000000" pitchFamily="2" charset="2"/>
              <a:buChar char="ü"/>
            </a:pPr>
            <a:r>
              <a:rPr lang="el-GR" sz="1800" dirty="0">
                <a:solidFill>
                  <a:schemeClr val="tx2"/>
                </a:solidFill>
              </a:rPr>
              <a:t>Το αποτέλεσμα μπορεί να διαρκέσει αρκετές ημέρες, ανάλογα με το ρυθμό ανάπτυξης του οργανισμού.</a:t>
            </a:r>
          </a:p>
        </p:txBody>
      </p:sp>
      <p:pic>
        <p:nvPicPr>
          <p:cNvPr id="4" name="Εικόνα 3">
            <a:extLst>
              <a:ext uri="{FF2B5EF4-FFF2-40B4-BE49-F238E27FC236}">
                <a16:creationId xmlns:a16="http://schemas.microsoft.com/office/drawing/2014/main" id="{35BA2D45-C1ED-49D2-A0FA-968B7EF50DE1}"/>
              </a:ext>
            </a:extLst>
          </p:cNvPr>
          <p:cNvPicPr>
            <a:picLocks noChangeAspect="1"/>
          </p:cNvPicPr>
          <p:nvPr/>
        </p:nvPicPr>
        <p:blipFill>
          <a:blip r:embed="rId2"/>
          <a:stretch>
            <a:fillRect/>
          </a:stretch>
        </p:blipFill>
        <p:spPr>
          <a:xfrm>
            <a:off x="549875" y="3021325"/>
            <a:ext cx="2605650" cy="2484783"/>
          </a:xfrm>
          <a:prstGeom prst="rect">
            <a:avLst/>
          </a:prstGeom>
        </p:spPr>
      </p:pic>
      <p:pic>
        <p:nvPicPr>
          <p:cNvPr id="5" name="Εικόνα 4">
            <a:extLst>
              <a:ext uri="{FF2B5EF4-FFF2-40B4-BE49-F238E27FC236}">
                <a16:creationId xmlns:a16="http://schemas.microsoft.com/office/drawing/2014/main" id="{4E2FA16D-169F-45DF-B438-CC8AD8F18831}"/>
              </a:ext>
            </a:extLst>
          </p:cNvPr>
          <p:cNvPicPr>
            <a:picLocks noChangeAspect="1"/>
          </p:cNvPicPr>
          <p:nvPr/>
        </p:nvPicPr>
        <p:blipFill>
          <a:blip r:embed="rId3"/>
          <a:stretch>
            <a:fillRect/>
          </a:stretch>
        </p:blipFill>
        <p:spPr>
          <a:xfrm>
            <a:off x="3253373" y="4607045"/>
            <a:ext cx="2820979" cy="1922915"/>
          </a:xfrm>
          <a:prstGeom prst="rect">
            <a:avLst/>
          </a:prstGeom>
        </p:spPr>
      </p:pic>
    </p:spTree>
    <p:extLst>
      <p:ext uri="{BB962C8B-B14F-4D97-AF65-F5344CB8AC3E}">
        <p14:creationId xmlns:p14="http://schemas.microsoft.com/office/powerpoint/2010/main" val="1536406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140C9C2-ABC0-4439-ABD0-8FA4E0E9BCEF}"/>
              </a:ext>
            </a:extLst>
          </p:cNvPr>
          <p:cNvSpPr>
            <a:spLocks noGrp="1"/>
          </p:cNvSpPr>
          <p:nvPr>
            <p:ph type="title"/>
          </p:nvPr>
        </p:nvSpPr>
        <p:spPr>
          <a:xfrm>
            <a:off x="1171074" y="1396686"/>
            <a:ext cx="3240506" cy="4064628"/>
          </a:xfrm>
        </p:spPr>
        <p:txBody>
          <a:bodyPr>
            <a:normAutofit/>
          </a:bodyPr>
          <a:lstStyle/>
          <a:p>
            <a:r>
              <a:rPr lang="el-GR" sz="3700">
                <a:solidFill>
                  <a:srgbClr val="FFFFFF"/>
                </a:solidFill>
              </a:rPr>
              <a:t>Προφυλακτική αγωγή με αντιβιοτικά</a:t>
            </a:r>
          </a:p>
        </p:txBody>
      </p:sp>
      <p:sp>
        <p:nvSpPr>
          <p:cNvPr id="12" name="Arc 11">
            <a:extLst>
              <a:ext uri="{FF2B5EF4-FFF2-40B4-BE49-F238E27FC236}">
                <a16:creationId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C1E14D93-44D8-4638-A9A2-FB119D4C861A}"/>
              </a:ext>
            </a:extLst>
          </p:cNvPr>
          <p:cNvSpPr>
            <a:spLocks noGrp="1"/>
          </p:cNvSpPr>
          <p:nvPr>
            <p:ph idx="1"/>
          </p:nvPr>
        </p:nvSpPr>
        <p:spPr>
          <a:xfrm>
            <a:off x="5370153" y="1396686"/>
            <a:ext cx="5536397" cy="4832564"/>
          </a:xfrm>
        </p:spPr>
        <p:txBody>
          <a:bodyPr>
            <a:noAutofit/>
          </a:bodyPr>
          <a:lstStyle/>
          <a:p>
            <a:r>
              <a:rPr lang="el-GR" sz="2000" dirty="0"/>
              <a:t>Δίνεται για την </a:t>
            </a:r>
            <a:r>
              <a:rPr lang="el-GR" sz="2000" b="1" dirty="0"/>
              <a:t>πρόληψη λοιμώξεων </a:t>
            </a:r>
            <a:r>
              <a:rPr lang="el-GR" sz="2000" dirty="0"/>
              <a:t>παρά για τη θεραπεία. Περιορίζεται σε κλινικές καταστάσεις, στις οποίες τα οφέλη υπερτερούν των ενδεχόμενων κινδύνων, δεδομένου ότι  μπορεί να δημιουργηθεί </a:t>
            </a:r>
            <a:r>
              <a:rPr lang="el-GR" sz="2000" dirty="0" err="1"/>
              <a:t>υπερλοίμωξη</a:t>
            </a:r>
            <a:r>
              <a:rPr lang="el-GR" sz="2000" dirty="0"/>
              <a:t> και </a:t>
            </a:r>
            <a:r>
              <a:rPr lang="el-GR" sz="2000" dirty="0" err="1"/>
              <a:t>βακτηριακή</a:t>
            </a:r>
            <a:r>
              <a:rPr lang="el-GR" sz="2000" dirty="0"/>
              <a:t> αντοχή. </a:t>
            </a:r>
          </a:p>
          <a:p>
            <a:pPr marL="0" indent="0">
              <a:buNone/>
            </a:pPr>
            <a:r>
              <a:rPr lang="el-GR" sz="2000" dirty="0"/>
              <a:t>   Η διάρκεια της προφυλακτικής αγωγής καθορίζεται από την διάρκεια του κινδύνου λοίμωξης. </a:t>
            </a:r>
          </a:p>
          <a:p>
            <a:pPr>
              <a:buFont typeface="Wingdings" panose="05000000000000000000" pitchFamily="2" charset="2"/>
              <a:buChar char="Ø"/>
            </a:pPr>
            <a:r>
              <a:rPr lang="el-GR" sz="2000" dirty="0"/>
              <a:t>Παραδείγματα κλινικών καταστάσεων που ενδείκνυνται για προφυλακτική αγωγή είναι:</a:t>
            </a:r>
          </a:p>
          <a:p>
            <a:pPr>
              <a:buFont typeface="Wingdings" panose="05000000000000000000" pitchFamily="2" charset="2"/>
              <a:buChar char="ü"/>
            </a:pPr>
            <a:r>
              <a:rPr lang="el-GR" sz="2000" dirty="0"/>
              <a:t> η πρόληψη φυματίωσης ή μηνιγγίτιδας</a:t>
            </a:r>
          </a:p>
          <a:p>
            <a:pPr>
              <a:buFont typeface="Wingdings" panose="05000000000000000000" pitchFamily="2" charset="2"/>
              <a:buChar char="ü"/>
            </a:pPr>
            <a:r>
              <a:rPr lang="el-GR" sz="2000" dirty="0"/>
              <a:t>η πρόληψη εμβρύου σε εγκυμοσύνη με HIV </a:t>
            </a:r>
          </a:p>
          <a:p>
            <a:pPr>
              <a:buFont typeface="Wingdings" panose="05000000000000000000" pitchFamily="2" charset="2"/>
              <a:buChar char="ü"/>
            </a:pPr>
            <a:r>
              <a:rPr lang="el-GR" sz="2000" dirty="0"/>
              <a:t>και η πρόληψη στρεπτοκοκκικών λοιμώξεων σε ασθενείς με ιστορικό ρευματικής καρδιοπάθειας.</a:t>
            </a:r>
          </a:p>
        </p:txBody>
      </p:sp>
    </p:spTree>
    <p:extLst>
      <p:ext uri="{BB962C8B-B14F-4D97-AF65-F5344CB8AC3E}">
        <p14:creationId xmlns:p14="http://schemas.microsoft.com/office/powerpoint/2010/main" val="858502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33D99C-CA3A-4D70-BAB8-D869577F5E7D}"/>
              </a:ext>
            </a:extLst>
          </p:cNvPr>
          <p:cNvSpPr>
            <a:spLocks noGrp="1"/>
          </p:cNvSpPr>
          <p:nvPr>
            <p:ph type="title"/>
          </p:nvPr>
        </p:nvSpPr>
        <p:spPr>
          <a:xfrm>
            <a:off x="686834" y="1153572"/>
            <a:ext cx="3200400" cy="4461163"/>
          </a:xfrm>
        </p:spPr>
        <p:txBody>
          <a:bodyPr>
            <a:normAutofit/>
          </a:bodyPr>
          <a:lstStyle/>
          <a:p>
            <a:r>
              <a:rPr lang="el-GR">
                <a:solidFill>
                  <a:srgbClr val="FFFFFF"/>
                </a:solidFill>
              </a:rPr>
              <a:t>Επιπλοκές της θεραπείας με αντιβιοτικά</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D2E8F30-4160-4771-9795-9C9C3D4BE21E}"/>
              </a:ext>
            </a:extLst>
          </p:cNvPr>
          <p:cNvSpPr>
            <a:spLocks noGrp="1"/>
          </p:cNvSpPr>
          <p:nvPr>
            <p:ph idx="1"/>
          </p:nvPr>
        </p:nvSpPr>
        <p:spPr>
          <a:xfrm>
            <a:off x="4447308" y="591344"/>
            <a:ext cx="6906491" cy="5585619"/>
          </a:xfrm>
        </p:spPr>
        <p:txBody>
          <a:bodyPr anchor="ctr">
            <a:normAutofit/>
          </a:bodyPr>
          <a:lstStyle/>
          <a:p>
            <a:r>
              <a:rPr lang="el-GR" sz="2400" b="1" dirty="0"/>
              <a:t>Υπερευαισθησία</a:t>
            </a:r>
            <a:r>
              <a:rPr lang="el-GR" sz="2400" dirty="0"/>
              <a:t> στα </a:t>
            </a:r>
            <a:r>
              <a:rPr lang="el-GR" sz="2400" dirty="0" err="1"/>
              <a:t>αντιμικροβιακά</a:t>
            </a:r>
            <a:r>
              <a:rPr lang="el-GR" sz="2400" dirty="0"/>
              <a:t> φάρμακα ή στους </a:t>
            </a:r>
            <a:r>
              <a:rPr lang="el-GR" sz="2400" dirty="0" err="1"/>
              <a:t>μεταβολίτες</a:t>
            </a:r>
            <a:r>
              <a:rPr lang="el-GR" sz="2400" dirty="0"/>
              <a:t> τους</a:t>
            </a:r>
          </a:p>
          <a:p>
            <a:pPr>
              <a:buFont typeface="Wingdings" panose="05000000000000000000" pitchFamily="2" charset="2"/>
              <a:buChar char="ü"/>
            </a:pPr>
            <a:r>
              <a:rPr lang="el-GR" sz="2400" dirty="0"/>
              <a:t> π.χ. οι πενικιλίνες μπορεί να προκαλέσουν σοβαρά προβλήματα, που κυμαίνονται από κνίδωση μέχρι </a:t>
            </a:r>
            <a:r>
              <a:rPr lang="el-GR" sz="2400" dirty="0" err="1"/>
              <a:t>αναφυλακτικό</a:t>
            </a:r>
            <a:r>
              <a:rPr lang="el-GR" sz="2400" dirty="0"/>
              <a:t> </a:t>
            </a:r>
            <a:r>
              <a:rPr lang="el-GR" sz="2400" dirty="0" err="1"/>
              <a:t>shock</a:t>
            </a:r>
            <a:endParaRPr lang="el-GR" sz="2400" dirty="0"/>
          </a:p>
          <a:p>
            <a:r>
              <a:rPr lang="el-GR" sz="2400" dirty="0"/>
              <a:t> </a:t>
            </a:r>
            <a:r>
              <a:rPr lang="el-GR" sz="2400" b="1" dirty="0"/>
              <a:t>Άμεση τοξικότητα</a:t>
            </a:r>
            <a:r>
              <a:rPr lang="el-GR" sz="2400" dirty="0"/>
              <a:t>: προκαλείται από τα υψηλά επίπεδα ορισμένων αντιβιοτικών στον ορό που επηρεάζουν τις λειτουργίες των κυττάρων του ξενιστή π.χ. </a:t>
            </a:r>
            <a:r>
              <a:rPr lang="el-GR" sz="2400" dirty="0" err="1"/>
              <a:t>αμινογλυκοσίδες</a:t>
            </a:r>
            <a:r>
              <a:rPr lang="el-GR" sz="2400" dirty="0"/>
              <a:t> και </a:t>
            </a:r>
            <a:r>
              <a:rPr lang="el-GR" sz="2400" dirty="0" err="1" smtClean="0"/>
              <a:t>νεφροτοξικότητα</a:t>
            </a:r>
            <a:endParaRPr lang="el-GR" sz="2400" dirty="0"/>
          </a:p>
          <a:p>
            <a:r>
              <a:rPr lang="el-GR" sz="2400" b="1" dirty="0" err="1"/>
              <a:t>Υπερλοιμώξεις</a:t>
            </a:r>
            <a:r>
              <a:rPr lang="el-GR" sz="2400" dirty="0"/>
              <a:t>: μεταβολές της φυσιολογικής μικροβιακής χλωρίδας του ανώτερου αναπνευστικού, του εντέρου και των ουρογεννητικών οδών, με αποτέλεσμα την υπερανάπτυξη ευκαιριακών μικροοργανισμών, ιδιαίτερα μυκήτων ή ανθεκτικών βακτηρίων</a:t>
            </a:r>
          </a:p>
        </p:txBody>
      </p:sp>
    </p:spTree>
    <p:extLst>
      <p:ext uri="{BB962C8B-B14F-4D97-AF65-F5344CB8AC3E}">
        <p14:creationId xmlns:p14="http://schemas.microsoft.com/office/powerpoint/2010/main" val="264821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8819757-95BF-4382-B7F8-23C0CA5CCE37}"/>
              </a:ext>
            </a:extLst>
          </p:cNvPr>
          <p:cNvSpPr>
            <a:spLocks noGrp="1"/>
          </p:cNvSpPr>
          <p:nvPr>
            <p:ph type="title"/>
          </p:nvPr>
        </p:nvSpPr>
        <p:spPr>
          <a:xfrm>
            <a:off x="838200" y="894027"/>
            <a:ext cx="3494362" cy="4782873"/>
          </a:xfrm>
        </p:spPr>
        <p:txBody>
          <a:bodyPr>
            <a:normAutofit/>
          </a:bodyPr>
          <a:lstStyle/>
          <a:p>
            <a:pPr algn="r"/>
            <a:r>
              <a:rPr lang="el-GR" sz="3700" dirty="0">
                <a:solidFill>
                  <a:schemeClr val="bg1"/>
                </a:solidFill>
              </a:rPr>
              <a:t>Εισαγωγή στην Χημειοθεραπεία</a:t>
            </a:r>
            <a:r>
              <a:rPr lang="en-US" sz="3700" dirty="0">
                <a:solidFill>
                  <a:schemeClr val="bg1"/>
                </a:solidFill>
              </a:rPr>
              <a:t> </a:t>
            </a:r>
            <a:br>
              <a:rPr lang="en-US" sz="3700" dirty="0">
                <a:solidFill>
                  <a:schemeClr val="bg1"/>
                </a:solidFill>
              </a:rPr>
            </a:br>
            <a:r>
              <a:rPr lang="el-GR" sz="3700" dirty="0">
                <a:solidFill>
                  <a:schemeClr val="bg1"/>
                </a:solidFill>
              </a:rPr>
              <a:t>των λοιμώξεων</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66C718E-823C-470A-9F07-F849E15AC39E}"/>
              </a:ext>
            </a:extLst>
          </p:cNvPr>
          <p:cNvSpPr>
            <a:spLocks noGrp="1"/>
          </p:cNvSpPr>
          <p:nvPr>
            <p:ph idx="1"/>
          </p:nvPr>
        </p:nvSpPr>
        <p:spPr>
          <a:xfrm>
            <a:off x="4976032" y="894027"/>
            <a:ext cx="6377768" cy="4782873"/>
          </a:xfrm>
        </p:spPr>
        <p:txBody>
          <a:bodyPr anchor="ctr">
            <a:normAutofit/>
          </a:bodyPr>
          <a:lstStyle/>
          <a:p>
            <a:r>
              <a:rPr lang="el-GR" dirty="0">
                <a:solidFill>
                  <a:schemeClr val="bg1"/>
                </a:solidFill>
              </a:rPr>
              <a:t>Χρήση </a:t>
            </a:r>
            <a:r>
              <a:rPr lang="el-GR" dirty="0" err="1">
                <a:solidFill>
                  <a:schemeClr val="bg1"/>
                </a:solidFill>
              </a:rPr>
              <a:t>αντιμικροβιακών</a:t>
            </a:r>
            <a:r>
              <a:rPr lang="el-GR" dirty="0">
                <a:solidFill>
                  <a:schemeClr val="bg1"/>
                </a:solidFill>
              </a:rPr>
              <a:t> </a:t>
            </a:r>
            <a:r>
              <a:rPr lang="el-GR" dirty="0" err="1">
                <a:solidFill>
                  <a:schemeClr val="bg1"/>
                </a:solidFill>
              </a:rPr>
              <a:t>φάρμακων</a:t>
            </a:r>
            <a:r>
              <a:rPr lang="el-GR" dirty="0">
                <a:solidFill>
                  <a:schemeClr val="bg1"/>
                </a:solidFill>
              </a:rPr>
              <a:t>: θεραπεία των λοιμώξεων λόγω της </a:t>
            </a:r>
            <a:r>
              <a:rPr lang="el-GR" b="1" dirty="0">
                <a:solidFill>
                  <a:schemeClr val="bg1"/>
                </a:solidFill>
              </a:rPr>
              <a:t>επιλεκτικής τοξικότητας </a:t>
            </a:r>
            <a:r>
              <a:rPr lang="el-GR" dirty="0">
                <a:solidFill>
                  <a:schemeClr val="bg1"/>
                </a:solidFill>
              </a:rPr>
              <a:t>τους, η οποία προϋποθέτει τον προσεκτικό έλεγχο της συγκέντρωσης του φαρμάκου, ώστε να εξουδετερώνει τον μικροοργανισμό και ταυτόχρονα να είναι καλά ανεκτή από τον ξενιστή</a:t>
            </a:r>
            <a:endParaRPr lang="en-US" dirty="0">
              <a:solidFill>
                <a:schemeClr val="bg1"/>
              </a:solidFill>
            </a:endParaRPr>
          </a:p>
          <a:p>
            <a:r>
              <a:rPr lang="el-GR" dirty="0">
                <a:solidFill>
                  <a:schemeClr val="bg1"/>
                </a:solidFill>
              </a:rPr>
              <a:t>Εκμεταλλεύεται τις βιοχημικές διαφορές που υπάρχουν μεταξύ μικροοργανισμών και ανθρώπων</a:t>
            </a:r>
          </a:p>
          <a:p>
            <a:endParaRPr lang="el-GR" dirty="0">
              <a:solidFill>
                <a:schemeClr val="bg1"/>
              </a:solidFill>
            </a:endParaRPr>
          </a:p>
        </p:txBody>
      </p:sp>
    </p:spTree>
    <p:extLst>
      <p:ext uri="{BB962C8B-B14F-4D97-AF65-F5344CB8AC3E}">
        <p14:creationId xmlns:p14="http://schemas.microsoft.com/office/powerpoint/2010/main" val="425905393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B09672-EAEF-4C80-9FD0-586034E4738C}"/>
              </a:ext>
            </a:extLst>
          </p:cNvPr>
          <p:cNvSpPr>
            <a:spLocks noGrp="1"/>
          </p:cNvSpPr>
          <p:nvPr>
            <p:ph type="title"/>
          </p:nvPr>
        </p:nvSpPr>
        <p:spPr>
          <a:xfrm>
            <a:off x="519545" y="621792"/>
            <a:ext cx="5181503" cy="5504688"/>
          </a:xfrm>
        </p:spPr>
        <p:txBody>
          <a:bodyPr>
            <a:normAutofit/>
          </a:bodyPr>
          <a:lstStyle/>
          <a:p>
            <a:r>
              <a:rPr lang="el-GR" sz="4800"/>
              <a:t>Κατάταξη των αντιμικροβιακών φαρμάκων</a:t>
            </a:r>
          </a:p>
        </p:txBody>
      </p:sp>
      <p:sp>
        <p:nvSpPr>
          <p:cNvPr id="9" name="Rectangle 8">
            <a:extLst>
              <a:ext uri="{FF2B5EF4-FFF2-40B4-BE49-F238E27FC236}">
                <a16:creationId xmlns:a16="http://schemas.microsoft.com/office/drawing/2014/main" id="{2F56F8EA-3356-4455-9899-320874F6E4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1599B18F-7F70-40E5-80C7-21E6A9D058E1}"/>
              </a:ext>
            </a:extLst>
          </p:cNvPr>
          <p:cNvGraphicFramePr>
            <a:graphicFrameLocks noGrp="1"/>
          </p:cNvGraphicFramePr>
          <p:nvPr>
            <p:ph idx="1"/>
            <p:extLst>
              <p:ext uri="{D42A27DB-BD31-4B8C-83A1-F6EECF244321}">
                <p14:modId xmlns:p14="http://schemas.microsoft.com/office/powerpoint/2010/main" val="105314039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37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6D1DE9AD-EBB3-4CDA-B29B-3ECD0B89849C}"/>
              </a:ext>
            </a:extLst>
          </p:cNvPr>
          <p:cNvPicPr>
            <a:picLocks noChangeAspect="1"/>
          </p:cNvPicPr>
          <p:nvPr/>
        </p:nvPicPr>
        <p:blipFill>
          <a:blip r:embed="rId2"/>
          <a:stretch>
            <a:fillRect/>
          </a:stretch>
        </p:blipFill>
        <p:spPr>
          <a:xfrm>
            <a:off x="643467" y="1285892"/>
            <a:ext cx="10905066" cy="4286216"/>
          </a:xfrm>
          <a:prstGeom prst="rect">
            <a:avLst/>
          </a:prstGeom>
        </p:spPr>
      </p:pic>
    </p:spTree>
    <p:extLst>
      <p:ext uri="{BB962C8B-B14F-4D97-AF65-F5344CB8AC3E}">
        <p14:creationId xmlns:p14="http://schemas.microsoft.com/office/powerpoint/2010/main" val="75999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8">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95CDFE3A-50A6-4120-8FE6-16050DAB0DDC}"/>
              </a:ext>
            </a:extLst>
          </p:cNvPr>
          <p:cNvPicPr>
            <a:picLocks noChangeAspect="1"/>
          </p:cNvPicPr>
          <p:nvPr/>
        </p:nvPicPr>
        <p:blipFill rotWithShape="1">
          <a:blip r:embed="rId2"/>
          <a:srcRect t="10884" b="10884"/>
          <a:stretch/>
        </p:blipFill>
        <p:spPr>
          <a:xfrm>
            <a:off x="643467" y="692561"/>
            <a:ext cx="10905066" cy="547287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314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03DEA68-7211-4213-81B7-89B664F31A28}"/>
              </a:ext>
            </a:extLst>
          </p:cNvPr>
          <p:cNvSpPr>
            <a:spLocks noGrp="1"/>
          </p:cNvSpPr>
          <p:nvPr>
            <p:ph type="title"/>
          </p:nvPr>
        </p:nvSpPr>
        <p:spPr>
          <a:xfrm>
            <a:off x="116990" y="885413"/>
            <a:ext cx="3200400" cy="3140132"/>
          </a:xfrm>
        </p:spPr>
        <p:txBody>
          <a:bodyPr>
            <a:normAutofit/>
          </a:bodyPr>
          <a:lstStyle/>
          <a:p>
            <a:r>
              <a:rPr lang="el-GR" dirty="0">
                <a:solidFill>
                  <a:srgbClr val="FFFFFF"/>
                </a:solidFill>
              </a:rPr>
              <a:t>Αναστολείς Σύνθεσης Κυτταρικού Τοιχώματος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AB0C0A8-91B3-4607-A49D-0AB13C4601D2}"/>
              </a:ext>
            </a:extLst>
          </p:cNvPr>
          <p:cNvSpPr>
            <a:spLocks noGrp="1"/>
          </p:cNvSpPr>
          <p:nvPr>
            <p:ph idx="1"/>
          </p:nvPr>
        </p:nvSpPr>
        <p:spPr>
          <a:xfrm>
            <a:off x="4961114" y="460715"/>
            <a:ext cx="6906491" cy="5585619"/>
          </a:xfrm>
        </p:spPr>
        <p:txBody>
          <a:bodyPr anchor="ctr">
            <a:normAutofit/>
          </a:bodyPr>
          <a:lstStyle/>
          <a:p>
            <a:r>
              <a:rPr lang="el-GR" sz="2400" dirty="0"/>
              <a:t>Το </a:t>
            </a:r>
            <a:r>
              <a:rPr lang="el-GR" sz="2400" b="1" dirty="0" err="1"/>
              <a:t>βακτηριακό</a:t>
            </a:r>
            <a:r>
              <a:rPr lang="el-GR" sz="2400" b="1" dirty="0"/>
              <a:t> κυτταρικό τοίχωμα </a:t>
            </a:r>
            <a:r>
              <a:rPr lang="el-GR" sz="2400" dirty="0"/>
              <a:t>είναι ένα πολυμερές που ονομάζεται </a:t>
            </a:r>
            <a:r>
              <a:rPr lang="el-GR" sz="2400" u="sng" dirty="0" err="1"/>
              <a:t>πεπτιδογλυκάνη</a:t>
            </a:r>
            <a:r>
              <a:rPr lang="el-GR" sz="2400" dirty="0"/>
              <a:t> και αποτελείται από ομάδες </a:t>
            </a:r>
            <a:r>
              <a:rPr lang="el-GR" sz="2400" dirty="0" err="1"/>
              <a:t>γλυκάνης</a:t>
            </a:r>
            <a:r>
              <a:rPr lang="el-GR" sz="2400" dirty="0"/>
              <a:t> που συνδέονται μεταξύ τους με </a:t>
            </a:r>
            <a:r>
              <a:rPr lang="el-GR" sz="2400" dirty="0" err="1"/>
              <a:t>πεπτιδικές</a:t>
            </a:r>
            <a:r>
              <a:rPr lang="el-GR" sz="2400" dirty="0"/>
              <a:t> γέφυρες.</a:t>
            </a:r>
          </a:p>
          <a:p>
            <a:pPr>
              <a:buFont typeface="Wingdings" panose="05000000000000000000" pitchFamily="2" charset="2"/>
              <a:buChar char="Ø"/>
            </a:pPr>
            <a:r>
              <a:rPr lang="el-GR" sz="2400" dirty="0"/>
              <a:t> Οι αναστολείς του κυτταρικού τοιχώματος επιδεικνύουν μέγιστη αποτελεσματικότητα σε ενεργά πολλαπλασιαζόμενους μικροοργανισμούς, ενώ έχουν μικρή ή μηδενική επίδραση σε βακτήρια που δεν βρίσκονται σε στάδιο πολλαπλασιασμού. </a:t>
            </a:r>
          </a:p>
          <a:p>
            <a:pPr>
              <a:buFont typeface="Wingdings" panose="05000000000000000000" pitchFamily="2" charset="2"/>
              <a:buChar char="Ø"/>
            </a:pPr>
            <a:r>
              <a:rPr lang="el-GR" sz="2400" dirty="0"/>
              <a:t> Τα πιο σημαντικά μέλη είναι τα </a:t>
            </a:r>
            <a:r>
              <a:rPr lang="el-GR" sz="2400" b="1" dirty="0"/>
              <a:t>β-</a:t>
            </a:r>
            <a:r>
              <a:rPr lang="el-GR" sz="2400" b="1" dirty="0" err="1"/>
              <a:t>λακταμικά</a:t>
            </a:r>
            <a:r>
              <a:rPr lang="el-GR" sz="2400" b="1" dirty="0"/>
              <a:t> αντιβιοτικά.</a:t>
            </a:r>
          </a:p>
          <a:p>
            <a:pPr>
              <a:buFont typeface="Wingdings" panose="05000000000000000000" pitchFamily="2" charset="2"/>
              <a:buChar char="Ø"/>
            </a:pPr>
            <a:r>
              <a:rPr lang="el-GR" sz="2400" dirty="0"/>
              <a:t> Οι </a:t>
            </a:r>
            <a:r>
              <a:rPr lang="el-GR" sz="2400" dirty="0" err="1"/>
              <a:t>πενικιλλίνες</a:t>
            </a:r>
            <a:r>
              <a:rPr lang="el-GR" sz="2400" dirty="0"/>
              <a:t>, οι </a:t>
            </a:r>
            <a:r>
              <a:rPr lang="el-GR" sz="2400" dirty="0" err="1"/>
              <a:t>κεφαλοσπορίνες</a:t>
            </a:r>
            <a:r>
              <a:rPr lang="el-GR" sz="2400" dirty="0" smtClean="0"/>
              <a:t>, </a:t>
            </a:r>
            <a:r>
              <a:rPr lang="el-GR" sz="2400" dirty="0"/>
              <a:t>η </a:t>
            </a:r>
            <a:r>
              <a:rPr lang="el-GR" sz="2400" dirty="0" err="1" smtClean="0"/>
              <a:t>ιμιπενέμη</a:t>
            </a:r>
            <a:r>
              <a:rPr lang="el-GR" sz="2400" dirty="0" smtClean="0"/>
              <a:t>, η </a:t>
            </a:r>
            <a:r>
              <a:rPr lang="el-GR" sz="2400" dirty="0" err="1"/>
              <a:t>αζτρεονάμη</a:t>
            </a:r>
            <a:r>
              <a:rPr lang="el-GR" sz="2400" dirty="0"/>
              <a:t> </a:t>
            </a:r>
            <a:r>
              <a:rPr lang="el-GR" sz="2400" dirty="0"/>
              <a:t>και </a:t>
            </a:r>
            <a:r>
              <a:rPr lang="el-GR" sz="2400" dirty="0" smtClean="0"/>
              <a:t>η </a:t>
            </a:r>
            <a:r>
              <a:rPr lang="el-GR" sz="2400" dirty="0" err="1" smtClean="0"/>
              <a:t>βανκομυκίνη</a:t>
            </a:r>
            <a:r>
              <a:rPr lang="el-GR" sz="2400" dirty="0" smtClean="0"/>
              <a:t> λειτουργούν </a:t>
            </a:r>
            <a:r>
              <a:rPr lang="el-GR" sz="2400" dirty="0"/>
              <a:t>αναστέλλοντας τη σύνθεση του τοιχώματος των </a:t>
            </a:r>
            <a:r>
              <a:rPr lang="el-GR" sz="2400" dirty="0" err="1"/>
              <a:t>βακτηριακών</a:t>
            </a:r>
            <a:r>
              <a:rPr lang="el-GR" sz="2400" dirty="0"/>
              <a:t> κυττάρων.</a:t>
            </a:r>
          </a:p>
        </p:txBody>
      </p:sp>
      <p:pic>
        <p:nvPicPr>
          <p:cNvPr id="5" name="Εικόνα 4"/>
          <p:cNvPicPr>
            <a:picLocks noChangeAspect="1"/>
          </p:cNvPicPr>
          <p:nvPr/>
        </p:nvPicPr>
        <p:blipFill>
          <a:blip r:embed="rId2"/>
          <a:stretch>
            <a:fillRect/>
          </a:stretch>
        </p:blipFill>
        <p:spPr>
          <a:xfrm>
            <a:off x="-1575" y="4197531"/>
            <a:ext cx="5153230" cy="2660469"/>
          </a:xfrm>
          <a:prstGeom prst="rect">
            <a:avLst/>
          </a:prstGeom>
        </p:spPr>
      </p:pic>
    </p:spTree>
    <p:extLst>
      <p:ext uri="{BB962C8B-B14F-4D97-AF65-F5344CB8AC3E}">
        <p14:creationId xmlns:p14="http://schemas.microsoft.com/office/powerpoint/2010/main" val="2483911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8FD00F0-01FF-485D-A309-4FB77BB8AEE1}"/>
              </a:ext>
            </a:extLst>
          </p:cNvPr>
          <p:cNvPicPr>
            <a:picLocks noChangeAspect="1"/>
          </p:cNvPicPr>
          <p:nvPr/>
        </p:nvPicPr>
        <p:blipFill>
          <a:blip r:embed="rId2"/>
          <a:stretch>
            <a:fillRect/>
          </a:stretch>
        </p:blipFill>
        <p:spPr>
          <a:xfrm>
            <a:off x="1115615" y="2126691"/>
            <a:ext cx="4742993" cy="2598471"/>
          </a:xfrm>
          <a:prstGeom prst="rect">
            <a:avLst/>
          </a:prstGeom>
        </p:spPr>
      </p:pic>
      <p:cxnSp>
        <p:nvCxnSpPr>
          <p:cNvPr id="9" name="Straight Connector 8">
            <a:extLst>
              <a:ext uri="{FF2B5EF4-FFF2-40B4-BE49-F238E27FC236}">
                <a16:creationId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D39941"/>
            </a:solidFill>
          </a:ln>
        </p:spPr>
        <p:style>
          <a:lnRef idx="1">
            <a:schemeClr val="accent1"/>
          </a:lnRef>
          <a:fillRef idx="0">
            <a:schemeClr val="accent1"/>
          </a:fillRef>
          <a:effectRef idx="0">
            <a:schemeClr val="accent1"/>
          </a:effectRef>
          <a:fontRef idx="minor">
            <a:schemeClr val="tx1"/>
          </a:fontRef>
        </p:style>
      </p:cxnSp>
      <p:pic>
        <p:nvPicPr>
          <p:cNvPr id="3" name="Εικόνα 2">
            <a:extLst>
              <a:ext uri="{FF2B5EF4-FFF2-40B4-BE49-F238E27FC236}">
                <a16:creationId xmlns:a16="http://schemas.microsoft.com/office/drawing/2014/main" id="{19F2075F-4F66-466C-B583-0F20A456F8E9}"/>
              </a:ext>
            </a:extLst>
          </p:cNvPr>
          <p:cNvPicPr>
            <a:picLocks noChangeAspect="1"/>
          </p:cNvPicPr>
          <p:nvPr/>
        </p:nvPicPr>
        <p:blipFill>
          <a:blip r:embed="rId3"/>
          <a:stretch>
            <a:fillRect/>
          </a:stretch>
        </p:blipFill>
        <p:spPr>
          <a:xfrm>
            <a:off x="6343240" y="2078443"/>
            <a:ext cx="4728015" cy="2694968"/>
          </a:xfrm>
          <a:prstGeom prst="rect">
            <a:avLst/>
          </a:prstGeom>
        </p:spPr>
      </p:pic>
      <p:pic>
        <p:nvPicPr>
          <p:cNvPr id="5" name="Εικόνα 4">
            <a:extLst>
              <a:ext uri="{FF2B5EF4-FFF2-40B4-BE49-F238E27FC236}">
                <a16:creationId xmlns:a16="http://schemas.microsoft.com/office/drawing/2014/main" id="{C09777CB-A02D-44BB-BC26-5A856230D152}"/>
              </a:ext>
            </a:extLst>
          </p:cNvPr>
          <p:cNvPicPr>
            <a:picLocks noChangeAspect="1"/>
          </p:cNvPicPr>
          <p:nvPr/>
        </p:nvPicPr>
        <p:blipFill>
          <a:blip r:embed="rId4"/>
          <a:stretch>
            <a:fillRect/>
          </a:stretch>
        </p:blipFill>
        <p:spPr>
          <a:xfrm>
            <a:off x="6333393" y="4924425"/>
            <a:ext cx="2857500" cy="1933575"/>
          </a:xfrm>
          <a:prstGeom prst="rect">
            <a:avLst/>
          </a:prstGeom>
        </p:spPr>
      </p:pic>
      <p:sp>
        <p:nvSpPr>
          <p:cNvPr id="2" name="TextBox 1">
            <a:extLst>
              <a:ext uri="{FF2B5EF4-FFF2-40B4-BE49-F238E27FC236}">
                <a16:creationId xmlns:a16="http://schemas.microsoft.com/office/drawing/2014/main" id="{66EA0A84-39F0-47C5-9CC1-1BB36027D7EA}"/>
              </a:ext>
            </a:extLst>
          </p:cNvPr>
          <p:cNvSpPr txBox="1"/>
          <p:nvPr/>
        </p:nvSpPr>
        <p:spPr>
          <a:xfrm>
            <a:off x="3677990" y="6347791"/>
            <a:ext cx="3105740" cy="461665"/>
          </a:xfrm>
          <a:prstGeom prst="rect">
            <a:avLst/>
          </a:prstGeom>
          <a:noFill/>
        </p:spPr>
        <p:txBody>
          <a:bodyPr wrap="square" rtlCol="0">
            <a:spAutoFit/>
          </a:bodyPr>
          <a:lstStyle/>
          <a:p>
            <a:r>
              <a:rPr lang="el-GR" sz="1200" dirty="0"/>
              <a:t>Χρώση κατά </a:t>
            </a:r>
            <a:r>
              <a:rPr lang="el-GR" sz="1200" dirty="0" err="1"/>
              <a:t>Γκραμ</a:t>
            </a:r>
            <a:r>
              <a:rPr lang="el-GR" sz="1200" dirty="0"/>
              <a:t> (</a:t>
            </a:r>
            <a:r>
              <a:rPr lang="el-GR" sz="1200" dirty="0" err="1"/>
              <a:t>Gram</a:t>
            </a:r>
            <a:r>
              <a:rPr lang="el-GR" sz="1200" dirty="0"/>
              <a:t> </a:t>
            </a:r>
            <a:r>
              <a:rPr lang="el-GR" sz="1200" dirty="0" err="1"/>
              <a:t>stain</a:t>
            </a:r>
            <a:r>
              <a:rPr lang="el-GR" sz="1200" dirty="0"/>
              <a:t>)</a:t>
            </a:r>
            <a:r>
              <a:rPr lang="en-US" sz="1200" dirty="0"/>
              <a:t> (Hans Christian Joachim Gram, 1853 - 1938)</a:t>
            </a:r>
            <a:r>
              <a:rPr lang="el-GR" sz="1200" dirty="0"/>
              <a:t> </a:t>
            </a:r>
          </a:p>
        </p:txBody>
      </p:sp>
      <p:pic>
        <p:nvPicPr>
          <p:cNvPr id="6" name="Εικόνα 5">
            <a:extLst>
              <a:ext uri="{FF2B5EF4-FFF2-40B4-BE49-F238E27FC236}">
                <a16:creationId xmlns:a16="http://schemas.microsoft.com/office/drawing/2014/main" id="{15EE3DAE-31B3-4FB4-A3C6-219C85C521E9}"/>
              </a:ext>
            </a:extLst>
          </p:cNvPr>
          <p:cNvPicPr>
            <a:picLocks noChangeAspect="1"/>
          </p:cNvPicPr>
          <p:nvPr/>
        </p:nvPicPr>
        <p:blipFill>
          <a:blip r:embed="rId5"/>
          <a:stretch>
            <a:fillRect/>
          </a:stretch>
        </p:blipFill>
        <p:spPr>
          <a:xfrm>
            <a:off x="9261707" y="4924425"/>
            <a:ext cx="2933104" cy="1804987"/>
          </a:xfrm>
          <a:prstGeom prst="rect">
            <a:avLst/>
          </a:prstGeom>
        </p:spPr>
      </p:pic>
    </p:spTree>
    <p:extLst>
      <p:ext uri="{BB962C8B-B14F-4D97-AF65-F5344CB8AC3E}">
        <p14:creationId xmlns:p14="http://schemas.microsoft.com/office/powerpoint/2010/main" val="1576909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CB0DAEB8-09AE-4B94-8276-9BA295540A19}"/>
              </a:ext>
            </a:extLst>
          </p:cNvPr>
          <p:cNvPicPr>
            <a:picLocks noChangeAspect="1"/>
          </p:cNvPicPr>
          <p:nvPr/>
        </p:nvPicPr>
        <p:blipFill>
          <a:blip r:embed="rId2"/>
          <a:stretch>
            <a:fillRect/>
          </a:stretch>
        </p:blipFill>
        <p:spPr>
          <a:xfrm>
            <a:off x="2297028" y="78377"/>
            <a:ext cx="7511573" cy="6779196"/>
          </a:xfrm>
          <a:prstGeom prst="rect">
            <a:avLst/>
          </a:prstGeom>
        </p:spPr>
      </p:pic>
    </p:spTree>
    <p:extLst>
      <p:ext uri="{BB962C8B-B14F-4D97-AF65-F5344CB8AC3E}">
        <p14:creationId xmlns:p14="http://schemas.microsoft.com/office/powerpoint/2010/main" val="32247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B37235-7926-4543-8C5E-C926E14DC904}"/>
              </a:ext>
            </a:extLst>
          </p:cNvPr>
          <p:cNvSpPr>
            <a:spLocks noGrp="1"/>
          </p:cNvSpPr>
          <p:nvPr>
            <p:ph type="title"/>
          </p:nvPr>
        </p:nvSpPr>
        <p:spPr>
          <a:xfrm>
            <a:off x="838200" y="365125"/>
            <a:ext cx="10515600" cy="1325563"/>
          </a:xfrm>
        </p:spPr>
        <p:txBody>
          <a:bodyPr>
            <a:normAutofit/>
          </a:bodyPr>
          <a:lstStyle/>
          <a:p>
            <a:r>
              <a:rPr lang="el-GR" dirty="0" smtClean="0"/>
              <a:t>Αναστολείς Σύνθεσης Κυτταρικού Τοιχώματος</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14F4D11-4D10-44AF-96E9-21488268DFCE}"/>
              </a:ext>
            </a:extLst>
          </p:cNvPr>
          <p:cNvSpPr>
            <a:spLocks noGrp="1"/>
          </p:cNvSpPr>
          <p:nvPr>
            <p:ph idx="1"/>
          </p:nvPr>
        </p:nvSpPr>
        <p:spPr>
          <a:xfrm>
            <a:off x="838200" y="1825625"/>
            <a:ext cx="10515600" cy="4351338"/>
          </a:xfrm>
        </p:spPr>
        <p:txBody>
          <a:bodyPr>
            <a:normAutofit/>
          </a:bodyPr>
          <a:lstStyle/>
          <a:p>
            <a:r>
              <a:rPr lang="el-GR" sz="2400" dirty="0"/>
              <a:t>Το τελικό βήμα στη σύνθεση του τοιχώματος του </a:t>
            </a:r>
            <a:r>
              <a:rPr lang="el-GR" sz="2400" dirty="0" err="1"/>
              <a:t>βακτηριακού</a:t>
            </a:r>
            <a:r>
              <a:rPr lang="el-GR" sz="2400" dirty="0"/>
              <a:t> κυττάρου είναι μία εγκάρσια σύνδεση παρακείμενων πολυσακχαριτών (σκελών </a:t>
            </a:r>
            <a:r>
              <a:rPr lang="el-GR" sz="2400" dirty="0" err="1"/>
              <a:t>πεπτιδογλυκάνης</a:t>
            </a:r>
            <a:r>
              <a:rPr lang="el-GR" sz="2400" dirty="0"/>
              <a:t>) με μια διαδικασία που ονομάζεται </a:t>
            </a:r>
            <a:r>
              <a:rPr lang="el-GR" sz="2400" b="1" dirty="0" err="1"/>
              <a:t>τρανσπεπτιδίωση</a:t>
            </a:r>
            <a:r>
              <a:rPr lang="el-GR" sz="2400" b="1" dirty="0"/>
              <a:t>.</a:t>
            </a:r>
            <a:r>
              <a:rPr lang="el-GR" sz="2400" dirty="0"/>
              <a:t> </a:t>
            </a:r>
          </a:p>
          <a:p>
            <a:pPr marL="0" indent="0">
              <a:buNone/>
            </a:pPr>
            <a:r>
              <a:rPr lang="el-GR" sz="2400" dirty="0"/>
              <a:t>   Οι </a:t>
            </a:r>
            <a:r>
              <a:rPr lang="el-GR" sz="2400" dirty="0" err="1"/>
              <a:t>πενικιλλίνες</a:t>
            </a:r>
            <a:r>
              <a:rPr lang="el-GR" sz="2400" dirty="0"/>
              <a:t> και οι </a:t>
            </a:r>
            <a:r>
              <a:rPr lang="el-GR" sz="2400" dirty="0" err="1"/>
              <a:t>κεφαλοσπορίνες</a:t>
            </a:r>
            <a:r>
              <a:rPr lang="el-GR" sz="2400" dirty="0"/>
              <a:t> είναι δομικά παρόμοιες με το ακραίο τμήμα των σκελών </a:t>
            </a:r>
            <a:r>
              <a:rPr lang="el-GR" sz="2400" dirty="0" err="1"/>
              <a:t>πεπτιδογλυκάνης</a:t>
            </a:r>
            <a:r>
              <a:rPr lang="el-GR" sz="2400" dirty="0"/>
              <a:t> και μπορούν να συναγωνιστούν και να προσδεθούν στα ένζυμα που καταλύουν την </a:t>
            </a:r>
            <a:r>
              <a:rPr lang="el-GR" sz="2400" dirty="0" err="1"/>
              <a:t>τρανσπεπτιδίωση</a:t>
            </a:r>
            <a:r>
              <a:rPr lang="el-GR" sz="2400" dirty="0"/>
              <a:t> και την εγκάρσια σύνδεση. Αυτά τα ένζυμα ονομάζονται </a:t>
            </a:r>
            <a:r>
              <a:rPr lang="el-GR" sz="2400" dirty="0" err="1"/>
              <a:t>πεννικιλοδεσμευτικές</a:t>
            </a:r>
            <a:r>
              <a:rPr lang="el-GR" sz="2400" dirty="0"/>
              <a:t> πρωτεΐνες (</a:t>
            </a:r>
            <a:r>
              <a:rPr lang="el-GR" sz="2400" dirty="0" err="1"/>
              <a:t>penicillin-binding</a:t>
            </a:r>
            <a:r>
              <a:rPr lang="el-GR" sz="2400" dirty="0"/>
              <a:t> </a:t>
            </a:r>
            <a:r>
              <a:rPr lang="el-GR" sz="2400" dirty="0" err="1"/>
              <a:t>proteins</a:t>
            </a:r>
            <a:r>
              <a:rPr lang="el-GR" sz="2400" dirty="0"/>
              <a:t>, </a:t>
            </a:r>
            <a:r>
              <a:rPr lang="el-GR" sz="2400" dirty="0" err="1"/>
              <a:t>PBPs</a:t>
            </a:r>
            <a:r>
              <a:rPr lang="el-GR" sz="2400" dirty="0"/>
              <a:t>). Η παρεμβολή σε αυτά τα ένζυμα καταλήγει στο σχηματισμό ενός δομικά αδύναμου κυτταρικού τοιχώματος, στο αφύσικο σχήμα των βακτηρίων και τελικά, στο θάνατο.</a:t>
            </a:r>
          </a:p>
          <a:p>
            <a:pPr>
              <a:buFont typeface="Wingdings" panose="05000000000000000000" pitchFamily="2" charset="2"/>
              <a:buChar char="Ø"/>
            </a:pPr>
            <a:r>
              <a:rPr lang="el-GR" sz="2400" dirty="0"/>
              <a:t>Οι αναστολείς σύνθεσης κυτταρικού τοιχώματος διακρίνονται σε δύο κατηγορίες με βάση τη χημική τους δομή: </a:t>
            </a:r>
            <a:r>
              <a:rPr lang="el-GR" sz="2400" b="1" dirty="0"/>
              <a:t>β-</a:t>
            </a:r>
            <a:r>
              <a:rPr lang="el-GR" sz="2400" b="1" dirty="0" err="1"/>
              <a:t>λακτάμες</a:t>
            </a:r>
            <a:r>
              <a:rPr lang="el-GR" sz="2400" b="1" dirty="0"/>
              <a:t> </a:t>
            </a:r>
            <a:r>
              <a:rPr lang="el-GR" sz="2400" dirty="0"/>
              <a:t>και </a:t>
            </a:r>
            <a:r>
              <a:rPr lang="el-GR" sz="2400" b="1" dirty="0"/>
              <a:t>πολυπεπτίδια.</a:t>
            </a:r>
          </a:p>
        </p:txBody>
      </p:sp>
    </p:spTree>
    <p:extLst>
      <p:ext uri="{BB962C8B-B14F-4D97-AF65-F5344CB8AC3E}">
        <p14:creationId xmlns:p14="http://schemas.microsoft.com/office/powerpoint/2010/main" val="4095085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10235" y="869016"/>
            <a:ext cx="9753600" cy="5353050"/>
          </a:xfrm>
          <a:prstGeom prst="rect">
            <a:avLst/>
          </a:prstGeom>
        </p:spPr>
      </p:pic>
      <p:sp>
        <p:nvSpPr>
          <p:cNvPr id="3" name="TextBox 2"/>
          <p:cNvSpPr txBox="1"/>
          <p:nvPr/>
        </p:nvSpPr>
        <p:spPr>
          <a:xfrm>
            <a:off x="1423595" y="180318"/>
            <a:ext cx="10490499" cy="923330"/>
          </a:xfrm>
          <a:prstGeom prst="rect">
            <a:avLst/>
          </a:prstGeom>
          <a:noFill/>
        </p:spPr>
        <p:txBody>
          <a:bodyPr wrap="square" rtlCol="0">
            <a:spAutoFit/>
          </a:bodyPr>
          <a:lstStyle/>
          <a:p>
            <a:r>
              <a:rPr lang="el-GR" dirty="0"/>
              <a:t>Ε</a:t>
            </a:r>
            <a:r>
              <a:rPr lang="el-GR" dirty="0" smtClean="0"/>
              <a:t>γκάρσια </a:t>
            </a:r>
            <a:r>
              <a:rPr lang="el-GR" dirty="0"/>
              <a:t>σύνδεση παρακείμενων πολυσακχαριτών (σκελών </a:t>
            </a:r>
            <a:r>
              <a:rPr lang="el-GR" dirty="0" err="1"/>
              <a:t>πεπτιδογλυκάνης</a:t>
            </a:r>
            <a:r>
              <a:rPr lang="el-GR" dirty="0"/>
              <a:t>) με μια διαδικασία που ονομάζεται </a:t>
            </a:r>
            <a:r>
              <a:rPr lang="el-GR" b="1" dirty="0" err="1"/>
              <a:t>τρανσπεπτιδίωση</a:t>
            </a:r>
            <a:r>
              <a:rPr lang="el-GR" b="1" dirty="0"/>
              <a:t>.</a:t>
            </a:r>
            <a:r>
              <a:rPr lang="el-GR" dirty="0"/>
              <a:t> </a:t>
            </a:r>
          </a:p>
          <a:p>
            <a:endParaRPr lang="el-GR" dirty="0"/>
          </a:p>
        </p:txBody>
      </p:sp>
    </p:spTree>
    <p:extLst>
      <p:ext uri="{BB962C8B-B14F-4D97-AF65-F5344CB8AC3E}">
        <p14:creationId xmlns:p14="http://schemas.microsoft.com/office/powerpoint/2010/main" val="260751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E4D9EDA-A3EC-40FE-8EF1-B26B5F8B55B4}"/>
              </a:ext>
            </a:extLst>
          </p:cNvPr>
          <p:cNvPicPr>
            <a:picLocks noChangeAspect="1"/>
          </p:cNvPicPr>
          <p:nvPr/>
        </p:nvPicPr>
        <p:blipFill>
          <a:blip r:embed="rId2"/>
          <a:stretch>
            <a:fillRect/>
          </a:stretch>
        </p:blipFill>
        <p:spPr>
          <a:xfrm>
            <a:off x="1" y="1123405"/>
            <a:ext cx="11926389" cy="3975463"/>
          </a:xfrm>
          <a:prstGeom prst="rect">
            <a:avLst/>
          </a:prstGeom>
        </p:spPr>
      </p:pic>
      <p:sp>
        <p:nvSpPr>
          <p:cNvPr id="3" name="TextBox 2">
            <a:extLst>
              <a:ext uri="{FF2B5EF4-FFF2-40B4-BE49-F238E27FC236}">
                <a16:creationId xmlns:a16="http://schemas.microsoft.com/office/drawing/2014/main" id="{313BA6BD-558A-49AF-9477-BDBF66F1D21C}"/>
              </a:ext>
            </a:extLst>
          </p:cNvPr>
          <p:cNvSpPr txBox="1"/>
          <p:nvPr/>
        </p:nvSpPr>
        <p:spPr>
          <a:xfrm>
            <a:off x="295712" y="5559098"/>
            <a:ext cx="3186898" cy="369332"/>
          </a:xfrm>
          <a:prstGeom prst="rect">
            <a:avLst/>
          </a:prstGeom>
          <a:noFill/>
        </p:spPr>
        <p:txBody>
          <a:bodyPr wrap="none" rtlCol="0">
            <a:spAutoFit/>
          </a:bodyPr>
          <a:lstStyle/>
          <a:p>
            <a:r>
              <a:rPr lang="el-GR" sz="1800" dirty="0" err="1"/>
              <a:t>penicillin-binding</a:t>
            </a:r>
            <a:r>
              <a:rPr lang="el-GR" sz="1800" dirty="0"/>
              <a:t> </a:t>
            </a:r>
            <a:r>
              <a:rPr lang="el-GR" sz="1800" dirty="0" err="1"/>
              <a:t>proteins</a:t>
            </a:r>
            <a:r>
              <a:rPr lang="el-GR" sz="1800" dirty="0"/>
              <a:t>, </a:t>
            </a:r>
            <a:r>
              <a:rPr lang="el-GR" sz="1800" dirty="0" err="1"/>
              <a:t>PBPs</a:t>
            </a:r>
            <a:endParaRPr lang="el-GR" dirty="0"/>
          </a:p>
        </p:txBody>
      </p:sp>
      <p:sp>
        <p:nvSpPr>
          <p:cNvPr id="4" name="TextBox 3"/>
          <p:cNvSpPr txBox="1"/>
          <p:nvPr/>
        </p:nvSpPr>
        <p:spPr>
          <a:xfrm>
            <a:off x="4145281" y="5328265"/>
            <a:ext cx="7406640" cy="1200329"/>
          </a:xfrm>
          <a:prstGeom prst="rect">
            <a:avLst/>
          </a:prstGeom>
          <a:noFill/>
        </p:spPr>
        <p:txBody>
          <a:bodyPr wrap="square" rtlCol="0">
            <a:spAutoFit/>
          </a:bodyPr>
          <a:lstStyle/>
          <a:p>
            <a:r>
              <a:rPr lang="el-GR" dirty="0"/>
              <a:t>Οι </a:t>
            </a:r>
            <a:r>
              <a:rPr lang="el-GR" dirty="0" err="1"/>
              <a:t>πενικιλλίνες</a:t>
            </a:r>
            <a:r>
              <a:rPr lang="el-GR" dirty="0"/>
              <a:t> και οι </a:t>
            </a:r>
            <a:r>
              <a:rPr lang="el-GR" dirty="0" err="1"/>
              <a:t>κεφαλοσπορίνες</a:t>
            </a:r>
            <a:r>
              <a:rPr lang="el-GR" dirty="0"/>
              <a:t> είναι δομικά παρόμοιες με το ακραίο τμήμα των σκελών </a:t>
            </a:r>
            <a:r>
              <a:rPr lang="el-GR" dirty="0" err="1"/>
              <a:t>πεπτιδογλυκάνης</a:t>
            </a:r>
            <a:r>
              <a:rPr lang="el-GR" dirty="0"/>
              <a:t> και μπορούν να συναγωνιστούν και να προσδεθούν στα ένζυμα </a:t>
            </a:r>
            <a:r>
              <a:rPr lang="en-US" dirty="0" smtClean="0"/>
              <a:t>(PBPs) </a:t>
            </a:r>
            <a:r>
              <a:rPr lang="el-GR" dirty="0" smtClean="0"/>
              <a:t>που </a:t>
            </a:r>
            <a:r>
              <a:rPr lang="el-GR" dirty="0"/>
              <a:t>καταλύουν την </a:t>
            </a:r>
            <a:r>
              <a:rPr lang="el-GR" dirty="0" err="1"/>
              <a:t>τρανσπεπτιδίωση</a:t>
            </a:r>
            <a:r>
              <a:rPr lang="el-GR" dirty="0"/>
              <a:t> και την εγκάρσια </a:t>
            </a:r>
            <a:r>
              <a:rPr lang="el-GR" dirty="0" smtClean="0"/>
              <a:t>σύνδεση</a:t>
            </a:r>
            <a:r>
              <a:rPr lang="en-US" dirty="0" smtClean="0"/>
              <a:t>.</a:t>
            </a:r>
            <a:endParaRPr lang="el-GR" dirty="0"/>
          </a:p>
        </p:txBody>
      </p:sp>
      <p:sp>
        <p:nvSpPr>
          <p:cNvPr id="5" name="TextBox 4"/>
          <p:cNvSpPr txBox="1"/>
          <p:nvPr/>
        </p:nvSpPr>
        <p:spPr>
          <a:xfrm>
            <a:off x="2795452" y="223877"/>
            <a:ext cx="6876562" cy="523220"/>
          </a:xfrm>
          <a:prstGeom prst="rect">
            <a:avLst/>
          </a:prstGeom>
          <a:noFill/>
        </p:spPr>
        <p:txBody>
          <a:bodyPr wrap="none" rtlCol="0">
            <a:spAutoFit/>
          </a:bodyPr>
          <a:lstStyle/>
          <a:p>
            <a:r>
              <a:rPr lang="el-GR" sz="2800" dirty="0"/>
              <a:t>Αναστολείς Σύνθεσης Κυτταρικού Τοιχώματος</a:t>
            </a:r>
          </a:p>
        </p:txBody>
      </p:sp>
    </p:spTree>
    <p:extLst>
      <p:ext uri="{BB962C8B-B14F-4D97-AF65-F5344CB8AC3E}">
        <p14:creationId xmlns:p14="http://schemas.microsoft.com/office/powerpoint/2010/main" val="2802810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C67D467-BA85-4ACC-9753-58F6FDC3C052}"/>
              </a:ext>
            </a:extLst>
          </p:cNvPr>
          <p:cNvSpPr>
            <a:spLocks noGrp="1"/>
          </p:cNvSpPr>
          <p:nvPr>
            <p:ph type="title"/>
          </p:nvPr>
        </p:nvSpPr>
        <p:spPr>
          <a:xfrm>
            <a:off x="686834" y="1153572"/>
            <a:ext cx="3200400" cy="4461163"/>
          </a:xfrm>
        </p:spPr>
        <p:txBody>
          <a:bodyPr>
            <a:normAutofit/>
          </a:bodyPr>
          <a:lstStyle/>
          <a:p>
            <a:r>
              <a:rPr lang="el-GR">
                <a:solidFill>
                  <a:srgbClr val="FFFFFF"/>
                </a:solidFill>
              </a:rPr>
              <a:t>β-λακτάμες και β-λακταμάσες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2A05D05-1959-49CF-9988-E06E51F081AF}"/>
              </a:ext>
            </a:extLst>
          </p:cNvPr>
          <p:cNvSpPr>
            <a:spLocks noGrp="1"/>
          </p:cNvSpPr>
          <p:nvPr>
            <p:ph idx="1"/>
          </p:nvPr>
        </p:nvSpPr>
        <p:spPr>
          <a:xfrm>
            <a:off x="4447308" y="591344"/>
            <a:ext cx="6906491" cy="5585619"/>
          </a:xfrm>
        </p:spPr>
        <p:txBody>
          <a:bodyPr anchor="ctr">
            <a:normAutofit lnSpcReduction="10000"/>
          </a:bodyPr>
          <a:lstStyle/>
          <a:p>
            <a:r>
              <a:rPr lang="el-GR" sz="2200" dirty="0"/>
              <a:t>Τα φάρμακα αυτά συχνά αναφέρονται ως β-</a:t>
            </a:r>
            <a:r>
              <a:rPr lang="el-GR" sz="2200" dirty="0" err="1"/>
              <a:t>λακταμικά</a:t>
            </a:r>
            <a:r>
              <a:rPr lang="el-GR" sz="2200" dirty="0"/>
              <a:t>, γιατί διαθέτουν ένα β-</a:t>
            </a:r>
            <a:r>
              <a:rPr lang="el-GR" sz="2200" dirty="0" err="1"/>
              <a:t>λακταμικό</a:t>
            </a:r>
            <a:r>
              <a:rPr lang="el-GR" sz="2200" dirty="0"/>
              <a:t> δακτύλιο στη χημική δομή τους, ο οποίος είναι απαραίτητος για τη δράση τους.</a:t>
            </a:r>
          </a:p>
          <a:p>
            <a:pPr>
              <a:buFont typeface="Wingdings" panose="05000000000000000000" pitchFamily="2" charset="2"/>
              <a:buChar char="Ø"/>
            </a:pPr>
            <a:r>
              <a:rPr lang="el-GR" sz="2200" dirty="0"/>
              <a:t> Τα περισσότερα βακτήρια παράγουν ένα ένζυμο που ονομάζεται </a:t>
            </a:r>
            <a:r>
              <a:rPr lang="el-GR" sz="2200" b="1" dirty="0"/>
              <a:t>β-</a:t>
            </a:r>
            <a:r>
              <a:rPr lang="el-GR" sz="2200" b="1" dirty="0" err="1"/>
              <a:t>λακταμάση</a:t>
            </a:r>
            <a:r>
              <a:rPr lang="el-GR" sz="2200" dirty="0"/>
              <a:t>, η οποία μπορεί να προκαλέσει διάνοιξη του β-</a:t>
            </a:r>
            <a:r>
              <a:rPr lang="el-GR" sz="2200" dirty="0" err="1"/>
              <a:t>λακταμικού</a:t>
            </a:r>
            <a:r>
              <a:rPr lang="el-GR" sz="2200" dirty="0"/>
              <a:t> δακτυλίου. Αυτό οδηγεί στην απενεργοποίηση του αντιβιοτικού. </a:t>
            </a:r>
          </a:p>
          <a:p>
            <a:pPr>
              <a:buFont typeface="Wingdings" panose="05000000000000000000" pitchFamily="2" charset="2"/>
              <a:buChar char="Ø"/>
            </a:pPr>
            <a:r>
              <a:rPr lang="el-GR" sz="2200" dirty="0"/>
              <a:t>Ο πιο συνήθης τρόπος αντίστασης (αντοχής) στο φάρμακο είναι η μεταφορά με </a:t>
            </a:r>
            <a:r>
              <a:rPr lang="el-GR" sz="2200" dirty="0" err="1"/>
              <a:t>πλασμίδιο</a:t>
            </a:r>
            <a:r>
              <a:rPr lang="el-GR" sz="2200" dirty="0"/>
              <a:t> του γονιδίου του ενζύμου της β-</a:t>
            </a:r>
            <a:r>
              <a:rPr lang="el-GR" sz="2200" dirty="0" err="1"/>
              <a:t>λακταμάσης</a:t>
            </a:r>
            <a:r>
              <a:rPr lang="el-GR" sz="2200" dirty="0"/>
              <a:t>. Η εξειδικευμένη β-</a:t>
            </a:r>
            <a:r>
              <a:rPr lang="el-GR" sz="2200" dirty="0" err="1"/>
              <a:t>λακταμάση</a:t>
            </a:r>
            <a:r>
              <a:rPr lang="el-GR" sz="2200" dirty="0"/>
              <a:t> για τις </a:t>
            </a:r>
            <a:r>
              <a:rPr lang="el-GR" sz="2200" dirty="0" err="1"/>
              <a:t>πενικιλλίνες</a:t>
            </a:r>
            <a:r>
              <a:rPr lang="el-GR" sz="2200" dirty="0"/>
              <a:t>, ονομάζεται </a:t>
            </a:r>
            <a:r>
              <a:rPr lang="el-GR" sz="2200" b="1" dirty="0" err="1"/>
              <a:t>πενικιλλινάση</a:t>
            </a:r>
            <a:r>
              <a:rPr lang="el-GR" sz="2200" dirty="0"/>
              <a:t> και η β-</a:t>
            </a:r>
            <a:r>
              <a:rPr lang="el-GR" sz="2200" dirty="0" err="1"/>
              <a:t>λακταμάση</a:t>
            </a:r>
            <a:r>
              <a:rPr lang="el-GR" sz="2200" dirty="0"/>
              <a:t> εξειδικευμένη για τις </a:t>
            </a:r>
            <a:r>
              <a:rPr lang="el-GR" sz="2200" dirty="0" err="1"/>
              <a:t>κεφαλοσπορίνες</a:t>
            </a:r>
            <a:r>
              <a:rPr lang="el-GR" sz="2200" dirty="0"/>
              <a:t>, </a:t>
            </a:r>
            <a:r>
              <a:rPr lang="el-GR" sz="2200" b="1" dirty="0" err="1"/>
              <a:t>κεφαλοσπορινάση</a:t>
            </a:r>
            <a:r>
              <a:rPr lang="el-GR" sz="2200" dirty="0"/>
              <a:t>. </a:t>
            </a:r>
          </a:p>
          <a:p>
            <a:pPr>
              <a:buFont typeface="Wingdings" panose="05000000000000000000" pitchFamily="2" charset="2"/>
              <a:buChar char="ü"/>
            </a:pPr>
            <a:r>
              <a:rPr lang="el-GR" sz="2200" dirty="0"/>
              <a:t>Η απενεργοποίηση αυτών των φαρμάκων από τις β-</a:t>
            </a:r>
            <a:r>
              <a:rPr lang="el-GR" sz="2200" dirty="0" err="1"/>
              <a:t>λακταμάσες</a:t>
            </a:r>
            <a:r>
              <a:rPr lang="el-GR" sz="2200" dirty="0"/>
              <a:t> είναι ένα καίριο πρόβλημα και σήμερα ή έρευνα εστιάζεται σε θέματα αντοχής των </a:t>
            </a:r>
            <a:r>
              <a:rPr lang="el-GR" sz="2200" dirty="0" err="1"/>
              <a:t>αντιμικροβιακών</a:t>
            </a:r>
            <a:r>
              <a:rPr lang="el-GR" sz="2200" dirty="0"/>
              <a:t> φαρμάκων.</a:t>
            </a:r>
          </a:p>
        </p:txBody>
      </p:sp>
    </p:spTree>
    <p:extLst>
      <p:ext uri="{BB962C8B-B14F-4D97-AF65-F5344CB8AC3E}">
        <p14:creationId xmlns:p14="http://schemas.microsoft.com/office/powerpoint/2010/main" val="46144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560ACA-A19D-4FE8-91B2-81715B022C7B}"/>
              </a:ext>
            </a:extLst>
          </p:cNvPr>
          <p:cNvSpPr>
            <a:spLocks noGrp="1"/>
          </p:cNvSpPr>
          <p:nvPr>
            <p:ph type="title"/>
          </p:nvPr>
        </p:nvSpPr>
        <p:spPr>
          <a:xfrm>
            <a:off x="686834" y="1153572"/>
            <a:ext cx="3200400" cy="4461163"/>
          </a:xfrm>
        </p:spPr>
        <p:txBody>
          <a:bodyPr>
            <a:normAutofit/>
          </a:bodyPr>
          <a:lstStyle/>
          <a:p>
            <a:r>
              <a:rPr lang="el-GR">
                <a:solidFill>
                  <a:srgbClr val="FFFFFF"/>
                </a:solidFill>
              </a:rPr>
              <a:t>Η επίδραση της θέσης της λοίμωξης στη θεραπεία</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1B04DB7-5C86-4B6A-9D69-97C4C9E740B4}"/>
              </a:ext>
            </a:extLst>
          </p:cNvPr>
          <p:cNvSpPr>
            <a:spLocks noGrp="1"/>
          </p:cNvSpPr>
          <p:nvPr>
            <p:ph idx="1"/>
          </p:nvPr>
        </p:nvSpPr>
        <p:spPr>
          <a:xfrm>
            <a:off x="4447308" y="591344"/>
            <a:ext cx="6906491" cy="5585619"/>
          </a:xfrm>
        </p:spPr>
        <p:txBody>
          <a:bodyPr anchor="ctr">
            <a:normAutofit lnSpcReduction="10000"/>
          </a:bodyPr>
          <a:lstStyle/>
          <a:p>
            <a:r>
              <a:rPr lang="el-GR" sz="2400" dirty="0"/>
              <a:t>Για να </a:t>
            </a:r>
            <a:r>
              <a:rPr lang="el-GR" sz="2400" b="1" dirty="0"/>
              <a:t>εκριζωθεί</a:t>
            </a:r>
            <a:r>
              <a:rPr lang="el-GR" sz="2400" dirty="0"/>
              <a:t> αποτελεσματικά ο παθογόνος μικροοργανισμός, πρέπει να φτάσουν στη θέση της λοίμωξης επαρκείς συγκεντρώσεις του αντιβιοτικού. </a:t>
            </a:r>
            <a:endParaRPr lang="en-US" sz="2400" dirty="0"/>
          </a:p>
          <a:p>
            <a:r>
              <a:rPr lang="el-GR" sz="2400" dirty="0"/>
              <a:t>Στον οργανισμό υπάρχουν </a:t>
            </a:r>
            <a:r>
              <a:rPr lang="el-GR" sz="2400" b="1" dirty="0"/>
              <a:t>φυσιολογικοί φραγμοί </a:t>
            </a:r>
            <a:r>
              <a:rPr lang="el-GR" sz="2400" dirty="0"/>
              <a:t>που ευθύνονται για την ανεπαρκή διείσδυση των φαρμάκων σε συγκεκριμένους ιστούς (προστάτης, υαλώδες σώμα του οφθαλμού και ΚΝΣ). </a:t>
            </a:r>
            <a:endParaRPr lang="en-US" sz="2400" dirty="0"/>
          </a:p>
          <a:p>
            <a:r>
              <a:rPr lang="el-GR" sz="2400" dirty="0"/>
              <a:t>Η θεραπεία των λοιμώξεων του ΚΝΣ στηρίζεται στην ικανότητα ενός φαρμάκου να εισέρχεται στο εγκεφαλονωτιαίο υγρό (ENY) ή οποία εξαρτάται από:</a:t>
            </a:r>
          </a:p>
          <a:p>
            <a:pPr marL="0" indent="0">
              <a:buNone/>
            </a:pPr>
            <a:r>
              <a:rPr lang="el-GR" sz="2400" dirty="0"/>
              <a:t>  ₋ την </a:t>
            </a:r>
            <a:r>
              <a:rPr lang="el-GR" sz="2400" dirty="0" err="1"/>
              <a:t>λιποδιαλυτότητα</a:t>
            </a:r>
            <a:r>
              <a:rPr lang="el-GR" sz="2400" dirty="0"/>
              <a:t> του φαρμάκου</a:t>
            </a:r>
          </a:p>
          <a:p>
            <a:pPr marL="0" indent="0">
              <a:buNone/>
            </a:pPr>
            <a:r>
              <a:rPr lang="el-GR" sz="2400" dirty="0"/>
              <a:t>  ₋ το μοριακό βάρος του φαρμάκου</a:t>
            </a:r>
          </a:p>
          <a:p>
            <a:pPr marL="0" indent="0">
              <a:buNone/>
            </a:pPr>
            <a:r>
              <a:rPr lang="el-GR" sz="2400" dirty="0"/>
              <a:t>  ₋ πρωτεϊνική δέσμευση του φαρμάκου</a:t>
            </a:r>
          </a:p>
        </p:txBody>
      </p:sp>
    </p:spTree>
    <p:extLst>
      <p:ext uri="{BB962C8B-B14F-4D97-AF65-F5344CB8AC3E}">
        <p14:creationId xmlns:p14="http://schemas.microsoft.com/office/powerpoint/2010/main" val="57308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5B06228E-3F86-4A22-A06D-183F9ECF8BD1}"/>
              </a:ext>
            </a:extLst>
          </p:cNvPr>
          <p:cNvPicPr>
            <a:picLocks noChangeAspect="1"/>
          </p:cNvPicPr>
          <p:nvPr/>
        </p:nvPicPr>
        <p:blipFill>
          <a:blip r:embed="rId2"/>
          <a:stretch>
            <a:fillRect/>
          </a:stretch>
        </p:blipFill>
        <p:spPr>
          <a:xfrm>
            <a:off x="643467" y="1727254"/>
            <a:ext cx="10905066" cy="3403491"/>
          </a:xfrm>
          <a:prstGeom prst="rect">
            <a:avLst/>
          </a:prstGeom>
        </p:spPr>
      </p:pic>
      <p:sp>
        <p:nvSpPr>
          <p:cNvPr id="3" name="Ορθογώνιο 2">
            <a:extLst>
              <a:ext uri="{FF2B5EF4-FFF2-40B4-BE49-F238E27FC236}">
                <a16:creationId xmlns:a16="http://schemas.microsoft.com/office/drawing/2014/main" id="{156E8B3F-B2D1-45D4-A595-A3FF6C144E09}"/>
              </a:ext>
            </a:extLst>
          </p:cNvPr>
          <p:cNvSpPr/>
          <p:nvPr/>
        </p:nvSpPr>
        <p:spPr>
          <a:xfrm>
            <a:off x="3091780" y="5200344"/>
            <a:ext cx="6173613" cy="369332"/>
          </a:xfrm>
          <a:prstGeom prst="rect">
            <a:avLst/>
          </a:prstGeom>
        </p:spPr>
        <p:txBody>
          <a:bodyPr wrap="none">
            <a:spAutoFit/>
          </a:bodyPr>
          <a:lstStyle/>
          <a:p>
            <a:r>
              <a:rPr lang="el-GR" b="1" dirty="0"/>
              <a:t>Διάνοιξη του β-</a:t>
            </a:r>
            <a:r>
              <a:rPr lang="el-GR" b="1" dirty="0" err="1"/>
              <a:t>λακταμικού</a:t>
            </a:r>
            <a:r>
              <a:rPr lang="el-GR" b="1" dirty="0"/>
              <a:t> δακτυλίου από την </a:t>
            </a:r>
            <a:r>
              <a:rPr lang="el-GR" b="1" dirty="0" err="1"/>
              <a:t>πενικιλλινάση</a:t>
            </a:r>
            <a:r>
              <a:rPr lang="el-GR" b="1" dirty="0"/>
              <a:t>.</a:t>
            </a:r>
          </a:p>
        </p:txBody>
      </p:sp>
    </p:spTree>
    <p:extLst>
      <p:ext uri="{BB962C8B-B14F-4D97-AF65-F5344CB8AC3E}">
        <p14:creationId xmlns:p14="http://schemas.microsoft.com/office/powerpoint/2010/main" val="4235408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7712D0-4616-4E34-B5F5-5044BA7B8589}"/>
              </a:ext>
            </a:extLst>
          </p:cNvPr>
          <p:cNvSpPr>
            <a:spLocks noGrp="1"/>
          </p:cNvSpPr>
          <p:nvPr>
            <p:ph type="title"/>
          </p:nvPr>
        </p:nvSpPr>
        <p:spPr>
          <a:xfrm>
            <a:off x="572493" y="238539"/>
            <a:ext cx="11018520" cy="1434415"/>
          </a:xfrm>
        </p:spPr>
        <p:txBody>
          <a:bodyPr anchor="b">
            <a:normAutofit/>
          </a:bodyPr>
          <a:lstStyle/>
          <a:p>
            <a:r>
              <a:rPr lang="el-GR" sz="5400" dirty="0"/>
              <a:t>β-</a:t>
            </a:r>
            <a:r>
              <a:rPr lang="el-GR" sz="5400" dirty="0" err="1"/>
              <a:t>λακτάμες</a:t>
            </a:r>
            <a:r>
              <a:rPr lang="el-GR" sz="5400" dirty="0"/>
              <a:t> και β-</a:t>
            </a:r>
            <a:r>
              <a:rPr lang="el-GR" sz="5400" dirty="0" err="1"/>
              <a:t>λακταμάσες</a:t>
            </a:r>
            <a:endParaRPr lang="el-GR" sz="5400"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87F426F-BE14-444B-A287-D962714A8318}"/>
              </a:ext>
            </a:extLst>
          </p:cNvPr>
          <p:cNvSpPr>
            <a:spLocks noGrp="1"/>
          </p:cNvSpPr>
          <p:nvPr>
            <p:ph idx="1"/>
          </p:nvPr>
        </p:nvSpPr>
        <p:spPr>
          <a:xfrm>
            <a:off x="572493" y="2071316"/>
            <a:ext cx="6713552" cy="4119172"/>
          </a:xfrm>
        </p:spPr>
        <p:txBody>
          <a:bodyPr anchor="t">
            <a:normAutofit/>
          </a:bodyPr>
          <a:lstStyle/>
          <a:p>
            <a:r>
              <a:rPr lang="el-GR" sz="2000" dirty="0"/>
              <a:t>Η απενεργοποίηση αυτών των φαρμάκων από τις β-</a:t>
            </a:r>
            <a:r>
              <a:rPr lang="el-GR" sz="2000" dirty="0" err="1"/>
              <a:t>λακταμάσες</a:t>
            </a:r>
            <a:r>
              <a:rPr lang="el-GR" sz="2000" dirty="0"/>
              <a:t> μπορεί να αντιμετωπιστεί με δύο προσεγγίσεις:</a:t>
            </a:r>
          </a:p>
          <a:p>
            <a:pPr>
              <a:buFont typeface="Wingdings" panose="05000000000000000000" pitchFamily="2" charset="2"/>
              <a:buChar char="Ø"/>
            </a:pPr>
            <a:r>
              <a:rPr lang="el-GR" sz="2000" dirty="0"/>
              <a:t> Να χορηγηθεί ταυτόχρονα με το αντιβιοτικό και ένας </a:t>
            </a:r>
            <a:r>
              <a:rPr lang="el-GR" sz="2000" b="1" dirty="0"/>
              <a:t>αναστολέας β-</a:t>
            </a:r>
            <a:r>
              <a:rPr lang="el-GR" sz="2000" b="1" dirty="0" err="1"/>
              <a:t>λακταμάσης</a:t>
            </a:r>
            <a:r>
              <a:rPr lang="el-GR" sz="2000" dirty="0"/>
              <a:t>, όπως το </a:t>
            </a:r>
            <a:r>
              <a:rPr lang="el-GR" sz="2000" dirty="0" err="1"/>
              <a:t>κλαβουλανικό</a:t>
            </a:r>
            <a:r>
              <a:rPr lang="el-GR" sz="2000" dirty="0"/>
              <a:t> οξύ ή η </a:t>
            </a:r>
            <a:r>
              <a:rPr lang="el-GR" sz="2000" dirty="0" err="1"/>
              <a:t>σουλβακτάμη</a:t>
            </a:r>
            <a:r>
              <a:rPr lang="el-GR" sz="2000" dirty="0"/>
              <a:t>. </a:t>
            </a:r>
          </a:p>
          <a:p>
            <a:pPr>
              <a:buFont typeface="Wingdings" panose="05000000000000000000" pitchFamily="2" charset="2"/>
              <a:buChar char="Ø"/>
            </a:pPr>
            <a:r>
              <a:rPr lang="el-GR" sz="2000" dirty="0"/>
              <a:t> Να γίνουν χημικές μετατροπές στη δομή του φαρμάκου έτσι ώστε να γίνει πιο δύσκολο να ανοιχτεί ο β-</a:t>
            </a:r>
            <a:r>
              <a:rPr lang="el-GR" sz="2000" dirty="0" err="1"/>
              <a:t>λακταμικός</a:t>
            </a:r>
            <a:r>
              <a:rPr lang="el-GR" sz="2000" dirty="0"/>
              <a:t> δακτύλιος από τα ένζυμα των βακτηρίων. </a:t>
            </a:r>
          </a:p>
          <a:p>
            <a:pPr>
              <a:buFont typeface="Wingdings" panose="05000000000000000000" pitchFamily="2" charset="2"/>
              <a:buChar char="ü"/>
            </a:pPr>
            <a:r>
              <a:rPr lang="el-GR" sz="2000" dirty="0"/>
              <a:t>Οι πιο συχνά χρησιμοποιούμενοι συνδυασμοί είναι με το </a:t>
            </a:r>
            <a:r>
              <a:rPr lang="el-GR" sz="2000" b="1" dirty="0" err="1"/>
              <a:t>κλαβουλανικό</a:t>
            </a:r>
            <a:r>
              <a:rPr lang="el-GR" sz="2000" b="1" dirty="0"/>
              <a:t> οξύ </a:t>
            </a:r>
            <a:r>
              <a:rPr lang="el-GR" sz="2000" dirty="0"/>
              <a:t>και την </a:t>
            </a:r>
            <a:r>
              <a:rPr lang="el-GR" sz="2000" b="1" dirty="0" err="1"/>
              <a:t>σουλβακτάμη</a:t>
            </a:r>
            <a:r>
              <a:rPr lang="el-GR" sz="2000" dirty="0"/>
              <a:t>. Επίσης μπορεί να χρησιμοποιηθεί </a:t>
            </a:r>
            <a:r>
              <a:rPr lang="el-GR" sz="2000" dirty="0" smtClean="0"/>
              <a:t>και η </a:t>
            </a:r>
            <a:r>
              <a:rPr lang="el-GR" sz="2000" b="1" dirty="0" err="1"/>
              <a:t>ταζοβακτάμη</a:t>
            </a:r>
            <a:r>
              <a:rPr lang="el-GR" sz="2000" dirty="0"/>
              <a:t>.</a:t>
            </a:r>
          </a:p>
          <a:p>
            <a:pPr>
              <a:buFont typeface="Wingdings" panose="05000000000000000000" pitchFamily="2" charset="2"/>
              <a:buChar char="Ø"/>
            </a:pPr>
            <a:endParaRPr lang="el-GR" sz="2000" dirty="0"/>
          </a:p>
        </p:txBody>
      </p:sp>
      <p:pic>
        <p:nvPicPr>
          <p:cNvPr id="4" name="Εικόνα 3" descr="Εικόνα που περιέχει βέλος&#10;&#10;Περιγραφή που δημιουργήθηκε αυτόματα">
            <a:extLst>
              <a:ext uri="{FF2B5EF4-FFF2-40B4-BE49-F238E27FC236}">
                <a16:creationId xmlns:a16="http://schemas.microsoft.com/office/drawing/2014/main" id="{1B397157-53EF-42EA-8D16-C0AD039E487E}"/>
              </a:ext>
            </a:extLst>
          </p:cNvPr>
          <p:cNvPicPr>
            <a:picLocks noChangeAspect="1"/>
          </p:cNvPicPr>
          <p:nvPr/>
        </p:nvPicPr>
        <p:blipFill rotWithShape="1">
          <a:blip r:embed="rId2"/>
          <a:srcRect r="21252" b="1"/>
          <a:stretch/>
        </p:blipFill>
        <p:spPr>
          <a:xfrm>
            <a:off x="7675658" y="2093976"/>
            <a:ext cx="3941064" cy="4096512"/>
          </a:xfrm>
          <a:prstGeom prst="rect">
            <a:avLst/>
          </a:prstGeom>
        </p:spPr>
      </p:pic>
    </p:spTree>
    <p:extLst>
      <p:ext uri="{BB962C8B-B14F-4D97-AF65-F5344CB8AC3E}">
        <p14:creationId xmlns:p14="http://schemas.microsoft.com/office/powerpoint/2010/main" val="837485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AEB75ED-A38E-4191-81EB-99225AD15D80}"/>
              </a:ext>
            </a:extLst>
          </p:cNvPr>
          <p:cNvSpPr>
            <a:spLocks noGrp="1"/>
          </p:cNvSpPr>
          <p:nvPr>
            <p:ph type="title"/>
          </p:nvPr>
        </p:nvSpPr>
        <p:spPr>
          <a:xfrm>
            <a:off x="686834" y="1153572"/>
            <a:ext cx="3200400" cy="4461163"/>
          </a:xfrm>
        </p:spPr>
        <p:txBody>
          <a:bodyPr>
            <a:normAutofit/>
          </a:bodyPr>
          <a:lstStyle/>
          <a:p>
            <a:r>
              <a:rPr lang="el-GR">
                <a:solidFill>
                  <a:srgbClr val="FFFFFF"/>
                </a:solidFill>
              </a:rPr>
              <a:t>Πενικιλλίνες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F2071F0-58B9-4F82-9A2B-646918D24718}"/>
              </a:ext>
            </a:extLst>
          </p:cNvPr>
          <p:cNvSpPr>
            <a:spLocks noGrp="1"/>
          </p:cNvSpPr>
          <p:nvPr>
            <p:ph idx="1"/>
          </p:nvPr>
        </p:nvSpPr>
        <p:spPr>
          <a:xfrm>
            <a:off x="4447308" y="591344"/>
            <a:ext cx="6906491" cy="5585619"/>
          </a:xfrm>
        </p:spPr>
        <p:txBody>
          <a:bodyPr anchor="ctr">
            <a:normAutofit/>
          </a:bodyPr>
          <a:lstStyle/>
          <a:p>
            <a:r>
              <a:rPr lang="el-GR" sz="2000" dirty="0"/>
              <a:t> Οι </a:t>
            </a:r>
            <a:r>
              <a:rPr lang="el-GR" sz="2000" b="1" dirty="0" err="1"/>
              <a:t>πενικιλλίνες</a:t>
            </a:r>
            <a:r>
              <a:rPr lang="el-GR" sz="2000" dirty="0"/>
              <a:t> διακρίνονται κύρια σε τρεις ή τέσσερις κατηγορίες. </a:t>
            </a:r>
          </a:p>
          <a:p>
            <a:pPr>
              <a:buFont typeface="Wingdings" panose="05000000000000000000" pitchFamily="2" charset="2"/>
              <a:buChar char="Ø"/>
            </a:pPr>
            <a:r>
              <a:rPr lang="el-GR" sz="2000" dirty="0"/>
              <a:t> Οι φυσικές </a:t>
            </a:r>
            <a:r>
              <a:rPr lang="el-GR" sz="2000" dirty="0" err="1"/>
              <a:t>πενικιλλίνες</a:t>
            </a:r>
            <a:r>
              <a:rPr lang="el-GR" sz="2000" dirty="0"/>
              <a:t> είναι αυτές που προέρχονται από τη μούχλα. </a:t>
            </a:r>
          </a:p>
          <a:p>
            <a:pPr>
              <a:buFont typeface="Wingdings" panose="05000000000000000000" pitchFamily="2" charset="2"/>
              <a:buChar char="Ø"/>
            </a:pPr>
            <a:r>
              <a:rPr lang="el-GR" sz="2000" dirty="0"/>
              <a:t> Οι υπόλοιπες αποτελούν χημικές τροποποιήσεις των αυθεντικών </a:t>
            </a:r>
            <a:r>
              <a:rPr lang="el-GR" sz="2000" dirty="0" err="1"/>
              <a:t>πενικιλλινών</a:t>
            </a:r>
            <a:r>
              <a:rPr lang="el-GR" sz="2000" dirty="0"/>
              <a:t> στην προσπάθεια να βελτιωθεί το </a:t>
            </a:r>
            <a:r>
              <a:rPr lang="el-GR" sz="2000" dirty="0" err="1"/>
              <a:t>βακτηριακό</a:t>
            </a:r>
            <a:r>
              <a:rPr lang="el-GR" sz="2000" dirty="0"/>
              <a:t> φάσμα και η αντίσταση στην </a:t>
            </a:r>
            <a:r>
              <a:rPr lang="el-GR" sz="2000" dirty="0" err="1"/>
              <a:t>πενικιλλινάση</a:t>
            </a:r>
            <a:r>
              <a:rPr lang="el-GR" sz="2000" dirty="0"/>
              <a:t> (β-</a:t>
            </a:r>
            <a:r>
              <a:rPr lang="el-GR" sz="2000" dirty="0" err="1"/>
              <a:t>λακταμάση</a:t>
            </a:r>
            <a:r>
              <a:rPr lang="el-GR" sz="2000" dirty="0"/>
              <a:t>). </a:t>
            </a:r>
          </a:p>
          <a:p>
            <a:pPr>
              <a:buFont typeface="Wingdings" panose="05000000000000000000" pitchFamily="2" charset="2"/>
              <a:buChar char="§"/>
            </a:pPr>
            <a:r>
              <a:rPr lang="el-GR" sz="2000" dirty="0"/>
              <a:t>Η πρώτη κατηγορία περιλαμβάνει τις </a:t>
            </a:r>
            <a:r>
              <a:rPr lang="el-GR" sz="2000" b="1" dirty="0" err="1"/>
              <a:t>πενικιλλίνες</a:t>
            </a:r>
            <a:r>
              <a:rPr lang="el-GR" sz="2000" b="1" dirty="0"/>
              <a:t> G </a:t>
            </a:r>
            <a:r>
              <a:rPr lang="el-GR" sz="2000" dirty="0"/>
              <a:t>και</a:t>
            </a:r>
            <a:r>
              <a:rPr lang="el-GR" sz="2000" b="1" dirty="0"/>
              <a:t> V. </a:t>
            </a:r>
          </a:p>
          <a:p>
            <a:pPr>
              <a:buFont typeface="Wingdings" panose="05000000000000000000" pitchFamily="2" charset="2"/>
              <a:buChar char="§"/>
            </a:pPr>
            <a:r>
              <a:rPr lang="el-GR" sz="2000" dirty="0"/>
              <a:t>H δεύτερη κατηγορία περιλαμβάνει τις </a:t>
            </a:r>
            <a:r>
              <a:rPr lang="el-GR" sz="2000" b="1" dirty="0" err="1"/>
              <a:t>οξακιλλίνες</a:t>
            </a:r>
            <a:r>
              <a:rPr lang="el-GR" sz="2000" dirty="0"/>
              <a:t> (μαζί με τις </a:t>
            </a:r>
            <a:r>
              <a:rPr lang="el-GR" sz="2000" dirty="0" err="1"/>
              <a:t>μεθικιλλίνη</a:t>
            </a:r>
            <a:r>
              <a:rPr lang="el-GR" sz="2000" dirty="0"/>
              <a:t> και </a:t>
            </a:r>
            <a:r>
              <a:rPr lang="el-GR" sz="2000" dirty="0" err="1"/>
              <a:t>ναφκιλλίνη</a:t>
            </a:r>
            <a:r>
              <a:rPr lang="el-GR" sz="2000" dirty="0"/>
              <a:t> που επίσης είναι ανθεκτικές στις </a:t>
            </a:r>
            <a:r>
              <a:rPr lang="el-GR" sz="2000" dirty="0" err="1"/>
              <a:t>πενικιλλινάσες</a:t>
            </a:r>
            <a:r>
              <a:rPr lang="el-GR" sz="2000" dirty="0"/>
              <a:t>)</a:t>
            </a:r>
          </a:p>
          <a:p>
            <a:pPr>
              <a:buFont typeface="Wingdings" panose="05000000000000000000" pitchFamily="2" charset="2"/>
              <a:buChar char="§"/>
            </a:pPr>
            <a:r>
              <a:rPr lang="el-GR" sz="2000" dirty="0"/>
              <a:t>Η τρίτη κατηγορία αφορά  τις </a:t>
            </a:r>
            <a:r>
              <a:rPr lang="el-GR" sz="2000" b="1" dirty="0" err="1"/>
              <a:t>αμινοπενικιλλίνες</a:t>
            </a:r>
            <a:r>
              <a:rPr lang="el-GR" sz="2000" dirty="0"/>
              <a:t>. </a:t>
            </a:r>
          </a:p>
          <a:p>
            <a:pPr>
              <a:buFont typeface="Wingdings" panose="05000000000000000000" pitchFamily="2" charset="2"/>
              <a:buChar char="§"/>
            </a:pPr>
            <a:r>
              <a:rPr lang="el-GR" sz="2000" dirty="0"/>
              <a:t>Η τελευταία κατηγορία αφορά τις </a:t>
            </a:r>
            <a:r>
              <a:rPr lang="el-GR" sz="2000" b="1" dirty="0" err="1"/>
              <a:t>πενικιλλίνες</a:t>
            </a:r>
            <a:r>
              <a:rPr lang="el-GR" sz="2000" b="1" dirty="0"/>
              <a:t> εκτεταμένου φάσματος.</a:t>
            </a:r>
          </a:p>
        </p:txBody>
      </p:sp>
    </p:spTree>
    <p:extLst>
      <p:ext uri="{BB962C8B-B14F-4D97-AF65-F5344CB8AC3E}">
        <p14:creationId xmlns:p14="http://schemas.microsoft.com/office/powerpoint/2010/main" val="4141459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044097AD-81F6-4803-9B65-D64EE2F9C67D}"/>
              </a:ext>
            </a:extLst>
          </p:cNvPr>
          <p:cNvPicPr>
            <a:picLocks noChangeAspect="1"/>
          </p:cNvPicPr>
          <p:nvPr/>
        </p:nvPicPr>
        <p:blipFill>
          <a:blip r:embed="rId2"/>
          <a:stretch>
            <a:fillRect/>
          </a:stretch>
        </p:blipFill>
        <p:spPr>
          <a:xfrm>
            <a:off x="2887223" y="643467"/>
            <a:ext cx="6417553" cy="5571066"/>
          </a:xfrm>
          <a:prstGeom prst="rect">
            <a:avLst/>
          </a:prstGeom>
        </p:spPr>
      </p:pic>
    </p:spTree>
    <p:extLst>
      <p:ext uri="{BB962C8B-B14F-4D97-AF65-F5344CB8AC3E}">
        <p14:creationId xmlns:p14="http://schemas.microsoft.com/office/powerpoint/2010/main" val="4171513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087ECD4-DBB9-492C-B272-B477C1505F84}"/>
              </a:ext>
            </a:extLst>
          </p:cNvPr>
          <p:cNvSpPr>
            <a:spLocks noGrp="1"/>
          </p:cNvSpPr>
          <p:nvPr>
            <p:ph type="title"/>
          </p:nvPr>
        </p:nvSpPr>
        <p:spPr>
          <a:xfrm>
            <a:off x="686834" y="1153572"/>
            <a:ext cx="3200400" cy="4461163"/>
          </a:xfrm>
        </p:spPr>
        <p:txBody>
          <a:bodyPr>
            <a:normAutofit/>
          </a:bodyPr>
          <a:lstStyle/>
          <a:p>
            <a:r>
              <a:rPr lang="el-GR">
                <a:solidFill>
                  <a:srgbClr val="FFFFFF"/>
                </a:solidFill>
              </a:rPr>
              <a:t>Πενικιλλίνες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B3C79AF-8B1C-4780-91AA-649C9E1E6D81}"/>
              </a:ext>
            </a:extLst>
          </p:cNvPr>
          <p:cNvSpPr>
            <a:spLocks noGrp="1"/>
          </p:cNvSpPr>
          <p:nvPr>
            <p:ph idx="1"/>
          </p:nvPr>
        </p:nvSpPr>
        <p:spPr>
          <a:xfrm>
            <a:off x="4447308" y="591344"/>
            <a:ext cx="7057858" cy="5585619"/>
          </a:xfrm>
        </p:spPr>
        <p:txBody>
          <a:bodyPr anchor="ctr">
            <a:normAutofit/>
          </a:bodyPr>
          <a:lstStyle/>
          <a:p>
            <a:r>
              <a:rPr lang="el-GR" sz="2600" dirty="0"/>
              <a:t>Η απορρόφηση των </a:t>
            </a:r>
            <a:r>
              <a:rPr lang="el-GR" sz="2600" dirty="0" err="1"/>
              <a:t>πενικιλλινών</a:t>
            </a:r>
            <a:r>
              <a:rPr lang="el-GR" sz="2600" dirty="0"/>
              <a:t> κατά τη χορήγηση από του στόματος είναι σχετικά μικρή, με ορισμένες εξαιρέσεις.</a:t>
            </a:r>
          </a:p>
          <a:p>
            <a:r>
              <a:rPr lang="el-GR" sz="2600" dirty="0"/>
              <a:t> Οι περισσότερες από αυτές περνούν τον </a:t>
            </a:r>
            <a:r>
              <a:rPr lang="el-GR" sz="2600" dirty="0" err="1"/>
              <a:t>αιματοεγκεφαλικό</a:t>
            </a:r>
            <a:r>
              <a:rPr lang="el-GR" sz="2600" dirty="0"/>
              <a:t> φραγμό.</a:t>
            </a:r>
          </a:p>
          <a:p>
            <a:r>
              <a:rPr lang="el-GR" sz="2600" dirty="0"/>
              <a:t>Οι </a:t>
            </a:r>
            <a:r>
              <a:rPr lang="el-GR" sz="2600" dirty="0" err="1"/>
              <a:t>πενικιλλίνες</a:t>
            </a:r>
            <a:r>
              <a:rPr lang="el-GR" sz="2600" dirty="0"/>
              <a:t>, κατά κύριο λόγο εκκρίνονται με νεφρική </a:t>
            </a:r>
            <a:r>
              <a:rPr lang="el-GR" sz="2600" dirty="0" err="1"/>
              <a:t>σωληναριακή</a:t>
            </a:r>
            <a:r>
              <a:rPr lang="el-GR" sz="2600" dirty="0"/>
              <a:t> έκκριση. </a:t>
            </a:r>
          </a:p>
          <a:p>
            <a:pPr>
              <a:buFont typeface="Wingdings" panose="05000000000000000000" pitchFamily="2" charset="2"/>
              <a:buChar char="ü"/>
            </a:pPr>
            <a:r>
              <a:rPr lang="el-GR" sz="2600" dirty="0"/>
              <a:t> Η </a:t>
            </a:r>
            <a:r>
              <a:rPr lang="el-GR" sz="2600" dirty="0" err="1"/>
              <a:t>σωληναριακή</a:t>
            </a:r>
            <a:r>
              <a:rPr lang="el-GR" sz="2600" dirty="0"/>
              <a:t> έκκριση των </a:t>
            </a:r>
            <a:r>
              <a:rPr lang="el-GR" sz="2600" dirty="0" err="1"/>
              <a:t>πενικιλλινών</a:t>
            </a:r>
            <a:r>
              <a:rPr lang="el-GR" sz="2600" dirty="0"/>
              <a:t> μπορεί να παρεμποδιστεί από τη </a:t>
            </a:r>
            <a:r>
              <a:rPr lang="el-GR" sz="2600" dirty="0" err="1"/>
              <a:t>προβενεσίδη</a:t>
            </a:r>
            <a:r>
              <a:rPr lang="el-GR" sz="2600" dirty="0"/>
              <a:t> και να παραταθεί η δράση του φαρμάκου. </a:t>
            </a:r>
          </a:p>
          <a:p>
            <a:pPr marL="0" indent="0">
              <a:buNone/>
            </a:pPr>
            <a:endParaRPr lang="el-GR" sz="2600" dirty="0"/>
          </a:p>
        </p:txBody>
      </p:sp>
    </p:spTree>
    <p:extLst>
      <p:ext uri="{BB962C8B-B14F-4D97-AF65-F5344CB8AC3E}">
        <p14:creationId xmlns:p14="http://schemas.microsoft.com/office/powerpoint/2010/main" val="320990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0BF6772-E7D7-4152-9FF2-14B0F776D41F}"/>
              </a:ext>
            </a:extLst>
          </p:cNvPr>
          <p:cNvSpPr>
            <a:spLocks noGrp="1"/>
          </p:cNvSpPr>
          <p:nvPr>
            <p:ph type="title"/>
          </p:nvPr>
        </p:nvSpPr>
        <p:spPr>
          <a:xfrm>
            <a:off x="838200" y="365125"/>
            <a:ext cx="10515600" cy="1325563"/>
          </a:xfrm>
        </p:spPr>
        <p:txBody>
          <a:bodyPr>
            <a:normAutofit/>
          </a:bodyPr>
          <a:lstStyle/>
          <a:p>
            <a:r>
              <a:rPr lang="el-GR" dirty="0"/>
              <a:t>Η αντίδραση υπερευαισθησίας των </a:t>
            </a:r>
            <a:r>
              <a:rPr lang="el-GR" dirty="0" err="1"/>
              <a:t>πενικιλλινών</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FEBA2CA-C86C-447B-8337-9425C3D2EF07}"/>
              </a:ext>
            </a:extLst>
          </p:cNvPr>
          <p:cNvSpPr>
            <a:spLocks noGrp="1"/>
          </p:cNvSpPr>
          <p:nvPr>
            <p:ph idx="1"/>
          </p:nvPr>
        </p:nvSpPr>
        <p:spPr>
          <a:xfrm>
            <a:off x="838200" y="1825625"/>
            <a:ext cx="10798090" cy="4667250"/>
          </a:xfrm>
        </p:spPr>
        <p:txBody>
          <a:bodyPr>
            <a:normAutofit/>
          </a:bodyPr>
          <a:lstStyle/>
          <a:p>
            <a:pPr>
              <a:buFont typeface="Wingdings" panose="05000000000000000000" pitchFamily="2" charset="2"/>
              <a:buChar char="§"/>
            </a:pPr>
            <a:r>
              <a:rPr lang="el-GR" sz="2000" dirty="0"/>
              <a:t>Η </a:t>
            </a:r>
            <a:r>
              <a:rPr lang="el-GR" sz="2000" b="1" dirty="0"/>
              <a:t>αντίδραση υπερευαισθησίας </a:t>
            </a:r>
            <a:r>
              <a:rPr lang="el-GR" sz="2000" dirty="0"/>
              <a:t>είναι η πιο σημαντική ανεπιθύμητη παρενέργεια των </a:t>
            </a:r>
            <a:r>
              <a:rPr lang="el-GR" sz="2000" dirty="0" err="1"/>
              <a:t>πενικιλλινών</a:t>
            </a:r>
            <a:r>
              <a:rPr lang="el-GR" sz="2000" dirty="0"/>
              <a:t>, η οποία μπορεί να οδηγήσει σε θάνατο.</a:t>
            </a:r>
          </a:p>
          <a:p>
            <a:pPr>
              <a:buFont typeface="Wingdings" panose="05000000000000000000" pitchFamily="2" charset="2"/>
              <a:buChar char="Ø"/>
            </a:pPr>
            <a:r>
              <a:rPr lang="el-GR" sz="2000" dirty="0"/>
              <a:t>Αυτές οι αντιδράσεις έχουν χωριστεί σε τρεις τύπους: </a:t>
            </a:r>
          </a:p>
          <a:p>
            <a:pPr marL="0" indent="0">
              <a:buNone/>
            </a:pPr>
            <a:r>
              <a:rPr lang="el-GR" sz="2000" dirty="0"/>
              <a:t>   Άμεση, επιταχυνόμενη  και επιβραδυνόμενη. Η άμεση είναι η πιο σοβαρή.</a:t>
            </a:r>
          </a:p>
          <a:p>
            <a:pPr>
              <a:buFont typeface="Wingdings" panose="05000000000000000000" pitchFamily="2" charset="2"/>
              <a:buChar char="ü"/>
            </a:pPr>
            <a:r>
              <a:rPr lang="el-GR" sz="2000" dirty="0"/>
              <a:t>Η </a:t>
            </a:r>
            <a:r>
              <a:rPr lang="el-GR" sz="2000" b="1" dirty="0"/>
              <a:t>άμεση αντίδραση </a:t>
            </a:r>
            <a:r>
              <a:rPr lang="el-GR" sz="2000" dirty="0"/>
              <a:t>συμβαίνει μέσα σε 20 λεπτά μετά την παρεντερική χορήγηση και περιλαμβάνει ανησυχία, φαγούρα (κνησμό), παραισθησία, δύσπνοια, ασφυξία, πυρετό, οίδημα και γενικευμένη κνίδωση (εξάνθημα). Μπορεί να οδηγήσει σε υπόταση, </a:t>
            </a:r>
            <a:r>
              <a:rPr lang="el-GR" sz="2000" dirty="0" err="1" smtClean="0"/>
              <a:t>αναφυλακτικό</a:t>
            </a:r>
            <a:r>
              <a:rPr lang="el-GR" sz="2000" dirty="0" smtClean="0"/>
              <a:t> </a:t>
            </a:r>
            <a:r>
              <a:rPr lang="el-GR" sz="2000" dirty="0" err="1" smtClean="0"/>
              <a:t>shock</a:t>
            </a:r>
            <a:r>
              <a:rPr lang="el-GR" sz="2000" dirty="0"/>
              <a:t>, απώλεια των αισθήσεων και θάνατο. Η άμεση αντίδραση υπερευαισθησίας στην </a:t>
            </a:r>
            <a:r>
              <a:rPr lang="el-GR" sz="2000" dirty="0" err="1"/>
              <a:t>πενικιλλίνη</a:t>
            </a:r>
            <a:r>
              <a:rPr lang="el-GR" sz="2000" dirty="0"/>
              <a:t> φαίνεται να γίνεται με τη μεσολάβηση αντισωμάτων (</a:t>
            </a:r>
            <a:r>
              <a:rPr lang="el-GR" sz="2000" dirty="0" err="1"/>
              <a:t>IgE</a:t>
            </a:r>
            <a:r>
              <a:rPr lang="el-GR" sz="2000" dirty="0"/>
              <a:t>) (επιβεβαίωση με ειδικά δερματικά τεστ).</a:t>
            </a:r>
          </a:p>
          <a:p>
            <a:pPr>
              <a:buFont typeface="Wingdings" panose="05000000000000000000" pitchFamily="2" charset="2"/>
              <a:buChar char="ü"/>
            </a:pPr>
            <a:r>
              <a:rPr lang="el-GR" sz="2000" dirty="0"/>
              <a:t>Η </a:t>
            </a:r>
            <a:r>
              <a:rPr lang="el-GR" sz="2000" b="1" dirty="0"/>
              <a:t>επιταχυνόμενη αντίδραση </a:t>
            </a:r>
            <a:r>
              <a:rPr lang="el-GR" sz="2000" dirty="0"/>
              <a:t>εμφανίζεται 1-72 ώρες μετά τη χορήγηση του φαρμάκου και περιλαμβάνει κυρίως κνίδωση (εξάνθημα).</a:t>
            </a:r>
          </a:p>
          <a:p>
            <a:pPr>
              <a:buFont typeface="Wingdings" panose="05000000000000000000" pitchFamily="2" charset="2"/>
              <a:buChar char="ü"/>
            </a:pPr>
            <a:r>
              <a:rPr lang="el-GR" sz="2000" dirty="0"/>
              <a:t>Η </a:t>
            </a:r>
            <a:r>
              <a:rPr lang="el-GR" sz="2000" b="1" dirty="0"/>
              <a:t>επιβραδυνόμενη αντίδραση </a:t>
            </a:r>
            <a:r>
              <a:rPr lang="el-GR" sz="2000" dirty="0"/>
              <a:t>είναι πιο διαδεδομένη με τα </a:t>
            </a:r>
            <a:r>
              <a:rPr lang="el-GR" sz="2000" dirty="0" err="1"/>
              <a:t>ημισυνθετικά</a:t>
            </a:r>
            <a:r>
              <a:rPr lang="el-GR" sz="2000" dirty="0"/>
              <a:t> και εμφανίζεται 72 ώρες έως αρκετές εβδομάδες έπειτα από τη χορήγηση του φαρμάκου. Περιλαμβάνει κυρίως δερματικά εξανθήματα.</a:t>
            </a:r>
          </a:p>
        </p:txBody>
      </p:sp>
    </p:spTree>
    <p:extLst>
      <p:ext uri="{BB962C8B-B14F-4D97-AF65-F5344CB8AC3E}">
        <p14:creationId xmlns:p14="http://schemas.microsoft.com/office/powerpoint/2010/main" val="745946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38FBACA-8D7E-40C1-A774-04C3411B2893}"/>
              </a:ext>
            </a:extLst>
          </p:cNvPr>
          <p:cNvSpPr>
            <a:spLocks noGrp="1"/>
          </p:cNvSpPr>
          <p:nvPr>
            <p:ph type="title"/>
          </p:nvPr>
        </p:nvSpPr>
        <p:spPr>
          <a:xfrm>
            <a:off x="686834" y="1153572"/>
            <a:ext cx="3200400" cy="4461163"/>
          </a:xfrm>
        </p:spPr>
        <p:txBody>
          <a:bodyPr>
            <a:normAutofit/>
          </a:bodyPr>
          <a:lstStyle/>
          <a:p>
            <a:r>
              <a:rPr lang="el-GR" sz="3400">
                <a:solidFill>
                  <a:srgbClr val="FFFFFF"/>
                </a:solidFill>
              </a:rPr>
              <a:t>Κεφαλοσπορίνες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5E38A57-2DED-4234-8CDE-EE31F65982E0}"/>
              </a:ext>
            </a:extLst>
          </p:cNvPr>
          <p:cNvSpPr>
            <a:spLocks noGrp="1"/>
          </p:cNvSpPr>
          <p:nvPr>
            <p:ph idx="1"/>
          </p:nvPr>
        </p:nvSpPr>
        <p:spPr>
          <a:xfrm>
            <a:off x="4447308" y="591344"/>
            <a:ext cx="7186527" cy="5585619"/>
          </a:xfrm>
        </p:spPr>
        <p:txBody>
          <a:bodyPr anchor="ctr">
            <a:normAutofit/>
          </a:bodyPr>
          <a:lstStyle/>
          <a:p>
            <a:r>
              <a:rPr lang="el-GR" sz="2400" dirty="0" err="1"/>
              <a:t>Oι</a:t>
            </a:r>
            <a:r>
              <a:rPr lang="el-GR" sz="2400" dirty="0"/>
              <a:t> </a:t>
            </a:r>
            <a:r>
              <a:rPr lang="el-GR" sz="2400" b="1" dirty="0" err="1"/>
              <a:t>κεφαλοσπορίνες</a:t>
            </a:r>
            <a:r>
              <a:rPr lang="el-GR" sz="2400" dirty="0"/>
              <a:t> είναι βακτηριοκτόνα αντιβιοτικά που στο ευρύτερο </a:t>
            </a:r>
            <a:r>
              <a:rPr lang="el-GR" sz="2400" dirty="0" err="1"/>
              <a:t>αντιμικροβιακό</a:t>
            </a:r>
            <a:r>
              <a:rPr lang="el-GR" sz="2400" dirty="0"/>
              <a:t> τους φάσμα περιλαμβάνουν </a:t>
            </a:r>
            <a:r>
              <a:rPr lang="el-GR" sz="2400" dirty="0" err="1"/>
              <a:t>Gram</a:t>
            </a:r>
            <a:r>
              <a:rPr lang="el-GR" sz="2400" dirty="0"/>
              <a:t> (+) και </a:t>
            </a:r>
            <a:r>
              <a:rPr lang="el-GR" sz="2400" dirty="0" err="1"/>
              <a:t>Gram</a:t>
            </a:r>
            <a:r>
              <a:rPr lang="el-GR" sz="2400" dirty="0"/>
              <a:t> (-) βακτήρια. </a:t>
            </a:r>
          </a:p>
          <a:p>
            <a:pPr>
              <a:buFont typeface="Wingdings" panose="05000000000000000000" pitchFamily="2" charset="2"/>
              <a:buChar char="ü"/>
            </a:pPr>
            <a:r>
              <a:rPr lang="el-GR" sz="2400" dirty="0" err="1"/>
              <a:t>Aνήκουν</a:t>
            </a:r>
            <a:r>
              <a:rPr lang="el-GR" sz="2400" dirty="0"/>
              <a:t> στις β-</a:t>
            </a:r>
            <a:r>
              <a:rPr lang="el-GR" sz="2400" dirty="0" err="1"/>
              <a:t>λακτάμες</a:t>
            </a:r>
            <a:r>
              <a:rPr lang="el-GR" sz="2400" dirty="0"/>
              <a:t> όπως οι </a:t>
            </a:r>
            <a:r>
              <a:rPr lang="el-GR" sz="2400" dirty="0" err="1"/>
              <a:t>πενικιλλίνες</a:t>
            </a:r>
            <a:r>
              <a:rPr lang="el-GR" sz="2400" dirty="0"/>
              <a:t>. </a:t>
            </a:r>
          </a:p>
          <a:p>
            <a:pPr>
              <a:buFont typeface="Wingdings" panose="05000000000000000000" pitchFamily="2" charset="2"/>
              <a:buChar char="ü"/>
            </a:pPr>
            <a:r>
              <a:rPr lang="el-GR" sz="2400" dirty="0"/>
              <a:t>Στην κατηγορία αυτή λόγω ομοιοτήτων με τις </a:t>
            </a:r>
            <a:r>
              <a:rPr lang="el-GR" sz="2400" dirty="0" err="1"/>
              <a:t>κεφαλοσπορίνες</a:t>
            </a:r>
            <a:r>
              <a:rPr lang="el-GR" sz="2400" dirty="0"/>
              <a:t> </a:t>
            </a:r>
            <a:r>
              <a:rPr lang="el-GR" sz="2400" dirty="0" smtClean="0"/>
              <a:t>περιλαμβάνονται επίσης, </a:t>
            </a:r>
          </a:p>
          <a:p>
            <a:pPr marL="0" indent="0">
              <a:buNone/>
            </a:pPr>
            <a:r>
              <a:rPr lang="el-GR" sz="2400" dirty="0" smtClean="0"/>
              <a:t>    η </a:t>
            </a:r>
            <a:r>
              <a:rPr lang="el-GR" sz="2400" dirty="0" err="1"/>
              <a:t>κεφοξιτίνη</a:t>
            </a:r>
            <a:r>
              <a:rPr lang="el-GR" sz="2400" dirty="0"/>
              <a:t> που είναι </a:t>
            </a:r>
            <a:r>
              <a:rPr lang="el-GR" sz="2400" dirty="0" err="1"/>
              <a:t>κεφαμυκίνη</a:t>
            </a:r>
            <a:r>
              <a:rPr lang="el-GR" sz="2400" dirty="0"/>
              <a:t> </a:t>
            </a:r>
            <a:r>
              <a:rPr lang="el-GR" sz="2400" dirty="0" smtClean="0"/>
              <a:t>και</a:t>
            </a:r>
          </a:p>
          <a:p>
            <a:pPr marL="0" indent="0">
              <a:buNone/>
            </a:pPr>
            <a:r>
              <a:rPr lang="el-GR" sz="2400" dirty="0"/>
              <a:t> </a:t>
            </a:r>
            <a:r>
              <a:rPr lang="el-GR" sz="2400" dirty="0" smtClean="0"/>
              <a:t>   η </a:t>
            </a:r>
            <a:r>
              <a:rPr lang="el-GR" sz="2400" dirty="0" err="1"/>
              <a:t>αζτρεονάμη</a:t>
            </a:r>
            <a:r>
              <a:rPr lang="el-GR" sz="2400" dirty="0"/>
              <a:t> που ανήκει στις </a:t>
            </a:r>
            <a:r>
              <a:rPr lang="el-GR" sz="2400" dirty="0" err="1"/>
              <a:t>μονομπακτάμες</a:t>
            </a:r>
            <a:r>
              <a:rPr lang="el-GR" sz="2400" dirty="0"/>
              <a:t>.</a:t>
            </a:r>
          </a:p>
          <a:p>
            <a:r>
              <a:rPr lang="el-GR" sz="2400" dirty="0" err="1"/>
              <a:t>Mε</a:t>
            </a:r>
            <a:r>
              <a:rPr lang="el-GR" sz="2400" dirty="0"/>
              <a:t> βάση την ανθεκτικότητά τους στα </a:t>
            </a:r>
            <a:r>
              <a:rPr lang="el-GR" sz="2400" dirty="0" err="1"/>
              <a:t>αδρανοποιητικά</a:t>
            </a:r>
            <a:r>
              <a:rPr lang="el-GR" sz="2400" dirty="0"/>
              <a:t> ένζυμα, τις β-</a:t>
            </a:r>
            <a:r>
              <a:rPr lang="el-GR" sz="2400" dirty="0" err="1"/>
              <a:t>λακταμάσες</a:t>
            </a:r>
            <a:r>
              <a:rPr lang="el-GR" sz="2400" dirty="0"/>
              <a:t>, που προσδιορίζουν και το ακριβές </a:t>
            </a:r>
            <a:r>
              <a:rPr lang="el-GR" sz="2400" dirty="0" err="1"/>
              <a:t>αντιμικροβιακό</a:t>
            </a:r>
            <a:r>
              <a:rPr lang="el-GR" sz="2400" dirty="0"/>
              <a:t> τους φάσμα και τις </a:t>
            </a:r>
            <a:r>
              <a:rPr lang="el-GR" sz="2400" dirty="0" err="1"/>
              <a:t>φαρμακοκινητικές</a:t>
            </a:r>
            <a:r>
              <a:rPr lang="el-GR" sz="2400" dirty="0"/>
              <a:t> τους ιδιότητες, διακρίνονται σε τρεις γενεές ενώ υπάρχουν μερικές τέταρτης γενεάς. </a:t>
            </a:r>
          </a:p>
        </p:txBody>
      </p:sp>
    </p:spTree>
    <p:extLst>
      <p:ext uri="{BB962C8B-B14F-4D97-AF65-F5344CB8AC3E}">
        <p14:creationId xmlns:p14="http://schemas.microsoft.com/office/powerpoint/2010/main" val="4041755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1F6D71FB-6AE9-408D-B19E-A4C07089CB39}"/>
              </a:ext>
            </a:extLst>
          </p:cNvPr>
          <p:cNvPicPr>
            <a:picLocks noChangeAspect="1"/>
          </p:cNvPicPr>
          <p:nvPr/>
        </p:nvPicPr>
        <p:blipFill>
          <a:blip r:embed="rId2"/>
          <a:stretch>
            <a:fillRect/>
          </a:stretch>
        </p:blipFill>
        <p:spPr>
          <a:xfrm>
            <a:off x="2106241" y="643467"/>
            <a:ext cx="7979518" cy="5571066"/>
          </a:xfrm>
          <a:prstGeom prst="rect">
            <a:avLst/>
          </a:prstGeom>
        </p:spPr>
      </p:pic>
    </p:spTree>
    <p:extLst>
      <p:ext uri="{BB962C8B-B14F-4D97-AF65-F5344CB8AC3E}">
        <p14:creationId xmlns:p14="http://schemas.microsoft.com/office/powerpoint/2010/main" val="35121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06D660A-CE10-4E3F-87DD-CA58269DFEA5}"/>
              </a:ext>
            </a:extLst>
          </p:cNvPr>
          <p:cNvSpPr>
            <a:spLocks noGrp="1"/>
          </p:cNvSpPr>
          <p:nvPr>
            <p:ph type="title"/>
          </p:nvPr>
        </p:nvSpPr>
        <p:spPr>
          <a:xfrm>
            <a:off x="838200" y="365125"/>
            <a:ext cx="10515600" cy="1325563"/>
          </a:xfrm>
        </p:spPr>
        <p:txBody>
          <a:bodyPr>
            <a:normAutofit/>
          </a:bodyPr>
          <a:lstStyle/>
          <a:p>
            <a:r>
              <a:rPr lang="el-GR" dirty="0" err="1"/>
              <a:t>Κεφαλοσπορίνες</a:t>
            </a:r>
            <a:r>
              <a:rPr lang="el-GR" dirty="0"/>
              <a:t> 1</a:t>
            </a:r>
            <a:r>
              <a:rPr lang="el-GR" baseline="30000" dirty="0"/>
              <a:t>ης</a:t>
            </a:r>
            <a:r>
              <a:rPr lang="el-GR" dirty="0"/>
              <a:t> γενιάς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C85E8AA-177E-439B-A1E8-7C5E97E572CF}"/>
              </a:ext>
            </a:extLst>
          </p:cNvPr>
          <p:cNvSpPr>
            <a:spLocks noGrp="1"/>
          </p:cNvSpPr>
          <p:nvPr>
            <p:ph idx="1"/>
          </p:nvPr>
        </p:nvSpPr>
        <p:spPr>
          <a:xfrm>
            <a:off x="838200" y="1825625"/>
            <a:ext cx="10515600" cy="4351338"/>
          </a:xfrm>
        </p:spPr>
        <p:txBody>
          <a:bodyPr>
            <a:normAutofit/>
          </a:bodyPr>
          <a:lstStyle/>
          <a:p>
            <a:r>
              <a:rPr lang="el-GR" sz="2000" dirty="0"/>
              <a:t>H πρώτη γενεά συγκρινόμενη με τις άλλες γενεές χαρακτηρίζεται από ισχυρότερη δραστικότητα έναντι των </a:t>
            </a:r>
            <a:r>
              <a:rPr lang="el-GR" sz="2000" dirty="0" err="1"/>
              <a:t>Gram</a:t>
            </a:r>
            <a:r>
              <a:rPr lang="el-GR" sz="2000" dirty="0"/>
              <a:t>(+) θετικών κόκκων (με εξαίρεση τους εντεροκόκκους και τους ανθεκτικούς στη </a:t>
            </a:r>
            <a:r>
              <a:rPr lang="el-GR" sz="2000" dirty="0" err="1"/>
              <a:t>μεθικιλλίνη</a:t>
            </a:r>
            <a:r>
              <a:rPr lang="el-GR" sz="2000" dirty="0"/>
              <a:t> </a:t>
            </a:r>
            <a:r>
              <a:rPr lang="el-GR" sz="2000" dirty="0" err="1"/>
              <a:t>σταφυλοκόκκους</a:t>
            </a:r>
            <a:r>
              <a:rPr lang="el-GR" sz="2000" dirty="0"/>
              <a:t>), ενώ από τα </a:t>
            </a:r>
            <a:r>
              <a:rPr lang="el-GR" sz="2000" dirty="0" err="1"/>
              <a:t>Gram</a:t>
            </a:r>
            <a:r>
              <a:rPr lang="el-GR" sz="2000" dirty="0"/>
              <a:t>(-) αρνητικά μικρόβια στο φάσμα της περιλαμβάνονται οι </a:t>
            </a:r>
            <a:r>
              <a:rPr lang="el-GR" sz="2000" dirty="0" err="1"/>
              <a:t>ναϊσσέριες</a:t>
            </a:r>
            <a:r>
              <a:rPr lang="el-GR" sz="2000" dirty="0"/>
              <a:t> και διάφορα </a:t>
            </a:r>
            <a:r>
              <a:rPr lang="el-GR" sz="2000" dirty="0" err="1"/>
              <a:t>εντεροβακτηριακά</a:t>
            </a:r>
            <a:r>
              <a:rPr lang="el-GR" sz="2000" dirty="0"/>
              <a:t> (</a:t>
            </a:r>
            <a:r>
              <a:rPr lang="el-GR" sz="2000" dirty="0" err="1"/>
              <a:t>Escherichia</a:t>
            </a:r>
            <a:r>
              <a:rPr lang="el-GR" sz="2000" dirty="0"/>
              <a:t> </a:t>
            </a:r>
            <a:r>
              <a:rPr lang="el-GR" sz="2000" dirty="0" err="1"/>
              <a:t>coli</a:t>
            </a:r>
            <a:r>
              <a:rPr lang="el-GR" sz="2000" dirty="0"/>
              <a:t>, </a:t>
            </a:r>
            <a:r>
              <a:rPr lang="el-GR" sz="2000" dirty="0" err="1"/>
              <a:t>Klebsiella</a:t>
            </a:r>
            <a:r>
              <a:rPr lang="el-GR" sz="2000" dirty="0"/>
              <a:t> </a:t>
            </a:r>
            <a:r>
              <a:rPr lang="el-GR" sz="2000" dirty="0" err="1"/>
              <a:t>sp</a:t>
            </a:r>
            <a:r>
              <a:rPr lang="el-GR" sz="2000" dirty="0"/>
              <a:t>, </a:t>
            </a:r>
            <a:r>
              <a:rPr lang="el-GR" sz="2000" dirty="0" err="1"/>
              <a:t>Proteus</a:t>
            </a:r>
            <a:r>
              <a:rPr lang="el-GR" sz="2000" dirty="0"/>
              <a:t> </a:t>
            </a:r>
            <a:r>
              <a:rPr lang="el-GR" sz="2000" dirty="0" err="1"/>
              <a:t>sp</a:t>
            </a:r>
            <a:r>
              <a:rPr lang="el-GR" sz="2000" dirty="0"/>
              <a:t>). </a:t>
            </a:r>
          </a:p>
          <a:p>
            <a:pPr>
              <a:buFont typeface="Wingdings" panose="05000000000000000000" pitchFamily="2" charset="2"/>
              <a:buChar char="ü"/>
            </a:pPr>
            <a:r>
              <a:rPr lang="el-GR" sz="2000" dirty="0"/>
              <a:t>    Οι </a:t>
            </a:r>
            <a:r>
              <a:rPr lang="el-GR" sz="2000" dirty="0" err="1"/>
              <a:t>αιμόφιλοι</a:t>
            </a:r>
            <a:r>
              <a:rPr lang="el-GR" sz="2000" dirty="0"/>
              <a:t> και οι αναερόβιοι μικροοργανισμοί γενικώς είναι ανθεκτικοί στην α' γενεά, όπως και ότι στελέχη </a:t>
            </a:r>
            <a:r>
              <a:rPr lang="el-GR" sz="2000" dirty="0" err="1"/>
              <a:t>σταφυλοκόκκων</a:t>
            </a:r>
            <a:r>
              <a:rPr lang="el-GR" sz="2000" dirty="0"/>
              <a:t> ανθεκτικά στη </a:t>
            </a:r>
            <a:r>
              <a:rPr lang="el-GR" sz="2000" dirty="0" err="1"/>
              <a:t>μεθικιλλίνη</a:t>
            </a:r>
            <a:r>
              <a:rPr lang="el-GR" sz="2000" dirty="0"/>
              <a:t> έστω και αν φαίνονται in </a:t>
            </a:r>
            <a:r>
              <a:rPr lang="el-GR" sz="2000" dirty="0" err="1"/>
              <a:t>vitro</a:t>
            </a:r>
            <a:r>
              <a:rPr lang="el-GR" sz="2000" dirty="0"/>
              <a:t> ευαίσθητα στις </a:t>
            </a:r>
            <a:r>
              <a:rPr lang="el-GR" sz="2000" dirty="0" err="1"/>
              <a:t>κεφαλοσπορίνες</a:t>
            </a:r>
            <a:r>
              <a:rPr lang="el-GR" sz="2000" dirty="0"/>
              <a:t>, είναι in </a:t>
            </a:r>
            <a:r>
              <a:rPr lang="el-GR" sz="2000" dirty="0" err="1"/>
              <a:t>vivo</a:t>
            </a:r>
            <a:r>
              <a:rPr lang="el-GR" sz="2000" dirty="0"/>
              <a:t> ανθεκτικά και επομένως πρέπει να ερμηνεύεται από τους εργαστηριακούς και τους κλινικούς ιατρούς το αποτέλεσμα των in </a:t>
            </a:r>
            <a:r>
              <a:rPr lang="el-GR" sz="2000" dirty="0" err="1"/>
              <a:t>vitro</a:t>
            </a:r>
            <a:r>
              <a:rPr lang="el-GR" sz="2000" dirty="0"/>
              <a:t> ευαισθησιών πάντοτε ως "αντοχή".</a:t>
            </a:r>
          </a:p>
          <a:p>
            <a:r>
              <a:rPr lang="el-GR" sz="2000" dirty="0"/>
              <a:t>O χρόνος ημίσειας ζωής τους κυμαίνεται από 0.5 ώρες (</a:t>
            </a:r>
            <a:r>
              <a:rPr lang="el-GR" sz="2000" dirty="0" err="1"/>
              <a:t>κεφραδίνη-κεφαλοθίνη</a:t>
            </a:r>
            <a:r>
              <a:rPr lang="el-GR" sz="2000" dirty="0"/>
              <a:t>) έως 1.8 ώρες (</a:t>
            </a:r>
            <a:r>
              <a:rPr lang="el-GR" sz="2000" dirty="0" err="1"/>
              <a:t>κεφαζολίνη</a:t>
            </a:r>
            <a:r>
              <a:rPr lang="el-GR" sz="2000" dirty="0"/>
              <a:t>), ενώ η </a:t>
            </a:r>
            <a:r>
              <a:rPr lang="el-GR" sz="2000" dirty="0" err="1"/>
              <a:t>φαρμακοκινητική</a:t>
            </a:r>
            <a:r>
              <a:rPr lang="el-GR" sz="2000" dirty="0"/>
              <a:t> τους στα διάφορα διαμερίσματα είναι μειονεκτική. Φυσικό αποτέλεσμα από τη χρήση της α' γενεάς ήταν η επικράτηση ανθεκτικών </a:t>
            </a:r>
            <a:r>
              <a:rPr lang="el-GR" sz="2000" dirty="0" err="1"/>
              <a:t>εντεροβακτηριακών</a:t>
            </a:r>
            <a:r>
              <a:rPr lang="el-GR" sz="2000" dirty="0"/>
              <a:t>. </a:t>
            </a:r>
          </a:p>
        </p:txBody>
      </p:sp>
    </p:spTree>
    <p:extLst>
      <p:ext uri="{BB962C8B-B14F-4D97-AF65-F5344CB8AC3E}">
        <p14:creationId xmlns:p14="http://schemas.microsoft.com/office/powerpoint/2010/main" val="103409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DD42D2C-C0FE-4352-B784-2B83F861AA80}"/>
              </a:ext>
            </a:extLst>
          </p:cNvPr>
          <p:cNvSpPr>
            <a:spLocks noGrp="1"/>
          </p:cNvSpPr>
          <p:nvPr>
            <p:ph type="title"/>
          </p:nvPr>
        </p:nvSpPr>
        <p:spPr>
          <a:xfrm>
            <a:off x="838200" y="365125"/>
            <a:ext cx="10515600" cy="1325563"/>
          </a:xfrm>
        </p:spPr>
        <p:txBody>
          <a:bodyPr>
            <a:normAutofit/>
          </a:bodyPr>
          <a:lstStyle/>
          <a:p>
            <a:r>
              <a:rPr lang="el-GR" dirty="0" err="1"/>
              <a:t>Κεφαλοσπορίνες</a:t>
            </a:r>
            <a:r>
              <a:rPr lang="el-GR" dirty="0"/>
              <a:t> 2</a:t>
            </a:r>
            <a:r>
              <a:rPr lang="el-GR" baseline="30000" dirty="0"/>
              <a:t>ης</a:t>
            </a:r>
            <a:r>
              <a:rPr lang="el-GR" dirty="0"/>
              <a:t> γενιάς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386A2BE-2C2E-4192-9A70-97FA330A3A39}"/>
              </a:ext>
            </a:extLst>
          </p:cNvPr>
          <p:cNvSpPr>
            <a:spLocks noGrp="1"/>
          </p:cNvSpPr>
          <p:nvPr>
            <p:ph idx="1"/>
          </p:nvPr>
        </p:nvSpPr>
        <p:spPr>
          <a:xfrm>
            <a:off x="838200" y="1825625"/>
            <a:ext cx="10515600" cy="4351338"/>
          </a:xfrm>
        </p:spPr>
        <p:txBody>
          <a:bodyPr>
            <a:normAutofit lnSpcReduction="10000"/>
          </a:bodyPr>
          <a:lstStyle/>
          <a:p>
            <a:r>
              <a:rPr lang="el-GR" sz="2200" dirty="0"/>
              <a:t>H δεύτερη γενεά χαρακτηρίζεται από ευρύτερο φάσμα, διότι είναι ανθεκτικότερη σε πολλές </a:t>
            </a:r>
            <a:r>
              <a:rPr lang="el-GR" sz="2200" dirty="0" err="1"/>
              <a:t>λακταμάσες</a:t>
            </a:r>
            <a:r>
              <a:rPr lang="el-GR" sz="2200" dirty="0"/>
              <a:t>. Είναι </a:t>
            </a:r>
            <a:r>
              <a:rPr lang="el-GR" sz="2200" dirty="0" smtClean="0"/>
              <a:t>γενικά δραστικότερες έναντι των  </a:t>
            </a:r>
            <a:r>
              <a:rPr lang="el-GR" sz="2200" dirty="0" err="1" smtClean="0"/>
              <a:t>κεφαλοσπορινών</a:t>
            </a:r>
            <a:r>
              <a:rPr lang="el-GR" sz="2200" dirty="0" smtClean="0"/>
              <a:t> </a:t>
            </a:r>
            <a:r>
              <a:rPr lang="el-GR" sz="2200" dirty="0"/>
              <a:t>της α' γενεάς και επιπλέον έναντι των </a:t>
            </a:r>
            <a:r>
              <a:rPr lang="el-GR" sz="2200" dirty="0" err="1"/>
              <a:t>αιμοφίλων</a:t>
            </a:r>
            <a:r>
              <a:rPr lang="el-GR" sz="2200" dirty="0"/>
              <a:t> και νοσοκομειακών στελεχών </a:t>
            </a:r>
            <a:r>
              <a:rPr lang="el-GR" sz="2200" dirty="0" err="1"/>
              <a:t>Providencia</a:t>
            </a:r>
            <a:r>
              <a:rPr lang="el-GR" sz="2200" dirty="0"/>
              <a:t>, </a:t>
            </a:r>
            <a:r>
              <a:rPr lang="el-GR" sz="2200" dirty="0" err="1"/>
              <a:t>Serratia</a:t>
            </a:r>
            <a:r>
              <a:rPr lang="el-GR" sz="2200" dirty="0"/>
              <a:t> και </a:t>
            </a:r>
            <a:r>
              <a:rPr lang="el-GR" sz="2200" dirty="0" err="1"/>
              <a:t>Enterobacter</a:t>
            </a:r>
            <a:r>
              <a:rPr lang="el-GR" sz="2200" dirty="0"/>
              <a:t>. </a:t>
            </a:r>
          </a:p>
          <a:p>
            <a:pPr>
              <a:buFont typeface="Wingdings" panose="05000000000000000000" pitchFamily="2" charset="2"/>
              <a:buChar char="ü"/>
            </a:pPr>
            <a:r>
              <a:rPr lang="el-GR" sz="2200" dirty="0"/>
              <a:t>H </a:t>
            </a:r>
            <a:r>
              <a:rPr lang="el-GR" sz="2200" b="1" dirty="0" err="1"/>
              <a:t>κεφοξιτίνη</a:t>
            </a:r>
            <a:r>
              <a:rPr lang="el-GR" sz="2200" dirty="0"/>
              <a:t> είναι η πρώτη </a:t>
            </a:r>
            <a:r>
              <a:rPr lang="el-GR" sz="2200" dirty="0" err="1"/>
              <a:t>κεφαλοσπορίνη</a:t>
            </a:r>
            <a:r>
              <a:rPr lang="el-GR" sz="2200" dirty="0"/>
              <a:t> που είναι δραστική έναντι των </a:t>
            </a:r>
            <a:r>
              <a:rPr lang="el-GR" sz="2200" dirty="0" err="1"/>
              <a:t>αναεροβίων</a:t>
            </a:r>
            <a:r>
              <a:rPr lang="el-GR" sz="2200" dirty="0"/>
              <a:t>. Στο φάσμα της περιλαμβάνεται το 80% περίπου των στελεχών </a:t>
            </a:r>
            <a:r>
              <a:rPr lang="el-GR" sz="2200" dirty="0" err="1"/>
              <a:t>Bacteroides</a:t>
            </a:r>
            <a:r>
              <a:rPr lang="el-GR" sz="2200" dirty="0"/>
              <a:t> </a:t>
            </a:r>
            <a:r>
              <a:rPr lang="el-GR" sz="2200" dirty="0" err="1"/>
              <a:t>fragilis</a:t>
            </a:r>
            <a:r>
              <a:rPr lang="el-GR" sz="2200" dirty="0"/>
              <a:t>. </a:t>
            </a:r>
          </a:p>
          <a:p>
            <a:pPr>
              <a:buFont typeface="Wingdings" panose="05000000000000000000" pitchFamily="2" charset="2"/>
              <a:buChar char="ü"/>
            </a:pPr>
            <a:r>
              <a:rPr lang="el-GR" sz="2200" dirty="0"/>
              <a:t>H </a:t>
            </a:r>
            <a:r>
              <a:rPr lang="el-GR" sz="2200" b="1" dirty="0" err="1"/>
              <a:t>κεφαμανδόλη</a:t>
            </a:r>
            <a:r>
              <a:rPr lang="el-GR" sz="2200" dirty="0"/>
              <a:t> </a:t>
            </a:r>
            <a:r>
              <a:rPr lang="el-GR" sz="2200" dirty="0" smtClean="0"/>
              <a:t>έχει μια </a:t>
            </a:r>
            <a:r>
              <a:rPr lang="el-GR" sz="2200" dirty="0"/>
              <a:t>σ</a:t>
            </a:r>
            <a:r>
              <a:rPr lang="el-GR" sz="2200" dirty="0" smtClean="0"/>
              <a:t>χετική δραστικότητα</a:t>
            </a:r>
            <a:r>
              <a:rPr lang="el-GR" sz="2200" dirty="0" smtClean="0"/>
              <a:t> </a:t>
            </a:r>
            <a:r>
              <a:rPr lang="el-GR" sz="2200" dirty="0"/>
              <a:t>έναντι των </a:t>
            </a:r>
            <a:r>
              <a:rPr lang="el-GR" sz="2200" dirty="0" err="1"/>
              <a:t>σταφυλοκόκκων</a:t>
            </a:r>
            <a:r>
              <a:rPr lang="el-GR" sz="2200" dirty="0"/>
              <a:t>. </a:t>
            </a:r>
          </a:p>
          <a:p>
            <a:pPr marL="0" indent="0">
              <a:buNone/>
            </a:pPr>
            <a:r>
              <a:rPr lang="el-GR" sz="2200" dirty="0"/>
              <a:t>   O χρόνος ημίσειας ζωής τους που προσδιορίζει και τα μεσοδιαστήματα χορήγησής τους κυμαίνεται μεταξύ 30-40 λεπτά (</a:t>
            </a:r>
            <a:r>
              <a:rPr lang="el-GR" sz="2200" dirty="0" err="1"/>
              <a:t>κεφοξιτίνη-κεφαμανδόλη</a:t>
            </a:r>
            <a:r>
              <a:rPr lang="el-GR" sz="2200" dirty="0"/>
              <a:t>), 1.3 ώρες (</a:t>
            </a:r>
            <a:r>
              <a:rPr lang="el-GR" sz="2200" dirty="0" err="1"/>
              <a:t>κεφουροξίμη</a:t>
            </a:r>
            <a:r>
              <a:rPr lang="el-GR" sz="2200" dirty="0"/>
              <a:t>) και 3 ώρες (</a:t>
            </a:r>
            <a:r>
              <a:rPr lang="el-GR" sz="2200" dirty="0" err="1"/>
              <a:t>κεφορανίδη</a:t>
            </a:r>
            <a:r>
              <a:rPr lang="el-GR" sz="2200" dirty="0"/>
              <a:t>). H </a:t>
            </a:r>
            <a:r>
              <a:rPr lang="el-GR" sz="2200" dirty="0" err="1"/>
              <a:t>φαρμακοκινητική</a:t>
            </a:r>
            <a:r>
              <a:rPr lang="el-GR" sz="2200" dirty="0"/>
              <a:t> τους στα διάφορα διαμερίσματα του οργανισμού δεν πλεονεκτεί ιδιαίτερα έναντι της α' γενεάς.</a:t>
            </a:r>
          </a:p>
          <a:p>
            <a:pPr>
              <a:buFont typeface="Wingdings" panose="05000000000000000000" pitchFamily="2" charset="2"/>
              <a:buChar char="ü"/>
            </a:pPr>
            <a:r>
              <a:rPr lang="el-GR" sz="2200" dirty="0"/>
              <a:t> Όπως έγινε και με την α' γενεά, η αλόγιστη χρήση και της β' γενεάς είχε ως αποτέλεσμα την επικράτηση ανθεκτικών στελεχών. </a:t>
            </a:r>
          </a:p>
        </p:txBody>
      </p:sp>
    </p:spTree>
    <p:extLst>
      <p:ext uri="{BB962C8B-B14F-4D97-AF65-F5344CB8AC3E}">
        <p14:creationId xmlns:p14="http://schemas.microsoft.com/office/powerpoint/2010/main" val="8322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CD8216-5CC9-481E-9BEE-7D08B334E9BE}"/>
              </a:ext>
            </a:extLst>
          </p:cNvPr>
          <p:cNvSpPr>
            <a:spLocks noGrp="1"/>
          </p:cNvSpPr>
          <p:nvPr>
            <p:ph type="title"/>
          </p:nvPr>
        </p:nvSpPr>
        <p:spPr>
          <a:xfrm>
            <a:off x="391378" y="320675"/>
            <a:ext cx="11407487" cy="1325563"/>
          </a:xfrm>
        </p:spPr>
        <p:txBody>
          <a:bodyPr>
            <a:normAutofit/>
          </a:bodyPr>
          <a:lstStyle/>
          <a:p>
            <a:pPr algn="ctr"/>
            <a:r>
              <a:rPr lang="el-GR" sz="5400" dirty="0">
                <a:solidFill>
                  <a:schemeClr val="accent5"/>
                </a:solidFill>
              </a:rPr>
              <a:t>Η κατάσταση του ασθενούς</a:t>
            </a:r>
          </a:p>
        </p:txBody>
      </p:sp>
      <p:graphicFrame>
        <p:nvGraphicFramePr>
          <p:cNvPr id="5" name="Θέση περιεχομένου 2">
            <a:extLst>
              <a:ext uri="{FF2B5EF4-FFF2-40B4-BE49-F238E27FC236}">
                <a16:creationId xmlns:a16="http://schemas.microsoft.com/office/drawing/2014/main" id="{5B549B66-2A3F-40CC-B1D2-278EDE33EA7C}"/>
              </a:ext>
            </a:extLst>
          </p:cNvPr>
          <p:cNvGraphicFramePr>
            <a:graphicFrameLocks noGrp="1"/>
          </p:cNvGraphicFramePr>
          <p:nvPr>
            <p:ph idx="1"/>
            <p:extLst>
              <p:ext uri="{D42A27DB-BD31-4B8C-83A1-F6EECF244321}">
                <p14:modId xmlns:p14="http://schemas.microsoft.com/office/powerpoint/2010/main" val="1017380864"/>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848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3B06D94-F8D5-4A81-A198-E047C0E8C879}"/>
              </a:ext>
            </a:extLst>
          </p:cNvPr>
          <p:cNvSpPr>
            <a:spLocks noGrp="1"/>
          </p:cNvSpPr>
          <p:nvPr>
            <p:ph type="title"/>
          </p:nvPr>
        </p:nvSpPr>
        <p:spPr>
          <a:xfrm>
            <a:off x="838200" y="247127"/>
            <a:ext cx="10515600" cy="1325563"/>
          </a:xfrm>
        </p:spPr>
        <p:txBody>
          <a:bodyPr>
            <a:normAutofit/>
          </a:bodyPr>
          <a:lstStyle/>
          <a:p>
            <a:r>
              <a:rPr lang="el-GR" dirty="0" err="1"/>
              <a:t>Κεφαλοσπορίνες</a:t>
            </a:r>
            <a:r>
              <a:rPr lang="el-GR" dirty="0"/>
              <a:t> 3</a:t>
            </a:r>
            <a:r>
              <a:rPr lang="el-GR" baseline="30000" dirty="0"/>
              <a:t>ης</a:t>
            </a:r>
            <a:r>
              <a:rPr lang="el-GR" dirty="0"/>
              <a:t> γενιάς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4E770EA-FA20-409F-929C-BA7A9EFEC237}"/>
              </a:ext>
            </a:extLst>
          </p:cNvPr>
          <p:cNvSpPr>
            <a:spLocks noGrp="1"/>
          </p:cNvSpPr>
          <p:nvPr>
            <p:ph idx="1"/>
          </p:nvPr>
        </p:nvSpPr>
        <p:spPr>
          <a:xfrm>
            <a:off x="838200" y="1470990"/>
            <a:ext cx="10798090" cy="5261113"/>
          </a:xfrm>
        </p:spPr>
        <p:txBody>
          <a:bodyPr>
            <a:normAutofit/>
          </a:bodyPr>
          <a:lstStyle/>
          <a:p>
            <a:r>
              <a:rPr lang="el-GR" sz="2000" dirty="0" err="1"/>
              <a:t>Tα</a:t>
            </a:r>
            <a:r>
              <a:rPr lang="el-GR" sz="2000" dirty="0"/>
              <a:t> παρεντερικά παράγωγα της τρίτης γενεάς χαρακτηρίζονται από ευρύτατο </a:t>
            </a:r>
            <a:r>
              <a:rPr lang="el-GR" sz="2000" dirty="0" err="1"/>
              <a:t>αντιμικροβιακό</a:t>
            </a:r>
            <a:r>
              <a:rPr lang="el-GR" sz="2000" dirty="0"/>
              <a:t> φάσμα στο οποίο περιλαμβάνονται κατ' εξοχήν νοσοκομειακά </a:t>
            </a:r>
            <a:r>
              <a:rPr lang="el-GR" sz="2000" dirty="0" err="1"/>
              <a:t>Gram</a:t>
            </a:r>
            <a:r>
              <a:rPr lang="el-GR" sz="2000" dirty="0"/>
              <a:t>(-) αρνητικά μικρόβια ανθεκτικά στις προηγούμενες γενεές π.χ. </a:t>
            </a:r>
            <a:r>
              <a:rPr lang="el-GR" sz="2000" dirty="0" err="1"/>
              <a:t>Klebsiella</a:t>
            </a:r>
            <a:r>
              <a:rPr lang="el-GR" sz="2000" dirty="0"/>
              <a:t> </a:t>
            </a:r>
            <a:r>
              <a:rPr lang="el-GR" sz="2000" dirty="0" err="1"/>
              <a:t>sp</a:t>
            </a:r>
            <a:r>
              <a:rPr lang="el-GR" sz="2000" dirty="0"/>
              <a:t>, </a:t>
            </a:r>
            <a:r>
              <a:rPr lang="el-GR" sz="2000" dirty="0" err="1"/>
              <a:t>Enterobacter</a:t>
            </a:r>
            <a:r>
              <a:rPr lang="el-GR" sz="2000" dirty="0"/>
              <a:t> </a:t>
            </a:r>
            <a:r>
              <a:rPr lang="el-GR" sz="2000" dirty="0" err="1"/>
              <a:t>sp</a:t>
            </a:r>
            <a:r>
              <a:rPr lang="el-GR" sz="2000" dirty="0"/>
              <a:t>, </a:t>
            </a:r>
            <a:r>
              <a:rPr lang="el-GR" sz="2000" dirty="0" err="1"/>
              <a:t>Proteus</a:t>
            </a:r>
            <a:r>
              <a:rPr lang="el-GR" sz="2000" dirty="0"/>
              <a:t> </a:t>
            </a:r>
            <a:r>
              <a:rPr lang="el-GR" sz="2000" dirty="0" err="1"/>
              <a:t>sp</a:t>
            </a:r>
            <a:r>
              <a:rPr lang="el-GR" sz="2000" dirty="0"/>
              <a:t>, </a:t>
            </a:r>
            <a:r>
              <a:rPr lang="el-GR" sz="2000" dirty="0" err="1"/>
              <a:t>Serratia</a:t>
            </a:r>
            <a:r>
              <a:rPr lang="el-GR" sz="2000" dirty="0"/>
              <a:t> </a:t>
            </a:r>
            <a:r>
              <a:rPr lang="el-GR" sz="2000" dirty="0" err="1"/>
              <a:t>sp</a:t>
            </a:r>
            <a:r>
              <a:rPr lang="el-GR" sz="2000" dirty="0"/>
              <a:t>, </a:t>
            </a:r>
            <a:r>
              <a:rPr lang="el-GR" sz="2000" dirty="0" err="1"/>
              <a:t>Providencia</a:t>
            </a:r>
            <a:r>
              <a:rPr lang="el-GR" sz="2000" dirty="0"/>
              <a:t> </a:t>
            </a:r>
            <a:r>
              <a:rPr lang="el-GR" sz="2000" dirty="0" err="1"/>
              <a:t>sp</a:t>
            </a:r>
            <a:r>
              <a:rPr lang="el-GR" sz="2000" dirty="0"/>
              <a:t>, αλλά και στελέχη </a:t>
            </a:r>
            <a:r>
              <a:rPr lang="el-GR" sz="2000" dirty="0" err="1"/>
              <a:t>Pseudomonas</a:t>
            </a:r>
            <a:r>
              <a:rPr lang="el-GR" sz="2000" dirty="0"/>
              <a:t> </a:t>
            </a:r>
            <a:r>
              <a:rPr lang="el-GR" sz="2000" dirty="0" err="1"/>
              <a:t>aeruginosa</a:t>
            </a:r>
            <a:r>
              <a:rPr lang="el-GR" sz="2000" dirty="0"/>
              <a:t>, ενώ </a:t>
            </a:r>
          </a:p>
          <a:p>
            <a:r>
              <a:rPr lang="el-GR" sz="2000" dirty="0"/>
              <a:t>Δεν είναι δραστικές στα αναερόβια και εμφανίζουν μικρή δραστικότητα έναντι των ευαίσθητων στη </a:t>
            </a:r>
            <a:r>
              <a:rPr lang="el-GR" sz="2000" dirty="0" err="1"/>
              <a:t>μεθικιλλίνη</a:t>
            </a:r>
            <a:r>
              <a:rPr lang="el-GR" sz="2000" dirty="0"/>
              <a:t> </a:t>
            </a:r>
            <a:r>
              <a:rPr lang="el-GR" sz="2000" dirty="0" err="1"/>
              <a:t>σταφυλοκόκκων</a:t>
            </a:r>
            <a:r>
              <a:rPr lang="el-GR" sz="2000" dirty="0"/>
              <a:t>.</a:t>
            </a:r>
          </a:p>
          <a:p>
            <a:pPr>
              <a:buFont typeface="Wingdings" panose="05000000000000000000" pitchFamily="2" charset="2"/>
              <a:buChar char="ü"/>
            </a:pPr>
            <a:r>
              <a:rPr lang="el-GR" sz="2000" dirty="0"/>
              <a:t>Μόνο η </a:t>
            </a:r>
            <a:r>
              <a:rPr lang="el-GR" sz="2000" b="1" dirty="0" err="1"/>
              <a:t>κεφταζιντίμη</a:t>
            </a:r>
            <a:r>
              <a:rPr lang="el-GR" sz="2000" dirty="0"/>
              <a:t> είναι </a:t>
            </a:r>
            <a:r>
              <a:rPr lang="el-GR" sz="2000" dirty="0" smtClean="0"/>
              <a:t>μερικώς </a:t>
            </a:r>
            <a:r>
              <a:rPr lang="el-GR" sz="2000" dirty="0" err="1" smtClean="0"/>
              <a:t>αντιψευδομοναδική</a:t>
            </a:r>
            <a:r>
              <a:rPr lang="el-GR" sz="2000" dirty="0" smtClean="0"/>
              <a:t> </a:t>
            </a:r>
            <a:r>
              <a:rPr lang="el-GR" sz="2000" dirty="0" err="1"/>
              <a:t>κεφαλοσπορίνη</a:t>
            </a:r>
            <a:r>
              <a:rPr lang="el-GR" sz="2000" dirty="0"/>
              <a:t> </a:t>
            </a:r>
          </a:p>
          <a:p>
            <a:pPr>
              <a:buFont typeface="Wingdings" panose="05000000000000000000" pitchFamily="2" charset="2"/>
              <a:buChar char="ü"/>
            </a:pPr>
            <a:r>
              <a:rPr lang="el-GR" sz="2000" dirty="0"/>
              <a:t>Η </a:t>
            </a:r>
            <a:r>
              <a:rPr lang="el-GR" sz="2000" b="1" dirty="0" err="1"/>
              <a:t>κεφοταξίμη</a:t>
            </a:r>
            <a:r>
              <a:rPr lang="el-GR" sz="2000" dirty="0"/>
              <a:t>, η </a:t>
            </a:r>
            <a:r>
              <a:rPr lang="el-GR" sz="2000" b="1" dirty="0" err="1"/>
              <a:t>κεφτριαξόνη</a:t>
            </a:r>
            <a:r>
              <a:rPr lang="el-GR" sz="2000" dirty="0"/>
              <a:t> όπως και οι από του στόματος </a:t>
            </a:r>
            <a:r>
              <a:rPr lang="el-GR" sz="2000" dirty="0" err="1"/>
              <a:t>κεφαλοσπορίνες</a:t>
            </a:r>
            <a:r>
              <a:rPr lang="el-GR" sz="2000" dirty="0"/>
              <a:t> της γ' γενεάς στερούνται ιδιαίτερης </a:t>
            </a:r>
            <a:r>
              <a:rPr lang="el-GR" sz="2000" dirty="0" err="1"/>
              <a:t>αντιψευδομοναδικής</a:t>
            </a:r>
            <a:r>
              <a:rPr lang="el-GR" sz="2000" dirty="0"/>
              <a:t> δραστικότητας. H </a:t>
            </a:r>
            <a:r>
              <a:rPr lang="el-GR" sz="2000" dirty="0" err="1"/>
              <a:t>κεφοταξίμη</a:t>
            </a:r>
            <a:r>
              <a:rPr lang="el-GR" sz="2000" dirty="0"/>
              <a:t> και η </a:t>
            </a:r>
            <a:r>
              <a:rPr lang="el-GR" sz="2000" dirty="0" err="1"/>
              <a:t>κεφτριαξόνη</a:t>
            </a:r>
            <a:r>
              <a:rPr lang="el-GR" sz="2000" dirty="0"/>
              <a:t> είναι οι δραστικότερες έναντι των </a:t>
            </a:r>
            <a:r>
              <a:rPr lang="el-GR" sz="2000" dirty="0" err="1"/>
              <a:t>στρεπτοκόκκων</a:t>
            </a:r>
            <a:r>
              <a:rPr lang="el-GR" sz="2000" dirty="0"/>
              <a:t> (δεν περιλαμβάνονται οι εντερόκοκκοι), των </a:t>
            </a:r>
            <a:r>
              <a:rPr lang="el-GR" sz="2000" dirty="0" err="1"/>
              <a:t>αιμοφίλων</a:t>
            </a:r>
            <a:r>
              <a:rPr lang="el-GR" sz="2000" dirty="0"/>
              <a:t> και των </a:t>
            </a:r>
            <a:r>
              <a:rPr lang="el-GR" sz="2000" dirty="0" err="1"/>
              <a:t>ναϊσσεριών</a:t>
            </a:r>
            <a:r>
              <a:rPr lang="el-GR" sz="2000" dirty="0"/>
              <a:t>. </a:t>
            </a:r>
          </a:p>
          <a:p>
            <a:pPr marL="0" indent="0">
              <a:buNone/>
            </a:pPr>
            <a:r>
              <a:rPr lang="el-GR" sz="2000" dirty="0"/>
              <a:t>     O χρόνος ημίσειας ζωής τους κυμαίνεται από 1 ώρα (</a:t>
            </a:r>
            <a:r>
              <a:rPr lang="el-GR" sz="2000" dirty="0" err="1"/>
              <a:t>κεφοταξίμη</a:t>
            </a:r>
            <a:r>
              <a:rPr lang="el-GR" sz="2000" dirty="0"/>
              <a:t>), 1.8 ώρες (</a:t>
            </a:r>
            <a:r>
              <a:rPr lang="el-GR" sz="2000" dirty="0" err="1"/>
              <a:t>κεφταζιντίμη</a:t>
            </a:r>
            <a:r>
              <a:rPr lang="el-GR" sz="2000" dirty="0"/>
              <a:t>) έως 9 ώρες (</a:t>
            </a:r>
            <a:r>
              <a:rPr lang="el-GR" sz="2000" dirty="0" err="1"/>
              <a:t>κεφτριαξόνη</a:t>
            </a:r>
            <a:r>
              <a:rPr lang="el-GR" sz="2000" dirty="0"/>
              <a:t>). Σε αντίθεση με τα παράγωγα των άλλων δύο γενεών πλεονεκτούν στη </a:t>
            </a:r>
            <a:r>
              <a:rPr lang="el-GR" sz="2000" dirty="0" err="1"/>
              <a:t>φαρμακοκινητική</a:t>
            </a:r>
            <a:r>
              <a:rPr lang="el-GR" sz="2000" dirty="0"/>
              <a:t> στους ιστούς (προστάτης, οστά, χολή, βρογχικές εκκρίσεις, πύον) και διέρχονται επαρκώς τον εγκεφαλονωτιαίο φραγμό. </a:t>
            </a:r>
          </a:p>
        </p:txBody>
      </p:sp>
    </p:spTree>
    <p:extLst>
      <p:ext uri="{BB962C8B-B14F-4D97-AF65-F5344CB8AC3E}">
        <p14:creationId xmlns:p14="http://schemas.microsoft.com/office/powerpoint/2010/main" val="3057711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3FAF0A-D3B6-443E-B639-5DABCBCCE460}"/>
              </a:ext>
            </a:extLst>
          </p:cNvPr>
          <p:cNvSpPr>
            <a:spLocks noGrp="1"/>
          </p:cNvSpPr>
          <p:nvPr>
            <p:ph type="title"/>
          </p:nvPr>
        </p:nvSpPr>
        <p:spPr>
          <a:xfrm>
            <a:off x="686834" y="1153572"/>
            <a:ext cx="3200400" cy="4461163"/>
          </a:xfrm>
        </p:spPr>
        <p:txBody>
          <a:bodyPr>
            <a:normAutofit/>
          </a:bodyPr>
          <a:lstStyle/>
          <a:p>
            <a:r>
              <a:rPr lang="el-GR" sz="3400">
                <a:solidFill>
                  <a:srgbClr val="FFFFFF"/>
                </a:solidFill>
              </a:rPr>
              <a:t>κεφαλοσπορίνες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D94A8E3-029A-47AE-869D-4AAC40DAD498}"/>
              </a:ext>
            </a:extLst>
          </p:cNvPr>
          <p:cNvSpPr>
            <a:spLocks noGrp="1"/>
          </p:cNvSpPr>
          <p:nvPr>
            <p:ph idx="1"/>
          </p:nvPr>
        </p:nvSpPr>
        <p:spPr>
          <a:xfrm>
            <a:off x="4447308" y="313510"/>
            <a:ext cx="7186527" cy="5863454"/>
          </a:xfrm>
        </p:spPr>
        <p:txBody>
          <a:bodyPr anchor="ctr">
            <a:normAutofit lnSpcReduction="10000"/>
          </a:bodyPr>
          <a:lstStyle/>
          <a:p>
            <a:r>
              <a:rPr lang="el-GR" sz="2000" b="1" dirty="0"/>
              <a:t>Αντενδείξεις:</a:t>
            </a:r>
            <a:r>
              <a:rPr lang="el-GR" sz="2000" dirty="0"/>
              <a:t> Γνωστή υπερευαισθησία στις </a:t>
            </a:r>
            <a:r>
              <a:rPr lang="el-GR" sz="2000" dirty="0" err="1"/>
              <a:t>κεφαλοσπορίνες</a:t>
            </a:r>
            <a:r>
              <a:rPr lang="el-GR" sz="2000" dirty="0"/>
              <a:t>, ιστορικό αφυλαξίας και αλλεργικού </a:t>
            </a:r>
            <a:r>
              <a:rPr lang="el-GR" sz="2000" dirty="0" err="1"/>
              <a:t>shock</a:t>
            </a:r>
            <a:r>
              <a:rPr lang="el-GR" sz="2000" dirty="0"/>
              <a:t> στην </a:t>
            </a:r>
            <a:r>
              <a:rPr lang="el-GR" sz="2000" dirty="0" err="1"/>
              <a:t>πενικιλλίνη</a:t>
            </a:r>
            <a:endParaRPr lang="el-GR" sz="2000" dirty="0"/>
          </a:p>
          <a:p>
            <a:r>
              <a:rPr lang="el-GR" sz="2000" b="1" dirty="0"/>
              <a:t>Ανεπιθύμητες ενέργειες: </a:t>
            </a:r>
            <a:r>
              <a:rPr lang="el-GR" sz="2000" dirty="0" err="1"/>
              <a:t>Aντιδράσεις</a:t>
            </a:r>
            <a:r>
              <a:rPr lang="el-GR" sz="2000" dirty="0"/>
              <a:t> υπερευαισθησίας και γαστρεντερικές διαταραχές (ναυτία, έμετοι, διάρροια, </a:t>
            </a:r>
            <a:r>
              <a:rPr lang="el-GR" sz="2000" dirty="0" err="1"/>
              <a:t>ψευδομεμβρανώδης</a:t>
            </a:r>
            <a:r>
              <a:rPr lang="el-GR" sz="2000" dirty="0"/>
              <a:t> κολίτιδα, ανορεξία, γλωσσίτιδα) είναι οι συχνότερες. </a:t>
            </a:r>
            <a:r>
              <a:rPr lang="el-GR" sz="2000" dirty="0" err="1"/>
              <a:t>Oι</a:t>
            </a:r>
            <a:r>
              <a:rPr lang="el-GR" sz="2000" dirty="0"/>
              <a:t> γαστρεντερικές διαταραχές παρατηρούνται συχνότερα όταν οι </a:t>
            </a:r>
            <a:r>
              <a:rPr lang="el-GR" sz="2000" dirty="0" err="1"/>
              <a:t>κεφαλοσπορίνες</a:t>
            </a:r>
            <a:r>
              <a:rPr lang="el-GR" sz="2000" dirty="0"/>
              <a:t> χορηγούνται από το στόμα. </a:t>
            </a:r>
          </a:p>
          <a:p>
            <a:pPr>
              <a:buFont typeface="Courier New" panose="02070309020205020404" pitchFamily="49" charset="0"/>
              <a:buChar char="o"/>
            </a:pPr>
            <a:r>
              <a:rPr lang="el-GR" sz="2000" dirty="0"/>
              <a:t>     </a:t>
            </a:r>
            <a:r>
              <a:rPr lang="el-GR" sz="2000" dirty="0" err="1"/>
              <a:t>Aναφέρονται</a:t>
            </a:r>
            <a:r>
              <a:rPr lang="el-GR" sz="2000" dirty="0"/>
              <a:t> επίσης διαταραχές της πηκτικότητας κυρίως με την </a:t>
            </a:r>
            <a:r>
              <a:rPr lang="el-GR" sz="2000" dirty="0" err="1"/>
              <a:t>κεφαμανδόλη</a:t>
            </a:r>
            <a:r>
              <a:rPr lang="el-GR" sz="2000" dirty="0"/>
              <a:t>. </a:t>
            </a:r>
            <a:endParaRPr lang="el-GR" sz="2000" dirty="0" smtClean="0"/>
          </a:p>
          <a:p>
            <a:pPr>
              <a:buFont typeface="Courier New" panose="02070309020205020404" pitchFamily="49" charset="0"/>
              <a:buChar char="o"/>
            </a:pPr>
            <a:r>
              <a:rPr lang="el-GR" sz="2000" dirty="0" smtClean="0"/>
              <a:t>     </a:t>
            </a:r>
            <a:r>
              <a:rPr lang="el-GR" sz="2000" dirty="0" err="1" smtClean="0"/>
              <a:t>Hωσινοφιλία</a:t>
            </a:r>
            <a:r>
              <a:rPr lang="el-GR" sz="2000" dirty="0"/>
              <a:t>, </a:t>
            </a:r>
            <a:r>
              <a:rPr lang="el-GR" sz="2000" dirty="0" err="1"/>
              <a:t>λευκοπενία</a:t>
            </a:r>
            <a:r>
              <a:rPr lang="el-GR" sz="2000" dirty="0"/>
              <a:t>, </a:t>
            </a:r>
            <a:r>
              <a:rPr lang="el-GR" sz="2000" dirty="0" err="1"/>
              <a:t>ουδετεροπενία</a:t>
            </a:r>
            <a:r>
              <a:rPr lang="el-GR" sz="2000" dirty="0"/>
              <a:t>, </a:t>
            </a:r>
            <a:r>
              <a:rPr lang="el-GR" sz="2000" dirty="0" err="1"/>
              <a:t>θρομβοπενία</a:t>
            </a:r>
            <a:r>
              <a:rPr lang="el-GR" sz="2000" dirty="0"/>
              <a:t>, θετική άμεσος </a:t>
            </a:r>
            <a:r>
              <a:rPr lang="el-GR" sz="2000" dirty="0" err="1"/>
              <a:t>Coombs</a:t>
            </a:r>
            <a:r>
              <a:rPr lang="el-GR" sz="2000" dirty="0"/>
              <a:t> που σπανίως συνοδεύεται από αιμολυτική </a:t>
            </a:r>
            <a:r>
              <a:rPr lang="el-GR" sz="2000" dirty="0" smtClean="0"/>
              <a:t>αναιμία</a:t>
            </a:r>
            <a:r>
              <a:rPr lang="el-GR" sz="2000" dirty="0"/>
              <a:t>.</a:t>
            </a:r>
            <a:endParaRPr lang="el-GR" sz="2000" dirty="0" smtClean="0"/>
          </a:p>
          <a:p>
            <a:pPr>
              <a:buFont typeface="Courier New" panose="02070309020205020404" pitchFamily="49" charset="0"/>
              <a:buChar char="o"/>
            </a:pPr>
            <a:r>
              <a:rPr lang="el-GR" sz="2000" dirty="0" smtClean="0"/>
              <a:t>     Αύξηση </a:t>
            </a:r>
            <a:r>
              <a:rPr lang="el-GR" sz="2000" dirty="0"/>
              <a:t>των </a:t>
            </a:r>
            <a:r>
              <a:rPr lang="el-GR" sz="2000" dirty="0" err="1"/>
              <a:t>τρανσαμινασών</a:t>
            </a:r>
            <a:r>
              <a:rPr lang="el-GR" sz="2000" dirty="0"/>
              <a:t>, αλκαλικής </a:t>
            </a:r>
            <a:r>
              <a:rPr lang="el-GR" sz="2000" dirty="0" err="1"/>
              <a:t>φωσφατάσης</a:t>
            </a:r>
            <a:r>
              <a:rPr lang="el-GR" sz="2000" dirty="0"/>
              <a:t>, </a:t>
            </a:r>
            <a:r>
              <a:rPr lang="el-GR" sz="2000" dirty="0" err="1"/>
              <a:t>χολερυθρίνης</a:t>
            </a:r>
            <a:r>
              <a:rPr lang="el-GR" sz="2000" dirty="0"/>
              <a:t>, ουρίας. </a:t>
            </a:r>
            <a:endParaRPr lang="el-GR" sz="2000" dirty="0" smtClean="0"/>
          </a:p>
          <a:p>
            <a:pPr>
              <a:buFont typeface="Courier New" panose="02070309020205020404" pitchFamily="49" charset="0"/>
              <a:buChar char="o"/>
            </a:pPr>
            <a:r>
              <a:rPr lang="el-GR" sz="2000" dirty="0" smtClean="0"/>
              <a:t>     </a:t>
            </a:r>
            <a:r>
              <a:rPr lang="el-GR" sz="2000" dirty="0" err="1" smtClean="0"/>
              <a:t>Eπίσης</a:t>
            </a:r>
            <a:r>
              <a:rPr lang="el-GR" sz="2000" dirty="0" smtClean="0"/>
              <a:t> </a:t>
            </a:r>
            <a:r>
              <a:rPr lang="el-GR" sz="2000" dirty="0"/>
              <a:t>έχουν αναφερθεί κεφαλαλγία, ζάλη, παραισθήσεις, υπνηλία, σύγχυση, </a:t>
            </a:r>
            <a:r>
              <a:rPr lang="el-GR" sz="2000" dirty="0" smtClean="0"/>
              <a:t>σπασμοί. </a:t>
            </a:r>
          </a:p>
          <a:p>
            <a:pPr>
              <a:buFont typeface="Courier New" panose="02070309020205020404" pitchFamily="49" charset="0"/>
              <a:buChar char="o"/>
            </a:pPr>
            <a:r>
              <a:rPr lang="el-GR" sz="2000" dirty="0" smtClean="0"/>
              <a:t>     Πόνος </a:t>
            </a:r>
            <a:r>
              <a:rPr lang="el-GR" sz="2000" dirty="0"/>
              <a:t>από τοπική αντίδραση στην περιοχή της ένεσης ή θρομβοφλεβίτιδα από ενδοφλέβια χορήγηση, πυρετός και </a:t>
            </a:r>
            <a:r>
              <a:rPr lang="el-GR" sz="2000" dirty="0" err="1"/>
              <a:t>επιλοιμώξεις</a:t>
            </a:r>
            <a:r>
              <a:rPr lang="el-GR" sz="2000" dirty="0"/>
              <a:t> από ανάπτυξη ανθεκτικών στελεχών. </a:t>
            </a:r>
          </a:p>
        </p:txBody>
      </p:sp>
    </p:spTree>
    <p:extLst>
      <p:ext uri="{BB962C8B-B14F-4D97-AF65-F5344CB8AC3E}">
        <p14:creationId xmlns:p14="http://schemas.microsoft.com/office/powerpoint/2010/main" val="72291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1A8BFF-4241-4F3B-A209-6FE03BBD61AF}"/>
              </a:ext>
            </a:extLst>
          </p:cNvPr>
          <p:cNvSpPr>
            <a:spLocks noGrp="1"/>
          </p:cNvSpPr>
          <p:nvPr>
            <p:ph type="title"/>
          </p:nvPr>
        </p:nvSpPr>
        <p:spPr>
          <a:xfrm>
            <a:off x="686834" y="1153572"/>
            <a:ext cx="3480438" cy="4461163"/>
          </a:xfrm>
        </p:spPr>
        <p:txBody>
          <a:bodyPr>
            <a:normAutofit/>
          </a:bodyPr>
          <a:lstStyle/>
          <a:p>
            <a:r>
              <a:rPr lang="el-GR" sz="3600" dirty="0" err="1">
                <a:solidFill>
                  <a:srgbClr val="FFFFFF"/>
                </a:solidFill>
              </a:rPr>
              <a:t>Κεφαλοσπορίνες</a:t>
            </a:r>
            <a:endParaRPr lang="el-GR" sz="36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146171D-28A9-4E83-B01A-8FDF58F1781B}"/>
              </a:ext>
            </a:extLst>
          </p:cNvPr>
          <p:cNvSpPr>
            <a:spLocks noGrp="1"/>
          </p:cNvSpPr>
          <p:nvPr>
            <p:ph idx="1"/>
          </p:nvPr>
        </p:nvSpPr>
        <p:spPr>
          <a:xfrm>
            <a:off x="4447308" y="591344"/>
            <a:ext cx="7186527" cy="5585619"/>
          </a:xfrm>
        </p:spPr>
        <p:txBody>
          <a:bodyPr anchor="ctr">
            <a:normAutofit/>
          </a:bodyPr>
          <a:lstStyle/>
          <a:p>
            <a:r>
              <a:rPr lang="el-GR" sz="2400" dirty="0"/>
              <a:t>Γενικό χαρακτηριστικό όλων των </a:t>
            </a:r>
            <a:r>
              <a:rPr lang="el-GR" sz="2400" dirty="0" err="1"/>
              <a:t>κεφαλοσπορινών</a:t>
            </a:r>
            <a:r>
              <a:rPr lang="el-GR" sz="2400" dirty="0"/>
              <a:t> είναι η </a:t>
            </a:r>
            <a:r>
              <a:rPr lang="el-GR" sz="2400" b="1" dirty="0"/>
              <a:t>χαμηλή τοξικότητα</a:t>
            </a:r>
            <a:r>
              <a:rPr lang="el-GR" sz="2400" dirty="0"/>
              <a:t>. </a:t>
            </a:r>
          </a:p>
          <a:p>
            <a:pPr marL="0" indent="0">
              <a:buNone/>
            </a:pPr>
            <a:r>
              <a:rPr lang="el-GR" sz="2400" dirty="0"/>
              <a:t>   </a:t>
            </a:r>
            <a:r>
              <a:rPr lang="el-GR" sz="2400" dirty="0" err="1"/>
              <a:t>Kοινά</a:t>
            </a:r>
            <a:r>
              <a:rPr lang="el-GR" sz="2400" dirty="0"/>
              <a:t> τους μειονεκτήματα είναι η επώδυνη </a:t>
            </a:r>
            <a:r>
              <a:rPr lang="el-GR" sz="2400" dirty="0" err="1"/>
              <a:t>ενδομυική</a:t>
            </a:r>
            <a:r>
              <a:rPr lang="el-GR" sz="2400" dirty="0"/>
              <a:t> χορήγηση, οι αλλεργικές αντιδράσεις, η πιθανότητα εμφάνισης διασταυρούμενης υπερευαισθησίας με τις </a:t>
            </a:r>
            <a:r>
              <a:rPr lang="el-GR" sz="2400" dirty="0" err="1"/>
              <a:t>πενικιλλίνες</a:t>
            </a:r>
            <a:r>
              <a:rPr lang="el-GR" sz="2400" dirty="0"/>
              <a:t> και οι γαστρεντερικές διαταραχές.</a:t>
            </a:r>
          </a:p>
          <a:p>
            <a:pPr>
              <a:buFont typeface="Wingdings" panose="05000000000000000000" pitchFamily="2" charset="2"/>
              <a:buChar char="ü"/>
            </a:pPr>
            <a:r>
              <a:rPr lang="el-GR" sz="2400" dirty="0"/>
              <a:t> Σε αντίθεση με τις </a:t>
            </a:r>
            <a:r>
              <a:rPr lang="el-GR" sz="2400" dirty="0" err="1"/>
              <a:t>κεφαλοσπορίνες</a:t>
            </a:r>
            <a:r>
              <a:rPr lang="el-GR" sz="2400" dirty="0"/>
              <a:t> και τις άλλες β-</a:t>
            </a:r>
            <a:r>
              <a:rPr lang="el-GR" sz="2400" dirty="0" err="1"/>
              <a:t>λακτάμες</a:t>
            </a:r>
            <a:r>
              <a:rPr lang="el-GR" sz="2400" dirty="0"/>
              <a:t> γενικότερα, πλεονέκτημα της </a:t>
            </a:r>
            <a:r>
              <a:rPr lang="el-GR" sz="2400" dirty="0" err="1"/>
              <a:t>αζτρεονάμης</a:t>
            </a:r>
            <a:r>
              <a:rPr lang="el-GR" sz="2400" dirty="0"/>
              <a:t> αποτελεί ή μη διασταυρούμενη υπερευαισθησία, έτσι ώστε εάν υπάρχει απόλυτη ένδειξη να μπορεί να χορηγηθεί η </a:t>
            </a:r>
            <a:r>
              <a:rPr lang="el-GR" sz="2400" dirty="0" err="1"/>
              <a:t>αζτρεονάμη</a:t>
            </a:r>
            <a:r>
              <a:rPr lang="el-GR" sz="2400" dirty="0"/>
              <a:t> με ασφάλεια που υπερβαίνει το 95%. </a:t>
            </a:r>
          </a:p>
        </p:txBody>
      </p:sp>
    </p:spTree>
    <p:extLst>
      <p:ext uri="{BB962C8B-B14F-4D97-AF65-F5344CB8AC3E}">
        <p14:creationId xmlns:p14="http://schemas.microsoft.com/office/powerpoint/2010/main" val="354628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47DA213-7C10-4FCC-B085-20C530AF07E7}"/>
              </a:ext>
            </a:extLst>
          </p:cNvPr>
          <p:cNvSpPr>
            <a:spLocks noGrp="1"/>
          </p:cNvSpPr>
          <p:nvPr>
            <p:ph type="title"/>
          </p:nvPr>
        </p:nvSpPr>
        <p:spPr>
          <a:xfrm>
            <a:off x="686834" y="1153572"/>
            <a:ext cx="3200400" cy="4461163"/>
          </a:xfrm>
        </p:spPr>
        <p:txBody>
          <a:bodyPr>
            <a:normAutofit/>
          </a:bodyPr>
          <a:lstStyle/>
          <a:p>
            <a:r>
              <a:rPr lang="el-GR" sz="3400">
                <a:solidFill>
                  <a:srgbClr val="FFFFFF"/>
                </a:solidFill>
              </a:rPr>
              <a:t>κεφαλοσπορίνες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AEDBBC0A-0233-440F-82FE-26573214911E}"/>
              </a:ext>
            </a:extLst>
          </p:cNvPr>
          <p:cNvSpPr>
            <a:spLocks noGrp="1"/>
          </p:cNvSpPr>
          <p:nvPr>
            <p:ph idx="1"/>
          </p:nvPr>
        </p:nvSpPr>
        <p:spPr>
          <a:xfrm>
            <a:off x="4447308" y="591344"/>
            <a:ext cx="6906491" cy="5585619"/>
          </a:xfrm>
        </p:spPr>
        <p:txBody>
          <a:bodyPr anchor="ctr">
            <a:normAutofit/>
          </a:bodyPr>
          <a:lstStyle/>
          <a:p>
            <a:r>
              <a:rPr lang="el-GR" sz="2000" b="1" dirty="0"/>
              <a:t>Αλληλεπιδράσεις:</a:t>
            </a:r>
            <a:r>
              <a:rPr lang="el-GR" sz="2000" dirty="0"/>
              <a:t> </a:t>
            </a:r>
          </a:p>
          <a:p>
            <a:pPr>
              <a:buFont typeface="Wingdings" panose="05000000000000000000" pitchFamily="2" charset="2"/>
              <a:buChar char="ü"/>
            </a:pPr>
            <a:r>
              <a:rPr lang="el-GR" sz="2000" dirty="0" err="1"/>
              <a:t>Mε</a:t>
            </a:r>
            <a:r>
              <a:rPr lang="el-GR" sz="2000" dirty="0"/>
              <a:t> </a:t>
            </a:r>
            <a:r>
              <a:rPr lang="el-GR" sz="2000" dirty="0" err="1"/>
              <a:t>μικροβιοστατικά</a:t>
            </a:r>
            <a:r>
              <a:rPr lang="el-GR" sz="2000" dirty="0"/>
              <a:t> φάρμακα (</a:t>
            </a:r>
            <a:r>
              <a:rPr lang="el-GR" sz="2000" dirty="0" err="1"/>
              <a:t>χλωραμφενικόλη</a:t>
            </a:r>
            <a:r>
              <a:rPr lang="el-GR" sz="2000" dirty="0"/>
              <a:t>, </a:t>
            </a:r>
            <a:r>
              <a:rPr lang="el-GR" sz="2000" dirty="0" err="1"/>
              <a:t>τετρακυκλίνες</a:t>
            </a:r>
            <a:r>
              <a:rPr lang="el-GR" sz="2000" dirty="0"/>
              <a:t>) μειώνεται ή εξουδετερώνεται η μικροβιοκτόνος δράση των </a:t>
            </a:r>
            <a:r>
              <a:rPr lang="el-GR" sz="2000" dirty="0" err="1"/>
              <a:t>κεφαλοσπορινών</a:t>
            </a:r>
            <a:r>
              <a:rPr lang="el-GR" sz="2000" dirty="0"/>
              <a:t>. Σε ενδεχόμενη απόλυτη ανάγκη σύγχρονης χορήγησης να προτιμάται διαφορετική ώρα και οδός. </a:t>
            </a:r>
          </a:p>
          <a:p>
            <a:pPr>
              <a:buFont typeface="Wingdings" panose="05000000000000000000" pitchFamily="2" charset="2"/>
              <a:buChar char="ü"/>
            </a:pPr>
            <a:r>
              <a:rPr lang="el-GR" sz="2000" dirty="0" err="1"/>
              <a:t>Mε</a:t>
            </a:r>
            <a:r>
              <a:rPr lang="el-GR" sz="2000" dirty="0"/>
              <a:t> </a:t>
            </a:r>
            <a:r>
              <a:rPr lang="el-GR" sz="2000" dirty="0" err="1"/>
              <a:t>προβενεσίδη</a:t>
            </a:r>
            <a:r>
              <a:rPr lang="el-GR" sz="2000" dirty="0"/>
              <a:t> αυξάνονται τα επίπεδά τους στο αίμα και υπάρχει κίνδυνος τοξικών επιδράσεων. </a:t>
            </a:r>
          </a:p>
          <a:p>
            <a:pPr>
              <a:buFont typeface="Wingdings" panose="05000000000000000000" pitchFamily="2" charset="2"/>
              <a:buChar char="ü"/>
            </a:pPr>
            <a:r>
              <a:rPr lang="el-GR" sz="2000" dirty="0" err="1"/>
              <a:t>Mε</a:t>
            </a:r>
            <a:r>
              <a:rPr lang="el-GR" sz="2000" dirty="0"/>
              <a:t> </a:t>
            </a:r>
            <a:r>
              <a:rPr lang="el-GR" sz="2000" dirty="0" err="1"/>
              <a:t>αμινογλυκοσίδες</a:t>
            </a:r>
            <a:r>
              <a:rPr lang="el-GR" sz="2000" dirty="0"/>
              <a:t>, διουρητικά της αγκύλης, σκιαγραφικές ουσίες και </a:t>
            </a:r>
            <a:r>
              <a:rPr lang="el-GR" sz="2000" dirty="0" err="1"/>
              <a:t>βανκομυκίνη</a:t>
            </a:r>
            <a:r>
              <a:rPr lang="el-GR" sz="2000" dirty="0"/>
              <a:t> αυξάνεται σημαντικά ο κίνδυνος </a:t>
            </a:r>
            <a:r>
              <a:rPr lang="el-GR" sz="2000" dirty="0" err="1"/>
              <a:t>νεφροτοξικότητας</a:t>
            </a:r>
            <a:r>
              <a:rPr lang="el-GR" sz="2000" dirty="0"/>
              <a:t>. Σε ανάγκη σύγχρονης χορήγησης </a:t>
            </a:r>
            <a:r>
              <a:rPr lang="el-GR" sz="2000" dirty="0" err="1"/>
              <a:t>αμινογλυκοσιδών</a:t>
            </a:r>
            <a:r>
              <a:rPr lang="el-GR" sz="2000" dirty="0"/>
              <a:t> ή </a:t>
            </a:r>
            <a:r>
              <a:rPr lang="el-GR" sz="2000" dirty="0" err="1"/>
              <a:t>βανκομυκίνης</a:t>
            </a:r>
            <a:r>
              <a:rPr lang="el-GR" sz="2000" dirty="0"/>
              <a:t> να χορηγούνται σε διαφορετική ώρα, από διαφορετική οδό και ποτέ στην ίδια φιάλη ενδοφλεβίου χορηγήσεως διότι υπάρχει πιθανότητα χημικής εξουδετερώσεως της </a:t>
            </a:r>
            <a:r>
              <a:rPr lang="el-GR" sz="2000" dirty="0" err="1"/>
              <a:t>αμινογλυκοσίδης</a:t>
            </a:r>
            <a:r>
              <a:rPr lang="el-GR" sz="2000" dirty="0"/>
              <a:t>.</a:t>
            </a:r>
          </a:p>
          <a:p>
            <a:pPr>
              <a:buFont typeface="Wingdings" panose="05000000000000000000" pitchFamily="2" charset="2"/>
              <a:buChar char="ü"/>
            </a:pPr>
            <a:r>
              <a:rPr lang="el-GR" sz="2000" dirty="0"/>
              <a:t> </a:t>
            </a:r>
            <a:r>
              <a:rPr lang="el-GR" sz="2000" dirty="0" err="1"/>
              <a:t>Mε</a:t>
            </a:r>
            <a:r>
              <a:rPr lang="el-GR" sz="2000" dirty="0"/>
              <a:t> οινόπνευμα υπάρχει κίνδυνος εμφάνισης συνδρόμου όμοιου με εκείνο της </a:t>
            </a:r>
            <a:r>
              <a:rPr lang="el-GR" sz="2000" dirty="0" err="1"/>
              <a:t>δισουλφιράμης</a:t>
            </a:r>
            <a:r>
              <a:rPr lang="el-GR" sz="2000" dirty="0"/>
              <a:t> όταν χρησιμοποιείται η </a:t>
            </a:r>
            <a:r>
              <a:rPr lang="el-GR" sz="2000" dirty="0" err="1"/>
              <a:t>κεφαμανδόλη</a:t>
            </a:r>
            <a:r>
              <a:rPr lang="el-GR" sz="2000" dirty="0"/>
              <a:t>. </a:t>
            </a:r>
          </a:p>
        </p:txBody>
      </p:sp>
    </p:spTree>
    <p:extLst>
      <p:ext uri="{BB962C8B-B14F-4D97-AF65-F5344CB8AC3E}">
        <p14:creationId xmlns:p14="http://schemas.microsoft.com/office/powerpoint/2010/main" val="2602423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8DC5699-7202-4AA0-B747-6815D49494E5}"/>
              </a:ext>
            </a:extLst>
          </p:cNvPr>
          <p:cNvSpPr>
            <a:spLocks noGrp="1"/>
          </p:cNvSpPr>
          <p:nvPr>
            <p:ph type="title"/>
          </p:nvPr>
        </p:nvSpPr>
        <p:spPr>
          <a:xfrm>
            <a:off x="686834" y="1153572"/>
            <a:ext cx="3200400" cy="4461163"/>
          </a:xfrm>
        </p:spPr>
        <p:txBody>
          <a:bodyPr>
            <a:normAutofit/>
          </a:bodyPr>
          <a:lstStyle/>
          <a:p>
            <a:r>
              <a:rPr lang="el-GR" sz="3700">
                <a:solidFill>
                  <a:srgbClr val="FFFFFF"/>
                </a:solidFill>
              </a:rPr>
              <a:t>Καρβαπενέμες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B806217-5DB6-4737-9532-886A563D3445}"/>
              </a:ext>
            </a:extLst>
          </p:cNvPr>
          <p:cNvSpPr>
            <a:spLocks noGrp="1"/>
          </p:cNvSpPr>
          <p:nvPr>
            <p:ph idx="1"/>
          </p:nvPr>
        </p:nvSpPr>
        <p:spPr>
          <a:xfrm>
            <a:off x="4447308" y="591344"/>
            <a:ext cx="7186527" cy="5585619"/>
          </a:xfrm>
        </p:spPr>
        <p:txBody>
          <a:bodyPr anchor="ctr">
            <a:normAutofit/>
          </a:bodyPr>
          <a:lstStyle/>
          <a:p>
            <a:r>
              <a:rPr lang="el-GR" sz="2400" dirty="0"/>
              <a:t>Αυτή η κατηγορία των β-</a:t>
            </a:r>
            <a:r>
              <a:rPr lang="el-GR" sz="2400" dirty="0" err="1"/>
              <a:t>λακταμικών</a:t>
            </a:r>
            <a:r>
              <a:rPr lang="el-GR" sz="2400" dirty="0"/>
              <a:t> αντιβιοτικών συμπεριλαμβάνει την </a:t>
            </a:r>
            <a:r>
              <a:rPr lang="el-GR" sz="2400" b="1" dirty="0" err="1"/>
              <a:t>Ιμιπενέμη</a:t>
            </a:r>
            <a:r>
              <a:rPr lang="el-GR" sz="2400" dirty="0"/>
              <a:t>, την </a:t>
            </a:r>
            <a:r>
              <a:rPr lang="el-GR" sz="2400" b="1" dirty="0" err="1"/>
              <a:t>Ερταπενέμη</a:t>
            </a:r>
            <a:r>
              <a:rPr lang="el-GR" sz="2400" b="1" dirty="0"/>
              <a:t> </a:t>
            </a:r>
            <a:r>
              <a:rPr lang="el-GR" sz="2400" dirty="0"/>
              <a:t>και τη </a:t>
            </a:r>
            <a:r>
              <a:rPr lang="el-GR" sz="2400" b="1" dirty="0" err="1"/>
              <a:t>Μεροπενέμη</a:t>
            </a:r>
            <a:r>
              <a:rPr lang="el-GR" sz="2400" dirty="0"/>
              <a:t>. Όλες χορηγούνται ενδοφλεβίως και έχουν ευρύ </a:t>
            </a:r>
            <a:r>
              <a:rPr lang="el-GR" sz="2400" dirty="0" err="1"/>
              <a:t>αντιβακτηριακό</a:t>
            </a:r>
            <a:r>
              <a:rPr lang="el-GR" sz="2400" dirty="0"/>
              <a:t> φάσμα.</a:t>
            </a:r>
          </a:p>
          <a:p>
            <a:pPr>
              <a:buFont typeface="Wingdings" panose="05000000000000000000" pitchFamily="2" charset="2"/>
              <a:buChar char="ü"/>
            </a:pPr>
            <a:r>
              <a:rPr lang="el-GR" sz="2400" dirty="0"/>
              <a:t>Η </a:t>
            </a:r>
            <a:r>
              <a:rPr lang="el-GR" sz="2400" dirty="0" err="1"/>
              <a:t>ιμιπενέμη</a:t>
            </a:r>
            <a:r>
              <a:rPr lang="el-GR" sz="2400" dirty="0"/>
              <a:t> είναι αντιβιοτικό β-</a:t>
            </a:r>
            <a:r>
              <a:rPr lang="el-GR" sz="2400" dirty="0" err="1"/>
              <a:t>λακτάμης</a:t>
            </a:r>
            <a:r>
              <a:rPr lang="el-GR" sz="2400" dirty="0"/>
              <a:t> ευρέως φάσματος. Η </a:t>
            </a:r>
            <a:r>
              <a:rPr lang="el-GR" sz="2400" dirty="0" err="1"/>
              <a:t>ιμιπενέμη</a:t>
            </a:r>
            <a:r>
              <a:rPr lang="el-GR" sz="2400" dirty="0"/>
              <a:t> </a:t>
            </a:r>
            <a:r>
              <a:rPr lang="el-GR" sz="2400" dirty="0" err="1"/>
              <a:t>υδρολύεται</a:t>
            </a:r>
            <a:r>
              <a:rPr lang="el-GR" sz="2400" dirty="0"/>
              <a:t> από μια νεφρική </a:t>
            </a:r>
            <a:r>
              <a:rPr lang="el-GR" sz="2400" dirty="0" err="1"/>
              <a:t>διπεπτιδάση</a:t>
            </a:r>
            <a:r>
              <a:rPr lang="el-GR" sz="2400" dirty="0"/>
              <a:t> στην </a:t>
            </a:r>
            <a:r>
              <a:rPr lang="el-GR" sz="2400" dirty="0" err="1"/>
              <a:t>ψυκτροειδή</a:t>
            </a:r>
            <a:r>
              <a:rPr lang="el-GR" sz="2400" dirty="0"/>
              <a:t> παρυφή των ουροφόρων </a:t>
            </a:r>
            <a:r>
              <a:rPr lang="el-GR" sz="2400" dirty="0" err="1"/>
              <a:t>σωληναρίων</a:t>
            </a:r>
            <a:r>
              <a:rPr lang="el-GR" sz="2400" dirty="0"/>
              <a:t> σε ένα </a:t>
            </a:r>
            <a:r>
              <a:rPr lang="el-GR" sz="2400" dirty="0" err="1"/>
              <a:t>νεφροτοξικό</a:t>
            </a:r>
            <a:r>
              <a:rPr lang="el-GR" sz="2400" dirty="0"/>
              <a:t> </a:t>
            </a:r>
            <a:r>
              <a:rPr lang="el-GR" sz="2400" dirty="0" err="1"/>
              <a:t>μεταβολίτη</a:t>
            </a:r>
            <a:r>
              <a:rPr lang="el-GR" sz="2400" dirty="0"/>
              <a:t> που είναι ανενεργός ως προς την </a:t>
            </a:r>
            <a:r>
              <a:rPr lang="el-GR" sz="2400" dirty="0" err="1"/>
              <a:t>αντιμικροβιακή</a:t>
            </a:r>
            <a:r>
              <a:rPr lang="el-GR" sz="2400" dirty="0"/>
              <a:t> του δράση. Η </a:t>
            </a:r>
            <a:r>
              <a:rPr lang="el-GR" sz="2400" u="sng" dirty="0" err="1"/>
              <a:t>σιλαστατίνη</a:t>
            </a:r>
            <a:r>
              <a:rPr lang="el-GR" sz="2400" dirty="0"/>
              <a:t> αναστέλλει τη νεφρική </a:t>
            </a:r>
            <a:r>
              <a:rPr lang="el-GR" sz="2400" dirty="0" err="1"/>
              <a:t>διπεπτιδάση</a:t>
            </a:r>
            <a:r>
              <a:rPr lang="el-GR" sz="2400" dirty="0"/>
              <a:t>. </a:t>
            </a:r>
            <a:r>
              <a:rPr lang="el-GR" sz="2400" dirty="0" smtClean="0"/>
              <a:t>Η </a:t>
            </a:r>
            <a:r>
              <a:rPr lang="el-GR" sz="2400" dirty="0" err="1" smtClean="0"/>
              <a:t>ημιπενέμη</a:t>
            </a:r>
            <a:r>
              <a:rPr lang="el-GR" sz="2400" dirty="0" smtClean="0"/>
              <a:t> και η </a:t>
            </a:r>
            <a:r>
              <a:rPr lang="el-GR" sz="2400" dirty="0" err="1" smtClean="0"/>
              <a:t>σιλαστατίνη</a:t>
            </a:r>
            <a:r>
              <a:rPr lang="el-GR" sz="2400" dirty="0" smtClean="0"/>
              <a:t> </a:t>
            </a:r>
            <a:r>
              <a:rPr lang="el-GR" sz="2400" dirty="0" smtClean="0"/>
              <a:t>πάντα </a:t>
            </a:r>
            <a:r>
              <a:rPr lang="el-GR" sz="2400" dirty="0"/>
              <a:t>χορηγούνται μαζί. </a:t>
            </a:r>
          </a:p>
          <a:p>
            <a:pPr>
              <a:buFont typeface="Wingdings" panose="05000000000000000000" pitchFamily="2" charset="2"/>
              <a:buChar char="ü"/>
            </a:pPr>
            <a:r>
              <a:rPr lang="el-GR" sz="2400" dirty="0"/>
              <a:t>Η </a:t>
            </a:r>
            <a:r>
              <a:rPr lang="el-GR" sz="2400" dirty="0" err="1"/>
              <a:t>μεροπενέμη</a:t>
            </a:r>
            <a:r>
              <a:rPr lang="el-GR" sz="2400" dirty="0"/>
              <a:t> είναι πιο σταθερή στη νεφρική </a:t>
            </a:r>
            <a:r>
              <a:rPr lang="el-GR" sz="2400" dirty="0" err="1"/>
              <a:t>πεπτιδάση</a:t>
            </a:r>
            <a:r>
              <a:rPr lang="el-GR" sz="2400" dirty="0"/>
              <a:t> και δεν χρειάζεται </a:t>
            </a:r>
            <a:r>
              <a:rPr lang="el-GR" sz="2400" dirty="0" err="1"/>
              <a:t>συγχορήγηση</a:t>
            </a:r>
            <a:r>
              <a:rPr lang="el-GR" sz="2400" dirty="0"/>
              <a:t> </a:t>
            </a:r>
            <a:r>
              <a:rPr lang="el-GR" sz="2400" dirty="0" err="1"/>
              <a:t>σιλαστατίνης</a:t>
            </a:r>
            <a:r>
              <a:rPr lang="el-GR" sz="2400" dirty="0"/>
              <a:t>.</a:t>
            </a:r>
          </a:p>
        </p:txBody>
      </p:sp>
    </p:spTree>
    <p:extLst>
      <p:ext uri="{BB962C8B-B14F-4D97-AF65-F5344CB8AC3E}">
        <p14:creationId xmlns:p14="http://schemas.microsoft.com/office/powerpoint/2010/main" val="3525407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06D48DA-C7FF-4F01-A2F5-033F82121598}"/>
              </a:ext>
            </a:extLst>
          </p:cNvPr>
          <p:cNvSpPr>
            <a:spLocks noGrp="1"/>
          </p:cNvSpPr>
          <p:nvPr>
            <p:ph type="title"/>
          </p:nvPr>
        </p:nvSpPr>
        <p:spPr>
          <a:xfrm>
            <a:off x="686834" y="1153572"/>
            <a:ext cx="3200400" cy="4461163"/>
          </a:xfrm>
        </p:spPr>
        <p:txBody>
          <a:bodyPr>
            <a:normAutofit/>
          </a:bodyPr>
          <a:lstStyle/>
          <a:p>
            <a:r>
              <a:rPr lang="el-GR" sz="3700">
                <a:solidFill>
                  <a:srgbClr val="FFFFFF"/>
                </a:solidFill>
              </a:rPr>
              <a:t>Μονοβακτάμες (αζτρεονάμη)</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8BF386F-4B8D-44B7-8C1E-FB000CAD2412}"/>
              </a:ext>
            </a:extLst>
          </p:cNvPr>
          <p:cNvSpPr>
            <a:spLocks noGrp="1"/>
          </p:cNvSpPr>
          <p:nvPr>
            <p:ph idx="1"/>
          </p:nvPr>
        </p:nvSpPr>
        <p:spPr>
          <a:xfrm>
            <a:off x="4447308" y="591344"/>
            <a:ext cx="6906491" cy="5585619"/>
          </a:xfrm>
        </p:spPr>
        <p:txBody>
          <a:bodyPr anchor="ctr">
            <a:normAutofit/>
          </a:bodyPr>
          <a:lstStyle/>
          <a:p>
            <a:r>
              <a:rPr lang="el-GR" sz="2600" dirty="0"/>
              <a:t>Ο όρος </a:t>
            </a:r>
            <a:r>
              <a:rPr lang="el-GR" sz="2600" dirty="0" err="1"/>
              <a:t>μονοβακτάμη</a:t>
            </a:r>
            <a:r>
              <a:rPr lang="el-GR" sz="2600" dirty="0"/>
              <a:t> αναφέρεται στη χημική δομή αυτής της  κατηγορίας β-</a:t>
            </a:r>
            <a:r>
              <a:rPr lang="el-GR" sz="2600" dirty="0" err="1"/>
              <a:t>λακταμών</a:t>
            </a:r>
            <a:r>
              <a:rPr lang="el-GR" sz="2600" dirty="0"/>
              <a:t>. Η μόνη που είναι προς το παρόν διαθέσιμη είναι η </a:t>
            </a:r>
            <a:r>
              <a:rPr lang="el-GR" sz="2600" b="1" dirty="0" err="1"/>
              <a:t>Αζτρεονάμη</a:t>
            </a:r>
            <a:r>
              <a:rPr lang="el-GR" sz="2600" b="1" dirty="0"/>
              <a:t>.</a:t>
            </a:r>
          </a:p>
          <a:p>
            <a:pPr>
              <a:buFont typeface="Wingdings" panose="05000000000000000000" pitchFamily="2" charset="2"/>
              <a:buChar char="ü"/>
            </a:pPr>
            <a:r>
              <a:rPr lang="el-GR" sz="2600" dirty="0"/>
              <a:t>Η </a:t>
            </a:r>
            <a:r>
              <a:rPr lang="el-GR" sz="2600" dirty="0" err="1"/>
              <a:t>αζτρεονάμη</a:t>
            </a:r>
            <a:r>
              <a:rPr lang="el-GR" sz="2600" dirty="0"/>
              <a:t> είναι ένα αποτελεσματικό φάρμακο έναντι των αερόβιων </a:t>
            </a:r>
            <a:r>
              <a:rPr lang="el-GR" sz="2600" dirty="0" err="1"/>
              <a:t>Gram</a:t>
            </a:r>
            <a:r>
              <a:rPr lang="el-GR" sz="2600" dirty="0"/>
              <a:t> (-) </a:t>
            </a:r>
            <a:r>
              <a:rPr lang="el-GR" sz="2600" dirty="0" err="1"/>
              <a:t>βακτήριων</a:t>
            </a:r>
            <a:r>
              <a:rPr lang="el-GR" sz="2600" dirty="0"/>
              <a:t>, όπως η </a:t>
            </a:r>
            <a:r>
              <a:rPr lang="el-GR" sz="2600" dirty="0" err="1"/>
              <a:t>ψευδομονάδα</a:t>
            </a:r>
            <a:r>
              <a:rPr lang="el-GR" sz="2600" dirty="0"/>
              <a:t>, αλλά δεν έχει δράση ενάντια στους </a:t>
            </a:r>
            <a:r>
              <a:rPr lang="el-GR" sz="2600" dirty="0" err="1"/>
              <a:t>Gram</a:t>
            </a:r>
            <a:r>
              <a:rPr lang="el-GR" sz="2600" dirty="0"/>
              <a:t> (+) οργανισμούς.</a:t>
            </a:r>
          </a:p>
          <a:p>
            <a:pPr>
              <a:buFont typeface="Wingdings" panose="05000000000000000000" pitchFamily="2" charset="2"/>
              <a:buChar char="ü"/>
            </a:pPr>
            <a:r>
              <a:rPr lang="el-GR" sz="2600" dirty="0"/>
              <a:t>Η </a:t>
            </a:r>
            <a:r>
              <a:rPr lang="el-GR" sz="2600" dirty="0" err="1"/>
              <a:t>αζτρεονάμη</a:t>
            </a:r>
            <a:r>
              <a:rPr lang="el-GR" sz="2600" dirty="0"/>
              <a:t> έχει υψηλή αντίσταση στη δράση των β-</a:t>
            </a:r>
            <a:r>
              <a:rPr lang="el-GR" sz="2600" dirty="0" err="1"/>
              <a:t>λακταμασών</a:t>
            </a:r>
            <a:r>
              <a:rPr lang="el-GR" sz="2600" dirty="0"/>
              <a:t>. Χαρακτηρίζεται επίσης από το στενό φάσμα, ειδικά σε σύγκριση με τις άλλες β-</a:t>
            </a:r>
            <a:r>
              <a:rPr lang="el-GR" sz="2600" dirty="0" err="1"/>
              <a:t>λακτάμες</a:t>
            </a:r>
            <a:r>
              <a:rPr lang="el-GR" sz="2600" dirty="0"/>
              <a:t>.</a:t>
            </a:r>
          </a:p>
        </p:txBody>
      </p:sp>
    </p:spTree>
    <p:extLst>
      <p:ext uri="{BB962C8B-B14F-4D97-AF65-F5344CB8AC3E}">
        <p14:creationId xmlns:p14="http://schemas.microsoft.com/office/powerpoint/2010/main" val="2201691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F284547-7FD4-4279-ABAC-5368A0633550}"/>
              </a:ext>
            </a:extLst>
          </p:cNvPr>
          <p:cNvSpPr>
            <a:spLocks noGrp="1"/>
          </p:cNvSpPr>
          <p:nvPr>
            <p:ph type="title"/>
          </p:nvPr>
        </p:nvSpPr>
        <p:spPr>
          <a:xfrm>
            <a:off x="838200" y="365125"/>
            <a:ext cx="10515600" cy="1325563"/>
          </a:xfrm>
        </p:spPr>
        <p:txBody>
          <a:bodyPr>
            <a:normAutofit/>
          </a:bodyPr>
          <a:lstStyle/>
          <a:p>
            <a:r>
              <a:rPr lang="el-GR"/>
              <a:t>Άλλοι αναστολείς της σύνθεσης κυτταρικού τοιχώματος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4AE77D2-E22F-481E-B90A-DA00C7AA228E}"/>
              </a:ext>
            </a:extLst>
          </p:cNvPr>
          <p:cNvSpPr>
            <a:spLocks noGrp="1"/>
          </p:cNvSpPr>
          <p:nvPr>
            <p:ph idx="1"/>
          </p:nvPr>
        </p:nvSpPr>
        <p:spPr>
          <a:xfrm>
            <a:off x="838200" y="1825625"/>
            <a:ext cx="10515600" cy="4351338"/>
          </a:xfrm>
        </p:spPr>
        <p:txBody>
          <a:bodyPr>
            <a:normAutofit/>
          </a:bodyPr>
          <a:lstStyle/>
          <a:p>
            <a:r>
              <a:rPr lang="el-GR" sz="2400" dirty="0"/>
              <a:t>Αυτά τα  φάρμακα είναι αναστολείς της σύνθεσης κυτταρικού τοιχώματος, αλλά δεν είναι ενώσεις των β-</a:t>
            </a:r>
            <a:r>
              <a:rPr lang="el-GR" sz="2400" dirty="0" err="1"/>
              <a:t>λακταμικών</a:t>
            </a:r>
            <a:r>
              <a:rPr lang="el-GR" sz="2400" dirty="0"/>
              <a:t> αντιβιοτικών.</a:t>
            </a:r>
          </a:p>
          <a:p>
            <a:pPr>
              <a:buFont typeface="Wingdings" panose="05000000000000000000" pitchFamily="2" charset="2"/>
              <a:buChar char="Ø"/>
            </a:pPr>
            <a:r>
              <a:rPr lang="el-GR" sz="2400" b="1" dirty="0" err="1"/>
              <a:t>Βανκομυκίνη</a:t>
            </a:r>
            <a:endParaRPr lang="el-GR" sz="2400" b="1" dirty="0"/>
          </a:p>
          <a:p>
            <a:r>
              <a:rPr lang="el-GR" sz="2400" dirty="0"/>
              <a:t>Η </a:t>
            </a:r>
            <a:r>
              <a:rPr lang="el-GR" sz="2400" u="sng" dirty="0" err="1"/>
              <a:t>βανκομυκίνη</a:t>
            </a:r>
            <a:r>
              <a:rPr lang="el-GR" sz="2400" dirty="0"/>
              <a:t> και το πιο πρόσφατο παράγωγο της, η </a:t>
            </a:r>
            <a:r>
              <a:rPr lang="el-GR" sz="2400" u="sng" dirty="0" err="1"/>
              <a:t>τεϊκοπλανίνη</a:t>
            </a:r>
            <a:r>
              <a:rPr lang="el-GR" sz="2400" dirty="0"/>
              <a:t>, είναι </a:t>
            </a:r>
            <a:r>
              <a:rPr lang="el-GR" sz="2400" dirty="0" err="1"/>
              <a:t>γλυκοπεπτίδια</a:t>
            </a:r>
            <a:r>
              <a:rPr lang="el-GR" sz="2400" dirty="0"/>
              <a:t> που </a:t>
            </a:r>
            <a:r>
              <a:rPr lang="el-GR" sz="2400" dirty="0" err="1"/>
              <a:t>αναστέλουν</a:t>
            </a:r>
            <a:r>
              <a:rPr lang="el-GR" sz="2400" dirty="0"/>
              <a:t> τη σύνθεση κυτταρικού τοιχώματος προλαμβάνοντας τον πολυμερισμό των γραμμικών </a:t>
            </a:r>
            <a:r>
              <a:rPr lang="el-GR" sz="2400" dirty="0" err="1"/>
              <a:t>πεπτιδογλυκανών</a:t>
            </a:r>
            <a:r>
              <a:rPr lang="el-GR" sz="2400" dirty="0"/>
              <a:t>.</a:t>
            </a:r>
          </a:p>
          <a:p>
            <a:pPr>
              <a:buFont typeface="Wingdings" panose="05000000000000000000" pitchFamily="2" charset="2"/>
              <a:buChar char="ü"/>
            </a:pPr>
            <a:r>
              <a:rPr lang="el-GR" sz="2400" dirty="0"/>
              <a:t>Η </a:t>
            </a:r>
            <a:r>
              <a:rPr lang="el-GR" sz="2400" dirty="0" err="1"/>
              <a:t>βανκομυκίνη</a:t>
            </a:r>
            <a:r>
              <a:rPr lang="el-GR" sz="2400" dirty="0"/>
              <a:t> είναι αποτελεσματική μόνο έναντι των </a:t>
            </a:r>
            <a:r>
              <a:rPr lang="el-GR" sz="2400" dirty="0" err="1"/>
              <a:t>Gram</a:t>
            </a:r>
            <a:r>
              <a:rPr lang="el-GR" sz="2400" dirty="0"/>
              <a:t> (+) οργανισμών. Δεν </a:t>
            </a:r>
            <a:r>
              <a:rPr lang="el-GR" sz="2400" dirty="0" err="1"/>
              <a:t>απορροφάται</a:t>
            </a:r>
            <a:r>
              <a:rPr lang="el-GR" sz="2400" dirty="0"/>
              <a:t> όταν χορηγείται από το στόμα.</a:t>
            </a:r>
          </a:p>
          <a:p>
            <a:pPr>
              <a:buFont typeface="Wingdings" panose="05000000000000000000" pitchFamily="2" charset="2"/>
              <a:buChar char="ü"/>
            </a:pPr>
            <a:r>
              <a:rPr lang="el-GR" sz="2400" dirty="0"/>
              <a:t>Η </a:t>
            </a:r>
            <a:r>
              <a:rPr lang="el-GR" sz="2400" dirty="0" err="1"/>
              <a:t>βανκομυκίνη</a:t>
            </a:r>
            <a:r>
              <a:rPr lang="el-GR" sz="2400" dirty="0"/>
              <a:t> μπορεί να προκαλέσει μια </a:t>
            </a:r>
            <a:r>
              <a:rPr lang="el-GR" sz="2400" dirty="0" err="1"/>
              <a:t>δοσοεξαρτώμενη</a:t>
            </a:r>
            <a:r>
              <a:rPr lang="el-GR" sz="2400" dirty="0"/>
              <a:t> </a:t>
            </a:r>
            <a:r>
              <a:rPr lang="el-GR" sz="2400" dirty="0" err="1"/>
              <a:t>ωτοτοξικότητα</a:t>
            </a:r>
            <a:r>
              <a:rPr lang="el-GR" sz="2400" dirty="0"/>
              <a:t> που προκαλεί βόμβο (</a:t>
            </a:r>
            <a:r>
              <a:rPr lang="el-GR" sz="2400" dirty="0" err="1"/>
              <a:t>ringing</a:t>
            </a:r>
            <a:r>
              <a:rPr lang="el-GR" sz="2400" dirty="0"/>
              <a:t>), απώλεια των υψηλών τόνων, απώλεια ακοής και πιθανόν κώφωση. </a:t>
            </a:r>
          </a:p>
        </p:txBody>
      </p:sp>
    </p:spTree>
    <p:extLst>
      <p:ext uri="{BB962C8B-B14F-4D97-AF65-F5344CB8AC3E}">
        <p14:creationId xmlns:p14="http://schemas.microsoft.com/office/powerpoint/2010/main" val="2582631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DF39AB85-0190-4B75-BEE7-F2053D6152FA}"/>
              </a:ext>
            </a:extLst>
          </p:cNvPr>
          <p:cNvSpPr>
            <a:spLocks noGrp="1"/>
          </p:cNvSpPr>
          <p:nvPr>
            <p:ph type="title"/>
          </p:nvPr>
        </p:nvSpPr>
        <p:spPr>
          <a:xfrm>
            <a:off x="838200" y="365125"/>
            <a:ext cx="10515600" cy="1325563"/>
          </a:xfrm>
        </p:spPr>
        <p:txBody>
          <a:bodyPr>
            <a:normAutofit/>
          </a:bodyPr>
          <a:lstStyle/>
          <a:p>
            <a:r>
              <a:rPr lang="el-GR"/>
              <a:t>Άλλοι αναστολείς της σύνθεσης κυτταρικού τοιχώματος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F40D953-4E3E-4FB5-AED3-F71B15FEDD1E}"/>
              </a:ext>
            </a:extLst>
          </p:cNvPr>
          <p:cNvSpPr>
            <a:spLocks noGrp="1"/>
          </p:cNvSpPr>
          <p:nvPr>
            <p:ph idx="1"/>
          </p:nvPr>
        </p:nvSpPr>
        <p:spPr>
          <a:xfrm>
            <a:off x="838200" y="1825625"/>
            <a:ext cx="10515600" cy="4351338"/>
          </a:xfrm>
        </p:spPr>
        <p:txBody>
          <a:bodyPr>
            <a:normAutofit fontScale="92500" lnSpcReduction="10000"/>
          </a:bodyPr>
          <a:lstStyle/>
          <a:p>
            <a:pPr>
              <a:buFont typeface="Wingdings" panose="05000000000000000000" pitchFamily="2" charset="2"/>
              <a:buChar char="Ø"/>
            </a:pPr>
            <a:r>
              <a:rPr lang="el-GR" dirty="0"/>
              <a:t> </a:t>
            </a:r>
            <a:r>
              <a:rPr lang="el-GR" b="1" dirty="0" err="1"/>
              <a:t>Βακιτρακίνη</a:t>
            </a:r>
            <a:endParaRPr lang="el-GR" b="1" dirty="0"/>
          </a:p>
          <a:p>
            <a:r>
              <a:rPr lang="el-GR" dirty="0"/>
              <a:t>Η </a:t>
            </a:r>
            <a:r>
              <a:rPr lang="el-GR" dirty="0" err="1"/>
              <a:t>βακιτρακίνη</a:t>
            </a:r>
            <a:r>
              <a:rPr lang="el-GR" dirty="0"/>
              <a:t> είναι ένα μίγμα από πολυπεπτίδια που αναστέλλουν τη σύνθεση του κυτταρικού τοιχώματος. </a:t>
            </a:r>
            <a:r>
              <a:rPr lang="el-GR" dirty="0" smtClean="0"/>
              <a:t>Είναι ένα </a:t>
            </a:r>
            <a:r>
              <a:rPr lang="el-GR" dirty="0"/>
              <a:t>σύμπλεγμα κυκλικών </a:t>
            </a:r>
            <a:r>
              <a:rPr lang="el-GR" dirty="0" err="1"/>
              <a:t>πεπτιδικών</a:t>
            </a:r>
            <a:r>
              <a:rPr lang="el-GR" dirty="0"/>
              <a:t> αντιβιοτικών που παράγεται από το στέλεχος </a:t>
            </a:r>
            <a:r>
              <a:rPr lang="el-GR" dirty="0" err="1"/>
              <a:t>Tracy</a:t>
            </a:r>
            <a:r>
              <a:rPr lang="el-GR" dirty="0"/>
              <a:t>-I του </a:t>
            </a:r>
            <a:r>
              <a:rPr lang="el-GR" dirty="0" err="1"/>
              <a:t>Bacillus</a:t>
            </a:r>
            <a:r>
              <a:rPr lang="el-GR" dirty="0"/>
              <a:t> </a:t>
            </a:r>
            <a:r>
              <a:rPr lang="el-GR" dirty="0" err="1"/>
              <a:t>subtilis</a:t>
            </a:r>
            <a:r>
              <a:rPr lang="el-GR" dirty="0"/>
              <a:t>. Το εμπορικό παρασκεύασμα είναι ένα μείγμα από τουλάχιστον εννέα </a:t>
            </a:r>
            <a:r>
              <a:rPr lang="el-GR" dirty="0" smtClean="0"/>
              <a:t>πεπτίδια </a:t>
            </a:r>
            <a:r>
              <a:rPr lang="el-GR" dirty="0" err="1" smtClean="0"/>
              <a:t>βακιτρακίνης</a:t>
            </a:r>
            <a:r>
              <a:rPr lang="el-GR" dirty="0" smtClean="0"/>
              <a:t> </a:t>
            </a:r>
            <a:r>
              <a:rPr lang="el-GR" dirty="0"/>
              <a:t>με τη </a:t>
            </a:r>
            <a:r>
              <a:rPr lang="el-GR" dirty="0" err="1"/>
              <a:t>βακιτρακίνη</a:t>
            </a:r>
            <a:r>
              <a:rPr lang="el-GR" dirty="0"/>
              <a:t> Α ως το κύριο συστατικό</a:t>
            </a:r>
            <a:r>
              <a:rPr lang="el-GR" dirty="0" smtClean="0"/>
              <a:t>. Το φάσμα δράσης είναι κυρίως </a:t>
            </a:r>
            <a:r>
              <a:rPr lang="el-GR" dirty="0" err="1" smtClean="0"/>
              <a:t>αντισταφυλοκκοκικό</a:t>
            </a:r>
            <a:r>
              <a:rPr lang="el-GR" dirty="0" smtClean="0"/>
              <a:t> (</a:t>
            </a:r>
            <a:r>
              <a:rPr lang="en-US" dirty="0" smtClean="0"/>
              <a:t>Gram +)</a:t>
            </a:r>
            <a:endParaRPr lang="el-GR" dirty="0"/>
          </a:p>
          <a:p>
            <a:r>
              <a:rPr lang="el-GR" dirty="0"/>
              <a:t>Η </a:t>
            </a:r>
            <a:r>
              <a:rPr lang="el-GR" dirty="0" err="1"/>
              <a:t>βακιτρακίνη</a:t>
            </a:r>
            <a:r>
              <a:rPr lang="el-GR" dirty="0"/>
              <a:t> δεσμεύεται σε ένα μεταφορέα λιπιδίων που μεταφέρει τις πρόδρομες ουσίες του κυτταρικού τοιχώματος στο αναπτυσσόμενο κυτταρικό τοίχωμα. Επομένως, μπορεί να θεωρηθεί ως αναστολέας της σύνθεσης κυτταρικού τοιχώματος. Επειδή η </a:t>
            </a:r>
            <a:r>
              <a:rPr lang="el-GR" dirty="0" err="1"/>
              <a:t>βακιτρακίνη</a:t>
            </a:r>
            <a:r>
              <a:rPr lang="el-GR" dirty="0"/>
              <a:t> είναι </a:t>
            </a:r>
            <a:r>
              <a:rPr lang="el-GR" dirty="0" err="1"/>
              <a:t>νεφροτοξική</a:t>
            </a:r>
            <a:r>
              <a:rPr lang="el-GR" dirty="0"/>
              <a:t> χρησιμοποιείται μόνο </a:t>
            </a:r>
            <a:r>
              <a:rPr lang="el-GR" dirty="0" smtClean="0"/>
              <a:t>τοπικά</a:t>
            </a:r>
            <a:r>
              <a:rPr lang="en-US" dirty="0"/>
              <a:t> </a:t>
            </a:r>
            <a:r>
              <a:rPr lang="el-GR" dirty="0" smtClean="0"/>
              <a:t>σε συνδυασμό με </a:t>
            </a:r>
            <a:r>
              <a:rPr lang="el-GR" dirty="0" err="1" smtClean="0"/>
              <a:t>νεομυκίνη</a:t>
            </a:r>
            <a:r>
              <a:rPr lang="el-GR" dirty="0" smtClean="0"/>
              <a:t>.</a:t>
            </a:r>
            <a:endParaRPr lang="el-GR" dirty="0"/>
          </a:p>
        </p:txBody>
      </p:sp>
    </p:spTree>
    <p:extLst>
      <p:ext uri="{BB962C8B-B14F-4D97-AF65-F5344CB8AC3E}">
        <p14:creationId xmlns:p14="http://schemas.microsoft.com/office/powerpoint/2010/main" val="3315383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F6CD4D4-E69D-4C83-A032-3462C920C309}"/>
              </a:ext>
            </a:extLst>
          </p:cNvPr>
          <p:cNvSpPr>
            <a:spLocks noGrp="1"/>
          </p:cNvSpPr>
          <p:nvPr>
            <p:ph type="title"/>
          </p:nvPr>
        </p:nvSpPr>
        <p:spPr>
          <a:xfrm>
            <a:off x="838200" y="365125"/>
            <a:ext cx="10515600" cy="1325563"/>
          </a:xfrm>
        </p:spPr>
        <p:txBody>
          <a:bodyPr>
            <a:normAutofit/>
          </a:bodyPr>
          <a:lstStyle/>
          <a:p>
            <a:r>
              <a:rPr lang="el-GR"/>
              <a:t>Άλλοι αναστολείς της σύνθεσης κυτταρικού τοιχώματος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006FC6A-8C5F-4F39-9BF0-661D388B6C7E}"/>
              </a:ext>
            </a:extLst>
          </p:cNvPr>
          <p:cNvSpPr>
            <a:spLocks noGrp="1"/>
          </p:cNvSpPr>
          <p:nvPr>
            <p:ph idx="1"/>
          </p:nvPr>
        </p:nvSpPr>
        <p:spPr>
          <a:xfrm>
            <a:off x="838200" y="1825625"/>
            <a:ext cx="10515600" cy="4351338"/>
          </a:xfrm>
        </p:spPr>
        <p:txBody>
          <a:bodyPr>
            <a:normAutofit fontScale="92500" lnSpcReduction="10000"/>
          </a:bodyPr>
          <a:lstStyle/>
          <a:p>
            <a:pPr>
              <a:buFont typeface="Wingdings" panose="05000000000000000000" pitchFamily="2" charset="2"/>
              <a:buChar char="Ø"/>
            </a:pPr>
            <a:r>
              <a:rPr lang="el-GR" sz="2400" dirty="0"/>
              <a:t> </a:t>
            </a:r>
            <a:r>
              <a:rPr lang="el-GR" sz="2400" b="1" dirty="0" err="1"/>
              <a:t>Φωσμομυκίνη</a:t>
            </a:r>
            <a:endParaRPr lang="el-GR" sz="2400" b="1" dirty="0"/>
          </a:p>
          <a:p>
            <a:r>
              <a:rPr lang="el-GR" sz="2400" dirty="0"/>
              <a:t>Η </a:t>
            </a:r>
            <a:r>
              <a:rPr lang="el-GR" sz="2400" dirty="0" err="1"/>
              <a:t>φωσμομυκίνη</a:t>
            </a:r>
            <a:r>
              <a:rPr lang="el-GR" sz="2400" dirty="0"/>
              <a:t> αναστέλλει ένα από τα πρώτα βήματα της σύνθεσης των </a:t>
            </a:r>
            <a:r>
              <a:rPr lang="el-GR" sz="2400" dirty="0" err="1"/>
              <a:t>πεπτιδογλυκανών</a:t>
            </a:r>
            <a:r>
              <a:rPr lang="el-GR" sz="2400" dirty="0"/>
              <a:t> του κυτταρικού τοιχώματος, αναστέλλοντας το ένζυμο </a:t>
            </a:r>
            <a:r>
              <a:rPr lang="el-GR" sz="2400" dirty="0" err="1"/>
              <a:t>τρανσφεράση</a:t>
            </a:r>
            <a:r>
              <a:rPr lang="el-GR" sz="2400" dirty="0"/>
              <a:t> του </a:t>
            </a:r>
            <a:r>
              <a:rPr lang="el-GR" sz="2400" dirty="0" err="1"/>
              <a:t>ενολοπυροσταφυλικού</a:t>
            </a:r>
            <a:r>
              <a:rPr lang="el-GR" sz="2400" dirty="0"/>
              <a:t>. </a:t>
            </a:r>
            <a:endParaRPr lang="el-GR" sz="2400" dirty="0" smtClean="0"/>
          </a:p>
          <a:p>
            <a:pPr>
              <a:buFont typeface="Wingdings" panose="05000000000000000000" pitchFamily="2" charset="2"/>
              <a:buChar char="ü"/>
            </a:pPr>
            <a:r>
              <a:rPr lang="el-GR" sz="2400" dirty="0" smtClean="0"/>
              <a:t>Δραστικότητα </a:t>
            </a:r>
            <a:r>
              <a:rPr lang="el-GR" sz="2400" dirty="0"/>
              <a:t>έναντι τόσο των </a:t>
            </a:r>
            <a:r>
              <a:rPr lang="el-GR" sz="2400" dirty="0" err="1"/>
              <a:t>Gram</a:t>
            </a:r>
            <a:r>
              <a:rPr lang="el-GR" sz="2400" dirty="0"/>
              <a:t>-θετικών όσο και των </a:t>
            </a:r>
            <a:r>
              <a:rPr lang="el-GR" sz="2400" dirty="0" err="1"/>
              <a:t>Gram</a:t>
            </a:r>
            <a:r>
              <a:rPr lang="el-GR" sz="2400" dirty="0"/>
              <a:t>-αρνητικών παθογόνων, με χρήσιμη δραστικότητα έναντι των E. </a:t>
            </a:r>
            <a:r>
              <a:rPr lang="el-GR" sz="2400" dirty="0" err="1"/>
              <a:t>faecalis</a:t>
            </a:r>
            <a:r>
              <a:rPr lang="el-GR" sz="2400" dirty="0"/>
              <a:t>, </a:t>
            </a:r>
            <a:r>
              <a:rPr lang="el-GR" sz="2400" dirty="0" err="1"/>
              <a:t>E.coli</a:t>
            </a:r>
            <a:r>
              <a:rPr lang="el-GR" sz="2400" dirty="0"/>
              <a:t> και διαφόρων </a:t>
            </a:r>
            <a:r>
              <a:rPr lang="el-GR" sz="2400" dirty="0" err="1"/>
              <a:t>Gram</a:t>
            </a:r>
            <a:r>
              <a:rPr lang="el-GR" sz="2400" dirty="0"/>
              <a:t>-αρνητικών όπως το </a:t>
            </a:r>
            <a:r>
              <a:rPr lang="el-GR" sz="2400" dirty="0" err="1"/>
              <a:t>Citrobacter</a:t>
            </a:r>
            <a:r>
              <a:rPr lang="el-GR" sz="2400" dirty="0"/>
              <a:t> και ο </a:t>
            </a:r>
            <a:r>
              <a:rPr lang="el-GR" sz="2400" dirty="0" err="1"/>
              <a:t>Proteus</a:t>
            </a:r>
            <a:r>
              <a:rPr lang="el-GR" sz="2400" dirty="0" smtClean="0"/>
              <a:t>. Χρησιμοποιείται </a:t>
            </a:r>
            <a:r>
              <a:rPr lang="el-GR" sz="2400" dirty="0"/>
              <a:t>για τη θεραπεία των άνευ επιπλοκών μολύνσεων του ουροποιητικού συστήματος.</a:t>
            </a:r>
          </a:p>
          <a:p>
            <a:pPr>
              <a:buFont typeface="Wingdings" panose="05000000000000000000" pitchFamily="2" charset="2"/>
              <a:buChar char="Ø"/>
            </a:pPr>
            <a:r>
              <a:rPr lang="el-GR" sz="2400" dirty="0"/>
              <a:t> </a:t>
            </a:r>
            <a:r>
              <a:rPr lang="el-GR" sz="2400" b="1" dirty="0" err="1"/>
              <a:t>Δαπτομυκίνη</a:t>
            </a:r>
            <a:endParaRPr lang="el-GR" sz="2400" b="1" dirty="0"/>
          </a:p>
          <a:p>
            <a:r>
              <a:rPr lang="el-GR" sz="2400" dirty="0"/>
              <a:t>Η </a:t>
            </a:r>
            <a:r>
              <a:rPr lang="el-GR" sz="2400" dirty="0" err="1"/>
              <a:t>δαπτομυκίνη</a:t>
            </a:r>
            <a:r>
              <a:rPr lang="el-GR" sz="2400" dirty="0"/>
              <a:t> είναι ένα </a:t>
            </a:r>
            <a:r>
              <a:rPr lang="el-GR" sz="2400" dirty="0" err="1"/>
              <a:t>λιποπεπτιδικό</a:t>
            </a:r>
            <a:r>
              <a:rPr lang="el-GR" sz="2400" dirty="0"/>
              <a:t> αντιβιοτικό με ένα φάσμα δράσης παρόμοιο με τη </a:t>
            </a:r>
            <a:r>
              <a:rPr lang="el-GR" sz="2400" dirty="0" err="1"/>
              <a:t>βανκομυκίνη</a:t>
            </a:r>
            <a:r>
              <a:rPr lang="el-GR" sz="2400" dirty="0"/>
              <a:t>. Δεσμεύεται στη μεμβράνη των βακτηρίων και προκαλεί </a:t>
            </a:r>
            <a:r>
              <a:rPr lang="el-GR" sz="2400" dirty="0" err="1"/>
              <a:t>εκπόλωση</a:t>
            </a:r>
            <a:r>
              <a:rPr lang="el-GR" sz="2400" dirty="0"/>
              <a:t> των βακτηρίων. Αυτή η διαταραχή του δυναμικού των μεμβρανών οδηγεί σε κυτταρικό θάνατο. Δεν θεωρείται κλασικός αναστολέας της σύνθεσης του κυτταρικού τοιχώματος.</a:t>
            </a:r>
          </a:p>
        </p:txBody>
      </p:sp>
    </p:spTree>
    <p:extLst>
      <p:ext uri="{BB962C8B-B14F-4D97-AF65-F5344CB8AC3E}">
        <p14:creationId xmlns:p14="http://schemas.microsoft.com/office/powerpoint/2010/main" val="3320066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8FBADB-698D-41CD-98A6-7C30ACD2B734}"/>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Αναστολείς της σύνθεσης πρωτεϊνών</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BE8B966-8285-4101-90C7-37BDE5E4CBC0}"/>
              </a:ext>
            </a:extLst>
          </p:cNvPr>
          <p:cNvSpPr>
            <a:spLocks noGrp="1"/>
          </p:cNvSpPr>
          <p:nvPr>
            <p:ph idx="1"/>
          </p:nvPr>
        </p:nvSpPr>
        <p:spPr>
          <a:xfrm>
            <a:off x="4447308" y="591344"/>
            <a:ext cx="6906491" cy="5690186"/>
          </a:xfrm>
        </p:spPr>
        <p:txBody>
          <a:bodyPr anchor="ctr">
            <a:normAutofit lnSpcReduction="10000"/>
          </a:bodyPr>
          <a:lstStyle/>
          <a:p>
            <a:r>
              <a:rPr lang="el-GR" sz="2600" dirty="0"/>
              <a:t>Ο μηχανισμός της σύνθεσης πρωτεϊνών, που έχει την έδρα του στα </a:t>
            </a:r>
            <a:r>
              <a:rPr lang="el-GR" sz="2600" dirty="0" err="1"/>
              <a:t>ριβοσώματα</a:t>
            </a:r>
            <a:r>
              <a:rPr lang="el-GR" sz="2600" dirty="0"/>
              <a:t>, έχει κάποιες διαφορές στα βακτήρια σε σύγκριση με τα κύτταρα των θηλαστικών. Αυτό εξηγεί την εκλεκτικότητα αυτής της κατηγορίας φαρμάκων για τα βακτήρια. </a:t>
            </a:r>
          </a:p>
          <a:p>
            <a:pPr marL="0" indent="0">
              <a:buNone/>
            </a:pPr>
            <a:r>
              <a:rPr lang="el-GR" sz="2600" dirty="0"/>
              <a:t>   Τα φάρμακα αυτά προσδένονται σε μια ενδοκυττάρια νουκλεοπρωτεΐνη (</a:t>
            </a:r>
            <a:r>
              <a:rPr lang="el-GR" sz="2600" dirty="0" err="1"/>
              <a:t>ριβοσωμική</a:t>
            </a:r>
            <a:r>
              <a:rPr lang="el-GR" sz="2600" dirty="0"/>
              <a:t> </a:t>
            </a:r>
            <a:r>
              <a:rPr lang="el-GR" sz="2600" dirty="0" err="1"/>
              <a:t>υπομονάδα</a:t>
            </a:r>
            <a:r>
              <a:rPr lang="el-GR" sz="2600" dirty="0"/>
              <a:t>), επομένως </a:t>
            </a:r>
            <a:r>
              <a:rPr lang="el-GR" sz="2600" dirty="0" smtClean="0"/>
              <a:t>είναι καθοριστικής σημασίας τα φάρμακα αυτά </a:t>
            </a:r>
            <a:r>
              <a:rPr lang="el-GR" sz="2600" dirty="0"/>
              <a:t>να έχουν πρόσβαση στο εσωτερικό του κυττάρου. </a:t>
            </a:r>
          </a:p>
          <a:p>
            <a:pPr>
              <a:buFont typeface="Wingdings" panose="05000000000000000000" pitchFamily="2" charset="2"/>
              <a:buChar char="ü"/>
            </a:pPr>
            <a:r>
              <a:rPr lang="el-GR" sz="2600" dirty="0"/>
              <a:t>Ασκούν κυρίως </a:t>
            </a:r>
            <a:r>
              <a:rPr lang="el-GR" sz="2600" dirty="0" err="1"/>
              <a:t>βακτηριοστατική</a:t>
            </a:r>
            <a:r>
              <a:rPr lang="el-GR" sz="2600" dirty="0"/>
              <a:t> δράση</a:t>
            </a:r>
          </a:p>
          <a:p>
            <a:pPr>
              <a:buFont typeface="Wingdings" panose="05000000000000000000" pitchFamily="2" charset="2"/>
              <a:buChar char="ü"/>
            </a:pPr>
            <a:r>
              <a:rPr lang="el-GR" sz="2600" dirty="0"/>
              <a:t>Μια σημαντική ιδιότητα αντίστασης των βακτηρίων είναι ότι παρεμποδίζουν τη μεταφορά των φαρμάκων μέσα στο κύτταρο.</a:t>
            </a:r>
          </a:p>
        </p:txBody>
      </p:sp>
    </p:spTree>
    <p:extLst>
      <p:ext uri="{BB962C8B-B14F-4D97-AF65-F5344CB8AC3E}">
        <p14:creationId xmlns:p14="http://schemas.microsoft.com/office/powerpoint/2010/main" val="227453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AAE929-2AC0-4D67-B3E4-9FF183A3BC35}"/>
              </a:ext>
            </a:extLst>
          </p:cNvPr>
          <p:cNvSpPr>
            <a:spLocks noGrp="1"/>
          </p:cNvSpPr>
          <p:nvPr>
            <p:ph type="title"/>
          </p:nvPr>
        </p:nvSpPr>
        <p:spPr>
          <a:xfrm>
            <a:off x="1812897" y="518649"/>
            <a:ext cx="9882278" cy="1067634"/>
          </a:xfrm>
        </p:spPr>
        <p:txBody>
          <a:bodyPr anchor="ctr">
            <a:normAutofit/>
          </a:bodyPr>
          <a:lstStyle/>
          <a:p>
            <a:r>
              <a:rPr lang="el-GR" dirty="0"/>
              <a:t>Γενικές αρχές της θεραπείας</a:t>
            </a:r>
            <a:endParaRPr lang="el-GR"/>
          </a:p>
        </p:txBody>
      </p:sp>
      <p:grpSp>
        <p:nvGrpSpPr>
          <p:cNvPr id="11" name="Group 10">
            <a:extLst>
              <a:ext uri="{FF2B5EF4-FFF2-40B4-BE49-F238E27FC236}">
                <a16:creationId xmlns:a16="http://schemas.microsoft.com/office/drawing/2014/main" id="{770AE191-D2EA-45C9-A44D-830C188F74C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2" name="Freeform 5">
              <a:extLst>
                <a:ext uri="{FF2B5EF4-FFF2-40B4-BE49-F238E27FC236}">
                  <a16:creationId xmlns:a16="http://schemas.microsoft.com/office/drawing/2014/main" id="{23A0E4C1-B7A6-4637-AC51-4A5AE3841FF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Θέση περιεχομένου 2">
            <a:extLst>
              <a:ext uri="{FF2B5EF4-FFF2-40B4-BE49-F238E27FC236}">
                <a16:creationId xmlns:a16="http://schemas.microsoft.com/office/drawing/2014/main" id="{0E0D6782-2DAB-487E-82DB-B9E3C4F4F999}"/>
              </a:ext>
            </a:extLst>
          </p:cNvPr>
          <p:cNvGraphicFramePr>
            <a:graphicFrameLocks noGrp="1"/>
          </p:cNvGraphicFramePr>
          <p:nvPr>
            <p:ph idx="1"/>
            <p:extLst>
              <p:ext uri="{D42A27DB-BD31-4B8C-83A1-F6EECF244321}">
                <p14:modId xmlns:p14="http://schemas.microsoft.com/office/powerpoint/2010/main" val="2678249598"/>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594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D0DC239-C1FA-44D9-9F62-AA36DBEB644B}"/>
              </a:ext>
            </a:extLst>
          </p:cNvPr>
          <p:cNvSpPr>
            <a:spLocks noGrp="1"/>
          </p:cNvSpPr>
          <p:nvPr>
            <p:ph type="title"/>
          </p:nvPr>
        </p:nvSpPr>
        <p:spPr>
          <a:xfrm>
            <a:off x="838200" y="365125"/>
            <a:ext cx="10515600" cy="1325563"/>
          </a:xfrm>
        </p:spPr>
        <p:txBody>
          <a:bodyPr>
            <a:normAutofit/>
          </a:bodyPr>
          <a:lstStyle/>
          <a:p>
            <a:r>
              <a:rPr lang="el-GR"/>
              <a:t>Κατηγορίες των αναστολέων της </a:t>
            </a:r>
            <a:r>
              <a:rPr lang="el-GR" err="1"/>
              <a:t>πρωτεϊνοσύνθεσης</a:t>
            </a: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F295C5C-2284-4066-B790-1BC8989940C4}"/>
              </a:ext>
            </a:extLst>
          </p:cNvPr>
          <p:cNvSpPr>
            <a:spLocks noGrp="1"/>
          </p:cNvSpPr>
          <p:nvPr>
            <p:ph idx="1"/>
          </p:nvPr>
        </p:nvSpPr>
        <p:spPr>
          <a:xfrm>
            <a:off x="838200" y="1825625"/>
            <a:ext cx="10515600" cy="4351338"/>
          </a:xfrm>
        </p:spPr>
        <p:txBody>
          <a:bodyPr>
            <a:normAutofit/>
          </a:bodyPr>
          <a:lstStyle/>
          <a:p>
            <a:r>
              <a:rPr lang="el-GR" sz="2600" dirty="0"/>
              <a:t>Οι κατηγορίες των αναστολέων της </a:t>
            </a:r>
            <a:r>
              <a:rPr lang="el-GR" sz="2600" dirty="0" err="1"/>
              <a:t>πρωτεϊνοσύνθεσης</a:t>
            </a:r>
            <a:r>
              <a:rPr lang="el-GR" sz="2600" dirty="0"/>
              <a:t> περιλαμβάνουν τις:</a:t>
            </a:r>
          </a:p>
          <a:p>
            <a:pPr>
              <a:buFont typeface="Wingdings" panose="05000000000000000000" pitchFamily="2" charset="2"/>
              <a:buChar char="Ø"/>
            </a:pPr>
            <a:r>
              <a:rPr lang="el-GR" sz="2600" dirty="0"/>
              <a:t> </a:t>
            </a:r>
            <a:r>
              <a:rPr lang="el-GR" sz="2600" dirty="0" err="1"/>
              <a:t>Αμινογλυκοσίδες</a:t>
            </a:r>
            <a:r>
              <a:rPr lang="el-GR" sz="2600" dirty="0"/>
              <a:t> </a:t>
            </a:r>
          </a:p>
          <a:p>
            <a:pPr>
              <a:buFont typeface="Wingdings" panose="05000000000000000000" pitchFamily="2" charset="2"/>
              <a:buChar char="Ø"/>
            </a:pPr>
            <a:r>
              <a:rPr lang="el-GR" sz="2600" dirty="0"/>
              <a:t> </a:t>
            </a:r>
            <a:r>
              <a:rPr lang="el-GR" sz="2600" dirty="0" err="1"/>
              <a:t>Τετρακυκλίνες</a:t>
            </a:r>
            <a:endParaRPr lang="el-GR" sz="2600" dirty="0"/>
          </a:p>
          <a:p>
            <a:pPr>
              <a:buFont typeface="Wingdings" panose="05000000000000000000" pitchFamily="2" charset="2"/>
              <a:buChar char="Ø"/>
            </a:pPr>
            <a:r>
              <a:rPr lang="el-GR" sz="2600" dirty="0"/>
              <a:t> </a:t>
            </a:r>
            <a:r>
              <a:rPr lang="el-GR" sz="2600" dirty="0" err="1"/>
              <a:t>Μακρολίδες</a:t>
            </a:r>
            <a:r>
              <a:rPr lang="el-GR" sz="2600" dirty="0"/>
              <a:t> (</a:t>
            </a:r>
            <a:r>
              <a:rPr lang="el-GR" sz="2600" dirty="0" err="1"/>
              <a:t>ερυθρομυκίνη</a:t>
            </a:r>
            <a:r>
              <a:rPr lang="el-GR" sz="2600" dirty="0"/>
              <a:t>)</a:t>
            </a:r>
          </a:p>
          <a:p>
            <a:pPr>
              <a:buFont typeface="Wingdings" panose="05000000000000000000" pitchFamily="2" charset="2"/>
              <a:buChar char="Ø"/>
            </a:pPr>
            <a:r>
              <a:rPr lang="el-GR" sz="2600" dirty="0"/>
              <a:t> </a:t>
            </a:r>
            <a:r>
              <a:rPr lang="el-GR" sz="2600" dirty="0" err="1"/>
              <a:t>Κετολίδες</a:t>
            </a:r>
            <a:endParaRPr lang="el-GR" sz="2600" dirty="0"/>
          </a:p>
          <a:p>
            <a:pPr>
              <a:buFont typeface="Wingdings" panose="05000000000000000000" pitchFamily="2" charset="2"/>
              <a:buChar char="Ø"/>
            </a:pPr>
            <a:r>
              <a:rPr lang="el-GR" sz="2600" dirty="0"/>
              <a:t> </a:t>
            </a:r>
            <a:r>
              <a:rPr lang="el-GR" sz="2600" dirty="0" err="1"/>
              <a:t>Στρεπτογραμίνες</a:t>
            </a:r>
            <a:endParaRPr lang="el-GR" sz="2600" dirty="0"/>
          </a:p>
          <a:p>
            <a:pPr>
              <a:buFont typeface="Wingdings" panose="05000000000000000000" pitchFamily="2" charset="2"/>
              <a:buChar char="Ø"/>
            </a:pPr>
            <a:r>
              <a:rPr lang="el-GR" sz="2600" dirty="0"/>
              <a:t> </a:t>
            </a:r>
            <a:r>
              <a:rPr lang="el-GR" sz="2600" dirty="0" err="1"/>
              <a:t>Οξαζολιδινόνες</a:t>
            </a:r>
            <a:endParaRPr lang="el-GR" sz="2600" dirty="0"/>
          </a:p>
          <a:p>
            <a:pPr>
              <a:buFont typeface="Wingdings" panose="05000000000000000000" pitchFamily="2" charset="2"/>
              <a:buChar char="Ø"/>
            </a:pPr>
            <a:r>
              <a:rPr lang="el-GR" sz="2600" dirty="0"/>
              <a:t> </a:t>
            </a:r>
            <a:r>
              <a:rPr lang="el-GR" sz="2600" dirty="0" err="1"/>
              <a:t>Χλωραμφενικόλη</a:t>
            </a:r>
            <a:endParaRPr lang="el-GR" sz="2600" dirty="0"/>
          </a:p>
          <a:p>
            <a:pPr>
              <a:buFont typeface="Wingdings" panose="05000000000000000000" pitchFamily="2" charset="2"/>
              <a:buChar char="Ø"/>
            </a:pPr>
            <a:r>
              <a:rPr lang="el-GR" sz="2600" dirty="0"/>
              <a:t> </a:t>
            </a:r>
            <a:r>
              <a:rPr lang="el-GR" sz="2600" dirty="0" err="1"/>
              <a:t>Κλινδαμυκίνη</a:t>
            </a:r>
            <a:endParaRPr lang="el-GR" sz="2600" dirty="0"/>
          </a:p>
        </p:txBody>
      </p:sp>
    </p:spTree>
    <p:extLst>
      <p:ext uri="{BB962C8B-B14F-4D97-AF65-F5344CB8AC3E}">
        <p14:creationId xmlns:p14="http://schemas.microsoft.com/office/powerpoint/2010/main" val="1462746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3B94D6DA-6C4D-4D50-A190-16319610B050}"/>
              </a:ext>
            </a:extLst>
          </p:cNvPr>
          <p:cNvPicPr>
            <a:picLocks noChangeAspect="1"/>
          </p:cNvPicPr>
          <p:nvPr/>
        </p:nvPicPr>
        <p:blipFill>
          <a:blip r:embed="rId2"/>
          <a:stretch>
            <a:fillRect/>
          </a:stretch>
        </p:blipFill>
        <p:spPr>
          <a:xfrm>
            <a:off x="1120477" y="1777786"/>
            <a:ext cx="9951041" cy="3296282"/>
          </a:xfrm>
          <a:prstGeom prst="rect">
            <a:avLst/>
          </a:prstGeom>
        </p:spPr>
      </p:pic>
      <p:sp>
        <p:nvSpPr>
          <p:cNvPr id="3" name="Ορθογώνιο 2">
            <a:extLst>
              <a:ext uri="{FF2B5EF4-FFF2-40B4-BE49-F238E27FC236}">
                <a16:creationId xmlns:a16="http://schemas.microsoft.com/office/drawing/2014/main" id="{A163E27D-1476-4DC7-A074-2EEB0EE56203}"/>
              </a:ext>
            </a:extLst>
          </p:cNvPr>
          <p:cNvSpPr/>
          <p:nvPr/>
        </p:nvSpPr>
        <p:spPr>
          <a:xfrm>
            <a:off x="4723345" y="1091160"/>
            <a:ext cx="2745303" cy="523220"/>
          </a:xfrm>
          <a:prstGeom prst="rect">
            <a:avLst/>
          </a:prstGeom>
        </p:spPr>
        <p:txBody>
          <a:bodyPr wrap="none">
            <a:spAutoFit/>
          </a:bodyPr>
          <a:lstStyle/>
          <a:p>
            <a:r>
              <a:rPr lang="el-GR" sz="2800" b="1" dirty="0" err="1"/>
              <a:t>Αμινογλυκοσίδες</a:t>
            </a:r>
            <a:endParaRPr lang="el-GR" sz="2800" b="1" dirty="0"/>
          </a:p>
        </p:txBody>
      </p:sp>
    </p:spTree>
    <p:extLst>
      <p:ext uri="{BB962C8B-B14F-4D97-AF65-F5344CB8AC3E}">
        <p14:creationId xmlns:p14="http://schemas.microsoft.com/office/powerpoint/2010/main" val="3730603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F4F84F5-08FC-47AE-A44E-B92D4236042A}"/>
              </a:ext>
            </a:extLst>
          </p:cNvPr>
          <p:cNvSpPr>
            <a:spLocks noGrp="1"/>
          </p:cNvSpPr>
          <p:nvPr>
            <p:ph type="title"/>
          </p:nvPr>
        </p:nvSpPr>
        <p:spPr>
          <a:xfrm>
            <a:off x="979445" y="26341"/>
            <a:ext cx="10515600" cy="1325563"/>
          </a:xfrm>
        </p:spPr>
        <p:txBody>
          <a:bodyPr>
            <a:normAutofit/>
          </a:bodyPr>
          <a:lstStyle/>
          <a:p>
            <a:r>
              <a:rPr lang="el-GR" dirty="0" err="1"/>
              <a:t>Αμινογλυκοσίδες</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243486D-5CAC-4641-A5FC-2738ECE9F00B}"/>
              </a:ext>
            </a:extLst>
          </p:cNvPr>
          <p:cNvSpPr>
            <a:spLocks noGrp="1"/>
          </p:cNvSpPr>
          <p:nvPr>
            <p:ph idx="1"/>
          </p:nvPr>
        </p:nvSpPr>
        <p:spPr>
          <a:xfrm>
            <a:off x="820783" y="1151606"/>
            <a:ext cx="11049000" cy="5423365"/>
          </a:xfrm>
        </p:spPr>
        <p:txBody>
          <a:bodyPr>
            <a:noAutofit/>
          </a:bodyPr>
          <a:lstStyle/>
          <a:p>
            <a:r>
              <a:rPr lang="el-GR" sz="2000" dirty="0"/>
              <a:t>Οι </a:t>
            </a:r>
            <a:r>
              <a:rPr lang="el-GR" sz="2000" dirty="0" err="1"/>
              <a:t>αμινογλυκοσίδες</a:t>
            </a:r>
            <a:r>
              <a:rPr lang="el-GR" sz="2000" dirty="0"/>
              <a:t> είναι </a:t>
            </a:r>
            <a:r>
              <a:rPr lang="el-GR" sz="2000" dirty="0" err="1"/>
              <a:t>αντιμικροβιακά</a:t>
            </a:r>
            <a:r>
              <a:rPr lang="el-GR" sz="2000" dirty="0"/>
              <a:t> ευρέως φάσματος στα </a:t>
            </a:r>
            <a:r>
              <a:rPr lang="en-US" sz="2000" dirty="0"/>
              <a:t>Gram(+) </a:t>
            </a:r>
            <a:r>
              <a:rPr lang="el-GR" sz="2000" dirty="0"/>
              <a:t>και κυρίως στα </a:t>
            </a:r>
            <a:r>
              <a:rPr lang="en-US" sz="2000" dirty="0"/>
              <a:t>Gram(-)</a:t>
            </a:r>
            <a:r>
              <a:rPr lang="el-GR" sz="2000" dirty="0"/>
              <a:t>, ωστόσο τα αναερόβια βακτήρια προβάλλουν γενικά αντίσταση σε αυτές.</a:t>
            </a:r>
          </a:p>
          <a:p>
            <a:pPr marL="0" indent="0">
              <a:buNone/>
            </a:pPr>
            <a:r>
              <a:rPr lang="el-GR" sz="2000" dirty="0"/>
              <a:t>    Τα αερόβια βακτήρια χρησιμοποιούν ένα </a:t>
            </a:r>
            <a:r>
              <a:rPr lang="el-GR" sz="2000" dirty="0" err="1"/>
              <a:t>οξυγονοεξαρτώμενο</a:t>
            </a:r>
            <a:r>
              <a:rPr lang="el-GR" sz="2000" dirty="0"/>
              <a:t> σύστημα μεταφοράς για να φέρουν τις </a:t>
            </a:r>
            <a:r>
              <a:rPr lang="el-GR" sz="2000" dirty="0" err="1"/>
              <a:t>αμινογλυκοσίδες</a:t>
            </a:r>
            <a:r>
              <a:rPr lang="el-GR" sz="2000" dirty="0"/>
              <a:t> μέσα στο κύτταρο. Τα αναερόβια βακτήρια δεν διαθέτουν αυτό το σύστημα και παρουσιάζουν αντίσταση στις </a:t>
            </a:r>
            <a:r>
              <a:rPr lang="el-GR" sz="2000" dirty="0" err="1"/>
              <a:t>αμινογλυκοσίδες</a:t>
            </a:r>
            <a:r>
              <a:rPr lang="el-GR" sz="2000" dirty="0"/>
              <a:t>.</a:t>
            </a:r>
          </a:p>
          <a:p>
            <a:pPr marL="0" indent="0">
              <a:buNone/>
            </a:pPr>
            <a:r>
              <a:rPr lang="el-GR" sz="2000" dirty="0"/>
              <a:t> Συνδέονται με το </a:t>
            </a:r>
            <a:r>
              <a:rPr lang="el-GR" sz="2000" dirty="0" err="1"/>
              <a:t>βακτηριακό</a:t>
            </a:r>
            <a:r>
              <a:rPr lang="el-GR" sz="2000" dirty="0"/>
              <a:t> </a:t>
            </a:r>
            <a:r>
              <a:rPr lang="el-GR" sz="2000" dirty="0" err="1"/>
              <a:t>ριβόσωμα</a:t>
            </a:r>
            <a:r>
              <a:rPr lang="el-GR" sz="2000" dirty="0"/>
              <a:t> </a:t>
            </a:r>
            <a:r>
              <a:rPr lang="el-GR" sz="2000" dirty="0" smtClean="0"/>
              <a:t>(</a:t>
            </a:r>
            <a:r>
              <a:rPr lang="en-US" sz="2000" dirty="0" smtClean="0"/>
              <a:t>30s </a:t>
            </a:r>
            <a:r>
              <a:rPr lang="el-GR" sz="2000" dirty="0" err="1" smtClean="0"/>
              <a:t>υπομονάδα</a:t>
            </a:r>
            <a:r>
              <a:rPr lang="el-GR" sz="2000" dirty="0" smtClean="0"/>
              <a:t>) και </a:t>
            </a:r>
            <a:r>
              <a:rPr lang="el-GR" sz="2000" dirty="0"/>
              <a:t>προκαλούν αναστολή της ανάγνωσης του </a:t>
            </a:r>
            <a:r>
              <a:rPr lang="en-US" sz="2000" dirty="0"/>
              <a:t>mRNA </a:t>
            </a:r>
            <a:r>
              <a:rPr lang="el-GR" sz="2000" dirty="0"/>
              <a:t>ή και πρόωρο τερματισμό της </a:t>
            </a:r>
            <a:r>
              <a:rPr lang="el-GR" sz="2000" dirty="0" err="1"/>
              <a:t>πρωτεΐνοσύνθεσης</a:t>
            </a:r>
            <a:r>
              <a:rPr lang="el-GR" sz="2000" dirty="0"/>
              <a:t>.</a:t>
            </a:r>
          </a:p>
          <a:p>
            <a:pPr>
              <a:buFont typeface="Wingdings" panose="05000000000000000000" pitchFamily="2" charset="2"/>
              <a:buChar char="ü"/>
            </a:pPr>
            <a:r>
              <a:rPr lang="el-GR" sz="2000" dirty="0"/>
              <a:t>Η </a:t>
            </a:r>
            <a:r>
              <a:rPr lang="el-GR" sz="2000" dirty="0" err="1"/>
              <a:t>πολυοκατιονική</a:t>
            </a:r>
            <a:r>
              <a:rPr lang="el-GR" sz="2000" dirty="0"/>
              <a:t> δομή των </a:t>
            </a:r>
            <a:r>
              <a:rPr lang="el-GR" sz="2000" dirty="0" err="1"/>
              <a:t>αμινογλυκοσιδών</a:t>
            </a:r>
            <a:r>
              <a:rPr lang="el-GR" sz="2000" dirty="0"/>
              <a:t> εμποδίζει την ικανοποιητική απορρόφηση από το στόμα.</a:t>
            </a:r>
          </a:p>
          <a:p>
            <a:pPr>
              <a:buFont typeface="Wingdings" panose="05000000000000000000" pitchFamily="2" charset="2"/>
              <a:buChar char="ü"/>
            </a:pPr>
            <a:r>
              <a:rPr lang="el-GR" sz="2000" dirty="0"/>
              <a:t>Οι περισσότερες </a:t>
            </a:r>
            <a:r>
              <a:rPr lang="el-GR" sz="2000" dirty="0" err="1"/>
              <a:t>αμινογλυκοσίδες</a:t>
            </a:r>
            <a:r>
              <a:rPr lang="el-GR" sz="2000" dirty="0"/>
              <a:t>  χορηγούνται παρεντερικά. Είναι πολύ πολικές ενώσεις και δεν κατανέμονται στο λίπος.</a:t>
            </a:r>
          </a:p>
          <a:p>
            <a:pPr>
              <a:buFont typeface="Wingdings" panose="05000000000000000000" pitchFamily="2" charset="2"/>
              <a:buChar char="ü"/>
            </a:pPr>
            <a:r>
              <a:rPr lang="el-GR" sz="2000" dirty="0"/>
              <a:t>Υπάρχει συνέργεια μεταξύ των </a:t>
            </a:r>
            <a:r>
              <a:rPr lang="el-GR" sz="2000" dirty="0" err="1"/>
              <a:t>πενικιλλινών</a:t>
            </a:r>
            <a:r>
              <a:rPr lang="el-GR" sz="2000" dirty="0"/>
              <a:t> και των </a:t>
            </a:r>
            <a:r>
              <a:rPr lang="el-GR" sz="2000" dirty="0" err="1"/>
              <a:t>αμινογλυκοσίδων</a:t>
            </a:r>
            <a:r>
              <a:rPr lang="el-GR" sz="2000" dirty="0"/>
              <a:t>. Οι πενικιλίνες προκαλούν καταστροφή του κυτταρικού τοιχώματος που επιτρέπουν στις </a:t>
            </a:r>
            <a:r>
              <a:rPr lang="el-GR" sz="2000" dirty="0" err="1"/>
              <a:t>αμινογλυκοσίδες</a:t>
            </a:r>
            <a:r>
              <a:rPr lang="el-GR" sz="2000" dirty="0"/>
              <a:t> να εισέλθουν στα βακτήρια.</a:t>
            </a:r>
          </a:p>
          <a:p>
            <a:pPr>
              <a:buFont typeface="Wingdings" panose="05000000000000000000" pitchFamily="2" charset="2"/>
              <a:buChar char="ü"/>
            </a:pPr>
            <a:r>
              <a:rPr lang="el-GR" sz="2000" dirty="0"/>
              <a:t>Έχουν </a:t>
            </a:r>
            <a:r>
              <a:rPr lang="el-GR" sz="2000" dirty="0" err="1"/>
              <a:t>αντιψευδομοναδική</a:t>
            </a:r>
            <a:r>
              <a:rPr lang="el-GR" sz="2000" dirty="0"/>
              <a:t> δράση αλλά και δράση στα </a:t>
            </a:r>
            <a:r>
              <a:rPr lang="el-GR" sz="2000" dirty="0" err="1"/>
              <a:t>εντεροβακτήρια</a:t>
            </a:r>
            <a:r>
              <a:rPr lang="el-GR" sz="2000" dirty="0" smtClean="0"/>
              <a:t>.</a:t>
            </a:r>
          </a:p>
          <a:p>
            <a:pPr>
              <a:buFont typeface="Wingdings" panose="05000000000000000000" pitchFamily="2" charset="2"/>
              <a:buChar char="ü"/>
            </a:pPr>
            <a:r>
              <a:rPr lang="el-GR" sz="2000" dirty="0" smtClean="0"/>
              <a:t>Σε περιπτώσεις μηνιγγίτιδας </a:t>
            </a:r>
            <a:r>
              <a:rPr lang="el-GR" sz="2000" dirty="0"/>
              <a:t>διαβαίνουν </a:t>
            </a:r>
            <a:r>
              <a:rPr lang="el-GR" sz="2000" dirty="0" smtClean="0"/>
              <a:t>τον </a:t>
            </a:r>
            <a:r>
              <a:rPr lang="el-GR" sz="2000" dirty="0" err="1" smtClean="0"/>
              <a:t>αιματοεγκεφαλικό</a:t>
            </a:r>
            <a:r>
              <a:rPr lang="el-GR" sz="2000" dirty="0" smtClean="0"/>
              <a:t> φραγμό </a:t>
            </a:r>
            <a:r>
              <a:rPr lang="el-GR" sz="2000" dirty="0"/>
              <a:t>σε μέτριο βαθμό. </a:t>
            </a:r>
          </a:p>
        </p:txBody>
      </p:sp>
    </p:spTree>
    <p:extLst>
      <p:ext uri="{BB962C8B-B14F-4D97-AF65-F5344CB8AC3E}">
        <p14:creationId xmlns:p14="http://schemas.microsoft.com/office/powerpoint/2010/main" val="4183885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4F32F38-AF0A-427A-B7FF-6C63FA97FE5E}"/>
              </a:ext>
            </a:extLst>
          </p:cNvPr>
          <p:cNvSpPr>
            <a:spLocks noGrp="1"/>
          </p:cNvSpPr>
          <p:nvPr>
            <p:ph type="title"/>
          </p:nvPr>
        </p:nvSpPr>
        <p:spPr>
          <a:xfrm>
            <a:off x="838200" y="365125"/>
            <a:ext cx="10515600" cy="1325563"/>
          </a:xfrm>
        </p:spPr>
        <p:txBody>
          <a:bodyPr>
            <a:normAutofit/>
          </a:bodyPr>
          <a:lstStyle/>
          <a:p>
            <a:r>
              <a:rPr lang="el-GR" dirty="0" err="1"/>
              <a:t>Αμινογλυκοσίδες</a:t>
            </a: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35495E7-9D36-4A2E-9E63-B6B8620C35C4}"/>
              </a:ext>
            </a:extLst>
          </p:cNvPr>
          <p:cNvSpPr>
            <a:spLocks noGrp="1"/>
          </p:cNvSpPr>
          <p:nvPr>
            <p:ph idx="1"/>
          </p:nvPr>
        </p:nvSpPr>
        <p:spPr>
          <a:xfrm>
            <a:off x="838200" y="1825625"/>
            <a:ext cx="10515600" cy="4667250"/>
          </a:xfrm>
        </p:spPr>
        <p:txBody>
          <a:bodyPr>
            <a:noAutofit/>
          </a:bodyPr>
          <a:lstStyle/>
          <a:p>
            <a:r>
              <a:rPr lang="el-GR" sz="2000" b="1" dirty="0"/>
              <a:t>Ανεπιθύμητες δράσεις των </a:t>
            </a:r>
            <a:r>
              <a:rPr lang="el-GR" sz="2000" b="1" dirty="0" err="1"/>
              <a:t>αμινογλυκοδιδών</a:t>
            </a:r>
            <a:r>
              <a:rPr lang="el-GR" sz="2000" dirty="0"/>
              <a:t>:</a:t>
            </a:r>
          </a:p>
          <a:p>
            <a:pPr marL="0" indent="0">
              <a:buNone/>
            </a:pPr>
            <a:r>
              <a:rPr lang="el-GR" sz="2000" dirty="0"/>
              <a:t>   Οι </a:t>
            </a:r>
            <a:r>
              <a:rPr lang="el-GR" sz="2000" dirty="0" err="1"/>
              <a:t>αμινογλυκοσίδες</a:t>
            </a:r>
            <a:r>
              <a:rPr lang="el-GR" sz="2000" dirty="0"/>
              <a:t> προκαλούν </a:t>
            </a:r>
            <a:r>
              <a:rPr lang="el-GR" sz="2000" dirty="0" err="1"/>
              <a:t>ωτοτοξικότητα</a:t>
            </a:r>
            <a:r>
              <a:rPr lang="el-GR" sz="2000" dirty="0"/>
              <a:t>, </a:t>
            </a:r>
            <a:r>
              <a:rPr lang="el-GR" sz="2000" dirty="0" err="1"/>
              <a:t>νεφροτοξικότητα</a:t>
            </a:r>
            <a:r>
              <a:rPr lang="el-GR" sz="2000" dirty="0"/>
              <a:t>, και </a:t>
            </a:r>
            <a:r>
              <a:rPr lang="el-GR" sz="2000" dirty="0" err="1"/>
              <a:t>νευρομυϊκή</a:t>
            </a:r>
            <a:r>
              <a:rPr lang="el-GR" sz="2000" dirty="0"/>
              <a:t> παράλυση.</a:t>
            </a:r>
          </a:p>
          <a:p>
            <a:pPr marL="0" indent="0">
              <a:buNone/>
            </a:pPr>
            <a:r>
              <a:rPr lang="el-GR" sz="2000" dirty="0"/>
              <a:t>   Τα φάρμακα αυτά έχουν </a:t>
            </a:r>
            <a:r>
              <a:rPr lang="el-GR" sz="2000" u="sng" dirty="0"/>
              <a:t>στενό θεραπευτικό εύρος</a:t>
            </a:r>
            <a:r>
              <a:rPr lang="el-GR" sz="2000" dirty="0"/>
              <a:t>. Αυτό σημαίνει πως η τοξική συγκέντρωση είναι ελάχιστα υψηλότερη από την αντίστοιχη θεραπευτική.</a:t>
            </a:r>
          </a:p>
          <a:p>
            <a:r>
              <a:rPr lang="el-GR" sz="2000" dirty="0"/>
              <a:t>Η </a:t>
            </a:r>
            <a:r>
              <a:rPr lang="el-GR" sz="2000" u="sng" dirty="0" err="1"/>
              <a:t>ωτοτοξικότητα</a:t>
            </a:r>
            <a:r>
              <a:rPr lang="el-GR" sz="2000" dirty="0"/>
              <a:t> αφορά την αίθουσα και τον κοχλία. Τα συμπτώματα περιλαμβάνουν βόμβο (</a:t>
            </a:r>
            <a:r>
              <a:rPr lang="el-GR" sz="2000" dirty="0" err="1"/>
              <a:t>ringing</a:t>
            </a:r>
            <a:r>
              <a:rPr lang="el-GR" sz="2000" dirty="0"/>
              <a:t>), κώφωση, ίλιγγο ή αστάθεια βάδισης και απώλεια ακοής υψηλών τόνων. Η κοχλιακή τοξικότητα προέρχεται από επιλεκτική καταστροφή των εξωτερικών τριχοειδών κυττάρων στο όργανο του </a:t>
            </a:r>
            <a:r>
              <a:rPr lang="el-GR" sz="2000" dirty="0" err="1"/>
              <a:t>Corti</a:t>
            </a:r>
            <a:r>
              <a:rPr lang="el-GR" sz="2000" dirty="0"/>
              <a:t>.</a:t>
            </a:r>
          </a:p>
          <a:p>
            <a:r>
              <a:rPr lang="el-GR" sz="2000" dirty="0"/>
              <a:t>Η </a:t>
            </a:r>
            <a:r>
              <a:rPr lang="el-GR" sz="2000" u="sng" dirty="0" err="1"/>
              <a:t>νεφροτοξικότητα</a:t>
            </a:r>
            <a:r>
              <a:rPr lang="el-GR" sz="2000" dirty="0"/>
              <a:t> σχετίζεται με τη γρήγορη πρόσληψη του φαρμάκου από τα κύτταρα του εγγύς </a:t>
            </a:r>
            <a:r>
              <a:rPr lang="el-GR" sz="2000" dirty="0" err="1"/>
              <a:t>σωληναρίου</a:t>
            </a:r>
            <a:r>
              <a:rPr lang="el-GR" sz="2000" dirty="0"/>
              <a:t>. Η οξεία </a:t>
            </a:r>
            <a:r>
              <a:rPr lang="el-GR" sz="2000" dirty="0" err="1"/>
              <a:t>νεφροτοξικότητα</a:t>
            </a:r>
            <a:r>
              <a:rPr lang="el-GR" sz="2000" dirty="0"/>
              <a:t> είναι αντιστρέψιμη.</a:t>
            </a:r>
          </a:p>
          <a:p>
            <a:r>
              <a:rPr lang="el-GR" sz="2000" dirty="0"/>
              <a:t>Η </a:t>
            </a:r>
            <a:r>
              <a:rPr lang="el-GR" sz="2000" u="sng" dirty="0" err="1"/>
              <a:t>νευροτοξικότητα</a:t>
            </a:r>
            <a:r>
              <a:rPr lang="el-GR" sz="2000" dirty="0"/>
              <a:t> προκαλείται από την παρεμπόδιση της </a:t>
            </a:r>
            <a:r>
              <a:rPr lang="el-GR" sz="2000" dirty="0" err="1"/>
              <a:t>προσυναπτικής</a:t>
            </a:r>
            <a:r>
              <a:rPr lang="el-GR" sz="2000" dirty="0"/>
              <a:t> απελευθέρωσης </a:t>
            </a:r>
            <a:r>
              <a:rPr lang="el-GR" sz="2000" dirty="0" err="1"/>
              <a:t>ακετυλοχολίνης</a:t>
            </a:r>
            <a:r>
              <a:rPr lang="el-GR" sz="2000" dirty="0"/>
              <a:t> στη </a:t>
            </a:r>
            <a:r>
              <a:rPr lang="el-GR" sz="2000" dirty="0" err="1"/>
              <a:t>νευρομυϊκή</a:t>
            </a:r>
            <a:r>
              <a:rPr lang="el-GR" sz="2000" dirty="0"/>
              <a:t> σύναψη. Υπάρχει επίσης και μερική </a:t>
            </a:r>
            <a:r>
              <a:rPr lang="el-GR" sz="2000" dirty="0" err="1"/>
              <a:t>μετασυναπτική</a:t>
            </a:r>
            <a:r>
              <a:rPr lang="el-GR" sz="2000" dirty="0"/>
              <a:t> παρεμπόδιση. Αυτό οδηγεί σε αδυναμία και αναπνευστική καταστολή.</a:t>
            </a:r>
          </a:p>
        </p:txBody>
      </p:sp>
    </p:spTree>
    <p:extLst>
      <p:ext uri="{BB962C8B-B14F-4D97-AF65-F5344CB8AC3E}">
        <p14:creationId xmlns:p14="http://schemas.microsoft.com/office/powerpoint/2010/main" val="1210804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C4A40291-6EDE-49BD-93E5-B1EF7349328B}"/>
              </a:ext>
            </a:extLst>
          </p:cNvPr>
          <p:cNvSpPr>
            <a:spLocks noGrp="1"/>
          </p:cNvSpPr>
          <p:nvPr>
            <p:ph type="title"/>
          </p:nvPr>
        </p:nvSpPr>
        <p:spPr>
          <a:xfrm>
            <a:off x="838200" y="365125"/>
            <a:ext cx="10515600" cy="1325563"/>
          </a:xfrm>
        </p:spPr>
        <p:txBody>
          <a:bodyPr>
            <a:normAutofit/>
          </a:bodyPr>
          <a:lstStyle/>
          <a:p>
            <a:r>
              <a:rPr lang="el-GR" dirty="0" err="1"/>
              <a:t>Τετρακυκλίνες</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7A90E34-F3CB-410F-86DF-98C81821302C}"/>
              </a:ext>
            </a:extLst>
          </p:cNvPr>
          <p:cNvSpPr>
            <a:spLocks noGrp="1"/>
          </p:cNvSpPr>
          <p:nvPr>
            <p:ph idx="1"/>
          </p:nvPr>
        </p:nvSpPr>
        <p:spPr>
          <a:xfrm>
            <a:off x="838200" y="1591878"/>
            <a:ext cx="10515600" cy="4351338"/>
          </a:xfrm>
        </p:spPr>
        <p:txBody>
          <a:bodyPr>
            <a:normAutofit fontScale="92500" lnSpcReduction="10000"/>
          </a:bodyPr>
          <a:lstStyle/>
          <a:p>
            <a:pPr marL="0" indent="0">
              <a:buNone/>
            </a:pPr>
            <a:endParaRPr lang="el-GR" sz="2400" dirty="0"/>
          </a:p>
          <a:p>
            <a:r>
              <a:rPr lang="el-GR" sz="2400" dirty="0"/>
              <a:t> Οι </a:t>
            </a:r>
            <a:r>
              <a:rPr lang="el-GR" sz="2400" dirty="0" err="1"/>
              <a:t>τετρακυκλίνες</a:t>
            </a:r>
            <a:r>
              <a:rPr lang="el-GR" sz="2400" dirty="0"/>
              <a:t> είναι αντιβιοτικά ευρέως φάσματος (</a:t>
            </a:r>
            <a:r>
              <a:rPr lang="el-GR" sz="2400" dirty="0" err="1"/>
              <a:t>βακτηριοστατικά</a:t>
            </a:r>
            <a:r>
              <a:rPr lang="el-GR" sz="2400" dirty="0"/>
              <a:t>). Χρησιμοποιούνται στη θεραπεία των </a:t>
            </a:r>
            <a:r>
              <a:rPr lang="el-GR" sz="2400" dirty="0" err="1"/>
              <a:t>Gram</a:t>
            </a:r>
            <a:r>
              <a:rPr lang="el-GR" sz="2400" dirty="0"/>
              <a:t> (+) και </a:t>
            </a:r>
            <a:r>
              <a:rPr lang="el-GR" sz="2400" dirty="0" err="1"/>
              <a:t>Gram</a:t>
            </a:r>
            <a:r>
              <a:rPr lang="el-GR" sz="2400" dirty="0"/>
              <a:t> (-) οργανισμών και των αναερόβιων. </a:t>
            </a:r>
            <a:endParaRPr lang="el-GR" sz="2400" dirty="0" smtClean="0"/>
          </a:p>
          <a:p>
            <a:r>
              <a:rPr lang="el-GR" sz="2400" dirty="0"/>
              <a:t>Συνδέονται με το </a:t>
            </a:r>
            <a:r>
              <a:rPr lang="el-GR" sz="2400" dirty="0" err="1"/>
              <a:t>βακτηριακό</a:t>
            </a:r>
            <a:r>
              <a:rPr lang="el-GR" sz="2400" dirty="0"/>
              <a:t> </a:t>
            </a:r>
            <a:r>
              <a:rPr lang="el-GR" sz="2400" dirty="0" err="1"/>
              <a:t>ριβόσωμα</a:t>
            </a:r>
            <a:r>
              <a:rPr lang="el-GR" sz="2400" dirty="0"/>
              <a:t> (30s </a:t>
            </a:r>
            <a:r>
              <a:rPr lang="el-GR" sz="2400" dirty="0" err="1"/>
              <a:t>υπομονάδα</a:t>
            </a:r>
            <a:r>
              <a:rPr lang="el-GR" sz="2400" dirty="0" smtClean="0"/>
              <a:t>).</a:t>
            </a:r>
            <a:endParaRPr lang="en-US" sz="2400" dirty="0"/>
          </a:p>
          <a:p>
            <a:r>
              <a:rPr lang="en-US" sz="2400" dirty="0"/>
              <a:t>O</a:t>
            </a:r>
            <a:r>
              <a:rPr lang="el-GR" sz="2400" dirty="0"/>
              <a:t>ι </a:t>
            </a:r>
            <a:r>
              <a:rPr lang="el-GR" sz="2400" dirty="0" err="1"/>
              <a:t>τετρακυκλίνες</a:t>
            </a:r>
            <a:r>
              <a:rPr lang="el-GR" sz="2400" dirty="0"/>
              <a:t> συσσωρεύονται στην </a:t>
            </a:r>
            <a:r>
              <a:rPr lang="el-GR" sz="2400" dirty="0" err="1"/>
              <a:t>κυτταροπλασματική</a:t>
            </a:r>
            <a:r>
              <a:rPr lang="el-GR" sz="2400" dirty="0"/>
              <a:t> μεμβράνη  και μεταφέρονται μέσω υποβοήθησης </a:t>
            </a:r>
            <a:r>
              <a:rPr lang="el-GR" sz="2400" dirty="0" err="1"/>
              <a:t>ενεργειο</a:t>
            </a:r>
            <a:r>
              <a:rPr lang="el-GR" sz="2400" dirty="0"/>
              <a:t>-εξαρτώμενων πρωτεϊνών. Αυτό το σύστημα μεταφοράς δεν υπάρχει στα κύτταρα των θηλαστικών.</a:t>
            </a:r>
          </a:p>
          <a:p>
            <a:r>
              <a:rPr lang="el-GR" sz="2400" dirty="0"/>
              <a:t>Θεραπεία εκλογής σε λοιμώξεις από άτυπα μικρόβια (</a:t>
            </a:r>
            <a:r>
              <a:rPr lang="en-US" sz="2400" dirty="0"/>
              <a:t>Chlamydia, </a:t>
            </a:r>
            <a:r>
              <a:rPr lang="en-US" sz="2400" dirty="0" err="1"/>
              <a:t>Ureoplasma</a:t>
            </a:r>
            <a:r>
              <a:rPr lang="en-US" sz="2400" dirty="0"/>
              <a:t> </a:t>
            </a:r>
            <a:r>
              <a:rPr lang="el-GR" sz="2400" dirty="0" err="1"/>
              <a:t>κλπ</a:t>
            </a:r>
            <a:r>
              <a:rPr lang="el-GR" sz="2400" dirty="0"/>
              <a:t>)</a:t>
            </a:r>
          </a:p>
          <a:p>
            <a:r>
              <a:rPr lang="el-GR" sz="2400" dirty="0"/>
              <a:t>Θεραπεία ακμής</a:t>
            </a:r>
          </a:p>
          <a:p>
            <a:r>
              <a:rPr lang="el-GR" sz="2400" dirty="0"/>
              <a:t>Η αντοχή στις </a:t>
            </a:r>
            <a:r>
              <a:rPr lang="el-GR" sz="2400" dirty="0" err="1"/>
              <a:t>τετρακυκλίνες</a:t>
            </a:r>
            <a:r>
              <a:rPr lang="el-GR" sz="2400" dirty="0"/>
              <a:t> δημιουργείται όταν τα βακτήρια μεταλλάσσονται με τρόπο ώστε να αδυνατεί το ίδιο το βακτήριο να συσσωρεύσει το φάρμακο στο εσωτερικό του.</a:t>
            </a:r>
          </a:p>
        </p:txBody>
      </p:sp>
    </p:spTree>
    <p:extLst>
      <p:ext uri="{BB962C8B-B14F-4D97-AF65-F5344CB8AC3E}">
        <p14:creationId xmlns:p14="http://schemas.microsoft.com/office/powerpoint/2010/main" val="3094794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7408A1EA-1590-4AF4-9EF0-3F866B923895}"/>
              </a:ext>
            </a:extLst>
          </p:cNvPr>
          <p:cNvPicPr>
            <a:picLocks noChangeAspect="1"/>
          </p:cNvPicPr>
          <p:nvPr/>
        </p:nvPicPr>
        <p:blipFill>
          <a:blip r:embed="rId2"/>
          <a:stretch>
            <a:fillRect/>
          </a:stretch>
        </p:blipFill>
        <p:spPr>
          <a:xfrm>
            <a:off x="1120477" y="1806536"/>
            <a:ext cx="9951041" cy="3238781"/>
          </a:xfrm>
          <a:prstGeom prst="rect">
            <a:avLst/>
          </a:prstGeom>
        </p:spPr>
      </p:pic>
    </p:spTree>
    <p:extLst>
      <p:ext uri="{BB962C8B-B14F-4D97-AF65-F5344CB8AC3E}">
        <p14:creationId xmlns:p14="http://schemas.microsoft.com/office/powerpoint/2010/main" val="273686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E1FF6E7-9872-48ED-84AD-2D86CC70E5C9}"/>
              </a:ext>
            </a:extLst>
          </p:cNvPr>
          <p:cNvSpPr>
            <a:spLocks noGrp="1"/>
          </p:cNvSpPr>
          <p:nvPr>
            <p:ph type="title"/>
          </p:nvPr>
        </p:nvSpPr>
        <p:spPr>
          <a:xfrm>
            <a:off x="838200" y="365125"/>
            <a:ext cx="10515600" cy="1325563"/>
          </a:xfrm>
        </p:spPr>
        <p:txBody>
          <a:bodyPr>
            <a:normAutofit/>
          </a:bodyPr>
          <a:lstStyle/>
          <a:p>
            <a:r>
              <a:rPr lang="el-GR" dirty="0" err="1"/>
              <a:t>Τετρακυκλίνες</a:t>
            </a:r>
            <a:endParaRPr lang="el-GR" dirty="0"/>
          </a:p>
        </p:txBody>
      </p:sp>
      <p:sp>
        <p:nvSpPr>
          <p:cNvPr id="21" name="Arc 20">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DF9BF46-9F4F-4729-AC6A-854FE966F303}"/>
              </a:ext>
            </a:extLst>
          </p:cNvPr>
          <p:cNvSpPr>
            <a:spLocks noGrp="1"/>
          </p:cNvSpPr>
          <p:nvPr>
            <p:ph idx="1"/>
          </p:nvPr>
        </p:nvSpPr>
        <p:spPr>
          <a:xfrm>
            <a:off x="838200" y="1825625"/>
            <a:ext cx="10515600" cy="4351338"/>
          </a:xfrm>
        </p:spPr>
        <p:txBody>
          <a:bodyPr>
            <a:normAutofit/>
          </a:bodyPr>
          <a:lstStyle/>
          <a:p>
            <a:r>
              <a:rPr lang="el-GR" dirty="0"/>
              <a:t>Εξαιρετικά χρήσιμες:</a:t>
            </a:r>
          </a:p>
          <a:p>
            <a:pPr>
              <a:buFont typeface="Wingdings" panose="05000000000000000000" pitchFamily="2" charset="2"/>
              <a:buChar char="Ø"/>
            </a:pPr>
            <a:r>
              <a:rPr lang="el-GR" dirty="0"/>
              <a:t> στον </a:t>
            </a:r>
            <a:r>
              <a:rPr lang="el-GR" dirty="0" err="1"/>
              <a:t>κηλιδώδη</a:t>
            </a:r>
            <a:r>
              <a:rPr lang="el-GR" dirty="0"/>
              <a:t> πυρετό των </a:t>
            </a:r>
            <a:r>
              <a:rPr lang="el-GR" dirty="0" err="1"/>
              <a:t>βραχώδων</a:t>
            </a:r>
            <a:r>
              <a:rPr lang="el-GR" dirty="0"/>
              <a:t> </a:t>
            </a:r>
            <a:r>
              <a:rPr lang="el-GR" dirty="0" err="1"/>
              <a:t>ορέων</a:t>
            </a:r>
            <a:r>
              <a:rPr lang="el-GR" dirty="0"/>
              <a:t> (</a:t>
            </a:r>
            <a:r>
              <a:rPr lang="el-GR" dirty="0" err="1"/>
              <a:t>Rocky</a:t>
            </a:r>
            <a:r>
              <a:rPr lang="el-GR" dirty="0"/>
              <a:t> </a:t>
            </a:r>
            <a:r>
              <a:rPr lang="el-GR" dirty="0" err="1"/>
              <a:t>Mountain</a:t>
            </a:r>
            <a:r>
              <a:rPr lang="el-GR" dirty="0"/>
              <a:t> </a:t>
            </a:r>
            <a:r>
              <a:rPr lang="el-GR" dirty="0" err="1"/>
              <a:t>spotted</a:t>
            </a:r>
            <a:r>
              <a:rPr lang="el-GR" dirty="0"/>
              <a:t> </a:t>
            </a:r>
            <a:r>
              <a:rPr lang="el-GR" dirty="0" err="1"/>
              <a:t>fever</a:t>
            </a:r>
            <a:r>
              <a:rPr lang="el-GR" dirty="0"/>
              <a:t>), από </a:t>
            </a:r>
            <a:r>
              <a:rPr lang="el-GR" dirty="0" err="1"/>
              <a:t>ρικέτσιες</a:t>
            </a:r>
            <a:endParaRPr lang="el-GR" dirty="0"/>
          </a:p>
          <a:p>
            <a:pPr>
              <a:buFont typeface="Wingdings" panose="05000000000000000000" pitchFamily="2" charset="2"/>
              <a:buChar char="Ø"/>
            </a:pPr>
            <a:r>
              <a:rPr lang="el-GR" dirty="0" smtClean="0"/>
              <a:t> στα </a:t>
            </a:r>
            <a:r>
              <a:rPr lang="el-GR" dirty="0" err="1"/>
              <a:t>χλαμυδικά</a:t>
            </a:r>
            <a:r>
              <a:rPr lang="el-GR" dirty="0"/>
              <a:t> νοσήματα, στη χολέρα, στη νόσο </a:t>
            </a:r>
            <a:r>
              <a:rPr lang="el-GR" dirty="0" err="1"/>
              <a:t>Lyme</a:t>
            </a:r>
            <a:r>
              <a:rPr lang="el-GR" dirty="0"/>
              <a:t> (</a:t>
            </a:r>
            <a:r>
              <a:rPr lang="el-GR" dirty="0" err="1"/>
              <a:t>σπειροχαίτες</a:t>
            </a:r>
            <a:r>
              <a:rPr lang="el-GR" dirty="0"/>
              <a:t>)</a:t>
            </a:r>
          </a:p>
          <a:p>
            <a:pPr>
              <a:buFont typeface="Wingdings" panose="05000000000000000000" pitchFamily="2" charset="2"/>
              <a:buChar char="Ø"/>
            </a:pPr>
            <a:r>
              <a:rPr lang="el-GR" dirty="0"/>
              <a:t> </a:t>
            </a:r>
            <a:r>
              <a:rPr lang="el-GR" dirty="0" smtClean="0"/>
              <a:t>στην </a:t>
            </a:r>
            <a:r>
              <a:rPr lang="el-GR" dirty="0"/>
              <a:t>πνευμονία από </a:t>
            </a:r>
            <a:r>
              <a:rPr lang="el-GR" dirty="0" err="1"/>
              <a:t>μυκόπλασμα</a:t>
            </a:r>
            <a:r>
              <a:rPr lang="el-GR" dirty="0"/>
              <a:t>.</a:t>
            </a:r>
          </a:p>
        </p:txBody>
      </p:sp>
    </p:spTree>
    <p:extLst>
      <p:ext uri="{BB962C8B-B14F-4D97-AF65-F5344CB8AC3E}">
        <p14:creationId xmlns:p14="http://schemas.microsoft.com/office/powerpoint/2010/main" val="3924335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73663D88-1D75-46BE-B49D-ACC53EFB098A}"/>
              </a:ext>
            </a:extLst>
          </p:cNvPr>
          <p:cNvSpPr>
            <a:spLocks noGrp="1"/>
          </p:cNvSpPr>
          <p:nvPr>
            <p:ph type="title"/>
          </p:nvPr>
        </p:nvSpPr>
        <p:spPr>
          <a:xfrm>
            <a:off x="838200" y="365125"/>
            <a:ext cx="10515600" cy="1325563"/>
          </a:xfrm>
        </p:spPr>
        <p:txBody>
          <a:bodyPr>
            <a:normAutofit/>
          </a:bodyPr>
          <a:lstStyle/>
          <a:p>
            <a:r>
              <a:rPr lang="el-GR" dirty="0" err="1"/>
              <a:t>Τετρακυκλίνες</a:t>
            </a: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4E02CF6-0BD2-4AFC-9F15-CDF4DAC46686}"/>
              </a:ext>
            </a:extLst>
          </p:cNvPr>
          <p:cNvSpPr>
            <a:spLocks noGrp="1"/>
          </p:cNvSpPr>
          <p:nvPr>
            <p:ph idx="1"/>
          </p:nvPr>
        </p:nvSpPr>
        <p:spPr>
          <a:xfrm>
            <a:off x="838200" y="1825625"/>
            <a:ext cx="10515600" cy="4351338"/>
          </a:xfrm>
        </p:spPr>
        <p:txBody>
          <a:bodyPr>
            <a:normAutofit/>
          </a:bodyPr>
          <a:lstStyle/>
          <a:p>
            <a:r>
              <a:rPr lang="el-GR" sz="2400" dirty="0"/>
              <a:t>Εκτός από την </a:t>
            </a:r>
            <a:r>
              <a:rPr lang="el-GR" sz="2400" dirty="0" err="1"/>
              <a:t>δοξυκυκλίνη</a:t>
            </a:r>
            <a:r>
              <a:rPr lang="el-GR" sz="2400" dirty="0"/>
              <a:t> και τη </a:t>
            </a:r>
            <a:r>
              <a:rPr lang="el-GR" sz="2400" dirty="0" err="1" smtClean="0"/>
              <a:t>μινοκυκλίνη</a:t>
            </a:r>
            <a:r>
              <a:rPr lang="el-GR" sz="2400" dirty="0"/>
              <a:t>, στην από του στόματος χορήγηση η τροφή εξασθενεί την απορρόφηση των </a:t>
            </a:r>
            <a:r>
              <a:rPr lang="el-GR" sz="2400" dirty="0" err="1"/>
              <a:t>τετρακυκλινών</a:t>
            </a:r>
            <a:r>
              <a:rPr lang="el-GR" sz="2400" dirty="0"/>
              <a:t>. Οι </a:t>
            </a:r>
            <a:r>
              <a:rPr lang="el-GR" sz="2400" dirty="0" err="1"/>
              <a:t>τετρακυκλίνες</a:t>
            </a:r>
            <a:r>
              <a:rPr lang="el-GR" sz="2400" dirty="0"/>
              <a:t> σχηματίζουν αδιάλυτες χημικές ενώσεις με το ασβέστιο, το μαγνήσιο και άλλα μέταλλα. Η χρήση </a:t>
            </a:r>
            <a:r>
              <a:rPr lang="el-GR" sz="2400" dirty="0" err="1"/>
              <a:t>αντιόξινων</a:t>
            </a:r>
            <a:r>
              <a:rPr lang="el-GR" sz="2400" dirty="0"/>
              <a:t> όταν λαμβάνονται </a:t>
            </a:r>
            <a:r>
              <a:rPr lang="el-GR" sz="2400" dirty="0" err="1"/>
              <a:t>τετρακυκλίνες</a:t>
            </a:r>
            <a:r>
              <a:rPr lang="el-GR" sz="2400" dirty="0"/>
              <a:t> συνεπώς δεν ενδείκνυται.</a:t>
            </a:r>
          </a:p>
          <a:p>
            <a:r>
              <a:rPr lang="el-GR" sz="2400" dirty="0"/>
              <a:t>Ανεπιθύμητες δράσεις:</a:t>
            </a:r>
          </a:p>
          <a:p>
            <a:pPr>
              <a:buFont typeface="Wingdings" panose="05000000000000000000" pitchFamily="2" charset="2"/>
              <a:buChar char="ü"/>
            </a:pPr>
            <a:r>
              <a:rPr lang="el-GR" sz="2400" dirty="0"/>
              <a:t>Οι κύριες ανεπιθύμητες ενέργειες των </a:t>
            </a:r>
            <a:r>
              <a:rPr lang="el-GR" sz="2400" dirty="0" err="1"/>
              <a:t>τετρακυκλινών</a:t>
            </a:r>
            <a:r>
              <a:rPr lang="el-GR" sz="2400" dirty="0"/>
              <a:t> σχετίζονται με την ενσωμάτωσή τους στα δόντια και τα οστά. Προκαλούν χρωματισμό και δυσπλασία στα δόντια και μπορούν να καθυστερήσουν την ανάπτυξη των οστών. Για τους λόγους αυτούς δεν ενδείκνυται για χρήση σε παιδιά ή εγκύους. Υπάρχει αυξημένη συχνότητα φωτοευαισθησίας και </a:t>
            </a:r>
            <a:r>
              <a:rPr lang="el-GR" sz="2400" dirty="0" err="1"/>
              <a:t>φωτοτοξικότητας</a:t>
            </a:r>
            <a:r>
              <a:rPr lang="el-GR" sz="2400" dirty="0"/>
              <a:t>, δηλαδή βαρύ ηλιακό έγκαυμα σε ανθρώπους που λαμβάνουν </a:t>
            </a:r>
            <a:r>
              <a:rPr lang="el-GR" sz="2400" dirty="0" err="1"/>
              <a:t>τετρακυκλίνες</a:t>
            </a:r>
            <a:r>
              <a:rPr lang="el-GR" sz="2400" dirty="0"/>
              <a:t>.</a:t>
            </a:r>
          </a:p>
        </p:txBody>
      </p:sp>
    </p:spTree>
    <p:extLst>
      <p:ext uri="{BB962C8B-B14F-4D97-AF65-F5344CB8AC3E}">
        <p14:creationId xmlns:p14="http://schemas.microsoft.com/office/powerpoint/2010/main" val="1886721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3C9266F-1A26-4BC0-947A-6944CFD58860}"/>
              </a:ext>
            </a:extLst>
          </p:cNvPr>
          <p:cNvSpPr>
            <a:spLocks noGrp="1"/>
          </p:cNvSpPr>
          <p:nvPr>
            <p:ph type="title"/>
          </p:nvPr>
        </p:nvSpPr>
        <p:spPr>
          <a:xfrm>
            <a:off x="686834" y="1153572"/>
            <a:ext cx="3200400" cy="4461163"/>
          </a:xfrm>
        </p:spPr>
        <p:txBody>
          <a:bodyPr>
            <a:normAutofit/>
          </a:bodyPr>
          <a:lstStyle/>
          <a:p>
            <a:r>
              <a:rPr lang="el-GR">
                <a:solidFill>
                  <a:srgbClr val="FFFFFF"/>
                </a:solidFill>
              </a:rPr>
              <a:t>Μακρολίδες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C35AAD8-8B83-4CEA-B29E-743DE723AF48}"/>
              </a:ext>
            </a:extLst>
          </p:cNvPr>
          <p:cNvSpPr>
            <a:spLocks noGrp="1"/>
          </p:cNvSpPr>
          <p:nvPr>
            <p:ph idx="1"/>
          </p:nvPr>
        </p:nvSpPr>
        <p:spPr>
          <a:xfrm>
            <a:off x="4447308" y="591344"/>
            <a:ext cx="6906491" cy="5585619"/>
          </a:xfrm>
        </p:spPr>
        <p:txBody>
          <a:bodyPr anchor="ctr">
            <a:normAutofit lnSpcReduction="10000"/>
          </a:bodyPr>
          <a:lstStyle/>
          <a:p>
            <a:r>
              <a:rPr lang="el-GR" sz="2600" dirty="0"/>
              <a:t>Η κατηγορία των </a:t>
            </a:r>
            <a:r>
              <a:rPr lang="el-GR" sz="2600" dirty="0" err="1"/>
              <a:t>μακρολιδών</a:t>
            </a:r>
            <a:r>
              <a:rPr lang="el-GR" sz="2600" dirty="0"/>
              <a:t> περιλαμβάνει την </a:t>
            </a:r>
            <a:r>
              <a:rPr lang="el-GR" sz="2600" dirty="0" err="1"/>
              <a:t>ερυθρομυκίνη</a:t>
            </a:r>
            <a:r>
              <a:rPr lang="el-GR" sz="2600" dirty="0"/>
              <a:t> και τις συγγενείς της ουσίες, οι οποίες γενικά </a:t>
            </a:r>
            <a:r>
              <a:rPr lang="el-GR" sz="2600" dirty="0" err="1"/>
              <a:t>απορροφώνται</a:t>
            </a:r>
            <a:r>
              <a:rPr lang="el-GR" sz="2600" dirty="0"/>
              <a:t> καλά με πρόσληψη από  το στόμα.</a:t>
            </a:r>
          </a:p>
          <a:p>
            <a:r>
              <a:rPr lang="el-GR" sz="2600" dirty="0"/>
              <a:t>Σύνδεση με </a:t>
            </a:r>
            <a:r>
              <a:rPr lang="el-GR" sz="2600" dirty="0" smtClean="0"/>
              <a:t>το </a:t>
            </a:r>
            <a:r>
              <a:rPr lang="el-GR" sz="2600" dirty="0"/>
              <a:t>23</a:t>
            </a:r>
            <a:r>
              <a:rPr lang="en-US" sz="2600" dirty="0"/>
              <a:t>s </a:t>
            </a:r>
            <a:r>
              <a:rPr lang="en-US" sz="2600" dirty="0" err="1" smtClean="0"/>
              <a:t>rRNA</a:t>
            </a:r>
            <a:r>
              <a:rPr lang="el-GR" sz="2600" dirty="0" smtClean="0"/>
              <a:t> της</a:t>
            </a:r>
            <a:r>
              <a:rPr lang="en-US" sz="2600" dirty="0" smtClean="0"/>
              <a:t> </a:t>
            </a:r>
            <a:r>
              <a:rPr lang="en-US" sz="2600" dirty="0"/>
              <a:t>50s </a:t>
            </a:r>
            <a:r>
              <a:rPr lang="el-GR" sz="2600" dirty="0" err="1"/>
              <a:t>υπομονάδας</a:t>
            </a:r>
            <a:r>
              <a:rPr lang="el-GR" sz="2600" dirty="0"/>
              <a:t> του </a:t>
            </a:r>
            <a:r>
              <a:rPr lang="el-GR" sz="2600" dirty="0" err="1"/>
              <a:t>ριβοσώματος</a:t>
            </a:r>
            <a:r>
              <a:rPr lang="el-GR" sz="2600" dirty="0"/>
              <a:t> και αναστολή της μετατόπισης </a:t>
            </a:r>
            <a:r>
              <a:rPr lang="el-GR" sz="2600" dirty="0" smtClean="0"/>
              <a:t>του.</a:t>
            </a:r>
            <a:endParaRPr lang="el-GR" sz="2600" dirty="0"/>
          </a:p>
          <a:p>
            <a:r>
              <a:rPr lang="el-GR" sz="2600" dirty="0" err="1"/>
              <a:t>Αντιμικροβιακό</a:t>
            </a:r>
            <a:r>
              <a:rPr lang="el-GR" sz="2600" dirty="0"/>
              <a:t> φάσμα σε </a:t>
            </a:r>
            <a:r>
              <a:rPr lang="en-US" sz="2600" dirty="0"/>
              <a:t>Gram</a:t>
            </a:r>
            <a:r>
              <a:rPr lang="en-US" sz="2600" dirty="0" smtClean="0"/>
              <a:t>(+)</a:t>
            </a:r>
            <a:r>
              <a:rPr lang="el-GR" sz="2600" dirty="0" smtClean="0"/>
              <a:t>,</a:t>
            </a:r>
            <a:r>
              <a:rPr lang="en-US" sz="2600" dirty="0" smtClean="0"/>
              <a:t> </a:t>
            </a:r>
            <a:r>
              <a:rPr lang="en-US" sz="2600" dirty="0"/>
              <a:t>Gram(-) </a:t>
            </a:r>
            <a:r>
              <a:rPr lang="el-GR" sz="2600" dirty="0"/>
              <a:t>και σε κάποια </a:t>
            </a:r>
            <a:r>
              <a:rPr lang="el-GR" sz="2600" dirty="0" smtClean="0"/>
              <a:t>αναερόβια.</a:t>
            </a:r>
            <a:endParaRPr lang="el-GR" sz="2600" dirty="0"/>
          </a:p>
          <a:p>
            <a:r>
              <a:rPr lang="el-GR" sz="2600" dirty="0"/>
              <a:t>Οι </a:t>
            </a:r>
            <a:r>
              <a:rPr lang="el-GR" sz="2600" dirty="0" err="1"/>
              <a:t>μακρολίδες</a:t>
            </a:r>
            <a:r>
              <a:rPr lang="el-GR" sz="2600" dirty="0"/>
              <a:t> χρησιμοποιούνται ιδιαίτερα σε ασθενείς με λοιμώξεις από </a:t>
            </a:r>
            <a:r>
              <a:rPr lang="el-GR" sz="2600" dirty="0" err="1"/>
              <a:t>μυκόπλασμα</a:t>
            </a:r>
            <a:r>
              <a:rPr lang="el-GR" sz="2600" dirty="0"/>
              <a:t>, πνευμονία, νόσο των </a:t>
            </a:r>
            <a:r>
              <a:rPr lang="el-GR" sz="2600" dirty="0" err="1"/>
              <a:t>λεγεωναρίων</a:t>
            </a:r>
            <a:r>
              <a:rPr lang="el-GR" sz="2600" dirty="0"/>
              <a:t>, </a:t>
            </a:r>
            <a:r>
              <a:rPr lang="el-GR" sz="2600" dirty="0" err="1"/>
              <a:t>χλαμυδιακές</a:t>
            </a:r>
            <a:r>
              <a:rPr lang="el-GR" sz="2600" dirty="0"/>
              <a:t> λοιμώξεις, διφθερίτιδα και </a:t>
            </a:r>
            <a:r>
              <a:rPr lang="el-GR" sz="2600" dirty="0" err="1"/>
              <a:t>κοκκύτη</a:t>
            </a:r>
            <a:r>
              <a:rPr lang="el-GR" sz="2600" dirty="0"/>
              <a:t>.</a:t>
            </a:r>
          </a:p>
          <a:p>
            <a:r>
              <a:rPr lang="el-GR" sz="2600" dirty="0"/>
              <a:t>Η </a:t>
            </a:r>
            <a:r>
              <a:rPr lang="el-GR" sz="2600" dirty="0" smtClean="0"/>
              <a:t>δράση τους είναι </a:t>
            </a:r>
            <a:r>
              <a:rPr lang="el-GR" sz="2600" dirty="0" err="1" smtClean="0"/>
              <a:t>β</a:t>
            </a:r>
            <a:r>
              <a:rPr lang="el-GR" sz="2600" dirty="0" err="1" smtClean="0"/>
              <a:t>ακτηριοστατική</a:t>
            </a:r>
            <a:r>
              <a:rPr lang="el-GR" sz="2600" dirty="0" smtClean="0"/>
              <a:t>.</a:t>
            </a:r>
            <a:endParaRPr lang="el-GR" sz="2600" dirty="0"/>
          </a:p>
        </p:txBody>
      </p:sp>
    </p:spTree>
    <p:extLst>
      <p:ext uri="{BB962C8B-B14F-4D97-AF65-F5344CB8AC3E}">
        <p14:creationId xmlns:p14="http://schemas.microsoft.com/office/powerpoint/2010/main" val="846346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BEEC9E12-2798-4E05-834C-9AA6E0856309}"/>
              </a:ext>
            </a:extLst>
          </p:cNvPr>
          <p:cNvPicPr>
            <a:picLocks noChangeAspect="1"/>
          </p:cNvPicPr>
          <p:nvPr/>
        </p:nvPicPr>
        <p:blipFill>
          <a:blip r:embed="rId2"/>
          <a:stretch>
            <a:fillRect/>
          </a:stretch>
        </p:blipFill>
        <p:spPr>
          <a:xfrm>
            <a:off x="2453782" y="1123527"/>
            <a:ext cx="7284430" cy="4604800"/>
          </a:xfrm>
          <a:prstGeom prst="rect">
            <a:avLst/>
          </a:prstGeom>
        </p:spPr>
      </p:pic>
    </p:spTree>
    <p:extLst>
      <p:ext uri="{BB962C8B-B14F-4D97-AF65-F5344CB8AC3E}">
        <p14:creationId xmlns:p14="http://schemas.microsoft.com/office/powerpoint/2010/main" val="254099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5C9910-95DB-4307-8346-6D5B4E2A15D3}"/>
              </a:ext>
            </a:extLst>
          </p:cNvPr>
          <p:cNvSpPr>
            <a:spLocks noGrp="1"/>
          </p:cNvSpPr>
          <p:nvPr>
            <p:ph type="title"/>
          </p:nvPr>
        </p:nvSpPr>
        <p:spPr>
          <a:xfrm>
            <a:off x="838200" y="365125"/>
            <a:ext cx="5558489" cy="1325563"/>
          </a:xfrm>
        </p:spPr>
        <p:txBody>
          <a:bodyPr>
            <a:normAutofit/>
          </a:bodyPr>
          <a:lstStyle/>
          <a:p>
            <a:r>
              <a:rPr lang="el-GR" sz="4100" dirty="0"/>
              <a:t>Το φάσμα των </a:t>
            </a:r>
            <a:r>
              <a:rPr lang="el-GR" sz="4100" dirty="0" err="1"/>
              <a:t>αντιμικροβιακών</a:t>
            </a:r>
            <a:r>
              <a:rPr lang="el-GR" sz="4100" dirty="0"/>
              <a:t> ουσιών</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1550811-FA9C-41FA-B721-F666092CF7CA}"/>
              </a:ext>
            </a:extLst>
          </p:cNvPr>
          <p:cNvSpPr>
            <a:spLocks noGrp="1"/>
          </p:cNvSpPr>
          <p:nvPr>
            <p:ph idx="1"/>
          </p:nvPr>
        </p:nvSpPr>
        <p:spPr>
          <a:xfrm>
            <a:off x="838200" y="1825625"/>
            <a:ext cx="5558489" cy="4351338"/>
          </a:xfrm>
        </p:spPr>
        <p:txBody>
          <a:bodyPr>
            <a:normAutofit lnSpcReduction="10000"/>
          </a:bodyPr>
          <a:lstStyle/>
          <a:p>
            <a:r>
              <a:rPr lang="el-GR" sz="2000" dirty="0"/>
              <a:t>Το </a:t>
            </a:r>
            <a:r>
              <a:rPr lang="el-GR" sz="2000" b="1" dirty="0"/>
              <a:t>φάσμα</a:t>
            </a:r>
            <a:r>
              <a:rPr lang="el-GR" sz="2000" dirty="0"/>
              <a:t> (στενό, ευρύ και εκτεταμένο) είναι ένας όρος που χρησιμοποιείται για να μεταφέρει μια αποτύπωση του εύρους δράσης κατά των μικροβίων, ενάντια στα οποία ένα φάρμακο είναι αποτελεσματικό. </a:t>
            </a:r>
          </a:p>
          <a:p>
            <a:pPr>
              <a:buFont typeface="Wingdings" panose="05000000000000000000" pitchFamily="2" charset="2"/>
              <a:buChar char="ü"/>
            </a:pPr>
            <a:r>
              <a:rPr lang="el-GR" sz="2000" dirty="0"/>
              <a:t>Τα φάρμακα χαρακτηρίζονται </a:t>
            </a:r>
            <a:r>
              <a:rPr lang="el-GR" sz="2000" b="1" dirty="0"/>
              <a:t>στενού φάσματος</a:t>
            </a:r>
            <a:r>
              <a:rPr lang="el-GR" sz="2000" dirty="0"/>
              <a:t>, αν είναι μόνο αποτελεσματικά έναντι μιας τάξης μικροβίων. </a:t>
            </a:r>
          </a:p>
          <a:p>
            <a:pPr>
              <a:buFont typeface="Wingdings" panose="05000000000000000000" pitchFamily="2" charset="2"/>
              <a:buChar char="ü"/>
            </a:pPr>
            <a:r>
              <a:rPr lang="el-GR" sz="2000" dirty="0"/>
              <a:t>Ορίζονται ως </a:t>
            </a:r>
            <a:r>
              <a:rPr lang="el-GR" sz="2000" b="1" dirty="0"/>
              <a:t>ευρέως φάσματος</a:t>
            </a:r>
            <a:r>
              <a:rPr lang="el-GR" sz="2000" dirty="0"/>
              <a:t>, εφόσον είναι αποτελεσματικά έναντι μιας ποικιλίας μικροβίων. Συνήθως ένας παράγοντας με στενό φάσμα μπορεί να τροποποιηθεί χημικά (</a:t>
            </a:r>
            <a:r>
              <a:rPr lang="el-GR" sz="2000" dirty="0" err="1"/>
              <a:t>π.χ</a:t>
            </a:r>
            <a:r>
              <a:rPr lang="el-GR" sz="2000" dirty="0"/>
              <a:t> προσθήκη μιας νέας πλευρικής αλυσίδας) ώστε η νέα ένωση να είναι πιο αποτελεσματική ενάντια σε περισσότερα βακτήρια από τη μητρική ένωση.</a:t>
            </a:r>
          </a:p>
        </p:txBody>
      </p:sp>
      <p:sp>
        <p:nvSpPr>
          <p:cNvPr id="12" name="Oval 11">
            <a:extLst>
              <a:ext uri="{FF2B5EF4-FFF2-40B4-BE49-F238E27FC236}">
                <a16:creationId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460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BD57301-F89D-4104-B6FF-28D4D31F0D99}"/>
              </a:ext>
            </a:extLst>
          </p:cNvPr>
          <p:cNvSpPr>
            <a:spLocks noGrp="1"/>
          </p:cNvSpPr>
          <p:nvPr>
            <p:ph type="title"/>
          </p:nvPr>
        </p:nvSpPr>
        <p:spPr>
          <a:xfrm>
            <a:off x="686834" y="1153572"/>
            <a:ext cx="3200400" cy="4461163"/>
          </a:xfrm>
        </p:spPr>
        <p:txBody>
          <a:bodyPr>
            <a:normAutofit/>
          </a:bodyPr>
          <a:lstStyle/>
          <a:p>
            <a:r>
              <a:rPr lang="el-GR">
                <a:solidFill>
                  <a:srgbClr val="FFFFFF"/>
                </a:solidFill>
              </a:rPr>
              <a:t>Μακρολίδες</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B3291DE-CFFA-4A88-A5BC-1F75D0DB35A2}"/>
              </a:ext>
            </a:extLst>
          </p:cNvPr>
          <p:cNvSpPr>
            <a:spLocks noGrp="1"/>
          </p:cNvSpPr>
          <p:nvPr>
            <p:ph idx="1"/>
          </p:nvPr>
        </p:nvSpPr>
        <p:spPr>
          <a:xfrm>
            <a:off x="4447308" y="591344"/>
            <a:ext cx="6906491" cy="5585619"/>
          </a:xfrm>
        </p:spPr>
        <p:txBody>
          <a:bodyPr anchor="ctr">
            <a:normAutofit/>
          </a:bodyPr>
          <a:lstStyle/>
          <a:p>
            <a:r>
              <a:rPr lang="el-GR" sz="2200" dirty="0"/>
              <a:t>Ένας μνημονικός κανόνας που μερικές φορές χρησιμοποιείται στην απομνημόνευση των οργανισμών για τους οποίους η </a:t>
            </a:r>
            <a:r>
              <a:rPr lang="el-GR" sz="2200" dirty="0" err="1"/>
              <a:t>ερυθρομυκίνη</a:t>
            </a:r>
            <a:r>
              <a:rPr lang="el-GR" sz="2200" dirty="0"/>
              <a:t> είναι το φάρμακο εκλογής είναι ο παρακάτω: </a:t>
            </a:r>
            <a:r>
              <a:rPr lang="el-GR" sz="2200" dirty="0" err="1"/>
              <a:t>Legionnaires</a:t>
            </a:r>
            <a:r>
              <a:rPr lang="el-GR" sz="2200" dirty="0"/>
              <a:t> </a:t>
            </a:r>
            <a:r>
              <a:rPr lang="el-GR" sz="2200" dirty="0" err="1"/>
              <a:t>Camp</a:t>
            </a:r>
            <a:r>
              <a:rPr lang="el-GR" sz="2200" dirty="0"/>
              <a:t> on </a:t>
            </a:r>
            <a:r>
              <a:rPr lang="el-GR" sz="2200" dirty="0" err="1"/>
              <a:t>My</a:t>
            </a:r>
            <a:r>
              <a:rPr lang="el-GR" sz="2200" dirty="0"/>
              <a:t> </a:t>
            </a:r>
            <a:r>
              <a:rPr lang="el-GR" sz="2200" dirty="0" err="1"/>
              <a:t>Border</a:t>
            </a:r>
            <a:r>
              <a:rPr lang="el-GR" sz="2200" dirty="0"/>
              <a:t> (</a:t>
            </a:r>
            <a:r>
              <a:rPr lang="el-GR" sz="2200" dirty="0" err="1"/>
              <a:t>Legionella</a:t>
            </a:r>
            <a:r>
              <a:rPr lang="el-GR" sz="2200" dirty="0"/>
              <a:t>, </a:t>
            </a:r>
            <a:r>
              <a:rPr lang="el-GR" sz="2200" dirty="0" err="1"/>
              <a:t>Campylobacter</a:t>
            </a:r>
            <a:r>
              <a:rPr lang="el-GR" sz="2200" dirty="0"/>
              <a:t>, </a:t>
            </a:r>
            <a:r>
              <a:rPr lang="el-GR" sz="2200" dirty="0" err="1"/>
              <a:t>Mycoplasma</a:t>
            </a:r>
            <a:r>
              <a:rPr lang="el-GR" sz="2200" dirty="0"/>
              <a:t>, </a:t>
            </a:r>
            <a:r>
              <a:rPr lang="el-GR" sz="2200" dirty="0" err="1"/>
              <a:t>Bortatella</a:t>
            </a:r>
            <a:r>
              <a:rPr lang="el-GR" sz="2200" dirty="0"/>
              <a:t>).</a:t>
            </a:r>
          </a:p>
          <a:p>
            <a:r>
              <a:rPr lang="el-GR" sz="2200" dirty="0"/>
              <a:t>Οι </a:t>
            </a:r>
            <a:r>
              <a:rPr lang="el-GR" sz="2200" dirty="0" err="1"/>
              <a:t>μακρολίδες</a:t>
            </a:r>
            <a:r>
              <a:rPr lang="el-GR" sz="2200" dirty="0"/>
              <a:t> γενικά έχουν λίγες σοβαρές ανεπιθύμητες ενέργειες. Οι διαταραχές του γαστρεντερικού είναι </a:t>
            </a:r>
            <a:r>
              <a:rPr lang="el-GR" sz="2200" dirty="0" smtClean="0"/>
              <a:t>σχετικά οι πιο συχνές</a:t>
            </a:r>
            <a:r>
              <a:rPr lang="el-GR" sz="2200" dirty="0"/>
              <a:t>. </a:t>
            </a:r>
          </a:p>
          <a:p>
            <a:pPr>
              <a:buFont typeface="Wingdings" panose="05000000000000000000" pitchFamily="2" charset="2"/>
              <a:buChar char="ü"/>
            </a:pPr>
            <a:r>
              <a:rPr lang="el-GR" sz="2200" dirty="0" smtClean="0"/>
              <a:t>Υπάρχει και μια σχετικά νέα ομάδα αντιβιοτικών, οι </a:t>
            </a:r>
            <a:r>
              <a:rPr lang="el-GR" sz="2200" b="1" dirty="0" err="1" smtClean="0"/>
              <a:t>κετολίδες</a:t>
            </a:r>
            <a:r>
              <a:rPr lang="el-GR" sz="2200" b="1" dirty="0" smtClean="0"/>
              <a:t>,</a:t>
            </a:r>
            <a:r>
              <a:rPr lang="el-GR" sz="2200" dirty="0" smtClean="0"/>
              <a:t> που προέρχονται από τις </a:t>
            </a:r>
            <a:r>
              <a:rPr lang="el-GR" sz="2200" dirty="0" err="1" smtClean="0"/>
              <a:t>μακρολίδες</a:t>
            </a:r>
            <a:r>
              <a:rPr lang="el-GR" sz="2200" dirty="0" smtClean="0"/>
              <a:t>. Η πρώτη είναι η </a:t>
            </a:r>
            <a:r>
              <a:rPr lang="el-GR" sz="2200" dirty="0" err="1" smtClean="0"/>
              <a:t>τελιθρομυκίνη</a:t>
            </a:r>
            <a:r>
              <a:rPr lang="el-GR" sz="2200" dirty="0" smtClean="0"/>
              <a:t>, </a:t>
            </a:r>
            <a:r>
              <a:rPr lang="el-GR" sz="2200" dirty="0" err="1" smtClean="0"/>
              <a:t>ημισυνθετικό</a:t>
            </a:r>
            <a:r>
              <a:rPr lang="el-GR" sz="2200" dirty="0" smtClean="0"/>
              <a:t> παράγωγο της </a:t>
            </a:r>
            <a:r>
              <a:rPr lang="el-GR" sz="2200" dirty="0" err="1" smtClean="0"/>
              <a:t>ερυθρομυκίνης</a:t>
            </a:r>
            <a:r>
              <a:rPr lang="el-GR" sz="2200" dirty="0" smtClean="0"/>
              <a:t> Α . Τα βακτήρια που έχουν αναπτύξει αντίσταση στις </a:t>
            </a:r>
            <a:r>
              <a:rPr lang="el-GR" sz="2200" dirty="0" err="1" smtClean="0"/>
              <a:t>μακρολίδες</a:t>
            </a:r>
            <a:r>
              <a:rPr lang="el-GR" sz="2200" dirty="0" smtClean="0"/>
              <a:t>, έχουν συχνά ακόμα ευαισθησία στις </a:t>
            </a:r>
            <a:r>
              <a:rPr lang="el-GR" sz="2200" dirty="0" err="1" smtClean="0"/>
              <a:t>κετολίδες</a:t>
            </a:r>
            <a:r>
              <a:rPr lang="el-GR" sz="2200" dirty="0" smtClean="0"/>
              <a:t>. Η </a:t>
            </a:r>
            <a:r>
              <a:rPr lang="el-GR" sz="2200" dirty="0" err="1" smtClean="0"/>
              <a:t>τελιθρομυκίνη</a:t>
            </a:r>
            <a:r>
              <a:rPr lang="el-GR" sz="2200" dirty="0" smtClean="0"/>
              <a:t> δρα ενάντια στους ενδοκυττάριους παθογόνους μικροοργανισμούς του αναπνευστικού.</a:t>
            </a:r>
            <a:endParaRPr lang="el-GR" sz="2200" dirty="0"/>
          </a:p>
        </p:txBody>
      </p:sp>
    </p:spTree>
    <p:extLst>
      <p:ext uri="{BB962C8B-B14F-4D97-AF65-F5344CB8AC3E}">
        <p14:creationId xmlns:p14="http://schemas.microsoft.com/office/powerpoint/2010/main" val="1343618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CA4ECD80-2275-4AF2-B68C-BF9630E79E7B}"/>
              </a:ext>
            </a:extLst>
          </p:cNvPr>
          <p:cNvSpPr>
            <a:spLocks noGrp="1"/>
          </p:cNvSpPr>
          <p:nvPr>
            <p:ph type="title"/>
          </p:nvPr>
        </p:nvSpPr>
        <p:spPr>
          <a:xfrm>
            <a:off x="838200" y="152400"/>
            <a:ext cx="10515600" cy="1081881"/>
          </a:xfrm>
        </p:spPr>
        <p:txBody>
          <a:bodyPr>
            <a:normAutofit/>
          </a:bodyPr>
          <a:lstStyle/>
          <a:p>
            <a:r>
              <a:rPr lang="el-GR" dirty="0" err="1"/>
              <a:t>Χλωραμφαινικόλη</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CFAE571-2215-43DD-AE4E-C5F3DA0AFCC2}"/>
              </a:ext>
            </a:extLst>
          </p:cNvPr>
          <p:cNvSpPr>
            <a:spLocks noGrp="1"/>
          </p:cNvSpPr>
          <p:nvPr>
            <p:ph idx="1"/>
          </p:nvPr>
        </p:nvSpPr>
        <p:spPr>
          <a:xfrm>
            <a:off x="838200" y="1262614"/>
            <a:ext cx="10515600" cy="5106194"/>
          </a:xfrm>
        </p:spPr>
        <p:txBody>
          <a:bodyPr>
            <a:noAutofit/>
          </a:bodyPr>
          <a:lstStyle/>
          <a:p>
            <a:r>
              <a:rPr lang="el-GR" sz="2000" dirty="0"/>
              <a:t>Η </a:t>
            </a:r>
            <a:r>
              <a:rPr lang="el-GR" sz="2000" dirty="0" err="1"/>
              <a:t>χλωραμφαινικόλη</a:t>
            </a:r>
            <a:r>
              <a:rPr lang="el-GR" sz="2000" dirty="0"/>
              <a:t> είναι ένα αντιβιοτικό ευρέως φάσματος, αποτελεσματικό κατά των περισσότερων αερόβιων και αναερόβιων βακτηρίων, εκτός από την </a:t>
            </a:r>
            <a:r>
              <a:rPr lang="el-GR" sz="2000" dirty="0" err="1"/>
              <a:t>ψευδομονάδα</a:t>
            </a:r>
            <a:r>
              <a:rPr lang="el-GR" sz="2000" dirty="0"/>
              <a:t> (</a:t>
            </a:r>
            <a:r>
              <a:rPr lang="el-GR" sz="2000" dirty="0" err="1"/>
              <a:t>Pseudomonas</a:t>
            </a:r>
            <a:r>
              <a:rPr lang="el-GR" sz="2000" dirty="0"/>
              <a:t> </a:t>
            </a:r>
            <a:r>
              <a:rPr lang="el-GR" sz="2000" dirty="0" err="1"/>
              <a:t>aeruginosa</a:t>
            </a:r>
            <a:r>
              <a:rPr lang="el-GR" sz="2000" dirty="0"/>
              <a:t>). Έχει βακτηριοκτόνο δράση </a:t>
            </a:r>
            <a:r>
              <a:rPr lang="en-US" sz="2000" dirty="0"/>
              <a:t>(Streptococcus </a:t>
            </a:r>
            <a:r>
              <a:rPr lang="en-US" sz="2000" dirty="0" err="1"/>
              <a:t>pneumonie</a:t>
            </a:r>
            <a:r>
              <a:rPr lang="en-US" sz="2000" dirty="0"/>
              <a:t>, </a:t>
            </a:r>
            <a:r>
              <a:rPr lang="en-US" sz="2000" dirty="0" err="1"/>
              <a:t>Neisseia</a:t>
            </a:r>
            <a:r>
              <a:rPr lang="en-US" sz="2000" dirty="0"/>
              <a:t> meningitides) </a:t>
            </a:r>
            <a:r>
              <a:rPr lang="el-GR" sz="2000" dirty="0"/>
              <a:t>και </a:t>
            </a:r>
            <a:r>
              <a:rPr lang="el-GR" sz="2000" dirty="0" err="1"/>
              <a:t>βακτηριοστατική</a:t>
            </a:r>
            <a:r>
              <a:rPr lang="en-US" sz="2000" dirty="0"/>
              <a:t> </a:t>
            </a:r>
            <a:r>
              <a:rPr lang="el-GR" sz="2000" dirty="0"/>
              <a:t>(</a:t>
            </a:r>
            <a:r>
              <a:rPr lang="en-US" sz="2000" dirty="0"/>
              <a:t>Enterobacteriaceae </a:t>
            </a:r>
            <a:r>
              <a:rPr lang="el-GR" sz="2000" dirty="0"/>
              <a:t>και</a:t>
            </a:r>
            <a:r>
              <a:rPr lang="en-US" sz="2000" dirty="0"/>
              <a:t> Staphylococcus aureus</a:t>
            </a:r>
            <a:r>
              <a:rPr lang="el-GR" sz="2000" dirty="0"/>
              <a:t>)</a:t>
            </a:r>
          </a:p>
          <a:p>
            <a:r>
              <a:rPr lang="el-GR" sz="2000" dirty="0"/>
              <a:t>Η </a:t>
            </a:r>
            <a:r>
              <a:rPr lang="el-GR" sz="2000" dirty="0" err="1"/>
              <a:t>χλωραμφαινικόλη</a:t>
            </a:r>
            <a:r>
              <a:rPr lang="el-GR" sz="2000" dirty="0"/>
              <a:t> </a:t>
            </a:r>
            <a:r>
              <a:rPr lang="el-GR" sz="2000" dirty="0" err="1"/>
              <a:t>απορροφάται</a:t>
            </a:r>
            <a:r>
              <a:rPr lang="el-GR" sz="2000" dirty="0"/>
              <a:t> μετά από χορήγηση από το στόμα, διεισδύει στο εγκεφαλονωτιαίο υγρό (ΕΝΥ) και αδρανοποιείται στο ήπαρ με σύζευξη.</a:t>
            </a:r>
          </a:p>
          <a:p>
            <a:r>
              <a:rPr lang="el-GR" sz="2000" dirty="0"/>
              <a:t>Κύριες ενδείξεις στο τυφοειδή πυρετό και λοιμώξεις ΚΝΣ</a:t>
            </a:r>
          </a:p>
          <a:p>
            <a:r>
              <a:rPr lang="el-GR" sz="2000" b="1" dirty="0"/>
              <a:t>Ανεπιθύμητες δράσεις:</a:t>
            </a:r>
          </a:p>
          <a:p>
            <a:pPr>
              <a:buFont typeface="Wingdings" panose="05000000000000000000" pitchFamily="2" charset="2"/>
              <a:buChar char="Ø"/>
            </a:pPr>
            <a:r>
              <a:rPr lang="el-GR" sz="2000" dirty="0"/>
              <a:t>   Η χρήση της </a:t>
            </a:r>
            <a:r>
              <a:rPr lang="el-GR" sz="2000" dirty="0" err="1"/>
              <a:t>χλωραμφαινικόλης</a:t>
            </a:r>
            <a:r>
              <a:rPr lang="el-GR" sz="2000" dirty="0"/>
              <a:t> περιορίζεται μόνο για απειλητικές για τη ζωή λοιμώξεις λόγω της τοξικότητας της. Μπορεί να προκληθεί </a:t>
            </a:r>
            <a:r>
              <a:rPr lang="el-GR" sz="2000" dirty="0" err="1"/>
              <a:t>δοσοεξαρτώμενη</a:t>
            </a:r>
            <a:r>
              <a:rPr lang="el-GR" sz="2000" dirty="0"/>
              <a:t> καταστολή του μυελού των οστών και έχει αναφερθεί επίσης και </a:t>
            </a:r>
            <a:r>
              <a:rPr lang="el-GR" sz="2000" dirty="0" err="1"/>
              <a:t>δοσοεξαρτώμενη</a:t>
            </a:r>
            <a:r>
              <a:rPr lang="el-GR" sz="2000" dirty="0"/>
              <a:t> αναστρέψιμη αναιμία. Η ιδιοσυγκρασιακή </a:t>
            </a:r>
            <a:r>
              <a:rPr lang="el-GR" sz="2000" dirty="0" err="1"/>
              <a:t>απλαστική</a:t>
            </a:r>
            <a:r>
              <a:rPr lang="el-GR" sz="2000" dirty="0"/>
              <a:t> αναιμία (1/24.000) μπορεί να είναι θανατηφόρα.</a:t>
            </a:r>
          </a:p>
          <a:p>
            <a:pPr>
              <a:buFont typeface="Wingdings" panose="05000000000000000000" pitchFamily="2" charset="2"/>
              <a:buChar char="Ø"/>
            </a:pPr>
            <a:r>
              <a:rPr lang="el-GR" sz="2000" dirty="0"/>
              <a:t>Το σύνδρομο των φαιών βρεφών: Τα βρέφη έχουν μειωμένη ικανότητα αποβολής της </a:t>
            </a:r>
            <a:r>
              <a:rPr lang="el-GR" sz="2000" dirty="0" err="1"/>
              <a:t>χλωραμφαινικόλης</a:t>
            </a:r>
            <a:r>
              <a:rPr lang="el-GR" sz="2000" dirty="0"/>
              <a:t> και αυτό έχει ως αποτέλεσμα την υψηλή της συγκέντρωση στο αίμα. Αναπτύσσουν κοιλιακή διάταση, έμετο, κυάνωση, υποθερμία, μειωμένη αναπνοή και αγγειοκινητική κατάρρευση.</a:t>
            </a:r>
          </a:p>
        </p:txBody>
      </p:sp>
    </p:spTree>
    <p:extLst>
      <p:ext uri="{BB962C8B-B14F-4D97-AF65-F5344CB8AC3E}">
        <p14:creationId xmlns:p14="http://schemas.microsoft.com/office/powerpoint/2010/main" val="1785010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E827408-F12B-492D-9B77-D824C198F6A7}"/>
              </a:ext>
            </a:extLst>
          </p:cNvPr>
          <p:cNvSpPr>
            <a:spLocks noGrp="1"/>
          </p:cNvSpPr>
          <p:nvPr>
            <p:ph type="title"/>
          </p:nvPr>
        </p:nvSpPr>
        <p:spPr>
          <a:xfrm>
            <a:off x="838200" y="365125"/>
            <a:ext cx="10515600" cy="1325563"/>
          </a:xfrm>
        </p:spPr>
        <p:txBody>
          <a:bodyPr>
            <a:normAutofit/>
          </a:bodyPr>
          <a:lstStyle/>
          <a:p>
            <a:r>
              <a:rPr lang="el-GR" dirty="0" err="1"/>
              <a:t>Κλινδαμυκίνη</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6E3EE65-3909-4984-B06B-B0DBE79FF9E7}"/>
              </a:ext>
            </a:extLst>
          </p:cNvPr>
          <p:cNvSpPr>
            <a:spLocks noGrp="1"/>
          </p:cNvSpPr>
          <p:nvPr>
            <p:ph idx="1"/>
          </p:nvPr>
        </p:nvSpPr>
        <p:spPr>
          <a:xfrm>
            <a:off x="838200" y="1825625"/>
            <a:ext cx="10515600" cy="4351338"/>
          </a:xfrm>
        </p:spPr>
        <p:txBody>
          <a:bodyPr>
            <a:normAutofit fontScale="92500"/>
          </a:bodyPr>
          <a:lstStyle/>
          <a:p>
            <a:r>
              <a:rPr lang="el-GR" sz="2600" dirty="0"/>
              <a:t>Τα φάρμακα </a:t>
            </a:r>
            <a:r>
              <a:rPr lang="el-GR" sz="2600" b="1" dirty="0" err="1"/>
              <a:t>κλινδαμυκίνη</a:t>
            </a:r>
            <a:r>
              <a:rPr lang="el-GR" sz="2600" dirty="0"/>
              <a:t> και </a:t>
            </a:r>
            <a:r>
              <a:rPr lang="el-GR" sz="2600" b="1" dirty="0" err="1"/>
              <a:t>λινκομυκίνη</a:t>
            </a:r>
            <a:r>
              <a:rPr lang="el-GR" sz="2600" dirty="0"/>
              <a:t> ονομάζονται </a:t>
            </a:r>
            <a:r>
              <a:rPr lang="el-GR" sz="2600" u="sng" dirty="0" err="1"/>
              <a:t>λινκοζαμίδες</a:t>
            </a:r>
            <a:r>
              <a:rPr lang="el-GR" sz="2600" dirty="0"/>
              <a:t> με βάση τη χημική τους δομή. Η </a:t>
            </a:r>
            <a:r>
              <a:rPr lang="el-GR" sz="2600" dirty="0" err="1"/>
              <a:t>αντιβακτηριακή</a:t>
            </a:r>
            <a:r>
              <a:rPr lang="el-GR" sz="2600" dirty="0"/>
              <a:t> δράση της </a:t>
            </a:r>
            <a:r>
              <a:rPr lang="el-GR" sz="2600" dirty="0" err="1"/>
              <a:t>κλινδαμυκίνης</a:t>
            </a:r>
            <a:r>
              <a:rPr lang="el-GR" sz="2600" dirty="0"/>
              <a:t> είναι παρόμοια με αυτή της </a:t>
            </a:r>
            <a:r>
              <a:rPr lang="el-GR" sz="2600" dirty="0" err="1"/>
              <a:t>ερυθρομυκίνης</a:t>
            </a:r>
            <a:r>
              <a:rPr lang="el-GR" sz="2600" dirty="0"/>
              <a:t>. </a:t>
            </a:r>
          </a:p>
          <a:p>
            <a:r>
              <a:rPr lang="el-GR" sz="2600" dirty="0"/>
              <a:t>Αναστολή της μετακίνησης του </a:t>
            </a:r>
            <a:r>
              <a:rPr lang="el-GR" sz="2600" dirty="0" err="1"/>
              <a:t>ριβοσώματος</a:t>
            </a:r>
            <a:r>
              <a:rPr lang="el-GR" sz="2600" dirty="0"/>
              <a:t> (</a:t>
            </a:r>
            <a:r>
              <a:rPr lang="el-GR" sz="2600" dirty="0" err="1"/>
              <a:t>βακτηριοστατική</a:t>
            </a:r>
            <a:r>
              <a:rPr lang="el-GR" sz="2600" dirty="0"/>
              <a:t> δράση)</a:t>
            </a:r>
          </a:p>
          <a:p>
            <a:r>
              <a:rPr lang="el-GR" sz="2600" dirty="0"/>
              <a:t>Διασταυρούμενη αντοχή με τις </a:t>
            </a:r>
            <a:r>
              <a:rPr lang="el-GR" sz="2600" dirty="0" err="1"/>
              <a:t>μακρολίδες</a:t>
            </a:r>
            <a:endParaRPr lang="el-GR" sz="2600" dirty="0"/>
          </a:p>
          <a:p>
            <a:pPr>
              <a:buFont typeface="Wingdings" panose="05000000000000000000" pitchFamily="2" charset="2"/>
              <a:buChar char="ü"/>
            </a:pPr>
            <a:r>
              <a:rPr lang="el-GR" sz="2600" dirty="0"/>
              <a:t> Η </a:t>
            </a:r>
            <a:r>
              <a:rPr lang="el-GR" sz="2600" dirty="0" err="1"/>
              <a:t>κλινδαμυκίνη</a:t>
            </a:r>
            <a:r>
              <a:rPr lang="el-GR" sz="2600" dirty="0"/>
              <a:t> διεισδύει στους περισσότερους ιστούς, συμπεριλαμβανομένων και των οστών. Δρα κυρίως ενάντια στους </a:t>
            </a:r>
            <a:r>
              <a:rPr lang="el-GR" sz="2600" u="sng" dirty="0"/>
              <a:t>αναερόβιους </a:t>
            </a:r>
            <a:r>
              <a:rPr lang="el-GR" sz="2600" u="sng" dirty="0" smtClean="0"/>
              <a:t>μικροοργανισμούς</a:t>
            </a:r>
            <a:r>
              <a:rPr lang="el-GR" sz="2600" dirty="0"/>
              <a:t>.</a:t>
            </a:r>
          </a:p>
          <a:p>
            <a:pPr>
              <a:buFont typeface="Wingdings" panose="05000000000000000000" pitchFamily="2" charset="2"/>
              <a:buChar char="ü"/>
            </a:pPr>
            <a:r>
              <a:rPr lang="el-GR" sz="2600" dirty="0"/>
              <a:t>Η </a:t>
            </a:r>
            <a:r>
              <a:rPr lang="el-GR" sz="2600" dirty="0" err="1"/>
              <a:t>κλινδαμυκίνη</a:t>
            </a:r>
            <a:r>
              <a:rPr lang="el-GR" sz="2600" dirty="0"/>
              <a:t> αποτελεί φάρμακο εκλογής για τις αναερόβιες λοιμώξεις του </a:t>
            </a:r>
            <a:r>
              <a:rPr lang="el-GR" sz="2600" dirty="0" smtClean="0"/>
              <a:t>γαστρεντερικού και αναπνευστικού. </a:t>
            </a:r>
            <a:r>
              <a:rPr lang="el-GR" sz="2600" dirty="0"/>
              <a:t>Η χρήση της </a:t>
            </a:r>
            <a:r>
              <a:rPr lang="el-GR" sz="2600" dirty="0" err="1"/>
              <a:t>κλινδαμυκίνης</a:t>
            </a:r>
            <a:r>
              <a:rPr lang="el-GR" sz="2600" dirty="0"/>
              <a:t> έχει συσχετισθεί με τη </a:t>
            </a:r>
            <a:r>
              <a:rPr lang="el-GR" sz="2600" dirty="0" err="1"/>
              <a:t>ψευδομεμβρανώδη</a:t>
            </a:r>
            <a:r>
              <a:rPr lang="el-GR" sz="2600" dirty="0"/>
              <a:t> κολίτιδα ως ανεπιθύμητη ενέργεια, διότι το </a:t>
            </a:r>
            <a:r>
              <a:rPr lang="el-GR" sz="2600" dirty="0" err="1"/>
              <a:t>Clostridium</a:t>
            </a:r>
            <a:r>
              <a:rPr lang="el-GR" sz="2600" dirty="0"/>
              <a:t> </a:t>
            </a:r>
            <a:r>
              <a:rPr lang="el-GR" sz="2600" dirty="0" err="1"/>
              <a:t>difficile</a:t>
            </a:r>
            <a:r>
              <a:rPr lang="el-GR" sz="2600" dirty="0"/>
              <a:t> είναι ανθεκτικό στην </a:t>
            </a:r>
            <a:r>
              <a:rPr lang="el-GR" sz="2600" dirty="0" err="1"/>
              <a:t>κλινδαμυκίνη</a:t>
            </a:r>
            <a:r>
              <a:rPr lang="el-GR" sz="2600" dirty="0"/>
              <a:t>.</a:t>
            </a:r>
          </a:p>
        </p:txBody>
      </p:sp>
    </p:spTree>
    <p:extLst>
      <p:ext uri="{BB962C8B-B14F-4D97-AF65-F5344CB8AC3E}">
        <p14:creationId xmlns:p14="http://schemas.microsoft.com/office/powerpoint/2010/main" val="30422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44229521-1E62-4130-A395-8193BB24B478}"/>
              </a:ext>
            </a:extLst>
          </p:cNvPr>
          <p:cNvSpPr>
            <a:spLocks noGrp="1"/>
          </p:cNvSpPr>
          <p:nvPr>
            <p:ph type="title"/>
          </p:nvPr>
        </p:nvSpPr>
        <p:spPr>
          <a:xfrm>
            <a:off x="838200" y="365125"/>
            <a:ext cx="10515600" cy="1325563"/>
          </a:xfrm>
        </p:spPr>
        <p:txBody>
          <a:bodyPr>
            <a:normAutofit/>
          </a:bodyPr>
          <a:lstStyle/>
          <a:p>
            <a:r>
              <a:rPr lang="el-GR" dirty="0" err="1"/>
              <a:t>Στρεπτογραμίνες</a:t>
            </a:r>
            <a:r>
              <a:rPr lang="el-GR" dirty="0"/>
              <a:t> και </a:t>
            </a:r>
            <a:r>
              <a:rPr lang="el-GR" dirty="0" err="1"/>
              <a:t>οξαζολιδινόνες</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28D27CB-089C-473D-98D6-2ECBBD1B2CC1}"/>
              </a:ext>
            </a:extLst>
          </p:cNvPr>
          <p:cNvSpPr>
            <a:spLocks noGrp="1"/>
          </p:cNvSpPr>
          <p:nvPr>
            <p:ph idx="1"/>
          </p:nvPr>
        </p:nvSpPr>
        <p:spPr>
          <a:xfrm>
            <a:off x="838200" y="1825625"/>
            <a:ext cx="10515600" cy="4351338"/>
          </a:xfrm>
        </p:spPr>
        <p:txBody>
          <a:bodyPr>
            <a:normAutofit fontScale="92500" lnSpcReduction="10000"/>
          </a:bodyPr>
          <a:lstStyle/>
          <a:p>
            <a:r>
              <a:rPr lang="el-GR" sz="2400" dirty="0"/>
              <a:t>Αποτελούν δύο σχετικά νέες ομάδες αναστολέων της </a:t>
            </a:r>
            <a:r>
              <a:rPr lang="el-GR" sz="2400" dirty="0" err="1"/>
              <a:t>πρωτεϊνοσύνθεσης</a:t>
            </a:r>
            <a:r>
              <a:rPr lang="el-GR" sz="2400" dirty="0"/>
              <a:t>.</a:t>
            </a:r>
            <a:endParaRPr lang="en-US" sz="2400" dirty="0"/>
          </a:p>
          <a:p>
            <a:pPr>
              <a:buFont typeface="Wingdings" panose="05000000000000000000" pitchFamily="2" charset="2"/>
              <a:buChar char="Ø"/>
            </a:pPr>
            <a:r>
              <a:rPr lang="el-GR" sz="2400" dirty="0"/>
              <a:t> Οι </a:t>
            </a:r>
            <a:r>
              <a:rPr lang="el-GR" sz="2400" b="1" dirty="0" err="1"/>
              <a:t>στρεπτογραμίνες</a:t>
            </a:r>
            <a:r>
              <a:rPr lang="el-GR" sz="2400" dirty="0"/>
              <a:t> με κύριο εκπρόσωπο  τον συνδυασμό της </a:t>
            </a:r>
            <a:r>
              <a:rPr lang="el-GR" sz="2400" u="sng" dirty="0" err="1"/>
              <a:t>δαλφοπριστίνης</a:t>
            </a:r>
            <a:r>
              <a:rPr lang="el-GR" sz="2400" dirty="0"/>
              <a:t> με </a:t>
            </a:r>
            <a:r>
              <a:rPr lang="el-GR" sz="2400" u="sng" dirty="0" err="1"/>
              <a:t>κινουπριστίνη</a:t>
            </a:r>
            <a:r>
              <a:rPr lang="el-GR" sz="2400" dirty="0"/>
              <a:t>. Αυτά τα δύο συστατικά πάντα δίνονται μαζί, επειδή δρουν συνεργικά και αναστέλλουν τη λειτουργία των </a:t>
            </a:r>
            <a:r>
              <a:rPr lang="el-GR" sz="2400" dirty="0" err="1"/>
              <a:t>ριβοσωματίων</a:t>
            </a:r>
            <a:r>
              <a:rPr lang="el-GR" sz="2400" dirty="0"/>
              <a:t>.</a:t>
            </a:r>
          </a:p>
          <a:p>
            <a:r>
              <a:rPr lang="el-GR" sz="2400" dirty="0"/>
              <a:t>Ενδοφλέβια χορήγηση </a:t>
            </a:r>
          </a:p>
          <a:p>
            <a:r>
              <a:rPr lang="el-GR" sz="2400" dirty="0"/>
              <a:t>Ισχυρή δράση σε </a:t>
            </a:r>
            <a:r>
              <a:rPr lang="el-GR" sz="2400" dirty="0" err="1"/>
              <a:t>πολυανθετικούς</a:t>
            </a:r>
            <a:r>
              <a:rPr lang="el-GR" sz="2400" dirty="0"/>
              <a:t> </a:t>
            </a:r>
            <a:r>
              <a:rPr lang="en-US" sz="2400" dirty="0"/>
              <a:t>Enterococcus faecium, Staphylococcus aureus</a:t>
            </a:r>
            <a:endParaRPr lang="el-GR" sz="2400" dirty="0"/>
          </a:p>
          <a:p>
            <a:pPr>
              <a:buFont typeface="Wingdings" panose="05000000000000000000" pitchFamily="2" charset="2"/>
              <a:buChar char="Ø"/>
            </a:pPr>
            <a:r>
              <a:rPr lang="en-US" sz="2400" dirty="0"/>
              <a:t> </a:t>
            </a:r>
            <a:r>
              <a:rPr lang="el-GR" sz="2400" dirty="0"/>
              <a:t>Οι </a:t>
            </a:r>
            <a:r>
              <a:rPr lang="el-GR" sz="2400" b="1" dirty="0" err="1"/>
              <a:t>οξαζολιδινόνες</a:t>
            </a:r>
            <a:r>
              <a:rPr lang="el-GR" sz="2400" dirty="0"/>
              <a:t>, με κύριο εκπρόσωπό τους τη </a:t>
            </a:r>
            <a:r>
              <a:rPr lang="el-GR" sz="2400" u="sng" dirty="0" err="1"/>
              <a:t>λινεζολίδη</a:t>
            </a:r>
            <a:r>
              <a:rPr lang="en-US" sz="2400" dirty="0"/>
              <a:t> (</a:t>
            </a:r>
            <a:r>
              <a:rPr lang="el-GR" sz="2400" dirty="0"/>
              <a:t>πλήρως συνθετικό φάρμακο). Αυτά τα φάρμακα αναστέλλουν την </a:t>
            </a:r>
            <a:r>
              <a:rPr lang="el-GR" sz="2400" dirty="0" err="1"/>
              <a:t>πρωτεΐνοσύνθεση</a:t>
            </a:r>
            <a:r>
              <a:rPr lang="el-GR" sz="2400" dirty="0"/>
              <a:t> παρεμβαίνοντας στη μετάφραση. Η κύρια δράση της </a:t>
            </a:r>
            <a:r>
              <a:rPr lang="el-GR" sz="2400" dirty="0" err="1"/>
              <a:t>λινεζολίδης</a:t>
            </a:r>
            <a:r>
              <a:rPr lang="el-GR" sz="2400" dirty="0"/>
              <a:t> είναι εναντίον των αερόβιων </a:t>
            </a:r>
            <a:r>
              <a:rPr lang="el-GR" sz="2400" dirty="0" err="1"/>
              <a:t>Gram</a:t>
            </a:r>
            <a:r>
              <a:rPr lang="el-GR" sz="2400" dirty="0"/>
              <a:t> (+) οργανισμών και έχει εγκριθεί για λοιμώξεις που είναι ανθεκτικές στη </a:t>
            </a:r>
            <a:r>
              <a:rPr lang="el-GR" sz="2400" dirty="0" err="1"/>
              <a:t>βανκομυκίνη</a:t>
            </a:r>
            <a:r>
              <a:rPr lang="el-GR" sz="2400" dirty="0"/>
              <a:t> (φάρμακο εφεδρείας). Αποτελεί επίσης αναστολέα της </a:t>
            </a:r>
            <a:r>
              <a:rPr lang="el-GR" sz="2400" dirty="0" err="1"/>
              <a:t>μονοαμινοοξειδάσης</a:t>
            </a:r>
            <a:r>
              <a:rPr lang="el-GR" sz="2400" dirty="0"/>
              <a:t> (ΜΑΟ). Η μείωση της δράσης της ΜΑΟ οδηγεί σε αύξηση της συγκέντρωσης της </a:t>
            </a:r>
            <a:r>
              <a:rPr lang="el-GR" sz="2400" dirty="0" err="1"/>
              <a:t>νορεπινεφρίνης</a:t>
            </a:r>
            <a:r>
              <a:rPr lang="el-GR" sz="2400" dirty="0"/>
              <a:t> και μπορεί να αυξήσει την αρτηριακή πίεση.</a:t>
            </a:r>
          </a:p>
        </p:txBody>
      </p:sp>
    </p:spTree>
    <p:extLst>
      <p:ext uri="{BB962C8B-B14F-4D97-AF65-F5344CB8AC3E}">
        <p14:creationId xmlns:p14="http://schemas.microsoft.com/office/powerpoint/2010/main" val="389741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7BDE1CFF-5B7E-494E-BB25-14D2920BB49B}"/>
              </a:ext>
            </a:extLst>
          </p:cNvPr>
          <p:cNvSpPr>
            <a:spLocks noGrp="1"/>
          </p:cNvSpPr>
          <p:nvPr>
            <p:ph type="title"/>
          </p:nvPr>
        </p:nvSpPr>
        <p:spPr>
          <a:xfrm>
            <a:off x="838200" y="365125"/>
            <a:ext cx="10515600" cy="1325563"/>
          </a:xfrm>
        </p:spPr>
        <p:txBody>
          <a:bodyPr>
            <a:normAutofit/>
          </a:bodyPr>
          <a:lstStyle/>
          <a:p>
            <a:r>
              <a:rPr lang="el-GR" dirty="0" err="1"/>
              <a:t>Βακτηριοστατικά</a:t>
            </a:r>
            <a:r>
              <a:rPr lang="el-GR" dirty="0"/>
              <a:t> και βακτηριοκτόνα φάρμακα</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6A916D6-7716-48D4-A548-8989EDC9E589}"/>
              </a:ext>
            </a:extLst>
          </p:cNvPr>
          <p:cNvSpPr>
            <a:spLocks noGrp="1"/>
          </p:cNvSpPr>
          <p:nvPr>
            <p:ph idx="1"/>
          </p:nvPr>
        </p:nvSpPr>
        <p:spPr>
          <a:xfrm>
            <a:off x="838200" y="1825625"/>
            <a:ext cx="10515600" cy="4351338"/>
          </a:xfrm>
        </p:spPr>
        <p:txBody>
          <a:bodyPr>
            <a:normAutofit/>
          </a:bodyPr>
          <a:lstStyle/>
          <a:p>
            <a:r>
              <a:rPr lang="el-GR" dirty="0"/>
              <a:t>Ένα αντιβιοτικό φάρμακο:</a:t>
            </a:r>
          </a:p>
          <a:p>
            <a:pPr>
              <a:buFont typeface="Wingdings" panose="05000000000000000000" pitchFamily="2" charset="2"/>
              <a:buChar char="ü"/>
            </a:pPr>
            <a:r>
              <a:rPr lang="el-GR" dirty="0"/>
              <a:t> θα αναστείλει την ανάπτυξη και την αναπαραγωγή ενός βακτηρίου (</a:t>
            </a:r>
            <a:r>
              <a:rPr lang="el-GR" b="1" dirty="0" err="1"/>
              <a:t>βακτηριοστατικό</a:t>
            </a:r>
            <a:r>
              <a:rPr lang="el-GR" dirty="0"/>
              <a:t>) ή </a:t>
            </a:r>
          </a:p>
          <a:p>
            <a:pPr>
              <a:buFont typeface="Wingdings" panose="05000000000000000000" pitchFamily="2" charset="2"/>
              <a:buChar char="ü"/>
            </a:pPr>
            <a:r>
              <a:rPr lang="el-GR" dirty="0"/>
              <a:t> θα σκοτώσει το βακτήριο (</a:t>
            </a:r>
            <a:r>
              <a:rPr lang="el-GR" b="1" dirty="0"/>
              <a:t>βακτηριοκτόνο</a:t>
            </a:r>
            <a:r>
              <a:rPr lang="el-GR" dirty="0"/>
              <a:t>). </a:t>
            </a:r>
          </a:p>
          <a:p>
            <a:pPr>
              <a:buFont typeface="Wingdings" panose="05000000000000000000" pitchFamily="2" charset="2"/>
              <a:buChar char="ü"/>
            </a:pPr>
            <a:r>
              <a:rPr lang="el-GR" dirty="0"/>
              <a:t>   Ένα </a:t>
            </a:r>
            <a:r>
              <a:rPr lang="el-GR" dirty="0" err="1"/>
              <a:t>βακτηριοστατικό</a:t>
            </a:r>
            <a:r>
              <a:rPr lang="el-GR" dirty="0"/>
              <a:t> φάρμακο η κύρια δράση του είναι ουσιαστικά να υποβοηθά το ανοσοποιητικό σύστημα του ασθενούς. </a:t>
            </a:r>
          </a:p>
          <a:p>
            <a:pPr marL="0" indent="0">
              <a:buNone/>
            </a:pPr>
            <a:r>
              <a:rPr lang="el-GR" dirty="0"/>
              <a:t>    Ωστόσο, οι όροι αυτοί είναι σχετικοί και όχι πάντα ακριβείς. Για παράδειγμα, μερικά φάρμακα μπορούν να σκοτώσουν έναν τύπο βακτηρίου ή να αναστείλουν την ανάπτυξη ενός άλλου.</a:t>
            </a:r>
          </a:p>
        </p:txBody>
      </p:sp>
    </p:spTree>
    <p:extLst>
      <p:ext uri="{BB962C8B-B14F-4D97-AF65-F5344CB8AC3E}">
        <p14:creationId xmlns:p14="http://schemas.microsoft.com/office/powerpoint/2010/main" val="120351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0E658170-EC4A-477C-973A-92E27F34C929}"/>
              </a:ext>
            </a:extLst>
          </p:cNvPr>
          <p:cNvSpPr>
            <a:spLocks noGrp="1"/>
          </p:cNvSpPr>
          <p:nvPr>
            <p:ph type="title"/>
          </p:nvPr>
        </p:nvSpPr>
        <p:spPr>
          <a:xfrm>
            <a:off x="838200" y="220737"/>
            <a:ext cx="10515600" cy="1105866"/>
          </a:xfrm>
        </p:spPr>
        <p:txBody>
          <a:bodyPr>
            <a:normAutofit/>
          </a:bodyPr>
          <a:lstStyle/>
          <a:p>
            <a:r>
              <a:rPr lang="el-GR" dirty="0"/>
              <a:t>Η αντοχή των βακτηρίων σε ένα αντιβιοτικό</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A7BAD11-5FD9-4DBD-BC46-063CABB84016}"/>
              </a:ext>
            </a:extLst>
          </p:cNvPr>
          <p:cNvSpPr>
            <a:spLocks noGrp="1"/>
          </p:cNvSpPr>
          <p:nvPr>
            <p:ph idx="1"/>
          </p:nvPr>
        </p:nvSpPr>
        <p:spPr>
          <a:xfrm>
            <a:off x="838200" y="1591878"/>
            <a:ext cx="10515600" cy="4351338"/>
          </a:xfrm>
        </p:spPr>
        <p:txBody>
          <a:bodyPr>
            <a:normAutofit/>
          </a:bodyPr>
          <a:lstStyle/>
          <a:p>
            <a:r>
              <a:rPr lang="el-GR" sz="2200" dirty="0"/>
              <a:t>Τα βακτήρια χαρακτηρίζονται ως </a:t>
            </a:r>
            <a:r>
              <a:rPr lang="el-GR" sz="2200" b="1" dirty="0"/>
              <a:t>ανθεκτικά</a:t>
            </a:r>
            <a:r>
              <a:rPr lang="el-GR" sz="2200" dirty="0"/>
              <a:t> όταν η ανάπτυξη τους δεν αναστέλλεται από τη μέγιστη συγκέντρωση ενός αντιβιοτικού, που είναι ανεκτή από τον ασθενή.</a:t>
            </a:r>
          </a:p>
          <a:p>
            <a:r>
              <a:rPr lang="el-GR" sz="2200" dirty="0"/>
              <a:t>Τα βακτήρια υφίστανται αυθόρμητη </a:t>
            </a:r>
            <a:r>
              <a:rPr lang="el-GR" sz="2200" b="1" dirty="0"/>
              <a:t>μετάλλαξη</a:t>
            </a:r>
            <a:r>
              <a:rPr lang="el-GR" sz="2200" dirty="0"/>
              <a:t> σε μία συχνότητα περίπου 1 στα 10</a:t>
            </a:r>
            <a:r>
              <a:rPr lang="el-GR" sz="2200" baseline="30000" dirty="0"/>
              <a:t>16</a:t>
            </a:r>
            <a:r>
              <a:rPr lang="el-GR" sz="2200" dirty="0"/>
              <a:t> κύτταρα. Η μετάλλαξη μπορεί να γίνει εξελικτικά αξιοποιήσιμη, να διορθωθεί, ή να αποβεί μοιραία για το μικροβιακό κύτταρο.</a:t>
            </a:r>
          </a:p>
          <a:p>
            <a:r>
              <a:rPr lang="el-GR" sz="2200" dirty="0"/>
              <a:t>Η </a:t>
            </a:r>
            <a:r>
              <a:rPr lang="el-GR" sz="2200" b="1" dirty="0"/>
              <a:t>εξελικτική προσαρμογή </a:t>
            </a:r>
            <a:r>
              <a:rPr lang="el-GR" sz="2200" dirty="0"/>
              <a:t>μπορεί να πραγματοποιηθεί με διάφορους τρόπους: </a:t>
            </a:r>
          </a:p>
          <a:p>
            <a:pPr>
              <a:buFont typeface="Wingdings" panose="05000000000000000000" pitchFamily="2" charset="2"/>
              <a:buChar char="ü"/>
            </a:pPr>
            <a:r>
              <a:rPr lang="el-GR" sz="2200" dirty="0"/>
              <a:t>   Τα βακτήρια μπορούν να τροποποιήσουν την απορρόφηση του φαρμάκου προκαλώντας αλλαγές στους </a:t>
            </a:r>
            <a:r>
              <a:rPr lang="el-GR" sz="2200" dirty="0" err="1"/>
              <a:t>λιποπολυσακχαρίτες</a:t>
            </a:r>
            <a:r>
              <a:rPr lang="el-GR" sz="2200" dirty="0"/>
              <a:t> της κυτταρικής επιφάνειας </a:t>
            </a:r>
          </a:p>
          <a:p>
            <a:pPr>
              <a:buFont typeface="Wingdings" panose="05000000000000000000" pitchFamily="2" charset="2"/>
              <a:buChar char="ü"/>
            </a:pPr>
            <a:r>
              <a:rPr lang="el-GR" sz="2200" dirty="0"/>
              <a:t>   Μπορεί να βελτιώσουν ένα σύστημα ενεργητικής μεταφοράς, που απομακρύνει το φάρμακο από το κύτταρο. </a:t>
            </a:r>
          </a:p>
          <a:p>
            <a:pPr>
              <a:buFont typeface="Wingdings" panose="05000000000000000000" pitchFamily="2" charset="2"/>
              <a:buChar char="ü"/>
            </a:pPr>
            <a:r>
              <a:rPr lang="el-GR" sz="2200" dirty="0"/>
              <a:t>   Τα βακτήρια μπορούν επίσης να παρακάμψουν την επίδραση του αντιβιοτικού τροποποιώντας το μεταβολισμό μέσω ενός εναλλακτικού μονοπατιού.</a:t>
            </a:r>
          </a:p>
        </p:txBody>
      </p:sp>
    </p:spTree>
    <p:extLst>
      <p:ext uri="{BB962C8B-B14F-4D97-AF65-F5344CB8AC3E}">
        <p14:creationId xmlns:p14="http://schemas.microsoft.com/office/powerpoint/2010/main" val="126738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08CB917E-993B-425C-AC87-CE91AFA4D803}"/>
              </a:ext>
            </a:extLst>
          </p:cNvPr>
          <p:cNvSpPr>
            <a:spLocks noGrp="1"/>
          </p:cNvSpPr>
          <p:nvPr>
            <p:ph type="title"/>
          </p:nvPr>
        </p:nvSpPr>
        <p:spPr>
          <a:xfrm>
            <a:off x="838200" y="172814"/>
            <a:ext cx="10515600" cy="1325563"/>
          </a:xfrm>
        </p:spPr>
        <p:txBody>
          <a:bodyPr>
            <a:normAutofit/>
          </a:bodyPr>
          <a:lstStyle/>
          <a:p>
            <a:r>
              <a:rPr lang="el-GR" dirty="0"/>
              <a:t>Αντοχή και μεταφορά γενετικού υλικού μεταξύ βακτηρίων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A7A5CAF-64DE-4441-B301-191E1EF3D91E}"/>
              </a:ext>
            </a:extLst>
          </p:cNvPr>
          <p:cNvSpPr>
            <a:spLocks noGrp="1"/>
          </p:cNvSpPr>
          <p:nvPr>
            <p:ph idx="1"/>
          </p:nvPr>
        </p:nvSpPr>
        <p:spPr>
          <a:xfrm>
            <a:off x="838200" y="1852128"/>
            <a:ext cx="10798090" cy="4548671"/>
          </a:xfrm>
        </p:spPr>
        <p:txBody>
          <a:bodyPr>
            <a:normAutofit fontScale="92500" lnSpcReduction="10000"/>
          </a:bodyPr>
          <a:lstStyle/>
          <a:p>
            <a:r>
              <a:rPr lang="el-GR" sz="2600" dirty="0"/>
              <a:t>Η μεταφορά γονιδίων πραγματοποιείται μέσω </a:t>
            </a:r>
            <a:r>
              <a:rPr lang="el-GR" sz="2600" b="1" dirty="0" err="1"/>
              <a:t>πλασμιδίων</a:t>
            </a:r>
            <a:r>
              <a:rPr lang="el-GR" sz="2600" dirty="0"/>
              <a:t> και </a:t>
            </a:r>
            <a:r>
              <a:rPr lang="el-GR" sz="2600" b="1" dirty="0" err="1"/>
              <a:t>τρανσποζονίων</a:t>
            </a:r>
            <a:r>
              <a:rPr lang="el-GR" sz="2600" b="1" dirty="0"/>
              <a:t> </a:t>
            </a:r>
            <a:r>
              <a:rPr lang="el-GR" sz="2600" dirty="0"/>
              <a:t>(μεταθετών γενετικών στοιχείων). </a:t>
            </a:r>
          </a:p>
          <a:p>
            <a:r>
              <a:rPr lang="el-GR" sz="2600" dirty="0"/>
              <a:t>Τα </a:t>
            </a:r>
            <a:r>
              <a:rPr lang="el-GR" sz="2600" dirty="0" err="1"/>
              <a:t>πλασμίδια</a:t>
            </a:r>
            <a:r>
              <a:rPr lang="el-GR" sz="2600" dirty="0"/>
              <a:t> είναι κυκλικά </a:t>
            </a:r>
            <a:r>
              <a:rPr lang="el-GR" sz="2600" dirty="0" err="1"/>
              <a:t>εξωχρωμοσωματικά</a:t>
            </a:r>
            <a:r>
              <a:rPr lang="el-GR" sz="2600" dirty="0"/>
              <a:t> γενετικά στοιχεία (τμήματα DNA που δεν αποτελούν μέρος του κυρίως γενετικού υλικού του μικροβίου). Αυτά μπορεί να κωδικοποιούν ένζυμα που αδρανοποιούν τα </a:t>
            </a:r>
            <a:r>
              <a:rPr lang="el-GR" sz="2600" dirty="0" err="1"/>
              <a:t>αντιμικροβιακά</a:t>
            </a:r>
            <a:r>
              <a:rPr lang="el-GR" sz="2600" dirty="0"/>
              <a:t> φάρμακα. Τα </a:t>
            </a:r>
            <a:r>
              <a:rPr lang="el-GR" sz="2600" dirty="0" err="1"/>
              <a:t>πλασμίδια</a:t>
            </a:r>
            <a:r>
              <a:rPr lang="el-GR" sz="2600" dirty="0"/>
              <a:t> μεταφέρονται από βακτήριο σε βακτήριο με </a:t>
            </a:r>
            <a:r>
              <a:rPr lang="el-GR" sz="2600" b="1" dirty="0" err="1"/>
              <a:t>βακτηριακή</a:t>
            </a:r>
            <a:r>
              <a:rPr lang="el-GR" sz="2600" b="1" dirty="0"/>
              <a:t> σύζευξη.</a:t>
            </a:r>
          </a:p>
          <a:p>
            <a:r>
              <a:rPr lang="el-GR" sz="2600" dirty="0"/>
              <a:t>Τα </a:t>
            </a:r>
            <a:r>
              <a:rPr lang="el-GR" sz="2600" dirty="0" err="1"/>
              <a:t>τρανσποζόνια</a:t>
            </a:r>
            <a:r>
              <a:rPr lang="el-GR" sz="2600" dirty="0"/>
              <a:t> είναι τμήματα του γενετικού υλικού με αλληλουχίες παρεμβολής. Μεταφέρονται από βακτήριο σε βακτήριο με </a:t>
            </a:r>
            <a:r>
              <a:rPr lang="el-GR" sz="2600" b="1" dirty="0"/>
              <a:t>σύζευξη</a:t>
            </a:r>
            <a:r>
              <a:rPr lang="el-GR" sz="2600" dirty="0"/>
              <a:t> και </a:t>
            </a:r>
            <a:r>
              <a:rPr lang="el-GR" sz="2600" b="1" dirty="0"/>
              <a:t>μεταγωγή</a:t>
            </a:r>
            <a:r>
              <a:rPr lang="el-GR" sz="2600" dirty="0"/>
              <a:t> (μεταφορά με βακτηριοφάγους). Ενσωματώνονται στη γενετική σύσταση των βακτηρίων και μπορεί επίσης να κωδικοποιούν ένζυμα που αδρανοποιούν τα </a:t>
            </a:r>
            <a:r>
              <a:rPr lang="el-GR" sz="2600" dirty="0" err="1"/>
              <a:t>αντιμικροβιακά</a:t>
            </a:r>
            <a:r>
              <a:rPr lang="el-GR" sz="2600" dirty="0"/>
              <a:t>.</a:t>
            </a:r>
          </a:p>
          <a:p>
            <a:r>
              <a:rPr lang="el-GR" sz="2600" dirty="0"/>
              <a:t>Ο </a:t>
            </a:r>
            <a:r>
              <a:rPr lang="el-GR" sz="2600" b="1" dirty="0"/>
              <a:t>μετασχηματισμός</a:t>
            </a:r>
            <a:r>
              <a:rPr lang="el-GR" sz="2600" dirty="0"/>
              <a:t> είναι μια μορφή γενετικού </a:t>
            </a:r>
            <a:r>
              <a:rPr lang="el-GR" sz="2600" dirty="0" err="1"/>
              <a:t>ανασυνδιασμού</a:t>
            </a:r>
            <a:r>
              <a:rPr lang="el-GR" sz="2600" dirty="0"/>
              <a:t> όπου ένα  τμήμα DNA </a:t>
            </a:r>
            <a:r>
              <a:rPr lang="el-GR" sz="2600" dirty="0" err="1"/>
              <a:t>βακτηριακής</a:t>
            </a:r>
            <a:r>
              <a:rPr lang="el-GR" sz="2600" dirty="0"/>
              <a:t> προέλευσης εισέρχεται από το περιβάλλον σε ένα άλλο δεκτικό </a:t>
            </a:r>
            <a:r>
              <a:rPr lang="el-GR" sz="2600" dirty="0" err="1"/>
              <a:t>βακτηριακό</a:t>
            </a:r>
            <a:r>
              <a:rPr lang="el-GR" sz="2600" dirty="0"/>
              <a:t> κύτταρο.</a:t>
            </a:r>
          </a:p>
        </p:txBody>
      </p:sp>
    </p:spTree>
    <p:extLst>
      <p:ext uri="{BB962C8B-B14F-4D97-AF65-F5344CB8AC3E}">
        <p14:creationId xmlns:p14="http://schemas.microsoft.com/office/powerpoint/2010/main" val="466426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5009</Words>
  <Application>Microsoft Office PowerPoint</Application>
  <PresentationFormat>Ευρεία οθόνη</PresentationFormat>
  <Paragraphs>278</Paragraphs>
  <Slides>63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63</vt:i4>
      </vt:variant>
    </vt:vector>
  </HeadingPairs>
  <TitlesOfParts>
    <vt:vector size="69" baseType="lpstr">
      <vt:lpstr>Arial</vt:lpstr>
      <vt:lpstr>Calibri</vt:lpstr>
      <vt:lpstr>Calibri Light</vt:lpstr>
      <vt:lpstr>Courier New</vt:lpstr>
      <vt:lpstr>Wingdings</vt:lpstr>
      <vt:lpstr>Θέμα του Office</vt:lpstr>
      <vt:lpstr>Χημειοθεραπεία των μικροβιολογικών νόσων</vt:lpstr>
      <vt:lpstr>Εισαγωγή στην Χημειοθεραπεία  των λοιμώξεων</vt:lpstr>
      <vt:lpstr>Η επίδραση της θέσης της λοίμωξης στη θεραπεία</vt:lpstr>
      <vt:lpstr>Η κατάσταση του ασθενούς</vt:lpstr>
      <vt:lpstr>Γενικές αρχές της θεραπείας</vt:lpstr>
      <vt:lpstr>Το φάσμα των αντιμικροβιακών ουσιών</vt:lpstr>
      <vt:lpstr>Βακτηριοστατικά και βακτηριοκτόνα φάρμακα</vt:lpstr>
      <vt:lpstr>Η αντοχή των βακτηρίων σε ένα αντιβιοτικό</vt:lpstr>
      <vt:lpstr>Αντοχή και μεταφορά γενετικού υλικού μεταξύ βακτηρίων </vt:lpstr>
      <vt:lpstr>Παρουσίαση του PowerPoint</vt:lpstr>
      <vt:lpstr>Παρουσίαση του PowerPoint</vt:lpstr>
      <vt:lpstr>Παρουσίαση του PowerPoint</vt:lpstr>
      <vt:lpstr>Ανεπιθύμητες ενέργειες των αντιβιοτικών</vt:lpstr>
      <vt:lpstr>Ιδιοσυγκρασιακές αντιδράσεις </vt:lpstr>
      <vt:lpstr>Αλλαγές στην φυσιολογική χλωρίδα του σώματος </vt:lpstr>
      <vt:lpstr>Συνδυασμοί αντιμικροβιακών φαρμακών</vt:lpstr>
      <vt:lpstr>Δοκιμές καλλιέργειας και ευαισθησίας</vt:lpstr>
      <vt:lpstr>Προφυλακτική αγωγή με αντιβιοτικά</vt:lpstr>
      <vt:lpstr>Επιπλοκές της θεραπείας με αντιβιοτικά</vt:lpstr>
      <vt:lpstr>Κατάταξη των αντιμικροβιακών φαρμάκων</vt:lpstr>
      <vt:lpstr>Παρουσίαση του PowerPoint</vt:lpstr>
      <vt:lpstr>Παρουσίαση του PowerPoint</vt:lpstr>
      <vt:lpstr>Αναστολείς Σύνθεσης Κυτταρικού Τοιχώματος</vt:lpstr>
      <vt:lpstr>Παρουσίαση του PowerPoint</vt:lpstr>
      <vt:lpstr>Παρουσίαση του PowerPoint</vt:lpstr>
      <vt:lpstr>Αναστολείς Σύνθεσης Κυτταρικού Τοιχώματος</vt:lpstr>
      <vt:lpstr>Παρουσίαση του PowerPoint</vt:lpstr>
      <vt:lpstr>Παρουσίαση του PowerPoint</vt:lpstr>
      <vt:lpstr>β-λακτάμες και β-λακταμάσες</vt:lpstr>
      <vt:lpstr>Παρουσίαση του PowerPoint</vt:lpstr>
      <vt:lpstr>β-λακτάμες και β-λακταμάσες</vt:lpstr>
      <vt:lpstr>Πενικιλλίνες</vt:lpstr>
      <vt:lpstr>Παρουσίαση του PowerPoint</vt:lpstr>
      <vt:lpstr>Πενικιλλίνες</vt:lpstr>
      <vt:lpstr>Η αντίδραση υπερευαισθησίας των πενικιλλινών</vt:lpstr>
      <vt:lpstr>Κεφαλοσπορίνες</vt:lpstr>
      <vt:lpstr>Παρουσίαση του PowerPoint</vt:lpstr>
      <vt:lpstr>Κεφαλοσπορίνες 1ης γενιάς</vt:lpstr>
      <vt:lpstr>Κεφαλοσπορίνες 2ης γενιάς</vt:lpstr>
      <vt:lpstr>Κεφαλοσπορίνες 3ης γενιάς</vt:lpstr>
      <vt:lpstr>κεφαλοσπορίνες</vt:lpstr>
      <vt:lpstr>Κεφαλοσπορίνες</vt:lpstr>
      <vt:lpstr>κεφαλοσπορίνες</vt:lpstr>
      <vt:lpstr>Καρβαπενέμες</vt:lpstr>
      <vt:lpstr>Μονοβακτάμες (αζτρεονάμη)</vt:lpstr>
      <vt:lpstr>Άλλοι αναστολείς της σύνθεσης κυτταρικού τοιχώματος</vt:lpstr>
      <vt:lpstr>Άλλοι αναστολείς της σύνθεσης κυτταρικού τοιχώματος</vt:lpstr>
      <vt:lpstr>Άλλοι αναστολείς της σύνθεσης κυτταρικού τοιχώματος</vt:lpstr>
      <vt:lpstr>Αναστολείς της σύνθεσης πρωτεϊνών</vt:lpstr>
      <vt:lpstr>Κατηγορίες των αναστολέων της πρωτεϊνοσύνθεσης</vt:lpstr>
      <vt:lpstr>Παρουσίαση του PowerPoint</vt:lpstr>
      <vt:lpstr>Αμινογλυκοσίδες</vt:lpstr>
      <vt:lpstr>Αμινογλυκοσίδες</vt:lpstr>
      <vt:lpstr>Τετρακυκλίνες</vt:lpstr>
      <vt:lpstr>Παρουσίαση του PowerPoint</vt:lpstr>
      <vt:lpstr>Τετρακυκλίνες</vt:lpstr>
      <vt:lpstr>Τετρακυκλίνες</vt:lpstr>
      <vt:lpstr>Μακρολίδες</vt:lpstr>
      <vt:lpstr>Παρουσίαση του PowerPoint</vt:lpstr>
      <vt:lpstr>Μακρολίδες</vt:lpstr>
      <vt:lpstr>Χλωραμφαινικόλη</vt:lpstr>
      <vt:lpstr>Κλινδαμυκίνη</vt:lpstr>
      <vt:lpstr>Στρεπτογραμίνες και οξαζολιδινόνες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Χημειοθεραπεία των μικροβιολογικών νόσων</dc:title>
  <dc:creator>Χριστόπουλος Θεόδωρος</dc:creator>
  <cp:lastModifiedBy>User</cp:lastModifiedBy>
  <cp:revision>284</cp:revision>
  <dcterms:created xsi:type="dcterms:W3CDTF">2020-12-06T16:24:53Z</dcterms:created>
  <dcterms:modified xsi:type="dcterms:W3CDTF">2024-05-14T08:09:39Z</dcterms:modified>
</cp:coreProperties>
</file>