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4"/>
    <p:restoredTop sz="94696"/>
  </p:normalViewPr>
  <p:slideViewPr>
    <p:cSldViewPr>
      <p:cViewPr>
        <p:scale>
          <a:sx n="170" d="100"/>
          <a:sy n="170" d="100"/>
        </p:scale>
        <p:origin x="792" y="-5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94AA-2AFB-4123-A611-147CC11104DE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AD4F-6D68-426C-94EA-7815960136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94AA-2AFB-4123-A611-147CC11104DE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AD4F-6D68-426C-94EA-7815960136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94AA-2AFB-4123-A611-147CC11104DE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AD4F-6D68-426C-94EA-7815960136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94AA-2AFB-4123-A611-147CC11104DE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AD4F-6D68-426C-94EA-7815960136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94AA-2AFB-4123-A611-147CC11104DE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AD4F-6D68-426C-94EA-7815960136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94AA-2AFB-4123-A611-147CC11104DE}" type="datetimeFigureOut">
              <a:rPr lang="en-US" smtClean="0"/>
              <a:t>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AD4F-6D68-426C-94EA-7815960136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94AA-2AFB-4123-A611-147CC11104DE}" type="datetimeFigureOut">
              <a:rPr lang="en-US" smtClean="0"/>
              <a:t>1/15/21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AD4F-6D68-426C-94EA-7815960136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94AA-2AFB-4123-A611-147CC11104DE}" type="datetimeFigureOut">
              <a:rPr lang="en-US" smtClean="0"/>
              <a:t>1/15/21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AD4F-6D68-426C-94EA-7815960136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94AA-2AFB-4123-A611-147CC11104DE}" type="datetimeFigureOut">
              <a:rPr lang="en-US" smtClean="0"/>
              <a:t>1/15/21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AD4F-6D68-426C-94EA-7815960136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94AA-2AFB-4123-A611-147CC11104DE}" type="datetimeFigureOut">
              <a:rPr lang="en-US" smtClean="0"/>
              <a:t>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AD4F-6D68-426C-94EA-78159601362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94AA-2AFB-4123-A611-147CC11104DE}" type="datetimeFigureOut">
              <a:rPr lang="en-US" smtClean="0"/>
              <a:t>1/15/21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A1AD4F-6D68-426C-94EA-78159601362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3A1AD4F-6D68-426C-94EA-78159601362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B1494AA-2AFB-4123-A611-147CC11104DE}" type="datetimeFigureOut">
              <a:rPr lang="en-US" smtClean="0"/>
              <a:t>1/15/21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Αρχαίες Ελληνικές Διάλεκτοι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Επιγραφές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06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Επιγραφή Ι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01580" y="1628800"/>
            <a:ext cx="4572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1400" dirty="0"/>
              <a:t>εἰκ ἄν τι γίνητοι τοῖς ἐργώναις τοῖς ἰν τοῖ αὐτοῖ</a:t>
            </a:r>
          </a:p>
          <a:p>
            <a:r>
              <a:rPr lang="vi-VN" sz="1400" dirty="0"/>
              <a:t>ἔργοι, ὅσα περὶ τὸ ἔργον. (</a:t>
            </a:r>
            <a:r>
              <a:rPr lang="en-US" sz="1400" dirty="0"/>
              <a:t>II) </a:t>
            </a:r>
            <a:r>
              <a:rPr lang="vi-VN" sz="1400" dirty="0"/>
              <a:t>ἀπυέσθω δὲ ὁ ἀδικημένος</a:t>
            </a:r>
          </a:p>
          <a:p>
            <a:r>
              <a:rPr lang="vi-VN" sz="1400" dirty="0"/>
              <a:t>3</a:t>
            </a:r>
            <a:r>
              <a:rPr lang="en-US" sz="1400" dirty="0"/>
              <a:t>a—————</a:t>
            </a:r>
          </a:p>
          <a:p>
            <a:r>
              <a:rPr lang="en-US" sz="1400" dirty="0"/>
              <a:t>4</a:t>
            </a:r>
            <a:r>
              <a:rPr lang="vi-VN" sz="1400" dirty="0"/>
              <a:t>τὸν ἀδικέντα ἰν ἁμέραις τρισὶ ἀπὺ τᾶι ἂν τὸ ἀδί-</a:t>
            </a:r>
          </a:p>
          <a:p>
            <a:r>
              <a:rPr lang="vi-VN" sz="1400" dirty="0"/>
              <a:t>5κημα γένητοι, ὕστερον δὲ μή, καὶ ὅ,τι ἂγ κ[ρ]ίνωνσι</a:t>
            </a:r>
          </a:p>
          <a:p>
            <a:r>
              <a:rPr lang="vi-VN" sz="1400" dirty="0"/>
              <a:t>οἱ ἐσδοτῆρες, κύριον ἔστω. (</a:t>
            </a:r>
            <a:r>
              <a:rPr lang="en-US" sz="1400" dirty="0"/>
              <a:t>III) </a:t>
            </a:r>
            <a:r>
              <a:rPr lang="vi-VN" sz="1400" dirty="0"/>
              <a:t>εἰ δὲ πόλεμος δια-</a:t>
            </a:r>
          </a:p>
          <a:p>
            <a:r>
              <a:rPr lang="vi-VN" sz="1400" dirty="0"/>
              <a:t>6</a:t>
            </a:r>
            <a:r>
              <a:rPr lang="en-US" sz="1400" dirty="0"/>
              <a:t>a—————</a:t>
            </a:r>
          </a:p>
          <a:p>
            <a:r>
              <a:rPr lang="en-US" sz="1400" dirty="0"/>
              <a:t>7</a:t>
            </a:r>
            <a:r>
              <a:rPr lang="vi-VN" sz="1400" dirty="0"/>
              <a:t>κωλύσει τι τῶν ἔργων τῶν ἐσδοθέντων ἢ̣ τῶν</a:t>
            </a:r>
          </a:p>
          <a:p>
            <a:r>
              <a:rPr lang="vi-VN" sz="1400" dirty="0"/>
              <a:t>ἠργασμένων τι φθέραι, οἱ τριακάσιοι διαγν̣όντω</a:t>
            </a:r>
          </a:p>
          <a:p>
            <a:r>
              <a:rPr lang="vi-VN" sz="1400" dirty="0"/>
              <a:t>τι δεῖ γίνεσθαι· οἱ δὲ στραταγοὶ πόσοδομ ποέντω,</a:t>
            </a:r>
          </a:p>
          <a:p>
            <a:r>
              <a:rPr lang="vi-VN" sz="1400" dirty="0"/>
              <a:t>10εἰκ ἂν δέατοί σφεις πόλεμος ἦναι ὁ κωλύω̣ν ἢ ἐ-</a:t>
            </a:r>
          </a:p>
          <a:p>
            <a:r>
              <a:rPr lang="vi-VN" sz="1400" dirty="0"/>
              <a:t>φθορκὼς τὰ ἔργα, λαφυροπωλίου ἐόντος κ̣ατὺ τᾶς</a:t>
            </a:r>
          </a:p>
          <a:p>
            <a:r>
              <a:rPr lang="vi-VN" sz="1400" dirty="0"/>
              <a:t>πόλιος· εἰ δέ τι ἐργωνήσας μὴ ἰγκεχηρήκοι τοῖς</a:t>
            </a:r>
          </a:p>
          <a:p>
            <a:r>
              <a:rPr lang="vi-VN" sz="1400" dirty="0"/>
              <a:t>ἔργοις, ὁ δὲ πόλεμος διακωλύοι, ἀπυδόας τ̣ὸ ἀργύριον,</a:t>
            </a:r>
          </a:p>
          <a:p>
            <a:r>
              <a:rPr lang="vi-VN" sz="1400" dirty="0"/>
              <a:t>τὸ ἂν λελαβηκὼς τυγχάνη, ἀφεώσθω τῶ ἔργω,</a:t>
            </a:r>
          </a:p>
          <a:p>
            <a:r>
              <a:rPr lang="vi-VN" sz="1400" dirty="0"/>
              <a:t>15εἰκ ἂν κελεύωνσι οἱ ἐσδοτῆρες· εἰ δ’ ἄ[ν] τις ἐπι-</a:t>
            </a:r>
          </a:p>
          <a:p>
            <a:r>
              <a:rPr lang="vi-VN" sz="1400" dirty="0"/>
              <a:t>συνίστατοι ταῖς ἐσδόσεσι τῶν ἔργων ἢ̣ λυμαίνη-</a:t>
            </a:r>
          </a:p>
          <a:p>
            <a:r>
              <a:rPr lang="vi-VN" sz="1400" dirty="0"/>
              <a:t>τοι κατ’ εἰ δέ τινα τρόπον φθήρων, ζαμιόντω</a:t>
            </a:r>
          </a:p>
          <a:p>
            <a:r>
              <a:rPr lang="vi-VN" sz="1400" dirty="0"/>
              <a:t>οἱ ἐσδοτῆρες, ὅσαι ἂν δέατοί σφεις ζα̣μίαι, καὶ</a:t>
            </a:r>
          </a:p>
          <a:p>
            <a:r>
              <a:rPr lang="vi-VN" sz="1400" dirty="0"/>
              <a:t>ἀγκαρυσ̣[σόν]τ̣ω̣ ἰ̣ν̣ ἐπίκρισιν καὶ ἰναγόντω</a:t>
            </a:r>
          </a:p>
          <a:p>
            <a:r>
              <a:rPr lang="vi-VN" sz="1400" dirty="0"/>
              <a:t>20ἰν δικαστήριον τὸ γινόμενον τοῖ πλήθι τᾶς</a:t>
            </a:r>
          </a:p>
          <a:p>
            <a:r>
              <a:rPr lang="vi-VN" sz="1400" dirty="0"/>
              <a:t>ζαμίαυ. </a:t>
            </a:r>
          </a:p>
        </p:txBody>
      </p:sp>
    </p:spTree>
    <p:extLst>
      <p:ext uri="{BB962C8B-B14F-4D97-AF65-F5344CB8AC3E}">
        <p14:creationId xmlns:p14="http://schemas.microsoft.com/office/powerpoint/2010/main" val="121314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Επιγραφή ΙΙ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123728" y="1844824"/>
            <a:ext cx="4572000" cy="418576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1400" dirty="0"/>
              <a:t>ἔδοξε Καμιρεῦσι· τὰς κτοίνας τὰς Καμιρέων τὰς</a:t>
            </a:r>
          </a:p>
          <a:p>
            <a:r>
              <a:rPr lang="vi-VN" sz="1400" dirty="0"/>
              <a:t>ἐν τᾶι νάσωι καὶ τὰς ἐν τᾶι ἀπείρωι ἀναγράψαι πάσας</a:t>
            </a:r>
          </a:p>
          <a:p>
            <a:r>
              <a:rPr lang="vi-VN" sz="1400" dirty="0"/>
              <a:t>καὶ ἐχθέμειν ἐς τὸ ἰερὸν τᾶς Ἀθαναίας ἐστάλαι</a:t>
            </a:r>
          </a:p>
          <a:p>
            <a:r>
              <a:rPr lang="vi-VN" sz="1400" dirty="0"/>
              <a:t>λιθίναι χωρὶς Χαλκῆς· ἐξήμειν δὲ καὶ Χαλκήταις</a:t>
            </a:r>
          </a:p>
          <a:p>
            <a:r>
              <a:rPr lang="vi-VN" sz="1400" dirty="0"/>
              <a:t>5ἀναγραφήμειν, αἴ κα χρήιζωντι· ἑλέσθαι δὲ ἄνδρας</a:t>
            </a:r>
          </a:p>
          <a:p>
            <a:r>
              <a:rPr lang="vi-VN" sz="1400" dirty="0"/>
              <a:t>τρεῖς αὐτίκα μάλα, οἵτινες ἐπιμεληθησεῦντι ταύ-</a:t>
            </a:r>
          </a:p>
          <a:p>
            <a:r>
              <a:rPr lang="vi-VN" sz="1400" dirty="0"/>
              <a:t>τας τᾶς πράξιος ὡς τάχιστα καὶ ἀποδωσεῦντ&lt;α&gt;ι</a:t>
            </a:r>
          </a:p>
          <a:p>
            <a:r>
              <a:rPr lang="vi-VN" sz="1400" dirty="0"/>
              <a:t>τῶι χρήιζοντι ἐλαχίστου παρασχεῖν τὰν στάλαν</a:t>
            </a:r>
          </a:p>
          <a:p>
            <a:r>
              <a:rPr lang="vi-VN" sz="1400" dirty="0"/>
              <a:t>καὶ τὰς κτοίνας ἀναγράψαι καὶ ἐγκολάψαι ἐν τᾶι στά-</a:t>
            </a:r>
          </a:p>
          <a:p>
            <a:r>
              <a:rPr lang="vi-VN" sz="1400" dirty="0"/>
              <a:t>10λαι καὶ στᾶσαι ἐν τῶι ἰερῶι τᾶς Ἀθάνας καὶ περιβολιβῶ-</a:t>
            </a:r>
          </a:p>
          <a:p>
            <a:r>
              <a:rPr lang="vi-VN" sz="1400" dirty="0"/>
              <a:t>σαι ὡς ἔχηι ὡς ἰσχυρότατα καὶ κάλλιστα· τὰ δὲ τε-</a:t>
            </a:r>
          </a:p>
          <a:p>
            <a:r>
              <a:rPr lang="vi-VN" sz="1400" dirty="0"/>
              <a:t>λεύμενα ἐς ταῦτα πάντα τὸν ταμίαν παρέχειν.</a:t>
            </a:r>
          </a:p>
          <a:p>
            <a:r>
              <a:rPr lang="vi-VN" sz="1400" dirty="0"/>
              <a:t>ἐγ δὲ ταυτᾶν τᾶν κτοινᾶν ἀποδεικνύειν τοὺς</a:t>
            </a:r>
          </a:p>
          <a:p>
            <a:r>
              <a:rPr lang="vi-VN" sz="1400" dirty="0"/>
              <a:t>κτοινάτας μαστρὸν ἐν τῶι ἰερῶι τῶι ἁγιωτάτωι</a:t>
            </a:r>
          </a:p>
          <a:p>
            <a:r>
              <a:rPr lang="vi-VN" sz="1400" dirty="0"/>
              <a:t>15ἐν τᾶι κτοίναι κατὰ τὸν νόμον τὸν τῶν Ῥοδίων.</a:t>
            </a:r>
          </a:p>
          <a:p>
            <a:r>
              <a:rPr lang="vi-VN" sz="1400" dirty="0"/>
              <a:t>τοῦτοι δὲ συνλεγέσθων ἐν Καμίρωι εἰς τὸ</a:t>
            </a:r>
          </a:p>
          <a:p>
            <a:r>
              <a:rPr lang="vi-VN" sz="1400" dirty="0"/>
              <a:t>ἰερὸν τᾶς Ἀθαναίας, ὅκκα τοὶ ἰεροποιοὶ παραγγέ̣λ̣-</a:t>
            </a:r>
          </a:p>
          <a:p>
            <a:r>
              <a:rPr lang="vi-VN" sz="1400" dirty="0"/>
              <a:t>[λ]ωντι, </a:t>
            </a:r>
          </a:p>
        </p:txBody>
      </p:sp>
    </p:spTree>
    <p:extLst>
      <p:ext uri="{BB962C8B-B14F-4D97-AF65-F5344CB8AC3E}">
        <p14:creationId xmlns:p14="http://schemas.microsoft.com/office/powerpoint/2010/main" val="684873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Επιγραφή ΙΙΙ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51720" y="1772816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1400" dirty="0"/>
              <a:t>Ξουθίαι ∶ το̑ι Φιλαχαίο̄ ∙ διακάτι-</a:t>
            </a:r>
          </a:p>
          <a:p>
            <a:r>
              <a:rPr lang="vi-VN" sz="1400" dirty="0"/>
              <a:t>αι μναῖ ⋮ αἴ κ’ αὐτὸς ἐ̣̑ι̣, ἴτο̄ ἀνελέσ-</a:t>
            </a:r>
          </a:p>
          <a:p>
            <a:r>
              <a:rPr lang="vi-VN" sz="1400" dirty="0"/>
              <a:t>θο̄· αἰ δέ κ’ ἀποθάνε̄ι ⋮ το̑ν τέκνο̄ν</a:t>
            </a:r>
          </a:p>
          <a:p>
            <a:r>
              <a:rPr lang="vi-VN" sz="1400" dirty="0"/>
              <a:t>ἐ̑μεν ⋮ ἐπεί κα πέντε ϝέτεα ⋮</a:t>
            </a:r>
          </a:p>
          <a:p>
            <a:r>
              <a:rPr lang="vi-VN" sz="1400" dirty="0"/>
              <a:t>5ℎε̄βο̑ντι ∙ αἰ δέ κα με̄̀ γένε̄τ̣α-</a:t>
            </a:r>
          </a:p>
          <a:p>
            <a:r>
              <a:rPr lang="vi-VN" sz="1400" dirty="0"/>
              <a:t>ι &lt;τ&gt;έ&lt;κ&gt;ν&lt;α&gt;, το̑ν ἐπιδικατο̑ν ἐ̑μεν,</a:t>
            </a:r>
          </a:p>
          <a:p>
            <a:r>
              <a:rPr lang="vi-VN" sz="1400" dirty="0"/>
              <a:t>διαγνόμεν δὲ ⋮ τὸς Τεγεάτα[ς]</a:t>
            </a:r>
          </a:p>
          <a:p>
            <a:r>
              <a:rPr lang="vi-VN" sz="1400" dirty="0"/>
              <a:t>κὰ τὸν θεθμόν.</a:t>
            </a:r>
          </a:p>
          <a:p>
            <a:r>
              <a:rPr lang="en-US" sz="1400" dirty="0"/>
              <a:t>face B.9</a:t>
            </a:r>
            <a:r>
              <a:rPr lang="vi-VN" sz="1400" dirty="0"/>
              <a:t>Ξουθίαι παρκαθε̄́κα το̑ι Φιλαχα-</a:t>
            </a:r>
          </a:p>
          <a:p>
            <a:r>
              <a:rPr lang="vi-VN" sz="1400" dirty="0"/>
              <a:t>10ίο̄ τζετρακάτιαι μναῖ ἀργυρίο̄. εἰ μ-</a:t>
            </a:r>
          </a:p>
          <a:p>
            <a:r>
              <a:rPr lang="vi-VN" sz="1400" dirty="0"/>
              <a:t>έν κα ζο̄́ε̄, αὐτὸς ἀνελέσθο̄, αἰ δέ κ-</a:t>
            </a:r>
          </a:p>
          <a:p>
            <a:r>
              <a:rPr lang="vi-VN" sz="1400" dirty="0"/>
              <a:t>α με̄̀ ζο̄́ε̄, τοὶ υἱοὶ ἀνελο̄́σθο̄ τοὶ γνε̄́-</a:t>
            </a:r>
          </a:p>
          <a:p>
            <a:r>
              <a:rPr lang="vi-VN" sz="1400" dirty="0"/>
              <a:t>σιοι, ἐπεί κα ε̄̔βάσο̄ντι πέντε ϝέτε-</a:t>
            </a:r>
          </a:p>
          <a:p>
            <a:r>
              <a:rPr lang="vi-VN" sz="1400" dirty="0"/>
              <a:t>α· εἰ δέ κα με̄̀ ζο̑ντι, ταὶ θυγατέρες</a:t>
            </a:r>
          </a:p>
          <a:p>
            <a:r>
              <a:rPr lang="vi-VN" sz="1400" dirty="0"/>
              <a:t>15[ἀ]νελο̄́σθο̄ ταὶ γνε̄́σιαι· εἰ δέ κα με̄̀</a:t>
            </a:r>
          </a:p>
          <a:p>
            <a:r>
              <a:rPr lang="vi-VN" sz="1400" dirty="0"/>
              <a:t>ζο̑ντι, τοὶ νόθοι ἀνελο̄́σθο̄· εἰ δέ κα</a:t>
            </a:r>
          </a:p>
          <a:p>
            <a:r>
              <a:rPr lang="vi-VN" sz="1400" dirty="0"/>
              <a:t>με̄̀ νόθοι ζο̑ντι, τοὶ ’ς ἄσιστα πόθικ-</a:t>
            </a:r>
          </a:p>
          <a:p>
            <a:r>
              <a:rPr lang="vi-VN" sz="1400" dirty="0"/>
              <a:t>ες ἀνελο̄́σθο̄· εἰ δέ κ’ ἀνφιλέγο̄ντ-</a:t>
            </a:r>
          </a:p>
          <a:p>
            <a:r>
              <a:rPr lang="vi-VN" sz="1400" dirty="0"/>
              <a:t>οι, Τεγεᾶται διαγνόντο̄ κὰ τὸν</a:t>
            </a:r>
          </a:p>
          <a:p>
            <a:r>
              <a:rPr lang="vi-VN" sz="1400" dirty="0"/>
              <a:t>20θεθμόν.</a:t>
            </a:r>
          </a:p>
        </p:txBody>
      </p:sp>
    </p:spTree>
    <p:extLst>
      <p:ext uri="{BB962C8B-B14F-4D97-AF65-F5344CB8AC3E}">
        <p14:creationId xmlns:p14="http://schemas.microsoft.com/office/powerpoint/2010/main" val="427024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Επιγραφή </a:t>
            </a:r>
            <a:r>
              <a:rPr lang="en-US" dirty="0"/>
              <a:t>IV</a:t>
            </a:r>
          </a:p>
        </p:txBody>
      </p:sp>
      <p:sp>
        <p:nvSpPr>
          <p:cNvPr id="3" name="Rectangle 2"/>
          <p:cNvSpPr/>
          <p:nvPr/>
        </p:nvSpPr>
        <p:spPr>
          <a:xfrm>
            <a:off x="1979712" y="1484784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1</a:t>
            </a:r>
            <a:r>
              <a:rPr lang="vi-VN" sz="1400" dirty="0"/>
              <a:t>ἔδοξεν τῆι βουλ[ῆι, στρατηγῶν]</a:t>
            </a:r>
          </a:p>
          <a:p>
            <a:r>
              <a:rPr lang="vi-VN" sz="1400" dirty="0"/>
              <a:t>γνώμη · Μαύσσωλλον [Ἑ]κατ[όμνω]</a:t>
            </a:r>
          </a:p>
          <a:p>
            <a:r>
              <a:rPr lang="vi-VN" sz="1400" dirty="0"/>
              <a:t>Μυλασέα ἐπεὶ ἀνὴρ ἀγαθὸς [ἐγέ]-</a:t>
            </a:r>
          </a:p>
          <a:p>
            <a:r>
              <a:rPr lang="vi-VN" sz="1400" dirty="0"/>
              <a:t>νετο περὶ τὴν πόλιν τὴν Ἐρυ-</a:t>
            </a:r>
          </a:p>
          <a:p>
            <a:r>
              <a:rPr lang="vi-VN" sz="1400" dirty="0"/>
              <a:t>5θραίων εἶναι εὀεργέτην τῆς</a:t>
            </a:r>
          </a:p>
          <a:p>
            <a:r>
              <a:rPr lang="vi-VN" sz="1400" dirty="0"/>
              <a:t>πόλεως καὶ πρόξενον καὶ πολί-</a:t>
            </a:r>
          </a:p>
          <a:p>
            <a:r>
              <a:rPr lang="vi-VN" sz="1400" dirty="0"/>
              <a:t>την, καὶ ἔσπλουν καὶ ἔκπλουν</a:t>
            </a:r>
          </a:p>
          <a:p>
            <a:r>
              <a:rPr lang="vi-VN" sz="1400" dirty="0"/>
              <a:t>καὶ πολέμο καὶ εἰρήνης ἀσυλε[ὶ]</a:t>
            </a:r>
          </a:p>
          <a:p>
            <a:r>
              <a:rPr lang="vi-VN" sz="1400" dirty="0"/>
              <a:t>κα[ὶ] ἀσπονδεί, καὶ ἀτέλειαν κα[ὶ]</a:t>
            </a:r>
          </a:p>
          <a:p>
            <a:r>
              <a:rPr lang="vi-VN" sz="1400" dirty="0"/>
              <a:t>10[π]ροεδρίην· ταο̑τα δὲ εἶναι α&lt;ὀ&gt;-</a:t>
            </a:r>
          </a:p>
          <a:p>
            <a:r>
              <a:rPr lang="vi-VN" sz="1400" dirty="0"/>
              <a:t>[τῶ]ι καὶ ἐκγόνοις· στῆσαι δὲ α[ὀ]-</a:t>
            </a:r>
          </a:p>
          <a:p>
            <a:r>
              <a:rPr lang="vi-VN" sz="1400" dirty="0"/>
              <a:t>[το̑ κ]αὶ εἰκόνα χαλκῆν ἐν τῆι ἀ&lt;γ&gt;[ο]-</a:t>
            </a:r>
          </a:p>
          <a:p>
            <a:r>
              <a:rPr lang="vi-VN" sz="1400" dirty="0"/>
              <a:t>[ρῆ]ι καὶ Ἀρτεμισίης εἰκόνα</a:t>
            </a:r>
          </a:p>
          <a:p>
            <a:r>
              <a:rPr lang="vi-VN" sz="1400" dirty="0"/>
              <a:t>[λιθί]νην ἐν τῶι Ἀθηναίωι, καὶ</a:t>
            </a:r>
          </a:p>
          <a:p>
            <a:r>
              <a:rPr lang="vi-VN" sz="1400" dirty="0"/>
              <a:t>15[στεφ]ανῶσαι Μαύσσωλλον μὲν</a:t>
            </a:r>
          </a:p>
          <a:p>
            <a:r>
              <a:rPr lang="vi-VN" sz="1400" dirty="0"/>
              <a:t>[ἐκ δαρ]εικῶν πεντήκοντα, Ἀρτε-</a:t>
            </a:r>
          </a:p>
          <a:p>
            <a:r>
              <a:rPr lang="vi-VN" sz="1400" dirty="0"/>
              <a:t>[μισίην] δὲ ἐκ τριήκοντα δαρε[ι]-</a:t>
            </a:r>
          </a:p>
          <a:p>
            <a:r>
              <a:rPr lang="vi-VN" sz="1400" dirty="0"/>
              <a:t>[κῶν· γράψ]αι δὲ ταο̑τα ἐστήλη[ν]</a:t>
            </a:r>
          </a:p>
          <a:p>
            <a:r>
              <a:rPr lang="vi-VN" sz="1400" dirty="0"/>
              <a:t>[καὶ στῆσα]ι ἐς τὸ Ἀθήναιον·</a:t>
            </a:r>
          </a:p>
          <a:p>
            <a:r>
              <a:rPr lang="vi-VN" sz="1400" dirty="0"/>
              <a:t>20[—]ι̣ναι[—]</a:t>
            </a:r>
          </a:p>
        </p:txBody>
      </p:sp>
    </p:spTree>
    <p:extLst>
      <p:ext uri="{BB962C8B-B14F-4D97-AF65-F5344CB8AC3E}">
        <p14:creationId xmlns:p14="http://schemas.microsoft.com/office/powerpoint/2010/main" val="3027294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Επιγραφή </a:t>
            </a:r>
            <a:r>
              <a:rPr lang="en-US" dirty="0"/>
              <a:t>V</a:t>
            </a:r>
          </a:p>
        </p:txBody>
      </p:sp>
      <p:sp>
        <p:nvSpPr>
          <p:cNvPr id="3" name="Rectangle 2"/>
          <p:cNvSpPr/>
          <p:nvPr/>
        </p:nvSpPr>
        <p:spPr>
          <a:xfrm>
            <a:off x="2090229" y="1138318"/>
            <a:ext cx="4572000" cy="54784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/>
              <a:t>[</a:t>
            </a:r>
            <a:r>
              <a:rPr lang="el-GR" sz="1400" dirty="0"/>
              <a:t>Τιμο]τέλ[ε]ς Ἀχαρνε[ὺς] ἐγραμμάτευε.</a:t>
            </a:r>
          </a:p>
          <a:p>
            <a:r>
              <a:rPr lang="el-GR" sz="1400" dirty="0"/>
              <a:t>[ἔδοχσ]εν τε̑ι βολε̑ι καὶ το̑ι δέμοι· Κεκροπὶς ἐπρυτάνευε, Τιμοτέ-</a:t>
            </a:r>
          </a:p>
          <a:p>
            <a:r>
              <a:rPr lang="el-GR" sz="1400" dirty="0"/>
              <a:t>[λες ἐ]γραμμάτευε, Κυκνέας ἐπεστάτε· τάδε οἱ χσυγγραφε̑ς χσυνέ-</a:t>
            </a:r>
          </a:p>
          <a:p>
            <a:r>
              <a:rPr lang="el-GR" sz="1400" dirty="0"/>
              <a:t>[γρ]αφσαν· ἀπάρχεσθαι τοῖν θεοῖν το̑ καρπο̑ κατὰ τὰ πάτρια καὶ τὲ-</a:t>
            </a:r>
          </a:p>
          <a:p>
            <a:r>
              <a:rPr lang="el-GR" sz="1400" dirty="0"/>
              <a:t>5ν μαντείαν τὲν ἐγ Δελφο̑ν Ἀθεναίος ἀπὸ το̑ν ℎεκατὸν μεδίμνον [κ]-</a:t>
            </a:r>
          </a:p>
          <a:p>
            <a:r>
              <a:rPr lang="el-GR" sz="1400" dirty="0"/>
              <a:t>ριθο̑ν μὲ ἔλαττον ἒ ℎεκτέα, πυρο̑ν δὲ ἀπὸ το̑ν ℎεκατὸν μεδίμνον μ-</a:t>
            </a:r>
          </a:p>
          <a:p>
            <a:r>
              <a:rPr lang="el-GR" sz="1400" dirty="0"/>
              <a:t>ὲ ἔλαττον ℎεμιέκτεον· ἐὰν δέ τις πλείο καρπὸν ποιε̑ι ἒ τ[οσοῦτο]-</a:t>
            </a:r>
          </a:p>
          <a:p>
            <a:r>
              <a:rPr lang="el-GR" sz="1400" dirty="0"/>
              <a:t>ν ἒ ὀλείζο, κατὰ τὸν αὐτὸν λόγον ἀπάρχεσθαι. ἐγλέγεν δὲ [τὸς δ]εμ-</a:t>
            </a:r>
          </a:p>
          <a:p>
            <a:r>
              <a:rPr lang="el-GR" sz="1400" dirty="0"/>
              <a:t>άρχος κατὰ τὸς δέμος καὶ παραδιδόναι τοῖς ℎιεροποιοῖς τοῖς</a:t>
            </a:r>
          </a:p>
          <a:p>
            <a:r>
              <a:rPr lang="el-GR" sz="1400" dirty="0"/>
              <a:t>10Ἐλευσινόθεν Ἐλευσῖνάδε. οἰκοδομε̑σαι δὲ σιρὸς τρε̑ς Ἐλευσῖν-</a:t>
            </a:r>
          </a:p>
          <a:p>
            <a:r>
              <a:rPr lang="el-GR" sz="1400" dirty="0"/>
              <a:t>ι κατὰ τὰ πάτρια ℎόπο ἂν δοκε̑ι τοῖς ℎιεροποιοῖς καὶ το̑ι ἀρ[χ]ιτ-</a:t>
            </a:r>
          </a:p>
          <a:p>
            <a:r>
              <a:rPr lang="el-GR" sz="1400" dirty="0"/>
              <a:t>έκτονι </a:t>
            </a:r>
            <a:r>
              <a:rPr lang="el-GR" sz="1400" dirty="0" err="1"/>
              <a:t>ἐπιτέδειον</a:t>
            </a:r>
            <a:r>
              <a:rPr lang="el-GR" sz="1400" dirty="0"/>
              <a:t> ἐ̑ναι </a:t>
            </a:r>
            <a:r>
              <a:rPr lang="el-GR" sz="1400" dirty="0" err="1"/>
              <a:t>ἀπὸ</a:t>
            </a:r>
            <a:r>
              <a:rPr lang="el-GR" sz="1400" dirty="0"/>
              <a:t> το̑ ἀργυρίο το̑ τοῖν θεοῖν. τὸ[ν δὲ κα]-</a:t>
            </a:r>
          </a:p>
          <a:p>
            <a:r>
              <a:rPr lang="el-GR" sz="1400" dirty="0"/>
              <a:t>ρπὸν ἐνθαυθοῖ ἐμβάλλεν ℎὸν ἂν παραλάβοσι παρὰ το̑ν δεμάρ[χον],</a:t>
            </a:r>
          </a:p>
          <a:p>
            <a:r>
              <a:rPr lang="el-GR" sz="1400" dirty="0"/>
              <a:t>ἀπάρχεσθαι δὲ καὶ τὸς χσυμμάχος κατὰ ταὐτά. </a:t>
            </a:r>
          </a:p>
        </p:txBody>
      </p:sp>
    </p:spTree>
    <p:extLst>
      <p:ext uri="{BB962C8B-B14F-4D97-AF65-F5344CB8AC3E}">
        <p14:creationId xmlns:p14="http://schemas.microsoft.com/office/powerpoint/2010/main" val="10460456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130</TotalTime>
  <Words>1009</Words>
  <Application>Microsoft Macintosh PowerPoint</Application>
  <PresentationFormat>Προβολή στην οθόνη (4:3)</PresentationFormat>
  <Paragraphs>101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Adjacency</vt:lpstr>
      <vt:lpstr>Αρχαίες Ελληνικές Διάλεκτοι</vt:lpstr>
      <vt:lpstr>Επιγραφή Ι</vt:lpstr>
      <vt:lpstr>Επιγραφή ΙΙ</vt:lpstr>
      <vt:lpstr>Επιγραφή ΙΙΙ</vt:lpstr>
      <vt:lpstr>Επιγραφή IV</vt:lpstr>
      <vt:lpstr>Επιγραφή 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Αρχαίες Ελληνικές Διάλεκτοι</dc:title>
  <dc:creator>THANASSIS</dc:creator>
  <cp:lastModifiedBy>Μαρκόπουλος Θεόδωρος</cp:lastModifiedBy>
  <cp:revision>9</cp:revision>
  <dcterms:created xsi:type="dcterms:W3CDTF">2013-03-26T07:44:07Z</dcterms:created>
  <dcterms:modified xsi:type="dcterms:W3CDTF">2021-01-15T10:14:01Z</dcterms:modified>
</cp:coreProperties>
</file>