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notesMasterIdLst>
    <p:notesMasterId r:id="rId32"/>
  </p:notesMasterIdLst>
  <p:handoutMasterIdLst>
    <p:handoutMasterId r:id="rId33"/>
  </p:handoutMasterIdLst>
  <p:sldIdLst>
    <p:sldId id="466" r:id="rId2"/>
    <p:sldId id="474" r:id="rId3"/>
    <p:sldId id="475" r:id="rId4"/>
    <p:sldId id="446" r:id="rId5"/>
    <p:sldId id="447" r:id="rId6"/>
    <p:sldId id="461" r:id="rId7"/>
    <p:sldId id="448" r:id="rId8"/>
    <p:sldId id="462" r:id="rId9"/>
    <p:sldId id="449" r:id="rId10"/>
    <p:sldId id="450" r:id="rId11"/>
    <p:sldId id="451" r:id="rId12"/>
    <p:sldId id="452" r:id="rId13"/>
    <p:sldId id="453" r:id="rId14"/>
    <p:sldId id="463" r:id="rId15"/>
    <p:sldId id="454" r:id="rId16"/>
    <p:sldId id="455" r:id="rId17"/>
    <p:sldId id="456" r:id="rId18"/>
    <p:sldId id="465" r:id="rId19"/>
    <p:sldId id="457" r:id="rId20"/>
    <p:sldId id="458" r:id="rId21"/>
    <p:sldId id="459" r:id="rId22"/>
    <p:sldId id="464" r:id="rId23"/>
    <p:sldId id="460" r:id="rId24"/>
    <p:sldId id="467" r:id="rId25"/>
    <p:sldId id="468" r:id="rId26"/>
    <p:sldId id="469" r:id="rId27"/>
    <p:sldId id="470" r:id="rId28"/>
    <p:sldId id="471" r:id="rId29"/>
    <p:sldId id="472" r:id="rId30"/>
    <p:sldId id="473" r:id="rId31"/>
  </p:sldIdLst>
  <p:sldSz cx="9144000" cy="6858000" type="screen4x3"/>
  <p:notesSz cx="6781800" cy="9918700"/>
  <p:defaultTextStyle>
    <a:defPPr>
      <a:defRPr lang="en-GB"/>
    </a:defPPr>
    <a:lvl1pPr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CB4A6"/>
    <a:srgbClr val="FFFF99"/>
    <a:srgbClr val="FFE0A3"/>
    <a:srgbClr val="CCEC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700" autoAdjust="0"/>
  </p:normalViewPr>
  <p:slideViewPr>
    <p:cSldViewPr>
      <p:cViewPr varScale="1">
        <p:scale>
          <a:sx n="52" d="100"/>
          <a:sy n="52" d="100"/>
        </p:scale>
        <p:origin x="48" y="168"/>
      </p:cViewPr>
      <p:guideLst>
        <p:guide orient="horz" pos="22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836" y="-78"/>
      </p:cViewPr>
      <p:guideLst>
        <p:guide orient="horz" pos="3124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11.wmf"/><Relationship Id="rId4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t" anchorCtr="0" compatLnSpc="1">
            <a:prstTxWarp prst="textNoShape">
              <a:avLst/>
            </a:prstTxWarp>
          </a:bodyPr>
          <a:lstStyle>
            <a:lvl1pPr algn="l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t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b" anchorCtr="0" compatLnSpc="1">
            <a:prstTxWarp prst="textNoShape">
              <a:avLst/>
            </a:prstTxWarp>
          </a:bodyPr>
          <a:lstStyle>
            <a:lvl1pPr algn="l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b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fld id="{743CC6A4-A544-4CC0-8956-BB84E94B4EBA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539805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algn="l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31838"/>
            <a:ext cx="4984750" cy="3740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720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algn="l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975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09574738-2249-4707-AA82-932E68ED5554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126356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95478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E24B9D4-E141-4B24-BE0F-A2EAA1792A7E}" type="slidenum">
              <a:rPr lang="en-GB" altLang="el-GR" sz="1200"/>
              <a:pPr eaLnBrk="1" hangingPunct="1"/>
              <a:t>10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5576261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7D9C334-98F6-44D6-96AB-89DD86CBF299}" type="slidenum">
              <a:rPr lang="en-GB" altLang="el-GR" sz="1200"/>
              <a:pPr eaLnBrk="1" hangingPunct="1"/>
              <a:t>11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1640917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0B62008-A3FD-487F-BFCE-F0C267739B21}" type="slidenum">
              <a:rPr lang="en-GB" altLang="el-GR" sz="1200"/>
              <a:pPr eaLnBrk="1" hangingPunct="1"/>
              <a:t>12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5614304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4523A1A-B9F1-4BEC-B717-5432F92F6286}" type="slidenum">
              <a:rPr lang="en-GB" altLang="el-GR" sz="1200"/>
              <a:pPr eaLnBrk="1" hangingPunct="1"/>
              <a:t>13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7245323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4523A1A-B9F1-4BEC-B717-5432F92F6286}" type="slidenum">
              <a:rPr lang="en-GB" altLang="el-GR" sz="1200"/>
              <a:pPr eaLnBrk="1" hangingPunct="1"/>
              <a:t>14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7808623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B45AF04-A662-4E6D-95BF-C76866D10B8C}" type="slidenum">
              <a:rPr lang="en-GB" altLang="el-GR" sz="1200"/>
              <a:pPr eaLnBrk="1" hangingPunct="1"/>
              <a:t>15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8222927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62D7732-FDE8-46C8-8792-825DFC9196D8}" type="slidenum">
              <a:rPr lang="en-GB" altLang="el-GR" sz="1200"/>
              <a:pPr eaLnBrk="1" hangingPunct="1"/>
              <a:t>16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4525903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cos^2(A) = (1/2)*(1+cos(2A))</a:t>
            </a:r>
            <a:endParaRPr lang="el-GR" altLang="el-GR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E5C9320-1B82-4282-8C1E-5DAFF295997E}" type="slidenum">
              <a:rPr lang="en-GB" altLang="el-GR" sz="1200"/>
              <a:pPr eaLnBrk="1" hangingPunct="1"/>
              <a:t>17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082806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cos^2(A) = (1/2)*(1+cos(2A))</a:t>
            </a:r>
            <a:endParaRPr lang="el-GR" altLang="el-GR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E5C9320-1B82-4282-8C1E-5DAFF295997E}" type="slidenum">
              <a:rPr lang="en-GB" altLang="el-GR" sz="1200"/>
              <a:pPr eaLnBrk="1" hangingPunct="1"/>
              <a:t>18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8367381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DB2ED97-9E1B-4B16-9858-D3641554208A}" type="slidenum">
              <a:rPr lang="en-GB" altLang="el-GR" sz="1200"/>
              <a:pPr eaLnBrk="1" hangingPunct="1"/>
              <a:t>19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146874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73090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465739E-D77C-4958-9B16-ADC08449E7A2}" type="slidenum">
              <a:rPr lang="en-GB" altLang="el-GR" sz="1200"/>
              <a:pPr eaLnBrk="1" hangingPunct="1"/>
              <a:t>20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4200775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750D9C1-D807-4942-8DDB-820D41BA4B72}" type="slidenum">
              <a:rPr lang="en-GB" altLang="el-GR" sz="1200"/>
              <a:pPr eaLnBrk="1" hangingPunct="1"/>
              <a:t>21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724901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750D9C1-D807-4942-8DDB-820D41BA4B72}" type="slidenum">
              <a:rPr lang="en-GB" altLang="el-GR" sz="1200"/>
              <a:pPr eaLnBrk="1" hangingPunct="1"/>
              <a:t>22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5426250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E2789BE-D2C9-476D-BFF7-8D4C81A69AEE}" type="slidenum">
              <a:rPr lang="en-GB" altLang="el-GR" sz="1200"/>
              <a:pPr eaLnBrk="1" hangingPunct="1"/>
              <a:t>23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0142098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94581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3364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63898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98903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49999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2111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52120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1187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29A7CE3-AFFF-452E-B496-603C98343828}" type="slidenum">
              <a:rPr lang="en-GB" altLang="el-GR" sz="1200"/>
              <a:pPr eaLnBrk="1" hangingPunct="1"/>
              <a:t>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856289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0BC7AD9-DF96-47BE-B59B-709B85A33E89}" type="slidenum">
              <a:rPr lang="en-GB" altLang="el-GR" sz="1200"/>
              <a:pPr eaLnBrk="1" hangingPunct="1"/>
              <a:t>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609147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78CB112-3879-4F57-AFF0-E480FDA5863B}" type="slidenum">
              <a:rPr lang="en-GB" altLang="el-GR" sz="1200"/>
              <a:pPr eaLnBrk="1" hangingPunct="1"/>
              <a:t>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960164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9FF6D6B-44B8-4ED0-87DF-AAE274300EA4}" type="slidenum">
              <a:rPr lang="en-GB" altLang="el-GR" sz="1200"/>
              <a:pPr eaLnBrk="1" hangingPunct="1"/>
              <a:t>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309114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9FF6D6B-44B8-4ED0-87DF-AAE274300EA4}" type="slidenum">
              <a:rPr lang="en-GB" altLang="el-GR" sz="1200"/>
              <a:pPr eaLnBrk="1" hangingPunct="1"/>
              <a:t>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389968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24/11/2011</a:t>
            </a:r>
            <a:endParaRPr lang="el-GR" altLang="el-GR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EEE2A53-81E8-4780-95D0-AC4355FEEFE4}" type="slidenum">
              <a:rPr lang="en-GB" altLang="el-GR" sz="1200"/>
              <a:pPr eaLnBrk="1" hangingPunct="1"/>
              <a:t>9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48282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57325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098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654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005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0818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771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9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5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741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675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610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161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11.wmf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7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32.wmf"/><Relationship Id="rId4" Type="http://schemas.openxmlformats.org/officeDocument/2006/relationships/image" Target="../media/image30.png"/><Relationship Id="rId9" Type="http://schemas.openxmlformats.org/officeDocument/2006/relationships/oleObject" Target="../embeddings/oleObject2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25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2006575"/>
            <a:ext cx="9144000" cy="1470025"/>
          </a:xfrm>
        </p:spPr>
        <p:txBody>
          <a:bodyPr>
            <a:normAutofit/>
          </a:bodyPr>
          <a:lstStyle/>
          <a:p>
            <a:r>
              <a:rPr lang="el-GR" sz="4100" dirty="0" smtClean="0">
                <a:solidFill>
                  <a:srgbClr val="5075BC"/>
                </a:solidFill>
              </a:rPr>
              <a:t>Ψηφιακές </a:t>
            </a:r>
            <a:r>
              <a:rPr lang="el-GR" sz="4100" dirty="0" err="1" smtClean="0">
                <a:solidFill>
                  <a:srgbClr val="5075BC"/>
                </a:solidFill>
              </a:rPr>
              <a:t>Τηλεπικοινωνιές</a:t>
            </a:r>
            <a:endParaRPr lang="el-GR" sz="41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9552" y="3384822"/>
            <a:ext cx="8136904" cy="30685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9: </a:t>
            </a:r>
            <a:r>
              <a:rPr lang="el-GR" sz="2800"/>
              <a:t>Διαμόρφωση </a:t>
            </a:r>
            <a:r>
              <a:rPr lang="el-GR" sz="2800" smtClean="0"/>
              <a:t>Παλμών</a:t>
            </a:r>
            <a:r>
              <a:rPr lang="el-GR" sz="2800"/>
              <a:t> </a:t>
            </a:r>
            <a:r>
              <a:rPr lang="el-GR" sz="2800" smtClean="0"/>
              <a:t>κατά </a:t>
            </a:r>
            <a:r>
              <a:rPr lang="el-GR" sz="2800" dirty="0"/>
              <a:t>Πλάτος</a:t>
            </a:r>
            <a:endParaRPr lang="el-GR" sz="2800" dirty="0" smtClean="0"/>
          </a:p>
          <a:p>
            <a:pPr>
              <a:defRPr/>
            </a:pP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Καθηγητής Κώστας Μπερμπερίδης</a:t>
            </a:r>
          </a:p>
          <a:p>
            <a:r>
              <a:rPr lang="el-GR" sz="2800" dirty="0" smtClean="0"/>
              <a:t>Πολυτεχνική Σχολή</a:t>
            </a:r>
          </a:p>
          <a:p>
            <a:r>
              <a:rPr lang="el-GR" sz="2800" dirty="0" smtClean="0"/>
              <a:t>Τμήμα Μηχανικών Η/Υ και Πληροφορικής</a:t>
            </a:r>
            <a:endParaRPr lang="en-US" sz="2800" dirty="0" smtClean="0"/>
          </a:p>
          <a:p>
            <a:endParaRPr lang="el-GR" sz="2800" dirty="0" smtClean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506460"/>
            <a:ext cx="4514857" cy="935086"/>
          </a:xfrm>
          <a:prstGeom prst="rect">
            <a:avLst/>
          </a:prstGeom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05" y="279862"/>
            <a:ext cx="3692664" cy="138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67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Παράδειγμα 4-</a:t>
            </a:r>
            <a:r>
              <a:rPr lang="en-US" sz="3600" dirty="0" smtClean="0"/>
              <a:t>PAM</a:t>
            </a:r>
            <a:endParaRPr lang="en-GB" sz="3600" dirty="0" smtClean="0"/>
          </a:p>
        </p:txBody>
      </p:sp>
      <p:sp>
        <p:nvSpPr>
          <p:cNvPr id="548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/>
              <a:t>Ομαδοποιούνται </a:t>
            </a:r>
            <a:r>
              <a:rPr lang="en-US" sz="2000" i="1" dirty="0" smtClean="0"/>
              <a:t>k=2</a:t>
            </a:r>
            <a:r>
              <a:rPr lang="el-GR" sz="2000" dirty="0" smtClean="0"/>
              <a:t> </a:t>
            </a:r>
            <a:r>
              <a:rPr lang="en-US" sz="2000" dirty="0" smtClean="0"/>
              <a:t>bits </a:t>
            </a:r>
            <a:r>
              <a:rPr lang="el-GR" sz="2000" dirty="0" smtClean="0"/>
              <a:t>ανά σύμβολο</a:t>
            </a:r>
          </a:p>
          <a:p>
            <a:pPr eaLnBrk="1" hangingPunct="1">
              <a:defRPr/>
            </a:pPr>
            <a:r>
              <a:rPr lang="el-GR" sz="2000" i="1" dirty="0" smtClean="0"/>
              <a:t>Μ=4</a:t>
            </a:r>
            <a:r>
              <a:rPr lang="el-GR" sz="2000" dirty="0" smtClean="0"/>
              <a:t> κυματομορφές διαμορφωμένες κατά πλάτος (</a:t>
            </a:r>
            <a:r>
              <a:rPr lang="en-US" sz="2000" dirty="0" smtClean="0"/>
              <a:t>PAM</a:t>
            </a:r>
            <a:r>
              <a:rPr lang="el-GR" sz="2000" dirty="0" smtClean="0"/>
              <a:t>)</a:t>
            </a:r>
            <a:endParaRPr lang="en-US" sz="2000" dirty="0" smtClean="0"/>
          </a:p>
          <a:p>
            <a:pPr lvl="1"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n-GB" sz="2000" dirty="0" smtClean="0"/>
          </a:p>
        </p:txBody>
      </p:sp>
      <p:pic>
        <p:nvPicPr>
          <p:cNvPr id="16389" name="Picture 6" descr="fig7_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708920"/>
            <a:ext cx="5877839" cy="387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err="1" smtClean="0"/>
              <a:t>Κυματομορφές</a:t>
            </a:r>
            <a:r>
              <a:rPr lang="el-GR" sz="3600" dirty="0" smtClean="0"/>
              <a:t> </a:t>
            </a:r>
            <a:r>
              <a:rPr lang="en-US" sz="3600" dirty="0" smtClean="0"/>
              <a:t>PAM</a:t>
            </a:r>
            <a:endParaRPr lang="en-GB" sz="3600" dirty="0" smtClean="0"/>
          </a:p>
        </p:txBody>
      </p:sp>
      <p:sp>
        <p:nvSpPr>
          <p:cNvPr id="549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400" dirty="0" smtClean="0"/>
              <a:t>Οι Μ κυματομορφές του Μ-αδικού </a:t>
            </a:r>
            <a:r>
              <a:rPr lang="en-US" sz="2400" dirty="0" smtClean="0"/>
              <a:t>PAM </a:t>
            </a:r>
            <a:r>
              <a:rPr lang="el-GR" sz="2400" dirty="0" smtClean="0"/>
              <a:t>είναι</a:t>
            </a:r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Χαρακτηριστικά:</a:t>
            </a:r>
          </a:p>
          <a:p>
            <a:pPr lvl="1" eaLnBrk="1" hangingPunct="1">
              <a:defRPr/>
            </a:pPr>
            <a:r>
              <a:rPr lang="el-GR" sz="2000" dirty="0" smtClean="0"/>
              <a:t>όλα τα σήματα έχουν τον ίδιο βασικό παλμό ως προς τη μορφή </a:t>
            </a:r>
            <a:r>
              <a:rPr lang="en-US" sz="2000" dirty="0" smtClean="0"/>
              <a:t> </a:t>
            </a:r>
            <a:r>
              <a:rPr lang="el-GR" sz="2000" dirty="0" smtClean="0"/>
              <a:t>(ενέργειας </a:t>
            </a:r>
            <a:r>
              <a:rPr lang="en-US" sz="2000" i="1" dirty="0" err="1" smtClean="0"/>
              <a:t>E</a:t>
            </a:r>
            <a:r>
              <a:rPr lang="en-US" sz="2000" i="1" baseline="-25000" dirty="0" err="1" smtClean="0"/>
              <a:t>g</a:t>
            </a:r>
            <a:r>
              <a:rPr lang="el-GR" sz="2000" dirty="0" smtClean="0"/>
              <a:t>),  δηλαδή τον 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T</a:t>
            </a:r>
            <a:r>
              <a:rPr lang="en-US" sz="2000" i="1" dirty="0" smtClean="0"/>
              <a:t>(t)</a:t>
            </a:r>
            <a:r>
              <a:rPr lang="en-US" sz="2000" dirty="0" smtClean="0"/>
              <a:t> </a:t>
            </a:r>
            <a:endParaRPr lang="el-GR" sz="2000" dirty="0" smtClean="0"/>
          </a:p>
          <a:p>
            <a:pPr lvl="1" eaLnBrk="1" hangingPunct="1">
              <a:defRPr/>
            </a:pPr>
            <a:r>
              <a:rPr lang="el-GR" sz="2000" dirty="0" smtClean="0"/>
              <a:t>διαφοροποιούνται στο πλάτος του παλμού</a:t>
            </a:r>
          </a:p>
          <a:p>
            <a:pPr lvl="1" eaLnBrk="1" hangingPunct="1">
              <a:defRPr/>
            </a:pPr>
            <a:r>
              <a:rPr lang="el-GR" sz="2000" dirty="0" smtClean="0"/>
              <a:t>έτσι τελικά έχουν διαφορετική ενέργεια</a:t>
            </a:r>
          </a:p>
          <a:p>
            <a:pPr eaLnBrk="1" hangingPunct="1">
              <a:defRPr/>
            </a:pPr>
            <a:endParaRPr lang="en-GB" sz="2400" dirty="0" smtClean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505136"/>
              </p:ext>
            </p:extLst>
          </p:nvPr>
        </p:nvGraphicFramePr>
        <p:xfrm>
          <a:off x="1476981" y="2298428"/>
          <a:ext cx="62039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quation" r:id="rId4" imgW="2616120" imgH="253800" progId="Equation.DSMT4">
                  <p:embed/>
                </p:oleObj>
              </mc:Choice>
              <mc:Fallback>
                <p:oleObj name="Equation" r:id="rId4" imgW="261612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981" y="2298428"/>
                        <a:ext cx="6203950" cy="6032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979655"/>
              </p:ext>
            </p:extLst>
          </p:nvPr>
        </p:nvGraphicFramePr>
        <p:xfrm>
          <a:off x="1953231" y="5373216"/>
          <a:ext cx="52514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6" imgW="2349360" imgH="482400" progId="Equation.DSMT4">
                  <p:embed/>
                </p:oleObj>
              </mc:Choice>
              <mc:Fallback>
                <p:oleObj name="Equation" r:id="rId6" imgW="234936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3231" y="5373216"/>
                        <a:ext cx="5251450" cy="107950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err="1" smtClean="0"/>
              <a:t>Ζωνοπερατό</a:t>
            </a:r>
            <a:r>
              <a:rPr lang="el-GR" sz="3600" dirty="0" smtClean="0"/>
              <a:t> </a:t>
            </a:r>
            <a:r>
              <a:rPr lang="en-US" sz="3600" dirty="0" smtClean="0"/>
              <a:t>PAM</a:t>
            </a:r>
            <a:endParaRPr lang="en-GB" sz="3600" dirty="0" smtClean="0"/>
          </a:p>
        </p:txBody>
      </p:sp>
      <p:sp>
        <p:nvSpPr>
          <p:cNvPr id="550915" name="Rectangle 3"/>
          <p:cNvSpPr>
            <a:spLocks noGrp="1" noChangeArrowheads="1"/>
          </p:cNvSpPr>
          <p:nvPr>
            <p:ph idx="1"/>
          </p:nvPr>
        </p:nvSpPr>
        <p:spPr>
          <a:xfrm>
            <a:off x="464156" y="1556792"/>
            <a:ext cx="8222644" cy="496855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l-GR" sz="2000" dirty="0" smtClean="0"/>
              <a:t>Στην περίπτωση ζωνοπερατών καναλιών, 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l-GR" sz="2000" dirty="0" smtClean="0"/>
              <a:t>το διαθέσιμο εύρος ζώνης δεν περιλαμβάνει την </a:t>
            </a:r>
            <a:r>
              <a:rPr lang="en-US" sz="2000" i="1" dirty="0" smtClean="0"/>
              <a:t>f=0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l-GR" sz="2000" dirty="0" smtClean="0"/>
              <a:t>αλλά εντοπίζεται γύρω από μια συχνότητα </a:t>
            </a:r>
            <a:r>
              <a:rPr lang="en-US" sz="2000" i="1" dirty="0" smtClean="0"/>
              <a:t>f</a:t>
            </a:r>
            <a:r>
              <a:rPr lang="en-US" sz="2000" i="1" baseline="-25000" dirty="0" smtClean="0"/>
              <a:t>c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2000" i="1" baseline="-25000" dirty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2000" i="1" baseline="-25000" dirty="0" smtClean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2000" i="1" baseline="-25000" dirty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2000" i="1" baseline="-25000" dirty="0" smtClean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2000" i="1" baseline="-25000" dirty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2000" i="1" baseline="-25000" dirty="0" smtClean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2000" i="1" baseline="-25000" dirty="0"/>
          </a:p>
          <a:p>
            <a:pPr marL="457200" lvl="1" indent="0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baseline="-25000" dirty="0" smtClean="0"/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el-GR" sz="2000" dirty="0" smtClean="0"/>
              <a:t>Για τη μετάδοση του σήματος Μ-</a:t>
            </a:r>
            <a:r>
              <a:rPr lang="en-US" sz="2000" dirty="0" smtClean="0"/>
              <a:t>PAM</a:t>
            </a:r>
            <a:r>
              <a:rPr lang="el-GR" sz="2000" dirty="0" smtClean="0"/>
              <a:t> σε ζωνοπερατό κανάλι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l-GR" sz="2000" dirty="0" smtClean="0"/>
              <a:t>τα σήματα βασικής ζώνης </a:t>
            </a:r>
            <a:r>
              <a:rPr lang="en-US" sz="2000" i="1" dirty="0" err="1" smtClean="0"/>
              <a:t>s</a:t>
            </a:r>
            <a:r>
              <a:rPr lang="en-US" sz="2000" i="1" baseline="-25000" dirty="0" err="1" smtClean="0"/>
              <a:t>m</a:t>
            </a:r>
            <a:r>
              <a:rPr lang="en-US" sz="2000" i="1" dirty="0" smtClean="0"/>
              <a:t>(t)</a:t>
            </a:r>
            <a:endParaRPr lang="el-GR" sz="2000" i="1" dirty="0" smtClean="0"/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πολλαπλασιάζονται</a:t>
            </a:r>
            <a:r>
              <a:rPr lang="el-GR" sz="2000" dirty="0" smtClean="0"/>
              <a:t> με ημιτονοειδές φέρον </a:t>
            </a:r>
            <a:r>
              <a:rPr lang="en-US" sz="2000" i="1" dirty="0" err="1" smtClean="0"/>
              <a:t>cos</a:t>
            </a:r>
            <a:r>
              <a:rPr lang="en-US" sz="2000" i="1" dirty="0" smtClean="0"/>
              <a:t>(2</a:t>
            </a:r>
            <a:r>
              <a:rPr lang="el-GR" sz="2000" i="1" dirty="0" smtClean="0"/>
              <a:t>π</a:t>
            </a:r>
            <a:r>
              <a:rPr lang="en-US" sz="2000" i="1" dirty="0" err="1" smtClean="0"/>
              <a:t>f</a:t>
            </a:r>
            <a:r>
              <a:rPr lang="en-US" sz="2000" i="1" baseline="-25000" dirty="0" err="1" smtClean="0"/>
              <a:t>c</a:t>
            </a:r>
            <a:r>
              <a:rPr lang="en-US" sz="2000" i="1" dirty="0" err="1" smtClean="0"/>
              <a:t>t</a:t>
            </a:r>
            <a:r>
              <a:rPr lang="en-US" sz="2000" i="1" dirty="0" smtClean="0"/>
              <a:t>)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sz="2000" i="1" dirty="0" err="1" smtClean="0"/>
              <a:t>f</a:t>
            </a:r>
            <a:r>
              <a:rPr lang="en-US" sz="2000" i="1" baseline="-25000" dirty="0" err="1" smtClean="0"/>
              <a:t>c</a:t>
            </a:r>
            <a:r>
              <a:rPr lang="el-GR" sz="2000" dirty="0" smtClean="0"/>
              <a:t> η κεντρική συχνότητα διέλευσης του καναλιού (φέρουσα συχνότητα)</a:t>
            </a:r>
            <a:endParaRPr lang="en-GB" sz="2000" i="1" dirty="0" smtClean="0"/>
          </a:p>
        </p:txBody>
      </p:sp>
      <p:pic>
        <p:nvPicPr>
          <p:cNvPr id="6" name="Picture 4" descr="fig7_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807" y="2850704"/>
            <a:ext cx="4678386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Διαμόρφωση</a:t>
            </a:r>
            <a:r>
              <a:rPr lang="en-US" sz="3600" dirty="0" smtClean="0"/>
              <a:t> (1 </a:t>
            </a:r>
            <a:r>
              <a:rPr lang="el-GR" sz="3600" dirty="0" smtClean="0"/>
              <a:t>από 2)</a:t>
            </a:r>
            <a:endParaRPr lang="en-GB" sz="3600" dirty="0" smtClean="0"/>
          </a:p>
        </p:txBody>
      </p:sp>
      <p:sp>
        <p:nvSpPr>
          <p:cNvPr id="551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000" dirty="0" smtClean="0"/>
              <a:t>Ο πολλαπλασιασμός αυτός ονομάζεται </a:t>
            </a:r>
            <a:r>
              <a:rPr lang="el-GR" sz="2000" dirty="0" smtClean="0">
                <a:solidFill>
                  <a:srgbClr val="0033CC"/>
                </a:solidFill>
              </a:rPr>
              <a:t>διαμόρφωση</a:t>
            </a:r>
            <a:endParaRPr lang="el-GR" sz="2000" dirty="0" smtClean="0"/>
          </a:p>
        </p:txBody>
      </p:sp>
      <p:graphicFrame>
        <p:nvGraphicFramePr>
          <p:cNvPr id="512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404792"/>
              </p:ext>
            </p:extLst>
          </p:nvPr>
        </p:nvGraphicFramePr>
        <p:xfrm>
          <a:off x="777875" y="2176851"/>
          <a:ext cx="75882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" name="Equation" r:id="rId4" imgW="3200400" imgH="253800" progId="Equation.DSMT4">
                  <p:embed/>
                </p:oleObj>
              </mc:Choice>
              <mc:Fallback>
                <p:oleObj name="Equation" r:id="rId4" imgW="320040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2176851"/>
                        <a:ext cx="7588250" cy="60325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1941" name="Rectangle 5"/>
          <p:cNvSpPr>
            <a:spLocks noChangeArrowheads="1"/>
          </p:cNvSpPr>
          <p:nvPr/>
        </p:nvSpPr>
        <p:spPr bwMode="auto">
          <a:xfrm>
            <a:off x="533399" y="2996952"/>
            <a:ext cx="7832725" cy="3099048"/>
          </a:xfrm>
          <a:prstGeom prst="rect">
            <a:avLst/>
          </a:prstGeom>
          <a:solidFill>
            <a:srgbClr val="FFFF99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1430" tIns="45715" rIns="91430" bIns="45715"/>
          <a:lstStyle/>
          <a:p>
            <a:pPr marL="342900" indent="-342900">
              <a:buFont typeface="Wingdings" panose="05000000000000000000" pitchFamily="2" charset="2"/>
              <a:buNone/>
              <a:defRPr/>
            </a:pPr>
            <a:r>
              <a:rPr lang="el-GR" dirty="0">
                <a:solidFill>
                  <a:srgbClr val="0033CC"/>
                </a:solidFill>
                <a:latin typeface="+mn-lt"/>
              </a:rPr>
              <a:t>ΠΕΔΙΟ ΧΡΟΝΟΥ</a:t>
            </a:r>
          </a:p>
          <a:p>
            <a:pPr marL="342900" indent="-342900">
              <a:buFont typeface="Wingdings" panose="05000000000000000000" pitchFamily="2" charset="2"/>
              <a:buNone/>
              <a:defRPr/>
            </a:pPr>
            <a:endParaRPr lang="el-GR" dirty="0">
              <a:solidFill>
                <a:srgbClr val="0033CC"/>
              </a:solidFill>
              <a:latin typeface="+mn-lt"/>
            </a:endParaRPr>
          </a:p>
          <a:p>
            <a:pPr marL="342900" indent="-342900" algn="l">
              <a:defRPr/>
            </a:pPr>
            <a:r>
              <a:rPr lang="el-GR" dirty="0">
                <a:latin typeface="+mn-lt"/>
              </a:rPr>
              <a:t>παλμός</a:t>
            </a:r>
          </a:p>
          <a:p>
            <a:pPr marL="342900" indent="-342900" algn="l">
              <a:defRPr/>
            </a:pPr>
            <a:endParaRPr lang="el-GR" dirty="0">
              <a:latin typeface="+mn-lt"/>
            </a:endParaRPr>
          </a:p>
          <a:p>
            <a:pPr marL="342900" indent="-342900" algn="l">
              <a:defRPr/>
            </a:pPr>
            <a:r>
              <a:rPr lang="el-GR" dirty="0">
                <a:latin typeface="+mn-lt"/>
              </a:rPr>
              <a:t>φέρον</a:t>
            </a:r>
          </a:p>
          <a:p>
            <a:pPr algn="l">
              <a:buNone/>
              <a:defRPr/>
            </a:pPr>
            <a:endParaRPr lang="el-GR" dirty="0">
              <a:latin typeface="+mn-lt"/>
            </a:endParaRPr>
          </a:p>
          <a:p>
            <a:pPr marL="342900" indent="-342900" algn="l">
              <a:defRPr/>
            </a:pPr>
            <a:r>
              <a:rPr lang="el-GR" dirty="0" smtClean="0">
                <a:latin typeface="+mn-lt"/>
              </a:rPr>
              <a:t>πολλαπλασιασμός</a:t>
            </a:r>
            <a:endParaRPr lang="el-GR" dirty="0">
              <a:latin typeface="+mn-lt"/>
            </a:endParaRPr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9445684"/>
              </p:ext>
            </p:extLst>
          </p:nvPr>
        </p:nvGraphicFramePr>
        <p:xfrm>
          <a:off x="1993624" y="3617838"/>
          <a:ext cx="9334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" name="Equation" r:id="rId6" imgW="393480" imgH="253800" progId="Equation.DSMT4">
                  <p:embed/>
                </p:oleObj>
              </mc:Choice>
              <mc:Fallback>
                <p:oleObj name="Equation" r:id="rId6" imgW="39348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624" y="3617838"/>
                        <a:ext cx="933450" cy="6032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123475"/>
              </p:ext>
            </p:extLst>
          </p:nvPr>
        </p:nvGraphicFramePr>
        <p:xfrm>
          <a:off x="1993624" y="4437112"/>
          <a:ext cx="147637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" name="Equation" r:id="rId8" imgW="622080" imgH="228600" progId="Equation.DSMT4">
                  <p:embed/>
                </p:oleObj>
              </mc:Choice>
              <mc:Fallback>
                <p:oleObj name="Equation" r:id="rId8" imgW="62208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624" y="4437112"/>
                        <a:ext cx="1476375" cy="54292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848227"/>
              </p:ext>
            </p:extLst>
          </p:nvPr>
        </p:nvGraphicFramePr>
        <p:xfrm>
          <a:off x="3017561" y="5091267"/>
          <a:ext cx="9048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" name="Equation" r:id="rId10" imgW="380880" imgH="253800" progId="Equation.DSMT4">
                  <p:embed/>
                </p:oleObj>
              </mc:Choice>
              <mc:Fallback>
                <p:oleObj name="Equation" r:id="rId10" imgW="380880" imgH="253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561" y="5091267"/>
                        <a:ext cx="904875" cy="6032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Διαμόρφωση (2 από 2)</a:t>
            </a:r>
            <a:endParaRPr lang="en-GB" sz="3600" dirty="0" smtClean="0"/>
          </a:p>
        </p:txBody>
      </p:sp>
      <p:sp>
        <p:nvSpPr>
          <p:cNvPr id="551947" name="Rectangle 11"/>
          <p:cNvSpPr>
            <a:spLocks noChangeArrowheads="1"/>
          </p:cNvSpPr>
          <p:nvPr/>
        </p:nvSpPr>
        <p:spPr bwMode="auto">
          <a:xfrm>
            <a:off x="457200" y="1417638"/>
            <a:ext cx="8229600" cy="4315618"/>
          </a:xfrm>
          <a:prstGeom prst="rect">
            <a:avLst/>
          </a:prstGeom>
          <a:solidFill>
            <a:srgbClr val="FFFF99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1430" tIns="45715" rIns="91430" bIns="45715"/>
          <a:lstStyle/>
          <a:p>
            <a:pPr marL="342900" indent="-342900">
              <a:buFont typeface="Wingdings" panose="05000000000000000000" pitchFamily="2" charset="2"/>
              <a:buNone/>
              <a:defRPr/>
            </a:pPr>
            <a:r>
              <a:rPr lang="el-GR" dirty="0">
                <a:solidFill>
                  <a:srgbClr val="0033CC"/>
                </a:solidFill>
                <a:latin typeface="+mn-lt"/>
              </a:rPr>
              <a:t>ΠΕΔΙΟ ΣΥΧΝΟΤΗΤΑΣ</a:t>
            </a:r>
          </a:p>
          <a:p>
            <a:pPr marL="342900" indent="-342900">
              <a:buFont typeface="Wingdings" panose="05000000000000000000" pitchFamily="2" charset="2"/>
              <a:buNone/>
              <a:defRPr/>
            </a:pPr>
            <a:endParaRPr lang="el-GR" dirty="0">
              <a:solidFill>
                <a:srgbClr val="0033CC"/>
              </a:solidFill>
              <a:latin typeface="+mn-lt"/>
            </a:endParaRPr>
          </a:p>
          <a:p>
            <a:pPr marL="342900" indent="-342900" algn="l">
              <a:defRPr/>
            </a:pPr>
            <a:r>
              <a:rPr lang="el-GR" dirty="0">
                <a:latin typeface="+mn-lt"/>
              </a:rPr>
              <a:t>παλμός</a:t>
            </a:r>
          </a:p>
          <a:p>
            <a:pPr algn="l">
              <a:buNone/>
              <a:defRPr/>
            </a:pP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endParaRPr lang="el-GR" dirty="0">
              <a:latin typeface="+mn-lt"/>
            </a:endParaRPr>
          </a:p>
          <a:p>
            <a:pPr marL="342900" indent="-342900" algn="l">
              <a:defRPr/>
            </a:pPr>
            <a:r>
              <a:rPr lang="el-GR" dirty="0">
                <a:latin typeface="+mn-lt"/>
              </a:rPr>
              <a:t>φέρον</a:t>
            </a:r>
          </a:p>
          <a:p>
            <a:pPr algn="l">
              <a:buNone/>
              <a:defRPr/>
            </a:pP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endParaRPr lang="el-GR" dirty="0">
              <a:latin typeface="+mn-lt"/>
            </a:endParaRPr>
          </a:p>
          <a:p>
            <a:pPr marL="342900" indent="-342900" algn="l">
              <a:defRPr/>
            </a:pPr>
            <a:r>
              <a:rPr lang="el-GR" dirty="0" smtClean="0">
                <a:latin typeface="+mn-lt"/>
              </a:rPr>
              <a:t>συνέλιξη</a:t>
            </a:r>
            <a:endParaRPr lang="el-GR" dirty="0">
              <a:latin typeface="+mn-lt"/>
            </a:endParaRPr>
          </a:p>
          <a:p>
            <a:pPr marL="342900" indent="-342900" algn="l">
              <a:defRPr/>
            </a:pPr>
            <a:endParaRPr lang="el-GR" dirty="0">
              <a:latin typeface="+mn-lt"/>
            </a:endParaRPr>
          </a:p>
        </p:txBody>
      </p:sp>
      <p:graphicFrame>
        <p:nvGraphicFramePr>
          <p:cNvPr id="512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980927"/>
              </p:ext>
            </p:extLst>
          </p:nvPr>
        </p:nvGraphicFramePr>
        <p:xfrm>
          <a:off x="2123728" y="2010569"/>
          <a:ext cx="111442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9" name="Equation" r:id="rId4" imgW="469800" imgH="253800" progId="Equation.DSMT4">
                  <p:embed/>
                </p:oleObj>
              </mc:Choice>
              <mc:Fallback>
                <p:oleObj name="Equation" r:id="rId4" imgW="469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010569"/>
                        <a:ext cx="1114425" cy="6032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400211"/>
              </p:ext>
            </p:extLst>
          </p:nvPr>
        </p:nvGraphicFramePr>
        <p:xfrm>
          <a:off x="2123728" y="2958306"/>
          <a:ext cx="3343275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0" name="Equation" r:id="rId6" imgW="1650960" imgH="393480" progId="Equation.DSMT4">
                  <p:embed/>
                </p:oleObj>
              </mc:Choice>
              <mc:Fallback>
                <p:oleObj name="Equation" r:id="rId6" imgW="1650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958306"/>
                        <a:ext cx="3343275" cy="798513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4841423"/>
              </p:ext>
            </p:extLst>
          </p:nvPr>
        </p:nvGraphicFramePr>
        <p:xfrm>
          <a:off x="2123728" y="4365104"/>
          <a:ext cx="4648200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1" name="Equation" r:id="rId8" imgW="2501640" imgH="393480" progId="Equation.DSMT4">
                  <p:embed/>
                </p:oleObj>
              </mc:Choice>
              <mc:Fallback>
                <p:oleObj name="Equation" r:id="rId8" imgW="2501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365104"/>
                        <a:ext cx="4648200" cy="731837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418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smtClean="0"/>
              <a:t>Αποτέλεσμα Διαμόρφωσης</a:t>
            </a:r>
            <a:endParaRPr lang="en-GB" sz="3600" smtClean="0"/>
          </a:p>
        </p:txBody>
      </p:sp>
      <p:pic>
        <p:nvPicPr>
          <p:cNvPr id="6" name="Picture 4" descr="fig7_9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033" y="1557338"/>
            <a:ext cx="6364634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smtClean="0"/>
              <a:t>DSB-SC AM </a:t>
            </a:r>
            <a:r>
              <a:rPr lang="el-GR" sz="3600" dirty="0" smtClean="0"/>
              <a:t>Σήμα</a:t>
            </a:r>
            <a:endParaRPr lang="en-GB" sz="3600" dirty="0" smtClean="0"/>
          </a:p>
        </p:txBody>
      </p:sp>
      <p:sp>
        <p:nvSpPr>
          <p:cNvPr id="55398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defRPr/>
            </a:pPr>
            <a:r>
              <a:rPr lang="el-GR" sz="2000" dirty="0" smtClean="0"/>
              <a:t>Το εύρος ζώνης του σήματος βασικής ζώνης ολισθαίνει γύρω από τη φέρουσα συχνότητα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l-GR" sz="2000" dirty="0" smtClean="0"/>
              <a:t>Το ζωνοπερατό σήμα που προκύπτει λέγεται </a:t>
            </a:r>
            <a:r>
              <a:rPr lang="en-US" sz="2000" dirty="0" smtClean="0">
                <a:solidFill>
                  <a:srgbClr val="0033CC"/>
                </a:solidFill>
              </a:rPr>
              <a:t>DSB-SC AM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2000" dirty="0" smtClean="0"/>
              <a:t>Double-</a:t>
            </a:r>
            <a:r>
              <a:rPr lang="en-US" sz="2000" dirty="0" err="1" smtClean="0"/>
              <a:t>SideBand</a:t>
            </a:r>
            <a:r>
              <a:rPr lang="en-US" sz="2000" dirty="0" smtClean="0"/>
              <a:t> Suppressed Carrier Amplitude Modulated</a:t>
            </a:r>
            <a:endParaRPr lang="el-GR" sz="2000" dirty="0" smtClean="0"/>
          </a:p>
          <a:p>
            <a:pPr lvl="1" eaLnBrk="1" hangingPunct="1">
              <a:lnSpc>
                <a:spcPct val="110000"/>
              </a:lnSpc>
              <a:spcAft>
                <a:spcPct val="40000"/>
              </a:spcAft>
              <a:defRPr/>
            </a:pPr>
            <a:r>
              <a:rPr lang="el-GR" sz="2000" dirty="0" smtClean="0"/>
              <a:t>Καταστολή φέρουσας λόγω μηδενικής </a:t>
            </a:r>
            <a:r>
              <a:rPr lang="en-US" sz="2000" dirty="0" smtClean="0"/>
              <a:t>DC </a:t>
            </a:r>
            <a:r>
              <a:rPr lang="el-GR" sz="2000" dirty="0" smtClean="0"/>
              <a:t>συνιστώσας του σήματος βασικής ζώνης (ισχύει για συμμετρικά αλφάβητα)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ct val="40000"/>
              </a:spcAft>
              <a:defRPr/>
            </a:pPr>
            <a:r>
              <a:rPr lang="el-GR" sz="2000" dirty="0"/>
              <a:t>Το διαμορφωμένο κατά πλάτος </a:t>
            </a:r>
            <a:r>
              <a:rPr lang="en-US" sz="2000" dirty="0"/>
              <a:t>DSB-SC </a:t>
            </a:r>
            <a:r>
              <a:rPr lang="el-GR" sz="2000" dirty="0"/>
              <a:t>σήμα καταλαμβάνει </a:t>
            </a:r>
            <a:r>
              <a:rPr lang="el-GR" sz="2000" dirty="0">
                <a:solidFill>
                  <a:srgbClr val="0033CC"/>
                </a:solidFill>
              </a:rPr>
              <a:t>διπλάσιο </a:t>
            </a:r>
            <a:r>
              <a:rPr lang="el-GR" sz="2000" i="1" dirty="0">
                <a:solidFill>
                  <a:srgbClr val="0033CC"/>
                </a:solidFill>
              </a:rPr>
              <a:t>(</a:t>
            </a:r>
            <a:r>
              <a:rPr lang="en-US" sz="2000" i="1" dirty="0">
                <a:solidFill>
                  <a:srgbClr val="0033CC"/>
                </a:solidFill>
              </a:rPr>
              <a:t>2W</a:t>
            </a:r>
            <a:r>
              <a:rPr lang="el-GR" sz="2000" i="1" dirty="0">
                <a:solidFill>
                  <a:srgbClr val="0033CC"/>
                </a:solidFill>
              </a:rPr>
              <a:t>)</a:t>
            </a:r>
            <a:r>
              <a:rPr lang="el-GR" sz="2000" dirty="0">
                <a:solidFill>
                  <a:srgbClr val="0033CC"/>
                </a:solidFill>
              </a:rPr>
              <a:t> εύρος ζώνης</a:t>
            </a:r>
            <a:r>
              <a:rPr lang="el-GR" sz="2000" dirty="0"/>
              <a:t> σε σχέση με το </a:t>
            </a:r>
            <a:r>
              <a:rPr lang="en-US" sz="2000" dirty="0"/>
              <a:t>PAM</a:t>
            </a:r>
            <a:r>
              <a:rPr lang="el-GR" sz="2000" dirty="0"/>
              <a:t> βασικής ζώνης</a:t>
            </a:r>
          </a:p>
          <a:p>
            <a:pPr>
              <a:lnSpc>
                <a:spcPct val="110000"/>
              </a:lnSpc>
              <a:defRPr/>
            </a:pPr>
            <a:r>
              <a:rPr lang="el-GR" sz="2000" dirty="0" err="1"/>
              <a:t>Ζωνοπερατό</a:t>
            </a:r>
            <a:r>
              <a:rPr lang="el-GR" sz="2000" dirty="0"/>
              <a:t> σήμα </a:t>
            </a:r>
            <a:r>
              <a:rPr lang="el-GR" sz="2000" dirty="0">
                <a:solidFill>
                  <a:srgbClr val="0033CC"/>
                </a:solidFill>
              </a:rPr>
              <a:t>μονής πλευρικής ζώνης (</a:t>
            </a:r>
            <a:r>
              <a:rPr lang="en-US" sz="2000" dirty="0">
                <a:solidFill>
                  <a:srgbClr val="0033CC"/>
                </a:solidFill>
              </a:rPr>
              <a:t>SSB</a:t>
            </a:r>
            <a:r>
              <a:rPr lang="el-GR" sz="2000" dirty="0">
                <a:solidFill>
                  <a:srgbClr val="0033CC"/>
                </a:solidFill>
              </a:rPr>
              <a:t>) </a:t>
            </a:r>
            <a:r>
              <a:rPr lang="el-GR" sz="2000" dirty="0"/>
              <a:t>με χρήση φίλτρου αποκοπής στης μίας πλευρικής ζώνης</a:t>
            </a:r>
          </a:p>
          <a:p>
            <a:pPr>
              <a:lnSpc>
                <a:spcPct val="110000"/>
              </a:lnSpc>
              <a:buNone/>
              <a:defRPr/>
            </a:pPr>
            <a:r>
              <a:rPr lang="el-GR" sz="2000" dirty="0">
                <a:solidFill>
                  <a:srgbClr val="0033CC"/>
                </a:solidFill>
              </a:rPr>
              <a:t>        </a:t>
            </a:r>
            <a:r>
              <a:rPr lang="el-GR" sz="2000" dirty="0"/>
              <a:t>- Οικονομία φάσματος </a:t>
            </a:r>
          </a:p>
          <a:p>
            <a:pPr>
              <a:lnSpc>
                <a:spcPct val="110000"/>
              </a:lnSpc>
              <a:buNone/>
              <a:defRPr/>
            </a:pPr>
            <a:r>
              <a:rPr lang="el-GR" sz="2000" dirty="0"/>
              <a:t>        - Το αρχικό σήμα βασικής ζώνης μπορεί και πάλι να αναπαραχθεί στον δέκτη</a:t>
            </a:r>
            <a:endParaRPr lang="en-GB" sz="2000" dirty="0"/>
          </a:p>
          <a:p>
            <a:endParaRPr lang="el-G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Ενέργεια </a:t>
            </a:r>
            <a:r>
              <a:rPr lang="el-GR" sz="3600" dirty="0" err="1" smtClean="0"/>
              <a:t>Ζωνοπερατού</a:t>
            </a:r>
            <a:r>
              <a:rPr lang="el-GR" sz="3600" dirty="0" smtClean="0"/>
              <a:t> </a:t>
            </a:r>
            <a:r>
              <a:rPr lang="en-US" sz="3600" dirty="0" smtClean="0"/>
              <a:t>PAM</a:t>
            </a:r>
            <a:r>
              <a:rPr lang="el-GR" sz="3600" dirty="0" smtClean="0"/>
              <a:t> (1 από 2)</a:t>
            </a:r>
            <a:endParaRPr lang="en-GB" sz="3600" dirty="0" smtClean="0"/>
          </a:p>
        </p:txBody>
      </p:sp>
      <p:sp>
        <p:nvSpPr>
          <p:cNvPr id="555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400" dirty="0" smtClean="0"/>
              <a:t>Η ενέργεια του ζωνοπερατού σήματος είναι</a:t>
            </a:r>
          </a:p>
          <a:p>
            <a:pPr eaLnBrk="1" hangingPunct="1">
              <a:lnSpc>
                <a:spcPct val="90000"/>
              </a:lnSpc>
              <a:defRPr/>
            </a:pPr>
            <a:endParaRPr lang="el-GR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l-GR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l-GR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l-GR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l-GR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l-GR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l-GR" sz="2400" dirty="0" smtClean="0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5152690"/>
              </p:ext>
            </p:extLst>
          </p:nvPr>
        </p:nvGraphicFramePr>
        <p:xfrm>
          <a:off x="2047081" y="2636912"/>
          <a:ext cx="5049838" cy="181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4" imgW="2692080" imgH="965160" progId="Equation.DSMT4">
                  <p:embed/>
                </p:oleObj>
              </mc:Choice>
              <mc:Fallback>
                <p:oleObj name="Equation" r:id="rId4" imgW="2692080" imgH="965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081" y="2636912"/>
                        <a:ext cx="5049838" cy="1812925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Ενέργεια </a:t>
            </a:r>
            <a:r>
              <a:rPr lang="el-GR" sz="3600" dirty="0" err="1" smtClean="0"/>
              <a:t>Ζωνοπερατού</a:t>
            </a:r>
            <a:r>
              <a:rPr lang="el-GR" sz="3600" dirty="0" smtClean="0"/>
              <a:t> </a:t>
            </a:r>
            <a:r>
              <a:rPr lang="en-US" sz="3600" dirty="0" smtClean="0"/>
              <a:t>PAM</a:t>
            </a:r>
            <a:r>
              <a:rPr lang="el-GR" sz="3600" dirty="0" smtClean="0"/>
              <a:t> (2 από 2)</a:t>
            </a:r>
            <a:endParaRPr lang="en-GB" sz="3600" dirty="0" smtClean="0"/>
          </a:p>
        </p:txBody>
      </p:sp>
      <p:sp>
        <p:nvSpPr>
          <p:cNvPr id="555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  <a:defRPr/>
            </a:pPr>
            <a:r>
              <a:rPr lang="en-US" sz="1800" dirty="0" smtClean="0"/>
              <a:t>T</a:t>
            </a:r>
            <a:r>
              <a:rPr lang="el-GR" sz="1800" dirty="0" smtClean="0"/>
              <a:t>ο δεύτερο ολοκλήρωμα τείνει στο μηδέν.  Γιατί; </a:t>
            </a:r>
            <a:r>
              <a:rPr lang="el-GR" sz="1800" dirty="0">
                <a:sym typeface="Wingdings" pitchFamily="2" charset="2"/>
              </a:rPr>
              <a:t/>
            </a:r>
            <a:br>
              <a:rPr lang="el-GR" sz="1800" dirty="0">
                <a:sym typeface="Wingdings" pitchFamily="2" charset="2"/>
              </a:rPr>
            </a:br>
            <a:r>
              <a:rPr lang="el-GR" altLang="el-GR" sz="1800" dirty="0">
                <a:solidFill>
                  <a:srgbClr val="FF0000"/>
                </a:solidFill>
              </a:rPr>
              <a:t>Ολοκλήρωμα του γινομένου μιας αργά μεταβαλλόμενης συνάρτησης με μία ημιτονοειδή συνάρτηση μεγάλης συχνότητας </a:t>
            </a:r>
          </a:p>
          <a:p>
            <a:pPr marL="0" indent="0" eaLnBrk="1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el-GR" sz="1800" dirty="0" smtClean="0"/>
          </a:p>
          <a:p>
            <a:pPr eaLnBrk="1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l-GR" sz="1800" dirty="0" smtClean="0"/>
              <a:t>      Άρα: </a:t>
            </a:r>
          </a:p>
          <a:p>
            <a:pPr eaLnBrk="1" hangingPunct="1">
              <a:lnSpc>
                <a:spcPct val="114000"/>
              </a:lnSpc>
              <a:spcAft>
                <a:spcPts val="0"/>
              </a:spcAft>
              <a:defRPr/>
            </a:pPr>
            <a:endParaRPr lang="el-GR" sz="1800" dirty="0" smtClean="0"/>
          </a:p>
          <a:p>
            <a:pPr eaLnBrk="1" hangingPunct="1">
              <a:lnSpc>
                <a:spcPct val="114000"/>
              </a:lnSpc>
              <a:spcAft>
                <a:spcPts val="0"/>
              </a:spcAft>
              <a:defRPr/>
            </a:pPr>
            <a:endParaRPr lang="el-GR" sz="1800" dirty="0" smtClean="0"/>
          </a:p>
          <a:p>
            <a:pPr eaLnBrk="1" hangingPunct="1">
              <a:lnSpc>
                <a:spcPct val="114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l-GR" sz="1800" dirty="0" smtClean="0"/>
          </a:p>
          <a:p>
            <a:pPr eaLnBrk="1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800" dirty="0" smtClean="0"/>
              <a:t>Η ενέργεια του ζωνοπερατού σήματος είναι η </a:t>
            </a:r>
            <a:r>
              <a:rPr lang="el-GR" sz="1800" dirty="0" smtClean="0">
                <a:solidFill>
                  <a:srgbClr val="0033CC"/>
                </a:solidFill>
              </a:rPr>
              <a:t>μισή της ενέργειας</a:t>
            </a:r>
            <a:r>
              <a:rPr lang="el-GR" sz="1800" dirty="0" smtClean="0"/>
              <a:t> του σήματος βασικής ζώνης</a:t>
            </a:r>
          </a:p>
          <a:p>
            <a:pPr eaLnBrk="1" hangingPunct="1">
              <a:lnSpc>
                <a:spcPct val="114000"/>
              </a:lnSpc>
              <a:spcAft>
                <a:spcPts val="0"/>
              </a:spcAft>
              <a:defRPr/>
            </a:pPr>
            <a:r>
              <a:rPr lang="el-GR" sz="1800" dirty="0" smtClean="0"/>
              <a:t>Το ½ οφείλεται στη φέρουσα που έχει ισχύ ½ </a:t>
            </a:r>
            <a:endParaRPr lang="en-GB" sz="1800" dirty="0" smtClean="0"/>
          </a:p>
        </p:txBody>
      </p:sp>
      <p:graphicFrame>
        <p:nvGraphicFramePr>
          <p:cNvPr id="614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8098"/>
              </p:ext>
            </p:extLst>
          </p:nvPr>
        </p:nvGraphicFramePr>
        <p:xfrm>
          <a:off x="1475656" y="3351460"/>
          <a:ext cx="167005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2" name="Equation" r:id="rId4" imgW="749160" imgH="419040" progId="Equation.DSMT4">
                  <p:embed/>
                </p:oleObj>
              </mc:Choice>
              <mc:Fallback>
                <p:oleObj name="Equation" r:id="rId4" imgW="7491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351460"/>
                        <a:ext cx="1670050" cy="93662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180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smtClean="0"/>
              <a:t>Amplitude-Shift Keying (ASK)</a:t>
            </a:r>
            <a:endParaRPr lang="en-GB" sz="3600" smtClean="0"/>
          </a:p>
        </p:txBody>
      </p:sp>
      <p:sp>
        <p:nvSpPr>
          <p:cNvPr id="556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l-GR" dirty="0" smtClean="0"/>
              <a:t>Ειδική περίπτωση: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l-GR" dirty="0" smtClean="0"/>
          </a:p>
          <a:p>
            <a:pPr eaLnBrk="1" hangingPunct="1">
              <a:defRPr/>
            </a:pPr>
            <a:r>
              <a:rPr lang="el-GR" dirty="0" smtClean="0"/>
              <a:t>Όταν χρησιμοποιείται ορθογώνιος παλμός</a:t>
            </a:r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l-GR" dirty="0" smtClean="0"/>
              <a:t>    τότε η κατά </a:t>
            </a:r>
            <a:r>
              <a:rPr lang="en-US" dirty="0" smtClean="0"/>
              <a:t>PAM </a:t>
            </a:r>
            <a:r>
              <a:rPr lang="el-GR" dirty="0" smtClean="0"/>
              <a:t>διαμόρφωση ζωνοπερατού σήματος λέγεται   </a:t>
            </a:r>
            <a:r>
              <a:rPr lang="el-GR" dirty="0" smtClean="0">
                <a:solidFill>
                  <a:srgbClr val="0033CC"/>
                </a:solidFill>
              </a:rPr>
              <a:t>Μεταλλαγή Ολίσθησης Πλάτους (Α</a:t>
            </a:r>
            <a:r>
              <a:rPr lang="en-US" dirty="0" err="1" smtClean="0">
                <a:solidFill>
                  <a:srgbClr val="0033CC"/>
                </a:solidFill>
              </a:rPr>
              <a:t>mplitude</a:t>
            </a:r>
            <a:r>
              <a:rPr lang="en-US" dirty="0" smtClean="0">
                <a:solidFill>
                  <a:srgbClr val="0033CC"/>
                </a:solidFill>
              </a:rPr>
              <a:t> Shift Keying </a:t>
            </a:r>
            <a:r>
              <a:rPr lang="el-GR" dirty="0" smtClean="0">
                <a:solidFill>
                  <a:srgbClr val="0033CC"/>
                </a:solidFill>
              </a:rPr>
              <a:t>- </a:t>
            </a:r>
            <a:r>
              <a:rPr lang="en-US" dirty="0" smtClean="0">
                <a:solidFill>
                  <a:srgbClr val="0033CC"/>
                </a:solidFill>
              </a:rPr>
              <a:t>ASK)</a:t>
            </a:r>
            <a:endParaRPr lang="en-GB" dirty="0" smtClean="0">
              <a:solidFill>
                <a:srgbClr val="0033CC"/>
              </a:solidFill>
            </a:endParaRP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185787"/>
              </p:ext>
            </p:extLst>
          </p:nvPr>
        </p:nvGraphicFramePr>
        <p:xfrm>
          <a:off x="2968625" y="2924944"/>
          <a:ext cx="3206750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4" imgW="1434960" imgH="495000" progId="Equation.DSMT4">
                  <p:embed/>
                </p:oleObj>
              </mc:Choice>
              <mc:Fallback>
                <p:oleObj name="Equation" r:id="rId4" imgW="1434960" imgH="495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25" y="2924944"/>
                        <a:ext cx="3206750" cy="1108075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Σκοποί  ενότητας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/>
            <a:r>
              <a:rPr lang="el-GR" sz="2400" dirty="0" smtClean="0"/>
              <a:t>Περιγραφή της Διαμόρφωσης Παλμών κατά Πλάτος (</a:t>
            </a:r>
            <a:r>
              <a:rPr lang="en-US" sz="2400" dirty="0" smtClean="0"/>
              <a:t>PAM) </a:t>
            </a:r>
            <a:r>
              <a:rPr lang="el-GR" sz="2400" dirty="0" smtClean="0"/>
              <a:t>τόσο στη βασική ζώνη όσο και στην </a:t>
            </a:r>
            <a:r>
              <a:rPr lang="el-GR" sz="2400" dirty="0" err="1" smtClean="0"/>
              <a:t>ζωνοπερατή</a:t>
            </a:r>
            <a:r>
              <a:rPr lang="el-GR" sz="2400" dirty="0" smtClean="0"/>
              <a:t> περίπτωση. </a:t>
            </a:r>
            <a:endParaRPr lang="el-GR" sz="24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16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3600" dirty="0" smtClean="0"/>
              <a:t>Γεωμετρική Αναπαράσταση </a:t>
            </a:r>
            <a:r>
              <a:rPr lang="en-US" sz="3600" dirty="0" smtClean="0"/>
              <a:t>PAM</a:t>
            </a:r>
            <a:r>
              <a:rPr lang="el-GR" sz="3600" dirty="0" smtClean="0"/>
              <a:t> </a:t>
            </a:r>
            <a:r>
              <a:rPr lang="el-GR" sz="3600" dirty="0" smtClean="0"/>
              <a:t>Βασικής Ζώνης</a:t>
            </a:r>
            <a:endParaRPr lang="en-GB" sz="3600" dirty="0" smtClean="0"/>
          </a:p>
        </p:txBody>
      </p:sp>
      <p:sp>
        <p:nvSpPr>
          <p:cNvPr id="557059" name="Rectangle 3"/>
          <p:cNvSpPr>
            <a:spLocks noGrp="1" noChangeArrowheads="1"/>
          </p:cNvSpPr>
          <p:nvPr>
            <p:ph idx="1"/>
          </p:nvPr>
        </p:nvSpPr>
        <p:spPr>
          <a:xfrm>
            <a:off x="464156" y="1556792"/>
            <a:ext cx="8229600" cy="4536504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Τα σήματα </a:t>
            </a:r>
            <a:r>
              <a:rPr lang="en-US" sz="2000" dirty="0" smtClean="0"/>
              <a:t>PAM</a:t>
            </a:r>
            <a:r>
              <a:rPr lang="el-GR" sz="2000" dirty="0" smtClean="0"/>
              <a:t> βασικής ζώνης περιγράφονται σε έναν </a:t>
            </a:r>
            <a:r>
              <a:rPr lang="el-GR" sz="2000" dirty="0" smtClean="0">
                <a:solidFill>
                  <a:srgbClr val="0033CC"/>
                </a:solidFill>
              </a:rPr>
              <a:t>μονοδιάστατο χώρο </a:t>
            </a:r>
            <a:r>
              <a:rPr lang="el-GR" sz="2000" dirty="0" smtClean="0"/>
              <a:t>σημάτων</a:t>
            </a:r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Αναπαρίστανται ως σημεία πάνω σε μία ευθεία</a:t>
            </a:r>
          </a:p>
          <a:p>
            <a:pPr marL="0" indent="0" eaLnBrk="1" hangingPunct="1">
              <a:buNone/>
              <a:defRPr/>
            </a:pPr>
            <a:r>
              <a:rPr lang="el-GR" sz="2000" dirty="0"/>
              <a:t/>
            </a:r>
            <a:br>
              <a:rPr lang="el-GR" sz="2000" dirty="0"/>
            </a:br>
            <a:endParaRPr lang="el-GR" sz="2000" dirty="0" smtClean="0"/>
          </a:p>
          <a:p>
            <a:pPr lvl="1" eaLnBrk="1" hangingPunct="1">
              <a:defRPr/>
            </a:pPr>
            <a:r>
              <a:rPr lang="el-GR" sz="2000" dirty="0" smtClean="0"/>
              <a:t>μία συνάρτηση βάσης</a:t>
            </a:r>
            <a:br>
              <a:rPr lang="el-GR" sz="2000" dirty="0" smtClean="0"/>
            </a:br>
            <a:endParaRPr lang="el-GR" sz="2000" dirty="0" smtClean="0"/>
          </a:p>
          <a:p>
            <a:pPr lvl="1" eaLnBrk="1" hangingPunct="1">
              <a:defRPr/>
            </a:pPr>
            <a:r>
              <a:rPr lang="el-GR" sz="2000" dirty="0" smtClean="0"/>
              <a:t>και συντελεστή</a:t>
            </a:r>
            <a:br>
              <a:rPr lang="el-GR" sz="2000" dirty="0" smtClean="0"/>
            </a:br>
            <a:endParaRPr lang="el-GR" sz="2000" dirty="0" smtClean="0"/>
          </a:p>
          <a:p>
            <a:pPr eaLnBrk="1" hangingPunct="1">
              <a:defRPr/>
            </a:pPr>
            <a:r>
              <a:rPr lang="el-GR" sz="2000" dirty="0" err="1" smtClean="0"/>
              <a:t>Ευκλείδια</a:t>
            </a:r>
            <a:r>
              <a:rPr lang="el-GR" sz="2000" dirty="0" smtClean="0"/>
              <a:t> απόσταση μεταξύ δύο σημάτων</a:t>
            </a:r>
            <a:endParaRPr lang="en-GB" sz="2000" dirty="0" smtClean="0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433023"/>
              </p:ext>
            </p:extLst>
          </p:nvPr>
        </p:nvGraphicFramePr>
        <p:xfrm>
          <a:off x="2786854" y="3214105"/>
          <a:ext cx="3570287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2" name="Equation" r:id="rId4" imgW="1866600" imgH="253800" progId="Equation.DSMT4">
                  <p:embed/>
                </p:oleObj>
              </mc:Choice>
              <mc:Fallback>
                <p:oleObj name="Equation" r:id="rId4" imgW="186660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854" y="3214105"/>
                        <a:ext cx="3570287" cy="4857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7939222"/>
              </p:ext>
            </p:extLst>
          </p:nvPr>
        </p:nvGraphicFramePr>
        <p:xfrm>
          <a:off x="3791880" y="3931460"/>
          <a:ext cx="36957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3" name="Equation" r:id="rId6" imgW="1930320" imgH="279360" progId="Equation.DSMT4">
                  <p:embed/>
                </p:oleObj>
              </mc:Choice>
              <mc:Fallback>
                <p:oleObj name="Equation" r:id="rId6" imgW="1930320" imgH="2793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1880" y="3931460"/>
                        <a:ext cx="3695700" cy="5365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804852"/>
              </p:ext>
            </p:extLst>
          </p:nvPr>
        </p:nvGraphicFramePr>
        <p:xfrm>
          <a:off x="3786132" y="4700832"/>
          <a:ext cx="323532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" name="Equation" r:id="rId8" imgW="1688760" imgH="279360" progId="Equation.DSMT4">
                  <p:embed/>
                </p:oleObj>
              </mc:Choice>
              <mc:Fallback>
                <p:oleObj name="Equation" r:id="rId8" imgW="1688760" imgH="2793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32" y="4700832"/>
                        <a:ext cx="3235325" cy="5365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590972"/>
              </p:ext>
            </p:extLst>
          </p:nvPr>
        </p:nvGraphicFramePr>
        <p:xfrm>
          <a:off x="2714444" y="6065842"/>
          <a:ext cx="3729023" cy="578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" name="Equation" r:id="rId10" imgW="2133360" imgH="330120" progId="Equation.DSMT4">
                  <p:embed/>
                </p:oleObj>
              </mc:Choice>
              <mc:Fallback>
                <p:oleObj name="Equation" r:id="rId10" imgW="2133360" imgH="3301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444" y="6065842"/>
                        <a:ext cx="3729023" cy="578267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459595"/>
              </p:ext>
            </p:extLst>
          </p:nvPr>
        </p:nvGraphicFramePr>
        <p:xfrm>
          <a:off x="2074067" y="2309304"/>
          <a:ext cx="499586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" name="Equation" r:id="rId12" imgW="2616120" imgH="253800" progId="Equation.DSMT4">
                  <p:embed/>
                </p:oleObj>
              </mc:Choice>
              <mc:Fallback>
                <p:oleObj name="Equation" r:id="rId12" imgW="261612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4067" y="2309304"/>
                        <a:ext cx="4995863" cy="4857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500" dirty="0" smtClean="0"/>
              <a:t>Τοποθέτηση </a:t>
            </a:r>
            <a:r>
              <a:rPr lang="el-GR" sz="3600" dirty="0" smtClean="0"/>
              <a:t>Συμβόλων (1 από 2)</a:t>
            </a:r>
            <a:endParaRPr lang="en-GB" sz="3500" dirty="0" smtClean="0"/>
          </a:p>
        </p:txBody>
      </p:sp>
      <p:sp>
        <p:nvSpPr>
          <p:cNvPr id="558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l-GR" sz="2400" dirty="0" smtClean="0"/>
              <a:t>Τα σύμβολα συνήθως τοποθετούνται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l-GR" sz="2000" dirty="0" smtClean="0"/>
              <a:t>συμμετρικά ως προς το μηδέν (γιατί;)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l-GR" sz="2000" dirty="0" smtClean="0"/>
              <a:t>με ίση απόσταση </a:t>
            </a:r>
            <a:r>
              <a:rPr lang="en-US" sz="2000" i="1" dirty="0" smtClean="0"/>
              <a:t>d</a:t>
            </a:r>
            <a:r>
              <a:rPr lang="en-US" sz="2000" dirty="0" smtClean="0"/>
              <a:t> </a:t>
            </a:r>
            <a:r>
              <a:rPr lang="el-GR" sz="2000" dirty="0" smtClean="0"/>
              <a:t>μεταξύ δύο διαδοχικών σημάτων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 smtClean="0"/>
          </a:p>
        </p:txBody>
      </p:sp>
      <p:pic>
        <p:nvPicPr>
          <p:cNvPr id="9224" name="Picture 7" descr="fig7_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263" y="3087331"/>
            <a:ext cx="6731000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21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289798"/>
              </p:ext>
            </p:extLst>
          </p:nvPr>
        </p:nvGraphicFramePr>
        <p:xfrm>
          <a:off x="2458244" y="5227471"/>
          <a:ext cx="4491038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Equation" r:id="rId5" imgW="2057400" imgH="253800" progId="Equation.DSMT4">
                  <p:embed/>
                </p:oleObj>
              </mc:Choice>
              <mc:Fallback>
                <p:oleObj name="Equation" r:id="rId5" imgW="2057400" imgH="253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8244" y="5227471"/>
                        <a:ext cx="4491038" cy="554037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500" dirty="0" smtClean="0"/>
              <a:t>Τοποθέτηση </a:t>
            </a:r>
            <a:r>
              <a:rPr lang="el-GR" sz="3600" dirty="0" smtClean="0"/>
              <a:t>Συμβόλων (2 από 2)</a:t>
            </a:r>
            <a:endParaRPr lang="en-GB" sz="3500" dirty="0" smtClean="0"/>
          </a:p>
        </p:txBody>
      </p:sp>
      <p:sp>
        <p:nvSpPr>
          <p:cNvPr id="558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1" indent="0" eaLnBrk="1" hangingPunct="1">
              <a:lnSpc>
                <a:spcPct val="90000"/>
              </a:lnSpc>
              <a:buNone/>
              <a:defRPr/>
            </a:pP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Ενέργεια συμβόλου</a:t>
            </a:r>
            <a:br>
              <a:rPr lang="el-GR" sz="2000" dirty="0" smtClean="0">
                <a:solidFill>
                  <a:srgbClr val="0033CC"/>
                </a:solidFill>
              </a:rPr>
            </a:br>
            <a:r>
              <a:rPr lang="el-GR" sz="2000" dirty="0" smtClean="0">
                <a:solidFill>
                  <a:srgbClr val="0033CC"/>
                </a:solidFill>
              </a:rPr>
              <a:t/>
            </a:r>
            <a:br>
              <a:rPr lang="el-GR" sz="2000" dirty="0" smtClean="0">
                <a:solidFill>
                  <a:srgbClr val="0033CC"/>
                </a:solidFill>
              </a:rPr>
            </a:br>
            <a:r>
              <a:rPr lang="el-GR" sz="2000" dirty="0" smtClean="0">
                <a:solidFill>
                  <a:srgbClr val="0033CC"/>
                </a:solidFill>
              </a:rPr>
              <a:t/>
            </a:r>
            <a:br>
              <a:rPr lang="el-GR" sz="2000" dirty="0" smtClean="0">
                <a:solidFill>
                  <a:srgbClr val="0033CC"/>
                </a:solidFill>
              </a:rPr>
            </a:br>
            <a:r>
              <a:rPr lang="el-GR" sz="2000" dirty="0" smtClean="0">
                <a:solidFill>
                  <a:srgbClr val="0033CC"/>
                </a:solidFill>
              </a:rPr>
              <a:t/>
            </a:r>
            <a:br>
              <a:rPr lang="el-GR" sz="2000" dirty="0" smtClean="0">
                <a:solidFill>
                  <a:srgbClr val="0033CC"/>
                </a:solidFill>
              </a:rPr>
            </a:b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Μέση ενέργεια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l-GR" sz="2000" dirty="0" smtClean="0"/>
              <a:t>για </a:t>
            </a:r>
            <a:r>
              <a:rPr lang="el-GR" sz="2000" dirty="0" err="1" smtClean="0"/>
              <a:t>ισοπίθανα</a:t>
            </a:r>
            <a:r>
              <a:rPr lang="el-GR" sz="2000" dirty="0" smtClean="0"/>
              <a:t> σύμβολα</a:t>
            </a:r>
            <a:br>
              <a:rPr lang="el-GR" sz="2000" dirty="0" smtClean="0"/>
            </a:br>
            <a:endParaRPr lang="el-GR" sz="2000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l-GR" sz="2000" dirty="0" smtClean="0"/>
              <a:t>με την παραπάνω τοποθέτηση</a:t>
            </a:r>
          </a:p>
        </p:txBody>
      </p:sp>
      <p:pic>
        <p:nvPicPr>
          <p:cNvPr id="9224" name="Picture 7" descr="fig7_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202" y="1775364"/>
            <a:ext cx="6731000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21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3390098"/>
              </p:ext>
            </p:extLst>
          </p:nvPr>
        </p:nvGraphicFramePr>
        <p:xfrm>
          <a:off x="2260183" y="3557944"/>
          <a:ext cx="4491038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7" name="Equation" r:id="rId5" imgW="2057400" imgH="253800" progId="Equation.DSMT4">
                  <p:embed/>
                </p:oleObj>
              </mc:Choice>
              <mc:Fallback>
                <p:oleObj name="Equation" r:id="rId5" imgW="20574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183" y="3557944"/>
                        <a:ext cx="4491038" cy="554037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397798"/>
              </p:ext>
            </p:extLst>
          </p:nvPr>
        </p:nvGraphicFramePr>
        <p:xfrm>
          <a:off x="4932040" y="4807363"/>
          <a:ext cx="15240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8" name="Equation" r:id="rId7" imgW="698400" imgH="253800" progId="Equation.DSMT4">
                  <p:embed/>
                </p:oleObj>
              </mc:Choice>
              <mc:Fallback>
                <p:oleObj name="Equation" r:id="rId7" imgW="6984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4807363"/>
                        <a:ext cx="1524000" cy="555625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3906373"/>
              </p:ext>
            </p:extLst>
          </p:nvPr>
        </p:nvGraphicFramePr>
        <p:xfrm>
          <a:off x="4932040" y="5626124"/>
          <a:ext cx="2633663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9" name="Equation" r:id="rId9" imgW="1206360" imgH="279360" progId="Equation.DSMT4">
                  <p:embed/>
                </p:oleObj>
              </mc:Choice>
              <mc:Fallback>
                <p:oleObj name="Equation" r:id="rId9" imgW="12063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5626124"/>
                        <a:ext cx="2633663" cy="611188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82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3600" dirty="0" smtClean="0"/>
              <a:t>Γεωμετρική Αναπαράσταση</a:t>
            </a:r>
            <a:r>
              <a:rPr lang="en-US" sz="3600" dirty="0" smtClean="0"/>
              <a:t> </a:t>
            </a:r>
            <a:r>
              <a:rPr lang="el-GR" sz="3600" dirty="0" err="1" smtClean="0"/>
              <a:t>Ζωνοπερατού</a:t>
            </a:r>
            <a:r>
              <a:rPr lang="el-GR" sz="3600" dirty="0" smtClean="0"/>
              <a:t> </a:t>
            </a:r>
            <a:r>
              <a:rPr lang="en-US" sz="3600" dirty="0" smtClean="0"/>
              <a:t>PAM</a:t>
            </a:r>
            <a:endParaRPr lang="en-GB" sz="3600" dirty="0" smtClean="0"/>
          </a:p>
        </p:txBody>
      </p:sp>
      <p:sp>
        <p:nvSpPr>
          <p:cNvPr id="559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000" dirty="0" smtClean="0"/>
              <a:t>Η βασική γεωμετρία παραμένει σταθερή</a:t>
            </a:r>
            <a:r>
              <a:rPr lang="en-US" sz="2000" dirty="0" smtClean="0"/>
              <a:t>  </a:t>
            </a: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Συνάρτηση βάσης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Τα σημεία στο μονοδιάστατο χώρο (συντελεστές σημάτων) είναι: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n-GB" sz="2000" dirty="0" smtClean="0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783913"/>
              </p:ext>
            </p:extLst>
          </p:nvPr>
        </p:nvGraphicFramePr>
        <p:xfrm>
          <a:off x="2664431" y="2564904"/>
          <a:ext cx="3860800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3" name="Equation" r:id="rId4" imgW="1726920" imgH="495000" progId="Equation.DSMT4">
                  <p:embed/>
                </p:oleObj>
              </mc:Choice>
              <mc:Fallback>
                <p:oleObj name="Equation" r:id="rId4" imgW="1726920" imgH="495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4431" y="2564904"/>
                        <a:ext cx="3860800" cy="11080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729139"/>
              </p:ext>
            </p:extLst>
          </p:nvPr>
        </p:nvGraphicFramePr>
        <p:xfrm>
          <a:off x="2657475" y="4681091"/>
          <a:ext cx="382905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4" name="Equation" r:id="rId6" imgW="1714320" imgH="457200" progId="Equation.DSMT4">
                  <p:embed/>
                </p:oleObj>
              </mc:Choice>
              <mc:Fallback>
                <p:oleObj name="Equation" r:id="rId6" imgW="171432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7475" y="4681091"/>
                        <a:ext cx="3829050" cy="10223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</a:t>
            </a:r>
            <a:r>
              <a:rPr lang="el-GR" smtClean="0"/>
              <a:t>Ενότητας 9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595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Πατρών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11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75930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l-GR" sz="2000" dirty="0" smtClean="0"/>
              <a:t>1.00. </a:t>
            </a:r>
            <a:endParaRPr lang="el-GR" sz="2000" dirty="0"/>
          </a:p>
        </p:txBody>
      </p:sp>
      <p:sp>
        <p:nvSpPr>
          <p:cNvPr id="6" name="Ορθογώνιο 5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98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Copyright Πανεπιστήμιο Πατρών</a:t>
            </a:r>
            <a:r>
              <a:rPr lang="en-US" sz="2000" dirty="0"/>
              <a:t>, </a:t>
            </a:r>
            <a:r>
              <a:rPr lang="el-GR" sz="2000" dirty="0"/>
              <a:t>Κώστας Μπερμπερίδης. </a:t>
            </a:r>
            <a:r>
              <a:rPr lang="el-GR" sz="2000" dirty="0" smtClean="0"/>
              <a:t>«Ψηφιακές Τηλεπικοινωνίες</a:t>
            </a:r>
            <a:r>
              <a:rPr lang="el-GR" sz="2000" dirty="0"/>
              <a:t>». Έκδοση: 1.0. Πάτρα 2015. Διαθέσιμο από τη δικτυακή διεύθυνση: </a:t>
            </a:r>
            <a:r>
              <a:rPr lang="en-US" sz="2000" dirty="0"/>
              <a:t>https://eclass.upatras.gr/courses/CEID1110/</a:t>
            </a:r>
            <a:r>
              <a:rPr lang="el-GR" sz="2000" dirty="0"/>
              <a:t>.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35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5"/>
            <a:ext cx="8928992" cy="10891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600" dirty="0" smtClean="0"/>
              <a:t>Το </a:t>
            </a:r>
            <a:r>
              <a:rPr lang="el-GR" sz="16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600" dirty="0" err="1"/>
              <a:t>κ.λ.π</a:t>
            </a:r>
            <a:r>
              <a:rPr lang="el-GR" sz="16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600" dirty="0" smtClean="0"/>
              <a:t>».                     </a:t>
            </a:r>
          </a:p>
          <a:p>
            <a:pPr marL="0" indent="0">
              <a:buNone/>
            </a:pPr>
            <a:endParaRPr lang="el-GR" sz="16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06084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636912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l">
              <a:buNone/>
            </a:pPr>
            <a:r>
              <a:rPr lang="el-GR" sz="1800" dirty="0">
                <a:latin typeface="+mn-lt"/>
              </a:rPr>
              <a:t>[1] http://creativecommons.org/licenses/by-nc-sa/4.0/ </a:t>
            </a:r>
          </a:p>
          <a:p>
            <a:pPr algn="l">
              <a:buNone/>
            </a:pPr>
            <a:r>
              <a:rPr lang="el-GR" sz="1800" dirty="0">
                <a:latin typeface="+mn-lt"/>
              </a:rPr>
              <a:t>Ως </a:t>
            </a:r>
            <a:r>
              <a:rPr lang="el-GR" sz="1800" b="1" dirty="0">
                <a:latin typeface="+mn-lt"/>
              </a:rPr>
              <a:t>Μη Εμπορική</a:t>
            </a:r>
            <a:r>
              <a:rPr lang="el-GR" sz="1800" dirty="0">
                <a:latin typeface="+mn-lt"/>
              </a:rPr>
              <a:t> ορίζεται η χρήση: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800" dirty="0" err="1">
                <a:latin typeface="+mn-lt"/>
              </a:rPr>
              <a:t>αδειοδόχο</a:t>
            </a:r>
            <a:endParaRPr lang="el-GR" sz="1800" dirty="0">
              <a:latin typeface="+mn-lt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δεν προσπορίζει στο διανομέα του έργου και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 err="1">
                <a:latin typeface="+mn-lt"/>
              </a:rPr>
              <a:t>αδειοδόχο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sz="1800" dirty="0" smtClean="0">
                <a:latin typeface="+mn-lt"/>
              </a:rPr>
              <a:t>τόπο</a:t>
            </a:r>
            <a:endParaRPr lang="en-US" sz="1800" dirty="0" smtClean="0">
              <a:latin typeface="+mn-lt"/>
            </a:endParaRPr>
          </a:p>
          <a:p>
            <a:pPr algn="l">
              <a:buNone/>
            </a:pPr>
            <a:endParaRPr lang="el-GR" sz="1800" dirty="0" smtClean="0">
              <a:latin typeface="+mn-lt"/>
            </a:endParaRPr>
          </a:p>
          <a:p>
            <a:pPr algn="l">
              <a:buNone/>
            </a:pPr>
            <a:r>
              <a:rPr lang="el-GR" sz="1800" dirty="0" smtClean="0">
                <a:latin typeface="+mn-lt"/>
              </a:rPr>
              <a:t>Ο </a:t>
            </a:r>
            <a:r>
              <a:rPr lang="el-GR" sz="1800" dirty="0">
                <a:latin typeface="+mn-lt"/>
              </a:rPr>
              <a:t>δικαιούχος μπορεί να παρέχει στον </a:t>
            </a:r>
            <a:r>
              <a:rPr lang="el-GR" sz="1800" dirty="0" err="1">
                <a:latin typeface="+mn-lt"/>
              </a:rPr>
              <a:t>αδειοδόχο</a:t>
            </a:r>
            <a:r>
              <a:rPr lang="el-GR" sz="1800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sz="1800" dirty="0" smtClean="0">
                <a:latin typeface="+mn-lt"/>
              </a:rPr>
              <a:t>.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304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rmAutofit/>
          </a:bodyPr>
          <a:lstStyle/>
          <a:p>
            <a:r>
              <a:rPr lang="el-GR" sz="3600" dirty="0" smtClean="0"/>
              <a:t>Περιεχόμενα ενότητας</a:t>
            </a:r>
            <a:endParaRPr lang="el-GR" sz="36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Διαμόρφωση Παλμών κατά Πλάτος (PAM)</a:t>
            </a:r>
          </a:p>
          <a:p>
            <a:r>
              <a:rPr lang="el-GR" sz="2400" dirty="0"/>
              <a:t>PAM βασικής ζώνης και </a:t>
            </a:r>
            <a:r>
              <a:rPr lang="el-GR" sz="2400" dirty="0" err="1"/>
              <a:t>ζωνοπερατό</a:t>
            </a:r>
            <a:endParaRPr lang="el-GR" sz="2400" dirty="0"/>
          </a:p>
          <a:p>
            <a:r>
              <a:rPr lang="el-GR" sz="2400" dirty="0"/>
              <a:t>Γεωμετρική Αναπαράσταση βασικής ζώνης και </a:t>
            </a:r>
            <a:r>
              <a:rPr lang="el-GR" sz="2400" dirty="0" err="1"/>
              <a:t>ζωνοπερατού</a:t>
            </a:r>
            <a:r>
              <a:rPr lang="el-GR" sz="2400" dirty="0"/>
              <a:t> PAM</a:t>
            </a:r>
          </a:p>
          <a:p>
            <a:r>
              <a:rPr lang="el-GR" sz="2400" dirty="0"/>
              <a:t>Μεταλλαγή Ολίσθησης Πλάτους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12968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32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smtClean="0"/>
              <a:t>Διαμόρφωση Παλμών κατά Πλάτος</a:t>
            </a:r>
            <a:endParaRPr lang="en-US" sz="3600" smtClean="0"/>
          </a:p>
        </p:txBody>
      </p:sp>
      <p:sp>
        <p:nvSpPr>
          <p:cNvPr id="502787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81000" indent="-381000" eaLnBrk="1" hangingPunct="1">
              <a:defRPr/>
            </a:pPr>
            <a:r>
              <a:rPr lang="el-GR" sz="2000" dirty="0" smtClean="0"/>
              <a:t>Είπαμε ότι κατά την ψηφιακή μετάδοση μέσα από αναλογικό κανάλι κάθε σύμβολο αντιστοιχίζεται σε μια </a:t>
            </a:r>
            <a:r>
              <a:rPr lang="el-GR" sz="2000" dirty="0" err="1" smtClean="0"/>
              <a:t>κυματομορφή</a:t>
            </a:r>
            <a:r>
              <a:rPr lang="el-GR" sz="2000" dirty="0" smtClean="0"/>
              <a:t> σήματος</a:t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 smtClean="0">
              <a:solidFill>
                <a:srgbClr val="0033CC"/>
              </a:solidFill>
            </a:endParaRPr>
          </a:p>
          <a:p>
            <a:pPr marL="381000" indent="-381000"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Διαμόρφωση Παλμών κατά Πλάτος</a:t>
            </a:r>
            <a:endParaRPr lang="en-US" sz="2000" dirty="0" smtClean="0">
              <a:solidFill>
                <a:srgbClr val="0033CC"/>
              </a:solidFill>
            </a:endParaRPr>
          </a:p>
          <a:p>
            <a:pPr marL="838200" lvl="1" indent="-3810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>
                <a:solidFill>
                  <a:srgbClr val="0033CC"/>
                </a:solidFill>
              </a:rPr>
              <a:t>Pulse Amplitude Modulation (PAM)</a:t>
            </a:r>
          </a:p>
          <a:p>
            <a:pPr marL="838200" lvl="1" indent="-381000" eaLnBrk="1" hangingPunct="1">
              <a:spcBef>
                <a:spcPts val="0"/>
              </a:spcBef>
              <a:defRPr/>
            </a:pPr>
            <a:r>
              <a:rPr lang="el-GR" sz="2000" dirty="0" smtClean="0"/>
              <a:t>χρησιμοποιείται μια βασική κυματομορφή και ανάλογα με το σύμβολο τροποποιούμε το πλάτος της</a:t>
            </a:r>
          </a:p>
          <a:p>
            <a:pPr marL="381000" indent="-381000" eaLnBrk="1" hangingPunct="1">
              <a:defRPr/>
            </a:pPr>
            <a:r>
              <a:rPr lang="el-GR" sz="2000" dirty="0" smtClean="0"/>
              <a:t>Θα διακρίνουμε δύο περιπτώσεις σημάτων </a:t>
            </a:r>
            <a:r>
              <a:rPr lang="en-US" sz="2000" dirty="0" smtClean="0"/>
              <a:t>PAM</a:t>
            </a:r>
          </a:p>
          <a:p>
            <a:pPr marL="838200" lvl="1" indent="-3810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l-GR" sz="2000" dirty="0" smtClean="0"/>
              <a:t>Βασικής ζώνης</a:t>
            </a:r>
          </a:p>
          <a:p>
            <a:pPr marL="838200" lvl="1" indent="-3810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l-GR" sz="2000" dirty="0" smtClean="0"/>
              <a:t>Ζωνοπερατά</a:t>
            </a:r>
          </a:p>
          <a:p>
            <a:pPr marL="838200" lvl="1" indent="-381000" eaLnBrk="1" hangingPunct="1">
              <a:defRPr/>
            </a:pPr>
            <a:endParaRPr lang="el-GR" sz="2000" dirty="0" smtClean="0"/>
          </a:p>
        </p:txBody>
      </p:sp>
      <p:graphicFrame>
        <p:nvGraphicFramePr>
          <p:cNvPr id="1026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8622097"/>
              </p:ext>
            </p:extLst>
          </p:nvPr>
        </p:nvGraphicFramePr>
        <p:xfrm>
          <a:off x="2064356" y="2420888"/>
          <a:ext cx="50292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4" imgW="2120760" imgH="279360" progId="Equation.DSMT4">
                  <p:embed/>
                </p:oleObj>
              </mc:Choice>
              <mc:Fallback>
                <p:oleObj name="Equation" r:id="rId4" imgW="2120760" imgH="279360" progId="Equation.DSMT4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4356" y="2420888"/>
                        <a:ext cx="5029200" cy="663575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Δυαδικό </a:t>
            </a:r>
            <a:r>
              <a:rPr lang="en-US" sz="3600" dirty="0" smtClean="0"/>
              <a:t>PAM </a:t>
            </a:r>
            <a:r>
              <a:rPr lang="el-GR" sz="3600" dirty="0" smtClean="0"/>
              <a:t>Βασικής Ζώνης</a:t>
            </a:r>
            <a:endParaRPr lang="en-GB" sz="3600" dirty="0" smtClean="0"/>
          </a:p>
        </p:txBody>
      </p:sp>
      <p:sp>
        <p:nvSpPr>
          <p:cNvPr id="545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/>
              <a:t>Είναι η απλούστερη μέθοδος ψηφιακής διαμόρφωσης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l-GR" sz="2400" dirty="0" smtClean="0"/>
              <a:t>Δυαδικό αλφάβητο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/>
              <a:t>το δυαδικό «1» αντιστοιχίζεται σε παλμό πλάτους +Α</a:t>
            </a:r>
          </a:p>
          <a:p>
            <a:pPr lvl="1" eaLnBrk="1" hangingPunct="1">
              <a:defRPr/>
            </a:pPr>
            <a:r>
              <a:rPr lang="el-GR" sz="2000" dirty="0" smtClean="0"/>
              <a:t>το δυαδικό «0» σε παλμό πλάτους –Α</a:t>
            </a:r>
            <a:endParaRPr lang="el-GR" sz="2400" dirty="0" smtClean="0"/>
          </a:p>
          <a:p>
            <a:pPr eaLnBrk="1" hangingPunct="1">
              <a:defRPr/>
            </a:pPr>
            <a:r>
              <a:rPr lang="el-GR" sz="2400" dirty="0" smtClean="0"/>
              <a:t>Το Δυαδικό </a:t>
            </a:r>
            <a:r>
              <a:rPr lang="en-US" sz="2400" dirty="0" smtClean="0"/>
              <a:t>PAM </a:t>
            </a:r>
            <a:r>
              <a:rPr lang="el-GR" sz="2400" dirty="0" smtClean="0"/>
              <a:t>ονομάζεται και </a:t>
            </a:r>
            <a:r>
              <a:rPr lang="el-GR" sz="2400" dirty="0" smtClean="0">
                <a:solidFill>
                  <a:srgbClr val="0033CC"/>
                </a:solidFill>
              </a:rPr>
              <a:t>Δυαδική </a:t>
            </a:r>
            <a:r>
              <a:rPr lang="el-GR" sz="2400" dirty="0" err="1" smtClean="0">
                <a:solidFill>
                  <a:srgbClr val="0033CC"/>
                </a:solidFill>
              </a:rPr>
              <a:t>Αντίποδη</a:t>
            </a:r>
            <a:r>
              <a:rPr lang="el-GR" sz="2400" dirty="0" smtClean="0">
                <a:solidFill>
                  <a:srgbClr val="0033CC"/>
                </a:solidFill>
              </a:rPr>
              <a:t> Σηματοδοσία</a:t>
            </a:r>
            <a:endParaRPr lang="el-GR" sz="2400" dirty="0" smtClean="0"/>
          </a:p>
          <a:p>
            <a:pPr eaLnBrk="1" hangingPunct="1">
              <a:spcAft>
                <a:spcPts val="600"/>
              </a:spcAft>
              <a:defRPr/>
            </a:pPr>
            <a:r>
              <a:rPr lang="el-GR" sz="2400" dirty="0" smtClean="0"/>
              <a:t>Αν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b</a:t>
            </a:r>
            <a:r>
              <a:rPr lang="en-US" sz="2400" i="1" dirty="0" smtClean="0"/>
              <a:t> (sec)</a:t>
            </a:r>
            <a:r>
              <a:rPr lang="en-US" sz="2400" dirty="0" smtClean="0"/>
              <a:t> </a:t>
            </a:r>
            <a:r>
              <a:rPr lang="el-GR" sz="2400" dirty="0" smtClean="0"/>
              <a:t>είναι η </a:t>
            </a:r>
            <a:r>
              <a:rPr lang="el-GR" sz="2400" dirty="0" smtClean="0">
                <a:solidFill>
                  <a:srgbClr val="0033CC"/>
                </a:solidFill>
              </a:rPr>
              <a:t>περίοδος </a:t>
            </a:r>
            <a:r>
              <a:rPr lang="en-US" sz="2400" dirty="0" smtClean="0">
                <a:solidFill>
                  <a:srgbClr val="0033CC"/>
                </a:solidFill>
              </a:rPr>
              <a:t>bit</a:t>
            </a:r>
            <a:r>
              <a:rPr lang="en-US" sz="2400" dirty="0" smtClean="0"/>
              <a:t>, </a:t>
            </a:r>
            <a:endParaRPr lang="el-GR" sz="2400" dirty="0" smtClean="0"/>
          </a:p>
          <a:p>
            <a:pPr lvl="1" eaLnBrk="1" hangingPunct="1">
              <a:defRPr/>
            </a:pPr>
            <a:r>
              <a:rPr lang="el-GR" sz="2000" dirty="0" smtClean="0"/>
              <a:t>στέλνω με </a:t>
            </a:r>
            <a:r>
              <a:rPr lang="el-GR" sz="2000" dirty="0" smtClean="0">
                <a:solidFill>
                  <a:srgbClr val="0033CC"/>
                </a:solidFill>
              </a:rPr>
              <a:t>ρυθμό</a:t>
            </a:r>
            <a:r>
              <a:rPr lang="en-US" sz="2000" dirty="0" smtClean="0"/>
              <a:t> </a:t>
            </a:r>
            <a:r>
              <a:rPr lang="el-GR" sz="2000" dirty="0" smtClean="0"/>
              <a:t>σηματοδοσίας </a:t>
            </a:r>
            <a:r>
              <a:rPr lang="en-US" sz="2000" i="1" dirty="0" err="1" smtClean="0"/>
              <a:t>R</a:t>
            </a:r>
            <a:r>
              <a:rPr lang="en-US" sz="2000" i="1" baseline="-25000" dirty="0" err="1" smtClean="0"/>
              <a:t>b</a:t>
            </a:r>
            <a:r>
              <a:rPr lang="en-US" sz="2000" i="1" dirty="0" smtClean="0"/>
              <a:t>=1/T</a:t>
            </a:r>
            <a:r>
              <a:rPr lang="en-US" sz="2000" i="1" baseline="-25000" dirty="0" smtClean="0"/>
              <a:t>b</a:t>
            </a:r>
            <a:r>
              <a:rPr lang="en-US" sz="2000" i="1" dirty="0" smtClean="0"/>
              <a:t> (Hz)</a:t>
            </a:r>
            <a:endParaRPr lang="en-GB" sz="2000" i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err="1" smtClean="0"/>
              <a:t>Κυματομορφές</a:t>
            </a:r>
            <a:r>
              <a:rPr lang="el-GR" sz="3600" dirty="0" smtClean="0"/>
              <a:t> 2-</a:t>
            </a:r>
            <a:r>
              <a:rPr lang="en-US" sz="3600" dirty="0" smtClean="0"/>
              <a:t>PAM</a:t>
            </a:r>
            <a:endParaRPr lang="en-GB" sz="3600" dirty="0" smtClean="0"/>
          </a:p>
        </p:txBody>
      </p:sp>
      <p:pic>
        <p:nvPicPr>
          <p:cNvPr id="6" name="Picture 4" descr="fig7_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445" y="2276871"/>
            <a:ext cx="7279967" cy="3353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Παλμός Βασικής Ζώνης</a:t>
            </a:r>
            <a:r>
              <a:rPr lang="en-US" sz="3600" dirty="0" smtClean="0"/>
              <a:t> (1</a:t>
            </a:r>
            <a:r>
              <a:rPr lang="el-GR" sz="3600" dirty="0" smtClean="0"/>
              <a:t> από 2)</a:t>
            </a:r>
            <a:endParaRPr lang="en-GB" sz="3600" dirty="0" smtClean="0"/>
          </a:p>
        </p:txBody>
      </p:sp>
      <p:sp>
        <p:nvSpPr>
          <p:cNvPr id="546819" name="Rectangle 3"/>
          <p:cNvSpPr>
            <a:spLocks noGrp="1" noChangeArrowheads="1"/>
          </p:cNvSpPr>
          <p:nvPr>
            <p:ph idx="1"/>
          </p:nvPr>
        </p:nvSpPr>
        <p:spPr>
          <a:xfrm>
            <a:off x="464156" y="1556792"/>
            <a:ext cx="4827924" cy="4525963"/>
          </a:xfrm>
        </p:spPr>
        <p:txBody>
          <a:bodyPr>
            <a:normAutofit/>
          </a:bodyPr>
          <a:lstStyle/>
          <a:p>
            <a:pPr marL="381000" indent="-381000" eaLnBrk="1" hangingPunct="1">
              <a:defRPr/>
            </a:pPr>
            <a:r>
              <a:rPr lang="el-GR" sz="2000" dirty="0" smtClean="0"/>
              <a:t>Ο παλμός βασικής ζώνης είναι η κυματομορφή που στέλνεται μέσα στο αναλογικό κανάλι βασική ζώνης</a:t>
            </a:r>
            <a:r>
              <a:rPr lang="en-US" sz="2000" dirty="0" smtClean="0"/>
              <a:t>	</a:t>
            </a:r>
          </a:p>
          <a:p>
            <a:pPr marL="0" indent="0" eaLnBrk="1" hangingPunct="1">
              <a:buNone/>
              <a:defRPr/>
            </a:pPr>
            <a:endParaRPr lang="en-US" sz="2000" dirty="0" smtClean="0"/>
          </a:p>
          <a:p>
            <a:pPr marL="381000" indent="-3810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el-GR" sz="2000" dirty="0" smtClean="0"/>
              <a:t>Ούτως ή άλλως δεν μπορεί να είναι ορθογώνιος παλμός,</a:t>
            </a:r>
          </a:p>
          <a:p>
            <a:pPr marL="838200" lvl="1" indent="-381000" eaLnBrk="1" hangingPunct="1">
              <a:defRPr/>
            </a:pPr>
            <a:r>
              <a:rPr lang="el-GR" sz="2000" dirty="0" smtClean="0"/>
              <a:t>λόγω πρακτικών δυσκολιών στην υλοποίηση</a:t>
            </a:r>
            <a:endParaRPr lang="en-US" sz="2000" dirty="0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 startAt="2"/>
              <a:defRPr/>
            </a:pPr>
            <a:r>
              <a:rPr lang="el-GR" sz="2000" dirty="0"/>
              <a:t>Συνήθως είναι </a:t>
            </a:r>
            <a:r>
              <a:rPr lang="el-GR" sz="2000" dirty="0">
                <a:solidFill>
                  <a:srgbClr val="0033CC"/>
                </a:solidFill>
              </a:rPr>
              <a:t>εξομαλυμένοι παλμοί </a:t>
            </a:r>
          </a:p>
          <a:p>
            <a:pPr marL="914400" lvl="1" indent="-457200">
              <a:lnSpc>
                <a:spcPct val="90000"/>
              </a:lnSpc>
              <a:buClr>
                <a:schemeClr val="tx1"/>
              </a:buClr>
              <a:buFontTx/>
              <a:buChar char="–"/>
              <a:defRPr/>
            </a:pPr>
            <a:r>
              <a:rPr lang="el-GR" sz="2000" dirty="0"/>
              <a:t>με μορφή τέτοια που να τους προσδίδει τα επιθυμητά φασματικά χαρακτηριστικά</a:t>
            </a:r>
            <a:endParaRPr lang="en-US" sz="2000" dirty="0"/>
          </a:p>
          <a:p>
            <a:pPr marL="838200" lvl="1" indent="-381000" eaLnBrk="1" hangingPunct="1">
              <a:defRPr/>
            </a:pPr>
            <a:endParaRPr lang="en-GB" sz="2000" dirty="0" smtClean="0"/>
          </a:p>
        </p:txBody>
      </p:sp>
      <p:pic>
        <p:nvPicPr>
          <p:cNvPr id="2052" name="Picture 6" descr="fig7_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828" y="2636838"/>
            <a:ext cx="3525785" cy="223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27038" y="4559300"/>
            <a:ext cx="8305800" cy="18224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1430" tIns="45715" rIns="91430" bIns="45715"/>
          <a:lstStyle/>
          <a:p>
            <a:pPr marL="381000" indent="-381000" algn="l">
              <a:buFont typeface="Wingdings" panose="05000000000000000000" pitchFamily="2" charset="2"/>
              <a:buAutoNum type="arabicPeriod" startAt="3"/>
              <a:defRPr/>
            </a:pPr>
            <a:endParaRPr lang="el-GR" kern="0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38200" lvl="1" indent="-381000" algn="l">
              <a:buClr>
                <a:schemeClr val="tx1"/>
              </a:buClr>
              <a:buSzTx/>
              <a:buFontTx/>
              <a:buChar char="–"/>
              <a:defRPr/>
            </a:pPr>
            <a:endParaRPr lang="en-GB" kern="0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Παλμός Βασικής Ζώνης (2 από 2)</a:t>
            </a:r>
            <a:endParaRPr lang="en-GB" sz="3600" dirty="0" smtClean="0"/>
          </a:p>
        </p:txBody>
      </p:sp>
      <p:sp>
        <p:nvSpPr>
          <p:cNvPr id="546819" name="Rectangle 3"/>
          <p:cNvSpPr>
            <a:spLocks noGrp="1" noChangeArrowheads="1"/>
          </p:cNvSpPr>
          <p:nvPr>
            <p:ph idx="1"/>
          </p:nvPr>
        </p:nvSpPr>
        <p:spPr>
          <a:xfrm>
            <a:off x="464156" y="1556792"/>
            <a:ext cx="4827924" cy="4525963"/>
          </a:xfrm>
        </p:spPr>
        <p:txBody>
          <a:bodyPr>
            <a:normAutofit/>
          </a:bodyPr>
          <a:lstStyle/>
          <a:p>
            <a:pPr marL="381000" indent="-381000">
              <a:buFont typeface="Wingdings" panose="05000000000000000000" pitchFamily="2" charset="2"/>
              <a:buAutoNum type="arabicPeriod" startAt="3"/>
              <a:defRPr/>
            </a:pPr>
            <a:r>
              <a:rPr lang="el-GR" sz="20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Μπορεί να εκτείνεται πέρα μιας περιόδου σηματοδοσίας (!!!)</a:t>
            </a:r>
          </a:p>
          <a:p>
            <a:pPr marL="381000" indent="-381000">
              <a:buNone/>
              <a:defRPr/>
            </a:pPr>
            <a:endParaRPr lang="el-GR" sz="2000" kern="0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1000" indent="-381000">
              <a:buFont typeface="Wingdings" panose="05000000000000000000" pitchFamily="2" charset="2"/>
              <a:buAutoNum type="arabicPeriod" startAt="4"/>
              <a:defRPr/>
            </a:pPr>
            <a:r>
              <a:rPr lang="el-GR" sz="2000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Ενέργεια</a:t>
            </a:r>
            <a:r>
              <a:rPr lang="el-GR" sz="20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του παλμού</a:t>
            </a:r>
          </a:p>
          <a:p>
            <a:pPr marL="457200" lvl="1" indent="0" eaLnBrk="1" hangingPunct="1">
              <a:buNone/>
              <a:defRPr/>
            </a:pPr>
            <a:endParaRPr lang="en-GB" sz="1800" dirty="0" smtClean="0"/>
          </a:p>
        </p:txBody>
      </p:sp>
      <p:pic>
        <p:nvPicPr>
          <p:cNvPr id="2052" name="Picture 6" descr="fig7_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828" y="2636838"/>
            <a:ext cx="3525785" cy="223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6823" name="Rectangle 7"/>
          <p:cNvSpPr>
            <a:spLocks noChangeArrowheads="1"/>
          </p:cNvSpPr>
          <p:nvPr/>
        </p:nvSpPr>
        <p:spPr bwMode="auto">
          <a:xfrm>
            <a:off x="395288" y="2997200"/>
            <a:ext cx="5400675" cy="2438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1430" tIns="45715" rIns="91430" bIns="45715"/>
          <a:lstStyle/>
          <a:p>
            <a:pPr marL="457200" indent="-457200" algn="l">
              <a:lnSpc>
                <a:spcPct val="90000"/>
              </a:lnSpc>
              <a:buFont typeface="Wingdings" panose="05000000000000000000" pitchFamily="2" charset="2"/>
              <a:buAutoNum type="arabicPeriod" startAt="2"/>
              <a:defRPr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150233"/>
              </p:ext>
            </p:extLst>
          </p:nvPr>
        </p:nvGraphicFramePr>
        <p:xfrm>
          <a:off x="1962130" y="3784344"/>
          <a:ext cx="18319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7" name="Equation" r:id="rId5" imgW="939600" imgH="482400" progId="Equation.DSMT4">
                  <p:embed/>
                </p:oleObj>
              </mc:Choice>
              <mc:Fallback>
                <p:oleObj name="Equation" r:id="rId5" imgW="9396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2130" y="3784344"/>
                        <a:ext cx="1831975" cy="9429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260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Μ-</a:t>
            </a:r>
            <a:r>
              <a:rPr lang="el-GR" sz="3600" dirty="0" err="1" smtClean="0"/>
              <a:t>αδικό</a:t>
            </a:r>
            <a:r>
              <a:rPr lang="el-GR" sz="3600" dirty="0" smtClean="0"/>
              <a:t> </a:t>
            </a:r>
            <a:r>
              <a:rPr lang="en-US" sz="3600" dirty="0" smtClean="0"/>
              <a:t>PAM</a:t>
            </a:r>
            <a:endParaRPr lang="en-GB" sz="3600" dirty="0" smtClean="0"/>
          </a:p>
        </p:txBody>
      </p:sp>
      <p:sp>
        <p:nvSpPr>
          <p:cNvPr id="547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l-GR" sz="2000" dirty="0" smtClean="0"/>
              <a:t>Η ψηφιακή πληροφορία είναι εκφρασμένη σε </a:t>
            </a:r>
            <a:r>
              <a:rPr lang="el-GR" sz="2000" i="1" dirty="0" smtClean="0">
                <a:solidFill>
                  <a:srgbClr val="0033CC"/>
                </a:solidFill>
              </a:rPr>
              <a:t>Μ</a:t>
            </a:r>
            <a:r>
              <a:rPr lang="el-GR" sz="2000" dirty="0" smtClean="0">
                <a:solidFill>
                  <a:srgbClr val="0033CC"/>
                </a:solidFill>
              </a:rPr>
              <a:t> σύμβολα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000" dirty="0" smtClean="0"/>
              <a:t>Τα </a:t>
            </a:r>
            <a:r>
              <a:rPr lang="en-US" sz="2000" dirty="0" smtClean="0"/>
              <a:t>bits</a:t>
            </a:r>
            <a:r>
              <a:rPr lang="el-GR" sz="2000" dirty="0" smtClean="0"/>
              <a:t> προς μετάδοση ομαδοποιούνται σε </a:t>
            </a:r>
            <a:r>
              <a:rPr lang="el-GR" sz="2000" dirty="0" smtClean="0">
                <a:solidFill>
                  <a:srgbClr val="0033CC"/>
                </a:solidFill>
              </a:rPr>
              <a:t>μπλοκ των </a:t>
            </a:r>
            <a:r>
              <a:rPr lang="en-US" sz="2000" i="1" dirty="0" smtClean="0">
                <a:solidFill>
                  <a:srgbClr val="0033CC"/>
                </a:solidFill>
              </a:rPr>
              <a:t>k=log</a:t>
            </a:r>
            <a:r>
              <a:rPr lang="en-US" sz="2000" i="1" baseline="-25000" dirty="0" smtClean="0">
                <a:solidFill>
                  <a:srgbClr val="0033CC"/>
                </a:solidFill>
              </a:rPr>
              <a:t>2</a:t>
            </a:r>
            <a:r>
              <a:rPr lang="en-US" sz="2000" i="1" dirty="0" smtClean="0">
                <a:solidFill>
                  <a:srgbClr val="0033CC"/>
                </a:solidFill>
              </a:rPr>
              <a:t>M</a:t>
            </a:r>
            <a:r>
              <a:rPr lang="en-US" sz="2000" dirty="0" smtClean="0">
                <a:solidFill>
                  <a:srgbClr val="0033CC"/>
                </a:solidFill>
              </a:rPr>
              <a:t> bits</a:t>
            </a:r>
            <a:r>
              <a:rPr lang="en-US" sz="2000" dirty="0" smtClean="0"/>
              <a:t> </a:t>
            </a:r>
            <a:r>
              <a:rPr lang="el-GR" sz="2000" dirty="0" smtClean="0"/>
              <a:t>και το κάθε μπλοκ αντιστοιχίζεται σε ένα από τα </a:t>
            </a:r>
            <a:r>
              <a:rPr lang="el-GR" sz="2000" i="1" dirty="0" smtClean="0"/>
              <a:t>Μ</a:t>
            </a:r>
            <a:r>
              <a:rPr lang="el-GR" sz="2000" dirty="0" smtClean="0"/>
              <a:t> σύμβολα</a:t>
            </a:r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Περίοδος Σηματοδοσίας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l-GR" sz="2000" dirty="0" smtClean="0"/>
              <a:t>αν </a:t>
            </a:r>
            <a:r>
              <a:rPr lang="en-US" sz="2000" i="1" dirty="0" smtClean="0"/>
              <a:t>T</a:t>
            </a:r>
            <a:r>
              <a:rPr lang="en-US" sz="2000" i="1" baseline="-25000" dirty="0" smtClean="0"/>
              <a:t>b</a:t>
            </a:r>
            <a:r>
              <a:rPr lang="en-US" sz="2000" dirty="0" smtClean="0"/>
              <a:t> </a:t>
            </a:r>
            <a:r>
              <a:rPr lang="el-GR" sz="2000" dirty="0" smtClean="0"/>
              <a:t>η</a:t>
            </a:r>
            <a:r>
              <a:rPr lang="en-US" sz="2000" dirty="0" smtClean="0"/>
              <a:t> </a:t>
            </a:r>
            <a:r>
              <a:rPr lang="el-GR" sz="2000" dirty="0" smtClean="0"/>
              <a:t>περίοδος </a:t>
            </a:r>
            <a:r>
              <a:rPr lang="en-US" sz="2000" dirty="0" smtClean="0"/>
              <a:t>bits,</a:t>
            </a:r>
            <a:endParaRPr lang="el-GR" sz="2000" dirty="0" smtClean="0"/>
          </a:p>
          <a:p>
            <a:pPr lvl="1" eaLnBrk="1" hangingPunct="1">
              <a:spcBef>
                <a:spcPts val="0"/>
              </a:spcBef>
              <a:defRPr/>
            </a:pPr>
            <a:r>
              <a:rPr lang="el-GR" sz="2000" dirty="0" smtClean="0"/>
              <a:t>τότε σε μια περίοδο συμβόλου (περίοδο σηματοδοσίας) </a:t>
            </a:r>
            <a:r>
              <a:rPr lang="en-US" sz="2000" i="1" dirty="0" smtClean="0"/>
              <a:t>T</a:t>
            </a:r>
            <a:r>
              <a:rPr lang="en-US" sz="2000" i="1" baseline="-25000" dirty="0" smtClean="0"/>
              <a:t>s</a:t>
            </a:r>
            <a:r>
              <a:rPr lang="en-US" sz="2000" i="1" dirty="0" smtClean="0"/>
              <a:t> “</a:t>
            </a:r>
            <a:r>
              <a:rPr lang="el-GR" sz="2000" dirty="0" smtClean="0"/>
              <a:t>στέλνονται</a:t>
            </a:r>
            <a:r>
              <a:rPr lang="en-US" sz="2000" dirty="0" smtClean="0"/>
              <a:t>”</a:t>
            </a:r>
            <a:r>
              <a:rPr lang="el-GR" sz="2000" dirty="0" smtClean="0"/>
              <a:t> </a:t>
            </a:r>
            <a:r>
              <a:rPr lang="en-US" sz="2000" i="1" dirty="0" smtClean="0"/>
              <a:t>k</a:t>
            </a:r>
            <a:r>
              <a:rPr lang="en-US" sz="2000" dirty="0" smtClean="0"/>
              <a:t> bits</a:t>
            </a:r>
          </a:p>
          <a:p>
            <a:pPr lvl="1"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n-GB" sz="2000" dirty="0" smtClean="0"/>
          </a:p>
        </p:txBody>
      </p:sp>
      <p:pic>
        <p:nvPicPr>
          <p:cNvPr id="3078" name="Picture 6" descr="fig7_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5180559"/>
            <a:ext cx="6400825" cy="141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9799164"/>
              </p:ext>
            </p:extLst>
          </p:nvPr>
        </p:nvGraphicFramePr>
        <p:xfrm>
          <a:off x="3480700" y="3974922"/>
          <a:ext cx="25082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5" imgW="1231560" imgH="393480" progId="Equation.DSMT4">
                  <p:embed/>
                </p:oleObj>
              </mc:Choice>
              <mc:Fallback>
                <p:oleObj name="Equation" r:id="rId5" imgW="123156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0700" y="3974922"/>
                        <a:ext cx="2508250" cy="8032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Box 6"/>
          <p:cNvSpPr txBox="1">
            <a:spLocks noChangeArrowheads="1"/>
          </p:cNvSpPr>
          <p:nvPr/>
        </p:nvSpPr>
        <p:spPr bwMode="auto">
          <a:xfrm>
            <a:off x="4484794" y="5182009"/>
            <a:ext cx="500063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i="1" dirty="0" err="1"/>
              <a:t>T</a:t>
            </a:r>
            <a:r>
              <a:rPr lang="en-US" altLang="el-GR" i="1" baseline="-25000" dirty="0" err="1"/>
              <a:t>s</a:t>
            </a:r>
            <a:endParaRPr lang="el-GR" altLang="el-G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Ανοιχτά Μαθήματα Template.potx" id="{325F7027-AB97-47D6-A50A-CECCD2A64FB5}" vid="{A60DF7FA-2893-48FE-89AE-98F75B84039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Ανοιχτά Μαθήματα Template</Template>
  <TotalTime>10678</TotalTime>
  <Words>923</Words>
  <Application>Microsoft Office PowerPoint</Application>
  <PresentationFormat>On-screen Show (4:3)</PresentationFormat>
  <Paragraphs>217</Paragraphs>
  <Slides>30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Tahoma</vt:lpstr>
      <vt:lpstr>Verdana</vt:lpstr>
      <vt:lpstr>Wingdings</vt:lpstr>
      <vt:lpstr>Θέμα του Office</vt:lpstr>
      <vt:lpstr>Equation</vt:lpstr>
      <vt:lpstr>Ψηφιακές Τηλεπικοινωνιές</vt:lpstr>
      <vt:lpstr>Σκοποί  ενότητας</vt:lpstr>
      <vt:lpstr>Περιεχόμενα ενότητας</vt:lpstr>
      <vt:lpstr>Διαμόρφωση Παλμών κατά Πλάτος</vt:lpstr>
      <vt:lpstr>Δυαδικό PAM Βασικής Ζώνης</vt:lpstr>
      <vt:lpstr>Κυματομορφές 2-PAM</vt:lpstr>
      <vt:lpstr>Παλμός Βασικής Ζώνης (1 από 2)</vt:lpstr>
      <vt:lpstr>Παλμός Βασικής Ζώνης (2 από 2)</vt:lpstr>
      <vt:lpstr>Μ-αδικό PAM</vt:lpstr>
      <vt:lpstr>Παράδειγμα 4-PAM</vt:lpstr>
      <vt:lpstr>Κυματομορφές PAM</vt:lpstr>
      <vt:lpstr>Ζωνοπερατό PAM</vt:lpstr>
      <vt:lpstr>Διαμόρφωση (1 από 2)</vt:lpstr>
      <vt:lpstr>Διαμόρφωση (2 από 2)</vt:lpstr>
      <vt:lpstr>Αποτέλεσμα Διαμόρφωσης</vt:lpstr>
      <vt:lpstr>DSB-SC AM Σήμα</vt:lpstr>
      <vt:lpstr>Ενέργεια Ζωνοπερατού PAM (1 από 2)</vt:lpstr>
      <vt:lpstr>Ενέργεια Ζωνοπερατού PAM (2 από 2)</vt:lpstr>
      <vt:lpstr>Amplitude-Shift Keying (ASK)</vt:lpstr>
      <vt:lpstr>Γεωμετρική Αναπαράσταση PAM Βασικής Ζώνης</vt:lpstr>
      <vt:lpstr>Τοποθέτηση Συμβόλων (1 από 2)</vt:lpstr>
      <vt:lpstr>Τοποθέτηση Συμβόλων (2 από 2)</vt:lpstr>
      <vt:lpstr>Γεωμετρική Αναπαράσταση Ζωνοπερατού PAM</vt:lpstr>
      <vt:lpstr>Τέλος Ενότητας 9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Company>SPCLab/CEID/UPatras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"Mobile Channel Characteristics"</dc:title>
  <dc:creator>Kostas Berberidis</dc:creator>
  <cp:lastModifiedBy>Evangelos Vlachos</cp:lastModifiedBy>
  <cp:revision>2606</cp:revision>
  <cp:lastPrinted>1601-01-01T00:00:00Z</cp:lastPrinted>
  <dcterms:created xsi:type="dcterms:W3CDTF">2001-05-17T09:43:34Z</dcterms:created>
  <dcterms:modified xsi:type="dcterms:W3CDTF">2015-09-02T14:08:29Z</dcterms:modified>
</cp:coreProperties>
</file>