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2" autoAdjust="0"/>
    <p:restoredTop sz="94608" autoAdjust="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2342CEA3-3058-4D43-AE35-B3DA76CB4003}" type="datetimeFigureOut">
              <a:rPr lang="el-GR" smtClean="0"/>
              <a:pPr/>
              <a:t>9/12/2023</a:t>
            </a:fld>
            <a:endParaRPr lang="el-GR"/>
          </a:p>
        </p:txBody>
      </p:sp>
      <p:sp>
        <p:nvSpPr>
          <p:cNvPr id="16" name="15 - Θέση αριθμού διαφάνειας"/>
          <p:cNvSpPr>
            <a:spLocks noGrp="1"/>
          </p:cNvSpPr>
          <p:nvPr>
            <p:ph type="sldNum" sz="quarter" idx="11"/>
          </p:nvPr>
        </p:nvSpPr>
        <p:spPr/>
        <p:txBody>
          <a:bodyPr/>
          <a:lstStyle/>
          <a:p>
            <a:fld id="{D3F1D1C4-C2D9-4231-9FB2-B2D9D97AA41D}"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2342CEA3-3058-4D43-AE35-B3DA76CB4003}" type="datetimeFigureOut">
              <a:rPr lang="el-GR" smtClean="0"/>
              <a:pPr/>
              <a:t>9/12/2023</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D3F1D1C4-C2D9-4231-9FB2-B2D9D97AA41D}"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2342CEA3-3058-4D43-AE35-B3DA76CB4003}" type="datetimeFigureOut">
              <a:rPr lang="el-GR" smtClean="0"/>
              <a:pPr/>
              <a:t>9/12/2023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2342CEA3-3058-4D43-AE35-B3DA76CB4003}" type="datetimeFigureOut">
              <a:rPr lang="el-GR" smtClean="0"/>
              <a:pPr/>
              <a:t>9/12/2023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9/12/2023</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2342CEA3-3058-4D43-AE35-B3DA76CB4003}" type="datetimeFigureOut">
              <a:rPr lang="el-GR" smtClean="0"/>
              <a:pPr/>
              <a:t>9/12/2023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9/12/2023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2342CEA3-3058-4D43-AE35-B3DA76CB4003}" type="datetimeFigureOut">
              <a:rPr lang="el-GR" smtClean="0"/>
              <a:pPr/>
              <a:t>9/12/2023</a:t>
            </a:fld>
            <a:endParaRPr lang="el-GR"/>
          </a:p>
        </p:txBody>
      </p:sp>
      <p:sp>
        <p:nvSpPr>
          <p:cNvPr id="9" name="8 - Θέση αριθμού διαφάνειας"/>
          <p:cNvSpPr>
            <a:spLocks noGrp="1"/>
          </p:cNvSpPr>
          <p:nvPr>
            <p:ph type="sldNum" sz="quarter" idx="15"/>
          </p:nvPr>
        </p:nvSpPr>
        <p:spPr/>
        <p:txBody>
          <a:bodyPr/>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2342CEA3-3058-4D43-AE35-B3DA76CB4003}" type="datetimeFigureOut">
              <a:rPr lang="el-GR" smtClean="0"/>
              <a:pPr/>
              <a:t>9/12/2023</a:t>
            </a:fld>
            <a:endParaRPr lang="el-GR"/>
          </a:p>
        </p:txBody>
      </p:sp>
      <p:sp>
        <p:nvSpPr>
          <p:cNvPr id="9" name="8 - Θέση αριθμού διαφάνειας"/>
          <p:cNvSpPr>
            <a:spLocks noGrp="1"/>
          </p:cNvSpPr>
          <p:nvPr>
            <p:ph type="sldNum" sz="quarter" idx="11"/>
          </p:nvPr>
        </p:nvSpPr>
        <p:spPr/>
        <p:txBody>
          <a:bodyPr/>
          <a:lstStyle/>
          <a:p>
            <a:fld id="{D3F1D1C4-C2D9-4231-9FB2-B2D9D97AA41D}"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342CEA3-3058-4D43-AE35-B3DA76CB4003}" type="datetimeFigureOut">
              <a:rPr lang="el-GR" smtClean="0"/>
              <a:pPr/>
              <a:t>9/12/2023</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3F1D1C4-C2D9-4231-9FB2-B2D9D97AA41D}"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533400" y="3429000"/>
            <a:ext cx="7854696" cy="2071702"/>
          </a:xfrm>
        </p:spPr>
        <p:txBody>
          <a:bodyPr/>
          <a:lstStyle/>
          <a:p>
            <a:pPr algn="ctr"/>
            <a:endParaRPr lang="el-GR" dirty="0" smtClean="0"/>
          </a:p>
          <a:p>
            <a:pPr algn="ctr"/>
            <a:r>
              <a:rPr lang="el-GR" dirty="0" smtClean="0"/>
              <a:t>Αθηνά Ψαροπούλου</a:t>
            </a:r>
          </a:p>
          <a:p>
            <a:pPr algn="ctr"/>
            <a:r>
              <a:rPr lang="el-GR" dirty="0" smtClean="0"/>
              <a:t>Δρ. Νεοελληνικής Φιλολογίας </a:t>
            </a:r>
          </a:p>
          <a:p>
            <a:pPr algn="ctr"/>
            <a:r>
              <a:rPr lang="el-GR" dirty="0" smtClean="0"/>
              <a:t>Μεταδιδακτορική Ερευνήτρια ΕΚΠΑ</a:t>
            </a:r>
          </a:p>
          <a:p>
            <a:endParaRPr lang="el-GR" dirty="0"/>
          </a:p>
        </p:txBody>
      </p:sp>
      <p:sp>
        <p:nvSpPr>
          <p:cNvPr id="2" name="1 - Τίτλος"/>
          <p:cNvSpPr>
            <a:spLocks noGrp="1"/>
          </p:cNvSpPr>
          <p:nvPr>
            <p:ph type="ctrTitle"/>
          </p:nvPr>
        </p:nvSpPr>
        <p:spPr>
          <a:xfrm>
            <a:off x="533400" y="1071546"/>
            <a:ext cx="7851648" cy="2128854"/>
          </a:xfrm>
        </p:spPr>
        <p:txBody>
          <a:bodyPr>
            <a:normAutofit fontScale="90000"/>
          </a:bodyPr>
          <a:lstStyle/>
          <a:p>
            <a:pPr algn="ctr"/>
            <a:r>
              <a:rPr lang="el-GR" sz="4000" dirty="0" smtClean="0"/>
              <a:t>«Η Άσπρη Φάλαινα» </a:t>
            </a:r>
            <a:br>
              <a:rPr lang="el-GR" sz="4000" dirty="0" smtClean="0"/>
            </a:br>
            <a:r>
              <a:rPr lang="el-GR" sz="4000" dirty="0" smtClean="0"/>
              <a:t>του Ανδρέα Εμπειρίκου ως ποιητική ανάγνωση του </a:t>
            </a:r>
            <a:r>
              <a:rPr lang="en-US" sz="4000" i="1" dirty="0" smtClean="0"/>
              <a:t>Moby Dick</a:t>
            </a:r>
            <a:r>
              <a:rPr lang="en-US" sz="4000" dirty="0" smtClean="0"/>
              <a:t> </a:t>
            </a:r>
            <a:r>
              <a:rPr lang="el-GR" sz="4000" dirty="0" smtClean="0"/>
              <a:t/>
            </a:r>
            <a:br>
              <a:rPr lang="el-GR" sz="4000" dirty="0" smtClean="0"/>
            </a:br>
            <a:r>
              <a:rPr lang="el-GR" sz="4000" dirty="0" smtClean="0"/>
              <a:t>του</a:t>
            </a:r>
            <a:r>
              <a:rPr lang="en-US" sz="4000" dirty="0" smtClean="0"/>
              <a:t> Herman Melville</a:t>
            </a:r>
            <a:endParaRPr lang="el-GR"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r>
              <a:rPr lang="el-GR" dirty="0" smtClean="0"/>
              <a:t>Στη συνέχεια αναβιώνει τις επιφάνειες-ρεμβασμούς που έζησε κατά τη διάρκεια του ταξιδιού του και τον οδήγησαν, όπως ομολογεί ο ίδιος, από το έρεβος στο εσωτερικό φως που ενυπάρχει σε κάθε άνθρωπο (4</a:t>
            </a:r>
            <a:r>
              <a:rPr lang="el-GR" baseline="30000" dirty="0" smtClean="0"/>
              <a:t>ο</a:t>
            </a:r>
            <a:r>
              <a:rPr lang="el-GR" dirty="0" smtClean="0"/>
              <a:t> παράθεμα). </a:t>
            </a:r>
          </a:p>
          <a:p>
            <a:r>
              <a:rPr lang="el-GR" dirty="0" smtClean="0"/>
              <a:t>Ο Ισμαήλ αναβιώνει την εσωτερική του ζωή, ξαναζεί τους ρεμβασμούς του σε μια πλήρη ρευστοποίηση του χρόνου, όπου πια δεν είναι ευδιάκριτο ποιος ρεμβασμός ανήκει στο παρελθόν και ποιος στο παρόν, καθιστώντας τους, μέσω του ποιήματος που γράφει, εξωτερική, συνειδητή πραγματικότητα. Έτσι, η ίδια η γραφή συνδέει μέσω της επιφάνειας τον εσωτερικό με τον εξωτερικό κόσμο, συνιστώντας απαραίτητη προϋπόθεση της μετάβασης του ποιητικού υποκειμένου που ταυτίζεται με τον ποιητή-αφηγητή στην </a:t>
            </a:r>
            <a:r>
              <a:rPr lang="el-GR" dirty="0" err="1" smtClean="0"/>
              <a:t>υπερπραγματική</a:t>
            </a:r>
            <a:r>
              <a:rPr lang="el-GR" dirty="0" smtClean="0"/>
              <a:t> ολότητα.</a:t>
            </a:r>
          </a:p>
          <a:p>
            <a:endParaRPr lang="el-GR" dirty="0"/>
          </a:p>
        </p:txBody>
      </p:sp>
      <p:sp>
        <p:nvSpPr>
          <p:cNvPr id="3" name="2 - Τίτλος"/>
          <p:cNvSpPr>
            <a:spLocks noGrp="1"/>
          </p:cNvSpPr>
          <p:nvPr>
            <p:ph type="title"/>
          </p:nvPr>
        </p:nvSpPr>
        <p:spPr/>
        <p:txBody>
          <a:bodyPr/>
          <a:lstStyle/>
          <a:p>
            <a:pPr algn="ctr"/>
            <a:r>
              <a:rPr lang="el-GR" dirty="0" smtClean="0"/>
              <a:t>Επιφάνειες-ρεμβασμοί</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r>
              <a:rPr lang="el-GR" dirty="0" smtClean="0"/>
              <a:t>Μέσα στις ονειροπολήσεις του, προσπαθώντας να βρει απαντήσεις στα βασικά ερωτήματα που ταλανίζουν τον άνθρωπο, οραματίζεται τη σύζευξη των αντίθετων δυνάμεων που συνθέτουν τον κόσμο. Βλέπει έναν ψαρά να ρίχνει τα δίχτυα του στην αλμυρή λίμνη της </a:t>
            </a:r>
            <a:r>
              <a:rPr lang="en-US" dirty="0" smtClean="0"/>
              <a:t>Salt Lake City</a:t>
            </a:r>
            <a:r>
              <a:rPr lang="el-GR" dirty="0" smtClean="0"/>
              <a:t> ή Νέας Ιερουσαλήμ, δηλαδή της πρωτεύουσας της πολιτείας Γιούτα των Η.Π.Α. και ταυτόχρονα έναν ινδιάνο να ρίχνει τα βέλη του στον ήλιο, αφήνοντας μια πολεμική κραυγή. </a:t>
            </a:r>
          </a:p>
          <a:p>
            <a:r>
              <a:rPr lang="el-GR" dirty="0" smtClean="0"/>
              <a:t>Πρόκειται για τις δύο καθολικές αιτίες της αδιάκοπης εναλλαγής, τον έρωτα (που εδώ συνδέεται με την τύχη, το αντικειμενικό τυχαίο των υπερρεαλιστών) και το σπαθί ή με βάση την ορολογία του Εμπεδοκλή τη φιλότητα και το </a:t>
            </a:r>
            <a:r>
              <a:rPr lang="el-GR" dirty="0" err="1" smtClean="0"/>
              <a:t>νείκος</a:t>
            </a:r>
            <a:r>
              <a:rPr lang="el-GR" dirty="0" smtClean="0"/>
              <a:t>, τις αντίρροπες κινητήριες δυνάμεις που μεταβάλλουν και ορίζουν την ύλη και τον κόσμο. </a:t>
            </a:r>
          </a:p>
          <a:p>
            <a:r>
              <a:rPr lang="el-GR" dirty="0" smtClean="0"/>
              <a:t>Με αυτόν τον τρόπο, ο έρωτας που ενοποιεί τα όντα και τα στοιχεία συνυπάρχει με τη βία που μετατρέπει την ενότητα σε πολλαπλότητα, ο θρήνος συνδέεται με την ηδονή και τα πάντα γεννιούνται, φθείρονται και μεταβάλλονται σε μια αέναη ροή, που αποτελεί χαρακτηριστικό στοιχείο της ίδιας της ζωής (5</a:t>
            </a:r>
            <a:r>
              <a:rPr lang="el-GR" baseline="30000" dirty="0" smtClean="0"/>
              <a:t>ο</a:t>
            </a:r>
            <a:r>
              <a:rPr lang="el-GR" dirty="0" smtClean="0"/>
              <a:t> παράθεμα). </a:t>
            </a:r>
          </a:p>
          <a:p>
            <a:endParaRPr lang="el-GR" dirty="0" smtClean="0"/>
          </a:p>
          <a:p>
            <a:endParaRPr lang="el-GR" dirty="0"/>
          </a:p>
        </p:txBody>
      </p:sp>
      <p:sp>
        <p:nvSpPr>
          <p:cNvPr id="3" name="2 - Τίτλος"/>
          <p:cNvSpPr>
            <a:spLocks noGrp="1"/>
          </p:cNvSpPr>
          <p:nvPr>
            <p:ph type="title"/>
          </p:nvPr>
        </p:nvSpPr>
        <p:spPr/>
        <p:txBody>
          <a:bodyPr/>
          <a:lstStyle/>
          <a:p>
            <a:pPr algn="ctr"/>
            <a:r>
              <a:rPr lang="el-GR" dirty="0" smtClean="0"/>
              <a:t>Επιφάνειες-ρεμβασμοί</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r>
              <a:rPr lang="el-GR" dirty="0" smtClean="0"/>
              <a:t>Η επόμενη επιφάνεια-ρεμβασμός που </a:t>
            </a:r>
            <a:r>
              <a:rPr lang="el-GR" dirty="0" err="1" smtClean="0"/>
              <a:t>αναβιώνεται</a:t>
            </a:r>
            <a:r>
              <a:rPr lang="el-GR" dirty="0" smtClean="0"/>
              <a:t> (ή απλώς βιώνεται από τον Ισμαήλ, καθώς πια παρόν και παρελθόν δεν διακρίνονται, αλλά συνιστούν μια ενοποιημένη πραγματικότητα) αφορά την εκκλησία της Νέας Ιερουσαλήμ, δηλαδή την εκκλησία των Αγίων των τελευταίων ημερών ή αλλιώς των Μορμόνων. Το ποιητικό υποκείμενο ακούει τους ψαλμούς που προέρχονται από το ναό, κοντά στις όχθες της αλμυρής λίμνης και βλέπει στο μέσο του τον ψηλό αρχηγό, που είναι μαζί και άγιος, να προσεύχεται με το εκκλησίασμά του. </a:t>
            </a:r>
          </a:p>
          <a:p>
            <a:r>
              <a:rPr lang="el-GR" dirty="0" smtClean="0"/>
              <a:t>Πρόκειται για την πολυγαμική κοινωνία των Μορμόνων, που πιστεύουν ένθερμα στον Χριστό, γεννούν πολλά παιδιά και φέρουν περίστροφα στις ζώνες τους. Ο άγιος-ταγός ακούγεται να προφητεύει μέσα στην απόλυτη σιγή του ναού τη μεσσιανική έλευση της Ιερουσαλήμ, που θα ενωθεί για πάντα με τον Θεό. </a:t>
            </a:r>
          </a:p>
          <a:p>
            <a:endParaRPr lang="el-GR" dirty="0"/>
          </a:p>
        </p:txBody>
      </p:sp>
      <p:sp>
        <p:nvSpPr>
          <p:cNvPr id="3" name="2 - Τίτλος"/>
          <p:cNvSpPr>
            <a:spLocks noGrp="1"/>
          </p:cNvSpPr>
          <p:nvPr>
            <p:ph type="title"/>
          </p:nvPr>
        </p:nvSpPr>
        <p:spPr/>
        <p:txBody>
          <a:bodyPr/>
          <a:lstStyle/>
          <a:p>
            <a:pPr algn="ctr"/>
            <a:r>
              <a:rPr lang="el-GR" dirty="0" smtClean="0"/>
              <a:t>Επιφάνειες-ρεμβασμοί</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dirty="0" smtClean="0"/>
              <a:t>Στον προφήτη-ταγό των Αγίων των τελευταίων ημερών όπως και στον ίδιο τον Ισμαήλ που είχε δηλώσει ευθύς εξαρχής ότι «δεν είναι κυνηγός της τύχης» (στ. 5) αντιπαρατίθεται «ο κυνηγός του χρυσαφιού», ο ευνοούμενος της τύχης, που παρουσιάζεται, στην επόμενη επιφάνεια-ρεμβασμό, στο «μπαρ του Μόσχου του Χρυσού». </a:t>
            </a:r>
          </a:p>
          <a:p>
            <a:r>
              <a:rPr lang="el-GR" dirty="0" smtClean="0"/>
              <a:t>Είναι και αυτός ψηλός, αλλά έχει την αγριάδα του λιονταριού στη μορφή του και επιδεικνύει τον χρυσό που ανακάλυψε με μάτια που σπινθηροβολούν. Άλλοι από τους θαμώνες τον ταυτίζουν με τον Σατανά, άλλοι με τον καβαλάρη της Αποκαλύψεως, ενώ κάποιοι τρίτοι τον θεωρούν θεό που μετατρέπει το μπαρ σε τέμενος της Τύχης, προσφέροντας στους εκλεκτούς της τη δυνατότητα του πλουτισμού. Ο Εμπειρίκος, σε επόμενη στροφή του ποιήματός του που δημοσιεύεται αυτόνομα, γράφει για αυτόν ότι είναι ένας ψεύτικος προφήτης (6</a:t>
            </a:r>
            <a:r>
              <a:rPr lang="el-GR" baseline="30000" dirty="0" smtClean="0"/>
              <a:t>ο</a:t>
            </a:r>
            <a:r>
              <a:rPr lang="el-GR" dirty="0" smtClean="0"/>
              <a:t> παράθεμα). </a:t>
            </a:r>
          </a:p>
          <a:p>
            <a:pPr>
              <a:buNone/>
            </a:pPr>
            <a:endParaRPr lang="el-GR" dirty="0"/>
          </a:p>
        </p:txBody>
      </p:sp>
      <p:sp>
        <p:nvSpPr>
          <p:cNvPr id="3" name="2 - Τίτλος"/>
          <p:cNvSpPr>
            <a:spLocks noGrp="1"/>
          </p:cNvSpPr>
          <p:nvPr>
            <p:ph type="title"/>
          </p:nvPr>
        </p:nvSpPr>
        <p:spPr/>
        <p:txBody>
          <a:bodyPr/>
          <a:lstStyle/>
          <a:p>
            <a:pPr algn="ctr"/>
            <a:r>
              <a:rPr lang="el-GR" dirty="0" smtClean="0"/>
              <a:t>Επιφάνειες-ρεμβασμοί</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r>
              <a:rPr lang="el-GR" dirty="0" smtClean="0"/>
              <a:t>Ο Ισμαήλ, και μέσω αυτού ο Εμπειρίκος, ξαναζεί ως το μόνο επιζών μέλος του «</a:t>
            </a:r>
            <a:r>
              <a:rPr lang="el-GR" dirty="0" err="1" smtClean="0"/>
              <a:t>Πήκουοντ</a:t>
            </a:r>
            <a:r>
              <a:rPr lang="el-GR" dirty="0" smtClean="0"/>
              <a:t>», γράφοντας το ποίημα, τις επιφάνειες που είχε βιώσει στον Ειρηνικό, κυνηγώντας τη «λευκή παντάνασσα» (στ. 15), την Άσπρη Φάλαινα. </a:t>
            </a:r>
          </a:p>
          <a:p>
            <a:r>
              <a:rPr lang="el-GR" dirty="0" smtClean="0"/>
              <a:t>Με αυτόν τον τρόπο, ο Ισμαήλ ως </a:t>
            </a:r>
            <a:r>
              <a:rPr lang="en-US" dirty="0" smtClean="0"/>
              <a:t>alter ego </a:t>
            </a:r>
            <a:r>
              <a:rPr lang="el-GR" dirty="0" smtClean="0"/>
              <a:t>του Εμπειρίκου αφηγείται ξανά, ποιητικά αυτή τη φορά, την ιστορία του </a:t>
            </a:r>
            <a:r>
              <a:rPr lang="en-US" dirty="0" smtClean="0"/>
              <a:t>Moby Dick</a:t>
            </a:r>
            <a:r>
              <a:rPr lang="el-GR" dirty="0" smtClean="0"/>
              <a:t>, για να της προσδώσει μέσω των </a:t>
            </a:r>
            <a:r>
              <a:rPr lang="el-GR" dirty="0" err="1" smtClean="0"/>
              <a:t>αναβιωμένων</a:t>
            </a:r>
            <a:r>
              <a:rPr lang="el-GR" dirty="0" smtClean="0"/>
              <a:t> επιφανειών του ένα διαφορετικό νόημα. </a:t>
            </a:r>
          </a:p>
          <a:p>
            <a:r>
              <a:rPr lang="el-GR" dirty="0" smtClean="0"/>
              <a:t>Άρα, «Η Άσπρη Φάλαινα» του Εμπειρίκου συνιστά την ποιητική ανάγνωση και </a:t>
            </a:r>
            <a:r>
              <a:rPr lang="el-GR" dirty="0" err="1" smtClean="0"/>
              <a:t>ανα</a:t>
            </a:r>
            <a:r>
              <a:rPr lang="el-GR" dirty="0" smtClean="0"/>
              <a:t>-</a:t>
            </a:r>
            <a:r>
              <a:rPr lang="el-GR" dirty="0" err="1" smtClean="0"/>
              <a:t>σημασιοδότηση</a:t>
            </a:r>
            <a:r>
              <a:rPr lang="el-GR" dirty="0" smtClean="0"/>
              <a:t> του </a:t>
            </a:r>
            <a:r>
              <a:rPr lang="en-US" i="1" dirty="0" smtClean="0"/>
              <a:t>Moby Dick</a:t>
            </a:r>
            <a:r>
              <a:rPr lang="el-GR" dirty="0" smtClean="0"/>
              <a:t> του </a:t>
            </a:r>
            <a:r>
              <a:rPr lang="en-US" dirty="0" smtClean="0"/>
              <a:t>Melville</a:t>
            </a:r>
            <a:r>
              <a:rPr lang="el-GR" dirty="0" smtClean="0"/>
              <a:t>. Στον υπότιτλο άλλωστε του ποιήματός του ο Εμπειρίκος σημειώνει εντός παρενθέσεως ότι γράφει παραλλαγές «στο μέγα θέμα του </a:t>
            </a:r>
            <a:r>
              <a:rPr lang="en-US" dirty="0" smtClean="0"/>
              <a:t>Moby Dick</a:t>
            </a:r>
            <a:r>
              <a:rPr lang="el-GR" dirty="0" smtClean="0"/>
              <a:t>». </a:t>
            </a:r>
          </a:p>
          <a:p>
            <a:endParaRPr lang="el-GR" dirty="0"/>
          </a:p>
        </p:txBody>
      </p:sp>
      <p:sp>
        <p:nvSpPr>
          <p:cNvPr id="3" name="2 - Τίτλος"/>
          <p:cNvSpPr>
            <a:spLocks noGrp="1"/>
          </p:cNvSpPr>
          <p:nvPr>
            <p:ph type="title"/>
          </p:nvPr>
        </p:nvSpPr>
        <p:spPr/>
        <p:txBody>
          <a:bodyPr>
            <a:normAutofit/>
          </a:bodyPr>
          <a:lstStyle/>
          <a:p>
            <a:pPr algn="ctr"/>
            <a:r>
              <a:rPr lang="el-GR" dirty="0" smtClean="0"/>
              <a:t>Ποιητική ανάγνωση του </a:t>
            </a:r>
            <a:r>
              <a:rPr i="1" smtClean="0"/>
              <a:t>Moby Dick</a:t>
            </a:r>
            <a:endParaRPr lang="el-GR"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r>
              <a:rPr lang="el-GR" dirty="0" smtClean="0"/>
              <a:t>Ο Ισμαήλ, καταρχάς, ξαναζεί και </a:t>
            </a:r>
            <a:r>
              <a:rPr lang="el-GR" dirty="0" err="1" smtClean="0"/>
              <a:t>ξανα</a:t>
            </a:r>
            <a:r>
              <a:rPr lang="el-GR" dirty="0" smtClean="0"/>
              <a:t>-αφηγείται το ταξίδι για να υμνήσει, όπως το δηλώνει ο ίδιος απερίφραστα (στ. 30-31), όχι τον εαυτό του και τους φαλαινοθήρες συντρόφους του, αλλά την ίδια την Άσπρη Φάλαινα. Αυτό που τον νοιάζει είναι βέβαια να προβάλλει, όπως και στο </a:t>
            </a:r>
            <a:r>
              <a:rPr lang="en-US" i="1" dirty="0" smtClean="0"/>
              <a:t>Moby Dick</a:t>
            </a:r>
            <a:r>
              <a:rPr lang="el-GR" dirty="0" smtClean="0"/>
              <a:t>, το «ωκεάνιο αίσθημα» της επανένωσης του ανθρώπου με την </a:t>
            </a:r>
            <a:r>
              <a:rPr lang="el-GR" dirty="0" err="1" smtClean="0"/>
              <a:t>ιμερική</a:t>
            </a:r>
            <a:r>
              <a:rPr lang="el-GR" dirty="0" smtClean="0"/>
              <a:t> φύση μέσα στη μεγαλοσύνη και στην απεραντοσύνη του ωκεανού, να καταστήσει δηλαδή την ποιητική αφήγηση του ταξιδιού μέσο </a:t>
            </a:r>
            <a:r>
              <a:rPr lang="el-GR" dirty="0" err="1" smtClean="0"/>
              <a:t>επανεύρεσης</a:t>
            </a:r>
            <a:r>
              <a:rPr lang="el-GR" dirty="0" smtClean="0"/>
              <a:t> της απολεσθείσας πρωταρχικής μαγείας του ενοποιημένου κόσμου και να νιώσει ξανά ο ίδιος, διά της </a:t>
            </a:r>
            <a:r>
              <a:rPr lang="el-GR" dirty="0" err="1" smtClean="0"/>
              <a:t>αναβιωμένης</a:t>
            </a:r>
            <a:r>
              <a:rPr lang="el-GR" dirty="0" smtClean="0"/>
              <a:t> επιφάνειας, και μέσω αυτού ο αναγνώστης, την πληρότητα που προσφέρει η </a:t>
            </a:r>
            <a:r>
              <a:rPr lang="el-GR" dirty="0" err="1" smtClean="0"/>
              <a:t>επαναμάγευση</a:t>
            </a:r>
            <a:r>
              <a:rPr lang="el-GR" dirty="0" smtClean="0"/>
              <a:t> του κόσμου. </a:t>
            </a:r>
            <a:endParaRPr lang="el-GR" dirty="0"/>
          </a:p>
        </p:txBody>
      </p:sp>
      <p:sp>
        <p:nvSpPr>
          <p:cNvPr id="3" name="2 - Τίτλος"/>
          <p:cNvSpPr>
            <a:spLocks noGrp="1"/>
          </p:cNvSpPr>
          <p:nvPr>
            <p:ph type="title"/>
          </p:nvPr>
        </p:nvSpPr>
        <p:spPr/>
        <p:txBody>
          <a:bodyPr>
            <a:normAutofit/>
          </a:bodyPr>
          <a:lstStyle/>
          <a:p>
            <a:pPr algn="ctr"/>
            <a:r>
              <a:rPr lang="el-GR" dirty="0" smtClean="0"/>
              <a:t>Ποιητική ανάγνωση του </a:t>
            </a:r>
            <a:r>
              <a:rPr lang="el-GR" i="1" dirty="0" err="1" smtClean="0"/>
              <a:t>Moby</a:t>
            </a:r>
            <a:r>
              <a:rPr lang="el-GR" i="1" dirty="0" smtClean="0"/>
              <a:t> </a:t>
            </a:r>
            <a:r>
              <a:rPr lang="el-GR" i="1" dirty="0" err="1" smtClean="0"/>
              <a:t>Dick</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Επίσης, αρνείται, όπως και στο </a:t>
            </a:r>
            <a:r>
              <a:rPr lang="en-US" i="1" dirty="0" smtClean="0"/>
              <a:t>Moby Dick</a:t>
            </a:r>
            <a:r>
              <a:rPr lang="el-GR" i="1" dirty="0" smtClean="0"/>
              <a:t>, </a:t>
            </a:r>
            <a:r>
              <a:rPr lang="el-GR" dirty="0" smtClean="0"/>
              <a:t>τον τυχοδιωκτισμό και το κυνήγι του χρήματος (στ. 242-245), δηλαδή τη νέα μυθολογία «του αγοραίου, του φετιχισμού του χρήματος», μέσω της επιφάνειας-ρεμβασμού του ψεύτικου προφήτη και των οπαδών του στο μπαρ του Μόσχου του Χρυσού, για να προκρίνει την ποίηση που δίνει νόημα στη ζωή και οδηγεί τον ποιητή στο όραμα των απαρχών του κόσμου και στους ρεμβασμούς που του προσφέρουν τη θέαση και τη γνώση του «μέσα μας “είναι”».</a:t>
            </a:r>
          </a:p>
          <a:p>
            <a:endParaRPr lang="el-GR" dirty="0"/>
          </a:p>
        </p:txBody>
      </p:sp>
      <p:sp>
        <p:nvSpPr>
          <p:cNvPr id="3" name="2 - Τίτλος"/>
          <p:cNvSpPr>
            <a:spLocks noGrp="1"/>
          </p:cNvSpPr>
          <p:nvPr>
            <p:ph type="title"/>
          </p:nvPr>
        </p:nvSpPr>
        <p:spPr/>
        <p:txBody>
          <a:bodyPr>
            <a:normAutofit/>
          </a:bodyPr>
          <a:lstStyle/>
          <a:p>
            <a:pPr algn="ctr"/>
            <a:r>
              <a:rPr lang="el-GR" dirty="0" smtClean="0"/>
              <a:t>Ποιητική ανάγνωση του </a:t>
            </a:r>
            <a:r>
              <a:rPr lang="el-GR" i="1" dirty="0" err="1" smtClean="0"/>
              <a:t>Moby</a:t>
            </a:r>
            <a:r>
              <a:rPr lang="el-GR" i="1" dirty="0" smtClean="0"/>
              <a:t> </a:t>
            </a:r>
            <a:r>
              <a:rPr lang="el-GR" i="1" dirty="0" err="1" smtClean="0"/>
              <a:t>Dick</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r>
              <a:rPr lang="el-GR" dirty="0" smtClean="0"/>
              <a:t>Από την άλλη όμως θέλει να προβάλλει, σε αντίθεση με το </a:t>
            </a:r>
            <a:r>
              <a:rPr lang="en-US" i="1" dirty="0" smtClean="0"/>
              <a:t>Moby Dick</a:t>
            </a:r>
            <a:r>
              <a:rPr lang="el-GR" i="1" dirty="0" smtClean="0"/>
              <a:t>, </a:t>
            </a:r>
            <a:r>
              <a:rPr lang="el-GR" dirty="0" smtClean="0"/>
              <a:t>και την επιφάνεια-ρεμβασμό του ταγού-αγίου, του αληθινού προφήτη των Μορμόνων, το μεσσιανικό δηλαδή όραμα της Νέας Ιερουσαλήμ, το οποίο θα λάβει στο «Όχι Μπραζίλια μα </a:t>
            </a:r>
            <a:r>
              <a:rPr lang="el-GR" dirty="0" err="1" smtClean="0"/>
              <a:t>Οκτάνα</a:t>
            </a:r>
            <a:r>
              <a:rPr lang="el-GR" dirty="0" smtClean="0"/>
              <a:t>» της ποιητικής συλλογής </a:t>
            </a:r>
            <a:r>
              <a:rPr lang="el-GR" i="1" dirty="0" err="1" smtClean="0"/>
              <a:t>Οκτάνα</a:t>
            </a:r>
            <a:r>
              <a:rPr lang="el-GR" dirty="0" smtClean="0"/>
              <a:t> πιο συγκεκριμένο και ολοκληρωμένο χαρακτήρα. </a:t>
            </a:r>
          </a:p>
          <a:p>
            <a:r>
              <a:rPr lang="el-GR" dirty="0" smtClean="0"/>
              <a:t>Πρόκειται για το όραμα ενός νέου </a:t>
            </a:r>
            <a:r>
              <a:rPr lang="el-GR" dirty="0" err="1" smtClean="0"/>
              <a:t>εδεμικού</a:t>
            </a:r>
            <a:r>
              <a:rPr lang="el-GR" dirty="0" smtClean="0"/>
              <a:t> και αιώνιου κόσμου που ταυτίζεται όμως με τον απολεσθέντα πρωταρχικό παράδεισο (στ. 368-375). Αυτό ακριβώς το όραμα αντιπροσωπεύει η Άσπρη Φάλαινα του Εμπειρίκου σε αντίθεση με το </a:t>
            </a:r>
            <a:r>
              <a:rPr lang="en-US" dirty="0" smtClean="0"/>
              <a:t>Moby Dick </a:t>
            </a:r>
            <a:r>
              <a:rPr lang="el-GR" dirty="0" smtClean="0"/>
              <a:t>του </a:t>
            </a:r>
            <a:r>
              <a:rPr lang="en-US" dirty="0" smtClean="0"/>
              <a:t>Melville</a:t>
            </a:r>
            <a:r>
              <a:rPr lang="el-GR" dirty="0" smtClean="0"/>
              <a:t> (7</a:t>
            </a:r>
            <a:r>
              <a:rPr lang="el-GR" baseline="30000" dirty="0" smtClean="0"/>
              <a:t>ο</a:t>
            </a:r>
            <a:r>
              <a:rPr lang="el-GR" dirty="0" smtClean="0"/>
              <a:t> παράθεμα).  </a:t>
            </a:r>
            <a:endParaRPr lang="el-GR" dirty="0"/>
          </a:p>
        </p:txBody>
      </p:sp>
      <p:sp>
        <p:nvSpPr>
          <p:cNvPr id="3" name="2 - Τίτλος"/>
          <p:cNvSpPr>
            <a:spLocks noGrp="1"/>
          </p:cNvSpPr>
          <p:nvPr>
            <p:ph type="title"/>
          </p:nvPr>
        </p:nvSpPr>
        <p:spPr/>
        <p:txBody>
          <a:bodyPr>
            <a:normAutofit/>
          </a:bodyPr>
          <a:lstStyle/>
          <a:p>
            <a:pPr algn="ctr"/>
            <a:r>
              <a:rPr lang="el-GR" dirty="0" smtClean="0"/>
              <a:t>Ποιητική ανάγνωση του </a:t>
            </a:r>
            <a:r>
              <a:rPr lang="el-GR" i="1" dirty="0" err="1" smtClean="0"/>
              <a:t>Moby</a:t>
            </a:r>
            <a:r>
              <a:rPr lang="el-GR" i="1" dirty="0" smtClean="0"/>
              <a:t> </a:t>
            </a:r>
            <a:r>
              <a:rPr lang="el-GR" i="1" dirty="0" err="1" smtClean="0"/>
              <a:t>Dick</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r>
              <a:rPr lang="el-GR" dirty="0" smtClean="0"/>
              <a:t>Το μεσσιανικό αυτό όραμα δεν διαθέτει μεταφυσικό χαρακτήρα, αντίθετα είναι απτό και χειροπιαστό, είναι επίγεια </a:t>
            </a:r>
            <a:r>
              <a:rPr lang="el-GR" dirty="0" err="1" smtClean="0"/>
              <a:t>εδεμικό</a:t>
            </a:r>
            <a:r>
              <a:rPr lang="el-GR" dirty="0" smtClean="0"/>
              <a:t>, αλλά χρησιμοποιεί το θρησκευτικό ή ακόμα και το θεολογικό λεξιλόγιο όπως και τη λογοτεχνική επιφάνεια, για να εγκαθιδρυθεί ως ένας «νέος μυστικισμός» που ευαγγελίζεται έναν καθολικά </a:t>
            </a:r>
            <a:r>
              <a:rPr lang="el-GR" dirty="0" err="1" smtClean="0"/>
              <a:t>υπερπραγματικό</a:t>
            </a:r>
            <a:r>
              <a:rPr lang="el-GR" dirty="0" smtClean="0"/>
              <a:t> κόσμο «άνευ ορίων και άνευ όρων». </a:t>
            </a:r>
          </a:p>
          <a:p>
            <a:r>
              <a:rPr lang="el-GR" dirty="0" smtClean="0"/>
              <a:t>Έτσι, ο Ισμαήλ-Εμπειρίκος αφηγείται ξανά την ιστορία του </a:t>
            </a:r>
            <a:r>
              <a:rPr lang="en-US" dirty="0" smtClean="0"/>
              <a:t>Moby Dick</a:t>
            </a:r>
            <a:r>
              <a:rPr lang="el-GR" dirty="0" smtClean="0"/>
              <a:t>, για να οδηγηθεί μέσω των επιφανειών του όχι στο μηδέν, στο μοντέρνο κράτος-Λεβιάθαν του </a:t>
            </a:r>
            <a:r>
              <a:rPr lang="en-US" dirty="0" smtClean="0"/>
              <a:t>Hobbes </a:t>
            </a:r>
            <a:r>
              <a:rPr lang="el-GR" dirty="0" smtClean="0"/>
              <a:t>και του </a:t>
            </a:r>
            <a:r>
              <a:rPr lang="en-US" dirty="0" smtClean="0"/>
              <a:t>Melville</a:t>
            </a:r>
            <a:r>
              <a:rPr lang="el-GR" dirty="0" smtClean="0"/>
              <a:t>, αλλά στην </a:t>
            </a:r>
            <a:r>
              <a:rPr lang="el-GR" dirty="0" err="1" smtClean="0"/>
              <a:t>ιμερική</a:t>
            </a:r>
            <a:r>
              <a:rPr lang="el-GR" dirty="0" smtClean="0"/>
              <a:t>, πρωταρχική φύση που θα ταυτιστεί χάρη στην πλήρη ενοποίηση ανθρώπου και κόσμου με τη νέα και αιώνια ευδαιμονική πολιτεία, τη μεσσιανική Νέα Ιερουσαλήμ. </a:t>
            </a:r>
            <a:endParaRPr lang="el-GR" dirty="0"/>
          </a:p>
        </p:txBody>
      </p:sp>
      <p:sp>
        <p:nvSpPr>
          <p:cNvPr id="3" name="2 - Τίτλος"/>
          <p:cNvSpPr>
            <a:spLocks noGrp="1"/>
          </p:cNvSpPr>
          <p:nvPr>
            <p:ph type="title"/>
          </p:nvPr>
        </p:nvSpPr>
        <p:spPr/>
        <p:txBody>
          <a:bodyPr>
            <a:normAutofit/>
          </a:bodyPr>
          <a:lstStyle/>
          <a:p>
            <a:pPr algn="ctr"/>
            <a:r>
              <a:rPr lang="el-GR" dirty="0" smtClean="0"/>
              <a:t>Ποιητική ανάγνωση του </a:t>
            </a:r>
            <a:r>
              <a:rPr lang="el-GR" i="1" dirty="0" err="1" smtClean="0"/>
              <a:t>Moby</a:t>
            </a:r>
            <a:r>
              <a:rPr lang="el-GR" i="1" dirty="0" smtClean="0"/>
              <a:t> </a:t>
            </a:r>
            <a:r>
              <a:rPr lang="el-GR" i="1" dirty="0" err="1" smtClean="0"/>
              <a:t>Dick</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r>
              <a:rPr lang="el-GR" dirty="0" smtClean="0"/>
              <a:t>Με αυτόν τον τρόπο, ο Ισμαήλ-Εμπειρίκος θα επαναλάβει, με διαφορετικούς τώρα όρους, το θαύμα του προφήτη Ιωνά, όπως μας παραδίδεται στην </a:t>
            </a:r>
            <a:r>
              <a:rPr lang="el-GR" i="1" dirty="0" smtClean="0"/>
              <a:t>Παλαιά Διαθήκη </a:t>
            </a:r>
            <a:r>
              <a:rPr lang="el-GR" dirty="0" smtClean="0"/>
              <a:t>(Ιωνάς, 1.3-2.11). </a:t>
            </a:r>
          </a:p>
          <a:p>
            <a:r>
              <a:rPr lang="el-GR" dirty="0" smtClean="0"/>
              <a:t>Η συμφιλίωση (όχι με τον Θεό αλλά) με την Άσπρη Φάλαινα και η εξύμνησή της θα συντελέσει τώρα (όχι στην εκβολή από το κήτος αλλά) στη γένεση ενός νέου, οραματιστή και ευδαιμονικού ανθρώπου, του μοναδικού που επεβίωσε από τον χαλασμό που προκάλεσε το μίσος του φαλαινοθηρικού, και αργότερα ενός νέου, πιστού και ευδαιμονικού λαού (όπως οι Μορμόνοι), ικανού να θεάται και να βιώνει, όπως ο Ισμαήλ και ο προφήτης των Αγίων των τελευταίων ημερών, την απόλυτη εναρμόνιση με τον κόσμο, καταλύοντας τα </a:t>
            </a:r>
            <a:r>
              <a:rPr lang="el-GR" dirty="0" err="1" smtClean="0"/>
              <a:t>χωροχρονικά</a:t>
            </a:r>
            <a:r>
              <a:rPr lang="el-GR" dirty="0" smtClean="0"/>
              <a:t> όρια και φτάνοντας από το έρεβος στο εσωτερικό μας φως (στ. 438). </a:t>
            </a:r>
          </a:p>
          <a:p>
            <a:endParaRPr lang="el-GR" dirty="0"/>
          </a:p>
        </p:txBody>
      </p:sp>
      <p:sp>
        <p:nvSpPr>
          <p:cNvPr id="3" name="2 - Τίτλος"/>
          <p:cNvSpPr>
            <a:spLocks noGrp="1"/>
          </p:cNvSpPr>
          <p:nvPr>
            <p:ph type="title"/>
          </p:nvPr>
        </p:nvSpPr>
        <p:spPr/>
        <p:txBody>
          <a:bodyPr>
            <a:normAutofit/>
          </a:bodyPr>
          <a:lstStyle/>
          <a:p>
            <a:pPr algn="ctr"/>
            <a:r>
              <a:rPr lang="el-GR" dirty="0" smtClean="0"/>
              <a:t>Ποιητική ανάγνωση του </a:t>
            </a:r>
            <a:r>
              <a:rPr lang="el-GR" i="1" dirty="0" err="1" smtClean="0"/>
              <a:t>Moby</a:t>
            </a:r>
            <a:r>
              <a:rPr lang="el-GR" i="1" dirty="0" smtClean="0"/>
              <a:t> </a:t>
            </a:r>
            <a:r>
              <a:rPr lang="el-GR" i="1" dirty="0" err="1" smtClean="0"/>
              <a:t>Dick</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4833958"/>
          </a:xfrm>
        </p:spPr>
        <p:txBody>
          <a:bodyPr>
            <a:noAutofit/>
          </a:bodyPr>
          <a:lstStyle/>
          <a:p>
            <a:r>
              <a:rPr lang="el-GR" sz="2400" dirty="0" smtClean="0"/>
              <a:t>Το ποίημα «Η Άσπρη Φάλαινα» του Ανδρέα Εμπειρίκου, που γράφτηκε μεταξύ των ετών 1955-1960, δημοσιεύτηκε μετά τον θάνατο του ποιητή, το 1991, στο περιοδικό </a:t>
            </a:r>
            <a:r>
              <a:rPr lang="el-GR" sz="2400" i="1" dirty="0" smtClean="0"/>
              <a:t>Συντέλεια</a:t>
            </a:r>
            <a:r>
              <a:rPr lang="el-GR" sz="2400" dirty="0" smtClean="0"/>
              <a:t>. Πρόκειται για την οριστική μορφή ενός εκτεταμένου αποσπάσματος «από ένα μακρύτερο ποίημα που σχεδίαζε ο ποιητής» και το οποίο αναφέρεται, όπως δηλώνει και ο υπότιτλός του, «στο μέγα θέμα του </a:t>
            </a:r>
            <a:r>
              <a:rPr lang="el-GR" sz="2400" i="1" dirty="0" err="1" smtClean="0"/>
              <a:t>Moby</a:t>
            </a:r>
            <a:r>
              <a:rPr lang="el-GR" sz="2400" i="1" dirty="0" smtClean="0"/>
              <a:t> </a:t>
            </a:r>
            <a:r>
              <a:rPr lang="el-GR" sz="2400" i="1" dirty="0" err="1" smtClean="0"/>
              <a:t>Dick</a:t>
            </a:r>
            <a:r>
              <a:rPr lang="el-GR" sz="2400" dirty="0" smtClean="0"/>
              <a:t>» του </a:t>
            </a:r>
            <a:r>
              <a:rPr lang="el-GR" sz="2400" dirty="0" err="1" smtClean="0"/>
              <a:t>Herman</a:t>
            </a:r>
            <a:r>
              <a:rPr lang="el-GR" sz="2400" dirty="0" smtClean="0"/>
              <a:t> </a:t>
            </a:r>
            <a:r>
              <a:rPr lang="el-GR" sz="2400" dirty="0" err="1" smtClean="0"/>
              <a:t>Melvil</a:t>
            </a:r>
            <a:r>
              <a:rPr lang="en-US" sz="2400" dirty="0" smtClean="0"/>
              <a:t>le</a:t>
            </a:r>
            <a:r>
              <a:rPr lang="el-GR" sz="2400" dirty="0" smtClean="0"/>
              <a:t>. Το μακροσκελές αυτό απόσπασμα είναι ένα αφηγηματικό ποίημα 31 άνισων στροφών και 438 αριθμημένων, ανισοσύλλαβων, άλλοτε ανομοιοκατάληκτων και άλλοτε ομοιοκατάληκτων, στίχων, στους οποίους κυριαρχεί ο ιαμβικός ρυθμός. </a:t>
            </a:r>
          </a:p>
          <a:p>
            <a:endParaRPr lang="el-GR" sz="2000" dirty="0"/>
          </a:p>
        </p:txBody>
      </p:sp>
      <p:sp>
        <p:nvSpPr>
          <p:cNvPr id="3" name="2 - Τίτλος"/>
          <p:cNvSpPr>
            <a:spLocks noGrp="1"/>
          </p:cNvSpPr>
          <p:nvPr>
            <p:ph type="title"/>
          </p:nvPr>
        </p:nvSpPr>
        <p:spPr/>
        <p:txBody>
          <a:bodyPr/>
          <a:lstStyle/>
          <a:p>
            <a:pPr algn="ctr"/>
            <a:r>
              <a:rPr lang="el-GR" dirty="0" smtClean="0"/>
              <a:t>«Η Άσπρη Φάλαινα»</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dirty="0" smtClean="0"/>
              <a:t>Είναι αξιοσημείωτο ότι ο Εμπειρίκος αξιοποιεί, στο έργο του, με ανατρεπτικό τρόπο στοιχεία από εβραϊκά και χριστιανικά κείμενα, κυρίως την </a:t>
            </a:r>
            <a:r>
              <a:rPr lang="el-GR" i="1" dirty="0" smtClean="0"/>
              <a:t>Παλαιά </a:t>
            </a:r>
            <a:r>
              <a:rPr lang="el-GR" dirty="0" smtClean="0"/>
              <a:t>και την </a:t>
            </a:r>
            <a:r>
              <a:rPr lang="el-GR" i="1" dirty="0" smtClean="0"/>
              <a:t>Καινή Διαθήκη</a:t>
            </a:r>
            <a:r>
              <a:rPr lang="el-GR" dirty="0" smtClean="0"/>
              <a:t>, όπως και το αντίστοιχο λεξιλόγιο, με σκοπό να πλάσει τη δική του υπερρεαλιστική «προσωπική μυθολογία», αλλά και να συμβάλει στη δημιουργία του συλλογικού μύθου, με τον οποίο ευαγγελίζεται την κυριαρχία του υπερρεαλισμού. </a:t>
            </a:r>
          </a:p>
          <a:p>
            <a:r>
              <a:rPr lang="el-GR" dirty="0" smtClean="0"/>
              <a:t>Συγκεκριμένα, ο Ισμαήλ στο ποίημα «Η Άσπρη Φάλαινα» είναι ο νέος προφήτης Ιωνάς, που δεν εκβάλλεται βέβαια από το κήτος </a:t>
            </a:r>
            <a:r>
              <a:rPr lang="el-GR" dirty="0" err="1" smtClean="0"/>
              <a:t>συμφιλιωνόμενος</a:t>
            </a:r>
            <a:r>
              <a:rPr lang="el-GR" dirty="0" smtClean="0"/>
              <a:t> με τον Θεό, αλλά συμφιλιώνεται με το νέο κήτος, την Άσπρη Φάλαινα, την αρχέγονη ενότητα της </a:t>
            </a:r>
            <a:r>
              <a:rPr lang="el-GR" dirty="0" err="1" smtClean="0"/>
              <a:t>ιμερικής</a:t>
            </a:r>
            <a:r>
              <a:rPr lang="el-GR" dirty="0" smtClean="0"/>
              <a:t> φύσης, μόνος αυτός από το πλήρωμα του φαλαινοθηρικού, και γίνεται έτσι, μέσω των επιφανειών που βιώνει, ένας νέος και ευδαιμονικός άνθρωπος που οδηγείται στο «ωκεάνιο αίσθημα» χάρη στην </a:t>
            </a:r>
            <a:r>
              <a:rPr lang="el-GR" dirty="0" err="1" smtClean="0"/>
              <a:t>υπερπραγματική</a:t>
            </a:r>
            <a:r>
              <a:rPr lang="el-GR" dirty="0" smtClean="0"/>
              <a:t> διεύρυνση ενός </a:t>
            </a:r>
            <a:r>
              <a:rPr lang="el-GR" dirty="0" err="1" smtClean="0"/>
              <a:t>επανα</a:t>
            </a:r>
            <a:r>
              <a:rPr lang="el-GR" dirty="0" smtClean="0"/>
              <a:t>-μαγεμένου κόσμου.</a:t>
            </a:r>
          </a:p>
          <a:p>
            <a:endParaRPr lang="el-GR" dirty="0"/>
          </a:p>
        </p:txBody>
      </p:sp>
      <p:sp>
        <p:nvSpPr>
          <p:cNvPr id="3" name="2 - Τίτλος"/>
          <p:cNvSpPr>
            <a:spLocks noGrp="1"/>
          </p:cNvSpPr>
          <p:nvPr>
            <p:ph type="title"/>
          </p:nvPr>
        </p:nvSpPr>
        <p:spPr/>
        <p:txBody>
          <a:bodyPr>
            <a:normAutofit/>
          </a:bodyPr>
          <a:lstStyle/>
          <a:p>
            <a:pPr algn="ctr"/>
            <a:r>
              <a:rPr lang="el-GR" dirty="0" smtClean="0"/>
              <a:t>Ποιητική ανάγνωση του </a:t>
            </a:r>
            <a:r>
              <a:rPr lang="el-GR" i="1" dirty="0" err="1" smtClean="0"/>
              <a:t>Moby</a:t>
            </a:r>
            <a:r>
              <a:rPr lang="el-GR" i="1" dirty="0" smtClean="0"/>
              <a:t> </a:t>
            </a:r>
            <a:r>
              <a:rPr lang="el-GR" i="1" dirty="0" err="1" smtClean="0"/>
              <a:t>Dick</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714488"/>
            <a:ext cx="8229600" cy="4381512"/>
          </a:xfrm>
        </p:spPr>
        <p:txBody>
          <a:bodyPr/>
          <a:lstStyle/>
          <a:p>
            <a:pPr lvl="0"/>
            <a:r>
              <a:rPr lang="el-GR" dirty="0" smtClean="0"/>
              <a:t>Εμπειρίκος, Α. 1980. </a:t>
            </a:r>
            <a:r>
              <a:rPr lang="el-GR" i="1" dirty="0" err="1" smtClean="0"/>
              <a:t>Οκτάνα</a:t>
            </a:r>
            <a:r>
              <a:rPr lang="el-GR" dirty="0" smtClean="0"/>
              <a:t>. Αθήνα: Ίκαρος. </a:t>
            </a:r>
          </a:p>
          <a:p>
            <a:r>
              <a:rPr lang="el-GR" dirty="0" smtClean="0"/>
              <a:t>Εμπειρίκος</a:t>
            </a:r>
            <a:r>
              <a:rPr lang="en-US" dirty="0" smtClean="0"/>
              <a:t>, </a:t>
            </a:r>
            <a:r>
              <a:rPr lang="el-GR" dirty="0" smtClean="0"/>
              <a:t>Α</a:t>
            </a:r>
            <a:r>
              <a:rPr lang="en-US" dirty="0" smtClean="0"/>
              <a:t>. 1991. </a:t>
            </a:r>
            <a:r>
              <a:rPr lang="el-GR" dirty="0" smtClean="0"/>
              <a:t>Η Άσπρη Φάλαινα</a:t>
            </a:r>
            <a:r>
              <a:rPr lang="en-US" dirty="0" smtClean="0"/>
              <a:t> (</a:t>
            </a:r>
            <a:r>
              <a:rPr lang="el-GR" dirty="0" err="1" smtClean="0"/>
              <a:t>Παραλλαγαί</a:t>
            </a:r>
            <a:r>
              <a:rPr lang="el-GR" dirty="0" smtClean="0"/>
              <a:t> στο μέγα θέμα του</a:t>
            </a:r>
            <a:r>
              <a:rPr lang="en-US" dirty="0" smtClean="0"/>
              <a:t> Moby Dick </a:t>
            </a:r>
            <a:r>
              <a:rPr lang="el-GR" dirty="0" smtClean="0"/>
              <a:t>του</a:t>
            </a:r>
            <a:r>
              <a:rPr lang="en-US" dirty="0" smtClean="0"/>
              <a:t> Herman </a:t>
            </a:r>
            <a:r>
              <a:rPr lang="en-US" dirty="0" err="1" smtClean="0"/>
              <a:t>Melvil</a:t>
            </a:r>
            <a:r>
              <a:rPr lang="en-US" dirty="0" smtClean="0"/>
              <a:t> [sic]). </a:t>
            </a:r>
            <a:r>
              <a:rPr lang="el-GR" i="1" dirty="0" smtClean="0"/>
              <a:t>Συντέλεια</a:t>
            </a:r>
            <a:r>
              <a:rPr lang="el-GR" dirty="0" smtClean="0"/>
              <a:t>, 2-3, 34-49. </a:t>
            </a:r>
          </a:p>
          <a:p>
            <a:r>
              <a:rPr lang="en-US" dirty="0" smtClean="0"/>
              <a:t>Melville, H. 1991. </a:t>
            </a:r>
            <a:r>
              <a:rPr lang="el-GR" i="1" dirty="0" err="1" smtClean="0"/>
              <a:t>Μόμπυ</a:t>
            </a:r>
            <a:r>
              <a:rPr lang="el-GR" i="1" dirty="0" smtClean="0"/>
              <a:t> </a:t>
            </a:r>
            <a:r>
              <a:rPr lang="el-GR" i="1" dirty="0" err="1" smtClean="0"/>
              <a:t>Ντικ</a:t>
            </a:r>
            <a:r>
              <a:rPr lang="el-GR" i="1" dirty="0" smtClean="0"/>
              <a:t> ή Η Φάλαινα</a:t>
            </a:r>
            <a:r>
              <a:rPr lang="el-GR" dirty="0" smtClean="0"/>
              <a:t>, </a:t>
            </a:r>
            <a:r>
              <a:rPr lang="el-GR" dirty="0" err="1" smtClean="0"/>
              <a:t>μετάφρ</a:t>
            </a:r>
            <a:r>
              <a:rPr lang="el-GR" dirty="0" smtClean="0"/>
              <a:t>. Α. Κ. Χριστοδούλου. Αθήνα: </a:t>
            </a:r>
            <a:r>
              <a:rPr lang="en-US" dirty="0" smtClean="0"/>
              <a:t>Gutenberg</a:t>
            </a:r>
            <a:r>
              <a:rPr lang="el-GR" dirty="0" smtClean="0"/>
              <a:t>. </a:t>
            </a:r>
            <a:endParaRPr lang="el-GR" dirty="0"/>
          </a:p>
        </p:txBody>
      </p:sp>
      <p:sp>
        <p:nvSpPr>
          <p:cNvPr id="3" name="2 - Τίτλος"/>
          <p:cNvSpPr>
            <a:spLocks noGrp="1"/>
          </p:cNvSpPr>
          <p:nvPr>
            <p:ph type="title"/>
          </p:nvPr>
        </p:nvSpPr>
        <p:spPr/>
        <p:txBody>
          <a:bodyPr/>
          <a:lstStyle/>
          <a:p>
            <a:pPr algn="ctr"/>
            <a:r>
              <a:rPr lang="el-GR" dirty="0" smtClean="0"/>
              <a:t>Βιβλιογραφία-Πρωτογενείς πηγές</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r>
              <a:rPr lang="en-US" dirty="0" err="1" smtClean="0"/>
              <a:t>Balakian</a:t>
            </a:r>
            <a:r>
              <a:rPr lang="en-US" dirty="0" smtClean="0"/>
              <a:t>, A. 1965. </a:t>
            </a:r>
            <a:r>
              <a:rPr lang="en-US" i="1" dirty="0" smtClean="0"/>
              <a:t>Literary Origins of Surrealism: A New Mysticism in French Poetry</a:t>
            </a:r>
            <a:r>
              <a:rPr lang="en-US" dirty="0" smtClean="0"/>
              <a:t>. New York.</a:t>
            </a:r>
            <a:endParaRPr lang="el-GR" dirty="0" smtClean="0"/>
          </a:p>
          <a:p>
            <a:pPr lvl="0"/>
            <a:r>
              <a:rPr lang="en-US" dirty="0" err="1" smtClean="0"/>
              <a:t>Beja</a:t>
            </a:r>
            <a:r>
              <a:rPr lang="en-US" dirty="0" smtClean="0"/>
              <a:t>, M. 1971. </a:t>
            </a:r>
            <a:r>
              <a:rPr lang="en-US" i="1" dirty="0" smtClean="0"/>
              <a:t>Epiphany in the Modern Novel</a:t>
            </a:r>
            <a:r>
              <a:rPr lang="en-US" dirty="0" smtClean="0"/>
              <a:t>. London</a:t>
            </a:r>
            <a:r>
              <a:rPr lang="el-GR" dirty="0" smtClean="0"/>
              <a:t>: </a:t>
            </a:r>
            <a:r>
              <a:rPr lang="en-US" dirty="0" smtClean="0"/>
              <a:t>Peter Owen.</a:t>
            </a:r>
            <a:endParaRPr lang="el-GR" dirty="0" smtClean="0"/>
          </a:p>
          <a:p>
            <a:pPr lvl="0"/>
            <a:r>
              <a:rPr lang="en-US" dirty="0" smtClean="0"/>
              <a:t>Buell, L. 2014. </a:t>
            </a:r>
            <a:r>
              <a:rPr lang="en-US" i="1" dirty="0" smtClean="0"/>
              <a:t>The Dream of the Great American Novel</a:t>
            </a:r>
            <a:r>
              <a:rPr lang="en-US" dirty="0" smtClean="0"/>
              <a:t>. Cambridge, Massachusetts, London</a:t>
            </a:r>
            <a:r>
              <a:rPr lang="el-GR" dirty="0" smtClean="0"/>
              <a:t>: </a:t>
            </a:r>
            <a:r>
              <a:rPr lang="en-US" dirty="0" smtClean="0"/>
              <a:t>The Belknap Press of Harvard University Press. </a:t>
            </a:r>
            <a:endParaRPr lang="el-GR" dirty="0" smtClean="0"/>
          </a:p>
          <a:p>
            <a:r>
              <a:rPr lang="el-GR" dirty="0" smtClean="0"/>
              <a:t>Μιχαήλ</a:t>
            </a:r>
            <a:r>
              <a:rPr lang="en-US" dirty="0" smtClean="0"/>
              <a:t>, </a:t>
            </a:r>
            <a:r>
              <a:rPr lang="el-GR" dirty="0" smtClean="0"/>
              <a:t>Σ</a:t>
            </a:r>
            <a:r>
              <a:rPr lang="en-US" dirty="0" smtClean="0"/>
              <a:t>. 2004. «</a:t>
            </a:r>
            <a:r>
              <a:rPr lang="el-GR" dirty="0" smtClean="0"/>
              <a:t>Όχι Μπραζίλια μα </a:t>
            </a:r>
            <a:r>
              <a:rPr lang="el-GR" dirty="0" err="1" smtClean="0"/>
              <a:t>Οκτάνα</a:t>
            </a:r>
            <a:r>
              <a:rPr lang="en-US" dirty="0" smtClean="0"/>
              <a:t>». </a:t>
            </a:r>
            <a:r>
              <a:rPr lang="el-GR" dirty="0" smtClean="0"/>
              <a:t>Όχι Λεβιάθαν μα </a:t>
            </a:r>
            <a:r>
              <a:rPr lang="el-GR" dirty="0" err="1" smtClean="0"/>
              <a:t>Μόμπυ</a:t>
            </a:r>
            <a:r>
              <a:rPr lang="el-GR" dirty="0" smtClean="0"/>
              <a:t> </a:t>
            </a:r>
            <a:r>
              <a:rPr lang="el-GR" dirty="0" err="1" smtClean="0"/>
              <a:t>Ντικ</a:t>
            </a:r>
            <a:r>
              <a:rPr lang="el-GR" dirty="0" smtClean="0"/>
              <a:t>! Στοχασμοί πάνω στον </a:t>
            </a:r>
            <a:r>
              <a:rPr lang="en-US" dirty="0" smtClean="0"/>
              <a:t>Herman Melville</a:t>
            </a:r>
            <a:r>
              <a:rPr lang="el-GR" dirty="0" smtClean="0"/>
              <a:t> και τον Ανδρέα Εμπειρίκο. </a:t>
            </a:r>
            <a:r>
              <a:rPr lang="en-US" dirty="0" smtClean="0"/>
              <a:t>In</a:t>
            </a:r>
            <a:r>
              <a:rPr lang="el-GR" dirty="0" smtClean="0"/>
              <a:t> Σ. Μιχαήλ, </a:t>
            </a:r>
            <a:r>
              <a:rPr lang="el-GR" i="1" dirty="0" smtClean="0"/>
              <a:t>Μορφές της περιπλάνησης</a:t>
            </a:r>
            <a:r>
              <a:rPr lang="el-GR" dirty="0" smtClean="0"/>
              <a:t>. Αθήνα: Άγρα, 133-152. </a:t>
            </a:r>
          </a:p>
          <a:p>
            <a:r>
              <a:rPr lang="el-GR" dirty="0" err="1" smtClean="0"/>
              <a:t>Σιγάλας</a:t>
            </a:r>
            <a:r>
              <a:rPr lang="el-GR" dirty="0" smtClean="0"/>
              <a:t>, Ν. 2002. Το ωκεάνιο αίσθημα ή κάποιες υποθέσεις για τη ναυπηγική του </a:t>
            </a:r>
            <a:r>
              <a:rPr lang="el-GR" i="1" dirty="0" smtClean="0"/>
              <a:t>Μεγάλου Ανατολικού</a:t>
            </a:r>
            <a:r>
              <a:rPr lang="el-GR" dirty="0" smtClean="0"/>
              <a:t>. </a:t>
            </a:r>
            <a:r>
              <a:rPr lang="el-GR" i="1" dirty="0" smtClean="0"/>
              <a:t>Νέα Εστία</a:t>
            </a:r>
            <a:r>
              <a:rPr lang="el-GR" dirty="0" smtClean="0"/>
              <a:t>, 1744, 632-666. </a:t>
            </a:r>
          </a:p>
          <a:p>
            <a:r>
              <a:rPr lang="el-GR" dirty="0" smtClean="0"/>
              <a:t>Ψαροπούλου, Α. 2023. </a:t>
            </a:r>
            <a:r>
              <a:rPr lang="el-GR" i="1" dirty="0" smtClean="0"/>
              <a:t>«… ένας νέος κόσμος ανοίχθηκε μπροστά μου». Η επιφάνεια στην ποίηση του Ανδρέα Εμπειρίκου</a:t>
            </a:r>
            <a:r>
              <a:rPr lang="el-GR" dirty="0" smtClean="0"/>
              <a:t>. Πρόλογος Άννα Μαρίνα </a:t>
            </a:r>
            <a:r>
              <a:rPr lang="el-GR" dirty="0" err="1" smtClean="0"/>
              <a:t>Κατσιγιάννη</a:t>
            </a:r>
            <a:r>
              <a:rPr lang="el-GR" dirty="0" smtClean="0"/>
              <a:t>, Αθήνα: Εκδόσεις Γρηγόρη. </a:t>
            </a:r>
            <a:endParaRPr lang="el-GR" dirty="0"/>
          </a:p>
        </p:txBody>
      </p:sp>
      <p:sp>
        <p:nvSpPr>
          <p:cNvPr id="3" name="2 - Τίτλος"/>
          <p:cNvSpPr>
            <a:spLocks noGrp="1"/>
          </p:cNvSpPr>
          <p:nvPr>
            <p:ph type="title"/>
          </p:nvPr>
        </p:nvSpPr>
        <p:spPr/>
        <p:txBody>
          <a:bodyPr/>
          <a:lstStyle/>
          <a:p>
            <a:pPr algn="ctr"/>
            <a:r>
              <a:rPr lang="el-GR" dirty="0" smtClean="0"/>
              <a:t>Βιβλιογραφία-Δευτερογενείς πηγές</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lstStyle/>
          <a:p>
            <a:pPr algn="ctr"/>
            <a:endParaRPr lang="el-GR" dirty="0"/>
          </a:p>
        </p:txBody>
      </p:sp>
      <p:sp>
        <p:nvSpPr>
          <p:cNvPr id="4" name="3 - Θέση περιεχομένου"/>
          <p:cNvSpPr>
            <a:spLocks noGrp="1"/>
          </p:cNvSpPr>
          <p:nvPr>
            <p:ph idx="1"/>
          </p:nvPr>
        </p:nvSpPr>
        <p:spPr/>
        <p:txBody>
          <a:bodyPr>
            <a:normAutofit/>
          </a:bodyPr>
          <a:lstStyle/>
          <a:p>
            <a:pPr algn="ctr">
              <a:buNone/>
            </a:pPr>
            <a:endParaRPr lang="el-GR" sz="6000" dirty="0" smtClean="0"/>
          </a:p>
          <a:p>
            <a:pPr algn="ctr">
              <a:buNone/>
            </a:pPr>
            <a:r>
              <a:rPr lang="el-GR" sz="6000" dirty="0" smtClean="0"/>
              <a:t>Σας </a:t>
            </a:r>
            <a:r>
              <a:rPr lang="el-GR" sz="6000" dirty="0" smtClean="0"/>
              <a:t>ευχαριστώ!</a:t>
            </a:r>
            <a:endParaRPr lang="el-GR" sz="6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r>
              <a:rPr lang="el-GR" sz="2800" dirty="0" smtClean="0"/>
              <a:t>Γράφεται από τον </a:t>
            </a:r>
            <a:r>
              <a:rPr lang="el-GR" sz="2800" dirty="0" err="1" smtClean="0"/>
              <a:t>πρωτοπρόσωπο</a:t>
            </a:r>
            <a:r>
              <a:rPr lang="el-GR" sz="2800" dirty="0" smtClean="0"/>
              <a:t> αφηγητή του, τον Ισμαήλ, δηλαδή τον ίδιο τον πρωταγωνιστή και αφηγητή του μυθιστορήματος </a:t>
            </a:r>
            <a:r>
              <a:rPr lang="el-GR" sz="2800" i="1" dirty="0" err="1" smtClean="0"/>
              <a:t>Moby</a:t>
            </a:r>
            <a:r>
              <a:rPr lang="el-GR" sz="2800" i="1" dirty="0" smtClean="0"/>
              <a:t> </a:t>
            </a:r>
            <a:r>
              <a:rPr lang="el-GR" sz="2800" i="1" dirty="0" err="1" smtClean="0"/>
              <a:t>Dick</a:t>
            </a:r>
            <a:r>
              <a:rPr lang="el-GR" sz="2800" i="1" dirty="0" smtClean="0"/>
              <a:t> </a:t>
            </a:r>
            <a:r>
              <a:rPr lang="el-GR" sz="2800" dirty="0" smtClean="0"/>
              <a:t>(1851), που ήταν ο μόνος επιζήσας από το </a:t>
            </a:r>
            <a:r>
              <a:rPr lang="el-GR" sz="2800" dirty="0" err="1" smtClean="0"/>
              <a:t>σαρανταμελές</a:t>
            </a:r>
            <a:r>
              <a:rPr lang="el-GR" sz="2800" dirty="0" smtClean="0"/>
              <a:t> πλήρωμα του φαλαινοθηρικού «</a:t>
            </a:r>
            <a:r>
              <a:rPr lang="el-GR" sz="2800" dirty="0" err="1" smtClean="0"/>
              <a:t>Πήκουοντ</a:t>
            </a:r>
            <a:r>
              <a:rPr lang="el-GR" sz="2800" dirty="0" smtClean="0"/>
              <a:t>», το οποίο βυθίστηκε στα βάθη του Ειρηνικού</a:t>
            </a:r>
            <a:r>
              <a:rPr lang="en-US" sz="2800" dirty="0" smtClean="0"/>
              <a:t> (</a:t>
            </a:r>
            <a:r>
              <a:rPr lang="el-GR" sz="2800" dirty="0" smtClean="0"/>
              <a:t>1</a:t>
            </a:r>
            <a:r>
              <a:rPr lang="el-GR" sz="2800" baseline="30000" dirty="0" smtClean="0"/>
              <a:t>ο</a:t>
            </a:r>
            <a:r>
              <a:rPr lang="el-GR" sz="2800" dirty="0" smtClean="0"/>
              <a:t> παράθεμα).  </a:t>
            </a:r>
            <a:endParaRPr lang="el-GR" dirty="0" smtClean="0"/>
          </a:p>
          <a:p>
            <a:r>
              <a:rPr lang="el-GR" sz="3000" dirty="0" smtClean="0"/>
              <a:t>Ο Ισμαήλ αναβιώνει το ταξίδι του με το φαλαινοθηρικό, ξαναζωντανεύοντας μπροστά στα μάτια του και μέσα στην ψυχή του τα οράματα, τους ρεμβασμούς, τους στοχασμούς και τα αισθήματα που είχε, όταν ταξίδευε (2</a:t>
            </a:r>
            <a:r>
              <a:rPr lang="el-GR" sz="3000" baseline="30000" dirty="0" smtClean="0"/>
              <a:t>ο</a:t>
            </a:r>
            <a:r>
              <a:rPr lang="el-GR" sz="3000" dirty="0" smtClean="0"/>
              <a:t> παράθεμα). </a:t>
            </a:r>
          </a:p>
        </p:txBody>
      </p:sp>
      <p:sp>
        <p:nvSpPr>
          <p:cNvPr id="3" name="2 - Τίτλος"/>
          <p:cNvSpPr>
            <a:spLocks noGrp="1"/>
          </p:cNvSpPr>
          <p:nvPr>
            <p:ph type="title"/>
          </p:nvPr>
        </p:nvSpPr>
        <p:spPr/>
        <p:txBody>
          <a:bodyPr/>
          <a:lstStyle/>
          <a:p>
            <a:pPr algn="ctr"/>
            <a:r>
              <a:rPr lang="el-GR" dirty="0" smtClean="0"/>
              <a:t>«Η Άσπρη Φάλαινα»</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714488"/>
            <a:ext cx="8229600" cy="4381512"/>
          </a:xfrm>
        </p:spPr>
        <p:txBody>
          <a:bodyPr>
            <a:normAutofit fontScale="92500" lnSpcReduction="10000"/>
          </a:bodyPr>
          <a:lstStyle/>
          <a:p>
            <a:r>
              <a:rPr lang="el-GR" dirty="0" smtClean="0"/>
              <a:t>Πρόκειται για μια «επιφάνεια του </a:t>
            </a:r>
            <a:r>
              <a:rPr lang="el-GR" dirty="0" err="1" smtClean="0"/>
              <a:t>αναβιωμένου</a:t>
            </a:r>
            <a:r>
              <a:rPr lang="el-GR" dirty="0" smtClean="0"/>
              <a:t> παρελθόντος» («</a:t>
            </a:r>
            <a:r>
              <a:rPr lang="en-US" dirty="0" smtClean="0"/>
              <a:t>epiphany of the past recaptured</a:t>
            </a:r>
            <a:r>
              <a:rPr lang="el-GR" dirty="0" smtClean="0"/>
              <a:t>»), η οποία εισάγεται εμφατικά με τη φράση «και να ’μαι πάλι» που επαναλαμβανόμενη, ελαφρώς παραλλαγμένη, δύο φορές (στ. 109, 121) παρεμβάλλει την ενεστωτική αναβίωση μέσα στην παρελθοντική αφήγηση, ρευστοποιώντας και ενοποιώντας τον συμβατικό χωροχρόνο. </a:t>
            </a:r>
          </a:p>
          <a:p>
            <a:r>
              <a:rPr lang="el-GR" dirty="0" smtClean="0"/>
              <a:t>Ο Ισμαήλ δεν αναβιώνει μόνο την εξωτερική ζωή του στο καράβι, δηλαδή τις βάρδιες του και τις δουλειές του ναύτη, αλλά κυρίως ξαναζεί την εσωτερική του ζωή, τις ονειροπολήσεις και τους ρεμβασμούς του, όταν ταξίδευε στη θάλασσα, κυνηγώντας την άσπρη φάλαινα.</a:t>
            </a:r>
          </a:p>
        </p:txBody>
      </p:sp>
      <p:sp>
        <p:nvSpPr>
          <p:cNvPr id="3" name="2 - Τίτλος"/>
          <p:cNvSpPr>
            <a:spLocks noGrp="1"/>
          </p:cNvSpPr>
          <p:nvPr>
            <p:ph type="title"/>
          </p:nvPr>
        </p:nvSpPr>
        <p:spPr>
          <a:xfrm>
            <a:off x="500034" y="285728"/>
            <a:ext cx="8229600" cy="1419212"/>
          </a:xfrm>
        </p:spPr>
        <p:txBody>
          <a:bodyPr>
            <a:normAutofit/>
          </a:bodyPr>
          <a:lstStyle/>
          <a:p>
            <a:pPr algn="ctr"/>
            <a:r>
              <a:rPr lang="el-GR" dirty="0" smtClean="0"/>
              <a:t>«Η επιφάνεια του </a:t>
            </a:r>
            <a:r>
              <a:rPr lang="el-GR" dirty="0" err="1" smtClean="0"/>
              <a:t>αναβιωμένου</a:t>
            </a:r>
            <a:r>
              <a:rPr lang="el-GR" dirty="0" smtClean="0"/>
              <a:t> παρελθόντος»</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dirty="0" smtClean="0"/>
              <a:t>Η αναβίωση της εσωτερικής του ζωής στο καράβι, που υπογραμμίζεται με την επανάληψη του αποκαλυπτικού «ιδού» και του επιρρήματος «πάλι» (στ. 131, 144), σχετίζεται με το «ωκεάνιο αίσθημα» που τον κατέκλυζε μέσα στην απεραντοσύνη του ωκεανού και τον κατακλύζει και τώρα χάρη στην επιφάνεια, ενώνοντας σύμφωνα με τον υπερρεαλιστικό νόμο των συγκοινωνούντων δοχείων το παρελθόν με το παρόν του, αλλά ταυτόχρονα και το οικείο με το ανοίκειο, το μικρό με το μεγάλο, το κατανοητό με το ασύλληπτο και εισάγοντας στη ζωή του «και τώρα όπως και τότε» το απόλυτο, το άπειρο, το μυθικό, το θαυμαστό. </a:t>
            </a:r>
          </a:p>
          <a:p>
            <a:r>
              <a:rPr lang="el-GR" dirty="0" smtClean="0"/>
              <a:t>Ο Ισμαήλ, επομένως, αναβιώνει μέσω της επιφάνειας αυτό το αίσθημα του αιώνιου, του απεριόριστου, της απώλειας των διακριτών ορίων του εαυτού και «της άρρηκτης ένωσης με το Παν και του </a:t>
            </a:r>
            <a:r>
              <a:rPr lang="el-GR" dirty="0" err="1" smtClean="0"/>
              <a:t>ανήκειν</a:t>
            </a:r>
            <a:r>
              <a:rPr lang="el-GR" dirty="0" smtClean="0"/>
              <a:t> στο σύμπαν», που ένιωθε, όταν ως ναύτης του φαλαινοθηρικού κοίταζε τον ωκεανό. </a:t>
            </a:r>
            <a:endParaRPr lang="el-GR" dirty="0"/>
          </a:p>
        </p:txBody>
      </p:sp>
      <p:sp>
        <p:nvSpPr>
          <p:cNvPr id="3" name="2 - Τίτλος"/>
          <p:cNvSpPr>
            <a:spLocks noGrp="1"/>
          </p:cNvSpPr>
          <p:nvPr>
            <p:ph type="title"/>
          </p:nvPr>
        </p:nvSpPr>
        <p:spPr/>
        <p:txBody>
          <a:bodyPr>
            <a:normAutofit fontScale="90000"/>
          </a:bodyPr>
          <a:lstStyle/>
          <a:p>
            <a:pPr algn="ctr"/>
            <a:r>
              <a:rPr lang="el-GR" dirty="0" smtClean="0"/>
              <a:t>«Η επιφάνεια του </a:t>
            </a:r>
            <a:r>
              <a:rPr lang="el-GR" dirty="0" err="1" smtClean="0"/>
              <a:t>αναβιωμένου</a:t>
            </a:r>
            <a:r>
              <a:rPr lang="el-GR" dirty="0" smtClean="0"/>
              <a:t> παρελθόντος»</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r>
              <a:rPr lang="el-GR" dirty="0" smtClean="0"/>
              <a:t>Το «ωκεάνιο αίσθημα» της ένωσης με τον περιβάλλοντα κόσμο, που αποτελούσε για τον </a:t>
            </a:r>
            <a:r>
              <a:rPr lang="en-US" dirty="0" err="1" smtClean="0"/>
              <a:t>Romain</a:t>
            </a:r>
            <a:r>
              <a:rPr lang="en-US" dirty="0" smtClean="0"/>
              <a:t> Rolland </a:t>
            </a:r>
            <a:r>
              <a:rPr lang="el-GR" dirty="0" smtClean="0"/>
              <a:t>«την υπόγεια πηγή του θρησκευτικού αισθήματος», για τον </a:t>
            </a:r>
            <a:r>
              <a:rPr lang="en-US" dirty="0" smtClean="0"/>
              <a:t>Freud </a:t>
            </a:r>
            <a:r>
              <a:rPr lang="el-GR" dirty="0" smtClean="0"/>
              <a:t>το χαρακτηριστικό γνώρισμα της κατάστασης του ερωτευμένου και για τον Εμπειρίκο την κοινή πηγή που συνδέει το ερωτικό με το βαθύτερο θρησκευτικό αίσθημα, οδηγεί τον Ισμαήλ στη θέαση του μυθικού, στο βίωμα της </a:t>
            </a:r>
            <a:r>
              <a:rPr lang="el-GR" dirty="0" err="1" smtClean="0"/>
              <a:t>υπερπραγματικής</a:t>
            </a:r>
            <a:r>
              <a:rPr lang="el-GR" dirty="0" smtClean="0"/>
              <a:t> ολότητας που σχετίζεται με το υπερρεαλιστικό ύψιστο σημείο («</a:t>
            </a:r>
            <a:r>
              <a:rPr lang="en-US" dirty="0" smtClean="0"/>
              <a:t>point sublime</a:t>
            </a:r>
            <a:r>
              <a:rPr lang="el-GR" dirty="0" smtClean="0"/>
              <a:t>») της ένωσης των αντιθέτων, δηλαδή στην </a:t>
            </a:r>
            <a:r>
              <a:rPr lang="el-GR" dirty="0" err="1" smtClean="0"/>
              <a:t>επανεύρεση</a:t>
            </a:r>
            <a:r>
              <a:rPr lang="el-GR" dirty="0" smtClean="0"/>
              <a:t> ενός </a:t>
            </a:r>
            <a:r>
              <a:rPr lang="el-GR" dirty="0" err="1" smtClean="0"/>
              <a:t>επανα</a:t>
            </a:r>
            <a:r>
              <a:rPr lang="el-GR" dirty="0" smtClean="0"/>
              <a:t>-μαγεμένου κόσμου. </a:t>
            </a:r>
          </a:p>
          <a:p>
            <a:endParaRPr lang="el-GR" dirty="0"/>
          </a:p>
        </p:txBody>
      </p:sp>
      <p:sp>
        <p:nvSpPr>
          <p:cNvPr id="3" name="2 - Τίτλος"/>
          <p:cNvSpPr>
            <a:spLocks noGrp="1"/>
          </p:cNvSpPr>
          <p:nvPr>
            <p:ph type="title"/>
          </p:nvPr>
        </p:nvSpPr>
        <p:spPr/>
        <p:txBody>
          <a:bodyPr>
            <a:normAutofit fontScale="90000"/>
          </a:bodyPr>
          <a:lstStyle/>
          <a:p>
            <a:pPr algn="ctr"/>
            <a:r>
              <a:rPr lang="el-GR" dirty="0" smtClean="0"/>
              <a:t>«Η επιφάνεια του </a:t>
            </a:r>
            <a:r>
              <a:rPr lang="el-GR" dirty="0" err="1" smtClean="0"/>
              <a:t>αναβιωμένου</a:t>
            </a:r>
            <a:r>
              <a:rPr lang="el-GR" dirty="0" smtClean="0"/>
              <a:t> παρελθόντος»</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r>
              <a:rPr lang="el-GR" dirty="0" smtClean="0"/>
              <a:t>Η επιφάνεια της αναβίωσης της εσωτερικής ζωής του Ισμαήλ στο «</a:t>
            </a:r>
            <a:r>
              <a:rPr lang="el-GR" dirty="0" err="1" smtClean="0"/>
              <a:t>Πήκουοντ</a:t>
            </a:r>
            <a:r>
              <a:rPr lang="el-GR" dirty="0" smtClean="0"/>
              <a:t>» συνεχίζεται με την προσπάθεια ενόρασης της μοίρας των μελών του πληρώματος και κυρίως του ίδιου του Ισμαήλ, μέσω της ενατένισης του έναστρου ουρανού. Η πρόβλεψη βέβαια του μέλλοντος δεν είναι εύκολη και ο αφηγητής-ποιητής, που θεωρεί τον εαυτό του ευαίσθητη χορδή που κρούεται από μια άγνωστη δύναμη που τον ξεπερνά, διαπιστώνει ότι δεν έχουν σημασία οι λογισμοί, αλλά το ίδιο το ταξίδι (στ. 210-213). </a:t>
            </a:r>
          </a:p>
          <a:p>
            <a:r>
              <a:rPr lang="el-GR" dirty="0" smtClean="0"/>
              <a:t>Αυτό το ταξίδι προσφέρει, μέσα στη μεγαλοσύνη του ωκεανού, τη θέαση του απόλυτου, δηλαδή της </a:t>
            </a:r>
            <a:r>
              <a:rPr lang="el-GR" dirty="0" err="1" smtClean="0"/>
              <a:t>ιμερικής</a:t>
            </a:r>
            <a:r>
              <a:rPr lang="el-GR" dirty="0" smtClean="0"/>
              <a:t> δύναμης, της ηδονής («είναι τα πάντα ηδονή») που ενώνει τα πάντα, τη γη, τον άνθρωπο, τη θάλασσα και τον ουρανό με όλα του τα άστρα. Μέσα σε αυτή την επιφάνεια της ηδονικής σύζευξης των πάντων ο Ισμαήλ ακούει ξανά, κινητοποιώντας εκτός από την όραση και την ακοή του, τα γέλια και τις λάγνες κραυγές των μυθικών στοιχείων του νερού που «βατεύουν και βατεύονται» μέσα στη νυχτερινή φεγγοβολή των αστεριών ή μέσα στο άπλετο φως του μεσημεριού. </a:t>
            </a:r>
          </a:p>
        </p:txBody>
      </p:sp>
      <p:sp>
        <p:nvSpPr>
          <p:cNvPr id="3" name="2 - Τίτλος"/>
          <p:cNvSpPr>
            <a:spLocks noGrp="1"/>
          </p:cNvSpPr>
          <p:nvPr>
            <p:ph type="title"/>
          </p:nvPr>
        </p:nvSpPr>
        <p:spPr/>
        <p:txBody>
          <a:bodyPr/>
          <a:lstStyle/>
          <a:p>
            <a:pPr algn="ctr"/>
            <a:r>
              <a:rPr lang="el-GR" dirty="0" smtClean="0"/>
              <a:t>Η θέαση του απόλυτου</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sz="2800" dirty="0" smtClean="0"/>
              <a:t>Έτσι, η αποκάλυψη της </a:t>
            </a:r>
            <a:r>
              <a:rPr lang="el-GR" sz="2800" dirty="0" err="1" smtClean="0"/>
              <a:t>ιμερικής</a:t>
            </a:r>
            <a:r>
              <a:rPr lang="el-GR" sz="2800" dirty="0" smtClean="0"/>
              <a:t> δύναμης οδηγεί τον Ισμαήλ πρώτα στη θέαση και στη συνέχεια στην αναβίωση μιας διπλής επιφάνειας, μέσα σε μια πλήρη ρευστοποίηση των χρονικών ορίων, όπου το απώτατο παρελθόν ταυτίζεται τόσο με το κοντινό παρελθόν του ταξιδιού με το φαλαινοθηρικό όσο και με το παρόν της ποιητικής αφήγησης, αλλά και με το απώτερο μέλλον της ύπαρξης του κόσμου (3</a:t>
            </a:r>
            <a:r>
              <a:rPr lang="el-GR" sz="2800" baseline="30000" dirty="0" smtClean="0"/>
              <a:t>ο</a:t>
            </a:r>
            <a:r>
              <a:rPr lang="el-GR" sz="2800" dirty="0" smtClean="0"/>
              <a:t> παράθεμα). </a:t>
            </a:r>
          </a:p>
        </p:txBody>
      </p:sp>
      <p:sp>
        <p:nvSpPr>
          <p:cNvPr id="3" name="2 - Τίτλος"/>
          <p:cNvSpPr>
            <a:spLocks noGrp="1"/>
          </p:cNvSpPr>
          <p:nvPr>
            <p:ph type="title"/>
          </p:nvPr>
        </p:nvSpPr>
        <p:spPr/>
        <p:txBody>
          <a:bodyPr/>
          <a:lstStyle/>
          <a:p>
            <a:pPr algn="ctr"/>
            <a:r>
              <a:rPr lang="el-GR" dirty="0" smtClean="0"/>
              <a:t>Η διπλή επιφάνεια</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dirty="0" smtClean="0"/>
              <a:t>Η θύελλα και η τρικυμία του ωκεανού πυροδοτούν ξαφνικά στην ψυχή του Ισμαήλ την επιφάνεια της γένεσης των ηφαιστειογενών νησιών που με τη λάβα τους, το σπέρμα της υδρογείου, ενώνουν τα έγκατα της γης με τη στεριά και τη θάλασσα, ανανεώνοντας διαρκώς τον κόσμο και προκαλώντας νέες κοσμογονικές γενέσεις και δημιουργίες. </a:t>
            </a:r>
          </a:p>
          <a:p>
            <a:r>
              <a:rPr lang="el-GR" dirty="0" smtClean="0"/>
              <a:t>Αντίθετα, η αιθρία και η γαλήνη της θάλασσας αποτελούν το έναυσμα της αιφνίδιας οπτικής και ακουστικής επιφάνειας ενός αρχαγγέλου, που αποκαλύπτεται κάτω από τον ουράνιο θόλο, εν </a:t>
            </a:r>
            <a:r>
              <a:rPr lang="el-GR" dirty="0" err="1" smtClean="0"/>
              <a:t>είδει</a:t>
            </a:r>
            <a:r>
              <a:rPr lang="el-GR" dirty="0" smtClean="0"/>
              <a:t> δοξολογίας στην πλάση και στον Πλάστη, να φτερουγίζει με τα λευκά του φτερά, κρατώντας τη ρομφαία και τον κρίνο, δηλαδή το πολεμικό και το ερωτικό στοιχείο που συνέχουν τον κόσμο. </a:t>
            </a:r>
          </a:p>
          <a:p>
            <a:r>
              <a:rPr lang="el-GR" dirty="0" smtClean="0"/>
              <a:t>Πρόκειται για τη διπλή επιφάνεια των δύο αντίθετων δυνάμεων, της βίαιης-φυσικής και της ήρεμης-θεϊκής, που με τη διαλεκτική σύνθεσή τους διαμορφώνουν την υφήλιο. </a:t>
            </a:r>
          </a:p>
          <a:p>
            <a:endParaRPr lang="el-GR" dirty="0"/>
          </a:p>
        </p:txBody>
      </p:sp>
      <p:sp>
        <p:nvSpPr>
          <p:cNvPr id="3" name="2 - Τίτλος"/>
          <p:cNvSpPr>
            <a:spLocks noGrp="1"/>
          </p:cNvSpPr>
          <p:nvPr>
            <p:ph type="title"/>
          </p:nvPr>
        </p:nvSpPr>
        <p:spPr/>
        <p:txBody>
          <a:bodyPr/>
          <a:lstStyle/>
          <a:p>
            <a:pPr algn="ctr"/>
            <a:r>
              <a:rPr lang="el-GR" dirty="0" smtClean="0"/>
              <a:t>Η διπλή επιφάνεια</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102</TotalTime>
  <Words>2743</Words>
  <PresentationFormat>Προβολή στην οθόνη (4:3)</PresentationFormat>
  <Paragraphs>73</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Χαρτί</vt:lpstr>
      <vt:lpstr>«Η Άσπρη Φάλαινα»  του Ανδρέα Εμπειρίκου ως ποιητική ανάγνωση του Moby Dick  του Herman Melville</vt:lpstr>
      <vt:lpstr>«Η Άσπρη Φάλαινα»</vt:lpstr>
      <vt:lpstr>«Η Άσπρη Φάλαινα»</vt:lpstr>
      <vt:lpstr>«Η επιφάνεια του αναβιωμένου παρελθόντος»</vt:lpstr>
      <vt:lpstr>«Η επιφάνεια του αναβιωμένου παρελθόντος»</vt:lpstr>
      <vt:lpstr>«Η επιφάνεια του αναβιωμένου παρελθόντος»</vt:lpstr>
      <vt:lpstr>Η θέαση του απόλυτου</vt:lpstr>
      <vt:lpstr>Η διπλή επιφάνεια</vt:lpstr>
      <vt:lpstr>Η διπλή επιφάνεια</vt:lpstr>
      <vt:lpstr>Επιφάνειες-ρεμβασμοί</vt:lpstr>
      <vt:lpstr>Επιφάνειες-ρεμβασμοί</vt:lpstr>
      <vt:lpstr>Επιφάνειες-ρεμβασμοί</vt:lpstr>
      <vt:lpstr>Επιφάνειες-ρεμβασμοί</vt:lpstr>
      <vt:lpstr>Ποιητική ανάγνωση του Moby Dick</vt:lpstr>
      <vt:lpstr>Ποιητική ανάγνωση του Moby Dick</vt:lpstr>
      <vt:lpstr>Ποιητική ανάγνωση του Moby Dick</vt:lpstr>
      <vt:lpstr>Ποιητική ανάγνωση του Moby Dick</vt:lpstr>
      <vt:lpstr>Ποιητική ανάγνωση του Moby Dick</vt:lpstr>
      <vt:lpstr>Ποιητική ανάγνωση του Moby Dick</vt:lpstr>
      <vt:lpstr>Ποιητική ανάγνωση του Moby Dick</vt:lpstr>
      <vt:lpstr>Βιβλιογραφία-Πρωτογενείς πηγές</vt:lpstr>
      <vt:lpstr>Βιβλιογραφία-Δευτερογενείς πηγές</vt:lpstr>
      <vt:lpstr>Διαφάνεια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Άσπρη Φάλαινα» του Ανδρέα Εμπειρίκου ως ποιητική ανάγνωση  του Moby Dick του Herman Melville</dc:title>
  <dc:creator>Αθηνά Ψαροπούλου</dc:creator>
  <cp:lastModifiedBy>Αθηνά Ψαροπούλου</cp:lastModifiedBy>
  <cp:revision>16</cp:revision>
  <dcterms:created xsi:type="dcterms:W3CDTF">2023-12-09T07:44:37Z</dcterms:created>
  <dcterms:modified xsi:type="dcterms:W3CDTF">2023-12-09T16:03:48Z</dcterms:modified>
</cp:coreProperties>
</file>