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5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294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." initials=".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74" d="100"/>
          <a:sy n="74" d="100"/>
        </p:scale>
        <p:origin x="-4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12/1/2015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PHIL1917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5075BC"/>
                </a:solidFill>
              </a:rPr>
              <a:t>Kant</a:t>
            </a:r>
            <a:r>
              <a:rPr lang="el-GR" dirty="0" smtClean="0">
                <a:solidFill>
                  <a:srgbClr val="5075BC"/>
                </a:solidFill>
              </a:rPr>
              <a:t>: Ηθική Φιλοσοφία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2924497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Ενότητες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6</a:t>
            </a:r>
            <a:r>
              <a:rPr lang="el-GR" sz="2800" baseline="30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η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&amp; 7</a:t>
            </a:r>
            <a:r>
              <a:rPr lang="el-GR" sz="2800" baseline="30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η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: Η κατηγορική προστακτική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Παύλος </a:t>
            </a:r>
            <a:r>
              <a:rPr lang="el-GR" sz="2800" dirty="0" err="1" smtClean="0"/>
              <a:t>Κόντος</a:t>
            </a:r>
            <a:endParaRPr lang="el-GR" sz="2800" dirty="0" smtClean="0"/>
          </a:p>
          <a:p>
            <a:r>
              <a:rPr lang="el-GR" sz="2800" dirty="0" smtClean="0"/>
              <a:t>Σχολή Ανθρωπιστικών &amp; Κοινωνικών Επιστημών</a:t>
            </a:r>
          </a:p>
          <a:p>
            <a:r>
              <a:rPr lang="el-GR" sz="2800" dirty="0" smtClean="0"/>
              <a:t>Τμήμα Φιλοσοφίας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Ενστάσεις ενάντια </a:t>
            </a:r>
            <a:br>
              <a:rPr lang="el-GR" dirty="0" smtClean="0"/>
            </a:br>
            <a:r>
              <a:rPr lang="el-GR" dirty="0" smtClean="0"/>
              <a:t>στην 1</a:t>
            </a:r>
            <a:r>
              <a:rPr lang="el-GR" baseline="30000" dirty="0" smtClean="0"/>
              <a:t>η</a:t>
            </a:r>
            <a:r>
              <a:rPr lang="el-GR" dirty="0" smtClean="0"/>
              <a:t> εκδοχή της ΚΠ_3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/>
              <a:t>	</a:t>
            </a:r>
            <a:r>
              <a:rPr lang="el-GR" sz="2400" b="1" dirty="0" smtClean="0">
                <a:solidFill>
                  <a:srgbClr val="FF0000"/>
                </a:solidFill>
              </a:rPr>
              <a:t>Λανθασμένες αρνητικές απαντήσεις</a:t>
            </a:r>
            <a:r>
              <a:rPr lang="el-GR" sz="2400" dirty="0" smtClean="0"/>
              <a:t>: </a:t>
            </a:r>
          </a:p>
          <a:p>
            <a:pPr>
              <a:buNone/>
            </a:pPr>
            <a:r>
              <a:rPr lang="el-GR" sz="2400" dirty="0" smtClean="0"/>
              <a:t>	π.χ., πηγαίνω σινεμά στις 6.00, επειδή όλοι πηγαίνουν στις 8.00. Τότε, όλοι θα πηγαίνουν στις 6.00 και θα προκύπτει αντίφαση. Πρόβλημα: σε αυτή την περίπτωση, μια πράξη χωρίς ηθικές ποιότητες φαίνεται, σύμφωνα με το κριτήριο της ΚΠ, να αντιτίθεται στον ηθικό νόμο.</a:t>
            </a:r>
          </a:p>
          <a:p>
            <a:pPr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	Απάντηση</a:t>
            </a:r>
            <a:r>
              <a:rPr lang="el-GR" sz="2400" dirty="0" smtClean="0"/>
              <a:t>: αυτοί οι γνώμονες δεν είναι προβληματικοί, καθώς και αυτοί και οι αντίθετοί τους (να πηγαίνω σινεμά στις 8.00 όταν οι άλλοι πηγαίνουν στις 8.00) είναι εξίσου μη-</a:t>
            </a:r>
            <a:r>
              <a:rPr lang="el-GR" sz="2400" dirty="0" err="1" smtClean="0"/>
              <a:t>καθολικεύσιμοι:</a:t>
            </a:r>
            <a:r>
              <a:rPr lang="el-GR" sz="2400" dirty="0" smtClean="0"/>
              <a:t> αυτοί οι γνώμονες περιγράφουν </a:t>
            </a:r>
            <a:r>
              <a:rPr lang="el-GR" sz="2400" b="1" dirty="0" smtClean="0">
                <a:solidFill>
                  <a:srgbClr val="FF0000"/>
                </a:solidFill>
              </a:rPr>
              <a:t>«ηθικά αδιάφορες» </a:t>
            </a:r>
            <a:r>
              <a:rPr lang="el-GR" sz="2400" dirty="0" smtClean="0"/>
              <a:t>πράξεις.</a:t>
            </a:r>
          </a:p>
          <a:p>
            <a:pPr>
              <a:buNone/>
            </a:pPr>
            <a:r>
              <a:rPr lang="el-GR" sz="2400" dirty="0" smtClean="0"/>
              <a:t>	</a:t>
            </a:r>
            <a:r>
              <a:rPr lang="el-GR" sz="2400" b="1" dirty="0" smtClean="0">
                <a:solidFill>
                  <a:srgbClr val="FF0000"/>
                </a:solidFill>
              </a:rPr>
              <a:t>		</a:t>
            </a:r>
            <a:endParaRPr lang="el-GR" sz="2400" dirty="0" smtClean="0"/>
          </a:p>
          <a:p>
            <a:pPr>
              <a:buNone/>
            </a:pPr>
            <a:endParaRPr lang="el-GR" sz="2400" dirty="0" smtClean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</a:t>
            </a:r>
            <a:r>
              <a:rPr lang="el-GR" sz="2000" dirty="0" smtClean="0"/>
              <a:t> Παύλος </a:t>
            </a:r>
            <a:r>
              <a:rPr lang="el-GR" sz="2000" dirty="0" err="1" smtClean="0"/>
              <a:t>Κόντος</a:t>
            </a:r>
            <a:r>
              <a:rPr lang="el-GR" sz="2000" dirty="0" smtClean="0"/>
              <a:t>. «Καντιανή Ηθική». </a:t>
            </a:r>
            <a:r>
              <a:rPr lang="el-GR" sz="2000" dirty="0"/>
              <a:t>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</a:t>
            </a:r>
            <a:r>
              <a:rPr lang="el-GR" sz="2000" dirty="0" smtClean="0"/>
              <a:t>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fr-FR" sz="2000" dirty="0" smtClean="0">
                <a:hlinkClick r:id="rId3"/>
              </a:rPr>
              <a:t>https://eclass.upatras.gr/courses/PHIL1917/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endParaRPr lang="el-GR" dirty="0" smtClean="0"/>
          </a:p>
          <a:p>
            <a:pPr marL="0" algn="just">
              <a:buNone/>
            </a:pPr>
            <a:endParaRPr lang="el-GR" dirty="0" smtClean="0"/>
          </a:p>
          <a:p>
            <a:pPr marL="0">
              <a:buNone/>
            </a:pPr>
            <a:r>
              <a:rPr lang="el-GR" dirty="0" smtClean="0"/>
              <a:t>Σκοπός όσων ακολουθούν είναι να διευκρινισθεί η 1</a:t>
            </a:r>
            <a:r>
              <a:rPr lang="el-GR" baseline="30000" dirty="0" smtClean="0"/>
              <a:t>η</a:t>
            </a:r>
            <a:r>
              <a:rPr lang="el-GR" dirty="0" smtClean="0"/>
              <a:t> εκδοχή της κατηγορικής προστακτικής (6</a:t>
            </a:r>
            <a:r>
              <a:rPr lang="el-GR" baseline="30000" dirty="0" smtClean="0"/>
              <a:t>η</a:t>
            </a:r>
            <a:r>
              <a:rPr lang="el-GR" dirty="0" smtClean="0"/>
              <a:t> ενότητα) μέσα από το παράδειγμα της ψευδούς υπόσχεσης (7</a:t>
            </a:r>
            <a:r>
              <a:rPr lang="el-GR" baseline="30000" dirty="0" smtClean="0"/>
              <a:t>η</a:t>
            </a:r>
            <a:r>
              <a:rPr lang="el-GR" dirty="0" smtClean="0"/>
              <a:t> ενότητα)</a:t>
            </a:r>
            <a:r>
              <a:rPr lang="en-US" dirty="0" smtClean="0"/>
              <a:t> </a:t>
            </a:r>
            <a:r>
              <a:rPr lang="el-GR" dirty="0" smtClean="0"/>
              <a:t>και της αγαθοεργίας</a:t>
            </a:r>
            <a:r>
              <a:rPr lang="el-GR" i="1" dirty="0" smtClean="0"/>
              <a:t>.</a:t>
            </a:r>
          </a:p>
          <a:p>
            <a:pPr marL="0" algn="just">
              <a:buNone/>
            </a:pPr>
            <a:endParaRPr lang="el-GR" i="1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Line Callout 2 (Border and Accent Bar) 7"/>
          <p:cNvSpPr/>
          <p:nvPr/>
        </p:nvSpPr>
        <p:spPr>
          <a:xfrm>
            <a:off x="3635896" y="1700808"/>
            <a:ext cx="4536504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6587"/>
              <a:gd name="adj6" fmla="val -48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Μελετήστε αυτό το υλικό αφού διαβάσετε </a:t>
            </a:r>
            <a:r>
              <a:rPr lang="el-GR" b="1" dirty="0" smtClean="0"/>
              <a:t>και</a:t>
            </a:r>
            <a:r>
              <a:rPr lang="el-GR" dirty="0" smtClean="0"/>
              <a:t> την 7</a:t>
            </a:r>
            <a:r>
              <a:rPr lang="el-GR" baseline="30000" dirty="0" smtClean="0"/>
              <a:t>η </a:t>
            </a:r>
            <a:r>
              <a:rPr lang="el-GR" dirty="0" smtClean="0"/>
              <a:t> </a:t>
            </a:r>
            <a:r>
              <a:rPr lang="el-GR" b="1" dirty="0" smtClean="0"/>
              <a:t>και</a:t>
            </a:r>
            <a:r>
              <a:rPr lang="el-GR" dirty="0" smtClean="0"/>
              <a:t> την 8</a:t>
            </a:r>
            <a:r>
              <a:rPr lang="el-GR" baseline="30000" dirty="0" smtClean="0"/>
              <a:t>η</a:t>
            </a:r>
            <a:r>
              <a:rPr lang="el-GR" dirty="0" smtClean="0"/>
              <a:t> ενότητα.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Τρεις ερμηνείες της αντίφασης </a:t>
            </a:r>
            <a:br>
              <a:rPr lang="el-GR" dirty="0" smtClean="0"/>
            </a:br>
            <a:r>
              <a:rPr lang="el-GR" dirty="0" smtClean="0"/>
              <a:t>ως κριτηρίου της ΚΠ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/>
              <a:t>	Τρόπος διερεύνησης: εξηγήσαμε στις ενότητες 6 &amp; 7 ότι, για να αξιολογήσουμε την αγαθότητα	 μιας πράξης και ενός γνώμονα, θα πρέπει να προβούμε στο εξής νοητικό πείραμα: </a:t>
            </a:r>
          </a:p>
          <a:p>
            <a:pPr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		</a:t>
            </a:r>
            <a:r>
              <a:rPr lang="el-GR" sz="2400" b="1" dirty="0" smtClean="0">
                <a:solidFill>
                  <a:srgbClr val="FF0000"/>
                </a:solidFill>
              </a:rPr>
              <a:t>είναι δυνατόν να ισχύει ταυτόχρονα ο γνώμονας και η 	καθολίκευσή του;</a:t>
            </a:r>
          </a:p>
          <a:p>
            <a:pPr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	</a:t>
            </a:r>
            <a:r>
              <a:rPr lang="el-GR" sz="2400" dirty="0" smtClean="0"/>
              <a:t>Αν το αποτέλεσμα είναι αρνητικό, λέμε ότι προκύπτει </a:t>
            </a:r>
            <a:r>
              <a:rPr lang="el-GR" sz="2400" b="1" dirty="0" smtClean="0">
                <a:solidFill>
                  <a:srgbClr val="FF0000"/>
                </a:solidFill>
              </a:rPr>
              <a:t>αντίφαση</a:t>
            </a:r>
            <a:r>
              <a:rPr lang="el-GR" sz="2400" dirty="0" smtClean="0"/>
              <a:t> και ότι, άρα, ο γνώμονας και η αντίστοιχη πράξη δεν είναι αγαθός. </a:t>
            </a:r>
          </a:p>
          <a:p>
            <a:pPr>
              <a:buNone/>
            </a:pPr>
            <a:r>
              <a:rPr lang="el-GR" sz="2400" dirty="0" smtClean="0"/>
              <a:t>	Σε τι ακριβώς συνίσταται, όμως, αυτή η αντίφαση;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ερμηνεία της αντίφασης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/>
              <a:t>	</a:t>
            </a:r>
          </a:p>
          <a:p>
            <a:pPr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	Λογική αντίφαση</a:t>
            </a:r>
            <a:r>
              <a:rPr lang="el-GR" sz="2400" dirty="0" smtClean="0"/>
              <a:t>:</a:t>
            </a:r>
          </a:p>
          <a:p>
            <a:pPr>
              <a:buNone/>
            </a:pPr>
            <a:r>
              <a:rPr lang="el-GR" sz="2400" dirty="0" smtClean="0"/>
              <a:t>	εάν ο γνώμονας γίνει καθολικός, η πράξη ή η τακτική που προτείνει θα είναι μη-</a:t>
            </a:r>
            <a:r>
              <a:rPr lang="el-GR" sz="2400" dirty="0" err="1" smtClean="0"/>
              <a:t>συλληπτή.</a:t>
            </a:r>
            <a:r>
              <a:rPr lang="el-GR" sz="2400" dirty="0" smtClean="0"/>
              <a:t> Η λογική αντίφαση φαίνεται να ισχύει στην περίπτωση των ηθικών μας πρακτικών (όπως είναι η υπόσχεση): δεν είναι δυνατόν να δίνω υποσχέσεις σε ένα κόσμο όπου οι κανόνες της κοινωνικής πρακτικής των υποσχέσεων παραβιάζονται καθολικά.</a:t>
            </a:r>
          </a:p>
          <a:p>
            <a:pPr>
              <a:buNone/>
            </a:pPr>
            <a:endParaRPr lang="el-GR" sz="2400" dirty="0" smtClean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ερμηνεία της αντίφασης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/>
              <a:t>	</a:t>
            </a:r>
            <a:r>
              <a:rPr lang="el-GR" sz="2400" b="1" dirty="0" smtClean="0">
                <a:solidFill>
                  <a:srgbClr val="FF0000"/>
                </a:solidFill>
              </a:rPr>
              <a:t>Τελεολογική αντίφαση</a:t>
            </a:r>
            <a:r>
              <a:rPr lang="el-GR" sz="2400" dirty="0" smtClean="0"/>
              <a:t>:</a:t>
            </a:r>
          </a:p>
          <a:p>
            <a:pPr>
              <a:buNone/>
            </a:pPr>
            <a:r>
              <a:rPr lang="el-GR" sz="2400" dirty="0" smtClean="0"/>
              <a:t>	η αντίφαση προκύπτει στο μέτρο που μια πράξη αντιφάσκει είτε στον προορισμό ενός αισθήματος είτε στον προορισμό της έλλογης φύσης μας: δεν είναι δυνατόν να χρησιμοποιώ τον λόγο, ο οποίος εξυπηρετεί στον άνθρωπο την εύρεση και μετάδοση της αλήθειας, ως μέσον για το ψεύδος.</a:t>
            </a:r>
          </a:p>
          <a:p>
            <a:pPr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	</a:t>
            </a:r>
          </a:p>
          <a:p>
            <a:pPr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	Κριτική</a:t>
            </a:r>
            <a:r>
              <a:rPr lang="el-GR" sz="2400" dirty="0" smtClean="0"/>
              <a:t>: στο μέτρο που αυτή η τελολογία είναι φυσική, είναι και ακατάλληλη να περιγράψει την ηθική προστακτική, αφού η τελευταία προϋποθέτει την ελευθερία.</a:t>
            </a:r>
          </a:p>
          <a:p>
            <a:pPr>
              <a:buNone/>
            </a:pPr>
            <a:r>
              <a:rPr lang="el-GR" sz="2400" dirty="0" smtClean="0"/>
              <a:t>.</a:t>
            </a:r>
          </a:p>
          <a:p>
            <a:pPr>
              <a:buNone/>
            </a:pPr>
            <a:endParaRPr lang="el-GR" sz="2400" dirty="0" smtClean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ερμηνεία της αντίφασης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/>
              <a:t>	</a:t>
            </a:r>
          </a:p>
          <a:p>
            <a:pPr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	Πρακτική αντίφαση</a:t>
            </a:r>
            <a:r>
              <a:rPr lang="el-GR" sz="2400" dirty="0" smtClean="0"/>
              <a:t>:</a:t>
            </a:r>
          </a:p>
          <a:p>
            <a:pPr>
              <a:buNone/>
            </a:pPr>
            <a:r>
              <a:rPr lang="el-GR" sz="2400" dirty="0" smtClean="0"/>
              <a:t>	ο άνθρωπος επιθυμεί να υπάρχουν οι πρακτικές της υπόσχεσης, επειδή ακριβώς επιθυμεί να τις χρησιμοποιήσει για να επιτύχει τους στόχους του. Άρα, η ψευδής υπόσχεση, καταργώντας την πρακτική των υποσχέσεων, αίρει τη δυνατότητά μας να πραγματώνουμε τους σκοπούς μας.</a:t>
            </a:r>
          </a:p>
          <a:p>
            <a:pPr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	</a:t>
            </a:r>
          </a:p>
          <a:p>
            <a:pPr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	</a:t>
            </a:r>
            <a:endParaRPr lang="el-GR" sz="2400" dirty="0" smtClean="0"/>
          </a:p>
          <a:p>
            <a:pPr>
              <a:buNone/>
            </a:pPr>
            <a:endParaRPr lang="el-GR" sz="2400" dirty="0" smtClean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Διαφορά Λογικής και Πρακτικής Αντίφασης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/>
              <a:t>	</a:t>
            </a:r>
          </a:p>
          <a:p>
            <a:r>
              <a:rPr lang="el-GR" sz="2400" dirty="0" smtClean="0"/>
              <a:t>στην πρώτη, το υποκείμενο «επιθυμεί ένα κόσμο στον οποίο αυτή η πράξη δεν θα </a:t>
            </a:r>
            <a:r>
              <a:rPr lang="el-GR" sz="2400" i="1" dirty="0" smtClean="0"/>
              <a:t>υπάρχει</a:t>
            </a:r>
            <a:r>
              <a:rPr lang="el-GR" sz="2400" dirty="0" smtClean="0"/>
              <a:t> πλέον», </a:t>
            </a:r>
          </a:p>
          <a:p>
            <a:r>
              <a:rPr lang="el-GR" sz="2400" dirty="0" smtClean="0"/>
              <a:t>στη δεύτερη «επιθυμεί ένα κόσμο όπου αυτή η πράξη δεν θα </a:t>
            </a:r>
            <a:r>
              <a:rPr lang="el-GR" sz="2400" i="1" dirty="0" smtClean="0"/>
              <a:t>λειτουργεί</a:t>
            </a:r>
            <a:r>
              <a:rPr lang="el-GR" sz="2400" dirty="0" smtClean="0"/>
              <a:t> πλέον».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r>
              <a:rPr lang="el-GR" sz="2400" b="1" dirty="0" smtClean="0">
                <a:solidFill>
                  <a:srgbClr val="FF0000"/>
                </a:solidFill>
              </a:rPr>
              <a:t>Το καλύτερο επιχείρημα υπέρ της πρακτικής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ερμηνείας</a:t>
            </a:r>
            <a:r>
              <a:rPr lang="el-GR" sz="2400" dirty="0" smtClean="0"/>
              <a:t> είναι ότι χρησιμοποιεί την έννοια της αντίφασης όπως αυτή είχε εισαχθεί και στην ανάλυση της υποθετικής προστακτικής.</a:t>
            </a:r>
          </a:p>
          <a:p>
            <a:pPr>
              <a:buNone/>
            </a:pPr>
            <a:endParaRPr lang="el-GR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	</a:t>
            </a:r>
            <a:endParaRPr lang="el-GR" sz="2400" dirty="0" smtClean="0"/>
          </a:p>
          <a:p>
            <a:pPr>
              <a:buNone/>
            </a:pPr>
            <a:endParaRPr lang="el-GR" sz="2400" dirty="0" smtClean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Line Callout 1 (Border and Accent Bar) 9"/>
          <p:cNvSpPr/>
          <p:nvPr/>
        </p:nvSpPr>
        <p:spPr>
          <a:xfrm>
            <a:off x="2555776" y="3789040"/>
            <a:ext cx="5184576" cy="612648"/>
          </a:xfrm>
          <a:prstGeom prst="accentBorderCallout1">
            <a:avLst>
              <a:gd name="adj1" fmla="val 18750"/>
              <a:gd name="adj2" fmla="val -8333"/>
              <a:gd name="adj3" fmla="val -1017"/>
              <a:gd name="adj4" fmla="val -192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Cr. </a:t>
            </a:r>
            <a:r>
              <a:rPr lang="en-US" dirty="0" err="1" smtClean="0"/>
              <a:t>Korsgaard</a:t>
            </a:r>
            <a:r>
              <a:rPr lang="en-US" dirty="0" smtClean="0"/>
              <a:t>, </a:t>
            </a:r>
            <a:r>
              <a:rPr lang="en-US" i="1" dirty="0" smtClean="0"/>
              <a:t>Creating the Kingdom of Ends</a:t>
            </a:r>
            <a:r>
              <a:rPr lang="el-GR" dirty="0" smtClean="0"/>
              <a:t>, </a:t>
            </a:r>
            <a:r>
              <a:rPr lang="en-US" dirty="0" smtClean="0"/>
              <a:t>Cambridge UP</a:t>
            </a:r>
            <a:r>
              <a:rPr lang="el-GR" dirty="0" smtClean="0"/>
              <a:t>, </a:t>
            </a:r>
            <a:r>
              <a:rPr lang="en-US" dirty="0" smtClean="0"/>
              <a:t>Cambridge</a:t>
            </a:r>
            <a:r>
              <a:rPr lang="el-GR" dirty="0" smtClean="0"/>
              <a:t>, 1996 </a:t>
            </a:r>
            <a:r>
              <a:rPr lang="en-US" dirty="0" smtClean="0"/>
              <a:t>, </a:t>
            </a:r>
            <a:r>
              <a:rPr lang="el-GR" dirty="0" smtClean="0"/>
              <a:t>σ.97.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Ενστάσεις ενάντια </a:t>
            </a:r>
            <a:br>
              <a:rPr lang="el-GR" dirty="0" smtClean="0"/>
            </a:br>
            <a:r>
              <a:rPr lang="el-GR" dirty="0" smtClean="0"/>
              <a:t>στην 1</a:t>
            </a:r>
            <a:r>
              <a:rPr lang="el-GR" baseline="30000" dirty="0" smtClean="0"/>
              <a:t>η</a:t>
            </a:r>
            <a:r>
              <a:rPr lang="el-GR" dirty="0" smtClean="0"/>
              <a:t> εκδοχή της ΚΠ_1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/>
              <a:t>	</a:t>
            </a:r>
            <a:r>
              <a:rPr lang="el-GR" sz="2400" b="1" dirty="0" err="1" smtClean="0">
                <a:solidFill>
                  <a:srgbClr val="FF0000"/>
                </a:solidFill>
              </a:rPr>
              <a:t>Εγελιανή</a:t>
            </a:r>
            <a:r>
              <a:rPr lang="el-GR" sz="2400" b="1" dirty="0" smtClean="0">
                <a:solidFill>
                  <a:srgbClr val="FF0000"/>
                </a:solidFill>
              </a:rPr>
              <a:t> ένσταση</a:t>
            </a:r>
            <a:r>
              <a:rPr lang="el-GR" sz="2400" dirty="0" smtClean="0"/>
              <a:t>: το κριτήριο της ΚΠ δεν αποδεικνύει ότι υπάρχει κάποια αντίφαση σε ένα κόσμο όπου δεν θα υφίσταται η κοινωνική πρακτική των υποσχέσεων. </a:t>
            </a:r>
          </a:p>
          <a:p>
            <a:pPr>
              <a:buNone/>
            </a:pPr>
            <a:r>
              <a:rPr lang="el-GR" sz="2400" dirty="0" smtClean="0"/>
              <a:t>	</a:t>
            </a:r>
            <a:r>
              <a:rPr lang="el-GR" sz="2400" b="1" dirty="0" smtClean="0">
                <a:solidFill>
                  <a:srgbClr val="FF0000"/>
                </a:solidFill>
              </a:rPr>
              <a:t>Απάντηση</a:t>
            </a:r>
            <a:r>
              <a:rPr lang="el-GR" sz="2400" dirty="0" smtClean="0"/>
              <a:t>: Πράγματι, αλλά η αντίφαση που προκύπτει δεν αφορά την αναγκαιότητα των υποσχέσεων στον κόσμο, αλλά μόνο την αδυνατότητα να συνυπάρχουν ο γνώμονας της (ψευδούς) </a:t>
            </a:r>
            <a:r>
              <a:rPr lang="el-GR" sz="2400" dirty="0" err="1" smtClean="0"/>
              <a:t>υπόχεσης</a:t>
            </a:r>
            <a:r>
              <a:rPr lang="el-GR" sz="2400" dirty="0" smtClean="0"/>
              <a:t> και η καθολίκευσή του, </a:t>
            </a:r>
            <a:r>
              <a:rPr lang="el-GR" sz="2400" b="1" dirty="0" smtClean="0">
                <a:solidFill>
                  <a:srgbClr val="FF0000"/>
                </a:solidFill>
              </a:rPr>
              <a:t>όταν</a:t>
            </a:r>
            <a:r>
              <a:rPr lang="el-GR" sz="2400" dirty="0" smtClean="0"/>
              <a:t> θέλουμε να δίνουμε υποσχέσεις.</a:t>
            </a:r>
          </a:p>
          <a:p>
            <a:pPr>
              <a:buNone/>
            </a:pPr>
            <a:r>
              <a:rPr lang="el-GR" sz="2400" dirty="0" smtClean="0"/>
              <a:t>	</a:t>
            </a:r>
            <a:r>
              <a:rPr lang="el-GR" sz="2400" b="1" dirty="0" smtClean="0">
                <a:solidFill>
                  <a:srgbClr val="FF0000"/>
                </a:solidFill>
              </a:rPr>
              <a:t>Προς αναζήτηση</a:t>
            </a:r>
            <a:r>
              <a:rPr lang="el-GR" sz="2400" dirty="0" smtClean="0"/>
              <a:t>: θα πρέπει να δείξουμε κατά πόσον υπάρχουν σκοποί ή πρακτικές που είναι</a:t>
            </a:r>
            <a:r>
              <a:rPr lang="en-US" sz="2400" dirty="0" smtClean="0"/>
              <a:t> </a:t>
            </a:r>
            <a:r>
              <a:rPr lang="el-GR" sz="2400" dirty="0" smtClean="0"/>
              <a:t>ηθικά αναγκαίο να υιοθετεί κάθε έλλογη βούληση ως τέτοια.</a:t>
            </a:r>
          </a:p>
          <a:p>
            <a:pPr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		</a:t>
            </a:r>
            <a:endParaRPr lang="el-GR" sz="2400" dirty="0" smtClean="0"/>
          </a:p>
          <a:p>
            <a:pPr>
              <a:buNone/>
            </a:pPr>
            <a:endParaRPr lang="el-GR" sz="2400" dirty="0" smtClean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Ενστάσεις ενάντια </a:t>
            </a:r>
            <a:br>
              <a:rPr lang="el-GR" dirty="0" smtClean="0"/>
            </a:br>
            <a:r>
              <a:rPr lang="el-GR" dirty="0" smtClean="0"/>
              <a:t>στην 1</a:t>
            </a:r>
            <a:r>
              <a:rPr lang="el-GR" baseline="30000" dirty="0" smtClean="0"/>
              <a:t>η</a:t>
            </a:r>
            <a:r>
              <a:rPr lang="el-GR" dirty="0" smtClean="0"/>
              <a:t> εκδοχή της ΚΠ_2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/>
              <a:t>	</a:t>
            </a:r>
            <a:r>
              <a:rPr lang="el-GR" sz="2400" b="1" dirty="0" smtClean="0">
                <a:solidFill>
                  <a:srgbClr val="FF0000"/>
                </a:solidFill>
              </a:rPr>
              <a:t>Λανθασμένες θετικές απαντήσεις</a:t>
            </a:r>
            <a:r>
              <a:rPr lang="el-GR" sz="2400" dirty="0" smtClean="0"/>
              <a:t>: </a:t>
            </a:r>
          </a:p>
          <a:p>
            <a:pPr>
              <a:buNone/>
            </a:pPr>
            <a:r>
              <a:rPr lang="el-GR" sz="2400" dirty="0" smtClean="0"/>
              <a:t>	π.χ., βούλομαι να πω ψέματα στον χ, τη συγκεκριμένη στιγμή, στο συγκεκριμένο τόπο, για έναν όλως συγκεκριμένο λόγο. Τότε, η καθολίκευση του γνώμονα δεν καταργεί την πρακτική των υποσχέσεων </a:t>
            </a:r>
            <a:r>
              <a:rPr lang="el-GR" sz="2400" dirty="0" err="1" smtClean="0"/>
              <a:t>ενγένει</a:t>
            </a:r>
            <a:r>
              <a:rPr lang="el-GR" sz="2400" dirty="0" smtClean="0"/>
              <a:t>. </a:t>
            </a:r>
          </a:p>
          <a:p>
            <a:pPr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	Απάντηση</a:t>
            </a:r>
            <a:r>
              <a:rPr lang="el-GR" sz="2400" dirty="0" smtClean="0"/>
              <a:t>:  όλοι οι </a:t>
            </a:r>
            <a:r>
              <a:rPr lang="el-GR" sz="2400" dirty="0" err="1" smtClean="0"/>
              <a:t>πράττοντες</a:t>
            </a:r>
            <a:r>
              <a:rPr lang="el-GR" sz="2400" dirty="0" smtClean="0"/>
              <a:t> γνωρίζουν πότε ο γνώμονάς του έχει κατασκευασθεί έτσι ώστε, καταχρηστικά, να επιτρέπει εξαιρέσεις και να αποφεύγει τη σωστή χρήση της ΚΠ. Αυτή η κακόπιστη και ανειλικρινής κατασκευή του γνώμονα είναι </a:t>
            </a:r>
            <a:r>
              <a:rPr lang="el-GR" sz="2400" b="1" dirty="0" smtClean="0">
                <a:solidFill>
                  <a:srgbClr val="FF0000"/>
                </a:solidFill>
              </a:rPr>
              <a:t>ήδη</a:t>
            </a:r>
            <a:r>
              <a:rPr lang="el-GR" sz="2400" dirty="0" smtClean="0"/>
              <a:t> ένδειξη της μη-αγαθότητάς του.</a:t>
            </a:r>
          </a:p>
          <a:p>
            <a:pPr>
              <a:buNone/>
            </a:pPr>
            <a:r>
              <a:rPr lang="el-GR" sz="2400" dirty="0" smtClean="0"/>
              <a:t>	</a:t>
            </a:r>
            <a:r>
              <a:rPr lang="el-GR" sz="2400" b="1" dirty="0" smtClean="0">
                <a:solidFill>
                  <a:srgbClr val="FF0000"/>
                </a:solidFill>
              </a:rPr>
              <a:t>		</a:t>
            </a:r>
            <a:endParaRPr lang="el-GR" sz="2400" dirty="0" smtClean="0"/>
          </a:p>
          <a:p>
            <a:pPr>
              <a:buNone/>
            </a:pPr>
            <a:endParaRPr lang="el-GR" sz="2400" dirty="0" smtClean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381</Words>
  <Application>Microsoft Office PowerPoint</Application>
  <PresentationFormat>On-screen Show (4:3)</PresentationFormat>
  <Paragraphs>105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Θέμα του Office</vt:lpstr>
      <vt:lpstr>Kant: Ηθική Φιλοσοφία</vt:lpstr>
      <vt:lpstr>Σκοποί  ενότητας</vt:lpstr>
      <vt:lpstr>Τρεις ερμηνείες της αντίφασης  ως κριτηρίου της ΚΠ </vt:lpstr>
      <vt:lpstr>1η ερμηνεία της αντίφασης </vt:lpstr>
      <vt:lpstr>2η ερμηνεία της αντίφασης </vt:lpstr>
      <vt:lpstr>3η ερμηνεία της αντίφασης </vt:lpstr>
      <vt:lpstr>Διαφορά Λογικής και Πρακτικής Αντίφασης </vt:lpstr>
      <vt:lpstr>Ενστάσεις ενάντια  στην 1η εκδοχή της ΚΠ_1 </vt:lpstr>
      <vt:lpstr>Ενστάσεις ενάντια  στην 1η εκδοχή της ΚΠ_2 </vt:lpstr>
      <vt:lpstr>Ενστάσεις ενάντια  στην 1η εκδοχή της ΚΠ_3 </vt:lpstr>
      <vt:lpstr>Τέλος Ενότητας</vt:lpstr>
      <vt:lpstr>Χρηματοδότηση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.</cp:lastModifiedBy>
  <cp:revision>212</cp:revision>
  <dcterms:created xsi:type="dcterms:W3CDTF">2012-09-06T09:03:05Z</dcterms:created>
  <dcterms:modified xsi:type="dcterms:W3CDTF">2015-01-12T07:19:37Z</dcterms:modified>
</cp:coreProperties>
</file>