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2" r:id="rId23"/>
    <p:sldId id="283" r:id="rId24"/>
    <p:sldId id="275" r:id="rId25"/>
    <p:sldId id="279" r:id="rId26"/>
    <p:sldId id="280" r:id="rId27"/>
    <p:sldId id="281" r:id="rId28"/>
    <p:sldId id="278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7988E-C3BE-42AE-881C-12D67D3A4D8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CE93-29EC-4687-89C6-EDC8AB1A6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sz="4800" dirty="0">
              <a:solidFill>
                <a:srgbClr val="92D05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CE93-29EC-4687-89C6-EDC8AB1A6165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CE93-29EC-4687-89C6-EDC8AB1A6165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F3BF-18AD-4DBA-9F24-2006A828F6D7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081C-D330-4C8B-B35C-FA2C83021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ΦΙΛΟΣΟΦΙΑ ΤΗΣ </a:t>
            </a:r>
            <a:r>
              <a:rPr lang="el-GR" dirty="0" smtClean="0"/>
              <a:t>ΕΚΠΑΙΔΕΥΣΗΣ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dirty="0" smtClean="0"/>
              <a:t> ΔΗΜΟΠΟΥΛΟΣ ΒΑΣΙΛΕΙΟΣ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4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ΑΓΩΓΗ</a:t>
            </a:r>
          </a:p>
          <a:p>
            <a:r>
              <a:rPr lang="el-GR" dirty="0" smtClean="0"/>
              <a:t>(Ορισμός και σκοπός)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u="sng" dirty="0" smtClean="0"/>
          </a:p>
          <a:p>
            <a:pPr algn="ctr">
              <a:buNone/>
            </a:pPr>
            <a:r>
              <a:rPr lang="el-GR" dirty="0" smtClean="0"/>
              <a:t>Ερώτημα </a:t>
            </a:r>
          </a:p>
          <a:p>
            <a:pPr algn="ctr">
              <a:buNone/>
            </a:pPr>
            <a:r>
              <a:rPr lang="el-GR" dirty="0" smtClean="0"/>
              <a:t>Μπορούμε να εκλάβουμε την </a:t>
            </a:r>
            <a:r>
              <a:rPr lang="el-GR" b="1" dirty="0" smtClean="0"/>
              <a:t>επίδραση</a:t>
            </a:r>
            <a:r>
              <a:rPr lang="el-GR" dirty="0" smtClean="0"/>
              <a:t> αυτή ως </a:t>
            </a:r>
            <a:r>
              <a:rPr lang="el-GR" b="1" dirty="0" smtClean="0"/>
              <a:t>επιρροή;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b="1" dirty="0" smtClean="0"/>
              <a:t>«επίδραση»</a:t>
            </a:r>
            <a:r>
              <a:rPr lang="el-GR" dirty="0" smtClean="0"/>
              <a:t> &amp; «</a:t>
            </a:r>
            <a:r>
              <a:rPr lang="el-GR" b="1" dirty="0" smtClean="0"/>
              <a:t>επιρροή»</a:t>
            </a:r>
          </a:p>
          <a:p>
            <a:pPr algn="ctr">
              <a:buNone/>
            </a:pPr>
            <a:r>
              <a:rPr lang="el-GR" sz="2400" dirty="0" smtClean="0"/>
              <a:t>Δεν πρέπει να συγχέουμε τους 2 αυτούς όρους</a:t>
            </a:r>
          </a:p>
          <a:p>
            <a:pPr algn="ctr">
              <a:buNone/>
            </a:pPr>
            <a:r>
              <a:rPr lang="el-GR" sz="2800" b="1" dirty="0" smtClean="0"/>
              <a:t>Επιρροή </a:t>
            </a:r>
          </a:p>
          <a:p>
            <a:pPr algn="ctr">
              <a:buNone/>
            </a:pPr>
            <a:endParaRPr lang="el-GR" sz="2800" b="1" dirty="0" smtClean="0"/>
          </a:p>
          <a:p>
            <a:pPr algn="ctr">
              <a:buNone/>
            </a:pPr>
            <a:r>
              <a:rPr lang="el-GR" sz="2800" dirty="0" smtClean="0"/>
              <a:t>Συνδέεται ετυμολογικά με:</a:t>
            </a:r>
          </a:p>
          <a:p>
            <a:pPr algn="ctr"/>
            <a:r>
              <a:rPr lang="el-GR" sz="2400" dirty="0" smtClean="0"/>
              <a:t>Την πλεονάζουσα ροή (δηλ. την «εκχείλιση» και τις συμφορές που τη συνοδεύουν)</a:t>
            </a:r>
          </a:p>
          <a:p>
            <a:pPr algn="ctr"/>
            <a:r>
              <a:rPr lang="el-GR" sz="2400" dirty="0" smtClean="0"/>
              <a:t>Την (εκ των άνωθεν) εκπομπή και διάχυση (στον </a:t>
            </a:r>
            <a:r>
              <a:rPr lang="el-GR" sz="2400" u="sng" dirty="0" smtClean="0"/>
              <a:t>Χριστιανισμό </a:t>
            </a:r>
            <a:r>
              <a:rPr lang="el-GR" sz="2400" dirty="0" smtClean="0"/>
              <a:t>αφορούσε την επιφοίτηση του Αγίου Πνεύματος ενώ στον </a:t>
            </a:r>
            <a:r>
              <a:rPr lang="el-GR" sz="2400" u="sng" dirty="0" smtClean="0"/>
              <a:t>Μεσαίωνα</a:t>
            </a:r>
            <a:r>
              <a:rPr lang="el-GR" sz="2400" dirty="0" smtClean="0"/>
              <a:t> την ισχύ που ασκούσαν τα άστρα πάνω στους ανθρώπους)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2714620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Άρα λοιπόν η αγωγή αποτελεί μια μορφή </a:t>
            </a:r>
            <a:r>
              <a:rPr lang="el-GR" sz="2800" b="1" dirty="0" smtClean="0"/>
              <a:t>επίδρασης</a:t>
            </a:r>
            <a:r>
              <a:rPr lang="el-GR" sz="2800" dirty="0" smtClean="0"/>
              <a:t> (και </a:t>
            </a:r>
            <a:r>
              <a:rPr lang="el-GR" sz="2800" u="sng" dirty="0" smtClean="0"/>
              <a:t>όχι</a:t>
            </a:r>
            <a:r>
              <a:rPr lang="el-GR" sz="2800" dirty="0" smtClean="0"/>
              <a:t> επιρροής)  </a:t>
            </a:r>
          </a:p>
          <a:p>
            <a:endParaRPr lang="el-GR" sz="2800" dirty="0" smtClean="0"/>
          </a:p>
          <a:p>
            <a:pPr algn="r"/>
            <a:r>
              <a:rPr lang="el-GR" sz="2800" dirty="0" smtClean="0"/>
              <a:t>Στο βαθμό που εμπεριέχει το στοιχείο της αμοιβαιότητας, δύναται να χαρακτηριστεί επιπλέον και ως αλληλ</a:t>
            </a:r>
            <a:r>
              <a:rPr lang="el-GR" sz="2800" b="1" dirty="0" smtClean="0"/>
              <a:t>επίδραση</a:t>
            </a:r>
            <a:r>
              <a:rPr lang="el-GR" sz="2800" dirty="0" smtClean="0"/>
              <a:t> </a:t>
            </a:r>
          </a:p>
          <a:p>
            <a:endParaRPr lang="el-GR" sz="28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7429520" y="2214554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dirty="0" smtClean="0"/>
              <a:t>Η </a:t>
            </a:r>
            <a:r>
              <a:rPr lang="el-GR" sz="2400" i="1" dirty="0" smtClean="0"/>
              <a:t>αλληλεπίδραση</a:t>
            </a:r>
            <a:r>
              <a:rPr lang="el-GR" sz="2400" dirty="0" smtClean="0"/>
              <a:t> (ως «</a:t>
            </a:r>
            <a:r>
              <a:rPr lang="el-GR" sz="2400" i="1" dirty="0" smtClean="0"/>
              <a:t>αμοιβαία επίδραση, προσώπων, φαινομένων ή καταστάσεων</a:t>
            </a:r>
            <a:r>
              <a:rPr lang="el-GR" sz="2400" dirty="0" smtClean="0"/>
              <a:t>») αφορά μια τεράστια γκάμα αλληλένδετων / ανταποδοτικών σχέσεων (ξεκινά λ.χ. από τις σοβαρές παρενέργειες που προκαλεί ο συνδυασμός των φαρμάκων με αλκοόλ  και καταλήγει στη </a:t>
            </a:r>
            <a:r>
              <a:rPr lang="el-GR" sz="2400" dirty="0" err="1" smtClean="0"/>
              <a:t>διάδραση</a:t>
            </a:r>
            <a:r>
              <a:rPr lang="el-GR" sz="2400" dirty="0" smtClean="0"/>
              <a:t> μεταξύ πωλητή και πελάτη, πολιτικού και ψηφοφόρου </a:t>
            </a:r>
            <a:r>
              <a:rPr lang="el-GR" sz="2400" dirty="0" err="1" smtClean="0"/>
              <a:t>κ.ο.κ</a:t>
            </a:r>
            <a:r>
              <a:rPr lang="el-GR" sz="2400" dirty="0" smtClean="0"/>
              <a:t>.) 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Ερώτημα </a:t>
            </a:r>
          </a:p>
          <a:p>
            <a:pPr algn="ctr">
              <a:buNone/>
            </a:pPr>
            <a:r>
              <a:rPr lang="el-GR" dirty="0" smtClean="0"/>
              <a:t>Σε τι διαφοροποιείται η Αγωγή από τις υπόλοιπες αλληλεπιδράσεις;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Απάντηση</a:t>
            </a:r>
          </a:p>
          <a:p>
            <a:pPr algn="ctr">
              <a:buNone/>
            </a:pPr>
            <a:r>
              <a:rPr lang="el-GR" dirty="0" smtClean="0"/>
              <a:t>Στον </a:t>
            </a:r>
            <a:r>
              <a:rPr lang="el-GR" b="1" dirty="0" smtClean="0"/>
              <a:t>σκοπό</a:t>
            </a:r>
            <a:r>
              <a:rPr lang="el-GR" dirty="0" smtClean="0"/>
              <a:t> που καλείται να επιτελέσει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Υπάρχουν </a:t>
            </a:r>
            <a:r>
              <a:rPr lang="el-GR" u="sng" dirty="0" smtClean="0"/>
              <a:t>δύο σχολές σκέψης </a:t>
            </a:r>
            <a:r>
              <a:rPr lang="el-GR" dirty="0" smtClean="0"/>
              <a:t>αναφορικά με το ζητούμενο της αγωγής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500298" y="2786058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1. Η πρώτη υποστηρίζει ότι ο σκοπός της αγωγής είναι «</a:t>
            </a:r>
            <a:r>
              <a:rPr lang="el-GR" sz="2400" b="1" dirty="0" smtClean="0"/>
              <a:t>συλλογικός</a:t>
            </a:r>
            <a:r>
              <a:rPr lang="el-GR" sz="2400" dirty="0" smtClean="0"/>
              <a:t>» και αφορά τα πανανθρώπινα και διαχρονικά ιδεώδη (ελευθερία, δημοκρατία, ειρήνη, δικαιοσύνη, ισότητα </a:t>
            </a:r>
            <a:r>
              <a:rPr lang="el-GR" sz="2400" dirty="0" err="1" smtClean="0"/>
              <a:t>κ.ο.κ</a:t>
            </a:r>
            <a:r>
              <a:rPr lang="el-GR" sz="2400" dirty="0" smtClean="0"/>
              <a:t>.)</a:t>
            </a:r>
          </a:p>
          <a:p>
            <a:r>
              <a:rPr lang="el-GR" sz="2400" dirty="0" smtClean="0"/>
              <a:t>2. Η δεύτερη υποστηρίζει ότι ο σκοπός της αγωγής είναι «</a:t>
            </a:r>
            <a:r>
              <a:rPr lang="el-GR" sz="2400" b="1" dirty="0" smtClean="0"/>
              <a:t>ατομικός</a:t>
            </a:r>
            <a:r>
              <a:rPr lang="el-GR" sz="2400" dirty="0" smtClean="0"/>
              <a:t>» και αφορά την εξέλιξη και διαμόρφωση της προσωπικότητας του καθενός (ανάπτυξη, βελτίωση, καλλιέργεια, ολοκλήρωση του ατόμου)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Ερώτημα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Ποια είναι η δική σας άποψη;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l-GR" sz="2400" dirty="0" smtClean="0"/>
              <a:t>Όποια σχολή σκέψης κι αν ακολουθήσουμε (είτε τη «</a:t>
            </a:r>
            <a:r>
              <a:rPr lang="el-GR" sz="2400" b="1" dirty="0" smtClean="0"/>
              <a:t>συλλογική</a:t>
            </a:r>
            <a:r>
              <a:rPr lang="el-GR" sz="2400" dirty="0" smtClean="0"/>
              <a:t>», είτε την «</a:t>
            </a:r>
            <a:r>
              <a:rPr lang="el-GR" sz="2400" b="1" dirty="0" smtClean="0"/>
              <a:t>ατομική</a:t>
            </a:r>
            <a:r>
              <a:rPr lang="el-GR" sz="2400" dirty="0" smtClean="0"/>
              <a:t>») θα οδηγηθούμε σε εσφαλμένα συμπεράσματα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u="sng" dirty="0" smtClean="0"/>
              <a:t>Και οι δυο </a:t>
            </a:r>
            <a:r>
              <a:rPr lang="el-GR" sz="2400" dirty="0" smtClean="0"/>
              <a:t>αναζητούν τον σκοπό της αγωγής σε λάθος πεδίο</a:t>
            </a:r>
          </a:p>
          <a:p>
            <a:pPr algn="ctr"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Αγνοούν τη διαφορά ανάμεσα:</a:t>
            </a:r>
          </a:p>
          <a:p>
            <a:pPr algn="just"/>
            <a:r>
              <a:rPr lang="el-GR" sz="2400" dirty="0" smtClean="0"/>
              <a:t> στο «</a:t>
            </a:r>
            <a:r>
              <a:rPr lang="el-GR" sz="2400" b="1" dirty="0" err="1" smtClean="0"/>
              <a:t>οντικό</a:t>
            </a:r>
            <a:r>
              <a:rPr lang="el-GR" sz="2400" dirty="0" smtClean="0"/>
              <a:t>» (αφορά τις </a:t>
            </a:r>
            <a:r>
              <a:rPr lang="el-GR" sz="2400" u="sng" dirty="0" smtClean="0"/>
              <a:t>ιδιότητες</a:t>
            </a:r>
            <a:r>
              <a:rPr lang="el-GR" sz="2400" dirty="0" smtClean="0"/>
              <a:t> των όντων)</a:t>
            </a:r>
          </a:p>
          <a:p>
            <a:pPr algn="just"/>
            <a:r>
              <a:rPr lang="el-GR" sz="2400" dirty="0" smtClean="0"/>
              <a:t>και στο «</a:t>
            </a:r>
            <a:r>
              <a:rPr lang="el-GR" sz="2400" b="1" dirty="0" smtClean="0"/>
              <a:t>οντολογικό</a:t>
            </a:r>
            <a:r>
              <a:rPr lang="el-GR" sz="2400" dirty="0" smtClean="0"/>
              <a:t>» (αφορά την ίδια τη </a:t>
            </a:r>
            <a:r>
              <a:rPr lang="el-GR" sz="2400" u="sng" dirty="0" smtClean="0"/>
              <a:t>σύσταση</a:t>
            </a:r>
            <a:r>
              <a:rPr lang="el-GR" sz="2400" dirty="0" smtClean="0"/>
              <a:t> των όντων από την οποία προκύπτουν οι ιδιότητές τους) – βλ. </a:t>
            </a:r>
            <a:r>
              <a:rPr lang="en-US" sz="2400" dirty="0" smtClean="0"/>
              <a:t>Martin Heidegger, </a:t>
            </a:r>
            <a:r>
              <a:rPr lang="el-GR" sz="2400" i="1" dirty="0" smtClean="0"/>
              <a:t>Είναι και Χρόνος</a:t>
            </a:r>
          </a:p>
          <a:p>
            <a:pPr algn="ctr">
              <a:buNone/>
            </a:pP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86248" y="2357430"/>
            <a:ext cx="64294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1643042" y="3214686"/>
            <a:ext cx="42862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 smtClean="0"/>
              <a:t>Για να κατανοήσουμε τη διαφορά αυτή, παρατηρήστε και περιγράψτε την παρακάτω εικόνα:</a:t>
            </a:r>
          </a:p>
          <a:p>
            <a:endParaRPr lang="el-GR" sz="2000" dirty="0"/>
          </a:p>
        </p:txBody>
      </p:sp>
      <p:pic>
        <p:nvPicPr>
          <p:cNvPr id="4" name="3 - Εικόνα" descr="Αποτέλεσμα εικόνας για τυφλος ασπρο μπαστουνι εικονα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38387"/>
            <a:ext cx="6572296" cy="366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Αν πούμε ότι βλέπουμε έναν ηλικιωμένο άνδρα που φοράει γυαλιά, κρατάει μπαστούνι και χαϊδεύει τον σκύλο του, </a:t>
            </a:r>
            <a:r>
              <a:rPr lang="el-GR" sz="2400" i="1" u="sng" dirty="0" smtClean="0"/>
              <a:t>θα έχουμε κάνει μια </a:t>
            </a:r>
            <a:r>
              <a:rPr lang="el-GR" sz="2400" b="1" i="1" u="sng" dirty="0" err="1" smtClean="0"/>
              <a:t>οντική</a:t>
            </a:r>
            <a:r>
              <a:rPr lang="el-GR" sz="2400" i="1" u="sng" dirty="0" smtClean="0"/>
              <a:t> περιγραφή</a:t>
            </a:r>
          </a:p>
          <a:p>
            <a:r>
              <a:rPr lang="el-GR" sz="2400" dirty="0" smtClean="0"/>
              <a:t>Αν που ότι βλέπουμε έναν τυφλό ηλικιωμένο άνδρα με μπαστούνι που χαϊδεύει τον σκύλο – οδηγό του </a:t>
            </a:r>
            <a:r>
              <a:rPr lang="el-GR" sz="2400" i="1" u="sng" dirty="0" smtClean="0"/>
              <a:t>θα έχουμε κάνει μια </a:t>
            </a:r>
            <a:r>
              <a:rPr lang="el-GR" sz="2400" b="1" i="1" u="sng" dirty="0" smtClean="0"/>
              <a:t>οντολογική</a:t>
            </a:r>
            <a:r>
              <a:rPr lang="el-GR" sz="2400" i="1" u="sng" dirty="0" smtClean="0"/>
              <a:t> περιγραφή</a:t>
            </a:r>
          </a:p>
          <a:p>
            <a:r>
              <a:rPr lang="el-GR" sz="2400" dirty="0" smtClean="0"/>
              <a:t>Λευκό μπαστούνι / σκύλος =  </a:t>
            </a:r>
            <a:r>
              <a:rPr lang="el-GR" sz="2400" dirty="0" err="1" smtClean="0"/>
              <a:t>οντικό</a:t>
            </a:r>
            <a:r>
              <a:rPr lang="el-GR" sz="2400" dirty="0" smtClean="0"/>
              <a:t> γνώρισμα (αφορά την ιδιότητα / χαρακτηριστικό)</a:t>
            </a:r>
          </a:p>
          <a:p>
            <a:r>
              <a:rPr lang="el-GR" sz="2400" dirty="0" smtClean="0"/>
              <a:t>Τυφλότητα = οντολογικό γνώρισμα (αφορά την ουσία / χαρακτήρα)</a:t>
            </a:r>
            <a:r>
              <a:rPr lang="el-GR" sz="2400" i="1" u="sng" dirty="0" smtClean="0"/>
              <a:t> </a:t>
            </a:r>
          </a:p>
          <a:p>
            <a:pPr algn="ctr"/>
            <a:r>
              <a:rPr lang="el-GR" sz="2400" i="1" u="sng" dirty="0" smtClean="0"/>
              <a:t>Το πρώτο γνώρισμα εξηγείται / αποκαλύπτεται με βάση το δεύτερο </a:t>
            </a: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b="1" dirty="0" smtClean="0"/>
              <a:t>Αγωγή </a:t>
            </a:r>
            <a:r>
              <a:rPr lang="el-GR" sz="2000" dirty="0" smtClean="0"/>
              <a:t>                                  </a:t>
            </a:r>
            <a:r>
              <a:rPr lang="el-GR" sz="2000" u="sng" dirty="0" smtClean="0"/>
              <a:t>μεταφορά / μετακόμιση </a:t>
            </a:r>
          </a:p>
          <a:p>
            <a:pPr>
              <a:buNone/>
            </a:pPr>
            <a:r>
              <a:rPr lang="el-GR" sz="2000" dirty="0" smtClean="0"/>
              <a:t>(κατά κυριολεξία)                                (αγώι, αγωγιάτης, άγομαι και φέρομαι)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 smtClean="0"/>
              <a:t>                                                     για να γίνει χρειάζεται οδηγό και σχέδιο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 smtClean="0"/>
              <a:t>                                                                                    αγωγή= οδήγηση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 smtClean="0"/>
              <a:t>                                                                  Η ανάγκη να συμπεριληφθεί σε αυτήν </a:t>
            </a:r>
          </a:p>
          <a:p>
            <a:pPr algn="r">
              <a:buNone/>
            </a:pPr>
            <a:r>
              <a:rPr lang="el-GR" sz="2000" dirty="0" smtClean="0"/>
              <a:t>-εκτός του «φυσικού»- και ο πνευματικός κόσμος </a:t>
            </a:r>
          </a:p>
          <a:p>
            <a:pPr algn="r">
              <a:buNone/>
            </a:pPr>
            <a:r>
              <a:rPr lang="el-GR" sz="2000" dirty="0" smtClean="0"/>
              <a:t>της έδωσε τον χαρακτήρα της καθ</a:t>
            </a:r>
            <a:r>
              <a:rPr lang="el-GR" sz="2000" b="1" dirty="0" smtClean="0"/>
              <a:t>οδήγησης</a:t>
            </a:r>
          </a:p>
          <a:p>
            <a:pPr algn="r">
              <a:buNone/>
            </a:pPr>
            <a:endParaRPr lang="el-GR" sz="2000" b="1" dirty="0" smtClean="0"/>
          </a:p>
          <a:p>
            <a:pPr algn="r">
              <a:buNone/>
            </a:pPr>
            <a:r>
              <a:rPr lang="el-GR" sz="2000" dirty="0" smtClean="0"/>
              <a:t>Ένα είδος </a:t>
            </a:r>
            <a:r>
              <a:rPr lang="el-GR" sz="2000" u="sng" dirty="0" smtClean="0"/>
              <a:t>υπόδειξης / βοήθειας </a:t>
            </a:r>
            <a:r>
              <a:rPr lang="el-GR" sz="2000" dirty="0" smtClean="0"/>
              <a:t>που προσφέρει ο άγων στον αγόμενο  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4" name="3 - Δεξιό βέλος"/>
          <p:cNvSpPr/>
          <p:nvPr/>
        </p:nvSpPr>
        <p:spPr>
          <a:xfrm>
            <a:off x="2357422" y="185736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786182" y="207167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6072198" y="3071810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6215074" y="3857628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7715272" y="5286388"/>
            <a:ext cx="35719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400" dirty="0" smtClean="0"/>
              <a:t>Κατά έναν αντίστοιχο τρόπο, η αγωγή μοιάζει με:</a:t>
            </a:r>
          </a:p>
          <a:p>
            <a:r>
              <a:rPr lang="el-GR" sz="2400" b="1" dirty="0" err="1" smtClean="0"/>
              <a:t>Οντική</a:t>
            </a:r>
            <a:r>
              <a:rPr lang="el-GR" sz="2400" b="1" dirty="0" smtClean="0"/>
              <a:t> </a:t>
            </a:r>
            <a:r>
              <a:rPr lang="el-GR" sz="2400" dirty="0" smtClean="0"/>
              <a:t>επιστήμη όταν περιορίζεται στο περιεχόμενο και τα χαρακτηριστικά του αντικειμένου της (δηλ. του ανθρώπου)</a:t>
            </a:r>
          </a:p>
          <a:p>
            <a:r>
              <a:rPr lang="el-GR" sz="2400" b="1" dirty="0" smtClean="0">
                <a:solidFill>
                  <a:schemeClr val="accent1"/>
                </a:solidFill>
              </a:rPr>
              <a:t>Οντολογική επιστήμη όταν  στοχάζεται περί της ουσίας της – δηλ. περί του τρόπου με τον οποίο καθορίζει τον ανθρώπινο χαρακτήρα</a:t>
            </a:r>
          </a:p>
          <a:p>
            <a:endParaRPr lang="el-GR" sz="2400" b="1" dirty="0" smtClean="0">
              <a:solidFill>
                <a:schemeClr val="accent1"/>
              </a:solidFill>
            </a:endParaRPr>
          </a:p>
          <a:p>
            <a:endParaRPr lang="el-GR" sz="2400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l-GR" sz="2400" b="1" dirty="0" smtClean="0">
                <a:solidFill>
                  <a:schemeClr val="accent1"/>
                </a:solidFill>
              </a:rPr>
              <a:t>Πώς συμβαίνει αυτό;</a:t>
            </a:r>
          </a:p>
          <a:p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143372" y="3929066"/>
            <a:ext cx="78581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000" dirty="0" smtClean="0"/>
              <a:t>Ο άνθρωπος είναι το μοναδικό πλάσμα που </a:t>
            </a:r>
            <a:r>
              <a:rPr lang="el-GR" sz="2000" u="sng" dirty="0" smtClean="0"/>
              <a:t>«υπάρχει» / </a:t>
            </a:r>
            <a:r>
              <a:rPr lang="en-US" sz="2000" u="sng" dirty="0" err="1" smtClean="0"/>
              <a:t>existe</a:t>
            </a:r>
            <a:r>
              <a:rPr lang="en-US" sz="2000" u="sng" dirty="0" smtClean="0"/>
              <a:t> </a:t>
            </a:r>
            <a:r>
              <a:rPr lang="el-GR" sz="2000" dirty="0" smtClean="0"/>
              <a:t>(λατινικά)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pPr algn="r"/>
            <a:r>
              <a:rPr lang="el-GR" sz="2000" dirty="0" smtClean="0"/>
              <a:t>Ίσταται εκτός / εξ</a:t>
            </a:r>
            <a:r>
              <a:rPr lang="el-GR" sz="2000" b="1" dirty="0" smtClean="0"/>
              <a:t>ίσταται</a:t>
            </a:r>
            <a:r>
              <a:rPr lang="el-GR" sz="2000" dirty="0" smtClean="0"/>
              <a:t> του </a:t>
            </a:r>
            <a:r>
              <a:rPr lang="el-GR" sz="2000" u="sng" dirty="0" smtClean="0"/>
              <a:t>εαυτού</a:t>
            </a:r>
            <a:r>
              <a:rPr lang="el-GR" sz="2000" dirty="0" smtClean="0"/>
              <a:t> του</a:t>
            </a:r>
          </a:p>
          <a:p>
            <a:pPr algn="r"/>
            <a:endParaRPr lang="el-GR" sz="2000" dirty="0" smtClean="0"/>
          </a:p>
          <a:p>
            <a:pPr algn="r"/>
            <a:r>
              <a:rPr lang="el-GR" sz="2000" dirty="0" smtClean="0"/>
              <a:t>Τον καθιστά αντικείμενο / τον ερευνά / τον κατανοεί</a:t>
            </a:r>
          </a:p>
          <a:p>
            <a:pPr algn="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                                                     Πώς;</a:t>
            </a: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 </a:t>
            </a:r>
          </a:p>
          <a:p>
            <a:pPr algn="ctr"/>
            <a:r>
              <a:rPr lang="el-GR" sz="2000" dirty="0" smtClean="0"/>
              <a:t>Με βάση συγκεκριμένες δυνατότητες (λ.χ. ως ένα φιλελεύθερο, δημοκρατικό, ειρηνικό, δίκαιο, αρμονικό, καλλιεργημένο, ολοκληρωμένο -ή οτιδήποτε άλλο- Ον)</a:t>
            </a:r>
          </a:p>
          <a:p>
            <a:pPr algn="r">
              <a:buNone/>
            </a:pPr>
            <a:r>
              <a:rPr lang="el-GR" sz="2000" dirty="0" smtClean="0"/>
              <a:t> </a:t>
            </a:r>
          </a:p>
          <a:p>
            <a:pPr algn="r"/>
            <a:endParaRPr lang="el-GR" sz="2000" dirty="0" smtClean="0"/>
          </a:p>
          <a:p>
            <a:pPr algn="r"/>
            <a:endParaRPr lang="el-GR" sz="20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6215074" y="2071678"/>
            <a:ext cx="71438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7572396" y="2928934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5643570" y="3500438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5643570" y="4214818"/>
            <a:ext cx="71438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2400" b="1" dirty="0" smtClean="0"/>
              <a:t>Όμως</a:t>
            </a:r>
            <a:r>
              <a:rPr lang="el-GR" sz="2400" dirty="0" smtClean="0"/>
              <a:t>, η ικανότητα αυτή του ανθρώπου να υπάρχει με ποικίλους τρόπους βασίζεται</a:t>
            </a:r>
          </a:p>
          <a:p>
            <a:pPr algn="ctr">
              <a:buNone/>
            </a:pPr>
            <a:r>
              <a:rPr lang="el-GR" sz="2400" dirty="0" smtClean="0"/>
              <a:t> –πρώτα και πάνω από όλα- </a:t>
            </a:r>
          </a:p>
          <a:p>
            <a:pPr algn="ctr">
              <a:buNone/>
            </a:pPr>
            <a:r>
              <a:rPr lang="el-GR" sz="2400" dirty="0" smtClean="0"/>
              <a:t>την ικανότητά του να </a:t>
            </a:r>
            <a:r>
              <a:rPr lang="el-GR" sz="2400" u="sng" dirty="0" smtClean="0"/>
              <a:t>υπάρχει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δηλ. να κατανοεί και να ερμηνεύει το Είναι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Η θεμελιώδης αυτή υπαρξιακή δυνατότητα (από την οποία προκύπτουν όλες οι υπόλοιπες) είναι άρρηκτα συνδεδεμένη με την </a:t>
            </a:r>
            <a:r>
              <a:rPr lang="el-GR" sz="2400" b="1" dirty="0" smtClean="0"/>
              <a:t>Αγωγή</a:t>
            </a:r>
            <a:r>
              <a:rPr lang="el-GR" sz="2400" dirty="0" smtClean="0"/>
              <a:t> </a:t>
            </a:r>
          </a:p>
          <a:p>
            <a:pPr algn="ctr"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715008" y="3286124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14810" y="4143380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Η </a:t>
            </a:r>
            <a:r>
              <a:rPr lang="el-GR" b="1" dirty="0" smtClean="0"/>
              <a:t>αγωγή</a:t>
            </a:r>
            <a:r>
              <a:rPr lang="el-GR" dirty="0" smtClean="0"/>
              <a:t> είναι μια μορφή αλληλεπίδρασης που υφίστανται τα άτομα προκειμένου να ανιχνεύσουν το υπαρξιακό τους στίγμα στη βάση μιας σειράς –προκαθορισμένων όσο και πανίσχυρων- </a:t>
            </a:r>
            <a:r>
              <a:rPr lang="el-GR" u="sng" dirty="0" err="1" smtClean="0"/>
              <a:t>αξιακών</a:t>
            </a:r>
            <a:r>
              <a:rPr lang="el-GR" u="sng" dirty="0" smtClean="0"/>
              <a:t> προτύπων 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Μέσα τους θα βρουν μια προκαθορισμένη ερμηνεία του εαυτού τους από την οποία </a:t>
            </a:r>
            <a:r>
              <a:rPr lang="el-GR" u="sng" dirty="0" smtClean="0"/>
              <a:t>δεν θα απαλλαγούν ποτέ</a:t>
            </a:r>
            <a:r>
              <a:rPr lang="el-GR" dirty="0" smtClean="0"/>
              <a:t> </a:t>
            </a:r>
            <a:r>
              <a:rPr lang="el-GR" sz="2000" dirty="0" smtClean="0"/>
              <a:t>(τον ισχυρισμό αυτόν θα επιχειρήσουμε να τον αποδείξουμε με ένα «ταξίδι στο </a:t>
            </a:r>
            <a:r>
              <a:rPr lang="el-GR" sz="2000" smtClean="0"/>
              <a:t>…παρελθόν»)</a:t>
            </a:r>
            <a:endParaRPr lang="el-GR" sz="20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500694" y="3857628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Σκοπός</a:t>
            </a:r>
            <a:br>
              <a:rPr lang="el-GR" dirty="0" smtClean="0"/>
            </a:br>
            <a:r>
              <a:rPr lang="el-GR" sz="3600" dirty="0" smtClean="0"/>
              <a:t>(ταξίδι στο …παρελθόν)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u="sng" dirty="0" smtClean="0"/>
              <a:t>Υπάρχοντας στην …αρχαία Ελλάδα</a:t>
            </a:r>
          </a:p>
          <a:p>
            <a:pPr>
              <a:buNone/>
            </a:pPr>
            <a:r>
              <a:rPr lang="el-GR" sz="2400" dirty="0" smtClean="0"/>
              <a:t>Ας φανταστούμε κάποιον να ανατρέφεται σε ένα πολιτισμικό </a:t>
            </a:r>
            <a:r>
              <a:rPr lang="el-GR" sz="2400" u="sng" dirty="0" smtClean="0"/>
              <a:t>περιβάλλον</a:t>
            </a:r>
            <a:r>
              <a:rPr lang="el-GR" sz="2400" dirty="0" smtClean="0"/>
              <a:t> όπως το </a:t>
            </a:r>
            <a:r>
              <a:rPr lang="el-GR" sz="2400" u="sng" dirty="0" smtClean="0"/>
              <a:t>αρχαιοελληνικό</a:t>
            </a:r>
            <a:r>
              <a:rPr lang="el-GR" sz="2400" dirty="0" smtClean="0"/>
              <a:t>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Αποθέωνε την ανδρεία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Υποχρέωνε τον άνθρωπο να κατανοεί και να ερμηνεύει τον εαυτό του (δηλ. να «υπάρχει») υπό τους όρους του «ηρωισμού» και της «δειλίας»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285852" y="2928934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1357290" y="3857628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Σκοπός</a:t>
            </a:r>
            <a:br>
              <a:rPr lang="el-GR" dirty="0" smtClean="0"/>
            </a:br>
            <a:r>
              <a:rPr lang="el-GR" sz="3600" dirty="0" smtClean="0"/>
              <a:t>(ταξίδι στο …παρελθόν)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u="sng" dirty="0" smtClean="0"/>
              <a:t>Υπάρχοντας στην … εποχή του Χριστιανισμού</a:t>
            </a:r>
          </a:p>
          <a:p>
            <a:pPr>
              <a:buNone/>
            </a:pPr>
            <a:r>
              <a:rPr lang="el-GR" sz="2400" dirty="0" smtClean="0"/>
              <a:t>Ας μεταφερθούμε μερικούς αιώνες αργότερα κι ας φανταστούμε κάποιον που ανατρέφεται σε ένα </a:t>
            </a:r>
            <a:r>
              <a:rPr lang="el-GR" sz="2400" u="sng" dirty="0" smtClean="0"/>
              <a:t>περιβάλλον χριστιανικής αγωγής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Θα μάθει να κατανοεί και να ερμηνεύει τον εαυτό του (δηλ. να «υπάρχει») υπό τη </a:t>
            </a:r>
            <a:r>
              <a:rPr lang="el-GR" sz="2400" u="sng" dirty="0" smtClean="0"/>
              <a:t>σκέπη του πανάγαθου θεού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Δηλ. ως ένας αμαρτωλός που πασχίζει για τη σωτηρία της ψυχής </a:t>
            </a:r>
            <a:r>
              <a:rPr lang="el-GR" sz="2000" dirty="0" smtClean="0"/>
              <a:t>(«</a:t>
            </a:r>
            <a:r>
              <a:rPr lang="el-GR" sz="2000" dirty="0" err="1" smtClean="0"/>
              <a:t>ὅστις</a:t>
            </a:r>
            <a:r>
              <a:rPr lang="el-GR" sz="2000" dirty="0" smtClean="0"/>
              <a:t> σε </a:t>
            </a:r>
            <a:r>
              <a:rPr lang="el-GR" sz="2000" dirty="0" err="1" smtClean="0"/>
              <a:t>ῥαπίσει</a:t>
            </a:r>
            <a:r>
              <a:rPr lang="el-GR" sz="2000" dirty="0" smtClean="0"/>
              <a:t> </a:t>
            </a:r>
            <a:r>
              <a:rPr lang="el-GR" sz="2000" dirty="0" err="1" smtClean="0"/>
              <a:t>ἐπὶ</a:t>
            </a:r>
            <a:r>
              <a:rPr lang="el-GR" sz="2000" dirty="0" smtClean="0"/>
              <a:t> </a:t>
            </a:r>
            <a:r>
              <a:rPr lang="el-GR" sz="2000" dirty="0" err="1" smtClean="0"/>
              <a:t>τὴν</a:t>
            </a:r>
            <a:r>
              <a:rPr lang="el-GR" sz="2000" dirty="0" smtClean="0"/>
              <a:t> </a:t>
            </a:r>
            <a:r>
              <a:rPr lang="el-GR" sz="2000" dirty="0" err="1" smtClean="0"/>
              <a:t>δεξιὰν</a:t>
            </a:r>
            <a:r>
              <a:rPr lang="el-GR" sz="2000" dirty="0" smtClean="0"/>
              <a:t> σιαγόνα, </a:t>
            </a:r>
            <a:r>
              <a:rPr lang="el-GR" sz="2000" dirty="0" err="1" smtClean="0"/>
              <a:t>στρέψον</a:t>
            </a:r>
            <a:r>
              <a:rPr lang="el-GR" sz="2000" dirty="0" smtClean="0"/>
              <a:t> </a:t>
            </a:r>
            <a:r>
              <a:rPr lang="el-GR" sz="2000" dirty="0" err="1" smtClean="0"/>
              <a:t>αὐτῷ</a:t>
            </a:r>
            <a:r>
              <a:rPr lang="el-GR" sz="2000" dirty="0" smtClean="0"/>
              <a:t> </a:t>
            </a:r>
            <a:r>
              <a:rPr lang="el-GR" sz="2000" dirty="0" err="1" smtClean="0"/>
              <a:t>καὶ</a:t>
            </a:r>
            <a:r>
              <a:rPr lang="el-GR" sz="2000" dirty="0" smtClean="0"/>
              <a:t> </a:t>
            </a:r>
            <a:r>
              <a:rPr lang="el-GR" sz="2000" dirty="0" err="1" smtClean="0"/>
              <a:t>τὴν</a:t>
            </a:r>
            <a:r>
              <a:rPr lang="el-GR" sz="2000" dirty="0" smtClean="0"/>
              <a:t> </a:t>
            </a:r>
            <a:r>
              <a:rPr lang="el-GR" sz="2000" dirty="0" err="1" smtClean="0"/>
              <a:t>ἄλλην</a:t>
            </a:r>
            <a:r>
              <a:rPr lang="el-GR" sz="2000" dirty="0" smtClean="0"/>
              <a:t>» </a:t>
            </a:r>
            <a:r>
              <a:rPr lang="el-GR" sz="2000" i="1" dirty="0" smtClean="0"/>
              <a:t>ΚΑΤΑ ΜΑΤΘΑΙΟΝ</a:t>
            </a:r>
            <a:r>
              <a:rPr lang="el-GR" sz="2000" dirty="0" smtClean="0"/>
              <a:t> 5:39)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928794" y="3214686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357686" y="4500570"/>
            <a:ext cx="85725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Σκοπός</a:t>
            </a:r>
            <a:br>
              <a:rPr lang="el-GR" dirty="0" smtClean="0"/>
            </a:br>
            <a:r>
              <a:rPr lang="el-GR" sz="3600" dirty="0" smtClean="0"/>
              <a:t>(ταξίδι στο …παρελθόν)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Ερώτημα</a:t>
            </a:r>
          </a:p>
          <a:p>
            <a:pPr>
              <a:buNone/>
            </a:pPr>
            <a:r>
              <a:rPr lang="el-GR" dirty="0" smtClean="0"/>
              <a:t>Στη βάση της ανωτέρω αντιπαραβολής, θα μπορούσε ποτέ να υπάρξει ο άνθρωπος ως </a:t>
            </a:r>
            <a:r>
              <a:rPr lang="el-GR" u="sng" dirty="0" smtClean="0"/>
              <a:t>άγιος στην αρχαία Ελλάδα </a:t>
            </a:r>
            <a:r>
              <a:rPr lang="el-GR" dirty="0" smtClean="0"/>
              <a:t>ή ως </a:t>
            </a:r>
            <a:r>
              <a:rPr lang="el-GR" u="sng" dirty="0" smtClean="0"/>
              <a:t>ήρωας στους χριστιανικούς χρόνους; </a:t>
            </a:r>
            <a:endParaRPr lang="el-GR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Σκοπός</a:t>
            </a:r>
            <a:br>
              <a:rPr lang="el-GR" dirty="0" smtClean="0"/>
            </a:br>
            <a:r>
              <a:rPr lang="el-GR" sz="3600" dirty="0" smtClean="0"/>
              <a:t>(ταξίδι στο …παρελθόν)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Απάντηση: ΌΧΙ </a:t>
            </a:r>
            <a:r>
              <a:rPr lang="el-GR" sz="2000" dirty="0" smtClean="0"/>
              <a:t>(στην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περίπτωση θα φάνταζε ως τρισάθλιος λιποτάκτης ενώ στη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ως  υπερφίαλος αμαρτωλός) </a:t>
            </a:r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2400" dirty="0" smtClean="0"/>
              <a:t>Ο τρόπος με τον οποίον ο άνθρωπος ερμηνεύει το Είναι του (δηλ. «υπάρχει» ως χριστιανός, ήρωας, ειρηνιστής ή </a:t>
            </a:r>
            <a:r>
              <a:rPr lang="el-GR" sz="2400" b="1" dirty="0" smtClean="0"/>
              <a:t>οτιδήποτε άλλο</a:t>
            </a:r>
            <a:r>
              <a:rPr lang="el-GR" sz="2400" dirty="0" smtClean="0"/>
              <a:t>) οφείλεται στην </a:t>
            </a:r>
            <a:r>
              <a:rPr lang="el-GR" sz="2400" u="sng" dirty="0" smtClean="0"/>
              <a:t>επίδραση που ασκούν πάνω του μια σειρά πανίσχυρα </a:t>
            </a:r>
            <a:r>
              <a:rPr lang="el-GR" sz="2400" u="sng" dirty="0" err="1" smtClean="0"/>
              <a:t>αξιακά</a:t>
            </a:r>
            <a:r>
              <a:rPr lang="el-GR" sz="2400" u="sng" dirty="0" smtClean="0"/>
              <a:t> πρότυπα</a:t>
            </a:r>
          </a:p>
          <a:p>
            <a:pPr algn="ctr">
              <a:buNone/>
            </a:pPr>
            <a:endParaRPr lang="el-GR" sz="2400" u="sng" dirty="0" smtClean="0"/>
          </a:p>
          <a:p>
            <a:pPr>
              <a:buNone/>
            </a:pPr>
            <a:r>
              <a:rPr lang="el-GR" dirty="0" smtClean="0"/>
              <a:t> δηλ. στην </a:t>
            </a:r>
            <a:r>
              <a:rPr lang="el-GR" b="1" dirty="0" smtClean="0"/>
              <a:t>αγωγή</a:t>
            </a:r>
            <a:r>
              <a:rPr lang="el-GR" dirty="0" smtClean="0"/>
              <a:t> που του έχει παρασχεθεί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86182" y="2714620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929058" y="4714884"/>
            <a:ext cx="85725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Ερώτημα </a:t>
            </a:r>
            <a:r>
              <a:rPr lang="el-GR" dirty="0" smtClean="0"/>
              <a:t>εργασίας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Γιατί συχνά ένα παιδί όταν ενηλικιώνεται ακολουθεί – είτε ως θύμα είτε ως θύτης- το υπαρξιακό παράδειγμα του βίαιου πατέρα του (π.χ. υπομένει τη βία ή συμπεριφέρεται βίαια απέναντι στον/στην σύντροφό του);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sz="2400" dirty="0" smtClean="0"/>
              <a:t>Ερωτήματα: </a:t>
            </a:r>
          </a:p>
          <a:p>
            <a:pPr marL="514350" indent="-514350">
              <a:buAutoNum type="arabicPeriod"/>
            </a:pPr>
            <a:r>
              <a:rPr lang="el-GR" sz="2400" b="1" dirty="0" smtClean="0"/>
              <a:t>Ηλικιακό</a:t>
            </a:r>
            <a:r>
              <a:rPr lang="el-GR" sz="2400" dirty="0" smtClean="0"/>
              <a:t> (αφορά κατά βάση συγκεκριμένες ηλικίες;)</a:t>
            </a:r>
          </a:p>
          <a:p>
            <a:pPr marL="514350" indent="-514350">
              <a:buAutoNum type="arabicPeriod"/>
            </a:pPr>
            <a:r>
              <a:rPr lang="el-GR" sz="2400" b="1" dirty="0" smtClean="0"/>
              <a:t>Δυνατοτήτων</a:t>
            </a:r>
            <a:r>
              <a:rPr lang="el-GR" sz="2400" dirty="0" smtClean="0"/>
              <a:t> (μπορούμε μέσα από την αγωγή να πετύχουμε το οτιδήποτε;)</a:t>
            </a:r>
          </a:p>
          <a:p>
            <a:pPr marL="514350" indent="-514350">
              <a:buAutoNum type="arabicPeriod"/>
            </a:pPr>
            <a:r>
              <a:rPr lang="el-GR" sz="2400" b="1" dirty="0" err="1" smtClean="0"/>
              <a:t>Συνειδητότητας</a:t>
            </a:r>
            <a:r>
              <a:rPr lang="el-GR" sz="2400" dirty="0" smtClean="0"/>
              <a:t> (αποτελεί πάντα μια ενσυνείδητη διαδικασία ή εμπεριέχει και στοιχεία που διαφεύγουν της αντίληψής μας;)</a:t>
            </a:r>
          </a:p>
          <a:p>
            <a:pPr marL="514350" indent="-514350">
              <a:buAutoNum type="arabicPeriod"/>
            </a:pPr>
            <a:r>
              <a:rPr lang="el-GR" sz="2400" b="1" dirty="0" smtClean="0"/>
              <a:t>Σταθερότητας</a:t>
            </a:r>
            <a:r>
              <a:rPr lang="el-GR" sz="2400" dirty="0" smtClean="0"/>
              <a:t> (συνιστά η αγωγή μια σταθερή και προγραμματισμένη διαδικασία που οδηγεί νομοτελειακά στην επίτευξη των στόχων της ή αντίθετα εγκλείει μέσα της και το στοιχείο του απρόβλεπτου, του ανεπιθύμητου ή ακόμα και του οδυνηρού;)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Ανακεφαλαίωση</a:t>
            </a:r>
          </a:p>
          <a:p>
            <a:pPr algn="ctr">
              <a:buNone/>
            </a:pPr>
            <a:r>
              <a:rPr lang="el-GR" dirty="0" smtClean="0"/>
              <a:t>Με βάση τις απαντήσεις που δώσαμε μπορούμε να εκλάβουμε την αγωγή ως μια καθοδηγητική σχέση με </a:t>
            </a:r>
            <a:r>
              <a:rPr lang="el-GR" u="sng" dirty="0" smtClean="0"/>
              <a:t>σημαντική</a:t>
            </a:r>
            <a:r>
              <a:rPr lang="el-GR" dirty="0" smtClean="0"/>
              <a:t> (αλλά όχι απεριόριστη) </a:t>
            </a:r>
            <a:r>
              <a:rPr lang="el-GR" u="sng" dirty="0" smtClean="0"/>
              <a:t>ισχύ</a:t>
            </a:r>
            <a:r>
              <a:rPr lang="el-GR" dirty="0" smtClean="0"/>
              <a:t> που αφορά κατά βάση έναν </a:t>
            </a:r>
            <a:r>
              <a:rPr lang="el-GR" u="sng" dirty="0" smtClean="0"/>
              <a:t>ενήλικο και έναν ανήλικο</a:t>
            </a:r>
            <a:r>
              <a:rPr lang="el-GR" dirty="0" smtClean="0"/>
              <a:t>, τα αποτελέσματα της οποίας προκύπτουν με </a:t>
            </a:r>
            <a:r>
              <a:rPr lang="el-GR" u="sng" dirty="0" smtClean="0"/>
              <a:t>συνειδητό ή ασυνείδητο</a:t>
            </a:r>
            <a:r>
              <a:rPr lang="el-GR" dirty="0" smtClean="0"/>
              <a:t>, </a:t>
            </a:r>
            <a:r>
              <a:rPr lang="el-GR" u="sng" dirty="0" smtClean="0"/>
              <a:t>σταθερό ή ασταθή </a:t>
            </a:r>
            <a:r>
              <a:rPr lang="el-GR" dirty="0" smtClean="0"/>
              <a:t>τρόπο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/>
          </a:p>
          <a:p>
            <a:pPr algn="ctr">
              <a:buNone/>
            </a:pPr>
            <a:r>
              <a:rPr lang="el-GR" b="1" dirty="0" smtClean="0"/>
              <a:t>Ερώτημα</a:t>
            </a:r>
          </a:p>
          <a:p>
            <a:pPr algn="ctr">
              <a:buNone/>
            </a:pPr>
            <a:r>
              <a:rPr lang="el-GR" dirty="0" smtClean="0"/>
              <a:t>Είναι επαρκής ένας τέτοιος ορισμός;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Απάντηση </a:t>
            </a:r>
          </a:p>
          <a:p>
            <a:pPr algn="ctr">
              <a:buNone/>
            </a:pPr>
            <a:r>
              <a:rPr lang="el-GR" b="1" dirty="0" smtClean="0"/>
              <a:t>ΌΧΙ</a:t>
            </a:r>
            <a:r>
              <a:rPr lang="el-GR" dirty="0" smtClean="0"/>
              <a:t> – διότι αποτελεί έναν </a:t>
            </a:r>
            <a:r>
              <a:rPr lang="el-GR" u="sng" dirty="0" smtClean="0"/>
              <a:t>περιγραφικό</a:t>
            </a:r>
            <a:r>
              <a:rPr lang="el-GR" dirty="0" smtClean="0"/>
              <a:t> ορισμό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 smtClean="0"/>
              <a:t>Επιχειρεί να περιγράψει κάτι με ουδέτερο τρόπο, χωρίς να προσδιορίζει τις </a:t>
            </a:r>
            <a:r>
              <a:rPr lang="el-GR" u="sng" dirty="0" smtClean="0"/>
              <a:t>κατευθυντήριες γραμμές </a:t>
            </a:r>
            <a:r>
              <a:rPr lang="el-GR" dirty="0" smtClean="0"/>
              <a:t>του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 smtClean="0"/>
              <a:t>Ποιες είναι αυτές στην περίπτωση της αγωγής;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857884" y="2857496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143372" y="5000636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Οι κατευθυντήριες γραμμές της αγωγής αποκαλύπτονται από το </a:t>
            </a:r>
            <a:r>
              <a:rPr lang="el-GR" sz="2400" u="sng" dirty="0" smtClean="0"/>
              <a:t>αντίθετό της </a:t>
            </a:r>
          </a:p>
          <a:p>
            <a:endParaRPr lang="el-GR" sz="2400" u="sng" dirty="0"/>
          </a:p>
          <a:p>
            <a:r>
              <a:rPr lang="el-GR" sz="2400" dirty="0" smtClean="0"/>
              <a:t>Από το άνθρωπο που στερείται αγωγής – δηλ. τον </a:t>
            </a:r>
            <a:r>
              <a:rPr lang="el-GR" sz="2400" u="sng" dirty="0" smtClean="0"/>
              <a:t>ανάγωγο</a:t>
            </a:r>
            <a:r>
              <a:rPr lang="el-GR" sz="2400" dirty="0" smtClean="0"/>
              <a:t> </a:t>
            </a:r>
          </a:p>
          <a:p>
            <a:endParaRPr lang="el-GR" sz="2400" dirty="0"/>
          </a:p>
          <a:p>
            <a:pPr algn="r"/>
            <a:r>
              <a:rPr lang="el-GR" sz="2400" dirty="0" smtClean="0"/>
              <a:t>Είναι αυτός που δεν έχει τρόπους / είναι αγενής, κακομαθημένος, κακοαναθρεμμένος </a:t>
            </a:r>
          </a:p>
          <a:p>
            <a:endParaRPr lang="el-GR" sz="2400" dirty="0"/>
          </a:p>
          <a:p>
            <a:endParaRPr lang="el-GR" sz="2400" dirty="0" smtClean="0"/>
          </a:p>
          <a:p>
            <a:endParaRPr lang="el-GR" u="sng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785918" y="2428868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7215206" y="3286124"/>
            <a:ext cx="71438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2000" dirty="0" smtClean="0"/>
              <a:t>Η αγωγή:</a:t>
            </a:r>
          </a:p>
          <a:p>
            <a:r>
              <a:rPr lang="el-GR" sz="2000" dirty="0" smtClean="0"/>
              <a:t> αναφέρεται στη διαμόρφωση του χαρακτήρα των νέων σύμφωνα με τα ισχύοντα </a:t>
            </a:r>
            <a:r>
              <a:rPr lang="el-GR" sz="2000" b="1" dirty="0" smtClean="0"/>
              <a:t>πρότυπα  συμπεριφοράς </a:t>
            </a:r>
          </a:p>
          <a:p>
            <a:endParaRPr lang="el-GR" sz="2000" dirty="0" smtClean="0"/>
          </a:p>
          <a:p>
            <a:r>
              <a:rPr lang="el-GR" sz="2000" dirty="0" smtClean="0"/>
              <a:t>Προϋποθέτει έναν </a:t>
            </a:r>
            <a:r>
              <a:rPr lang="el-GR" sz="2000" b="1" dirty="0" smtClean="0"/>
              <a:t>τρόπο ζωής </a:t>
            </a:r>
            <a:r>
              <a:rPr lang="el-GR" sz="2000" dirty="0" smtClean="0"/>
              <a:t>του οποίου η ορθότητα θεωρείται δεδομένη και αδιαπραγμάτευτη  </a:t>
            </a:r>
          </a:p>
          <a:p>
            <a:endParaRPr lang="el-GR" sz="2000" dirty="0" smtClean="0"/>
          </a:p>
          <a:p>
            <a:r>
              <a:rPr lang="el-GR" sz="2000" dirty="0" smtClean="0"/>
              <a:t>Χωρίς αυτόν δεν μπορεί να υπάρξει </a:t>
            </a:r>
            <a:r>
              <a:rPr lang="el-GR" sz="2000" b="1" dirty="0" smtClean="0"/>
              <a:t>αγωγή 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dirty="0" smtClean="0"/>
              <a:t>συνδέεται με αξίες και κανόνες που δεν μπορούν να παραλείπονται στον ορισμό της …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857488" y="2643182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071802" y="3714752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857752" y="435769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u="sng" dirty="0" smtClean="0"/>
              <a:t>Ας πάρουμε τα πράγματα ξανά από την αρχή…</a:t>
            </a:r>
          </a:p>
          <a:p>
            <a:r>
              <a:rPr lang="el-GR" sz="2000" dirty="0" smtClean="0"/>
              <a:t>ΑΓΩΓΗ           ξεκινά από τη βούληση ενός ατόμου που καταφεύγει σε μια σειρά </a:t>
            </a:r>
            <a:r>
              <a:rPr lang="el-GR" sz="2000" u="sng" dirty="0" smtClean="0"/>
              <a:t>πράξεις</a:t>
            </a:r>
            <a:r>
              <a:rPr lang="el-GR" sz="2000" dirty="0" smtClean="0"/>
              <a:t> προκειμένου να πετύχει κάποιο σκοπό</a:t>
            </a:r>
          </a:p>
          <a:p>
            <a:endParaRPr lang="el-GR" sz="2000" dirty="0" smtClean="0"/>
          </a:p>
          <a:p>
            <a:r>
              <a:rPr lang="el-GR" sz="2000" dirty="0" smtClean="0"/>
              <a:t>Δηλ. συνιστά μια μορφή </a:t>
            </a:r>
            <a:r>
              <a:rPr lang="el-GR" sz="2000" b="1" dirty="0" smtClean="0"/>
              <a:t>δράσης</a:t>
            </a:r>
          </a:p>
          <a:p>
            <a:endParaRPr lang="el-GR" sz="2000" dirty="0" smtClean="0"/>
          </a:p>
          <a:p>
            <a:r>
              <a:rPr lang="el-GR" sz="2000" dirty="0" smtClean="0"/>
              <a:t>Δύναται να χαρακτηριστεί ως «κοινωνική»</a:t>
            </a:r>
            <a:r>
              <a:rPr lang="el-GR" sz="2400" dirty="0" smtClean="0"/>
              <a:t> </a:t>
            </a:r>
            <a:r>
              <a:rPr lang="el-GR" sz="1600" dirty="0" smtClean="0"/>
              <a:t>(έχει ως σημείο αναφοράς τη συμπεριφορά των ανήλικων μελών της κοινωνίας)             </a:t>
            </a:r>
            <a:r>
              <a:rPr lang="el-GR" sz="2400" dirty="0" smtClean="0"/>
              <a:t>επί</a:t>
            </a:r>
            <a:r>
              <a:rPr lang="el-GR" sz="2400" b="1" dirty="0" smtClean="0"/>
              <a:t>δραση</a:t>
            </a:r>
          </a:p>
          <a:p>
            <a:pPr algn="ctr"/>
            <a:r>
              <a:rPr lang="el-GR" sz="2800" dirty="0" smtClean="0"/>
              <a:t>«</a:t>
            </a:r>
            <a:r>
              <a:rPr lang="el-GR" sz="2800" i="1" dirty="0" smtClean="0"/>
              <a:t>Αγωγή είναι η επίδραση που ασκείται από τη γενιά των ενηλίκων σε εκείνους που είναι ακόμα ανώριμοι για κοινωνική ζωή</a:t>
            </a:r>
            <a:r>
              <a:rPr lang="el-GR" sz="2800" dirty="0" smtClean="0"/>
              <a:t>» (</a:t>
            </a:r>
            <a:r>
              <a:rPr lang="en-US" sz="2800" dirty="0" smtClean="0"/>
              <a:t>Emile Durkheim</a:t>
            </a:r>
            <a:r>
              <a:rPr lang="el-GR" sz="2800" dirty="0" smtClean="0"/>
              <a:t>)</a:t>
            </a:r>
          </a:p>
          <a:p>
            <a:endParaRPr lang="el-GR" sz="2800" dirty="0"/>
          </a:p>
        </p:txBody>
      </p:sp>
      <p:sp>
        <p:nvSpPr>
          <p:cNvPr id="5" name="4 - Επεξήγηση με δεξιό βέλος"/>
          <p:cNvSpPr/>
          <p:nvPr/>
        </p:nvSpPr>
        <p:spPr>
          <a:xfrm>
            <a:off x="1643042" y="2071678"/>
            <a:ext cx="428628" cy="21431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3643306" y="3357562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πεξήγηση με δεξιό βέλος"/>
          <p:cNvSpPr/>
          <p:nvPr/>
        </p:nvSpPr>
        <p:spPr>
          <a:xfrm>
            <a:off x="5072066" y="4286256"/>
            <a:ext cx="357190" cy="21431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1785918" y="271462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1403</Words>
  <Application>Microsoft Office PowerPoint</Application>
  <PresentationFormat>Προβολή στην οθόνη (4:3)</PresentationFormat>
  <Paragraphs>173</Paragraphs>
  <Slides>28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1" baseType="lpstr">
      <vt:lpstr>Arial</vt:lpstr>
      <vt:lpstr>Calibri</vt:lpstr>
      <vt:lpstr>Θέμα του Office</vt:lpstr>
      <vt:lpstr>ΦΙΛΟΣΟΦΙΑ ΤΗΣ ΕΚΠΑΙΔΕΥΣΗΣ   ΔΗΜΟΠΟΥΛΟΣ ΒΑΣΙΛΕΙΟΣ  (4)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Ορισμός</vt:lpstr>
      <vt:lpstr>Σκοπός </vt:lpstr>
      <vt:lpstr>Σκοπός</vt:lpstr>
      <vt:lpstr>Σκοπός</vt:lpstr>
      <vt:lpstr>Σκοπός</vt:lpstr>
      <vt:lpstr>Σκοπός</vt:lpstr>
      <vt:lpstr>Σκοπός</vt:lpstr>
      <vt:lpstr>Σκοπός</vt:lpstr>
      <vt:lpstr>Σκοπός</vt:lpstr>
      <vt:lpstr>Σκοπός</vt:lpstr>
      <vt:lpstr>Σκοπός</vt:lpstr>
      <vt:lpstr>Σκοπός (ταξίδι στο …παρελθόν)</vt:lpstr>
      <vt:lpstr>Σκοπός (ταξίδι στο …παρελθόν)</vt:lpstr>
      <vt:lpstr>Σκοπός (ταξίδι στο …παρελθόν)</vt:lpstr>
      <vt:lpstr>Σκοπός (ταξίδι στο …παρελθόν)</vt:lpstr>
      <vt:lpstr>Ερώτημα εργασίας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ΦΙΛΟΣΟΦΙΑ ΤΗΣ ΠΑΙΔΕΙΑΣ  (3)</dc:title>
  <dc:creator>User</dc:creator>
  <cp:lastModifiedBy>User</cp:lastModifiedBy>
  <cp:revision>121</cp:revision>
  <dcterms:created xsi:type="dcterms:W3CDTF">2021-02-05T06:08:30Z</dcterms:created>
  <dcterms:modified xsi:type="dcterms:W3CDTF">2023-10-31T22:09:03Z</dcterms:modified>
</cp:coreProperties>
</file>