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261"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D6C22-E122-423E-97B3-AB6E56EB361A}" type="datetimeFigureOut">
              <a:rPr lang="el-GR" smtClean="0"/>
              <a:t>28/11/2014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A12B0-674A-46E2-BEAB-AA720C224F89}" type="slidenum">
              <a:rPr lang="el-GR" smtClean="0"/>
              <a:t>‹#›</a:t>
            </a:fld>
            <a:endParaRPr lang="el-GR"/>
          </a:p>
        </p:txBody>
      </p:sp>
    </p:spTree>
    <p:extLst>
      <p:ext uri="{BB962C8B-B14F-4D97-AF65-F5344CB8AC3E}">
        <p14:creationId xmlns:p14="http://schemas.microsoft.com/office/powerpoint/2010/main" val="113057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94765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6348767-AD27-496A-BE72-0B740BEA8261}" type="datetimeFigureOut">
              <a:rPr lang="el-GR" smtClean="0"/>
              <a:t>28/11/2014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8062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348767-AD27-496A-BE72-0B740BEA8261}" type="datetimeFigureOut">
              <a:rPr lang="el-GR" smtClean="0"/>
              <a:t>28/11/2014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169026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348767-AD27-496A-BE72-0B740BEA8261}" type="datetimeFigureOut">
              <a:rPr lang="el-GR" smtClean="0"/>
              <a:t>28/11/2014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199341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348767-AD27-496A-BE72-0B740BEA8261}" type="datetimeFigureOut">
              <a:rPr lang="el-GR" smtClean="0"/>
              <a:t>28/11/2014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424958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6348767-AD27-496A-BE72-0B740BEA8261}" type="datetimeFigureOut">
              <a:rPr lang="el-GR" smtClean="0"/>
              <a:t>28/11/2014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369055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348767-AD27-496A-BE72-0B740BEA8261}" type="datetimeFigureOut">
              <a:rPr lang="el-GR" smtClean="0"/>
              <a:t>28/11/2014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73291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6348767-AD27-496A-BE72-0B740BEA8261}" type="datetimeFigureOut">
              <a:rPr lang="el-GR" smtClean="0"/>
              <a:t>28/11/2014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15452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348767-AD27-496A-BE72-0B740BEA8261}" type="datetimeFigureOut">
              <a:rPr lang="el-GR" smtClean="0"/>
              <a:t>28/11/2014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18763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6348767-AD27-496A-BE72-0B740BEA8261}" type="datetimeFigureOut">
              <a:rPr lang="el-GR" smtClean="0"/>
              <a:t>28/11/2014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132608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348767-AD27-496A-BE72-0B740BEA8261}" type="datetimeFigureOut">
              <a:rPr lang="el-GR" smtClean="0"/>
              <a:t>28/11/2014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38458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348767-AD27-496A-BE72-0B740BEA8261}" type="datetimeFigureOut">
              <a:rPr lang="el-GR" smtClean="0"/>
              <a:t>28/11/2014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BDA22D1-A1F9-4E62-842B-5EE45C5D0A99}" type="slidenum">
              <a:rPr lang="el-GR" smtClean="0"/>
              <a:t>‹#›</a:t>
            </a:fld>
            <a:endParaRPr lang="el-GR"/>
          </a:p>
        </p:txBody>
      </p:sp>
    </p:spTree>
    <p:extLst>
      <p:ext uri="{BB962C8B-B14F-4D97-AF65-F5344CB8AC3E}">
        <p14:creationId xmlns:p14="http://schemas.microsoft.com/office/powerpoint/2010/main" val="184669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48767-AD27-496A-BE72-0B740BEA8261}" type="datetimeFigureOut">
              <a:rPr lang="el-GR" smtClean="0"/>
              <a:t>28/11/2014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A22D1-A1F9-4E62-842B-5EE45C5D0A99}" type="slidenum">
              <a:rPr lang="el-GR" smtClean="0"/>
              <a:t>‹#›</a:t>
            </a:fld>
            <a:endParaRPr lang="el-GR"/>
          </a:p>
        </p:txBody>
      </p:sp>
    </p:spTree>
    <p:extLst>
      <p:ext uri="{BB962C8B-B14F-4D97-AF65-F5344CB8AC3E}">
        <p14:creationId xmlns:p14="http://schemas.microsoft.com/office/powerpoint/2010/main" val="406912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2421227"/>
            <a:ext cx="9144000" cy="1088735"/>
          </a:xfrm>
        </p:spPr>
        <p:txBody>
          <a:bodyPr/>
          <a:lstStyle/>
          <a:p>
            <a:r>
              <a:rPr lang="el-GR" b="1" dirty="0" smtClean="0"/>
              <a:t>ΜΕΤΑΛΛΟΥΡΓΙΑ</a:t>
            </a:r>
            <a:endParaRPr lang="el-GR" b="1" dirty="0"/>
          </a:p>
        </p:txBody>
      </p:sp>
      <p:sp>
        <p:nvSpPr>
          <p:cNvPr id="3" name="Υπότιτλος 2"/>
          <p:cNvSpPr>
            <a:spLocks noGrp="1"/>
          </p:cNvSpPr>
          <p:nvPr>
            <p:ph type="subTitle" idx="1"/>
          </p:nvPr>
        </p:nvSpPr>
        <p:spPr/>
        <p:txBody>
          <a:bodyPr>
            <a:normAutofit fontScale="92500" lnSpcReduction="20000"/>
          </a:bodyPr>
          <a:lstStyle/>
          <a:p>
            <a:r>
              <a:rPr lang="el-GR" sz="3600" b="1" dirty="0" smtClean="0"/>
              <a:t>Τεχνολογίες </a:t>
            </a:r>
            <a:r>
              <a:rPr lang="el-GR" sz="3600" b="1" dirty="0"/>
              <a:t>Π</a:t>
            </a:r>
            <a:r>
              <a:rPr lang="el-GR" sz="3600" b="1" dirty="0" smtClean="0"/>
              <a:t>ροστασίας Υλικών</a:t>
            </a:r>
            <a:r>
              <a:rPr lang="en-US" sz="3600" b="1" dirty="0" smtClean="0"/>
              <a:t> </a:t>
            </a:r>
            <a:r>
              <a:rPr lang="el-GR" sz="3600" b="1" dirty="0" smtClean="0"/>
              <a:t>ΜΕΡΟΣ Β</a:t>
            </a:r>
          </a:p>
          <a:p>
            <a:r>
              <a:rPr lang="el-GR" dirty="0" smtClean="0"/>
              <a:t>Επιβλέπων: Γ. Αγγελόπουλος, καθηγητής</a:t>
            </a:r>
          </a:p>
          <a:p>
            <a:r>
              <a:rPr lang="el-GR" dirty="0" smtClean="0"/>
              <a:t>Επιμέλεια: Πήττας Κωνσταντίνος, </a:t>
            </a:r>
            <a:r>
              <a:rPr lang="el-GR" dirty="0" err="1" smtClean="0"/>
              <a:t>διπλ</a:t>
            </a:r>
            <a:r>
              <a:rPr lang="el-GR" dirty="0" smtClean="0"/>
              <a:t>. Μηχ. Μηχ.</a:t>
            </a:r>
          </a:p>
          <a:p>
            <a:r>
              <a:rPr lang="el-GR" dirty="0" smtClean="0"/>
              <a:t>Τμήμα Χημικών Μηχανικών</a:t>
            </a:r>
          </a:p>
          <a:p>
            <a:endParaRPr lang="el-G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627049"/>
            <a:ext cx="3157800" cy="116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540" y="632394"/>
            <a:ext cx="5621859" cy="1164361"/>
          </a:xfrm>
          <a:prstGeom prst="rect">
            <a:avLst/>
          </a:prstGeom>
        </p:spPr>
      </p:pic>
      <p:pic>
        <p:nvPicPr>
          <p:cNvPr id="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949540" y="5349876"/>
            <a:ext cx="5001638" cy="1190418"/>
          </a:xfrm>
          <a:prstGeom prst="rect">
            <a:avLst/>
          </a:prstGeom>
          <a:noFill/>
        </p:spPr>
      </p:pic>
      <p:pic>
        <p:nvPicPr>
          <p:cNvPr id="7" name="Picture 9" descr="C:\Users\eorfanou\Downloads\by.png"/>
          <p:cNvPicPr/>
          <p:nvPr/>
        </p:nvPicPr>
        <p:blipFill>
          <a:blip r:embed="rId5">
            <a:extLst>
              <a:ext uri="{28A0092B-C50C-407E-A947-70E740481C1C}">
                <a14:useLocalDpi xmlns:a14="http://schemas.microsoft.com/office/drawing/2010/main" val="0"/>
              </a:ext>
            </a:extLst>
          </a:blip>
          <a:srcRect/>
          <a:stretch>
            <a:fillRect/>
          </a:stretch>
        </p:blipFill>
        <p:spPr bwMode="auto">
          <a:xfrm>
            <a:off x="2888615" y="5532267"/>
            <a:ext cx="2060925" cy="825636"/>
          </a:xfrm>
          <a:prstGeom prst="rect">
            <a:avLst/>
          </a:prstGeom>
          <a:noFill/>
          <a:ln>
            <a:noFill/>
          </a:ln>
        </p:spPr>
      </p:pic>
    </p:spTree>
    <p:extLst>
      <p:ext uri="{BB962C8B-B14F-4D97-AF65-F5344CB8AC3E}">
        <p14:creationId xmlns:p14="http://schemas.microsoft.com/office/powerpoint/2010/main" val="26770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32610"/>
          </a:xfrm>
        </p:spPr>
        <p:txBody>
          <a:bodyPr/>
          <a:lstStyle/>
          <a:p>
            <a:r>
              <a:rPr lang="el-GR" dirty="0" smtClean="0"/>
              <a:t>Ψυχρός (ηλεκτρολυτικός) γαλβανισμός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38200" y="1297590"/>
            <a:ext cx="7159580" cy="5140211"/>
          </a:xfrm>
          <a:prstGeom prst="rect">
            <a:avLst/>
          </a:prstGeom>
        </p:spPr>
      </p:pic>
    </p:spTree>
    <p:extLst>
      <p:ext uri="{BB962C8B-B14F-4D97-AF65-F5344CB8AC3E}">
        <p14:creationId xmlns:p14="http://schemas.microsoft.com/office/powerpoint/2010/main" val="305889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06852"/>
          </a:xfrm>
        </p:spPr>
        <p:txBody>
          <a:bodyPr/>
          <a:lstStyle/>
          <a:p>
            <a:r>
              <a:rPr lang="el-GR" dirty="0" smtClean="0"/>
              <a:t>Υπέρ και κατά της ηλεκτρολυτικής </a:t>
            </a:r>
            <a:r>
              <a:rPr lang="el-GR" dirty="0" err="1" smtClean="0"/>
              <a:t>Ζn</a:t>
            </a:r>
            <a:endParaRPr lang="el-GR" dirty="0"/>
          </a:p>
        </p:txBody>
      </p:sp>
      <p:sp>
        <p:nvSpPr>
          <p:cNvPr id="3" name="Θέση περιεχομένου 2"/>
          <p:cNvSpPr>
            <a:spLocks noGrp="1"/>
          </p:cNvSpPr>
          <p:nvPr>
            <p:ph idx="1"/>
          </p:nvPr>
        </p:nvSpPr>
        <p:spPr/>
        <p:txBody>
          <a:bodyPr/>
          <a:lstStyle/>
          <a:p>
            <a:r>
              <a:rPr lang="el-GR" dirty="0" smtClean="0">
                <a:latin typeface="+mj-lt"/>
              </a:rPr>
              <a:t>Υψηλού κόστους διεργασία</a:t>
            </a:r>
          </a:p>
          <a:p>
            <a:r>
              <a:rPr lang="el-GR" dirty="0" smtClean="0">
                <a:latin typeface="+mj-lt"/>
              </a:rPr>
              <a:t>Ακριβής έλεγχος πάχους επιστρώματος</a:t>
            </a:r>
          </a:p>
          <a:p>
            <a:r>
              <a:rPr lang="el-GR" dirty="0" smtClean="0">
                <a:latin typeface="+mj-lt"/>
              </a:rPr>
              <a:t>Υψηλής καθαρότητας επίστρωμα</a:t>
            </a:r>
          </a:p>
          <a:p>
            <a:r>
              <a:rPr lang="el-GR" dirty="0" smtClean="0">
                <a:latin typeface="+mj-lt"/>
              </a:rPr>
              <a:t>Μη θερμική καταπόνηση αντικειμένου</a:t>
            </a:r>
            <a:endParaRPr lang="el-GR" dirty="0">
              <a:latin typeface="+mj-lt"/>
            </a:endParaRPr>
          </a:p>
        </p:txBody>
      </p:sp>
    </p:spTree>
    <p:extLst>
      <p:ext uri="{BB962C8B-B14F-4D97-AF65-F5344CB8AC3E}">
        <p14:creationId xmlns:p14="http://schemas.microsoft.com/office/powerpoint/2010/main" val="307674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93974"/>
          </a:xfrm>
        </p:spPr>
        <p:txBody>
          <a:bodyPr/>
          <a:lstStyle/>
          <a:p>
            <a:r>
              <a:rPr lang="el-GR" dirty="0" smtClean="0"/>
              <a:t>Θερμός γαλβανισμός (</a:t>
            </a:r>
            <a:r>
              <a:rPr lang="en-US" dirty="0" smtClean="0"/>
              <a:t>Hot dip galvanizing)</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838200" y="1262131"/>
            <a:ext cx="6129270" cy="794189"/>
          </a:xfrm>
          <a:prstGeom prst="rect">
            <a:avLst/>
          </a:prstGeom>
        </p:spPr>
      </p:pic>
      <p:pic>
        <p:nvPicPr>
          <p:cNvPr id="7" name="Εικόνα 6"/>
          <p:cNvPicPr>
            <a:picLocks noChangeAspect="1"/>
          </p:cNvPicPr>
          <p:nvPr/>
        </p:nvPicPr>
        <p:blipFill>
          <a:blip r:embed="rId3"/>
          <a:stretch>
            <a:fillRect/>
          </a:stretch>
        </p:blipFill>
        <p:spPr>
          <a:xfrm>
            <a:off x="838200" y="2348759"/>
            <a:ext cx="8630131" cy="4361134"/>
          </a:xfrm>
          <a:prstGeom prst="rect">
            <a:avLst/>
          </a:prstGeom>
        </p:spPr>
      </p:pic>
    </p:spTree>
    <p:extLst>
      <p:ext uri="{BB962C8B-B14F-4D97-AF65-F5344CB8AC3E}">
        <p14:creationId xmlns:p14="http://schemas.microsoft.com/office/powerpoint/2010/main" val="128657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32610"/>
          </a:xfrm>
        </p:spPr>
        <p:txBody>
          <a:bodyPr/>
          <a:lstStyle/>
          <a:p>
            <a:r>
              <a:rPr lang="el-GR" dirty="0" smtClean="0"/>
              <a:t>Μέθοδοι Γαλβανισμού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38200" y="1378039"/>
            <a:ext cx="7255288" cy="5164427"/>
          </a:xfrm>
          <a:prstGeom prst="rect">
            <a:avLst/>
          </a:prstGeom>
        </p:spPr>
      </p:pic>
    </p:spTree>
    <p:extLst>
      <p:ext uri="{BB962C8B-B14F-4D97-AF65-F5344CB8AC3E}">
        <p14:creationId xmlns:p14="http://schemas.microsoft.com/office/powerpoint/2010/main" val="129709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35641"/>
          </a:xfrm>
        </p:spPr>
        <p:txBody>
          <a:bodyPr/>
          <a:lstStyle/>
          <a:p>
            <a:r>
              <a:rPr lang="el-GR" dirty="0" smtClean="0"/>
              <a:t>Επιστρώματα </a:t>
            </a:r>
            <a:r>
              <a:rPr lang="en-US" dirty="0" smtClean="0"/>
              <a:t>Zn (galvanized)</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325667" y="1630844"/>
            <a:ext cx="9540666" cy="4126013"/>
          </a:xfrm>
          <a:prstGeom prst="rect">
            <a:avLst/>
          </a:prstGeom>
        </p:spPr>
      </p:pic>
    </p:spTree>
    <p:extLst>
      <p:ext uri="{BB962C8B-B14F-4D97-AF65-F5344CB8AC3E}">
        <p14:creationId xmlns:p14="http://schemas.microsoft.com/office/powerpoint/2010/main" val="413540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81095"/>
          </a:xfrm>
        </p:spPr>
        <p:txBody>
          <a:bodyPr/>
          <a:lstStyle/>
          <a:p>
            <a:r>
              <a:rPr lang="el-GR" dirty="0" err="1" smtClean="0"/>
              <a:t>Ενδομεταλλικές</a:t>
            </a:r>
            <a:r>
              <a:rPr lang="el-GR" dirty="0" smtClean="0"/>
              <a:t> φάσεις </a:t>
            </a:r>
            <a:r>
              <a:rPr lang="en-US" dirty="0" smtClean="0"/>
              <a:t>Fe-Zn</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38200" y="1297590"/>
            <a:ext cx="8531511" cy="5399424"/>
          </a:xfrm>
          <a:prstGeom prst="rect">
            <a:avLst/>
          </a:prstGeom>
        </p:spPr>
      </p:pic>
    </p:spTree>
    <p:extLst>
      <p:ext uri="{BB962C8B-B14F-4D97-AF65-F5344CB8AC3E}">
        <p14:creationId xmlns:p14="http://schemas.microsoft.com/office/powerpoint/2010/main" val="154464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93974"/>
          </a:xfrm>
        </p:spPr>
        <p:txBody>
          <a:bodyPr/>
          <a:lstStyle/>
          <a:p>
            <a:r>
              <a:rPr lang="el-GR" dirty="0" smtClean="0"/>
              <a:t>Κινητική της Αντίδρασης </a:t>
            </a:r>
            <a:r>
              <a:rPr lang="en-US" dirty="0" smtClean="0"/>
              <a:t>Fe-Zn</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38200" y="1159100"/>
            <a:ext cx="7043670" cy="5608084"/>
          </a:xfrm>
          <a:prstGeom prst="rect">
            <a:avLst/>
          </a:prstGeom>
        </p:spPr>
      </p:pic>
    </p:spTree>
    <p:extLst>
      <p:ext uri="{BB962C8B-B14F-4D97-AF65-F5344CB8AC3E}">
        <p14:creationId xmlns:p14="http://schemas.microsoft.com/office/powerpoint/2010/main" val="295727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84126"/>
          </a:xfrm>
        </p:spPr>
        <p:txBody>
          <a:bodyPr/>
          <a:lstStyle/>
          <a:p>
            <a:r>
              <a:rPr lang="el-GR" dirty="0" smtClean="0"/>
              <a:t>Η διεργασία του γαλβανισμού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904875" y="1934369"/>
            <a:ext cx="10382250" cy="4133850"/>
          </a:xfrm>
          <a:prstGeom prst="rect">
            <a:avLst/>
          </a:prstGeom>
        </p:spPr>
      </p:pic>
    </p:spTree>
    <p:extLst>
      <p:ext uri="{BB962C8B-B14F-4D97-AF65-F5344CB8AC3E}">
        <p14:creationId xmlns:p14="http://schemas.microsoft.com/office/powerpoint/2010/main" val="77570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71247"/>
          </a:xfrm>
        </p:spPr>
        <p:txBody>
          <a:bodyPr/>
          <a:lstStyle/>
          <a:p>
            <a:r>
              <a:rPr lang="el-GR" dirty="0" smtClean="0"/>
              <a:t>Βασικά στάδια γαλβανισμού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009104" y="1374863"/>
            <a:ext cx="7753082" cy="5449195"/>
          </a:xfrm>
          <a:prstGeom prst="rect">
            <a:avLst/>
          </a:prstGeom>
        </p:spPr>
      </p:pic>
    </p:spTree>
    <p:extLst>
      <p:ext uri="{BB962C8B-B14F-4D97-AF65-F5344CB8AC3E}">
        <p14:creationId xmlns:p14="http://schemas.microsoft.com/office/powerpoint/2010/main" val="244944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1309128"/>
          </a:xfrm>
        </p:spPr>
        <p:txBody>
          <a:bodyPr>
            <a:normAutofit/>
          </a:bodyPr>
          <a:lstStyle/>
          <a:p>
            <a:r>
              <a:rPr lang="el-GR" dirty="0" smtClean="0"/>
              <a:t>Βιομηχανική εγκατάσταση γραμμής γαλβανισμού</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838200" y="1674254"/>
            <a:ext cx="10515600" cy="2157982"/>
          </a:xfrm>
          <a:prstGeom prst="rect">
            <a:avLst/>
          </a:prstGeom>
        </p:spPr>
      </p:pic>
      <p:sp>
        <p:nvSpPr>
          <p:cNvPr id="7" name="Ορθογώνιο 6"/>
          <p:cNvSpPr/>
          <p:nvPr/>
        </p:nvSpPr>
        <p:spPr>
          <a:xfrm>
            <a:off x="838200" y="4409564"/>
            <a:ext cx="6096000" cy="2246769"/>
          </a:xfrm>
          <a:prstGeom prst="rect">
            <a:avLst/>
          </a:prstGeom>
        </p:spPr>
        <p:txBody>
          <a:bodyPr>
            <a:spAutoFit/>
          </a:bodyPr>
          <a:lstStyle/>
          <a:p>
            <a:r>
              <a:rPr lang="el-GR" sz="2000" b="0" i="0" u="none" strike="noStrike" baseline="0" dirty="0" smtClean="0">
                <a:solidFill>
                  <a:srgbClr val="000000"/>
                </a:solidFill>
                <a:latin typeface="Times New Roman" panose="02020603050405020304" pitchFamily="18" charset="0"/>
                <a:cs typeface="Times New Roman" panose="02020603050405020304" pitchFamily="18" charset="0"/>
              </a:rPr>
              <a:t>Το συνεχές φύλλο χάλυβα, </a:t>
            </a:r>
            <a:r>
              <a:rPr lang="el-GR" sz="2000" b="0" i="0" u="none" strike="noStrike" baseline="0" dirty="0" err="1" smtClean="0">
                <a:solidFill>
                  <a:srgbClr val="000000"/>
                </a:solidFill>
                <a:latin typeface="Times New Roman" panose="02020603050405020304" pitchFamily="18" charset="0"/>
                <a:cs typeface="Times New Roman" panose="02020603050405020304" pitchFamily="18" charset="0"/>
              </a:rPr>
              <a:t>steel</a:t>
            </a:r>
            <a:r>
              <a:rPr lang="el-GR" sz="2000"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el-GR" sz="2000" b="0" i="0" u="none" strike="noStrike" baseline="0" dirty="0" err="1" smtClean="0">
                <a:solidFill>
                  <a:srgbClr val="000000"/>
                </a:solidFill>
                <a:latin typeface="Times New Roman" panose="02020603050405020304" pitchFamily="18" charset="0"/>
                <a:cs typeface="Times New Roman" panose="02020603050405020304" pitchFamily="18" charset="0"/>
              </a:rPr>
              <a:t>strip</a:t>
            </a:r>
            <a:r>
              <a:rPr lang="el-GR" sz="2000" b="0" i="0" u="none" strike="noStrike" baseline="0" dirty="0" smtClean="0">
                <a:solidFill>
                  <a:srgbClr val="000000"/>
                </a:solidFill>
                <a:latin typeface="Times New Roman" panose="02020603050405020304" pitchFamily="18" charset="0"/>
                <a:cs typeface="Times New Roman" panose="02020603050405020304" pitchFamily="18" charset="0"/>
              </a:rPr>
              <a:t>, προθερμαίνεται στους 700ºC σε κλίβανο ακτινοβολίας σε αναγωγική ατμόσφαιρα μίγματος Η2, Ν2.Ανάγονται τα επιφανειακά οξείδια προς σίδηρο και δημιουργείται μια ιδιαίτερα καθαρή επιφάνεια που προσφέρεται για γαλβανισμό. Πριν την εισαγωγή στο χωνευτήριο </a:t>
            </a:r>
            <a:r>
              <a:rPr lang="el-GR" sz="2000" b="0" i="0" u="none" strike="noStrike" baseline="0" dirty="0" err="1" smtClean="0">
                <a:solidFill>
                  <a:srgbClr val="000000"/>
                </a:solidFill>
                <a:latin typeface="Times New Roman" panose="02020603050405020304" pitchFamily="18" charset="0"/>
                <a:cs typeface="Times New Roman" panose="02020603050405020304" pitchFamily="18" charset="0"/>
              </a:rPr>
              <a:t>Zn</a:t>
            </a:r>
            <a:r>
              <a:rPr lang="el-GR" sz="2000" b="0" i="0" u="none" strike="noStrike" baseline="0" dirty="0" smtClean="0">
                <a:solidFill>
                  <a:srgbClr val="000000"/>
                </a:solidFill>
                <a:latin typeface="Times New Roman" panose="02020603050405020304" pitchFamily="18" charset="0"/>
                <a:cs typeface="Times New Roman" panose="02020603050405020304" pitchFamily="18" charset="0"/>
              </a:rPr>
              <a:t>, η λαμαρίνα ψύχεται για αποφυγή υπερθέρμανσης του λουτρού.</a:t>
            </a:r>
            <a:endParaRPr lang="el-GR" sz="2000"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3927906" y="3751568"/>
            <a:ext cx="4803559" cy="400110"/>
          </a:xfrm>
          <a:prstGeom prst="rect">
            <a:avLst/>
          </a:prstGeom>
        </p:spPr>
        <p:txBody>
          <a:bodyPr wrap="none">
            <a:spAutoFit/>
          </a:bodyPr>
          <a:lstStyle/>
          <a:p>
            <a:r>
              <a:rPr lang="el-GR" sz="2000" b="1" i="1" u="none" strike="noStrike" baseline="0" dirty="0" smtClean="0">
                <a:solidFill>
                  <a:srgbClr val="000000"/>
                </a:solidFill>
                <a:latin typeface="Times New Roman" panose="02020603050405020304" pitchFamily="18" charset="0"/>
              </a:rPr>
              <a:t>Διαδικασία </a:t>
            </a:r>
            <a:r>
              <a:rPr lang="el-GR" sz="2000" b="1" i="1" u="none" strike="noStrike" baseline="0" dirty="0" err="1" smtClean="0">
                <a:solidFill>
                  <a:srgbClr val="000000"/>
                </a:solidFill>
                <a:latin typeface="Times New Roman" panose="02020603050405020304" pitchFamily="18" charset="0"/>
              </a:rPr>
              <a:t>ανόπτησης-ανακρυστάλλωσης</a:t>
            </a:r>
            <a:endParaRPr lang="el-GR" sz="2000" i="1" dirty="0"/>
          </a:p>
        </p:txBody>
      </p:sp>
    </p:spTree>
    <p:extLst>
      <p:ext uri="{BB962C8B-B14F-4D97-AF65-F5344CB8AC3E}">
        <p14:creationId xmlns:p14="http://schemas.microsoft.com/office/powerpoint/2010/main" val="108936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b="1" dirty="0"/>
              <a:t>Άδειες Χρήσης</a:t>
            </a:r>
          </a:p>
        </p:txBody>
      </p:sp>
      <p:sp>
        <p:nvSpPr>
          <p:cNvPr id="3" name="Θέση περιεχομένου 2"/>
          <p:cNvSpPr>
            <a:spLocks noGrp="1"/>
          </p:cNvSpPr>
          <p:nvPr>
            <p:ph idx="1"/>
          </p:nvPr>
        </p:nvSpPr>
        <p:spPr/>
        <p:txBody>
          <a:bodyPr/>
          <a:lstStyle/>
          <a:p>
            <a:r>
              <a:rPr lang="el-GR" dirty="0"/>
              <a:t>Το παρόν εκπαιδευτικό υλικό υπόκειται σε</a:t>
            </a:r>
            <a:r>
              <a:rPr lang="en-US" dirty="0"/>
              <a:t> </a:t>
            </a:r>
            <a:r>
              <a:rPr lang="el-GR" dirty="0"/>
              <a:t>άδειες χρήσης </a:t>
            </a:r>
            <a:r>
              <a:rPr lang="en-US" dirty="0"/>
              <a:t>Creative Commons. </a:t>
            </a:r>
          </a:p>
          <a:p>
            <a:r>
              <a:rPr lang="el-GR" dirty="0"/>
              <a:t>Για εκπαιδευτικό υλικό, όπως εικόνες, που υπόκειται σε άλλου τύπου άδειας χρήσης, η άδεια χρήσης αναφέρεται ρητώς. </a:t>
            </a:r>
          </a:p>
          <a:p>
            <a:pPr marL="0" indent="0">
              <a:buNone/>
            </a:pPr>
            <a:endParaRPr lang="el-GR" dirty="0"/>
          </a:p>
        </p:txBody>
      </p:sp>
      <p:pic>
        <p:nvPicPr>
          <p:cNvPr id="5" name="Picture 9" descr="C:\Users\eorfanou\Downloads\by.png"/>
          <p:cNvPicPr/>
          <p:nvPr/>
        </p:nvPicPr>
        <p:blipFill>
          <a:blip r:embed="rId2">
            <a:extLst>
              <a:ext uri="{28A0092B-C50C-407E-A947-70E740481C1C}">
                <a14:useLocalDpi xmlns:a14="http://schemas.microsoft.com/office/drawing/2010/main" val="0"/>
              </a:ext>
            </a:extLst>
          </a:blip>
          <a:srcRect/>
          <a:stretch>
            <a:fillRect/>
          </a:stretch>
        </p:blipFill>
        <p:spPr bwMode="auto">
          <a:xfrm>
            <a:off x="5195900" y="5013177"/>
            <a:ext cx="1800200" cy="625401"/>
          </a:xfrm>
          <a:prstGeom prst="rect">
            <a:avLst/>
          </a:prstGeom>
          <a:noFill/>
          <a:ln>
            <a:noFill/>
          </a:ln>
        </p:spPr>
      </p:pic>
    </p:spTree>
    <p:extLst>
      <p:ext uri="{BB962C8B-B14F-4D97-AF65-F5344CB8AC3E}">
        <p14:creationId xmlns:p14="http://schemas.microsoft.com/office/powerpoint/2010/main" val="64530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Σχηματική παράσταση του χωνευτηρίου </a:t>
            </a:r>
            <a:r>
              <a:rPr lang="el-GR" dirty="0" err="1" smtClean="0"/>
              <a:t>τήγματος</a:t>
            </a:r>
            <a:r>
              <a:rPr lang="el-GR" dirty="0" smtClean="0"/>
              <a:t> </a:t>
            </a:r>
            <a:r>
              <a:rPr lang="el-GR" dirty="0" err="1" smtClean="0"/>
              <a:t>Ζn</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335905" y="1935385"/>
            <a:ext cx="7520189" cy="4121737"/>
          </a:xfrm>
          <a:prstGeom prst="rect">
            <a:avLst/>
          </a:prstGeom>
        </p:spPr>
      </p:pic>
    </p:spTree>
    <p:extLst>
      <p:ext uri="{BB962C8B-B14F-4D97-AF65-F5344CB8AC3E}">
        <p14:creationId xmlns:p14="http://schemas.microsoft.com/office/powerpoint/2010/main" val="43910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97005"/>
          </a:xfrm>
        </p:spPr>
        <p:txBody>
          <a:bodyPr/>
          <a:lstStyle/>
          <a:p>
            <a:r>
              <a:rPr lang="el-GR" dirty="0" smtClean="0"/>
              <a:t>Προσθήκες, </a:t>
            </a:r>
            <a:r>
              <a:rPr lang="el-GR" dirty="0" err="1" smtClean="0"/>
              <a:t>κραματοποίηση</a:t>
            </a:r>
            <a:r>
              <a:rPr lang="el-GR" dirty="0" smtClean="0"/>
              <a:t>, του λουτρού </a:t>
            </a:r>
            <a:r>
              <a:rPr lang="el-GR" dirty="0" err="1" smtClean="0"/>
              <a:t>Ζn</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38200" y="1545465"/>
            <a:ext cx="7805080" cy="3953814"/>
          </a:xfrm>
          <a:prstGeom prst="rect">
            <a:avLst/>
          </a:prstGeom>
        </p:spPr>
      </p:pic>
    </p:spTree>
    <p:extLst>
      <p:ext uri="{BB962C8B-B14F-4D97-AF65-F5344CB8AC3E}">
        <p14:creationId xmlns:p14="http://schemas.microsoft.com/office/powerpoint/2010/main" val="402004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81095"/>
          </a:xfrm>
        </p:spPr>
        <p:txBody>
          <a:bodyPr/>
          <a:lstStyle/>
          <a:p>
            <a:r>
              <a:rPr lang="en-US" dirty="0" smtClean="0"/>
              <a:t>T</a:t>
            </a:r>
            <a:r>
              <a:rPr lang="el-GR" dirty="0" smtClean="0"/>
              <a:t>α </a:t>
            </a:r>
            <a:r>
              <a:rPr lang="en-US" dirty="0" smtClean="0"/>
              <a:t>spangles</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38200" y="1352282"/>
            <a:ext cx="8117135" cy="5138670"/>
          </a:xfrm>
          <a:prstGeom prst="rect">
            <a:avLst/>
          </a:prstGeom>
        </p:spPr>
      </p:pic>
    </p:spTree>
    <p:extLst>
      <p:ext uri="{BB962C8B-B14F-4D97-AF65-F5344CB8AC3E}">
        <p14:creationId xmlns:p14="http://schemas.microsoft.com/office/powerpoint/2010/main" val="230772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81095"/>
          </a:xfrm>
        </p:spPr>
        <p:txBody>
          <a:bodyPr/>
          <a:lstStyle/>
          <a:p>
            <a:r>
              <a:rPr lang="el-GR" dirty="0" err="1"/>
              <a:t>Ανοπτημένα</a:t>
            </a:r>
            <a:r>
              <a:rPr lang="el-GR" dirty="0"/>
              <a:t> επιστρώματα (</a:t>
            </a:r>
            <a:r>
              <a:rPr lang="en-US" dirty="0" err="1"/>
              <a:t>galvanneal</a:t>
            </a:r>
            <a:r>
              <a:rPr lang="en-US" dirty="0"/>
              <a:t>)</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419350" y="1901031"/>
            <a:ext cx="7353300" cy="4200525"/>
          </a:xfrm>
          <a:prstGeom prst="rect">
            <a:avLst/>
          </a:prstGeom>
        </p:spPr>
      </p:pic>
    </p:spTree>
    <p:extLst>
      <p:ext uri="{BB962C8B-B14F-4D97-AF65-F5344CB8AC3E}">
        <p14:creationId xmlns:p14="http://schemas.microsoft.com/office/powerpoint/2010/main" val="2617069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29579"/>
          </a:xfrm>
        </p:spPr>
        <p:txBody>
          <a:bodyPr/>
          <a:lstStyle/>
          <a:p>
            <a:r>
              <a:rPr lang="el-GR" dirty="0"/>
              <a:t>Επιθυμητά επιστρώματα</a:t>
            </a:r>
          </a:p>
        </p:txBody>
      </p:sp>
      <p:pic>
        <p:nvPicPr>
          <p:cNvPr id="4" name="Θέση περιεχομένου 3"/>
          <p:cNvPicPr>
            <a:picLocks noGrp="1" noChangeAspect="1"/>
          </p:cNvPicPr>
          <p:nvPr>
            <p:ph idx="1"/>
          </p:nvPr>
        </p:nvPicPr>
        <p:blipFill>
          <a:blip r:embed="rId2"/>
          <a:stretch>
            <a:fillRect/>
          </a:stretch>
        </p:blipFill>
        <p:spPr>
          <a:xfrm>
            <a:off x="2323027" y="1676389"/>
            <a:ext cx="7545946" cy="3859299"/>
          </a:xfrm>
          <a:prstGeom prst="rect">
            <a:avLst/>
          </a:prstGeom>
        </p:spPr>
      </p:pic>
    </p:spTree>
    <p:extLst>
      <p:ext uri="{BB962C8B-B14F-4D97-AF65-F5344CB8AC3E}">
        <p14:creationId xmlns:p14="http://schemas.microsoft.com/office/powerpoint/2010/main" val="340631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8216"/>
          </a:xfrm>
        </p:spPr>
        <p:txBody>
          <a:bodyPr/>
          <a:lstStyle/>
          <a:p>
            <a:r>
              <a:rPr lang="el-GR" dirty="0"/>
              <a:t>Αντίσταση κατά της </a:t>
            </a:r>
            <a:r>
              <a:rPr lang="el-GR" dirty="0" smtClean="0"/>
              <a:t>τριβής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388603" y="1580925"/>
            <a:ext cx="7414793" cy="4943195"/>
          </a:xfrm>
          <a:prstGeom prst="rect">
            <a:avLst/>
          </a:prstGeom>
        </p:spPr>
      </p:pic>
    </p:spTree>
    <p:extLst>
      <p:ext uri="{BB962C8B-B14F-4D97-AF65-F5344CB8AC3E}">
        <p14:creationId xmlns:p14="http://schemas.microsoft.com/office/powerpoint/2010/main" val="253225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45489"/>
          </a:xfrm>
        </p:spPr>
        <p:txBody>
          <a:bodyPr/>
          <a:lstStyle/>
          <a:p>
            <a:r>
              <a:rPr lang="el-GR" dirty="0"/>
              <a:t>Πάχος επιστρωμάτων κατά AS 1650</a:t>
            </a:r>
          </a:p>
        </p:txBody>
      </p:sp>
      <p:pic>
        <p:nvPicPr>
          <p:cNvPr id="4" name="Θέση περιεχομένου 3"/>
          <p:cNvPicPr>
            <a:picLocks noGrp="1" noChangeAspect="1"/>
          </p:cNvPicPr>
          <p:nvPr>
            <p:ph idx="1"/>
          </p:nvPr>
        </p:nvPicPr>
        <p:blipFill>
          <a:blip r:embed="rId2"/>
          <a:stretch>
            <a:fillRect/>
          </a:stretch>
        </p:blipFill>
        <p:spPr>
          <a:xfrm>
            <a:off x="1481029" y="1502993"/>
            <a:ext cx="9229942" cy="4814094"/>
          </a:xfrm>
          <a:prstGeom prst="rect">
            <a:avLst/>
          </a:prstGeom>
        </p:spPr>
      </p:pic>
    </p:spTree>
    <p:extLst>
      <p:ext uri="{BB962C8B-B14F-4D97-AF65-F5344CB8AC3E}">
        <p14:creationId xmlns:p14="http://schemas.microsoft.com/office/powerpoint/2010/main" val="49088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Διάβρωση επιστρωμάτων θερμού γαλβανισμού</a:t>
            </a:r>
          </a:p>
        </p:txBody>
      </p:sp>
      <p:pic>
        <p:nvPicPr>
          <p:cNvPr id="4" name="Θέση περιεχομένου 3"/>
          <p:cNvPicPr>
            <a:picLocks noGrp="1" noChangeAspect="1"/>
          </p:cNvPicPr>
          <p:nvPr>
            <p:ph idx="1"/>
          </p:nvPr>
        </p:nvPicPr>
        <p:blipFill>
          <a:blip r:embed="rId2"/>
          <a:stretch>
            <a:fillRect/>
          </a:stretch>
        </p:blipFill>
        <p:spPr>
          <a:xfrm>
            <a:off x="2132694" y="1999635"/>
            <a:ext cx="7926611" cy="4676369"/>
          </a:xfrm>
          <a:prstGeom prst="rect">
            <a:avLst/>
          </a:prstGeom>
        </p:spPr>
      </p:pic>
    </p:spTree>
    <p:extLst>
      <p:ext uri="{BB962C8B-B14F-4D97-AF65-F5344CB8AC3E}">
        <p14:creationId xmlns:p14="http://schemas.microsoft.com/office/powerpoint/2010/main" val="251287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19731"/>
          </a:xfrm>
        </p:spPr>
        <p:txBody>
          <a:bodyPr/>
          <a:lstStyle/>
          <a:p>
            <a:r>
              <a:rPr lang="el-GR" dirty="0"/>
              <a:t>Εκτίμηση διάρκειας ζωής</a:t>
            </a:r>
          </a:p>
        </p:txBody>
      </p:sp>
      <p:pic>
        <p:nvPicPr>
          <p:cNvPr id="4" name="Θέση περιεχομένου 3"/>
          <p:cNvPicPr>
            <a:picLocks noGrp="1" noChangeAspect="1"/>
          </p:cNvPicPr>
          <p:nvPr>
            <p:ph idx="1"/>
          </p:nvPr>
        </p:nvPicPr>
        <p:blipFill>
          <a:blip r:embed="rId2"/>
          <a:stretch>
            <a:fillRect/>
          </a:stretch>
        </p:blipFill>
        <p:spPr>
          <a:xfrm>
            <a:off x="2574434" y="1374863"/>
            <a:ext cx="7043132" cy="4925937"/>
          </a:xfrm>
          <a:prstGeom prst="rect">
            <a:avLst/>
          </a:prstGeom>
        </p:spPr>
      </p:pic>
    </p:spTree>
    <p:extLst>
      <p:ext uri="{BB962C8B-B14F-4D97-AF65-F5344CB8AC3E}">
        <p14:creationId xmlns:p14="http://schemas.microsoft.com/office/powerpoint/2010/main" val="314721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93974"/>
          </a:xfrm>
        </p:spPr>
        <p:txBody>
          <a:bodyPr/>
          <a:lstStyle/>
          <a:p>
            <a:r>
              <a:rPr lang="el-GR" dirty="0"/>
              <a:t>Διάβρωση σε επαφή με υγρά</a:t>
            </a:r>
          </a:p>
        </p:txBody>
      </p:sp>
      <p:pic>
        <p:nvPicPr>
          <p:cNvPr id="4" name="Θέση περιεχομένου 3"/>
          <p:cNvPicPr>
            <a:picLocks noGrp="1" noChangeAspect="1"/>
          </p:cNvPicPr>
          <p:nvPr>
            <p:ph idx="1"/>
          </p:nvPr>
        </p:nvPicPr>
        <p:blipFill>
          <a:blip r:embed="rId2"/>
          <a:stretch>
            <a:fillRect/>
          </a:stretch>
        </p:blipFill>
        <p:spPr>
          <a:xfrm>
            <a:off x="2241207" y="1573359"/>
            <a:ext cx="7709585" cy="4209256"/>
          </a:xfrm>
          <a:prstGeom prst="rect">
            <a:avLst/>
          </a:prstGeom>
        </p:spPr>
      </p:pic>
    </p:spTree>
    <p:extLst>
      <p:ext uri="{BB962C8B-B14F-4D97-AF65-F5344CB8AC3E}">
        <p14:creationId xmlns:p14="http://schemas.microsoft.com/office/powerpoint/2010/main" val="253587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b="1" dirty="0" smtClean="0"/>
              <a:t>Χρηματοδότηση</a:t>
            </a:r>
            <a:endParaRPr lang="el-GR" b="1" dirty="0"/>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Πατρών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pic>
        <p:nvPicPr>
          <p:cNvPr id="4"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783632" y="5300920"/>
            <a:ext cx="6480048" cy="1542288"/>
          </a:xfrm>
          <a:prstGeom prst="rect">
            <a:avLst/>
          </a:prstGeom>
          <a:noFill/>
        </p:spPr>
      </p:pic>
    </p:spTree>
    <p:extLst>
      <p:ext uri="{BB962C8B-B14F-4D97-AF65-F5344CB8AC3E}">
        <p14:creationId xmlns:p14="http://schemas.microsoft.com/office/powerpoint/2010/main" val="104754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03821"/>
          </a:xfrm>
        </p:spPr>
        <p:txBody>
          <a:bodyPr/>
          <a:lstStyle/>
          <a:p>
            <a:r>
              <a:rPr lang="el-GR" dirty="0"/>
              <a:t>Μηχανισμός διάβρωσης</a:t>
            </a:r>
          </a:p>
        </p:txBody>
      </p:sp>
      <p:pic>
        <p:nvPicPr>
          <p:cNvPr id="4" name="Θέση περιεχομένου 3"/>
          <p:cNvPicPr>
            <a:picLocks noGrp="1" noChangeAspect="1"/>
          </p:cNvPicPr>
          <p:nvPr>
            <p:ph idx="1"/>
          </p:nvPr>
        </p:nvPicPr>
        <p:blipFill>
          <a:blip r:embed="rId2"/>
          <a:stretch>
            <a:fillRect/>
          </a:stretch>
        </p:blipFill>
        <p:spPr>
          <a:xfrm>
            <a:off x="2880744" y="1439258"/>
            <a:ext cx="6430511" cy="5053301"/>
          </a:xfrm>
          <a:prstGeom prst="rect">
            <a:avLst/>
          </a:prstGeom>
        </p:spPr>
      </p:pic>
    </p:spTree>
    <p:extLst>
      <p:ext uri="{BB962C8B-B14F-4D97-AF65-F5344CB8AC3E}">
        <p14:creationId xmlns:p14="http://schemas.microsoft.com/office/powerpoint/2010/main" val="286396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διάβρωσης</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2746118" y="2360243"/>
            <a:ext cx="6699764" cy="2936709"/>
          </a:xfrm>
          <a:prstGeom prst="rect">
            <a:avLst/>
          </a:prstGeom>
        </p:spPr>
      </p:pic>
    </p:spTree>
    <p:extLst>
      <p:ext uri="{BB962C8B-B14F-4D97-AF65-F5344CB8AC3E}">
        <p14:creationId xmlns:p14="http://schemas.microsoft.com/office/powerpoint/2010/main" val="194897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45489"/>
          </a:xfrm>
        </p:spPr>
        <p:txBody>
          <a:bodyPr/>
          <a:lstStyle/>
          <a:p>
            <a:r>
              <a:rPr lang="el-GR" dirty="0"/>
              <a:t>Καθοδική προστασία με </a:t>
            </a:r>
            <a:r>
              <a:rPr lang="en-US" dirty="0"/>
              <a:t>Zn</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419789" y="1697920"/>
            <a:ext cx="7352422" cy="3994542"/>
          </a:xfrm>
          <a:prstGeom prst="rect">
            <a:avLst/>
          </a:prstGeom>
        </p:spPr>
      </p:pic>
    </p:spTree>
    <p:extLst>
      <p:ext uri="{BB962C8B-B14F-4D97-AF65-F5344CB8AC3E}">
        <p14:creationId xmlns:p14="http://schemas.microsoft.com/office/powerpoint/2010/main" val="3099209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8216"/>
          </a:xfrm>
        </p:spPr>
        <p:txBody>
          <a:bodyPr/>
          <a:lstStyle/>
          <a:p>
            <a:r>
              <a:rPr lang="el-GR" dirty="0" err="1"/>
              <a:t>Αλουμινούχα</a:t>
            </a:r>
            <a:r>
              <a:rPr lang="el-GR" dirty="0"/>
              <a:t> επιστρώματα</a:t>
            </a:r>
          </a:p>
        </p:txBody>
      </p:sp>
      <p:pic>
        <p:nvPicPr>
          <p:cNvPr id="4" name="Θέση περιεχομένου 3"/>
          <p:cNvPicPr>
            <a:picLocks noGrp="1" noChangeAspect="1"/>
          </p:cNvPicPr>
          <p:nvPr>
            <p:ph idx="1"/>
          </p:nvPr>
        </p:nvPicPr>
        <p:blipFill>
          <a:blip r:embed="rId2"/>
          <a:stretch>
            <a:fillRect/>
          </a:stretch>
        </p:blipFill>
        <p:spPr>
          <a:xfrm>
            <a:off x="2033367" y="1665455"/>
            <a:ext cx="8125265" cy="4078523"/>
          </a:xfrm>
          <a:prstGeom prst="rect">
            <a:avLst/>
          </a:prstGeom>
        </p:spPr>
      </p:pic>
    </p:spTree>
    <p:extLst>
      <p:ext uri="{BB962C8B-B14F-4D97-AF65-F5344CB8AC3E}">
        <p14:creationId xmlns:p14="http://schemas.microsoft.com/office/powerpoint/2010/main" val="347639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2458"/>
          </a:xfrm>
        </p:spPr>
        <p:txBody>
          <a:bodyPr/>
          <a:lstStyle/>
          <a:p>
            <a:r>
              <a:rPr lang="en-US" dirty="0"/>
              <a:t>Al-Si </a:t>
            </a:r>
            <a:r>
              <a:rPr lang="el-GR" dirty="0"/>
              <a:t>επιστρώματα</a:t>
            </a:r>
          </a:p>
        </p:txBody>
      </p:sp>
      <p:pic>
        <p:nvPicPr>
          <p:cNvPr id="4" name="Θέση περιεχομένου 3"/>
          <p:cNvPicPr>
            <a:picLocks noGrp="1" noChangeAspect="1"/>
          </p:cNvPicPr>
          <p:nvPr>
            <p:ph idx="1"/>
          </p:nvPr>
        </p:nvPicPr>
        <p:blipFill>
          <a:blip r:embed="rId2"/>
          <a:stretch>
            <a:fillRect/>
          </a:stretch>
        </p:blipFill>
        <p:spPr>
          <a:xfrm>
            <a:off x="1698584" y="1436050"/>
            <a:ext cx="8794832" cy="3741257"/>
          </a:xfrm>
          <a:prstGeom prst="rect">
            <a:avLst/>
          </a:prstGeom>
        </p:spPr>
      </p:pic>
    </p:spTree>
    <p:extLst>
      <p:ext uri="{BB962C8B-B14F-4D97-AF65-F5344CB8AC3E}">
        <p14:creationId xmlns:p14="http://schemas.microsoft.com/office/powerpoint/2010/main" val="316121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16700"/>
          </a:xfrm>
        </p:spPr>
        <p:txBody>
          <a:bodyPr/>
          <a:lstStyle/>
          <a:p>
            <a:r>
              <a:rPr lang="el-GR" dirty="0" err="1"/>
              <a:t>Ανοδίωση</a:t>
            </a:r>
            <a:endParaRPr lang="el-GR" dirty="0"/>
          </a:p>
        </p:txBody>
      </p:sp>
      <p:sp>
        <p:nvSpPr>
          <p:cNvPr id="3" name="Θέση περιεχομένου 2"/>
          <p:cNvSpPr>
            <a:spLocks noGrp="1"/>
          </p:cNvSpPr>
          <p:nvPr>
            <p:ph idx="1"/>
          </p:nvPr>
        </p:nvSpPr>
        <p:spPr/>
        <p:txBody>
          <a:bodyPr/>
          <a:lstStyle/>
          <a:p>
            <a:r>
              <a:rPr lang="el-GR" dirty="0">
                <a:latin typeface="+mj-lt"/>
              </a:rPr>
              <a:t>Μέθοδος επιφανειακής προστασίας </a:t>
            </a:r>
            <a:r>
              <a:rPr lang="el-GR" dirty="0" smtClean="0">
                <a:latin typeface="+mj-lt"/>
              </a:rPr>
              <a:t>μετάλλων. Επίστρωμα </a:t>
            </a:r>
            <a:r>
              <a:rPr lang="el-GR" dirty="0">
                <a:latin typeface="+mj-lt"/>
              </a:rPr>
              <a:t>μετασχηματισμού (</a:t>
            </a:r>
            <a:r>
              <a:rPr lang="el-GR" dirty="0" err="1">
                <a:latin typeface="+mj-lt"/>
              </a:rPr>
              <a:t>conversion</a:t>
            </a:r>
            <a:r>
              <a:rPr lang="el-GR" dirty="0">
                <a:latin typeface="+mj-lt"/>
              </a:rPr>
              <a:t>) με δημιουργία επιφανειακού </a:t>
            </a:r>
            <a:r>
              <a:rPr lang="el-GR" dirty="0" smtClean="0">
                <a:latin typeface="+mj-lt"/>
              </a:rPr>
              <a:t>οξειδίου. Εφαρμόζεται </a:t>
            </a:r>
            <a:r>
              <a:rPr lang="el-GR" dirty="0">
                <a:latin typeface="+mj-lt"/>
              </a:rPr>
              <a:t>κυρίως για </a:t>
            </a:r>
            <a:r>
              <a:rPr lang="el-GR" dirty="0" err="1">
                <a:latin typeface="+mj-lt"/>
              </a:rPr>
              <a:t>Al</a:t>
            </a:r>
            <a:r>
              <a:rPr lang="el-GR" dirty="0">
                <a:latin typeface="+mj-lt"/>
              </a:rPr>
              <a:t>, αλλά και για </a:t>
            </a:r>
            <a:r>
              <a:rPr lang="el-GR" dirty="0" err="1">
                <a:latin typeface="+mj-lt"/>
              </a:rPr>
              <a:t>Mg</a:t>
            </a:r>
            <a:r>
              <a:rPr lang="el-GR" dirty="0">
                <a:latin typeface="+mj-lt"/>
              </a:rPr>
              <a:t>, </a:t>
            </a:r>
            <a:r>
              <a:rPr lang="el-GR" dirty="0" err="1">
                <a:latin typeface="+mj-lt"/>
              </a:rPr>
              <a:t>Ti</a:t>
            </a:r>
            <a:r>
              <a:rPr lang="el-GR" dirty="0">
                <a:latin typeface="+mj-lt"/>
              </a:rPr>
              <a:t>, </a:t>
            </a:r>
            <a:r>
              <a:rPr lang="el-GR" dirty="0" err="1">
                <a:latin typeface="+mj-lt"/>
              </a:rPr>
              <a:t>Zn</a:t>
            </a:r>
            <a:r>
              <a:rPr lang="el-GR" dirty="0">
                <a:latin typeface="+mj-lt"/>
              </a:rPr>
              <a:t>, </a:t>
            </a:r>
            <a:r>
              <a:rPr lang="el-GR" dirty="0" err="1">
                <a:latin typeface="+mj-lt"/>
              </a:rPr>
              <a:t>Feκαι</a:t>
            </a:r>
            <a:r>
              <a:rPr lang="el-GR" dirty="0">
                <a:latin typeface="+mj-lt"/>
              </a:rPr>
              <a:t> τα κράματά τους.</a:t>
            </a:r>
          </a:p>
          <a:p>
            <a:pPr marL="0" indent="0">
              <a:buNone/>
            </a:pPr>
            <a:r>
              <a:rPr lang="el-GR" b="1" dirty="0" smtClean="0">
                <a:latin typeface="+mj-lt"/>
              </a:rPr>
              <a:t>Διεργασία </a:t>
            </a:r>
            <a:r>
              <a:rPr lang="el-GR" b="1" dirty="0" err="1" smtClean="0">
                <a:latin typeface="+mj-lt"/>
              </a:rPr>
              <a:t>ανοδίωσης</a:t>
            </a:r>
            <a:r>
              <a:rPr lang="el-GR" b="1" dirty="0" smtClean="0">
                <a:latin typeface="+mj-lt"/>
              </a:rPr>
              <a:t>:</a:t>
            </a:r>
            <a:endParaRPr lang="el-GR" b="1" dirty="0">
              <a:latin typeface="+mj-lt"/>
            </a:endParaRPr>
          </a:p>
          <a:p>
            <a:r>
              <a:rPr lang="el-GR" dirty="0">
                <a:latin typeface="+mj-lt"/>
              </a:rPr>
              <a:t>Ηλεκτροχημική διεργασία όπου το προς κατεργασία μέταλλο παίρνει την θέση της ανόδου σε αντίθεση με την ηλεκτρολυτική επιμετάλλωση, όπου είναι η κάθοδος. Εξ’ ου και η </a:t>
            </a:r>
            <a:r>
              <a:rPr lang="el-GR" dirty="0" smtClean="0">
                <a:latin typeface="+mj-lt"/>
              </a:rPr>
              <a:t>ονομασία.</a:t>
            </a:r>
            <a:endParaRPr lang="el-GR" dirty="0">
              <a:latin typeface="+mj-lt"/>
            </a:endParaRPr>
          </a:p>
        </p:txBody>
      </p:sp>
    </p:spTree>
    <p:extLst>
      <p:ext uri="{BB962C8B-B14F-4D97-AF65-F5344CB8AC3E}">
        <p14:creationId xmlns:p14="http://schemas.microsoft.com/office/powerpoint/2010/main" val="2105369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2458"/>
          </a:xfrm>
        </p:spPr>
        <p:txBody>
          <a:bodyPr/>
          <a:lstStyle/>
          <a:p>
            <a:r>
              <a:rPr lang="el-GR" dirty="0" err="1"/>
              <a:t>Ανοδίωση</a:t>
            </a:r>
            <a:r>
              <a:rPr lang="el-GR" dirty="0"/>
              <a:t> Αλουμινίου</a:t>
            </a:r>
          </a:p>
        </p:txBody>
      </p:sp>
      <p:sp>
        <p:nvSpPr>
          <p:cNvPr id="3" name="Θέση περιεχομένου 2"/>
          <p:cNvSpPr>
            <a:spLocks noGrp="1"/>
          </p:cNvSpPr>
          <p:nvPr>
            <p:ph idx="1"/>
          </p:nvPr>
        </p:nvSpPr>
        <p:spPr/>
        <p:txBody>
          <a:bodyPr/>
          <a:lstStyle/>
          <a:p>
            <a:r>
              <a:rPr lang="el-GR" dirty="0" smtClean="0"/>
              <a:t>Αύξηση </a:t>
            </a:r>
            <a:r>
              <a:rPr lang="el-GR" dirty="0"/>
              <a:t>της αντίστασης στην διάβρωση</a:t>
            </a:r>
          </a:p>
          <a:p>
            <a:r>
              <a:rPr lang="el-GR" dirty="0" smtClean="0"/>
              <a:t>Βελτίωση </a:t>
            </a:r>
            <a:r>
              <a:rPr lang="el-GR" dirty="0"/>
              <a:t>της εμφάνισης (λούστρο, χρωματισμός)</a:t>
            </a:r>
          </a:p>
          <a:p>
            <a:r>
              <a:rPr lang="el-GR" dirty="0" smtClean="0"/>
              <a:t>Αύξηση </a:t>
            </a:r>
            <a:r>
              <a:rPr lang="el-GR" dirty="0"/>
              <a:t>της </a:t>
            </a:r>
            <a:r>
              <a:rPr lang="el-GR" dirty="0" err="1"/>
              <a:t>αποξεστικής</a:t>
            </a:r>
            <a:r>
              <a:rPr lang="el-GR" dirty="0"/>
              <a:t> αντίστασης της επιφάνειας</a:t>
            </a:r>
          </a:p>
          <a:p>
            <a:r>
              <a:rPr lang="el-GR" dirty="0" smtClean="0"/>
              <a:t>Αύξηση </a:t>
            </a:r>
            <a:r>
              <a:rPr lang="el-GR" dirty="0"/>
              <a:t>της πρόσφυσης του χρώματος</a:t>
            </a:r>
          </a:p>
          <a:p>
            <a:r>
              <a:rPr lang="el-GR" dirty="0" smtClean="0"/>
              <a:t>Προσφέρει </a:t>
            </a:r>
            <a:r>
              <a:rPr lang="el-GR" dirty="0"/>
              <a:t>ηλεκτρική μόνωση</a:t>
            </a:r>
          </a:p>
          <a:p>
            <a:r>
              <a:rPr lang="el-GR" dirty="0" smtClean="0"/>
              <a:t>Είναι </a:t>
            </a:r>
            <a:r>
              <a:rPr lang="el-GR" dirty="0"/>
              <a:t>δυνατό να επιμεταλλωθεί</a:t>
            </a:r>
          </a:p>
        </p:txBody>
      </p:sp>
    </p:spTree>
    <p:extLst>
      <p:ext uri="{BB962C8B-B14F-4D97-AF65-F5344CB8AC3E}">
        <p14:creationId xmlns:p14="http://schemas.microsoft.com/office/powerpoint/2010/main" val="3730391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06852"/>
          </a:xfrm>
        </p:spPr>
        <p:txBody>
          <a:bodyPr/>
          <a:lstStyle/>
          <a:p>
            <a:r>
              <a:rPr lang="el-GR" dirty="0"/>
              <a:t>Διεργασίες </a:t>
            </a:r>
            <a:r>
              <a:rPr lang="el-GR" dirty="0" err="1"/>
              <a:t>ανοδίωσης</a:t>
            </a:r>
            <a:endParaRPr lang="el-GR" dirty="0"/>
          </a:p>
        </p:txBody>
      </p:sp>
      <p:sp>
        <p:nvSpPr>
          <p:cNvPr id="3" name="Θέση περιεχομένου 2"/>
          <p:cNvSpPr>
            <a:spLocks noGrp="1"/>
          </p:cNvSpPr>
          <p:nvPr>
            <p:ph idx="1"/>
          </p:nvPr>
        </p:nvSpPr>
        <p:spPr/>
        <p:txBody>
          <a:bodyPr>
            <a:normAutofit/>
          </a:bodyPr>
          <a:lstStyle/>
          <a:p>
            <a:r>
              <a:rPr lang="el-GR" dirty="0">
                <a:latin typeface="+mj-lt"/>
              </a:rPr>
              <a:t>Τρεις είναι οι βασικές διεργασίες </a:t>
            </a:r>
            <a:r>
              <a:rPr lang="el-GR" dirty="0" err="1">
                <a:latin typeface="+mj-lt"/>
              </a:rPr>
              <a:t>ανοδίωσης</a:t>
            </a:r>
            <a:r>
              <a:rPr lang="el-GR" dirty="0">
                <a:latin typeface="+mj-lt"/>
              </a:rPr>
              <a:t>.</a:t>
            </a:r>
          </a:p>
          <a:p>
            <a:pPr marL="914400" lvl="1" indent="-457200">
              <a:buFont typeface="+mj-lt"/>
              <a:buAutoNum type="arabicPeriod"/>
            </a:pPr>
            <a:r>
              <a:rPr lang="el-GR" dirty="0" smtClean="0">
                <a:latin typeface="+mj-lt"/>
              </a:rPr>
              <a:t>Διεργασία </a:t>
            </a:r>
            <a:r>
              <a:rPr lang="el-GR" dirty="0">
                <a:latin typeface="+mj-lt"/>
              </a:rPr>
              <a:t>χρωμικού (ηλεκτρολύτης χρωμικό οξύ)</a:t>
            </a:r>
          </a:p>
          <a:p>
            <a:pPr marL="914400" lvl="1" indent="-457200">
              <a:buFont typeface="+mj-lt"/>
              <a:buAutoNum type="arabicPeriod"/>
            </a:pPr>
            <a:r>
              <a:rPr lang="el-GR" dirty="0" smtClean="0">
                <a:latin typeface="+mj-lt"/>
              </a:rPr>
              <a:t>Διεργασία </a:t>
            </a:r>
            <a:r>
              <a:rPr lang="el-GR" dirty="0">
                <a:latin typeface="+mj-lt"/>
              </a:rPr>
              <a:t>θειικού (ηλεκτρολύτης θειικό οξύ)</a:t>
            </a:r>
          </a:p>
          <a:p>
            <a:pPr marL="914400" lvl="1" indent="-457200">
              <a:buFont typeface="+mj-lt"/>
              <a:buAutoNum type="arabicPeriod"/>
            </a:pPr>
            <a:r>
              <a:rPr lang="el-GR" dirty="0" smtClean="0">
                <a:latin typeface="+mj-lt"/>
              </a:rPr>
              <a:t>Διεργασία </a:t>
            </a:r>
            <a:r>
              <a:rPr lang="el-GR" dirty="0">
                <a:latin typeface="+mj-lt"/>
              </a:rPr>
              <a:t>σκληρής </a:t>
            </a:r>
            <a:r>
              <a:rPr lang="el-GR" dirty="0" err="1">
                <a:latin typeface="+mj-lt"/>
              </a:rPr>
              <a:t>ανοδίωσης</a:t>
            </a:r>
            <a:r>
              <a:rPr lang="el-GR" dirty="0">
                <a:latin typeface="+mj-lt"/>
              </a:rPr>
              <a:t> (ηλεκτρολύτης θειικό οξύ με ή χωρίς πρόσθετα. Παχύτερα επιστρώματα)</a:t>
            </a:r>
          </a:p>
          <a:p>
            <a:r>
              <a:rPr lang="el-GR" dirty="0">
                <a:latin typeface="+mj-lt"/>
              </a:rPr>
              <a:t>Άλλες διεργασίες έχουν αναπτυχθεί για ειδικούς σκοπούς και χρησιμοποιούν θειικό, οξαλικό, βορικό, </a:t>
            </a:r>
            <a:r>
              <a:rPr lang="el-GR" dirty="0" err="1">
                <a:latin typeface="+mj-lt"/>
              </a:rPr>
              <a:t>θειοσαλικιλικό</a:t>
            </a:r>
            <a:r>
              <a:rPr lang="el-GR" dirty="0">
                <a:latin typeface="+mj-lt"/>
              </a:rPr>
              <a:t> ή </a:t>
            </a:r>
            <a:r>
              <a:rPr lang="el-GR" dirty="0" err="1">
                <a:latin typeface="+mj-lt"/>
              </a:rPr>
              <a:t>ταρταρικό</a:t>
            </a:r>
            <a:r>
              <a:rPr lang="el-GR" dirty="0">
                <a:latin typeface="+mj-lt"/>
              </a:rPr>
              <a:t> οξύ.</a:t>
            </a:r>
          </a:p>
          <a:p>
            <a:r>
              <a:rPr lang="el-GR" dirty="0">
                <a:latin typeface="+mj-lt"/>
              </a:rPr>
              <a:t>Το πάχος των επιστρωμάτων κυμαίνεται από 5 έως 18μm, εκτός των σκληρών που έχουν μεγαλύτερα πάχη.</a:t>
            </a:r>
          </a:p>
        </p:txBody>
      </p:sp>
    </p:spTree>
    <p:extLst>
      <p:ext uri="{BB962C8B-B14F-4D97-AF65-F5344CB8AC3E}">
        <p14:creationId xmlns:p14="http://schemas.microsoft.com/office/powerpoint/2010/main" val="2038555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2458"/>
          </a:xfrm>
        </p:spPr>
        <p:txBody>
          <a:bodyPr/>
          <a:lstStyle/>
          <a:p>
            <a:r>
              <a:rPr lang="el-GR" dirty="0"/>
              <a:t>Προετοιμασία επιφάνειας</a:t>
            </a:r>
          </a:p>
        </p:txBody>
      </p:sp>
      <p:sp>
        <p:nvSpPr>
          <p:cNvPr id="3" name="Θέση περιεχομένου 2"/>
          <p:cNvSpPr>
            <a:spLocks noGrp="1"/>
          </p:cNvSpPr>
          <p:nvPr>
            <p:ph idx="1"/>
          </p:nvPr>
        </p:nvSpPr>
        <p:spPr/>
        <p:txBody>
          <a:bodyPr>
            <a:normAutofit fontScale="92500" lnSpcReduction="20000"/>
          </a:bodyPr>
          <a:lstStyle/>
          <a:p>
            <a:r>
              <a:rPr lang="el-GR" b="1" dirty="0" smtClean="0">
                <a:latin typeface="+mj-lt"/>
              </a:rPr>
              <a:t>Καθαρισμός</a:t>
            </a:r>
            <a:r>
              <a:rPr lang="el-GR" dirty="0">
                <a:latin typeface="+mj-lt"/>
              </a:rPr>
              <a:t>. Απομάκρυνση λίπους και επιφανειακού οξειδίου. Το τελευταίο βρίσκεται και στην πλέον καθαρή (φαινομενικά) επιφάνεια. Χρήση αλκαλικών ή ατμών διαλυτών όπως </a:t>
            </a:r>
            <a:r>
              <a:rPr lang="el-GR" dirty="0" err="1">
                <a:latin typeface="+mj-lt"/>
              </a:rPr>
              <a:t>τριχλωροεθυλενίου</a:t>
            </a:r>
            <a:r>
              <a:rPr lang="el-GR" dirty="0">
                <a:latin typeface="+mj-lt"/>
              </a:rPr>
              <a:t> (τελευταία δεν επιτρέπεται η χρήση του λόγω καταστροφής όζοντος).</a:t>
            </a:r>
          </a:p>
          <a:p>
            <a:r>
              <a:rPr lang="el-GR" b="1" dirty="0" smtClean="0">
                <a:latin typeface="+mj-lt"/>
              </a:rPr>
              <a:t>Πλύσιμο</a:t>
            </a:r>
            <a:r>
              <a:rPr lang="el-GR" dirty="0" smtClean="0">
                <a:latin typeface="+mj-lt"/>
              </a:rPr>
              <a:t>. Χρήση </a:t>
            </a:r>
            <a:r>
              <a:rPr lang="el-GR" dirty="0">
                <a:latin typeface="+mj-lt"/>
              </a:rPr>
              <a:t>νερού ή </a:t>
            </a:r>
            <a:r>
              <a:rPr lang="el-GR" dirty="0" err="1">
                <a:latin typeface="+mj-lt"/>
              </a:rPr>
              <a:t>απιονισμένου</a:t>
            </a:r>
            <a:r>
              <a:rPr lang="el-GR" dirty="0">
                <a:latin typeface="+mj-lt"/>
              </a:rPr>
              <a:t> νερού.</a:t>
            </a:r>
          </a:p>
          <a:p>
            <a:r>
              <a:rPr lang="el-GR" b="1" dirty="0" smtClean="0">
                <a:latin typeface="+mj-lt"/>
              </a:rPr>
              <a:t>Χημική </a:t>
            </a:r>
            <a:r>
              <a:rPr lang="el-GR" b="1" dirty="0">
                <a:latin typeface="+mj-lt"/>
              </a:rPr>
              <a:t>προσβολή (</a:t>
            </a:r>
            <a:r>
              <a:rPr lang="el-GR" b="1" dirty="0" err="1">
                <a:latin typeface="+mj-lt"/>
              </a:rPr>
              <a:t>Etching</a:t>
            </a:r>
            <a:r>
              <a:rPr lang="el-GR" b="1" dirty="0" smtClean="0">
                <a:latin typeface="+mj-lt"/>
              </a:rPr>
              <a:t>).</a:t>
            </a:r>
            <a:r>
              <a:rPr lang="el-GR" dirty="0" smtClean="0">
                <a:latin typeface="+mj-lt"/>
              </a:rPr>
              <a:t> Χρήση </a:t>
            </a:r>
            <a:r>
              <a:rPr lang="el-GR" dirty="0">
                <a:latin typeface="+mj-lt"/>
              </a:rPr>
              <a:t>αντιδραστηρίων όπως καυστικής σόδας (</a:t>
            </a:r>
            <a:r>
              <a:rPr lang="el-GR" dirty="0" err="1">
                <a:latin typeface="+mj-lt"/>
              </a:rPr>
              <a:t>ΝαΟΗ</a:t>
            </a:r>
            <a:r>
              <a:rPr lang="el-GR" dirty="0">
                <a:latin typeface="+mj-lt"/>
              </a:rPr>
              <a:t>). Αφαίρεση επιφανειακού, λεπτού στρώματος αλουμινίου.</a:t>
            </a:r>
          </a:p>
          <a:p>
            <a:r>
              <a:rPr lang="el-GR" b="1" dirty="0" smtClean="0">
                <a:latin typeface="+mj-lt"/>
              </a:rPr>
              <a:t>Απομάκρυνση </a:t>
            </a:r>
            <a:r>
              <a:rPr lang="el-GR" b="1" dirty="0">
                <a:latin typeface="+mj-lt"/>
              </a:rPr>
              <a:t>επιφανειακών </a:t>
            </a:r>
            <a:r>
              <a:rPr lang="el-GR" b="1" dirty="0" err="1" smtClean="0">
                <a:latin typeface="+mj-lt"/>
              </a:rPr>
              <a:t>επικαθίσεων</a:t>
            </a:r>
            <a:r>
              <a:rPr lang="el-GR" b="1" dirty="0" smtClean="0">
                <a:latin typeface="+mj-lt"/>
              </a:rPr>
              <a:t> (</a:t>
            </a:r>
            <a:r>
              <a:rPr lang="el-GR" b="1" dirty="0" err="1">
                <a:latin typeface="+mj-lt"/>
              </a:rPr>
              <a:t>demutting</a:t>
            </a:r>
            <a:r>
              <a:rPr lang="el-GR" b="1" dirty="0">
                <a:latin typeface="+mj-lt"/>
              </a:rPr>
              <a:t>)</a:t>
            </a:r>
            <a:r>
              <a:rPr lang="el-GR" dirty="0">
                <a:latin typeface="+mj-lt"/>
              </a:rPr>
              <a:t> όπως άλλων μετάλλων ή καπνιάς που προέρχονται από τις προηγούμενες κατεργασίες και έχουν παραμείνει. Χρήση HNO3, 10-25 </a:t>
            </a:r>
            <a:r>
              <a:rPr lang="el-GR" dirty="0" err="1">
                <a:latin typeface="+mj-lt"/>
              </a:rPr>
              <a:t>vol</a:t>
            </a:r>
            <a:r>
              <a:rPr lang="el-GR" dirty="0">
                <a:latin typeface="+mj-lt"/>
              </a:rPr>
              <a:t>%.</a:t>
            </a:r>
          </a:p>
          <a:p>
            <a:r>
              <a:rPr lang="el-GR" b="1" dirty="0" smtClean="0">
                <a:latin typeface="+mj-lt"/>
              </a:rPr>
              <a:t>Πλύσιμο</a:t>
            </a:r>
            <a:r>
              <a:rPr lang="el-GR" dirty="0" smtClean="0">
                <a:latin typeface="+mj-lt"/>
              </a:rPr>
              <a:t>. Χρήση </a:t>
            </a:r>
            <a:r>
              <a:rPr lang="el-GR" dirty="0">
                <a:latin typeface="+mj-lt"/>
              </a:rPr>
              <a:t>νερού ή </a:t>
            </a:r>
            <a:r>
              <a:rPr lang="el-GR" dirty="0" err="1">
                <a:latin typeface="+mj-lt"/>
              </a:rPr>
              <a:t>απιονισμένου</a:t>
            </a:r>
            <a:r>
              <a:rPr lang="el-GR" dirty="0">
                <a:latin typeface="+mj-lt"/>
              </a:rPr>
              <a:t> νερού.</a:t>
            </a:r>
          </a:p>
          <a:p>
            <a:r>
              <a:rPr lang="el-GR" b="1" dirty="0" err="1" smtClean="0">
                <a:latin typeface="+mj-lt"/>
              </a:rPr>
              <a:t>Ανοδίωση</a:t>
            </a:r>
            <a:r>
              <a:rPr lang="el-GR" dirty="0">
                <a:latin typeface="+mj-lt"/>
              </a:rPr>
              <a:t>.</a:t>
            </a:r>
          </a:p>
        </p:txBody>
      </p:sp>
    </p:spTree>
    <p:extLst>
      <p:ext uri="{BB962C8B-B14F-4D97-AF65-F5344CB8AC3E}">
        <p14:creationId xmlns:p14="http://schemas.microsoft.com/office/powerpoint/2010/main" val="1064346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19731"/>
          </a:xfrm>
        </p:spPr>
        <p:txBody>
          <a:bodyPr/>
          <a:lstStyle/>
          <a:p>
            <a:r>
              <a:rPr lang="el-GR" dirty="0"/>
              <a:t>Διεργασία χρωμικού</a:t>
            </a:r>
          </a:p>
        </p:txBody>
      </p:sp>
      <p:sp>
        <p:nvSpPr>
          <p:cNvPr id="3" name="Θέση περιεχομένου 2"/>
          <p:cNvSpPr>
            <a:spLocks noGrp="1"/>
          </p:cNvSpPr>
          <p:nvPr>
            <p:ph idx="1"/>
          </p:nvPr>
        </p:nvSpPr>
        <p:spPr/>
        <p:txBody>
          <a:bodyPr>
            <a:normAutofit lnSpcReduction="10000"/>
          </a:bodyPr>
          <a:lstStyle/>
          <a:p>
            <a:r>
              <a:rPr lang="el-GR" dirty="0">
                <a:latin typeface="+mj-lt"/>
              </a:rPr>
              <a:t>Η διεργασία αυτή προτιμάται σε αντικείμενα πολύπλοκου σχήματος λόγω της δυσκολίας απομάκρυνσης από κοιλότητες </a:t>
            </a:r>
            <a:r>
              <a:rPr lang="el-GR" dirty="0" err="1">
                <a:latin typeface="+mj-lt"/>
              </a:rPr>
              <a:t>κλπ</a:t>
            </a:r>
            <a:r>
              <a:rPr lang="el-GR" dirty="0">
                <a:latin typeface="+mj-lt"/>
              </a:rPr>
              <a:t> και της διαβρωτικής φύσης του θειικού οξέος.</a:t>
            </a:r>
          </a:p>
          <a:p>
            <a:r>
              <a:rPr lang="el-GR" dirty="0">
                <a:latin typeface="+mj-lt"/>
              </a:rPr>
              <a:t>Δίνει επιφάνειες χρώματος κίτρινου ή σκούρου λαδί.</a:t>
            </a:r>
          </a:p>
          <a:p>
            <a:r>
              <a:rPr lang="el-GR" dirty="0">
                <a:latin typeface="+mj-lt"/>
              </a:rPr>
              <a:t>Διαλύματα </a:t>
            </a:r>
            <a:r>
              <a:rPr lang="el-GR" dirty="0" err="1">
                <a:latin typeface="+mj-lt"/>
              </a:rPr>
              <a:t>ηλεκτρολύτηκαι</a:t>
            </a:r>
            <a:r>
              <a:rPr lang="el-GR" dirty="0">
                <a:latin typeface="+mj-lt"/>
              </a:rPr>
              <a:t> συνθήκες ηλεκτρόλυσης</a:t>
            </a:r>
          </a:p>
          <a:p>
            <a:pPr lvl="1"/>
            <a:r>
              <a:rPr lang="el-GR" dirty="0" smtClean="0"/>
              <a:t>3-10 </a:t>
            </a:r>
            <a:r>
              <a:rPr lang="el-GR" dirty="0" err="1"/>
              <a:t>κβ</a:t>
            </a:r>
            <a:r>
              <a:rPr lang="el-GR" dirty="0"/>
              <a:t>% CrO3σε νερό</a:t>
            </a:r>
          </a:p>
          <a:p>
            <a:pPr lvl="1"/>
            <a:r>
              <a:rPr lang="el-GR" dirty="0" smtClean="0"/>
              <a:t>ΡΗ </a:t>
            </a:r>
            <a:r>
              <a:rPr lang="el-GR" dirty="0"/>
              <a:t>0.5-1.0</a:t>
            </a:r>
          </a:p>
          <a:p>
            <a:pPr lvl="1"/>
            <a:r>
              <a:rPr lang="el-GR" dirty="0" smtClean="0"/>
              <a:t>συγκέντρωση </a:t>
            </a:r>
            <a:r>
              <a:rPr lang="el-GR" dirty="0" err="1"/>
              <a:t>χλωριόντων</a:t>
            </a:r>
            <a:r>
              <a:rPr lang="el-GR" dirty="0"/>
              <a:t> (πχ </a:t>
            </a:r>
            <a:r>
              <a:rPr lang="el-GR" dirty="0" err="1"/>
              <a:t>NaCl</a:t>
            </a:r>
            <a:r>
              <a:rPr lang="el-GR" dirty="0"/>
              <a:t>)&lt;0.02%</a:t>
            </a:r>
          </a:p>
          <a:p>
            <a:pPr lvl="1"/>
            <a:r>
              <a:rPr lang="el-GR" dirty="0" smtClean="0"/>
              <a:t>τάση </a:t>
            </a:r>
            <a:r>
              <a:rPr lang="el-GR" dirty="0"/>
              <a:t>40V (ρυθμιζόμενο 0-40 V</a:t>
            </a:r>
          </a:p>
          <a:p>
            <a:pPr lvl="1"/>
            <a:r>
              <a:rPr lang="el-GR" dirty="0" smtClean="0"/>
              <a:t>πυκνότητα </a:t>
            </a:r>
            <a:r>
              <a:rPr lang="el-GR" dirty="0"/>
              <a:t>ρεύματος&gt;0.1Α/dm2</a:t>
            </a:r>
          </a:p>
          <a:p>
            <a:pPr lvl="1"/>
            <a:r>
              <a:rPr lang="el-GR" dirty="0" smtClean="0"/>
              <a:t>διάρκεια </a:t>
            </a:r>
            <a:r>
              <a:rPr lang="el-GR" dirty="0"/>
              <a:t>διεργασίας 30-40 </a:t>
            </a:r>
            <a:r>
              <a:rPr lang="el-GR" dirty="0" err="1"/>
              <a:t>min</a:t>
            </a:r>
            <a:endParaRPr lang="el-GR" dirty="0"/>
          </a:p>
        </p:txBody>
      </p:sp>
    </p:spTree>
    <p:extLst>
      <p:ext uri="{BB962C8B-B14F-4D97-AF65-F5344CB8AC3E}">
        <p14:creationId xmlns:p14="http://schemas.microsoft.com/office/powerpoint/2010/main" val="249731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latin typeface="+mj-lt"/>
              </a:rPr>
              <a:t>ΕΠΙΣΤΡΩΜΑΤΑ ΘΕΡΜΗΣ </a:t>
            </a:r>
            <a:r>
              <a:rPr lang="el-GR" dirty="0" smtClean="0">
                <a:latin typeface="+mj-lt"/>
              </a:rPr>
              <a:t>ΕΜΒΑΠΤΙΣΗΣ</a:t>
            </a:r>
            <a:endParaRPr lang="en-US" dirty="0" smtClean="0">
              <a:latin typeface="+mj-lt"/>
            </a:endParaRPr>
          </a:p>
          <a:p>
            <a:r>
              <a:rPr lang="el-GR" dirty="0" smtClean="0">
                <a:latin typeface="+mj-lt"/>
              </a:rPr>
              <a:t>Γαλβανισμός</a:t>
            </a:r>
            <a:endParaRPr lang="en-US" dirty="0" smtClean="0">
              <a:latin typeface="+mj-lt"/>
            </a:endParaRPr>
          </a:p>
          <a:p>
            <a:r>
              <a:rPr lang="el-GR" dirty="0">
                <a:latin typeface="+mj-lt"/>
              </a:rPr>
              <a:t>Υπέρ και κατά της ηλεκτρολυτικής </a:t>
            </a:r>
            <a:r>
              <a:rPr lang="el-GR" dirty="0" err="1" smtClean="0">
                <a:latin typeface="+mj-lt"/>
              </a:rPr>
              <a:t>Ζn</a:t>
            </a:r>
            <a:endParaRPr lang="en-US" dirty="0" smtClean="0">
              <a:latin typeface="+mj-lt"/>
            </a:endParaRPr>
          </a:p>
          <a:p>
            <a:r>
              <a:rPr lang="el-GR" dirty="0">
                <a:latin typeface="+mj-lt"/>
              </a:rPr>
              <a:t>Θερμός </a:t>
            </a:r>
            <a:r>
              <a:rPr lang="el-GR" dirty="0" smtClean="0">
                <a:latin typeface="+mj-lt"/>
              </a:rPr>
              <a:t>γαλβανισμός</a:t>
            </a:r>
            <a:endParaRPr lang="en-US" dirty="0" smtClean="0">
              <a:latin typeface="+mj-lt"/>
            </a:endParaRPr>
          </a:p>
          <a:p>
            <a:r>
              <a:rPr lang="el-GR" dirty="0">
                <a:latin typeface="+mj-lt"/>
              </a:rPr>
              <a:t>Μέθοδοι </a:t>
            </a:r>
            <a:r>
              <a:rPr lang="el-GR" dirty="0" smtClean="0">
                <a:latin typeface="+mj-lt"/>
              </a:rPr>
              <a:t>Γαλβανισμού</a:t>
            </a:r>
            <a:endParaRPr lang="en-US" dirty="0" smtClean="0">
              <a:latin typeface="+mj-lt"/>
            </a:endParaRPr>
          </a:p>
          <a:p>
            <a:r>
              <a:rPr lang="el-GR" dirty="0" err="1">
                <a:latin typeface="+mj-lt"/>
              </a:rPr>
              <a:t>Ενδομεταλλικές</a:t>
            </a:r>
            <a:r>
              <a:rPr lang="el-GR" dirty="0">
                <a:latin typeface="+mj-lt"/>
              </a:rPr>
              <a:t> φάσεις </a:t>
            </a:r>
            <a:r>
              <a:rPr lang="en-US" dirty="0" smtClean="0">
                <a:latin typeface="+mj-lt"/>
              </a:rPr>
              <a:t>Fe-Zn</a:t>
            </a:r>
          </a:p>
          <a:p>
            <a:r>
              <a:rPr lang="el-GR" dirty="0">
                <a:latin typeface="+mj-lt"/>
              </a:rPr>
              <a:t>Η διεργασία του </a:t>
            </a:r>
            <a:r>
              <a:rPr lang="el-GR" dirty="0" smtClean="0">
                <a:latin typeface="+mj-lt"/>
              </a:rPr>
              <a:t>γαλβανισμού</a:t>
            </a:r>
            <a:endParaRPr lang="en-US" dirty="0" smtClean="0">
              <a:latin typeface="+mj-lt"/>
            </a:endParaRPr>
          </a:p>
          <a:p>
            <a:r>
              <a:rPr lang="el-GR" dirty="0">
                <a:latin typeface="+mj-lt"/>
              </a:rPr>
              <a:t>Προσθήκες, </a:t>
            </a:r>
            <a:r>
              <a:rPr lang="el-GR" dirty="0" err="1">
                <a:latin typeface="+mj-lt"/>
              </a:rPr>
              <a:t>κραματοποίηση</a:t>
            </a:r>
            <a:r>
              <a:rPr lang="el-GR" dirty="0">
                <a:latin typeface="+mj-lt"/>
              </a:rPr>
              <a:t>, του λουτρού </a:t>
            </a:r>
            <a:r>
              <a:rPr lang="el-GR" dirty="0" err="1" smtClean="0">
                <a:latin typeface="+mj-lt"/>
              </a:rPr>
              <a:t>Ζn</a:t>
            </a:r>
            <a:endParaRPr lang="en-US" dirty="0" smtClean="0">
              <a:latin typeface="+mj-lt"/>
            </a:endParaRPr>
          </a:p>
          <a:p>
            <a:r>
              <a:rPr lang="en-US" dirty="0">
                <a:latin typeface="+mj-lt"/>
              </a:rPr>
              <a:t>T</a:t>
            </a:r>
            <a:r>
              <a:rPr lang="el-GR" dirty="0">
                <a:latin typeface="+mj-lt"/>
              </a:rPr>
              <a:t>α </a:t>
            </a:r>
            <a:r>
              <a:rPr lang="en-US" dirty="0" smtClean="0">
                <a:latin typeface="+mj-lt"/>
              </a:rPr>
              <a:t>spangles</a:t>
            </a:r>
          </a:p>
          <a:p>
            <a:r>
              <a:rPr lang="el-GR" dirty="0" err="1">
                <a:latin typeface="+mj-lt"/>
              </a:rPr>
              <a:t>Ανοπτημένα</a:t>
            </a:r>
            <a:r>
              <a:rPr lang="el-GR" dirty="0">
                <a:latin typeface="+mj-lt"/>
              </a:rPr>
              <a:t> </a:t>
            </a:r>
            <a:r>
              <a:rPr lang="el-GR" dirty="0" smtClean="0">
                <a:latin typeface="+mj-lt"/>
              </a:rPr>
              <a:t>επιστρώματα</a:t>
            </a:r>
            <a:endParaRPr lang="en-US" dirty="0" smtClean="0">
              <a:latin typeface="+mj-lt"/>
            </a:endParaRPr>
          </a:p>
          <a:p>
            <a:r>
              <a:rPr lang="el-GR" dirty="0">
                <a:latin typeface="+mj-lt"/>
              </a:rPr>
              <a:t>Επιθυμητά </a:t>
            </a:r>
            <a:r>
              <a:rPr lang="el-GR" dirty="0" smtClean="0">
                <a:latin typeface="+mj-lt"/>
              </a:rPr>
              <a:t>επιστρώματα</a:t>
            </a:r>
            <a:endParaRPr lang="en-US" dirty="0" smtClean="0">
              <a:latin typeface="+mj-lt"/>
            </a:endParaRPr>
          </a:p>
          <a:p>
            <a:r>
              <a:rPr lang="el-GR" dirty="0">
                <a:latin typeface="+mj-lt"/>
              </a:rPr>
              <a:t>Μηχανισμός διάβρωσης</a:t>
            </a:r>
          </a:p>
        </p:txBody>
      </p:sp>
    </p:spTree>
    <p:extLst>
      <p:ext uri="{BB962C8B-B14F-4D97-AF65-F5344CB8AC3E}">
        <p14:creationId xmlns:p14="http://schemas.microsoft.com/office/powerpoint/2010/main" val="2383433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71247"/>
          </a:xfrm>
        </p:spPr>
        <p:txBody>
          <a:bodyPr/>
          <a:lstStyle/>
          <a:p>
            <a:r>
              <a:rPr lang="el-GR" dirty="0"/>
              <a:t>Διεργασία θειικού</a:t>
            </a:r>
          </a:p>
        </p:txBody>
      </p:sp>
      <p:pic>
        <p:nvPicPr>
          <p:cNvPr id="4" name="Θέση περιεχομένου 3"/>
          <p:cNvPicPr>
            <a:picLocks noGrp="1" noChangeAspect="1"/>
          </p:cNvPicPr>
          <p:nvPr>
            <p:ph idx="1"/>
          </p:nvPr>
        </p:nvPicPr>
        <p:blipFill>
          <a:blip r:embed="rId2"/>
          <a:stretch>
            <a:fillRect/>
          </a:stretch>
        </p:blipFill>
        <p:spPr>
          <a:xfrm>
            <a:off x="1855920" y="1236372"/>
            <a:ext cx="8480159" cy="5150912"/>
          </a:xfrm>
          <a:prstGeom prst="rect">
            <a:avLst/>
          </a:prstGeom>
        </p:spPr>
      </p:pic>
    </p:spTree>
    <p:extLst>
      <p:ext uri="{BB962C8B-B14F-4D97-AF65-F5344CB8AC3E}">
        <p14:creationId xmlns:p14="http://schemas.microsoft.com/office/powerpoint/2010/main" val="1110506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45489"/>
          </a:xfrm>
        </p:spPr>
        <p:txBody>
          <a:bodyPr/>
          <a:lstStyle/>
          <a:p>
            <a:r>
              <a:rPr lang="el-GR" dirty="0"/>
              <a:t>Διεργασία σκληρής </a:t>
            </a:r>
            <a:r>
              <a:rPr lang="el-GR" dirty="0" err="1"/>
              <a:t>ανοδίωσης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921457" y="1426380"/>
            <a:ext cx="8349085" cy="4967304"/>
          </a:xfrm>
          <a:prstGeom prst="rect">
            <a:avLst/>
          </a:prstGeom>
        </p:spPr>
      </p:pic>
    </p:spTree>
    <p:extLst>
      <p:ext uri="{BB962C8B-B14F-4D97-AF65-F5344CB8AC3E}">
        <p14:creationId xmlns:p14="http://schemas.microsoft.com/office/powerpoint/2010/main" val="2106477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97005"/>
          </a:xfrm>
        </p:spPr>
        <p:txBody>
          <a:bodyPr/>
          <a:lstStyle/>
          <a:p>
            <a:r>
              <a:rPr lang="el-GR" dirty="0"/>
              <a:t>Σφράγισμα (</a:t>
            </a:r>
            <a:r>
              <a:rPr lang="en-US" dirty="0"/>
              <a:t>sealing) </a:t>
            </a:r>
            <a:r>
              <a:rPr lang="el-GR" dirty="0"/>
              <a:t>ανοδικών επιστρωμάτων</a:t>
            </a:r>
          </a:p>
        </p:txBody>
      </p:sp>
      <p:pic>
        <p:nvPicPr>
          <p:cNvPr id="4" name="Θέση περιεχομένου 3"/>
          <p:cNvPicPr>
            <a:picLocks noGrp="1" noChangeAspect="1"/>
          </p:cNvPicPr>
          <p:nvPr>
            <p:ph idx="1"/>
          </p:nvPr>
        </p:nvPicPr>
        <p:blipFill>
          <a:blip r:embed="rId2"/>
          <a:stretch>
            <a:fillRect/>
          </a:stretch>
        </p:blipFill>
        <p:spPr>
          <a:xfrm>
            <a:off x="1848499" y="1400622"/>
            <a:ext cx="8495002" cy="5251456"/>
          </a:xfrm>
          <a:prstGeom prst="rect">
            <a:avLst/>
          </a:prstGeom>
        </p:spPr>
      </p:pic>
    </p:spTree>
    <p:extLst>
      <p:ext uri="{BB962C8B-B14F-4D97-AF65-F5344CB8AC3E}">
        <p14:creationId xmlns:p14="http://schemas.microsoft.com/office/powerpoint/2010/main" val="1019239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χρήσης έργων τρίτων</a:t>
            </a:r>
            <a:endParaRPr lang="el-GR" dirty="0"/>
          </a:p>
        </p:txBody>
      </p:sp>
      <p:sp>
        <p:nvSpPr>
          <p:cNvPr id="3" name="Θέση περιεχομένου 2"/>
          <p:cNvSpPr>
            <a:spLocks noGrp="1"/>
          </p:cNvSpPr>
          <p:nvPr>
            <p:ph idx="1"/>
          </p:nvPr>
        </p:nvSpPr>
        <p:spPr/>
        <p:txBody>
          <a:bodyPr/>
          <a:lstStyle/>
          <a:p>
            <a:r>
              <a:rPr lang="el-GR" dirty="0" smtClean="0"/>
              <a:t>Σε όσες εικόνες δεν αναφέρεται η προέλευσή τους προέρχονται από τα βιβλία:</a:t>
            </a:r>
          </a:p>
          <a:p>
            <a:pPr marL="514350" indent="-514350">
              <a:buFont typeface="+mj-lt"/>
              <a:buAutoNum type="arabicPeriod"/>
            </a:pPr>
            <a:r>
              <a:rPr lang="en-US" dirty="0"/>
              <a:t>STEEL MANUAL, VEREIN DEUTSCHER EISENHUTTENLEUTE</a:t>
            </a:r>
          </a:p>
          <a:p>
            <a:pPr marL="514350" indent="-514350">
              <a:buFont typeface="+mj-lt"/>
              <a:buAutoNum type="arabicPeriod"/>
            </a:pPr>
            <a:r>
              <a:rPr lang="en-US" dirty="0"/>
              <a:t>ASM HANDBOOK, VOLUME 5, THE MATERIALS INTERNATIONAL </a:t>
            </a:r>
            <a:r>
              <a:rPr lang="en-US" dirty="0" smtClean="0"/>
              <a:t>SOCIETY</a:t>
            </a:r>
            <a:endParaRPr lang="el-GR" dirty="0" smtClean="0"/>
          </a:p>
          <a:p>
            <a:pPr marL="0" indent="0">
              <a:buNone/>
            </a:pPr>
            <a:r>
              <a:rPr lang="el-GR" dirty="0" smtClean="0"/>
              <a:t>Οι συγκεκριμένες εικόνες υπόκεινται σε δικαιώματα </a:t>
            </a:r>
            <a:endParaRPr lang="el-GR" dirty="0"/>
          </a:p>
        </p:txBody>
      </p:sp>
      <p:pic>
        <p:nvPicPr>
          <p:cNvPr id="4" name="Εικόνα 3"/>
          <p:cNvPicPr>
            <a:picLocks noChangeAspect="1"/>
          </p:cNvPicPr>
          <p:nvPr/>
        </p:nvPicPr>
        <p:blipFill>
          <a:blip r:embed="rId2"/>
          <a:stretch>
            <a:fillRect/>
          </a:stretch>
        </p:blipFill>
        <p:spPr>
          <a:xfrm>
            <a:off x="8616746" y="3985330"/>
            <a:ext cx="1419352" cy="522643"/>
          </a:xfrm>
          <a:prstGeom prst="rect">
            <a:avLst/>
          </a:prstGeom>
        </p:spPr>
      </p:pic>
    </p:spTree>
    <p:extLst>
      <p:ext uri="{BB962C8B-B14F-4D97-AF65-F5344CB8AC3E}">
        <p14:creationId xmlns:p14="http://schemas.microsoft.com/office/powerpoint/2010/main" val="561146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5186562" y="5733256"/>
            <a:ext cx="3240360" cy="771224"/>
          </a:xfrm>
          <a:prstGeom prst="rect">
            <a:avLst/>
          </a:prstGeom>
          <a:noFill/>
        </p:spPr>
      </p:pic>
      <p:pic>
        <p:nvPicPr>
          <p:cNvPr id="6" name="Picture 9" descr="C:\Users\eorfanou\Downloads\by.png"/>
          <p:cNvPicPr/>
          <p:nvPr/>
        </p:nvPicPr>
        <p:blipFill>
          <a:blip r:embed="rId4">
            <a:extLst>
              <a:ext uri="{28A0092B-C50C-407E-A947-70E740481C1C}">
                <a14:useLocalDpi xmlns:a14="http://schemas.microsoft.com/office/drawing/2010/main" val="0"/>
              </a:ext>
            </a:extLst>
          </a:blip>
          <a:srcRect/>
          <a:stretch>
            <a:fillRect/>
          </a:stretch>
        </p:blipFill>
        <p:spPr bwMode="auto">
          <a:xfrm>
            <a:off x="3385326" y="5806168"/>
            <a:ext cx="1800200" cy="625401"/>
          </a:xfrm>
          <a:prstGeom prst="rect">
            <a:avLst/>
          </a:prstGeom>
          <a:noFill/>
          <a:ln>
            <a:noFill/>
          </a:ln>
        </p:spPr>
      </p:pic>
    </p:spTree>
    <p:extLst>
      <p:ext uri="{BB962C8B-B14F-4D97-AF65-F5344CB8AC3E}">
        <p14:creationId xmlns:p14="http://schemas.microsoft.com/office/powerpoint/2010/main" val="319300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3" name="Θέση περιεχομένου 2"/>
          <p:cNvSpPr>
            <a:spLocks noGrp="1"/>
          </p:cNvSpPr>
          <p:nvPr>
            <p:ph idx="1"/>
          </p:nvPr>
        </p:nvSpPr>
        <p:spPr/>
        <p:txBody>
          <a:bodyPr>
            <a:normAutofit/>
          </a:bodyPr>
          <a:lstStyle/>
          <a:p>
            <a:r>
              <a:rPr lang="el-GR" b="1" dirty="0"/>
              <a:t>Γιατί προστατευτικά επιστρώματα; </a:t>
            </a:r>
            <a:endParaRPr lang="el-GR" dirty="0"/>
          </a:p>
          <a:p>
            <a:r>
              <a:rPr lang="el-GR" dirty="0"/>
              <a:t>Οι επιφάνειες καταπονούνται καθόσον είναι αυτές που </a:t>
            </a:r>
            <a:r>
              <a:rPr lang="el-GR" dirty="0" smtClean="0"/>
              <a:t>έρχονται </a:t>
            </a:r>
            <a:r>
              <a:rPr lang="el-GR" dirty="0"/>
              <a:t>σε επαφή με το περιβάλλον.</a:t>
            </a:r>
          </a:p>
          <a:p>
            <a:r>
              <a:rPr lang="el-GR" dirty="0"/>
              <a:t>Τα επιστρώματα : </a:t>
            </a:r>
          </a:p>
          <a:p>
            <a:pPr marL="971550" lvl="1" indent="-514350">
              <a:buFont typeface="+mj-lt"/>
              <a:buAutoNum type="romanUcPeriod"/>
            </a:pPr>
            <a:r>
              <a:rPr lang="el-GR" dirty="0" smtClean="0"/>
              <a:t>Βελτιώνουν </a:t>
            </a:r>
            <a:r>
              <a:rPr lang="el-GR" dirty="0"/>
              <a:t>την αντίσταση στην φθορά, στην διάβρωση </a:t>
            </a:r>
            <a:r>
              <a:rPr lang="el-GR" dirty="0" smtClean="0"/>
              <a:t>και </a:t>
            </a:r>
            <a:r>
              <a:rPr lang="el-GR" dirty="0"/>
              <a:t>στην οξείδωση </a:t>
            </a:r>
          </a:p>
          <a:p>
            <a:pPr marL="971550" lvl="1" indent="-514350">
              <a:buFont typeface="+mj-lt"/>
              <a:buAutoNum type="romanUcPeriod"/>
            </a:pPr>
            <a:r>
              <a:rPr lang="el-GR" dirty="0" smtClean="0"/>
              <a:t>Ελέγχεται </a:t>
            </a:r>
            <a:r>
              <a:rPr lang="el-GR" dirty="0"/>
              <a:t>η τριβή μεταξύ δύο επιφανειών</a:t>
            </a:r>
          </a:p>
          <a:p>
            <a:pPr marL="971550" lvl="1" indent="-514350">
              <a:buFont typeface="+mj-lt"/>
              <a:buAutoNum type="romanUcPeriod"/>
            </a:pPr>
            <a:r>
              <a:rPr lang="el-GR" dirty="0" smtClean="0"/>
              <a:t>Βελτιώνουν </a:t>
            </a:r>
            <a:r>
              <a:rPr lang="el-GR" dirty="0"/>
              <a:t>την επιφανειακή τραχύτητα </a:t>
            </a:r>
          </a:p>
          <a:p>
            <a:pPr marL="971550" lvl="1" indent="-514350">
              <a:buFont typeface="+mj-lt"/>
              <a:buAutoNum type="romanUcPeriod"/>
            </a:pPr>
            <a:r>
              <a:rPr lang="el-GR" dirty="0" smtClean="0"/>
              <a:t>Επισκευάζουν </a:t>
            </a:r>
            <a:r>
              <a:rPr lang="el-GR" dirty="0"/>
              <a:t>φθαρμένες επιφάνειες</a:t>
            </a:r>
          </a:p>
          <a:p>
            <a:pPr marL="971550" lvl="1" indent="-514350">
              <a:buFont typeface="+mj-lt"/>
              <a:buAutoNum type="romanUcPeriod"/>
            </a:pPr>
            <a:r>
              <a:rPr lang="el-GR" dirty="0" smtClean="0"/>
              <a:t>Βελτιώνουν </a:t>
            </a:r>
            <a:r>
              <a:rPr lang="el-GR" dirty="0"/>
              <a:t>την αντίσταση στην κόπωση</a:t>
            </a:r>
          </a:p>
          <a:p>
            <a:pPr marL="971550" lvl="1" indent="-514350">
              <a:buFont typeface="+mj-lt"/>
              <a:buAutoNum type="romanUcPeriod"/>
            </a:pPr>
            <a:r>
              <a:rPr lang="el-GR" dirty="0" smtClean="0"/>
              <a:t>Χρησιμοποιούνται </a:t>
            </a:r>
            <a:r>
              <a:rPr lang="el-GR" dirty="0"/>
              <a:t>για διακοσμητικούς λόγους </a:t>
            </a:r>
          </a:p>
          <a:p>
            <a:endParaRPr lang="el-GR" dirty="0"/>
          </a:p>
        </p:txBody>
      </p:sp>
    </p:spTree>
    <p:extLst>
      <p:ext uri="{BB962C8B-B14F-4D97-AF65-F5344CB8AC3E}">
        <p14:creationId xmlns:p14="http://schemas.microsoft.com/office/powerpoint/2010/main" val="50425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8215"/>
          </a:xfrm>
        </p:spPr>
        <p:txBody>
          <a:bodyPr/>
          <a:lstStyle/>
          <a:p>
            <a:r>
              <a:rPr lang="el-GR" dirty="0" smtClean="0"/>
              <a:t>ΕΠΙΣΤΡΩΜΑΤΑ ΘΕΡΜΗΣ ΕΜΒΑΠΤΙΣΗΣ</a:t>
            </a:r>
            <a:endParaRPr lang="el-GR" dirty="0"/>
          </a:p>
        </p:txBody>
      </p:sp>
      <p:sp>
        <p:nvSpPr>
          <p:cNvPr id="3" name="Θέση περιεχομένου 2"/>
          <p:cNvSpPr>
            <a:spLocks noGrp="1"/>
          </p:cNvSpPr>
          <p:nvPr>
            <p:ph idx="1"/>
          </p:nvPr>
        </p:nvSpPr>
        <p:spPr/>
        <p:txBody>
          <a:bodyPr/>
          <a:lstStyle/>
          <a:p>
            <a:r>
              <a:rPr lang="el-GR" dirty="0" smtClean="0">
                <a:latin typeface="+mj-lt"/>
              </a:rPr>
              <a:t>Η </a:t>
            </a:r>
            <a:r>
              <a:rPr lang="el-GR" dirty="0">
                <a:latin typeface="+mj-lt"/>
              </a:rPr>
              <a:t>εφαρμογή μεταλλικών επιστρωμάτων με θερμή εμβάπτιση είναι η πιο ευρέως διαδεδομένη μέθοδος προστασίας </a:t>
            </a:r>
            <a:r>
              <a:rPr lang="el-GR" dirty="0" err="1" smtClean="0">
                <a:latin typeface="+mj-lt"/>
              </a:rPr>
              <a:t>χαλύβων</a:t>
            </a:r>
            <a:r>
              <a:rPr lang="el-GR" dirty="0" smtClean="0">
                <a:latin typeface="+mj-lt"/>
              </a:rPr>
              <a:t>. </a:t>
            </a:r>
            <a:r>
              <a:rPr lang="el-GR" b="1" dirty="0">
                <a:latin typeface="+mj-lt"/>
              </a:rPr>
              <a:t>Συνεχής διεργασία: </a:t>
            </a:r>
            <a:r>
              <a:rPr lang="el-GR" dirty="0">
                <a:latin typeface="+mj-lt"/>
              </a:rPr>
              <a:t>Λαμαρίνες, σύρματα σωλήνες κλπ. διέρχονται σε συνεχή γραμμή από </a:t>
            </a:r>
            <a:r>
              <a:rPr lang="el-GR" dirty="0" smtClean="0">
                <a:latin typeface="+mj-lt"/>
              </a:rPr>
              <a:t>λουτρό </a:t>
            </a:r>
            <a:r>
              <a:rPr lang="el-GR" dirty="0" err="1" smtClean="0">
                <a:latin typeface="+mj-lt"/>
              </a:rPr>
              <a:t>τηγμένου</a:t>
            </a:r>
            <a:r>
              <a:rPr lang="el-GR" dirty="0" smtClean="0">
                <a:latin typeface="+mj-lt"/>
              </a:rPr>
              <a:t> </a:t>
            </a:r>
            <a:r>
              <a:rPr lang="el-GR" dirty="0">
                <a:latin typeface="+mj-lt"/>
              </a:rPr>
              <a:t>μετάλλου που δημιουργεί το επίστρωμα</a:t>
            </a:r>
            <a:r>
              <a:rPr lang="el-GR" dirty="0" smtClean="0">
                <a:latin typeface="+mj-lt"/>
              </a:rPr>
              <a:t>. </a:t>
            </a:r>
            <a:r>
              <a:rPr lang="el-GR" b="1" dirty="0" smtClean="0">
                <a:latin typeface="+mj-lt"/>
              </a:rPr>
              <a:t>Διακοπτόμενη διεργασία : </a:t>
            </a:r>
            <a:r>
              <a:rPr lang="el-GR" dirty="0" smtClean="0">
                <a:latin typeface="+mj-lt"/>
              </a:rPr>
              <a:t>Κατεργασμένα </a:t>
            </a:r>
            <a:r>
              <a:rPr lang="el-GR" dirty="0">
                <a:latin typeface="+mj-lt"/>
              </a:rPr>
              <a:t>αντικείμενα, βίδες, συνδετήρες, άξονες κλπ. εμβαπτίζονται σε </a:t>
            </a:r>
            <a:r>
              <a:rPr lang="el-GR" dirty="0" smtClean="0">
                <a:latin typeface="+mj-lt"/>
              </a:rPr>
              <a:t>φουρνιές (</a:t>
            </a:r>
            <a:r>
              <a:rPr lang="el-GR" dirty="0" err="1" smtClean="0">
                <a:latin typeface="+mj-lt"/>
              </a:rPr>
              <a:t>batch</a:t>
            </a:r>
            <a:r>
              <a:rPr lang="el-GR" dirty="0" smtClean="0">
                <a:latin typeface="+mj-lt"/>
              </a:rPr>
              <a:t>) σε </a:t>
            </a:r>
            <a:r>
              <a:rPr lang="el-GR" dirty="0" err="1" smtClean="0">
                <a:latin typeface="+mj-lt"/>
              </a:rPr>
              <a:t>τήγμα</a:t>
            </a:r>
            <a:r>
              <a:rPr lang="el-GR" dirty="0" smtClean="0">
                <a:latin typeface="+mj-lt"/>
              </a:rPr>
              <a:t> </a:t>
            </a:r>
            <a:r>
              <a:rPr lang="el-GR" dirty="0">
                <a:latin typeface="+mj-lt"/>
              </a:rPr>
              <a:t>του μετάλλου ή </a:t>
            </a:r>
            <a:r>
              <a:rPr lang="el-GR" dirty="0" smtClean="0">
                <a:latin typeface="+mj-lt"/>
              </a:rPr>
              <a:t>κράματος προς επίστρωση.</a:t>
            </a:r>
            <a:endParaRPr lang="el-GR" dirty="0">
              <a:latin typeface="+mj-lt"/>
            </a:endParaRPr>
          </a:p>
        </p:txBody>
      </p:sp>
    </p:spTree>
    <p:extLst>
      <p:ext uri="{BB962C8B-B14F-4D97-AF65-F5344CB8AC3E}">
        <p14:creationId xmlns:p14="http://schemas.microsoft.com/office/powerpoint/2010/main" val="218274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93974"/>
          </a:xfrm>
        </p:spPr>
        <p:txBody>
          <a:bodyPr>
            <a:normAutofit fontScale="90000"/>
          </a:bodyPr>
          <a:lstStyle/>
          <a:p>
            <a:r>
              <a:rPr lang="el-GR" dirty="0" smtClean="0"/>
              <a:t>Βασικοί τύποι επιστρωμάτων θερμής εμβάπτισης</a:t>
            </a:r>
            <a:endParaRPr lang="el-GR" dirty="0"/>
          </a:p>
        </p:txBody>
      </p:sp>
      <p:sp>
        <p:nvSpPr>
          <p:cNvPr id="3" name="Θέση περιεχομένου 2"/>
          <p:cNvSpPr>
            <a:spLocks noGrp="1"/>
          </p:cNvSpPr>
          <p:nvPr>
            <p:ph idx="1"/>
          </p:nvPr>
        </p:nvSpPr>
        <p:spPr/>
        <p:txBody>
          <a:bodyPr/>
          <a:lstStyle/>
          <a:p>
            <a:r>
              <a:rPr lang="el-GR" dirty="0" smtClean="0"/>
              <a:t>Ζ</a:t>
            </a:r>
            <a:r>
              <a:rPr lang="en-US" dirty="0" smtClean="0"/>
              <a:t>n </a:t>
            </a:r>
            <a:r>
              <a:rPr lang="el-GR" dirty="0" err="1" smtClean="0"/>
              <a:t>επιστρώματα,γαλβανισμός</a:t>
            </a:r>
            <a:r>
              <a:rPr lang="el-GR" dirty="0" smtClean="0"/>
              <a:t> (</a:t>
            </a:r>
            <a:r>
              <a:rPr lang="en-US" dirty="0" smtClean="0"/>
              <a:t>galvanized)</a:t>
            </a:r>
          </a:p>
          <a:p>
            <a:r>
              <a:rPr lang="en-US" dirty="0" smtClean="0"/>
              <a:t>Zn-Fe</a:t>
            </a:r>
            <a:r>
              <a:rPr lang="el-GR" dirty="0" smtClean="0"/>
              <a:t>επιστρώματα (</a:t>
            </a:r>
            <a:r>
              <a:rPr lang="en-US" dirty="0" err="1" smtClean="0"/>
              <a:t>galvannealed</a:t>
            </a:r>
            <a:r>
              <a:rPr lang="en-US" dirty="0" smtClean="0"/>
              <a:t>)</a:t>
            </a:r>
          </a:p>
          <a:p>
            <a:r>
              <a:rPr lang="en-US" dirty="0" smtClean="0"/>
              <a:t>Al </a:t>
            </a:r>
            <a:r>
              <a:rPr lang="el-GR" dirty="0" smtClean="0"/>
              <a:t>επιστρώματα</a:t>
            </a:r>
          </a:p>
          <a:p>
            <a:r>
              <a:rPr lang="en-US" dirty="0" smtClean="0"/>
              <a:t>Al-Si </a:t>
            </a:r>
            <a:r>
              <a:rPr lang="el-GR" dirty="0" smtClean="0"/>
              <a:t>επιστρώματα</a:t>
            </a:r>
          </a:p>
          <a:p>
            <a:r>
              <a:rPr lang="en-US" dirty="0" smtClean="0"/>
              <a:t>Zn-5Al </a:t>
            </a:r>
            <a:r>
              <a:rPr lang="el-GR" dirty="0" smtClean="0"/>
              <a:t>επιστρώματα</a:t>
            </a:r>
          </a:p>
          <a:p>
            <a:r>
              <a:rPr lang="el-GR" dirty="0" smtClean="0"/>
              <a:t>Ζ</a:t>
            </a:r>
            <a:r>
              <a:rPr lang="en-US" dirty="0" smtClean="0"/>
              <a:t>n-55Al </a:t>
            </a:r>
            <a:r>
              <a:rPr lang="el-GR" dirty="0" smtClean="0"/>
              <a:t>επιστρώματα</a:t>
            </a:r>
          </a:p>
          <a:p>
            <a:r>
              <a:rPr lang="en-US" dirty="0" err="1" smtClean="0"/>
              <a:t>Pb</a:t>
            </a:r>
            <a:r>
              <a:rPr lang="en-US" dirty="0" smtClean="0"/>
              <a:t>-Sn </a:t>
            </a:r>
            <a:r>
              <a:rPr lang="el-GR" dirty="0" smtClean="0"/>
              <a:t>επιστρώματα</a:t>
            </a:r>
            <a:endParaRPr lang="el-GR" dirty="0"/>
          </a:p>
        </p:txBody>
      </p:sp>
    </p:spTree>
    <p:extLst>
      <p:ext uri="{BB962C8B-B14F-4D97-AF65-F5344CB8AC3E}">
        <p14:creationId xmlns:p14="http://schemas.microsoft.com/office/powerpoint/2010/main" val="201371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Παραγωγή χάλυβα με επιστρώματα θερμής εμβάπτισης στις Η.Π.Α.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764406" y="1924844"/>
            <a:ext cx="7579619" cy="4845622"/>
          </a:xfrm>
          <a:prstGeom prst="rect">
            <a:avLst/>
          </a:prstGeom>
        </p:spPr>
      </p:pic>
    </p:spTree>
    <p:extLst>
      <p:ext uri="{BB962C8B-B14F-4D97-AF65-F5344CB8AC3E}">
        <p14:creationId xmlns:p14="http://schemas.microsoft.com/office/powerpoint/2010/main" val="251683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84125"/>
          </a:xfrm>
        </p:spPr>
        <p:txBody>
          <a:bodyPr>
            <a:normAutofit/>
          </a:bodyPr>
          <a:lstStyle/>
          <a:p>
            <a:r>
              <a:rPr lang="el-GR" dirty="0" smtClean="0"/>
              <a:t>Γαλβανισμός (επιψευδαργύρωση,</a:t>
            </a:r>
            <a:r>
              <a:rPr lang="en-US" dirty="0" smtClean="0"/>
              <a:t>galvanizing)</a:t>
            </a:r>
            <a:endParaRPr lang="el-GR" dirty="0"/>
          </a:p>
        </p:txBody>
      </p:sp>
      <p:sp>
        <p:nvSpPr>
          <p:cNvPr id="3" name="Θέση περιεχομένου 2"/>
          <p:cNvSpPr>
            <a:spLocks noGrp="1"/>
          </p:cNvSpPr>
          <p:nvPr>
            <p:ph idx="1"/>
          </p:nvPr>
        </p:nvSpPr>
        <p:spPr/>
        <p:txBody>
          <a:bodyPr/>
          <a:lstStyle/>
          <a:p>
            <a:r>
              <a:rPr lang="el-GR" dirty="0" smtClean="0">
                <a:latin typeface="+mj-lt"/>
              </a:rPr>
              <a:t>Επικάλυψη σιδηρούχου κράματος (χάλυβα) με στρώμα </a:t>
            </a:r>
            <a:r>
              <a:rPr lang="el-GR" dirty="0" err="1" smtClean="0">
                <a:latin typeface="+mj-lt"/>
              </a:rPr>
              <a:t>Zn</a:t>
            </a:r>
            <a:r>
              <a:rPr lang="el-GR" dirty="0" smtClean="0">
                <a:latin typeface="+mj-lt"/>
              </a:rPr>
              <a:t>(</a:t>
            </a:r>
            <a:r>
              <a:rPr lang="el-GR" dirty="0" err="1" smtClean="0">
                <a:latin typeface="+mj-lt"/>
              </a:rPr>
              <a:t>Zn</a:t>
            </a:r>
            <a:r>
              <a:rPr lang="el-GR" dirty="0" smtClean="0">
                <a:latin typeface="+mj-lt"/>
              </a:rPr>
              <a:t> </a:t>
            </a:r>
            <a:r>
              <a:rPr lang="el-GR" dirty="0" err="1" smtClean="0">
                <a:latin typeface="+mj-lt"/>
              </a:rPr>
              <a:t>ηλεκτροθετικότερος</a:t>
            </a:r>
            <a:r>
              <a:rPr lang="el-GR" dirty="0" smtClean="0">
                <a:latin typeface="+mj-lt"/>
              </a:rPr>
              <a:t> του </a:t>
            </a:r>
            <a:r>
              <a:rPr lang="el-GR" dirty="0" err="1" smtClean="0">
                <a:latin typeface="+mj-lt"/>
              </a:rPr>
              <a:t>Fe</a:t>
            </a:r>
            <a:r>
              <a:rPr lang="el-GR" dirty="0" smtClean="0">
                <a:latin typeface="+mj-lt"/>
              </a:rPr>
              <a:t>) Προστασία από διάβρωση και μηχανική φθορά</a:t>
            </a:r>
          </a:p>
          <a:p>
            <a:r>
              <a:rPr lang="el-GR" dirty="0" smtClean="0">
                <a:latin typeface="+mj-lt"/>
              </a:rPr>
              <a:t>Ψυχρός (ηλεκτρολυτικός) γαλβανισμός</a:t>
            </a:r>
          </a:p>
          <a:p>
            <a:r>
              <a:rPr lang="el-GR" dirty="0" smtClean="0">
                <a:latin typeface="+mj-lt"/>
              </a:rPr>
              <a:t>Θερμός γαλβανισμός</a:t>
            </a:r>
            <a:endParaRPr lang="el-GR" dirty="0">
              <a:latin typeface="+mj-lt"/>
            </a:endParaRPr>
          </a:p>
        </p:txBody>
      </p:sp>
    </p:spTree>
    <p:extLst>
      <p:ext uri="{BB962C8B-B14F-4D97-AF65-F5344CB8AC3E}">
        <p14:creationId xmlns:p14="http://schemas.microsoft.com/office/powerpoint/2010/main" val="372182875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923</Words>
  <Application>Microsoft Office PowerPoint</Application>
  <PresentationFormat>Ευρεία οθόνη</PresentationFormat>
  <Paragraphs>126</Paragraphs>
  <Slides>44</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44</vt:i4>
      </vt:variant>
    </vt:vector>
  </HeadingPairs>
  <TitlesOfParts>
    <vt:vector size="49" baseType="lpstr">
      <vt:lpstr>Arial</vt:lpstr>
      <vt:lpstr>Calibri</vt:lpstr>
      <vt:lpstr>Calibri Light</vt:lpstr>
      <vt:lpstr>Times New Roman</vt:lpstr>
      <vt:lpstr>Θέμα του Office</vt:lpstr>
      <vt:lpstr>ΜΕΤΑΛΛΟΥΡΓΙΑ</vt:lpstr>
      <vt:lpstr>Άδειες Χρήσης</vt:lpstr>
      <vt:lpstr>Χρηματοδότηση</vt:lpstr>
      <vt:lpstr>Περιεχόμενα</vt:lpstr>
      <vt:lpstr>Εισαγωγή</vt:lpstr>
      <vt:lpstr>ΕΠΙΣΤΡΩΜΑΤΑ ΘΕΡΜΗΣ ΕΜΒΑΠΤΙΣΗΣ</vt:lpstr>
      <vt:lpstr>Βασικοί τύποι επιστρωμάτων θερμής εμβάπτισης</vt:lpstr>
      <vt:lpstr>Παραγωγή χάλυβα με επιστρώματα θερμής εμβάπτισης στις Η.Π.Α.</vt:lpstr>
      <vt:lpstr>Γαλβανισμός (επιψευδαργύρωση,galvanizing)</vt:lpstr>
      <vt:lpstr>Ψυχρός (ηλεκτρολυτικός) γαλβανισμός</vt:lpstr>
      <vt:lpstr>Υπέρ και κατά της ηλεκτρολυτικής Ζn</vt:lpstr>
      <vt:lpstr>Θερμός γαλβανισμός (Hot dip galvanizing)</vt:lpstr>
      <vt:lpstr>Μέθοδοι Γαλβανισμού</vt:lpstr>
      <vt:lpstr>Επιστρώματα Zn (galvanized)</vt:lpstr>
      <vt:lpstr>Ενδομεταλλικές φάσεις Fe-Zn</vt:lpstr>
      <vt:lpstr>Κινητική της Αντίδρασης Fe-Zn</vt:lpstr>
      <vt:lpstr>Η διεργασία του γαλβανισμού</vt:lpstr>
      <vt:lpstr>Βασικά στάδια γαλβανισμού</vt:lpstr>
      <vt:lpstr>Βιομηχανική εγκατάσταση γραμμής γαλβανισμού</vt:lpstr>
      <vt:lpstr>Σχηματική παράσταση του χωνευτηρίου τήγματος Ζn</vt:lpstr>
      <vt:lpstr>Προσθήκες, κραματοποίηση, του λουτρού Ζn</vt:lpstr>
      <vt:lpstr>Tα spangles</vt:lpstr>
      <vt:lpstr>Ανοπτημένα επιστρώματα (galvanneal)</vt:lpstr>
      <vt:lpstr>Επιθυμητά επιστρώματα</vt:lpstr>
      <vt:lpstr>Αντίσταση κατά της τριβής</vt:lpstr>
      <vt:lpstr>Πάχος επιστρωμάτων κατά AS 1650</vt:lpstr>
      <vt:lpstr>Διάβρωση επιστρωμάτων θερμού γαλβανισμού</vt:lpstr>
      <vt:lpstr>Εκτίμηση διάρκειας ζωής</vt:lpstr>
      <vt:lpstr>Διάβρωση σε επαφή με υγρά</vt:lpstr>
      <vt:lpstr>Μηχανισμός διάβρωσης</vt:lpstr>
      <vt:lpstr>Στάδια διάβρωσης</vt:lpstr>
      <vt:lpstr>Καθοδική προστασία με Zn</vt:lpstr>
      <vt:lpstr>Αλουμινούχα επιστρώματα</vt:lpstr>
      <vt:lpstr>Al-Si επιστρώματα</vt:lpstr>
      <vt:lpstr>Ανοδίωση</vt:lpstr>
      <vt:lpstr>Ανοδίωση Αλουμινίου</vt:lpstr>
      <vt:lpstr>Διεργασίες ανοδίωσης</vt:lpstr>
      <vt:lpstr>Προετοιμασία επιφάνειας</vt:lpstr>
      <vt:lpstr>Διεργασία χρωμικού</vt:lpstr>
      <vt:lpstr>Διεργασία θειικού</vt:lpstr>
      <vt:lpstr>Διεργασία σκληρής ανοδίωσης</vt:lpstr>
      <vt:lpstr>Σφράγισμα (sealing) ανοδικών επιστρωμάτων</vt:lpstr>
      <vt:lpstr>Σημείωμα χρήσης έργων τρίτων</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ΜΕΤΑΛΛΟΥΡΓΙΑ</dc:title>
  <dc:creator>Konstantinos Pittas</dc:creator>
  <cp:lastModifiedBy>Konstantinos Pittas</cp:lastModifiedBy>
  <cp:revision>11</cp:revision>
  <dcterms:created xsi:type="dcterms:W3CDTF">2014-11-13T08:49:55Z</dcterms:created>
  <dcterms:modified xsi:type="dcterms:W3CDTF">2014-11-28T18:17:44Z</dcterms:modified>
</cp:coreProperties>
</file>