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30"/>
  </p:notesMasterIdLst>
  <p:sldIdLst>
    <p:sldId id="256" r:id="rId2"/>
    <p:sldId id="257" r:id="rId3"/>
    <p:sldId id="258" r:id="rId4"/>
    <p:sldId id="261" r:id="rId5"/>
    <p:sldId id="262" r:id="rId6"/>
    <p:sldId id="260" r:id="rId7"/>
    <p:sldId id="259" r:id="rId8"/>
    <p:sldId id="263" r:id="rId9"/>
    <p:sldId id="264" r:id="rId10"/>
    <p:sldId id="265" r:id="rId11"/>
    <p:sldId id="266" r:id="rId12"/>
    <p:sldId id="267" r:id="rId13"/>
    <p:sldId id="268" r:id="rId14"/>
    <p:sldId id="276" r:id="rId15"/>
    <p:sldId id="283" r:id="rId16"/>
    <p:sldId id="281" r:id="rId17"/>
    <p:sldId id="269" r:id="rId18"/>
    <p:sldId id="270" r:id="rId19"/>
    <p:sldId id="282" r:id="rId20"/>
    <p:sldId id="271" r:id="rId21"/>
    <p:sldId id="272" r:id="rId22"/>
    <p:sldId id="273" r:id="rId23"/>
    <p:sldId id="274" r:id="rId24"/>
    <p:sldId id="275" r:id="rId25"/>
    <p:sldId id="277" r:id="rId26"/>
    <p:sldId id="278" r:id="rId27"/>
    <p:sldId id="279" r:id="rId28"/>
    <p:sldId id="280" r:id="rId29"/>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0" d="100"/>
          <a:sy n="90" d="100"/>
        </p:scale>
        <p:origin x="-1234" y="6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2F1077D-4C8A-407F-89FE-E513408ECF00}" type="datetimeFigureOut">
              <a:rPr lang="de-DE" smtClean="0"/>
              <a:pPr/>
              <a:t>23.11.2023</a:t>
            </a:fld>
            <a:endParaRPr lang="de-DE"/>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9F6EC4C-40E2-46FE-AAEC-91DE6D760D29}" type="slidenum">
              <a:rPr lang="de-DE" smtClean="0"/>
              <a:pPr/>
              <a:t>‹#›</a:t>
            </a:fld>
            <a:endParaRPr lang="de-DE"/>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de-DE" dirty="0"/>
          </a:p>
        </p:txBody>
      </p:sp>
      <p:sp>
        <p:nvSpPr>
          <p:cNvPr id="4" name="Slide Number Placeholder 3"/>
          <p:cNvSpPr>
            <a:spLocks noGrp="1"/>
          </p:cNvSpPr>
          <p:nvPr>
            <p:ph type="sldNum" sz="quarter" idx="10"/>
          </p:nvPr>
        </p:nvSpPr>
        <p:spPr/>
        <p:txBody>
          <a:bodyPr/>
          <a:lstStyle/>
          <a:p>
            <a:fld id="{A9F6EC4C-40E2-46FE-AAEC-91DE6D760D29}" type="slidenum">
              <a:rPr lang="de-DE" smtClean="0"/>
              <a:pPr/>
              <a:t>25</a:t>
            </a:fld>
            <a:endParaRPr 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de-D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de-DE"/>
          </a:p>
        </p:txBody>
      </p:sp>
      <p:sp>
        <p:nvSpPr>
          <p:cNvPr id="4" name="Date Placeholder 3"/>
          <p:cNvSpPr>
            <a:spLocks noGrp="1"/>
          </p:cNvSpPr>
          <p:nvPr>
            <p:ph type="dt" sz="half" idx="10"/>
          </p:nvPr>
        </p:nvSpPr>
        <p:spPr/>
        <p:txBody>
          <a:bodyPr/>
          <a:lstStyle/>
          <a:p>
            <a:fld id="{0F974762-50D1-4F8A-A6D9-D01C6BA2775D}" type="datetimeFigureOut">
              <a:rPr lang="de-DE" smtClean="0"/>
              <a:pPr/>
              <a:t>23.11.2023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576AC28C-4BAF-42F2-A62E-BA3838FC804D}" type="slidenum">
              <a:rPr lang="de-DE" smtClean="0"/>
              <a:pPr/>
              <a:t>‹#›</a:t>
            </a:fld>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e-D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4" name="Date Placeholder 3"/>
          <p:cNvSpPr>
            <a:spLocks noGrp="1"/>
          </p:cNvSpPr>
          <p:nvPr>
            <p:ph type="dt" sz="half" idx="10"/>
          </p:nvPr>
        </p:nvSpPr>
        <p:spPr/>
        <p:txBody>
          <a:bodyPr/>
          <a:lstStyle/>
          <a:p>
            <a:fld id="{0F974762-50D1-4F8A-A6D9-D01C6BA2775D}" type="datetimeFigureOut">
              <a:rPr lang="de-DE" smtClean="0"/>
              <a:pPr/>
              <a:t>23.11.2023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576AC28C-4BAF-42F2-A62E-BA3838FC804D}" type="slidenum">
              <a:rPr lang="de-DE" smtClean="0"/>
              <a:pPr/>
              <a:t>‹#›</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de-D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4" name="Date Placeholder 3"/>
          <p:cNvSpPr>
            <a:spLocks noGrp="1"/>
          </p:cNvSpPr>
          <p:nvPr>
            <p:ph type="dt" sz="half" idx="10"/>
          </p:nvPr>
        </p:nvSpPr>
        <p:spPr/>
        <p:txBody>
          <a:bodyPr/>
          <a:lstStyle/>
          <a:p>
            <a:fld id="{0F974762-50D1-4F8A-A6D9-D01C6BA2775D}" type="datetimeFigureOut">
              <a:rPr lang="de-DE" smtClean="0"/>
              <a:pPr/>
              <a:t>23.11.2023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576AC28C-4BAF-42F2-A62E-BA3838FC804D}" type="slidenum">
              <a:rPr lang="de-DE" smtClean="0"/>
              <a:pPr/>
              <a:t>‹#›</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e-D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4" name="Date Placeholder 3"/>
          <p:cNvSpPr>
            <a:spLocks noGrp="1"/>
          </p:cNvSpPr>
          <p:nvPr>
            <p:ph type="dt" sz="half" idx="10"/>
          </p:nvPr>
        </p:nvSpPr>
        <p:spPr/>
        <p:txBody>
          <a:bodyPr/>
          <a:lstStyle/>
          <a:p>
            <a:fld id="{0F974762-50D1-4F8A-A6D9-D01C6BA2775D}" type="datetimeFigureOut">
              <a:rPr lang="de-DE" smtClean="0"/>
              <a:pPr/>
              <a:t>23.11.2023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576AC28C-4BAF-42F2-A62E-BA3838FC804D}" type="slidenum">
              <a:rPr lang="de-DE" smtClean="0"/>
              <a:pPr/>
              <a:t>‹#›</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de-D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F974762-50D1-4F8A-A6D9-D01C6BA2775D}" type="datetimeFigureOut">
              <a:rPr lang="de-DE" smtClean="0"/>
              <a:pPr/>
              <a:t>23.11.2023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576AC28C-4BAF-42F2-A62E-BA3838FC804D}" type="slidenum">
              <a:rPr lang="de-DE" smtClean="0"/>
              <a:pPr/>
              <a:t>‹#›</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e-D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5" name="Date Placeholder 4"/>
          <p:cNvSpPr>
            <a:spLocks noGrp="1"/>
          </p:cNvSpPr>
          <p:nvPr>
            <p:ph type="dt" sz="half" idx="10"/>
          </p:nvPr>
        </p:nvSpPr>
        <p:spPr/>
        <p:txBody>
          <a:bodyPr/>
          <a:lstStyle/>
          <a:p>
            <a:fld id="{0F974762-50D1-4F8A-A6D9-D01C6BA2775D}" type="datetimeFigureOut">
              <a:rPr lang="de-DE" smtClean="0"/>
              <a:pPr/>
              <a:t>23.11.2023</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576AC28C-4BAF-42F2-A62E-BA3838FC804D}" type="slidenum">
              <a:rPr lang="de-DE" smtClean="0"/>
              <a:pPr/>
              <a:t>‹#›</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de-D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7" name="Date Placeholder 6"/>
          <p:cNvSpPr>
            <a:spLocks noGrp="1"/>
          </p:cNvSpPr>
          <p:nvPr>
            <p:ph type="dt" sz="half" idx="10"/>
          </p:nvPr>
        </p:nvSpPr>
        <p:spPr/>
        <p:txBody>
          <a:bodyPr/>
          <a:lstStyle/>
          <a:p>
            <a:fld id="{0F974762-50D1-4F8A-A6D9-D01C6BA2775D}" type="datetimeFigureOut">
              <a:rPr lang="de-DE" smtClean="0"/>
              <a:pPr/>
              <a:t>23.11.2023</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576AC28C-4BAF-42F2-A62E-BA3838FC804D}" type="slidenum">
              <a:rPr lang="de-DE" smtClean="0"/>
              <a:pPr/>
              <a:t>‹#›</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e-DE"/>
          </a:p>
        </p:txBody>
      </p:sp>
      <p:sp>
        <p:nvSpPr>
          <p:cNvPr id="3" name="Date Placeholder 2"/>
          <p:cNvSpPr>
            <a:spLocks noGrp="1"/>
          </p:cNvSpPr>
          <p:nvPr>
            <p:ph type="dt" sz="half" idx="10"/>
          </p:nvPr>
        </p:nvSpPr>
        <p:spPr/>
        <p:txBody>
          <a:bodyPr/>
          <a:lstStyle/>
          <a:p>
            <a:fld id="{0F974762-50D1-4F8A-A6D9-D01C6BA2775D}" type="datetimeFigureOut">
              <a:rPr lang="de-DE" smtClean="0"/>
              <a:pPr/>
              <a:t>23.11.2023</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576AC28C-4BAF-42F2-A62E-BA3838FC804D}" type="slidenum">
              <a:rPr lang="de-DE" smtClean="0"/>
              <a:pPr/>
              <a:t>‹#›</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974762-50D1-4F8A-A6D9-D01C6BA2775D}" type="datetimeFigureOut">
              <a:rPr lang="de-DE" smtClean="0"/>
              <a:pPr/>
              <a:t>23.11.2023</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576AC28C-4BAF-42F2-A62E-BA3838FC804D}" type="slidenum">
              <a:rPr lang="de-DE" smtClean="0"/>
              <a:pPr/>
              <a:t>‹#›</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de-D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974762-50D1-4F8A-A6D9-D01C6BA2775D}" type="datetimeFigureOut">
              <a:rPr lang="de-DE" smtClean="0"/>
              <a:pPr/>
              <a:t>23.11.2023</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576AC28C-4BAF-42F2-A62E-BA3838FC804D}" type="slidenum">
              <a:rPr lang="de-DE" smtClean="0"/>
              <a:pPr/>
              <a:t>‹#›</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de-D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974762-50D1-4F8A-A6D9-D01C6BA2775D}" type="datetimeFigureOut">
              <a:rPr lang="de-DE" smtClean="0"/>
              <a:pPr/>
              <a:t>23.11.2023</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576AC28C-4BAF-42F2-A62E-BA3838FC804D}" type="slidenum">
              <a:rPr lang="de-DE" smtClean="0"/>
              <a:pPr/>
              <a:t>‹#›</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de-D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974762-50D1-4F8A-A6D9-D01C6BA2775D}" type="datetimeFigureOut">
              <a:rPr lang="de-DE" smtClean="0"/>
              <a:pPr/>
              <a:t>23.11.2023</a:t>
            </a:fld>
            <a:endParaRPr lang="de-D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6AC28C-4BAF-42F2-A62E-BA3838FC804D}" type="slidenum">
              <a:rPr lang="de-DE" smtClean="0"/>
              <a:pPr/>
              <a:t>‹#›</a:t>
            </a:fld>
            <a:endParaRPr lang="de-DE"/>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908720"/>
            <a:ext cx="7772400" cy="3816423"/>
          </a:xfrm>
        </p:spPr>
        <p:txBody>
          <a:bodyPr>
            <a:normAutofit/>
          </a:bodyPr>
          <a:lstStyle/>
          <a:p>
            <a:pPr algn="ctr"/>
            <a:r>
              <a:rPr lang="el-GR" sz="3200" b="1" dirty="0" smtClean="0">
                <a:solidFill>
                  <a:srgbClr val="C00000"/>
                </a:solidFill>
                <a:latin typeface="Times New Roman" pitchFamily="18" charset="0"/>
                <a:cs typeface="Times New Roman" pitchFamily="18" charset="0"/>
              </a:rPr>
              <a:t>Όψεις της μουσικολογοτεχνικης διακαλλιτεχνικοτητας </a:t>
            </a:r>
            <a:r>
              <a:rPr lang="el-GR" sz="3200" b="1" dirty="0">
                <a:solidFill>
                  <a:srgbClr val="C00000"/>
                </a:solidFill>
                <a:latin typeface="Times New Roman" pitchFamily="18" charset="0"/>
                <a:cs typeface="Times New Roman" pitchFamily="18" charset="0"/>
              </a:rPr>
              <a:t>στη </a:t>
            </a:r>
            <a:r>
              <a:rPr lang="el-GR" sz="3200" b="1" dirty="0" smtClean="0">
                <a:solidFill>
                  <a:srgbClr val="C00000"/>
                </a:solidFill>
                <a:latin typeface="Times New Roman" pitchFamily="18" charset="0"/>
                <a:cs typeface="Times New Roman" pitchFamily="18" charset="0"/>
              </a:rPr>
              <a:t>νεοελληνική πεζογραφία </a:t>
            </a:r>
            <a:r>
              <a:rPr lang="el-GR" sz="3200" b="1" dirty="0">
                <a:solidFill>
                  <a:srgbClr val="C00000"/>
                </a:solidFill>
                <a:latin typeface="Times New Roman" pitchFamily="18" charset="0"/>
                <a:cs typeface="Times New Roman" pitchFamily="18" charset="0"/>
              </a:rPr>
              <a:t>του </a:t>
            </a:r>
            <a:r>
              <a:rPr lang="el-GR" sz="3200" b="1" dirty="0" smtClean="0">
                <a:solidFill>
                  <a:srgbClr val="C00000"/>
                </a:solidFill>
                <a:latin typeface="Times New Roman" pitchFamily="18" charset="0"/>
                <a:cs typeface="Times New Roman" pitchFamily="18" charset="0"/>
              </a:rPr>
              <a:t>μεσοπολεμου</a:t>
            </a:r>
            <a:endParaRPr lang="de-DE" sz="3200" b="1" dirty="0">
              <a:solidFill>
                <a:srgbClr val="C00000"/>
              </a:solidFill>
              <a:latin typeface="Times New Roman" pitchFamily="18" charset="0"/>
              <a:cs typeface="Times New Roman" pitchFamily="18" charset="0"/>
            </a:endParaRPr>
          </a:p>
        </p:txBody>
      </p:sp>
      <p:sp>
        <p:nvSpPr>
          <p:cNvPr id="3" name="Subtitle 2"/>
          <p:cNvSpPr>
            <a:spLocks noGrp="1"/>
          </p:cNvSpPr>
          <p:nvPr>
            <p:ph type="subTitle" idx="1"/>
          </p:nvPr>
        </p:nvSpPr>
        <p:spPr/>
        <p:txBody>
          <a:bodyPr>
            <a:normAutofit/>
          </a:bodyPr>
          <a:lstStyle/>
          <a:p>
            <a:pPr algn="ctr"/>
            <a:r>
              <a:rPr lang="el-GR" sz="2400" b="1" dirty="0" smtClean="0">
                <a:solidFill>
                  <a:schemeClr val="tx1"/>
                </a:solidFill>
                <a:latin typeface="Times New Roman" pitchFamily="18" charset="0"/>
                <a:cs typeface="Times New Roman" pitchFamily="18" charset="0"/>
              </a:rPr>
              <a:t>Όλγα Μπεζαντάκου</a:t>
            </a:r>
            <a:endParaRPr lang="de-DE" sz="24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755576" y="923264"/>
            <a:ext cx="7560840" cy="41972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latin typeface="Times New Roman" pitchFamily="18" charset="0"/>
                <a:cs typeface="Times New Roman" pitchFamily="18" charset="0"/>
              </a:rPr>
              <a:t>Είπαν ότι ο εσωτερικός μονόλογος εισάγει την ποίηση στον πεζό λόγο, ότι σ’ αυτόν υπάρχει έντονη λυρική διάθεση, έτσι δίνει καινούργια μορφή στον πεζό λόγο, ακόμα και νέα συντακτική φόρμα. «Μικρές, κομμένες φράσεις, απλές, με απόδοση ευθεία, όσο το δυνατόν λιγότερο τεχνικές, όσο το δυνατόν λιγότερο κικερωνικές» (</a:t>
            </a:r>
            <a:r>
              <a:rPr kumimoji="0" lang="el-GR" b="0" i="1" u="none" strike="noStrike" cap="none" normalizeH="0" baseline="0" dirty="0" smtClean="0">
                <a:ln>
                  <a:noFill/>
                </a:ln>
                <a:solidFill>
                  <a:schemeClr val="tx1"/>
                </a:solidFill>
                <a:effectLst/>
                <a:latin typeface="Times New Roman" pitchFamily="18" charset="0"/>
                <a:cs typeface="Times New Roman" pitchFamily="18" charset="0"/>
              </a:rPr>
              <a:t>Ο Εσωτ. Μονόλογος,</a:t>
            </a:r>
            <a:r>
              <a:rPr kumimoji="0" lang="el-GR"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b="0" i="0" u="none" strike="noStrike" cap="none" normalizeH="0" baseline="0" dirty="0" smtClean="0">
                <a:ln>
                  <a:noFill/>
                </a:ln>
                <a:solidFill>
                  <a:schemeClr val="tx1"/>
                </a:solidFill>
                <a:effectLst/>
                <a:latin typeface="Times New Roman" pitchFamily="18" charset="0"/>
                <a:cs typeface="Times New Roman" pitchFamily="18" charset="0"/>
              </a:rPr>
              <a:t>E</a:t>
            </a:r>
            <a:r>
              <a:rPr kumimoji="0" lang="el-GR"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b="0" i="0" u="none" strike="noStrike" cap="none" normalizeH="0" baseline="0" dirty="0" err="1" smtClean="0">
                <a:ln>
                  <a:noFill/>
                </a:ln>
                <a:solidFill>
                  <a:schemeClr val="tx1"/>
                </a:solidFill>
                <a:effectLst/>
                <a:latin typeface="Times New Roman" pitchFamily="18" charset="0"/>
                <a:cs typeface="Times New Roman" pitchFamily="18" charset="0"/>
              </a:rPr>
              <a:t>Dujardin</a:t>
            </a:r>
            <a:r>
              <a:rPr kumimoji="0" lang="el-GR"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l-GR" b="0" i="0" u="none" strike="noStrike" cap="none" normalizeH="0" baseline="0" dirty="0" smtClean="0">
                <a:ln>
                  <a:noFill/>
                </a:ln>
                <a:solidFill>
                  <a:srgbClr val="FF0000"/>
                </a:solidFill>
                <a:effectLst/>
                <a:latin typeface="Times New Roman" pitchFamily="18" charset="0"/>
                <a:cs typeface="Times New Roman" pitchFamily="18" charset="0"/>
              </a:rPr>
              <a:t>Κι έτσι φτάνουμε να σκεφτούμε αλλεπάλληλα μουσικά μοτίβα.</a:t>
            </a:r>
            <a:r>
              <a:rPr kumimoji="0" lang="el-GR"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b="0" i="0" u="none" strike="noStrike" cap="none" normalizeH="0" baseline="0" dirty="0" smtClean="0">
                <a:ln>
                  <a:noFill/>
                </a:ln>
                <a:solidFill>
                  <a:schemeClr val="tx1"/>
                </a:solidFill>
                <a:effectLst/>
                <a:latin typeface="Times New Roman" pitchFamily="18" charset="0"/>
                <a:cs typeface="Times New Roman" pitchFamily="18" charset="0"/>
              </a:rPr>
              <a:t>O Marcel </a:t>
            </a:r>
            <a:r>
              <a:rPr kumimoji="0" lang="en-US" b="0" i="0" u="none" strike="noStrike" cap="none" normalizeH="0" baseline="0" dirty="0" err="1" smtClean="0">
                <a:ln>
                  <a:noFill/>
                </a:ln>
                <a:solidFill>
                  <a:schemeClr val="tx1"/>
                </a:solidFill>
                <a:effectLst/>
                <a:latin typeface="Times New Roman" pitchFamily="18" charset="0"/>
                <a:cs typeface="Times New Roman" pitchFamily="18" charset="0"/>
              </a:rPr>
              <a:t>Brion</a:t>
            </a:r>
            <a:r>
              <a:rPr kumimoji="0" lang="el-GR" b="0" i="0" u="none" strike="noStrike" cap="none" normalizeH="0" baseline="0" dirty="0" smtClean="0">
                <a:ln>
                  <a:noFill/>
                </a:ln>
                <a:solidFill>
                  <a:schemeClr val="tx1"/>
                </a:solidFill>
                <a:effectLst/>
                <a:latin typeface="Times New Roman" pitchFamily="18" charset="0"/>
                <a:cs typeface="Times New Roman" pitchFamily="18" charset="0"/>
              </a:rPr>
              <a:t> λέει ότι ο </a:t>
            </a:r>
            <a:r>
              <a:rPr kumimoji="0" lang="el-GR" b="0" i="1" u="none" strike="noStrike" cap="none" normalizeH="0" baseline="0" dirty="0" smtClean="0">
                <a:ln>
                  <a:noFill/>
                </a:ln>
                <a:solidFill>
                  <a:schemeClr val="tx1"/>
                </a:solidFill>
                <a:effectLst/>
                <a:latin typeface="Times New Roman" pitchFamily="18" charset="0"/>
                <a:cs typeface="Times New Roman" pitchFamily="18" charset="0"/>
              </a:rPr>
              <a:t>Οδυσσέας </a:t>
            </a:r>
            <a:r>
              <a:rPr kumimoji="0" lang="el-GR" b="0" i="0" u="none" strike="noStrike" cap="none" normalizeH="0" baseline="0" dirty="0" smtClean="0">
                <a:ln>
                  <a:noFill/>
                </a:ln>
                <a:solidFill>
                  <a:schemeClr val="tx1"/>
                </a:solidFill>
                <a:effectLst/>
                <a:latin typeface="Times New Roman" pitchFamily="18" charset="0"/>
                <a:cs typeface="Times New Roman" pitchFamily="18" charset="0"/>
              </a:rPr>
              <a:t>του </a:t>
            </a:r>
            <a:r>
              <a:rPr kumimoji="0" lang="en-US" b="0" i="0" u="none" strike="noStrike" cap="none" normalizeH="0" baseline="0" dirty="0" smtClean="0">
                <a:ln>
                  <a:noFill/>
                </a:ln>
                <a:solidFill>
                  <a:schemeClr val="tx1"/>
                </a:solidFill>
                <a:effectLst/>
                <a:latin typeface="Times New Roman" pitchFamily="18" charset="0"/>
                <a:cs typeface="Times New Roman" pitchFamily="18" charset="0"/>
              </a:rPr>
              <a:t>Joyce</a:t>
            </a:r>
            <a:r>
              <a:rPr kumimoji="0" lang="el-GR" b="0" i="0" u="none" strike="noStrike" cap="none" normalizeH="0" baseline="0" dirty="0" smtClean="0">
                <a:ln>
                  <a:noFill/>
                </a:ln>
                <a:solidFill>
                  <a:schemeClr val="tx1"/>
                </a:solidFill>
                <a:effectLst/>
                <a:latin typeface="Times New Roman" pitchFamily="18" charset="0"/>
                <a:cs typeface="Times New Roman" pitchFamily="18" charset="0"/>
              </a:rPr>
              <a:t> πρέπει να μελετηθεί σαν σονάτα. Ο Ε. </a:t>
            </a:r>
            <a:r>
              <a:rPr kumimoji="0" lang="en-US" b="0" i="0" u="none" strike="noStrike" cap="none" normalizeH="0" baseline="0" dirty="0" err="1" smtClean="0">
                <a:ln>
                  <a:noFill/>
                </a:ln>
                <a:solidFill>
                  <a:schemeClr val="tx1"/>
                </a:solidFill>
                <a:effectLst/>
                <a:latin typeface="Times New Roman" pitchFamily="18" charset="0"/>
                <a:cs typeface="Times New Roman" pitchFamily="18" charset="0"/>
              </a:rPr>
              <a:t>Dujardin</a:t>
            </a:r>
            <a:r>
              <a:rPr kumimoji="0" lang="el-GR" b="0" i="0" u="none" strike="noStrike" cap="none" normalizeH="0" baseline="0" dirty="0" smtClean="0">
                <a:ln>
                  <a:noFill/>
                </a:ln>
                <a:solidFill>
                  <a:schemeClr val="tx1"/>
                </a:solidFill>
                <a:effectLst/>
                <a:latin typeface="Times New Roman" pitchFamily="18" charset="0"/>
                <a:cs typeface="Times New Roman" pitchFamily="18" charset="0"/>
              </a:rPr>
              <a:t> αναφέρει πως, όταν έγραφε το βιβλίο του, σκεφτόταν την υπέρθεση των μουσικών μοτίβων, και συγκεκριμένως του </a:t>
            </a:r>
            <a:r>
              <a:rPr kumimoji="0" lang="en-US" b="0" i="0" u="none" strike="noStrike" cap="none" normalizeH="0" baseline="0" dirty="0" smtClean="0">
                <a:ln>
                  <a:noFill/>
                </a:ln>
                <a:solidFill>
                  <a:schemeClr val="tx1"/>
                </a:solidFill>
                <a:effectLst/>
                <a:latin typeface="Times New Roman" pitchFamily="18" charset="0"/>
                <a:cs typeface="Times New Roman" pitchFamily="18" charset="0"/>
              </a:rPr>
              <a:t>Wagner</a:t>
            </a:r>
            <a:r>
              <a:rPr kumimoji="0" lang="el-GR" b="0" i="0" u="none" strike="noStrike" cap="none" normalizeH="0" baseline="0" dirty="0" smtClean="0">
                <a:ln>
                  <a:noFill/>
                </a:ln>
                <a:solidFill>
                  <a:schemeClr val="tx1"/>
                </a:solidFill>
                <a:effectLst/>
                <a:latin typeface="Times New Roman" pitchFamily="18" charset="0"/>
                <a:cs typeface="Times New Roman" pitchFamily="18" charset="0"/>
              </a:rPr>
              <a:t>. </a:t>
            </a:r>
          </a:p>
          <a:p>
            <a:pPr marL="0" marR="0" lvl="0" indent="0" algn="just" defTabSz="914400" rtl="0" eaLnBrk="1" fontAlgn="base" latinLnBrk="0" hangingPunct="1">
              <a:lnSpc>
                <a:spcPct val="15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latin typeface="Times New Roman" pitchFamily="18" charset="0"/>
                <a:cs typeface="Times New Roman" pitchFamily="18" charset="0"/>
              </a:rPr>
              <a:t>(</a:t>
            </a:r>
            <a:r>
              <a:rPr kumimoji="0" lang="el-GR" b="0" i="1" u="none" strike="noStrike" cap="none" normalizeH="0" baseline="0" dirty="0" smtClean="0">
                <a:ln>
                  <a:noFill/>
                </a:ln>
                <a:solidFill>
                  <a:schemeClr val="tx1"/>
                </a:solidFill>
                <a:effectLst/>
                <a:latin typeface="Times New Roman" pitchFamily="18" charset="0"/>
                <a:cs typeface="Times New Roman" pitchFamily="18" charset="0"/>
              </a:rPr>
              <a:t>Το Τρίτο Μάτι</a:t>
            </a:r>
            <a:r>
              <a:rPr kumimoji="0" lang="el-GR" b="0" i="0" u="none" strike="noStrike" cap="none" normalizeH="0" baseline="0" dirty="0" smtClean="0">
                <a:ln>
                  <a:noFill/>
                </a:ln>
                <a:solidFill>
                  <a:schemeClr val="tx1"/>
                </a:solidFill>
                <a:effectLst/>
                <a:latin typeface="Times New Roman" pitchFamily="18" charset="0"/>
                <a:cs typeface="Times New Roman" pitchFamily="18" charset="0"/>
              </a:rPr>
              <a:t>, 1935, 26).</a:t>
            </a:r>
            <a:endParaRPr kumimoji="0" lang="el-GR"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ChangeArrowheads="1"/>
          </p:cNvSpPr>
          <p:nvPr/>
        </p:nvSpPr>
        <p:spPr bwMode="auto">
          <a:xfrm>
            <a:off x="683568" y="475321"/>
            <a:ext cx="7920880" cy="50321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lnSpc>
                <a:spcPct val="150000"/>
              </a:lnSpc>
              <a:spcBef>
                <a:spcPct val="0"/>
              </a:spcBef>
              <a:spcAft>
                <a:spcPct val="0"/>
              </a:spcAft>
            </a:pPr>
            <a:r>
              <a:rPr kumimoji="0" lang="el-GR" sz="1800" b="0" i="0" u="none" strike="noStrike" cap="none" normalizeH="0" baseline="0" dirty="0" smtClean="0">
                <a:ln>
                  <a:noFill/>
                </a:ln>
                <a:solidFill>
                  <a:schemeClr val="tx1"/>
                </a:solidFill>
                <a:effectLst/>
                <a:latin typeface="Times New Roman" pitchFamily="18" charset="0"/>
                <a:cs typeface="Times New Roman" pitchFamily="18" charset="0"/>
              </a:rPr>
              <a:t>[…] το μυθιστόρημα ως το βαθμό που το προώθησε η Βιρτζίνια Γουφ [</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sic</a:t>
            </a:r>
            <a:r>
              <a:rPr kumimoji="0" lang="el-GR" sz="1800" b="0" i="0" u="none" strike="noStrike" cap="none" normalizeH="0" baseline="0" dirty="0" smtClean="0">
                <a:ln>
                  <a:noFill/>
                </a:ln>
                <a:solidFill>
                  <a:schemeClr val="tx1"/>
                </a:solidFill>
                <a:effectLst/>
                <a:latin typeface="Times New Roman" pitchFamily="18" charset="0"/>
                <a:cs typeface="Times New Roman" pitchFamily="18" charset="0"/>
              </a:rPr>
              <a:t>], έχει απαλλαγεί από ένα μεγάλο μέρος του παλαιού οπλισμού του. Ό,τι άλλωστε περιστρεφόταν γύρω από το σώμα, τώρα έγινε πνεύμα, έγινε αίσθημα. […] Με την τέτοια καλλιτεχνική αντίληψη, </a:t>
            </a:r>
            <a:r>
              <a:rPr kumimoji="0" lang="el-GR" sz="1800" b="0" i="1" u="none" strike="noStrike" cap="none" normalizeH="0" baseline="0" dirty="0" smtClean="0">
                <a:ln>
                  <a:noFill/>
                </a:ln>
                <a:solidFill>
                  <a:schemeClr val="tx1"/>
                </a:solidFill>
                <a:effectLst/>
                <a:latin typeface="Times New Roman" pitchFamily="18" charset="0"/>
                <a:cs typeface="Times New Roman" pitchFamily="18" charset="0"/>
              </a:rPr>
              <a:t>δημιουργείται μια άλλη πραγματικότητα, η εσωτερική, κι αυτή κυρίως είναι που αποτελεί την ουσία του έργου της Β. Γουφ</a:t>
            </a:r>
            <a:r>
              <a:rPr kumimoji="0" lang="el-GR" sz="1800" b="0" i="0" u="none" strike="noStrike" cap="none" normalizeH="0" baseline="0" dirty="0" smtClean="0">
                <a:ln>
                  <a:noFill/>
                </a:ln>
                <a:solidFill>
                  <a:schemeClr val="tx1"/>
                </a:solidFill>
                <a:effectLst/>
                <a:latin typeface="Times New Roman" pitchFamily="18" charset="0"/>
                <a:cs typeface="Times New Roman" pitchFamily="18" charset="0"/>
              </a:rPr>
              <a:t> […] «Η ζωή δεν είναι μια σειρά από λαμπιόνια συμμετρικά ταχτοποιημένα· η ζωή είναι ένας φωτοστέφανος, ένας φάκελος μισοδιαφανής όπου κλεινόμαστε από τη στιγμή που γεννιέται η συνείδησή μας ως το θάνατό μας. Φροντίδα του συγγραφέα είναι να εκφράσει αυτό το ποικίλο, το άγνωστο, το μη καθορισμένο πνεύμα, τις παρεκτροπές που μπορεί να παρουσιάσεις προσθέτοντας όσο μπορεί λιγώτερα ξένα κι εξωτερικά στοιχεία». </a:t>
            </a:r>
          </a:p>
          <a:p>
            <a:pPr algn="just" fontAlgn="base">
              <a:lnSpc>
                <a:spcPct val="150000"/>
              </a:lnSpc>
              <a:spcBef>
                <a:spcPct val="0"/>
              </a:spcBef>
              <a:spcAft>
                <a:spcPct val="0"/>
              </a:spcAft>
            </a:pPr>
            <a:r>
              <a:rPr kumimoji="0" lang="el-GR" sz="1600" b="0" i="0" u="none" strike="noStrike" cap="none" normalizeH="0" baseline="0" dirty="0" smtClean="0">
                <a:ln>
                  <a:noFill/>
                </a:ln>
                <a:solidFill>
                  <a:schemeClr val="tx1"/>
                </a:solidFill>
                <a:effectLst/>
                <a:latin typeface="Times New Roman" pitchFamily="18" charset="0"/>
                <a:cs typeface="Times New Roman" pitchFamily="18" charset="0"/>
              </a:rPr>
              <a:t>(</a:t>
            </a:r>
            <a:r>
              <a:rPr lang="el-GR" sz="1600" dirty="0" smtClean="0">
                <a:latin typeface="Times New Roman" pitchFamily="18" charset="0"/>
                <a:cs typeface="Times New Roman" pitchFamily="18" charset="0"/>
              </a:rPr>
              <a:t>Γ. </a:t>
            </a:r>
            <a:r>
              <a:rPr lang="el-GR" sz="1600" dirty="0">
                <a:latin typeface="Times New Roman" pitchFamily="18" charset="0"/>
                <a:cs typeface="Times New Roman" pitchFamily="18" charset="0"/>
              </a:rPr>
              <a:t>Δέλιος, «</a:t>
            </a:r>
            <a:r>
              <a:rPr lang="en-US" sz="1600" dirty="0">
                <a:latin typeface="Times New Roman" pitchFamily="18" charset="0"/>
                <a:cs typeface="Times New Roman" pitchFamily="18" charset="0"/>
              </a:rPr>
              <a:t>Virginia Woolf</a:t>
            </a:r>
            <a:r>
              <a:rPr lang="el-GR" sz="1600" dirty="0">
                <a:latin typeface="Times New Roman" pitchFamily="18" charset="0"/>
                <a:cs typeface="Times New Roman" pitchFamily="18" charset="0"/>
              </a:rPr>
              <a:t>», </a:t>
            </a:r>
            <a:r>
              <a:rPr lang="el-GR" sz="1600" i="1" dirty="0">
                <a:latin typeface="Times New Roman" pitchFamily="18" charset="0"/>
                <a:cs typeface="Times New Roman" pitchFamily="18" charset="0"/>
              </a:rPr>
              <a:t>Μακεδονικές Ημέρες</a:t>
            </a:r>
            <a:r>
              <a:rPr lang="el-GR" sz="1600" dirty="0">
                <a:latin typeface="Times New Roman" pitchFamily="18" charset="0"/>
                <a:cs typeface="Times New Roman" pitchFamily="18" charset="0"/>
              </a:rPr>
              <a:t>, έτ. Στ΄, τχ. </a:t>
            </a:r>
            <a:r>
              <a:rPr lang="el-GR" sz="1600" dirty="0" smtClean="0">
                <a:latin typeface="Times New Roman" pitchFamily="18" charset="0"/>
                <a:cs typeface="Times New Roman" pitchFamily="18" charset="0"/>
              </a:rPr>
              <a:t>10-11-12, 1938, 245-247</a:t>
            </a:r>
            <a:r>
              <a:rPr kumimoji="0" lang="el-GR" sz="1600" b="0" i="0" u="none" strike="noStrike" cap="none" normalizeH="0" baseline="0" dirty="0" smtClean="0">
                <a:ln>
                  <a:noFill/>
                </a:ln>
                <a:solidFill>
                  <a:schemeClr val="tx1"/>
                </a:solidFill>
                <a:effectLst/>
                <a:latin typeface="Times New Roman" pitchFamily="18" charset="0"/>
                <a:cs typeface="Times New Roman" pitchFamily="18" charset="0"/>
              </a:rPr>
              <a: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ChangeArrowheads="1"/>
          </p:cNvSpPr>
          <p:nvPr/>
        </p:nvSpPr>
        <p:spPr bwMode="auto">
          <a:xfrm>
            <a:off x="323528" y="248128"/>
            <a:ext cx="8424936" cy="61863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Η αφετηρία στην ψυχολογική της [</a:t>
            </a:r>
            <a:r>
              <a:rPr kumimoji="0" lang="en-US"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Woolf</a:t>
            </a:r>
            <a:r>
              <a:rPr kumimoji="0" lang="el-G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έρευνα στάθηκε το άτομο, το άτομο που κατόπιν διαλύεται και πάει ν’ αποκτήσει μιαν αρμονία κ’ έναν ξεχωριστό ρυθμό, το ίδιο, θα έλεγε κανείς, σαν η καλλιτέχνις να θέλει να μας κάνει ν’ ακούσουμε αυτή τη «μουσική, την κάποτε εύθυμη, συχνά παραπονετική, πάντοτε πρωτότυπη». </a:t>
            </a:r>
            <a:r>
              <a:rPr kumimoji="0" lang="el-G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Αυτό που ο Μπερξόν ονομάζει «αδιάκοπη μελωδία της εσωτερικής μας ζωής».</a:t>
            </a:r>
            <a:r>
              <a:rPr kumimoji="0" lang="el-G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Αλλά χρησιμοποιήσαμε κι’ όλας έναν όρο ουσιαστικό της θεωρίας του πιο σημαντικού εκπροσώπου της σύγχρονης φιλοσοφίας. […] ο Μπερξόν δε θεωρεί το χρόνο σα μια ποσότητα ακίνητη και ομοιογενή, ανεξάρτητη από το χώρο, παρά τουναντίον αποδίδει στο χρόνο μια αξία ποιοτική, πλασμένη από ετερογενή στοιχεία, που είναι διάφορα, και εναλλάσσονται σε κάθε στιγμή στον άνθρωπο. Αυτή λοιπόν η «πραγματική διάρκεια» η «</a:t>
            </a:r>
            <a:r>
              <a:rPr kumimoji="0" lang="en-US"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dur</a:t>
            </a:r>
            <a:r>
              <a:rPr kumimoji="0" lang="el-G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é</a:t>
            </a:r>
            <a:r>
              <a:rPr kumimoji="0" lang="en-US"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 r</a:t>
            </a:r>
            <a:r>
              <a:rPr kumimoji="0" lang="el-G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é</a:t>
            </a:r>
            <a:r>
              <a:rPr kumimoji="0" lang="en-US"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elle</a:t>
            </a:r>
            <a:r>
              <a:rPr kumimoji="0" lang="el-G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όπως την ονομάζει ο Μπερξόν, είναι μια αξία που δεν την αντλούμε από το σταθμικό κόσμο των πραγμάτων, και ταυτόχρονα είναι ένα σύνολο όπου εισχωρούν άπειροι άλλοι παράγοντες, κι όπου συρρέουν άπειρες άλλες δυνάμεις σύνθετες. Η διάνοια και οι αισθήσεις τεμαχίζουν τα μόρια του χρόνου και πολλαπλασιάζουν τη διάρκειά του, μέσα στην οποία η ψυχική μας ζωή αποκτάει μια δράση, σα να παίρνει την υπόσταση μιας καινούργιας πραγματικότητας, Η ανθρώπινη ζωή, σύμφωνα με την έκφραση του ίδιου Γάλλου φιλοσόφου, αποτελεί «μια διαδοχή όπου δεν υπάρχει επανάληψη, κι όπου η κάθε στιγμή είναι μοναδική». </a:t>
            </a:r>
            <a:r>
              <a:rPr kumimoji="0" lang="el-G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Αυτός λοιπόν ο χαρακτήρας της φιλοσοφικής βάσεως, αυτή η έννοια της «πραγματικής διάρκειας», βρίσκεται σε μιαν ολοφάνερη ανταπόκριση στο σύνολο σχεδόν του έργου της </a:t>
            </a:r>
            <a:r>
              <a:rPr kumimoji="0" lang="en-US"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V</a:t>
            </a:r>
            <a:r>
              <a:rPr kumimoji="0" lang="el-G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en-US"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Woolf</a:t>
            </a:r>
            <a:r>
              <a:rPr kumimoji="0" lang="el-G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Θέλησε και κατόρθωσε ν’ απεικονίσει τη ροϊκή διάθεση του ανθρώπου, την ποικιλία των ψυχικών του καταστάσεων, τη ρευστότητα της συνείδησής του</a:t>
            </a:r>
            <a:r>
              <a:rPr kumimoji="0" lang="el-G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(Γ.Δέλιος, </a:t>
            </a:r>
            <a:r>
              <a:rPr kumimoji="0" lang="el-GR"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Το σύγχρονο μυθιστόρημα</a:t>
            </a:r>
            <a:r>
              <a:rPr kumimoji="0" lang="el-G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1939, 33-35).</a:t>
            </a:r>
            <a:endParaRPr kumimoji="0" lang="el-GR"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332656"/>
            <a:ext cx="8352928" cy="5909310"/>
          </a:xfrm>
          <a:prstGeom prst="rect">
            <a:avLst/>
          </a:prstGeom>
        </p:spPr>
        <p:txBody>
          <a:bodyPr wrap="square">
            <a:spAutoFit/>
          </a:bodyPr>
          <a:lstStyle/>
          <a:p>
            <a:pPr algn="just"/>
            <a:r>
              <a:rPr lang="el-GR" dirty="0">
                <a:latin typeface="Times New Roman" pitchFamily="18" charset="0"/>
                <a:cs typeface="Times New Roman" pitchFamily="18" charset="0"/>
              </a:rPr>
              <a:t>Στο έργο του Μ. Προυστ υπάρχει σα βαθύτερη ενοτική γραμμή η «θε­ωρία της μνήμης και της γνώσης», πράγμα άλλωστε που γίνεται φανερό κι’ από τους τίτλους που έδωσε στο μεγαλύτερο μέρος του έργου του […] Βασικό και δικαιολογημένο επακολούθημα </a:t>
            </a:r>
            <a:r>
              <a:rPr lang="el-GR" dirty="0" smtClean="0">
                <a:latin typeface="Times New Roman" pitchFamily="18" charset="0"/>
                <a:cs typeface="Times New Roman" pitchFamily="18" charset="0"/>
              </a:rPr>
              <a:t>αυτής </a:t>
            </a:r>
            <a:r>
              <a:rPr lang="el-GR" dirty="0">
                <a:latin typeface="Times New Roman" pitchFamily="18" charset="0"/>
                <a:cs typeface="Times New Roman" pitchFamily="18" charset="0"/>
              </a:rPr>
              <a:t>της βαθύτερης ενοτικής γραμμής, ήταν η διάλυση του ατόμου. […] Πιστεύει παράλληλα πως μέσα στο χάος της ανθρώπινης ψυχής ακούγεται η ηχώ από άπειρες φωνές. Μια ηχώ που θα έσβυνε και θα χανόταν αν στην κατάλληλη στιγμή δεν επέμβαινε η διεισδυτική και η δημιουργική δύ­ναμη του συγγραφέα, να την κάνει ν’ ακουστεί και πέρα από τα όρια του εσωτερικού μας σύμ­παντος, να απεικονίσει και να μεταδώσει και στους άλλους τους συνεχείς κυματισμούς της κ’ </a:t>
            </a:r>
            <a:r>
              <a:rPr lang="el-GR" dirty="0" smtClean="0">
                <a:latin typeface="Times New Roman" pitchFamily="18" charset="0"/>
                <a:cs typeface="Times New Roman" pitchFamily="18" charset="0"/>
              </a:rPr>
              <a:t>εκείνον </a:t>
            </a:r>
            <a:r>
              <a:rPr lang="el-GR" dirty="0">
                <a:latin typeface="Times New Roman" pitchFamily="18" charset="0"/>
                <a:cs typeface="Times New Roman" pitchFamily="18" charset="0"/>
              </a:rPr>
              <a:t>το ιδιαίτερο παλμό των διαδοχικών μας αισθήσεων. Έτσι δε μπορεί να νοηθεί πως βρίσκεται σε μιαν άμεση σχέση με την αλήθεια, κι ακόμα, σε μιαν ειλικρινή συνέπεια με τον ίδιο τον εαυτό του, κι ο συγγραφέας που θα παραγνώριζε την εσωτερική αυτή πραγματικότητα, και που θα </a:t>
            </a:r>
            <a:r>
              <a:rPr lang="el-GR" dirty="0" smtClean="0">
                <a:latin typeface="Times New Roman" pitchFamily="18" charset="0"/>
                <a:cs typeface="Times New Roman" pitchFamily="18" charset="0"/>
              </a:rPr>
              <a:t>επιχειρούσε</a:t>
            </a:r>
            <a:r>
              <a:rPr lang="el-GR" dirty="0">
                <a:latin typeface="Times New Roman" pitchFamily="18" charset="0"/>
                <a:cs typeface="Times New Roman" pitchFamily="18" charset="0"/>
              </a:rPr>
              <a:t>, όπως οι ρεαλισταί, να ζωγραφίσουν και να ερευνήσουν μόνο την εξωτερική όψη των πραγμάτων. </a:t>
            </a:r>
            <a:r>
              <a:rPr lang="el-GR" dirty="0">
                <a:solidFill>
                  <a:srgbClr val="FF0000"/>
                </a:solidFill>
                <a:latin typeface="Times New Roman" pitchFamily="18" charset="0"/>
                <a:cs typeface="Times New Roman" pitchFamily="18" charset="0"/>
              </a:rPr>
              <a:t>Ή για να μεταχειριστούμε τα λόγια του Προυστ δεν είναι επιτρεπτό στον συγγραφέα «ν’ αρκεστεί να περιγράψει τα πράγματα, να δώσει ένα θλιβερό απολογισμό από τις γραμμές και τις επιφάνειές τους» […] Και μόνο, συνεχίζει «με την ανάμνηση, την απαλλαγμένη από κάθε τι το ατελές στην εξωτερική του σύλληψη, την αγνή και την εξαϋλωμένη», «τη λυτρωμένη από τη </a:t>
            </a:r>
            <a:r>
              <a:rPr lang="el-GR" dirty="0" smtClean="0">
                <a:solidFill>
                  <a:srgbClr val="FF0000"/>
                </a:solidFill>
                <a:latin typeface="Times New Roman" pitchFamily="18" charset="0"/>
                <a:cs typeface="Times New Roman" pitchFamily="18" charset="0"/>
              </a:rPr>
              <a:t>χρονική </a:t>
            </a:r>
            <a:r>
              <a:rPr lang="el-GR" dirty="0">
                <a:solidFill>
                  <a:srgbClr val="FF0000"/>
                </a:solidFill>
                <a:latin typeface="Times New Roman" pitchFamily="18" charset="0"/>
                <a:cs typeface="Times New Roman" pitchFamily="18" charset="0"/>
              </a:rPr>
              <a:t>κατάταξη, μπορούμε να πλησιάσουμε σ’ ένα παρόν και ν’ ανακαλύψουμε σ’ αυτό αλήθειες, που διαφορετικά, βέβαια, θα έμεναν θαμμένες και άγνωστες» (Δέλιος, 1939, 36-37).</a:t>
            </a:r>
            <a:endParaRPr lang="de-DE" dirty="0" smtClean="0">
              <a:solidFill>
                <a:srgbClr val="FF0000"/>
              </a:solidFill>
              <a:latin typeface="Times New Roman" pitchFamily="18" charset="0"/>
              <a:cs typeface="Times New Roman" pitchFamily="18" charset="0"/>
            </a:endParaRPr>
          </a:p>
          <a:p>
            <a:endParaRPr lang="de-DE"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116632"/>
            <a:ext cx="8640960" cy="6647974"/>
          </a:xfrm>
          <a:prstGeom prst="rect">
            <a:avLst/>
          </a:prstGeom>
        </p:spPr>
        <p:txBody>
          <a:bodyPr wrap="square">
            <a:spAutoFit/>
          </a:bodyPr>
          <a:lstStyle/>
          <a:p>
            <a:r>
              <a:rPr lang="el-GR" sz="2400" b="1" dirty="0" smtClean="0">
                <a:latin typeface="Times New Roman" pitchFamily="18" charset="0"/>
                <a:cs typeface="Times New Roman" pitchFamily="18" charset="0"/>
              </a:rPr>
              <a:t>Ο ευρωπαϊκός μοντερνισμός</a:t>
            </a:r>
            <a:r>
              <a:rPr lang="en-GB" sz="2400" b="1" dirty="0" smtClean="0">
                <a:latin typeface="Times New Roman" pitchFamily="18" charset="0"/>
                <a:cs typeface="Times New Roman" pitchFamily="18" charset="0"/>
              </a:rPr>
              <a:t/>
            </a:r>
            <a:br>
              <a:rPr lang="en-GB" sz="2400" b="1" dirty="0" smtClean="0">
                <a:latin typeface="Times New Roman" pitchFamily="18" charset="0"/>
                <a:cs typeface="Times New Roman" pitchFamily="18" charset="0"/>
              </a:rPr>
            </a:br>
            <a:r>
              <a:rPr lang="en-GB" sz="2400" b="1" dirty="0" smtClean="0">
                <a:latin typeface="Times New Roman" pitchFamily="18" charset="0"/>
                <a:cs typeface="Times New Roman" pitchFamily="18" charset="0"/>
              </a:rPr>
              <a:t/>
            </a:r>
            <a:br>
              <a:rPr lang="en-GB" sz="2400" b="1" dirty="0" smtClean="0">
                <a:latin typeface="Times New Roman" pitchFamily="18" charset="0"/>
                <a:cs typeface="Times New Roman" pitchFamily="18" charset="0"/>
              </a:rPr>
            </a:br>
            <a:r>
              <a:rPr lang="en-GB" sz="2400" b="1" dirty="0" smtClean="0">
                <a:latin typeface="Times New Roman" pitchFamily="18" charset="0"/>
                <a:cs typeface="Times New Roman" pitchFamily="18" charset="0"/>
              </a:rPr>
              <a:t>•</a:t>
            </a:r>
            <a:r>
              <a:rPr lang="el-GR" sz="2400" b="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Virginia Woolf, «</a:t>
            </a:r>
            <a:r>
              <a:rPr lang="en-GB" dirty="0" err="1" smtClean="0">
                <a:latin typeface="Times New Roman" pitchFamily="18" charset="0"/>
                <a:cs typeface="Times New Roman" pitchFamily="18" charset="0"/>
              </a:rPr>
              <a:t>Στιγμές</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Ζωής</a:t>
            </a:r>
            <a:r>
              <a:rPr lang="en-US" dirty="0" smtClean="0">
                <a:latin typeface="Times New Roman" pitchFamily="18" charset="0"/>
                <a:cs typeface="Times New Roman" pitchFamily="18" charset="0"/>
              </a:rPr>
              <a:t>. </a:t>
            </a:r>
            <a:r>
              <a:rPr lang="el-GR" dirty="0" smtClean="0">
                <a:latin typeface="Times New Roman" pitchFamily="18" charset="0"/>
                <a:cs typeface="Times New Roman" pitchFamily="18" charset="0"/>
              </a:rPr>
              <a:t>Οι καρφίτσες της Σλάτερ δεν τρυπούν» [</a:t>
            </a:r>
            <a:r>
              <a:rPr lang="en-US" dirty="0" smtClean="0">
                <a:latin typeface="Times New Roman" pitchFamily="18" charset="0"/>
                <a:cs typeface="Times New Roman" pitchFamily="18" charset="0"/>
              </a:rPr>
              <a:t>Moments of being</a:t>
            </a:r>
            <a:r>
              <a:rPr lang="el-GR"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Slater</a:t>
            </a:r>
            <a:r>
              <a:rPr lang="el-GR"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s pins have no point</a:t>
            </a:r>
            <a:r>
              <a:rPr lang="el-GR" dirty="0" smtClean="0">
                <a:latin typeface="Times New Roman" pitchFamily="18" charset="0"/>
                <a:cs typeface="Times New Roman" pitchFamily="18" charset="0"/>
              </a:rPr>
              <a:t>], Γ. Δέλιος (μτφ.), </a:t>
            </a:r>
            <a:r>
              <a:rPr lang="el-GR" i="1" dirty="0" smtClean="0">
                <a:latin typeface="Times New Roman" pitchFamily="18" charset="0"/>
                <a:cs typeface="Times New Roman" pitchFamily="18" charset="0"/>
              </a:rPr>
              <a:t>Μακεδονικές Ημέρες</a:t>
            </a:r>
            <a:r>
              <a:rPr lang="el-GR" dirty="0" smtClean="0">
                <a:latin typeface="Times New Roman" pitchFamily="18" charset="0"/>
                <a:cs typeface="Times New Roman" pitchFamily="18" charset="0"/>
              </a:rPr>
              <a:t>, έτ. Δʹ, τχ. 8 (9.1936), 263-271.</a:t>
            </a:r>
            <a:br>
              <a:rPr lang="el-GR" dirty="0" smtClean="0">
                <a:latin typeface="Times New Roman" pitchFamily="18" charset="0"/>
                <a:cs typeface="Times New Roman" pitchFamily="18" charset="0"/>
              </a:rPr>
            </a:br>
            <a:r>
              <a:rPr lang="en-GB" b="1" dirty="0" smtClean="0">
                <a:latin typeface="Times New Roman" pitchFamily="18" charset="0"/>
                <a:cs typeface="Times New Roman" pitchFamily="18" charset="0"/>
              </a:rPr>
              <a:t> • </a:t>
            </a:r>
            <a:r>
              <a:rPr lang="en-GB" dirty="0" smtClean="0">
                <a:latin typeface="Times New Roman" pitchFamily="18" charset="0"/>
                <a:cs typeface="Times New Roman" pitchFamily="18" charset="0"/>
              </a:rPr>
              <a:t>Marcel Proust, </a:t>
            </a:r>
            <a:r>
              <a:rPr lang="en-US" dirty="0" smtClean="0">
                <a:latin typeface="Times New Roman" pitchFamily="18" charset="0"/>
                <a:cs typeface="Times New Roman" pitchFamily="18" charset="0"/>
              </a:rPr>
              <a:t>«</a:t>
            </a:r>
            <a:r>
              <a:rPr lang="el-GR" dirty="0" smtClean="0">
                <a:latin typeface="Times New Roman" pitchFamily="18" charset="0"/>
                <a:cs typeface="Times New Roman" pitchFamily="18" charset="0"/>
              </a:rPr>
              <a:t>Ο χρόνος που ξαναβρέθηκε» [</a:t>
            </a:r>
            <a:r>
              <a:rPr lang="en-US" i="1" dirty="0" smtClean="0">
                <a:latin typeface="Times New Roman" pitchFamily="18" charset="0"/>
                <a:cs typeface="Times New Roman" pitchFamily="18" charset="0"/>
              </a:rPr>
              <a:t>Les Temps </a:t>
            </a:r>
            <a:r>
              <a:rPr lang="en-US" i="1" dirty="0" err="1" smtClean="0">
                <a:latin typeface="Times New Roman" pitchFamily="18" charset="0"/>
                <a:cs typeface="Times New Roman" pitchFamily="18" charset="0"/>
              </a:rPr>
              <a:t>retrouv</a:t>
            </a:r>
            <a:r>
              <a:rPr lang="el-GR" i="1" dirty="0" smtClean="0">
                <a:latin typeface="Times New Roman" pitchFamily="18" charset="0"/>
                <a:cs typeface="Times New Roman" pitchFamily="18" charset="0"/>
              </a:rPr>
              <a:t>é</a:t>
            </a:r>
            <a:r>
              <a:rPr lang="el-GR" dirty="0" smtClean="0">
                <a:latin typeface="Times New Roman" pitchFamily="18" charset="0"/>
                <a:cs typeface="Times New Roman" pitchFamily="18" charset="0"/>
              </a:rPr>
              <a:t>] , Γ. Δέλιος (μτφ.), </a:t>
            </a:r>
            <a:r>
              <a:rPr lang="el-GR" i="1" dirty="0" smtClean="0">
                <a:latin typeface="Times New Roman" pitchFamily="18" charset="0"/>
                <a:cs typeface="Times New Roman" pitchFamily="18" charset="0"/>
              </a:rPr>
              <a:t>Μακεδονικές Ημέρες</a:t>
            </a:r>
            <a:r>
              <a:rPr lang="el-GR" dirty="0" smtClean="0">
                <a:latin typeface="Times New Roman" pitchFamily="18" charset="0"/>
                <a:cs typeface="Times New Roman" pitchFamily="18" charset="0"/>
              </a:rPr>
              <a:t>, έτ. Γʹ, τχ. 10 (11.1935)</a:t>
            </a:r>
          </a:p>
          <a:p>
            <a:r>
              <a:rPr lang="en-GB" b="1" dirty="0" smtClean="0">
                <a:latin typeface="Times New Roman" pitchFamily="18" charset="0"/>
                <a:cs typeface="Times New Roman" pitchFamily="18" charset="0"/>
              </a:rPr>
              <a:t>• </a:t>
            </a:r>
            <a:r>
              <a:rPr lang="de-DE" dirty="0" smtClean="0">
                <a:latin typeface="Times New Roman" pitchFamily="18" charset="0"/>
                <a:cs typeface="Times New Roman" pitchFamily="18" charset="0"/>
              </a:rPr>
              <a:t>Floris </a:t>
            </a:r>
            <a:r>
              <a:rPr lang="en-US" dirty="0" err="1" smtClean="0">
                <a:latin typeface="Times New Roman" pitchFamily="18" charset="0"/>
                <a:cs typeface="Times New Roman" pitchFamily="18" charset="0"/>
              </a:rPr>
              <a:t>Delattre</a:t>
            </a:r>
            <a:r>
              <a:rPr lang="en-US" dirty="0" smtClean="0">
                <a:latin typeface="Times New Roman" pitchFamily="18" charset="0"/>
                <a:cs typeface="Times New Roman" pitchFamily="18" charset="0"/>
              </a:rPr>
              <a:t> </a:t>
            </a:r>
            <a:r>
              <a:rPr lang="en-US" i="1" dirty="0" smtClean="0">
                <a:latin typeface="Times New Roman" pitchFamily="18" charset="0"/>
                <a:cs typeface="Times New Roman" pitchFamily="18" charset="0"/>
              </a:rPr>
              <a:t>Le Roman </a:t>
            </a:r>
            <a:r>
              <a:rPr lang="en-US" i="1" dirty="0" err="1" smtClean="0">
                <a:latin typeface="Times New Roman" pitchFamily="18" charset="0"/>
                <a:cs typeface="Times New Roman" pitchFamily="18" charset="0"/>
              </a:rPr>
              <a:t>psychologique</a:t>
            </a:r>
            <a:r>
              <a:rPr lang="en-US" i="1" dirty="0" smtClean="0">
                <a:latin typeface="Times New Roman" pitchFamily="18" charset="0"/>
                <a:cs typeface="Times New Roman" pitchFamily="18" charset="0"/>
              </a:rPr>
              <a:t> de Virginia Woolf</a:t>
            </a:r>
            <a:r>
              <a:rPr lang="el-GR" dirty="0" smtClean="0">
                <a:latin typeface="Times New Roman" pitchFamily="18" charset="0"/>
                <a:cs typeface="Times New Roman" pitchFamily="18" charset="0"/>
              </a:rPr>
              <a:t> (1932)</a:t>
            </a:r>
            <a:endParaRPr lang="en-GB" dirty="0" smtClean="0">
              <a:latin typeface="Times New Roman" pitchFamily="18" charset="0"/>
              <a:cs typeface="Times New Roman" pitchFamily="18" charset="0"/>
            </a:endParaRPr>
          </a:p>
          <a:p>
            <a:endParaRPr lang="el-GR" sz="2400" i="1" dirty="0">
              <a:latin typeface="Times New Roman" pitchFamily="18" charset="0"/>
              <a:cs typeface="Times New Roman" pitchFamily="18" charset="0"/>
            </a:endParaRPr>
          </a:p>
          <a:p>
            <a:r>
              <a:rPr lang="en-US" sz="2400" i="1" dirty="0" smtClean="0">
                <a:latin typeface="Times New Roman" pitchFamily="18" charset="0"/>
                <a:cs typeface="Times New Roman" pitchFamily="18" charset="0"/>
              </a:rPr>
              <a:t>m</a:t>
            </a:r>
            <a:r>
              <a:rPr lang="el-GR" sz="2400" i="1" dirty="0">
                <a:latin typeface="Times New Roman" pitchFamily="18" charset="0"/>
                <a:cs typeface="Times New Roman" pitchFamily="18" charset="0"/>
              </a:rPr>
              <a:t>é</a:t>
            </a:r>
            <a:r>
              <a:rPr lang="en-US" sz="2400" i="1" dirty="0" err="1">
                <a:latin typeface="Times New Roman" pitchFamily="18" charset="0"/>
                <a:cs typeface="Times New Roman" pitchFamily="18" charset="0"/>
              </a:rPr>
              <a:t>moire</a:t>
            </a:r>
            <a:r>
              <a:rPr lang="en-US" sz="2400" i="1" dirty="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involontaire</a:t>
            </a:r>
            <a:r>
              <a:rPr lang="en-GB" sz="2400" dirty="0" smtClean="0">
                <a:latin typeface="Times New Roman" pitchFamily="18" charset="0"/>
                <a:cs typeface="Times New Roman" pitchFamily="18" charset="0"/>
              </a:rPr>
              <a:t> vs. </a:t>
            </a:r>
            <a:r>
              <a:rPr lang="en-US" sz="2400" i="1" dirty="0">
                <a:latin typeface="Times New Roman" pitchFamily="18" charset="0"/>
                <a:cs typeface="Times New Roman" pitchFamily="18" charset="0"/>
              </a:rPr>
              <a:t>memoire </a:t>
            </a:r>
            <a:r>
              <a:rPr lang="en-US" sz="2400" i="1" dirty="0" err="1" smtClean="0">
                <a:latin typeface="Times New Roman" pitchFamily="18" charset="0"/>
                <a:cs typeface="Times New Roman" pitchFamily="18" charset="0"/>
              </a:rPr>
              <a:t>volontaire</a:t>
            </a:r>
            <a:r>
              <a:rPr lang="en-US" sz="2400" i="1"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(M. Proust)</a:t>
            </a:r>
            <a:r>
              <a:rPr lang="el-GR" sz="2400" dirty="0" smtClean="0">
                <a:latin typeface="Times New Roman" pitchFamily="18" charset="0"/>
                <a:cs typeface="Times New Roman" pitchFamily="18" charset="0"/>
              </a:rPr>
              <a:t/>
            </a:r>
            <a:br>
              <a:rPr lang="el-GR"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r>
              <a:rPr lang="de-DE" sz="2400" i="1" dirty="0" smtClean="0">
                <a:latin typeface="Times New Roman" pitchFamily="18" charset="0"/>
                <a:cs typeface="Times New Roman" pitchFamily="18" charset="0"/>
              </a:rPr>
              <a:t>moment</a:t>
            </a:r>
            <a:r>
              <a:rPr lang="en-US" sz="2400" i="1" dirty="0" smtClean="0">
                <a:latin typeface="Times New Roman" pitchFamily="18" charset="0"/>
                <a:cs typeface="Times New Roman" pitchFamily="18" charset="0"/>
              </a:rPr>
              <a:t>s </a:t>
            </a:r>
            <a:r>
              <a:rPr lang="de-DE" sz="2400" i="1" dirty="0" smtClean="0">
                <a:latin typeface="Times New Roman" pitchFamily="18" charset="0"/>
                <a:cs typeface="Times New Roman" pitchFamily="18" charset="0"/>
              </a:rPr>
              <a:t>privil</a:t>
            </a:r>
            <a:r>
              <a:rPr lang="el-GR" sz="2400" i="1" dirty="0" smtClean="0">
                <a:latin typeface="Times New Roman" pitchFamily="18" charset="0"/>
                <a:cs typeface="Times New Roman" pitchFamily="18" charset="0"/>
              </a:rPr>
              <a:t>é</a:t>
            </a:r>
            <a:r>
              <a:rPr lang="de-DE" sz="2400" i="1" dirty="0" smtClean="0">
                <a:latin typeface="Times New Roman" pitchFamily="18" charset="0"/>
                <a:cs typeface="Times New Roman" pitchFamily="18" charset="0"/>
              </a:rPr>
              <a:t>gi</a:t>
            </a:r>
            <a:r>
              <a:rPr lang="el-GR" sz="2400" i="1" dirty="0" smtClean="0">
                <a:latin typeface="Times New Roman" pitchFamily="18" charset="0"/>
                <a:cs typeface="Times New Roman" pitchFamily="18" charset="0"/>
              </a:rPr>
              <a:t>é</a:t>
            </a:r>
            <a:r>
              <a:rPr lang="de-DE" sz="2400" i="1" dirty="0" smtClean="0">
                <a:latin typeface="Times New Roman" pitchFamily="18" charset="0"/>
                <a:cs typeface="Times New Roman" pitchFamily="18" charset="0"/>
              </a:rPr>
              <a:t>s </a:t>
            </a:r>
            <a:r>
              <a:rPr lang="en-US" sz="2400" dirty="0" smtClean="0">
                <a:latin typeface="Times New Roman" pitchFamily="18" charset="0"/>
                <a:cs typeface="Times New Roman" pitchFamily="18" charset="0"/>
              </a:rPr>
              <a:t>(</a:t>
            </a:r>
            <a:r>
              <a:rPr lang="en-US" sz="2400" dirty="0" err="1" smtClean="0">
                <a:latin typeface="Times New Roman" pitchFamily="18" charset="0"/>
                <a:cs typeface="Times New Roman" pitchFamily="18" charset="0"/>
              </a:rPr>
              <a:t>M.Proust</a:t>
            </a:r>
            <a:r>
              <a:rPr lang="en-US" sz="2400" dirty="0" smtClean="0">
                <a:latin typeface="Times New Roman" pitchFamily="18" charset="0"/>
                <a:cs typeface="Times New Roman" pitchFamily="18" charset="0"/>
              </a:rPr>
              <a:t>) </a:t>
            </a:r>
            <a:r>
              <a:rPr lang="en-US" sz="2400" i="1" dirty="0" smtClean="0">
                <a:latin typeface="Times New Roman" pitchFamily="18" charset="0"/>
                <a:cs typeface="Times New Roman" pitchFamily="18" charset="0"/>
              </a:rPr>
              <a:t/>
            </a:r>
            <a:br>
              <a:rPr lang="en-US" sz="2400" i="1" dirty="0" smtClean="0">
                <a:latin typeface="Times New Roman" pitchFamily="18" charset="0"/>
                <a:cs typeface="Times New Roman" pitchFamily="18" charset="0"/>
              </a:rPr>
            </a:br>
            <a:endParaRPr lang="en-US" sz="2400" i="1" dirty="0">
              <a:latin typeface="Times New Roman" pitchFamily="18" charset="0"/>
              <a:cs typeface="Times New Roman" pitchFamily="18" charset="0"/>
            </a:endParaRPr>
          </a:p>
          <a:p>
            <a:r>
              <a:rPr lang="en-US" sz="2400" i="1" dirty="0">
                <a:latin typeface="Times New Roman" pitchFamily="18" charset="0"/>
                <a:cs typeface="Times New Roman" pitchFamily="18" charset="0"/>
              </a:rPr>
              <a:t>m</a:t>
            </a:r>
            <a:r>
              <a:rPr lang="el-GR" sz="2400" i="1" dirty="0">
                <a:latin typeface="Times New Roman" pitchFamily="18" charset="0"/>
                <a:cs typeface="Times New Roman" pitchFamily="18" charset="0"/>
              </a:rPr>
              <a:t>é</a:t>
            </a:r>
            <a:r>
              <a:rPr lang="en-US" sz="2400" i="1" dirty="0" err="1">
                <a:latin typeface="Times New Roman" pitchFamily="18" charset="0"/>
                <a:cs typeface="Times New Roman" pitchFamily="18" charset="0"/>
              </a:rPr>
              <a:t>moire</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spontan</a:t>
            </a:r>
            <a:r>
              <a:rPr lang="el-GR" sz="2400" i="1" dirty="0">
                <a:latin typeface="Times New Roman" pitchFamily="18" charset="0"/>
                <a:cs typeface="Times New Roman" pitchFamily="18" charset="0"/>
              </a:rPr>
              <a:t>é</a:t>
            </a:r>
            <a:r>
              <a:rPr lang="el-GR" sz="2400" dirty="0">
                <a:latin typeface="Times New Roman" pitchFamily="18" charset="0"/>
                <a:cs typeface="Times New Roman" pitchFamily="18" charset="0"/>
              </a:rPr>
              <a:t> </a:t>
            </a:r>
            <a:r>
              <a:rPr lang="en-GB" sz="2400" dirty="0" smtClean="0">
                <a:latin typeface="Times New Roman" pitchFamily="18" charset="0"/>
                <a:cs typeface="Times New Roman" pitchFamily="18" charset="0"/>
              </a:rPr>
              <a:t>vs.</a:t>
            </a:r>
            <a:r>
              <a:rPr lang="el-GR" sz="2400" dirty="0" smtClean="0">
                <a:latin typeface="Times New Roman" pitchFamily="18" charset="0"/>
                <a:cs typeface="Times New Roman" pitchFamily="18" charset="0"/>
              </a:rPr>
              <a:t> </a:t>
            </a:r>
            <a:r>
              <a:rPr lang="en-US" sz="2400" i="1" dirty="0">
                <a:latin typeface="Times New Roman" pitchFamily="18" charset="0"/>
                <a:cs typeface="Times New Roman" pitchFamily="18" charset="0"/>
              </a:rPr>
              <a:t>m</a:t>
            </a:r>
            <a:r>
              <a:rPr lang="el-GR" sz="2400" i="1" dirty="0">
                <a:latin typeface="Times New Roman" pitchFamily="18" charset="0"/>
                <a:cs typeface="Times New Roman" pitchFamily="18" charset="0"/>
              </a:rPr>
              <a:t>é</a:t>
            </a:r>
            <a:r>
              <a:rPr lang="en-US" sz="2400" i="1" dirty="0" err="1">
                <a:latin typeface="Times New Roman" pitchFamily="18" charset="0"/>
                <a:cs typeface="Times New Roman" pitchFamily="18" charset="0"/>
              </a:rPr>
              <a:t>moire</a:t>
            </a:r>
            <a:r>
              <a:rPr lang="en-US" sz="2400" i="1" dirty="0">
                <a:latin typeface="Times New Roman" pitchFamily="18" charset="0"/>
                <a:cs typeface="Times New Roman" pitchFamily="18" charset="0"/>
              </a:rPr>
              <a:t> habitude</a:t>
            </a:r>
            <a:r>
              <a:rPr lang="en-GB"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a:t>
            </a:r>
            <a:r>
              <a:rPr lang="en-US" sz="2400" dirty="0" err="1" smtClean="0">
                <a:latin typeface="Times New Roman" pitchFamily="18" charset="0"/>
                <a:cs typeface="Times New Roman" pitchFamily="18" charset="0"/>
              </a:rPr>
              <a:t>H.Bergson</a:t>
            </a:r>
            <a:r>
              <a:rPr lang="en-US" sz="2400" dirty="0" smtClean="0">
                <a:latin typeface="Times New Roman" pitchFamily="18" charset="0"/>
                <a:cs typeface="Times New Roman" pitchFamily="18" charset="0"/>
              </a:rPr>
              <a:t>)</a:t>
            </a:r>
            <a:r>
              <a:rPr lang="en-US" sz="2400" i="1" dirty="0" smtClean="0">
                <a:latin typeface="Times New Roman" pitchFamily="18" charset="0"/>
                <a:cs typeface="Times New Roman" pitchFamily="18" charset="0"/>
              </a:rPr>
              <a:t/>
            </a:r>
            <a:br>
              <a:rPr lang="en-US" sz="2400" i="1" dirty="0" smtClean="0">
                <a:latin typeface="Times New Roman" pitchFamily="18" charset="0"/>
                <a:cs typeface="Times New Roman" pitchFamily="18" charset="0"/>
              </a:rPr>
            </a:br>
            <a:endParaRPr lang="en-GB" sz="2400" dirty="0">
              <a:latin typeface="Times New Roman" pitchFamily="18" charset="0"/>
              <a:cs typeface="Times New Roman" pitchFamily="18" charset="0"/>
            </a:endParaRPr>
          </a:p>
          <a:p>
            <a:r>
              <a:rPr lang="en-US" sz="2400" i="1" dirty="0">
                <a:latin typeface="Times New Roman" pitchFamily="18" charset="0"/>
                <a:cs typeface="Times New Roman" pitchFamily="18" charset="0"/>
              </a:rPr>
              <a:t>moments of </a:t>
            </a:r>
            <a:r>
              <a:rPr lang="en-US" sz="2400" i="1" dirty="0" smtClean="0">
                <a:latin typeface="Times New Roman" pitchFamily="18" charset="0"/>
                <a:cs typeface="Times New Roman" pitchFamily="18" charset="0"/>
              </a:rPr>
              <a:t>being</a:t>
            </a:r>
            <a:r>
              <a:rPr lang="el-GR" sz="2400" i="1"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a:t>
            </a:r>
            <a:r>
              <a:rPr lang="en-US" sz="2400" dirty="0" err="1" smtClean="0">
                <a:latin typeface="Times New Roman" pitchFamily="18" charset="0"/>
                <a:cs typeface="Times New Roman" pitchFamily="18" charset="0"/>
              </a:rPr>
              <a:t>W.Woolf</a:t>
            </a:r>
            <a:r>
              <a:rPr lang="en-US" sz="2400" dirty="0" smtClean="0">
                <a:latin typeface="Times New Roman" pitchFamily="18" charset="0"/>
                <a:cs typeface="Times New Roman" pitchFamily="18" charset="0"/>
              </a:rPr>
              <a:t>)</a:t>
            </a:r>
            <a:endParaRPr lang="en-US" sz="2400" i="1" dirty="0" smtClean="0">
              <a:latin typeface="Times New Roman" pitchFamily="18" charset="0"/>
              <a:cs typeface="Times New Roman" pitchFamily="18" charset="0"/>
            </a:endParaRPr>
          </a:p>
          <a:p>
            <a:endParaRPr lang="en-US" sz="2400" i="1" dirty="0">
              <a:latin typeface="Times New Roman" pitchFamily="18" charset="0"/>
              <a:cs typeface="Times New Roman" pitchFamily="18" charset="0"/>
            </a:endParaRPr>
          </a:p>
          <a:p>
            <a:r>
              <a:rPr lang="en-US" sz="2400" i="1" dirty="0" smtClean="0">
                <a:latin typeface="Times New Roman" pitchFamily="18" charset="0"/>
                <a:cs typeface="Times New Roman" pitchFamily="18" charset="0"/>
              </a:rPr>
              <a:t/>
            </a:r>
            <a:br>
              <a:rPr lang="en-US" sz="2400" i="1" dirty="0" smtClean="0">
                <a:latin typeface="Times New Roman" pitchFamily="18" charset="0"/>
                <a:cs typeface="Times New Roman" pitchFamily="18" charset="0"/>
              </a:rPr>
            </a:br>
            <a:endParaRPr lang="de-DE" sz="2400"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43608" y="1997839"/>
            <a:ext cx="7344816" cy="2806987"/>
          </a:xfrm>
          <a:prstGeom prst="rect">
            <a:avLst/>
          </a:prstGeom>
        </p:spPr>
        <p:txBody>
          <a:bodyPr wrap="square">
            <a:spAutoFit/>
          </a:bodyPr>
          <a:lstStyle/>
          <a:p>
            <a:pPr>
              <a:lnSpc>
                <a:spcPct val="150000"/>
              </a:lnSpc>
            </a:pPr>
            <a:r>
              <a:rPr lang="el-GR" sz="2000" dirty="0" smtClean="0">
                <a:latin typeface="Times New Roman" pitchFamily="18" charset="0"/>
                <a:cs typeface="Times New Roman" pitchFamily="18" charset="0"/>
              </a:rPr>
              <a:t>Παράλληλα με τα στοιχεία της εποχής, αφορμή για τη «Συμφωνία» έλαβα από το «Καρναβάλι» του </a:t>
            </a:r>
            <a:r>
              <a:rPr lang="en-US" sz="2000" dirty="0" smtClean="0">
                <a:latin typeface="Times New Roman" pitchFamily="18" charset="0"/>
                <a:cs typeface="Times New Roman" pitchFamily="18" charset="0"/>
              </a:rPr>
              <a:t>Schumann</a:t>
            </a:r>
            <a:r>
              <a:rPr lang="el-GR" sz="2000" dirty="0" smtClean="0">
                <a:latin typeface="Times New Roman" pitchFamily="18" charset="0"/>
                <a:cs typeface="Times New Roman" pitchFamily="18" charset="0"/>
              </a:rPr>
              <a:t> όπως ερμηνεύθηκε στο πιάνο και μου αναλύθηκε από τον καλλιτέχνη κ. Τώνη </a:t>
            </a:r>
            <a:r>
              <a:rPr lang="el-GR" sz="2000" dirty="0" smtClean="0">
                <a:latin typeface="Times New Roman" pitchFamily="18" charset="0"/>
                <a:cs typeface="Times New Roman" pitchFamily="18" charset="0"/>
              </a:rPr>
              <a:t>Γεωργίου</a:t>
            </a:r>
            <a:r>
              <a:rPr lang="el-GR" sz="2000" dirty="0" smtClean="0">
                <a:latin typeface="Times New Roman" pitchFamily="18" charset="0"/>
                <a:cs typeface="Times New Roman" pitchFamily="18" charset="0"/>
              </a:rPr>
              <a:t>, σε συνδυασμό και συσχέτιση από μέρους μου με τον πίνακα του </a:t>
            </a:r>
            <a:r>
              <a:rPr lang="en-US" sz="2000" dirty="0" smtClean="0">
                <a:latin typeface="Times New Roman" pitchFamily="18" charset="0"/>
                <a:cs typeface="Times New Roman" pitchFamily="18" charset="0"/>
              </a:rPr>
              <a:t>Luca Signorelli</a:t>
            </a:r>
            <a:r>
              <a:rPr lang="el-GR" sz="2000" dirty="0" smtClean="0">
                <a:latin typeface="Times New Roman" pitchFamily="18" charset="0"/>
                <a:cs typeface="Times New Roman" pitchFamily="18" charset="0"/>
              </a:rPr>
              <a:t> που </a:t>
            </a:r>
            <a:r>
              <a:rPr lang="el-GR" sz="2000" dirty="0" smtClean="0">
                <a:latin typeface="Times New Roman" pitchFamily="18" charset="0"/>
                <a:cs typeface="Times New Roman" pitchFamily="18" charset="0"/>
              </a:rPr>
              <a:t>βρίσκεται </a:t>
            </a:r>
            <a:r>
              <a:rPr lang="el-GR" sz="2000" dirty="0" smtClean="0">
                <a:latin typeface="Times New Roman" pitchFamily="18" charset="0"/>
                <a:cs typeface="Times New Roman" pitchFamily="18" charset="0"/>
              </a:rPr>
              <a:t>στον καθεδρικό ναό του </a:t>
            </a:r>
            <a:r>
              <a:rPr lang="en-US" sz="2000" dirty="0" err="1" smtClean="0">
                <a:latin typeface="Times New Roman" pitchFamily="18" charset="0"/>
                <a:cs typeface="Times New Roman" pitchFamily="18" charset="0"/>
              </a:rPr>
              <a:t>Orvieto</a:t>
            </a:r>
            <a:r>
              <a:rPr lang="el-GR" sz="2000" dirty="0" smtClean="0">
                <a:latin typeface="Times New Roman" pitchFamily="18" charset="0"/>
                <a:cs typeface="Times New Roman" pitchFamily="18" charset="0"/>
              </a:rPr>
              <a:t>. </a:t>
            </a:r>
            <a:r>
              <a:rPr lang="el-GR" sz="2000" dirty="0" smtClean="0">
                <a:latin typeface="Times New Roman" pitchFamily="18" charset="0"/>
                <a:cs typeface="Times New Roman" pitchFamily="18" charset="0"/>
              </a:rPr>
              <a:t>(41</a:t>
            </a:r>
            <a:r>
              <a:rPr lang="el-GR" sz="2000" dirty="0" smtClean="0">
                <a:latin typeface="Times New Roman" pitchFamily="18" charset="0"/>
                <a:cs typeface="Times New Roman" pitchFamily="18" charset="0"/>
              </a:rPr>
              <a:t>)</a:t>
            </a:r>
            <a:br>
              <a:rPr lang="el-GR" sz="2000" dirty="0" smtClean="0">
                <a:latin typeface="Times New Roman" pitchFamily="18" charset="0"/>
                <a:cs typeface="Times New Roman" pitchFamily="18" charset="0"/>
              </a:rPr>
            </a:br>
            <a:endParaRPr lang="de-DE" sz="2000"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Signorelli, The Damned Cast into Hell (article) | Khan Academy"/>
          <p:cNvPicPr>
            <a:picLocks noChangeAspect="1" noChangeArrowheads="1"/>
          </p:cNvPicPr>
          <p:nvPr/>
        </p:nvPicPr>
        <p:blipFill>
          <a:blip r:embed="rId2" cstate="print"/>
          <a:srcRect/>
          <a:stretch>
            <a:fillRect/>
          </a:stretch>
        </p:blipFill>
        <p:spPr bwMode="auto">
          <a:xfrm>
            <a:off x="971600" y="332656"/>
            <a:ext cx="6667500" cy="5429251"/>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ChangeArrowheads="1"/>
          </p:cNvSpPr>
          <p:nvPr/>
        </p:nvSpPr>
        <p:spPr bwMode="auto">
          <a:xfrm>
            <a:off x="827584" y="428925"/>
            <a:ext cx="72008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fontAlgn="base">
              <a:spcBef>
                <a:spcPct val="0"/>
              </a:spcBef>
              <a:spcAft>
                <a:spcPct val="0"/>
              </a:spcAft>
            </a:pPr>
            <a:r>
              <a:rPr kumimoji="0" lang="el-G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Το ρολόγι στην αίθουσα ηχούσε σα να θέριζε το χρόνο. Μια. Δυο. Τρεις. Τέσσερες… Από εκείνη τη στιγμή μιλούσε ένας άλλος άνθρωπος, αθέατος που χανόταν μέσα στον εαυτό μου. Δεν ανήκα πια στο γήινο κόσμο. Ένιωθα το έδαφος να σαλεύει. Η πόλη εξαφανιζόταν, έσβυνε μια εποχή, οι πλάκες από τους τάφους κυλούσαν, κι ανορθώνονταν οι σκελετοί με κροταλισμούς </a:t>
            </a:r>
            <a:r>
              <a:rPr kumimoji="0" lang="el-G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ανατριχιαστικούς</a:t>
            </a:r>
            <a:r>
              <a:rPr kumimoji="0" lang="el-G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με ρομφαίες και λάβαρα στα χέρια, τσάκιζαν τα δεσμά της αιώνιας ανάπαυσης. Τόσοι ζωντανοί που περνούσαν</a:t>
            </a:r>
            <a:r>
              <a:rPr kumimoji="0" lang="en-GB"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l-G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πλάι μας ήταν νεκροί, όπως τόσο</a:t>
            </a:r>
            <a:r>
              <a:rPr kumimoji="0" lang="el-GR"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  </a:t>
            </a:r>
            <a:r>
              <a:rPr kumimoji="0" lang="el-G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νεκροί φανέρωναν τώρα την παρουσία τους κι είχαν μιαν άμεση ανάμειξη με τα εγκόσμια, διασταυρώνονταν στους δρόμους, στις λεωφόρους και στις πλατείες, συγκροτούσαν μια στρατιά που πλημμύριζε τους χώρους, και σχημάτιζε ένα μέτωπο αδιάσπαστο, περ’ από το οποίο δεν κατορθώνει κανείς να ξεχωρίσει που τελειώνει η ζωή και πού η γη. Πού λοιπόν είχα ζήσει ως τώρα; Ποιά παράξενη σύνθεση είχαν δώσει στην ψυχή μου τα γεγονότα; Δεν σκεπτόμουν παρά μέσα σε μια προοπτική του χρόνου με τη διάρκεια, που καταργούσε το θάνατο και γέμιζε τις αισθήσεις μου από χαρά και δικαιοσύνη (65-66).</a:t>
            </a:r>
            <a:endParaRPr kumimoji="0" lang="el-GR"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ChangeArrowheads="1"/>
          </p:cNvSpPr>
          <p:nvPr/>
        </p:nvSpPr>
        <p:spPr bwMode="auto">
          <a:xfrm>
            <a:off x="395536" y="788967"/>
            <a:ext cx="8136904" cy="480131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Μιλήσαμε για γράμματα και τέχνη. […] Πιστεύουμε πως τούτες οι στιγμές προσφέρουν ελάχιστο ενδιαφέρον για μυθιστορήματα. Όλα τα θέματα φαίνονταν κοινά. Κι ό,τι βαθύτερα απασχολεί τον άνθρωπο είναι ο εαυτός του, που γίνεται ο φορέας μιας άμεσα αντλημένης πείρας της ζωής, με τις αναρίθμητες φάσεις, με τις ποικίλες στιγμές, και το ιδιόρρυθμο βίωμα. μιας πείρας που στοιχίζει ίσως σε δοκιμασίες ψυχικές, σε στερήσεις υλικές, όμως που μέσα στο χρόνο μας αρνείται το μοναδικό της αντιστάθμισμα, να ξανοίγει στα μάτια μας ορίζοντες καινούργιους κι άγνωστους, αν δεν την αγγίξουμε, αν δεν την ερευνήσουμε, αν δε βυθομετρήουμε την αλήθεια της με τα μέσα της γλώσσας.  […] Για την όποιαν ανοικοδόμηση, μ’ όλες τις συμβάσεις με τη ζωή και τον κόσμο, το σχέδιο ανατρέπεται, τα μέσα μας εναντιώνονται, η σύνθεση απουσιάζει, κι εξαφανίζεται κείνη η προοδευτική συνέχεια του μύθου με τη ζηλευτή, σε άλλους καιρούς αρχιτεκτονική και την καθαρή μορφή. </a:t>
            </a:r>
            <a:r>
              <a:rPr kumimoji="0" lang="el-G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Όλα θρυμματίζονται αμέσως μόλις σχηματισθούν, κι όλα κάθε στιγμή ξαναρχίζουν</a:t>
            </a:r>
            <a:r>
              <a:rPr kumimoji="0" lang="el-G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πειθαρχούν σ’ εκείνη τη μυστική δεξιοτεχνία που την κατευθύνει το ένστικτο να εγκαταλείπει το πε­ριττό, και ν’ αφήνει στον αναγνώστη να συμπληρώσει τη ζωή όπως υπάρχει στον εσωτερικό της κυματισμό. Κι όλη τότε η διαχείριση αφήνει την </a:t>
            </a:r>
            <a:r>
              <a:rPr kumimoji="0" lang="el-GR" b="0"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εντύπωση μιας συμφωνίας αποσπασματικής</a:t>
            </a:r>
            <a:r>
              <a:rPr kumimoji="0" lang="el-G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a:t>
            </a:r>
            <a:r>
              <a:rPr kumimoji="0" lang="el-G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(62)</a:t>
            </a:r>
            <a:endParaRPr kumimoji="0" lang="el-GR"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476672"/>
            <a:ext cx="8568952" cy="7294305"/>
          </a:xfrm>
          <a:prstGeom prst="rect">
            <a:avLst/>
          </a:prstGeom>
        </p:spPr>
        <p:txBody>
          <a:bodyPr wrap="square">
            <a:spAutoFit/>
          </a:bodyPr>
          <a:lstStyle/>
          <a:p>
            <a:pPr algn="ctr"/>
            <a:r>
              <a:rPr lang="en-GB" sz="2400" b="1" dirty="0" smtClean="0">
                <a:latin typeface="Times New Roman" pitchFamily="18" charset="0"/>
                <a:cs typeface="Times New Roman" pitchFamily="18" charset="0"/>
              </a:rPr>
              <a:t>Robert Schumann (1810-1856)</a:t>
            </a:r>
          </a:p>
          <a:p>
            <a:pPr algn="ctr"/>
            <a:endParaRPr lang="en-GB" sz="2400" b="1" dirty="0" smtClean="0">
              <a:latin typeface="Times New Roman" pitchFamily="18" charset="0"/>
              <a:cs typeface="Times New Roman" pitchFamily="18" charset="0"/>
            </a:endParaRPr>
          </a:p>
          <a:p>
            <a:pPr>
              <a:lnSpc>
                <a:spcPct val="150000"/>
              </a:lnSpc>
            </a:pPr>
            <a:r>
              <a:rPr lang="en-US" sz="2400" b="1" i="1" u="sng" dirty="0" err="1" smtClean="0">
                <a:latin typeface="Times New Roman" pitchFamily="18" charset="0"/>
                <a:cs typeface="Times New Roman" pitchFamily="18" charset="0"/>
              </a:rPr>
              <a:t>Carnaval</a:t>
            </a:r>
            <a:r>
              <a:rPr lang="en-US" sz="2400" b="1" i="1" u="sng" dirty="0" smtClean="0">
                <a:latin typeface="Times New Roman" pitchFamily="18" charset="0"/>
                <a:cs typeface="Times New Roman" pitchFamily="18" charset="0"/>
              </a:rPr>
              <a:t> </a:t>
            </a:r>
            <a:r>
              <a:rPr lang="el-GR" sz="2400" b="1" u="sng" dirty="0" smtClean="0">
                <a:latin typeface="Times New Roman" pitchFamily="18" charset="0"/>
                <a:cs typeface="Times New Roman" pitchFamily="18" charset="0"/>
              </a:rPr>
              <a:t>(</a:t>
            </a:r>
            <a:r>
              <a:rPr lang="en-US" sz="2400" b="1" u="sng" dirty="0" smtClean="0">
                <a:latin typeface="Times New Roman" pitchFamily="18" charset="0"/>
                <a:cs typeface="Times New Roman" pitchFamily="18" charset="0"/>
              </a:rPr>
              <a:t>Op</a:t>
            </a:r>
            <a:r>
              <a:rPr lang="el-GR" sz="2400" b="1" u="sng" dirty="0" smtClean="0">
                <a:latin typeface="Times New Roman" pitchFamily="18" charset="0"/>
                <a:cs typeface="Times New Roman" pitchFamily="18" charset="0"/>
              </a:rPr>
              <a:t>.9)</a:t>
            </a:r>
            <a:r>
              <a:rPr lang="en-GB" sz="2400" b="1" u="sng" dirty="0" smtClean="0">
                <a:latin typeface="Times New Roman" pitchFamily="18" charset="0"/>
                <a:cs typeface="Times New Roman" pitchFamily="18" charset="0"/>
              </a:rPr>
              <a:t> 1834</a:t>
            </a:r>
            <a:r>
              <a:rPr lang="en-GB" sz="2400" dirty="0" smtClean="0">
                <a:latin typeface="Times New Roman" pitchFamily="18" charset="0"/>
                <a:cs typeface="Times New Roman" pitchFamily="18" charset="0"/>
              </a:rPr>
              <a:t/>
            </a:r>
            <a:br>
              <a:rPr lang="en-GB" sz="2400" dirty="0" smtClean="0">
                <a:latin typeface="Times New Roman" pitchFamily="18" charset="0"/>
                <a:cs typeface="Times New Roman" pitchFamily="18" charset="0"/>
              </a:rPr>
            </a:br>
            <a:r>
              <a:rPr lang="el-GR" sz="2400" dirty="0" smtClean="0">
                <a:latin typeface="Times New Roman" pitchFamily="18" charset="0"/>
                <a:cs typeface="Times New Roman" pitchFamily="18" charset="0"/>
              </a:rPr>
              <a:t>Μινιατούρα για πιάνο </a:t>
            </a:r>
          </a:p>
          <a:p>
            <a:pPr>
              <a:lnSpc>
                <a:spcPct val="150000"/>
              </a:lnSpc>
              <a:buFont typeface="Arial" pitchFamily="34" charset="0"/>
              <a:buChar char="•"/>
            </a:pPr>
            <a:r>
              <a:rPr lang="el-GR" sz="2400" dirty="0" smtClean="0">
                <a:latin typeface="Times New Roman" pitchFamily="18" charset="0"/>
                <a:cs typeface="Times New Roman" pitchFamily="18" charset="0"/>
              </a:rPr>
              <a:t>Αποτελείται από 21 επιμέρους σύντομα μέρη, εντάσσεται στον κύκλο των πρώιμων συνθέσεων για πιάνο του Γερμανού συνθέτη, όπου συμπεριλαμβάνονται μεταξύ άλλων τα </a:t>
            </a:r>
            <a:r>
              <a:rPr lang="en-US" sz="2400" i="1" dirty="0" err="1" smtClean="0">
                <a:latin typeface="Times New Roman" pitchFamily="18" charset="0"/>
                <a:cs typeface="Times New Roman" pitchFamily="18" charset="0"/>
              </a:rPr>
              <a:t>Papillons</a:t>
            </a:r>
            <a:r>
              <a:rPr lang="en-US" sz="2400" i="1" dirty="0" smtClean="0">
                <a:latin typeface="Times New Roman" pitchFamily="18" charset="0"/>
                <a:cs typeface="Times New Roman" pitchFamily="18" charset="0"/>
              </a:rPr>
              <a:t> </a:t>
            </a:r>
            <a:r>
              <a:rPr lang="el-GR" sz="2400" dirty="0" smtClean="0">
                <a:latin typeface="Times New Roman" pitchFamily="18" charset="0"/>
                <a:cs typeface="Times New Roman" pitchFamily="18" charset="0"/>
              </a:rPr>
              <a:t>(1829-1831), </a:t>
            </a:r>
            <a:r>
              <a:rPr lang="en-US" sz="2400" i="1" dirty="0" smtClean="0">
                <a:latin typeface="Times New Roman" pitchFamily="18" charset="0"/>
                <a:cs typeface="Times New Roman" pitchFamily="18" charset="0"/>
              </a:rPr>
              <a:t>Intermezzi</a:t>
            </a:r>
            <a:r>
              <a:rPr lang="el-GR" sz="2400" dirty="0" smtClean="0">
                <a:latin typeface="Times New Roman" pitchFamily="18" charset="0"/>
                <a:cs typeface="Times New Roman" pitchFamily="18" charset="0"/>
              </a:rPr>
              <a:t> (1832), </a:t>
            </a:r>
            <a:r>
              <a:rPr lang="de-DE" sz="2400" i="1" dirty="0" smtClean="0">
                <a:latin typeface="Times New Roman" pitchFamily="18" charset="0"/>
                <a:cs typeface="Times New Roman" pitchFamily="18" charset="0"/>
              </a:rPr>
              <a:t>F</a:t>
            </a:r>
            <a:r>
              <a:rPr lang="en-US" sz="2400" i="1" dirty="0" err="1" smtClean="0">
                <a:latin typeface="Times New Roman" pitchFamily="18" charset="0"/>
                <a:cs typeface="Times New Roman" pitchFamily="18" charset="0"/>
              </a:rPr>
              <a:t>antasiest</a:t>
            </a:r>
            <a:r>
              <a:rPr lang="el-GR" sz="2400" i="1" dirty="0" smtClean="0">
                <a:latin typeface="Times New Roman" pitchFamily="18" charset="0"/>
                <a:cs typeface="Times New Roman" pitchFamily="18" charset="0"/>
              </a:rPr>
              <a:t>ü</a:t>
            </a:r>
            <a:r>
              <a:rPr lang="de-DE" sz="2400" i="1" dirty="0" smtClean="0">
                <a:latin typeface="Times New Roman" pitchFamily="18" charset="0"/>
                <a:cs typeface="Times New Roman" pitchFamily="18" charset="0"/>
              </a:rPr>
              <a:t>cke</a:t>
            </a:r>
            <a:r>
              <a:rPr lang="el-GR" sz="2400" dirty="0" smtClean="0">
                <a:latin typeface="Times New Roman" pitchFamily="18" charset="0"/>
                <a:cs typeface="Times New Roman" pitchFamily="18" charset="0"/>
              </a:rPr>
              <a:t> (1837), </a:t>
            </a:r>
            <a:r>
              <a:rPr lang="en-US" sz="2400" i="1" dirty="0" err="1" smtClean="0">
                <a:latin typeface="Times New Roman" pitchFamily="18" charset="0"/>
                <a:cs typeface="Times New Roman" pitchFamily="18" charset="0"/>
              </a:rPr>
              <a:t>Davidsb</a:t>
            </a:r>
            <a:r>
              <a:rPr lang="el-GR" sz="2400" i="1" dirty="0" smtClean="0">
                <a:latin typeface="Times New Roman" pitchFamily="18" charset="0"/>
                <a:cs typeface="Times New Roman" pitchFamily="18" charset="0"/>
              </a:rPr>
              <a:t>ü</a:t>
            </a:r>
            <a:r>
              <a:rPr lang="de-DE" sz="2400" i="1" dirty="0" smtClean="0">
                <a:latin typeface="Times New Roman" pitchFamily="18" charset="0"/>
                <a:cs typeface="Times New Roman" pitchFamily="18" charset="0"/>
              </a:rPr>
              <a:t>ndlert</a:t>
            </a:r>
            <a:r>
              <a:rPr lang="el-GR" sz="2400" i="1" dirty="0" smtClean="0">
                <a:latin typeface="Times New Roman" pitchFamily="18" charset="0"/>
                <a:cs typeface="Times New Roman" pitchFamily="18" charset="0"/>
              </a:rPr>
              <a:t>ä</a:t>
            </a:r>
            <a:r>
              <a:rPr lang="de-DE" sz="2400" i="1" dirty="0" smtClean="0">
                <a:latin typeface="Times New Roman" pitchFamily="18" charset="0"/>
                <a:cs typeface="Times New Roman" pitchFamily="18" charset="0"/>
              </a:rPr>
              <a:t>nze</a:t>
            </a:r>
            <a:r>
              <a:rPr lang="el-GR" sz="2400" dirty="0" smtClean="0">
                <a:latin typeface="Times New Roman" pitchFamily="18" charset="0"/>
                <a:cs typeface="Times New Roman" pitchFamily="18" charset="0"/>
              </a:rPr>
              <a:t> (1837) και </a:t>
            </a:r>
            <a:r>
              <a:rPr lang="de-DE" sz="2400" i="1" dirty="0" smtClean="0">
                <a:latin typeface="Times New Roman" pitchFamily="18" charset="0"/>
                <a:cs typeface="Times New Roman" pitchFamily="18" charset="0"/>
              </a:rPr>
              <a:t>Krei</a:t>
            </a:r>
            <a:r>
              <a:rPr lang="en-US" sz="2400" i="1" dirty="0" smtClean="0">
                <a:latin typeface="Times New Roman" pitchFamily="18" charset="0"/>
                <a:cs typeface="Times New Roman" pitchFamily="18" charset="0"/>
              </a:rPr>
              <a:t>s</a:t>
            </a:r>
            <a:r>
              <a:rPr lang="de-DE" sz="2400" i="1" dirty="0" smtClean="0">
                <a:latin typeface="Times New Roman" pitchFamily="18" charset="0"/>
                <a:cs typeface="Times New Roman" pitchFamily="18" charset="0"/>
              </a:rPr>
              <a:t>leriana</a:t>
            </a:r>
            <a:r>
              <a:rPr lang="el-GR" sz="2400" dirty="0" smtClean="0">
                <a:latin typeface="Times New Roman" pitchFamily="18" charset="0"/>
                <a:cs typeface="Times New Roman" pitchFamily="18" charset="0"/>
              </a:rPr>
              <a:t> (1838).</a:t>
            </a:r>
          </a:p>
          <a:p>
            <a:pPr>
              <a:lnSpc>
                <a:spcPct val="150000"/>
              </a:lnSpc>
              <a:buFont typeface="Arial" pitchFamily="34" charset="0"/>
              <a:buChar char="•"/>
            </a:pPr>
            <a:r>
              <a:rPr lang="el-GR" sz="2400" dirty="0" smtClean="0">
                <a:latin typeface="Times New Roman" pitchFamily="18" charset="0"/>
                <a:cs typeface="Times New Roman" pitchFamily="18" charset="0"/>
              </a:rPr>
              <a:t>«Θραύσματα σκέψεων»,«σκαριφήματα» ή «προσχέδια»</a:t>
            </a:r>
          </a:p>
          <a:p>
            <a:pPr>
              <a:lnSpc>
                <a:spcPct val="150000"/>
              </a:lnSpc>
              <a:buFont typeface="Arial" pitchFamily="34" charset="0"/>
              <a:buChar char="•"/>
            </a:pPr>
            <a:r>
              <a:rPr lang="el-GR" sz="2400" dirty="0" smtClean="0">
                <a:latin typeface="Times New Roman" pitchFamily="18" charset="0"/>
                <a:cs typeface="Times New Roman" pitchFamily="18" charset="0"/>
              </a:rPr>
              <a:t>Τεχνική: «αρχή της αυτοκαταστροφής ή αναίρεσης» </a:t>
            </a:r>
            <a:endParaRPr lang="de-DE" sz="2400" dirty="0" smtClean="0">
              <a:latin typeface="Times New Roman" pitchFamily="18" charset="0"/>
              <a:cs typeface="Times New Roman" pitchFamily="18" charset="0"/>
            </a:endParaRPr>
          </a:p>
          <a:p>
            <a:pPr>
              <a:buFont typeface="Arial" pitchFamily="34" charset="0"/>
              <a:buChar char="•"/>
            </a:pPr>
            <a:endParaRPr lang="el-GR" sz="2400" dirty="0" smtClean="0">
              <a:latin typeface="Times New Roman" pitchFamily="18" charset="0"/>
              <a:cs typeface="Times New Roman" pitchFamily="18" charset="0"/>
            </a:endParaRPr>
          </a:p>
          <a:p>
            <a:endParaRPr lang="en-GB" sz="2400" dirty="0" smtClean="0">
              <a:latin typeface="Times New Roman" pitchFamily="18" charset="0"/>
              <a:cs typeface="Times New Roman" pitchFamily="18" charset="0"/>
            </a:endParaRPr>
          </a:p>
          <a:p>
            <a:endParaRPr lang="en-GB" sz="2400" b="1" dirty="0" smtClean="0">
              <a:latin typeface="Times New Roman" pitchFamily="18" charset="0"/>
              <a:cs typeface="Times New Roman" pitchFamily="18" charset="0"/>
            </a:endParaRPr>
          </a:p>
          <a:p>
            <a:endParaRPr lang="de-DE" sz="2400" b="1"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692696"/>
            <a:ext cx="8064896" cy="4585871"/>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marL="514350" indent="-514350" algn="ctr"/>
            <a:r>
              <a:rPr lang="el-GR" sz="2800" b="1" dirty="0" smtClean="0">
                <a:latin typeface="Times New Roman" pitchFamily="18" charset="0"/>
                <a:cs typeface="Times New Roman" pitchFamily="18" charset="0"/>
              </a:rPr>
              <a:t>Τυπολογία </a:t>
            </a:r>
            <a:r>
              <a:rPr lang="en-GB" sz="2800" b="1" dirty="0" smtClean="0">
                <a:latin typeface="Times New Roman" pitchFamily="18" charset="0"/>
                <a:cs typeface="Times New Roman" pitchFamily="18" charset="0"/>
              </a:rPr>
              <a:t>S. P. </a:t>
            </a:r>
            <a:r>
              <a:rPr lang="en-GB" sz="2800" b="1" dirty="0" err="1" smtClean="0">
                <a:latin typeface="Times New Roman" pitchFamily="18" charset="0"/>
                <a:cs typeface="Times New Roman" pitchFamily="18" charset="0"/>
              </a:rPr>
              <a:t>Scher</a:t>
            </a:r>
            <a:r>
              <a:rPr lang="en-GB" sz="2800" b="1" dirty="0" smtClean="0">
                <a:latin typeface="Times New Roman" pitchFamily="18" charset="0"/>
                <a:cs typeface="Times New Roman" pitchFamily="18" charset="0"/>
              </a:rPr>
              <a:t> </a:t>
            </a:r>
          </a:p>
          <a:p>
            <a:pPr marL="514350" indent="-514350" algn="ctr"/>
            <a:r>
              <a:rPr lang="el-GR" sz="2000" b="1" dirty="0">
                <a:latin typeface="Times New Roman" pitchFamily="18" charset="0"/>
                <a:cs typeface="Times New Roman" pitchFamily="18" charset="0"/>
              </a:rPr>
              <a:t>«</a:t>
            </a:r>
            <a:r>
              <a:rPr lang="en-US" sz="2000" b="1" dirty="0">
                <a:latin typeface="Times New Roman" pitchFamily="18" charset="0"/>
                <a:cs typeface="Times New Roman" pitchFamily="18" charset="0"/>
              </a:rPr>
              <a:t>Literature and Music</a:t>
            </a:r>
            <a:r>
              <a:rPr lang="el-GR" sz="2000" b="1" dirty="0" smtClean="0">
                <a:latin typeface="Times New Roman" pitchFamily="18" charset="0"/>
                <a:cs typeface="Times New Roman" pitchFamily="18" charset="0"/>
              </a:rPr>
              <a:t>»</a:t>
            </a:r>
            <a:r>
              <a:rPr lang="en-GB" sz="2000" b="1" dirty="0" smtClean="0">
                <a:latin typeface="Times New Roman" pitchFamily="18" charset="0"/>
                <a:cs typeface="Times New Roman" pitchFamily="18" charset="0"/>
              </a:rPr>
              <a:t>,  </a:t>
            </a:r>
            <a:r>
              <a:rPr lang="en-US" sz="2000" b="1" i="1" dirty="0" smtClean="0">
                <a:latin typeface="Times New Roman" pitchFamily="18" charset="0"/>
                <a:cs typeface="Times New Roman" pitchFamily="18" charset="0"/>
              </a:rPr>
              <a:t>Interrelations </a:t>
            </a:r>
            <a:r>
              <a:rPr lang="en-US" sz="2000" b="1" i="1" dirty="0">
                <a:latin typeface="Times New Roman" pitchFamily="18" charset="0"/>
                <a:cs typeface="Times New Roman" pitchFamily="18" charset="0"/>
              </a:rPr>
              <a:t>of Literature</a:t>
            </a:r>
            <a:r>
              <a:rPr lang="en-US" sz="2000" b="1" baseline="30000" dirty="0">
                <a:latin typeface="Times New Roman" pitchFamily="18" charset="0"/>
                <a:cs typeface="Times New Roman" pitchFamily="18" charset="0"/>
              </a:rPr>
              <a:t> </a:t>
            </a:r>
            <a:r>
              <a:rPr lang="el-GR" sz="2000" b="1" dirty="0">
                <a:latin typeface="Times New Roman" pitchFamily="18" charset="0"/>
                <a:cs typeface="Times New Roman" pitchFamily="18" charset="0"/>
              </a:rPr>
              <a:t>(1982)</a:t>
            </a:r>
            <a:endParaRPr lang="en-GB" sz="2000" b="1" dirty="0">
              <a:latin typeface="Times New Roman" pitchFamily="18" charset="0"/>
              <a:cs typeface="Times New Roman" pitchFamily="18" charset="0"/>
            </a:endParaRPr>
          </a:p>
          <a:p>
            <a:pPr marL="514350" indent="-514350" algn="ctr"/>
            <a:endParaRPr lang="el-GR" sz="2800" b="1" dirty="0" smtClean="0">
              <a:latin typeface="Times New Roman" pitchFamily="18" charset="0"/>
              <a:cs typeface="Times New Roman" pitchFamily="18" charset="0"/>
            </a:endParaRPr>
          </a:p>
          <a:p>
            <a:pPr marL="514350" indent="-514350"/>
            <a:endParaRPr lang="el-GR" sz="2800" dirty="0">
              <a:latin typeface="Times New Roman" pitchFamily="18" charset="0"/>
              <a:cs typeface="Times New Roman" pitchFamily="18" charset="0"/>
            </a:endParaRPr>
          </a:p>
          <a:p>
            <a:pPr marL="514350" indent="-514350">
              <a:buFont typeface="Arial" pitchFamily="34" charset="0"/>
              <a:buChar char="•"/>
            </a:pPr>
            <a:r>
              <a:rPr lang="el-GR" sz="2800" b="1" dirty="0" smtClean="0">
                <a:latin typeface="Times New Roman" pitchFamily="18" charset="0"/>
                <a:cs typeface="Times New Roman" pitchFamily="18" charset="0"/>
              </a:rPr>
              <a:t>Μουσική </a:t>
            </a:r>
            <a:r>
              <a:rPr lang="el-GR" sz="2800" b="1" dirty="0">
                <a:latin typeface="Times New Roman" pitchFamily="18" charset="0"/>
                <a:cs typeface="Times New Roman" pitchFamily="18" charset="0"/>
              </a:rPr>
              <a:t>και </a:t>
            </a:r>
            <a:r>
              <a:rPr lang="el-GR" sz="2800" b="1" dirty="0" smtClean="0">
                <a:latin typeface="Times New Roman" pitchFamily="18" charset="0"/>
                <a:cs typeface="Times New Roman" pitchFamily="18" charset="0"/>
              </a:rPr>
              <a:t>Λογοτεχνία</a:t>
            </a:r>
            <a:r>
              <a:rPr lang="el-GR" sz="2800" dirty="0" smtClean="0">
                <a:latin typeface="Times New Roman" pitchFamily="18" charset="0"/>
                <a:cs typeface="Times New Roman" pitchFamily="18" charset="0"/>
              </a:rPr>
              <a:t/>
            </a:r>
            <a:br>
              <a:rPr lang="el-GR" sz="2800" dirty="0" smtClean="0">
                <a:latin typeface="Times New Roman" pitchFamily="18" charset="0"/>
                <a:cs typeface="Times New Roman" pitchFamily="18" charset="0"/>
              </a:rPr>
            </a:br>
            <a:r>
              <a:rPr lang="el-GR" sz="2400" dirty="0">
                <a:latin typeface="Times New Roman" pitchFamily="18" charset="0"/>
                <a:cs typeface="Times New Roman" pitchFamily="18" charset="0"/>
              </a:rPr>
              <a:t>όπερα, </a:t>
            </a:r>
            <a:r>
              <a:rPr lang="en-US" sz="2400" dirty="0" smtClean="0">
                <a:latin typeface="Times New Roman" pitchFamily="18" charset="0"/>
                <a:cs typeface="Times New Roman" pitchFamily="18" charset="0"/>
              </a:rPr>
              <a:t>Lied</a:t>
            </a:r>
            <a:r>
              <a:rPr lang="el-GR" sz="2400" dirty="0" smtClean="0">
                <a:latin typeface="Times New Roman" pitchFamily="18" charset="0"/>
                <a:cs typeface="Times New Roman" pitchFamily="18" charset="0"/>
              </a:rPr>
              <a:t>, </a:t>
            </a:r>
            <a:r>
              <a:rPr lang="el-GR" sz="2400" dirty="0">
                <a:latin typeface="Times New Roman" pitchFamily="18" charset="0"/>
                <a:cs typeface="Times New Roman" pitchFamily="18" charset="0"/>
              </a:rPr>
              <a:t>χορωδιακή </a:t>
            </a:r>
            <a:r>
              <a:rPr lang="el-GR" sz="2400" dirty="0" smtClean="0">
                <a:latin typeface="Times New Roman" pitchFamily="18" charset="0"/>
                <a:cs typeface="Times New Roman" pitchFamily="18" charset="0"/>
              </a:rPr>
              <a:t>μουσική, μελοποιημένη ποίηση</a:t>
            </a:r>
          </a:p>
          <a:p>
            <a:pPr marL="514350" indent="-514350"/>
            <a:r>
              <a:rPr lang="el-GR" sz="2800" dirty="0" smtClean="0">
                <a:latin typeface="Times New Roman" pitchFamily="18" charset="0"/>
                <a:cs typeface="Times New Roman" pitchFamily="18" charset="0"/>
              </a:rPr>
              <a:t> </a:t>
            </a:r>
          </a:p>
          <a:p>
            <a:pPr marL="514350" indent="-514350">
              <a:buFont typeface="Arial" pitchFamily="34" charset="0"/>
              <a:buChar char="•"/>
            </a:pPr>
            <a:r>
              <a:rPr lang="el-GR" sz="2800" b="1" dirty="0" smtClean="0">
                <a:latin typeface="Times New Roman" pitchFamily="18" charset="0"/>
                <a:cs typeface="Times New Roman" pitchFamily="18" charset="0"/>
              </a:rPr>
              <a:t>Λογοτεχνία </a:t>
            </a:r>
            <a:r>
              <a:rPr lang="el-GR" sz="2800" b="1" dirty="0">
                <a:latin typeface="Times New Roman" pitchFamily="18" charset="0"/>
                <a:cs typeface="Times New Roman" pitchFamily="18" charset="0"/>
              </a:rPr>
              <a:t>στη </a:t>
            </a:r>
            <a:r>
              <a:rPr lang="el-GR" sz="2800" b="1" dirty="0" smtClean="0">
                <a:latin typeface="Times New Roman" pitchFamily="18" charset="0"/>
                <a:cs typeface="Times New Roman" pitchFamily="18" charset="0"/>
              </a:rPr>
              <a:t>Μουσική</a:t>
            </a:r>
            <a:r>
              <a:rPr lang="el-GR" sz="2800" dirty="0" smtClean="0">
                <a:latin typeface="Times New Roman" pitchFamily="18" charset="0"/>
                <a:cs typeface="Times New Roman" pitchFamily="18" charset="0"/>
              </a:rPr>
              <a:t/>
            </a:r>
            <a:br>
              <a:rPr lang="el-GR" sz="2800" dirty="0" smtClean="0">
                <a:latin typeface="Times New Roman" pitchFamily="18" charset="0"/>
                <a:cs typeface="Times New Roman" pitchFamily="18" charset="0"/>
              </a:rPr>
            </a:br>
            <a:r>
              <a:rPr lang="el-GR" sz="2400" dirty="0">
                <a:latin typeface="Times New Roman" pitchFamily="18" charset="0"/>
                <a:cs typeface="Times New Roman" pitchFamily="18" charset="0"/>
              </a:rPr>
              <a:t>προγραμματική μουσική </a:t>
            </a:r>
            <a:r>
              <a:rPr lang="el-GR" sz="2400" dirty="0" smtClean="0">
                <a:latin typeface="Times New Roman" pitchFamily="18" charset="0"/>
                <a:cs typeface="Times New Roman" pitchFamily="18" charset="0"/>
              </a:rPr>
              <a:t>(π.χ. </a:t>
            </a:r>
            <a:r>
              <a:rPr lang="el-GR" sz="2400" dirty="0">
                <a:latin typeface="Times New Roman" pitchFamily="18" charset="0"/>
                <a:cs typeface="Times New Roman" pitchFamily="18" charset="0"/>
              </a:rPr>
              <a:t>σ</a:t>
            </a:r>
            <a:r>
              <a:rPr lang="el-GR" sz="2400" dirty="0" smtClean="0">
                <a:latin typeface="Times New Roman" pitchFamily="18" charset="0"/>
                <a:cs typeface="Times New Roman" pitchFamily="18" charset="0"/>
              </a:rPr>
              <a:t>υμφωνικό ποίημα) </a:t>
            </a:r>
          </a:p>
          <a:p>
            <a:pPr marL="514350" indent="-514350"/>
            <a:endParaRPr lang="el-GR" sz="2800" dirty="0">
              <a:latin typeface="Times New Roman" pitchFamily="18" charset="0"/>
              <a:cs typeface="Times New Roman" pitchFamily="18" charset="0"/>
            </a:endParaRPr>
          </a:p>
          <a:p>
            <a:pPr marL="514350" indent="-514350">
              <a:buFont typeface="Arial" pitchFamily="34" charset="0"/>
              <a:buChar char="•"/>
            </a:pPr>
            <a:r>
              <a:rPr lang="el-GR" sz="2800" b="1" dirty="0" smtClean="0">
                <a:latin typeface="Times New Roman" pitchFamily="18" charset="0"/>
                <a:cs typeface="Times New Roman" pitchFamily="18" charset="0"/>
              </a:rPr>
              <a:t>Μουσική </a:t>
            </a:r>
            <a:r>
              <a:rPr lang="el-GR" sz="2800" b="1" dirty="0">
                <a:latin typeface="Times New Roman" pitchFamily="18" charset="0"/>
                <a:cs typeface="Times New Roman" pitchFamily="18" charset="0"/>
              </a:rPr>
              <a:t>στη Λογοτεχνία</a:t>
            </a:r>
            <a:endParaRPr lang="de-DE" sz="28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683568" y="1115907"/>
            <a:ext cx="6840760" cy="369331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latin typeface="Times New Roman" pitchFamily="18" charset="0"/>
                <a:cs typeface="Times New Roman" pitchFamily="18" charset="0"/>
              </a:rPr>
              <a:t>Σαν το νερό της πηγής, που όσο αναβρύζει διώχνει από το βυθό της τα παράσιτα, διαλύει τη θολούρα και γίνεται διαφανής […] όμοια και το φως ασκεί στον εαυτό μου μια επίδραση ευεργετική, που μου δίνει το μέσο να σύρω τις πτυχές της ανάμνησης, να φτάνω ως τις λεπτομέρειες, και να χαίρομαι, καθώς ανακαλύπτω πως κρατώ κάθε φορά μιαν έκπληξη στα χέρια μου. Βεβαιώνομαι τότε πως η μεταβολή δεν έγινε στην όψη του δρόμου, ούτε στο χαρακτήρα της ημέρας, παρά μέσα μου σ’ ένα απροσδιόριστο σημείο.</a:t>
            </a:r>
            <a:endParaRPr kumimoji="0" lang="de-DE"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latin typeface="Times New Roman" pitchFamily="18" charset="0"/>
                <a:cs typeface="Times New Roman" pitchFamily="18" charset="0"/>
              </a:rPr>
              <a:t>Από το νου περνούν σε μια γοργή κι ασύνδετη αλληλουχία, πλήθιες μικρές μεταμορφώσεις σαν άρρυθμες πραγματικότητες, όχι ευχάριστες, που στάθηκαν σαν πρόλογος στη βαθμιαία εξαφάνιση της ασφάλειας και στην ψυχική προετοιμασία για το θρυμμάτισμα της ομαλής συνθήκης της ζωής (42).</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323528" y="581648"/>
            <a:ext cx="8496944" cy="535531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latin typeface="Times New Roman" pitchFamily="18" charset="0"/>
                <a:cs typeface="Times New Roman" pitchFamily="18" charset="0"/>
              </a:rPr>
              <a:t>Όλα είναι κει. Κι έπιπλα, και τζάκι, και πίνακες, και βιβλιοθήκη, και παρελθόν και παρόν. Με μια πιο επίμονη επεξεργασία θα πετύχαινε κανείς να δώσει την εικονιστική τους αναπαράσταση. Μα δεν αρκεί αυτό. Πρέπει όλα να προσεχτούν με περισσότερη ένταση, ν’ αναλυθούν, και ν’ αποκτήσουν μια κάποια διαφάνεια με το σχήμα, την προοπτική τους, την αισθητική τους σημασία, για να παύσουν να είναι τόσο προσιτά και οικεία, και να περάσουν στην περιοχή του φανταστικού και του μαγικού. Όμως πάλι, περ’ απ’ το μορφικό, περ’ από το καλλιτεχνικό περιεχόμενο, υπάρχει η παρουσία του ανθρώπου, που έδωσε ψυχικότητα στο διακοσμητικό στοιχείο. Κι αυτό κυρίως ενδιαφέρει. (45).</a:t>
            </a:r>
            <a:endParaRPr kumimoji="0" lang="en-GB"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en-GB" dirty="0">
              <a:latin typeface="Times New Roman" pitchFamily="18" charset="0"/>
              <a:cs typeface="Times New Roman" pitchFamily="18" charset="0"/>
            </a:endParaRPr>
          </a:p>
          <a:p>
            <a:pPr lvl="0" algn="just" fontAlgn="base">
              <a:spcBef>
                <a:spcPct val="0"/>
              </a:spcBef>
              <a:spcAft>
                <a:spcPct val="0"/>
              </a:spcAft>
            </a:pPr>
            <a:r>
              <a:rPr lang="el-GR" dirty="0">
                <a:latin typeface="Times New Roman" pitchFamily="18" charset="0"/>
                <a:cs typeface="Times New Roman" pitchFamily="18" charset="0"/>
              </a:rPr>
              <a:t>Κάθε τόσο συμβουλεύομαι την ώρα σα να παίζω μηχανικά μ’ ένα νόμισμα. Μέσα στη μοναξιά, που ήρθε σα μια στάση της ψυχής παρά σα μια συνέπεια από πράγματα, δε γεύομαι παρά την τρα­γική απουσία της χαράς. Το κάθε λεπτό διώχνει το άλλο και οδηγεί στο μηδέν. […] Έχω την </a:t>
            </a:r>
            <a:r>
              <a:rPr lang="el-GR" dirty="0" smtClean="0">
                <a:latin typeface="Times New Roman" pitchFamily="18" charset="0"/>
                <a:cs typeface="Times New Roman" pitchFamily="18" charset="0"/>
              </a:rPr>
              <a:t>αίσθηση </a:t>
            </a:r>
            <a:r>
              <a:rPr lang="el-GR" dirty="0">
                <a:latin typeface="Times New Roman" pitchFamily="18" charset="0"/>
                <a:cs typeface="Times New Roman" pitchFamily="18" charset="0"/>
              </a:rPr>
              <a:t>πως ο χρόνος είναι έξω από το δωμάτιο, το ίδιο όπως μια εικόνα μένει ακίνητη και μόνιμη στην αρχική της εμφάνιση. Τόσο είναι το μήκος από τα καθημερινά κι άπραγα απογεύματα. </a:t>
            </a:r>
            <a:r>
              <a:rPr lang="el-GR" dirty="0" smtClean="0">
                <a:latin typeface="Times New Roman" pitchFamily="18" charset="0"/>
                <a:cs typeface="Times New Roman" pitchFamily="18" charset="0"/>
              </a:rPr>
              <a:t>Έρχονταν </a:t>
            </a:r>
            <a:r>
              <a:rPr lang="el-GR" dirty="0">
                <a:latin typeface="Times New Roman" pitchFamily="18" charset="0"/>
                <a:cs typeface="Times New Roman" pitchFamily="18" charset="0"/>
              </a:rPr>
              <a:t>σα μια συνέχεια της προηγούμενης ημέρας, μονότονα και άχρωμα. Κάτω από τη συνθήκη τους, οι συνήθειες στενάζουν και μένουν πια στο παρελθόν σαν ανάμνηση κακή </a:t>
            </a:r>
            <a:r>
              <a:rPr lang="el-GR" dirty="0" smtClean="0">
                <a:latin typeface="Times New Roman" pitchFamily="18" charset="0"/>
                <a:cs typeface="Times New Roman" pitchFamily="18" charset="0"/>
              </a:rPr>
              <a:t>(43</a:t>
            </a:r>
            <a:r>
              <a:rPr lang="el-GR" dirty="0">
                <a:latin typeface="Times New Roman" pitchFamily="18" charset="0"/>
                <a:cs typeface="Times New Roman" pitchFamily="18" charset="0"/>
              </a:rPr>
              <a:t>).</a:t>
            </a:r>
            <a:endParaRPr kumimoji="0" lang="en-GB"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en-GB" dirty="0">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l-GR"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179512" y="296433"/>
            <a:ext cx="8640960" cy="646330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1800" b="0" i="0" u="none" strike="noStrike" cap="none" normalizeH="0" baseline="0" dirty="0" smtClean="0">
                <a:ln>
                  <a:noFill/>
                </a:ln>
                <a:solidFill>
                  <a:schemeClr val="tx1"/>
                </a:solidFill>
                <a:effectLst/>
                <a:latin typeface="Times New Roman" pitchFamily="18" charset="0"/>
                <a:cs typeface="Times New Roman" pitchFamily="18" charset="0"/>
              </a:rPr>
              <a:t>Παρακολουθώ μονάχα τη ζωή με τις μικρές, τις καθημερινές κινήσεις, το πήγαινε-έλα των νεαρών με την οχλολοή, το σιγανό βάδισμα του αστυφύλακα με το αυστηρό ύφος και τα χέρια πίσω. Και το πλήθος πυκνώνει και πλημμυρίζει το δρόμο τις απογευματινές ώρες. […] Γυναίκες και άντρες συντμημένοι καθώς δείχνουν από ψηλά, διαβαίνουν με μια κρυφή υπερηφάνεια, σα να κάνουν την σκέψη πως ο καθένας διέθετε ένα μέρος από τις δικές του δυνάμεις στη σοβαρή προσπάθεια να σώσουν την ύπαρξή τους μεσ’ από τα καθιερωμένα χρονικά όρια της δουλειάς για άλλο ένα εικοσιτετράωρο. Στο τέρμα κάθε προσπάθειας για κάτι καλύτερο, υπάρχει η ελπίδα για μιαν αλήθεια ανώτερη από κείνη της καθημερινής ζωής […] (45-46).</a:t>
            </a:r>
          </a:p>
          <a:p>
            <a:pPr marL="0" marR="0" lvl="0" indent="0" algn="just" defTabSz="914400" rtl="0" eaLnBrk="1" fontAlgn="base" latinLnBrk="0" hangingPunct="1">
              <a:lnSpc>
                <a:spcPct val="100000"/>
              </a:lnSpc>
              <a:spcBef>
                <a:spcPct val="0"/>
              </a:spcBef>
              <a:spcAft>
                <a:spcPct val="0"/>
              </a:spcAft>
              <a:buClrTx/>
              <a:buSzTx/>
              <a:buFontTx/>
              <a:buNone/>
              <a:tabLst/>
            </a:pPr>
            <a:endParaRPr lang="el-GR" dirty="0">
              <a:latin typeface="Times New Roman" pitchFamily="18" charset="0"/>
              <a:cs typeface="Times New Roman" pitchFamily="18" charset="0"/>
            </a:endParaRPr>
          </a:p>
          <a:p>
            <a:pPr lvl="0" algn="just" fontAlgn="base">
              <a:spcBef>
                <a:spcPct val="0"/>
              </a:spcBef>
              <a:spcAft>
                <a:spcPct val="0"/>
              </a:spcAft>
            </a:pPr>
            <a:r>
              <a:rPr lang="el-GR" dirty="0">
                <a:latin typeface="Times New Roman" pitchFamily="18" charset="0"/>
                <a:cs typeface="Times New Roman" pitchFamily="18" charset="0"/>
              </a:rPr>
              <a:t>Σκελετωμένος με ξετραχιλισμένα και ρυπαρά φορέματα σαν από τρίτο χέρι φορεμένα σε νεκρό, </a:t>
            </a:r>
            <a:r>
              <a:rPr lang="el-GR" dirty="0" smtClean="0">
                <a:latin typeface="Times New Roman" pitchFamily="18" charset="0"/>
                <a:cs typeface="Times New Roman" pitchFamily="18" charset="0"/>
              </a:rPr>
              <a:t>πλησιάζει </a:t>
            </a:r>
            <a:r>
              <a:rPr lang="el-GR" dirty="0">
                <a:latin typeface="Times New Roman" pitchFamily="18" charset="0"/>
                <a:cs typeface="Times New Roman" pitchFamily="18" charset="0"/>
              </a:rPr>
              <a:t>και περιεργάζεται λαίμαργα την προθήκη του ψωμά. Είναι από τα πλήθια συντρίμματα που παίρνουν θέση στην ουρά του συσίτιου, υποτάζονται στο φοβερό νόμο της ανεπάρκειας του ψωμιού και της απίθανης στέγης, αυτής της ζωής με την ατέλειωτη συνοδεία από φυσικούς </a:t>
            </a:r>
            <a:r>
              <a:rPr lang="el-GR" dirty="0" smtClean="0">
                <a:latin typeface="Times New Roman" pitchFamily="18" charset="0"/>
                <a:cs typeface="Times New Roman" pitchFamily="18" charset="0"/>
              </a:rPr>
              <a:t>πόνους</a:t>
            </a:r>
            <a:r>
              <a:rPr lang="el-GR" dirty="0">
                <a:latin typeface="Times New Roman" pitchFamily="18" charset="0"/>
                <a:cs typeface="Times New Roman" pitchFamily="18" charset="0"/>
              </a:rPr>
              <a:t>, από πείνα, από κρύο, κ’ εξάντληση. Κινείται στις παρυφές κείνης της απειθάρχητης κι </a:t>
            </a:r>
            <a:r>
              <a:rPr lang="el-GR" dirty="0" smtClean="0">
                <a:latin typeface="Times New Roman" pitchFamily="18" charset="0"/>
                <a:cs typeface="Times New Roman" pitchFamily="18" charset="0"/>
              </a:rPr>
              <a:t>ανώνυμης </a:t>
            </a:r>
            <a:r>
              <a:rPr lang="el-GR" dirty="0">
                <a:latin typeface="Times New Roman" pitchFamily="18" charset="0"/>
                <a:cs typeface="Times New Roman" pitchFamily="18" charset="0"/>
              </a:rPr>
              <a:t>ομάδας, από άτομα κάθε φύλου και κάθε ηλικίας, όλο βιαιότητα και αγωνία. […] </a:t>
            </a:r>
            <a:r>
              <a:rPr lang="el-GR" dirty="0" smtClean="0">
                <a:latin typeface="Times New Roman" pitchFamily="18" charset="0"/>
                <a:cs typeface="Times New Roman" pitchFamily="18" charset="0"/>
              </a:rPr>
              <a:t>Προσπαθώ </a:t>
            </a:r>
            <a:r>
              <a:rPr lang="el-GR" dirty="0">
                <a:latin typeface="Times New Roman" pitchFamily="18" charset="0"/>
                <a:cs typeface="Times New Roman" pitchFamily="18" charset="0"/>
              </a:rPr>
              <a:t>τώρα να συνθέσω μέσα μου τις λεπτομέρειες της συνέχειας της στιγμής, όπως αναζητούμε τις </a:t>
            </a:r>
            <a:r>
              <a:rPr lang="el-GR" dirty="0" smtClean="0">
                <a:latin typeface="Times New Roman" pitchFamily="18" charset="0"/>
                <a:cs typeface="Times New Roman" pitchFamily="18" charset="0"/>
              </a:rPr>
              <a:t>γραμμές </a:t>
            </a:r>
            <a:r>
              <a:rPr lang="el-GR" dirty="0">
                <a:latin typeface="Times New Roman" pitchFamily="18" charset="0"/>
                <a:cs typeface="Times New Roman" pitchFamily="18" charset="0"/>
              </a:rPr>
              <a:t>της φυσιογνωμίας πεθαμένων ανθρώπων που μας ακολουθούν. Όμως δε συγκρατώ παρά την κίνηση μονάχα της στιγμής, όπως και ο θάνατος δε μεταβάλλει στη μνήμη μας τις </a:t>
            </a:r>
            <a:r>
              <a:rPr lang="el-GR" dirty="0" smtClean="0">
                <a:latin typeface="Times New Roman" pitchFamily="18" charset="0"/>
                <a:cs typeface="Times New Roman" pitchFamily="18" charset="0"/>
              </a:rPr>
              <a:t>φυσιογνωμίες </a:t>
            </a:r>
            <a:r>
              <a:rPr lang="el-GR" dirty="0">
                <a:latin typeface="Times New Roman" pitchFamily="18" charset="0"/>
                <a:cs typeface="Times New Roman" pitchFamily="18" charset="0"/>
              </a:rPr>
              <a:t>των ανθρώπων […].</a:t>
            </a:r>
            <a:endParaRPr kumimoji="0" lang="el-GR" sz="1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el-GR" dirty="0">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en-GB" dirty="0">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ChangeArrowheads="1"/>
          </p:cNvSpPr>
          <p:nvPr/>
        </p:nvSpPr>
        <p:spPr bwMode="auto">
          <a:xfrm>
            <a:off x="323528" y="344490"/>
            <a:ext cx="8352928"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latin typeface="Times New Roman" pitchFamily="18" charset="0"/>
                <a:cs typeface="Times New Roman" pitchFamily="18" charset="0"/>
              </a:rPr>
              <a:t>[…] έτσι καθώς έπλασα μέσα μου ένα οικοδόμημα από ώρες γεμάτες οράματα και εικόνες ασύμπλεχτες, δε βρίσκω παρά τις απαραίτητες στιγμές για το όνειρο και τους πόθους που φτάνουν κ’ επιπλέουν στην επιφάνεια της συνείδησης. […]</a:t>
            </a:r>
            <a:endParaRPr kumimoji="0" lang="el-G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Όσο απαλλάσσομαι από την εφιαλτική παρουσία των παράσιτων, τόσο νιώθω το πνεύμα μου ν’ απαλοπαίζει. Θέλω να χάνω απόλυτα τη σημασία και την όψη που έχουν οι εγκόσμιες πραγματικότητες, να πέφτω σε μια νάρκη, να με νανουρίζουν οι τρελλές ιδέες από τη χώρα του ονείρου, να τις νιώθω να μεταβάλλονται, όχι σε ζύμη και τροφή της κάθε ημέρας, παρά σε μοναδική και απόλυτη καθεαυτήν ύπαρξη (53).</a:t>
            </a:r>
            <a:r>
              <a:rPr kumimoji="0" lang="de-DE" b="0" i="0" u="none" strike="noStrike" cap="none" normalizeH="0" baseline="0" dirty="0" smtClean="0">
                <a:ln>
                  <a:noFill/>
                </a:ln>
                <a:solidFill>
                  <a:schemeClr val="tx1"/>
                </a:solidFill>
                <a:effectLst/>
                <a:latin typeface="Times New Roman" pitchFamily="18" charset="0"/>
                <a:cs typeface="Times New Roman" pitchFamily="18" charset="0"/>
              </a:rPr>
              <a:t> </a:t>
            </a:r>
            <a:endParaRPr kumimoji="0" lang="el-GR"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lang="el-GR" dirty="0">
              <a:latin typeface="Times New Roman" pitchFamily="18" charset="0"/>
              <a:cs typeface="Times New Roman" pitchFamily="18" charset="0"/>
            </a:endParaRPr>
          </a:p>
          <a:p>
            <a:pPr algn="just"/>
            <a:r>
              <a:rPr lang="el-GR" dirty="0">
                <a:latin typeface="Times New Roman" pitchFamily="18" charset="0"/>
                <a:cs typeface="Times New Roman" pitchFamily="18" charset="0"/>
              </a:rPr>
              <a:t>Το μόνιππο περνούσε ανάμεσα από δρόμους ολοκάθαρους, έβγαινε μπροστά σε δημόσια πάρκα, κι η Λέα λιμπιζόταν τους κρόκους και τις άσπρες τούφες από φουντωμένα φούλια. Μέσ’ από τις αλέες, στην κεντρική λεωφόρο, δώθε και κείθε από το παρτέρι, σέρνονταν σα να επέστρεφαν από γιορτή μια σειρά από καρότσια με γαλήνια, στρουμπουλά και μισοκοιμισμένα βρέφη. Η μέρα εγκατέλειπε τα πάρκα. […]</a:t>
            </a:r>
            <a:endParaRPr lang="de-DE" dirty="0" smtClean="0">
              <a:latin typeface="Times New Roman" pitchFamily="18" charset="0"/>
              <a:cs typeface="Times New Roman" pitchFamily="18" charset="0"/>
            </a:endParaRPr>
          </a:p>
          <a:p>
            <a:pPr algn="just"/>
            <a:r>
              <a:rPr lang="el-GR" dirty="0">
                <a:latin typeface="Times New Roman" pitchFamily="18" charset="0"/>
                <a:cs typeface="Times New Roman" pitchFamily="18" charset="0"/>
              </a:rPr>
              <a:t>Είταν ένα περιστατικό (πες καλύτερα μια χίμαιρα, που κάποτε επιβάλλεται να τρέφουμε μέσα μας για να κάνουμε πιο υποφερτή την πραγματικότητα) που όσο αποκτούσε διαστάσεις, τόσο μου </a:t>
            </a:r>
            <a:r>
              <a:rPr lang="el-GR" dirty="0" smtClean="0">
                <a:latin typeface="Times New Roman" pitchFamily="18" charset="0"/>
                <a:cs typeface="Times New Roman" pitchFamily="18" charset="0"/>
              </a:rPr>
              <a:t>έδινε </a:t>
            </a:r>
            <a:r>
              <a:rPr lang="el-GR" dirty="0">
                <a:latin typeface="Times New Roman" pitchFamily="18" charset="0"/>
                <a:cs typeface="Times New Roman" pitchFamily="18" charset="0"/>
              </a:rPr>
              <a:t>την βεβαιότητα μιας μακρυνής πραγματικότητας· ένα δίχως ξεχωριστή σημασία περιστατικό, που φέρνουμε για καιρό μέσα μας, λησμονημένο, και μολοντούτο, μας κρατάει σ’ ένα δεσμό με το παρελθόν. </a:t>
            </a:r>
            <a:r>
              <a:rPr lang="el-GR" dirty="0" smtClean="0">
                <a:latin typeface="Times New Roman" pitchFamily="18" charset="0"/>
                <a:cs typeface="Times New Roman" pitchFamily="18" charset="0"/>
              </a:rPr>
              <a:t>(58)</a:t>
            </a:r>
            <a:endParaRPr lang="de-DE" dirty="0" smtClean="0">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de-DE"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
          <p:cNvSpPr>
            <a:spLocks noChangeArrowheads="1"/>
          </p:cNvSpPr>
          <p:nvPr/>
        </p:nvSpPr>
        <p:spPr bwMode="auto">
          <a:xfrm>
            <a:off x="755576" y="1033299"/>
            <a:ext cx="7344816" cy="42473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latin typeface="Times New Roman" pitchFamily="18" charset="0"/>
                <a:cs typeface="Times New Roman" pitchFamily="18" charset="0"/>
              </a:rPr>
              <a:t>Και περιμένοντας την αυγή, έζησα τους δισταγμούς, τις ελπίδες, τις θλίψεις, την αβεβαιότητα, όλη τούτη τη φοβερή ανάμνηση της σιγαλής μα σταθερής ψυχικής φθοράς του κόσμου. Έγινα διαφανής απέναντι στα πράγματα, στα πλάσματα της φύσης, απέναντι στη ζωή και στη μοίρα. Άφησα τον εαυτό μου να τον διαπεράσει, δίχως μολαταύτα και να τον γκρεμίσει, το κύμα των γεγονότων. Κι εχθρικά ακόμα αν είναι τα στοιχεία που αντικρύζω, τ’ αναγκάζω ν’ αναγνωρίσουν πως δεν κα­τορθώνουν να ξεπεράσουν και ν’ ανατρέψουν ένα εμπόδιο: Τη ΣΥΝΕΙΔΗΣΗ. Έτσι μένω συνοφρυωμένος μπροστά στην εύθραυστη ανθρωπότητα, με την ικανοποίηση πως ο θάνατος πέρασε από πάνω μου, από πλάι μου, παραμόρφωσε, και σάρωσε, και νέκρωσε κάθε ζωηφόρο μόριο, όμως δεν τόλμησε να πλησιάσει το πνεύμα, να του στερήσει τον πλούτο που αντλεί από τον πόνο και την αγάπη, από την καρτερία και την πίστη. Μέσα στη δίνη από τα πράγματα, φρόντισα να ζω την επαφή με την εσώτερη σάρκα της ψυχής, όχι σα μιαν αυτοϊκανοποίηση παρά σα μιαν </a:t>
            </a:r>
            <a:r>
              <a:rPr kumimoji="0" lang="el-GR" b="0" i="0" u="none" strike="noStrike" cap="none" normalizeH="0" baseline="0" dirty="0" smtClean="0">
                <a:ln>
                  <a:noFill/>
                </a:ln>
                <a:solidFill>
                  <a:schemeClr val="tx1"/>
                </a:solidFill>
                <a:effectLst/>
                <a:latin typeface="Times New Roman" pitchFamily="18" charset="0"/>
                <a:cs typeface="Times New Roman" pitchFamily="18" charset="0"/>
              </a:rPr>
              <a:t>απαίτηση </a:t>
            </a:r>
            <a:r>
              <a:rPr kumimoji="0" lang="el-GR" b="0" i="0" u="none" strike="noStrike" cap="none" normalizeH="0" baseline="0" dirty="0" smtClean="0">
                <a:ln>
                  <a:noFill/>
                </a:ln>
                <a:solidFill>
                  <a:schemeClr val="tx1"/>
                </a:solidFill>
                <a:effectLst/>
                <a:latin typeface="Times New Roman" pitchFamily="18" charset="0"/>
                <a:cs typeface="Times New Roman" pitchFamily="18" charset="0"/>
              </a:rPr>
              <a:t>(65).</a:t>
            </a:r>
            <a:endParaRPr kumimoji="0" lang="el-GR"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p:cNvSpPr>
            <a:spLocks noChangeArrowheads="1"/>
          </p:cNvSpPr>
          <p:nvPr/>
        </p:nvSpPr>
        <p:spPr bwMode="auto">
          <a:xfrm>
            <a:off x="0" y="-25367"/>
            <a:ext cx="8964488" cy="827919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Char char="•"/>
              <a:tabLst/>
            </a:pPr>
            <a:r>
              <a:rPr kumimoji="0" lang="el-G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Αχ! πάνε ούλα! Πλάνη το πώς είχα ριχτεί με τα μούτρα μου να γράφω ένα μυθιστόρημα θάμα. Οι εικόνες του ήσαν «ανεδαφικές και επίπεδες» τους έλειπαν οι άλλες δυό «διαστάσεις». Κι έτρεξ’ ο νους μου στους άλλους. Τι ένδοξα ονόματα  - μοίρομαν – που ξέρουν πώς να δοξάσουν την τέχνη! […] Τι εικόνες μπρε μάτια μ’ τι σύνθεση! Είχε «υπέδαφος» η έκφραση αυτή, υπάρχει «βίωμα» πολύ εκειμέσα. Κι «έσπαζαν» όλους τους κανόνες. Ενώ εγώ…  (14).</a:t>
            </a:r>
            <a:endParaRPr kumimoji="0" lang="en-GB"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tabLst/>
            </a:pPr>
            <a:endParaRPr lang="en-GB" sz="1600" dirty="0">
              <a:latin typeface="Times New Roman" pitchFamily="18" charset="0"/>
              <a:cs typeface="Times New Roman" pitchFamily="18" charset="0"/>
            </a:endParaRPr>
          </a:p>
          <a:p>
            <a:pPr lvl="0"/>
            <a:r>
              <a:rPr lang="el-GR" sz="1600" dirty="0" smtClean="0">
                <a:latin typeface="Times New Roman" pitchFamily="18" charset="0"/>
                <a:cs typeface="Times New Roman" pitchFamily="18" charset="0"/>
              </a:rPr>
              <a:t>•</a:t>
            </a:r>
            <a:r>
              <a:rPr lang="en-GB" sz="1600" dirty="0" smtClean="0">
                <a:latin typeface="Times New Roman" pitchFamily="18" charset="0"/>
                <a:cs typeface="Times New Roman" pitchFamily="18" charset="0"/>
              </a:rPr>
              <a:t> </a:t>
            </a:r>
            <a:r>
              <a:rPr lang="el-GR" sz="1600" dirty="0" smtClean="0">
                <a:latin typeface="Times New Roman" pitchFamily="18" charset="0"/>
                <a:cs typeface="Times New Roman" pitchFamily="18" charset="0"/>
              </a:rPr>
              <a:t>Και </a:t>
            </a:r>
            <a:r>
              <a:rPr lang="el-GR" sz="1600" dirty="0">
                <a:latin typeface="Times New Roman" pitchFamily="18" charset="0"/>
                <a:cs typeface="Times New Roman" pitchFamily="18" charset="0"/>
              </a:rPr>
              <a:t>λυπάμαν τις μηχανές πούνε δούλες, που δεν μπορούν να κάμουν αλλοιώς, και τους ανθρώ­πους που τους μποδάει ένας «λόγος». Άκω εκεί, έχει δώσει το λόγο του και δε μπορεί ν’ αποφύγει! (Σκαρίμπας, 1992.1, 58).</a:t>
            </a:r>
            <a:endParaRPr lang="de-DE" sz="1600" dirty="0">
              <a:latin typeface="Times New Roman" pitchFamily="18" charset="0"/>
              <a:cs typeface="Times New Roman" pitchFamily="18" charset="0"/>
            </a:endParaRPr>
          </a:p>
          <a:p>
            <a:r>
              <a:rPr lang="el-GR" sz="1600" dirty="0">
                <a:latin typeface="Times New Roman" pitchFamily="18" charset="0"/>
                <a:cs typeface="Times New Roman" pitchFamily="18" charset="0"/>
              </a:rPr>
              <a:t>Κι ήθελα να προσευχηθώ στη Λουίζα. Μα τι να της έλεγα με την παράχορδη και υλική μου φωνή, μπρος στα τετράγωνα σπίτια; Τα λόγια μας τρέλλαναν. Θάφηνα μόνο το στόμα μου ελεύθερο να </a:t>
            </a:r>
            <a:r>
              <a:rPr lang="el-GR" sz="1600" dirty="0" smtClean="0">
                <a:latin typeface="Times New Roman" pitchFamily="18" charset="0"/>
                <a:cs typeface="Times New Roman" pitchFamily="18" charset="0"/>
              </a:rPr>
              <a:t>εκφραστεί </a:t>
            </a:r>
            <a:r>
              <a:rPr lang="el-GR" sz="1600" dirty="0">
                <a:latin typeface="Times New Roman" pitchFamily="18" charset="0"/>
                <a:cs typeface="Times New Roman" pitchFamily="18" charset="0"/>
              </a:rPr>
              <a:t>με μια λέξη «Τσιτς» θάλεγα μόνο σαν σύνθημα. </a:t>
            </a:r>
            <a:r>
              <a:rPr lang="el-GR" sz="1600" dirty="0" smtClean="0">
                <a:latin typeface="Times New Roman" pitchFamily="18" charset="0"/>
                <a:cs typeface="Times New Roman" pitchFamily="18" charset="0"/>
              </a:rPr>
              <a:t>(71).</a:t>
            </a:r>
            <a:endParaRPr lang="en-GB" sz="1600" dirty="0" smtClean="0">
              <a:latin typeface="Times New Roman" pitchFamily="18" charset="0"/>
              <a:cs typeface="Times New Roman" pitchFamily="18" charset="0"/>
            </a:endParaRPr>
          </a:p>
          <a:p>
            <a:endParaRPr lang="en-GB" sz="1600" dirty="0">
              <a:latin typeface="Times New Roman" pitchFamily="18" charset="0"/>
              <a:cs typeface="Times New Roman" pitchFamily="18" charset="0"/>
            </a:endParaRPr>
          </a:p>
          <a:p>
            <a:r>
              <a:rPr lang="el-GR" sz="1600" dirty="0" smtClean="0">
                <a:latin typeface="Times New Roman" pitchFamily="18" charset="0"/>
                <a:cs typeface="Times New Roman" pitchFamily="18" charset="0"/>
              </a:rPr>
              <a:t>• Πάσχιζα </a:t>
            </a:r>
            <a:r>
              <a:rPr lang="el-GR" sz="1600" dirty="0">
                <a:latin typeface="Times New Roman" pitchFamily="18" charset="0"/>
                <a:cs typeface="Times New Roman" pitchFamily="18" charset="0"/>
              </a:rPr>
              <a:t>κι εγώ να βρω τη λύση. Ναι, θα πρόφερνα τον παρθένο αριθμό – το σημείο, το σύνθημα – που συμβολίζει, το σύμπαν. Φούσκωνα το λοιπόν και ξαναφούσκωνα. Όταν φούσκωνα, έλεγα: ταχρ … κι εννοούσα τη ρίζα του κι όταν ξεφούσκωνα: άμψας … κι εννοούσα: κατάληξη. Τώρα, ρί­ζα μαζί και κατάληξη, έκαμναν ένα ωραίο: Ταχράμψας! Τ’ είναι πάλι – λέω – τουτοδώ; Ίσως να σήμαινε - λέω – το ξεσκόνισμα, από κάνα μπαλκόνι μιας πάντας· ίσως – κι αντιθέτως – το </a:t>
            </a:r>
            <a:r>
              <a:rPr lang="el-GR" sz="1600" dirty="0" smtClean="0">
                <a:latin typeface="Times New Roman" pitchFamily="18" charset="0"/>
                <a:cs typeface="Times New Roman" pitchFamily="18" charset="0"/>
              </a:rPr>
              <a:t>σκόνισμα (56).</a:t>
            </a:r>
            <a:endParaRPr lang="en-GB" sz="1600" dirty="0" smtClean="0">
              <a:latin typeface="Times New Roman" pitchFamily="18" charset="0"/>
              <a:cs typeface="Times New Roman" pitchFamily="18" charset="0"/>
            </a:endParaRPr>
          </a:p>
          <a:p>
            <a:endParaRPr lang="en-GB" sz="1600" dirty="0">
              <a:latin typeface="Times New Roman" pitchFamily="18" charset="0"/>
              <a:cs typeface="Times New Roman" pitchFamily="18" charset="0"/>
            </a:endParaRPr>
          </a:p>
          <a:p>
            <a:pPr lvl="0" indent="180975" algn="just" fontAlgn="base">
              <a:spcBef>
                <a:spcPct val="0"/>
              </a:spcBef>
              <a:spcAft>
                <a:spcPct val="0"/>
              </a:spcAft>
            </a:pPr>
            <a:r>
              <a:rPr lang="el-GR" sz="1600" dirty="0" smtClean="0">
                <a:latin typeface="Times New Roman" pitchFamily="18" charset="0"/>
                <a:cs typeface="Times New Roman" pitchFamily="18" charset="0"/>
              </a:rPr>
              <a:t>• </a:t>
            </a:r>
            <a:r>
              <a:rPr kumimoji="0" lang="el-G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Εκείνο το </a:t>
            </a:r>
            <a:r>
              <a:rPr lang="el-GR" sz="1600" dirty="0">
                <a:latin typeface="Times New Roman" pitchFamily="18" charset="0"/>
                <a:ea typeface="Calibri" pitchFamily="34" charset="0"/>
                <a:cs typeface="Times New Roman" pitchFamily="18" charset="0"/>
              </a:rPr>
              <a:t>«</a:t>
            </a:r>
            <a:r>
              <a:rPr kumimoji="0" lang="el-G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Αι Χαλκιδαίαι Γαλαί</a:t>
            </a:r>
            <a:r>
              <a:rPr lang="el-GR" sz="1600" dirty="0">
                <a:latin typeface="Times New Roman" pitchFamily="18" charset="0"/>
                <a:ea typeface="Calibri" pitchFamily="34" charset="0"/>
                <a:cs typeface="Times New Roman" pitchFamily="18" charset="0"/>
              </a:rPr>
              <a:t>»</a:t>
            </a:r>
            <a:r>
              <a:rPr kumimoji="0" lang="el-G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θα γίνονταν ίσως: </a:t>
            </a:r>
            <a:r>
              <a:rPr lang="el-GR" sz="1600" dirty="0">
                <a:latin typeface="Times New Roman" pitchFamily="18" charset="0"/>
                <a:ea typeface="Calibri" pitchFamily="34" charset="0"/>
                <a:cs typeface="Times New Roman" pitchFamily="18" charset="0"/>
              </a:rPr>
              <a:t>«</a:t>
            </a:r>
            <a:r>
              <a:rPr kumimoji="0" lang="el-G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Λουμπραπόν Ταμπ</a:t>
            </a:r>
            <a:r>
              <a:rPr lang="el-GR" sz="1600" dirty="0">
                <a:latin typeface="Times New Roman" pitchFamily="18" charset="0"/>
                <a:ea typeface="Calibri" pitchFamily="34" charset="0"/>
                <a:cs typeface="Times New Roman" pitchFamily="18" charset="0"/>
              </a:rPr>
              <a:t>…»</a:t>
            </a:r>
            <a:r>
              <a:rPr kumimoji="0" lang="el-G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τότε σκέφτηκα. Και σκέ</a:t>
            </a:r>
            <a:r>
              <a:rPr lang="el-GR" sz="1600" dirty="0">
                <a:latin typeface="Times New Roman" pitchFamily="18" charset="0"/>
                <a:ea typeface="Calibri" pitchFamily="34" charset="0"/>
                <a:cs typeface="Times New Roman" pitchFamily="18" charset="0"/>
              </a:rPr>
              <a:t>­</a:t>
            </a:r>
            <a:r>
              <a:rPr kumimoji="0" lang="el-G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φτηκα πώς τώρα θα γίνονταν τ</a:t>
            </a:r>
            <a:r>
              <a:rPr lang="el-GR" sz="1600" dirty="0">
                <a:latin typeface="Times New Roman" pitchFamily="18" charset="0"/>
                <a:ea typeface="Calibri" pitchFamily="34" charset="0"/>
                <a:cs typeface="Times New Roman" pitchFamily="18" charset="0"/>
              </a:rPr>
              <a:t>’</a:t>
            </a:r>
            <a:r>
              <a:rPr kumimoji="0" lang="el-G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άλλα. Άρχισα πιστοτάτη, λοιπόν, μια μετάφραση. Έλεγα. </a:t>
            </a:r>
            <a:r>
              <a:rPr lang="el-GR" sz="1600" dirty="0">
                <a:latin typeface="Times New Roman" pitchFamily="18" charset="0"/>
                <a:ea typeface="Calibri" pitchFamily="34" charset="0"/>
                <a:cs typeface="Times New Roman" pitchFamily="18" charset="0"/>
              </a:rPr>
              <a:t>«</a:t>
            </a:r>
            <a:r>
              <a:rPr kumimoji="0" lang="el-G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Δύο γαλαί αναρριχηθείσαι επί τοίχου</a:t>
            </a:r>
            <a:r>
              <a:rPr lang="el-GR" sz="1600" dirty="0">
                <a:latin typeface="Times New Roman" pitchFamily="18" charset="0"/>
                <a:ea typeface="Calibri" pitchFamily="34" charset="0"/>
                <a:cs typeface="Times New Roman" pitchFamily="18" charset="0"/>
              </a:rPr>
              <a:t>…»</a:t>
            </a:r>
            <a:r>
              <a:rPr kumimoji="0" lang="el-G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l-GR" sz="16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Κικισαμπατάν νατρ ανεφίσβλ</a:t>
            </a:r>
            <a:r>
              <a:rPr kumimoji="0" lang="el-G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lang="el-GR" sz="1600" dirty="0">
                <a:latin typeface="Times New Roman" pitchFamily="18" charset="0"/>
                <a:ea typeface="Calibri" pitchFamily="34" charset="0"/>
                <a:cs typeface="Times New Roman" pitchFamily="18" charset="0"/>
              </a:rPr>
              <a:t>…</a:t>
            </a:r>
            <a:r>
              <a:rPr kumimoji="0" lang="el-G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lang="el-GR" sz="1600" dirty="0">
                <a:latin typeface="Times New Roman" pitchFamily="18" charset="0"/>
                <a:ea typeface="Calibri" pitchFamily="34" charset="0"/>
                <a:cs typeface="Times New Roman" pitchFamily="18" charset="0"/>
              </a:rPr>
              <a:t>«</a:t>
            </a:r>
            <a:r>
              <a:rPr kumimoji="0" lang="el-G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ήρχισαν έν νιαούρισμα τέλειον</a:t>
            </a:r>
            <a:r>
              <a:rPr lang="el-GR" sz="1600" dirty="0">
                <a:latin typeface="Times New Roman" pitchFamily="18" charset="0"/>
                <a:ea typeface="Calibri" pitchFamily="34" charset="0"/>
                <a:cs typeface="Times New Roman" pitchFamily="18" charset="0"/>
              </a:rPr>
              <a:t>…»</a:t>
            </a:r>
            <a:r>
              <a:rPr kumimoji="0" lang="el-G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l-GR" sz="16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ιλ πιπρόν ζιφς αραμάουερ φάαρτ</a:t>
            </a:r>
            <a:r>
              <a:rPr kumimoji="0" lang="el-G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lang="el-GR" sz="1600" dirty="0">
                <a:latin typeface="Times New Roman" pitchFamily="18" charset="0"/>
                <a:ea typeface="Calibri" pitchFamily="34" charset="0"/>
                <a:cs typeface="Times New Roman" pitchFamily="18" charset="0"/>
              </a:rPr>
              <a:t>…</a:t>
            </a:r>
            <a:endParaRPr kumimoji="0" lang="de-DE" sz="1600" b="0" i="0" u="none" strike="noStrike" cap="none" normalizeH="0" baseline="0" dirty="0" smtClean="0">
              <a:ln>
                <a:noFill/>
              </a:ln>
              <a:solidFill>
                <a:schemeClr val="tx1"/>
              </a:solidFill>
              <a:effectLst/>
              <a:latin typeface="Times New Roman" pitchFamily="18" charset="0"/>
              <a:cs typeface="Times New Roman" pitchFamily="18" charset="0"/>
            </a:endParaRPr>
          </a:p>
          <a:p>
            <a:pPr lvl="0" indent="180975" algn="just" eaLnBrk="0" fontAlgn="base" hangingPunct="0">
              <a:spcBef>
                <a:spcPct val="0"/>
              </a:spcBef>
              <a:spcAft>
                <a:spcPct val="0"/>
              </a:spcAft>
            </a:pPr>
            <a:r>
              <a:rPr kumimoji="0" lang="el-G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lang="el-GR" sz="1600" dirty="0">
                <a:latin typeface="Times New Roman" pitchFamily="18" charset="0"/>
                <a:ea typeface="Calibri" pitchFamily="34" charset="0"/>
                <a:cs typeface="Times New Roman" pitchFamily="18" charset="0"/>
              </a:rPr>
              <a:t>–…</a:t>
            </a:r>
            <a:r>
              <a:rPr kumimoji="0" lang="el-G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l-GR" sz="16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Αραμάουερ φάρβτ</a:t>
            </a:r>
            <a:r>
              <a:rPr kumimoji="0" lang="el-G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μου κάνει ένα σπίτι εκειδά.. είσαι βέβαιος; Και φαινόταν νάχει επιφυλάξεις για δαύτο. [</a:t>
            </a:r>
            <a:r>
              <a:rPr lang="el-GR" sz="1600" dirty="0">
                <a:latin typeface="Times New Roman" pitchFamily="18" charset="0"/>
                <a:ea typeface="Calibri" pitchFamily="34" charset="0"/>
                <a:cs typeface="Times New Roman" pitchFamily="18" charset="0"/>
              </a:rPr>
              <a:t>…</a:t>
            </a:r>
            <a:r>
              <a:rPr kumimoji="0" lang="el-G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de-DE" sz="1600" b="0" i="0" u="none" strike="noStrike" cap="none" normalizeH="0" baseline="0" dirty="0" smtClean="0">
              <a:ln>
                <a:noFill/>
              </a:ln>
              <a:solidFill>
                <a:schemeClr val="tx1"/>
              </a:solidFill>
              <a:effectLst/>
              <a:latin typeface="Times New Roman" pitchFamily="18" charset="0"/>
              <a:cs typeface="Times New Roman" pitchFamily="18" charset="0"/>
            </a:endParaRPr>
          </a:p>
          <a:p>
            <a:pPr lvl="0" indent="180975" algn="just" eaLnBrk="0" fontAlgn="base" hangingPunct="0">
              <a:spcBef>
                <a:spcPct val="0"/>
              </a:spcBef>
              <a:spcAft>
                <a:spcPct val="0"/>
              </a:spcAft>
            </a:pPr>
            <a:r>
              <a:rPr lang="el-GR" sz="1600" dirty="0">
                <a:latin typeface="Times New Roman" pitchFamily="18" charset="0"/>
                <a:ea typeface="Calibri" pitchFamily="34" charset="0"/>
                <a:cs typeface="Times New Roman" pitchFamily="18" charset="0"/>
              </a:rPr>
              <a:t>–</a:t>
            </a:r>
            <a:r>
              <a:rPr kumimoji="0" lang="el-G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Ναι, του λέω, </a:t>
            </a:r>
            <a:r>
              <a:rPr kumimoji="0" lang="el-GR" sz="16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αραμάουερ φάρβτ</a:t>
            </a:r>
            <a:r>
              <a:rPr kumimoji="0" lang="el-G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Πώς καλλίτερα αλλοιώς θα το πεις στα Βιεννικά το </a:t>
            </a:r>
            <a:r>
              <a:rPr lang="el-GR" sz="1600" dirty="0">
                <a:latin typeface="Times New Roman" pitchFamily="18" charset="0"/>
                <a:ea typeface="Calibri" pitchFamily="34" charset="0"/>
                <a:cs typeface="Times New Roman" pitchFamily="18" charset="0"/>
              </a:rPr>
              <a:t>«</a:t>
            </a:r>
            <a:r>
              <a:rPr kumimoji="0" lang="el-G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νιαούρισμα</a:t>
            </a:r>
            <a:r>
              <a:rPr lang="el-GR" sz="1600" dirty="0">
                <a:latin typeface="Times New Roman" pitchFamily="18" charset="0"/>
                <a:ea typeface="Calibri" pitchFamily="34" charset="0"/>
                <a:cs typeface="Times New Roman" pitchFamily="18" charset="0"/>
              </a:rPr>
              <a:t>»</a:t>
            </a:r>
            <a:r>
              <a:rPr kumimoji="0" lang="el-G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lang="el-GR" sz="1600" dirty="0">
                <a:latin typeface="Times New Roman" pitchFamily="18" charset="0"/>
                <a:ea typeface="Calibri" pitchFamily="34" charset="0"/>
                <a:cs typeface="Times New Roman" pitchFamily="18" charset="0"/>
              </a:rPr>
              <a:t>…</a:t>
            </a:r>
            <a:r>
              <a:rPr kumimoji="0" lang="el-G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Όπως λέμε λόγου χάρη: </a:t>
            </a:r>
            <a:r>
              <a:rPr kumimoji="0" lang="el-GR" sz="16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Βιβράν ιφιχζάμπ</a:t>
            </a:r>
            <a:r>
              <a:rPr lang="el-GR" sz="1600" dirty="0">
                <a:latin typeface="Times New Roman" pitchFamily="18" charset="0"/>
                <a:ea typeface="Calibri" pitchFamily="34" charset="0"/>
                <a:cs typeface="Times New Roman" pitchFamily="18" charset="0"/>
              </a:rPr>
              <a:t>…</a:t>
            </a:r>
            <a:r>
              <a:rPr kumimoji="0" lang="el-G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δηλαδή: πάμε στο </a:t>
            </a:r>
            <a:r>
              <a:rPr lang="el-GR" sz="1600" dirty="0">
                <a:latin typeface="Times New Roman" pitchFamily="18" charset="0"/>
                <a:ea typeface="Calibri" pitchFamily="34" charset="0"/>
                <a:cs typeface="Times New Roman" pitchFamily="18" charset="0"/>
              </a:rPr>
              <a:t>…</a:t>
            </a:r>
            <a:r>
              <a:rPr kumimoji="0" lang="el-G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(ξέρω γω πού</a:t>
            </a:r>
            <a:r>
              <a:rPr lang="el-GR" sz="1600" dirty="0">
                <a:latin typeface="Times New Roman" pitchFamily="18" charset="0"/>
                <a:ea typeface="Calibri" pitchFamily="34" charset="0"/>
                <a:cs typeface="Times New Roman" pitchFamily="18" charset="0"/>
              </a:rPr>
              <a:t>…</a:t>
            </a:r>
            <a:r>
              <a:rPr kumimoji="0" lang="el-G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ή όπως θέμε να πούμε: </a:t>
            </a:r>
            <a:r>
              <a:rPr lang="el-GR" sz="1600" dirty="0">
                <a:latin typeface="Times New Roman" pitchFamily="18" charset="0"/>
                <a:ea typeface="Calibri" pitchFamily="34" charset="0"/>
                <a:cs typeface="Times New Roman" pitchFamily="18" charset="0"/>
              </a:rPr>
              <a:t>«</a:t>
            </a:r>
            <a:r>
              <a:rPr kumimoji="0" lang="el-G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είμαι κύριος </a:t>
            </a:r>
            <a:r>
              <a:rPr lang="el-GR" sz="1600" dirty="0">
                <a:latin typeface="Times New Roman" pitchFamily="18" charset="0"/>
                <a:ea typeface="Calibri" pitchFamily="34" charset="0"/>
                <a:cs typeface="Times New Roman" pitchFamily="18" charset="0"/>
              </a:rPr>
              <a:t>…»</a:t>
            </a:r>
            <a:r>
              <a:rPr kumimoji="0" lang="el-G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και λέμε </a:t>
            </a:r>
            <a:r>
              <a:rPr kumimoji="0" lang="el-GR" sz="16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αβεγιόν φαρκαλέισμ</a:t>
            </a:r>
            <a:r>
              <a:rPr lang="el-GR" sz="1600" dirty="0">
                <a:latin typeface="Times New Roman" pitchFamily="18" charset="0"/>
                <a:ea typeface="Calibri" pitchFamily="34" charset="0"/>
                <a:cs typeface="Times New Roman" pitchFamily="18" charset="0"/>
              </a:rPr>
              <a:t>…</a:t>
            </a:r>
            <a:r>
              <a:rPr kumimoji="0" lang="el-G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(28).</a:t>
            </a:r>
            <a:endParaRPr kumimoji="0" lang="el-GR" sz="1600" b="0" i="0" u="none" strike="noStrike" cap="none" normalizeH="0" baseline="0" dirty="0" smtClean="0">
              <a:ln>
                <a:noFill/>
              </a:ln>
              <a:solidFill>
                <a:schemeClr val="tx1"/>
              </a:solidFill>
              <a:effectLst/>
              <a:latin typeface="Times New Roman" pitchFamily="18" charset="0"/>
              <a:cs typeface="Times New Roman" pitchFamily="18" charset="0"/>
            </a:endParaRPr>
          </a:p>
          <a:p>
            <a:endParaRPr lang="en-GB" sz="1400" dirty="0" smtClean="0">
              <a:latin typeface="Times New Roman" pitchFamily="18" charset="0"/>
              <a:cs typeface="Times New Roman" pitchFamily="18" charset="0"/>
            </a:endParaRPr>
          </a:p>
          <a:p>
            <a:endParaRPr lang="en-GB" sz="1400" dirty="0">
              <a:latin typeface="Times New Roman" pitchFamily="18" charset="0"/>
              <a:cs typeface="Times New Roman" pitchFamily="18" charset="0"/>
            </a:endParaRPr>
          </a:p>
          <a:p>
            <a:endParaRPr lang="de-DE" sz="1400" dirty="0" smtClean="0">
              <a:latin typeface="Times New Roman" pitchFamily="18" charset="0"/>
              <a:cs typeface="Times New Roman" pitchFamily="18" charset="0"/>
            </a:endParaRPr>
          </a:p>
          <a:p>
            <a:endParaRPr lang="de-DE" sz="1400" dirty="0" smtClean="0">
              <a:latin typeface="Times New Roman" pitchFamily="18" charset="0"/>
              <a:cs typeface="Times New Roman" pitchFamily="18" charset="0"/>
            </a:endParaRPr>
          </a:p>
          <a:p>
            <a:r>
              <a:rPr lang="el-GR" sz="1400" dirty="0">
                <a:latin typeface="Times New Roman" pitchFamily="18" charset="0"/>
                <a:cs typeface="Times New Roman" pitchFamily="18" charset="0"/>
              </a:rPr>
              <a:t> </a:t>
            </a:r>
            <a:endParaRPr lang="de-DE" sz="1400" dirty="0" smtClean="0">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Char char="•"/>
              <a:tabLst/>
            </a:pPr>
            <a:endParaRPr kumimoji="0" lang="el-GR" sz="1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ChangeArrowheads="1"/>
          </p:cNvSpPr>
          <p:nvPr/>
        </p:nvSpPr>
        <p:spPr bwMode="auto">
          <a:xfrm>
            <a:off x="467544" y="687898"/>
            <a:ext cx="8280920" cy="50783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Διαβάζω με διακοπές το </a:t>
            </a:r>
            <a:r>
              <a:rPr kumimoji="0" lang="el-GR"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Βατερλώ</a:t>
            </a:r>
            <a:r>
              <a:rPr kumimoji="0" lang="el-G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έχει κέφι, πράγμα, που είναι, όπως ξέρεις σπουδαίο για την εκτίμησή μου, και έχει (αρέσει δεν αρέσει) λαλιά∙ </a:t>
            </a:r>
            <a:r>
              <a:rPr kumimoji="0" lang="el-G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το τζαζ του Ευρίπου</a:t>
            </a:r>
            <a:r>
              <a:rPr kumimoji="0" lang="el-G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Κάποτε μου δίνει την εντύπωση πως πάει να γραφτεί σε στίχο. […] Υπάρχουν πολλές και μακριές περικοπές σε αυτό το ρυθμό. Ζαλίζει κάποτε αυτό το τζαζ (Σαββίδης, 1987.1).</a:t>
            </a:r>
            <a:endParaRPr kumimoji="0" lang="en-GB"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en-GB" dirty="0">
              <a:latin typeface="Times New Roman" pitchFamily="18" charset="0"/>
              <a:cs typeface="Times New Roman" pitchFamily="18" charset="0"/>
            </a:endParaRPr>
          </a:p>
          <a:p>
            <a:pPr lvl="0"/>
            <a:r>
              <a:rPr lang="el-GR" dirty="0">
                <a:latin typeface="Times New Roman" pitchFamily="18" charset="0"/>
                <a:cs typeface="Times New Roman" pitchFamily="18" charset="0"/>
              </a:rPr>
              <a:t>[…] Άξαφνη κρούση των μπρούτζινων πιάτων της τζαζ τόξεψε μεταλλικόν έναν πάταγο κι ήταν σαν νάχαν γκρεμιστεί πιατοθήκες. Έπαιξ’ εκεί ένα γαμήλιο μαρς Αργεντινό και μετέωρο – τρελλά θορυβώδικο μες στη μαγευτική του σπιρτάδα. Ήταν μια χαοτική συμφωνία γιομάτη νότες και </a:t>
            </a:r>
            <a:r>
              <a:rPr lang="el-GR" dirty="0" smtClean="0">
                <a:latin typeface="Times New Roman" pitchFamily="18" charset="0"/>
                <a:cs typeface="Times New Roman" pitchFamily="18" charset="0"/>
              </a:rPr>
              <a:t>νίκελα</a:t>
            </a:r>
            <a:r>
              <a:rPr lang="el-GR" dirty="0">
                <a:latin typeface="Times New Roman" pitchFamily="18" charset="0"/>
                <a:cs typeface="Times New Roman" pitchFamily="18" charset="0"/>
              </a:rPr>
              <a:t>, σιδερόβεργες, κουδουνάκια και κλαξόν» (131).</a:t>
            </a:r>
            <a:endParaRPr lang="de-DE" dirty="0">
              <a:latin typeface="Times New Roman" pitchFamily="18" charset="0"/>
              <a:cs typeface="Times New Roman" pitchFamily="18" charset="0"/>
            </a:endParaRPr>
          </a:p>
          <a:p>
            <a:r>
              <a:rPr lang="el-GR" dirty="0">
                <a:latin typeface="Times New Roman" pitchFamily="18" charset="0"/>
                <a:cs typeface="Times New Roman" pitchFamily="18" charset="0"/>
              </a:rPr>
              <a:t>[…] Και περνόντας μου γύρω στη μέση το μπράτσο της, μ’ έσυρε στην Αράπικη μέθη ενός </a:t>
            </a:r>
            <a:r>
              <a:rPr lang="el-GR" dirty="0" smtClean="0">
                <a:latin typeface="Times New Roman" pitchFamily="18" charset="0"/>
                <a:cs typeface="Times New Roman" pitchFamily="18" charset="0"/>
              </a:rPr>
              <a:t>σάλτου</a:t>
            </a:r>
            <a:r>
              <a:rPr lang="el-GR" dirty="0">
                <a:latin typeface="Times New Roman" pitchFamily="18" charset="0"/>
                <a:cs typeface="Times New Roman" pitchFamily="18" charset="0"/>
              </a:rPr>
              <a:t>. Η τζαζ θορυβούσε. Βρόνταε μια βάρβαρη «τόμπα» του Κογκό. Ανάκατη από χρεμετισμούς χιντζινών και διαλάλητα παζαρτζήδων, ποκίλλονταν κι από κάτι σκοπούς σαν μακρόσυρτες </a:t>
            </a:r>
            <a:r>
              <a:rPr lang="el-GR" dirty="0" smtClean="0">
                <a:latin typeface="Times New Roman" pitchFamily="18" charset="0"/>
                <a:cs typeface="Times New Roman" pitchFamily="18" charset="0"/>
              </a:rPr>
              <a:t>ψαλμωδίες </a:t>
            </a:r>
            <a:r>
              <a:rPr lang="el-GR" dirty="0">
                <a:latin typeface="Times New Roman" pitchFamily="18" charset="0"/>
                <a:cs typeface="Times New Roman" pitchFamily="18" charset="0"/>
              </a:rPr>
              <a:t>ζητιάνων.</a:t>
            </a:r>
            <a:endParaRPr lang="de-DE" dirty="0" smtClean="0">
              <a:latin typeface="Times New Roman" pitchFamily="18" charset="0"/>
              <a:cs typeface="Times New Roman" pitchFamily="18" charset="0"/>
            </a:endParaRPr>
          </a:p>
          <a:p>
            <a:r>
              <a:rPr lang="el-GR" dirty="0">
                <a:latin typeface="Times New Roman" pitchFamily="18" charset="0"/>
                <a:cs typeface="Times New Roman" pitchFamily="18" charset="0"/>
              </a:rPr>
              <a:t>[…] Η τζαζ κι όλας άρχισε μια μαζούρκα του Νότου. […] Και το μοτίβο ήρθε τούμπα. Εκείνα τα </a:t>
            </a:r>
            <a:r>
              <a:rPr lang="el-GR" dirty="0" smtClean="0">
                <a:latin typeface="Times New Roman" pitchFamily="18" charset="0"/>
                <a:cs typeface="Times New Roman" pitchFamily="18" charset="0"/>
              </a:rPr>
              <a:t>χοντρομούτσουνα </a:t>
            </a:r>
            <a:r>
              <a:rPr lang="el-GR" dirty="0">
                <a:latin typeface="Times New Roman" pitchFamily="18" charset="0"/>
                <a:cs typeface="Times New Roman" pitchFamily="18" charset="0"/>
              </a:rPr>
              <a:t>ξόανα της ερημόνησος Πάσχα υψώθηκαν – μες σε βουές ωκεάνιες- </a:t>
            </a:r>
            <a:r>
              <a:rPr lang="el-GR" dirty="0" smtClean="0">
                <a:latin typeface="Times New Roman" pitchFamily="18" charset="0"/>
                <a:cs typeface="Times New Roman" pitchFamily="18" charset="0"/>
              </a:rPr>
              <a:t>θεότητες</a:t>
            </a:r>
            <a:r>
              <a:rPr lang="en-GB" dirty="0" smtClean="0">
                <a:latin typeface="Times New Roman" pitchFamily="18" charset="0"/>
                <a:cs typeface="Times New Roman" pitchFamily="18" charset="0"/>
              </a:rPr>
              <a:t> </a:t>
            </a:r>
            <a:r>
              <a:rPr lang="el-GR" dirty="0" smtClean="0">
                <a:latin typeface="Times New Roman" pitchFamily="18" charset="0"/>
                <a:cs typeface="Times New Roman" pitchFamily="18" charset="0"/>
              </a:rPr>
              <a:t>της </a:t>
            </a:r>
            <a:r>
              <a:rPr lang="el-GR" dirty="0">
                <a:latin typeface="Times New Roman" pitchFamily="18" charset="0"/>
                <a:cs typeface="Times New Roman" pitchFamily="18" charset="0"/>
              </a:rPr>
              <a:t>ερημίας ολόθρες </a:t>
            </a:r>
            <a:r>
              <a:rPr lang="el-GR" dirty="0" smtClean="0">
                <a:latin typeface="Times New Roman" pitchFamily="18" charset="0"/>
                <a:cs typeface="Times New Roman" pitchFamily="18" charset="0"/>
              </a:rPr>
              <a:t>(148-150</a:t>
            </a:r>
            <a:r>
              <a:rPr lang="el-GR" dirty="0">
                <a:latin typeface="Times New Roman" pitchFamily="18" charset="0"/>
                <a:cs typeface="Times New Roman" pitchFamily="18" charset="0"/>
              </a:rPr>
              <a:t>).</a:t>
            </a:r>
            <a:endParaRPr lang="de-DE" dirty="0" smtClean="0">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l-GR"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1"/>
          <p:cNvSpPr>
            <a:spLocks noChangeArrowheads="1"/>
          </p:cNvSpPr>
          <p:nvPr/>
        </p:nvSpPr>
        <p:spPr bwMode="auto">
          <a:xfrm>
            <a:off x="611560" y="313918"/>
            <a:ext cx="7848872" cy="61863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pPr>
            <a:r>
              <a:rPr kumimoji="0" lang="el-G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Ο Πάνας, φουσκομαγουλάτος, εφύσαε σε κεινο του το (με τρεις τρύπες) καλάμι. Μα γιατί πάλι  άλλαξε κι έκανε σα τηλεγραφική μηχανή; Ο Πάνας γιατί ξάφνου μώρωσε;</a:t>
            </a:r>
            <a:endParaRPr kumimoji="0" lang="de-DE"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latin typeface="Times New Roman" pitchFamily="18" charset="0"/>
                <a:cs typeface="Times New Roman" pitchFamily="18" charset="0"/>
              </a:rPr>
              <a:t>[…] Αυτή η «στικτή» μουσική έκανε σαν ραπτομηχανή που γαζώνει. Κι ήταν σα Στιχομυθία σπιούνικη της ορχήστρας μαζί μου. Μούδινε καταλεπτώς τα καθέκαστα:</a:t>
            </a:r>
            <a:endParaRPr kumimoji="0" lang="en-GB"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latin typeface="Times New Roman" pitchFamily="18" charset="0"/>
                <a:cs typeface="Times New Roman" pitchFamily="18" charset="0"/>
              </a:rPr>
              <a:t>-Τίκι-τίκι-τίκι-τίκι-τίκ!..</a:t>
            </a:r>
            <a:endParaRPr lang="de-DE" dirty="0" smtClean="0">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latin typeface="Times New Roman" pitchFamily="18" charset="0"/>
                <a:cs typeface="Times New Roman" pitchFamily="18" charset="0"/>
              </a:rPr>
              <a:t>-Έτσι</a:t>
            </a:r>
            <a:r>
              <a:rPr kumimoji="0" lang="en-GB"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l-GR" b="0" i="0" u="none" strike="noStrike" cap="none" normalizeH="0" baseline="0" dirty="0" smtClean="0">
                <a:ln>
                  <a:noFill/>
                </a:ln>
                <a:solidFill>
                  <a:schemeClr val="tx1"/>
                </a:solidFill>
                <a:effectLst/>
                <a:latin typeface="Times New Roman" pitchFamily="18" charset="0"/>
                <a:cs typeface="Times New Roman" pitchFamily="18" charset="0"/>
              </a:rPr>
              <a:t>ε;</a:t>
            </a:r>
            <a:r>
              <a:rPr lang="de-DE" dirty="0" smtClean="0">
                <a:latin typeface="Times New Roman" pitchFamily="18" charset="0"/>
                <a:cs typeface="Times New Roman" pitchFamily="18" charset="0"/>
              </a:rPr>
              <a:t> </a:t>
            </a:r>
          </a:p>
          <a:p>
            <a:pPr marL="0" marR="0" lvl="0" indent="0"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latin typeface="Times New Roman" pitchFamily="18" charset="0"/>
                <a:cs typeface="Times New Roman" pitchFamily="18" charset="0"/>
              </a:rPr>
              <a:t>-Ντρίγκι-ντρίγκι-ντρίγκι-ντρίγκ!..</a:t>
            </a:r>
            <a:br>
              <a:rPr kumimoji="0" lang="el-GR" b="0" i="0" u="none" strike="noStrike" cap="none" normalizeH="0" baseline="0" dirty="0" smtClean="0">
                <a:ln>
                  <a:noFill/>
                </a:ln>
                <a:solidFill>
                  <a:schemeClr val="tx1"/>
                </a:solidFill>
                <a:effectLst/>
                <a:latin typeface="Times New Roman" pitchFamily="18" charset="0"/>
                <a:cs typeface="Times New Roman" pitchFamily="18" charset="0"/>
              </a:rPr>
            </a:br>
            <a:r>
              <a:rPr kumimoji="0" lang="el-GR" b="0" i="0" u="none" strike="noStrike" cap="none" normalizeH="0" baseline="0" dirty="0" smtClean="0">
                <a:ln>
                  <a:noFill/>
                </a:ln>
                <a:solidFill>
                  <a:schemeClr val="tx1"/>
                </a:solidFill>
                <a:effectLst/>
                <a:latin typeface="Times New Roman" pitchFamily="18" charset="0"/>
                <a:cs typeface="Times New Roman" pitchFamily="18" charset="0"/>
              </a:rPr>
              <a:t>-Αυτός ο βλάκας;</a:t>
            </a:r>
            <a:endParaRPr kumimoji="0" lang="de-DE"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-Τσίου, τσίου, ταπαράπ. Ταπαράπ </a:t>
            </a:r>
            <a:endParaRPr kumimoji="0" lang="de-DE"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-Τι μου λές;</a:t>
            </a:r>
            <a:endParaRPr kumimoji="0" lang="de-DE"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-Ζζζζζ  Ζμπαβββ […]</a:t>
            </a:r>
            <a:endParaRPr kumimoji="0" lang="en-GB"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GB"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lang="en-GB" dirty="0">
              <a:latin typeface="Times New Roman" pitchFamily="18" charset="0"/>
              <a:cs typeface="Times New Roman" pitchFamily="18" charset="0"/>
            </a:endParaRPr>
          </a:p>
          <a:p>
            <a:pPr algn="just" eaLnBrk="0" fontAlgn="base" hangingPunct="0">
              <a:spcBef>
                <a:spcPct val="0"/>
              </a:spcBef>
              <a:spcAft>
                <a:spcPct val="0"/>
              </a:spcAft>
            </a:pPr>
            <a:r>
              <a:rPr lang="el-GR" dirty="0">
                <a:latin typeface="Times New Roman" pitchFamily="18" charset="0"/>
                <a:cs typeface="Times New Roman" pitchFamily="18" charset="0"/>
              </a:rPr>
              <a:t>– Τ’ είναι αφτού; – Πώς; Ξεκαπέλλωτος; </a:t>
            </a:r>
            <a:r>
              <a:rPr lang="en-US" dirty="0" err="1">
                <a:latin typeface="Times New Roman" pitchFamily="18" charset="0"/>
                <a:cs typeface="Times New Roman" pitchFamily="18" charset="0"/>
              </a:rPr>
              <a:t>Allo</a:t>
            </a:r>
            <a:r>
              <a:rPr lang="el-GR" dirty="0">
                <a:latin typeface="Times New Roman" pitchFamily="18" charset="0"/>
                <a:cs typeface="Times New Roman" pitchFamily="18" charset="0"/>
              </a:rPr>
              <a:t>…</a:t>
            </a:r>
            <a:r>
              <a:rPr lang="en-US" dirty="0" err="1">
                <a:latin typeface="Times New Roman" pitchFamily="18" charset="0"/>
                <a:cs typeface="Times New Roman" pitchFamily="18" charset="0"/>
              </a:rPr>
              <a:t>Allo</a:t>
            </a:r>
            <a:r>
              <a:rPr lang="el-GR" dirty="0">
                <a:latin typeface="Times New Roman" pitchFamily="18" charset="0"/>
                <a:cs typeface="Times New Roman" pitchFamily="18" charset="0"/>
              </a:rPr>
              <a:t>… – τσί, τσί, τσί-τσί…τσίτς… – Δεν ακώ Τάπια; – Εμπρός… τι; Αααα… Ταπιάγκας!. – φις, φις, φις φσσσςς… – Τι; Μπάκακας; Τσι – τσι…τσίτς – </a:t>
            </a:r>
            <a:r>
              <a:rPr lang="en-US" dirty="0" err="1">
                <a:latin typeface="Times New Roman" pitchFamily="18" charset="0"/>
                <a:cs typeface="Times New Roman" pitchFamily="18" charset="0"/>
              </a:rPr>
              <a:t>Allo</a:t>
            </a:r>
            <a:r>
              <a:rPr lang="el-GR" dirty="0">
                <a:latin typeface="Times New Roman" pitchFamily="18" charset="0"/>
                <a:cs typeface="Times New Roman" pitchFamily="18" charset="0"/>
              </a:rPr>
              <a:t>…</a:t>
            </a:r>
            <a:r>
              <a:rPr lang="en-US" dirty="0" err="1">
                <a:latin typeface="Times New Roman" pitchFamily="18" charset="0"/>
                <a:cs typeface="Times New Roman" pitchFamily="18" charset="0"/>
              </a:rPr>
              <a:t>Allo</a:t>
            </a:r>
            <a:r>
              <a:rPr lang="el-GR" dirty="0">
                <a:latin typeface="Times New Roman" pitchFamily="18" charset="0"/>
                <a:cs typeface="Times New Roman" pitchFamily="18" charset="0"/>
              </a:rPr>
              <a:t>…σίςςς σίςςς…» Πανδαιμόνιο! </a:t>
            </a:r>
            <a:r>
              <a:rPr lang="el-GR" dirty="0" smtClean="0">
                <a:latin typeface="Times New Roman" pitchFamily="18" charset="0"/>
                <a:cs typeface="Times New Roman" pitchFamily="18" charset="0"/>
              </a:rPr>
              <a:t>(239).</a:t>
            </a:r>
            <a:endParaRPr lang="en-GB" dirty="0" smtClean="0">
              <a:latin typeface="Times New Roman" pitchFamily="18" charset="0"/>
              <a:cs typeface="Times New Roman" pitchFamily="18" charset="0"/>
            </a:endParaRPr>
          </a:p>
          <a:p>
            <a:pPr algn="just" eaLnBrk="0" fontAlgn="base" hangingPunct="0">
              <a:spcBef>
                <a:spcPct val="0"/>
              </a:spcBef>
              <a:spcAft>
                <a:spcPct val="0"/>
              </a:spcAft>
            </a:pPr>
            <a:endParaRPr lang="en-GB" dirty="0">
              <a:latin typeface="Times New Roman" pitchFamily="18" charset="0"/>
              <a:cs typeface="Times New Roman" pitchFamily="18" charset="0"/>
            </a:endParaRPr>
          </a:p>
          <a:p>
            <a:pPr algn="just" eaLnBrk="0" fontAlgn="base" hangingPunct="0">
              <a:spcBef>
                <a:spcPct val="0"/>
              </a:spcBef>
              <a:spcAft>
                <a:spcPct val="0"/>
              </a:spcAft>
            </a:pPr>
            <a:endParaRPr lang="de-DE" dirty="0">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1"/>
          <p:cNvSpPr>
            <a:spLocks noChangeArrowheads="1"/>
          </p:cNvSpPr>
          <p:nvPr/>
        </p:nvSpPr>
        <p:spPr bwMode="auto">
          <a:xfrm>
            <a:off x="683568" y="673866"/>
            <a:ext cx="7416824" cy="258532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pPr>
            <a:r>
              <a:rPr kumimoji="0" lang="el-G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Και οι τρόμοι μου – μια παρέα πλανόδια μουζικάντηδων φάλτσων – (εκεί σβερκιές ανταλλάσσοντας…) έπαιξαν το σαχλό μαρς της ζωής μου […]. Πόσα φάλτσα – όλα μαζί – να  </a:t>
            </a:r>
            <a:r>
              <a:rPr kumimoji="0" lang="el-G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χρειάζονται </a:t>
            </a:r>
            <a:r>
              <a:rPr kumimoji="0" lang="el-G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για να γίνει αρμονία; […]</a:t>
            </a:r>
            <a:endParaRPr kumimoji="0" lang="de-DE"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latin typeface="Times New Roman" pitchFamily="18" charset="0"/>
                <a:cs typeface="Times New Roman" pitchFamily="18" charset="0"/>
              </a:rPr>
              <a:t>Λοιπόν πόσα φάλτσα; Ο τσαγκάρης μου, τα διακόσια μου γράμματα, το κίτρινο γάντι, ο καθρέφτης, τι οχτάβες πιασμένες στα κόκκαλα ενός εξαίσιου πιάνου! Και τι άρια κειός ο μουγγός και κουφός! […] Όλ’ αυτά, κι άλλα, κι άλλα – Εαυτούληδες, μια τρελλή μπάντα εαυτών μου! Αααα… ήμουν μαιτρ γκαφαδώρος!  Ήμουν μαέστρος του φάλτσου: τέλειος για να (πατόντας πισώκωλα) παρέλευνα μ’ αυτή τη  μπάντα στους δρόμους </a:t>
            </a:r>
            <a:r>
              <a:rPr kumimoji="0" lang="el-GR" b="0" i="0" u="none" strike="noStrike" cap="none" normalizeH="0" baseline="0" dirty="0" smtClean="0">
                <a:ln>
                  <a:noFill/>
                </a:ln>
                <a:solidFill>
                  <a:schemeClr val="tx1"/>
                </a:solidFill>
                <a:effectLst/>
                <a:latin typeface="Times New Roman" pitchFamily="18" charset="0"/>
                <a:cs typeface="Times New Roman" pitchFamily="18" charset="0"/>
              </a:rPr>
              <a:t>(252</a:t>
            </a:r>
            <a:r>
              <a:rPr kumimoji="0" lang="el-GR" b="0" i="0" u="none" strike="noStrike" cap="none" normalizeH="0" baseline="0" dirty="0" smtClean="0">
                <a:ln>
                  <a:noFill/>
                </a:ln>
                <a:solidFill>
                  <a:schemeClr val="tx1"/>
                </a:solidFill>
                <a:effectLst/>
                <a:latin typeface="Times New Roman" pitchFamily="18" charset="0"/>
                <a:cs typeface="Times New Roman" pitchFamily="18" charset="0"/>
              </a:rPr>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260648"/>
            <a:ext cx="8640960" cy="5601533"/>
          </a:xfrm>
          <a:prstGeom prst="rect">
            <a:avLst/>
          </a:prstGeom>
          <a:solidFill>
            <a:schemeClr val="bg1"/>
          </a:solidFill>
          <a:ln>
            <a:solidFill>
              <a:srgbClr val="FF0000"/>
            </a:solidFill>
          </a:ln>
        </p:spPr>
        <p:txBody>
          <a:bodyPr wrap="square">
            <a:spAutoFit/>
          </a:bodyPr>
          <a:lstStyle/>
          <a:p>
            <a:pPr marL="514350" indent="-514350" algn="ctr">
              <a:lnSpc>
                <a:spcPct val="150000"/>
              </a:lnSpc>
            </a:pPr>
            <a:r>
              <a:rPr lang="el-GR" sz="2800" b="1" dirty="0" smtClean="0">
                <a:latin typeface="Times New Roman" pitchFamily="18" charset="0"/>
                <a:cs typeface="Times New Roman" pitchFamily="18" charset="0"/>
              </a:rPr>
              <a:t>Μουσική στη Λογοτεχνία</a:t>
            </a:r>
            <a:r>
              <a:rPr lang="en-GB" sz="2800" b="1" dirty="0">
                <a:latin typeface="Times New Roman" pitchFamily="18" charset="0"/>
                <a:cs typeface="Times New Roman" pitchFamily="18" charset="0"/>
              </a:rPr>
              <a:t> </a:t>
            </a:r>
            <a:endParaRPr lang="en-GB" sz="2800" b="1" dirty="0" smtClean="0">
              <a:latin typeface="Times New Roman" pitchFamily="18" charset="0"/>
              <a:cs typeface="Times New Roman" pitchFamily="18" charset="0"/>
            </a:endParaRPr>
          </a:p>
          <a:p>
            <a:pPr marL="514350" indent="-514350" algn="ctr">
              <a:lnSpc>
                <a:spcPct val="150000"/>
              </a:lnSpc>
            </a:pPr>
            <a:r>
              <a:rPr lang="en-GB" sz="2000" b="1" dirty="0" err="1" smtClean="0">
                <a:latin typeface="Times New Roman" pitchFamily="18" charset="0"/>
                <a:cs typeface="Times New Roman" pitchFamily="18" charset="0"/>
              </a:rPr>
              <a:t>W.Wolf</a:t>
            </a:r>
            <a:r>
              <a:rPr lang="en-GB" sz="2000" b="1" dirty="0" smtClean="0">
                <a:latin typeface="Times New Roman" pitchFamily="18" charset="0"/>
                <a:cs typeface="Times New Roman" pitchFamily="18" charset="0"/>
              </a:rPr>
              <a:t>, </a:t>
            </a:r>
            <a:r>
              <a:rPr lang="en-GB" sz="2000" b="1" i="1" dirty="0" smtClean="0">
                <a:latin typeface="Times New Roman" pitchFamily="18" charset="0"/>
                <a:cs typeface="Times New Roman" pitchFamily="18" charset="0"/>
              </a:rPr>
              <a:t>The </a:t>
            </a:r>
            <a:r>
              <a:rPr lang="en-GB" sz="2000" b="1" i="1" dirty="0" err="1" smtClean="0">
                <a:latin typeface="Times New Roman" pitchFamily="18" charset="0"/>
                <a:cs typeface="Times New Roman" pitchFamily="18" charset="0"/>
              </a:rPr>
              <a:t>Musicalization</a:t>
            </a:r>
            <a:r>
              <a:rPr lang="en-GB" sz="2000" b="1" i="1" dirty="0" smtClean="0">
                <a:latin typeface="Times New Roman" pitchFamily="18" charset="0"/>
                <a:cs typeface="Times New Roman" pitchFamily="18" charset="0"/>
              </a:rPr>
              <a:t> of Fiction </a:t>
            </a:r>
            <a:r>
              <a:rPr lang="en-GB" sz="2000" b="1" dirty="0" smtClean="0">
                <a:latin typeface="Times New Roman" pitchFamily="18" charset="0"/>
                <a:cs typeface="Times New Roman" pitchFamily="18" charset="0"/>
              </a:rPr>
              <a:t>(1999) </a:t>
            </a:r>
          </a:p>
          <a:p>
            <a:pPr marL="514350" indent="-514350"/>
            <a:endParaRPr lang="en-GB" sz="2800" dirty="0">
              <a:latin typeface="Times New Roman" pitchFamily="18" charset="0"/>
              <a:cs typeface="Times New Roman" pitchFamily="18" charset="0"/>
            </a:endParaRPr>
          </a:p>
          <a:p>
            <a:pPr marL="514350" indent="-514350">
              <a:buFont typeface="Arial" pitchFamily="34" charset="0"/>
              <a:buChar char="•"/>
            </a:pPr>
            <a:r>
              <a:rPr lang="el-GR" sz="2400" b="1" dirty="0">
                <a:latin typeface="Times New Roman" pitchFamily="18" charset="0"/>
                <a:cs typeface="Times New Roman" pitchFamily="18" charset="0"/>
              </a:rPr>
              <a:t>«λεκτική μουσική» («</a:t>
            </a:r>
            <a:r>
              <a:rPr lang="de-DE" sz="2400" b="1" dirty="0">
                <a:latin typeface="Times New Roman" pitchFamily="18" charset="0"/>
                <a:cs typeface="Times New Roman" pitchFamily="18" charset="0"/>
              </a:rPr>
              <a:t>word music</a:t>
            </a:r>
            <a:r>
              <a:rPr lang="el-GR" sz="2400" b="1" dirty="0" smtClean="0">
                <a:latin typeface="Times New Roman" pitchFamily="18" charset="0"/>
                <a:cs typeface="Times New Roman" pitchFamily="18" charset="0"/>
              </a:rPr>
              <a:t>»)</a:t>
            </a:r>
            <a:r>
              <a:rPr lang="en-GB" sz="2400" b="1" dirty="0" smtClean="0">
                <a:latin typeface="Times New Roman" pitchFamily="18" charset="0"/>
                <a:cs typeface="Times New Roman" pitchFamily="18" charset="0"/>
              </a:rPr>
              <a:t/>
            </a:r>
            <a:br>
              <a:rPr lang="en-GB" sz="2400" b="1" dirty="0" smtClean="0">
                <a:latin typeface="Times New Roman" pitchFamily="18" charset="0"/>
                <a:cs typeface="Times New Roman" pitchFamily="18" charset="0"/>
              </a:rPr>
            </a:br>
            <a:r>
              <a:rPr lang="el-GR" sz="2400" b="1" dirty="0" smtClean="0">
                <a:latin typeface="Times New Roman" pitchFamily="18" charset="0"/>
                <a:cs typeface="Times New Roman" pitchFamily="18" charset="0"/>
              </a:rPr>
              <a:t> </a:t>
            </a:r>
            <a:endParaRPr lang="en-GB" sz="2400" b="1" dirty="0" smtClean="0">
              <a:latin typeface="Times New Roman" pitchFamily="18" charset="0"/>
              <a:cs typeface="Times New Roman" pitchFamily="18" charset="0"/>
            </a:endParaRPr>
          </a:p>
          <a:p>
            <a:pPr marL="514350" indent="-514350">
              <a:buFont typeface="Arial" pitchFamily="34" charset="0"/>
              <a:buChar char="•"/>
            </a:pPr>
            <a:r>
              <a:rPr lang="el-GR" sz="2400" b="1" dirty="0" smtClean="0">
                <a:latin typeface="Times New Roman" pitchFamily="18" charset="0"/>
                <a:cs typeface="Times New Roman" pitchFamily="18" charset="0"/>
              </a:rPr>
              <a:t>δομικές </a:t>
            </a:r>
            <a:r>
              <a:rPr lang="el-GR" sz="2400" b="1" dirty="0">
                <a:latin typeface="Times New Roman" pitchFamily="18" charset="0"/>
                <a:cs typeface="Times New Roman" pitchFamily="18" charset="0"/>
              </a:rPr>
              <a:t>και </a:t>
            </a:r>
            <a:r>
              <a:rPr lang="el-GR" sz="2400" b="1" dirty="0" smtClean="0">
                <a:latin typeface="Times New Roman" pitchFamily="18" charset="0"/>
                <a:cs typeface="Times New Roman" pitchFamily="18" charset="0"/>
              </a:rPr>
              <a:t>μορφολογικές</a:t>
            </a:r>
            <a:r>
              <a:rPr lang="en-GB" sz="2400" b="1" dirty="0" smtClean="0">
                <a:latin typeface="Times New Roman" pitchFamily="18" charset="0"/>
                <a:cs typeface="Times New Roman" pitchFamily="18" charset="0"/>
              </a:rPr>
              <a:t> </a:t>
            </a:r>
            <a:r>
              <a:rPr lang="el-GR" sz="2400" b="1" dirty="0" smtClean="0">
                <a:latin typeface="Times New Roman" pitchFamily="18" charset="0"/>
                <a:cs typeface="Times New Roman" pitchFamily="18" charset="0"/>
              </a:rPr>
              <a:t>αναλογίες</a:t>
            </a:r>
            <a:r>
              <a:rPr lang="en-GB" sz="2400" b="1" dirty="0" smtClean="0">
                <a:latin typeface="Times New Roman" pitchFamily="18" charset="0"/>
                <a:cs typeface="Times New Roman" pitchFamily="18" charset="0"/>
              </a:rPr>
              <a:t/>
            </a:r>
            <a:br>
              <a:rPr lang="en-GB" sz="2400" b="1" dirty="0" smtClean="0">
                <a:latin typeface="Times New Roman" pitchFamily="18" charset="0"/>
                <a:cs typeface="Times New Roman" pitchFamily="18" charset="0"/>
              </a:rPr>
            </a:br>
            <a:endParaRPr lang="en-GB" sz="2400" b="1" dirty="0" smtClean="0">
              <a:latin typeface="Times New Roman" pitchFamily="18" charset="0"/>
              <a:cs typeface="Times New Roman" pitchFamily="18" charset="0"/>
            </a:endParaRPr>
          </a:p>
          <a:p>
            <a:pPr marL="514350" indent="-514350">
              <a:buFont typeface="Arial" pitchFamily="34" charset="0"/>
              <a:buChar char="•"/>
            </a:pPr>
            <a:r>
              <a:rPr lang="el-GR" sz="2400" b="1" dirty="0">
                <a:latin typeface="Times New Roman" pitchFamily="18" charset="0"/>
                <a:cs typeface="Times New Roman" pitchFamily="18" charset="0"/>
              </a:rPr>
              <a:t>«</a:t>
            </a:r>
            <a:r>
              <a:rPr lang="en-US" sz="2400" b="1" dirty="0">
                <a:latin typeface="Times New Roman" pitchFamily="18" charset="0"/>
                <a:cs typeface="Times New Roman" pitchFamily="18" charset="0"/>
              </a:rPr>
              <a:t>imaginary content analogies</a:t>
            </a:r>
            <a:r>
              <a:rPr lang="el-GR" sz="2400" b="1" dirty="0" smtClean="0">
                <a:latin typeface="Times New Roman" pitchFamily="18" charset="0"/>
                <a:cs typeface="Times New Roman" pitchFamily="18" charset="0"/>
              </a:rPr>
              <a:t>»</a:t>
            </a:r>
          </a:p>
          <a:p>
            <a:pPr marL="514350" indent="-514350"/>
            <a:endParaRPr lang="el-GR" sz="2400" b="1" dirty="0" smtClean="0">
              <a:latin typeface="Times New Roman" pitchFamily="18" charset="0"/>
              <a:cs typeface="Times New Roman" pitchFamily="18" charset="0"/>
            </a:endParaRPr>
          </a:p>
          <a:p>
            <a:pPr marL="514350" indent="-514350" algn="just">
              <a:buFont typeface="Wingdings" pitchFamily="2" charset="2"/>
              <a:buChar char="Ø"/>
            </a:pPr>
            <a:r>
              <a:rPr lang="el-GR" dirty="0" smtClean="0">
                <a:latin typeface="Times New Roman" pitchFamily="18" charset="0"/>
                <a:cs typeface="Times New Roman" pitchFamily="18" charset="0"/>
              </a:rPr>
              <a:t>Η “μουσικοποίηση” ενός λογοτεχνικού κειμένου συνίσταται επομένως στο ότι το  δευτερεύον μέσο, η μουσική, λειτουργεί πρωτίστως στο επίπεδο του </a:t>
            </a:r>
            <a:r>
              <a:rPr lang="en-US" i="1" dirty="0" err="1" smtClean="0">
                <a:latin typeface="Times New Roman" pitchFamily="18" charset="0"/>
                <a:cs typeface="Times New Roman" pitchFamily="18" charset="0"/>
              </a:rPr>
              <a:t>discours</a:t>
            </a:r>
            <a:r>
              <a:rPr lang="en-US" dirty="0" smtClean="0">
                <a:latin typeface="Times New Roman" pitchFamily="18" charset="0"/>
                <a:cs typeface="Times New Roman" pitchFamily="18" charset="0"/>
              </a:rPr>
              <a:t> </a:t>
            </a:r>
            <a:r>
              <a:rPr lang="el-GR" dirty="0" smtClean="0">
                <a:latin typeface="Times New Roman" pitchFamily="18" charset="0"/>
                <a:cs typeface="Times New Roman" pitchFamily="18" charset="0"/>
              </a:rPr>
              <a:t>επηρεάζοντας τη συντακτική και γραμματική οργάνωση του λογοτεχνικού κειμένου ή ενός μέρους αυτού, έτσι ώστε το κυρίαρχο μέσο, η λογοτεχνία, να δίνει την εντύπωση μιας </a:t>
            </a:r>
            <a:r>
              <a:rPr lang="el-GR" i="1" dirty="0" smtClean="0">
                <a:solidFill>
                  <a:srgbClr val="FF0000"/>
                </a:solidFill>
                <a:latin typeface="Times New Roman" pitchFamily="18" charset="0"/>
                <a:cs typeface="Times New Roman" pitchFamily="18" charset="0"/>
              </a:rPr>
              <a:t>μιμητικής αναπαράστασης</a:t>
            </a:r>
            <a:r>
              <a:rPr lang="el-GR" dirty="0" smtClean="0">
                <a:solidFill>
                  <a:srgbClr val="FF0000"/>
                </a:solidFill>
                <a:latin typeface="Times New Roman" pitchFamily="18" charset="0"/>
                <a:cs typeface="Times New Roman" pitchFamily="18" charset="0"/>
              </a:rPr>
              <a:t> </a:t>
            </a:r>
            <a:r>
              <a:rPr lang="el-GR" dirty="0" smtClean="0">
                <a:latin typeface="Times New Roman" pitchFamily="18" charset="0"/>
                <a:cs typeface="Times New Roman" pitchFamily="18" charset="0"/>
              </a:rPr>
              <a:t>της μουσικής.</a:t>
            </a:r>
            <a:endParaRPr lang="en-GB" b="1" dirty="0" smtClean="0">
              <a:latin typeface="Times New Roman" pitchFamily="18" charset="0"/>
              <a:cs typeface="Times New Roman" pitchFamily="18" charset="0"/>
            </a:endParaRPr>
          </a:p>
          <a:p>
            <a:pPr marL="514350" indent="-514350"/>
            <a:endParaRPr lang="de-DE"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1" y="692696"/>
            <a:ext cx="8280919" cy="5509200"/>
          </a:xfrm>
          <a:prstGeom prst="rect">
            <a:avLst/>
          </a:prstGeom>
        </p:spPr>
        <p:txBody>
          <a:bodyPr wrap="square">
            <a:spAutoFit/>
          </a:bodyPr>
          <a:lstStyle/>
          <a:p>
            <a:pPr algn="ctr"/>
            <a:r>
              <a:rPr lang="el-GR" sz="2400" b="1" dirty="0" smtClean="0">
                <a:latin typeface="Times New Roman" pitchFamily="18" charset="0"/>
                <a:cs typeface="Times New Roman" pitchFamily="18" charset="0"/>
              </a:rPr>
              <a:t>Οι μουσικές μεταφορές ως μεθοδολογικό εργαλείο</a:t>
            </a:r>
            <a:br>
              <a:rPr lang="el-GR" sz="2400" b="1" dirty="0" smtClean="0">
                <a:latin typeface="Times New Roman" pitchFamily="18" charset="0"/>
                <a:cs typeface="Times New Roman" pitchFamily="18" charset="0"/>
              </a:rPr>
            </a:br>
            <a:endParaRPr lang="el-GR" sz="2400" b="1" dirty="0" smtClean="0">
              <a:latin typeface="Times New Roman" pitchFamily="18" charset="0"/>
              <a:cs typeface="Times New Roman" pitchFamily="18" charset="0"/>
            </a:endParaRPr>
          </a:p>
          <a:p>
            <a:r>
              <a:rPr lang="en-US" sz="2000" b="1" dirty="0">
                <a:latin typeface="Times New Roman" pitchFamily="18" charset="0"/>
                <a:cs typeface="Times New Roman" pitchFamily="18" charset="0"/>
              </a:rPr>
              <a:t>Eric </a:t>
            </a:r>
            <a:r>
              <a:rPr lang="en-US" sz="2000" b="1" dirty="0" err="1" smtClean="0">
                <a:latin typeface="Times New Roman" pitchFamily="18" charset="0"/>
                <a:cs typeface="Times New Roman" pitchFamily="18" charset="0"/>
              </a:rPr>
              <a:t>Prieto</a:t>
            </a:r>
            <a:r>
              <a:rPr lang="el-GR" sz="2000" b="1" dirty="0" smtClean="0">
                <a:latin typeface="Times New Roman" pitchFamily="18" charset="0"/>
                <a:cs typeface="Times New Roman" pitchFamily="18" charset="0"/>
              </a:rPr>
              <a:t>,</a:t>
            </a:r>
            <a:r>
              <a:rPr lang="en-US" sz="2000" b="1" dirty="0" smtClean="0">
                <a:latin typeface="Times New Roman" pitchFamily="18" charset="0"/>
                <a:cs typeface="Times New Roman" pitchFamily="18" charset="0"/>
              </a:rPr>
              <a:t> </a:t>
            </a:r>
            <a:r>
              <a:rPr lang="de-DE" sz="2000" b="1" i="1" dirty="0" smtClean="0">
                <a:latin typeface="Times New Roman" pitchFamily="18" charset="0"/>
                <a:cs typeface="Times New Roman" pitchFamily="18" charset="0"/>
              </a:rPr>
              <a:t>Listening </a:t>
            </a:r>
            <a:r>
              <a:rPr lang="de-DE" sz="2000" b="1" i="1" dirty="0">
                <a:latin typeface="Times New Roman" pitchFamily="18" charset="0"/>
                <a:cs typeface="Times New Roman" pitchFamily="18" charset="0"/>
              </a:rPr>
              <a:t>In</a:t>
            </a:r>
            <a:r>
              <a:rPr lang="el-GR" sz="2000" b="1" i="1" dirty="0">
                <a:latin typeface="Times New Roman" pitchFamily="18" charset="0"/>
                <a:cs typeface="Times New Roman" pitchFamily="18" charset="0"/>
              </a:rPr>
              <a:t>: </a:t>
            </a:r>
            <a:r>
              <a:rPr lang="de-DE" sz="2000" b="1" i="1" dirty="0">
                <a:latin typeface="Times New Roman" pitchFamily="18" charset="0"/>
                <a:cs typeface="Times New Roman" pitchFamily="18" charset="0"/>
              </a:rPr>
              <a:t>Music</a:t>
            </a:r>
            <a:r>
              <a:rPr lang="el-GR" sz="2000" b="1" i="1" dirty="0">
                <a:latin typeface="Times New Roman" pitchFamily="18" charset="0"/>
                <a:cs typeface="Times New Roman" pitchFamily="18" charset="0"/>
              </a:rPr>
              <a:t>, </a:t>
            </a:r>
            <a:r>
              <a:rPr lang="de-DE" sz="2000" b="1" i="1" dirty="0">
                <a:latin typeface="Times New Roman" pitchFamily="18" charset="0"/>
                <a:cs typeface="Times New Roman" pitchFamily="18" charset="0"/>
              </a:rPr>
              <a:t>Mind</a:t>
            </a:r>
            <a:r>
              <a:rPr lang="el-GR" sz="2000" b="1" i="1" dirty="0">
                <a:latin typeface="Times New Roman" pitchFamily="18" charset="0"/>
                <a:cs typeface="Times New Roman" pitchFamily="18" charset="0"/>
              </a:rPr>
              <a:t>, </a:t>
            </a:r>
            <a:r>
              <a:rPr lang="de-DE" sz="2000" b="1" i="1" dirty="0">
                <a:latin typeface="Times New Roman" pitchFamily="18" charset="0"/>
                <a:cs typeface="Times New Roman" pitchFamily="18" charset="0"/>
              </a:rPr>
              <a:t>and the Modernist Narrative </a:t>
            </a:r>
            <a:r>
              <a:rPr lang="el-GR" sz="2000" b="1" i="1" dirty="0">
                <a:latin typeface="Times New Roman" pitchFamily="18" charset="0"/>
                <a:cs typeface="Times New Roman" pitchFamily="18" charset="0"/>
              </a:rPr>
              <a:t>(2002</a:t>
            </a:r>
            <a:r>
              <a:rPr lang="el-GR" sz="2000" b="1" i="1" dirty="0" smtClean="0">
                <a:latin typeface="Times New Roman" pitchFamily="18" charset="0"/>
                <a:cs typeface="Times New Roman" pitchFamily="18" charset="0"/>
              </a:rPr>
              <a:t>)</a:t>
            </a:r>
          </a:p>
          <a:p>
            <a:endParaRPr lang="el-GR" sz="2000" b="1" i="1" dirty="0">
              <a:latin typeface="Times New Roman" pitchFamily="18" charset="0"/>
              <a:cs typeface="Times New Roman" pitchFamily="18" charset="0"/>
            </a:endParaRPr>
          </a:p>
          <a:p>
            <a:r>
              <a:rPr lang="el-GR" sz="2000" dirty="0" smtClean="0">
                <a:latin typeface="Times New Roman" pitchFamily="18" charset="0"/>
                <a:cs typeface="Times New Roman" pitchFamily="18" charset="0"/>
              </a:rPr>
              <a:t>• Η </a:t>
            </a:r>
            <a:r>
              <a:rPr lang="el-GR" sz="2000" dirty="0">
                <a:latin typeface="Times New Roman" pitchFamily="18" charset="0"/>
                <a:cs typeface="Times New Roman" pitchFamily="18" charset="0"/>
              </a:rPr>
              <a:t>παρουσία των μουσικών όρων σε ένα αφηγηματικό κείμενο και η “μουσικοποίηση” της πεζογραφίας μπορούν να οριστούν – </a:t>
            </a:r>
            <a:r>
              <a:rPr lang="el-GR" sz="2000" dirty="0" smtClean="0">
                <a:latin typeface="Times New Roman" pitchFamily="18" charset="0"/>
                <a:cs typeface="Times New Roman" pitchFamily="18" charset="0"/>
              </a:rPr>
              <a:t>ούτως </a:t>
            </a:r>
            <a:r>
              <a:rPr lang="el-GR" sz="2000" dirty="0">
                <a:latin typeface="Times New Roman" pitchFamily="18" charset="0"/>
                <a:cs typeface="Times New Roman" pitchFamily="18" charset="0"/>
              </a:rPr>
              <a:t>ή άλλως – μόνο </a:t>
            </a:r>
            <a:r>
              <a:rPr lang="el-GR" sz="2000" dirty="0" smtClean="0">
                <a:latin typeface="Times New Roman" pitchFamily="18" charset="0"/>
                <a:cs typeface="Times New Roman" pitchFamily="18" charset="0"/>
              </a:rPr>
              <a:t>μεταφορικά.</a:t>
            </a:r>
          </a:p>
          <a:p>
            <a:endParaRPr lang="el-GR" sz="2000" dirty="0">
              <a:latin typeface="Times New Roman" pitchFamily="18" charset="0"/>
              <a:cs typeface="Times New Roman" pitchFamily="18" charset="0"/>
            </a:endParaRPr>
          </a:p>
          <a:p>
            <a:r>
              <a:rPr lang="el-GR" sz="2000" dirty="0" smtClean="0">
                <a:latin typeface="Times New Roman" pitchFamily="18" charset="0"/>
                <a:cs typeface="Times New Roman" pitchFamily="18" charset="0"/>
              </a:rPr>
              <a:t>• Αναγκαία η </a:t>
            </a:r>
            <a:r>
              <a:rPr lang="el-GR" sz="2000" dirty="0" smtClean="0">
                <a:solidFill>
                  <a:srgbClr val="FF0000"/>
                </a:solidFill>
                <a:latin typeface="Times New Roman" pitchFamily="18" charset="0"/>
                <a:cs typeface="Times New Roman" pitchFamily="18" charset="0"/>
              </a:rPr>
              <a:t>ενδοκειμενική </a:t>
            </a:r>
            <a:r>
              <a:rPr lang="el-GR" sz="2000" dirty="0">
                <a:solidFill>
                  <a:srgbClr val="FF0000"/>
                </a:solidFill>
                <a:latin typeface="Times New Roman" pitchFamily="18" charset="0"/>
                <a:cs typeface="Times New Roman" pitchFamily="18" charset="0"/>
              </a:rPr>
              <a:t>ή </a:t>
            </a:r>
            <a:r>
              <a:rPr lang="el-GR" sz="2000" dirty="0" smtClean="0">
                <a:solidFill>
                  <a:srgbClr val="FF0000"/>
                </a:solidFill>
                <a:latin typeface="Times New Roman" pitchFamily="18" charset="0"/>
                <a:cs typeface="Times New Roman" pitchFamily="18" charset="0"/>
              </a:rPr>
              <a:t>παρακειμενική </a:t>
            </a:r>
            <a:r>
              <a:rPr lang="el-GR" sz="2000" dirty="0" smtClean="0">
                <a:latin typeface="Times New Roman" pitchFamily="18" charset="0"/>
                <a:cs typeface="Times New Roman" pitchFamily="18" charset="0"/>
              </a:rPr>
              <a:t>αναφορά </a:t>
            </a:r>
            <a:r>
              <a:rPr lang="el-GR" sz="2000" dirty="0">
                <a:latin typeface="Times New Roman" pitchFamily="18" charset="0"/>
                <a:cs typeface="Times New Roman" pitchFamily="18" charset="0"/>
              </a:rPr>
              <a:t>στη μουσική, δηλαδή σε μουσικές συνθέσεις, μουσικούς όρους ή μουσικές </a:t>
            </a:r>
            <a:r>
              <a:rPr lang="el-GR" sz="2000" dirty="0" smtClean="0">
                <a:latin typeface="Times New Roman" pitchFamily="18" charset="0"/>
                <a:cs typeface="Times New Roman" pitchFamily="18" charset="0"/>
              </a:rPr>
              <a:t>φόρμες.</a:t>
            </a:r>
          </a:p>
          <a:p>
            <a:endParaRPr lang="el-GR" sz="2000" dirty="0">
              <a:latin typeface="Times New Roman" pitchFamily="18" charset="0"/>
              <a:cs typeface="Times New Roman" pitchFamily="18" charset="0"/>
            </a:endParaRPr>
          </a:p>
          <a:p>
            <a:r>
              <a:rPr lang="el-GR" sz="2000" dirty="0" smtClean="0">
                <a:latin typeface="Times New Roman" pitchFamily="18" charset="0"/>
                <a:cs typeface="Times New Roman" pitchFamily="18" charset="0"/>
              </a:rPr>
              <a:t>• Σε </a:t>
            </a:r>
            <a:r>
              <a:rPr lang="el-GR" sz="2000" dirty="0">
                <a:latin typeface="Times New Roman" pitchFamily="18" charset="0"/>
                <a:cs typeface="Times New Roman" pitchFamily="18" charset="0"/>
              </a:rPr>
              <a:t>ποιά ερμηνευτικά μονοπάτια μπορεί να οδηγήσει τον μελετητή η </a:t>
            </a:r>
            <a:r>
              <a:rPr lang="el-GR" sz="2000" dirty="0" smtClean="0">
                <a:latin typeface="Times New Roman" pitchFamily="18" charset="0"/>
                <a:cs typeface="Times New Roman" pitchFamily="18" charset="0"/>
              </a:rPr>
              <a:t>διερεύνηση </a:t>
            </a:r>
            <a:r>
              <a:rPr lang="el-GR" sz="2000" dirty="0">
                <a:latin typeface="Times New Roman" pitchFamily="18" charset="0"/>
                <a:cs typeface="Times New Roman" pitchFamily="18" charset="0"/>
              </a:rPr>
              <a:t>της λειτουργίας των μουσικών μεταφορών ως δηλωτικών διαφόρων μοντέλων </a:t>
            </a:r>
            <a:r>
              <a:rPr lang="el-GR" sz="2000" dirty="0" smtClean="0">
                <a:latin typeface="Times New Roman" pitchFamily="18" charset="0"/>
                <a:cs typeface="Times New Roman" pitchFamily="18" charset="0"/>
              </a:rPr>
              <a:t>αφηγηματικής μουσικοποίησης ;</a:t>
            </a:r>
            <a:endParaRPr lang="el-GR" sz="2000" dirty="0">
              <a:latin typeface="Times New Roman" pitchFamily="18" charset="0"/>
              <a:cs typeface="Times New Roman" pitchFamily="18" charset="0"/>
            </a:endParaRPr>
          </a:p>
          <a:p>
            <a:endParaRPr lang="el-GR" sz="2000" b="1" dirty="0" smtClean="0">
              <a:latin typeface="Times New Roman" pitchFamily="18" charset="0"/>
              <a:cs typeface="Times New Roman" pitchFamily="18" charset="0"/>
            </a:endParaRPr>
          </a:p>
          <a:p>
            <a:endParaRPr lang="de-DE" sz="2000" b="1" dirty="0">
              <a:latin typeface="Times New Roman" pitchFamily="18" charset="0"/>
              <a:cs typeface="Times New Roman" pitchFamily="18" charset="0"/>
            </a:endParaRPr>
          </a:p>
          <a:p>
            <a:pPr algn="ctr"/>
            <a:endParaRPr lang="de-DE" sz="2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620688"/>
            <a:ext cx="8280919" cy="5324535"/>
          </a:xfrm>
          <a:prstGeom prst="rect">
            <a:avLst/>
          </a:prstGeom>
        </p:spPr>
        <p:txBody>
          <a:bodyPr wrap="square">
            <a:spAutoFit/>
          </a:bodyPr>
          <a:lstStyle/>
          <a:p>
            <a:pPr algn="ctr"/>
            <a:r>
              <a:rPr lang="el-GR" sz="2400" b="1" dirty="0" smtClean="0">
                <a:latin typeface="Times New Roman" pitchFamily="18" charset="0"/>
                <a:cs typeface="Times New Roman" pitchFamily="18" charset="0"/>
              </a:rPr>
              <a:t>Η ιστορική προοπτική</a:t>
            </a:r>
            <a:endParaRPr lang="en-GB" sz="2400" b="1" dirty="0" smtClean="0">
              <a:latin typeface="Times New Roman" pitchFamily="18" charset="0"/>
              <a:cs typeface="Times New Roman" pitchFamily="18" charset="0"/>
            </a:endParaRPr>
          </a:p>
          <a:p>
            <a:pPr algn="ctr"/>
            <a:endParaRPr lang="en-GB" sz="2400" b="1" dirty="0">
              <a:latin typeface="Times New Roman" pitchFamily="18" charset="0"/>
              <a:cs typeface="Times New Roman" pitchFamily="18" charset="0"/>
            </a:endParaRPr>
          </a:p>
          <a:p>
            <a:pPr algn="just"/>
            <a:r>
              <a:rPr lang="de-DE" sz="2400" dirty="0" smtClean="0">
                <a:latin typeface="Times New Roman" pitchFamily="18" charset="0"/>
                <a:cs typeface="Times New Roman" pitchFamily="18" charset="0"/>
              </a:rPr>
              <a:t>ca. 1800</a:t>
            </a:r>
            <a:r>
              <a:rPr lang="en-US" sz="2400" dirty="0" smtClean="0">
                <a:latin typeface="Times New Roman" pitchFamily="18" charset="0"/>
                <a:cs typeface="Times New Roman" pitchFamily="18" charset="0"/>
              </a:rPr>
              <a:t>:</a:t>
            </a:r>
            <a:r>
              <a:rPr lang="de-DE" sz="2400" dirty="0" smtClean="0">
                <a:latin typeface="Times New Roman" pitchFamily="18" charset="0"/>
                <a:cs typeface="Times New Roman" pitchFamily="18" charset="0"/>
              </a:rPr>
              <a:t> </a:t>
            </a:r>
            <a:r>
              <a:rPr lang="de-DE" sz="2400" i="1" dirty="0" smtClean="0">
                <a:latin typeface="Times New Roman" pitchFamily="18" charset="0"/>
                <a:cs typeface="Times New Roman" pitchFamily="18" charset="0"/>
              </a:rPr>
              <a:t>ut </a:t>
            </a:r>
            <a:r>
              <a:rPr lang="de-DE" sz="2400" i="1" dirty="0">
                <a:latin typeface="Times New Roman" pitchFamily="18" charset="0"/>
                <a:cs typeface="Times New Roman" pitchFamily="18" charset="0"/>
              </a:rPr>
              <a:t>pictura </a:t>
            </a:r>
            <a:r>
              <a:rPr lang="de-DE" sz="2400" i="1" dirty="0" smtClean="0">
                <a:latin typeface="Times New Roman" pitchFamily="18" charset="0"/>
                <a:cs typeface="Times New Roman" pitchFamily="18" charset="0"/>
              </a:rPr>
              <a:t>poesis </a:t>
            </a:r>
            <a:r>
              <a:rPr lang="de-DE" sz="2400" dirty="0" smtClean="0">
                <a:latin typeface="Times New Roman" pitchFamily="18" charset="0"/>
                <a:cs typeface="Times New Roman" pitchFamily="18" charset="0"/>
              </a:rPr>
              <a:t>vs. </a:t>
            </a:r>
            <a:r>
              <a:rPr lang="en-US" sz="2400" i="1" dirty="0" err="1">
                <a:latin typeface="Times New Roman" pitchFamily="18" charset="0"/>
                <a:cs typeface="Times New Roman" pitchFamily="18" charset="0"/>
              </a:rPr>
              <a:t>ut</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musica</a:t>
            </a:r>
            <a:r>
              <a:rPr lang="en-US" sz="2400" i="1" dirty="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poesis</a:t>
            </a:r>
            <a:endParaRPr lang="el-GR" sz="2400" i="1" dirty="0" smtClean="0">
              <a:latin typeface="Times New Roman" pitchFamily="18" charset="0"/>
              <a:cs typeface="Times New Roman" pitchFamily="18" charset="0"/>
            </a:endParaRPr>
          </a:p>
          <a:p>
            <a:pPr algn="just"/>
            <a:endParaRPr lang="el-GR" sz="2400" dirty="0" smtClean="0">
              <a:latin typeface="Times New Roman" pitchFamily="18" charset="0"/>
              <a:cs typeface="Times New Roman" pitchFamily="18" charset="0"/>
            </a:endParaRPr>
          </a:p>
          <a:p>
            <a:pPr algn="just">
              <a:buFont typeface="Arial" pitchFamily="34" charset="0"/>
              <a:buChar char="•"/>
            </a:pPr>
            <a:r>
              <a:rPr lang="el-GR" sz="2400" dirty="0" smtClean="0">
                <a:latin typeface="Times New Roman" pitchFamily="18" charset="0"/>
                <a:cs typeface="Times New Roman" pitchFamily="18" charset="0"/>
              </a:rPr>
              <a:t>Γερμανικός ρομαντισμός</a:t>
            </a:r>
          </a:p>
          <a:p>
            <a:pPr algn="just">
              <a:buFont typeface="Arial" pitchFamily="34" charset="0"/>
              <a:buChar char="•"/>
            </a:pPr>
            <a:r>
              <a:rPr lang="el-GR" sz="2400" dirty="0" smtClean="0">
                <a:latin typeface="Times New Roman" pitchFamily="18" charset="0"/>
                <a:cs typeface="Times New Roman" pitchFamily="18" charset="0"/>
              </a:rPr>
              <a:t>Γαλλικός συμβολισμός</a:t>
            </a:r>
          </a:p>
          <a:p>
            <a:pPr algn="just">
              <a:buFont typeface="Arial" pitchFamily="34" charset="0"/>
              <a:buChar char="•"/>
            </a:pPr>
            <a:r>
              <a:rPr lang="el-GR" sz="2400" dirty="0" smtClean="0">
                <a:latin typeface="Times New Roman" pitchFamily="18" charset="0"/>
                <a:cs typeface="Times New Roman" pitchFamily="18" charset="0"/>
              </a:rPr>
              <a:t>Αγγλοσαξονικός μοντερνισμός/ πρωτοπορίες. </a:t>
            </a:r>
            <a:endParaRPr lang="el-GR" sz="2400" dirty="0">
              <a:latin typeface="Times New Roman" pitchFamily="18" charset="0"/>
              <a:cs typeface="Times New Roman" pitchFamily="18" charset="0"/>
            </a:endParaRPr>
          </a:p>
          <a:p>
            <a:pPr algn="just"/>
            <a:endParaRPr lang="el-GR" sz="2400" dirty="0" smtClean="0">
              <a:latin typeface="Times New Roman" pitchFamily="18" charset="0"/>
              <a:cs typeface="Times New Roman" pitchFamily="18" charset="0"/>
            </a:endParaRPr>
          </a:p>
          <a:p>
            <a:pPr algn="just"/>
            <a:r>
              <a:rPr lang="el-GR" sz="2000" u="sng" dirty="0" smtClean="0">
                <a:latin typeface="Times New Roman" pitchFamily="18" charset="0"/>
                <a:cs typeface="Times New Roman" pitchFamily="18" charset="0"/>
              </a:rPr>
              <a:t>Κοινός παρανομαστής</a:t>
            </a:r>
            <a:r>
              <a:rPr lang="el-GR" sz="2400" dirty="0" smtClean="0">
                <a:latin typeface="Times New Roman" pitchFamily="18" charset="0"/>
                <a:cs typeface="Times New Roman" pitchFamily="18" charset="0"/>
              </a:rPr>
              <a:t>: </a:t>
            </a:r>
            <a:r>
              <a:rPr lang="el-GR" sz="2000" dirty="0" smtClean="0">
                <a:latin typeface="Times New Roman" pitchFamily="18" charset="0"/>
                <a:cs typeface="Times New Roman" pitchFamily="18" charset="0"/>
              </a:rPr>
              <a:t>η </a:t>
            </a:r>
            <a:r>
              <a:rPr lang="el-GR" sz="2000" dirty="0" smtClean="0">
                <a:latin typeface="Times New Roman" pitchFamily="18" charset="0"/>
                <a:cs typeface="Times New Roman" pitchFamily="18" charset="0"/>
              </a:rPr>
              <a:t>«κρίση </a:t>
            </a:r>
            <a:r>
              <a:rPr lang="el-GR" sz="2000" dirty="0" smtClean="0">
                <a:latin typeface="Times New Roman" pitchFamily="18" charset="0"/>
                <a:cs typeface="Times New Roman" pitchFamily="18" charset="0"/>
              </a:rPr>
              <a:t>της </a:t>
            </a:r>
            <a:r>
              <a:rPr lang="el-GR" sz="2000" dirty="0" smtClean="0">
                <a:latin typeface="Times New Roman" pitchFamily="18" charset="0"/>
                <a:cs typeface="Times New Roman" pitchFamily="18" charset="0"/>
              </a:rPr>
              <a:t>γλώσσας»</a:t>
            </a:r>
            <a:endParaRPr lang="en-US" sz="20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a:p>
            <a:pPr algn="just">
              <a:buFont typeface="Wingdings" pitchFamily="2" charset="2"/>
              <a:buChar char="ü"/>
            </a:pPr>
            <a:r>
              <a:rPr lang="en-GB" sz="2000" dirty="0" smtClean="0">
                <a:latin typeface="Times New Roman" pitchFamily="18" charset="0"/>
                <a:cs typeface="Times New Roman" pitchFamily="18" charset="0"/>
              </a:rPr>
              <a:t> </a:t>
            </a:r>
            <a:r>
              <a:rPr lang="el-GR" sz="2000" dirty="0" smtClean="0">
                <a:latin typeface="Times New Roman" pitchFamily="18" charset="0"/>
                <a:cs typeface="Times New Roman" pitchFamily="18" charset="0"/>
              </a:rPr>
              <a:t>Η </a:t>
            </a:r>
            <a:r>
              <a:rPr lang="el-GR" sz="2000" dirty="0">
                <a:latin typeface="Times New Roman" pitchFamily="18" charset="0"/>
                <a:cs typeface="Times New Roman" pitchFamily="18" charset="0"/>
              </a:rPr>
              <a:t>μουσική διακαλλιτεχνική τάση της πεζογραφίας αποτελεί πρωτίστως μια </a:t>
            </a:r>
            <a:r>
              <a:rPr lang="el-GR" sz="2000" dirty="0" smtClean="0">
                <a:latin typeface="Times New Roman" pitchFamily="18" charset="0"/>
                <a:cs typeface="Times New Roman" pitchFamily="18" charset="0"/>
              </a:rPr>
              <a:t>συνειδητή</a:t>
            </a:r>
            <a:r>
              <a:rPr lang="el-GR" sz="2000" dirty="0">
                <a:latin typeface="Times New Roman" pitchFamily="18" charset="0"/>
                <a:cs typeface="Times New Roman" pitchFamily="18" charset="0"/>
              </a:rPr>
              <a:t>, άμεση αντιπαράθεση με το εκφραστικό όργανο της λογοτεχνίας, τη γλώσσα, μέσω της πρόκλησης των λειτουργιών της αναφορικότητας και της αναπαράστασης, και ακολούθως μια προσπάθεια επανακαθορισμού, παραβίασης ή και αναστολής του νοήματος.</a:t>
            </a:r>
            <a:r>
              <a:rPr lang="de-DE" sz="2000" dirty="0" smtClean="0">
                <a:latin typeface="Times New Roman" pitchFamily="18" charset="0"/>
                <a:cs typeface="Times New Roman" pitchFamily="18" charset="0"/>
              </a:rPr>
              <a:t> </a:t>
            </a:r>
            <a:endParaRPr lang="de-DE"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43608" y="1196752"/>
            <a:ext cx="7200800" cy="3170099"/>
          </a:xfrm>
          <a:prstGeom prst="rect">
            <a:avLst/>
          </a:prstGeom>
          <a:ln>
            <a:solidFill>
              <a:srgbClr val="FF0000"/>
            </a:solidFill>
          </a:ln>
        </p:spPr>
        <p:txBody>
          <a:bodyPr wrap="square">
            <a:spAutoFit/>
          </a:bodyPr>
          <a:lstStyle/>
          <a:p>
            <a:pPr algn="ctr"/>
            <a:r>
              <a:rPr lang="el-GR" sz="2800" b="1" dirty="0" smtClean="0">
                <a:latin typeface="Times New Roman" pitchFamily="18" charset="0"/>
                <a:cs typeface="Times New Roman" pitchFamily="18" charset="0"/>
              </a:rPr>
              <a:t>Το ελληνικό παράδειγμα</a:t>
            </a:r>
            <a:endParaRPr lang="en-GB" sz="2800" b="1" dirty="0" smtClean="0">
              <a:latin typeface="Times New Roman" pitchFamily="18" charset="0"/>
              <a:cs typeface="Times New Roman" pitchFamily="18" charset="0"/>
            </a:endParaRPr>
          </a:p>
          <a:p>
            <a:pPr algn="ctr"/>
            <a:endParaRPr lang="en-GB" sz="2800" b="1" dirty="0">
              <a:latin typeface="Times New Roman" pitchFamily="18" charset="0"/>
              <a:cs typeface="Times New Roman" pitchFamily="18" charset="0"/>
            </a:endParaRPr>
          </a:p>
          <a:p>
            <a:pPr>
              <a:buFont typeface="Arial" pitchFamily="34" charset="0"/>
              <a:buChar char="•"/>
            </a:pPr>
            <a:r>
              <a:rPr lang="el-GR" sz="2000" dirty="0" smtClean="0">
                <a:latin typeface="Times New Roman" pitchFamily="18" charset="0"/>
                <a:cs typeface="Times New Roman" pitchFamily="18" charset="0"/>
              </a:rPr>
              <a:t> </a:t>
            </a:r>
            <a:r>
              <a:rPr lang="el-GR" sz="2400" b="1" dirty="0" smtClean="0">
                <a:latin typeface="Times New Roman" pitchFamily="18" charset="0"/>
                <a:cs typeface="Times New Roman" pitchFamily="18" charset="0"/>
              </a:rPr>
              <a:t>Μπερξονισμός</a:t>
            </a:r>
          </a:p>
          <a:p>
            <a:pPr>
              <a:buFont typeface="Arial" pitchFamily="34" charset="0"/>
              <a:buChar char="•"/>
            </a:pPr>
            <a:endParaRPr lang="el-GR" sz="2400" dirty="0" smtClean="0">
              <a:latin typeface="Times New Roman" pitchFamily="18" charset="0"/>
              <a:cs typeface="Times New Roman" pitchFamily="18" charset="0"/>
            </a:endParaRPr>
          </a:p>
          <a:p>
            <a:pPr>
              <a:buFont typeface="Arial" pitchFamily="34" charset="0"/>
              <a:buChar char="•"/>
            </a:pPr>
            <a:r>
              <a:rPr lang="el-GR" sz="2400" dirty="0" smtClean="0">
                <a:latin typeface="Times New Roman" pitchFamily="18" charset="0"/>
                <a:cs typeface="Times New Roman" pitchFamily="18" charset="0"/>
              </a:rPr>
              <a:t> </a:t>
            </a:r>
            <a:r>
              <a:rPr lang="el-GR" sz="2400" b="1" dirty="0" smtClean="0">
                <a:latin typeface="Times New Roman" pitchFamily="18" charset="0"/>
                <a:cs typeface="Times New Roman" pitchFamily="18" charset="0"/>
              </a:rPr>
              <a:t>Ο εσωτερικός μονόλογος και η ροή της συνείδησης</a:t>
            </a:r>
          </a:p>
          <a:p>
            <a:pPr>
              <a:buFont typeface="Arial" pitchFamily="34" charset="0"/>
              <a:buChar char="•"/>
            </a:pPr>
            <a:endParaRPr lang="el-GR" sz="2400" dirty="0" smtClean="0">
              <a:latin typeface="Times New Roman" pitchFamily="18" charset="0"/>
              <a:cs typeface="Times New Roman" pitchFamily="18" charset="0"/>
            </a:endParaRPr>
          </a:p>
          <a:p>
            <a:pPr>
              <a:buFont typeface="Arial" pitchFamily="34" charset="0"/>
              <a:buChar char="•"/>
            </a:pPr>
            <a:r>
              <a:rPr lang="el-GR" sz="2400" dirty="0" smtClean="0">
                <a:latin typeface="Times New Roman" pitchFamily="18" charset="0"/>
                <a:cs typeface="Times New Roman" pitchFamily="18" charset="0"/>
              </a:rPr>
              <a:t> </a:t>
            </a:r>
            <a:r>
              <a:rPr lang="el-GR" sz="2400" b="1" dirty="0" smtClean="0">
                <a:latin typeface="Times New Roman" pitchFamily="18" charset="0"/>
                <a:cs typeface="Times New Roman" pitchFamily="18" charset="0"/>
              </a:rPr>
              <a:t>Η υποδοχή του ευρωπαϊκού αφηγηματικού μοντερνισμού</a:t>
            </a:r>
            <a:endParaRPr lang="de-DE" sz="2400" b="1"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99592" y="836712"/>
            <a:ext cx="7056784" cy="3108543"/>
          </a:xfrm>
          <a:prstGeom prst="rect">
            <a:avLst/>
          </a:prstGeom>
        </p:spPr>
        <p:txBody>
          <a:bodyPr wrap="square">
            <a:spAutoFit/>
          </a:bodyPr>
          <a:lstStyle/>
          <a:p>
            <a:pPr algn="ctr"/>
            <a:r>
              <a:rPr lang="en-GB" sz="2800" b="1" dirty="0" smtClean="0">
                <a:latin typeface="Times New Roman" pitchFamily="18" charset="0"/>
                <a:cs typeface="Times New Roman" pitchFamily="18" charset="0"/>
              </a:rPr>
              <a:t>Henri Bergson</a:t>
            </a:r>
            <a:r>
              <a:rPr lang="de-DE" sz="2800" b="1" dirty="0" smtClean="0">
                <a:latin typeface="Times New Roman" pitchFamily="18" charset="0"/>
                <a:cs typeface="Times New Roman" pitchFamily="18" charset="0"/>
              </a:rPr>
              <a:t> (1859</a:t>
            </a:r>
            <a:r>
              <a:rPr lang="el-GR" sz="2800" b="1" dirty="0" smtClean="0">
                <a:latin typeface="Times New Roman" pitchFamily="18" charset="0"/>
                <a:cs typeface="Times New Roman" pitchFamily="18" charset="0"/>
              </a:rPr>
              <a:t>-</a:t>
            </a:r>
            <a:r>
              <a:rPr lang="de-DE" sz="2800" b="1" dirty="0" smtClean="0">
                <a:latin typeface="Times New Roman" pitchFamily="18" charset="0"/>
                <a:cs typeface="Times New Roman" pitchFamily="18" charset="0"/>
              </a:rPr>
              <a:t>1941)</a:t>
            </a:r>
            <a:endParaRPr lang="el-GR" sz="2800" b="1" dirty="0" smtClean="0">
              <a:latin typeface="Times New Roman" pitchFamily="18" charset="0"/>
              <a:cs typeface="Times New Roman" pitchFamily="18" charset="0"/>
            </a:endParaRPr>
          </a:p>
          <a:p>
            <a:pPr algn="ctr"/>
            <a:endParaRPr lang="el-GR" sz="2800" b="1" dirty="0">
              <a:latin typeface="Times New Roman" pitchFamily="18" charset="0"/>
              <a:cs typeface="Times New Roman" pitchFamily="18" charset="0"/>
            </a:endParaRPr>
          </a:p>
          <a:p>
            <a:pPr>
              <a:buFont typeface="Wingdings" pitchFamily="2" charset="2"/>
              <a:buChar char="§"/>
            </a:pPr>
            <a:r>
              <a:rPr lang="en-GB" sz="2800" i="1" dirty="0" smtClean="0">
                <a:latin typeface="Times New Roman" pitchFamily="18" charset="0"/>
                <a:cs typeface="Times New Roman" pitchFamily="18" charset="0"/>
              </a:rPr>
              <a:t> d</a:t>
            </a:r>
            <a:r>
              <a:rPr lang="en-US" sz="2800" i="1" dirty="0" err="1" smtClean="0">
                <a:latin typeface="Times New Roman" pitchFamily="18" charset="0"/>
                <a:cs typeface="Times New Roman" pitchFamily="18" charset="0"/>
              </a:rPr>
              <a:t>ur</a:t>
            </a:r>
            <a:r>
              <a:rPr lang="el-GR" sz="2800" i="1" dirty="0">
                <a:latin typeface="Times New Roman" pitchFamily="18" charset="0"/>
                <a:cs typeface="Times New Roman" pitchFamily="18" charset="0"/>
              </a:rPr>
              <a:t>é</a:t>
            </a:r>
            <a:r>
              <a:rPr lang="en-US" sz="2800" i="1" dirty="0" smtClean="0">
                <a:latin typeface="Times New Roman" pitchFamily="18" charset="0"/>
                <a:cs typeface="Times New Roman" pitchFamily="18" charset="0"/>
              </a:rPr>
              <a:t>e </a:t>
            </a:r>
            <a:r>
              <a:rPr kumimoji="0" lang="en-US" sz="28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a:t>
            </a:r>
            <a:r>
              <a:rPr kumimoji="0" lang="el-GR" sz="28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é</a:t>
            </a:r>
            <a:r>
              <a:rPr kumimoji="0" lang="en-US" sz="2800" b="0" i="1"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elle</a:t>
            </a:r>
            <a:r>
              <a:rPr lang="el-GR" sz="2800" dirty="0" smtClean="0">
                <a:latin typeface="Times New Roman" pitchFamily="18" charset="0"/>
                <a:cs typeface="Times New Roman" pitchFamily="18" charset="0"/>
              </a:rPr>
              <a:t>(«πραγματική διάρκεια»)</a:t>
            </a:r>
            <a:endParaRPr lang="en-US" sz="2800" i="1" dirty="0" smtClean="0">
              <a:latin typeface="Times New Roman" pitchFamily="18" charset="0"/>
              <a:cs typeface="Times New Roman" pitchFamily="18" charset="0"/>
            </a:endParaRPr>
          </a:p>
          <a:p>
            <a:endParaRPr lang="el-GR" sz="2800" i="1" dirty="0" smtClean="0">
              <a:latin typeface="Times New Roman" pitchFamily="18" charset="0"/>
              <a:cs typeface="Times New Roman" pitchFamily="18" charset="0"/>
            </a:endParaRPr>
          </a:p>
          <a:p>
            <a:pPr>
              <a:buFont typeface="Wingdings" pitchFamily="2" charset="2"/>
              <a:buChar char="§"/>
            </a:pPr>
            <a:r>
              <a:rPr lang="en-US" sz="2800" i="1" dirty="0" smtClean="0">
                <a:latin typeface="Times New Roman" pitchFamily="18" charset="0"/>
                <a:cs typeface="Times New Roman" pitchFamily="18" charset="0"/>
              </a:rPr>
              <a:t> intuition</a:t>
            </a:r>
            <a:r>
              <a:rPr lang="el-GR" sz="2800" dirty="0" smtClean="0">
                <a:latin typeface="Times New Roman" pitchFamily="18" charset="0"/>
                <a:cs typeface="Times New Roman" pitchFamily="18" charset="0"/>
              </a:rPr>
              <a:t> </a:t>
            </a:r>
            <a:r>
              <a:rPr lang="el-GR" sz="2800" dirty="0">
                <a:latin typeface="Times New Roman" pitchFamily="18" charset="0"/>
                <a:cs typeface="Times New Roman" pitchFamily="18" charset="0"/>
              </a:rPr>
              <a:t>(«</a:t>
            </a:r>
            <a:r>
              <a:rPr lang="el-GR" sz="2800" dirty="0" smtClean="0">
                <a:latin typeface="Times New Roman" pitchFamily="18" charset="0"/>
                <a:cs typeface="Times New Roman" pitchFamily="18" charset="0"/>
              </a:rPr>
              <a:t>ενόραση»)</a:t>
            </a:r>
            <a:endParaRPr lang="en-GB" sz="2800" dirty="0" smtClean="0">
              <a:latin typeface="Times New Roman" pitchFamily="18" charset="0"/>
              <a:cs typeface="Times New Roman" pitchFamily="18" charset="0"/>
            </a:endParaRPr>
          </a:p>
          <a:p>
            <a:endParaRPr lang="el-GR" sz="2800" dirty="0" smtClean="0">
              <a:latin typeface="Times New Roman" pitchFamily="18" charset="0"/>
              <a:cs typeface="Times New Roman" pitchFamily="18" charset="0"/>
            </a:endParaRPr>
          </a:p>
          <a:p>
            <a:pPr>
              <a:buFont typeface="Wingdings" pitchFamily="2" charset="2"/>
              <a:buChar char="§"/>
            </a:pPr>
            <a:r>
              <a:rPr lang="en-US" sz="2800" i="1" dirty="0" smtClean="0">
                <a:latin typeface="Times New Roman" pitchFamily="18" charset="0"/>
                <a:cs typeface="Times New Roman" pitchFamily="18" charset="0"/>
              </a:rPr>
              <a:t> intelligence</a:t>
            </a:r>
            <a:r>
              <a:rPr lang="el-GR" sz="2800" i="1" dirty="0" smtClean="0">
                <a:latin typeface="Times New Roman" pitchFamily="18" charset="0"/>
                <a:cs typeface="Times New Roman" pitchFamily="18" charset="0"/>
              </a:rPr>
              <a:t> </a:t>
            </a:r>
            <a:r>
              <a:rPr lang="el-GR" sz="2800" dirty="0" smtClean="0">
                <a:latin typeface="Times New Roman" pitchFamily="18" charset="0"/>
                <a:cs typeface="Times New Roman" pitchFamily="18" charset="0"/>
              </a:rPr>
              <a:t>(«νόηση»)</a:t>
            </a:r>
            <a:endParaRPr lang="de-DE" sz="2800" b="1"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474345"/>
            <a:ext cx="7992888" cy="6417141"/>
          </a:xfrm>
          <a:prstGeom prst="rect">
            <a:avLst/>
          </a:prstGeom>
        </p:spPr>
        <p:txBody>
          <a:bodyPr wrap="square">
            <a:spAutoFit/>
          </a:bodyPr>
          <a:lstStyle/>
          <a:p>
            <a:pPr algn="just">
              <a:lnSpc>
                <a:spcPct val="150000"/>
              </a:lnSpc>
            </a:pPr>
            <a:r>
              <a:rPr lang="el-GR" b="1" dirty="0">
                <a:latin typeface="Times New Roman" pitchFamily="18" charset="0"/>
                <a:cs typeface="Times New Roman" pitchFamily="18" charset="0"/>
              </a:rPr>
              <a:t>Ποίον είναι το αντικείμενο της τέχνης; Αν η πραγματικότης ήγγιζεν απ’ ευθείας τας αισθήσεις μας και την συνείδησίν μας, αν ημπορούσαμεν να επικοινωνήσωμεν απ’ ευθείας με τα πράγματα και τους εαυτούς μας, τότε, είμαι βέβαιος η τέχνη θα ήταν περιττή, ή μάλλον όλοι θα ήμεθα καλλιτέχναι, διότι η ψυχή μας θα εκραδαίνετο τότε ακαταπαύστως αρμονικά με την φύσιν. […] Θα ηκούομεν να τραγουδή εις το βάθος της ψυχής μας μουσική κάποτε εύθυμη και συχνότερα θλιμμένη, πάντοτε όμως πρωτότυπη, </a:t>
            </a:r>
            <a:r>
              <a:rPr lang="el-GR" b="1" i="1" dirty="0">
                <a:solidFill>
                  <a:srgbClr val="FF0000"/>
                </a:solidFill>
                <a:latin typeface="Times New Roman" pitchFamily="18" charset="0"/>
                <a:cs typeface="Times New Roman" pitchFamily="18" charset="0"/>
              </a:rPr>
              <a:t>αδιάκοπη μελωδία της εσωτερικής μας ζωής. </a:t>
            </a:r>
            <a:r>
              <a:rPr lang="el-GR" b="1" dirty="0">
                <a:latin typeface="Times New Roman" pitchFamily="18" charset="0"/>
                <a:cs typeface="Times New Roman" pitchFamily="18" charset="0"/>
              </a:rPr>
              <a:t>Όλα αυτά είναι γύρω μας, όλα αυτά είναι μέσα μας, και όμως τίποτε από αυτά δεν ξεχωρίζομεν καθαρά. Μεταξύ της φύσεως και ημών – τι λέγω – μεταξύ ημών και της ιδίας μας συνειδήσεως ένα πέπλος παρεμβαίνει, πέπλος πυκνός διά τους κοινούς ανθρώπους, λεπτός όμως και σχεδόν διαφανής διά τον καλλιτέχνην και τον </a:t>
            </a:r>
            <a:r>
              <a:rPr lang="el-GR" b="1" dirty="0" smtClean="0">
                <a:latin typeface="Times New Roman" pitchFamily="18" charset="0"/>
                <a:cs typeface="Times New Roman" pitchFamily="18" charset="0"/>
              </a:rPr>
              <a:t>ποιητήν</a:t>
            </a:r>
            <a:r>
              <a:rPr lang="en-GB" sz="2000" b="1" dirty="0" smtClean="0">
                <a:latin typeface="Times New Roman" pitchFamily="18" charset="0"/>
                <a:cs typeface="Times New Roman" pitchFamily="18" charset="0"/>
              </a:rPr>
              <a:t>.</a:t>
            </a:r>
            <a:endParaRPr lang="el-GR" sz="2000" b="1" dirty="0">
              <a:latin typeface="Times New Roman" pitchFamily="18" charset="0"/>
              <a:cs typeface="Times New Roman" pitchFamily="18" charset="0"/>
            </a:endParaRPr>
          </a:p>
          <a:p>
            <a:pPr algn="just">
              <a:lnSpc>
                <a:spcPct val="150000"/>
              </a:lnSpc>
            </a:pPr>
            <a:r>
              <a:rPr lang="el-GR" sz="1600" dirty="0" smtClean="0">
                <a:latin typeface="Times New Roman" pitchFamily="18" charset="0"/>
                <a:cs typeface="Times New Roman" pitchFamily="18" charset="0"/>
              </a:rPr>
              <a:t>(</a:t>
            </a:r>
            <a:r>
              <a:rPr lang="en-US" sz="1600" dirty="0" smtClean="0">
                <a:latin typeface="Times New Roman" pitchFamily="18" charset="0"/>
                <a:cs typeface="Times New Roman" pitchFamily="18" charset="0"/>
              </a:rPr>
              <a:t>Henri </a:t>
            </a:r>
            <a:r>
              <a:rPr lang="en-US" sz="1600" dirty="0" err="1">
                <a:latin typeface="Times New Roman" pitchFamily="18" charset="0"/>
                <a:cs typeface="Times New Roman" pitchFamily="18" charset="0"/>
              </a:rPr>
              <a:t>Bercson</a:t>
            </a:r>
            <a:r>
              <a:rPr lang="el-GR" sz="1600" dirty="0">
                <a:latin typeface="Times New Roman" pitchFamily="18" charset="0"/>
                <a:cs typeface="Times New Roman" pitchFamily="18" charset="0"/>
              </a:rPr>
              <a:t> (</a:t>
            </a:r>
            <a:r>
              <a:rPr lang="en-US" sz="1600" dirty="0">
                <a:latin typeface="Times New Roman" pitchFamily="18" charset="0"/>
                <a:cs typeface="Times New Roman" pitchFamily="18" charset="0"/>
              </a:rPr>
              <a:t>sic</a:t>
            </a:r>
            <a:r>
              <a:rPr lang="el-GR" sz="1600" dirty="0">
                <a:latin typeface="Times New Roman" pitchFamily="18" charset="0"/>
                <a:cs typeface="Times New Roman" pitchFamily="18" charset="0"/>
              </a:rPr>
              <a:t>), </a:t>
            </a:r>
            <a:r>
              <a:rPr lang="el-GR" sz="1600" i="1" dirty="0">
                <a:latin typeface="Times New Roman" pitchFamily="18" charset="0"/>
                <a:cs typeface="Times New Roman" pitchFamily="18" charset="0"/>
              </a:rPr>
              <a:t>Το γέλοιο</a:t>
            </a:r>
            <a:r>
              <a:rPr lang="el-GR" sz="1600" dirty="0">
                <a:latin typeface="Times New Roman" pitchFamily="18" charset="0"/>
                <a:cs typeface="Times New Roman" pitchFamily="18" charset="0"/>
              </a:rPr>
              <a:t>, Νίκος Καζαντζάκης (μτφ.), Αθήνα, Γ. Δ. Φέξης, </a:t>
            </a:r>
            <a:r>
              <a:rPr lang="el-GR" sz="1600" dirty="0" smtClean="0">
                <a:latin typeface="Times New Roman" pitchFamily="18" charset="0"/>
                <a:cs typeface="Times New Roman" pitchFamily="18" charset="0"/>
              </a:rPr>
              <a:t>1914</a:t>
            </a:r>
            <a:r>
              <a:rPr lang="de-DE" sz="1600" dirty="0" smtClean="0">
                <a:latin typeface="Times New Roman" pitchFamily="18" charset="0"/>
                <a:cs typeface="Times New Roman" pitchFamily="18" charset="0"/>
              </a:rPr>
              <a:t>, 91</a:t>
            </a:r>
            <a:r>
              <a:rPr lang="en-GB" sz="1600" dirty="0" smtClean="0">
                <a:latin typeface="Times New Roman" pitchFamily="18" charset="0"/>
                <a:cs typeface="Times New Roman" pitchFamily="18" charset="0"/>
              </a:rPr>
              <a:t>-92</a:t>
            </a:r>
            <a:r>
              <a:rPr lang="el-GR" sz="1600" dirty="0" smtClean="0">
                <a:latin typeface="Times New Roman" pitchFamily="18" charset="0"/>
                <a:cs typeface="Times New Roman" pitchFamily="18" charset="0"/>
              </a:rPr>
              <a:t>.</a:t>
            </a:r>
            <a:endParaRPr lang="de-DE" sz="1600" dirty="0">
              <a:latin typeface="Times New Roman" pitchFamily="18" charset="0"/>
              <a:cs typeface="Times New Roman" pitchFamily="18" charset="0"/>
            </a:endParaRPr>
          </a:p>
          <a:p>
            <a:pPr algn="just">
              <a:lnSpc>
                <a:spcPct val="150000"/>
              </a:lnSpc>
            </a:pPr>
            <a:endParaRPr lang="en-GB" sz="2000" b="1" dirty="0" smtClean="0">
              <a:latin typeface="Times New Roman" pitchFamily="18" charset="0"/>
              <a:cs typeface="Times New Roman" pitchFamily="18" charset="0"/>
            </a:endParaRPr>
          </a:p>
          <a:p>
            <a:pPr algn="just">
              <a:lnSpc>
                <a:spcPct val="150000"/>
              </a:lnSpc>
            </a:pPr>
            <a:endParaRPr lang="de-DE" sz="20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611560" y="214308"/>
            <a:ext cx="7632848" cy="61093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Αυτός ο "ποιητικός" χαρακτήρας του εσωτερικού μονολόγου, αυτή η παρουσίαση της σκέψης κατά τη γέννησή της χωρίς λογική επεξεργασία, θα μπορούσε να εκφραστεί μόνο με προτάσεις που επίσης δεν θα είχαν καμία μέριμνα για τη λογική. [...] Ταυτόχρονα με την επιστροφή στις ουσιαστικές μορφές της ποίησης, ο εσωτερικός μονόλογος είναι μια επιστροφή, προφανώς εκσυγχρονισμένη, στις πρωτόγονες μορφές της γλώσσας- και είναι το ίδιο το δόγμα της μουσικής προέλευσης της ποίησης που απεικονίζεται εδώ. [...] </a:t>
            </a:r>
            <a:r>
              <a:rPr kumimoji="0" lang="el-G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Με τον ίδιο τρόπο που μια </a:t>
            </a:r>
            <a:r>
              <a:rPr lang="el-GR" dirty="0" smtClean="0">
                <a:solidFill>
                  <a:srgbClr val="FF0000"/>
                </a:solidFill>
                <a:latin typeface="Times New Roman" pitchFamily="18" charset="0"/>
                <a:ea typeface="Calibri" pitchFamily="34" charset="0"/>
                <a:cs typeface="Times New Roman" pitchFamily="18" charset="0"/>
              </a:rPr>
              <a:t>παρτιτούρα</a:t>
            </a:r>
            <a:r>
              <a:rPr kumimoji="0" lang="el-G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του Βάγκνερ</a:t>
            </a:r>
            <a:r>
              <a:rPr kumimoji="0" lang="el-G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είναι συνήθως </a:t>
            </a:r>
            <a:r>
              <a:rPr kumimoji="0" lang="el-G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μια διαδοχή από μη αναπτυγμένα μοτίβα, </a:t>
            </a:r>
            <a:r>
              <a:rPr kumimoji="0" lang="el-G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καθένα από τα οποία εκφράζει μια κίνηση της ψυχής, ο εσωτερικός μονόλογος είναι μια διαδοχή από σύντομες φράσεις, καθεμία από τις οποίες εκφράζει επίσης μια κίνηση της ψυχής, και που δεν συνδέονται μεταξύ τους με μια λογική σειρά αλλά με μια καθαρά συναισθηματική σειρά, </a:t>
            </a:r>
            <a:r>
              <a:rPr kumimoji="0" lang="el-G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χωρίς καμία διανοητική</a:t>
            </a:r>
            <a:r>
              <a:rPr kumimoji="0" lang="en-GB"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a:t>
            </a:r>
            <a:r>
              <a:rPr kumimoji="0" lang="el-G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λογική οργάνωση.</a:t>
            </a:r>
            <a:endParaRPr lang="en-GB" dirty="0">
              <a:solidFill>
                <a:srgbClr val="FF0000"/>
              </a:solidFill>
              <a:latin typeface="Times New Roman" pitchFamily="18" charset="0"/>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r>
              <a:rPr lang="el-GR" sz="1400" dirty="0" smtClean="0">
                <a:latin typeface="Times New Roman" pitchFamily="18" charset="0"/>
                <a:cs typeface="Times New Roman" pitchFamily="18" charset="0"/>
              </a:rPr>
              <a:t>(</a:t>
            </a:r>
            <a:r>
              <a:rPr kumimoji="0" lang="fr-FR"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Édouard Dujardin</a:t>
            </a:r>
            <a:r>
              <a:rPr lang="el-GR" sz="1400" i="1" dirty="0">
                <a:latin typeface="Times New Roman" pitchFamily="18" charset="0"/>
                <a:ea typeface="Calibri" pitchFamily="34" charset="0"/>
                <a:cs typeface="Times New Roman" pitchFamily="18" charset="0"/>
              </a:rPr>
              <a:t>,</a:t>
            </a:r>
            <a:r>
              <a:rPr kumimoji="0" lang="fr-FR" sz="14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Le Monologue intérieur. Son apparition, ses origines, sa place dans l’</a:t>
            </a:r>
            <a:r>
              <a:rPr kumimoji="0" lang="fr-FR" sz="1400" b="0" i="1"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oeuvre</a:t>
            </a:r>
            <a:r>
              <a:rPr kumimoji="0" lang="fr-FR" sz="14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de James Joyce et dans le roman contemporain</a:t>
            </a:r>
            <a:r>
              <a:rPr kumimoji="0" lang="fr-FR"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Paris 1931, 225-227</a:t>
            </a:r>
            <a:r>
              <a:rPr lang="el-GR" sz="1400" dirty="0" smtClean="0">
                <a:latin typeface="Times New Roman" pitchFamily="18" charset="0"/>
                <a:cs typeface="Times New Roman" pitchFamily="18" charset="0"/>
              </a:rPr>
              <a:t> )</a:t>
            </a:r>
            <a:endParaRPr kumimoji="0" lang="fr-FR" sz="1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3953</Words>
  <Application>Microsoft Office PowerPoint</Application>
  <PresentationFormat>On-screen Show (4:3)</PresentationFormat>
  <Paragraphs>133</Paragraphs>
  <Slides>28</Slides>
  <Notes>1</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Όψεις της μουσικολογοτεχνικης διακαλλιτεχνικοτητας στη νεοελληνική πεζογραφία του μεσοπολεμου</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Όψεις της μουσικολογοτεχνικής διακαλλιτεχνικότητας στη νεοελληνική πεζογραφία του μεσοπολέμου</dc:title>
  <dc:creator>olga</dc:creator>
  <cp:lastModifiedBy>olga</cp:lastModifiedBy>
  <cp:revision>66</cp:revision>
  <dcterms:created xsi:type="dcterms:W3CDTF">2023-11-21T08:33:59Z</dcterms:created>
  <dcterms:modified xsi:type="dcterms:W3CDTF">2023-11-23T12:48:52Z</dcterms:modified>
</cp:coreProperties>
</file>