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4" r:id="rId3"/>
    <p:sldId id="325" r:id="rId4"/>
    <p:sldId id="326" r:id="rId5"/>
    <p:sldId id="293" r:id="rId6"/>
    <p:sldId id="296" r:id="rId7"/>
    <p:sldId id="284" r:id="rId8"/>
    <p:sldId id="286" r:id="rId9"/>
    <p:sldId id="301" r:id="rId10"/>
    <p:sldId id="302" r:id="rId11"/>
    <p:sldId id="303" r:id="rId12"/>
    <p:sldId id="304" r:id="rId13"/>
    <p:sldId id="291" r:id="rId14"/>
    <p:sldId id="267" r:id="rId1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6699"/>
    <a:srgbClr val="00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945D8FC-52BE-4439-957A-6C69F6984FAA}" type="datetimeFigureOut">
              <a:rPr lang="el-GR"/>
              <a:pPr>
                <a:defRPr/>
              </a:pPr>
              <a:t>24/9/2021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8D98803-D26B-4ECA-B805-AD971B16292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5D20A-E6F0-4ECF-9210-02509AA098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6EE05-8F36-4C67-A5C7-CD1DEEA588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F48DF-66B3-491D-9C00-F9A19A046A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9BCF1-2053-460B-856B-65D7409936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9EF37-5BC9-455C-846E-B7041DC3F8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1042F-9C7B-43DC-92F7-DBA6B3C4C8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809CB-BB79-4BFC-AF17-B07F46A64E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2B3C0-81C7-4DA0-8B1B-1726119B35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ED955-592F-463F-898A-B5F998A31D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F7726-E955-4E52-B9BD-9F5C6B8CD4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8A3E0-720C-42BC-9A71-4388B5863DE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F"/>
            </a:gs>
            <a:gs pos="100000">
              <a:srgbClr val="0000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EF27C1-B791-4FA0-A913-B0983A9DEF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57338"/>
            <a:ext cx="7772400" cy="1470025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FFFF00"/>
                </a:solidFill>
              </a:rPr>
              <a:t>Διερεύνηση</a:t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l-GR" dirty="0" smtClean="0">
                <a:solidFill>
                  <a:srgbClr val="FFFF00"/>
                </a:solidFill>
              </a:rPr>
              <a:t>υπογοναδισμού</a:t>
            </a:r>
            <a:endParaRPr lang="el-GR" dirty="0" smtClean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223963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FFFF00"/>
                </a:solidFill>
              </a:rPr>
              <a:t>Νεοκλής Α. Γεωργόπουλος</a:t>
            </a:r>
          </a:p>
          <a:p>
            <a:pPr eaLnBrk="1" hangingPunct="1"/>
            <a:r>
              <a:rPr lang="el-GR" smtClean="0">
                <a:solidFill>
                  <a:srgbClr val="FFFF00"/>
                </a:solidFill>
              </a:rPr>
              <a:t>Ενδοκρινολόγος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3"/>
          <p:cNvSpPr>
            <a:spLocks noChangeShapeType="1"/>
          </p:cNvSpPr>
          <p:nvPr/>
        </p:nvSpPr>
        <p:spPr bwMode="auto">
          <a:xfrm>
            <a:off x="4572000" y="765175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843213" y="188913"/>
            <a:ext cx="3671887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Πρωτοπαθής αμηνόρροια</a:t>
            </a:r>
          </a:p>
        </p:txBody>
      </p:sp>
      <p:sp>
        <p:nvSpPr>
          <p:cNvPr id="34820" name="Line 7"/>
          <p:cNvSpPr>
            <a:spLocks noChangeShapeType="1"/>
          </p:cNvSpPr>
          <p:nvPr/>
        </p:nvSpPr>
        <p:spPr bwMode="auto">
          <a:xfrm flipH="1">
            <a:off x="5867400" y="5661025"/>
            <a:ext cx="1512888" cy="5762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21" name="Line 8"/>
          <p:cNvSpPr>
            <a:spLocks noChangeShapeType="1"/>
          </p:cNvSpPr>
          <p:nvPr/>
        </p:nvSpPr>
        <p:spPr bwMode="auto">
          <a:xfrm flipH="1">
            <a:off x="2700338" y="2708275"/>
            <a:ext cx="576262" cy="4333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Τρίτο βήμα</a:t>
            </a:r>
          </a:p>
        </p:txBody>
      </p:sp>
      <p:sp>
        <p:nvSpPr>
          <p:cNvPr id="34823" name="Line 10"/>
          <p:cNvSpPr>
            <a:spLocks noChangeShapeType="1"/>
          </p:cNvSpPr>
          <p:nvPr/>
        </p:nvSpPr>
        <p:spPr bwMode="auto">
          <a:xfrm>
            <a:off x="4500563" y="1989138"/>
            <a:ext cx="0" cy="5762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24" name="Text Box 11"/>
          <p:cNvSpPr txBox="1">
            <a:spLocks noChangeArrowheads="1"/>
          </p:cNvSpPr>
          <p:nvPr/>
        </p:nvSpPr>
        <p:spPr bwMode="auto">
          <a:xfrm>
            <a:off x="3779838" y="1412875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4825" name="Line 13"/>
          <p:cNvSpPr>
            <a:spLocks noChangeShapeType="1"/>
          </p:cNvSpPr>
          <p:nvPr/>
        </p:nvSpPr>
        <p:spPr bwMode="auto">
          <a:xfrm>
            <a:off x="1547813" y="3716338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26" name="Text Box 16"/>
          <p:cNvSpPr txBox="1">
            <a:spLocks noChangeArrowheads="1"/>
          </p:cNvSpPr>
          <p:nvPr/>
        </p:nvSpPr>
        <p:spPr bwMode="auto">
          <a:xfrm>
            <a:off x="3348038" y="2565400"/>
            <a:ext cx="20161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Καρυότυπος</a:t>
            </a:r>
          </a:p>
        </p:txBody>
      </p:sp>
      <p:sp>
        <p:nvSpPr>
          <p:cNvPr id="34827" name="Text Box 18"/>
          <p:cNvSpPr txBox="1">
            <a:spLocks noChangeArrowheads="1"/>
          </p:cNvSpPr>
          <p:nvPr/>
        </p:nvSpPr>
        <p:spPr bwMode="auto">
          <a:xfrm>
            <a:off x="468313" y="3213100"/>
            <a:ext cx="2087562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Παθολογικός</a:t>
            </a:r>
          </a:p>
        </p:txBody>
      </p:sp>
      <p:sp>
        <p:nvSpPr>
          <p:cNvPr id="34828" name="Text Box 19"/>
          <p:cNvSpPr txBox="1">
            <a:spLocks noChangeArrowheads="1"/>
          </p:cNvSpPr>
          <p:nvPr/>
        </p:nvSpPr>
        <p:spPr bwMode="auto">
          <a:xfrm>
            <a:off x="5795963" y="4797425"/>
            <a:ext cx="2879725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Πρώιμη ωοθηκική ανεπάρκεια</a:t>
            </a:r>
          </a:p>
        </p:txBody>
      </p:sp>
      <p:sp>
        <p:nvSpPr>
          <p:cNvPr id="34829" name="Line 20"/>
          <p:cNvSpPr>
            <a:spLocks noChangeShapeType="1"/>
          </p:cNvSpPr>
          <p:nvPr/>
        </p:nvSpPr>
        <p:spPr bwMode="auto">
          <a:xfrm>
            <a:off x="5435600" y="2708275"/>
            <a:ext cx="792163" cy="3603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30" name="Text Box 21"/>
          <p:cNvSpPr txBox="1">
            <a:spLocks noChangeArrowheads="1"/>
          </p:cNvSpPr>
          <p:nvPr/>
        </p:nvSpPr>
        <p:spPr bwMode="auto">
          <a:xfrm>
            <a:off x="6300788" y="3213100"/>
            <a:ext cx="2087562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Φυσιολογικός</a:t>
            </a:r>
          </a:p>
        </p:txBody>
      </p:sp>
      <p:sp>
        <p:nvSpPr>
          <p:cNvPr id="34831" name="Text Box 22"/>
          <p:cNvSpPr txBox="1">
            <a:spLocks noChangeArrowheads="1"/>
          </p:cNvSpPr>
          <p:nvPr/>
        </p:nvSpPr>
        <p:spPr bwMode="auto">
          <a:xfrm>
            <a:off x="107950" y="4868863"/>
            <a:ext cx="3384550" cy="100488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σ. </a:t>
            </a:r>
            <a:r>
              <a:rPr lang="en-US" sz="2400">
                <a:solidFill>
                  <a:srgbClr val="FFFF00"/>
                </a:solidFill>
              </a:rPr>
              <a:t>Turner</a:t>
            </a: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Γοναδική δυσγενεσία</a:t>
            </a:r>
          </a:p>
        </p:txBody>
      </p:sp>
      <p:sp>
        <p:nvSpPr>
          <p:cNvPr id="34832" name="Text Box 23"/>
          <p:cNvSpPr txBox="1">
            <a:spLocks noChangeArrowheads="1"/>
          </p:cNvSpPr>
          <p:nvPr/>
        </p:nvSpPr>
        <p:spPr bwMode="auto">
          <a:xfrm>
            <a:off x="3635375" y="6092825"/>
            <a:ext cx="2087563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Αυτοάνοση</a:t>
            </a:r>
          </a:p>
        </p:txBody>
      </p:sp>
      <p:sp>
        <p:nvSpPr>
          <p:cNvPr id="34833" name="Text Box 24"/>
          <p:cNvSpPr txBox="1">
            <a:spLocks noChangeArrowheads="1"/>
          </p:cNvSpPr>
          <p:nvPr/>
        </p:nvSpPr>
        <p:spPr bwMode="auto">
          <a:xfrm>
            <a:off x="6804025" y="5949950"/>
            <a:ext cx="2087563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Μεταλλάξεις </a:t>
            </a:r>
            <a:r>
              <a:rPr lang="en-US" sz="2400">
                <a:solidFill>
                  <a:srgbClr val="FFFF00"/>
                </a:solidFill>
              </a:rPr>
              <a:t>FSH-R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4834" name="Line 25"/>
          <p:cNvSpPr>
            <a:spLocks noChangeShapeType="1"/>
          </p:cNvSpPr>
          <p:nvPr/>
        </p:nvSpPr>
        <p:spPr bwMode="auto">
          <a:xfrm>
            <a:off x="7380288" y="3716338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35" name="Line 26"/>
          <p:cNvSpPr>
            <a:spLocks noChangeShapeType="1"/>
          </p:cNvSpPr>
          <p:nvPr/>
        </p:nvSpPr>
        <p:spPr bwMode="auto">
          <a:xfrm>
            <a:off x="7380288" y="5661025"/>
            <a:ext cx="503237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36" name="Line 27"/>
          <p:cNvSpPr>
            <a:spLocks noChangeShapeType="1"/>
          </p:cNvSpPr>
          <p:nvPr/>
        </p:nvSpPr>
        <p:spPr bwMode="auto">
          <a:xfrm flipV="1">
            <a:off x="3995738" y="1484313"/>
            <a:ext cx="0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pic>
        <p:nvPicPr>
          <p:cNvPr id="34837" name="Picture 28" descr="Tur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3357563"/>
            <a:ext cx="930275" cy="25336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4572000" y="765175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43213" y="188913"/>
            <a:ext cx="3671887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Πρωτοπαθής αμηνόρροια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H="1">
            <a:off x="5867400" y="5661025"/>
            <a:ext cx="1512888" cy="5762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2771775" y="2781300"/>
            <a:ext cx="1008063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Τρίτο βήμα</a:t>
            </a:r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>
            <a:off x="1476375" y="3500438"/>
            <a:ext cx="0" cy="11525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468313" y="2420938"/>
            <a:ext cx="2087562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Απουσία μήτρας</a:t>
            </a:r>
          </a:p>
        </p:txBody>
      </p:sp>
      <p:sp>
        <p:nvSpPr>
          <p:cNvPr id="36873" name="Text Box 12"/>
          <p:cNvSpPr txBox="1">
            <a:spLocks noChangeArrowheads="1"/>
          </p:cNvSpPr>
          <p:nvPr/>
        </p:nvSpPr>
        <p:spPr bwMode="auto">
          <a:xfrm>
            <a:off x="5003800" y="5084763"/>
            <a:ext cx="3743325" cy="15525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Αγενεσία κόλπου</a:t>
            </a: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Ατρησία υμένα</a:t>
            </a:r>
            <a:endParaRPr lang="en-US" sz="240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Καθυστέρηση ενήβωσης</a:t>
            </a:r>
          </a:p>
        </p:txBody>
      </p:sp>
      <p:sp>
        <p:nvSpPr>
          <p:cNvPr id="36874" name="Line 13"/>
          <p:cNvSpPr>
            <a:spLocks noChangeShapeType="1"/>
          </p:cNvSpPr>
          <p:nvPr/>
        </p:nvSpPr>
        <p:spPr bwMode="auto">
          <a:xfrm>
            <a:off x="5292725" y="2708275"/>
            <a:ext cx="935038" cy="28733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75" name="Text Box 14"/>
          <p:cNvSpPr txBox="1">
            <a:spLocks noChangeArrowheads="1"/>
          </p:cNvSpPr>
          <p:nvPr/>
        </p:nvSpPr>
        <p:spPr bwMode="auto">
          <a:xfrm>
            <a:off x="6300788" y="2420938"/>
            <a:ext cx="2087562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Παρουσία μήτρας</a:t>
            </a:r>
          </a:p>
        </p:txBody>
      </p:sp>
      <p:sp>
        <p:nvSpPr>
          <p:cNvPr id="36876" name="Text Box 15"/>
          <p:cNvSpPr txBox="1">
            <a:spLocks noChangeArrowheads="1"/>
          </p:cNvSpPr>
          <p:nvPr/>
        </p:nvSpPr>
        <p:spPr bwMode="auto">
          <a:xfrm>
            <a:off x="250825" y="5084763"/>
            <a:ext cx="4427538" cy="15525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σ. </a:t>
            </a:r>
            <a:r>
              <a:rPr lang="en-US" sz="2400">
                <a:solidFill>
                  <a:srgbClr val="FFFF00"/>
                </a:solidFill>
              </a:rPr>
              <a:t>Mayer-Rokitanski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AIS (</a:t>
            </a:r>
            <a:r>
              <a:rPr lang="el-GR" sz="2400">
                <a:solidFill>
                  <a:srgbClr val="FFFF00"/>
                </a:solidFill>
              </a:rPr>
              <a:t>θηλεοποιητικός όρχης)</a:t>
            </a:r>
            <a:endParaRPr lang="en-US" sz="240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Ανεπάρκεια 5</a:t>
            </a:r>
            <a:r>
              <a:rPr lang="el-GR" sz="2400" baseline="30000">
                <a:solidFill>
                  <a:srgbClr val="FFFF00"/>
                </a:solidFill>
              </a:rPr>
              <a:t>α</a:t>
            </a:r>
            <a:r>
              <a:rPr lang="el-GR" sz="2400">
                <a:solidFill>
                  <a:srgbClr val="FFFF00"/>
                </a:solidFill>
              </a:rPr>
              <a:t> αναγωγάσης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36877" name="Line 18"/>
          <p:cNvSpPr>
            <a:spLocks noChangeShapeType="1"/>
          </p:cNvSpPr>
          <p:nvPr/>
        </p:nvSpPr>
        <p:spPr bwMode="auto">
          <a:xfrm>
            <a:off x="7380288" y="3500438"/>
            <a:ext cx="0" cy="12255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78" name="Line 20"/>
          <p:cNvSpPr>
            <a:spLocks noChangeShapeType="1"/>
          </p:cNvSpPr>
          <p:nvPr/>
        </p:nvSpPr>
        <p:spPr bwMode="auto">
          <a:xfrm>
            <a:off x="4572000" y="1989138"/>
            <a:ext cx="0" cy="5032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79" name="Text Box 21"/>
          <p:cNvSpPr txBox="1">
            <a:spLocks noChangeArrowheads="1"/>
          </p:cNvSpPr>
          <p:nvPr/>
        </p:nvSpPr>
        <p:spPr bwMode="auto">
          <a:xfrm>
            <a:off x="3851275" y="1484313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      </a:t>
            </a: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6880" name="Line 22"/>
          <p:cNvSpPr>
            <a:spLocks noChangeShapeType="1"/>
          </p:cNvSpPr>
          <p:nvPr/>
        </p:nvSpPr>
        <p:spPr bwMode="auto">
          <a:xfrm>
            <a:off x="3922713" y="1700213"/>
            <a:ext cx="5048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81" name="Text Box 23"/>
          <p:cNvSpPr txBox="1">
            <a:spLocks noChangeArrowheads="1"/>
          </p:cNvSpPr>
          <p:nvPr/>
        </p:nvSpPr>
        <p:spPr bwMode="auto">
          <a:xfrm>
            <a:off x="3851275" y="2492375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U/S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6882" name="Text Box 24"/>
          <p:cNvSpPr txBox="1">
            <a:spLocks noChangeArrowheads="1"/>
          </p:cNvSpPr>
          <p:nvPr/>
        </p:nvSpPr>
        <p:spPr bwMode="auto">
          <a:xfrm>
            <a:off x="2700338" y="3284538"/>
            <a:ext cx="2159000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solidFill>
                  <a:srgbClr val="000066"/>
                </a:solidFill>
              </a:rPr>
              <a:t>Καρυότυπος</a:t>
            </a:r>
          </a:p>
          <a:p>
            <a:pPr>
              <a:spcBef>
                <a:spcPct val="50000"/>
              </a:spcBef>
            </a:pPr>
            <a:r>
              <a:rPr lang="el-GR">
                <a:solidFill>
                  <a:srgbClr val="000066"/>
                </a:solidFill>
              </a:rPr>
              <a:t>Ανδρογόνα</a:t>
            </a:r>
          </a:p>
          <a:p>
            <a:pPr>
              <a:spcBef>
                <a:spcPct val="50000"/>
              </a:spcBef>
            </a:pPr>
            <a:r>
              <a:rPr lang="el-GR">
                <a:solidFill>
                  <a:srgbClr val="000066"/>
                </a:solidFill>
              </a:rPr>
              <a:t>Τρίχωση εφηβαίου</a:t>
            </a:r>
          </a:p>
          <a:p>
            <a:pPr>
              <a:spcBef>
                <a:spcPct val="50000"/>
              </a:spcBef>
            </a:pPr>
            <a:r>
              <a:rPr lang="el-GR">
                <a:solidFill>
                  <a:srgbClr val="000066"/>
                </a:solidFill>
              </a:rPr>
              <a:t>Βουβωνικές μάζες</a:t>
            </a:r>
          </a:p>
        </p:txBody>
      </p:sp>
      <p:sp>
        <p:nvSpPr>
          <p:cNvPr id="36883" name="Line 25"/>
          <p:cNvSpPr>
            <a:spLocks noChangeShapeType="1"/>
          </p:cNvSpPr>
          <p:nvPr/>
        </p:nvSpPr>
        <p:spPr bwMode="auto">
          <a:xfrm flipH="1">
            <a:off x="1835150" y="4221163"/>
            <a:ext cx="7921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6884" name="Text Box 26"/>
          <p:cNvSpPr txBox="1">
            <a:spLocks noChangeArrowheads="1"/>
          </p:cNvSpPr>
          <p:nvPr/>
        </p:nvSpPr>
        <p:spPr bwMode="auto">
          <a:xfrm>
            <a:off x="5076825" y="3789363"/>
            <a:ext cx="16557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solidFill>
                  <a:srgbClr val="000066"/>
                </a:solidFill>
              </a:rPr>
              <a:t>Γυναικολογική εξέταση</a:t>
            </a:r>
          </a:p>
        </p:txBody>
      </p:sp>
      <p:sp>
        <p:nvSpPr>
          <p:cNvPr id="36885" name="Line 27"/>
          <p:cNvSpPr>
            <a:spLocks noChangeShapeType="1"/>
          </p:cNvSpPr>
          <p:nvPr/>
        </p:nvSpPr>
        <p:spPr bwMode="auto">
          <a:xfrm>
            <a:off x="6804025" y="4365625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4572000" y="765175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843213" y="188913"/>
            <a:ext cx="3671887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Πρωτοπαθής αμηνόρροια</a:t>
            </a:r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 flipH="1">
            <a:off x="2843213" y="3357563"/>
            <a:ext cx="86518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Τρίτο βήμα</a:t>
            </a:r>
          </a:p>
        </p:txBody>
      </p:sp>
      <p:sp>
        <p:nvSpPr>
          <p:cNvPr id="40966" name="Line 9"/>
          <p:cNvSpPr>
            <a:spLocks noChangeShapeType="1"/>
          </p:cNvSpPr>
          <p:nvPr/>
        </p:nvSpPr>
        <p:spPr bwMode="auto">
          <a:xfrm>
            <a:off x="1547813" y="3716338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0967" name="Text Box 11"/>
          <p:cNvSpPr txBox="1">
            <a:spLocks noChangeArrowheads="1"/>
          </p:cNvSpPr>
          <p:nvPr/>
        </p:nvSpPr>
        <p:spPr bwMode="auto">
          <a:xfrm>
            <a:off x="539750" y="3141663"/>
            <a:ext cx="2087563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Παθολογικό</a:t>
            </a:r>
          </a:p>
        </p:txBody>
      </p:sp>
      <p:sp>
        <p:nvSpPr>
          <p:cNvPr id="40968" name="Text Box 12"/>
          <p:cNvSpPr txBox="1">
            <a:spLocks noChangeArrowheads="1"/>
          </p:cNvSpPr>
          <p:nvPr/>
        </p:nvSpPr>
        <p:spPr bwMode="auto">
          <a:xfrm>
            <a:off x="6084888" y="5373688"/>
            <a:ext cx="2879725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Καθυστέρηση ενήβωσης</a:t>
            </a:r>
          </a:p>
        </p:txBody>
      </p:sp>
      <p:sp>
        <p:nvSpPr>
          <p:cNvPr id="40969" name="Line 13"/>
          <p:cNvSpPr>
            <a:spLocks noChangeShapeType="1"/>
          </p:cNvSpPr>
          <p:nvPr/>
        </p:nvSpPr>
        <p:spPr bwMode="auto">
          <a:xfrm>
            <a:off x="5651500" y="3284538"/>
            <a:ext cx="9366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0970" name="Text Box 14"/>
          <p:cNvSpPr txBox="1">
            <a:spLocks noChangeArrowheads="1"/>
          </p:cNvSpPr>
          <p:nvPr/>
        </p:nvSpPr>
        <p:spPr bwMode="auto">
          <a:xfrm>
            <a:off x="6877050" y="3141663"/>
            <a:ext cx="2087563" cy="100488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Φυσιολογικό</a:t>
            </a: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ή τύπου </a:t>
            </a: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40971" name="Text Box 15"/>
          <p:cNvSpPr txBox="1">
            <a:spLocks noChangeArrowheads="1"/>
          </p:cNvSpPr>
          <p:nvPr/>
        </p:nvSpPr>
        <p:spPr bwMode="auto">
          <a:xfrm>
            <a:off x="179388" y="5229225"/>
            <a:ext cx="3384550" cy="118745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Υποθαλάμο-υποφυσιακή ανεπάρκεια</a:t>
            </a:r>
          </a:p>
        </p:txBody>
      </p:sp>
      <p:sp>
        <p:nvSpPr>
          <p:cNvPr id="40972" name="Line 18"/>
          <p:cNvSpPr>
            <a:spLocks noChangeShapeType="1"/>
          </p:cNvSpPr>
          <p:nvPr/>
        </p:nvSpPr>
        <p:spPr bwMode="auto">
          <a:xfrm>
            <a:off x="7885113" y="4221163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0973" name="Text Box 21"/>
          <p:cNvSpPr txBox="1">
            <a:spLocks noChangeArrowheads="1"/>
          </p:cNvSpPr>
          <p:nvPr/>
        </p:nvSpPr>
        <p:spPr bwMode="auto">
          <a:xfrm>
            <a:off x="3924300" y="1628775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40974" name="Line 22"/>
          <p:cNvSpPr>
            <a:spLocks noChangeShapeType="1"/>
          </p:cNvSpPr>
          <p:nvPr/>
        </p:nvSpPr>
        <p:spPr bwMode="auto">
          <a:xfrm>
            <a:off x="4140200" y="1700213"/>
            <a:ext cx="0" cy="3603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0975" name="Text Box 23"/>
          <p:cNvSpPr txBox="1">
            <a:spLocks noChangeArrowheads="1"/>
          </p:cNvSpPr>
          <p:nvPr/>
        </p:nvSpPr>
        <p:spPr bwMode="auto">
          <a:xfrm>
            <a:off x="3779838" y="3141663"/>
            <a:ext cx="1655762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GnRH test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40976" name="Line 24"/>
          <p:cNvSpPr>
            <a:spLocks noChangeShapeType="1"/>
          </p:cNvSpPr>
          <p:nvPr/>
        </p:nvSpPr>
        <p:spPr bwMode="auto">
          <a:xfrm>
            <a:off x="4572000" y="2205038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1331913" y="4724400"/>
            <a:ext cx="1295400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Group I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203575" y="981075"/>
            <a:ext cx="2736850" cy="1370013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r>
              <a:rPr lang="el-GR" sz="2400">
                <a:solidFill>
                  <a:srgbClr val="FFFF00"/>
                </a:solidFill>
              </a:rPr>
              <a:t>, Ε</a:t>
            </a:r>
            <a:r>
              <a:rPr lang="el-GR" sz="2400" baseline="-25000">
                <a:solidFill>
                  <a:srgbClr val="FFFF00"/>
                </a:solidFill>
              </a:rPr>
              <a:t>2</a:t>
            </a:r>
            <a:r>
              <a:rPr lang="el-GR" sz="2400">
                <a:solidFill>
                  <a:srgbClr val="FFFF00"/>
                </a:solidFill>
              </a:rPr>
              <a:t> (3</a:t>
            </a:r>
            <a:r>
              <a:rPr lang="el-GR" sz="2400" baseline="30000">
                <a:solidFill>
                  <a:srgbClr val="FFFF00"/>
                </a:solidFill>
              </a:rPr>
              <a:t>η</a:t>
            </a:r>
            <a:r>
              <a:rPr lang="el-GR" sz="2400">
                <a:solidFill>
                  <a:srgbClr val="FFFF00"/>
                </a:solidFill>
              </a:rPr>
              <a:t>ημέρα)</a:t>
            </a:r>
            <a:endParaRPr lang="en-US" sz="240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Προγεστερόνη (18</a:t>
            </a:r>
            <a:r>
              <a:rPr lang="el-GR" sz="2400" baseline="30000">
                <a:solidFill>
                  <a:srgbClr val="FFFF00"/>
                </a:solidFill>
              </a:rPr>
              <a:t>η</a:t>
            </a:r>
            <a:r>
              <a:rPr lang="el-GR" sz="2400">
                <a:solidFill>
                  <a:srgbClr val="FFFF00"/>
                </a:solidFill>
              </a:rPr>
              <a:t>-21 ημέρα)</a:t>
            </a: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H="1">
            <a:off x="2916238" y="2420938"/>
            <a:ext cx="1439862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89" name="Text Box 8"/>
          <p:cNvSpPr txBox="1">
            <a:spLocks noChangeArrowheads="1"/>
          </p:cNvSpPr>
          <p:nvPr/>
        </p:nvSpPr>
        <p:spPr bwMode="auto">
          <a:xfrm>
            <a:off x="250825" y="2852738"/>
            <a:ext cx="3527425" cy="15525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 </a:t>
            </a:r>
            <a:r>
              <a:rPr lang="el-GR" sz="2400">
                <a:solidFill>
                  <a:srgbClr val="FFFF00"/>
                </a:solidFill>
              </a:rPr>
              <a:t>χαμηλή</a:t>
            </a:r>
          </a:p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Προγεστερόνη</a:t>
            </a:r>
            <a:r>
              <a:rPr lang="en-US" sz="2400">
                <a:solidFill>
                  <a:srgbClr val="FFFF00"/>
                </a:solidFill>
              </a:rPr>
              <a:t>&lt;10 ng/ml</a:t>
            </a:r>
          </a:p>
          <a:p>
            <a:pPr>
              <a:spcBef>
                <a:spcPct val="50000"/>
              </a:spcBef>
            </a:pPr>
            <a:r>
              <a:rPr lang="el-GR" sz="2400" b="1">
                <a:solidFill>
                  <a:srgbClr val="FFFF00"/>
                </a:solidFill>
              </a:rPr>
              <a:t>Ε2</a:t>
            </a:r>
            <a:r>
              <a:rPr lang="en-US" sz="2400" b="1">
                <a:solidFill>
                  <a:srgbClr val="FFFF00"/>
                </a:solidFill>
              </a:rPr>
              <a:t>&lt;4</a:t>
            </a:r>
            <a:r>
              <a:rPr lang="el-GR" sz="2400" b="1">
                <a:solidFill>
                  <a:srgbClr val="FFFF00"/>
                </a:solidFill>
              </a:rPr>
              <a:t>0</a:t>
            </a:r>
            <a:r>
              <a:rPr lang="en-US" sz="2400" b="1">
                <a:solidFill>
                  <a:srgbClr val="FFFF00"/>
                </a:solidFill>
              </a:rPr>
              <a:t> pg/ml</a:t>
            </a:r>
            <a:endParaRPr lang="el-GR" sz="2400" b="1">
              <a:solidFill>
                <a:srgbClr val="FFFF00"/>
              </a:solidFill>
            </a:endParaRP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5292725" y="2852738"/>
            <a:ext cx="3527425" cy="15525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r>
              <a:rPr lang="el-GR" sz="2400">
                <a:solidFill>
                  <a:srgbClr val="FFFF00"/>
                </a:solidFill>
              </a:rPr>
              <a:t> φυσιολογική</a:t>
            </a:r>
            <a:endParaRPr lang="en-US" sz="240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Προγεστερόνη</a:t>
            </a:r>
            <a:r>
              <a:rPr lang="en-US" sz="2400">
                <a:solidFill>
                  <a:srgbClr val="FFFF00"/>
                </a:solidFill>
              </a:rPr>
              <a:t>&lt;10 ng/ml</a:t>
            </a:r>
            <a:endParaRPr lang="el-GR" sz="240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2400" b="1">
                <a:solidFill>
                  <a:srgbClr val="FFFF00"/>
                </a:solidFill>
              </a:rPr>
              <a:t>Ε2&gt;</a:t>
            </a:r>
            <a:r>
              <a:rPr lang="en-US" sz="2400" b="1">
                <a:solidFill>
                  <a:srgbClr val="FFFF00"/>
                </a:solidFill>
              </a:rPr>
              <a:t>4</a:t>
            </a:r>
            <a:r>
              <a:rPr lang="el-GR" sz="2400" b="1">
                <a:solidFill>
                  <a:srgbClr val="FFFF00"/>
                </a:solidFill>
              </a:rPr>
              <a:t>0</a:t>
            </a:r>
            <a:r>
              <a:rPr lang="en-US" sz="2400" b="1">
                <a:solidFill>
                  <a:srgbClr val="FFFF00"/>
                </a:solidFill>
              </a:rPr>
              <a:t> pg/ml</a:t>
            </a:r>
            <a:endParaRPr lang="el-GR" sz="2400" b="1">
              <a:solidFill>
                <a:srgbClr val="FFFF00"/>
              </a:solidFill>
            </a:endParaRPr>
          </a:p>
        </p:txBody>
      </p:sp>
      <p:sp>
        <p:nvSpPr>
          <p:cNvPr id="41991" name="Line 11"/>
          <p:cNvSpPr>
            <a:spLocks noChangeShapeType="1"/>
          </p:cNvSpPr>
          <p:nvPr/>
        </p:nvSpPr>
        <p:spPr bwMode="auto">
          <a:xfrm>
            <a:off x="4356100" y="2420938"/>
            <a:ext cx="1439863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92" name="Text Box 13"/>
          <p:cNvSpPr txBox="1">
            <a:spLocks noChangeArrowheads="1"/>
          </p:cNvSpPr>
          <p:nvPr/>
        </p:nvSpPr>
        <p:spPr bwMode="auto">
          <a:xfrm>
            <a:off x="6227763" y="4724400"/>
            <a:ext cx="1295400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Group II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323850" y="5734050"/>
            <a:ext cx="3600450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>
                <a:solidFill>
                  <a:srgbClr val="FFFF00"/>
                </a:solidFill>
              </a:rPr>
              <a:t>Υποθαλαμο-υποφυσιακή </a:t>
            </a:r>
          </a:p>
          <a:p>
            <a:pPr algn="ctr"/>
            <a:r>
              <a:rPr lang="el-GR" sz="2400">
                <a:solidFill>
                  <a:srgbClr val="FFFF00"/>
                </a:solidFill>
              </a:rPr>
              <a:t>ανεπάρκεια</a:t>
            </a:r>
          </a:p>
        </p:txBody>
      </p:sp>
      <p:sp>
        <p:nvSpPr>
          <p:cNvPr id="41994" name="Text Box 15"/>
          <p:cNvSpPr txBox="1">
            <a:spLocks noChangeArrowheads="1"/>
          </p:cNvSpPr>
          <p:nvPr/>
        </p:nvSpPr>
        <p:spPr bwMode="auto">
          <a:xfrm>
            <a:off x="5219700" y="5661025"/>
            <a:ext cx="3600450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>
                <a:solidFill>
                  <a:srgbClr val="FFFF00"/>
                </a:solidFill>
              </a:rPr>
              <a:t>Υποθαλαμο-υποφυσιακή δυσλειτουργία</a:t>
            </a:r>
          </a:p>
        </p:txBody>
      </p:sp>
      <p:sp>
        <p:nvSpPr>
          <p:cNvPr id="41995" name="Line 16"/>
          <p:cNvSpPr>
            <a:spLocks noChangeShapeType="1"/>
          </p:cNvSpPr>
          <p:nvPr/>
        </p:nvSpPr>
        <p:spPr bwMode="auto">
          <a:xfrm>
            <a:off x="1979613" y="5300663"/>
            <a:ext cx="0" cy="2889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96" name="Line 17"/>
          <p:cNvSpPr>
            <a:spLocks noChangeShapeType="1"/>
          </p:cNvSpPr>
          <p:nvPr/>
        </p:nvSpPr>
        <p:spPr bwMode="auto">
          <a:xfrm>
            <a:off x="6877050" y="5300663"/>
            <a:ext cx="0" cy="2889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97" name="Line 18"/>
          <p:cNvSpPr>
            <a:spLocks noChangeShapeType="1"/>
          </p:cNvSpPr>
          <p:nvPr/>
        </p:nvSpPr>
        <p:spPr bwMode="auto">
          <a:xfrm>
            <a:off x="3924300" y="3573463"/>
            <a:ext cx="12954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98" name="Text Box 21"/>
          <p:cNvSpPr txBox="1">
            <a:spLocks noChangeArrowheads="1"/>
          </p:cNvSpPr>
          <p:nvPr/>
        </p:nvSpPr>
        <p:spPr bwMode="auto">
          <a:xfrm>
            <a:off x="2124075" y="260350"/>
            <a:ext cx="5040313" cy="579438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rgbClr val="FFFF00"/>
                </a:solidFill>
              </a:rPr>
              <a:t>Διερεύνηση αμηνόρροιας</a:t>
            </a:r>
          </a:p>
        </p:txBody>
      </p:sp>
      <p:sp>
        <p:nvSpPr>
          <p:cNvPr id="41999" name="Text Box 22"/>
          <p:cNvSpPr txBox="1">
            <a:spLocks noChangeArrowheads="1"/>
          </p:cNvSpPr>
          <p:nvPr/>
        </p:nvSpPr>
        <p:spPr bwMode="auto">
          <a:xfrm>
            <a:off x="468313" y="1341438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Τρίτο βήμα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1403350" y="333375"/>
            <a:ext cx="6480175" cy="579438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rgbClr val="FFFF00"/>
                </a:solidFill>
              </a:rPr>
              <a:t>Υπερπρολακτιναιμική αμηνόρροια</a:t>
            </a:r>
          </a:p>
        </p:txBody>
      </p:sp>
      <p:sp>
        <p:nvSpPr>
          <p:cNvPr id="47107" name="Text Box 5"/>
          <p:cNvSpPr txBox="1">
            <a:spLocks noChangeArrowheads="1"/>
          </p:cNvSpPr>
          <p:nvPr/>
        </p:nvSpPr>
        <p:spPr bwMode="auto">
          <a:xfrm>
            <a:off x="1116013" y="3357563"/>
            <a:ext cx="7127875" cy="2100262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FF00"/>
              </a:buClr>
              <a:buFontTx/>
              <a:buChar char="•"/>
            </a:pPr>
            <a:r>
              <a:rPr lang="el-GR" sz="2400"/>
              <a:t> </a:t>
            </a:r>
            <a:r>
              <a:rPr lang="el-GR" sz="2400">
                <a:solidFill>
                  <a:srgbClr val="FFFF00"/>
                </a:solidFill>
              </a:rPr>
              <a:t>Αποκλεισμός υπερπρολακτιναιμίας από φάρμακα</a:t>
            </a:r>
          </a:p>
          <a:p>
            <a:pPr>
              <a:spcBef>
                <a:spcPct val="50000"/>
              </a:spcBef>
              <a:buClr>
                <a:srgbClr val="FFFF00"/>
              </a:buClr>
              <a:buFontTx/>
              <a:buChar char="•"/>
            </a:pPr>
            <a:r>
              <a:rPr lang="el-GR" sz="2400">
                <a:solidFill>
                  <a:srgbClr val="FFFF00"/>
                </a:solidFill>
              </a:rPr>
              <a:t> Αποκλεισμός υποθυρεοειδισμού</a:t>
            </a:r>
          </a:p>
          <a:p>
            <a:pPr>
              <a:spcBef>
                <a:spcPct val="50000"/>
              </a:spcBef>
              <a:buClr>
                <a:srgbClr val="FFFF00"/>
              </a:buClr>
              <a:buFontTx/>
              <a:buChar char="•"/>
            </a:pPr>
            <a:r>
              <a:rPr lang="el-GR" sz="2400">
                <a:solidFill>
                  <a:srgbClr val="FFFF00"/>
                </a:solidFill>
              </a:rPr>
              <a:t> Διερεύνηση αδενώματος της υπόφυσης</a:t>
            </a:r>
          </a:p>
          <a:p>
            <a:pPr>
              <a:spcBef>
                <a:spcPct val="50000"/>
              </a:spcBef>
              <a:buClr>
                <a:srgbClr val="FFFF00"/>
              </a:buClr>
              <a:buFontTx/>
              <a:buChar char="•"/>
            </a:pPr>
            <a:r>
              <a:rPr lang="el-GR" sz="2400">
                <a:solidFill>
                  <a:srgbClr val="FFFF00"/>
                </a:solidFill>
              </a:rPr>
              <a:t> Φαρμακευτική αγωγή</a:t>
            </a: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2124075" y="1557338"/>
            <a:ext cx="4752975" cy="100488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Πρόκληση ΕΡ με Προγεσταγόνο </a:t>
            </a:r>
          </a:p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τόσο θετική όσο και αρνητική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403350" y="188913"/>
            <a:ext cx="6732588" cy="584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 dirty="0">
                <a:solidFill>
                  <a:srgbClr val="FFFF00"/>
                </a:solidFill>
              </a:rPr>
              <a:t>Διερεύνηση </a:t>
            </a:r>
            <a:r>
              <a:rPr lang="el-GR" sz="3200" dirty="0" smtClean="0">
                <a:solidFill>
                  <a:srgbClr val="FFFF00"/>
                </a:solidFill>
              </a:rPr>
              <a:t>υπογοναδισμού</a:t>
            </a:r>
            <a:endParaRPr lang="el-GR" sz="3200" dirty="0">
              <a:solidFill>
                <a:srgbClr val="FFFF00"/>
              </a:solidFill>
            </a:endParaRPr>
          </a:p>
        </p:txBody>
      </p:sp>
      <p:sp>
        <p:nvSpPr>
          <p:cNvPr id="17411" name="Text Box 12"/>
          <p:cNvSpPr txBox="1">
            <a:spLocks noChangeArrowheads="1"/>
          </p:cNvSpPr>
          <p:nvPr/>
        </p:nvSpPr>
        <p:spPr bwMode="auto">
          <a:xfrm>
            <a:off x="3059113" y="4724400"/>
            <a:ext cx="3527425" cy="830263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Τεστοστερόνη</a:t>
            </a:r>
            <a:r>
              <a:rPr lang="en-US" sz="2400">
                <a:solidFill>
                  <a:srgbClr val="FFFF00"/>
                </a:solidFill>
              </a:rPr>
              <a:t>,</a:t>
            </a:r>
            <a:r>
              <a:rPr lang="el-GR" sz="2400">
                <a:solidFill>
                  <a:srgbClr val="FFFF00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FSH</a:t>
            </a:r>
            <a:r>
              <a:rPr lang="el-GR" sz="2400">
                <a:solidFill>
                  <a:srgbClr val="FFFF00"/>
                </a:solidFill>
              </a:rPr>
              <a:t>, </a:t>
            </a:r>
            <a:r>
              <a:rPr lang="en-US" sz="2400">
                <a:solidFill>
                  <a:srgbClr val="FFFF00"/>
                </a:solidFill>
              </a:rPr>
              <a:t>TSH, PRL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17412" name="Line 14"/>
          <p:cNvSpPr>
            <a:spLocks noChangeShapeType="1"/>
          </p:cNvSpPr>
          <p:nvPr/>
        </p:nvSpPr>
        <p:spPr bwMode="auto">
          <a:xfrm>
            <a:off x="4572000" y="1844675"/>
            <a:ext cx="0" cy="10080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413" name="Line 16"/>
          <p:cNvSpPr>
            <a:spLocks noChangeShapeType="1"/>
          </p:cNvSpPr>
          <p:nvPr/>
        </p:nvSpPr>
        <p:spPr bwMode="auto">
          <a:xfrm flipH="1">
            <a:off x="6732588" y="4437063"/>
            <a:ext cx="1295400" cy="5048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2916238" y="2924175"/>
            <a:ext cx="3887787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Εκτίμηση δευτερογενών χαρακτήρων του φύλου</a:t>
            </a:r>
          </a:p>
        </p:txBody>
      </p:sp>
      <p:sp>
        <p:nvSpPr>
          <p:cNvPr id="17415" name="Line 20"/>
          <p:cNvSpPr>
            <a:spLocks noChangeShapeType="1"/>
          </p:cNvSpPr>
          <p:nvPr/>
        </p:nvSpPr>
        <p:spPr bwMode="auto">
          <a:xfrm>
            <a:off x="1403350" y="4508500"/>
            <a:ext cx="1439863" cy="4333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417" name="Text Box 25"/>
          <p:cNvSpPr txBox="1">
            <a:spLocks noChangeArrowheads="1"/>
          </p:cNvSpPr>
          <p:nvPr/>
        </p:nvSpPr>
        <p:spPr bwMode="auto">
          <a:xfrm>
            <a:off x="611188" y="3933825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chemeClr val="bg1"/>
                </a:solidFill>
              </a:rPr>
              <a:t>ΝΑΙ</a:t>
            </a:r>
          </a:p>
        </p:txBody>
      </p:sp>
      <p:sp>
        <p:nvSpPr>
          <p:cNvPr id="17418" name="Text Box 26"/>
          <p:cNvSpPr txBox="1">
            <a:spLocks noChangeArrowheads="1"/>
          </p:cNvSpPr>
          <p:nvPr/>
        </p:nvSpPr>
        <p:spPr bwMode="auto">
          <a:xfrm>
            <a:off x="7451725" y="38608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ΟΧΙ</a:t>
            </a:r>
          </a:p>
        </p:txBody>
      </p:sp>
      <p:sp>
        <p:nvSpPr>
          <p:cNvPr id="17419" name="Line 29"/>
          <p:cNvSpPr>
            <a:spLocks noChangeShapeType="1"/>
          </p:cNvSpPr>
          <p:nvPr/>
        </p:nvSpPr>
        <p:spPr bwMode="auto">
          <a:xfrm flipH="1">
            <a:off x="1547813" y="3213100"/>
            <a:ext cx="1295400" cy="5762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420" name="Line 30"/>
          <p:cNvSpPr>
            <a:spLocks noChangeShapeType="1"/>
          </p:cNvSpPr>
          <p:nvPr/>
        </p:nvSpPr>
        <p:spPr bwMode="auto">
          <a:xfrm>
            <a:off x="6877050" y="3213100"/>
            <a:ext cx="719138" cy="50323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421" name="Text Box 33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Πρώτο βήμα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916238" y="1484313"/>
            <a:ext cx="3527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β</a:t>
            </a:r>
            <a:r>
              <a:rPr lang="en-US" sz="2400">
                <a:solidFill>
                  <a:srgbClr val="FFFF00"/>
                </a:solidFill>
              </a:rPr>
              <a:t>HCG,</a:t>
            </a:r>
            <a:r>
              <a:rPr lang="el-GR" sz="2400">
                <a:solidFill>
                  <a:srgbClr val="FFFF00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FSH</a:t>
            </a:r>
            <a:r>
              <a:rPr lang="el-GR" sz="2400">
                <a:solidFill>
                  <a:srgbClr val="FFFF00"/>
                </a:solidFill>
              </a:rPr>
              <a:t>, </a:t>
            </a:r>
            <a:r>
              <a:rPr lang="en-US" sz="2400">
                <a:solidFill>
                  <a:srgbClr val="FFFF00"/>
                </a:solidFill>
              </a:rPr>
              <a:t>TSH, PRL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4572000" y="765175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36" name="Line 7"/>
          <p:cNvSpPr>
            <a:spLocks noChangeShapeType="1"/>
          </p:cNvSpPr>
          <p:nvPr/>
        </p:nvSpPr>
        <p:spPr bwMode="auto">
          <a:xfrm>
            <a:off x="4572000" y="1989138"/>
            <a:ext cx="2232025" cy="5762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2843213" y="188913"/>
            <a:ext cx="3671887" cy="83099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rgbClr val="FFFF00"/>
                </a:solidFill>
              </a:rPr>
              <a:t>Διερεύνηση υπογοναδισμού</a:t>
            </a:r>
            <a:endParaRPr lang="el-GR" sz="2400" dirty="0">
              <a:solidFill>
                <a:srgbClr val="FFFF00"/>
              </a:solidFill>
            </a:endParaRP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6948488" y="2636838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18439" name="Line 11"/>
          <p:cNvSpPr>
            <a:spLocks noChangeShapeType="1"/>
          </p:cNvSpPr>
          <p:nvPr/>
        </p:nvSpPr>
        <p:spPr bwMode="auto">
          <a:xfrm flipH="1">
            <a:off x="2268538" y="1989138"/>
            <a:ext cx="2232025" cy="5032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40" name="Line 12"/>
          <p:cNvSpPr>
            <a:spLocks noChangeShapeType="1"/>
          </p:cNvSpPr>
          <p:nvPr/>
        </p:nvSpPr>
        <p:spPr bwMode="auto">
          <a:xfrm>
            <a:off x="4500563" y="3068638"/>
            <a:ext cx="0" cy="9366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Δεύτερο βήμα</a:t>
            </a:r>
          </a:p>
        </p:txBody>
      </p:sp>
      <p:sp>
        <p:nvSpPr>
          <p:cNvPr id="18442" name="Line 14"/>
          <p:cNvSpPr>
            <a:spLocks noChangeShapeType="1"/>
          </p:cNvSpPr>
          <p:nvPr/>
        </p:nvSpPr>
        <p:spPr bwMode="auto">
          <a:xfrm>
            <a:off x="4500563" y="1989138"/>
            <a:ext cx="0" cy="5762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827088" y="25654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18444" name="Text Box 16"/>
          <p:cNvSpPr txBox="1">
            <a:spLocks noChangeArrowheads="1"/>
          </p:cNvSpPr>
          <p:nvPr/>
        </p:nvSpPr>
        <p:spPr bwMode="auto">
          <a:xfrm>
            <a:off x="3924300" y="25654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      </a:t>
            </a: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18445" name="Line 17"/>
          <p:cNvSpPr>
            <a:spLocks noChangeShapeType="1"/>
          </p:cNvSpPr>
          <p:nvPr/>
        </p:nvSpPr>
        <p:spPr bwMode="auto">
          <a:xfrm>
            <a:off x="1547813" y="3068638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46" name="Line 18"/>
          <p:cNvSpPr>
            <a:spLocks noChangeShapeType="1"/>
          </p:cNvSpPr>
          <p:nvPr/>
        </p:nvSpPr>
        <p:spPr bwMode="auto">
          <a:xfrm flipV="1">
            <a:off x="1042988" y="2636838"/>
            <a:ext cx="0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47" name="Line 19"/>
          <p:cNvSpPr>
            <a:spLocks noChangeShapeType="1"/>
          </p:cNvSpPr>
          <p:nvPr/>
        </p:nvSpPr>
        <p:spPr bwMode="auto">
          <a:xfrm>
            <a:off x="7164388" y="2708275"/>
            <a:ext cx="0" cy="3603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48" name="Text Box 20"/>
          <p:cNvSpPr txBox="1">
            <a:spLocks noChangeArrowheads="1"/>
          </p:cNvSpPr>
          <p:nvPr/>
        </p:nvSpPr>
        <p:spPr bwMode="auto">
          <a:xfrm>
            <a:off x="539750" y="4149725"/>
            <a:ext cx="20161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Καρυότυπος</a:t>
            </a:r>
          </a:p>
        </p:txBody>
      </p:sp>
      <p:sp>
        <p:nvSpPr>
          <p:cNvPr id="18449" name="Line 23"/>
          <p:cNvSpPr>
            <a:spLocks noChangeShapeType="1"/>
          </p:cNvSpPr>
          <p:nvPr/>
        </p:nvSpPr>
        <p:spPr bwMode="auto">
          <a:xfrm>
            <a:off x="3995738" y="2781300"/>
            <a:ext cx="5048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450" name="Text Box 24"/>
          <p:cNvSpPr txBox="1">
            <a:spLocks noChangeArrowheads="1"/>
          </p:cNvSpPr>
          <p:nvPr/>
        </p:nvSpPr>
        <p:spPr bwMode="auto">
          <a:xfrm>
            <a:off x="3924300" y="40767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U/S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18451" name="Text Box 25"/>
          <p:cNvSpPr txBox="1">
            <a:spLocks noChangeArrowheads="1"/>
          </p:cNvSpPr>
          <p:nvPr/>
        </p:nvSpPr>
        <p:spPr bwMode="auto">
          <a:xfrm>
            <a:off x="6877050" y="4149725"/>
            <a:ext cx="1655763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GnRH test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18452" name="Line 26"/>
          <p:cNvSpPr>
            <a:spLocks noChangeShapeType="1"/>
          </p:cNvSpPr>
          <p:nvPr/>
        </p:nvSpPr>
        <p:spPr bwMode="auto">
          <a:xfrm>
            <a:off x="7667625" y="3141663"/>
            <a:ext cx="0" cy="9366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4572000" y="765175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843213" y="188913"/>
            <a:ext cx="3671887" cy="83099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rgbClr val="FFFF00"/>
                </a:solidFill>
              </a:rPr>
              <a:t>Διερεύνηση υπογοναδισμού</a:t>
            </a:r>
            <a:endParaRPr lang="el-GR" sz="2400" dirty="0">
              <a:solidFill>
                <a:srgbClr val="FFFF00"/>
              </a:solidFill>
            </a:endParaRP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 flipH="1">
            <a:off x="2843213" y="3357563"/>
            <a:ext cx="86518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Τρίτο βήμα</a:t>
            </a: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1547813" y="3716338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35" name="Text Box 11"/>
          <p:cNvSpPr txBox="1">
            <a:spLocks noChangeArrowheads="1"/>
          </p:cNvSpPr>
          <p:nvPr/>
        </p:nvSpPr>
        <p:spPr bwMode="auto">
          <a:xfrm>
            <a:off x="539750" y="3141663"/>
            <a:ext cx="2087563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Παθολογικό</a:t>
            </a:r>
          </a:p>
        </p:txBody>
      </p:sp>
      <p:sp>
        <p:nvSpPr>
          <p:cNvPr id="22536" name="Text Box 12"/>
          <p:cNvSpPr txBox="1">
            <a:spLocks noChangeArrowheads="1"/>
          </p:cNvSpPr>
          <p:nvPr/>
        </p:nvSpPr>
        <p:spPr bwMode="auto">
          <a:xfrm>
            <a:off x="6084888" y="5373688"/>
            <a:ext cx="2879725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Καθυστέρηση ενήβωσης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>
            <a:off x="5651500" y="3284538"/>
            <a:ext cx="9366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38" name="Text Box 14"/>
          <p:cNvSpPr txBox="1">
            <a:spLocks noChangeArrowheads="1"/>
          </p:cNvSpPr>
          <p:nvPr/>
        </p:nvSpPr>
        <p:spPr bwMode="auto">
          <a:xfrm>
            <a:off x="6877050" y="3141663"/>
            <a:ext cx="2087563" cy="100488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Φυσιολογικό</a:t>
            </a: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ή τύπου </a:t>
            </a: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179388" y="5229225"/>
            <a:ext cx="3384550" cy="118745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Υποθαλάμο-υποφυσιακή ανεπάρκεια</a:t>
            </a:r>
          </a:p>
        </p:txBody>
      </p:sp>
      <p:sp>
        <p:nvSpPr>
          <p:cNvPr id="22540" name="Line 18"/>
          <p:cNvSpPr>
            <a:spLocks noChangeShapeType="1"/>
          </p:cNvSpPr>
          <p:nvPr/>
        </p:nvSpPr>
        <p:spPr bwMode="auto">
          <a:xfrm>
            <a:off x="7885113" y="4221163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41" name="Text Box 21"/>
          <p:cNvSpPr txBox="1">
            <a:spLocks noChangeArrowheads="1"/>
          </p:cNvSpPr>
          <p:nvPr/>
        </p:nvSpPr>
        <p:spPr bwMode="auto">
          <a:xfrm>
            <a:off x="3924300" y="1628775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22542" name="Line 22"/>
          <p:cNvSpPr>
            <a:spLocks noChangeShapeType="1"/>
          </p:cNvSpPr>
          <p:nvPr/>
        </p:nvSpPr>
        <p:spPr bwMode="auto">
          <a:xfrm>
            <a:off x="4140200" y="1700213"/>
            <a:ext cx="0" cy="3603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43" name="Text Box 23"/>
          <p:cNvSpPr txBox="1">
            <a:spLocks noChangeArrowheads="1"/>
          </p:cNvSpPr>
          <p:nvPr/>
        </p:nvSpPr>
        <p:spPr bwMode="auto">
          <a:xfrm>
            <a:off x="3779838" y="3141663"/>
            <a:ext cx="1655762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GnRH test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22544" name="Line 24"/>
          <p:cNvSpPr>
            <a:spLocks noChangeShapeType="1"/>
          </p:cNvSpPr>
          <p:nvPr/>
        </p:nvSpPr>
        <p:spPr bwMode="auto">
          <a:xfrm>
            <a:off x="4572000" y="2205038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Female gental syst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125538"/>
            <a:ext cx="3816350" cy="5084762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</p:pic>
      <p:sp>
        <p:nvSpPr>
          <p:cNvPr id="25603" name="Rectangle 8"/>
          <p:cNvSpPr>
            <a:spLocks noChangeArrowheads="1"/>
          </p:cNvSpPr>
          <p:nvPr/>
        </p:nvSpPr>
        <p:spPr bwMode="auto">
          <a:xfrm>
            <a:off x="395288" y="4437063"/>
            <a:ext cx="1727200" cy="18002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1908175" y="4437063"/>
            <a:ext cx="215900" cy="18002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25605" name="Picture 10" descr="pituitary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596900"/>
            <a:ext cx="2376488" cy="2471738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</p:pic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1908175" y="549275"/>
            <a:ext cx="2376488" cy="2159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5607" name="Text Box 12"/>
          <p:cNvSpPr txBox="1">
            <a:spLocks noChangeArrowheads="1"/>
          </p:cNvSpPr>
          <p:nvPr/>
        </p:nvSpPr>
        <p:spPr bwMode="auto">
          <a:xfrm>
            <a:off x="1239838" y="352425"/>
            <a:ext cx="960437" cy="366713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1"/>
                </a:solidFill>
              </a:rPr>
              <a:t>Φλοιός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5608" name="Text Box 13"/>
          <p:cNvSpPr txBox="1">
            <a:spLocks noChangeArrowheads="1"/>
          </p:cNvSpPr>
          <p:nvPr/>
        </p:nvSpPr>
        <p:spPr bwMode="auto">
          <a:xfrm>
            <a:off x="2339975" y="25400"/>
            <a:ext cx="1582738" cy="366713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1"/>
                </a:solidFill>
              </a:rPr>
              <a:t>Υποθάλαμος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5609" name="Line 14"/>
          <p:cNvSpPr>
            <a:spLocks noChangeShapeType="1"/>
          </p:cNvSpPr>
          <p:nvPr/>
        </p:nvSpPr>
        <p:spPr bwMode="auto">
          <a:xfrm flipV="1">
            <a:off x="2987675" y="4048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10" name="Text Box 15"/>
          <p:cNvSpPr txBox="1">
            <a:spLocks noChangeArrowheads="1"/>
          </p:cNvSpPr>
          <p:nvPr/>
        </p:nvSpPr>
        <p:spPr bwMode="auto">
          <a:xfrm>
            <a:off x="3995738" y="430213"/>
            <a:ext cx="1244600" cy="366712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1"/>
                </a:solidFill>
              </a:rPr>
              <a:t>Υπόφυση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5611" name="Text Box 16"/>
          <p:cNvSpPr txBox="1">
            <a:spLocks noChangeArrowheads="1"/>
          </p:cNvSpPr>
          <p:nvPr/>
        </p:nvSpPr>
        <p:spPr bwMode="auto">
          <a:xfrm>
            <a:off x="468313" y="4030663"/>
            <a:ext cx="1123950" cy="1465262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1"/>
                </a:solidFill>
              </a:rPr>
              <a:t>Μήτρα</a:t>
            </a:r>
            <a:endParaRPr lang="en-US" b="1">
              <a:solidFill>
                <a:schemeClr val="bg1"/>
              </a:solidFill>
            </a:endParaRPr>
          </a:p>
          <a:p>
            <a:endParaRPr lang="el-GR" b="1">
              <a:solidFill>
                <a:schemeClr val="bg1"/>
              </a:solidFill>
            </a:endParaRPr>
          </a:p>
          <a:p>
            <a:r>
              <a:rPr lang="el-GR" b="1">
                <a:solidFill>
                  <a:schemeClr val="bg1"/>
                </a:solidFill>
              </a:rPr>
              <a:t>Ωοθήκες</a:t>
            </a:r>
            <a:endParaRPr lang="en-US" b="1">
              <a:solidFill>
                <a:schemeClr val="bg1"/>
              </a:solidFill>
            </a:endParaRPr>
          </a:p>
          <a:p>
            <a:endParaRPr lang="el-GR" b="1">
              <a:solidFill>
                <a:schemeClr val="bg1"/>
              </a:solidFill>
            </a:endParaRPr>
          </a:p>
          <a:p>
            <a:r>
              <a:rPr lang="el-GR" b="1">
                <a:solidFill>
                  <a:schemeClr val="bg1"/>
                </a:solidFill>
              </a:rPr>
              <a:t>Κόλπος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5612" name="Line 17"/>
          <p:cNvSpPr>
            <a:spLocks noChangeShapeType="1"/>
          </p:cNvSpPr>
          <p:nvPr/>
        </p:nvSpPr>
        <p:spPr bwMode="auto">
          <a:xfrm flipH="1" flipV="1">
            <a:off x="1476375" y="4292600"/>
            <a:ext cx="12239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13" name="Line 18"/>
          <p:cNvSpPr>
            <a:spLocks noChangeShapeType="1"/>
          </p:cNvSpPr>
          <p:nvPr/>
        </p:nvSpPr>
        <p:spPr bwMode="auto">
          <a:xfrm flipH="1">
            <a:off x="1258888" y="486886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14" name="Line 19"/>
          <p:cNvSpPr>
            <a:spLocks noChangeShapeType="1"/>
          </p:cNvSpPr>
          <p:nvPr/>
        </p:nvSpPr>
        <p:spPr bwMode="auto">
          <a:xfrm flipH="1">
            <a:off x="1403350" y="5300663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15" name="Line 20"/>
          <p:cNvSpPr>
            <a:spLocks noChangeShapeType="1"/>
          </p:cNvSpPr>
          <p:nvPr/>
        </p:nvSpPr>
        <p:spPr bwMode="auto">
          <a:xfrm>
            <a:off x="3132138" y="4868863"/>
            <a:ext cx="1584325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16" name="Text Box 21"/>
          <p:cNvSpPr txBox="1">
            <a:spLocks noChangeArrowheads="1"/>
          </p:cNvSpPr>
          <p:nvPr/>
        </p:nvSpPr>
        <p:spPr bwMode="auto">
          <a:xfrm>
            <a:off x="4716463" y="4724400"/>
            <a:ext cx="2449512" cy="579438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E2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l-GR" sz="2000" b="1">
                <a:solidFill>
                  <a:schemeClr val="bg1"/>
                </a:solidFill>
              </a:rPr>
              <a:t>Προγεστερόνη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5617" name="Line 22"/>
          <p:cNvSpPr>
            <a:spLocks noChangeShapeType="1"/>
          </p:cNvSpPr>
          <p:nvPr/>
        </p:nvSpPr>
        <p:spPr bwMode="auto">
          <a:xfrm flipV="1">
            <a:off x="5003800" y="1628775"/>
            <a:ext cx="0" cy="295275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18" name="Line 23"/>
          <p:cNvSpPr>
            <a:spLocks noChangeShapeType="1"/>
          </p:cNvSpPr>
          <p:nvPr/>
        </p:nvSpPr>
        <p:spPr bwMode="auto">
          <a:xfrm flipH="1" flipV="1">
            <a:off x="3276600" y="1628775"/>
            <a:ext cx="17272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19" name="Line 24"/>
          <p:cNvSpPr>
            <a:spLocks noChangeShapeType="1"/>
          </p:cNvSpPr>
          <p:nvPr/>
        </p:nvSpPr>
        <p:spPr bwMode="auto">
          <a:xfrm>
            <a:off x="3132138" y="1844675"/>
            <a:ext cx="0" cy="14398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620" name="Text Box 25"/>
          <p:cNvSpPr txBox="1">
            <a:spLocks noChangeArrowheads="1"/>
          </p:cNvSpPr>
          <p:nvPr/>
        </p:nvSpPr>
        <p:spPr bwMode="auto">
          <a:xfrm>
            <a:off x="2527300" y="3284538"/>
            <a:ext cx="1208088" cy="3968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FSH, LH</a:t>
            </a:r>
          </a:p>
        </p:txBody>
      </p:sp>
      <p:sp>
        <p:nvSpPr>
          <p:cNvPr id="25621" name="Line 26"/>
          <p:cNvSpPr>
            <a:spLocks noChangeShapeType="1"/>
          </p:cNvSpPr>
          <p:nvPr/>
        </p:nvSpPr>
        <p:spPr bwMode="auto">
          <a:xfrm>
            <a:off x="3132138" y="3644900"/>
            <a:ext cx="17462" cy="10080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4299" name="AutoShape 27"/>
          <p:cNvSpPr>
            <a:spLocks noChangeArrowheads="1"/>
          </p:cNvSpPr>
          <p:nvPr/>
        </p:nvSpPr>
        <p:spPr bwMode="auto">
          <a:xfrm rot="2212193">
            <a:off x="2916238" y="4868863"/>
            <a:ext cx="215900" cy="288925"/>
          </a:xfrm>
          <a:prstGeom prst="curvedLeftArrow">
            <a:avLst>
              <a:gd name="adj1" fmla="val 26765"/>
              <a:gd name="adj2" fmla="val 53529"/>
              <a:gd name="adj3" fmla="val 0"/>
            </a:avLst>
          </a:prstGeom>
          <a:solidFill>
            <a:srgbClr val="66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54300" name="Picture 28" descr="HPO-endomhtri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75263" y="2492375"/>
            <a:ext cx="3868737" cy="22764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</p:pic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2103438" y="6159500"/>
            <a:ext cx="1978025" cy="3968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chemeClr val="bg1"/>
                </a:solidFill>
              </a:rPr>
              <a:t>Εμμηνορρυσία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2700338" y="5734050"/>
            <a:ext cx="0" cy="431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9" grpId="0" animBg="1"/>
      <p:bldP spid="54302" grpId="0" animBg="1"/>
      <p:bldP spid="543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4213" y="0"/>
            <a:ext cx="7308850" cy="1160463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>
                <a:solidFill>
                  <a:schemeClr val="bg1"/>
                </a:solidFill>
              </a:rPr>
              <a:t>Βασικά διαγνωστικά βήματα στη προσέγγιση </a:t>
            </a:r>
          </a:p>
          <a:p>
            <a:pPr algn="ctr">
              <a:spcBef>
                <a:spcPct val="50000"/>
              </a:spcBef>
            </a:pPr>
            <a:r>
              <a:rPr lang="el-GR" sz="2800">
                <a:solidFill>
                  <a:schemeClr val="bg1"/>
                </a:solidFill>
              </a:rPr>
              <a:t>γυναίκας με υπογονιμότητα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50825" y="1341438"/>
            <a:ext cx="8675688" cy="4894262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el-GR" sz="2400" dirty="0">
                <a:solidFill>
                  <a:srgbClr val="FFFF00"/>
                </a:solidFill>
                <a:latin typeface="Arial" charset="0"/>
                <a:cs typeface="Arial" charset="0"/>
              </a:rPr>
              <a:t>Ιστορικό</a:t>
            </a:r>
            <a:r>
              <a:rPr lang="en-US" sz="24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endParaRPr lang="el-GR" sz="24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Οικογενειακό ιστορικό καθυστέρησης ενήβωσης</a:t>
            </a:r>
            <a:endParaRPr lang="en-US" sz="24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Γενική υγεία και σωματική ανάπτυξη</a:t>
            </a: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Φάρμακα</a:t>
            </a:r>
            <a:r>
              <a:rPr lang="en-US" sz="24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endParaRPr lang="el-GR" sz="24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457200" indent="-457200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  <a:cs typeface="Arial" charset="0"/>
              </a:rPr>
              <a:t>Stress, </a:t>
            </a: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απώλεια βάρους, πρωταθλητισμός</a:t>
            </a: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Ιστορικό χειρουργείου μήτρας</a:t>
            </a: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Συμπτώματα άλλων υποθαλαμο-υποφυσιακών νοσημάτων</a:t>
            </a:r>
            <a:endParaRPr lang="en-US" sz="24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2.</a:t>
            </a:r>
            <a:r>
              <a:rPr lang="en-US" sz="2400" dirty="0">
                <a:solidFill>
                  <a:schemeClr val="bg1"/>
                </a:solidFill>
                <a:latin typeface="Arial" charset="0"/>
                <a:cs typeface="Arial" charset="0"/>
              </a:rPr>
              <a:t>   </a:t>
            </a:r>
            <a:r>
              <a:rPr lang="el-GR" sz="2400" dirty="0">
                <a:solidFill>
                  <a:srgbClr val="FFFF00"/>
                </a:solidFill>
                <a:latin typeface="Arial" charset="0"/>
                <a:cs typeface="Arial" charset="0"/>
              </a:rPr>
              <a:t>Φυσική εξέταση</a:t>
            </a: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Εκτίμηση δευτερογενών χαρακτήρων του φύλου </a:t>
            </a: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Εκτίμηση των έξω γεννητικών οργάνων   </a:t>
            </a: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Αναζήτηση χαρακτηριστικών σ.</a:t>
            </a:r>
            <a:r>
              <a:rPr lang="en-US" sz="2400" dirty="0">
                <a:solidFill>
                  <a:schemeClr val="bg1"/>
                </a:solidFill>
                <a:latin typeface="Arial" charset="0"/>
                <a:cs typeface="Arial" charset="0"/>
              </a:rPr>
              <a:t> Turner</a:t>
            </a:r>
            <a:endParaRPr lang="el-GR" sz="24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Αναζήτηση κλινικών εκδηλώσεων υπερανδρογονισμού</a:t>
            </a:r>
          </a:p>
          <a:p>
            <a:pPr marL="457200" indent="-457200">
              <a:buFontTx/>
              <a:buChar char="•"/>
              <a:defRPr/>
            </a:pPr>
            <a:r>
              <a:rPr lang="el-GR" sz="2400" dirty="0">
                <a:solidFill>
                  <a:schemeClr val="bg1"/>
                </a:solidFill>
                <a:latin typeface="Arial" charset="0"/>
                <a:cs typeface="Arial" charset="0"/>
              </a:rPr>
              <a:t>Γαλακτόρροια</a:t>
            </a:r>
            <a:endParaRPr lang="en-US" sz="2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2051050" y="188913"/>
            <a:ext cx="5040313" cy="57943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rgbClr val="FFFF00"/>
                </a:solidFill>
              </a:rPr>
              <a:t>Διερεύνηση αμηνόρροιας</a:t>
            </a:r>
          </a:p>
        </p:txBody>
      </p:sp>
      <p:sp>
        <p:nvSpPr>
          <p:cNvPr id="31747" name="Text Box 12"/>
          <p:cNvSpPr txBox="1">
            <a:spLocks noChangeArrowheads="1"/>
          </p:cNvSpPr>
          <p:nvPr/>
        </p:nvSpPr>
        <p:spPr bwMode="auto">
          <a:xfrm>
            <a:off x="3563938" y="4713288"/>
            <a:ext cx="2592387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r>
              <a:rPr lang="el-GR" sz="2400">
                <a:solidFill>
                  <a:srgbClr val="FFFF00"/>
                </a:solidFill>
              </a:rPr>
              <a:t>, </a:t>
            </a:r>
            <a:r>
              <a:rPr lang="en-US" sz="2400">
                <a:solidFill>
                  <a:srgbClr val="FFFF00"/>
                </a:solidFill>
              </a:rPr>
              <a:t>TSH, PRL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1748" name="Line 14"/>
          <p:cNvSpPr>
            <a:spLocks noChangeShapeType="1"/>
          </p:cNvSpPr>
          <p:nvPr/>
        </p:nvSpPr>
        <p:spPr bwMode="auto">
          <a:xfrm>
            <a:off x="4572000" y="1844675"/>
            <a:ext cx="0" cy="10080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49" name="Line 16"/>
          <p:cNvSpPr>
            <a:spLocks noChangeShapeType="1"/>
          </p:cNvSpPr>
          <p:nvPr/>
        </p:nvSpPr>
        <p:spPr bwMode="auto">
          <a:xfrm flipH="1">
            <a:off x="6732588" y="4437063"/>
            <a:ext cx="1295400" cy="5048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50" name="Text Box 19"/>
          <p:cNvSpPr txBox="1">
            <a:spLocks noChangeArrowheads="1"/>
          </p:cNvSpPr>
          <p:nvPr/>
        </p:nvSpPr>
        <p:spPr bwMode="auto">
          <a:xfrm>
            <a:off x="2916238" y="2924175"/>
            <a:ext cx="3887787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Εκτίμηση δευτερογενών χαρακτήρων του φύλου</a:t>
            </a:r>
          </a:p>
        </p:txBody>
      </p:sp>
      <p:sp>
        <p:nvSpPr>
          <p:cNvPr id="31751" name="Line 20"/>
          <p:cNvSpPr>
            <a:spLocks noChangeShapeType="1"/>
          </p:cNvSpPr>
          <p:nvPr/>
        </p:nvSpPr>
        <p:spPr bwMode="auto">
          <a:xfrm>
            <a:off x="1403350" y="4508500"/>
            <a:ext cx="1439863" cy="4333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52" name="Text Box 24"/>
          <p:cNvSpPr txBox="1">
            <a:spLocks noChangeArrowheads="1"/>
          </p:cNvSpPr>
          <p:nvPr/>
        </p:nvSpPr>
        <p:spPr bwMode="auto">
          <a:xfrm>
            <a:off x="3708400" y="908050"/>
            <a:ext cx="2052638" cy="82232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Πρωτοπαθής αμηνόρροια</a:t>
            </a:r>
          </a:p>
        </p:txBody>
      </p:sp>
      <p:sp>
        <p:nvSpPr>
          <p:cNvPr id="31753" name="Text Box 25"/>
          <p:cNvSpPr txBox="1">
            <a:spLocks noChangeArrowheads="1"/>
          </p:cNvSpPr>
          <p:nvPr/>
        </p:nvSpPr>
        <p:spPr bwMode="auto">
          <a:xfrm>
            <a:off x="611188" y="3933825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chemeClr val="bg1"/>
                </a:solidFill>
              </a:rPr>
              <a:t>ΝΑΙ</a:t>
            </a:r>
          </a:p>
        </p:txBody>
      </p:sp>
      <p:sp>
        <p:nvSpPr>
          <p:cNvPr id="31754" name="Text Box 26"/>
          <p:cNvSpPr txBox="1">
            <a:spLocks noChangeArrowheads="1"/>
          </p:cNvSpPr>
          <p:nvPr/>
        </p:nvSpPr>
        <p:spPr bwMode="auto">
          <a:xfrm>
            <a:off x="7451725" y="38608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ΟΧΙ</a:t>
            </a:r>
          </a:p>
        </p:txBody>
      </p:sp>
      <p:sp>
        <p:nvSpPr>
          <p:cNvPr id="31755" name="Line 29"/>
          <p:cNvSpPr>
            <a:spLocks noChangeShapeType="1"/>
          </p:cNvSpPr>
          <p:nvPr/>
        </p:nvSpPr>
        <p:spPr bwMode="auto">
          <a:xfrm flipH="1">
            <a:off x="1547813" y="3213100"/>
            <a:ext cx="1295400" cy="5762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56" name="Line 30"/>
          <p:cNvSpPr>
            <a:spLocks noChangeShapeType="1"/>
          </p:cNvSpPr>
          <p:nvPr/>
        </p:nvSpPr>
        <p:spPr bwMode="auto">
          <a:xfrm>
            <a:off x="6877050" y="3213100"/>
            <a:ext cx="719138" cy="50323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57" name="Text Box 33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Πρώτο βήμα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755650" y="4941888"/>
            <a:ext cx="2736850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Υποθυρεοειδισμός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3203575" y="981075"/>
            <a:ext cx="2447925" cy="19177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r>
              <a:rPr lang="el-GR" sz="2400">
                <a:solidFill>
                  <a:srgbClr val="FFFF00"/>
                </a:solidFill>
              </a:rPr>
              <a:t>, </a:t>
            </a:r>
            <a:r>
              <a:rPr lang="en-US" sz="2400">
                <a:solidFill>
                  <a:srgbClr val="FFFF00"/>
                </a:solidFill>
              </a:rPr>
              <a:t>TSH, PRL</a:t>
            </a:r>
            <a:endParaRPr lang="el-GR" sz="240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(3</a:t>
            </a:r>
            <a:r>
              <a:rPr lang="el-GR" sz="2400" baseline="30000">
                <a:solidFill>
                  <a:srgbClr val="FFFF00"/>
                </a:solidFill>
              </a:rPr>
              <a:t>η</a:t>
            </a:r>
            <a:r>
              <a:rPr lang="el-GR" sz="2400">
                <a:solidFill>
                  <a:srgbClr val="FFFF00"/>
                </a:solidFill>
              </a:rPr>
              <a:t> ημέρα)</a:t>
            </a:r>
            <a:endParaRPr lang="en-US" sz="240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Προγεστερόνη (18</a:t>
            </a:r>
            <a:r>
              <a:rPr lang="el-GR" sz="2400" baseline="30000">
                <a:solidFill>
                  <a:srgbClr val="FFFF00"/>
                </a:solidFill>
              </a:rPr>
              <a:t>η</a:t>
            </a:r>
            <a:r>
              <a:rPr lang="el-GR" sz="2400">
                <a:solidFill>
                  <a:srgbClr val="FFFF00"/>
                </a:solidFill>
              </a:rPr>
              <a:t>-21 ημέρα)</a:t>
            </a:r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 flipH="1">
            <a:off x="2700338" y="3068638"/>
            <a:ext cx="1511300" cy="3603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755650" y="3284538"/>
            <a:ext cx="1873250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Υψηλή </a:t>
            </a:r>
            <a:r>
              <a:rPr lang="en-US" sz="2400">
                <a:solidFill>
                  <a:srgbClr val="FFFF00"/>
                </a:solidFill>
              </a:rPr>
              <a:t>TSH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2774" name="Text Box 10"/>
          <p:cNvSpPr txBox="1">
            <a:spLocks noChangeArrowheads="1"/>
          </p:cNvSpPr>
          <p:nvPr/>
        </p:nvSpPr>
        <p:spPr bwMode="auto">
          <a:xfrm>
            <a:off x="5651500" y="3284538"/>
            <a:ext cx="1871663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Υψηλή </a:t>
            </a:r>
            <a:r>
              <a:rPr lang="en-US" sz="2400">
                <a:solidFill>
                  <a:srgbClr val="FFFF00"/>
                </a:solidFill>
              </a:rPr>
              <a:t>PRL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2775" name="Line 11"/>
          <p:cNvSpPr>
            <a:spLocks noChangeShapeType="1"/>
          </p:cNvSpPr>
          <p:nvPr/>
        </p:nvSpPr>
        <p:spPr bwMode="auto">
          <a:xfrm>
            <a:off x="4211638" y="3068638"/>
            <a:ext cx="1296987" cy="431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776" name="Line 12"/>
          <p:cNvSpPr>
            <a:spLocks noChangeShapeType="1"/>
          </p:cNvSpPr>
          <p:nvPr/>
        </p:nvSpPr>
        <p:spPr bwMode="auto">
          <a:xfrm>
            <a:off x="1763713" y="3860800"/>
            <a:ext cx="0" cy="7921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777" name="Line 13"/>
          <p:cNvSpPr>
            <a:spLocks noChangeShapeType="1"/>
          </p:cNvSpPr>
          <p:nvPr/>
        </p:nvSpPr>
        <p:spPr bwMode="auto">
          <a:xfrm>
            <a:off x="6659563" y="3860800"/>
            <a:ext cx="0" cy="7921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778" name="Text Box 15"/>
          <p:cNvSpPr txBox="1">
            <a:spLocks noChangeArrowheads="1"/>
          </p:cNvSpPr>
          <p:nvPr/>
        </p:nvSpPr>
        <p:spPr bwMode="auto">
          <a:xfrm>
            <a:off x="4859338" y="4941888"/>
            <a:ext cx="30956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Υπερπρολακτιναιμία</a:t>
            </a:r>
          </a:p>
        </p:txBody>
      </p:sp>
      <p:sp>
        <p:nvSpPr>
          <p:cNvPr id="32779" name="Text Box 19"/>
          <p:cNvSpPr txBox="1">
            <a:spLocks noChangeArrowheads="1"/>
          </p:cNvSpPr>
          <p:nvPr/>
        </p:nvSpPr>
        <p:spPr bwMode="auto">
          <a:xfrm>
            <a:off x="2051050" y="188913"/>
            <a:ext cx="5040313" cy="579437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rgbClr val="FFFF00"/>
                </a:solidFill>
              </a:rPr>
              <a:t>Διερεύνηση αμηνόρροιας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3490913" y="1484313"/>
            <a:ext cx="2376487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r>
              <a:rPr lang="el-GR" sz="2400">
                <a:solidFill>
                  <a:srgbClr val="FFFF00"/>
                </a:solidFill>
              </a:rPr>
              <a:t>, </a:t>
            </a:r>
            <a:r>
              <a:rPr lang="en-US" sz="2400">
                <a:solidFill>
                  <a:srgbClr val="FFFF00"/>
                </a:solidFill>
              </a:rPr>
              <a:t>TSH, PRL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4572000" y="765175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796" name="Line 7"/>
          <p:cNvSpPr>
            <a:spLocks noChangeShapeType="1"/>
          </p:cNvSpPr>
          <p:nvPr/>
        </p:nvSpPr>
        <p:spPr bwMode="auto">
          <a:xfrm>
            <a:off x="4572000" y="1989138"/>
            <a:ext cx="2232025" cy="5762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2843213" y="188913"/>
            <a:ext cx="3671887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Πρωτοπαθής αμηνόρροια</a:t>
            </a:r>
          </a:p>
        </p:txBody>
      </p:sp>
      <p:sp>
        <p:nvSpPr>
          <p:cNvPr id="33798" name="Text Box 9"/>
          <p:cNvSpPr txBox="1">
            <a:spLocks noChangeArrowheads="1"/>
          </p:cNvSpPr>
          <p:nvPr/>
        </p:nvSpPr>
        <p:spPr bwMode="auto">
          <a:xfrm>
            <a:off x="6948488" y="2636838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3799" name="Line 11"/>
          <p:cNvSpPr>
            <a:spLocks noChangeShapeType="1"/>
          </p:cNvSpPr>
          <p:nvPr/>
        </p:nvSpPr>
        <p:spPr bwMode="auto">
          <a:xfrm flipH="1">
            <a:off x="2268538" y="1989138"/>
            <a:ext cx="2232025" cy="5032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00" name="Line 12"/>
          <p:cNvSpPr>
            <a:spLocks noChangeShapeType="1"/>
          </p:cNvSpPr>
          <p:nvPr/>
        </p:nvSpPr>
        <p:spPr bwMode="auto">
          <a:xfrm>
            <a:off x="4500563" y="3068638"/>
            <a:ext cx="0" cy="9366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01" name="Text Box 13"/>
          <p:cNvSpPr txBox="1">
            <a:spLocks noChangeArrowheads="1"/>
          </p:cNvSpPr>
          <p:nvPr/>
        </p:nvSpPr>
        <p:spPr bwMode="auto">
          <a:xfrm>
            <a:off x="395288" y="1412875"/>
            <a:ext cx="2089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0000"/>
                </a:solidFill>
              </a:rPr>
              <a:t>Δεύτερο βήμα</a:t>
            </a:r>
          </a:p>
        </p:txBody>
      </p:sp>
      <p:sp>
        <p:nvSpPr>
          <p:cNvPr id="33802" name="Line 14"/>
          <p:cNvSpPr>
            <a:spLocks noChangeShapeType="1"/>
          </p:cNvSpPr>
          <p:nvPr/>
        </p:nvSpPr>
        <p:spPr bwMode="auto">
          <a:xfrm>
            <a:off x="4500563" y="1989138"/>
            <a:ext cx="0" cy="5762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03" name="Text Box 15"/>
          <p:cNvSpPr txBox="1">
            <a:spLocks noChangeArrowheads="1"/>
          </p:cNvSpPr>
          <p:nvPr/>
        </p:nvSpPr>
        <p:spPr bwMode="auto">
          <a:xfrm>
            <a:off x="827088" y="25654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3804" name="Text Box 16"/>
          <p:cNvSpPr txBox="1">
            <a:spLocks noChangeArrowheads="1"/>
          </p:cNvSpPr>
          <p:nvPr/>
        </p:nvSpPr>
        <p:spPr bwMode="auto">
          <a:xfrm>
            <a:off x="3924300" y="25654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      </a:t>
            </a:r>
            <a:r>
              <a:rPr lang="en-US" sz="2400">
                <a:solidFill>
                  <a:srgbClr val="FFFF00"/>
                </a:solidFill>
              </a:rPr>
              <a:t>FSH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3805" name="Line 17"/>
          <p:cNvSpPr>
            <a:spLocks noChangeShapeType="1"/>
          </p:cNvSpPr>
          <p:nvPr/>
        </p:nvSpPr>
        <p:spPr bwMode="auto">
          <a:xfrm>
            <a:off x="1547813" y="3068638"/>
            <a:ext cx="0" cy="1008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06" name="Line 18"/>
          <p:cNvSpPr>
            <a:spLocks noChangeShapeType="1"/>
          </p:cNvSpPr>
          <p:nvPr/>
        </p:nvSpPr>
        <p:spPr bwMode="auto">
          <a:xfrm flipV="1">
            <a:off x="1042988" y="2636838"/>
            <a:ext cx="0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07" name="Line 19"/>
          <p:cNvSpPr>
            <a:spLocks noChangeShapeType="1"/>
          </p:cNvSpPr>
          <p:nvPr/>
        </p:nvSpPr>
        <p:spPr bwMode="auto">
          <a:xfrm>
            <a:off x="7164388" y="2708275"/>
            <a:ext cx="0" cy="3603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08" name="Text Box 20"/>
          <p:cNvSpPr txBox="1">
            <a:spLocks noChangeArrowheads="1"/>
          </p:cNvSpPr>
          <p:nvPr/>
        </p:nvSpPr>
        <p:spPr bwMode="auto">
          <a:xfrm>
            <a:off x="539750" y="4149725"/>
            <a:ext cx="20161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Καρυότυπος</a:t>
            </a:r>
          </a:p>
        </p:txBody>
      </p:sp>
      <p:sp>
        <p:nvSpPr>
          <p:cNvPr id="33809" name="Line 23"/>
          <p:cNvSpPr>
            <a:spLocks noChangeShapeType="1"/>
          </p:cNvSpPr>
          <p:nvPr/>
        </p:nvSpPr>
        <p:spPr bwMode="auto">
          <a:xfrm>
            <a:off x="3995738" y="2781300"/>
            <a:ext cx="5048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10" name="Text Box 24"/>
          <p:cNvSpPr txBox="1">
            <a:spLocks noChangeArrowheads="1"/>
          </p:cNvSpPr>
          <p:nvPr/>
        </p:nvSpPr>
        <p:spPr bwMode="auto">
          <a:xfrm>
            <a:off x="3924300" y="4076700"/>
            <a:ext cx="1368425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U/S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3811" name="Text Box 25"/>
          <p:cNvSpPr txBox="1">
            <a:spLocks noChangeArrowheads="1"/>
          </p:cNvSpPr>
          <p:nvPr/>
        </p:nvSpPr>
        <p:spPr bwMode="auto">
          <a:xfrm>
            <a:off x="6877050" y="4149725"/>
            <a:ext cx="1655763" cy="457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GnRH test</a:t>
            </a:r>
            <a:endParaRPr lang="el-GR" sz="2400">
              <a:solidFill>
                <a:srgbClr val="FFFF00"/>
              </a:solidFill>
            </a:endParaRPr>
          </a:p>
        </p:txBody>
      </p:sp>
      <p:sp>
        <p:nvSpPr>
          <p:cNvPr id="33812" name="Line 26"/>
          <p:cNvSpPr>
            <a:spLocks noChangeShapeType="1"/>
          </p:cNvSpPr>
          <p:nvPr/>
        </p:nvSpPr>
        <p:spPr bwMode="auto">
          <a:xfrm>
            <a:off x="7667625" y="3141663"/>
            <a:ext cx="0" cy="9366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324</Words>
  <Application>Microsoft Office PowerPoint</Application>
  <PresentationFormat>Προβολή στην οθόνη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Προεπιλεγμένη σχεδίαση</vt:lpstr>
      <vt:lpstr>Διερεύνηση υπογοναδισμού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Πρόκληση ωορρηξίας Κριτήρια επιλογής ασθενών</dc:title>
  <dc:creator>user</dc:creator>
  <cp:lastModifiedBy>neoklisg</cp:lastModifiedBy>
  <cp:revision>129</cp:revision>
  <dcterms:created xsi:type="dcterms:W3CDTF">2007-11-06T15:34:28Z</dcterms:created>
  <dcterms:modified xsi:type="dcterms:W3CDTF">2021-09-24T16:59:18Z</dcterms:modified>
</cp:coreProperties>
</file>